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7" r:id="rId4"/>
    <p:sldId id="258" r:id="rId5"/>
    <p:sldId id="259" r:id="rId6"/>
    <p:sldId id="268" r:id="rId7"/>
    <p:sldId id="260" r:id="rId8"/>
    <p:sldId id="261" r:id="rId9"/>
    <p:sldId id="264" r:id="rId10"/>
    <p:sldId id="262" r:id="rId11"/>
    <p:sldId id="263" r:id="rId12"/>
    <p:sldId id="265" r:id="rId13"/>
    <p:sldId id="266" r:id="rId14"/>
    <p:sldId id="271" r:id="rId15"/>
    <p:sldId id="272" r:id="rId16"/>
    <p:sldId id="269" r:id="rId17"/>
    <p:sldId id="270" r:id="rId1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02FF46BD-8484-40DD-816A-3D91DAC159F0}">
          <p14:sldIdLst>
            <p14:sldId id="256"/>
            <p14:sldId id="257"/>
            <p14:sldId id="267"/>
            <p14:sldId id="258"/>
            <p14:sldId id="259"/>
            <p14:sldId id="268"/>
            <p14:sldId id="260"/>
          </p14:sldIdLst>
        </p14:section>
        <p14:section name="Parte 2" id="{2A40D348-224B-4FDD-9CFE-A4965BC9EDA7}">
          <p14:sldIdLst>
            <p14:sldId id="261"/>
            <p14:sldId id="264"/>
            <p14:sldId id="262"/>
            <p14:sldId id="263"/>
          </p14:sldIdLst>
        </p14:section>
        <p14:section name="DOOM" id="{D80C89B2-26F3-4DB0-A224-A779ACAC5ED8}">
          <p14:sldIdLst>
            <p14:sldId id="265"/>
            <p14:sldId id="266"/>
            <p14:sldId id="271"/>
            <p14:sldId id="272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5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091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foottalk.blogspot.com/2005/11/dating-old-shoes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n.wikiwijs.nl/86796/1KBL_TL_Unit_4___My_Town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68751915@N05/6736180389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lculator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9D3E75-1A3F-43C1-A0F2-B60C2F9CE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906" y="702156"/>
            <a:ext cx="3568661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JS</a:t>
            </a:r>
            <a:br>
              <a:rPr lang="en-US" sz="2800"/>
            </a:br>
            <a:endParaRPr lang="en-US" sz="2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B89BDE-DD95-431E-BBC3-52953E9C0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906" y="2340864"/>
            <a:ext cx="3568661" cy="36344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Tipos de dados ???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Variaveis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Control Flow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Functions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Arrays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Objectos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Loops</a:t>
            </a:r>
          </a:p>
        </p:txBody>
      </p:sp>
      <p:pic>
        <p:nvPicPr>
          <p:cNvPr id="4" name="Picture 3" descr="Uma imagem com luz&#10;&#10;Descrição gerada automaticamente">
            <a:extLst>
              <a:ext uri="{FF2B5EF4-FFF2-40B4-BE49-F238E27FC236}">
                <a16:creationId xmlns:a16="http://schemas.microsoft.com/office/drawing/2014/main" id="{E52060E8-6C6F-4D57-9987-36A1B9D79A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3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70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7F363C-0980-402E-A4DF-3D09DB87D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1556563"/>
          </a:xfrm>
        </p:spPr>
        <p:txBody>
          <a:bodyPr anchor="ctr">
            <a:normAutofit fontScale="90000"/>
          </a:bodyPr>
          <a:lstStyle/>
          <a:p>
            <a:r>
              <a:rPr lang="pt-PT" sz="5400" dirty="0" err="1">
                <a:solidFill>
                  <a:schemeClr val="tx2"/>
                </a:solidFill>
              </a:rPr>
              <a:t>Objectos</a:t>
            </a:r>
            <a:r>
              <a:rPr lang="pt-PT" sz="5400" dirty="0">
                <a:solidFill>
                  <a:schemeClr val="tx2"/>
                </a:solidFill>
              </a:rPr>
              <a:t>! – Voltamos ca mais tarde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62A039-7B72-4E04-8EF5-BC05692A9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1" y="1552397"/>
            <a:ext cx="3610575" cy="3654082"/>
          </a:xfrm>
        </p:spPr>
        <p:txBody>
          <a:bodyPr anchor="ctr">
            <a:normAutofit/>
          </a:bodyPr>
          <a:lstStyle/>
          <a:p>
            <a:r>
              <a:rPr lang="pt-PT" sz="3200" dirty="0"/>
              <a:t>Var animal ={</a:t>
            </a:r>
          </a:p>
          <a:p>
            <a:r>
              <a:rPr lang="pt-PT" sz="3200" dirty="0"/>
              <a:t>Nome: “</a:t>
            </a:r>
            <a:r>
              <a:rPr lang="pt-PT" sz="3200" dirty="0" err="1"/>
              <a:t>Dog</a:t>
            </a:r>
            <a:r>
              <a:rPr lang="pt-PT" sz="3200" dirty="0"/>
              <a:t>”,</a:t>
            </a:r>
          </a:p>
          <a:p>
            <a:r>
              <a:rPr lang="pt-PT" sz="3200" dirty="0" err="1"/>
              <a:t>nPatas</a:t>
            </a:r>
            <a:r>
              <a:rPr lang="pt-PT" sz="3200" dirty="0"/>
              <a:t>: 4;</a:t>
            </a:r>
          </a:p>
          <a:p>
            <a:r>
              <a:rPr lang="pt-PT" sz="3200" dirty="0"/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FDEB872-D930-4C6E-816A-042631F93033}"/>
              </a:ext>
            </a:extLst>
          </p:cNvPr>
          <p:cNvSpPr txBox="1">
            <a:spLocks/>
          </p:cNvSpPr>
          <p:nvPr/>
        </p:nvSpPr>
        <p:spPr>
          <a:xfrm>
            <a:off x="533787" y="3699481"/>
            <a:ext cx="7231784" cy="1556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5400" dirty="0">
                <a:solidFill>
                  <a:schemeClr val="tx2"/>
                </a:solidFill>
              </a:rPr>
              <a:t>Expandir</a:t>
            </a:r>
          </a:p>
          <a:p>
            <a:r>
              <a:rPr lang="pt-PT" sz="5400" dirty="0">
                <a:solidFill>
                  <a:schemeClr val="tx2"/>
                </a:solidFill>
              </a:rPr>
              <a:t>Modificar</a:t>
            </a:r>
          </a:p>
          <a:p>
            <a:r>
              <a:rPr lang="pt-PT" sz="5400" dirty="0">
                <a:solidFill>
                  <a:schemeClr val="tx2"/>
                </a:solidFill>
              </a:rPr>
              <a:t>Ex: </a:t>
            </a:r>
            <a:r>
              <a:rPr lang="pt-PT" sz="5400" dirty="0" err="1">
                <a:solidFill>
                  <a:schemeClr val="tx2"/>
                </a:solidFill>
              </a:rPr>
              <a:t>Animal.Algo</a:t>
            </a:r>
            <a:endParaRPr lang="pt-PT" sz="5400" dirty="0">
              <a:solidFill>
                <a:schemeClr val="tx2"/>
              </a:solidFill>
            </a:endParaRPr>
          </a:p>
          <a:p>
            <a:endParaRPr lang="pt-PT" sz="5400" dirty="0">
              <a:solidFill>
                <a:schemeClr val="tx2"/>
              </a:solidFill>
            </a:endParaRPr>
          </a:p>
          <a:p>
            <a:r>
              <a:rPr lang="pt-PT" sz="5400" dirty="0" err="1">
                <a:solidFill>
                  <a:schemeClr val="tx2"/>
                </a:solidFill>
              </a:rPr>
              <a:t>Objectos</a:t>
            </a:r>
            <a:r>
              <a:rPr lang="pt-PT" sz="5400" dirty="0">
                <a:solidFill>
                  <a:schemeClr val="tx2"/>
                </a:solidFill>
              </a:rPr>
              <a:t> </a:t>
            </a:r>
            <a:r>
              <a:rPr lang="pt-PT" sz="5400" dirty="0" err="1">
                <a:solidFill>
                  <a:schemeClr val="tx2"/>
                </a:solidFill>
              </a:rPr>
              <a:t>vs</a:t>
            </a:r>
            <a:r>
              <a:rPr lang="pt-PT" sz="5400" dirty="0">
                <a:solidFill>
                  <a:schemeClr val="tx2"/>
                </a:solidFill>
              </a:rPr>
              <a:t> ARRAY</a:t>
            </a:r>
          </a:p>
        </p:txBody>
      </p:sp>
    </p:spTree>
    <p:extLst>
      <p:ext uri="{BB962C8B-B14F-4D97-AF65-F5344CB8AC3E}">
        <p14:creationId xmlns:p14="http://schemas.microsoft.com/office/powerpoint/2010/main" val="1425338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BE5DA0-CB97-48D8-B66E-905502A6D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11293912" cy="1348119"/>
          </a:xfrm>
        </p:spPr>
        <p:txBody>
          <a:bodyPr anchor="ctr">
            <a:normAutofit/>
          </a:bodyPr>
          <a:lstStyle/>
          <a:p>
            <a:r>
              <a:rPr lang="pt-PT" sz="5400" dirty="0" err="1">
                <a:solidFill>
                  <a:schemeClr val="tx2"/>
                </a:solidFill>
              </a:rPr>
              <a:t>Objectos</a:t>
            </a:r>
            <a:r>
              <a:rPr lang="pt-PT" sz="5400" dirty="0">
                <a:solidFill>
                  <a:schemeClr val="tx2"/>
                </a:solidFill>
              </a:rPr>
              <a:t> </a:t>
            </a:r>
            <a:r>
              <a:rPr lang="pt-PT" sz="5400" dirty="0" err="1">
                <a:solidFill>
                  <a:schemeClr val="tx2"/>
                </a:solidFill>
              </a:rPr>
              <a:t>Js</a:t>
            </a:r>
            <a:r>
              <a:rPr lang="pt-PT" sz="5400" dirty="0">
                <a:solidFill>
                  <a:schemeClr val="tx2"/>
                </a:solidFill>
              </a:rPr>
              <a:t> </a:t>
            </a:r>
            <a:r>
              <a:rPr lang="pt-PT" sz="5400" dirty="0" err="1">
                <a:solidFill>
                  <a:schemeClr val="tx2"/>
                </a:solidFill>
              </a:rPr>
              <a:t>vs</a:t>
            </a:r>
            <a:r>
              <a:rPr lang="pt-PT" sz="5400" dirty="0">
                <a:solidFill>
                  <a:schemeClr val="tx2"/>
                </a:solidFill>
              </a:rPr>
              <a:t> C#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A82D4C-3B28-4AF8-9D28-23F712234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575" y="2900515"/>
            <a:ext cx="10894872" cy="2305963"/>
          </a:xfrm>
        </p:spPr>
        <p:txBody>
          <a:bodyPr anchor="ctr">
            <a:normAutofit fontScale="92500"/>
          </a:bodyPr>
          <a:lstStyle/>
          <a:p>
            <a:r>
              <a:rPr lang="pt-PT" sz="3200" dirty="0"/>
              <a:t>C#															JS</a:t>
            </a:r>
          </a:p>
          <a:p>
            <a:r>
              <a:rPr lang="pt-PT" sz="3200" dirty="0" err="1"/>
              <a:t>Int</a:t>
            </a:r>
            <a:r>
              <a:rPr lang="pt-PT" sz="3200" dirty="0"/>
              <a:t> </a:t>
            </a:r>
            <a:r>
              <a:rPr lang="pt-PT" sz="3200" dirty="0" err="1"/>
              <a:t>nPatas</a:t>
            </a:r>
            <a:r>
              <a:rPr lang="pt-PT" sz="3200" dirty="0"/>
              <a:t>														</a:t>
            </a:r>
            <a:r>
              <a:rPr lang="pt-PT" sz="3200" dirty="0" err="1"/>
              <a:t>Npatas</a:t>
            </a:r>
            <a:endParaRPr lang="pt-PT" sz="3200" dirty="0"/>
          </a:p>
          <a:p>
            <a:r>
              <a:rPr lang="pt-PT" sz="3200" dirty="0" err="1"/>
              <a:t>Metodo</a:t>
            </a:r>
            <a:r>
              <a:rPr lang="pt-PT" sz="3200" dirty="0"/>
              <a:t> </a:t>
            </a:r>
            <a:r>
              <a:rPr lang="pt-PT" sz="3200" dirty="0" err="1"/>
              <a:t>nomeMEtodo</a:t>
            </a:r>
            <a:r>
              <a:rPr lang="pt-PT" sz="3200" dirty="0"/>
              <a:t>()				</a:t>
            </a:r>
            <a:r>
              <a:rPr lang="pt-PT" sz="3200" dirty="0" err="1"/>
              <a:t>nomeMetodo</a:t>
            </a:r>
            <a:r>
              <a:rPr lang="pt-PT" sz="3200" dirty="0"/>
              <a:t>: </a:t>
            </a:r>
            <a:r>
              <a:rPr lang="pt-PT" sz="3200" dirty="0" err="1"/>
              <a:t>function</a:t>
            </a:r>
            <a:r>
              <a:rPr lang="pt-PT" sz="3200" dirty="0"/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2622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3E585B-8104-44E6-9496-22CE627DB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DCC42D-DC37-41BA-AE05-493FA214E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21" y="863695"/>
            <a:ext cx="7204036" cy="4947169"/>
          </a:xfrm>
        </p:spPr>
        <p:txBody>
          <a:bodyPr anchor="ctr">
            <a:normAutofit/>
          </a:bodyPr>
          <a:lstStyle/>
          <a:p>
            <a:r>
              <a:rPr lang="pt-PT" sz="4400" cap="none" dirty="0">
                <a:solidFill>
                  <a:srgbClr val="FFFFFF"/>
                </a:solidFill>
              </a:rPr>
              <a:t>Principal: </a:t>
            </a:r>
            <a:r>
              <a:rPr lang="pt-PT" sz="4400" cap="none" dirty="0" err="1">
                <a:solidFill>
                  <a:srgbClr val="FFFFFF"/>
                </a:solidFill>
              </a:rPr>
              <a:t>document</a:t>
            </a:r>
            <a:br>
              <a:rPr lang="pt-PT" sz="4400" cap="none" dirty="0">
                <a:solidFill>
                  <a:srgbClr val="FFFFFF"/>
                </a:solidFill>
              </a:rPr>
            </a:br>
            <a:r>
              <a:rPr lang="pt-PT" sz="4400" cap="none" dirty="0" err="1">
                <a:solidFill>
                  <a:srgbClr val="FFFFFF"/>
                </a:solidFill>
              </a:rPr>
              <a:t>window</a:t>
            </a:r>
            <a:br>
              <a:rPr lang="pt-PT" sz="4400" cap="none" dirty="0">
                <a:solidFill>
                  <a:srgbClr val="FFFFFF"/>
                </a:solidFill>
              </a:rPr>
            </a:br>
            <a:r>
              <a:rPr lang="pt-PT" sz="4400" cap="none" dirty="0">
                <a:solidFill>
                  <a:srgbClr val="FFFFFF"/>
                </a:solidFill>
              </a:rPr>
              <a:t>(ver em browser)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F8C05A-3103-44B5-AFBC-A8FC5AF00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94EE00-AFAB-44F8-902F-E94445806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F12ABC-29DF-4D0F-9FE7-873B7F8E3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AD4BE6-ED82-4FF0-8D85-71D763AE3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268" y="863695"/>
            <a:ext cx="3059854" cy="4947170"/>
          </a:xfrm>
        </p:spPr>
        <p:txBody>
          <a:bodyPr anchor="ctr">
            <a:normAutofit/>
          </a:bodyPr>
          <a:lstStyle/>
          <a:p>
            <a:pPr algn="ctr"/>
            <a:r>
              <a:rPr lang="pt-PT" sz="3200" dirty="0">
                <a:solidFill>
                  <a:srgbClr val="FFFFFF"/>
                </a:solidFill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1795750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3E585B-8104-44E6-9496-22CE627DB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DCC42D-DC37-41BA-AE05-493FA214E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21" y="863695"/>
            <a:ext cx="7204036" cy="4947169"/>
          </a:xfrm>
        </p:spPr>
        <p:txBody>
          <a:bodyPr anchor="ctr">
            <a:normAutofit/>
          </a:bodyPr>
          <a:lstStyle/>
          <a:p>
            <a:r>
              <a:rPr lang="pt-PT" sz="4400" cap="none" dirty="0">
                <a:solidFill>
                  <a:srgbClr val="FFFFFF"/>
                </a:solidFill>
              </a:rPr>
              <a:t>Regular </a:t>
            </a:r>
            <a:r>
              <a:rPr lang="pt-PT" sz="4400" cap="none" dirty="0" err="1">
                <a:solidFill>
                  <a:srgbClr val="FFFFFF"/>
                </a:solidFill>
              </a:rPr>
              <a:t>vs</a:t>
            </a:r>
            <a:r>
              <a:rPr lang="pt-PT" sz="4400" cap="none" dirty="0">
                <a:solidFill>
                  <a:srgbClr val="FFFFFF"/>
                </a:solidFill>
              </a:rPr>
              <a:t> </a:t>
            </a:r>
            <a:r>
              <a:rPr lang="pt-PT" sz="4400" cap="none" dirty="0" err="1">
                <a:solidFill>
                  <a:srgbClr val="FFFFFF"/>
                </a:solidFill>
              </a:rPr>
              <a:t>all</a:t>
            </a:r>
            <a:br>
              <a:rPr lang="pt-PT" sz="4400" cap="none" dirty="0">
                <a:solidFill>
                  <a:srgbClr val="FFFFFF"/>
                </a:solidFill>
              </a:rPr>
            </a:br>
            <a:r>
              <a:rPr lang="pt-PT" sz="4400" cap="none" dirty="0" err="1">
                <a:solidFill>
                  <a:srgbClr val="FFFFFF"/>
                </a:solidFill>
              </a:rPr>
              <a:t>Get</a:t>
            </a:r>
            <a:r>
              <a:rPr lang="pt-PT" sz="4400" cap="none" dirty="0">
                <a:solidFill>
                  <a:srgbClr val="FFFFFF"/>
                </a:solidFill>
              </a:rPr>
              <a:t> set de um atributo</a:t>
            </a:r>
            <a:br>
              <a:rPr lang="pt-PT" sz="4400" cap="none" dirty="0">
                <a:solidFill>
                  <a:srgbClr val="FFFFFF"/>
                </a:solidFill>
              </a:rPr>
            </a:br>
            <a:br>
              <a:rPr lang="pt-PT" sz="4400" cap="none" dirty="0">
                <a:solidFill>
                  <a:srgbClr val="FFFFFF"/>
                </a:solidFill>
              </a:rPr>
            </a:br>
            <a:r>
              <a:rPr lang="pt-PT" sz="4400" cap="none" dirty="0" err="1">
                <a:solidFill>
                  <a:srgbClr val="FFFFFF"/>
                </a:solidFill>
              </a:rPr>
              <a:t>Style</a:t>
            </a:r>
            <a:r>
              <a:rPr lang="pt-PT" sz="4400" cap="none" dirty="0">
                <a:solidFill>
                  <a:srgbClr val="FFFFFF"/>
                </a:solidFill>
              </a:rPr>
              <a:t>? </a:t>
            </a:r>
            <a:br>
              <a:rPr lang="pt-PT" sz="4400" cap="none" dirty="0">
                <a:solidFill>
                  <a:srgbClr val="FFFFFF"/>
                </a:solidFill>
              </a:rPr>
            </a:br>
            <a:r>
              <a:rPr lang="pt-PT" sz="4400" cap="none" dirty="0">
                <a:solidFill>
                  <a:srgbClr val="FFFFFF"/>
                </a:solidFill>
              </a:rPr>
              <a:t>Ou uma </a:t>
            </a:r>
            <a:r>
              <a:rPr lang="pt-PT" sz="4400" cap="none" dirty="0" err="1">
                <a:solidFill>
                  <a:srgbClr val="FFFFFF"/>
                </a:solidFill>
              </a:rPr>
              <a:t>css</a:t>
            </a:r>
            <a:r>
              <a:rPr lang="pt-PT" sz="4400" cap="none" dirty="0">
                <a:solidFill>
                  <a:srgbClr val="FFFFFF"/>
                </a:solidFill>
              </a:rPr>
              <a:t> </a:t>
            </a:r>
            <a:r>
              <a:rPr lang="pt-PT" sz="4400" cap="none" dirty="0" err="1">
                <a:solidFill>
                  <a:srgbClr val="FFFFFF"/>
                </a:solidFill>
              </a:rPr>
              <a:t>class</a:t>
            </a:r>
            <a:r>
              <a:rPr lang="pt-PT" sz="4400" cap="none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F8C05A-3103-44B5-AFBC-A8FC5AF00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94EE00-AFAB-44F8-902F-E94445806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F12ABC-29DF-4D0F-9FE7-873B7F8E3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AD4BE6-ED82-4FF0-8D85-71D763AE3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268" y="863695"/>
            <a:ext cx="3059854" cy="4947170"/>
          </a:xfrm>
        </p:spPr>
        <p:txBody>
          <a:bodyPr anchor="ctr">
            <a:normAutofit/>
          </a:bodyPr>
          <a:lstStyle/>
          <a:p>
            <a:pPr algn="ctr"/>
            <a:r>
              <a:rPr lang="pt-PT" sz="3200" dirty="0">
                <a:solidFill>
                  <a:srgbClr val="FFFFFF"/>
                </a:solidFill>
              </a:rPr>
              <a:t>DOM</a:t>
            </a:r>
          </a:p>
          <a:p>
            <a:pPr algn="ctr"/>
            <a:r>
              <a:rPr lang="pt-PT" sz="3200" dirty="0" err="1">
                <a:solidFill>
                  <a:srgbClr val="FFFFFF"/>
                </a:solidFill>
              </a:rPr>
              <a:t>Selectors</a:t>
            </a:r>
            <a:endParaRPr lang="pt-PT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823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3AD6CB-5AF7-4CDA-8D19-00052A38D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pt-PT" sz="5400" dirty="0">
                <a:solidFill>
                  <a:schemeClr val="tx2"/>
                </a:solidFill>
              </a:rPr>
              <a:t>Lista</a:t>
            </a:r>
            <a:br>
              <a:rPr lang="pt-PT" sz="5400" dirty="0">
                <a:solidFill>
                  <a:schemeClr val="tx2"/>
                </a:solidFill>
              </a:rPr>
            </a:br>
            <a:r>
              <a:rPr lang="pt-PT" sz="5400" dirty="0" err="1">
                <a:solidFill>
                  <a:schemeClr val="tx2"/>
                </a:solidFill>
              </a:rPr>
              <a:t>Selectores</a:t>
            </a:r>
            <a:r>
              <a:rPr lang="pt-PT" sz="5400" dirty="0">
                <a:solidFill>
                  <a:schemeClr val="tx2"/>
                </a:solidFill>
              </a:rPr>
              <a:t>:</a:t>
            </a:r>
            <a:br>
              <a:rPr lang="pt-PT" sz="5400" dirty="0">
                <a:solidFill>
                  <a:schemeClr val="tx2"/>
                </a:solidFill>
              </a:rPr>
            </a:br>
            <a:endParaRPr lang="pt-PT" sz="5400" dirty="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658E50-DDF2-446E-92A1-44BDD71AF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2321" y="850239"/>
            <a:ext cx="3116826" cy="4606813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PT" dirty="0" err="1"/>
              <a:t>getElementsByTagName</a:t>
            </a:r>
            <a:endParaRPr lang="pt-PT" dirty="0"/>
          </a:p>
          <a:p>
            <a:pPr>
              <a:lnSpc>
                <a:spcPct val="100000"/>
              </a:lnSpc>
            </a:pPr>
            <a:r>
              <a:rPr lang="pt-PT" dirty="0" err="1"/>
              <a:t>getElementsByClassName</a:t>
            </a:r>
            <a:endParaRPr lang="pt-PT" dirty="0"/>
          </a:p>
          <a:p>
            <a:pPr>
              <a:lnSpc>
                <a:spcPct val="100000"/>
              </a:lnSpc>
            </a:pPr>
            <a:r>
              <a:rPr lang="pt-PT" dirty="0" err="1"/>
              <a:t>getElementById</a:t>
            </a:r>
            <a:endParaRPr lang="pt-PT" dirty="0"/>
          </a:p>
          <a:p>
            <a:pPr>
              <a:lnSpc>
                <a:spcPct val="100000"/>
              </a:lnSpc>
            </a:pPr>
            <a:endParaRPr lang="pt-PT" dirty="0"/>
          </a:p>
          <a:p>
            <a:pPr>
              <a:lnSpc>
                <a:spcPct val="100000"/>
              </a:lnSpc>
            </a:pPr>
            <a:r>
              <a:rPr lang="pt-PT" dirty="0" err="1"/>
              <a:t>querySelector</a:t>
            </a:r>
            <a:endParaRPr lang="pt-PT" dirty="0"/>
          </a:p>
          <a:p>
            <a:pPr>
              <a:lnSpc>
                <a:spcPct val="100000"/>
              </a:lnSpc>
            </a:pPr>
            <a:r>
              <a:rPr lang="pt-PT" dirty="0" err="1"/>
              <a:t>querySelectorAll</a:t>
            </a:r>
            <a:endParaRPr lang="pt-PT" dirty="0"/>
          </a:p>
          <a:p>
            <a:pPr>
              <a:lnSpc>
                <a:spcPct val="100000"/>
              </a:lnSpc>
            </a:pPr>
            <a:endParaRPr lang="pt-PT" dirty="0"/>
          </a:p>
          <a:p>
            <a:pPr>
              <a:lnSpc>
                <a:spcPct val="100000"/>
              </a:lnSpc>
            </a:pPr>
            <a:r>
              <a:rPr lang="pt-PT" dirty="0" err="1"/>
              <a:t>getAttribute</a:t>
            </a:r>
            <a:endParaRPr lang="pt-PT" dirty="0"/>
          </a:p>
          <a:p>
            <a:pPr>
              <a:lnSpc>
                <a:spcPct val="100000"/>
              </a:lnSpc>
            </a:pPr>
            <a:r>
              <a:rPr lang="pt-PT" dirty="0" err="1"/>
              <a:t>setAttribute</a:t>
            </a:r>
            <a:endParaRPr lang="pt-PT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AF74CFD-0031-49F1-B119-583EEF124A6E}"/>
              </a:ext>
            </a:extLst>
          </p:cNvPr>
          <p:cNvSpPr/>
          <p:nvPr/>
        </p:nvSpPr>
        <p:spPr>
          <a:xfrm>
            <a:off x="8451357" y="686995"/>
            <a:ext cx="4143867" cy="4844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pt-PT" sz="1600" cap="all" dirty="0">
              <a:solidFill>
                <a:schemeClr val="accent1"/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pt-PT" sz="1600" cap="all" dirty="0">
                <a:solidFill>
                  <a:schemeClr val="accent1"/>
                </a:solidFill>
              </a:rPr>
              <a:t>##</a:t>
            </a:r>
            <a:r>
              <a:rPr lang="pt-PT" sz="1600" cap="all" dirty="0" err="1">
                <a:solidFill>
                  <a:schemeClr val="accent1"/>
                </a:solidFill>
              </a:rPr>
              <a:t>Changing</a:t>
            </a:r>
            <a:r>
              <a:rPr lang="pt-PT" sz="1600" cap="all" dirty="0">
                <a:solidFill>
                  <a:schemeClr val="accent1"/>
                </a:solidFill>
              </a:rPr>
              <a:t> Styles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pt-PT" sz="1600" cap="all" dirty="0" err="1">
                <a:solidFill>
                  <a:schemeClr val="accent1"/>
                </a:solidFill>
              </a:rPr>
              <a:t>style</a:t>
            </a:r>
            <a:r>
              <a:rPr lang="pt-PT" sz="1600" cap="all" dirty="0">
                <a:solidFill>
                  <a:schemeClr val="accent1"/>
                </a:solidFill>
              </a:rPr>
              <a:t>.{</a:t>
            </a:r>
            <a:r>
              <a:rPr lang="pt-PT" sz="1600" cap="all" dirty="0" err="1">
                <a:solidFill>
                  <a:schemeClr val="accent1"/>
                </a:solidFill>
              </a:rPr>
              <a:t>property</a:t>
            </a:r>
            <a:r>
              <a:rPr lang="pt-PT" sz="1600" cap="all" dirty="0">
                <a:solidFill>
                  <a:schemeClr val="accent1"/>
                </a:solidFill>
              </a:rPr>
              <a:t>} //podem usar mas…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pt-PT" sz="1600" cap="all" dirty="0">
              <a:solidFill>
                <a:schemeClr val="accent1"/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pt-PT" sz="1600" cap="all" dirty="0" err="1">
                <a:solidFill>
                  <a:schemeClr val="accent1"/>
                </a:solidFill>
              </a:rPr>
              <a:t>className</a:t>
            </a:r>
            <a:r>
              <a:rPr lang="pt-PT" sz="1600" cap="all" dirty="0">
                <a:solidFill>
                  <a:schemeClr val="accent1"/>
                </a:solidFill>
              </a:rPr>
              <a:t> 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pt-PT" sz="1600" cap="all" dirty="0" err="1">
                <a:solidFill>
                  <a:schemeClr val="accent1"/>
                </a:solidFill>
              </a:rPr>
              <a:t>classList</a:t>
            </a:r>
            <a:r>
              <a:rPr lang="pt-PT" sz="1600" cap="all" dirty="0">
                <a:solidFill>
                  <a:schemeClr val="accent1"/>
                </a:solidFill>
              </a:rPr>
              <a:t> 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pt-PT" sz="1600" cap="all" dirty="0">
              <a:solidFill>
                <a:schemeClr val="accent1"/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pt-PT" sz="1600" cap="all" dirty="0" err="1">
                <a:solidFill>
                  <a:schemeClr val="accent1"/>
                </a:solidFill>
              </a:rPr>
              <a:t>classList.add</a:t>
            </a:r>
            <a:endParaRPr lang="pt-PT" sz="1600" cap="all" dirty="0">
              <a:solidFill>
                <a:schemeClr val="accent1"/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pt-PT" sz="1600" cap="all" dirty="0" err="1">
                <a:solidFill>
                  <a:schemeClr val="accent1"/>
                </a:solidFill>
              </a:rPr>
              <a:t>classList.remove</a:t>
            </a:r>
            <a:endParaRPr lang="pt-PT" sz="1600" cap="all" dirty="0">
              <a:solidFill>
                <a:schemeClr val="accent1"/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pt-PT" sz="1600" cap="all" dirty="0" err="1">
                <a:solidFill>
                  <a:schemeClr val="accent1"/>
                </a:solidFill>
              </a:rPr>
              <a:t>classList.toggle</a:t>
            </a:r>
            <a:r>
              <a:rPr lang="pt-PT" sz="1600" cap="all" dirty="0">
                <a:solidFill>
                  <a:schemeClr val="accent1"/>
                </a:solidFill>
              </a:rPr>
              <a:t> (CSS </a:t>
            </a:r>
            <a:r>
              <a:rPr lang="pt-PT" sz="1600" cap="all" dirty="0" err="1">
                <a:solidFill>
                  <a:schemeClr val="accent1"/>
                </a:solidFill>
              </a:rPr>
              <a:t>Style</a:t>
            </a:r>
            <a:r>
              <a:rPr lang="pt-PT" sz="1600" cap="all" dirty="0">
                <a:solidFill>
                  <a:schemeClr val="accent1"/>
                </a:solidFill>
              </a:rPr>
              <a:t>)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pt-PT" sz="1600" cap="all" dirty="0">
              <a:solidFill>
                <a:schemeClr val="accent1"/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pt-PT" sz="1600" cap="all" dirty="0" err="1">
                <a:solidFill>
                  <a:schemeClr val="accent1"/>
                </a:solidFill>
              </a:rPr>
              <a:t>parentElement</a:t>
            </a:r>
            <a:endParaRPr lang="pt-PT" sz="1600" cap="all" dirty="0">
              <a:solidFill>
                <a:schemeClr val="accent1"/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pt-PT" sz="1600" cap="all" dirty="0" err="1">
                <a:solidFill>
                  <a:schemeClr val="accent1"/>
                </a:solidFill>
              </a:rPr>
              <a:t>children</a:t>
            </a:r>
            <a:endParaRPr lang="pt-PT" sz="1600" cap="al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617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2DF955E-D0F8-4D1B-A056-608C88D27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524001"/>
            <a:ext cx="3412067" cy="3478384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Jogo de encontrar objectos</a:t>
            </a:r>
            <a:br>
              <a:rPr lang="pt-PT">
                <a:solidFill>
                  <a:srgbClr val="FFFFFF"/>
                </a:solidFill>
              </a:rPr>
            </a:br>
            <a:endParaRPr lang="pt-PT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A86924-9715-4029-A3D5-A3013E432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4598633"/>
            <a:ext cx="3412067" cy="1285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1200" dirty="0" err="1">
                <a:solidFill>
                  <a:srgbClr val="FFFFFF">
                    <a:alpha val="75000"/>
                  </a:srgbClr>
                </a:solidFill>
              </a:rPr>
              <a:t>OnClick</a:t>
            </a:r>
            <a:r>
              <a:rPr lang="pt-PT" sz="1200" dirty="0">
                <a:solidFill>
                  <a:srgbClr val="FFFFFF">
                    <a:alpha val="75000"/>
                  </a:srgbClr>
                </a:solidFill>
              </a:rPr>
              <a:t> se estive na lista desaparece e </a:t>
            </a:r>
            <a:r>
              <a:rPr lang="pt-PT" sz="1200" dirty="0" err="1">
                <a:solidFill>
                  <a:srgbClr val="FFFFFF">
                    <a:alpha val="75000"/>
                  </a:srgbClr>
                </a:solidFill>
              </a:rPr>
              <a:t>adciona</a:t>
            </a:r>
            <a:r>
              <a:rPr lang="pt-PT" sz="1200" dirty="0">
                <a:solidFill>
                  <a:srgbClr val="FFFFFF">
                    <a:alpha val="75000"/>
                  </a:srgbClr>
                </a:solidFill>
              </a:rPr>
              <a:t> 1 ponto</a:t>
            </a:r>
          </a:p>
          <a:p>
            <a:pPr>
              <a:lnSpc>
                <a:spcPct val="100000"/>
              </a:lnSpc>
            </a:pPr>
            <a:r>
              <a:rPr lang="pt-PT" sz="1200" dirty="0">
                <a:solidFill>
                  <a:srgbClr val="FFFFFF">
                    <a:alpha val="75000"/>
                  </a:srgbClr>
                </a:solidFill>
              </a:rPr>
              <a:t>Se não estiver, desaparece e retira 1 ponto</a:t>
            </a:r>
          </a:p>
        </p:txBody>
      </p:sp>
      <p:pic>
        <p:nvPicPr>
          <p:cNvPr id="5" name="Imagem 4" descr="Uma imagem com desenho&#10;&#10;Descrição gerada automaticamente">
            <a:extLst>
              <a:ext uri="{FF2B5EF4-FFF2-40B4-BE49-F238E27FC236}">
                <a16:creationId xmlns:a16="http://schemas.microsoft.com/office/drawing/2014/main" id="{29502649-973B-4718-A24C-893E5DF6F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65053" y="1573720"/>
            <a:ext cx="6764864" cy="36868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1B42974-FF20-420F-9DE4-A544248C573D}"/>
              </a:ext>
            </a:extLst>
          </p:cNvPr>
          <p:cNvSpPr txBox="1"/>
          <p:nvPr/>
        </p:nvSpPr>
        <p:spPr>
          <a:xfrm>
            <a:off x="8140849" y="5060515"/>
            <a:ext cx="338906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PT" sz="700">
                <a:solidFill>
                  <a:srgbClr val="FFFFFF"/>
                </a:solidFill>
              </a:rPr>
              <a:t>A imagem </a:t>
            </a:r>
            <a:r>
              <a:rPr lang="pt-PT" sz="700">
                <a:solidFill>
                  <a:srgbClr val="FFFFFF"/>
                </a:solidFill>
                <a:hlinkClick r:id="rId3" tooltip="http://foottalk.blogspot.com/2005/11/dating-old-shoes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Fotografia</a:t>
            </a:r>
            <a:r>
              <a:rPr lang="pt-PT" sz="700">
                <a:solidFill>
                  <a:srgbClr val="FFFFFF"/>
                </a:solidFill>
              </a:rPr>
              <a:t> de Autor Desconhecido está licenciada ao abrigo da </a:t>
            </a:r>
            <a:r>
              <a:rPr lang="pt-PT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pt-PT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879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8691EC-14D8-445A-A7C2-3ACED4E8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pt-PT" dirty="0">
                <a:solidFill>
                  <a:schemeClr val="tx1"/>
                </a:solidFill>
              </a:rPr>
              <a:t>Lista de COMPRAS</a:t>
            </a:r>
            <a:br>
              <a:rPr lang="pt-PT" dirty="0">
                <a:solidFill>
                  <a:schemeClr val="tx1"/>
                </a:solidFill>
              </a:rPr>
            </a:b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BA9B2C-03DB-4E93-A775-19BF6389E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pt-PT" sz="2000" dirty="0"/>
              <a:t>APENAS PODEM USAR JS!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DE05D9C-60B4-4EE3-B897-5C58B3253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514221" y="168482"/>
            <a:ext cx="5581779" cy="418633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A8D5B16-1367-4840-9104-31852455EBB5}"/>
              </a:ext>
            </a:extLst>
          </p:cNvPr>
          <p:cNvSpPr txBox="1"/>
          <p:nvPr/>
        </p:nvSpPr>
        <p:spPr>
          <a:xfrm>
            <a:off x="261302" y="4416614"/>
            <a:ext cx="62951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document.createElement</a:t>
            </a:r>
            <a:endParaRPr lang="pt-PT" dirty="0">
              <a:solidFill>
                <a:schemeClr val="bg1"/>
              </a:solidFill>
            </a:endParaRPr>
          </a:p>
          <a:p>
            <a:r>
              <a:rPr lang="pt-PT" dirty="0" err="1">
                <a:solidFill>
                  <a:schemeClr val="bg1"/>
                </a:solidFill>
              </a:rPr>
              <a:t>document.body.appendChild</a:t>
            </a:r>
            <a:endParaRPr lang="pt-PT" dirty="0">
              <a:solidFill>
                <a:schemeClr val="bg1"/>
              </a:solidFill>
            </a:endParaRPr>
          </a:p>
          <a:p>
            <a:r>
              <a:rPr lang="pt-PT" dirty="0" err="1">
                <a:solidFill>
                  <a:schemeClr val="bg1"/>
                </a:solidFill>
              </a:rPr>
              <a:t>addEventListener</a:t>
            </a:r>
            <a:r>
              <a:rPr lang="pt-PT" dirty="0">
                <a:solidFill>
                  <a:schemeClr val="bg1"/>
                </a:solidFill>
              </a:rPr>
              <a:t>("</a:t>
            </a:r>
            <a:r>
              <a:rPr lang="pt-PT" dirty="0" err="1">
                <a:solidFill>
                  <a:schemeClr val="bg1"/>
                </a:solidFill>
              </a:rPr>
              <a:t>click</a:t>
            </a:r>
            <a:r>
              <a:rPr lang="pt-PT" dirty="0">
                <a:solidFill>
                  <a:schemeClr val="bg1"/>
                </a:solidFill>
              </a:rPr>
              <a:t>", </a:t>
            </a:r>
            <a:r>
              <a:rPr lang="pt-PT" dirty="0" err="1">
                <a:solidFill>
                  <a:schemeClr val="bg1"/>
                </a:solidFill>
              </a:rPr>
              <a:t>function</a:t>
            </a:r>
            <a:r>
              <a:rPr lang="pt-PT" dirty="0">
                <a:solidFill>
                  <a:schemeClr val="bg1"/>
                </a:solidFill>
              </a:rPr>
              <a:t>(){</a:t>
            </a:r>
            <a:r>
              <a:rPr lang="pt-PT" dirty="0" err="1">
                <a:solidFill>
                  <a:schemeClr val="bg1"/>
                </a:solidFill>
              </a:rPr>
              <a:t>fNome</a:t>
            </a:r>
            <a:r>
              <a:rPr lang="pt-PT" dirty="0">
                <a:solidFill>
                  <a:schemeClr val="bg1"/>
                </a:solidFill>
              </a:rPr>
              <a:t>()});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564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5DBEA0-7F20-4B58-BCCB-7B1985E3B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358554"/>
            <a:ext cx="3511233" cy="1973952"/>
          </a:xfrm>
        </p:spPr>
        <p:txBody>
          <a:bodyPr anchor="ctr">
            <a:normAutofit/>
          </a:bodyPr>
          <a:lstStyle/>
          <a:p>
            <a:r>
              <a:rPr lang="pt-PT" sz="3100" dirty="0">
                <a:solidFill>
                  <a:schemeClr val="tx1"/>
                </a:solidFill>
              </a:rPr>
              <a:t>A nossa Calculadora</a:t>
            </a:r>
            <a:br>
              <a:rPr lang="pt-PT" sz="3100" dirty="0">
                <a:solidFill>
                  <a:schemeClr val="tx1"/>
                </a:solidFill>
              </a:rPr>
            </a:br>
            <a:endParaRPr lang="pt-PT" sz="31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B2C977-C728-46FD-A61A-40D684203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5001" y="2061369"/>
            <a:ext cx="3511233" cy="3913303"/>
          </a:xfrm>
        </p:spPr>
        <p:txBody>
          <a:bodyPr anchor="t">
            <a:normAutofit/>
          </a:bodyPr>
          <a:lstStyle/>
          <a:p>
            <a:r>
              <a:rPr lang="pt-PT" dirty="0" err="1"/>
              <a:t>Lvl</a:t>
            </a:r>
            <a:r>
              <a:rPr lang="pt-PT" dirty="0"/>
              <a:t> 1 – </a:t>
            </a:r>
            <a:r>
              <a:rPr lang="pt-PT" dirty="0" err="1"/>
              <a:t>get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id</a:t>
            </a:r>
          </a:p>
          <a:p>
            <a:r>
              <a:rPr lang="pt-PT" dirty="0"/>
              <a:t>Lvl2 – </a:t>
            </a:r>
            <a:r>
              <a:rPr lang="pt-PT" dirty="0" err="1"/>
              <a:t>click</a:t>
            </a:r>
            <a:r>
              <a:rPr lang="pt-PT" dirty="0"/>
              <a:t> </a:t>
            </a:r>
            <a:r>
              <a:rPr lang="pt-PT" dirty="0" err="1"/>
              <a:t>function</a:t>
            </a:r>
            <a:endParaRPr lang="pt-PT" dirty="0"/>
          </a:p>
          <a:p>
            <a:r>
              <a:rPr lang="pt-PT" dirty="0"/>
              <a:t>Lvl3 – </a:t>
            </a:r>
            <a:r>
              <a:rPr lang="pt-PT" dirty="0" err="1"/>
              <a:t>Procedural</a:t>
            </a:r>
            <a:r>
              <a:rPr lang="pt-PT" dirty="0"/>
              <a:t> </a:t>
            </a:r>
            <a:r>
              <a:rPr lang="pt-PT" dirty="0" err="1"/>
              <a:t>generate</a:t>
            </a:r>
            <a:r>
              <a:rPr lang="pt-PT" dirty="0"/>
              <a:t> usando </a:t>
            </a:r>
            <a:r>
              <a:rPr lang="pt-PT" dirty="0" err="1"/>
              <a:t>cloneNode</a:t>
            </a:r>
            <a:r>
              <a:rPr lang="pt-PT" dirty="0"/>
              <a:t>(</a:t>
            </a:r>
            <a:r>
              <a:rPr lang="pt-PT" dirty="0" err="1"/>
              <a:t>true</a:t>
            </a:r>
            <a:r>
              <a:rPr lang="pt-PT" dirty="0"/>
              <a:t>) e </a:t>
            </a:r>
            <a:r>
              <a:rPr lang="pt-PT" dirty="0" err="1"/>
              <a:t>append</a:t>
            </a:r>
            <a:r>
              <a:rPr lang="pt-PT" dirty="0"/>
              <a:t>.</a:t>
            </a:r>
          </a:p>
          <a:p>
            <a:r>
              <a:rPr lang="pt-PT" dirty="0"/>
              <a:t>Lvl4 – </a:t>
            </a:r>
            <a:r>
              <a:rPr lang="pt-PT" dirty="0" err="1"/>
              <a:t>createElement</a:t>
            </a:r>
            <a:r>
              <a:rPr lang="pt-PT" dirty="0"/>
              <a:t>();  usar </a:t>
            </a:r>
          </a:p>
          <a:p>
            <a:r>
              <a:rPr lang="pt-PT" dirty="0"/>
              <a:t>.</a:t>
            </a:r>
            <a:r>
              <a:rPr lang="pt-PT" dirty="0" err="1"/>
              <a:t>classList.add</a:t>
            </a:r>
            <a:r>
              <a:rPr lang="pt-PT" dirty="0"/>
              <a:t> para o estilo e por fim usar </a:t>
            </a:r>
            <a:r>
              <a:rPr lang="pt-PT" dirty="0" err="1"/>
              <a:t>addEventListener</a:t>
            </a:r>
            <a:r>
              <a:rPr lang="pt-PT" dirty="0"/>
              <a:t>() para </a:t>
            </a:r>
            <a:r>
              <a:rPr lang="pt-PT" dirty="0" err="1"/>
              <a:t>adcionar</a:t>
            </a:r>
            <a:r>
              <a:rPr lang="pt-PT" dirty="0"/>
              <a:t> a função </a:t>
            </a:r>
            <a:r>
              <a:rPr lang="pt-PT" dirty="0" err="1"/>
              <a:t>onclick</a:t>
            </a:r>
            <a:r>
              <a:rPr lang="pt-PT" dirty="0"/>
              <a:t> </a:t>
            </a:r>
          </a:p>
          <a:p>
            <a:r>
              <a:rPr lang="pt-PT" dirty="0"/>
              <a:t> </a:t>
            </a:r>
          </a:p>
          <a:p>
            <a:endParaRPr lang="pt-PT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F398A6-2F9C-43CF-B9EC-473AF9724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979157" y="1345530"/>
            <a:ext cx="5581779" cy="418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69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82C14D-108B-443C-BD5A-67DDF395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4302448" cy="3654081"/>
          </a:xfrm>
        </p:spPr>
        <p:txBody>
          <a:bodyPr anchor="ctr">
            <a:normAutofit/>
          </a:bodyPr>
          <a:lstStyle/>
          <a:p>
            <a:r>
              <a:rPr lang="pt-PT" sz="5400" dirty="0">
                <a:solidFill>
                  <a:schemeClr val="tx2"/>
                </a:solidFill>
              </a:rPr>
              <a:t>Variáveis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9131B3-CDA7-4067-9434-9FB6C2854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1" y="1142126"/>
            <a:ext cx="3610575" cy="3654082"/>
          </a:xfrm>
        </p:spPr>
        <p:txBody>
          <a:bodyPr anchor="ctr">
            <a:normAutofit fontScale="40000" lnSpcReduction="20000"/>
          </a:bodyPr>
          <a:lstStyle/>
          <a:p>
            <a:r>
              <a:rPr lang="pt-PT" sz="6000" b="1" dirty="0"/>
              <a:t>Vamos listar as várias</a:t>
            </a:r>
          </a:p>
          <a:p>
            <a:r>
              <a:rPr lang="en-GB" sz="3500" dirty="0"/>
              <a:t>Number</a:t>
            </a:r>
          </a:p>
          <a:p>
            <a:r>
              <a:rPr lang="en-GB" sz="3500" dirty="0"/>
              <a:t>String</a:t>
            </a:r>
          </a:p>
          <a:p>
            <a:r>
              <a:rPr lang="en-GB" sz="3500" dirty="0"/>
              <a:t>Bool</a:t>
            </a:r>
          </a:p>
          <a:p>
            <a:r>
              <a:rPr lang="en-GB" sz="3500" dirty="0"/>
              <a:t>Undefined</a:t>
            </a:r>
          </a:p>
          <a:p>
            <a:r>
              <a:rPr lang="en-GB" sz="3500" dirty="0"/>
              <a:t>Null</a:t>
            </a:r>
          </a:p>
          <a:p>
            <a:r>
              <a:rPr lang="en-GB" sz="3500" dirty="0"/>
              <a:t>Symbol</a:t>
            </a:r>
          </a:p>
          <a:p>
            <a:endParaRPr lang="en-GB" sz="3500" dirty="0"/>
          </a:p>
          <a:p>
            <a:r>
              <a:rPr lang="en-GB" sz="3500" dirty="0"/>
              <a:t>About </a:t>
            </a:r>
            <a:r>
              <a:rPr lang="en-GB" sz="3500" dirty="0" err="1"/>
              <a:t>NaN</a:t>
            </a:r>
            <a:endParaRPr lang="en-GB" sz="3500" dirty="0"/>
          </a:p>
          <a:p>
            <a:endParaRPr lang="pt-PT" sz="3200" dirty="0"/>
          </a:p>
          <a:p>
            <a:endParaRPr lang="pt-PT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ACBDB1E-63A5-472D-AF97-74D84A446346}"/>
              </a:ext>
            </a:extLst>
          </p:cNvPr>
          <p:cNvSpPr txBox="1"/>
          <p:nvPr/>
        </p:nvSpPr>
        <p:spPr>
          <a:xfrm>
            <a:off x="446533" y="534654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VAMOS USAR PROMP e ALERT para fazer uma calculadora, antes de fazermos na nossa APP</a:t>
            </a:r>
          </a:p>
        </p:txBody>
      </p:sp>
    </p:spTree>
    <p:extLst>
      <p:ext uri="{BB962C8B-B14F-4D97-AF65-F5344CB8AC3E}">
        <p14:creationId xmlns:p14="http://schemas.microsoft.com/office/powerpoint/2010/main" val="314186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2FF1B8-145F-47AA-9F6F-7DA3201AA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FE8A8C-8C1F-40A1-8A45-9D05B0DD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1EF8C3-8F8A-447D-A5FF-C1242682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511BAF-6DC3-420A-8603-96945C66A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63CE767-D06E-4EC4-9D6D-0F3A2F0EC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774700" y="2202025"/>
            <a:ext cx="3053422" cy="274807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C60306D-4E52-44F2-9372-D634B17B8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32559E-52B1-4198-B66A-743490130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1419225"/>
            <a:ext cx="6798608" cy="2085869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CALCULADORA </a:t>
            </a:r>
            <a:r>
              <a:rPr lang="pt-PT" dirty="0" err="1">
                <a:solidFill>
                  <a:srgbClr val="FFFFFF"/>
                </a:solidFill>
              </a:rPr>
              <a:t>Basica</a:t>
            </a:r>
            <a:br>
              <a:rPr lang="pt-PT" dirty="0">
                <a:solidFill>
                  <a:srgbClr val="FFFFFF"/>
                </a:solidFill>
              </a:rPr>
            </a:b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800FE7-CFA0-44BF-81F3-BB6A44184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243" y="3505095"/>
            <a:ext cx="6798608" cy="1733655"/>
          </a:xfrm>
        </p:spPr>
        <p:txBody>
          <a:bodyPr>
            <a:normAutofit/>
          </a:bodyPr>
          <a:lstStyle/>
          <a:p>
            <a:endParaRPr lang="pt-PT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665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287E8-3DC9-4FC6-84E3-B7D80516D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pt-PT" sz="5400">
                <a:solidFill>
                  <a:schemeClr val="tx2"/>
                </a:solidFill>
              </a:rPr>
              <a:t>Condicionais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63A7E4-929F-41C0-9297-C59CBC09E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1" y="1552397"/>
            <a:ext cx="3610575" cy="3654082"/>
          </a:xfrm>
        </p:spPr>
        <p:txBody>
          <a:bodyPr anchor="ctr">
            <a:normAutofit/>
          </a:bodyPr>
          <a:lstStyle/>
          <a:p>
            <a:r>
              <a:rPr lang="pt-PT" sz="3200"/>
              <a:t>IF , Else, if Else , Ternario, Switch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690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287E8-3DC9-4FC6-84E3-B7D80516D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pt-PT" sz="5400" dirty="0">
                <a:solidFill>
                  <a:schemeClr val="tx2"/>
                </a:solidFill>
              </a:rPr>
              <a:t>logical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63A7E4-929F-41C0-9297-C59CBC09E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1" y="1552397"/>
            <a:ext cx="3610575" cy="3654082"/>
          </a:xfrm>
        </p:spPr>
        <p:txBody>
          <a:bodyPr anchor="ctr">
            <a:normAutofit/>
          </a:bodyPr>
          <a:lstStyle/>
          <a:p>
            <a:r>
              <a:rPr lang="pt-PT" sz="3200" dirty="0"/>
              <a:t>&amp;&amp;, ||, 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832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0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8" name="Rectangle 42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32559E-52B1-4198-B66A-743490130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pt-PT" dirty="0">
                <a:solidFill>
                  <a:schemeClr val="tx1"/>
                </a:solidFill>
              </a:rPr>
              <a:t>ACESSO VEDADO</a:t>
            </a:r>
            <a:br>
              <a:rPr lang="pt-PT" dirty="0">
                <a:solidFill>
                  <a:schemeClr val="tx1"/>
                </a:solidFill>
              </a:rPr>
            </a:b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800FE7-CFA0-44BF-81F3-BB6A44184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 fontScale="92500" lnSpcReduction="20000"/>
          </a:bodyPr>
          <a:lstStyle/>
          <a:p>
            <a:r>
              <a:rPr lang="pt-PT" sz="2000" dirty="0"/>
              <a:t>16 – </a:t>
            </a:r>
            <a:r>
              <a:rPr lang="pt-PT" sz="2000" dirty="0" err="1"/>
              <a:t>EntrAr</a:t>
            </a:r>
            <a:endParaRPr lang="pt-PT" sz="2000" dirty="0"/>
          </a:p>
          <a:p>
            <a:r>
              <a:rPr lang="pt-PT" sz="2000" dirty="0"/>
              <a:t>18 – Beber</a:t>
            </a:r>
          </a:p>
          <a:p>
            <a:r>
              <a:rPr lang="pt-PT" sz="2000" dirty="0" err="1"/>
              <a:t>Vip</a:t>
            </a:r>
            <a:r>
              <a:rPr lang="pt-PT" sz="2000" dirty="0"/>
              <a:t>- </a:t>
            </a:r>
            <a:r>
              <a:rPr lang="pt-PT" sz="2000" dirty="0" err="1"/>
              <a:t>User</a:t>
            </a:r>
            <a:r>
              <a:rPr lang="pt-PT" sz="2000" dirty="0"/>
              <a:t> e </a:t>
            </a:r>
            <a:r>
              <a:rPr lang="pt-PT" sz="2000" dirty="0" err="1"/>
              <a:t>PAss</a:t>
            </a:r>
            <a:endParaRPr lang="pt-PT" sz="2000" dirty="0"/>
          </a:p>
        </p:txBody>
      </p:sp>
      <p:sp>
        <p:nvSpPr>
          <p:cNvPr id="49" name="Rectangle 44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Grayscale Photography of Bottles on Top of Table">
            <a:extLst>
              <a:ext uri="{FF2B5EF4-FFF2-40B4-BE49-F238E27FC236}">
                <a16:creationId xmlns:a16="http://schemas.microsoft.com/office/drawing/2014/main" id="{3780D54F-38B6-4469-901D-DB525835E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0173" y="683581"/>
            <a:ext cx="8429348" cy="561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632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287E8-3DC9-4FC6-84E3-B7D80516D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pt-PT" sz="5400" dirty="0" err="1">
                <a:solidFill>
                  <a:schemeClr val="tx2"/>
                </a:solidFill>
              </a:rPr>
              <a:t>Function</a:t>
            </a:r>
            <a:endParaRPr lang="pt-PT" sz="5400" dirty="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63A7E4-929F-41C0-9297-C59CBC09E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1" y="1552397"/>
            <a:ext cx="3610575" cy="3654082"/>
          </a:xfrm>
        </p:spPr>
        <p:txBody>
          <a:bodyPr anchor="ctr">
            <a:normAutofit/>
          </a:bodyPr>
          <a:lstStyle/>
          <a:p>
            <a:r>
              <a:rPr lang="pt-PT" sz="3200" dirty="0" err="1"/>
              <a:t>Declaration</a:t>
            </a:r>
            <a:r>
              <a:rPr lang="pt-PT" sz="3200" dirty="0"/>
              <a:t>;</a:t>
            </a:r>
          </a:p>
          <a:p>
            <a:r>
              <a:rPr lang="pt-PT" sz="3200" dirty="0"/>
              <a:t>-</a:t>
            </a:r>
            <a:r>
              <a:rPr lang="pt-PT" sz="3200" dirty="0" err="1"/>
              <a:t>Return</a:t>
            </a:r>
            <a:r>
              <a:rPr lang="pt-PT" sz="3200" dirty="0"/>
              <a:t>??</a:t>
            </a:r>
          </a:p>
          <a:p>
            <a:r>
              <a:rPr lang="pt-PT" sz="3200" dirty="0"/>
              <a:t>Var as </a:t>
            </a:r>
            <a:r>
              <a:rPr lang="pt-PT" sz="3200" dirty="0" err="1"/>
              <a:t>function</a:t>
            </a:r>
            <a:r>
              <a:rPr lang="pt-PT" sz="3200" dirty="0"/>
              <a:t> (Anonima);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154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7F363C-0980-402E-A4DF-3D09DB87D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pt-PT" sz="5400" dirty="0" err="1">
                <a:solidFill>
                  <a:schemeClr val="tx2"/>
                </a:solidFill>
              </a:rPr>
              <a:t>Array</a:t>
            </a:r>
            <a:endParaRPr lang="pt-PT" sz="5400" dirty="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62A039-7B72-4E04-8EF5-BC05692A9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1" y="1552397"/>
            <a:ext cx="3610575" cy="3654082"/>
          </a:xfrm>
        </p:spPr>
        <p:txBody>
          <a:bodyPr anchor="ctr">
            <a:normAutofit/>
          </a:bodyPr>
          <a:lstStyle/>
          <a:p>
            <a:r>
              <a:rPr lang="pt-PT" sz="3200" dirty="0" err="1"/>
              <a:t>Shift</a:t>
            </a:r>
            <a:endParaRPr lang="pt-PT" sz="3200" dirty="0"/>
          </a:p>
          <a:p>
            <a:r>
              <a:rPr lang="pt-PT" sz="3200" dirty="0"/>
              <a:t>Pop</a:t>
            </a:r>
          </a:p>
          <a:p>
            <a:r>
              <a:rPr lang="pt-PT" sz="3200" dirty="0" err="1"/>
              <a:t>Push</a:t>
            </a:r>
            <a:endParaRPr lang="pt-PT" sz="3200" dirty="0"/>
          </a:p>
          <a:p>
            <a:r>
              <a:rPr lang="pt-PT" sz="3200" dirty="0" err="1"/>
              <a:t>Concat</a:t>
            </a:r>
            <a:r>
              <a:rPr lang="pt-PT" sz="3200" dirty="0"/>
              <a:t> (</a:t>
            </a:r>
            <a:r>
              <a:rPr lang="pt-PT" sz="3200" dirty="0" err="1"/>
              <a:t>Assign</a:t>
            </a:r>
            <a:r>
              <a:rPr lang="pt-PT" sz="3200" dirty="0"/>
              <a:t>)</a:t>
            </a:r>
          </a:p>
          <a:p>
            <a:r>
              <a:rPr lang="pt-PT" sz="3200" dirty="0" err="1"/>
              <a:t>Sort</a:t>
            </a:r>
            <a:endParaRPr lang="pt-PT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6303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BE5DA0-CB97-48D8-B66E-905502A6D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11293912" cy="1348119"/>
          </a:xfrm>
        </p:spPr>
        <p:txBody>
          <a:bodyPr anchor="ctr">
            <a:normAutofit/>
          </a:bodyPr>
          <a:lstStyle/>
          <a:p>
            <a:r>
              <a:rPr lang="pt-PT" sz="5400" dirty="0" err="1">
                <a:solidFill>
                  <a:schemeClr val="tx2"/>
                </a:solidFill>
              </a:rPr>
              <a:t>ITeradORES</a:t>
            </a:r>
            <a:endParaRPr lang="pt-PT" sz="5400" dirty="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A82D4C-3B28-4AF8-9D28-23F712234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575" y="2900515"/>
            <a:ext cx="10894872" cy="2305963"/>
          </a:xfrm>
        </p:spPr>
        <p:txBody>
          <a:bodyPr anchor="ctr">
            <a:normAutofit fontScale="92500" lnSpcReduction="20000"/>
          </a:bodyPr>
          <a:lstStyle/>
          <a:p>
            <a:r>
              <a:rPr lang="pt-PT" sz="3200" dirty="0"/>
              <a:t>For</a:t>
            </a:r>
          </a:p>
          <a:p>
            <a:r>
              <a:rPr lang="pt-PT" sz="3200" dirty="0"/>
              <a:t>Do </a:t>
            </a:r>
            <a:r>
              <a:rPr lang="pt-PT" sz="3200" dirty="0" err="1"/>
              <a:t>while</a:t>
            </a:r>
            <a:endParaRPr lang="pt-PT" sz="3200" dirty="0"/>
          </a:p>
          <a:p>
            <a:r>
              <a:rPr lang="pt-PT" sz="3200" dirty="0" err="1"/>
              <a:t>While</a:t>
            </a:r>
            <a:r>
              <a:rPr lang="pt-PT" sz="3200" dirty="0"/>
              <a:t> </a:t>
            </a:r>
          </a:p>
          <a:p>
            <a:r>
              <a:rPr lang="pt-PT" sz="3200" dirty="0" err="1"/>
              <a:t>forEach</a:t>
            </a:r>
            <a:endParaRPr lang="pt-PT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80619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C34D54"/>
      </a:accent1>
      <a:accent2>
        <a:srgbClr val="B1653B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368</Words>
  <Application>Microsoft Office PowerPoint</Application>
  <PresentationFormat>Ecrã Panorâmico</PresentationFormat>
  <Paragraphs>101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3" baseType="lpstr">
      <vt:lpstr>Arial</vt:lpstr>
      <vt:lpstr>Century Schoolbook</vt:lpstr>
      <vt:lpstr>Franklin Gothic Book</vt:lpstr>
      <vt:lpstr>Gill Sans MT</vt:lpstr>
      <vt:lpstr>Wingdings 2</vt:lpstr>
      <vt:lpstr>DividendVTI</vt:lpstr>
      <vt:lpstr>JS </vt:lpstr>
      <vt:lpstr>Variáveis</vt:lpstr>
      <vt:lpstr>CALCULADORA Basica </vt:lpstr>
      <vt:lpstr>Condicionais</vt:lpstr>
      <vt:lpstr>logical</vt:lpstr>
      <vt:lpstr>ACESSO VEDADO </vt:lpstr>
      <vt:lpstr>Function</vt:lpstr>
      <vt:lpstr>Array</vt:lpstr>
      <vt:lpstr>ITeradORES</vt:lpstr>
      <vt:lpstr>Objectos! – Voltamos ca mais tarde</vt:lpstr>
      <vt:lpstr>Objectos Js vs C#</vt:lpstr>
      <vt:lpstr>Principal: document window (ver em browser)</vt:lpstr>
      <vt:lpstr>Regular vs all Get set de um atributo  Style?  Ou uma css class?</vt:lpstr>
      <vt:lpstr>Lista Selectores: </vt:lpstr>
      <vt:lpstr>Jogo de encontrar objectos </vt:lpstr>
      <vt:lpstr>Lista de COMPRAS </vt:lpstr>
      <vt:lpstr>A nossa Calculadora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</dc:title>
  <dc:creator>Moisés Moreira</dc:creator>
  <cp:lastModifiedBy>Moises</cp:lastModifiedBy>
  <cp:revision>9</cp:revision>
  <dcterms:created xsi:type="dcterms:W3CDTF">2019-10-18T10:14:57Z</dcterms:created>
  <dcterms:modified xsi:type="dcterms:W3CDTF">2021-09-28T18:33:44Z</dcterms:modified>
</cp:coreProperties>
</file>