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7" roundtripDataSignature="AMtx7mgLDi7oNWXWppcgR8TSvWiBYupi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6235220-E67A-4538-8602-0B44059613EC}">
  <a:tblStyle styleId="{16235220-E67A-4538-8602-0B44059613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e62e93e032_0_9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e62e93e032_0_9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e62e93e032_0_9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e62e93e032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e62e93e032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e62e93e032_2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e62e93e032_2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e4668448d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Optimizer is </a:t>
            </a:r>
            <a:r>
              <a:rPr lang="it-IT" sz="15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L-BFGS-B</a:t>
            </a:r>
            <a:endParaRPr/>
          </a:p>
        </p:txBody>
      </p:sp>
      <p:sp>
        <p:nvSpPr>
          <p:cNvPr id="395" name="Google Shape;395;ge4668448d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e4668448d0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e4668448d0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e4668448d0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e62e93e032_2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e62e93e032_2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e6437e1244_3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e6437e1244_3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e62e93e032_2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e62e93e032_2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e6400515ab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e6400515ab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e6400515ab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e6400515ab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62e93e032_0_9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62e93e032_0_9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e62e93e032_0_9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e62e93e032_2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e62e93e032_2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e62e93e032_2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e6437e1244_4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e6437e1244_4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ge6437e1244_4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e65fa301eb_2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e65fa301eb_2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e65fa301eb_2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e65fa301eb_1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e65fa301eb_1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80% precision for class 1 = 80% of what I predicted to class 1 is actually class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80% recall for class 1 = 80% of class 1 has been correctly predicted to class 1</a:t>
            </a:r>
            <a:endParaRPr/>
          </a:p>
        </p:txBody>
      </p:sp>
      <p:sp>
        <p:nvSpPr>
          <p:cNvPr id="487" name="Google Shape;487;ge65fa301eb_1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e65fa301eb_1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e65fa301eb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ge65fa301eb_1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e65fa301eb_1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e65fa301eb_1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ge65fa301eb_1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e65fa301eb_1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e65fa301eb_1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ge65fa301eb_1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e65fa301eb_1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e65fa301eb_1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ge65fa301eb_1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e65fa301eb_2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e65fa301eb_2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ge65fa301eb_2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6437e1244_4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e6437e1244_4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e6437e1244_4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e5505b593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e5505b593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ge5505b593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e5505b593e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e5505b593e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e5505b593e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e6437e1244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e6437e1244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e6437e1244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6437e1244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6437e1244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e6437e1244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e6437e1244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e6437e1244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e6437e1244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65fa301eb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e65fa301eb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e65fa301eb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ge62e93e032_0_657"/>
          <p:cNvGrpSpPr/>
          <p:nvPr/>
        </p:nvGrpSpPr>
        <p:grpSpPr>
          <a:xfrm>
            <a:off x="9790426" y="4546120"/>
            <a:ext cx="2255173" cy="2310006"/>
            <a:chOff x="7343003" y="3409675"/>
            <a:chExt cx="1691422" cy="1732548"/>
          </a:xfrm>
        </p:grpSpPr>
        <p:grpSp>
          <p:nvGrpSpPr>
            <p:cNvPr id="15" name="Google Shape;15;ge62e93e032_0_657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6" name="Google Shape;16;ge62e93e032_0_657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ge62e93e032_0_657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ge62e93e032_0_657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9" name="Google Shape;19;ge62e93e032_0_657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ge62e93e032_0_657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ge62e93e032_0_65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" name="Google Shape;22;ge62e93e032_0_657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23" name="Google Shape;23;ge62e93e032_0_657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ge62e93e032_0_657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ge62e93e032_0_657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ge62e93e032_0_657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" name="Google Shape;27;ge62e93e032_0_657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8" name="Google Shape;28;ge62e93e032_0_657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ge62e93e032_0_657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ge62e93e032_0_657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ge62e93e032_0_65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ge62e93e032_0_657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" name="Google Shape;33;ge62e93e032_0_657"/>
          <p:cNvGrpSpPr/>
          <p:nvPr/>
        </p:nvGrpSpPr>
        <p:grpSpPr>
          <a:xfrm>
            <a:off x="6724502" y="0"/>
            <a:ext cx="5085303" cy="5118675"/>
            <a:chOff x="5043503" y="0"/>
            <a:chExt cx="3814072" cy="3839102"/>
          </a:xfrm>
        </p:grpSpPr>
        <p:sp>
          <p:nvSpPr>
            <p:cNvPr id="34" name="Google Shape;34;ge62e93e032_0_657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e62e93e032_0_657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" name="Google Shape;36;ge62e93e032_0_657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7" name="Google Shape;37;ge62e93e032_0_657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ge62e93e032_0_657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ge62e93e032_0_657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ge62e93e032_0_657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" name="Google Shape;41;ge62e93e032_0_65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42" name="Google Shape;42;ge62e93e032_0_657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ge62e93e032_0_657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" name="Google Shape;44;ge62e93e032_0_657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ge62e93e032_0_657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ge62e93e032_0_657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ge62e93e032_0_657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ge62e93e032_0_657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ge62e93e032_0_657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" name="Google Shape;50;ge62e93e032_0_657"/>
          <p:cNvSpPr txBox="1"/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ge62e93e032_0_657"/>
          <p:cNvSpPr txBox="1"/>
          <p:nvPr>
            <p:ph idx="1" type="subTitle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ge62e93e032_0_657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ge62e93e032_0_789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147" name="Google Shape;147;ge62e93e032_0_789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8" name="Google Shape;148;ge62e93e032_0_78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ge62e93e032_0_789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ge62e93e032_0_789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ge62e93e032_0_789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" name="Google Shape;152;ge62e93e032_0_789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53" name="Google Shape;153;ge62e93e032_0_78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ge62e93e032_0_789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ge62e93e032_0_789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ge62e93e032_0_789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ge62e93e032_0_789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" name="Google Shape;158;ge62e93e032_0_789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9" name="Google Shape;159;ge62e93e032_0_78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ge62e93e032_0_789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ge62e93e032_0_789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ge62e93e032_0_789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ge62e93e032_0_78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4" name="Google Shape;164;ge62e93e032_0_78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ge62e93e032_0_789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ge62e93e032_0_789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ge62e93e032_0_789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8" name="Google Shape;168;ge62e93e032_0_789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ge62e93e032_0_789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ge62e93e032_0_789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ge62e93e032_0_789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ge62e93e032_0_789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" name="Google Shape;173;ge62e93e032_0_78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4" name="Google Shape;174;ge62e93e032_0_789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ge62e93e032_0_789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ge62e93e032_0_789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ge62e93e032_0_789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ge62e93e032_0_789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9" name="Google Shape;179;ge62e93e032_0_789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ge62e93e032_0_789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ge62e93e032_0_789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" name="Google Shape;182;ge62e93e032_0_789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83" name="Google Shape;183;ge62e93e032_0_78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ge62e93e032_0_789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ge62e93e032_0_789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ge62e93e032_0_789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ge62e93e032_0_789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" name="Google Shape;188;ge62e93e032_0_789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9" name="Google Shape;189;ge62e93e032_0_789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ge62e93e032_0_789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ge62e93e032_0_789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ge62e93e032_0_789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Google Shape;193;ge62e93e032_0_7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4" name="Google Shape;194;ge62e93e032_0_789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ge62e93e032_0_789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ge62e93e032_0_789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ge62e93e032_0_789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ge62e93e032_0_789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9" name="Google Shape;199;ge62e93e032_0_789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ge62e93e032_0_789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ge62e93e032_0_789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2" name="Google Shape;202;ge62e93e032_0_789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3" name="Google Shape;203;ge62e93e032_0_78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ge62e93e032_0_789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ge62e93e032_0_789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ge62e93e032_0_789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" name="Google Shape;207;ge62e93e032_0_789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8" name="Google Shape;208;ge62e93e032_0_789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ge62e93e032_0_789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ge62e93e032_0_789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ge62e93e032_0_789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" name="Google Shape;212;ge62e93e032_0_789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13" name="Google Shape;213;ge62e93e032_0_78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ge62e93e032_0_789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ge62e93e032_0_789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ge62e93e032_0_789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ge62e93e032_0_789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" name="Google Shape;218;ge62e93e032_0_789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9" name="Google Shape;219;ge62e93e032_0_789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ge62e93e032_0_789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ge62e93e032_0_789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ge62e93e032_0_789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ge62e93e032_0_78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4" name="Google Shape;224;ge62e93e032_0_789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ge62e93e032_0_789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ge62e93e032_0_789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" name="Google Shape;227;ge62e93e032_0_789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8" name="Google Shape;228;ge62e93e032_0_789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ge62e93e032_0_789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ge62e93e032_0_789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ge62e93e032_0_789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ge62e93e032_0_789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33" name="Google Shape;233;ge62e93e032_0_78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ge62e93e032_0_789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ge62e93e032_0_789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ge62e93e032_0_789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ge62e93e032_0_789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8" name="Google Shape;238;ge62e93e032_0_789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9" name="Google Shape;239;ge62e93e032_0_789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ge62e93e032_0_789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ge62e93e032_0_789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ge62e93e032_0_789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ge62e93e032_0_78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4" name="Google Shape;244;ge62e93e032_0_789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ge62e93e032_0_789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ge62e93e032_0_789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ge62e93e032_0_789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8" name="Google Shape;248;ge62e93e032_0_789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ge62e93e032_0_789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ge62e93e032_0_789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ge62e93e032_0_789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ge62e93e032_0_789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ge62e93e032_0_78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4" name="Google Shape;254;ge62e93e032_0_789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ge62e93e032_0_789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ge62e93e032_0_789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ge62e93e032_0_789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ge62e93e032_0_789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9" name="Google Shape;259;ge62e93e032_0_789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ge62e93e032_0_789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ge62e93e032_0_789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ge62e93e032_0_789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ge62e93e032_0_78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4" name="Google Shape;264;ge62e93e032_0_789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ge62e93e032_0_789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ge62e93e032_0_789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7" name="Google Shape;267;ge62e93e032_0_789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8" name="Google Shape;268;ge62e93e032_0_789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ge62e93e032_0_789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ge62e93e032_0_789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ge62e93e032_0_789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2" name="Google Shape;272;ge62e93e032_0_789"/>
          <p:cNvSpPr txBox="1"/>
          <p:nvPr>
            <p:ph hasCustomPrompt="1" type="title"/>
          </p:nvPr>
        </p:nvSpPr>
        <p:spPr>
          <a:xfrm>
            <a:off x="1851500" y="1030300"/>
            <a:ext cx="8489100" cy="248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3" name="Google Shape;273;ge62e93e032_0_789"/>
          <p:cNvSpPr txBox="1"/>
          <p:nvPr>
            <p:ph idx="1" type="body"/>
          </p:nvPr>
        </p:nvSpPr>
        <p:spPr>
          <a:xfrm>
            <a:off x="1851500" y="3616400"/>
            <a:ext cx="8489100" cy="14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4" name="Google Shape;274;ge62e93e032_0_789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e93e032_0_919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62e93e032_0_9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9" name="Google Shape;279;ge62e93e032_0_9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80" name="Google Shape;280;ge62e93e032_0_9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ge62e93e032_0_9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ge62e93e032_0_9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ge62e93e032_0_697"/>
          <p:cNvGrpSpPr/>
          <p:nvPr/>
        </p:nvGrpSpPr>
        <p:grpSpPr>
          <a:xfrm>
            <a:off x="195687" y="4541"/>
            <a:ext cx="1644245" cy="1846001"/>
            <a:chOff x="146769" y="3406"/>
            <a:chExt cx="1233215" cy="1384535"/>
          </a:xfrm>
        </p:grpSpPr>
        <p:grpSp>
          <p:nvGrpSpPr>
            <p:cNvPr id="55" name="Google Shape;55;ge62e93e032_0_697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6" name="Google Shape;56;ge62e93e032_0_697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ge62e93e032_0_697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ge62e93e032_0_697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9" name="Google Shape;59;ge62e93e032_0_697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ge62e93e032_0_697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ge62e93e032_0_69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" name="Google Shape;62;ge62e93e032_0_697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3" name="Google Shape;63;ge62e93e032_0_697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ge62e93e032_0_697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ge62e93e032_0_697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ge62e93e032_0_697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7" name="Google Shape;67;ge62e93e032_0_697"/>
          <p:cNvGrpSpPr/>
          <p:nvPr/>
        </p:nvGrpSpPr>
        <p:grpSpPr>
          <a:xfrm>
            <a:off x="9033219" y="3871914"/>
            <a:ext cx="2914791" cy="2985925"/>
            <a:chOff x="6775084" y="2904008"/>
            <a:chExt cx="2186148" cy="2239500"/>
          </a:xfrm>
        </p:grpSpPr>
        <p:grpSp>
          <p:nvGrpSpPr>
            <p:cNvPr id="68" name="Google Shape;68;ge62e93e032_0_697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9" name="Google Shape;69;ge62e93e032_0_697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ge62e93e032_0_697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ge62e93e032_0_69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2" name="Google Shape;72;ge62e93e032_0_697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ge62e93e032_0_697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ge62e93e032_0_697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ge62e93e032_0_697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6" name="Google Shape;76;ge62e93e032_0_697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ge62e93e032_0_697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ge62e93e032_0_697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ge62e93e032_0_697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" name="Google Shape;80;ge62e93e032_0_697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1" name="Google Shape;81;ge62e93e032_0_69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ge62e93e032_0_697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ge62e93e032_0_697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ge62e93e032_0_697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ge62e93e032_0_697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6" name="Google Shape;86;ge62e93e032_0_697"/>
          <p:cNvSpPr txBox="1"/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ge62e93e032_0_697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ge62e93e032_0_732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90" name="Google Shape;90;ge62e93e032_0_73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ge62e93e032_0_73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ge62e93e032_0_732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3" name="Google Shape;93;ge62e93e032_0_732"/>
          <p:cNvSpPr txBox="1"/>
          <p:nvPr>
            <p:ph idx="1" type="body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4" name="Google Shape;94;ge62e93e032_0_732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ge62e93e032_0_739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97" name="Google Shape;97;ge62e93e032_0_73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ge62e93e032_0_73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ge62e93e032_0_739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0" name="Google Shape;100;ge62e93e032_0_739"/>
          <p:cNvSpPr txBox="1"/>
          <p:nvPr>
            <p:ph idx="1" type="body"/>
          </p:nvPr>
        </p:nvSpPr>
        <p:spPr>
          <a:xfrm>
            <a:off x="1738400" y="2653400"/>
            <a:ext cx="45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1" name="Google Shape;101;ge62e93e032_0_739"/>
          <p:cNvSpPr txBox="1"/>
          <p:nvPr>
            <p:ph idx="2" type="body"/>
          </p:nvPr>
        </p:nvSpPr>
        <p:spPr>
          <a:xfrm>
            <a:off x="6538200" y="2653400"/>
            <a:ext cx="45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2" name="Google Shape;102;ge62e93e032_0_739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ge62e93e032_0_747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5" name="Google Shape;105;ge62e93e032_0_74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ge62e93e032_0_74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ge62e93e032_0_747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8" name="Google Shape;108;ge62e93e032_0_747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ge62e93e032_0_753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11" name="Google Shape;111;ge62e93e032_0_75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e62e93e032_0_75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ge62e93e032_0_753"/>
          <p:cNvSpPr txBox="1"/>
          <p:nvPr>
            <p:ph type="title"/>
          </p:nvPr>
        </p:nvSpPr>
        <p:spPr>
          <a:xfrm>
            <a:off x="1738400" y="798100"/>
            <a:ext cx="4416000" cy="212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14" name="Google Shape;114;ge62e93e032_0_753"/>
          <p:cNvSpPr txBox="1"/>
          <p:nvPr>
            <p:ph idx="1" type="body"/>
          </p:nvPr>
        </p:nvSpPr>
        <p:spPr>
          <a:xfrm>
            <a:off x="1738400" y="3079567"/>
            <a:ext cx="4416000" cy="296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15" name="Google Shape;115;ge62e93e032_0_753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ge62e93e032_0_760"/>
          <p:cNvGrpSpPr/>
          <p:nvPr/>
        </p:nvGrpSpPr>
        <p:grpSpPr>
          <a:xfrm>
            <a:off x="9155392" y="1742"/>
            <a:ext cx="3023192" cy="3468833"/>
            <a:chOff x="6790514" y="1306"/>
            <a:chExt cx="2267451" cy="2601690"/>
          </a:xfrm>
        </p:grpSpPr>
        <p:grpSp>
          <p:nvGrpSpPr>
            <p:cNvPr id="118" name="Google Shape;118;ge62e93e032_0_760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9" name="Google Shape;119;ge62e93e032_0_76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ge62e93e032_0_76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ge62e93e032_0_76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ge62e93e032_0_760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23" name="Google Shape;123;ge62e93e032_0_76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ge62e93e032_0_76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ge62e93e032_0_76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ge62e93e032_0_76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7" name="Google Shape;127;ge62e93e032_0_76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ge62e93e032_0_76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9" name="Google Shape;129;ge62e93e032_0_760"/>
          <p:cNvSpPr txBox="1"/>
          <p:nvPr>
            <p:ph type="title"/>
          </p:nvPr>
        </p:nvSpPr>
        <p:spPr>
          <a:xfrm>
            <a:off x="1098667" y="1018133"/>
            <a:ext cx="7810500" cy="476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ge62e93e032_0_760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ge62e93e032_0_775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33" name="Google Shape;133;ge62e93e032_0_77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ge62e93e032_0_77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ge62e93e032_0_775"/>
          <p:cNvSpPr txBox="1"/>
          <p:nvPr>
            <p:ph type="title"/>
          </p:nvPr>
        </p:nvSpPr>
        <p:spPr>
          <a:xfrm>
            <a:off x="1738400" y="798100"/>
            <a:ext cx="4574100" cy="2653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6" name="Google Shape;136;ge62e93e032_0_775"/>
          <p:cNvSpPr txBox="1"/>
          <p:nvPr>
            <p:ph idx="1" type="subTitle"/>
          </p:nvPr>
        </p:nvSpPr>
        <p:spPr>
          <a:xfrm>
            <a:off x="1738400" y="3657604"/>
            <a:ext cx="4574100" cy="968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7" name="Google Shape;137;ge62e93e032_0_775"/>
          <p:cNvSpPr txBox="1"/>
          <p:nvPr>
            <p:ph idx="2" type="body"/>
          </p:nvPr>
        </p:nvSpPr>
        <p:spPr>
          <a:xfrm>
            <a:off x="6538267" y="881333"/>
            <a:ext cx="4574100" cy="5160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38" name="Google Shape;138;ge62e93e032_0_775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ge62e93e032_0_783"/>
          <p:cNvGrpSpPr/>
          <p:nvPr/>
        </p:nvGrpSpPr>
        <p:grpSpPr>
          <a:xfrm>
            <a:off x="951176" y="5129497"/>
            <a:ext cx="1100560" cy="1100560"/>
            <a:chOff x="348199" y="179450"/>
            <a:chExt cx="1116300" cy="1116300"/>
          </a:xfrm>
        </p:grpSpPr>
        <p:sp>
          <p:nvSpPr>
            <p:cNvPr id="141" name="Google Shape;141;ge62e93e032_0_78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ge62e93e032_0_78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ge62e93e032_0_783"/>
          <p:cNvSpPr txBox="1"/>
          <p:nvPr>
            <p:ph idx="1" type="body"/>
          </p:nvPr>
        </p:nvSpPr>
        <p:spPr>
          <a:xfrm>
            <a:off x="1738400" y="5518633"/>
            <a:ext cx="7790700" cy="71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44" name="Google Shape;144;ge62e93e032_0_783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e62e93e032_0_65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1" name="Google Shape;11;ge62e93e032_0_65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2" name="Google Shape;12;ge62e93e032_0_653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0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62e93e032_0_927"/>
          <p:cNvSpPr txBox="1"/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000"/>
              <a:t>Fashion MNIST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800"/>
              <a:t>Dataset Analysis</a:t>
            </a:r>
            <a:endParaRPr sz="3800"/>
          </a:p>
        </p:txBody>
      </p:sp>
      <p:sp>
        <p:nvSpPr>
          <p:cNvPr id="289" name="Google Shape;289;ge62e93e032_0_927"/>
          <p:cNvSpPr txBox="1"/>
          <p:nvPr>
            <p:ph idx="1" type="subTitle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Probabilistic 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A.A. 2020-2021</a:t>
            </a:r>
            <a:endParaRPr/>
          </a:p>
        </p:txBody>
      </p:sp>
      <p:sp>
        <p:nvSpPr>
          <p:cNvPr id="290" name="Google Shape;290;ge62e93e032_0_927"/>
          <p:cNvSpPr txBox="1"/>
          <p:nvPr>
            <p:ph idx="1" type="subTitle"/>
          </p:nvPr>
        </p:nvSpPr>
        <p:spPr>
          <a:xfrm>
            <a:off x="1098675" y="1007151"/>
            <a:ext cx="5673900" cy="128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Daniele Irto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Matteo Marturini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Isacco Zinna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e62e93e032_2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it-IT" sz="4000"/>
              <a:t>Gaussian Naive Bayes</a:t>
            </a:r>
            <a:endParaRPr/>
          </a:p>
        </p:txBody>
      </p:sp>
      <p:sp>
        <p:nvSpPr>
          <p:cNvPr id="384" name="Google Shape;384;ge62e93e032_2_0"/>
          <p:cNvSpPr txBox="1"/>
          <p:nvPr>
            <p:ph idx="1" type="body"/>
          </p:nvPr>
        </p:nvSpPr>
        <p:spPr>
          <a:xfrm>
            <a:off x="838200" y="1825625"/>
            <a:ext cx="105156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●"/>
            </a:pPr>
            <a:r>
              <a:rPr lang="it-IT" sz="2500"/>
              <a:t>Assumptions:</a:t>
            </a:r>
            <a:endParaRPr sz="2500"/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○"/>
            </a:pPr>
            <a:r>
              <a:rPr lang="it-IT" sz="2500"/>
              <a:t>features are independent, given a certain class</a:t>
            </a:r>
            <a:endParaRPr sz="2500"/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○"/>
            </a:pPr>
            <a:r>
              <a:rPr lang="it-IT" sz="2500"/>
              <a:t>likelihood of the features is Gaussian</a:t>
            </a:r>
            <a:br>
              <a:rPr lang="it-IT" sz="2500"/>
            </a:b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●"/>
            </a:pPr>
            <a:r>
              <a:rPr lang="it-IT" sz="2500"/>
              <a:t>Bayes’ theorem is used</a:t>
            </a:r>
            <a:endParaRPr sz="2500"/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○"/>
            </a:pPr>
            <a:r>
              <a:rPr lang="it-IT" sz="2500"/>
              <a:t>prior distribution of classes is trivial (uniform, in this case)</a:t>
            </a:r>
            <a:endParaRPr sz="2500"/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○"/>
            </a:pPr>
            <a:r>
              <a:rPr lang="it-IT" sz="2500"/>
              <a:t>likelihood of features is Gaussian</a:t>
            </a:r>
            <a:endParaRPr sz="2500"/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○"/>
            </a:pPr>
            <a:r>
              <a:rPr lang="it-IT" sz="2500"/>
              <a:t>predicted class is the one that maximizes the posterior</a:t>
            </a:r>
            <a:br>
              <a:rPr lang="it-IT" sz="2500"/>
            </a:b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●"/>
            </a:pPr>
            <a:r>
              <a:rPr lang="it-IT" sz="2500"/>
              <a:t>Results:</a:t>
            </a:r>
            <a:endParaRPr sz="2500"/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○"/>
            </a:pPr>
            <a:r>
              <a:rPr lang="it-IT" sz="2500"/>
              <a:t>fast and efficient method</a:t>
            </a:r>
            <a:endParaRPr sz="2500"/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○"/>
            </a:pPr>
            <a:r>
              <a:rPr lang="it-IT" sz="2500"/>
              <a:t>accuracy is not so great: 0.59 </a:t>
            </a:r>
            <a:endParaRPr sz="2500"/>
          </a:p>
        </p:txBody>
      </p:sp>
      <p:sp>
        <p:nvSpPr>
          <p:cNvPr id="385" name="Google Shape;385;ge62e93e032_2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62e93e032_2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it-IT" sz="4000"/>
              <a:t>Gaussian Processes (GPs)</a:t>
            </a:r>
            <a:endParaRPr/>
          </a:p>
        </p:txBody>
      </p:sp>
      <p:sp>
        <p:nvSpPr>
          <p:cNvPr id="391" name="Google Shape;391;ge62e93e032_2_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●"/>
            </a:pPr>
            <a:r>
              <a:rPr lang="it-IT" sz="2500"/>
              <a:t>Classification with GPs:</a:t>
            </a:r>
            <a:endParaRPr sz="2500"/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○"/>
            </a:pPr>
            <a:r>
              <a:rPr lang="it-IT" sz="2500"/>
              <a:t>extension of logistic regression</a:t>
            </a:r>
            <a:endParaRPr sz="2500"/>
          </a:p>
          <a:p>
            <a:pPr indent="-3683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Char char="■"/>
            </a:pPr>
            <a:r>
              <a:rPr lang="it-IT" sz="2200"/>
              <a:t>GP is the argument of the logistic function</a:t>
            </a:r>
            <a:endParaRPr sz="2200"/>
          </a:p>
          <a:p>
            <a:pPr indent="-3683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Char char="■"/>
            </a:pPr>
            <a:r>
              <a:rPr lang="it-IT" sz="2200"/>
              <a:t>GP is characterized by mean and kernel </a:t>
            </a:r>
            <a:endParaRPr sz="2200"/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○"/>
            </a:pPr>
            <a:r>
              <a:rPr lang="it-IT" sz="2500"/>
              <a:t>compute posterior with approximation</a:t>
            </a:r>
            <a:br>
              <a:rPr lang="it-IT" sz="2500"/>
            </a:b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●"/>
            </a:pPr>
            <a:r>
              <a:rPr lang="it-IT" sz="2500"/>
              <a:t>Different kernels:</a:t>
            </a:r>
            <a:endParaRPr sz="2500"/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○"/>
            </a:pPr>
            <a:r>
              <a:rPr lang="it-IT" sz="2500"/>
              <a:t>some “famous” choices (e.g. RBF, Matern)</a:t>
            </a:r>
            <a:endParaRPr sz="2500"/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○"/>
            </a:pPr>
            <a:r>
              <a:rPr lang="it-IT" sz="2500"/>
              <a:t>combination of different kernels</a:t>
            </a:r>
            <a:br>
              <a:rPr lang="it-IT" sz="2500"/>
            </a:b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●"/>
            </a:pPr>
            <a:r>
              <a:rPr lang="it-IT" sz="2500"/>
              <a:t>Each kernel has a set of parameters</a:t>
            </a:r>
            <a:endParaRPr sz="2500"/>
          </a:p>
        </p:txBody>
      </p:sp>
      <p:sp>
        <p:nvSpPr>
          <p:cNvPr id="392" name="Google Shape;392;ge62e93e032_2_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e4668448d0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it-IT" sz="4000"/>
              <a:t>GPs: procedure</a:t>
            </a:r>
            <a:endParaRPr/>
          </a:p>
        </p:txBody>
      </p:sp>
      <p:sp>
        <p:nvSpPr>
          <p:cNvPr id="398" name="Google Shape;398;ge4668448d0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●"/>
            </a:pPr>
            <a:r>
              <a:rPr lang="it-IT" sz="2500"/>
              <a:t>Fix type of kernel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●"/>
            </a:pPr>
            <a:r>
              <a:rPr lang="it-IT" sz="2500"/>
              <a:t>Set bounds for possible values of parameters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●"/>
            </a:pPr>
            <a:r>
              <a:rPr lang="it-IT" sz="2500"/>
              <a:t>Perform 100 optimizer runs, picking uniformly from set of parameters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●"/>
            </a:pPr>
            <a:r>
              <a:rPr lang="it-IT" sz="2500"/>
              <a:t>Find optimal parameters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●"/>
            </a:pPr>
            <a:r>
              <a:rPr lang="it-IT" sz="2500"/>
              <a:t>Fit the final model</a:t>
            </a:r>
            <a:br>
              <a:rPr lang="it-IT" sz="2500"/>
            </a:b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●"/>
            </a:pPr>
            <a:r>
              <a:rPr b="1" lang="it-IT" sz="2500"/>
              <a:t>Issue</a:t>
            </a:r>
            <a:r>
              <a:rPr lang="it-IT" sz="2500"/>
              <a:t>: using entire dataset (60k observations) is not possible given time and memory limitation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●"/>
            </a:pPr>
            <a:r>
              <a:rPr b="1" lang="it-IT" sz="2500"/>
              <a:t>Solution</a:t>
            </a:r>
            <a:r>
              <a:rPr lang="it-IT" sz="2500"/>
              <a:t>: only 4k observations have been used for training</a:t>
            </a:r>
            <a:endParaRPr sz="2500"/>
          </a:p>
        </p:txBody>
      </p:sp>
      <p:sp>
        <p:nvSpPr>
          <p:cNvPr id="399" name="Google Shape;399;ge4668448d0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e4668448d0_0_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/>
              <a:t>GPs: results</a:t>
            </a:r>
            <a:endParaRPr sz="4000"/>
          </a:p>
        </p:txBody>
      </p:sp>
      <p:sp>
        <p:nvSpPr>
          <p:cNvPr id="406" name="Google Shape;406;ge4668448d0_0_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graphicFrame>
        <p:nvGraphicFramePr>
          <p:cNvPr id="407" name="Google Shape;407;ge4668448d0_0_12"/>
          <p:cNvGraphicFramePr/>
          <p:nvPr/>
        </p:nvGraphicFramePr>
        <p:xfrm>
          <a:off x="1402525" y="169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{16235220-E67A-4538-8602-0B44059613EC}</a:tableStyleId>
              </a:tblPr>
              <a:tblGrid>
                <a:gridCol w="3307375"/>
                <a:gridCol w="3307375"/>
                <a:gridCol w="2875750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24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Kernel</a:t>
                      </a:r>
                      <a:endParaRPr b="1" sz="24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24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Parameter(s)</a:t>
                      </a:r>
                      <a:endParaRPr b="1" sz="24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24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Accuracy</a:t>
                      </a:r>
                      <a:endParaRPr b="1" sz="24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45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Linear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None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0.81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Quadratic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None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0.83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/>
                </a:tc>
              </a:tr>
              <a:tr h="42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RBF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length_scale = 7.4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0.80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/>
                </a:tc>
              </a:tr>
              <a:tr h="79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Matern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length_scale = 1.0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ν = 1.5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0.81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408" name="Google Shape;408;ge4668448d0_0_12"/>
          <p:cNvSpPr txBox="1"/>
          <p:nvPr>
            <p:ph idx="1" type="body"/>
          </p:nvPr>
        </p:nvSpPr>
        <p:spPr>
          <a:xfrm>
            <a:off x="838200" y="4725251"/>
            <a:ext cx="105156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●"/>
            </a:pPr>
            <a:r>
              <a:rPr lang="it-IT" sz="2500"/>
              <a:t>Results are similar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●"/>
            </a:pPr>
            <a:r>
              <a:rPr lang="it-IT" sz="2500"/>
              <a:t>Changing parameters lead to different (worse) results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●"/>
            </a:pPr>
            <a:r>
              <a:rPr lang="it-IT" sz="2500"/>
              <a:t>Some classes are predicted better than others</a:t>
            </a:r>
            <a:endParaRPr sz="2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e62e93e032_2_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it-IT" sz="4000"/>
              <a:t>Stochastic Variational Inference (SVI)</a:t>
            </a:r>
            <a:endParaRPr/>
          </a:p>
        </p:txBody>
      </p:sp>
      <p:sp>
        <p:nvSpPr>
          <p:cNvPr id="414" name="Google Shape;414;ge62e93e032_2_12"/>
          <p:cNvSpPr txBox="1"/>
          <p:nvPr>
            <p:ph idx="1" type="body"/>
          </p:nvPr>
        </p:nvSpPr>
        <p:spPr>
          <a:xfrm>
            <a:off x="838200" y="1563600"/>
            <a:ext cx="10515600" cy="54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●"/>
            </a:pPr>
            <a:r>
              <a:rPr lang="it-IT" sz="2500"/>
              <a:t>Approximate</a:t>
            </a:r>
            <a:r>
              <a:rPr lang="it-IT" sz="2500"/>
              <a:t> the posterior distribution of some variables given the observed data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●"/>
            </a:pPr>
            <a:r>
              <a:rPr lang="it-IT" sz="2500"/>
              <a:t>Restricting the posterior distribution to a tractable distribution family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●"/>
            </a:pPr>
            <a:r>
              <a:rPr lang="it-IT" sz="2500"/>
              <a:t>Model:</a:t>
            </a:r>
            <a:endParaRPr sz="2500"/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○"/>
            </a:pPr>
            <a:r>
              <a:rPr lang="it-IT" sz="2500"/>
              <a:t>w: samples from a normal distribution for each pixel for the 10 labels</a:t>
            </a:r>
            <a:endParaRPr sz="2500"/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○"/>
            </a:pPr>
            <a:r>
              <a:rPr lang="it-IT" sz="2500"/>
              <a:t>b: samples from a normal distribution for each label</a:t>
            </a:r>
            <a:endParaRPr sz="2500"/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○"/>
            </a:pPr>
            <a:r>
              <a:rPr lang="it-IT" sz="2500"/>
              <a:t>ŷ = xw + b</a:t>
            </a:r>
            <a:endParaRPr sz="2500"/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○"/>
            </a:pPr>
            <a:r>
              <a:rPr lang="it-IT" sz="2500"/>
              <a:t>Non-linear softmax activation function</a:t>
            </a:r>
            <a:br>
              <a:rPr lang="it-IT" sz="2500"/>
            </a:b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●"/>
            </a:pPr>
            <a:r>
              <a:rPr lang="it-IT" sz="2500"/>
              <a:t>Guide: </a:t>
            </a:r>
            <a:endParaRPr sz="2500"/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○"/>
            </a:pPr>
            <a:r>
              <a:rPr lang="it-IT" sz="2500"/>
              <a:t>Same distributions for w and b</a:t>
            </a:r>
            <a:endParaRPr sz="2500"/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○"/>
            </a:pPr>
            <a:r>
              <a:rPr lang="it-IT" sz="2500"/>
              <a:t>loc and scale randomly initialized</a:t>
            </a:r>
            <a:endParaRPr sz="2500"/>
          </a:p>
        </p:txBody>
      </p:sp>
      <p:sp>
        <p:nvSpPr>
          <p:cNvPr id="415" name="Google Shape;415;ge62e93e032_2_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e6437e1244_3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it-IT" sz="4000"/>
              <a:t>Stochastic Variational Inference (SVI)</a:t>
            </a:r>
            <a:endParaRPr/>
          </a:p>
        </p:txBody>
      </p:sp>
      <p:sp>
        <p:nvSpPr>
          <p:cNvPr id="421" name="Google Shape;421;ge6437e1244_3_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●"/>
            </a:pPr>
            <a:r>
              <a:rPr lang="it-IT" sz="2500"/>
              <a:t>Optimizer: Adam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●"/>
            </a:pPr>
            <a:r>
              <a:rPr lang="it-IT" sz="2500"/>
              <a:t>Trained using exponential learning rate decay for fine tuning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-IT" sz="2500"/>
              <a:t>Accuracy: 84%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●"/>
            </a:pPr>
            <a:r>
              <a:rPr lang="it-IT" sz="2500">
                <a:solidFill>
                  <a:srgbClr val="212529"/>
                </a:solidFill>
              </a:rPr>
              <a:t>Large difference in accuracy for different classes</a:t>
            </a:r>
            <a:endParaRPr sz="2500">
              <a:solidFill>
                <a:srgbClr val="212529"/>
              </a:solidFill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●"/>
            </a:pPr>
            <a:r>
              <a:rPr lang="it-IT" sz="2500">
                <a:solidFill>
                  <a:srgbClr val="212529"/>
                </a:solidFill>
              </a:rPr>
              <a:t>Low accuracy of 60%-70% on some classes (Pullover, Coat, Shirt)</a:t>
            </a:r>
            <a:endParaRPr sz="2500">
              <a:solidFill>
                <a:srgbClr val="212529"/>
              </a:solidFill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●"/>
            </a:pPr>
            <a:r>
              <a:rPr lang="it-IT" sz="2500">
                <a:solidFill>
                  <a:srgbClr val="212529"/>
                </a:solidFill>
              </a:rPr>
              <a:t>Over 90% accuracy on some classes (Trouser, Sandal, Sneaker, Bag, Boot)</a:t>
            </a:r>
            <a:endParaRPr sz="2500">
              <a:solidFill>
                <a:srgbClr val="212529"/>
              </a:solidFill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●"/>
            </a:pPr>
            <a:r>
              <a:rPr lang="it-IT" sz="2500">
                <a:solidFill>
                  <a:srgbClr val="212529"/>
                </a:solidFill>
              </a:rPr>
              <a:t>Issue about long training times unless using GPU acceleration</a:t>
            </a:r>
            <a:endParaRPr sz="2500">
              <a:solidFill>
                <a:srgbClr val="212529"/>
              </a:solidFill>
            </a:endParaRPr>
          </a:p>
        </p:txBody>
      </p:sp>
      <p:sp>
        <p:nvSpPr>
          <p:cNvPr id="422" name="Google Shape;422;ge6437e1244_3_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e62e93e032_2_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it-IT" sz="4000"/>
              <a:t>Bayesian Neural Networks</a:t>
            </a:r>
            <a:endParaRPr/>
          </a:p>
        </p:txBody>
      </p:sp>
      <p:sp>
        <p:nvSpPr>
          <p:cNvPr id="428" name="Google Shape;428;ge62e93e032_2_18"/>
          <p:cNvSpPr txBox="1"/>
          <p:nvPr>
            <p:ph idx="1" type="body"/>
          </p:nvPr>
        </p:nvSpPr>
        <p:spPr>
          <a:xfrm>
            <a:off x="802800" y="1790225"/>
            <a:ext cx="10515600" cy="3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●"/>
            </a:pPr>
            <a:r>
              <a:rPr lang="it-IT" sz="2500"/>
              <a:t>Starting from a deterministic neural network</a:t>
            </a:r>
            <a:endParaRPr sz="2500"/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○"/>
            </a:pPr>
            <a:r>
              <a:rPr lang="it-IT" sz="2500"/>
              <a:t>A composition of functions stacked in sequential layers</a:t>
            </a:r>
            <a:endParaRPr sz="2500"/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○"/>
            </a:pPr>
            <a:r>
              <a:rPr lang="it-IT" sz="2500"/>
              <a:t>Each neuron in a layer transforms the output of the previous layer</a:t>
            </a:r>
            <a:endParaRPr sz="2500"/>
          </a:p>
          <a:p>
            <a:pPr indent="-3873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■"/>
            </a:pPr>
            <a:r>
              <a:rPr lang="it-IT" sz="2500"/>
              <a:t>Weighted linear summation</a:t>
            </a:r>
            <a:endParaRPr sz="2500"/>
          </a:p>
          <a:p>
            <a:pPr indent="-3873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■"/>
            </a:pPr>
            <a:r>
              <a:rPr lang="it-IT" sz="2500"/>
              <a:t>non-linear activation function</a:t>
            </a:r>
            <a:br>
              <a:rPr lang="it-IT" sz="2500"/>
            </a:b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●"/>
            </a:pPr>
            <a:r>
              <a:rPr lang="it-IT" sz="2500"/>
              <a:t>Able to learn complex non-linear relationship in the data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●"/>
            </a:pPr>
            <a:r>
              <a:rPr lang="it-IT" sz="2500"/>
              <a:t>BNN’s learn an ensemble of parameters instead of a fixed value</a:t>
            </a:r>
            <a:endParaRPr sz="2500"/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○"/>
            </a:pPr>
            <a:r>
              <a:rPr lang="it-IT" sz="2500"/>
              <a:t>The weights become random variables</a:t>
            </a:r>
            <a:endParaRPr sz="2500"/>
          </a:p>
        </p:txBody>
      </p:sp>
      <p:sp>
        <p:nvSpPr>
          <p:cNvPr id="429" name="Google Shape;429;ge62e93e032_2_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e6400515ab_0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it-IT" sz="4000"/>
              <a:t>Bayesian Neural Networks</a:t>
            </a:r>
            <a:endParaRPr/>
          </a:p>
        </p:txBody>
      </p:sp>
      <p:sp>
        <p:nvSpPr>
          <p:cNvPr id="435" name="Google Shape;435;ge6400515ab_0_10"/>
          <p:cNvSpPr txBox="1"/>
          <p:nvPr>
            <p:ph idx="1" type="body"/>
          </p:nvPr>
        </p:nvSpPr>
        <p:spPr>
          <a:xfrm>
            <a:off x="802800" y="1790225"/>
            <a:ext cx="10515600" cy="41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●"/>
            </a:pPr>
            <a:r>
              <a:rPr lang="it-IT" sz="2500"/>
              <a:t>Places a prior probability distribution on the </a:t>
            </a:r>
            <a:r>
              <a:rPr lang="it-IT" sz="2500"/>
              <a:t>parameters</a:t>
            </a:r>
            <a:r>
              <a:rPr lang="it-IT" sz="2500"/>
              <a:t> of the network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●"/>
            </a:pPr>
            <a:r>
              <a:rPr lang="it-IT" sz="2500"/>
              <a:t>Compute the likelihood using the observed data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●"/>
            </a:pPr>
            <a:r>
              <a:rPr lang="it-IT" sz="2500"/>
              <a:t>Obtain the posterior probability from Bayes’ theorem</a:t>
            </a:r>
            <a:br>
              <a:rPr lang="it-IT" sz="2500"/>
            </a:b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●"/>
            </a:pPr>
            <a:r>
              <a:rPr lang="it-IT" sz="2500"/>
              <a:t>The posterior </a:t>
            </a:r>
            <a:r>
              <a:rPr lang="it-IT" sz="2500"/>
              <a:t>distribution</a:t>
            </a:r>
            <a:r>
              <a:rPr lang="it-IT" sz="2500"/>
              <a:t> is impossible for Neural networks</a:t>
            </a:r>
            <a:endParaRPr sz="2500"/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○"/>
            </a:pPr>
            <a:r>
              <a:rPr lang="it-IT" sz="2500"/>
              <a:t>Approximate</a:t>
            </a:r>
            <a:r>
              <a:rPr lang="it-IT" sz="2500"/>
              <a:t> inference methods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436" name="Google Shape;436;ge6400515ab_0_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e6400515ab_0_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it-IT" sz="4000"/>
              <a:t>Bayesian Neural Networks</a:t>
            </a:r>
            <a:endParaRPr/>
          </a:p>
        </p:txBody>
      </p:sp>
      <p:sp>
        <p:nvSpPr>
          <p:cNvPr id="442" name="Google Shape;442;ge6400515ab_0_23"/>
          <p:cNvSpPr txBox="1"/>
          <p:nvPr>
            <p:ph idx="1" type="body"/>
          </p:nvPr>
        </p:nvSpPr>
        <p:spPr>
          <a:xfrm>
            <a:off x="802800" y="1790225"/>
            <a:ext cx="10515600" cy="18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●"/>
            </a:pPr>
            <a:r>
              <a:rPr lang="it-IT" sz="2500"/>
              <a:t>Robustness to Adversarial attacks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●"/>
            </a:pPr>
            <a:r>
              <a:rPr lang="it-IT" sz="2500"/>
              <a:t>Interpretability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●"/>
            </a:pPr>
            <a:r>
              <a:rPr lang="it-IT" sz="2500"/>
              <a:t>Stability of interpretation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443" name="Google Shape;443;ge6400515ab_0_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444" name="Google Shape;444;ge6400515ab_0_23"/>
          <p:cNvGraphicFramePr/>
          <p:nvPr/>
        </p:nvGraphicFramePr>
        <p:xfrm>
          <a:off x="1350750" y="326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{16235220-E67A-4538-8602-0B44059613EC}</a:tableStyleId>
              </a:tblPr>
              <a:tblGrid>
                <a:gridCol w="3163500"/>
                <a:gridCol w="3163500"/>
                <a:gridCol w="3163500"/>
              </a:tblGrid>
              <a:tr h="80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24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Model</a:t>
                      </a:r>
                      <a:endParaRPr b="1" sz="24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24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Accuracy</a:t>
                      </a:r>
                      <a:endParaRPr b="1" sz="24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24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Adversarial attack accuracy</a:t>
                      </a:r>
                      <a:endParaRPr b="1" sz="24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80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Deterministic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89%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12%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80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Bayesian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73%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71%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it-IT" sz="4000"/>
              <a:t>Comparison</a:t>
            </a:r>
            <a:endParaRPr/>
          </a:p>
        </p:txBody>
      </p:sp>
      <p:sp>
        <p:nvSpPr>
          <p:cNvPr id="450" name="Google Shape;45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451" name="Google Shape;451;p11"/>
          <p:cNvGraphicFramePr/>
          <p:nvPr/>
        </p:nvGraphicFramePr>
        <p:xfrm>
          <a:off x="95250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{16235220-E67A-4538-8602-0B44059613EC}</a:tableStyleId>
              </a:tblPr>
              <a:tblGrid>
                <a:gridCol w="2434100"/>
                <a:gridCol w="2116450"/>
              </a:tblGrid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24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Technique</a:t>
                      </a:r>
                      <a:endParaRPr b="1" sz="24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24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Accuracy</a:t>
                      </a:r>
                      <a:endParaRPr b="1" sz="24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Logistic Regression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84%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Gaussian NB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60%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GP linear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81%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GP quadratic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83%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GP RBF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80%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GP Matern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81%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SVI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84%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452" name="Google Shape;452;p11"/>
          <p:cNvGraphicFramePr/>
          <p:nvPr/>
        </p:nvGraphicFramePr>
        <p:xfrm>
          <a:off x="6105500" y="1904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{16235220-E67A-4538-8602-0B44059613EC}</a:tableStyleId>
              </a:tblPr>
              <a:tblGrid>
                <a:gridCol w="2518175"/>
                <a:gridCol w="2032375"/>
              </a:tblGrid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24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Technique</a:t>
                      </a:r>
                      <a:endParaRPr b="1" sz="24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24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Accuracy</a:t>
                      </a:r>
                      <a:endParaRPr b="1" sz="24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solidFill>
                      <a:schemeClr val="accent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Deterministic NNs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89%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Bayesian NNs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73%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DNN w/ adv. attack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12%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BNN w/ adv. attack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71%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62e93e032_0_9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Table of contents</a:t>
            </a:r>
            <a:endParaRPr/>
          </a:p>
        </p:txBody>
      </p:sp>
      <p:sp>
        <p:nvSpPr>
          <p:cNvPr id="297" name="Google Shape;297;ge62e93e032_0_934"/>
          <p:cNvSpPr txBox="1"/>
          <p:nvPr>
            <p:ph idx="1" type="body"/>
          </p:nvPr>
        </p:nvSpPr>
        <p:spPr>
          <a:xfrm>
            <a:off x="838200" y="1825625"/>
            <a:ext cx="10515600" cy="480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●"/>
            </a:pPr>
            <a:r>
              <a:rPr lang="it-IT" sz="2500"/>
              <a:t>Introduction</a:t>
            </a:r>
            <a:endParaRPr sz="2500"/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○"/>
            </a:pPr>
            <a:r>
              <a:rPr lang="it-IT" sz="2500"/>
              <a:t>Problem statement</a:t>
            </a:r>
            <a:endParaRPr sz="2500"/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○"/>
            </a:pPr>
            <a:r>
              <a:rPr lang="it-IT" sz="2500"/>
              <a:t>Dataset</a:t>
            </a:r>
            <a:br>
              <a:rPr lang="it-IT" sz="2500"/>
            </a:b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●"/>
            </a:pPr>
            <a:r>
              <a:rPr lang="it-IT" sz="2500"/>
              <a:t>Analysis</a:t>
            </a:r>
            <a:endParaRPr sz="2500"/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○"/>
            </a:pPr>
            <a:r>
              <a:rPr lang="it-IT" sz="2500"/>
              <a:t>Techniques</a:t>
            </a:r>
            <a:endParaRPr sz="2500"/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○"/>
            </a:pPr>
            <a:r>
              <a:rPr lang="it-IT" sz="2500"/>
              <a:t>Results</a:t>
            </a:r>
            <a:br>
              <a:rPr lang="it-IT" sz="2500"/>
            </a:b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●"/>
            </a:pPr>
            <a:r>
              <a:rPr lang="it-IT" sz="2500"/>
              <a:t>Comparison</a:t>
            </a:r>
            <a:endParaRPr sz="2500"/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○"/>
            </a:pPr>
            <a:r>
              <a:rPr lang="it-IT" sz="2500"/>
              <a:t>Accuracy</a:t>
            </a:r>
            <a:endParaRPr sz="2500"/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○"/>
            </a:pPr>
            <a:r>
              <a:rPr lang="it-IT" sz="2500"/>
              <a:t>Conclusions</a:t>
            </a:r>
            <a:endParaRPr sz="2500"/>
          </a:p>
        </p:txBody>
      </p:sp>
      <p:sp>
        <p:nvSpPr>
          <p:cNvPr id="298" name="Google Shape;298;ge62e93e032_0_9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e62e93e032_2_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/>
              <a:t>Conclusion: class accuracy &amp; adv. attacks</a:t>
            </a:r>
            <a:endParaRPr sz="4000"/>
          </a:p>
        </p:txBody>
      </p:sp>
      <p:sp>
        <p:nvSpPr>
          <p:cNvPr id="459" name="Google Shape;459;ge62e93e032_2_26"/>
          <p:cNvSpPr txBox="1"/>
          <p:nvPr>
            <p:ph idx="1" type="body"/>
          </p:nvPr>
        </p:nvSpPr>
        <p:spPr>
          <a:xfrm>
            <a:off x="838200" y="1825625"/>
            <a:ext cx="10515600" cy="471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●"/>
            </a:pPr>
            <a:r>
              <a:rPr lang="it-IT" sz="2500"/>
              <a:t>Some classes are predicted worse </a:t>
            </a:r>
            <a:br>
              <a:rPr lang="it-IT" sz="2500"/>
            </a:br>
            <a:r>
              <a:rPr lang="it-IT" sz="2500"/>
              <a:t>than others</a:t>
            </a:r>
            <a:endParaRPr sz="2500"/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○"/>
            </a:pPr>
            <a:r>
              <a:rPr lang="it-IT" sz="2500"/>
              <a:t>especially class 6, “shirt”</a:t>
            </a:r>
            <a:endParaRPr sz="2500"/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○"/>
            </a:pPr>
            <a:r>
              <a:rPr lang="it-IT" sz="2500"/>
              <a:t>some classes are very similar</a:t>
            </a:r>
            <a:br>
              <a:rPr lang="it-IT" sz="2500"/>
            </a:br>
            <a:br>
              <a:rPr lang="it-IT" sz="2500"/>
            </a:b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●"/>
            </a:pPr>
            <a:r>
              <a:rPr lang="it-IT" sz="2500"/>
              <a:t>Gaussian Naive Bayes showed the worst performance</a:t>
            </a:r>
            <a:endParaRPr sz="2500"/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○"/>
            </a:pPr>
            <a:r>
              <a:rPr lang="it-IT" sz="2500"/>
              <a:t>assumption of independence doesn’t really hold</a:t>
            </a:r>
            <a:br>
              <a:rPr lang="it-IT" sz="2500"/>
            </a:b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●"/>
            </a:pPr>
            <a:r>
              <a:rPr lang="it-IT" sz="2500"/>
              <a:t>BNNs showed less accuracy but way greater robustness to adversarial attacks, with respect to DNNs</a:t>
            </a:r>
            <a:endParaRPr sz="2500"/>
          </a:p>
        </p:txBody>
      </p:sp>
      <p:sp>
        <p:nvSpPr>
          <p:cNvPr id="460" name="Google Shape;460;ge62e93e032_2_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461" name="Google Shape;461;ge62e93e032_2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5525" y="1597025"/>
            <a:ext cx="4375374" cy="237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e6437e1244_4_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/>
              <a:t>Conclusion: issues &amp; improvements</a:t>
            </a:r>
            <a:endParaRPr sz="4000"/>
          </a:p>
        </p:txBody>
      </p:sp>
      <p:sp>
        <p:nvSpPr>
          <p:cNvPr id="468" name="Google Shape;468;ge6437e1244_4_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●"/>
            </a:pPr>
            <a:r>
              <a:rPr lang="it-IT" sz="2500"/>
              <a:t>Some methods (i.e. GPs) required more resources than what was available to us</a:t>
            </a:r>
            <a:br>
              <a:rPr lang="it-IT" sz="2500"/>
            </a:b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●"/>
            </a:pPr>
            <a:r>
              <a:rPr lang="it-IT" sz="2500"/>
              <a:t>Using the whole training set would have produced better results in terms of accuracy</a:t>
            </a:r>
            <a:endParaRPr sz="2500"/>
          </a:p>
        </p:txBody>
      </p:sp>
      <p:sp>
        <p:nvSpPr>
          <p:cNvPr id="469" name="Google Shape;469;ge6437e1244_4_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2"/>
          <p:cNvSpPr txBox="1"/>
          <p:nvPr/>
        </p:nvSpPr>
        <p:spPr>
          <a:xfrm>
            <a:off x="2816289" y="2828835"/>
            <a:ext cx="6559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7200">
                <a:solidFill>
                  <a:schemeClr val="accent3"/>
                </a:solidFill>
              </a:rPr>
              <a:t>THANKS!</a:t>
            </a:r>
            <a:endParaRPr b="1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e65fa301eb_2_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Logistic regression 5000 images</a:t>
            </a:r>
            <a:endParaRPr/>
          </a:p>
        </p:txBody>
      </p:sp>
      <p:sp>
        <p:nvSpPr>
          <p:cNvPr id="481" name="Google Shape;481;ge65fa301eb_2_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482" name="Google Shape;482;ge65fa301eb_2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29725"/>
            <a:ext cx="4419600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ge65fa301eb_2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2129725"/>
            <a:ext cx="7315199" cy="3314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e65fa301eb_1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/>
              <a:t>Gaussian Naive Bayes</a:t>
            </a:r>
            <a:endParaRPr sz="4000"/>
          </a:p>
        </p:txBody>
      </p:sp>
      <p:sp>
        <p:nvSpPr>
          <p:cNvPr id="490" name="Google Shape;490;ge65fa301eb_1_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491" name="Google Shape;491;ge65fa301eb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6581" y="2688632"/>
            <a:ext cx="4255513" cy="1986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ge65fa301eb_1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2111063"/>
            <a:ext cx="5456476" cy="31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e65fa301eb_1_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/>
              <a:t>GP linear</a:t>
            </a:r>
            <a:endParaRPr sz="4000"/>
          </a:p>
        </p:txBody>
      </p:sp>
      <p:sp>
        <p:nvSpPr>
          <p:cNvPr id="499" name="Google Shape;499;ge65fa301eb_1_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500" name="Google Shape;500;ge65fa301eb_1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114430"/>
            <a:ext cx="5456474" cy="3134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ge65fa301eb_1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5350" y="2689008"/>
            <a:ext cx="4255524" cy="1985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e65fa301eb_1_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/>
              <a:t>GP quadratic</a:t>
            </a:r>
            <a:endParaRPr sz="4000"/>
          </a:p>
        </p:txBody>
      </p:sp>
      <p:sp>
        <p:nvSpPr>
          <p:cNvPr id="508" name="Google Shape;508;ge65fa301eb_1_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509" name="Google Shape;509;ge65fa301eb_1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602" y="2691143"/>
            <a:ext cx="4255525" cy="198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ge65fa301eb_1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2108398"/>
            <a:ext cx="5456473" cy="3146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e65fa301eb_1_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/>
              <a:t>GP RBF</a:t>
            </a:r>
            <a:endParaRPr sz="4000"/>
          </a:p>
        </p:txBody>
      </p:sp>
      <p:sp>
        <p:nvSpPr>
          <p:cNvPr id="517" name="Google Shape;517;ge65fa301eb_1_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518" name="Google Shape;518;ge65fa301eb_1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8399" y="2694512"/>
            <a:ext cx="4255525" cy="1974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ge65fa301eb_1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1" y="2114892"/>
            <a:ext cx="5456475" cy="3133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e65fa301eb_1_4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/>
              <a:t>GP Matern</a:t>
            </a:r>
            <a:endParaRPr sz="4000"/>
          </a:p>
        </p:txBody>
      </p:sp>
      <p:sp>
        <p:nvSpPr>
          <p:cNvPr id="526" name="Google Shape;526;ge65fa301eb_1_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527" name="Google Shape;527;ge65fa301eb_1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874" y="2685738"/>
            <a:ext cx="4255524" cy="1991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ge65fa301eb_1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195" y="2137910"/>
            <a:ext cx="5456476" cy="3087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e65fa301eb_2_4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SVI model and guide</a:t>
            </a:r>
            <a:endParaRPr/>
          </a:p>
        </p:txBody>
      </p:sp>
      <p:sp>
        <p:nvSpPr>
          <p:cNvPr id="535" name="Google Shape;535;ge65fa301eb_2_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536" name="Google Shape;536;ge65fa301eb_2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475" y="1880275"/>
            <a:ext cx="706755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ge65fa301eb_2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80263"/>
            <a:ext cx="4667250" cy="3097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6437e1244_4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Fashion MNIST</a:t>
            </a:r>
            <a:endParaRPr/>
          </a:p>
        </p:txBody>
      </p:sp>
      <p:sp>
        <p:nvSpPr>
          <p:cNvPr id="305" name="Google Shape;305;ge6437e1244_4_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graphicFrame>
        <p:nvGraphicFramePr>
          <p:cNvPr id="306" name="Google Shape;306;ge6437e1244_4_10"/>
          <p:cNvGraphicFramePr/>
          <p:nvPr/>
        </p:nvGraphicFramePr>
        <p:xfrm>
          <a:off x="8281875" y="11137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{16235220-E67A-4538-8602-0B44059613EC}</a:tableStyleId>
              </a:tblPr>
              <a:tblGrid>
                <a:gridCol w="1027250"/>
                <a:gridCol w="2044675"/>
              </a:tblGrid>
              <a:tr h="39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21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Label</a:t>
                      </a:r>
                      <a:endParaRPr b="1" sz="21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21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Description</a:t>
                      </a:r>
                      <a:endParaRPr b="1" sz="21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33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sz="1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T-shirt/top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3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Trousers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3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Pullover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3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Dress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3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 sz="1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Coat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3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 sz="1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Sandal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3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 sz="1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Shirt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3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 sz="1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Sneaker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3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8</a:t>
                      </a:r>
                      <a:endParaRPr sz="1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Bag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3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  <a:endParaRPr sz="1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Ankle boot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07" name="Google Shape;307;ge6437e1244_4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757375"/>
            <a:ext cx="4905375" cy="390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ge6437e1244_4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5975" y="3791437"/>
            <a:ext cx="1826600" cy="1875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ge6437e1244_4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5975" y="1757375"/>
            <a:ext cx="1826600" cy="1887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e5505b593e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SVI confusion matrix and report</a:t>
            </a:r>
            <a:endParaRPr/>
          </a:p>
        </p:txBody>
      </p:sp>
      <p:sp>
        <p:nvSpPr>
          <p:cNvPr id="544" name="Google Shape;544;ge5505b593e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545" name="Google Shape;545;ge5505b593e_0_0"/>
          <p:cNvPicPr preferRelativeResize="0"/>
          <p:nvPr/>
        </p:nvPicPr>
        <p:blipFill rotWithShape="1">
          <a:blip r:embed="rId3">
            <a:alphaModFix/>
          </a:blip>
          <a:srcRect b="3119" l="0" r="0" t="0"/>
          <a:stretch/>
        </p:blipFill>
        <p:spPr>
          <a:xfrm>
            <a:off x="6697950" y="2263187"/>
            <a:ext cx="4655850" cy="233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ge5505b593e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1881263"/>
            <a:ext cx="4887631" cy="3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e5505b593e_0_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BNN confusion matrix and report</a:t>
            </a:r>
            <a:endParaRPr/>
          </a:p>
        </p:txBody>
      </p:sp>
      <p:sp>
        <p:nvSpPr>
          <p:cNvPr id="553" name="Google Shape;553;ge5505b593e_0_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554" name="Google Shape;554;ge5505b593e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0950" y="2429537"/>
            <a:ext cx="4582850" cy="220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ge5505b593e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1931700"/>
            <a:ext cx="5515400" cy="320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it-IT" sz="4000"/>
              <a:t>Dataset</a:t>
            </a:r>
            <a:endParaRPr/>
          </a:p>
        </p:txBody>
      </p:sp>
      <p:sp>
        <p:nvSpPr>
          <p:cNvPr id="315" name="Google Shape;315;p3"/>
          <p:cNvSpPr txBox="1"/>
          <p:nvPr>
            <p:ph idx="1" type="body"/>
          </p:nvPr>
        </p:nvSpPr>
        <p:spPr>
          <a:xfrm>
            <a:off x="838200" y="1825625"/>
            <a:ext cx="5697600" cy="29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●"/>
            </a:pPr>
            <a:r>
              <a:rPr lang="it-IT" sz="2500"/>
              <a:t>Size of training set: 60 000 images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●"/>
            </a:pPr>
            <a:r>
              <a:rPr lang="it-IT" sz="2500"/>
              <a:t>Size of test set: 10 000 images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●"/>
            </a:pPr>
            <a:r>
              <a:rPr lang="it-IT" sz="2500"/>
              <a:t>Each image</a:t>
            </a:r>
            <a:endParaRPr sz="2500"/>
          </a:p>
        </p:txBody>
      </p:sp>
      <p:sp>
        <p:nvSpPr>
          <p:cNvPr id="316" name="Google Shape;3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p3"/>
          <p:cNvSpPr txBox="1"/>
          <p:nvPr/>
        </p:nvSpPr>
        <p:spPr>
          <a:xfrm>
            <a:off x="4064675" y="4136275"/>
            <a:ext cx="6267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Nunito"/>
              <a:buChar char="●"/>
            </a:pPr>
            <a:r>
              <a:rPr lang="it-IT" sz="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height: 28 pixels</a:t>
            </a:r>
            <a:endParaRPr sz="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Nunito"/>
              <a:buChar char="●"/>
            </a:pPr>
            <a:r>
              <a:rPr lang="it-IT" sz="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width: 28 pixels</a:t>
            </a:r>
            <a:endParaRPr sz="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Nunito"/>
              <a:buChar char="●"/>
            </a:pPr>
            <a:r>
              <a:rPr lang="it-IT" sz="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each pixel has integer value in [0, 255]</a:t>
            </a:r>
            <a:endParaRPr sz="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(normalized to [0,1])</a:t>
            </a:r>
            <a:endParaRPr sz="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18" name="Google Shape;318;p3"/>
          <p:cNvCxnSpPr/>
          <p:nvPr/>
        </p:nvCxnSpPr>
        <p:spPr>
          <a:xfrm>
            <a:off x="3151450" y="4458600"/>
            <a:ext cx="78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3"/>
          <p:cNvSpPr/>
          <p:nvPr/>
        </p:nvSpPr>
        <p:spPr>
          <a:xfrm>
            <a:off x="7037050" y="4315350"/>
            <a:ext cx="286500" cy="608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20" name="Google Shape;320;p3"/>
          <p:cNvSpPr txBox="1"/>
          <p:nvPr/>
        </p:nvSpPr>
        <p:spPr>
          <a:xfrm>
            <a:off x="7538425" y="4315350"/>
            <a:ext cx="191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784 total</a:t>
            </a:r>
            <a:endParaRPr sz="2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e6437e1244_0_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Multiclass classification</a:t>
            </a:r>
            <a:endParaRPr/>
          </a:p>
        </p:txBody>
      </p:sp>
      <p:sp>
        <p:nvSpPr>
          <p:cNvPr id="327" name="Google Shape;327;ge6437e1244_0_35"/>
          <p:cNvSpPr txBox="1"/>
          <p:nvPr>
            <p:ph idx="1" type="body"/>
          </p:nvPr>
        </p:nvSpPr>
        <p:spPr>
          <a:xfrm>
            <a:off x="838200" y="1825625"/>
            <a:ext cx="5769000" cy="202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00"/>
              <a:buChar char="●"/>
            </a:pPr>
            <a:r>
              <a:rPr lang="it-IT" sz="2500"/>
              <a:t>Goal: learn an image classifier</a:t>
            </a:r>
            <a:endParaRPr sz="2500"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500"/>
              <a:buChar char="●"/>
            </a:pPr>
            <a:r>
              <a:rPr lang="it-IT" sz="2500"/>
              <a:t>Machine learning techniques:</a:t>
            </a:r>
            <a:endParaRPr sz="2500"/>
          </a:p>
        </p:txBody>
      </p:sp>
      <p:sp>
        <p:nvSpPr>
          <p:cNvPr id="328" name="Google Shape;328;ge6437e1244_0_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329" name="Google Shape;329;ge6437e1244_0_35"/>
          <p:cNvSpPr txBox="1"/>
          <p:nvPr/>
        </p:nvSpPr>
        <p:spPr>
          <a:xfrm>
            <a:off x="5641825" y="2829150"/>
            <a:ext cx="50853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Nunito"/>
              <a:buChar char="●"/>
            </a:pPr>
            <a:r>
              <a:rPr lang="it-IT" sz="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Logistic regression</a:t>
            </a:r>
            <a:endParaRPr sz="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Nunito"/>
              <a:buChar char="●"/>
            </a:pPr>
            <a:r>
              <a:rPr lang="it-IT" sz="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Gaussian Naïve Bayes</a:t>
            </a:r>
            <a:endParaRPr sz="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Nunito"/>
              <a:buChar char="●"/>
            </a:pPr>
            <a:r>
              <a:rPr lang="it-IT" sz="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Gaussian processes</a:t>
            </a:r>
            <a:endParaRPr sz="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Nunito"/>
              <a:buChar char="●"/>
            </a:pPr>
            <a:r>
              <a:rPr lang="it-IT" sz="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Bayesian logistic regression + stochastic variational inference</a:t>
            </a:r>
            <a:endParaRPr sz="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Nunito"/>
              <a:buChar char="●"/>
            </a:pPr>
            <a:r>
              <a:rPr lang="it-IT" sz="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Deterministic and bayesian neural networks</a:t>
            </a:r>
            <a:endParaRPr sz="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0" name="Google Shape;330;ge6437e1244_0_35"/>
          <p:cNvSpPr txBox="1"/>
          <p:nvPr/>
        </p:nvSpPr>
        <p:spPr>
          <a:xfrm>
            <a:off x="859500" y="4225825"/>
            <a:ext cx="30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it-IT" sz="4000"/>
              <a:t>Logistic </a:t>
            </a:r>
            <a:r>
              <a:rPr lang="it-IT" sz="4000"/>
              <a:t>r</a:t>
            </a:r>
            <a:r>
              <a:rPr b="1" lang="it-IT" sz="4000"/>
              <a:t>egression</a:t>
            </a:r>
            <a:endParaRPr/>
          </a:p>
        </p:txBody>
      </p:sp>
      <p:sp>
        <p:nvSpPr>
          <p:cNvPr id="336" name="Google Shape;33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7" name="Google Shape;33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813" y="1690700"/>
            <a:ext cx="3454375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6"/>
          <p:cNvSpPr txBox="1"/>
          <p:nvPr/>
        </p:nvSpPr>
        <p:spPr>
          <a:xfrm>
            <a:off x="838200" y="2892275"/>
            <a:ext cx="119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9" name="Google Shape;339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7375" y="2717742"/>
            <a:ext cx="520675" cy="282308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6"/>
          <p:cNvSpPr txBox="1"/>
          <p:nvPr/>
        </p:nvSpPr>
        <p:spPr>
          <a:xfrm>
            <a:off x="3471075" y="2734775"/>
            <a:ext cx="437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1" name="Google Shape;341;p6"/>
          <p:cNvSpPr txBox="1"/>
          <p:nvPr/>
        </p:nvSpPr>
        <p:spPr>
          <a:xfrm>
            <a:off x="2806900" y="2617163"/>
            <a:ext cx="7353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latin typeface="Nunito"/>
                <a:ea typeface="Nunito"/>
                <a:cs typeface="Nunito"/>
                <a:sym typeface="Nunito"/>
              </a:rPr>
              <a:t>(k x M) matrix:  k = number of classes     (k=10)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latin typeface="Nunito"/>
                <a:ea typeface="Nunito"/>
                <a:cs typeface="Nunito"/>
                <a:sym typeface="Nunito"/>
              </a:rPr>
              <a:t>               M = number of features  (M=784)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42" name="Google Shape;342;p6"/>
          <p:cNvCxnSpPr>
            <a:stCxn id="339" idx="3"/>
            <a:endCxn id="339" idx="3"/>
          </p:cNvCxnSpPr>
          <p:nvPr/>
        </p:nvCxnSpPr>
        <p:spPr>
          <a:xfrm>
            <a:off x="1878050" y="2858896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3" name="Google Shape;343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5025" y="4027112"/>
            <a:ext cx="3393065" cy="95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57375" y="5557898"/>
            <a:ext cx="520667" cy="3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6"/>
          <p:cNvSpPr txBox="1"/>
          <p:nvPr/>
        </p:nvSpPr>
        <p:spPr>
          <a:xfrm>
            <a:off x="2806900" y="5437050"/>
            <a:ext cx="471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latin typeface="Nunito"/>
                <a:ea typeface="Nunito"/>
                <a:cs typeface="Nunito"/>
                <a:sym typeface="Nunito"/>
              </a:rPr>
              <a:t>Maximum likelihood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46" name="Google Shape;346;p6"/>
          <p:cNvCxnSpPr/>
          <p:nvPr/>
        </p:nvCxnSpPr>
        <p:spPr>
          <a:xfrm>
            <a:off x="2032200" y="5706500"/>
            <a:ext cx="69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6"/>
          <p:cNvCxnSpPr/>
          <p:nvPr/>
        </p:nvCxnSpPr>
        <p:spPr>
          <a:xfrm>
            <a:off x="1996263" y="2934875"/>
            <a:ext cx="69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e6437e1244_0_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/>
              <a:t>Logistic regression</a:t>
            </a:r>
            <a:endParaRPr sz="4000"/>
          </a:p>
        </p:txBody>
      </p:sp>
      <p:sp>
        <p:nvSpPr>
          <p:cNvPr id="354" name="Google Shape;354;ge6437e1244_0_16"/>
          <p:cNvSpPr txBox="1"/>
          <p:nvPr>
            <p:ph idx="1" type="body"/>
          </p:nvPr>
        </p:nvSpPr>
        <p:spPr>
          <a:xfrm>
            <a:off x="838200" y="1729213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t-IT" sz="21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sklearn.linear_model</a:t>
            </a:r>
            <a:r>
              <a:rPr lang="it-IT" sz="21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.LogisticRegression</a:t>
            </a:r>
            <a:r>
              <a:rPr lang="it-IT" sz="23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i="1" lang="it-IT" sz="20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penalty, tol, solver, max_iter, multi_class</a:t>
            </a:r>
            <a:r>
              <a:rPr lang="it-IT" sz="23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30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ge6437e1244_0_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graphicFrame>
        <p:nvGraphicFramePr>
          <p:cNvPr id="356" name="Google Shape;356;ge6437e1244_0_16"/>
          <p:cNvGraphicFramePr/>
          <p:nvPr/>
        </p:nvGraphicFramePr>
        <p:xfrm>
          <a:off x="948663" y="25505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{16235220-E67A-4538-8602-0B44059613EC}</a:tableStyleId>
              </a:tblPr>
              <a:tblGrid>
                <a:gridCol w="1427275"/>
                <a:gridCol w="1395400"/>
                <a:gridCol w="1192300"/>
                <a:gridCol w="1580350"/>
                <a:gridCol w="1813150"/>
                <a:gridCol w="1628250"/>
                <a:gridCol w="1257950"/>
              </a:tblGrid>
              <a:tr h="6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24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solver</a:t>
                      </a:r>
                      <a:endParaRPr b="1" sz="24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24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penalty</a:t>
                      </a:r>
                      <a:endParaRPr b="1" sz="24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24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tol</a:t>
                      </a:r>
                      <a:endParaRPr b="1" sz="24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24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max_iter</a:t>
                      </a:r>
                      <a:endParaRPr b="1" sz="24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24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multi_class</a:t>
                      </a:r>
                      <a:endParaRPr b="1" sz="24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24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Accuracy</a:t>
                      </a:r>
                      <a:endParaRPr b="1" sz="24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24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Time</a:t>
                      </a:r>
                      <a:endParaRPr b="1" sz="24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56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lgbfs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l2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0.001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5000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multinomial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84%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08:24 m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54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sag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l2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0.001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5000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multinomial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84%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04:32 m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54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saga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l1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0.001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5000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multinomial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84%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19:00 m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e6437e1244_0_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/>
              <a:t>Logistic regression </a:t>
            </a:r>
            <a:r>
              <a:rPr b="0" lang="it-IT" sz="2500"/>
              <a:t>(solver=’sag’)</a:t>
            </a:r>
            <a:endParaRPr b="0" sz="2500"/>
          </a:p>
        </p:txBody>
      </p:sp>
      <p:sp>
        <p:nvSpPr>
          <p:cNvPr id="363" name="Google Shape;363;ge6437e1244_0_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364" name="Google Shape;364;ge6437e1244_0_46"/>
          <p:cNvSpPr txBox="1"/>
          <p:nvPr/>
        </p:nvSpPr>
        <p:spPr>
          <a:xfrm>
            <a:off x="1295150" y="1690825"/>
            <a:ext cx="3151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500">
                <a:latin typeface="Nunito"/>
                <a:ea typeface="Nunito"/>
                <a:cs typeface="Nunito"/>
                <a:sym typeface="Nunito"/>
              </a:rPr>
              <a:t>Classification report</a:t>
            </a:r>
            <a:endParaRPr sz="2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5" name="Google Shape;365;ge6437e1244_0_46"/>
          <p:cNvSpPr txBox="1"/>
          <p:nvPr/>
        </p:nvSpPr>
        <p:spPr>
          <a:xfrm>
            <a:off x="7008910" y="1690825"/>
            <a:ext cx="2743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500">
                <a:latin typeface="Nunito"/>
                <a:ea typeface="Nunito"/>
                <a:cs typeface="Nunito"/>
                <a:sym typeface="Nunito"/>
              </a:rPr>
              <a:t>Confusion matrix</a:t>
            </a:r>
            <a:endParaRPr sz="25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6" name="Google Shape;366;ge6437e1244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213" y="2508825"/>
            <a:ext cx="5946575" cy="329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ge6437e1244_0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775" y="2508825"/>
            <a:ext cx="4130248" cy="329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65fa301eb_2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Logistic regression </a:t>
            </a:r>
            <a:r>
              <a:rPr b="0" lang="it-IT" sz="2500"/>
              <a:t>(solver=’sag’)</a:t>
            </a:r>
            <a:endParaRPr/>
          </a:p>
        </p:txBody>
      </p:sp>
      <p:sp>
        <p:nvSpPr>
          <p:cNvPr id="374" name="Google Shape;374;ge65fa301eb_2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375" name="Google Shape;375;ge65fa301eb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79050"/>
            <a:ext cx="6107639" cy="33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ge65fa301eb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7650" y="1955000"/>
            <a:ext cx="6037800" cy="29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ge65fa301eb_2_0"/>
          <p:cNvSpPr txBox="1"/>
          <p:nvPr/>
        </p:nvSpPr>
        <p:spPr>
          <a:xfrm>
            <a:off x="1057325" y="5187350"/>
            <a:ext cx="399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training set = 60 000 images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8" name="Google Shape;378;ge65fa301eb_2_0"/>
          <p:cNvSpPr txBox="1"/>
          <p:nvPr/>
        </p:nvSpPr>
        <p:spPr>
          <a:xfrm>
            <a:off x="7291150" y="5187350"/>
            <a:ext cx="367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training set = 5000 images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2021-02-17T09:03:42Z</dcterms:created>
  <dc:creator>Daniele Irto</dc:creator>
</cp:coreProperties>
</file>