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0"/>
    <p:restoredTop sz="96327"/>
  </p:normalViewPr>
  <p:slideViewPr>
    <p:cSldViewPr snapToGrid="0">
      <p:cViewPr varScale="1">
        <p:scale>
          <a:sx n="128" d="100"/>
          <a:sy n="128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4AA95-A9ED-EE40-857C-4C6FF3F46697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84712C96-B2E6-DF4E-B2DE-6299A0FD2782}">
      <dgm:prSet phldrT="[Text]"/>
      <dgm:spPr/>
      <dgm:t>
        <a:bodyPr/>
        <a:lstStyle/>
        <a:p>
          <a:r>
            <a:rPr lang="en-US" dirty="0"/>
            <a:t>Classify</a:t>
          </a:r>
        </a:p>
      </dgm:t>
    </dgm:pt>
    <dgm:pt modelId="{8A2560FA-51D9-D340-8C14-06894681E05F}" type="parTrans" cxnId="{B32F4643-885F-0E4C-95A9-47989545C334}">
      <dgm:prSet/>
      <dgm:spPr/>
      <dgm:t>
        <a:bodyPr/>
        <a:lstStyle/>
        <a:p>
          <a:endParaRPr lang="en-US"/>
        </a:p>
      </dgm:t>
    </dgm:pt>
    <dgm:pt modelId="{37A38FB2-4BD2-B24D-A0BE-6E43964C6590}" type="sibTrans" cxnId="{B32F4643-885F-0E4C-95A9-47989545C334}">
      <dgm:prSet/>
      <dgm:spPr/>
      <dgm:t>
        <a:bodyPr/>
        <a:lstStyle/>
        <a:p>
          <a:endParaRPr lang="en-US"/>
        </a:p>
      </dgm:t>
    </dgm:pt>
    <dgm:pt modelId="{2DD901FD-4D8A-EA45-B06D-06BBCE038701}">
      <dgm:prSet phldrT="[Text]"/>
      <dgm:spPr/>
      <dgm:t>
        <a:bodyPr/>
        <a:lstStyle/>
        <a:p>
          <a:r>
            <a:rPr lang="en-US" dirty="0"/>
            <a:t>Detect Objects</a:t>
          </a:r>
        </a:p>
      </dgm:t>
    </dgm:pt>
    <dgm:pt modelId="{A09E22BC-8814-884D-9168-5D9D1BE42EF4}" type="parTrans" cxnId="{37AD2C66-E77D-C94D-95BA-ED9833B3B0E1}">
      <dgm:prSet/>
      <dgm:spPr/>
      <dgm:t>
        <a:bodyPr/>
        <a:lstStyle/>
        <a:p>
          <a:endParaRPr lang="en-US"/>
        </a:p>
      </dgm:t>
    </dgm:pt>
    <dgm:pt modelId="{80AEE602-9553-BA4C-B821-B09B11B67EBD}" type="sibTrans" cxnId="{37AD2C66-E77D-C94D-95BA-ED9833B3B0E1}">
      <dgm:prSet/>
      <dgm:spPr/>
      <dgm:t>
        <a:bodyPr/>
        <a:lstStyle/>
        <a:p>
          <a:endParaRPr lang="en-US"/>
        </a:p>
      </dgm:t>
    </dgm:pt>
    <dgm:pt modelId="{B709EE91-93E7-754C-9F07-76A05E639614}">
      <dgm:prSet phldrT="[Text]"/>
      <dgm:spPr/>
      <dgm:t>
        <a:bodyPr/>
        <a:lstStyle/>
        <a:p>
          <a:r>
            <a:rPr lang="en-US" dirty="0"/>
            <a:t>Rescale</a:t>
          </a:r>
        </a:p>
      </dgm:t>
    </dgm:pt>
    <dgm:pt modelId="{15A6ECE6-529E-3C4E-A279-CC5F1B7FDEE6}" type="parTrans" cxnId="{9D0C29D8-9E98-604C-951B-339C02A575AB}">
      <dgm:prSet/>
      <dgm:spPr/>
      <dgm:t>
        <a:bodyPr/>
        <a:lstStyle/>
        <a:p>
          <a:endParaRPr lang="en-US"/>
        </a:p>
      </dgm:t>
    </dgm:pt>
    <dgm:pt modelId="{1A94F1C0-5B36-2741-9B5D-A488F4DFE341}" type="sibTrans" cxnId="{9D0C29D8-9E98-604C-951B-339C02A575AB}">
      <dgm:prSet/>
      <dgm:spPr/>
      <dgm:t>
        <a:bodyPr/>
        <a:lstStyle/>
        <a:p>
          <a:endParaRPr lang="en-US"/>
        </a:p>
      </dgm:t>
    </dgm:pt>
    <dgm:pt modelId="{ECBDC189-B179-ED46-B86D-A582F9F42519}">
      <dgm:prSet/>
      <dgm:spPr/>
      <dgm:t>
        <a:bodyPr/>
        <a:lstStyle/>
        <a:p>
          <a:r>
            <a:rPr lang="en-US" dirty="0"/>
            <a:t>Input Image</a:t>
          </a:r>
        </a:p>
      </dgm:t>
    </dgm:pt>
    <dgm:pt modelId="{CBA3394B-D0A8-3545-A653-3358A78083D4}" type="parTrans" cxnId="{2329DBFD-F120-D642-A18F-0B27B6A06640}">
      <dgm:prSet/>
      <dgm:spPr/>
      <dgm:t>
        <a:bodyPr/>
        <a:lstStyle/>
        <a:p>
          <a:endParaRPr lang="en-US"/>
        </a:p>
      </dgm:t>
    </dgm:pt>
    <dgm:pt modelId="{DBFEB0CD-AD00-034C-97FD-8B24FAC27195}" type="sibTrans" cxnId="{2329DBFD-F120-D642-A18F-0B27B6A06640}">
      <dgm:prSet/>
      <dgm:spPr/>
      <dgm:t>
        <a:bodyPr/>
        <a:lstStyle/>
        <a:p>
          <a:endParaRPr lang="en-US"/>
        </a:p>
      </dgm:t>
    </dgm:pt>
    <dgm:pt modelId="{AFCE02FC-8F3B-3E4C-9993-75D0600451FE}">
      <dgm:prSet/>
      <dgm:spPr/>
      <dgm:t>
        <a:bodyPr/>
        <a:lstStyle/>
        <a:p>
          <a:r>
            <a:rPr lang="en-US" dirty="0"/>
            <a:t>Output table and graph</a:t>
          </a:r>
        </a:p>
      </dgm:t>
    </dgm:pt>
    <dgm:pt modelId="{31F8E016-643B-3D4C-B319-77394A441E9D}" type="parTrans" cxnId="{0ECEC378-EA8C-D04E-BBE1-C0E15CA89609}">
      <dgm:prSet/>
      <dgm:spPr/>
      <dgm:t>
        <a:bodyPr/>
        <a:lstStyle/>
        <a:p>
          <a:endParaRPr lang="en-US"/>
        </a:p>
      </dgm:t>
    </dgm:pt>
    <dgm:pt modelId="{CC6FDBF0-87F7-A34C-8018-43E00A71D538}" type="sibTrans" cxnId="{0ECEC378-EA8C-D04E-BBE1-C0E15CA89609}">
      <dgm:prSet/>
      <dgm:spPr/>
      <dgm:t>
        <a:bodyPr/>
        <a:lstStyle/>
        <a:p>
          <a:endParaRPr lang="en-US"/>
        </a:p>
      </dgm:t>
    </dgm:pt>
    <dgm:pt modelId="{05182847-F64A-2345-AE5B-BD6CDF859A10}" type="pres">
      <dgm:prSet presAssocID="{38D4AA95-A9ED-EE40-857C-4C6FF3F46697}" presName="Name0" presStyleCnt="0">
        <dgm:presLayoutVars>
          <dgm:dir/>
          <dgm:resizeHandles val="exact"/>
        </dgm:presLayoutVars>
      </dgm:prSet>
      <dgm:spPr/>
    </dgm:pt>
    <dgm:pt modelId="{6008178A-12FA-B644-8B0A-312F05D4FA1F}" type="pres">
      <dgm:prSet presAssocID="{ECBDC189-B179-ED46-B86D-A582F9F42519}" presName="node" presStyleLbl="node1" presStyleIdx="0" presStyleCnt="5">
        <dgm:presLayoutVars>
          <dgm:bulletEnabled val="1"/>
        </dgm:presLayoutVars>
      </dgm:prSet>
      <dgm:spPr/>
    </dgm:pt>
    <dgm:pt modelId="{3C0BE8A7-D65B-8F47-9A11-9643F4161AB3}" type="pres">
      <dgm:prSet presAssocID="{DBFEB0CD-AD00-034C-97FD-8B24FAC27195}" presName="sibTrans" presStyleLbl="sibTrans2D1" presStyleIdx="0" presStyleCnt="4"/>
      <dgm:spPr/>
    </dgm:pt>
    <dgm:pt modelId="{EBEA7CB7-8C56-B347-B501-AB5A89E5B857}" type="pres">
      <dgm:prSet presAssocID="{DBFEB0CD-AD00-034C-97FD-8B24FAC27195}" presName="connectorText" presStyleLbl="sibTrans2D1" presStyleIdx="0" presStyleCnt="4"/>
      <dgm:spPr/>
    </dgm:pt>
    <dgm:pt modelId="{4DFE4AB4-3AF1-134C-82ED-1D7E5FD9F4B8}" type="pres">
      <dgm:prSet presAssocID="{84712C96-B2E6-DF4E-B2DE-6299A0FD2782}" presName="node" presStyleLbl="node1" presStyleIdx="1" presStyleCnt="5">
        <dgm:presLayoutVars>
          <dgm:bulletEnabled val="1"/>
        </dgm:presLayoutVars>
      </dgm:prSet>
      <dgm:spPr/>
    </dgm:pt>
    <dgm:pt modelId="{C3B64368-8404-BC4B-9352-B2C131C772C2}" type="pres">
      <dgm:prSet presAssocID="{37A38FB2-4BD2-B24D-A0BE-6E43964C6590}" presName="sibTrans" presStyleLbl="sibTrans2D1" presStyleIdx="1" presStyleCnt="4"/>
      <dgm:spPr/>
    </dgm:pt>
    <dgm:pt modelId="{56EA0784-8E62-514A-B31D-CE259BF7CE4B}" type="pres">
      <dgm:prSet presAssocID="{37A38FB2-4BD2-B24D-A0BE-6E43964C6590}" presName="connectorText" presStyleLbl="sibTrans2D1" presStyleIdx="1" presStyleCnt="4"/>
      <dgm:spPr/>
    </dgm:pt>
    <dgm:pt modelId="{2DE267CC-3FD3-754E-BCCF-3C735D7A5952}" type="pres">
      <dgm:prSet presAssocID="{2DD901FD-4D8A-EA45-B06D-06BBCE038701}" presName="node" presStyleLbl="node1" presStyleIdx="2" presStyleCnt="5">
        <dgm:presLayoutVars>
          <dgm:bulletEnabled val="1"/>
        </dgm:presLayoutVars>
      </dgm:prSet>
      <dgm:spPr/>
    </dgm:pt>
    <dgm:pt modelId="{580260A7-0331-DE4E-92FD-3F41CCCACE4D}" type="pres">
      <dgm:prSet presAssocID="{80AEE602-9553-BA4C-B821-B09B11B67EBD}" presName="sibTrans" presStyleLbl="sibTrans2D1" presStyleIdx="2" presStyleCnt="4"/>
      <dgm:spPr/>
    </dgm:pt>
    <dgm:pt modelId="{601CAEE2-D351-1340-B56D-AD21C7F5E56E}" type="pres">
      <dgm:prSet presAssocID="{80AEE602-9553-BA4C-B821-B09B11B67EBD}" presName="connectorText" presStyleLbl="sibTrans2D1" presStyleIdx="2" presStyleCnt="4"/>
      <dgm:spPr/>
    </dgm:pt>
    <dgm:pt modelId="{C14E4AFD-40CA-D744-BC80-1F0C46A3AAA4}" type="pres">
      <dgm:prSet presAssocID="{B709EE91-93E7-754C-9F07-76A05E639614}" presName="node" presStyleLbl="node1" presStyleIdx="3" presStyleCnt="5">
        <dgm:presLayoutVars>
          <dgm:bulletEnabled val="1"/>
        </dgm:presLayoutVars>
      </dgm:prSet>
      <dgm:spPr/>
    </dgm:pt>
    <dgm:pt modelId="{C091672D-E741-CF46-94C5-157FBE9A553E}" type="pres">
      <dgm:prSet presAssocID="{1A94F1C0-5B36-2741-9B5D-A488F4DFE341}" presName="sibTrans" presStyleLbl="sibTrans2D1" presStyleIdx="3" presStyleCnt="4"/>
      <dgm:spPr/>
    </dgm:pt>
    <dgm:pt modelId="{9C58572B-0D41-4345-BFB7-DD8247DEA077}" type="pres">
      <dgm:prSet presAssocID="{1A94F1C0-5B36-2741-9B5D-A488F4DFE341}" presName="connectorText" presStyleLbl="sibTrans2D1" presStyleIdx="3" presStyleCnt="4"/>
      <dgm:spPr/>
    </dgm:pt>
    <dgm:pt modelId="{5D3CD616-1A61-C941-B94A-41845956CD47}" type="pres">
      <dgm:prSet presAssocID="{AFCE02FC-8F3B-3E4C-9993-75D0600451FE}" presName="node" presStyleLbl="node1" presStyleIdx="4" presStyleCnt="5">
        <dgm:presLayoutVars>
          <dgm:bulletEnabled val="1"/>
        </dgm:presLayoutVars>
      </dgm:prSet>
      <dgm:spPr/>
    </dgm:pt>
  </dgm:ptLst>
  <dgm:cxnLst>
    <dgm:cxn modelId="{EAEFFB00-A298-4241-A1D2-0CA492811872}" type="presOf" srcId="{1A94F1C0-5B36-2741-9B5D-A488F4DFE341}" destId="{C091672D-E741-CF46-94C5-157FBE9A553E}" srcOrd="0" destOrd="0" presId="urn:microsoft.com/office/officeart/2005/8/layout/process1"/>
    <dgm:cxn modelId="{E2571933-22FB-E347-9C9F-74C964C4A78F}" type="presOf" srcId="{38D4AA95-A9ED-EE40-857C-4C6FF3F46697}" destId="{05182847-F64A-2345-AE5B-BD6CDF859A10}" srcOrd="0" destOrd="0" presId="urn:microsoft.com/office/officeart/2005/8/layout/process1"/>
    <dgm:cxn modelId="{B32F4643-885F-0E4C-95A9-47989545C334}" srcId="{38D4AA95-A9ED-EE40-857C-4C6FF3F46697}" destId="{84712C96-B2E6-DF4E-B2DE-6299A0FD2782}" srcOrd="1" destOrd="0" parTransId="{8A2560FA-51D9-D340-8C14-06894681E05F}" sibTransId="{37A38FB2-4BD2-B24D-A0BE-6E43964C6590}"/>
    <dgm:cxn modelId="{B6950A51-8749-4644-820A-05B6489179D7}" type="presOf" srcId="{80AEE602-9553-BA4C-B821-B09B11B67EBD}" destId="{580260A7-0331-DE4E-92FD-3F41CCCACE4D}" srcOrd="0" destOrd="0" presId="urn:microsoft.com/office/officeart/2005/8/layout/process1"/>
    <dgm:cxn modelId="{97AC6852-E01F-BC40-A99F-60167E0059DE}" type="presOf" srcId="{ECBDC189-B179-ED46-B86D-A582F9F42519}" destId="{6008178A-12FA-B644-8B0A-312F05D4FA1F}" srcOrd="0" destOrd="0" presId="urn:microsoft.com/office/officeart/2005/8/layout/process1"/>
    <dgm:cxn modelId="{CFBC495F-A68F-DA4B-BE4F-BD5C24046835}" type="presOf" srcId="{1A94F1C0-5B36-2741-9B5D-A488F4DFE341}" destId="{9C58572B-0D41-4345-BFB7-DD8247DEA077}" srcOrd="1" destOrd="0" presId="urn:microsoft.com/office/officeart/2005/8/layout/process1"/>
    <dgm:cxn modelId="{37AD2C66-E77D-C94D-95BA-ED9833B3B0E1}" srcId="{38D4AA95-A9ED-EE40-857C-4C6FF3F46697}" destId="{2DD901FD-4D8A-EA45-B06D-06BBCE038701}" srcOrd="2" destOrd="0" parTransId="{A09E22BC-8814-884D-9168-5D9D1BE42EF4}" sibTransId="{80AEE602-9553-BA4C-B821-B09B11B67EBD}"/>
    <dgm:cxn modelId="{E0C63969-8308-4346-8532-2091EF471C9C}" type="presOf" srcId="{DBFEB0CD-AD00-034C-97FD-8B24FAC27195}" destId="{3C0BE8A7-D65B-8F47-9A11-9643F4161AB3}" srcOrd="0" destOrd="0" presId="urn:microsoft.com/office/officeart/2005/8/layout/process1"/>
    <dgm:cxn modelId="{0ECEC378-EA8C-D04E-BBE1-C0E15CA89609}" srcId="{38D4AA95-A9ED-EE40-857C-4C6FF3F46697}" destId="{AFCE02FC-8F3B-3E4C-9993-75D0600451FE}" srcOrd="4" destOrd="0" parTransId="{31F8E016-643B-3D4C-B319-77394A441E9D}" sibTransId="{CC6FDBF0-87F7-A34C-8018-43E00A71D538}"/>
    <dgm:cxn modelId="{C491567C-46DD-4340-93BF-D73D85A09884}" type="presOf" srcId="{80AEE602-9553-BA4C-B821-B09B11B67EBD}" destId="{601CAEE2-D351-1340-B56D-AD21C7F5E56E}" srcOrd="1" destOrd="0" presId="urn:microsoft.com/office/officeart/2005/8/layout/process1"/>
    <dgm:cxn modelId="{25C96C7C-4EA0-8547-A384-E226877D98F2}" type="presOf" srcId="{AFCE02FC-8F3B-3E4C-9993-75D0600451FE}" destId="{5D3CD616-1A61-C941-B94A-41845956CD47}" srcOrd="0" destOrd="0" presId="urn:microsoft.com/office/officeart/2005/8/layout/process1"/>
    <dgm:cxn modelId="{513E107D-B088-FD41-A42D-C7B32E8C072C}" type="presOf" srcId="{84712C96-B2E6-DF4E-B2DE-6299A0FD2782}" destId="{4DFE4AB4-3AF1-134C-82ED-1D7E5FD9F4B8}" srcOrd="0" destOrd="0" presId="urn:microsoft.com/office/officeart/2005/8/layout/process1"/>
    <dgm:cxn modelId="{C551A695-0ED1-7D4D-B143-DEC91407813F}" type="presOf" srcId="{37A38FB2-4BD2-B24D-A0BE-6E43964C6590}" destId="{56EA0784-8E62-514A-B31D-CE259BF7CE4B}" srcOrd="1" destOrd="0" presId="urn:microsoft.com/office/officeart/2005/8/layout/process1"/>
    <dgm:cxn modelId="{CF3C76A9-D90B-1E4D-A6E7-73E248033002}" type="presOf" srcId="{DBFEB0CD-AD00-034C-97FD-8B24FAC27195}" destId="{EBEA7CB7-8C56-B347-B501-AB5A89E5B857}" srcOrd="1" destOrd="0" presId="urn:microsoft.com/office/officeart/2005/8/layout/process1"/>
    <dgm:cxn modelId="{E4CE82AB-87D1-5340-A132-E60D8790B61B}" type="presOf" srcId="{B709EE91-93E7-754C-9F07-76A05E639614}" destId="{C14E4AFD-40CA-D744-BC80-1F0C46A3AAA4}" srcOrd="0" destOrd="0" presId="urn:microsoft.com/office/officeart/2005/8/layout/process1"/>
    <dgm:cxn modelId="{7BB3E9B2-72EC-9343-AE53-EA494252D53F}" type="presOf" srcId="{37A38FB2-4BD2-B24D-A0BE-6E43964C6590}" destId="{C3B64368-8404-BC4B-9352-B2C131C772C2}" srcOrd="0" destOrd="0" presId="urn:microsoft.com/office/officeart/2005/8/layout/process1"/>
    <dgm:cxn modelId="{032F23C4-BA0E-BD44-AFE2-1FBFA3D4243B}" type="presOf" srcId="{2DD901FD-4D8A-EA45-B06D-06BBCE038701}" destId="{2DE267CC-3FD3-754E-BCCF-3C735D7A5952}" srcOrd="0" destOrd="0" presId="urn:microsoft.com/office/officeart/2005/8/layout/process1"/>
    <dgm:cxn modelId="{9D0C29D8-9E98-604C-951B-339C02A575AB}" srcId="{38D4AA95-A9ED-EE40-857C-4C6FF3F46697}" destId="{B709EE91-93E7-754C-9F07-76A05E639614}" srcOrd="3" destOrd="0" parTransId="{15A6ECE6-529E-3C4E-A279-CC5F1B7FDEE6}" sibTransId="{1A94F1C0-5B36-2741-9B5D-A488F4DFE341}"/>
    <dgm:cxn modelId="{2329DBFD-F120-D642-A18F-0B27B6A06640}" srcId="{38D4AA95-A9ED-EE40-857C-4C6FF3F46697}" destId="{ECBDC189-B179-ED46-B86D-A582F9F42519}" srcOrd="0" destOrd="0" parTransId="{CBA3394B-D0A8-3545-A653-3358A78083D4}" sibTransId="{DBFEB0CD-AD00-034C-97FD-8B24FAC27195}"/>
    <dgm:cxn modelId="{E78BB550-AFF8-2641-A10B-CF09DE53E910}" type="presParOf" srcId="{05182847-F64A-2345-AE5B-BD6CDF859A10}" destId="{6008178A-12FA-B644-8B0A-312F05D4FA1F}" srcOrd="0" destOrd="0" presId="urn:microsoft.com/office/officeart/2005/8/layout/process1"/>
    <dgm:cxn modelId="{0C5CDB3C-26C6-EB4B-AB04-A2E688EF3A57}" type="presParOf" srcId="{05182847-F64A-2345-AE5B-BD6CDF859A10}" destId="{3C0BE8A7-D65B-8F47-9A11-9643F4161AB3}" srcOrd="1" destOrd="0" presId="urn:microsoft.com/office/officeart/2005/8/layout/process1"/>
    <dgm:cxn modelId="{54F4AFD8-0150-D746-9571-FA50E94F454C}" type="presParOf" srcId="{3C0BE8A7-D65B-8F47-9A11-9643F4161AB3}" destId="{EBEA7CB7-8C56-B347-B501-AB5A89E5B857}" srcOrd="0" destOrd="0" presId="urn:microsoft.com/office/officeart/2005/8/layout/process1"/>
    <dgm:cxn modelId="{D93CA7A7-535E-844B-9F4A-8B6BFA262E54}" type="presParOf" srcId="{05182847-F64A-2345-AE5B-BD6CDF859A10}" destId="{4DFE4AB4-3AF1-134C-82ED-1D7E5FD9F4B8}" srcOrd="2" destOrd="0" presId="urn:microsoft.com/office/officeart/2005/8/layout/process1"/>
    <dgm:cxn modelId="{229AA977-88B2-A248-82DB-FAE5B32EBD47}" type="presParOf" srcId="{05182847-F64A-2345-AE5B-BD6CDF859A10}" destId="{C3B64368-8404-BC4B-9352-B2C131C772C2}" srcOrd="3" destOrd="0" presId="urn:microsoft.com/office/officeart/2005/8/layout/process1"/>
    <dgm:cxn modelId="{2864C4C8-9364-1147-ABD9-2FFC5CEB1396}" type="presParOf" srcId="{C3B64368-8404-BC4B-9352-B2C131C772C2}" destId="{56EA0784-8E62-514A-B31D-CE259BF7CE4B}" srcOrd="0" destOrd="0" presId="urn:microsoft.com/office/officeart/2005/8/layout/process1"/>
    <dgm:cxn modelId="{F4149731-05D2-6E4E-BE40-9BB9715D52E0}" type="presParOf" srcId="{05182847-F64A-2345-AE5B-BD6CDF859A10}" destId="{2DE267CC-3FD3-754E-BCCF-3C735D7A5952}" srcOrd="4" destOrd="0" presId="urn:microsoft.com/office/officeart/2005/8/layout/process1"/>
    <dgm:cxn modelId="{F75ED0D9-9D0F-F547-81AD-D4BCA1018105}" type="presParOf" srcId="{05182847-F64A-2345-AE5B-BD6CDF859A10}" destId="{580260A7-0331-DE4E-92FD-3F41CCCACE4D}" srcOrd="5" destOrd="0" presId="urn:microsoft.com/office/officeart/2005/8/layout/process1"/>
    <dgm:cxn modelId="{46AC02BF-78C5-FC4D-9A88-2894B216224C}" type="presParOf" srcId="{580260A7-0331-DE4E-92FD-3F41CCCACE4D}" destId="{601CAEE2-D351-1340-B56D-AD21C7F5E56E}" srcOrd="0" destOrd="0" presId="urn:microsoft.com/office/officeart/2005/8/layout/process1"/>
    <dgm:cxn modelId="{BC3D1DAC-1075-524E-83DB-B1A9FA785016}" type="presParOf" srcId="{05182847-F64A-2345-AE5B-BD6CDF859A10}" destId="{C14E4AFD-40CA-D744-BC80-1F0C46A3AAA4}" srcOrd="6" destOrd="0" presId="urn:microsoft.com/office/officeart/2005/8/layout/process1"/>
    <dgm:cxn modelId="{F603C2D9-EE01-1D4F-8535-55D0A64E3A1A}" type="presParOf" srcId="{05182847-F64A-2345-AE5B-BD6CDF859A10}" destId="{C091672D-E741-CF46-94C5-157FBE9A553E}" srcOrd="7" destOrd="0" presId="urn:microsoft.com/office/officeart/2005/8/layout/process1"/>
    <dgm:cxn modelId="{2AB49B94-5C29-5E4C-9612-E5619F73D6C8}" type="presParOf" srcId="{C091672D-E741-CF46-94C5-157FBE9A553E}" destId="{9C58572B-0D41-4345-BFB7-DD8247DEA077}" srcOrd="0" destOrd="0" presId="urn:microsoft.com/office/officeart/2005/8/layout/process1"/>
    <dgm:cxn modelId="{5431DFB9-E145-B54E-B6CA-8605D1D17C8E}" type="presParOf" srcId="{05182847-F64A-2345-AE5B-BD6CDF859A10}" destId="{5D3CD616-1A61-C941-B94A-41845956CD4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8178A-12FA-B644-8B0A-312F05D4FA1F}">
      <dsp:nvSpPr>
        <dsp:cNvPr id="0" name=""/>
        <dsp:cNvSpPr/>
      </dsp:nvSpPr>
      <dsp:spPr>
        <a:xfrm>
          <a:off x="3968" y="2098021"/>
          <a:ext cx="1230312" cy="1222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Image</a:t>
          </a:r>
        </a:p>
      </dsp:txBody>
      <dsp:txXfrm>
        <a:off x="39777" y="2133830"/>
        <a:ext cx="1158694" cy="1151005"/>
      </dsp:txXfrm>
    </dsp:sp>
    <dsp:sp modelId="{3C0BE8A7-D65B-8F47-9A11-9643F4161AB3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57312" y="2617797"/>
        <a:ext cx="182578" cy="183071"/>
      </dsp:txXfrm>
    </dsp:sp>
    <dsp:sp modelId="{4DFE4AB4-3AF1-134C-82ED-1D7E5FD9F4B8}">
      <dsp:nvSpPr>
        <dsp:cNvPr id="0" name=""/>
        <dsp:cNvSpPr/>
      </dsp:nvSpPr>
      <dsp:spPr>
        <a:xfrm>
          <a:off x="1726406" y="2098021"/>
          <a:ext cx="1230312" cy="1222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Classify</a:t>
          </a:r>
        </a:p>
      </dsp:txBody>
      <dsp:txXfrm>
        <a:off x="1762215" y="2133830"/>
        <a:ext cx="1158694" cy="1151005"/>
      </dsp:txXfrm>
    </dsp:sp>
    <dsp:sp modelId="{C3B64368-8404-BC4B-9352-B2C131C772C2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79750" y="2617797"/>
        <a:ext cx="182578" cy="183071"/>
      </dsp:txXfrm>
    </dsp:sp>
    <dsp:sp modelId="{2DE267CC-3FD3-754E-BCCF-3C735D7A5952}">
      <dsp:nvSpPr>
        <dsp:cNvPr id="0" name=""/>
        <dsp:cNvSpPr/>
      </dsp:nvSpPr>
      <dsp:spPr>
        <a:xfrm>
          <a:off x="3448843" y="2098021"/>
          <a:ext cx="1230312" cy="1222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Detect Objects</a:t>
          </a:r>
        </a:p>
      </dsp:txBody>
      <dsp:txXfrm>
        <a:off x="3484652" y="2133830"/>
        <a:ext cx="1158694" cy="1151005"/>
      </dsp:txXfrm>
    </dsp:sp>
    <dsp:sp modelId="{580260A7-0331-DE4E-92FD-3F41CCCACE4D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02187" y="2617797"/>
        <a:ext cx="182578" cy="183071"/>
      </dsp:txXfrm>
    </dsp:sp>
    <dsp:sp modelId="{C14E4AFD-40CA-D744-BC80-1F0C46A3AAA4}">
      <dsp:nvSpPr>
        <dsp:cNvPr id="0" name=""/>
        <dsp:cNvSpPr/>
      </dsp:nvSpPr>
      <dsp:spPr>
        <a:xfrm>
          <a:off x="5171281" y="2098021"/>
          <a:ext cx="1230312" cy="1222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Rescale</a:t>
          </a:r>
        </a:p>
      </dsp:txBody>
      <dsp:txXfrm>
        <a:off x="5207090" y="2133830"/>
        <a:ext cx="1158694" cy="1151005"/>
      </dsp:txXfrm>
    </dsp:sp>
    <dsp:sp modelId="{C091672D-E741-CF46-94C5-157FBE9A553E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4624" y="2617797"/>
        <a:ext cx="182578" cy="183071"/>
      </dsp:txXfrm>
    </dsp:sp>
    <dsp:sp modelId="{5D3CD616-1A61-C941-B94A-41845956CD47}">
      <dsp:nvSpPr>
        <dsp:cNvPr id="0" name=""/>
        <dsp:cNvSpPr/>
      </dsp:nvSpPr>
      <dsp:spPr>
        <a:xfrm>
          <a:off x="6893718" y="2098021"/>
          <a:ext cx="1230312" cy="12226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 table and graph</a:t>
          </a:r>
        </a:p>
      </dsp:txBody>
      <dsp:txXfrm>
        <a:off x="6929527" y="2133830"/>
        <a:ext cx="1158694" cy="1151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1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3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8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8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8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8/3/23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93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matt/Library/Group%20Containers/UBF8T346G9.ms/WebArchiveCopyPasteTempFiles/com.microsoft.Word/Diagram_Types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1" descr="Charts • Simply explained - DATAtab">
            <a:extLst>
              <a:ext uri="{FF2B5EF4-FFF2-40B4-BE49-F238E27FC236}">
                <a16:creationId xmlns:a16="http://schemas.microsoft.com/office/drawing/2014/main" id="{6FB10BF4-664B-6AE1-B1D1-53F37E9611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14" r="-2" b="10814"/>
          <a:stretch>
            <a:fillRect/>
          </a:stretch>
        </p:blipFill>
        <p:spPr bwMode="auto">
          <a:xfrm>
            <a:off x="20" y="10"/>
            <a:ext cx="12191435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B7A05-099C-7448-1D23-BAA095440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3535018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Digitizing GRAPH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F8899-803C-1C20-8046-12F2BD067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333998"/>
            <a:ext cx="5334000" cy="762000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Matt Mascarelli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4ACF38-5E2D-7E7E-4FD3-FE5D7005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382" y="2806260"/>
            <a:ext cx="109016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6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E2E0-2366-F541-9943-1325D7ED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9113"/>
            <a:ext cx="9144000" cy="1263649"/>
          </a:xfrm>
        </p:spPr>
        <p:txBody>
          <a:bodyPr/>
          <a:lstStyle/>
          <a:p>
            <a:r>
              <a:rPr lang="en-US" dirty="0"/>
              <a:t>YOLO for Bar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D3A4-6C81-C292-52A6-D01E1169B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52762"/>
            <a:ext cx="10668000" cy="3048001"/>
          </a:xfrm>
        </p:spPr>
        <p:txBody>
          <a:bodyPr/>
          <a:lstStyle/>
          <a:p>
            <a:r>
              <a:rPr lang="en-US" dirty="0"/>
              <a:t>Vertical bar: Trained on 400 images</a:t>
            </a:r>
          </a:p>
          <a:p>
            <a:r>
              <a:rPr lang="en-US" dirty="0"/>
              <a:t>Horizontal bar: Trained on 73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7E378-3013-01DF-0C07-9BABDD79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32" y="3216411"/>
            <a:ext cx="10937335" cy="281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8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632A-8CA0-EA2C-ED5C-4407B65E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D420-4C87-01B4-FEA1-1740F6E4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491AF-BD99-4159-CC51-A6FAC9BBF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48" y="1304208"/>
            <a:ext cx="10667999" cy="42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7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7BDC-6F23-5E85-03DD-95D0C55F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1EEFDA-AE22-9C8C-5416-C194F0C92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187" y="1164020"/>
            <a:ext cx="10381626" cy="45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0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250A-D4DC-55E3-B787-AA2983BE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30014"/>
            <a:ext cx="9144000" cy="1263649"/>
          </a:xfrm>
        </p:spPr>
        <p:txBody>
          <a:bodyPr/>
          <a:lstStyle/>
          <a:p>
            <a:r>
              <a:rPr lang="en-US" dirty="0"/>
              <a:t>YOLO for 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332A-2266-BB11-FBDF-0C92F5531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90647"/>
            <a:ext cx="10668000" cy="3048001"/>
          </a:xfrm>
        </p:spPr>
        <p:txBody>
          <a:bodyPr/>
          <a:lstStyle/>
          <a:p>
            <a:r>
              <a:rPr lang="en-US" dirty="0"/>
              <a:t>Trained on 3200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630D4-C927-C306-557A-DF74EAF90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47" y="3585524"/>
            <a:ext cx="10037226" cy="22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4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A255-0DC7-DF41-7B5D-A95A4229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B40A12-6C84-1CB3-BB88-F0AC1BCEF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916" y="1450427"/>
            <a:ext cx="10520855" cy="41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5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1AB6-0377-0CE4-CBD4-186B9EB3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27" y="924911"/>
            <a:ext cx="9144000" cy="1263649"/>
          </a:xfrm>
        </p:spPr>
        <p:txBody>
          <a:bodyPr/>
          <a:lstStyle/>
          <a:p>
            <a:r>
              <a:rPr lang="en-US" dirty="0"/>
              <a:t>YOLO for 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5345-1686-1BC7-6084-9D64C03D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39703"/>
            <a:ext cx="10668000" cy="3048001"/>
          </a:xfrm>
        </p:spPr>
        <p:txBody>
          <a:bodyPr/>
          <a:lstStyle/>
          <a:p>
            <a:r>
              <a:rPr lang="en-US" dirty="0"/>
              <a:t>Trained on 4000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1A33C-6421-0240-9384-FB163337B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5" y="3317166"/>
            <a:ext cx="10790816" cy="24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3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3E69-76B9-BC4E-16A0-01C203EA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4AE678-93C0-D388-8AC5-0195023D2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69" y="1324524"/>
            <a:ext cx="11682461" cy="420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92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E9CB-8CDD-FEFB-905F-7F6374AD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for Dot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1499-F143-C5FB-4E22-5BE83795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on 2400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131F0-7DD3-9D54-EEAB-9A7B39631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86" y="3980886"/>
            <a:ext cx="9998795" cy="22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82E6-239F-C783-2F27-E700B514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84F4B8-9B00-42F6-8D58-38DDDFBB6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20" y="1597573"/>
            <a:ext cx="11356359" cy="40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5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D417-1065-A205-E160-C472B82C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53" y="230955"/>
            <a:ext cx="4571999" cy="1905054"/>
          </a:xfrm>
        </p:spPr>
        <p:txBody>
          <a:bodyPr anchor="b">
            <a:normAutofit/>
          </a:bodyPr>
          <a:lstStyle/>
          <a:p>
            <a:r>
              <a:rPr lang="en-US" dirty="0"/>
              <a:t>Rescaling the Predicted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BDE4A-23B8-902A-8827-F5483D33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57" y="2469930"/>
            <a:ext cx="5071240" cy="3394842"/>
          </a:xfrm>
        </p:spPr>
        <p:txBody>
          <a:bodyPr>
            <a:normAutofit/>
          </a:bodyPr>
          <a:lstStyle/>
          <a:p>
            <a:r>
              <a:rPr lang="en-US" dirty="0"/>
              <a:t>Image processing to detect XY plane (or axes)</a:t>
            </a:r>
          </a:p>
          <a:p>
            <a:r>
              <a:rPr lang="en-US" dirty="0"/>
              <a:t>Scales need to be inputted manually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OCR can be used to read XY tick marks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with green squares&#10;&#10;Description automatically generated">
            <a:extLst>
              <a:ext uri="{FF2B5EF4-FFF2-40B4-BE49-F238E27FC236}">
                <a16:creationId xmlns:a16="http://schemas.microsoft.com/office/drawing/2014/main" id="{FA819D29-9A6C-7A2A-70E9-50E47DA8F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337" y="762000"/>
            <a:ext cx="4131323" cy="2571749"/>
          </a:xfrm>
          <a:prstGeom prst="rect">
            <a:avLst/>
          </a:prstGeom>
        </p:spPr>
      </p:pic>
      <p:pic>
        <p:nvPicPr>
          <p:cNvPr id="5" name="Picture 4" descr="A graph with green and blue squares&#10;&#10;Description automatically generated">
            <a:extLst>
              <a:ext uri="{FF2B5EF4-FFF2-40B4-BE49-F238E27FC236}">
                <a16:creationId xmlns:a16="http://schemas.microsoft.com/office/drawing/2014/main" id="{83500C8D-973C-8C3B-9EA8-9F5A859D2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145" y="3524251"/>
            <a:ext cx="4181706" cy="25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9848-8226-690E-9CF0-D733FB4E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07" y="599090"/>
            <a:ext cx="9144000" cy="1263649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ECCE-9ADB-7559-C38A-A42F5C70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07" y="1537137"/>
            <a:ext cx="10668000" cy="4804028"/>
          </a:xfrm>
        </p:spPr>
        <p:txBody>
          <a:bodyPr>
            <a:normAutofit/>
          </a:bodyPr>
          <a:lstStyle/>
          <a:p>
            <a:r>
              <a:rPr lang="en-US" sz="2400" b="1" i="0" u="none" strike="noStrike" dirty="0">
                <a:effectLst/>
                <a:latin typeface="Söhne"/>
              </a:rPr>
              <a:t>Goal:</a:t>
            </a:r>
            <a:r>
              <a:rPr lang="en-US" sz="2400" b="0" i="0" u="none" strike="noStrike" dirty="0">
                <a:effectLst/>
                <a:latin typeface="Söhne"/>
              </a:rPr>
              <a:t> Address educational barriers for students with learning, physical, or visual disabilities in engaging with STEM educational materials.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technology can make the written word accessible, adapting visuals remains complex and resource intensive.</a:t>
            </a:r>
            <a:r>
              <a:rPr lang="en-US" sz="2400" dirty="0">
                <a:effectLst/>
              </a:rPr>
              <a:t> </a:t>
            </a:r>
            <a:endParaRPr lang="en-US" sz="2400" dirty="0">
              <a:latin typeface="Söhne"/>
            </a:endParaRPr>
          </a:p>
          <a:p>
            <a:pPr marL="457200" lvl="1" indent="0" algn="l">
              <a:buNone/>
            </a:pPr>
            <a:endParaRPr lang="en-US" sz="2000" dirty="0">
              <a:latin typeface="Söhne"/>
            </a:endParaRPr>
          </a:p>
          <a:p>
            <a:pPr marL="285750" indent="-285750"/>
            <a:r>
              <a:rPr lang="en-US" sz="2400" b="1" i="0" u="none" strike="noStrike" dirty="0">
                <a:effectLst/>
                <a:latin typeface="Söhne"/>
              </a:rPr>
              <a:t>Approach: </a:t>
            </a:r>
            <a:r>
              <a:rPr lang="en-US" sz="2400" b="0" i="0" u="none" strike="noStrike" dirty="0">
                <a:effectLst/>
                <a:latin typeface="Söhne"/>
              </a:rPr>
              <a:t>Utilize machine learning to automate digitization of various graph types.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Söhne"/>
            </a:endParaRPr>
          </a:p>
          <a:p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1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33A1-6E87-71DD-5B05-90D2315D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54" y="588579"/>
            <a:ext cx="9144000" cy="1263649"/>
          </a:xfrm>
        </p:spPr>
        <p:txBody>
          <a:bodyPr/>
          <a:lstStyle/>
          <a:p>
            <a:r>
              <a:rPr lang="en-US" dirty="0"/>
              <a:t>Using the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A99FD6-4272-FAA6-4B76-CA259D19C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888" y="2872427"/>
            <a:ext cx="7639509" cy="2283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F221B-BD24-E958-38E9-15D2B7B46A06}"/>
              </a:ext>
            </a:extLst>
          </p:cNvPr>
          <p:cNvSpPr txBox="1"/>
          <p:nvPr/>
        </p:nvSpPr>
        <p:spPr>
          <a:xfrm>
            <a:off x="938276" y="1778990"/>
            <a:ext cx="59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 built with Flask</a:t>
            </a:r>
          </a:p>
        </p:txBody>
      </p:sp>
    </p:spTree>
    <p:extLst>
      <p:ext uri="{BB962C8B-B14F-4D97-AF65-F5344CB8AC3E}">
        <p14:creationId xmlns:p14="http://schemas.microsoft.com/office/powerpoint/2010/main" val="5572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D721-FF42-F9AC-606F-8A9F0676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E3C9-7A06-F6D7-DDD7-BE6C41D89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A906-5ECB-0090-6617-C07A1FF4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1" y="571499"/>
            <a:ext cx="6896100" cy="443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4B77C6-7FD0-907C-156F-19F7C3112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509" y="571499"/>
            <a:ext cx="52959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1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7F39-16AC-1108-5502-BEF0C53F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B54B034F-39B1-BD65-1893-B5939AEFF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91" y="1706542"/>
            <a:ext cx="11647217" cy="3296382"/>
          </a:xfrm>
        </p:spPr>
      </p:pic>
    </p:spTree>
    <p:extLst>
      <p:ext uri="{BB962C8B-B14F-4D97-AF65-F5344CB8AC3E}">
        <p14:creationId xmlns:p14="http://schemas.microsoft.com/office/powerpoint/2010/main" val="297648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B7B6E-8F01-4259-7610-CADC4EDC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4755F-F0EB-C1C8-C5BA-C327F2D7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762000"/>
            <a:ext cx="2878666" cy="5333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F6C1-15D1-55BB-F906-75CD14A4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9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14AA-0AC0-8CAB-9065-D0637211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2" y="351182"/>
            <a:ext cx="9144000" cy="1263649"/>
          </a:xfrm>
        </p:spPr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F5A8-0133-C47B-F84B-D93CA636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2" y="1614831"/>
            <a:ext cx="10668000" cy="30480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Improving accuracy by including more training data.</a:t>
            </a:r>
          </a:p>
          <a:p>
            <a:pPr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 more horizontal bar plots and manually annotate the bar bounding boxes.</a:t>
            </a:r>
          </a:p>
          <a:p>
            <a:pPr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Automating the rescaling process by using OCR algorithms to extract XY tick labels.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Currently, the web app only works for scatter, vertical bar, and line plots. I would like to update it to work for horizontal bar and dot plots.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2D2F2-CE2D-4392-7EF9-772F151B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83" y="-50165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The Data</a:t>
            </a:r>
          </a:p>
        </p:txBody>
      </p:sp>
      <p:pic>
        <p:nvPicPr>
          <p:cNvPr id="4" name="Content Placeholder 3" descr="A close-up of several graphs&#10;&#10;Description automatically generated">
            <a:extLst>
              <a:ext uri="{FF2B5EF4-FFF2-40B4-BE49-F238E27FC236}">
                <a16:creationId xmlns:a16="http://schemas.microsoft.com/office/drawing/2014/main" id="{63EC4EA2-7778-46B9-FF63-50956C16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320" y="1523999"/>
            <a:ext cx="6526656" cy="391636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7612EA-220F-5CD7-B8C4-AD9AE4DE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24" y="1798982"/>
            <a:ext cx="5736306" cy="4382815"/>
          </a:xfrm>
        </p:spPr>
        <p:txBody>
          <a:bodyPr>
            <a:normAutofit/>
          </a:bodyPr>
          <a:lstStyle/>
          <a:p>
            <a:r>
              <a:rPr lang="en-US" sz="2400" dirty="0"/>
              <a:t>Kaggle</a:t>
            </a:r>
          </a:p>
          <a:p>
            <a:r>
              <a:rPr lang="en-US" sz="2400" dirty="0"/>
              <a:t>60,578 images and annotations</a:t>
            </a:r>
          </a:p>
          <a:p>
            <a:r>
              <a:rPr lang="en-US" sz="2400" dirty="0"/>
              <a:t>24,942 line plots</a:t>
            </a:r>
          </a:p>
          <a:p>
            <a:r>
              <a:rPr lang="en-US" sz="2400" dirty="0"/>
              <a:t>19,189 vertical bars plots</a:t>
            </a:r>
          </a:p>
          <a:p>
            <a:r>
              <a:rPr lang="en-US" sz="2400" dirty="0"/>
              <a:t>11,243 scatter plots</a:t>
            </a:r>
          </a:p>
          <a:p>
            <a:r>
              <a:rPr lang="en-US" sz="2400" dirty="0"/>
              <a:t>5,131 dot plots</a:t>
            </a:r>
          </a:p>
          <a:p>
            <a:r>
              <a:rPr lang="en-US" sz="2400" dirty="0"/>
              <a:t>73 horizontal bar plots</a:t>
            </a:r>
          </a:p>
        </p:txBody>
      </p:sp>
    </p:spTree>
    <p:extLst>
      <p:ext uri="{BB962C8B-B14F-4D97-AF65-F5344CB8AC3E}">
        <p14:creationId xmlns:p14="http://schemas.microsoft.com/office/powerpoint/2010/main" val="35727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87FA-4CBF-DB29-218E-B874868C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91" y="649357"/>
            <a:ext cx="9144000" cy="1263649"/>
          </a:xfrm>
        </p:spPr>
        <p:txBody>
          <a:bodyPr/>
          <a:lstStyle/>
          <a:p>
            <a:r>
              <a:rPr lang="en-US" dirty="0"/>
              <a:t>Project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1F2BC-83AD-AD85-626A-2A1919567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91" y="1696278"/>
            <a:ext cx="10668000" cy="3048001"/>
          </a:xfrm>
        </p:spPr>
        <p:txBody>
          <a:bodyPr/>
          <a:lstStyle/>
          <a:p>
            <a:r>
              <a:rPr lang="en-US" dirty="0"/>
              <a:t>Classify Image (CNN)</a:t>
            </a:r>
          </a:p>
          <a:p>
            <a:r>
              <a:rPr lang="en-US" dirty="0"/>
              <a:t>Object Detector Models (YOLOv8)</a:t>
            </a:r>
          </a:p>
          <a:p>
            <a:r>
              <a:rPr lang="en-US" dirty="0"/>
              <a:t>Rescale detected objects to match graph</a:t>
            </a:r>
          </a:p>
          <a:p>
            <a:r>
              <a:rPr lang="en-US" dirty="0"/>
              <a:t>Output a data table and digital version of graph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E858F8-7A27-4751-3329-E89805834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306300"/>
              </p:ext>
            </p:extLst>
          </p:nvPr>
        </p:nvGraphicFramePr>
        <p:xfrm>
          <a:off x="1902791" y="251395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93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DFE82-8C5B-C6FF-13DA-51DBBCD3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23" y="885825"/>
            <a:ext cx="3810001" cy="1901824"/>
          </a:xfrm>
        </p:spPr>
        <p:txBody>
          <a:bodyPr anchor="b">
            <a:normAutofit/>
          </a:bodyPr>
          <a:lstStyle/>
          <a:p>
            <a:r>
              <a:rPr lang="en-US" dirty="0"/>
              <a:t>Classifying Charts</a:t>
            </a: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DDB6B597-6652-C73A-7583-454B58DE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02397"/>
            <a:ext cx="6095047" cy="40532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5B64-C906-CC7F-55BA-3A7C4BB1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524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dirty="0"/>
              <a:t>Subset of Images: 20,247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Training: 13,767</a:t>
            </a:r>
          </a:p>
          <a:p>
            <a:r>
              <a:rPr lang="en-US" dirty="0"/>
              <a:t>Validation: 3,442</a:t>
            </a:r>
          </a:p>
          <a:p>
            <a:r>
              <a:rPr lang="en-US" dirty="0"/>
              <a:t>Testing: 3038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84890-9E67-5B76-DA87-39CEFB0D277C}"/>
              </a:ext>
            </a:extLst>
          </p:cNvPr>
          <p:cNvSpPr txBox="1"/>
          <p:nvPr/>
        </p:nvSpPr>
        <p:spPr>
          <a:xfrm>
            <a:off x="762000" y="5707117"/>
            <a:ext cx="5670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Some synthetic images were created for horizontal bar plots</a:t>
            </a:r>
          </a:p>
        </p:txBody>
      </p:sp>
    </p:spTree>
    <p:extLst>
      <p:ext uri="{BB962C8B-B14F-4D97-AF65-F5344CB8AC3E}">
        <p14:creationId xmlns:p14="http://schemas.microsoft.com/office/powerpoint/2010/main" val="78840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EE2E8-73C6-104E-A506-F6895B85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1"/>
            <a:ext cx="6096000" cy="27479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/>
              <a:t>Model Architecture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177BAF-E3A0-C238-3181-1E340DC0F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7074" y="1082410"/>
            <a:ext cx="4352925" cy="46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0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7A52-A6C1-F956-68A4-78623CD4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69" y="804043"/>
            <a:ext cx="9144000" cy="1263649"/>
          </a:xfrm>
        </p:spPr>
        <p:txBody>
          <a:bodyPr/>
          <a:lstStyle/>
          <a:p>
            <a:r>
              <a:rPr lang="en-US" dirty="0"/>
              <a:t>Train/Val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847F03-C9F7-0F36-098F-36FFA5C2D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05" y="2228191"/>
            <a:ext cx="11595190" cy="336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4F002-9F16-46CE-E521-61301B9F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8" y="-1"/>
            <a:ext cx="4797973" cy="2301767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6000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BCCF-BF1E-C588-E8E2-BC9D8AC4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45" y="2979682"/>
            <a:ext cx="4352925" cy="198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Overall Accuracy: 98.4%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C7BA68F3-804E-4E0D-B4F2-75AAA50D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175" y="768946"/>
            <a:ext cx="6794280" cy="51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3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B3727-6614-2655-D767-95D55AC3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364" y="971551"/>
            <a:ext cx="4410635" cy="253841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r"/>
            <a:r>
              <a:rPr lang="en-US" sz="740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2E61-2DCB-45DB-B331-BD49511CE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7456" y="3809999"/>
            <a:ext cx="4352544" cy="19859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/>
              <a:t>YOLO (You only look once)</a:t>
            </a:r>
          </a:p>
        </p:txBody>
      </p:sp>
      <p:pic>
        <p:nvPicPr>
          <p:cNvPr id="2050" name="Picture 2" descr="Object Detection with Python, Deep Learning, and OpenCV | Don't Repeat  Yourself">
            <a:extLst>
              <a:ext uri="{FF2B5EF4-FFF2-40B4-BE49-F238E27FC236}">
                <a16:creationId xmlns:a16="http://schemas.microsoft.com/office/drawing/2014/main" id="{17852015-85DC-53A4-903D-825288864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9" b="1"/>
          <a:stretch/>
        </p:blipFill>
        <p:spPr bwMode="auto">
          <a:xfrm>
            <a:off x="762000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64</TotalTime>
  <Words>319</Words>
  <Application>Microsoft Macintosh PowerPoint</Application>
  <PresentationFormat>Widescreen</PresentationFormat>
  <Paragraphs>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Söhne</vt:lpstr>
      <vt:lpstr>Times New Roman</vt:lpstr>
      <vt:lpstr>Verdana Pro</vt:lpstr>
      <vt:lpstr>Verdana Pro Cond SemiBold</vt:lpstr>
      <vt:lpstr>TornVTI</vt:lpstr>
      <vt:lpstr>Digitizing GRAPH IMAGES</vt:lpstr>
      <vt:lpstr>CONTEXT</vt:lpstr>
      <vt:lpstr>The Data</vt:lpstr>
      <vt:lpstr>Project Pipeline</vt:lpstr>
      <vt:lpstr>Classifying Charts</vt:lpstr>
      <vt:lpstr>Model Architecture</vt:lpstr>
      <vt:lpstr>Train/Val Results</vt:lpstr>
      <vt:lpstr>Test Results</vt:lpstr>
      <vt:lpstr>Object Detection</vt:lpstr>
      <vt:lpstr>YOLO for Bar plots</vt:lpstr>
      <vt:lpstr>PowerPoint Presentation</vt:lpstr>
      <vt:lpstr>PowerPoint Presentation</vt:lpstr>
      <vt:lpstr>YOLO for Scatter plots</vt:lpstr>
      <vt:lpstr>PowerPoint Presentation</vt:lpstr>
      <vt:lpstr>YOLO for Line plots</vt:lpstr>
      <vt:lpstr>PowerPoint Presentation</vt:lpstr>
      <vt:lpstr>YOLO for Dot plots</vt:lpstr>
      <vt:lpstr>PowerPoint Presentation</vt:lpstr>
      <vt:lpstr>Rescaling the Predicted Data</vt:lpstr>
      <vt:lpstr>Using the Algorithm</vt:lpstr>
      <vt:lpstr>PowerPoint Presentation</vt:lpstr>
      <vt:lpstr>PowerPoint Presentation</vt:lpstr>
      <vt:lpstr>PowerPoint Presentation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Digitizing GRAPH IMAGES</dc:title>
  <dc:creator>Matthew Mascarelli</dc:creator>
  <cp:lastModifiedBy>Matthew Mascarelli</cp:lastModifiedBy>
  <cp:revision>1</cp:revision>
  <dcterms:created xsi:type="dcterms:W3CDTF">2023-08-03T12:58:40Z</dcterms:created>
  <dcterms:modified xsi:type="dcterms:W3CDTF">2023-08-03T14:02:41Z</dcterms:modified>
</cp:coreProperties>
</file>