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90" r:id="rId2"/>
  </p:sldMasterIdLst>
  <p:notesMasterIdLst>
    <p:notesMasterId r:id="rId18"/>
  </p:notesMasterIdLst>
  <p:sldIdLst>
    <p:sldId id="256" r:id="rId3"/>
    <p:sldId id="282" r:id="rId4"/>
    <p:sldId id="292" r:id="rId5"/>
    <p:sldId id="293" r:id="rId6"/>
    <p:sldId id="294" r:id="rId7"/>
    <p:sldId id="285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91" r:id="rId16"/>
    <p:sldId id="26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83F"/>
    <a:srgbClr val="27B0F7"/>
    <a:srgbClr val="D19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7156B-0EEE-47CF-B6BB-7113545D8B31}">
  <a:tblStyle styleId="{CB97156B-0EEE-47CF-B6BB-7113545D8B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08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91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39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11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341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ff4096417_1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ff4096417_17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59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37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07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234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6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3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55d46f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55d46f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1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ITLE_AND_BODY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52" name="Google Shape;1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9" name="Google Shape;29;p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30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30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30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30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4" name="Google Shape;114;p3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4"/>
          <p:cNvSpPr txBox="1">
            <a:spLocks noGrp="1"/>
          </p:cNvSpPr>
          <p:nvPr>
            <p:ph type="title"/>
          </p:nvPr>
        </p:nvSpPr>
        <p:spPr>
          <a:xfrm>
            <a:off x="1663700" y="379075"/>
            <a:ext cx="6864625" cy="28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s-ES" dirty="0"/>
              <a:t>Introducción a </a:t>
            </a:r>
            <a:br>
              <a:rPr lang="es-ES" dirty="0"/>
            </a:br>
            <a:r>
              <a:rPr lang="es-ES" dirty="0"/>
              <a:t>Relaciones </a:t>
            </a:r>
            <a:br>
              <a:rPr lang="es-ES" dirty="0"/>
            </a:br>
            <a:r>
              <a:rPr lang="es-ES" dirty="0"/>
              <a:t>De Clases</a:t>
            </a:r>
            <a:br>
              <a:rPr lang="es-ES" dirty="0"/>
            </a:br>
            <a:endParaRPr lang="es-ES" dirty="0"/>
          </a:p>
        </p:txBody>
      </p:sp>
      <p:pic>
        <p:nvPicPr>
          <p:cNvPr id="158" name="Google Shape;158;p44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Relación de Agregación Direccional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5" y="1357464"/>
            <a:ext cx="8076190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4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Relación de Agregación Bi-direccional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4" y="1362226"/>
            <a:ext cx="7980952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Relación de Composición Direccional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5" y="1381274"/>
            <a:ext cx="8076190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3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Relación de Composición Bi-direccional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3" y="1376512"/>
            <a:ext cx="8085714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Diferencias entre las relaciones de clases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3161"/>
              </p:ext>
            </p:extLst>
          </p:nvPr>
        </p:nvGraphicFramePr>
        <p:xfrm>
          <a:off x="632829" y="1503212"/>
          <a:ext cx="7877441" cy="2967990"/>
        </p:xfrm>
        <a:graphic>
          <a:graphicData uri="http://schemas.openxmlformats.org/drawingml/2006/table">
            <a:tbl>
              <a:tblPr firstRow="1" bandRow="1">
                <a:tableStyleId>{CB97156B-0EEE-47CF-B6BB-7113545D8B31}</a:tableStyleId>
              </a:tblPr>
              <a:tblGrid>
                <a:gridCol w="1155233">
                  <a:extLst>
                    <a:ext uri="{9D8B030D-6E8A-4147-A177-3AD203B41FA5}">
                      <a16:colId xmlns:a16="http://schemas.microsoft.com/office/drawing/2014/main" val="2885052820"/>
                    </a:ext>
                  </a:extLst>
                </a:gridCol>
                <a:gridCol w="1426769">
                  <a:extLst>
                    <a:ext uri="{9D8B030D-6E8A-4147-A177-3AD203B41FA5}">
                      <a16:colId xmlns:a16="http://schemas.microsoft.com/office/drawing/2014/main" val="638556154"/>
                    </a:ext>
                  </a:extLst>
                </a:gridCol>
                <a:gridCol w="1851481">
                  <a:extLst>
                    <a:ext uri="{9D8B030D-6E8A-4147-A177-3AD203B41FA5}">
                      <a16:colId xmlns:a16="http://schemas.microsoft.com/office/drawing/2014/main" val="1917809808"/>
                    </a:ext>
                  </a:extLst>
                </a:gridCol>
                <a:gridCol w="1556374">
                  <a:extLst>
                    <a:ext uri="{9D8B030D-6E8A-4147-A177-3AD203B41FA5}">
                      <a16:colId xmlns:a16="http://schemas.microsoft.com/office/drawing/2014/main" val="911686473"/>
                    </a:ext>
                  </a:extLst>
                </a:gridCol>
                <a:gridCol w="1887584">
                  <a:extLst>
                    <a:ext uri="{9D8B030D-6E8A-4147-A177-3AD203B41FA5}">
                      <a16:colId xmlns:a16="http://schemas.microsoft.com/office/drawing/2014/main" val="4195791405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>
                          <a:solidFill>
                            <a:schemeClr val="bg1"/>
                          </a:solidFill>
                        </a:rPr>
                        <a:t>DEPENDENCIA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>
                          <a:solidFill>
                            <a:schemeClr val="bg1"/>
                          </a:solidFill>
                        </a:rPr>
                        <a:t>ASOCIACION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>
                          <a:solidFill>
                            <a:schemeClr val="bg1"/>
                          </a:solidFill>
                        </a:rPr>
                        <a:t>AGREGACION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>
                          <a:solidFill>
                            <a:schemeClr val="bg1"/>
                          </a:solidFill>
                        </a:rPr>
                        <a:t>COMPOSICION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8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61978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Representación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Line</a:t>
                      </a:r>
                      <a:r>
                        <a:rPr lang="es-AR" sz="1050" baseline="0" dirty="0"/>
                        <a:t> discontinua</a:t>
                      </a:r>
                    </a:p>
                    <a:p>
                      <a:pPr algn="ctr"/>
                      <a:r>
                        <a:rPr lang="es-AR" sz="1050" baseline="0" dirty="0"/>
                        <a:t>+ flecha simple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Línea</a:t>
                      </a:r>
                      <a:r>
                        <a:rPr lang="es-AR" sz="1050" baseline="0" dirty="0"/>
                        <a:t> continua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/>
                        <a:t>Línea</a:t>
                      </a:r>
                      <a:r>
                        <a:rPr lang="es-AR" sz="1050" baseline="0" dirty="0"/>
                        <a:t> continua</a:t>
                      </a:r>
                      <a:endParaRPr lang="en-US" sz="1050" dirty="0"/>
                    </a:p>
                    <a:p>
                      <a:pPr algn="ctr"/>
                      <a:r>
                        <a:rPr lang="es-AR" sz="1050" dirty="0"/>
                        <a:t>+ rombo vacío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/>
                        <a:t>Línea</a:t>
                      </a:r>
                      <a:r>
                        <a:rPr lang="es-AR" sz="1050" baseline="0" dirty="0"/>
                        <a:t> continua</a:t>
                      </a:r>
                      <a:endParaRPr lang="en-US" sz="1050" dirty="0"/>
                    </a:p>
                    <a:p>
                      <a:pPr algn="ctr"/>
                      <a:r>
                        <a:rPr lang="es-AR" sz="1050" dirty="0"/>
                        <a:t>+ rombo solido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34799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Multiplicidad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0..*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0..*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0..*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1..*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429536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Permite nulos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Si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Si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Si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No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793507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Frase de validación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/>
                        <a:t>Puede usar una o más instancias de…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/>
                        <a:t>Puede tener o pertenecer a una o más instancias de…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/>
                        <a:t>Puede contener una o más instancias de…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/>
                        <a:t>Siempre debe contener una o más instancias de…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297047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Grado de dependencia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Muy bajo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Muy bajo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Bajo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Muy</a:t>
                      </a:r>
                      <a:r>
                        <a:rPr lang="es-AR" sz="1050" baseline="0" dirty="0"/>
                        <a:t> Alto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413501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Recurso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Es un parámetro de un método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Es un atributo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Es un atributo que se asigna por parámetro en el constructor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Es un atributo </a:t>
                      </a:r>
                    </a:p>
                    <a:p>
                      <a:pPr algn="ctr"/>
                      <a:r>
                        <a:rPr lang="es-AR" sz="1050" dirty="0"/>
                        <a:t>que se de</a:t>
                      </a:r>
                      <a:r>
                        <a:rPr lang="es-AR" sz="1050" baseline="0" dirty="0"/>
                        <a:t>be instanciar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50" baseline="0" dirty="0"/>
                        <a:t>en </a:t>
                      </a:r>
                      <a:r>
                        <a:rPr lang="es-AR" sz="1050" dirty="0"/>
                        <a:t>el constructor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12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59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relaciones de clases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" name="Google Shape;87;p18"/>
          <p:cNvSpPr txBox="1"/>
          <p:nvPr/>
        </p:nvSpPr>
        <p:spPr>
          <a:xfrm>
            <a:off x="717750" y="1176675"/>
            <a:ext cx="7183077" cy="3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lvl="0" indent="-330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-AR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Dependencia</a:t>
            </a:r>
          </a:p>
          <a:p>
            <a:pPr marL="457200" lvl="0" indent="-330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-AR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Asociación </a:t>
            </a:r>
          </a:p>
          <a:p>
            <a:pPr marL="457200" indent="-330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-AR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Agregación</a:t>
            </a:r>
            <a:endParaRPr lang="es-AR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-AR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Composición</a:t>
            </a:r>
          </a:p>
          <a:p>
            <a:pPr marL="457200" lvl="0" indent="-330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-AR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Generalización</a:t>
            </a:r>
          </a:p>
          <a:p>
            <a:pPr marL="457200" lvl="0" indent="-330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-AR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Especialización</a:t>
            </a:r>
          </a:p>
          <a:p>
            <a:pPr marL="457200" lvl="0" indent="-330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600"/>
              <a:buFont typeface="Open Sans"/>
              <a:buChar char="●"/>
            </a:pPr>
            <a:endParaRPr lang="es-AR"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Cerrar llave 1"/>
          <p:cNvSpPr/>
          <p:nvPr/>
        </p:nvSpPr>
        <p:spPr>
          <a:xfrm>
            <a:off x="2841245" y="3161212"/>
            <a:ext cx="154112" cy="431515"/>
          </a:xfrm>
          <a:prstGeom prst="righ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2995357" y="321280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Herencia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errar llave 7"/>
          <p:cNvSpPr/>
          <p:nvPr/>
        </p:nvSpPr>
        <p:spPr>
          <a:xfrm>
            <a:off x="2841245" y="1958737"/>
            <a:ext cx="154112" cy="817121"/>
          </a:xfrm>
          <a:prstGeom prst="righ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995357" y="2216771"/>
            <a:ext cx="14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Asociaciones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errar llave 9"/>
          <p:cNvSpPr/>
          <p:nvPr/>
        </p:nvSpPr>
        <p:spPr>
          <a:xfrm>
            <a:off x="2841245" y="1429833"/>
            <a:ext cx="154112" cy="233362"/>
          </a:xfrm>
          <a:prstGeom prst="righ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995357" y="139262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1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Multiplicidad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35" y="1252875"/>
            <a:ext cx="5668830" cy="34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Navegabilidad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9" y="1252875"/>
            <a:ext cx="7319962" cy="34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40" y="1252875"/>
            <a:ext cx="5879220" cy="35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6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Relación de Dependencia Direccional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0" y="1538416"/>
            <a:ext cx="8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Relación de Dependencia Bi-direccional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8" y="1552702"/>
            <a:ext cx="80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5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Relación de Asociación Direccional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6" y="1566988"/>
            <a:ext cx="7971428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Relación de Asociación Bi-direccional</a:t>
            </a:r>
            <a:endParaRPr lang="es-AR"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8" y="1557464"/>
            <a:ext cx="8009524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492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180</Words>
  <Application>Microsoft Office PowerPoint</Application>
  <PresentationFormat>Presentación en pantalla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Rajdhani</vt:lpstr>
      <vt:lpstr>Open Sans</vt:lpstr>
      <vt:lpstr>Arial</vt:lpstr>
      <vt:lpstr>Simple Light</vt:lpstr>
      <vt:lpstr>Simple Light</vt:lpstr>
      <vt:lpstr>Introducción a  Relaciones  De Clases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modelos</dc:title>
  <dc:creator>usuario</dc:creator>
  <cp:lastModifiedBy>Dayana Silva</cp:lastModifiedBy>
  <cp:revision>78</cp:revision>
  <dcterms:modified xsi:type="dcterms:W3CDTF">2022-11-03T01:23:02Z</dcterms:modified>
</cp:coreProperties>
</file>