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diagrams/data3.xml" ContentType="application/vnd.openxmlformats-officedocument.drawingml.diagramData+xml"/>
  <Override PartName="/ppt/diagrams/data4.xml" ContentType="application/vnd.openxmlformats-officedocument.drawingml.diagramData+xml"/>
  <Override PartName="/ppt/diagrams/data1.xml" ContentType="application/vnd.openxmlformats-officedocument.drawingml.diagramData+xml"/>
  <Override PartName="/ppt/diagrams/data2.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5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62.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61.xml" ContentType="application/vnd.openxmlformats-officedocument.presentationml.notesSlide+xml"/>
  <Override PartName="/ppt/notesSlides/notesSlide64.xml" ContentType="application/vnd.openxmlformats-officedocument.presentationml.notesSlide+xml"/>
  <Override PartName="/ppt/notesSlides/notesSlide63.xml" ContentType="application/vnd.openxmlformats-officedocument.presentationml.notesSlide+xml"/>
  <Override PartName="/ppt/notesSlides/notesSlide60.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diagrams/layout2.xml" ContentType="application/vnd.openxmlformats-officedocument.drawingml.diagramLayout+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quickStyle2.xml" ContentType="application/vnd.openxmlformats-officedocument.drawingml.diagramStyle+xml"/>
  <Override PartName="/ppt/notesMasters/notesMaster1.xml" ContentType="application/vnd.openxmlformats-officedocument.presentationml.notesMaster+xml"/>
  <Override PartName="/ppt/diagrams/drawing4.xml" ContentType="application/vnd.ms-office.drawingml.diagramDrawing+xml"/>
  <Override PartName="/ppt/theme/theme1.xml" ContentType="application/vnd.openxmlformats-officedocument.them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ppt/tags/tag1.xml" ContentType="application/vnd.openxmlformats-officedocument.presentationml.tags+xml"/>
  <Override PartName="/customXml/itemProps12.xml" ContentType="application/vnd.openxmlformats-officedocument.customXmlProperties+xml"/>
  <Override PartName="/customXml/itemProps1.xml" ContentType="application/vnd.openxmlformats-officedocument.customXmlPropertie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customXml/itemProps2.xml" ContentType="application/vnd.openxmlformats-officedocument.customXmlProperties+xml"/>
  <Override PartName="/ppt/tags/tag5.xml" ContentType="application/vnd.openxmlformats-officedocument.presentationml.tags+xml"/>
  <Override PartName="/customXml/itemProps3.xml" ContentType="application/vnd.openxmlformats-officedocument.customXmlProperties+xml"/>
  <Override PartName="/ppt/tags/tag6.xml" ContentType="application/vnd.openxmlformats-officedocument.presentationml.tags+xml"/>
  <Override PartName="/customXml/itemProps4.xml" ContentType="application/vnd.openxmlformats-officedocument.customXmlProperties+xml"/>
  <Override PartName="/ppt/tags/tag7.xml" ContentType="application/vnd.openxmlformats-officedocument.presentationml.tags+xml"/>
  <Override PartName="/customXml/itemProps5.xml" ContentType="application/vnd.openxmlformats-officedocument.customXmlProperties+xml"/>
  <Override PartName="/ppt/tags/tag8.xml" ContentType="application/vnd.openxmlformats-officedocument.presentationml.tags+xml"/>
  <Override PartName="/customXml/itemProps6.xml" ContentType="application/vnd.openxmlformats-officedocument.customXmlPropertie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customXml/itemProps7.xml" ContentType="application/vnd.openxmlformats-officedocument.customXmlProperties+xml"/>
  <Override PartName="/ppt/tags/tag13.xml" ContentType="application/vnd.openxmlformats-officedocument.presentationml.tags+xml"/>
  <Override PartName="/customXml/itemProps8.xml" ContentType="application/vnd.openxmlformats-officedocument.customXmlProperties+xml"/>
  <Override PartName="/ppt/tags/tag14.xml" ContentType="application/vnd.openxmlformats-officedocument.presentationml.tags+xml"/>
  <Override PartName="/ppt/tags/tag15.xml" ContentType="application/vnd.openxmlformats-officedocument.presentationml.tags+xml"/>
  <Override PartName="/customXml/itemProps9.xml" ContentType="application/vnd.openxmlformats-officedocument.customXmlProperties+xml"/>
  <Override PartName="/ppt/tags/tag16.xml" ContentType="application/vnd.openxmlformats-officedocument.presentationml.tags+xml"/>
  <Override PartName="/customXml/itemProps10.xml" ContentType="application/vnd.openxmlformats-officedocument.customXmlProperties+xml"/>
  <Override PartName="/ppt/tags/tag17.xml" ContentType="application/vnd.openxmlformats-officedocument.presentationml.tags+xml"/>
  <Override PartName="/customXml/itemProps11.xml" ContentType="application/vnd.openxmlformats-officedocument.customXmlProperties+xml"/>
  <Override PartName="/ppt/tags/tag18.xml" ContentType="application/vnd.openxmlformats-officedocument.presentationml.tags+xml"/>
  <Override PartName="/customXml/itemProps13.xml" ContentType="application/vnd.openxmlformats-officedocument.customXmlProperties+xml"/>
  <Override PartName="/customXml/itemProps14.xml" ContentType="application/vnd.openxmlformats-officedocument.customXmlProperties+xml"/>
  <Override PartName="/ppt/tags/tag19.xml" ContentType="application/vnd.openxmlformats-officedocument.presentationml.tags+xml"/>
  <Override PartName="/customXml/itemProps15.xml" ContentType="application/vnd.openxmlformats-officedocument.customXmlProperties+xml"/>
  <Override PartName="/docProps/app.xml" ContentType="application/vnd.openxmlformats-officedocument.extended-properties+xml"/>
  <Override PartName="/customXml/itemProps16.xml" ContentType="application/vnd.openxmlformats-officedocument.customXmlProperties+xml"/>
  <Override PartName="/docProps/custom.xml" ContentType="application/vnd.openxmlformats-officedocument.custom-properties+xml"/>
  <Override PartName="/customXml/itemProps17.xml" ContentType="application/vnd.openxmlformats-officedocument.customXmlProperties+xml"/>
  <Override PartName="/customXml/itemProps18.xml" ContentType="application/vnd.openxmlformats-officedocument.customXmlProperties+xml"/>
  <Override PartName="/docProps/core.xml" ContentType="application/vnd.openxmlformats-package.core-properties+xml"/>
  <Override PartName="/customXml/itemProps19.xml" ContentType="application/vnd.openxmlformats-officedocument.customXmlProperties+xml"/>
  <Override PartName="/customXml/itemProps34.xml" ContentType="application/vnd.openxmlformats-officedocument.customXmlProperties+xml"/>
  <Override PartName="/customXml/itemProps33.xml" ContentType="application/vnd.openxmlformats-officedocument.customXmlProperties+xml"/>
  <Override PartName="/customXml/itemProps3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3"/>
    <p:sldMasterId id="2147483697" r:id="rId34"/>
  </p:sldMasterIdLst>
  <p:notesMasterIdLst>
    <p:notesMasterId r:id="rId145"/>
  </p:notesMasterIdLst>
  <p:sldIdLst>
    <p:sldId id="257" r:id="rId35"/>
    <p:sldId id="259" r:id="rId36"/>
    <p:sldId id="258" r:id="rId37"/>
    <p:sldId id="286" r:id="rId38"/>
    <p:sldId id="261" r:id="rId39"/>
    <p:sldId id="260" r:id="rId40"/>
    <p:sldId id="264" r:id="rId41"/>
    <p:sldId id="287" r:id="rId42"/>
    <p:sldId id="288" r:id="rId43"/>
    <p:sldId id="289" r:id="rId44"/>
    <p:sldId id="262" r:id="rId45"/>
    <p:sldId id="267" r:id="rId46"/>
    <p:sldId id="290" r:id="rId47"/>
    <p:sldId id="291" r:id="rId48"/>
    <p:sldId id="292" r:id="rId49"/>
    <p:sldId id="269" r:id="rId50"/>
    <p:sldId id="293" r:id="rId51"/>
    <p:sldId id="294" r:id="rId52"/>
    <p:sldId id="280" r:id="rId53"/>
    <p:sldId id="295" r:id="rId54"/>
    <p:sldId id="296" r:id="rId55"/>
    <p:sldId id="265" r:id="rId56"/>
    <p:sldId id="297" r:id="rId57"/>
    <p:sldId id="298" r:id="rId58"/>
    <p:sldId id="299" r:id="rId59"/>
    <p:sldId id="278" r:id="rId60"/>
    <p:sldId id="300" r:id="rId61"/>
    <p:sldId id="301" r:id="rId62"/>
    <p:sldId id="302" r:id="rId63"/>
    <p:sldId id="303" r:id="rId64"/>
    <p:sldId id="271" r:id="rId65"/>
    <p:sldId id="272" r:id="rId66"/>
    <p:sldId id="276" r:id="rId67"/>
    <p:sldId id="277" r:id="rId68"/>
    <p:sldId id="274" r:id="rId69"/>
    <p:sldId id="275" r:id="rId70"/>
    <p:sldId id="304" r:id="rId71"/>
    <p:sldId id="305" r:id="rId72"/>
    <p:sldId id="306" r:id="rId73"/>
    <p:sldId id="307" r:id="rId74"/>
    <p:sldId id="308" r:id="rId75"/>
    <p:sldId id="309" r:id="rId76"/>
    <p:sldId id="310" r:id="rId77"/>
    <p:sldId id="311" r:id="rId78"/>
    <p:sldId id="312" r:id="rId79"/>
    <p:sldId id="313" r:id="rId80"/>
    <p:sldId id="314" r:id="rId81"/>
    <p:sldId id="315" r:id="rId82"/>
    <p:sldId id="316" r:id="rId83"/>
    <p:sldId id="317" r:id="rId84"/>
    <p:sldId id="318" r:id="rId85"/>
    <p:sldId id="319" r:id="rId86"/>
    <p:sldId id="320" r:id="rId87"/>
    <p:sldId id="321" r:id="rId88"/>
    <p:sldId id="322" r:id="rId89"/>
    <p:sldId id="323" r:id="rId90"/>
    <p:sldId id="324" r:id="rId91"/>
    <p:sldId id="325" r:id="rId92"/>
    <p:sldId id="326" r:id="rId93"/>
    <p:sldId id="327" r:id="rId94"/>
    <p:sldId id="328" r:id="rId95"/>
    <p:sldId id="329" r:id="rId96"/>
    <p:sldId id="330" r:id="rId97"/>
    <p:sldId id="331" r:id="rId98"/>
    <p:sldId id="332" r:id="rId99"/>
    <p:sldId id="333" r:id="rId100"/>
    <p:sldId id="334" r:id="rId101"/>
    <p:sldId id="335" r:id="rId102"/>
    <p:sldId id="336" r:id="rId103"/>
    <p:sldId id="337" r:id="rId104"/>
    <p:sldId id="342" r:id="rId105"/>
    <p:sldId id="339" r:id="rId106"/>
    <p:sldId id="340" r:id="rId107"/>
    <p:sldId id="343" r:id="rId108"/>
    <p:sldId id="344" r:id="rId109"/>
    <p:sldId id="345" r:id="rId110"/>
    <p:sldId id="346" r:id="rId111"/>
    <p:sldId id="347" r:id="rId112"/>
    <p:sldId id="348" r:id="rId113"/>
    <p:sldId id="349" r:id="rId114"/>
    <p:sldId id="350" r:id="rId115"/>
    <p:sldId id="351" r:id="rId116"/>
    <p:sldId id="357" r:id="rId117"/>
    <p:sldId id="353" r:id="rId118"/>
    <p:sldId id="354" r:id="rId119"/>
    <p:sldId id="355" r:id="rId120"/>
    <p:sldId id="358" r:id="rId121"/>
    <p:sldId id="359" r:id="rId122"/>
    <p:sldId id="360" r:id="rId123"/>
    <p:sldId id="361" r:id="rId124"/>
    <p:sldId id="362" r:id="rId125"/>
    <p:sldId id="363" r:id="rId126"/>
    <p:sldId id="364" r:id="rId127"/>
    <p:sldId id="365" r:id="rId128"/>
    <p:sldId id="366" r:id="rId129"/>
    <p:sldId id="367" r:id="rId130"/>
    <p:sldId id="368" r:id="rId131"/>
    <p:sldId id="369" r:id="rId132"/>
    <p:sldId id="370" r:id="rId133"/>
    <p:sldId id="371" r:id="rId134"/>
    <p:sldId id="372" r:id="rId135"/>
    <p:sldId id="373" r:id="rId136"/>
    <p:sldId id="374" r:id="rId137"/>
    <p:sldId id="375" r:id="rId138"/>
    <p:sldId id="376" r:id="rId139"/>
    <p:sldId id="377" r:id="rId140"/>
    <p:sldId id="378" r:id="rId141"/>
    <p:sldId id="379" r:id="rId142"/>
    <p:sldId id="256" r:id="rId143"/>
    <p:sldId id="380" r:id="rId1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Foundation Skills" id="{D33A81A4-E562-43AF-9DDF-1745090816A3}">
          <p14:sldIdLst>
            <p14:sldId id="257"/>
            <p14:sldId id="259"/>
          </p14:sldIdLst>
        </p14:section>
        <p14:section name="Windows PowerShell Basics" id="{E0CBE15A-E1EE-4FCA-9C7A-82A7A632E2BD}">
          <p14:sldIdLst>
            <p14:sldId id="258"/>
            <p14:sldId id="286"/>
          </p14:sldIdLst>
        </p14:section>
        <p14:section name="Introduction to Windows PowerShell" id="{056FC020-0FF5-41FA-9FB3-11847AFE5F6C}">
          <p14:sldIdLst>
            <p14:sldId id="261"/>
            <p14:sldId id="260"/>
          </p14:sldIdLst>
        </p14:section>
        <p14:section name="Introduction to Windows PowerShell - PowerShell Introduction" id="{5A8434FB-6998-41F3-A4E6-C4AF6E0BF153}">
          <p14:sldIdLst>
            <p14:sldId id="264"/>
            <p14:sldId id="287"/>
            <p14:sldId id="288"/>
            <p14:sldId id="289"/>
            <p14:sldId id="262"/>
            <p14:sldId id="267"/>
          </p14:sldIdLst>
        </p14:section>
        <p14:section name="Introduction to Windows PowerShell - The PowerShell shell" id="{F60402E0-9B99-4620-AF65-D9CB1AB90404}">
          <p14:sldIdLst>
            <p14:sldId id="290"/>
            <p14:sldId id="291"/>
            <p14:sldId id="292"/>
            <p14:sldId id="269"/>
            <p14:sldId id="293"/>
            <p14:sldId id="294"/>
            <p14:sldId id="280"/>
            <p14:sldId id="295"/>
          </p14:sldIdLst>
        </p14:section>
        <p14:section name="Introduction to Windows PowerShell - Interactive Scripting Environment (ISE) - Basics" id="{EDAAFFA2-2684-43A0-B4F1-7F1E6F438F54}">
          <p14:sldIdLst>
            <p14:sldId id="296"/>
            <p14:sldId id="265"/>
            <p14:sldId id="297"/>
            <p14:sldId id="298"/>
            <p14:sldId id="299"/>
            <p14:sldId id="278"/>
            <p14:sldId id="300"/>
            <p14:sldId id="301"/>
          </p14:sldIdLst>
        </p14:section>
        <p14:section name="Introduction to Windows PowerShell - Interactive Scripting Environment (ISE) - Features" id="{B985F0D1-2071-44E9-8088-1B75A4FDAF39}">
          <p14:sldIdLst>
            <p14:sldId id="302"/>
            <p14:sldId id="303"/>
            <p14:sldId id="271"/>
            <p14:sldId id="272"/>
            <p14:sldId id="276"/>
            <p14:sldId id="277"/>
            <p14:sldId id="274"/>
            <p14:sldId id="275"/>
            <p14:sldId id="304"/>
            <p14:sldId id="305"/>
            <p14:sldId id="306"/>
          </p14:sldIdLst>
        </p14:section>
        <p14:section name="Introduction to Commands" id="{0163EDD2-11C5-4488-A8D7-F91C0EC1B589}">
          <p14:sldIdLst>
            <p14:sldId id="307"/>
            <p14:sldId id="308"/>
          </p14:sldIdLst>
        </p14:section>
        <p14:section name="Introduction to Commands - External Commands" id="{514147CA-50CF-42AE-ADC4-BB840090F4BC}">
          <p14:sldIdLst>
            <p14:sldId id="309"/>
            <p14:sldId id="310"/>
            <p14:sldId id="311"/>
            <p14:sldId id="312"/>
            <p14:sldId id="313"/>
            <p14:sldId id="314"/>
          </p14:sldIdLst>
        </p14:section>
        <p14:section name="Introduction to Commands - PowerShell commands" id="{35DA4B2C-FD24-4E6E-BE2E-C2819DEC5872}">
          <p14:sldIdLst>
            <p14:sldId id="315"/>
            <p14:sldId id="316"/>
            <p14:sldId id="317"/>
            <p14:sldId id="318"/>
            <p14:sldId id="319"/>
            <p14:sldId id="320"/>
            <p14:sldId id="321"/>
            <p14:sldId id="322"/>
            <p14:sldId id="323"/>
            <p14:sldId id="324"/>
            <p14:sldId id="325"/>
            <p14:sldId id="326"/>
            <p14:sldId id="327"/>
          </p14:sldIdLst>
        </p14:section>
        <p14:section name="Introduction to Commands - PowerShell Cmdlet Syntax" id="{CBF770E3-5624-4DCF-A133-874FF01BA48D}">
          <p14:sldIdLst>
            <p14:sldId id="328"/>
            <p14:sldId id="329"/>
            <p14:sldId id="330"/>
            <p14:sldId id="331"/>
            <p14:sldId id="332"/>
            <p14:sldId id="333"/>
            <p14:sldId id="334"/>
            <p14:sldId id="335"/>
            <p14:sldId id="336"/>
            <p14:sldId id="337"/>
            <p14:sldId id="342"/>
            <p14:sldId id="339"/>
            <p14:sldId id="340"/>
            <p14:sldId id="343"/>
            <p14:sldId id="344"/>
          </p14:sldIdLst>
        </p14:section>
        <p14:section name="Introduction to Commands - Cmdlet Common Parameters" id="{E82165DD-A6D2-4029-BEA8-9E9163026146}">
          <p14:sldIdLst>
            <p14:sldId id="345"/>
            <p14:sldId id="346"/>
            <p14:sldId id="347"/>
            <p14:sldId id="348"/>
            <p14:sldId id="349"/>
            <p14:sldId id="350"/>
            <p14:sldId id="351"/>
            <p14:sldId id="357"/>
            <p14:sldId id="353"/>
            <p14:sldId id="354"/>
            <p14:sldId id="355"/>
            <p14:sldId id="358"/>
            <p14:sldId id="359"/>
          </p14:sldIdLst>
        </p14:section>
        <p14:section name="Introduction to Commands - Command Termination and Line Continuation" id="{FD131E4F-98C1-45F8-BB55-8AAD8877F483}">
          <p14:sldIdLst>
            <p14:sldId id="360"/>
            <p14:sldId id="361"/>
            <p14:sldId id="362"/>
            <p14:sldId id="363"/>
            <p14:sldId id="364"/>
            <p14:sldId id="365"/>
            <p14:sldId id="366"/>
            <p14:sldId id="367"/>
          </p14:sldIdLst>
        </p14:section>
        <p14:section name="Introduction to Commands - Built-in Aliases" id="{E91304FD-DB2F-4F33-8FDE-5A7299C48333}">
          <p14:sldIdLst>
            <p14:sldId id="368"/>
            <p14:sldId id="369"/>
            <p14:sldId id="370"/>
            <p14:sldId id="371"/>
            <p14:sldId id="372"/>
            <p14:sldId id="373"/>
          </p14:sldIdLst>
        </p14:section>
        <p14:section name="Introduction to Commands - User-defined Aliases" id="{986003C8-4196-4FCD-B0B2-4D7CD3D96228}">
          <p14:sldIdLst>
            <p14:sldId id="374"/>
            <p14:sldId id="375"/>
            <p14:sldId id="376"/>
            <p14:sldId id="377"/>
            <p14:sldId id="378"/>
            <p14:sldId id="379"/>
          </p14:sldIdLst>
        </p14:section>
        <p14:section name="Introduction to Commands - Lab: Introduction to Commands" id="{57F96145-3B98-422B-8CE8-2A60932AF955}">
          <p14:sldIdLst>
            <p14:sldId id="256"/>
            <p14:sldId id="38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2" d="100"/>
          <a:sy n="22" d="100"/>
        </p:scale>
        <p:origin x="97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83.xml"/><Relationship Id="rId21" Type="http://schemas.openxmlformats.org/officeDocument/2006/relationships/customXml" Target="../customXml/item21.xml"/><Relationship Id="rId42" Type="http://schemas.openxmlformats.org/officeDocument/2006/relationships/slide" Target="slides/slide8.xml"/><Relationship Id="rId63" Type="http://schemas.openxmlformats.org/officeDocument/2006/relationships/slide" Target="slides/slide29.xml"/><Relationship Id="rId84" Type="http://schemas.openxmlformats.org/officeDocument/2006/relationships/slide" Target="slides/slide50.xml"/><Relationship Id="rId138" Type="http://schemas.openxmlformats.org/officeDocument/2006/relationships/slide" Target="slides/slide104.xml"/><Relationship Id="rId107" Type="http://schemas.openxmlformats.org/officeDocument/2006/relationships/slide" Target="slides/slide73.xml"/><Relationship Id="rId11" Type="http://schemas.openxmlformats.org/officeDocument/2006/relationships/customXml" Target="../customXml/item11.xml"/><Relationship Id="rId32" Type="http://schemas.openxmlformats.org/officeDocument/2006/relationships/customXml" Target="../customXml/item32.xml"/><Relationship Id="rId53" Type="http://schemas.openxmlformats.org/officeDocument/2006/relationships/slide" Target="slides/slide19.xml"/><Relationship Id="rId74" Type="http://schemas.openxmlformats.org/officeDocument/2006/relationships/slide" Target="slides/slide40.xml"/><Relationship Id="rId128" Type="http://schemas.openxmlformats.org/officeDocument/2006/relationships/slide" Target="slides/slide94.xml"/><Relationship Id="rId149" Type="http://schemas.openxmlformats.org/officeDocument/2006/relationships/tableStyles" Target="tableStyles.xml"/><Relationship Id="rId5" Type="http://schemas.openxmlformats.org/officeDocument/2006/relationships/customXml" Target="../customXml/item5.xml"/><Relationship Id="rId95" Type="http://schemas.openxmlformats.org/officeDocument/2006/relationships/slide" Target="slides/slide61.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slide" Target="slides/slide9.xml"/><Relationship Id="rId48" Type="http://schemas.openxmlformats.org/officeDocument/2006/relationships/slide" Target="slides/slide14.xml"/><Relationship Id="rId64" Type="http://schemas.openxmlformats.org/officeDocument/2006/relationships/slide" Target="slides/slide30.xml"/><Relationship Id="rId69" Type="http://schemas.openxmlformats.org/officeDocument/2006/relationships/slide" Target="slides/slide35.xml"/><Relationship Id="rId113" Type="http://schemas.openxmlformats.org/officeDocument/2006/relationships/slide" Target="slides/slide79.xml"/><Relationship Id="rId118" Type="http://schemas.openxmlformats.org/officeDocument/2006/relationships/slide" Target="slides/slide84.xml"/><Relationship Id="rId134" Type="http://schemas.openxmlformats.org/officeDocument/2006/relationships/slide" Target="slides/slide100.xml"/><Relationship Id="rId139" Type="http://schemas.openxmlformats.org/officeDocument/2006/relationships/slide" Target="slides/slide105.xml"/><Relationship Id="rId80" Type="http://schemas.openxmlformats.org/officeDocument/2006/relationships/slide" Target="slides/slide46.xml"/><Relationship Id="rId85" Type="http://schemas.openxmlformats.org/officeDocument/2006/relationships/slide" Target="slides/slide51.xml"/><Relationship Id="rId150" Type="http://schemas.openxmlformats.org/officeDocument/2006/relationships/customXml" Target="../customXml/item33.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slideMaster" Target="slideMasters/slideMaster1.xml"/><Relationship Id="rId38" Type="http://schemas.openxmlformats.org/officeDocument/2006/relationships/slide" Target="slides/slide4.xml"/><Relationship Id="rId59" Type="http://schemas.openxmlformats.org/officeDocument/2006/relationships/slide" Target="slides/slide25.xml"/><Relationship Id="rId103" Type="http://schemas.openxmlformats.org/officeDocument/2006/relationships/slide" Target="slides/slide69.xml"/><Relationship Id="rId108" Type="http://schemas.openxmlformats.org/officeDocument/2006/relationships/slide" Target="slides/slide74.xml"/><Relationship Id="rId124" Type="http://schemas.openxmlformats.org/officeDocument/2006/relationships/slide" Target="slides/slide90.xml"/><Relationship Id="rId129" Type="http://schemas.openxmlformats.org/officeDocument/2006/relationships/slide" Target="slides/slide95.xml"/><Relationship Id="rId54" Type="http://schemas.openxmlformats.org/officeDocument/2006/relationships/slide" Target="slides/slide20.xml"/><Relationship Id="rId70" Type="http://schemas.openxmlformats.org/officeDocument/2006/relationships/slide" Target="slides/slide36.xml"/><Relationship Id="rId75" Type="http://schemas.openxmlformats.org/officeDocument/2006/relationships/slide" Target="slides/slide41.xml"/><Relationship Id="rId91" Type="http://schemas.openxmlformats.org/officeDocument/2006/relationships/slide" Target="slides/slide57.xml"/><Relationship Id="rId96" Type="http://schemas.openxmlformats.org/officeDocument/2006/relationships/slide" Target="slides/slide62.xml"/><Relationship Id="rId140" Type="http://schemas.openxmlformats.org/officeDocument/2006/relationships/slide" Target="slides/slide106.xml"/><Relationship Id="rId14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slide" Target="slides/slide15.xml"/><Relationship Id="rId114" Type="http://schemas.openxmlformats.org/officeDocument/2006/relationships/slide" Target="slides/slide80.xml"/><Relationship Id="rId119" Type="http://schemas.openxmlformats.org/officeDocument/2006/relationships/slide" Target="slides/slide85.xml"/><Relationship Id="rId44" Type="http://schemas.openxmlformats.org/officeDocument/2006/relationships/slide" Target="slides/slide10.xml"/><Relationship Id="rId60" Type="http://schemas.openxmlformats.org/officeDocument/2006/relationships/slide" Target="slides/slide26.xml"/><Relationship Id="rId65" Type="http://schemas.openxmlformats.org/officeDocument/2006/relationships/slide" Target="slides/slide31.xml"/><Relationship Id="rId81" Type="http://schemas.openxmlformats.org/officeDocument/2006/relationships/slide" Target="slides/slide47.xml"/><Relationship Id="rId86" Type="http://schemas.openxmlformats.org/officeDocument/2006/relationships/slide" Target="slides/slide52.xml"/><Relationship Id="rId130" Type="http://schemas.openxmlformats.org/officeDocument/2006/relationships/slide" Target="slides/slide96.xml"/><Relationship Id="rId135" Type="http://schemas.openxmlformats.org/officeDocument/2006/relationships/slide" Target="slides/slide101.xml"/><Relationship Id="rId151" Type="http://schemas.openxmlformats.org/officeDocument/2006/relationships/customXml" Target="../customXml/item34.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5.xml"/><Relationship Id="rId109" Type="http://schemas.openxmlformats.org/officeDocument/2006/relationships/slide" Target="slides/slide75.xml"/><Relationship Id="rId34" Type="http://schemas.openxmlformats.org/officeDocument/2006/relationships/slideMaster" Target="slideMasters/slideMaster2.xml"/><Relationship Id="rId50" Type="http://schemas.openxmlformats.org/officeDocument/2006/relationships/slide" Target="slides/slide16.xml"/><Relationship Id="rId55" Type="http://schemas.openxmlformats.org/officeDocument/2006/relationships/slide" Target="slides/slide21.xml"/><Relationship Id="rId76" Type="http://schemas.openxmlformats.org/officeDocument/2006/relationships/slide" Target="slides/slide42.xml"/><Relationship Id="rId97" Type="http://schemas.openxmlformats.org/officeDocument/2006/relationships/slide" Target="slides/slide63.xml"/><Relationship Id="rId104" Type="http://schemas.openxmlformats.org/officeDocument/2006/relationships/slide" Target="slides/slide70.xml"/><Relationship Id="rId120" Type="http://schemas.openxmlformats.org/officeDocument/2006/relationships/slide" Target="slides/slide86.xml"/><Relationship Id="rId125" Type="http://schemas.openxmlformats.org/officeDocument/2006/relationships/slide" Target="slides/slide91.xml"/><Relationship Id="rId141" Type="http://schemas.openxmlformats.org/officeDocument/2006/relationships/slide" Target="slides/slide107.xml"/><Relationship Id="rId146"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slide" Target="slides/slide37.xml"/><Relationship Id="rId92" Type="http://schemas.openxmlformats.org/officeDocument/2006/relationships/slide" Target="slides/slide58.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slide" Target="slides/slide6.xml"/><Relationship Id="rId45" Type="http://schemas.openxmlformats.org/officeDocument/2006/relationships/slide" Target="slides/slide11.xml"/><Relationship Id="rId66" Type="http://schemas.openxmlformats.org/officeDocument/2006/relationships/slide" Target="slides/slide32.xml"/><Relationship Id="rId87" Type="http://schemas.openxmlformats.org/officeDocument/2006/relationships/slide" Target="slides/slide53.xml"/><Relationship Id="rId110" Type="http://schemas.openxmlformats.org/officeDocument/2006/relationships/slide" Target="slides/slide76.xml"/><Relationship Id="rId115" Type="http://schemas.openxmlformats.org/officeDocument/2006/relationships/slide" Target="slides/slide81.xml"/><Relationship Id="rId131" Type="http://schemas.openxmlformats.org/officeDocument/2006/relationships/slide" Target="slides/slide97.xml"/><Relationship Id="rId136" Type="http://schemas.openxmlformats.org/officeDocument/2006/relationships/slide" Target="slides/slide102.xml"/><Relationship Id="rId61" Type="http://schemas.openxmlformats.org/officeDocument/2006/relationships/slide" Target="slides/slide27.xml"/><Relationship Id="rId82" Type="http://schemas.openxmlformats.org/officeDocument/2006/relationships/slide" Target="slides/slide48.xml"/><Relationship Id="rId152" Type="http://schemas.openxmlformats.org/officeDocument/2006/relationships/customXml" Target="../customXml/item35.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slide" Target="slides/slide1.xml"/><Relationship Id="rId56" Type="http://schemas.openxmlformats.org/officeDocument/2006/relationships/slide" Target="slides/slide22.xml"/><Relationship Id="rId77" Type="http://schemas.openxmlformats.org/officeDocument/2006/relationships/slide" Target="slides/slide43.xml"/><Relationship Id="rId100" Type="http://schemas.openxmlformats.org/officeDocument/2006/relationships/slide" Target="slides/slide66.xml"/><Relationship Id="rId105" Type="http://schemas.openxmlformats.org/officeDocument/2006/relationships/slide" Target="slides/slide71.xml"/><Relationship Id="rId126" Type="http://schemas.openxmlformats.org/officeDocument/2006/relationships/slide" Target="slides/slide92.xml"/><Relationship Id="rId147"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slide" Target="slides/slide38.xml"/><Relationship Id="rId93" Type="http://schemas.openxmlformats.org/officeDocument/2006/relationships/slide" Target="slides/slide59.xml"/><Relationship Id="rId98" Type="http://schemas.openxmlformats.org/officeDocument/2006/relationships/slide" Target="slides/slide64.xml"/><Relationship Id="rId121" Type="http://schemas.openxmlformats.org/officeDocument/2006/relationships/slide" Target="slides/slide87.xml"/><Relationship Id="rId142" Type="http://schemas.openxmlformats.org/officeDocument/2006/relationships/slide" Target="slides/slide108.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slide" Target="slides/slide12.xml"/><Relationship Id="rId67" Type="http://schemas.openxmlformats.org/officeDocument/2006/relationships/slide" Target="slides/slide33.xml"/><Relationship Id="rId116" Type="http://schemas.openxmlformats.org/officeDocument/2006/relationships/slide" Target="slides/slide82.xml"/><Relationship Id="rId137" Type="http://schemas.openxmlformats.org/officeDocument/2006/relationships/slide" Target="slides/slide103.xml"/><Relationship Id="rId20" Type="http://schemas.openxmlformats.org/officeDocument/2006/relationships/customXml" Target="../customXml/item20.xml"/><Relationship Id="rId41" Type="http://schemas.openxmlformats.org/officeDocument/2006/relationships/slide" Target="slides/slide7.xml"/><Relationship Id="rId62" Type="http://schemas.openxmlformats.org/officeDocument/2006/relationships/slide" Target="slides/slide28.xml"/><Relationship Id="rId83" Type="http://schemas.openxmlformats.org/officeDocument/2006/relationships/slide" Target="slides/slide49.xml"/><Relationship Id="rId88" Type="http://schemas.openxmlformats.org/officeDocument/2006/relationships/slide" Target="slides/slide54.xml"/><Relationship Id="rId111" Type="http://schemas.openxmlformats.org/officeDocument/2006/relationships/slide" Target="slides/slide77.xml"/><Relationship Id="rId132" Type="http://schemas.openxmlformats.org/officeDocument/2006/relationships/slide" Target="slides/slide98.xml"/><Relationship Id="rId15" Type="http://schemas.openxmlformats.org/officeDocument/2006/relationships/customXml" Target="../customXml/item15.xml"/><Relationship Id="rId36" Type="http://schemas.openxmlformats.org/officeDocument/2006/relationships/slide" Target="slides/slide2.xml"/><Relationship Id="rId57" Type="http://schemas.openxmlformats.org/officeDocument/2006/relationships/slide" Target="slides/slide23.xml"/><Relationship Id="rId106" Type="http://schemas.openxmlformats.org/officeDocument/2006/relationships/slide" Target="slides/slide72.xml"/><Relationship Id="rId127" Type="http://schemas.openxmlformats.org/officeDocument/2006/relationships/slide" Target="slides/slide93.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slide" Target="slides/slide18.xml"/><Relationship Id="rId73" Type="http://schemas.openxmlformats.org/officeDocument/2006/relationships/slide" Target="slides/slide39.xml"/><Relationship Id="rId78" Type="http://schemas.openxmlformats.org/officeDocument/2006/relationships/slide" Target="slides/slide44.xml"/><Relationship Id="rId94" Type="http://schemas.openxmlformats.org/officeDocument/2006/relationships/slide" Target="slides/slide60.xml"/><Relationship Id="rId99" Type="http://schemas.openxmlformats.org/officeDocument/2006/relationships/slide" Target="slides/slide65.xml"/><Relationship Id="rId101" Type="http://schemas.openxmlformats.org/officeDocument/2006/relationships/slide" Target="slides/slide67.xml"/><Relationship Id="rId122" Type="http://schemas.openxmlformats.org/officeDocument/2006/relationships/slide" Target="slides/slide88.xml"/><Relationship Id="rId143" Type="http://schemas.openxmlformats.org/officeDocument/2006/relationships/slide" Target="slides/slide109.xml"/><Relationship Id="rId148"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26" Type="http://schemas.openxmlformats.org/officeDocument/2006/relationships/customXml" Target="../customXml/item26.xml"/><Relationship Id="rId47" Type="http://schemas.openxmlformats.org/officeDocument/2006/relationships/slide" Target="slides/slide13.xml"/><Relationship Id="rId68" Type="http://schemas.openxmlformats.org/officeDocument/2006/relationships/slide" Target="slides/slide34.xml"/><Relationship Id="rId89" Type="http://schemas.openxmlformats.org/officeDocument/2006/relationships/slide" Target="slides/slide55.xml"/><Relationship Id="rId112" Type="http://schemas.openxmlformats.org/officeDocument/2006/relationships/slide" Target="slides/slide78.xml"/><Relationship Id="rId133" Type="http://schemas.openxmlformats.org/officeDocument/2006/relationships/slide" Target="slides/slide99.xml"/><Relationship Id="rId16" Type="http://schemas.openxmlformats.org/officeDocument/2006/relationships/customXml" Target="../customXml/item16.xml"/><Relationship Id="rId37" Type="http://schemas.openxmlformats.org/officeDocument/2006/relationships/slide" Target="slides/slide3.xml"/><Relationship Id="rId58" Type="http://schemas.openxmlformats.org/officeDocument/2006/relationships/slide" Target="slides/slide24.xml"/><Relationship Id="rId79" Type="http://schemas.openxmlformats.org/officeDocument/2006/relationships/slide" Target="slides/slide45.xml"/><Relationship Id="rId102" Type="http://schemas.openxmlformats.org/officeDocument/2006/relationships/slide" Target="slides/slide68.xml"/><Relationship Id="rId123" Type="http://schemas.openxmlformats.org/officeDocument/2006/relationships/slide" Target="slides/slide89.xml"/><Relationship Id="rId144" Type="http://schemas.openxmlformats.org/officeDocument/2006/relationships/slide" Target="slides/slide110.xml"/><Relationship Id="rId90"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0A1FDD-864F-4FFD-8176-4AC60D258E43}" type="doc">
      <dgm:prSet loTypeId="urn:microsoft.com/office/officeart/2011/layout/InterconnectedBlockProcess" loCatId="process" qsTypeId="urn:microsoft.com/office/officeart/2005/8/quickstyle/simple1" qsCatId="simple" csTypeId="urn:microsoft.com/office/officeart/2005/8/colors/accent1_5" csCatId="accent1" phldr="1"/>
      <dgm:spPr/>
      <dgm:t>
        <a:bodyPr/>
        <a:lstStyle/>
        <a:p>
          <a:endParaRPr lang="en-AU"/>
        </a:p>
      </dgm:t>
    </dgm:pt>
    <dgm:pt modelId="{A792F0DB-21C9-4B0D-91B9-72DC59DEFD26}">
      <dgm:prSet phldrT="[Text]" custT="1"/>
      <dgm:spPr/>
      <dgm:t>
        <a:bodyPr/>
        <a:lstStyle/>
        <a:p>
          <a:r>
            <a:rPr lang="en-AU" sz="1700"/>
            <a:t>1.0</a:t>
          </a:r>
        </a:p>
      </dgm:t>
    </dgm:pt>
    <dgm:pt modelId="{8EAB4DBB-971D-4E78-A235-7A515D9C0127}" type="parTrans" cxnId="{CC0FA2B7-02DC-47B6-86C2-27B2C622B731}">
      <dgm:prSet/>
      <dgm:spPr/>
      <dgm:t>
        <a:bodyPr/>
        <a:lstStyle/>
        <a:p>
          <a:endParaRPr lang="en-AU" sz="1700"/>
        </a:p>
      </dgm:t>
    </dgm:pt>
    <dgm:pt modelId="{B5DF6C7F-7940-4E8A-AEC6-BB77167A0E45}" type="sibTrans" cxnId="{CC0FA2B7-02DC-47B6-86C2-27B2C622B731}">
      <dgm:prSet/>
      <dgm:spPr/>
      <dgm:t>
        <a:bodyPr/>
        <a:lstStyle/>
        <a:p>
          <a:endParaRPr lang="en-AU" sz="1700"/>
        </a:p>
      </dgm:t>
    </dgm:pt>
    <dgm:pt modelId="{B4F3FF50-8C57-4D2E-B7ED-5B7ED10FF271}">
      <dgm:prSet phldrT="[Text]" custT="1"/>
      <dgm:spPr/>
      <dgm:t>
        <a:bodyPr/>
        <a:lstStyle/>
        <a:p>
          <a:pPr algn="l"/>
          <a:r>
            <a:rPr lang="en-AU" sz="1700"/>
            <a:t>2006</a:t>
          </a:r>
        </a:p>
        <a:p>
          <a:pPr algn="l"/>
          <a:endParaRPr lang="en-AU" sz="1700"/>
        </a:p>
      </dgm:t>
    </dgm:pt>
    <dgm:pt modelId="{C4E209BA-8ADE-416D-B2CE-E2DBC7A9686F}" type="parTrans" cxnId="{CD2BD3F3-58B3-41C8-863F-33A585D18923}">
      <dgm:prSet/>
      <dgm:spPr/>
      <dgm:t>
        <a:bodyPr/>
        <a:lstStyle/>
        <a:p>
          <a:endParaRPr lang="en-AU" sz="1700"/>
        </a:p>
      </dgm:t>
    </dgm:pt>
    <dgm:pt modelId="{66707996-28A0-4226-8174-8E6049F4386A}" type="sibTrans" cxnId="{CD2BD3F3-58B3-41C8-863F-33A585D18923}">
      <dgm:prSet/>
      <dgm:spPr/>
      <dgm:t>
        <a:bodyPr/>
        <a:lstStyle/>
        <a:p>
          <a:endParaRPr lang="en-AU" sz="1700"/>
        </a:p>
      </dgm:t>
    </dgm:pt>
    <dgm:pt modelId="{05A6B48C-1E64-4877-AF0B-301326E85270}">
      <dgm:prSet phldrT="[Text]" custT="1"/>
      <dgm:spPr/>
      <dgm:t>
        <a:bodyPr/>
        <a:lstStyle/>
        <a:p>
          <a:r>
            <a:rPr lang="en-AU" sz="1700"/>
            <a:t>2.0</a:t>
          </a:r>
        </a:p>
      </dgm:t>
    </dgm:pt>
    <dgm:pt modelId="{29F65960-257D-4EB9-A36C-787E21227292}" type="parTrans" cxnId="{B3DA8B80-65F5-4112-AAA1-D489F432EE5E}">
      <dgm:prSet/>
      <dgm:spPr/>
      <dgm:t>
        <a:bodyPr/>
        <a:lstStyle/>
        <a:p>
          <a:endParaRPr lang="en-AU" sz="1700"/>
        </a:p>
      </dgm:t>
    </dgm:pt>
    <dgm:pt modelId="{7C34C52B-EBA0-46C9-9420-783C61D65063}" type="sibTrans" cxnId="{B3DA8B80-65F5-4112-AAA1-D489F432EE5E}">
      <dgm:prSet/>
      <dgm:spPr/>
      <dgm:t>
        <a:bodyPr/>
        <a:lstStyle/>
        <a:p>
          <a:endParaRPr lang="en-AU" sz="1700"/>
        </a:p>
      </dgm:t>
    </dgm:pt>
    <dgm:pt modelId="{449DF45F-1F38-4979-BD43-5B1BCD27A4D4}">
      <dgm:prSet phldrT="[Text]" custT="1"/>
      <dgm:spPr/>
      <dgm:t>
        <a:bodyPr/>
        <a:lstStyle/>
        <a:p>
          <a:pPr algn="l"/>
          <a:r>
            <a:rPr lang="en-AU" sz="1700"/>
            <a:t>2008</a:t>
          </a:r>
        </a:p>
        <a:p>
          <a:pPr algn="l"/>
          <a:endParaRPr lang="en-AU" sz="1700"/>
        </a:p>
        <a:p>
          <a:pPr algn="l"/>
          <a:r>
            <a:rPr lang="en-AU" sz="1700"/>
            <a:t>230 cmdlets</a:t>
          </a:r>
        </a:p>
        <a:p>
          <a:pPr algn="l"/>
          <a:r>
            <a:rPr lang="en-AU" sz="1700"/>
            <a:t>Backward-Compatible</a:t>
          </a:r>
        </a:p>
      </dgm:t>
    </dgm:pt>
    <dgm:pt modelId="{D7E63559-1556-467F-A134-E4237A23DFCD}" type="parTrans" cxnId="{093B4837-03DB-48CC-930A-35919B5EBE0E}">
      <dgm:prSet/>
      <dgm:spPr/>
      <dgm:t>
        <a:bodyPr/>
        <a:lstStyle/>
        <a:p>
          <a:endParaRPr lang="en-AU" sz="1700"/>
        </a:p>
      </dgm:t>
    </dgm:pt>
    <dgm:pt modelId="{2BFEB5F4-4FF0-4A88-8D85-FDD684B28AF9}" type="sibTrans" cxnId="{093B4837-03DB-48CC-930A-35919B5EBE0E}">
      <dgm:prSet/>
      <dgm:spPr/>
      <dgm:t>
        <a:bodyPr/>
        <a:lstStyle/>
        <a:p>
          <a:endParaRPr lang="en-AU" sz="1700"/>
        </a:p>
      </dgm:t>
    </dgm:pt>
    <dgm:pt modelId="{8E9A54D3-7EF8-4EBA-8E09-7548E592C803}">
      <dgm:prSet phldrT="[Text]" custT="1"/>
      <dgm:spPr/>
      <dgm:t>
        <a:bodyPr/>
        <a:lstStyle/>
        <a:p>
          <a:r>
            <a:rPr lang="en-AU" sz="1700"/>
            <a:t>3.0</a:t>
          </a:r>
        </a:p>
      </dgm:t>
    </dgm:pt>
    <dgm:pt modelId="{A8EEC051-0377-4201-8D0A-E389177796B6}" type="parTrans" cxnId="{6B80C0DF-06AA-4C20-ACE0-0CF932654C3F}">
      <dgm:prSet/>
      <dgm:spPr/>
      <dgm:t>
        <a:bodyPr/>
        <a:lstStyle/>
        <a:p>
          <a:endParaRPr lang="en-AU" sz="1700"/>
        </a:p>
      </dgm:t>
    </dgm:pt>
    <dgm:pt modelId="{AA28E229-3143-47ED-99AB-578C234AEEC8}" type="sibTrans" cxnId="{6B80C0DF-06AA-4C20-ACE0-0CF932654C3F}">
      <dgm:prSet/>
      <dgm:spPr/>
      <dgm:t>
        <a:bodyPr/>
        <a:lstStyle/>
        <a:p>
          <a:endParaRPr lang="en-AU" sz="1700"/>
        </a:p>
      </dgm:t>
    </dgm:pt>
    <dgm:pt modelId="{4D78EE00-E03D-4430-89F9-34EEFC699C18}">
      <dgm:prSet phldrT="[Text]" custT="1"/>
      <dgm:spPr/>
      <dgm:t>
        <a:bodyPr/>
        <a:lstStyle/>
        <a:p>
          <a:pPr algn="l"/>
          <a:r>
            <a:rPr lang="en-AU" sz="1700" dirty="0"/>
            <a:t>2012</a:t>
          </a:r>
        </a:p>
        <a:p>
          <a:pPr algn="l"/>
          <a:endParaRPr lang="en-AU" sz="1700" dirty="0"/>
        </a:p>
        <a:p>
          <a:pPr algn="l"/>
          <a:r>
            <a:rPr lang="en-AU" sz="1700" dirty="0"/>
            <a:t>&gt;2,300 cmdlets</a:t>
          </a:r>
        </a:p>
        <a:p>
          <a:pPr algn="l"/>
          <a:r>
            <a:rPr lang="en-AU" sz="1700" dirty="0"/>
            <a:t>Backward-Compatible</a:t>
          </a:r>
        </a:p>
      </dgm:t>
    </dgm:pt>
    <dgm:pt modelId="{8F017CAC-CD15-4BFB-B460-350B14F51824}" type="parTrans" cxnId="{F0B3A148-2F3B-4446-B060-F0E842B96153}">
      <dgm:prSet/>
      <dgm:spPr/>
      <dgm:t>
        <a:bodyPr/>
        <a:lstStyle/>
        <a:p>
          <a:endParaRPr lang="en-AU" sz="1700"/>
        </a:p>
      </dgm:t>
    </dgm:pt>
    <dgm:pt modelId="{951AEE8B-EA9A-4964-9BF1-92D15CACD8E2}" type="sibTrans" cxnId="{F0B3A148-2F3B-4446-B060-F0E842B96153}">
      <dgm:prSet/>
      <dgm:spPr/>
      <dgm:t>
        <a:bodyPr/>
        <a:lstStyle/>
        <a:p>
          <a:endParaRPr lang="en-AU" sz="1700"/>
        </a:p>
      </dgm:t>
    </dgm:pt>
    <dgm:pt modelId="{1CD348A6-DAAE-4770-9FB4-ACD9F281D17B}">
      <dgm:prSet phldrT="[Text]" custT="1"/>
      <dgm:spPr/>
      <dgm:t>
        <a:bodyPr/>
        <a:lstStyle/>
        <a:p>
          <a:r>
            <a:rPr lang="en-AU" sz="1700"/>
            <a:t>4.0</a:t>
          </a:r>
        </a:p>
      </dgm:t>
    </dgm:pt>
    <dgm:pt modelId="{AD726AD6-095D-433C-8627-C3EBE72C0B5C}" type="parTrans" cxnId="{EC7A6D0B-B87D-4BF2-BC77-1E6760539F0D}">
      <dgm:prSet/>
      <dgm:spPr/>
      <dgm:t>
        <a:bodyPr/>
        <a:lstStyle/>
        <a:p>
          <a:endParaRPr lang="en-AU" sz="1700"/>
        </a:p>
      </dgm:t>
    </dgm:pt>
    <dgm:pt modelId="{CF4CEFCD-383B-49CE-AA62-26F49C3CBEBD}" type="sibTrans" cxnId="{EC7A6D0B-B87D-4BF2-BC77-1E6760539F0D}">
      <dgm:prSet/>
      <dgm:spPr/>
      <dgm:t>
        <a:bodyPr/>
        <a:lstStyle/>
        <a:p>
          <a:endParaRPr lang="en-AU" sz="1700"/>
        </a:p>
      </dgm:t>
    </dgm:pt>
    <dgm:pt modelId="{41180306-1D87-49BA-A56D-7C6E44E356E4}">
      <dgm:prSet phldrT="[Text]" custT="1"/>
      <dgm:spPr/>
      <dgm:t>
        <a:bodyPr/>
        <a:lstStyle/>
        <a:p>
          <a:r>
            <a:rPr lang="en-AU" sz="1700"/>
            <a:t>Code Name: Monad</a:t>
          </a:r>
        </a:p>
      </dgm:t>
    </dgm:pt>
    <dgm:pt modelId="{642B7992-304F-4AD7-865D-7688E2C9401A}" type="parTrans" cxnId="{5628D12F-36A7-4798-BC25-510587B9F3B9}">
      <dgm:prSet/>
      <dgm:spPr/>
      <dgm:t>
        <a:bodyPr/>
        <a:lstStyle/>
        <a:p>
          <a:endParaRPr lang="en-AU" sz="1700"/>
        </a:p>
      </dgm:t>
    </dgm:pt>
    <dgm:pt modelId="{2F217FD2-0358-4E17-B42D-F05935928C6F}" type="sibTrans" cxnId="{5628D12F-36A7-4798-BC25-510587B9F3B9}">
      <dgm:prSet/>
      <dgm:spPr/>
      <dgm:t>
        <a:bodyPr/>
        <a:lstStyle/>
        <a:p>
          <a:endParaRPr lang="en-AU" sz="1700"/>
        </a:p>
      </dgm:t>
    </dgm:pt>
    <dgm:pt modelId="{8431BDE3-09EE-42A4-8C58-B01AE92D0C3E}">
      <dgm:prSet phldrT="[Text]" custT="1"/>
      <dgm:spPr/>
      <dgm:t>
        <a:bodyPr/>
        <a:lstStyle/>
        <a:p>
          <a:pPr algn="l"/>
          <a:r>
            <a:rPr lang="en-AU" sz="1700"/>
            <a:t>2005</a:t>
          </a:r>
        </a:p>
      </dgm:t>
    </dgm:pt>
    <dgm:pt modelId="{A7EA16C6-B279-449D-A4A8-13525AF1B2E1}" type="parTrans" cxnId="{B005C57E-2185-44A9-AFCA-71B01B79AF2A}">
      <dgm:prSet/>
      <dgm:spPr/>
      <dgm:t>
        <a:bodyPr/>
        <a:lstStyle/>
        <a:p>
          <a:endParaRPr lang="en-AU" sz="1700"/>
        </a:p>
      </dgm:t>
    </dgm:pt>
    <dgm:pt modelId="{98C6283F-7DB9-4398-9DD2-73CCA66454A1}" type="sibTrans" cxnId="{B005C57E-2185-44A9-AFCA-71B01B79AF2A}">
      <dgm:prSet/>
      <dgm:spPr/>
      <dgm:t>
        <a:bodyPr/>
        <a:lstStyle/>
        <a:p>
          <a:endParaRPr lang="en-AU" sz="1700"/>
        </a:p>
      </dgm:t>
    </dgm:pt>
    <dgm:pt modelId="{7B2FF0E8-81DB-4C7D-83F7-6D0F0F2973C4}">
      <dgm:prSet phldrT="[Text]" custT="1"/>
      <dgm:spPr/>
      <dgm:t>
        <a:bodyPr/>
        <a:lstStyle/>
        <a:p>
          <a:pPr algn="l"/>
          <a:r>
            <a:rPr lang="en-AU" sz="1700" dirty="0"/>
            <a:t>Backward-Compatible</a:t>
          </a:r>
        </a:p>
      </dgm:t>
    </dgm:pt>
    <dgm:pt modelId="{89BCE269-96CD-4A97-9740-5E9F61528834}" type="parTrans" cxnId="{4D2F9202-FE09-4416-B47A-316D69619199}">
      <dgm:prSet/>
      <dgm:spPr/>
      <dgm:t>
        <a:bodyPr/>
        <a:lstStyle/>
        <a:p>
          <a:endParaRPr lang="en-AU" sz="1700"/>
        </a:p>
      </dgm:t>
    </dgm:pt>
    <dgm:pt modelId="{B84A9259-A736-40C8-BCEC-36B474616C1F}" type="sibTrans" cxnId="{4D2F9202-FE09-4416-B47A-316D69619199}">
      <dgm:prSet/>
      <dgm:spPr/>
      <dgm:t>
        <a:bodyPr/>
        <a:lstStyle/>
        <a:p>
          <a:endParaRPr lang="en-AU" sz="1700"/>
        </a:p>
      </dgm:t>
    </dgm:pt>
    <dgm:pt modelId="{88D8239F-1B22-40E4-8817-28DBE1541C80}">
      <dgm:prSet phldrT="[Text]" custT="1"/>
      <dgm:spPr/>
      <dgm:t>
        <a:bodyPr/>
        <a:lstStyle/>
        <a:p>
          <a:pPr algn="l"/>
          <a:r>
            <a:rPr lang="en-AU" sz="1700" dirty="0"/>
            <a:t>Desired State Configuration (DSC)</a:t>
          </a:r>
        </a:p>
      </dgm:t>
    </dgm:pt>
    <dgm:pt modelId="{F1B88DFE-8F11-437C-ACBB-B854AC108479}" type="parTrans" cxnId="{074B60C2-8D4A-4C7F-8798-2F8436D0449C}">
      <dgm:prSet/>
      <dgm:spPr/>
      <dgm:t>
        <a:bodyPr/>
        <a:lstStyle/>
        <a:p>
          <a:endParaRPr lang="en-AU" sz="1700"/>
        </a:p>
      </dgm:t>
    </dgm:pt>
    <dgm:pt modelId="{26461196-F30A-4F46-9164-197CA2411533}" type="sibTrans" cxnId="{074B60C2-8D4A-4C7F-8798-2F8436D0449C}">
      <dgm:prSet/>
      <dgm:spPr/>
      <dgm:t>
        <a:bodyPr/>
        <a:lstStyle/>
        <a:p>
          <a:endParaRPr lang="en-AU" sz="1700"/>
        </a:p>
      </dgm:t>
    </dgm:pt>
    <dgm:pt modelId="{B118806C-25CD-4489-A193-D8F96BB8DFD9}">
      <dgm:prSet phldrT="[Text]" custT="1"/>
      <dgm:spPr/>
      <dgm:t>
        <a:bodyPr/>
        <a:lstStyle/>
        <a:p>
          <a:pPr algn="l"/>
          <a:r>
            <a:rPr lang="en-AU" sz="1700"/>
            <a:t>WinPE</a:t>
          </a:r>
        </a:p>
        <a:p>
          <a:pPr algn="l"/>
          <a:r>
            <a:rPr lang="en-AU" sz="1700"/>
            <a:t>Web Access</a:t>
          </a:r>
        </a:p>
      </dgm:t>
    </dgm:pt>
    <dgm:pt modelId="{BF414D91-3C97-4A8C-8BAA-D0B8E75CA7C9}" type="parTrans" cxnId="{B3554B88-985A-4296-8BAD-B523A170EEBA}">
      <dgm:prSet/>
      <dgm:spPr/>
      <dgm:t>
        <a:bodyPr/>
        <a:lstStyle/>
        <a:p>
          <a:endParaRPr lang="en-AU" sz="1700"/>
        </a:p>
      </dgm:t>
    </dgm:pt>
    <dgm:pt modelId="{EC36835F-A899-49EE-95D6-6404CC8F261E}" type="sibTrans" cxnId="{B3554B88-985A-4296-8BAD-B523A170EEBA}">
      <dgm:prSet/>
      <dgm:spPr/>
      <dgm:t>
        <a:bodyPr/>
        <a:lstStyle/>
        <a:p>
          <a:endParaRPr lang="en-AU" sz="1700"/>
        </a:p>
      </dgm:t>
    </dgm:pt>
    <dgm:pt modelId="{1477ECAC-B975-4E27-866A-6BF205A53768}">
      <dgm:prSet phldrT="[Text]" custT="1"/>
      <dgm:spPr/>
      <dgm:t>
        <a:bodyPr/>
        <a:lstStyle/>
        <a:p>
          <a:pPr algn="l"/>
          <a:r>
            <a:rPr lang="en-AU" sz="1700"/>
            <a:t>Integrated Shell Environment (ISE)</a:t>
          </a:r>
        </a:p>
        <a:p>
          <a:pPr algn="l"/>
          <a:r>
            <a:rPr lang="en-AU" sz="1700"/>
            <a:t>Remoting</a:t>
          </a:r>
        </a:p>
      </dgm:t>
    </dgm:pt>
    <dgm:pt modelId="{B7F4F160-7ECA-457A-8106-9A6682CE0FB4}" type="parTrans" cxnId="{F8A2D036-893D-4B5E-B8D2-1C863B3348B5}">
      <dgm:prSet/>
      <dgm:spPr/>
      <dgm:t>
        <a:bodyPr/>
        <a:lstStyle/>
        <a:p>
          <a:endParaRPr lang="en-AU" sz="1700"/>
        </a:p>
      </dgm:t>
    </dgm:pt>
    <dgm:pt modelId="{4135FE77-71AD-420C-8F98-70351F219715}" type="sibTrans" cxnId="{F8A2D036-893D-4B5E-B8D2-1C863B3348B5}">
      <dgm:prSet/>
      <dgm:spPr/>
      <dgm:t>
        <a:bodyPr/>
        <a:lstStyle/>
        <a:p>
          <a:endParaRPr lang="en-AU" sz="1700"/>
        </a:p>
      </dgm:t>
    </dgm:pt>
    <dgm:pt modelId="{A338D132-F3BF-42CD-9CCF-946F6779D2BF}">
      <dgm:prSet phldrT="[Text]" custT="1"/>
      <dgm:spPr/>
      <dgm:t>
        <a:bodyPr/>
        <a:lstStyle/>
        <a:p>
          <a:pPr algn="l"/>
          <a:r>
            <a:rPr lang="en-AU" sz="1700" dirty="0"/>
            <a:t>Enhanced ISE</a:t>
          </a:r>
        </a:p>
      </dgm:t>
    </dgm:pt>
    <dgm:pt modelId="{8076F833-02FF-44A2-A12D-EEAE8EBA6EAC}" type="parTrans" cxnId="{905B491E-4532-47F1-B9FD-B4F329630CC6}">
      <dgm:prSet/>
      <dgm:spPr/>
      <dgm:t>
        <a:bodyPr/>
        <a:lstStyle/>
        <a:p>
          <a:endParaRPr lang="en-AU" sz="1700"/>
        </a:p>
      </dgm:t>
    </dgm:pt>
    <dgm:pt modelId="{E2C27155-6AD4-4FE9-8C69-BB81A701D2B8}" type="sibTrans" cxnId="{905B491E-4532-47F1-B9FD-B4F329630CC6}">
      <dgm:prSet/>
      <dgm:spPr/>
      <dgm:t>
        <a:bodyPr/>
        <a:lstStyle/>
        <a:p>
          <a:endParaRPr lang="en-AU" sz="1700"/>
        </a:p>
      </dgm:t>
    </dgm:pt>
    <dgm:pt modelId="{925A9C75-2EDD-4F50-AB33-BDE0659EB513}">
      <dgm:prSet phldrT="[Text]" custT="1"/>
      <dgm:spPr/>
      <dgm:t>
        <a:bodyPr/>
        <a:lstStyle/>
        <a:p>
          <a:pPr algn="l"/>
          <a:r>
            <a:rPr lang="en-AU" sz="1700"/>
            <a:t>Workflow</a:t>
          </a:r>
        </a:p>
      </dgm:t>
    </dgm:pt>
    <dgm:pt modelId="{FB65C37C-457C-49E4-828E-0C48DB89DAE9}" type="parTrans" cxnId="{65017BCD-A808-4461-9F48-B369A6FB482C}">
      <dgm:prSet/>
      <dgm:spPr/>
      <dgm:t>
        <a:bodyPr/>
        <a:lstStyle/>
        <a:p>
          <a:endParaRPr lang="en-AU" sz="1700"/>
        </a:p>
      </dgm:t>
    </dgm:pt>
    <dgm:pt modelId="{0098A415-B52C-4755-AAD5-0AAAEBC019DD}" type="sibTrans" cxnId="{65017BCD-A808-4461-9F48-B369A6FB482C}">
      <dgm:prSet/>
      <dgm:spPr/>
      <dgm:t>
        <a:bodyPr/>
        <a:lstStyle/>
        <a:p>
          <a:endParaRPr lang="en-AU" sz="1700"/>
        </a:p>
      </dgm:t>
    </dgm:pt>
    <dgm:pt modelId="{62EE9B4C-D8C5-4872-9E28-9D07A436FDEA}">
      <dgm:prSet phldrT="[Text]" custT="1"/>
      <dgm:spPr/>
      <dgm:t>
        <a:bodyPr/>
        <a:lstStyle/>
        <a:p>
          <a:pPr algn="l"/>
          <a:r>
            <a:rPr lang="en-AU" sz="1700"/>
            <a:t>2013</a:t>
          </a:r>
        </a:p>
        <a:p>
          <a:pPr algn="l"/>
          <a:endParaRPr lang="en-AU" sz="1700"/>
        </a:p>
        <a:p>
          <a:pPr algn="l"/>
          <a:r>
            <a:rPr lang="en-AU" sz="1700"/>
            <a:t>&gt;2,300 cmdlets</a:t>
          </a:r>
        </a:p>
      </dgm:t>
    </dgm:pt>
    <dgm:pt modelId="{ADA25DE7-4FE4-4184-A409-2D395CD8C9B4}" type="parTrans" cxnId="{960FCFED-5170-4228-9409-534E342F3425}">
      <dgm:prSet/>
      <dgm:spPr/>
      <dgm:t>
        <a:bodyPr/>
        <a:lstStyle/>
        <a:p>
          <a:endParaRPr lang="en-AU" sz="1700"/>
        </a:p>
      </dgm:t>
    </dgm:pt>
    <dgm:pt modelId="{75F892E8-28AF-4E4E-96F8-A3620089F219}" type="sibTrans" cxnId="{960FCFED-5170-4228-9409-534E342F3425}">
      <dgm:prSet/>
      <dgm:spPr/>
      <dgm:t>
        <a:bodyPr/>
        <a:lstStyle/>
        <a:p>
          <a:endParaRPr lang="en-AU" sz="1700"/>
        </a:p>
      </dgm:t>
    </dgm:pt>
    <dgm:pt modelId="{B52462DD-6B32-48C1-9701-7D8BE6DAA77C}">
      <dgm:prSet phldrT="[Text]" custT="1"/>
      <dgm:spPr/>
      <dgm:t>
        <a:bodyPr/>
        <a:lstStyle/>
        <a:p>
          <a:pPr algn="l"/>
          <a:r>
            <a:rPr lang="en-AU" sz="1700"/>
            <a:t>130 cmdlets</a:t>
          </a:r>
        </a:p>
      </dgm:t>
    </dgm:pt>
    <dgm:pt modelId="{BDC505A5-3C77-41D4-8E90-2AC2025F788B}" type="parTrans" cxnId="{9F4479FA-3B80-4881-A197-3891463E0B60}">
      <dgm:prSet/>
      <dgm:spPr/>
      <dgm:t>
        <a:bodyPr/>
        <a:lstStyle/>
        <a:p>
          <a:endParaRPr lang="en-AU"/>
        </a:p>
      </dgm:t>
    </dgm:pt>
    <dgm:pt modelId="{96A2C0DF-94E0-4690-94BB-D1368721BED8}" type="sibTrans" cxnId="{9F4479FA-3B80-4881-A197-3891463E0B60}">
      <dgm:prSet/>
      <dgm:spPr/>
      <dgm:t>
        <a:bodyPr/>
        <a:lstStyle/>
        <a:p>
          <a:endParaRPr lang="en-AU"/>
        </a:p>
      </dgm:t>
    </dgm:pt>
    <dgm:pt modelId="{039576A8-987A-4C5C-BB31-14F0B7196B53}">
      <dgm:prSet phldrT="[Text]" custT="1"/>
      <dgm:spPr/>
      <dgm:t>
        <a:bodyPr/>
        <a:lstStyle/>
        <a:p>
          <a:pPr algn="ctr"/>
          <a:r>
            <a:rPr lang="en-AU" sz="1700" dirty="0"/>
            <a:t>5.0</a:t>
          </a:r>
        </a:p>
      </dgm:t>
    </dgm:pt>
    <dgm:pt modelId="{4846D082-B6C2-48B8-B0FB-AFAA8A683E92}" type="parTrans" cxnId="{D30E58CB-697F-47D3-841C-209A6426407D}">
      <dgm:prSet/>
      <dgm:spPr/>
      <dgm:t>
        <a:bodyPr/>
        <a:lstStyle/>
        <a:p>
          <a:endParaRPr lang="en-US"/>
        </a:p>
      </dgm:t>
    </dgm:pt>
    <dgm:pt modelId="{E1CFBCF2-DB6A-441B-A94B-5006A2C4C912}" type="sibTrans" cxnId="{D30E58CB-697F-47D3-841C-209A6426407D}">
      <dgm:prSet/>
      <dgm:spPr/>
      <dgm:t>
        <a:bodyPr/>
        <a:lstStyle/>
        <a:p>
          <a:endParaRPr lang="en-US"/>
        </a:p>
      </dgm:t>
    </dgm:pt>
    <dgm:pt modelId="{A4F84039-4363-4C9A-9B02-A3B0E7344E11}">
      <dgm:prSet phldrT="[Text]" custT="1"/>
      <dgm:spPr/>
      <dgm:t>
        <a:bodyPr/>
        <a:lstStyle/>
        <a:p>
          <a:pPr algn="l"/>
          <a:r>
            <a:rPr lang="en-AU" sz="1600" dirty="0"/>
            <a:t>Package Management</a:t>
          </a:r>
        </a:p>
      </dgm:t>
    </dgm:pt>
    <dgm:pt modelId="{3E493B7E-D2DB-4D43-AE71-A544F02A6573}" type="parTrans" cxnId="{E22CE39F-DB35-474C-A452-14B39AD99437}">
      <dgm:prSet/>
      <dgm:spPr/>
      <dgm:t>
        <a:bodyPr/>
        <a:lstStyle/>
        <a:p>
          <a:endParaRPr lang="en-US"/>
        </a:p>
      </dgm:t>
    </dgm:pt>
    <dgm:pt modelId="{71334B32-EB5C-4322-9911-0E66DF71EF64}" type="sibTrans" cxnId="{E22CE39F-DB35-474C-A452-14B39AD99437}">
      <dgm:prSet/>
      <dgm:spPr/>
      <dgm:t>
        <a:bodyPr/>
        <a:lstStyle/>
        <a:p>
          <a:endParaRPr lang="en-US"/>
        </a:p>
      </dgm:t>
    </dgm:pt>
    <dgm:pt modelId="{597A0D58-601E-4895-BB30-55224B9A283A}">
      <dgm:prSet phldrT="[Text]" custT="1"/>
      <dgm:spPr/>
      <dgm:t>
        <a:bodyPr/>
        <a:lstStyle/>
        <a:p>
          <a:pPr algn="l"/>
          <a:r>
            <a:rPr lang="en-AU" sz="1600"/>
            <a:t>PowerShell Get</a:t>
          </a:r>
        </a:p>
      </dgm:t>
    </dgm:pt>
    <dgm:pt modelId="{669E2AAC-D2AB-44EE-B1DC-A8AD76CD0613}" type="parTrans" cxnId="{9E474014-B172-482D-9BEA-B0072EE270E2}">
      <dgm:prSet/>
      <dgm:spPr/>
      <dgm:t>
        <a:bodyPr/>
        <a:lstStyle/>
        <a:p>
          <a:endParaRPr lang="en-US"/>
        </a:p>
      </dgm:t>
    </dgm:pt>
    <dgm:pt modelId="{32425C70-8301-4AAE-9FC5-29A1151889A2}" type="sibTrans" cxnId="{9E474014-B172-482D-9BEA-B0072EE270E2}">
      <dgm:prSet/>
      <dgm:spPr/>
      <dgm:t>
        <a:bodyPr/>
        <a:lstStyle/>
        <a:p>
          <a:endParaRPr lang="en-US"/>
        </a:p>
      </dgm:t>
    </dgm:pt>
    <dgm:pt modelId="{82AB2CDC-13E3-47B8-A21A-5E84BBE242A4}">
      <dgm:prSet phldrT="[Text]" custT="1"/>
      <dgm:spPr/>
      <dgm:t>
        <a:bodyPr/>
        <a:lstStyle/>
        <a:p>
          <a:pPr algn="l"/>
          <a:r>
            <a:rPr lang="en-AU" sz="1600"/>
            <a:t>CMS module</a:t>
          </a:r>
        </a:p>
      </dgm:t>
    </dgm:pt>
    <dgm:pt modelId="{584DF18B-7359-4049-A71F-2F4EEB5A049F}" type="parTrans" cxnId="{3CB144E1-0B88-4799-A3B7-E3C0EFC36E71}">
      <dgm:prSet/>
      <dgm:spPr/>
      <dgm:t>
        <a:bodyPr/>
        <a:lstStyle/>
        <a:p>
          <a:endParaRPr lang="en-US"/>
        </a:p>
      </dgm:t>
    </dgm:pt>
    <dgm:pt modelId="{CE065EA0-B6AF-4205-80E8-6A4BE43FE862}" type="sibTrans" cxnId="{3CB144E1-0B88-4799-A3B7-E3C0EFC36E71}">
      <dgm:prSet/>
      <dgm:spPr/>
      <dgm:t>
        <a:bodyPr/>
        <a:lstStyle/>
        <a:p>
          <a:endParaRPr lang="en-US"/>
        </a:p>
      </dgm:t>
    </dgm:pt>
    <dgm:pt modelId="{B256B714-5094-4552-B0C2-6FC42A43D983}">
      <dgm:prSet phldrT="[Text]" custT="1"/>
      <dgm:spPr/>
      <dgm:t>
        <a:bodyPr/>
        <a:lstStyle/>
        <a:p>
          <a:pPr algn="l"/>
          <a:r>
            <a:rPr lang="en-AU" sz="1600"/>
            <a:t>Remote debugging</a:t>
          </a:r>
        </a:p>
      </dgm:t>
    </dgm:pt>
    <dgm:pt modelId="{DC162309-DBEF-440C-8610-EB55E796E88F}" type="parTrans" cxnId="{ADA47C36-F2CB-4CE3-BA2A-B6029542D674}">
      <dgm:prSet/>
      <dgm:spPr/>
      <dgm:t>
        <a:bodyPr/>
        <a:lstStyle/>
        <a:p>
          <a:endParaRPr lang="en-US"/>
        </a:p>
      </dgm:t>
    </dgm:pt>
    <dgm:pt modelId="{A9639091-EEA3-4EB5-B106-97D0C8CE52E0}" type="sibTrans" cxnId="{ADA47C36-F2CB-4CE3-BA2A-B6029542D674}">
      <dgm:prSet/>
      <dgm:spPr/>
      <dgm:t>
        <a:bodyPr/>
        <a:lstStyle/>
        <a:p>
          <a:endParaRPr lang="en-US"/>
        </a:p>
      </dgm:t>
    </dgm:pt>
    <dgm:pt modelId="{828B2C4C-9BC2-4D94-A935-01BA80BCEE2F}">
      <dgm:prSet phldrT="[Text]" custT="1"/>
      <dgm:spPr/>
      <dgm:t>
        <a:bodyPr/>
        <a:lstStyle/>
        <a:p>
          <a:pPr algn="l"/>
          <a:r>
            <a:rPr lang="en-AU" sz="1700" dirty="0"/>
            <a:t>2015</a:t>
          </a:r>
        </a:p>
      </dgm:t>
    </dgm:pt>
    <dgm:pt modelId="{87362084-8372-4E36-BEC9-265289352E69}" type="parTrans" cxnId="{3C50ACE1-AB92-40DC-B8B2-CF7F0528F75C}">
      <dgm:prSet/>
      <dgm:spPr/>
      <dgm:t>
        <a:bodyPr/>
        <a:lstStyle/>
        <a:p>
          <a:endParaRPr lang="en-US"/>
        </a:p>
      </dgm:t>
    </dgm:pt>
    <dgm:pt modelId="{0EE3EE32-A825-4E6E-B758-C822BD0AE0A2}" type="sibTrans" cxnId="{3C50ACE1-AB92-40DC-B8B2-CF7F0528F75C}">
      <dgm:prSet/>
      <dgm:spPr/>
      <dgm:t>
        <a:bodyPr/>
        <a:lstStyle/>
        <a:p>
          <a:endParaRPr lang="en-US"/>
        </a:p>
      </dgm:t>
    </dgm:pt>
    <dgm:pt modelId="{2A7020F0-1A99-443A-B051-513202DD143F}">
      <dgm:prSet phldrT="[Text]" custT="1"/>
      <dgm:spPr/>
      <dgm:t>
        <a:bodyPr/>
        <a:lstStyle/>
        <a:p>
          <a:pPr algn="l"/>
          <a:endParaRPr lang="en-AU" sz="1700" dirty="0"/>
        </a:p>
      </dgm:t>
    </dgm:pt>
    <dgm:pt modelId="{1777BAB5-F83C-465D-9D47-9929D9810A28}" type="parTrans" cxnId="{44B13742-BB65-4FD3-81CD-4230FAD05408}">
      <dgm:prSet/>
      <dgm:spPr/>
      <dgm:t>
        <a:bodyPr/>
        <a:lstStyle/>
        <a:p>
          <a:endParaRPr lang="en-US"/>
        </a:p>
      </dgm:t>
    </dgm:pt>
    <dgm:pt modelId="{7AFD8F33-407D-48C7-9561-6C446FE4F1E7}" type="sibTrans" cxnId="{44B13742-BB65-4FD3-81CD-4230FAD05408}">
      <dgm:prSet/>
      <dgm:spPr/>
      <dgm:t>
        <a:bodyPr/>
        <a:lstStyle/>
        <a:p>
          <a:endParaRPr lang="en-US"/>
        </a:p>
      </dgm:t>
    </dgm:pt>
    <dgm:pt modelId="{C408B968-9942-483D-8E11-3E09B4D241C4}">
      <dgm:prSet phldrT="[Text]" custT="1"/>
      <dgm:spPr/>
      <dgm:t>
        <a:bodyPr/>
        <a:lstStyle/>
        <a:p>
          <a:pPr algn="l"/>
          <a:r>
            <a:rPr lang="en-AU" sz="1600" dirty="0"/>
            <a:t>DSC additions</a:t>
          </a:r>
        </a:p>
      </dgm:t>
    </dgm:pt>
    <dgm:pt modelId="{A3EB50EE-5DBD-45F6-B6F4-656B010551DE}" type="parTrans" cxnId="{042A973F-04FD-426D-951C-A15EA13D71F0}">
      <dgm:prSet/>
      <dgm:spPr/>
      <dgm:t>
        <a:bodyPr/>
        <a:lstStyle/>
        <a:p>
          <a:endParaRPr lang="en-US"/>
        </a:p>
      </dgm:t>
    </dgm:pt>
    <dgm:pt modelId="{80F8830F-470E-42C4-81D1-E6D40973F4B8}" type="sibTrans" cxnId="{042A973F-04FD-426D-951C-A15EA13D71F0}">
      <dgm:prSet/>
      <dgm:spPr/>
      <dgm:t>
        <a:bodyPr/>
        <a:lstStyle/>
        <a:p>
          <a:endParaRPr lang="en-US"/>
        </a:p>
      </dgm:t>
    </dgm:pt>
    <dgm:pt modelId="{1184E499-BE19-45E6-9A4E-6243C0E14556}">
      <dgm:prSet phldrT="[Text]" custT="1"/>
      <dgm:spPr/>
      <dgm:t>
        <a:bodyPr/>
        <a:lstStyle/>
        <a:p>
          <a:pPr algn="ctr"/>
          <a:r>
            <a:rPr lang="en-AU" sz="1600" dirty="0"/>
            <a:t>6.0</a:t>
          </a:r>
          <a:br>
            <a:rPr lang="en-AU" sz="1600" dirty="0"/>
          </a:br>
          <a:r>
            <a:rPr lang="en-AU" sz="1600" dirty="0"/>
            <a:t>Core</a:t>
          </a:r>
        </a:p>
      </dgm:t>
    </dgm:pt>
    <dgm:pt modelId="{0AFF400C-4D90-404E-9552-E66DD975310C}" type="parTrans" cxnId="{53727F42-E32A-48DB-90F7-3FB74A376209}">
      <dgm:prSet/>
      <dgm:spPr/>
      <dgm:t>
        <a:bodyPr/>
        <a:lstStyle/>
        <a:p>
          <a:endParaRPr lang="en-US"/>
        </a:p>
      </dgm:t>
    </dgm:pt>
    <dgm:pt modelId="{77759CDE-4402-484C-8187-619CCBD9C9BA}" type="sibTrans" cxnId="{53727F42-E32A-48DB-90F7-3FB74A376209}">
      <dgm:prSet/>
      <dgm:spPr/>
      <dgm:t>
        <a:bodyPr/>
        <a:lstStyle/>
        <a:p>
          <a:endParaRPr lang="en-US"/>
        </a:p>
      </dgm:t>
    </dgm:pt>
    <dgm:pt modelId="{FDF5416E-BEDB-4535-B10E-362CEDCD221F}">
      <dgm:prSet phldrT="[Text]" custT="1"/>
      <dgm:spPr/>
      <dgm:t>
        <a:bodyPr/>
        <a:lstStyle/>
        <a:p>
          <a:pPr algn="l"/>
          <a:r>
            <a:rPr lang="en-AU" sz="1600" dirty="0"/>
            <a:t>2018</a:t>
          </a:r>
        </a:p>
      </dgm:t>
    </dgm:pt>
    <dgm:pt modelId="{2218918A-4559-47D5-AB9C-D8B630A1C8D7}" type="parTrans" cxnId="{7DA045C0-F9E3-46AC-9065-406CC5A52157}">
      <dgm:prSet/>
      <dgm:spPr/>
      <dgm:t>
        <a:bodyPr/>
        <a:lstStyle/>
        <a:p>
          <a:endParaRPr lang="en-US"/>
        </a:p>
      </dgm:t>
    </dgm:pt>
    <dgm:pt modelId="{BC761379-C9DF-4124-801D-A844B8BA4B94}" type="sibTrans" cxnId="{7DA045C0-F9E3-46AC-9065-406CC5A52157}">
      <dgm:prSet/>
      <dgm:spPr/>
      <dgm:t>
        <a:bodyPr/>
        <a:lstStyle/>
        <a:p>
          <a:endParaRPr lang="en-US"/>
        </a:p>
      </dgm:t>
    </dgm:pt>
    <dgm:pt modelId="{CF181EDB-3A08-46D9-8669-46F9A17C56FD}">
      <dgm:prSet phldrT="[Text]" custT="1"/>
      <dgm:spPr/>
      <dgm:t>
        <a:bodyPr/>
        <a:lstStyle/>
        <a:p>
          <a:pPr algn="l"/>
          <a:r>
            <a:rPr lang="en-AU" sz="1600" dirty="0"/>
            <a:t>Cross platform:</a:t>
          </a:r>
          <a:br>
            <a:rPr lang="en-AU" sz="1600" dirty="0"/>
          </a:br>
          <a:r>
            <a:rPr lang="en-AU" sz="1600" dirty="0"/>
            <a:t>Windows</a:t>
          </a:r>
          <a:br>
            <a:rPr lang="en-AU" sz="1600" dirty="0"/>
          </a:br>
          <a:r>
            <a:rPr lang="en-AU" sz="1600" dirty="0"/>
            <a:t>Linux</a:t>
          </a:r>
          <a:br>
            <a:rPr lang="en-AU" sz="1600" dirty="0"/>
          </a:br>
          <a:r>
            <a:rPr lang="en-AU" sz="1600" dirty="0"/>
            <a:t>Mac OS</a:t>
          </a:r>
        </a:p>
      </dgm:t>
    </dgm:pt>
    <dgm:pt modelId="{22A7F0E3-DE08-4782-A70F-7254F002A4AA}" type="parTrans" cxnId="{D7D3F93A-0E7D-49B6-BB95-CFD0D931ED71}">
      <dgm:prSet/>
      <dgm:spPr/>
      <dgm:t>
        <a:bodyPr/>
        <a:lstStyle/>
        <a:p>
          <a:endParaRPr lang="en-US"/>
        </a:p>
      </dgm:t>
    </dgm:pt>
    <dgm:pt modelId="{32444CE5-B96A-4C50-B7FF-1EF9519F31B4}" type="sibTrans" cxnId="{D7D3F93A-0E7D-49B6-BB95-CFD0D931ED71}">
      <dgm:prSet/>
      <dgm:spPr/>
      <dgm:t>
        <a:bodyPr/>
        <a:lstStyle/>
        <a:p>
          <a:endParaRPr lang="en-US"/>
        </a:p>
      </dgm:t>
    </dgm:pt>
    <dgm:pt modelId="{8284FDED-D6AF-4F4D-BBD9-09F41D8FB9B4}">
      <dgm:prSet phldrT="[Text]" custT="1"/>
      <dgm:spPr/>
      <dgm:t>
        <a:bodyPr/>
        <a:lstStyle/>
        <a:p>
          <a:pPr algn="l"/>
          <a:endParaRPr lang="en-AU" sz="1600" dirty="0"/>
        </a:p>
      </dgm:t>
    </dgm:pt>
    <dgm:pt modelId="{630037B4-7B83-4457-8E35-EE5A09B0F890}" type="parTrans" cxnId="{BA4A22F9-249C-47CD-BCB0-526F24997F05}">
      <dgm:prSet/>
      <dgm:spPr/>
      <dgm:t>
        <a:bodyPr/>
        <a:lstStyle/>
        <a:p>
          <a:endParaRPr lang="en-US"/>
        </a:p>
      </dgm:t>
    </dgm:pt>
    <dgm:pt modelId="{1F69256F-D105-4041-BBE6-1F892D4CB2C4}" type="sibTrans" cxnId="{BA4A22F9-249C-47CD-BCB0-526F24997F05}">
      <dgm:prSet/>
      <dgm:spPr/>
      <dgm:t>
        <a:bodyPr/>
        <a:lstStyle/>
        <a:p>
          <a:endParaRPr lang="en-US"/>
        </a:p>
      </dgm:t>
    </dgm:pt>
    <dgm:pt modelId="{CBEEF6E8-68F7-4E02-8B13-14D79B34758B}">
      <dgm:prSet phldrT="[Text]" custT="1"/>
      <dgm:spPr/>
      <dgm:t>
        <a:bodyPr/>
        <a:lstStyle/>
        <a:p>
          <a:pPr algn="l"/>
          <a:r>
            <a:rPr lang="en-AU" sz="1600" dirty="0"/>
            <a:t>Docker support</a:t>
          </a:r>
        </a:p>
      </dgm:t>
    </dgm:pt>
    <dgm:pt modelId="{70EBAAFD-A26E-44D1-BCDD-2B471B88EFF3}" type="parTrans" cxnId="{82641CC2-9D69-42C8-90AD-E7047546B778}">
      <dgm:prSet/>
      <dgm:spPr/>
      <dgm:t>
        <a:bodyPr/>
        <a:lstStyle/>
        <a:p>
          <a:endParaRPr lang="nl-NL"/>
        </a:p>
      </dgm:t>
    </dgm:pt>
    <dgm:pt modelId="{58029C82-F44B-4E8F-8DEC-6DBE5AD52B7F}" type="sibTrans" cxnId="{82641CC2-9D69-42C8-90AD-E7047546B778}">
      <dgm:prSet/>
      <dgm:spPr/>
      <dgm:t>
        <a:bodyPr/>
        <a:lstStyle/>
        <a:p>
          <a:endParaRPr lang="nl-NL"/>
        </a:p>
      </dgm:t>
    </dgm:pt>
    <dgm:pt modelId="{4AF86DAB-2104-4D9C-82CC-87293966D033}">
      <dgm:prSet phldrT="[Text]" custT="1"/>
      <dgm:spPr/>
      <dgm:t>
        <a:bodyPr/>
        <a:lstStyle/>
        <a:p>
          <a:pPr algn="l"/>
          <a:r>
            <a:rPr lang="en-AU" sz="1600" dirty="0"/>
            <a:t>SSH remoting</a:t>
          </a:r>
        </a:p>
      </dgm:t>
    </dgm:pt>
    <dgm:pt modelId="{B95C1833-921F-4DCC-A05D-07629E8C2D51}" type="parTrans" cxnId="{78D6742F-B2E4-4995-AF72-3CEC1B2C797C}">
      <dgm:prSet/>
      <dgm:spPr/>
      <dgm:t>
        <a:bodyPr/>
        <a:lstStyle/>
        <a:p>
          <a:endParaRPr lang="nl-NL"/>
        </a:p>
      </dgm:t>
    </dgm:pt>
    <dgm:pt modelId="{9DD18790-55BB-400C-9610-2B28CF83D958}" type="sibTrans" cxnId="{78D6742F-B2E4-4995-AF72-3CEC1B2C797C}">
      <dgm:prSet/>
      <dgm:spPr/>
      <dgm:t>
        <a:bodyPr/>
        <a:lstStyle/>
        <a:p>
          <a:endParaRPr lang="nl-NL"/>
        </a:p>
      </dgm:t>
    </dgm:pt>
    <dgm:pt modelId="{8877497D-261C-42B6-A262-1105E6596668}">
      <dgm:prSet phldrT="[Text]" custT="1"/>
      <dgm:spPr/>
      <dgm:t>
        <a:bodyPr/>
        <a:lstStyle/>
        <a:p>
          <a:pPr algn="l"/>
          <a:r>
            <a:rPr lang="en-AU" sz="1600" dirty="0"/>
            <a:t>Pipeline commands in background</a:t>
          </a:r>
        </a:p>
      </dgm:t>
    </dgm:pt>
    <dgm:pt modelId="{EEE2EE97-9A6B-46FE-9747-C06692997270}" type="parTrans" cxnId="{53EBBA06-EDAE-42F7-A30B-78F27D77719A}">
      <dgm:prSet/>
      <dgm:spPr/>
      <dgm:t>
        <a:bodyPr/>
        <a:lstStyle/>
        <a:p>
          <a:endParaRPr lang="nl-NL"/>
        </a:p>
      </dgm:t>
    </dgm:pt>
    <dgm:pt modelId="{760BA189-4E3B-4217-B5CF-EC1E461C2A87}" type="sibTrans" cxnId="{53EBBA06-EDAE-42F7-A30B-78F27D77719A}">
      <dgm:prSet/>
      <dgm:spPr/>
      <dgm:t>
        <a:bodyPr/>
        <a:lstStyle/>
        <a:p>
          <a:endParaRPr lang="nl-NL"/>
        </a:p>
      </dgm:t>
    </dgm:pt>
    <dgm:pt modelId="{77248253-A6A0-4CEC-B341-013C54567C54}" type="pres">
      <dgm:prSet presAssocID="{C70A1FDD-864F-4FFD-8176-4AC60D258E43}" presName="Name0" presStyleCnt="0">
        <dgm:presLayoutVars>
          <dgm:chMax val="7"/>
          <dgm:chPref val="5"/>
          <dgm:dir/>
          <dgm:animOne val="branch"/>
          <dgm:animLvl val="lvl"/>
        </dgm:presLayoutVars>
      </dgm:prSet>
      <dgm:spPr/>
    </dgm:pt>
    <dgm:pt modelId="{4A90FEED-176E-4E3A-B494-C24612DE1F24}" type="pres">
      <dgm:prSet presAssocID="{1184E499-BE19-45E6-9A4E-6243C0E14556}" presName="ChildAccent7" presStyleCnt="0"/>
      <dgm:spPr/>
    </dgm:pt>
    <dgm:pt modelId="{7BBD2F64-B6C8-47DC-9839-594865932668}" type="pres">
      <dgm:prSet presAssocID="{1184E499-BE19-45E6-9A4E-6243C0E14556}" presName="ChildAccent" presStyleLbl="alignImgPlace1" presStyleIdx="0" presStyleCnt="7" custLinFactNeighborX="10713" custLinFactNeighborY="-402"/>
      <dgm:spPr/>
    </dgm:pt>
    <dgm:pt modelId="{E2ED3B76-97BD-49A5-B3F2-2D5787E0815A}" type="pres">
      <dgm:prSet presAssocID="{1184E499-BE19-45E6-9A4E-6243C0E14556}" presName="Child7" presStyleLbl="revTx" presStyleIdx="0" presStyleCnt="0">
        <dgm:presLayoutVars>
          <dgm:chMax val="0"/>
          <dgm:chPref val="0"/>
          <dgm:bulletEnabled val="1"/>
        </dgm:presLayoutVars>
      </dgm:prSet>
      <dgm:spPr/>
    </dgm:pt>
    <dgm:pt modelId="{32072A48-B45E-4CC3-8E24-F75C2F210ECB}" type="pres">
      <dgm:prSet presAssocID="{1184E499-BE19-45E6-9A4E-6243C0E14556}" presName="Parent7" presStyleLbl="node1" presStyleIdx="0" presStyleCnt="7" custLinFactNeighborX="10148" custLinFactNeighborY="0">
        <dgm:presLayoutVars>
          <dgm:chMax val="2"/>
          <dgm:chPref val="1"/>
          <dgm:bulletEnabled val="1"/>
        </dgm:presLayoutVars>
      </dgm:prSet>
      <dgm:spPr/>
    </dgm:pt>
    <dgm:pt modelId="{5F538224-F8B2-4C7C-808A-91E369B517EA}" type="pres">
      <dgm:prSet presAssocID="{039576A8-987A-4C5C-BB31-14F0B7196B53}" presName="ChildAccent6" presStyleCnt="0"/>
      <dgm:spPr/>
    </dgm:pt>
    <dgm:pt modelId="{C06137B2-EAFB-4841-8092-C8EA5F97B415}" type="pres">
      <dgm:prSet presAssocID="{039576A8-987A-4C5C-BB31-14F0B7196B53}" presName="ChildAccent" presStyleLbl="alignImgPlace1" presStyleIdx="1" presStyleCnt="7" custScaleX="109495" custScaleY="100000" custLinFactNeighborX="5545" custLinFactNeighborY="-426"/>
      <dgm:spPr/>
    </dgm:pt>
    <dgm:pt modelId="{7241910F-0080-42F2-9E08-1FA15536FAC8}" type="pres">
      <dgm:prSet presAssocID="{039576A8-987A-4C5C-BB31-14F0B7196B53}" presName="Child6" presStyleLbl="revTx" presStyleIdx="0" presStyleCnt="0">
        <dgm:presLayoutVars>
          <dgm:chMax val="0"/>
          <dgm:chPref val="0"/>
          <dgm:bulletEnabled val="1"/>
        </dgm:presLayoutVars>
      </dgm:prSet>
      <dgm:spPr/>
    </dgm:pt>
    <dgm:pt modelId="{6B554CA8-F2F7-4481-AA31-2C7511CAC713}" type="pres">
      <dgm:prSet presAssocID="{039576A8-987A-4C5C-BB31-14F0B7196B53}" presName="Parent6" presStyleLbl="node1" presStyleIdx="1" presStyleCnt="7" custScaleX="108845" custLinFactNeighborX="5227" custLinFactNeighborY="-1966">
        <dgm:presLayoutVars>
          <dgm:chMax val="2"/>
          <dgm:chPref val="1"/>
          <dgm:bulletEnabled val="1"/>
        </dgm:presLayoutVars>
      </dgm:prSet>
      <dgm:spPr/>
    </dgm:pt>
    <dgm:pt modelId="{3F549E40-F5F7-45B2-8488-D6C02A31603D}" type="pres">
      <dgm:prSet presAssocID="{1CD348A6-DAAE-4770-9FB4-ACD9F281D17B}" presName="ChildAccent5" presStyleCnt="0"/>
      <dgm:spPr/>
    </dgm:pt>
    <dgm:pt modelId="{C1ACA580-53CA-4C8D-B93B-B8B07A64451B}" type="pres">
      <dgm:prSet presAssocID="{1CD348A6-DAAE-4770-9FB4-ACD9F281D17B}" presName="ChildAccent" presStyleLbl="alignImgPlace1" presStyleIdx="2" presStyleCnt="7"/>
      <dgm:spPr/>
    </dgm:pt>
    <dgm:pt modelId="{0CA47CD1-224D-409F-87CE-1CEB0909AFE2}" type="pres">
      <dgm:prSet presAssocID="{1CD348A6-DAAE-4770-9FB4-ACD9F281D17B}" presName="Child5" presStyleLbl="revTx" presStyleIdx="0" presStyleCnt="0">
        <dgm:presLayoutVars>
          <dgm:chMax val="0"/>
          <dgm:chPref val="0"/>
          <dgm:bulletEnabled val="1"/>
        </dgm:presLayoutVars>
      </dgm:prSet>
      <dgm:spPr/>
    </dgm:pt>
    <dgm:pt modelId="{948231AC-42E1-4B31-8D3C-4066E53632A4}" type="pres">
      <dgm:prSet presAssocID="{1CD348A6-DAAE-4770-9FB4-ACD9F281D17B}" presName="Parent5" presStyleLbl="node1" presStyleIdx="2" presStyleCnt="7">
        <dgm:presLayoutVars>
          <dgm:chMax val="2"/>
          <dgm:chPref val="1"/>
          <dgm:bulletEnabled val="1"/>
        </dgm:presLayoutVars>
      </dgm:prSet>
      <dgm:spPr/>
    </dgm:pt>
    <dgm:pt modelId="{F1F344AD-18C9-433C-877E-389014CE2866}" type="pres">
      <dgm:prSet presAssocID="{8E9A54D3-7EF8-4EBA-8E09-7548E592C803}" presName="ChildAccent4" presStyleCnt="0"/>
      <dgm:spPr/>
    </dgm:pt>
    <dgm:pt modelId="{DFE29AB1-6385-4CAF-AC36-B43C94F19436}" type="pres">
      <dgm:prSet presAssocID="{8E9A54D3-7EF8-4EBA-8E09-7548E592C803}" presName="ChildAccent" presStyleLbl="alignImgPlace1" presStyleIdx="3" presStyleCnt="7" custScaleY="104194" custLinFactNeighborX="-908" custLinFactNeighborY="1614"/>
      <dgm:spPr/>
    </dgm:pt>
    <dgm:pt modelId="{DBC93192-FB7F-4C77-A58D-95BC59AC47A1}" type="pres">
      <dgm:prSet presAssocID="{8E9A54D3-7EF8-4EBA-8E09-7548E592C803}" presName="Child4" presStyleLbl="revTx" presStyleIdx="0" presStyleCnt="0">
        <dgm:presLayoutVars>
          <dgm:chMax val="0"/>
          <dgm:chPref val="0"/>
          <dgm:bulletEnabled val="1"/>
        </dgm:presLayoutVars>
      </dgm:prSet>
      <dgm:spPr/>
    </dgm:pt>
    <dgm:pt modelId="{C9987144-7F54-4BC1-873B-9D6D3FF27E43}" type="pres">
      <dgm:prSet presAssocID="{8E9A54D3-7EF8-4EBA-8E09-7548E592C803}" presName="Parent4" presStyleLbl="node1" presStyleIdx="3" presStyleCnt="7">
        <dgm:presLayoutVars>
          <dgm:chMax val="2"/>
          <dgm:chPref val="1"/>
          <dgm:bulletEnabled val="1"/>
        </dgm:presLayoutVars>
      </dgm:prSet>
      <dgm:spPr/>
    </dgm:pt>
    <dgm:pt modelId="{3C87AC7C-23A0-46D4-9CB5-96B0CFB879EB}" type="pres">
      <dgm:prSet presAssocID="{05A6B48C-1E64-4877-AF0B-301326E85270}" presName="ChildAccent3" presStyleCnt="0"/>
      <dgm:spPr/>
    </dgm:pt>
    <dgm:pt modelId="{5CA7C2C2-026C-4E24-A6AF-095E6A5E6421}" type="pres">
      <dgm:prSet presAssocID="{05A6B48C-1E64-4877-AF0B-301326E85270}" presName="ChildAccent" presStyleLbl="alignImgPlace1" presStyleIdx="4" presStyleCnt="7"/>
      <dgm:spPr/>
    </dgm:pt>
    <dgm:pt modelId="{BBCF6863-0526-479B-9E28-269B0362162D}" type="pres">
      <dgm:prSet presAssocID="{05A6B48C-1E64-4877-AF0B-301326E85270}" presName="Child3" presStyleLbl="revTx" presStyleIdx="0" presStyleCnt="0">
        <dgm:presLayoutVars>
          <dgm:chMax val="0"/>
          <dgm:chPref val="0"/>
          <dgm:bulletEnabled val="1"/>
        </dgm:presLayoutVars>
      </dgm:prSet>
      <dgm:spPr/>
    </dgm:pt>
    <dgm:pt modelId="{41864BBC-D9C0-4CED-8187-D16A2634129F}" type="pres">
      <dgm:prSet presAssocID="{05A6B48C-1E64-4877-AF0B-301326E85270}" presName="Parent3" presStyleLbl="node1" presStyleIdx="4" presStyleCnt="7">
        <dgm:presLayoutVars>
          <dgm:chMax val="2"/>
          <dgm:chPref val="1"/>
          <dgm:bulletEnabled val="1"/>
        </dgm:presLayoutVars>
      </dgm:prSet>
      <dgm:spPr/>
    </dgm:pt>
    <dgm:pt modelId="{458691B8-B8F9-44C0-8E75-9660FF046BCE}" type="pres">
      <dgm:prSet presAssocID="{A792F0DB-21C9-4B0D-91B9-72DC59DEFD26}" presName="ChildAccent2" presStyleCnt="0"/>
      <dgm:spPr/>
    </dgm:pt>
    <dgm:pt modelId="{4D1C1698-B98D-4718-855B-6E913BCC847F}" type="pres">
      <dgm:prSet presAssocID="{A792F0DB-21C9-4B0D-91B9-72DC59DEFD26}" presName="ChildAccent" presStyleLbl="alignImgPlace1" presStyleIdx="5" presStyleCnt="7"/>
      <dgm:spPr/>
    </dgm:pt>
    <dgm:pt modelId="{B132C009-0909-49D2-8E89-D6B94219F900}" type="pres">
      <dgm:prSet presAssocID="{A792F0DB-21C9-4B0D-91B9-72DC59DEFD26}" presName="Child2" presStyleLbl="revTx" presStyleIdx="0" presStyleCnt="0">
        <dgm:presLayoutVars>
          <dgm:chMax val="0"/>
          <dgm:chPref val="0"/>
          <dgm:bulletEnabled val="1"/>
        </dgm:presLayoutVars>
      </dgm:prSet>
      <dgm:spPr/>
    </dgm:pt>
    <dgm:pt modelId="{AE8C1A11-DABD-4C17-9DDF-E84F7FD41CCA}" type="pres">
      <dgm:prSet presAssocID="{A792F0DB-21C9-4B0D-91B9-72DC59DEFD26}" presName="Parent2" presStyleLbl="node1" presStyleIdx="5" presStyleCnt="7">
        <dgm:presLayoutVars>
          <dgm:chMax val="2"/>
          <dgm:chPref val="1"/>
          <dgm:bulletEnabled val="1"/>
        </dgm:presLayoutVars>
      </dgm:prSet>
      <dgm:spPr/>
    </dgm:pt>
    <dgm:pt modelId="{63886530-681A-4F6F-8367-516644E99E40}" type="pres">
      <dgm:prSet presAssocID="{41180306-1D87-49BA-A56D-7C6E44E356E4}" presName="ChildAccent1" presStyleCnt="0"/>
      <dgm:spPr/>
    </dgm:pt>
    <dgm:pt modelId="{BF7F8886-EF39-4F60-8280-280B6A681A93}" type="pres">
      <dgm:prSet presAssocID="{41180306-1D87-49BA-A56D-7C6E44E356E4}" presName="ChildAccent" presStyleLbl="alignImgPlace1" presStyleIdx="6" presStyleCnt="7"/>
      <dgm:spPr/>
    </dgm:pt>
    <dgm:pt modelId="{A62FF359-6C8F-4898-9A1B-A54990D4645D}" type="pres">
      <dgm:prSet presAssocID="{41180306-1D87-49BA-A56D-7C6E44E356E4}" presName="Child1" presStyleLbl="revTx" presStyleIdx="0" presStyleCnt="0">
        <dgm:presLayoutVars>
          <dgm:chMax val="0"/>
          <dgm:chPref val="0"/>
          <dgm:bulletEnabled val="1"/>
        </dgm:presLayoutVars>
      </dgm:prSet>
      <dgm:spPr/>
    </dgm:pt>
    <dgm:pt modelId="{7AC10DDC-BFF3-40B1-AC9C-0CEEC1985F27}" type="pres">
      <dgm:prSet presAssocID="{41180306-1D87-49BA-A56D-7C6E44E356E4}" presName="Parent1" presStyleLbl="node1" presStyleIdx="6" presStyleCnt="7">
        <dgm:presLayoutVars>
          <dgm:chMax val="2"/>
          <dgm:chPref val="1"/>
          <dgm:bulletEnabled val="1"/>
        </dgm:presLayoutVars>
      </dgm:prSet>
      <dgm:spPr/>
    </dgm:pt>
  </dgm:ptLst>
  <dgm:cxnLst>
    <dgm:cxn modelId="{4D2F9202-FE09-4416-B47A-316D69619199}" srcId="{1CD348A6-DAAE-4770-9FB4-ACD9F281D17B}" destId="{7B2FF0E8-81DB-4C7D-83F7-6D0F0F2973C4}" srcOrd="1" destOrd="0" parTransId="{89BCE269-96CD-4A97-9740-5E9F61528834}" sibTransId="{B84A9259-A736-40C8-BCEC-36B474616C1F}"/>
    <dgm:cxn modelId="{53EBBA06-EDAE-42F7-A30B-78F27D77719A}" srcId="{1184E499-BE19-45E6-9A4E-6243C0E14556}" destId="{8877497D-261C-42B6-A262-1105E6596668}" srcOrd="5" destOrd="0" parTransId="{EEE2EE97-9A6B-46FE-9747-C06692997270}" sibTransId="{760BA189-4E3B-4217-B5CF-EC1E461C2A87}"/>
    <dgm:cxn modelId="{EC7A6D0B-B87D-4BF2-BC77-1E6760539F0D}" srcId="{C70A1FDD-864F-4FFD-8176-4AC60D258E43}" destId="{1CD348A6-DAAE-4770-9FB4-ACD9F281D17B}" srcOrd="4" destOrd="0" parTransId="{AD726AD6-095D-433C-8627-C3EBE72C0B5C}" sibTransId="{CF4CEFCD-383B-49CE-AA62-26F49C3CBEBD}"/>
    <dgm:cxn modelId="{279F9E12-02AD-4FB3-9069-662D91CF056A}" type="presOf" srcId="{B118806C-25CD-4489-A193-D8F96BB8DFD9}" destId="{DBC93192-FB7F-4C77-A58D-95BC59AC47A1}" srcOrd="1" destOrd="1" presId="urn:microsoft.com/office/officeart/2011/layout/InterconnectedBlockProcess"/>
    <dgm:cxn modelId="{5EA33113-E2D0-4380-9D34-DDF6964A4138}" type="presOf" srcId="{C408B968-9942-483D-8E11-3E09B4D241C4}" destId="{7241910F-0080-42F2-9E08-1FA15536FAC8}" srcOrd="1" destOrd="6" presId="urn:microsoft.com/office/officeart/2011/layout/InterconnectedBlockProcess"/>
    <dgm:cxn modelId="{9E474014-B172-482D-9BEA-B0072EE270E2}" srcId="{039576A8-987A-4C5C-BB31-14F0B7196B53}" destId="{597A0D58-601E-4895-BB30-55224B9A283A}" srcOrd="3" destOrd="0" parTransId="{669E2AAC-D2AB-44EE-B1DC-A8AD76CD0613}" sibTransId="{32425C70-8301-4AAE-9FC5-29A1151889A2}"/>
    <dgm:cxn modelId="{A5F30116-5C8C-4851-A126-43379A0589DF}" type="presOf" srcId="{CF181EDB-3A08-46D9-8669-46F9A17C56FD}" destId="{E2ED3B76-97BD-49A5-B3F2-2D5787E0815A}" srcOrd="1" destOrd="2" presId="urn:microsoft.com/office/officeart/2011/layout/InterconnectedBlockProcess"/>
    <dgm:cxn modelId="{BE03D917-E022-433F-B727-92033CA666CC}" type="presOf" srcId="{B4F3FF50-8C57-4D2E-B7ED-5B7ED10FF271}" destId="{B132C009-0909-49D2-8E89-D6B94219F900}" srcOrd="1" destOrd="0" presId="urn:microsoft.com/office/officeart/2011/layout/InterconnectedBlockProcess"/>
    <dgm:cxn modelId="{C95B051A-E82B-4A3A-9711-297084325DEF}" type="presOf" srcId="{FDF5416E-BEDB-4535-B10E-362CEDCD221F}" destId="{7BBD2F64-B6C8-47DC-9839-594865932668}" srcOrd="0" destOrd="0" presId="urn:microsoft.com/office/officeart/2011/layout/InterconnectedBlockProcess"/>
    <dgm:cxn modelId="{1903801C-9509-435C-B503-AAC52FC35AA4}" type="presOf" srcId="{88D8239F-1B22-40E4-8817-28DBE1541C80}" destId="{0CA47CD1-224D-409F-87CE-1CEB0909AFE2}" srcOrd="1" destOrd="2" presId="urn:microsoft.com/office/officeart/2011/layout/InterconnectedBlockProcess"/>
    <dgm:cxn modelId="{905B491E-4532-47F1-B9FD-B4F329630CC6}" srcId="{8E9A54D3-7EF8-4EBA-8E09-7548E592C803}" destId="{A338D132-F3BF-42CD-9CCF-946F6779D2BF}" srcOrd="2" destOrd="0" parTransId="{8076F833-02FF-44A2-A12D-EEAE8EBA6EAC}" sibTransId="{E2C27155-6AD4-4FE9-8C69-BB81A701D2B8}"/>
    <dgm:cxn modelId="{F248ED1E-FF65-447C-8A42-5AE78C725879}" type="presOf" srcId="{828B2C4C-9BC2-4D94-A935-01BA80BCEE2F}" destId="{C06137B2-EAFB-4841-8092-C8EA5F97B415}" srcOrd="0" destOrd="0" presId="urn:microsoft.com/office/officeart/2011/layout/InterconnectedBlockProcess"/>
    <dgm:cxn modelId="{A815F51E-D8F2-4066-A50F-C9A3148FC204}" type="presOf" srcId="{82AB2CDC-13E3-47B8-A21A-5E84BBE242A4}" destId="{7241910F-0080-42F2-9E08-1FA15536FAC8}" srcOrd="1" destOrd="4" presId="urn:microsoft.com/office/officeart/2011/layout/InterconnectedBlockProcess"/>
    <dgm:cxn modelId="{B8474C1F-234B-4CCA-AA3C-67EBAD388BA0}" type="presOf" srcId="{A4F84039-4363-4C9A-9B02-A3B0E7344E11}" destId="{C06137B2-EAFB-4841-8092-C8EA5F97B415}" srcOrd="0" destOrd="2" presId="urn:microsoft.com/office/officeart/2011/layout/InterconnectedBlockProcess"/>
    <dgm:cxn modelId="{39109222-AC67-4F5C-81FC-D9ABAE167520}" type="presOf" srcId="{7B2FF0E8-81DB-4C7D-83F7-6D0F0F2973C4}" destId="{0CA47CD1-224D-409F-87CE-1CEB0909AFE2}" srcOrd="1" destOrd="1" presId="urn:microsoft.com/office/officeart/2011/layout/InterconnectedBlockProcess"/>
    <dgm:cxn modelId="{6FFA2A26-472D-4C7E-B9A9-4E6D50C5012E}" type="presOf" srcId="{A4F84039-4363-4C9A-9B02-A3B0E7344E11}" destId="{7241910F-0080-42F2-9E08-1FA15536FAC8}" srcOrd="1" destOrd="2" presId="urn:microsoft.com/office/officeart/2011/layout/InterconnectedBlockProcess"/>
    <dgm:cxn modelId="{5C5EFE26-D7DB-4E09-A389-F5B1B406B1DD}" type="presOf" srcId="{B4F3FF50-8C57-4D2E-B7ED-5B7ED10FF271}" destId="{4D1C1698-B98D-4718-855B-6E913BCC847F}" srcOrd="0" destOrd="0" presId="urn:microsoft.com/office/officeart/2011/layout/InterconnectedBlockProcess"/>
    <dgm:cxn modelId="{1BC8752C-712D-4C49-BB78-C7B9020E94B6}" type="presOf" srcId="{CBEEF6E8-68F7-4E02-8B13-14D79B34758B}" destId="{7BBD2F64-B6C8-47DC-9839-594865932668}" srcOrd="0" destOrd="3" presId="urn:microsoft.com/office/officeart/2011/layout/InterconnectedBlockProcess"/>
    <dgm:cxn modelId="{6CE0852D-A0F4-4B9B-8662-5F2573ECFEF8}" type="presOf" srcId="{CBEEF6E8-68F7-4E02-8B13-14D79B34758B}" destId="{E2ED3B76-97BD-49A5-B3F2-2D5787E0815A}" srcOrd="1" destOrd="3" presId="urn:microsoft.com/office/officeart/2011/layout/InterconnectedBlockProcess"/>
    <dgm:cxn modelId="{732AD12D-CA5B-4E45-9F2E-5B38EFD41419}" type="presOf" srcId="{A792F0DB-21C9-4B0D-91B9-72DC59DEFD26}" destId="{AE8C1A11-DABD-4C17-9DDF-E84F7FD41CCA}" srcOrd="0" destOrd="0" presId="urn:microsoft.com/office/officeart/2011/layout/InterconnectedBlockProcess"/>
    <dgm:cxn modelId="{78D6742F-B2E4-4995-AF72-3CEC1B2C797C}" srcId="{1184E499-BE19-45E6-9A4E-6243C0E14556}" destId="{4AF86DAB-2104-4D9C-82CC-87293966D033}" srcOrd="4" destOrd="0" parTransId="{B95C1833-921F-4DCC-A05D-07629E8C2D51}" sibTransId="{9DD18790-55BB-400C-9610-2B28CF83D958}"/>
    <dgm:cxn modelId="{5628D12F-36A7-4798-BC25-510587B9F3B9}" srcId="{C70A1FDD-864F-4FFD-8176-4AC60D258E43}" destId="{41180306-1D87-49BA-A56D-7C6E44E356E4}" srcOrd="0" destOrd="0" parTransId="{642B7992-304F-4AD7-865D-7688E2C9401A}" sibTransId="{2F217FD2-0358-4E17-B42D-F05935928C6F}"/>
    <dgm:cxn modelId="{ADA47C36-F2CB-4CE3-BA2A-B6029542D674}" srcId="{039576A8-987A-4C5C-BB31-14F0B7196B53}" destId="{B256B714-5094-4552-B0C2-6FC42A43D983}" srcOrd="5" destOrd="0" parTransId="{DC162309-DBEF-440C-8610-EB55E796E88F}" sibTransId="{A9639091-EEA3-4EB5-B106-97D0C8CE52E0}"/>
    <dgm:cxn modelId="{F8A2D036-893D-4B5E-B8D2-1C863B3348B5}" srcId="{05A6B48C-1E64-4877-AF0B-301326E85270}" destId="{1477ECAC-B975-4E27-866A-6BF205A53768}" srcOrd="1" destOrd="0" parTransId="{B7F4F160-7ECA-457A-8106-9A6682CE0FB4}" sibTransId="{4135FE77-71AD-420C-8F98-70351F219715}"/>
    <dgm:cxn modelId="{093B4837-03DB-48CC-930A-35919B5EBE0E}" srcId="{05A6B48C-1E64-4877-AF0B-301326E85270}" destId="{449DF45F-1F38-4979-BD43-5B1BCD27A4D4}" srcOrd="0" destOrd="0" parTransId="{D7E63559-1556-467F-A134-E4237A23DFCD}" sibTransId="{2BFEB5F4-4FF0-4A88-8D85-FDD684B28AF9}"/>
    <dgm:cxn modelId="{FD2BBC3A-DDCE-462C-B20D-482C7C16FF7F}" type="presOf" srcId="{1184E499-BE19-45E6-9A4E-6243C0E14556}" destId="{32072A48-B45E-4CC3-8E24-F75C2F210ECB}" srcOrd="0" destOrd="0" presId="urn:microsoft.com/office/officeart/2011/layout/InterconnectedBlockProcess"/>
    <dgm:cxn modelId="{D7D3F93A-0E7D-49B6-BB95-CFD0D931ED71}" srcId="{1184E499-BE19-45E6-9A4E-6243C0E14556}" destId="{CF181EDB-3A08-46D9-8669-46F9A17C56FD}" srcOrd="2" destOrd="0" parTransId="{22A7F0E3-DE08-4782-A70F-7254F002A4AA}" sibTransId="{32444CE5-B96A-4C50-B7FF-1EF9519F31B4}"/>
    <dgm:cxn modelId="{042A973F-04FD-426D-951C-A15EA13D71F0}" srcId="{039576A8-987A-4C5C-BB31-14F0B7196B53}" destId="{C408B968-9942-483D-8E11-3E09B4D241C4}" srcOrd="6" destOrd="0" parTransId="{A3EB50EE-5DBD-45F6-B6F4-656B010551DE}" sibTransId="{80F8830F-470E-42C4-81D1-E6D40973F4B8}"/>
    <dgm:cxn modelId="{44B13742-BB65-4FD3-81CD-4230FAD05408}" srcId="{039576A8-987A-4C5C-BB31-14F0B7196B53}" destId="{2A7020F0-1A99-443A-B051-513202DD143F}" srcOrd="1" destOrd="0" parTransId="{1777BAB5-F83C-465D-9D47-9929D9810A28}" sibTransId="{7AFD8F33-407D-48C7-9561-6C446FE4F1E7}"/>
    <dgm:cxn modelId="{53727F42-E32A-48DB-90F7-3FB74A376209}" srcId="{C70A1FDD-864F-4FFD-8176-4AC60D258E43}" destId="{1184E499-BE19-45E6-9A4E-6243C0E14556}" srcOrd="6" destOrd="0" parTransId="{0AFF400C-4D90-404E-9552-E66DD975310C}" sibTransId="{77759CDE-4402-484C-8187-619CCBD9C9BA}"/>
    <dgm:cxn modelId="{59CCB662-7B98-4220-A449-A90316B93DDF}" type="presOf" srcId="{8284FDED-D6AF-4F4D-BBD9-09F41D8FB9B4}" destId="{E2ED3B76-97BD-49A5-B3F2-2D5787E0815A}" srcOrd="1" destOrd="1" presId="urn:microsoft.com/office/officeart/2011/layout/InterconnectedBlockProcess"/>
    <dgm:cxn modelId="{A8CFFF43-650D-4D0F-9CCE-654644CAD117}" type="presOf" srcId="{C408B968-9942-483D-8E11-3E09B4D241C4}" destId="{C06137B2-EAFB-4841-8092-C8EA5F97B415}" srcOrd="0" destOrd="6" presId="urn:microsoft.com/office/officeart/2011/layout/InterconnectedBlockProcess"/>
    <dgm:cxn modelId="{A64CAC66-B070-4791-B8FD-4DBDE8FA9B94}" type="presOf" srcId="{449DF45F-1F38-4979-BD43-5B1BCD27A4D4}" destId="{5CA7C2C2-026C-4E24-A6AF-095E6A5E6421}" srcOrd="0" destOrd="0" presId="urn:microsoft.com/office/officeart/2011/layout/InterconnectedBlockProcess"/>
    <dgm:cxn modelId="{8591EB67-C6AF-41EF-BBC2-1F51C813D4B6}" type="presOf" srcId="{4D78EE00-E03D-4430-89F9-34EEFC699C18}" destId="{DFE29AB1-6385-4CAF-AC36-B43C94F19436}" srcOrd="0" destOrd="0" presId="urn:microsoft.com/office/officeart/2011/layout/InterconnectedBlockProcess"/>
    <dgm:cxn modelId="{F0B3A148-2F3B-4446-B060-F0E842B96153}" srcId="{8E9A54D3-7EF8-4EBA-8E09-7548E592C803}" destId="{4D78EE00-E03D-4430-89F9-34EEFC699C18}" srcOrd="0" destOrd="0" parTransId="{8F017CAC-CD15-4BFB-B460-350B14F51824}" sibTransId="{951AEE8B-EA9A-4964-9BF1-92D15CACD8E2}"/>
    <dgm:cxn modelId="{55D0E74A-C11D-4D5A-8FF2-4D5E9C00168A}" type="presOf" srcId="{4AF86DAB-2104-4D9C-82CC-87293966D033}" destId="{7BBD2F64-B6C8-47DC-9839-594865932668}" srcOrd="0" destOrd="4" presId="urn:microsoft.com/office/officeart/2011/layout/InterconnectedBlockProcess"/>
    <dgm:cxn modelId="{320FA44C-9B65-4F9A-ABA7-723E719B9A49}" type="presOf" srcId="{1477ECAC-B975-4E27-866A-6BF205A53768}" destId="{5CA7C2C2-026C-4E24-A6AF-095E6A5E6421}" srcOrd="0" destOrd="1" presId="urn:microsoft.com/office/officeart/2011/layout/InterconnectedBlockProcess"/>
    <dgm:cxn modelId="{FB32654F-5305-42F1-A527-40D8824070EC}" type="presOf" srcId="{7B2FF0E8-81DB-4C7D-83F7-6D0F0F2973C4}" destId="{C1ACA580-53CA-4C8D-B93B-B8B07A64451B}" srcOrd="0" destOrd="1" presId="urn:microsoft.com/office/officeart/2011/layout/InterconnectedBlockProcess"/>
    <dgm:cxn modelId="{BAB76A50-73AC-495A-A27A-4B1CB667C0E1}" type="presOf" srcId="{4AF86DAB-2104-4D9C-82CC-87293966D033}" destId="{E2ED3B76-97BD-49A5-B3F2-2D5787E0815A}" srcOrd="1" destOrd="4" presId="urn:microsoft.com/office/officeart/2011/layout/InterconnectedBlockProcess"/>
    <dgm:cxn modelId="{93531D51-6FE9-459C-AB87-338C7C732D12}" type="presOf" srcId="{A338D132-F3BF-42CD-9CCF-946F6779D2BF}" destId="{DBC93192-FB7F-4C77-A58D-95BC59AC47A1}" srcOrd="1" destOrd="2" presId="urn:microsoft.com/office/officeart/2011/layout/InterconnectedBlockProcess"/>
    <dgm:cxn modelId="{ECF27855-E501-4B10-B05F-5A219F10168C}" type="presOf" srcId="{039576A8-987A-4C5C-BB31-14F0B7196B53}" destId="{6B554CA8-F2F7-4481-AA31-2C7511CAC713}" srcOrd="0" destOrd="0" presId="urn:microsoft.com/office/officeart/2011/layout/InterconnectedBlockProcess"/>
    <dgm:cxn modelId="{2F326556-183A-4476-988D-41CEE6CA8187}" type="presOf" srcId="{8431BDE3-09EE-42A4-8C58-B01AE92D0C3E}" destId="{BF7F8886-EF39-4F60-8280-280B6A681A93}" srcOrd="0" destOrd="0" presId="urn:microsoft.com/office/officeart/2011/layout/InterconnectedBlockProcess"/>
    <dgm:cxn modelId="{75464776-9444-4FD7-A4AA-44AD0667A6D9}" type="presOf" srcId="{8877497D-261C-42B6-A262-1105E6596668}" destId="{7BBD2F64-B6C8-47DC-9839-594865932668}" srcOrd="0" destOrd="5" presId="urn:microsoft.com/office/officeart/2011/layout/InterconnectedBlockProcess"/>
    <dgm:cxn modelId="{FD8CA376-49AE-4CF5-AA70-B7DEF7D04033}" type="presOf" srcId="{2A7020F0-1A99-443A-B051-513202DD143F}" destId="{C06137B2-EAFB-4841-8092-C8EA5F97B415}" srcOrd="0" destOrd="1" presId="urn:microsoft.com/office/officeart/2011/layout/InterconnectedBlockProcess"/>
    <dgm:cxn modelId="{84C22578-1E6C-41FC-BE33-649CDBA5465D}" type="presOf" srcId="{B118806C-25CD-4489-A193-D8F96BB8DFD9}" destId="{DFE29AB1-6385-4CAF-AC36-B43C94F19436}" srcOrd="0" destOrd="1" presId="urn:microsoft.com/office/officeart/2011/layout/InterconnectedBlockProcess"/>
    <dgm:cxn modelId="{B9DD3F58-AEB7-4885-9F3D-63077CB6ACF1}" type="presOf" srcId="{828B2C4C-9BC2-4D94-A935-01BA80BCEE2F}" destId="{7241910F-0080-42F2-9E08-1FA15536FAC8}" srcOrd="1" destOrd="0" presId="urn:microsoft.com/office/officeart/2011/layout/InterconnectedBlockProcess"/>
    <dgm:cxn modelId="{D98A0F7E-93F8-4A26-9319-9EBACF54A2F9}" type="presOf" srcId="{62EE9B4C-D8C5-4872-9E28-9D07A436FDEA}" destId="{C1ACA580-53CA-4C8D-B93B-B8B07A64451B}" srcOrd="0" destOrd="0" presId="urn:microsoft.com/office/officeart/2011/layout/InterconnectedBlockProcess"/>
    <dgm:cxn modelId="{B005C57E-2185-44A9-AFCA-71B01B79AF2A}" srcId="{41180306-1D87-49BA-A56D-7C6E44E356E4}" destId="{8431BDE3-09EE-42A4-8C58-B01AE92D0C3E}" srcOrd="0" destOrd="0" parTransId="{A7EA16C6-B279-449D-A4A8-13525AF1B2E1}" sibTransId="{98C6283F-7DB9-4398-9DD2-73CCA66454A1}"/>
    <dgm:cxn modelId="{B3DA8B80-65F5-4112-AAA1-D489F432EE5E}" srcId="{C70A1FDD-864F-4FFD-8176-4AC60D258E43}" destId="{05A6B48C-1E64-4877-AF0B-301326E85270}" srcOrd="2" destOrd="0" parTransId="{29F65960-257D-4EB9-A36C-787E21227292}" sibTransId="{7C34C52B-EBA0-46C9-9420-783C61D65063}"/>
    <dgm:cxn modelId="{F3520683-02F6-4A39-BACD-231C3F379513}" type="presOf" srcId="{A338D132-F3BF-42CD-9CCF-946F6779D2BF}" destId="{DFE29AB1-6385-4CAF-AC36-B43C94F19436}" srcOrd="0" destOrd="2" presId="urn:microsoft.com/office/officeart/2011/layout/InterconnectedBlockProcess"/>
    <dgm:cxn modelId="{AFA1D183-29DD-46E5-B329-103D2615FE31}" type="presOf" srcId="{449DF45F-1F38-4979-BD43-5B1BCD27A4D4}" destId="{BBCF6863-0526-479B-9E28-269B0362162D}" srcOrd="1" destOrd="0" presId="urn:microsoft.com/office/officeart/2011/layout/InterconnectedBlockProcess"/>
    <dgm:cxn modelId="{E5437084-4F75-43CD-9B93-82771CF8F787}" type="presOf" srcId="{B256B714-5094-4552-B0C2-6FC42A43D983}" destId="{C06137B2-EAFB-4841-8092-C8EA5F97B415}" srcOrd="0" destOrd="5" presId="urn:microsoft.com/office/officeart/2011/layout/InterconnectedBlockProcess"/>
    <dgm:cxn modelId="{98F86885-C5C5-4FBA-A57A-70B25B1F69F6}" type="presOf" srcId="{82AB2CDC-13E3-47B8-A21A-5E84BBE242A4}" destId="{C06137B2-EAFB-4841-8092-C8EA5F97B415}" srcOrd="0" destOrd="4" presId="urn:microsoft.com/office/officeart/2011/layout/InterconnectedBlockProcess"/>
    <dgm:cxn modelId="{B3554B88-985A-4296-8BAD-B523A170EEBA}" srcId="{8E9A54D3-7EF8-4EBA-8E09-7548E592C803}" destId="{B118806C-25CD-4489-A193-D8F96BB8DFD9}" srcOrd="1" destOrd="0" parTransId="{BF414D91-3C97-4A8C-8BAA-D0B8E75CA7C9}" sibTransId="{EC36835F-A899-49EE-95D6-6404CC8F261E}"/>
    <dgm:cxn modelId="{372C928C-56CF-4306-BBF3-9553857D81E2}" type="presOf" srcId="{62EE9B4C-D8C5-4872-9E28-9D07A436FDEA}" destId="{0CA47CD1-224D-409F-87CE-1CEB0909AFE2}" srcOrd="1" destOrd="0" presId="urn:microsoft.com/office/officeart/2011/layout/InterconnectedBlockProcess"/>
    <dgm:cxn modelId="{6CEA5C90-6D9B-4C04-A34E-FCE7830547E6}" type="presOf" srcId="{4D78EE00-E03D-4430-89F9-34EEFC699C18}" destId="{DBC93192-FB7F-4C77-A58D-95BC59AC47A1}" srcOrd="1" destOrd="0" presId="urn:microsoft.com/office/officeart/2011/layout/InterconnectedBlockProcess"/>
    <dgm:cxn modelId="{A5702898-EF02-4297-AD63-85268E226120}" type="presOf" srcId="{1477ECAC-B975-4E27-866A-6BF205A53768}" destId="{BBCF6863-0526-479B-9E28-269B0362162D}" srcOrd="1" destOrd="1" presId="urn:microsoft.com/office/officeart/2011/layout/InterconnectedBlockProcess"/>
    <dgm:cxn modelId="{B8E93B9C-E86D-46A7-B99D-EEFA3A5AA3DB}" type="presOf" srcId="{8877497D-261C-42B6-A262-1105E6596668}" destId="{E2ED3B76-97BD-49A5-B3F2-2D5787E0815A}" srcOrd="1" destOrd="5" presId="urn:microsoft.com/office/officeart/2011/layout/InterconnectedBlockProcess"/>
    <dgm:cxn modelId="{E294C69F-9780-4BFA-914B-D8E85E86F516}" type="presOf" srcId="{8431BDE3-09EE-42A4-8C58-B01AE92D0C3E}" destId="{A62FF359-6C8F-4898-9A1B-A54990D4645D}" srcOrd="1" destOrd="0" presId="urn:microsoft.com/office/officeart/2011/layout/InterconnectedBlockProcess"/>
    <dgm:cxn modelId="{E22CE39F-DB35-474C-A452-14B39AD99437}" srcId="{039576A8-987A-4C5C-BB31-14F0B7196B53}" destId="{A4F84039-4363-4C9A-9B02-A3B0E7344E11}" srcOrd="2" destOrd="0" parTransId="{3E493B7E-D2DB-4D43-AE71-A544F02A6573}" sibTransId="{71334B32-EB5C-4322-9911-0E66DF71EF64}"/>
    <dgm:cxn modelId="{7343A1A2-D9AF-411C-B5D6-D43CF2881BA8}" type="presOf" srcId="{597A0D58-601E-4895-BB30-55224B9A283A}" destId="{7241910F-0080-42F2-9E08-1FA15536FAC8}" srcOrd="1" destOrd="3" presId="urn:microsoft.com/office/officeart/2011/layout/InterconnectedBlockProcess"/>
    <dgm:cxn modelId="{562403A7-5FEB-44EF-BF9A-8C9F6D3C876E}" type="presOf" srcId="{B256B714-5094-4552-B0C2-6FC42A43D983}" destId="{7241910F-0080-42F2-9E08-1FA15536FAC8}" srcOrd="1" destOrd="5" presId="urn:microsoft.com/office/officeart/2011/layout/InterconnectedBlockProcess"/>
    <dgm:cxn modelId="{3EC5A3A9-EA22-4FA0-B5B9-A3486E704695}" type="presOf" srcId="{B52462DD-6B32-48C1-9701-7D8BE6DAA77C}" destId="{4D1C1698-B98D-4718-855B-6E913BCC847F}" srcOrd="0" destOrd="1" presId="urn:microsoft.com/office/officeart/2011/layout/InterconnectedBlockProcess"/>
    <dgm:cxn modelId="{E1A23DB7-3673-4B15-A11B-E8368FECD7C4}" type="presOf" srcId="{CF181EDB-3A08-46D9-8669-46F9A17C56FD}" destId="{7BBD2F64-B6C8-47DC-9839-594865932668}" srcOrd="0" destOrd="2" presId="urn:microsoft.com/office/officeart/2011/layout/InterconnectedBlockProcess"/>
    <dgm:cxn modelId="{CC0FA2B7-02DC-47B6-86C2-27B2C622B731}" srcId="{C70A1FDD-864F-4FFD-8176-4AC60D258E43}" destId="{A792F0DB-21C9-4B0D-91B9-72DC59DEFD26}" srcOrd="1" destOrd="0" parTransId="{8EAB4DBB-971D-4E78-A235-7A515D9C0127}" sibTransId="{B5DF6C7F-7940-4E8A-AEC6-BB77167A0E45}"/>
    <dgm:cxn modelId="{733391BA-ADDD-4420-9A44-4241C0EA784B}" type="presOf" srcId="{B52462DD-6B32-48C1-9701-7D8BE6DAA77C}" destId="{B132C009-0909-49D2-8E89-D6B94219F900}" srcOrd="1" destOrd="1" presId="urn:microsoft.com/office/officeart/2011/layout/InterconnectedBlockProcess"/>
    <dgm:cxn modelId="{46162FBC-4D93-42C8-950D-897ECA10A6A9}" type="presOf" srcId="{05A6B48C-1E64-4877-AF0B-301326E85270}" destId="{41864BBC-D9C0-4CED-8187-D16A2634129F}" srcOrd="0" destOrd="0" presId="urn:microsoft.com/office/officeart/2011/layout/InterconnectedBlockProcess"/>
    <dgm:cxn modelId="{7DA045C0-F9E3-46AC-9065-406CC5A52157}" srcId="{1184E499-BE19-45E6-9A4E-6243C0E14556}" destId="{FDF5416E-BEDB-4535-B10E-362CEDCD221F}" srcOrd="0" destOrd="0" parTransId="{2218918A-4559-47D5-AB9C-D8B630A1C8D7}" sibTransId="{BC761379-C9DF-4124-801D-A844B8BA4B94}"/>
    <dgm:cxn modelId="{B1A30BC1-9668-4C50-BE1A-1A8915A0D76C}" type="presOf" srcId="{1CD348A6-DAAE-4770-9FB4-ACD9F281D17B}" destId="{948231AC-42E1-4B31-8D3C-4066E53632A4}" srcOrd="0" destOrd="0" presId="urn:microsoft.com/office/officeart/2011/layout/InterconnectedBlockProcess"/>
    <dgm:cxn modelId="{BED511C2-C046-4B7B-BF1A-59FEFF6B55DE}" type="presOf" srcId="{88D8239F-1B22-40E4-8817-28DBE1541C80}" destId="{C1ACA580-53CA-4C8D-B93B-B8B07A64451B}" srcOrd="0" destOrd="2" presId="urn:microsoft.com/office/officeart/2011/layout/InterconnectedBlockProcess"/>
    <dgm:cxn modelId="{82641CC2-9D69-42C8-90AD-E7047546B778}" srcId="{1184E499-BE19-45E6-9A4E-6243C0E14556}" destId="{CBEEF6E8-68F7-4E02-8B13-14D79B34758B}" srcOrd="3" destOrd="0" parTransId="{70EBAAFD-A26E-44D1-BCDD-2B471B88EFF3}" sibTransId="{58029C82-F44B-4E8F-8DEC-6DBE5AD52B7F}"/>
    <dgm:cxn modelId="{074B60C2-8D4A-4C7F-8798-2F8436D0449C}" srcId="{1CD348A6-DAAE-4770-9FB4-ACD9F281D17B}" destId="{88D8239F-1B22-40E4-8817-28DBE1541C80}" srcOrd="2" destOrd="0" parTransId="{F1B88DFE-8F11-437C-ACBB-B854AC108479}" sibTransId="{26461196-F30A-4F46-9164-197CA2411533}"/>
    <dgm:cxn modelId="{CB72E6C3-6CAC-458D-9ECD-EF8E0E51FD7D}" type="presOf" srcId="{8E9A54D3-7EF8-4EBA-8E09-7548E592C803}" destId="{C9987144-7F54-4BC1-873B-9D6D3FF27E43}" srcOrd="0" destOrd="0" presId="urn:microsoft.com/office/officeart/2011/layout/InterconnectedBlockProcess"/>
    <dgm:cxn modelId="{52B486C4-E57C-4794-B70B-A8B43CE1B25A}" type="presOf" srcId="{597A0D58-601E-4895-BB30-55224B9A283A}" destId="{C06137B2-EAFB-4841-8092-C8EA5F97B415}" srcOrd="0" destOrd="3" presId="urn:microsoft.com/office/officeart/2011/layout/InterconnectedBlockProcess"/>
    <dgm:cxn modelId="{D30E58CB-697F-47D3-841C-209A6426407D}" srcId="{C70A1FDD-864F-4FFD-8176-4AC60D258E43}" destId="{039576A8-987A-4C5C-BB31-14F0B7196B53}" srcOrd="5" destOrd="0" parTransId="{4846D082-B6C2-48B8-B0FB-AFAA8A683E92}" sibTransId="{E1CFBCF2-DB6A-441B-A94B-5006A2C4C912}"/>
    <dgm:cxn modelId="{E0DF39CC-B97C-4669-BB24-F504A24137F9}" type="presOf" srcId="{925A9C75-2EDD-4F50-AB33-BDE0659EB513}" destId="{DBC93192-FB7F-4C77-A58D-95BC59AC47A1}" srcOrd="1" destOrd="3" presId="urn:microsoft.com/office/officeart/2011/layout/InterconnectedBlockProcess"/>
    <dgm:cxn modelId="{65017BCD-A808-4461-9F48-B369A6FB482C}" srcId="{8E9A54D3-7EF8-4EBA-8E09-7548E592C803}" destId="{925A9C75-2EDD-4F50-AB33-BDE0659EB513}" srcOrd="3" destOrd="0" parTransId="{FB65C37C-457C-49E4-828E-0C48DB89DAE9}" sibTransId="{0098A415-B52C-4755-AAD5-0AAAEBC019DD}"/>
    <dgm:cxn modelId="{6B80C0DF-06AA-4C20-ACE0-0CF932654C3F}" srcId="{C70A1FDD-864F-4FFD-8176-4AC60D258E43}" destId="{8E9A54D3-7EF8-4EBA-8E09-7548E592C803}" srcOrd="3" destOrd="0" parTransId="{A8EEC051-0377-4201-8D0A-E389177796B6}" sibTransId="{AA28E229-3143-47ED-99AB-578C234AEEC8}"/>
    <dgm:cxn modelId="{3CB144E1-0B88-4799-A3B7-E3C0EFC36E71}" srcId="{039576A8-987A-4C5C-BB31-14F0B7196B53}" destId="{82AB2CDC-13E3-47B8-A21A-5E84BBE242A4}" srcOrd="4" destOrd="0" parTransId="{584DF18B-7359-4049-A71F-2F4EEB5A049F}" sibTransId="{CE065EA0-B6AF-4205-80E8-6A4BE43FE862}"/>
    <dgm:cxn modelId="{3C50ACE1-AB92-40DC-B8B2-CF7F0528F75C}" srcId="{039576A8-987A-4C5C-BB31-14F0B7196B53}" destId="{828B2C4C-9BC2-4D94-A935-01BA80BCEE2F}" srcOrd="0" destOrd="0" parTransId="{87362084-8372-4E36-BEC9-265289352E69}" sibTransId="{0EE3EE32-A825-4E6E-B758-C822BD0AE0A2}"/>
    <dgm:cxn modelId="{0D77E8E6-C295-4508-AB9D-0A5D4A329635}" type="presOf" srcId="{41180306-1D87-49BA-A56D-7C6E44E356E4}" destId="{7AC10DDC-BFF3-40B1-AC9C-0CEEC1985F27}" srcOrd="0" destOrd="0" presId="urn:microsoft.com/office/officeart/2011/layout/InterconnectedBlockProcess"/>
    <dgm:cxn modelId="{AC7C96E8-C324-4CAB-AC91-51DF9E150288}" type="presOf" srcId="{FDF5416E-BEDB-4535-B10E-362CEDCD221F}" destId="{E2ED3B76-97BD-49A5-B3F2-2D5787E0815A}" srcOrd="1" destOrd="0" presId="urn:microsoft.com/office/officeart/2011/layout/InterconnectedBlockProcess"/>
    <dgm:cxn modelId="{960FCFED-5170-4228-9409-534E342F3425}" srcId="{1CD348A6-DAAE-4770-9FB4-ACD9F281D17B}" destId="{62EE9B4C-D8C5-4872-9E28-9D07A436FDEA}" srcOrd="0" destOrd="0" parTransId="{ADA25DE7-4FE4-4184-A409-2D395CD8C9B4}" sibTransId="{75F892E8-28AF-4E4E-96F8-A3620089F219}"/>
    <dgm:cxn modelId="{AC4CF5F0-2136-4CE3-871C-DB56E145B73E}" type="presOf" srcId="{8284FDED-D6AF-4F4D-BBD9-09F41D8FB9B4}" destId="{7BBD2F64-B6C8-47DC-9839-594865932668}" srcOrd="0" destOrd="1" presId="urn:microsoft.com/office/officeart/2011/layout/InterconnectedBlockProcess"/>
    <dgm:cxn modelId="{0A8132F3-04AF-408F-8111-493CE7F5AC00}" type="presOf" srcId="{C70A1FDD-864F-4FFD-8176-4AC60D258E43}" destId="{77248253-A6A0-4CEC-B341-013C54567C54}" srcOrd="0" destOrd="0" presId="urn:microsoft.com/office/officeart/2011/layout/InterconnectedBlockProcess"/>
    <dgm:cxn modelId="{CD2BD3F3-58B3-41C8-863F-33A585D18923}" srcId="{A792F0DB-21C9-4B0D-91B9-72DC59DEFD26}" destId="{B4F3FF50-8C57-4D2E-B7ED-5B7ED10FF271}" srcOrd="0" destOrd="0" parTransId="{C4E209BA-8ADE-416D-B2CE-E2DBC7A9686F}" sibTransId="{66707996-28A0-4226-8174-8E6049F4386A}"/>
    <dgm:cxn modelId="{F14A0DF7-1240-4915-BFBB-362294202DD3}" type="presOf" srcId="{2A7020F0-1A99-443A-B051-513202DD143F}" destId="{7241910F-0080-42F2-9E08-1FA15536FAC8}" srcOrd="1" destOrd="1" presId="urn:microsoft.com/office/officeart/2011/layout/InterconnectedBlockProcess"/>
    <dgm:cxn modelId="{BA4A22F9-249C-47CD-BCB0-526F24997F05}" srcId="{1184E499-BE19-45E6-9A4E-6243C0E14556}" destId="{8284FDED-D6AF-4F4D-BBD9-09F41D8FB9B4}" srcOrd="1" destOrd="0" parTransId="{630037B4-7B83-4457-8E35-EE5A09B0F890}" sibTransId="{1F69256F-D105-4041-BBE6-1F892D4CB2C4}"/>
    <dgm:cxn modelId="{9F4479FA-3B80-4881-A197-3891463E0B60}" srcId="{A792F0DB-21C9-4B0D-91B9-72DC59DEFD26}" destId="{B52462DD-6B32-48C1-9701-7D8BE6DAA77C}" srcOrd="1" destOrd="0" parTransId="{BDC505A5-3C77-41D4-8E90-2AC2025F788B}" sibTransId="{96A2C0DF-94E0-4690-94BB-D1368721BED8}"/>
    <dgm:cxn modelId="{512F3BFC-79A2-40B8-A9BA-BCF51A9B8FA6}" type="presOf" srcId="{925A9C75-2EDD-4F50-AB33-BDE0659EB513}" destId="{DFE29AB1-6385-4CAF-AC36-B43C94F19436}" srcOrd="0" destOrd="3" presId="urn:microsoft.com/office/officeart/2011/layout/InterconnectedBlockProcess"/>
    <dgm:cxn modelId="{340F7ACE-611C-450C-ACE2-41B049EC957F}" type="presParOf" srcId="{77248253-A6A0-4CEC-B341-013C54567C54}" destId="{4A90FEED-176E-4E3A-B494-C24612DE1F24}" srcOrd="0" destOrd="0" presId="urn:microsoft.com/office/officeart/2011/layout/InterconnectedBlockProcess"/>
    <dgm:cxn modelId="{F765F243-EF99-4354-A488-81E255947A0B}" type="presParOf" srcId="{4A90FEED-176E-4E3A-B494-C24612DE1F24}" destId="{7BBD2F64-B6C8-47DC-9839-594865932668}" srcOrd="0" destOrd="0" presId="urn:microsoft.com/office/officeart/2011/layout/InterconnectedBlockProcess"/>
    <dgm:cxn modelId="{E3FFAD46-2574-49BB-8B7C-D531B4EFA859}" type="presParOf" srcId="{77248253-A6A0-4CEC-B341-013C54567C54}" destId="{E2ED3B76-97BD-49A5-B3F2-2D5787E0815A}" srcOrd="1" destOrd="0" presId="urn:microsoft.com/office/officeart/2011/layout/InterconnectedBlockProcess"/>
    <dgm:cxn modelId="{58061D2B-2C4E-414B-BB0B-D780C7551581}" type="presParOf" srcId="{77248253-A6A0-4CEC-B341-013C54567C54}" destId="{32072A48-B45E-4CC3-8E24-F75C2F210ECB}" srcOrd="2" destOrd="0" presId="urn:microsoft.com/office/officeart/2011/layout/InterconnectedBlockProcess"/>
    <dgm:cxn modelId="{8F21069A-87BD-4879-B8A3-8DCC8D6B4169}" type="presParOf" srcId="{77248253-A6A0-4CEC-B341-013C54567C54}" destId="{5F538224-F8B2-4C7C-808A-91E369B517EA}" srcOrd="3" destOrd="0" presId="urn:microsoft.com/office/officeart/2011/layout/InterconnectedBlockProcess"/>
    <dgm:cxn modelId="{DAB88B0E-28E0-405F-9306-3806C5EF4087}" type="presParOf" srcId="{5F538224-F8B2-4C7C-808A-91E369B517EA}" destId="{C06137B2-EAFB-4841-8092-C8EA5F97B415}" srcOrd="0" destOrd="0" presId="urn:microsoft.com/office/officeart/2011/layout/InterconnectedBlockProcess"/>
    <dgm:cxn modelId="{32725AF3-6528-4B10-BB9F-2F919C1552E7}" type="presParOf" srcId="{77248253-A6A0-4CEC-B341-013C54567C54}" destId="{7241910F-0080-42F2-9E08-1FA15536FAC8}" srcOrd="4" destOrd="0" presId="urn:microsoft.com/office/officeart/2011/layout/InterconnectedBlockProcess"/>
    <dgm:cxn modelId="{9FD9478B-60A2-4B22-B1BE-3E47DC0AC5D0}" type="presParOf" srcId="{77248253-A6A0-4CEC-B341-013C54567C54}" destId="{6B554CA8-F2F7-4481-AA31-2C7511CAC713}" srcOrd="5" destOrd="0" presId="urn:microsoft.com/office/officeart/2011/layout/InterconnectedBlockProcess"/>
    <dgm:cxn modelId="{0E25A5DF-83F2-4319-9E3C-230D0FCB246E}" type="presParOf" srcId="{77248253-A6A0-4CEC-B341-013C54567C54}" destId="{3F549E40-F5F7-45B2-8488-D6C02A31603D}" srcOrd="6" destOrd="0" presId="urn:microsoft.com/office/officeart/2011/layout/InterconnectedBlockProcess"/>
    <dgm:cxn modelId="{F3E9DB26-86E4-4AE4-A35E-B671A2207F7A}" type="presParOf" srcId="{3F549E40-F5F7-45B2-8488-D6C02A31603D}" destId="{C1ACA580-53CA-4C8D-B93B-B8B07A64451B}" srcOrd="0" destOrd="0" presId="urn:microsoft.com/office/officeart/2011/layout/InterconnectedBlockProcess"/>
    <dgm:cxn modelId="{3CBECAC2-9E91-4A8D-9349-EDB61D628ED8}" type="presParOf" srcId="{77248253-A6A0-4CEC-B341-013C54567C54}" destId="{0CA47CD1-224D-409F-87CE-1CEB0909AFE2}" srcOrd="7" destOrd="0" presId="urn:microsoft.com/office/officeart/2011/layout/InterconnectedBlockProcess"/>
    <dgm:cxn modelId="{E6164927-C656-402C-8891-7D5E2D79F5F7}" type="presParOf" srcId="{77248253-A6A0-4CEC-B341-013C54567C54}" destId="{948231AC-42E1-4B31-8D3C-4066E53632A4}" srcOrd="8" destOrd="0" presId="urn:microsoft.com/office/officeart/2011/layout/InterconnectedBlockProcess"/>
    <dgm:cxn modelId="{C02AB901-480A-4EFD-83D3-CBF722595532}" type="presParOf" srcId="{77248253-A6A0-4CEC-B341-013C54567C54}" destId="{F1F344AD-18C9-433C-877E-389014CE2866}" srcOrd="9" destOrd="0" presId="urn:microsoft.com/office/officeart/2011/layout/InterconnectedBlockProcess"/>
    <dgm:cxn modelId="{A097A688-2A78-45BF-B982-080B76A6639C}" type="presParOf" srcId="{F1F344AD-18C9-433C-877E-389014CE2866}" destId="{DFE29AB1-6385-4CAF-AC36-B43C94F19436}" srcOrd="0" destOrd="0" presId="urn:microsoft.com/office/officeart/2011/layout/InterconnectedBlockProcess"/>
    <dgm:cxn modelId="{DE27A66C-358E-4306-B284-3860E36F4B2E}" type="presParOf" srcId="{77248253-A6A0-4CEC-B341-013C54567C54}" destId="{DBC93192-FB7F-4C77-A58D-95BC59AC47A1}" srcOrd="10" destOrd="0" presId="urn:microsoft.com/office/officeart/2011/layout/InterconnectedBlockProcess"/>
    <dgm:cxn modelId="{C1CBCF3D-5D55-43DA-8645-763BA3A1D19F}" type="presParOf" srcId="{77248253-A6A0-4CEC-B341-013C54567C54}" destId="{C9987144-7F54-4BC1-873B-9D6D3FF27E43}" srcOrd="11" destOrd="0" presId="urn:microsoft.com/office/officeart/2011/layout/InterconnectedBlockProcess"/>
    <dgm:cxn modelId="{7294DC21-C5C0-41CC-9E87-FA9275928CDD}" type="presParOf" srcId="{77248253-A6A0-4CEC-B341-013C54567C54}" destId="{3C87AC7C-23A0-46D4-9CB5-96B0CFB879EB}" srcOrd="12" destOrd="0" presId="urn:microsoft.com/office/officeart/2011/layout/InterconnectedBlockProcess"/>
    <dgm:cxn modelId="{B13E90DF-F8F6-4316-B25E-F9C9ADAC410D}" type="presParOf" srcId="{3C87AC7C-23A0-46D4-9CB5-96B0CFB879EB}" destId="{5CA7C2C2-026C-4E24-A6AF-095E6A5E6421}" srcOrd="0" destOrd="0" presId="urn:microsoft.com/office/officeart/2011/layout/InterconnectedBlockProcess"/>
    <dgm:cxn modelId="{3B8BF167-7C68-4D8C-9288-6AF72639EBD5}" type="presParOf" srcId="{77248253-A6A0-4CEC-B341-013C54567C54}" destId="{BBCF6863-0526-479B-9E28-269B0362162D}" srcOrd="13" destOrd="0" presId="urn:microsoft.com/office/officeart/2011/layout/InterconnectedBlockProcess"/>
    <dgm:cxn modelId="{7830B4D3-1692-446A-B330-0A35B59AF206}" type="presParOf" srcId="{77248253-A6A0-4CEC-B341-013C54567C54}" destId="{41864BBC-D9C0-4CED-8187-D16A2634129F}" srcOrd="14" destOrd="0" presId="urn:microsoft.com/office/officeart/2011/layout/InterconnectedBlockProcess"/>
    <dgm:cxn modelId="{5D0FABC2-23AE-48B3-966B-84F27867FCF5}" type="presParOf" srcId="{77248253-A6A0-4CEC-B341-013C54567C54}" destId="{458691B8-B8F9-44C0-8E75-9660FF046BCE}" srcOrd="15" destOrd="0" presId="urn:microsoft.com/office/officeart/2011/layout/InterconnectedBlockProcess"/>
    <dgm:cxn modelId="{BCEA2BD5-A585-4334-B433-3239E79E5BE5}" type="presParOf" srcId="{458691B8-B8F9-44C0-8E75-9660FF046BCE}" destId="{4D1C1698-B98D-4718-855B-6E913BCC847F}" srcOrd="0" destOrd="0" presId="urn:microsoft.com/office/officeart/2011/layout/InterconnectedBlockProcess"/>
    <dgm:cxn modelId="{5A750E0E-5D76-4683-8928-A259C64B5CAB}" type="presParOf" srcId="{77248253-A6A0-4CEC-B341-013C54567C54}" destId="{B132C009-0909-49D2-8E89-D6B94219F900}" srcOrd="16" destOrd="0" presId="urn:microsoft.com/office/officeart/2011/layout/InterconnectedBlockProcess"/>
    <dgm:cxn modelId="{09C431C3-8675-4579-9AE8-415987847D1F}" type="presParOf" srcId="{77248253-A6A0-4CEC-B341-013C54567C54}" destId="{AE8C1A11-DABD-4C17-9DDF-E84F7FD41CCA}" srcOrd="17" destOrd="0" presId="urn:microsoft.com/office/officeart/2011/layout/InterconnectedBlockProcess"/>
    <dgm:cxn modelId="{5C0B3E05-373A-4979-A7E5-E5E214982BC8}" type="presParOf" srcId="{77248253-A6A0-4CEC-B341-013C54567C54}" destId="{63886530-681A-4F6F-8367-516644E99E40}" srcOrd="18" destOrd="0" presId="urn:microsoft.com/office/officeart/2011/layout/InterconnectedBlockProcess"/>
    <dgm:cxn modelId="{E01021BA-434C-4372-B272-CDD70C69F6DB}" type="presParOf" srcId="{63886530-681A-4F6F-8367-516644E99E40}" destId="{BF7F8886-EF39-4F60-8280-280B6A681A93}" srcOrd="0" destOrd="0" presId="urn:microsoft.com/office/officeart/2011/layout/InterconnectedBlockProcess"/>
    <dgm:cxn modelId="{45D77940-BBB6-45DC-8A59-AAB06A9AE59D}" type="presParOf" srcId="{77248253-A6A0-4CEC-B341-013C54567C54}" destId="{A62FF359-6C8F-4898-9A1B-A54990D4645D}" srcOrd="19" destOrd="0" presId="urn:microsoft.com/office/officeart/2011/layout/InterconnectedBlockProcess"/>
    <dgm:cxn modelId="{DBFE7906-6E26-4AD3-97D2-511B9321003F}" type="presParOf" srcId="{77248253-A6A0-4CEC-B341-013C54567C54}" destId="{7AC10DDC-BFF3-40B1-AC9C-0CEEC1985F27}" srcOrd="20" destOrd="0" presId="urn:microsoft.com/office/officeart/2011/layout/Interconnected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158FE8-DF54-4344-8C33-CFEA0241741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AU"/>
        </a:p>
      </dgm:t>
    </dgm:pt>
    <dgm:pt modelId="{FA98FFCE-0A09-4870-9E7F-A5CD92FA40B1}">
      <dgm:prSet/>
      <dgm:spPr/>
      <dgm:t>
        <a:bodyPr/>
        <a:lstStyle/>
        <a:p>
          <a:r>
            <a:rPr lang="en-US" baseline="0" dirty="0"/>
            <a:t>Windows PowerShell is a Windows feature</a:t>
          </a:r>
          <a:endParaRPr lang="en-AU" dirty="0"/>
        </a:p>
      </dgm:t>
    </dgm:pt>
    <dgm:pt modelId="{E6CDBD91-94F4-474C-A97C-774657786C80}" type="parTrans" cxnId="{80CBBD86-F8D2-4B6E-B8A4-45947A531276}">
      <dgm:prSet/>
      <dgm:spPr/>
      <dgm:t>
        <a:bodyPr/>
        <a:lstStyle/>
        <a:p>
          <a:endParaRPr lang="en-AU"/>
        </a:p>
      </dgm:t>
    </dgm:pt>
    <dgm:pt modelId="{5E12487C-11AF-4F92-996F-5601D7A5CFB6}" type="sibTrans" cxnId="{80CBBD86-F8D2-4B6E-B8A4-45947A531276}">
      <dgm:prSet/>
      <dgm:spPr/>
      <dgm:t>
        <a:bodyPr/>
        <a:lstStyle/>
        <a:p>
          <a:endParaRPr lang="en-AU"/>
        </a:p>
      </dgm:t>
    </dgm:pt>
    <dgm:pt modelId="{DE931380-5C0F-4268-AA4F-9607CAD9E92B}">
      <dgm:prSet/>
      <dgm:spPr/>
      <dgm:t>
        <a:bodyPr/>
        <a:lstStyle/>
        <a:p>
          <a:r>
            <a:rPr lang="en-US" baseline="0"/>
            <a:t>Windows PowerShell 4.0 </a:t>
          </a:r>
          <a:endParaRPr lang="en-AU"/>
        </a:p>
      </dgm:t>
    </dgm:pt>
    <dgm:pt modelId="{ACABA96D-94A0-4D35-8F89-8385E720F030}" type="parTrans" cxnId="{58F18C23-BE8D-45FE-9E1B-93C06719FE76}">
      <dgm:prSet/>
      <dgm:spPr/>
      <dgm:t>
        <a:bodyPr/>
        <a:lstStyle/>
        <a:p>
          <a:endParaRPr lang="en-AU"/>
        </a:p>
      </dgm:t>
    </dgm:pt>
    <dgm:pt modelId="{1FFD69DE-722A-4B0D-A456-820324E2C9DE}" type="sibTrans" cxnId="{58F18C23-BE8D-45FE-9E1B-93C06719FE76}">
      <dgm:prSet/>
      <dgm:spPr/>
      <dgm:t>
        <a:bodyPr/>
        <a:lstStyle/>
        <a:p>
          <a:endParaRPr lang="en-AU"/>
        </a:p>
      </dgm:t>
    </dgm:pt>
    <dgm:pt modelId="{9B9CB2CE-2DF2-4BF7-977A-4E0DB3D7F916}">
      <dgm:prSet/>
      <dgm:spPr/>
      <dgm:t>
        <a:bodyPr/>
        <a:lstStyle/>
        <a:p>
          <a:r>
            <a:rPr lang="en-US"/>
            <a:t>Windows 8.1 </a:t>
          </a:r>
          <a:endParaRPr lang="en-AU"/>
        </a:p>
      </dgm:t>
    </dgm:pt>
    <dgm:pt modelId="{3E6A7656-735C-4A96-892E-AD4204B0743E}" type="parTrans" cxnId="{5758DA1B-25C0-4ED7-A40E-89473EDC74F8}">
      <dgm:prSet/>
      <dgm:spPr/>
      <dgm:t>
        <a:bodyPr/>
        <a:lstStyle/>
        <a:p>
          <a:endParaRPr lang="en-AU"/>
        </a:p>
      </dgm:t>
    </dgm:pt>
    <dgm:pt modelId="{ABE3F155-C198-4302-8C74-796B65EE70FE}" type="sibTrans" cxnId="{5758DA1B-25C0-4ED7-A40E-89473EDC74F8}">
      <dgm:prSet/>
      <dgm:spPr/>
      <dgm:t>
        <a:bodyPr/>
        <a:lstStyle/>
        <a:p>
          <a:endParaRPr lang="en-AU"/>
        </a:p>
      </dgm:t>
    </dgm:pt>
    <dgm:pt modelId="{A7A27FA1-80FC-4785-BEB2-6CE76CCA934A}">
      <dgm:prSet/>
      <dgm:spPr/>
      <dgm:t>
        <a:bodyPr/>
        <a:lstStyle/>
        <a:p>
          <a:r>
            <a:rPr lang="en-US"/>
            <a:t>Windows Server 2012R2</a:t>
          </a:r>
          <a:endParaRPr lang="en-AU"/>
        </a:p>
      </dgm:t>
    </dgm:pt>
    <dgm:pt modelId="{1E110C96-EA6D-43C9-B654-5EB74D36FA87}" type="parTrans" cxnId="{1C050660-B0CB-47F3-AF0A-F023E42A7C77}">
      <dgm:prSet/>
      <dgm:spPr/>
      <dgm:t>
        <a:bodyPr/>
        <a:lstStyle/>
        <a:p>
          <a:endParaRPr lang="en-AU"/>
        </a:p>
      </dgm:t>
    </dgm:pt>
    <dgm:pt modelId="{8CA4BB40-3D69-4E51-B847-2121AF8E88DA}" type="sibTrans" cxnId="{1C050660-B0CB-47F3-AF0A-F023E42A7C77}">
      <dgm:prSet/>
      <dgm:spPr/>
      <dgm:t>
        <a:bodyPr/>
        <a:lstStyle/>
        <a:p>
          <a:endParaRPr lang="en-AU"/>
        </a:p>
      </dgm:t>
    </dgm:pt>
    <dgm:pt modelId="{2A228666-0D44-48D4-92E2-54C766754D0D}">
      <dgm:prSet/>
      <dgm:spPr/>
      <dgm:t>
        <a:bodyPr/>
        <a:lstStyle/>
        <a:p>
          <a:r>
            <a:rPr lang="en-US" baseline="0"/>
            <a:t>Windows PowerShell 3.0 </a:t>
          </a:r>
          <a:endParaRPr lang="en-AU"/>
        </a:p>
      </dgm:t>
    </dgm:pt>
    <dgm:pt modelId="{277108BF-F09E-46C3-9889-88EE051A689B}" type="parTrans" cxnId="{A392A02A-B9C9-4703-A642-9F3951020C70}">
      <dgm:prSet/>
      <dgm:spPr/>
      <dgm:t>
        <a:bodyPr/>
        <a:lstStyle/>
        <a:p>
          <a:endParaRPr lang="en-AU"/>
        </a:p>
      </dgm:t>
    </dgm:pt>
    <dgm:pt modelId="{352B242E-D694-46E8-8EBA-10E4ED39D0A4}" type="sibTrans" cxnId="{A392A02A-B9C9-4703-A642-9F3951020C70}">
      <dgm:prSet/>
      <dgm:spPr/>
      <dgm:t>
        <a:bodyPr/>
        <a:lstStyle/>
        <a:p>
          <a:endParaRPr lang="en-AU"/>
        </a:p>
      </dgm:t>
    </dgm:pt>
    <dgm:pt modelId="{FDB3CB0D-3E2E-4FCB-964A-51F1018C9FAF}">
      <dgm:prSet/>
      <dgm:spPr/>
      <dgm:t>
        <a:bodyPr/>
        <a:lstStyle/>
        <a:p>
          <a:r>
            <a:rPr lang="en-US"/>
            <a:t>Windows 8</a:t>
          </a:r>
          <a:endParaRPr lang="en-AU"/>
        </a:p>
      </dgm:t>
    </dgm:pt>
    <dgm:pt modelId="{E6831B9F-5217-4E3A-9E2A-093B27DC0B37}" type="parTrans" cxnId="{58C21F32-49E5-400F-925B-F888F88E1F87}">
      <dgm:prSet/>
      <dgm:spPr/>
      <dgm:t>
        <a:bodyPr/>
        <a:lstStyle/>
        <a:p>
          <a:endParaRPr lang="en-AU"/>
        </a:p>
      </dgm:t>
    </dgm:pt>
    <dgm:pt modelId="{6CCD9A9D-70F3-43ED-8E8A-B56D82C40C92}" type="sibTrans" cxnId="{58C21F32-49E5-400F-925B-F888F88E1F87}">
      <dgm:prSet/>
      <dgm:spPr/>
      <dgm:t>
        <a:bodyPr/>
        <a:lstStyle/>
        <a:p>
          <a:endParaRPr lang="en-AU"/>
        </a:p>
      </dgm:t>
    </dgm:pt>
    <dgm:pt modelId="{44D34CD8-8D98-48C0-B5DF-32C0858E440F}">
      <dgm:prSet/>
      <dgm:spPr/>
      <dgm:t>
        <a:bodyPr/>
        <a:lstStyle/>
        <a:p>
          <a:r>
            <a:rPr lang="en-US"/>
            <a:t>Windows Server 2012</a:t>
          </a:r>
          <a:endParaRPr lang="en-AU"/>
        </a:p>
      </dgm:t>
    </dgm:pt>
    <dgm:pt modelId="{2C822F77-AE91-4FD0-93CA-BF6A67F3C8E1}" type="parTrans" cxnId="{3F82E268-D8DD-4FFF-85C8-17DCA5135FD0}">
      <dgm:prSet/>
      <dgm:spPr/>
      <dgm:t>
        <a:bodyPr/>
        <a:lstStyle/>
        <a:p>
          <a:endParaRPr lang="en-AU"/>
        </a:p>
      </dgm:t>
    </dgm:pt>
    <dgm:pt modelId="{A2F775DE-B541-452E-B175-16CDE5D26A03}" type="sibTrans" cxnId="{3F82E268-D8DD-4FFF-85C8-17DCA5135FD0}">
      <dgm:prSet/>
      <dgm:spPr/>
      <dgm:t>
        <a:bodyPr/>
        <a:lstStyle/>
        <a:p>
          <a:endParaRPr lang="en-AU"/>
        </a:p>
      </dgm:t>
    </dgm:pt>
    <dgm:pt modelId="{0702D7D7-F0AB-4DD3-944C-846D686BA264}">
      <dgm:prSet/>
      <dgm:spPr/>
      <dgm:t>
        <a:bodyPr/>
        <a:lstStyle/>
        <a:p>
          <a:r>
            <a:rPr lang="en-US" baseline="0"/>
            <a:t>Windows PowerShell 2.0 </a:t>
          </a:r>
          <a:endParaRPr lang="en-AU"/>
        </a:p>
      </dgm:t>
    </dgm:pt>
    <dgm:pt modelId="{19680A82-4603-4145-8EF2-683FB96260D7}" type="parTrans" cxnId="{F4CCDF68-7FE2-4525-B76F-93554EF5D094}">
      <dgm:prSet/>
      <dgm:spPr/>
      <dgm:t>
        <a:bodyPr/>
        <a:lstStyle/>
        <a:p>
          <a:endParaRPr lang="en-AU"/>
        </a:p>
      </dgm:t>
    </dgm:pt>
    <dgm:pt modelId="{6EBD7FDA-1B22-498E-B94E-B33115FF1873}" type="sibTrans" cxnId="{F4CCDF68-7FE2-4525-B76F-93554EF5D094}">
      <dgm:prSet/>
      <dgm:spPr/>
      <dgm:t>
        <a:bodyPr/>
        <a:lstStyle/>
        <a:p>
          <a:endParaRPr lang="en-AU"/>
        </a:p>
      </dgm:t>
    </dgm:pt>
    <dgm:pt modelId="{38A177F9-3BFC-4E5E-8D16-E2E50B64D378}">
      <dgm:prSet/>
      <dgm:spPr/>
      <dgm:t>
        <a:bodyPr/>
        <a:lstStyle/>
        <a:p>
          <a:r>
            <a:rPr lang="en-US"/>
            <a:t>Windows 7</a:t>
          </a:r>
          <a:endParaRPr lang="en-AU"/>
        </a:p>
      </dgm:t>
    </dgm:pt>
    <dgm:pt modelId="{9CE50002-0332-4CB2-9FEA-AEBC7106DB5D}" type="parTrans" cxnId="{A6644B2A-E69D-4C52-9913-979F0A337460}">
      <dgm:prSet/>
      <dgm:spPr/>
      <dgm:t>
        <a:bodyPr/>
        <a:lstStyle/>
        <a:p>
          <a:endParaRPr lang="en-AU"/>
        </a:p>
      </dgm:t>
    </dgm:pt>
    <dgm:pt modelId="{271DC71B-0607-4FE9-A142-236CECC98242}" type="sibTrans" cxnId="{A6644B2A-E69D-4C52-9913-979F0A337460}">
      <dgm:prSet/>
      <dgm:spPr/>
      <dgm:t>
        <a:bodyPr/>
        <a:lstStyle/>
        <a:p>
          <a:endParaRPr lang="en-AU"/>
        </a:p>
      </dgm:t>
    </dgm:pt>
    <dgm:pt modelId="{57A1F3D4-BA1E-45A9-9211-D0D3FC296DA9}">
      <dgm:prSet/>
      <dgm:spPr/>
      <dgm:t>
        <a:bodyPr/>
        <a:lstStyle/>
        <a:p>
          <a:r>
            <a:rPr lang="en-US"/>
            <a:t>Windows Server 2008 R2</a:t>
          </a:r>
          <a:endParaRPr lang="en-AU"/>
        </a:p>
      </dgm:t>
    </dgm:pt>
    <dgm:pt modelId="{8A487025-D2FD-46DF-AC6F-CC67991FF2DB}" type="parTrans" cxnId="{9C478B74-FFF3-4465-9309-BAC54213A14A}">
      <dgm:prSet/>
      <dgm:spPr/>
      <dgm:t>
        <a:bodyPr/>
        <a:lstStyle/>
        <a:p>
          <a:endParaRPr lang="en-AU"/>
        </a:p>
      </dgm:t>
    </dgm:pt>
    <dgm:pt modelId="{D8078901-1A2E-4B9E-92C1-5F64DD78912B}" type="sibTrans" cxnId="{9C478B74-FFF3-4465-9309-BAC54213A14A}">
      <dgm:prSet/>
      <dgm:spPr/>
      <dgm:t>
        <a:bodyPr/>
        <a:lstStyle/>
        <a:p>
          <a:endParaRPr lang="en-AU"/>
        </a:p>
      </dgm:t>
    </dgm:pt>
    <dgm:pt modelId="{BD9EFBA0-CB06-46FD-9A57-0F1EFAB814C2}">
      <dgm:prSet/>
      <dgm:spPr/>
      <dgm:t>
        <a:bodyPr/>
        <a:lstStyle/>
        <a:p>
          <a:r>
            <a:rPr lang="en-US" baseline="0"/>
            <a:t>Windows PowerShell 1.0 </a:t>
          </a:r>
          <a:endParaRPr lang="en-AU"/>
        </a:p>
      </dgm:t>
    </dgm:pt>
    <dgm:pt modelId="{7C625143-5FF7-4CE7-8B18-55E0AA615B56}" type="parTrans" cxnId="{402CB345-11C3-4E9F-863B-6D3D94372691}">
      <dgm:prSet/>
      <dgm:spPr/>
      <dgm:t>
        <a:bodyPr/>
        <a:lstStyle/>
        <a:p>
          <a:endParaRPr lang="en-AU"/>
        </a:p>
      </dgm:t>
    </dgm:pt>
    <dgm:pt modelId="{161B5E83-E3E1-40A0-8ED0-5AFA866BE58E}" type="sibTrans" cxnId="{402CB345-11C3-4E9F-863B-6D3D94372691}">
      <dgm:prSet/>
      <dgm:spPr/>
      <dgm:t>
        <a:bodyPr/>
        <a:lstStyle/>
        <a:p>
          <a:endParaRPr lang="en-AU"/>
        </a:p>
      </dgm:t>
    </dgm:pt>
    <dgm:pt modelId="{DB478B52-8099-495E-88EA-6B69F500D713}">
      <dgm:prSet/>
      <dgm:spPr/>
      <dgm:t>
        <a:bodyPr/>
        <a:lstStyle/>
        <a:p>
          <a:r>
            <a:rPr lang="en-US"/>
            <a:t>Windows Server 2008</a:t>
          </a:r>
          <a:endParaRPr lang="en-AU"/>
        </a:p>
      </dgm:t>
    </dgm:pt>
    <dgm:pt modelId="{784E77DD-9A36-489C-B69C-5B175BF3EA64}" type="parTrans" cxnId="{2BF94E09-6031-4C23-AA92-972823602150}">
      <dgm:prSet/>
      <dgm:spPr/>
      <dgm:t>
        <a:bodyPr/>
        <a:lstStyle/>
        <a:p>
          <a:endParaRPr lang="en-AU"/>
        </a:p>
      </dgm:t>
    </dgm:pt>
    <dgm:pt modelId="{F164B2D9-5F24-4DF3-8C7C-3CF1EBE95177}" type="sibTrans" cxnId="{2BF94E09-6031-4C23-AA92-972823602150}">
      <dgm:prSet/>
      <dgm:spPr/>
      <dgm:t>
        <a:bodyPr/>
        <a:lstStyle/>
        <a:p>
          <a:endParaRPr lang="en-AU"/>
        </a:p>
      </dgm:t>
    </dgm:pt>
    <dgm:pt modelId="{37EEC2E8-D49C-4F6A-BF8F-84BF2A6F7338}">
      <dgm:prSet/>
      <dgm:spPr/>
      <dgm:t>
        <a:bodyPr/>
        <a:lstStyle/>
        <a:p>
          <a:r>
            <a:rPr lang="en-AU" dirty="0"/>
            <a:t>Windows PowerShell 5.0</a:t>
          </a:r>
        </a:p>
      </dgm:t>
    </dgm:pt>
    <dgm:pt modelId="{08D58425-E3AB-43DB-9DEA-47ECD38F4F90}" type="parTrans" cxnId="{21BAD50F-D3A5-4246-B5F7-CBB23CD060E9}">
      <dgm:prSet/>
      <dgm:spPr/>
      <dgm:t>
        <a:bodyPr/>
        <a:lstStyle/>
        <a:p>
          <a:endParaRPr lang="en-US"/>
        </a:p>
      </dgm:t>
    </dgm:pt>
    <dgm:pt modelId="{9F1EACE8-2C71-4FCF-A8F8-C4F1F81D5FF1}" type="sibTrans" cxnId="{21BAD50F-D3A5-4246-B5F7-CBB23CD060E9}">
      <dgm:prSet/>
      <dgm:spPr/>
      <dgm:t>
        <a:bodyPr/>
        <a:lstStyle/>
        <a:p>
          <a:endParaRPr lang="en-US"/>
        </a:p>
      </dgm:t>
    </dgm:pt>
    <dgm:pt modelId="{C5846C51-BDB3-467C-84EB-FA2764FB063F}">
      <dgm:prSet/>
      <dgm:spPr/>
      <dgm:t>
        <a:bodyPr/>
        <a:lstStyle/>
        <a:p>
          <a:r>
            <a:rPr lang="en-AU"/>
            <a:t>Windows 10</a:t>
          </a:r>
        </a:p>
      </dgm:t>
    </dgm:pt>
    <dgm:pt modelId="{DBE77780-867C-4302-8028-F57992753C1C}" type="parTrans" cxnId="{8440C88C-83A1-4F55-A4AA-146A75959CF5}">
      <dgm:prSet/>
      <dgm:spPr/>
      <dgm:t>
        <a:bodyPr/>
        <a:lstStyle/>
        <a:p>
          <a:endParaRPr lang="en-US"/>
        </a:p>
      </dgm:t>
    </dgm:pt>
    <dgm:pt modelId="{02A78F63-FEF7-47D1-B630-2B44C74C104C}" type="sibTrans" cxnId="{8440C88C-83A1-4F55-A4AA-146A75959CF5}">
      <dgm:prSet/>
      <dgm:spPr/>
      <dgm:t>
        <a:bodyPr/>
        <a:lstStyle/>
        <a:p>
          <a:endParaRPr lang="en-US"/>
        </a:p>
      </dgm:t>
    </dgm:pt>
    <dgm:pt modelId="{F1B27457-C316-44C0-BDE4-18F859FA88CD}">
      <dgm:prSet/>
      <dgm:spPr/>
      <dgm:t>
        <a:bodyPr/>
        <a:lstStyle/>
        <a:p>
          <a:r>
            <a:rPr lang="en-AU" dirty="0"/>
            <a:t>Windows Server 2016 / Windows Server 2019</a:t>
          </a:r>
        </a:p>
      </dgm:t>
    </dgm:pt>
    <dgm:pt modelId="{2947166C-1645-404D-8C22-C7CA345F0F82}" type="parTrans" cxnId="{B45D4D1F-D9B1-415E-9F92-7DCBE5440D49}">
      <dgm:prSet/>
      <dgm:spPr/>
      <dgm:t>
        <a:bodyPr/>
        <a:lstStyle/>
        <a:p>
          <a:endParaRPr lang="en-US"/>
        </a:p>
      </dgm:t>
    </dgm:pt>
    <dgm:pt modelId="{2AF0AA21-FE3E-423A-AC25-F7F5723C4270}" type="sibTrans" cxnId="{B45D4D1F-D9B1-415E-9F92-7DCBE5440D49}">
      <dgm:prSet/>
      <dgm:spPr/>
      <dgm:t>
        <a:bodyPr/>
        <a:lstStyle/>
        <a:p>
          <a:endParaRPr lang="en-US"/>
        </a:p>
      </dgm:t>
    </dgm:pt>
    <dgm:pt modelId="{E5284630-CB60-4458-B529-1BB72368743B}" type="pres">
      <dgm:prSet presAssocID="{D2158FE8-DF54-4344-8C33-CFEA02417412}" presName="Name0" presStyleCnt="0">
        <dgm:presLayoutVars>
          <dgm:dir/>
          <dgm:animLvl val="lvl"/>
          <dgm:resizeHandles val="exact"/>
        </dgm:presLayoutVars>
      </dgm:prSet>
      <dgm:spPr/>
    </dgm:pt>
    <dgm:pt modelId="{81D858A5-EE92-4BE5-A7A3-9DB1A9159555}" type="pres">
      <dgm:prSet presAssocID="{FA98FFCE-0A09-4870-9E7F-A5CD92FA40B1}" presName="linNode" presStyleCnt="0"/>
      <dgm:spPr/>
    </dgm:pt>
    <dgm:pt modelId="{503A56B7-8031-4FFE-868F-648D82BF4072}" type="pres">
      <dgm:prSet presAssocID="{FA98FFCE-0A09-4870-9E7F-A5CD92FA40B1}" presName="parentText" presStyleLbl="node1" presStyleIdx="0" presStyleCnt="6" custScaleX="277778">
        <dgm:presLayoutVars>
          <dgm:chMax val="1"/>
          <dgm:bulletEnabled val="1"/>
        </dgm:presLayoutVars>
      </dgm:prSet>
      <dgm:spPr>
        <a:prstGeom prst="rect">
          <a:avLst/>
        </a:prstGeom>
      </dgm:spPr>
    </dgm:pt>
    <dgm:pt modelId="{71B2437C-F066-44EB-945F-1427A915F4F2}" type="pres">
      <dgm:prSet presAssocID="{5E12487C-11AF-4F92-996F-5601D7A5CFB6}" presName="sp" presStyleCnt="0"/>
      <dgm:spPr/>
    </dgm:pt>
    <dgm:pt modelId="{931D82CB-C4AF-4DA4-A028-318EE91E87C5}" type="pres">
      <dgm:prSet presAssocID="{37EEC2E8-D49C-4F6A-BF8F-84BF2A6F7338}" presName="linNode" presStyleCnt="0"/>
      <dgm:spPr/>
    </dgm:pt>
    <dgm:pt modelId="{F3C35A25-9DF2-4C00-9C63-998F2D4282FD}" type="pres">
      <dgm:prSet presAssocID="{37EEC2E8-D49C-4F6A-BF8F-84BF2A6F7338}" presName="parentText" presStyleLbl="node1" presStyleIdx="1" presStyleCnt="6">
        <dgm:presLayoutVars>
          <dgm:chMax val="1"/>
          <dgm:bulletEnabled val="1"/>
        </dgm:presLayoutVars>
      </dgm:prSet>
      <dgm:spPr>
        <a:prstGeom prst="rect">
          <a:avLst/>
        </a:prstGeom>
      </dgm:spPr>
    </dgm:pt>
    <dgm:pt modelId="{36E6EED8-87F2-4F24-B0A4-D71668EA1A1D}" type="pres">
      <dgm:prSet presAssocID="{37EEC2E8-D49C-4F6A-BF8F-84BF2A6F7338}" presName="descendantText" presStyleLbl="alignAccFollowNode1" presStyleIdx="0" presStyleCnt="5">
        <dgm:presLayoutVars>
          <dgm:bulletEnabled val="1"/>
        </dgm:presLayoutVars>
      </dgm:prSet>
      <dgm:spPr>
        <a:prstGeom prst="rect">
          <a:avLst/>
        </a:prstGeom>
      </dgm:spPr>
    </dgm:pt>
    <dgm:pt modelId="{A74572D4-E67A-4F06-A3A6-D56A0CA2DE20}" type="pres">
      <dgm:prSet presAssocID="{9F1EACE8-2C71-4FCF-A8F8-C4F1F81D5FF1}" presName="sp" presStyleCnt="0"/>
      <dgm:spPr/>
    </dgm:pt>
    <dgm:pt modelId="{3C34D506-47A5-4520-A8BB-7245B2D3538D}" type="pres">
      <dgm:prSet presAssocID="{DE931380-5C0F-4268-AA4F-9607CAD9E92B}" presName="linNode" presStyleCnt="0"/>
      <dgm:spPr/>
    </dgm:pt>
    <dgm:pt modelId="{1748EA0A-3155-4C6C-BADC-F328C904FDEA}" type="pres">
      <dgm:prSet presAssocID="{DE931380-5C0F-4268-AA4F-9607CAD9E92B}" presName="parentText" presStyleLbl="node1" presStyleIdx="2" presStyleCnt="6">
        <dgm:presLayoutVars>
          <dgm:chMax val="1"/>
          <dgm:bulletEnabled val="1"/>
        </dgm:presLayoutVars>
      </dgm:prSet>
      <dgm:spPr>
        <a:prstGeom prst="rect">
          <a:avLst/>
        </a:prstGeom>
      </dgm:spPr>
    </dgm:pt>
    <dgm:pt modelId="{0A17B01E-B76D-487F-8DF3-44582ABBF3E4}" type="pres">
      <dgm:prSet presAssocID="{DE931380-5C0F-4268-AA4F-9607CAD9E92B}" presName="descendantText" presStyleLbl="alignAccFollowNode1" presStyleIdx="1" presStyleCnt="5">
        <dgm:presLayoutVars>
          <dgm:bulletEnabled val="1"/>
        </dgm:presLayoutVars>
      </dgm:prSet>
      <dgm:spPr>
        <a:prstGeom prst="rect">
          <a:avLst/>
        </a:prstGeom>
      </dgm:spPr>
    </dgm:pt>
    <dgm:pt modelId="{7DC81685-5427-495E-A772-23DCDE84327D}" type="pres">
      <dgm:prSet presAssocID="{1FFD69DE-722A-4B0D-A456-820324E2C9DE}" presName="sp" presStyleCnt="0"/>
      <dgm:spPr/>
    </dgm:pt>
    <dgm:pt modelId="{05568FF2-E755-49D3-ACC1-E5099E1B3296}" type="pres">
      <dgm:prSet presAssocID="{2A228666-0D44-48D4-92E2-54C766754D0D}" presName="linNode" presStyleCnt="0"/>
      <dgm:spPr/>
    </dgm:pt>
    <dgm:pt modelId="{6F879473-FFEC-4BFB-8DDC-4594AE96019F}" type="pres">
      <dgm:prSet presAssocID="{2A228666-0D44-48D4-92E2-54C766754D0D}" presName="parentText" presStyleLbl="node1" presStyleIdx="3" presStyleCnt="6">
        <dgm:presLayoutVars>
          <dgm:chMax val="1"/>
          <dgm:bulletEnabled val="1"/>
        </dgm:presLayoutVars>
      </dgm:prSet>
      <dgm:spPr>
        <a:prstGeom prst="rect">
          <a:avLst/>
        </a:prstGeom>
      </dgm:spPr>
    </dgm:pt>
    <dgm:pt modelId="{CF819541-C2E4-4E75-9F43-4A223E1C8EBB}" type="pres">
      <dgm:prSet presAssocID="{2A228666-0D44-48D4-92E2-54C766754D0D}" presName="descendantText" presStyleLbl="alignAccFollowNode1" presStyleIdx="2" presStyleCnt="5">
        <dgm:presLayoutVars>
          <dgm:bulletEnabled val="1"/>
        </dgm:presLayoutVars>
      </dgm:prSet>
      <dgm:spPr>
        <a:prstGeom prst="rect">
          <a:avLst/>
        </a:prstGeom>
      </dgm:spPr>
    </dgm:pt>
    <dgm:pt modelId="{140A2389-8EFC-4963-A083-24C3DA44B497}" type="pres">
      <dgm:prSet presAssocID="{352B242E-D694-46E8-8EBA-10E4ED39D0A4}" presName="sp" presStyleCnt="0"/>
      <dgm:spPr/>
    </dgm:pt>
    <dgm:pt modelId="{CE3FB4DB-5BC2-40C7-A340-7C211067FAF4}" type="pres">
      <dgm:prSet presAssocID="{0702D7D7-F0AB-4DD3-944C-846D686BA264}" presName="linNode" presStyleCnt="0"/>
      <dgm:spPr/>
    </dgm:pt>
    <dgm:pt modelId="{C611A6E2-D8A6-4AE9-B134-F2F49E25493A}" type="pres">
      <dgm:prSet presAssocID="{0702D7D7-F0AB-4DD3-944C-846D686BA264}" presName="parentText" presStyleLbl="node1" presStyleIdx="4" presStyleCnt="6">
        <dgm:presLayoutVars>
          <dgm:chMax val="1"/>
          <dgm:bulletEnabled val="1"/>
        </dgm:presLayoutVars>
      </dgm:prSet>
      <dgm:spPr>
        <a:prstGeom prst="rect">
          <a:avLst/>
        </a:prstGeom>
      </dgm:spPr>
    </dgm:pt>
    <dgm:pt modelId="{B78FD06F-C4DC-4B7E-9CA9-A801466BDA64}" type="pres">
      <dgm:prSet presAssocID="{0702D7D7-F0AB-4DD3-944C-846D686BA264}" presName="descendantText" presStyleLbl="alignAccFollowNode1" presStyleIdx="3" presStyleCnt="5">
        <dgm:presLayoutVars>
          <dgm:bulletEnabled val="1"/>
        </dgm:presLayoutVars>
      </dgm:prSet>
      <dgm:spPr>
        <a:prstGeom prst="rect">
          <a:avLst/>
        </a:prstGeom>
      </dgm:spPr>
    </dgm:pt>
    <dgm:pt modelId="{513E11E3-874E-4D74-B845-3B20BF71B9DB}" type="pres">
      <dgm:prSet presAssocID="{6EBD7FDA-1B22-498E-B94E-B33115FF1873}" presName="sp" presStyleCnt="0"/>
      <dgm:spPr/>
    </dgm:pt>
    <dgm:pt modelId="{06554900-62F7-4EC5-A0E9-3FEFDD45E849}" type="pres">
      <dgm:prSet presAssocID="{BD9EFBA0-CB06-46FD-9A57-0F1EFAB814C2}" presName="linNode" presStyleCnt="0"/>
      <dgm:spPr/>
    </dgm:pt>
    <dgm:pt modelId="{45808100-8D0C-49AA-8FD6-CDD5C9598025}" type="pres">
      <dgm:prSet presAssocID="{BD9EFBA0-CB06-46FD-9A57-0F1EFAB814C2}" presName="parentText" presStyleLbl="node1" presStyleIdx="5" presStyleCnt="6">
        <dgm:presLayoutVars>
          <dgm:chMax val="1"/>
          <dgm:bulletEnabled val="1"/>
        </dgm:presLayoutVars>
      </dgm:prSet>
      <dgm:spPr>
        <a:prstGeom prst="rect">
          <a:avLst/>
        </a:prstGeom>
      </dgm:spPr>
    </dgm:pt>
    <dgm:pt modelId="{716A5442-FB28-4EB7-9497-5F4B7D717F18}" type="pres">
      <dgm:prSet presAssocID="{BD9EFBA0-CB06-46FD-9A57-0F1EFAB814C2}" presName="descendantText" presStyleLbl="alignAccFollowNode1" presStyleIdx="4" presStyleCnt="5">
        <dgm:presLayoutVars>
          <dgm:bulletEnabled val="1"/>
        </dgm:presLayoutVars>
      </dgm:prSet>
      <dgm:spPr>
        <a:prstGeom prst="rect">
          <a:avLst/>
        </a:prstGeom>
      </dgm:spPr>
    </dgm:pt>
  </dgm:ptLst>
  <dgm:cxnLst>
    <dgm:cxn modelId="{5C289206-FA7A-4171-94EC-92676E73DCEC}" type="presOf" srcId="{FDB3CB0D-3E2E-4FCB-964A-51F1018C9FAF}" destId="{CF819541-C2E4-4E75-9F43-4A223E1C8EBB}" srcOrd="0" destOrd="0" presId="urn:microsoft.com/office/officeart/2005/8/layout/vList5"/>
    <dgm:cxn modelId="{2BF94E09-6031-4C23-AA92-972823602150}" srcId="{BD9EFBA0-CB06-46FD-9A57-0F1EFAB814C2}" destId="{DB478B52-8099-495E-88EA-6B69F500D713}" srcOrd="0" destOrd="0" parTransId="{784E77DD-9A36-489C-B69C-5B175BF3EA64}" sibTransId="{F164B2D9-5F24-4DF3-8C7C-3CF1EBE95177}"/>
    <dgm:cxn modelId="{21BAD50F-D3A5-4246-B5F7-CBB23CD060E9}" srcId="{D2158FE8-DF54-4344-8C33-CFEA02417412}" destId="{37EEC2E8-D49C-4F6A-BF8F-84BF2A6F7338}" srcOrd="1" destOrd="0" parTransId="{08D58425-E3AB-43DB-9DEA-47ECD38F4F90}" sibTransId="{9F1EACE8-2C71-4FCF-A8F8-C4F1F81D5FF1}"/>
    <dgm:cxn modelId="{56F89119-F033-4534-80FB-888F9ACD75DA}" type="presOf" srcId="{2A228666-0D44-48D4-92E2-54C766754D0D}" destId="{6F879473-FFEC-4BFB-8DDC-4594AE96019F}" srcOrd="0" destOrd="0" presId="urn:microsoft.com/office/officeart/2005/8/layout/vList5"/>
    <dgm:cxn modelId="{5758DA1B-25C0-4ED7-A40E-89473EDC74F8}" srcId="{DE931380-5C0F-4268-AA4F-9607CAD9E92B}" destId="{9B9CB2CE-2DF2-4BF7-977A-4E0DB3D7F916}" srcOrd="0" destOrd="0" parTransId="{3E6A7656-735C-4A96-892E-AD4204B0743E}" sibTransId="{ABE3F155-C198-4302-8C74-796B65EE70FE}"/>
    <dgm:cxn modelId="{B45D4D1F-D9B1-415E-9F92-7DCBE5440D49}" srcId="{37EEC2E8-D49C-4F6A-BF8F-84BF2A6F7338}" destId="{F1B27457-C316-44C0-BDE4-18F859FA88CD}" srcOrd="1" destOrd="0" parTransId="{2947166C-1645-404D-8C22-C7CA345F0F82}" sibTransId="{2AF0AA21-FE3E-423A-AC25-F7F5723C4270}"/>
    <dgm:cxn modelId="{61BE7122-FC89-40C0-8F55-E7FFF230921E}" type="presOf" srcId="{DE931380-5C0F-4268-AA4F-9607CAD9E92B}" destId="{1748EA0A-3155-4C6C-BADC-F328C904FDEA}" srcOrd="0" destOrd="0" presId="urn:microsoft.com/office/officeart/2005/8/layout/vList5"/>
    <dgm:cxn modelId="{58F18C23-BE8D-45FE-9E1B-93C06719FE76}" srcId="{D2158FE8-DF54-4344-8C33-CFEA02417412}" destId="{DE931380-5C0F-4268-AA4F-9607CAD9E92B}" srcOrd="2" destOrd="0" parTransId="{ACABA96D-94A0-4D35-8F89-8385E720F030}" sibTransId="{1FFD69DE-722A-4B0D-A456-820324E2C9DE}"/>
    <dgm:cxn modelId="{A12FC726-FC57-47A7-833B-AECEAE334442}" type="presOf" srcId="{C5846C51-BDB3-467C-84EB-FA2764FB063F}" destId="{36E6EED8-87F2-4F24-B0A4-D71668EA1A1D}" srcOrd="0" destOrd="0" presId="urn:microsoft.com/office/officeart/2005/8/layout/vList5"/>
    <dgm:cxn modelId="{A6644B2A-E69D-4C52-9913-979F0A337460}" srcId="{0702D7D7-F0AB-4DD3-944C-846D686BA264}" destId="{38A177F9-3BFC-4E5E-8D16-E2E50B64D378}" srcOrd="0" destOrd="0" parTransId="{9CE50002-0332-4CB2-9FEA-AEBC7106DB5D}" sibTransId="{271DC71B-0607-4FE9-A142-236CECC98242}"/>
    <dgm:cxn modelId="{A392A02A-B9C9-4703-A642-9F3951020C70}" srcId="{D2158FE8-DF54-4344-8C33-CFEA02417412}" destId="{2A228666-0D44-48D4-92E2-54C766754D0D}" srcOrd="3" destOrd="0" parTransId="{277108BF-F09E-46C3-9889-88EE051A689B}" sibTransId="{352B242E-D694-46E8-8EBA-10E4ED39D0A4}"/>
    <dgm:cxn modelId="{659A0531-4E21-4FD4-968E-6FF77876B0F3}" type="presOf" srcId="{A7A27FA1-80FC-4785-BEB2-6CE76CCA934A}" destId="{0A17B01E-B76D-487F-8DF3-44582ABBF3E4}" srcOrd="0" destOrd="1" presId="urn:microsoft.com/office/officeart/2005/8/layout/vList5"/>
    <dgm:cxn modelId="{58C21F32-49E5-400F-925B-F888F88E1F87}" srcId="{2A228666-0D44-48D4-92E2-54C766754D0D}" destId="{FDB3CB0D-3E2E-4FCB-964A-51F1018C9FAF}" srcOrd="0" destOrd="0" parTransId="{E6831B9F-5217-4E3A-9E2A-093B27DC0B37}" sibTransId="{6CCD9A9D-70F3-43ED-8E8A-B56D82C40C92}"/>
    <dgm:cxn modelId="{E7447B3C-649B-4EF3-BE99-88DE2696323D}" type="presOf" srcId="{9B9CB2CE-2DF2-4BF7-977A-4E0DB3D7F916}" destId="{0A17B01E-B76D-487F-8DF3-44582ABBF3E4}" srcOrd="0" destOrd="0" presId="urn:microsoft.com/office/officeart/2005/8/layout/vList5"/>
    <dgm:cxn modelId="{49F6AB3F-7875-4385-B4F3-07066ECB034A}" type="presOf" srcId="{38A177F9-3BFC-4E5E-8D16-E2E50B64D378}" destId="{B78FD06F-C4DC-4B7E-9CA9-A801466BDA64}" srcOrd="0" destOrd="0" presId="urn:microsoft.com/office/officeart/2005/8/layout/vList5"/>
    <dgm:cxn modelId="{1C050660-B0CB-47F3-AF0A-F023E42A7C77}" srcId="{DE931380-5C0F-4268-AA4F-9607CAD9E92B}" destId="{A7A27FA1-80FC-4785-BEB2-6CE76CCA934A}" srcOrd="1" destOrd="0" parTransId="{1E110C96-EA6D-43C9-B654-5EB74D36FA87}" sibTransId="{8CA4BB40-3D69-4E51-B847-2121AF8E88DA}"/>
    <dgm:cxn modelId="{402CB345-11C3-4E9F-863B-6D3D94372691}" srcId="{D2158FE8-DF54-4344-8C33-CFEA02417412}" destId="{BD9EFBA0-CB06-46FD-9A57-0F1EFAB814C2}" srcOrd="5" destOrd="0" parTransId="{7C625143-5FF7-4CE7-8B18-55E0AA615B56}" sibTransId="{161B5E83-E3E1-40A0-8ED0-5AFA866BE58E}"/>
    <dgm:cxn modelId="{F4CCDF68-7FE2-4525-B76F-93554EF5D094}" srcId="{D2158FE8-DF54-4344-8C33-CFEA02417412}" destId="{0702D7D7-F0AB-4DD3-944C-846D686BA264}" srcOrd="4" destOrd="0" parTransId="{19680A82-4603-4145-8EF2-683FB96260D7}" sibTransId="{6EBD7FDA-1B22-498E-B94E-B33115FF1873}"/>
    <dgm:cxn modelId="{3F82E268-D8DD-4FFF-85C8-17DCA5135FD0}" srcId="{2A228666-0D44-48D4-92E2-54C766754D0D}" destId="{44D34CD8-8D98-48C0-B5DF-32C0858E440F}" srcOrd="1" destOrd="0" parTransId="{2C822F77-AE91-4FD0-93CA-BF6A67F3C8E1}" sibTransId="{A2F775DE-B541-452E-B175-16CDE5D26A03}"/>
    <dgm:cxn modelId="{3D325E70-BBD1-4202-AB6D-353BA1533ED8}" type="presOf" srcId="{0702D7D7-F0AB-4DD3-944C-846D686BA264}" destId="{C611A6E2-D8A6-4AE9-B134-F2F49E25493A}" srcOrd="0" destOrd="0" presId="urn:microsoft.com/office/officeart/2005/8/layout/vList5"/>
    <dgm:cxn modelId="{9C478B74-FFF3-4465-9309-BAC54213A14A}" srcId="{0702D7D7-F0AB-4DD3-944C-846D686BA264}" destId="{57A1F3D4-BA1E-45A9-9211-D0D3FC296DA9}" srcOrd="1" destOrd="0" parTransId="{8A487025-D2FD-46DF-AC6F-CC67991FF2DB}" sibTransId="{D8078901-1A2E-4B9E-92C1-5F64DD78912B}"/>
    <dgm:cxn modelId="{9D8FB67B-EBB2-46F3-BFD5-14D048779069}" type="presOf" srcId="{F1B27457-C316-44C0-BDE4-18F859FA88CD}" destId="{36E6EED8-87F2-4F24-B0A4-D71668EA1A1D}" srcOrd="0" destOrd="1" presId="urn:microsoft.com/office/officeart/2005/8/layout/vList5"/>
    <dgm:cxn modelId="{64DC087E-74C5-4D1D-BE46-5D0516E167CF}" type="presOf" srcId="{FA98FFCE-0A09-4870-9E7F-A5CD92FA40B1}" destId="{503A56B7-8031-4FFE-868F-648D82BF4072}" srcOrd="0" destOrd="0" presId="urn:microsoft.com/office/officeart/2005/8/layout/vList5"/>
    <dgm:cxn modelId="{80CBBD86-F8D2-4B6E-B8A4-45947A531276}" srcId="{D2158FE8-DF54-4344-8C33-CFEA02417412}" destId="{FA98FFCE-0A09-4870-9E7F-A5CD92FA40B1}" srcOrd="0" destOrd="0" parTransId="{E6CDBD91-94F4-474C-A97C-774657786C80}" sibTransId="{5E12487C-11AF-4F92-996F-5601D7A5CFB6}"/>
    <dgm:cxn modelId="{8440C88C-83A1-4F55-A4AA-146A75959CF5}" srcId="{37EEC2E8-D49C-4F6A-BF8F-84BF2A6F7338}" destId="{C5846C51-BDB3-467C-84EB-FA2764FB063F}" srcOrd="0" destOrd="0" parTransId="{DBE77780-867C-4302-8028-F57992753C1C}" sibTransId="{02A78F63-FEF7-47D1-B630-2B44C74C104C}"/>
    <dgm:cxn modelId="{C88B0B8F-5693-405E-87DE-BBCEB6DB65E9}" type="presOf" srcId="{37EEC2E8-D49C-4F6A-BF8F-84BF2A6F7338}" destId="{F3C35A25-9DF2-4C00-9C63-998F2D4282FD}" srcOrd="0" destOrd="0" presId="urn:microsoft.com/office/officeart/2005/8/layout/vList5"/>
    <dgm:cxn modelId="{2ED30396-7B40-47E9-819A-0AAD5E67C677}" type="presOf" srcId="{DB478B52-8099-495E-88EA-6B69F500D713}" destId="{716A5442-FB28-4EB7-9497-5F4B7D717F18}" srcOrd="0" destOrd="0" presId="urn:microsoft.com/office/officeart/2005/8/layout/vList5"/>
    <dgm:cxn modelId="{C67350A8-737B-4097-9857-AE5AA36EB5F3}" type="presOf" srcId="{BD9EFBA0-CB06-46FD-9A57-0F1EFAB814C2}" destId="{45808100-8D0C-49AA-8FD6-CDD5C9598025}" srcOrd="0" destOrd="0" presId="urn:microsoft.com/office/officeart/2005/8/layout/vList5"/>
    <dgm:cxn modelId="{D1839CB5-05E0-44AE-BC2A-C41B45900978}" type="presOf" srcId="{44D34CD8-8D98-48C0-B5DF-32C0858E440F}" destId="{CF819541-C2E4-4E75-9F43-4A223E1C8EBB}" srcOrd="0" destOrd="1" presId="urn:microsoft.com/office/officeart/2005/8/layout/vList5"/>
    <dgm:cxn modelId="{F46125F4-959D-472C-9994-7BF82891E4FF}" type="presOf" srcId="{57A1F3D4-BA1E-45A9-9211-D0D3FC296DA9}" destId="{B78FD06F-C4DC-4B7E-9CA9-A801466BDA64}" srcOrd="0" destOrd="1" presId="urn:microsoft.com/office/officeart/2005/8/layout/vList5"/>
    <dgm:cxn modelId="{F23AE4F9-D64C-4B00-BAA5-A680E4E49072}" type="presOf" srcId="{D2158FE8-DF54-4344-8C33-CFEA02417412}" destId="{E5284630-CB60-4458-B529-1BB72368743B}" srcOrd="0" destOrd="0" presId="urn:microsoft.com/office/officeart/2005/8/layout/vList5"/>
    <dgm:cxn modelId="{E721477C-CCD8-4D9A-813E-76C56A769828}" type="presParOf" srcId="{E5284630-CB60-4458-B529-1BB72368743B}" destId="{81D858A5-EE92-4BE5-A7A3-9DB1A9159555}" srcOrd="0" destOrd="0" presId="urn:microsoft.com/office/officeart/2005/8/layout/vList5"/>
    <dgm:cxn modelId="{0402FD07-3D7A-4732-86F8-FB26466714EB}" type="presParOf" srcId="{81D858A5-EE92-4BE5-A7A3-9DB1A9159555}" destId="{503A56B7-8031-4FFE-868F-648D82BF4072}" srcOrd="0" destOrd="0" presId="urn:microsoft.com/office/officeart/2005/8/layout/vList5"/>
    <dgm:cxn modelId="{E8ADF85A-77CE-406C-9D6C-5FFB5A0133AE}" type="presParOf" srcId="{E5284630-CB60-4458-B529-1BB72368743B}" destId="{71B2437C-F066-44EB-945F-1427A915F4F2}" srcOrd="1" destOrd="0" presId="urn:microsoft.com/office/officeart/2005/8/layout/vList5"/>
    <dgm:cxn modelId="{EC15570C-0A1C-47A3-A654-E0896B1AD97B}" type="presParOf" srcId="{E5284630-CB60-4458-B529-1BB72368743B}" destId="{931D82CB-C4AF-4DA4-A028-318EE91E87C5}" srcOrd="2" destOrd="0" presId="urn:microsoft.com/office/officeart/2005/8/layout/vList5"/>
    <dgm:cxn modelId="{A7D3EC00-ECE8-4DFA-B610-A131CC4AB68B}" type="presParOf" srcId="{931D82CB-C4AF-4DA4-A028-318EE91E87C5}" destId="{F3C35A25-9DF2-4C00-9C63-998F2D4282FD}" srcOrd="0" destOrd="0" presId="urn:microsoft.com/office/officeart/2005/8/layout/vList5"/>
    <dgm:cxn modelId="{E3696EE3-95B6-4496-B90C-6261C4747287}" type="presParOf" srcId="{931D82CB-C4AF-4DA4-A028-318EE91E87C5}" destId="{36E6EED8-87F2-4F24-B0A4-D71668EA1A1D}" srcOrd="1" destOrd="0" presId="urn:microsoft.com/office/officeart/2005/8/layout/vList5"/>
    <dgm:cxn modelId="{4C81B612-8CA8-4131-B36D-B3399BA16D03}" type="presParOf" srcId="{E5284630-CB60-4458-B529-1BB72368743B}" destId="{A74572D4-E67A-4F06-A3A6-D56A0CA2DE20}" srcOrd="3" destOrd="0" presId="urn:microsoft.com/office/officeart/2005/8/layout/vList5"/>
    <dgm:cxn modelId="{062E915E-92CB-4227-8DEB-CCC43D574F1A}" type="presParOf" srcId="{E5284630-CB60-4458-B529-1BB72368743B}" destId="{3C34D506-47A5-4520-A8BB-7245B2D3538D}" srcOrd="4" destOrd="0" presId="urn:microsoft.com/office/officeart/2005/8/layout/vList5"/>
    <dgm:cxn modelId="{53E7854C-C4F3-4C48-ACCD-D8760A6CCAD8}" type="presParOf" srcId="{3C34D506-47A5-4520-A8BB-7245B2D3538D}" destId="{1748EA0A-3155-4C6C-BADC-F328C904FDEA}" srcOrd="0" destOrd="0" presId="urn:microsoft.com/office/officeart/2005/8/layout/vList5"/>
    <dgm:cxn modelId="{06EE1D35-0304-4EA1-A207-048723F77CF5}" type="presParOf" srcId="{3C34D506-47A5-4520-A8BB-7245B2D3538D}" destId="{0A17B01E-B76D-487F-8DF3-44582ABBF3E4}" srcOrd="1" destOrd="0" presId="urn:microsoft.com/office/officeart/2005/8/layout/vList5"/>
    <dgm:cxn modelId="{C42FC3DE-B853-40C8-B173-0808D08251A1}" type="presParOf" srcId="{E5284630-CB60-4458-B529-1BB72368743B}" destId="{7DC81685-5427-495E-A772-23DCDE84327D}" srcOrd="5" destOrd="0" presId="urn:microsoft.com/office/officeart/2005/8/layout/vList5"/>
    <dgm:cxn modelId="{15A3C42E-73CF-4B3A-8B50-FBCCC174ED71}" type="presParOf" srcId="{E5284630-CB60-4458-B529-1BB72368743B}" destId="{05568FF2-E755-49D3-ACC1-E5099E1B3296}" srcOrd="6" destOrd="0" presId="urn:microsoft.com/office/officeart/2005/8/layout/vList5"/>
    <dgm:cxn modelId="{BDE490C7-E898-4A73-BE5F-991F098275D5}" type="presParOf" srcId="{05568FF2-E755-49D3-ACC1-E5099E1B3296}" destId="{6F879473-FFEC-4BFB-8DDC-4594AE96019F}" srcOrd="0" destOrd="0" presId="urn:microsoft.com/office/officeart/2005/8/layout/vList5"/>
    <dgm:cxn modelId="{B0F3417F-7051-430A-8E33-1E4C7745DBEC}" type="presParOf" srcId="{05568FF2-E755-49D3-ACC1-E5099E1B3296}" destId="{CF819541-C2E4-4E75-9F43-4A223E1C8EBB}" srcOrd="1" destOrd="0" presId="urn:microsoft.com/office/officeart/2005/8/layout/vList5"/>
    <dgm:cxn modelId="{F19A3809-0703-473F-B52E-69723915D135}" type="presParOf" srcId="{E5284630-CB60-4458-B529-1BB72368743B}" destId="{140A2389-8EFC-4963-A083-24C3DA44B497}" srcOrd="7" destOrd="0" presId="urn:microsoft.com/office/officeart/2005/8/layout/vList5"/>
    <dgm:cxn modelId="{945872A5-D44A-44F0-ADF0-F70229F1FBCB}" type="presParOf" srcId="{E5284630-CB60-4458-B529-1BB72368743B}" destId="{CE3FB4DB-5BC2-40C7-A340-7C211067FAF4}" srcOrd="8" destOrd="0" presId="urn:microsoft.com/office/officeart/2005/8/layout/vList5"/>
    <dgm:cxn modelId="{59333F3D-8216-4857-B898-887B66E00F9B}" type="presParOf" srcId="{CE3FB4DB-5BC2-40C7-A340-7C211067FAF4}" destId="{C611A6E2-D8A6-4AE9-B134-F2F49E25493A}" srcOrd="0" destOrd="0" presId="urn:microsoft.com/office/officeart/2005/8/layout/vList5"/>
    <dgm:cxn modelId="{8A9F0712-7A88-49E6-BE43-8F95ABF8587A}" type="presParOf" srcId="{CE3FB4DB-5BC2-40C7-A340-7C211067FAF4}" destId="{B78FD06F-C4DC-4B7E-9CA9-A801466BDA64}" srcOrd="1" destOrd="0" presId="urn:microsoft.com/office/officeart/2005/8/layout/vList5"/>
    <dgm:cxn modelId="{BD55BBFB-2989-4C51-9626-3F50AAD2BDB0}" type="presParOf" srcId="{E5284630-CB60-4458-B529-1BB72368743B}" destId="{513E11E3-874E-4D74-B845-3B20BF71B9DB}" srcOrd="9" destOrd="0" presId="urn:microsoft.com/office/officeart/2005/8/layout/vList5"/>
    <dgm:cxn modelId="{1A0045B5-FA4C-401F-8DA9-261740740461}" type="presParOf" srcId="{E5284630-CB60-4458-B529-1BB72368743B}" destId="{06554900-62F7-4EC5-A0E9-3FEFDD45E849}" srcOrd="10" destOrd="0" presId="urn:microsoft.com/office/officeart/2005/8/layout/vList5"/>
    <dgm:cxn modelId="{B3602DF4-AB28-4E63-B6AE-04AC9584DBBC}" type="presParOf" srcId="{06554900-62F7-4EC5-A0E9-3FEFDD45E849}" destId="{45808100-8D0C-49AA-8FD6-CDD5C9598025}" srcOrd="0" destOrd="0" presId="urn:microsoft.com/office/officeart/2005/8/layout/vList5"/>
    <dgm:cxn modelId="{73469D6E-2781-495F-BCFF-1FDA0B2A8E78}" type="presParOf" srcId="{06554900-62F7-4EC5-A0E9-3FEFDD45E849}" destId="{716A5442-FB28-4EB7-9497-5F4B7D717F1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81465F-C76C-4100-B98F-0812788A0833}"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34ED7E75-4CDB-44B0-A98A-B0D70CBBAB21}">
      <dgm:prSet custT="1"/>
      <dgm:spPr>
        <a:solidFill>
          <a:srgbClr val="0078D7"/>
        </a:solidFill>
      </dgm:spPr>
      <dgm:t>
        <a:bodyPr/>
        <a:lstStyle/>
        <a:p>
          <a:pPr>
            <a:lnSpc>
              <a:spcPct val="100000"/>
            </a:lnSpc>
          </a:pPr>
          <a:r>
            <a:rPr lang="en-AU" sz="2000"/>
            <a:t>Verb-Noun</a:t>
          </a:r>
        </a:p>
        <a:p>
          <a:pPr>
            <a:lnSpc>
              <a:spcPct val="100000"/>
            </a:lnSpc>
          </a:pPr>
          <a:r>
            <a:rPr lang="en-AU" sz="2000"/>
            <a:t>Naming</a:t>
          </a:r>
        </a:p>
      </dgm:t>
    </dgm:pt>
    <dgm:pt modelId="{7D4A4B3C-A516-4A22-822F-7C297F9E8963}" type="parTrans" cxnId="{6E0808F0-A9D7-4A8C-8489-B076FC85D44E}">
      <dgm:prSet/>
      <dgm:spPr/>
      <dgm:t>
        <a:bodyPr/>
        <a:lstStyle/>
        <a:p>
          <a:endParaRPr lang="en-US"/>
        </a:p>
      </dgm:t>
    </dgm:pt>
    <dgm:pt modelId="{A8F3C3E2-424B-4AEF-AC5C-67BD0BF013A5}" type="sibTrans" cxnId="{6E0808F0-A9D7-4A8C-8489-B076FC85D44E}">
      <dgm:prSet/>
      <dgm:spPr/>
      <dgm:t>
        <a:bodyPr/>
        <a:lstStyle/>
        <a:p>
          <a:endParaRPr lang="en-US"/>
        </a:p>
      </dgm:t>
    </dgm:pt>
    <dgm:pt modelId="{91EE7E6F-7CE9-4C4F-8520-2209E8C9E79A}">
      <dgm:prSet custT="1"/>
      <dgm:spPr>
        <a:solidFill>
          <a:srgbClr val="0078D7"/>
        </a:solidFill>
      </dgm:spPr>
      <dgm:t>
        <a:bodyPr/>
        <a:lstStyle/>
        <a:p>
          <a:r>
            <a:rPr lang="en-AU" sz="2000" dirty="0"/>
            <a:t>Parameters to control Cmdlet behaviour</a:t>
          </a:r>
        </a:p>
      </dgm:t>
    </dgm:pt>
    <dgm:pt modelId="{056BB3F3-51E1-4774-AEED-4A9BFF3CC661}" type="parTrans" cxnId="{533CB921-2D1C-40EA-B0AE-0C694F6F1811}">
      <dgm:prSet/>
      <dgm:spPr>
        <a:ln>
          <a:solidFill>
            <a:schemeClr val="lt1">
              <a:hueOff val="0"/>
              <a:satOff val="0"/>
              <a:lumOff val="0"/>
            </a:schemeClr>
          </a:solidFill>
        </a:ln>
      </dgm:spPr>
      <dgm:t>
        <a:bodyPr/>
        <a:lstStyle/>
        <a:p>
          <a:endParaRPr lang="en-US"/>
        </a:p>
      </dgm:t>
    </dgm:pt>
    <dgm:pt modelId="{78EFC6E0-9AC6-403E-AC67-2761838A7B31}" type="sibTrans" cxnId="{533CB921-2D1C-40EA-B0AE-0C694F6F1811}">
      <dgm:prSet/>
      <dgm:spPr/>
      <dgm:t>
        <a:bodyPr/>
        <a:lstStyle/>
        <a:p>
          <a:endParaRPr lang="en-US"/>
        </a:p>
      </dgm:t>
    </dgm:pt>
    <dgm:pt modelId="{F950140E-736D-4225-B325-A2DB618B2BC7}">
      <dgm:prSet custT="1"/>
      <dgm:spPr>
        <a:solidFill>
          <a:srgbClr val="0078D7"/>
        </a:solidFill>
      </dgm:spPr>
      <dgm:t>
        <a:bodyPr/>
        <a:lstStyle/>
        <a:p>
          <a:r>
            <a:rPr lang="en-AU" sz="2000"/>
            <a:t>Native PowerShell command</a:t>
          </a:r>
        </a:p>
      </dgm:t>
    </dgm:pt>
    <dgm:pt modelId="{8C03DB91-CA4E-4B31-9F1B-00856CE410AE}" type="parTrans" cxnId="{244D22EE-5741-4065-820A-38B7352858E1}">
      <dgm:prSet/>
      <dgm:spPr/>
      <dgm:t>
        <a:bodyPr/>
        <a:lstStyle/>
        <a:p>
          <a:endParaRPr lang="en-US"/>
        </a:p>
      </dgm:t>
    </dgm:pt>
    <dgm:pt modelId="{DC2C73C2-13E0-4D6C-8641-7635B1B6E978}" type="sibTrans" cxnId="{244D22EE-5741-4065-820A-38B7352858E1}">
      <dgm:prSet/>
      <dgm:spPr/>
      <dgm:t>
        <a:bodyPr/>
        <a:lstStyle/>
        <a:p>
          <a:endParaRPr lang="en-US"/>
        </a:p>
      </dgm:t>
    </dgm:pt>
    <dgm:pt modelId="{919B1E81-A940-4FF4-A3C0-E6B7E5F0BCC6}">
      <dgm:prSet custT="1"/>
      <dgm:spPr>
        <a:solidFill>
          <a:srgbClr val="0078D7"/>
        </a:solidFill>
      </dgm:spPr>
      <dgm:t>
        <a:bodyPr/>
        <a:lstStyle/>
        <a:p>
          <a:r>
            <a:rPr lang="en-AU" sz="2000"/>
            <a:t>Does not Launch in Separate Process</a:t>
          </a:r>
        </a:p>
      </dgm:t>
    </dgm:pt>
    <dgm:pt modelId="{58F843F0-B609-4AFA-809E-0989AEB46193}" type="parTrans" cxnId="{55A52DFD-2E0F-439F-A36F-081E56145E84}">
      <dgm:prSet/>
      <dgm:spPr/>
      <dgm:t>
        <a:bodyPr/>
        <a:lstStyle/>
        <a:p>
          <a:endParaRPr lang="en-US"/>
        </a:p>
      </dgm:t>
    </dgm:pt>
    <dgm:pt modelId="{7CEDE632-53DD-4CD2-9021-0D268F42CF86}" type="sibTrans" cxnId="{55A52DFD-2E0F-439F-A36F-081E56145E84}">
      <dgm:prSet/>
      <dgm:spPr/>
      <dgm:t>
        <a:bodyPr/>
        <a:lstStyle/>
        <a:p>
          <a:endParaRPr lang="en-US"/>
        </a:p>
      </dgm:t>
    </dgm:pt>
    <dgm:pt modelId="{B1598B62-C47B-422E-A5B2-909F80938926}">
      <dgm:prSet phldrT="[Text]"/>
      <dgm:spPr>
        <a:solidFill>
          <a:schemeClr val="tx1">
            <a:alpha val="0"/>
          </a:schemeClr>
        </a:solidFill>
        <a:ln>
          <a:noFill/>
        </a:ln>
      </dgm:spPr>
      <dgm:t>
        <a:bodyPr/>
        <a:lstStyle/>
        <a:p>
          <a:endParaRPr lang="en-US"/>
        </a:p>
      </dgm:t>
    </dgm:pt>
    <dgm:pt modelId="{53A0DF19-1FDA-4788-A600-EAE6BCDF6586}" type="parTrans" cxnId="{117F2FCD-34C9-4125-977F-5FD82C0C5BF8}">
      <dgm:prSet/>
      <dgm:spPr/>
      <dgm:t>
        <a:bodyPr/>
        <a:lstStyle/>
        <a:p>
          <a:endParaRPr lang="en-US"/>
        </a:p>
      </dgm:t>
    </dgm:pt>
    <dgm:pt modelId="{21D9CC70-B028-41E8-9A52-8B77CF3A1BA4}" type="sibTrans" cxnId="{117F2FCD-34C9-4125-977F-5FD82C0C5BF8}">
      <dgm:prSet/>
      <dgm:spPr/>
      <dgm:t>
        <a:bodyPr/>
        <a:lstStyle/>
        <a:p>
          <a:endParaRPr lang="en-US"/>
        </a:p>
      </dgm:t>
    </dgm:pt>
    <dgm:pt modelId="{84AD93E8-B9A2-462F-A158-78E35B102E0A}" type="pres">
      <dgm:prSet presAssocID="{2381465F-C76C-4100-B98F-0812788A0833}" presName="cycle" presStyleCnt="0">
        <dgm:presLayoutVars>
          <dgm:chMax val="1"/>
          <dgm:dir/>
          <dgm:animLvl val="ctr"/>
          <dgm:resizeHandles val="exact"/>
        </dgm:presLayoutVars>
      </dgm:prSet>
      <dgm:spPr/>
    </dgm:pt>
    <dgm:pt modelId="{481F69A0-C732-4844-A7E4-E78469A104C9}" type="pres">
      <dgm:prSet presAssocID="{B1598B62-C47B-422E-A5B2-909F80938926}" presName="centerShape" presStyleLbl="node0" presStyleIdx="0" presStyleCnt="1"/>
      <dgm:spPr/>
    </dgm:pt>
    <dgm:pt modelId="{4B10DA57-955C-49A2-80F3-36DDC87C5061}" type="pres">
      <dgm:prSet presAssocID="{7D4A4B3C-A516-4A22-822F-7C297F9E8963}" presName="parTrans" presStyleLbl="bgSibTrans2D1" presStyleIdx="0" presStyleCnt="4" custAng="20228530" custScaleX="16514" custLinFactNeighborX="-52077" custLinFactNeighborY="37050"/>
      <dgm:spPr/>
    </dgm:pt>
    <dgm:pt modelId="{8CE2E122-74B3-4B60-B02F-41BB1A65AD7B}" type="pres">
      <dgm:prSet presAssocID="{34ED7E75-4CDB-44B0-A98A-B0D70CBBAB21}" presName="node" presStyleLbl="node1" presStyleIdx="0" presStyleCnt="4" custScaleX="73560" custScaleY="49163" custRadScaleRad="146772" custRadScaleInc="-61419">
        <dgm:presLayoutVars>
          <dgm:bulletEnabled val="1"/>
        </dgm:presLayoutVars>
      </dgm:prSet>
      <dgm:spPr>
        <a:prstGeom prst="rect">
          <a:avLst/>
        </a:prstGeom>
      </dgm:spPr>
    </dgm:pt>
    <dgm:pt modelId="{CB235A47-B50D-407F-B9AD-765979B87A26}" type="pres">
      <dgm:prSet presAssocID="{056BB3F3-51E1-4774-AEED-4A9BFF3CC661}" presName="parTrans" presStyleLbl="bgSibTrans2D1" presStyleIdx="1" presStyleCnt="4" custAng="737638" custScaleX="21415" custLinFactY="-56031" custLinFactNeighborX="-36197" custLinFactNeighborY="-100000"/>
      <dgm:spPr/>
    </dgm:pt>
    <dgm:pt modelId="{9ED010B7-7FC9-41B2-8F64-C91BFF20DFF6}" type="pres">
      <dgm:prSet presAssocID="{91EE7E6F-7CE9-4C4F-8520-2209E8C9E79A}" presName="node" presStyleLbl="node1" presStyleIdx="1" presStyleCnt="4" custScaleX="117680" custScaleY="43192" custRadScaleRad="169654" custRadScaleInc="-64424">
        <dgm:presLayoutVars>
          <dgm:bulletEnabled val="1"/>
        </dgm:presLayoutVars>
      </dgm:prSet>
      <dgm:spPr>
        <a:prstGeom prst="rect">
          <a:avLst/>
        </a:prstGeom>
      </dgm:spPr>
    </dgm:pt>
    <dgm:pt modelId="{1BF1CF84-B784-484E-927A-113F42BFB759}" type="pres">
      <dgm:prSet presAssocID="{8C03DB91-CA4E-4B31-9F1B-00856CE410AE}" presName="parTrans" presStyleLbl="bgSibTrans2D1" presStyleIdx="2" presStyleCnt="4" custScaleX="29678" custLinFactY="-52048" custLinFactNeighborX="35600" custLinFactNeighborY="-100000"/>
      <dgm:spPr/>
    </dgm:pt>
    <dgm:pt modelId="{A580F9C2-8322-48F5-8889-A57D65DFB928}" type="pres">
      <dgm:prSet presAssocID="{F950140E-736D-4225-B325-A2DB618B2BC7}" presName="node" presStyleLbl="node1" presStyleIdx="2" presStyleCnt="4" custScaleX="107673" custScaleY="54202" custRadScaleRad="171645" custRadScaleInc="68126">
        <dgm:presLayoutVars>
          <dgm:bulletEnabled val="1"/>
        </dgm:presLayoutVars>
      </dgm:prSet>
      <dgm:spPr>
        <a:prstGeom prst="rect">
          <a:avLst/>
        </a:prstGeom>
      </dgm:spPr>
    </dgm:pt>
    <dgm:pt modelId="{C331B30D-BFBE-4F0D-B735-647DF80C2A80}" type="pres">
      <dgm:prSet presAssocID="{58F843F0-B609-4AFA-809E-0989AEB46193}" presName="parTrans" presStyleLbl="bgSibTrans2D1" presStyleIdx="3" presStyleCnt="4" custAng="376919" custScaleX="70654" custLinFactNeighborX="45343" custLinFactNeighborY="47022"/>
      <dgm:spPr/>
    </dgm:pt>
    <dgm:pt modelId="{13734D39-EA35-4C81-AA69-8459D2FF7A5E}" type="pres">
      <dgm:prSet presAssocID="{919B1E81-A940-4FF4-A3C0-E6B7E5F0BCC6}" presName="node" presStyleLbl="node1" presStyleIdx="3" presStyleCnt="4" custScaleX="116929" custScaleY="56741" custRadScaleRad="147179" custRadScaleInc="58642">
        <dgm:presLayoutVars>
          <dgm:bulletEnabled val="1"/>
        </dgm:presLayoutVars>
      </dgm:prSet>
      <dgm:spPr>
        <a:prstGeom prst="rect">
          <a:avLst/>
        </a:prstGeom>
      </dgm:spPr>
    </dgm:pt>
  </dgm:ptLst>
  <dgm:cxnLst>
    <dgm:cxn modelId="{533CB921-2D1C-40EA-B0AE-0C694F6F1811}" srcId="{B1598B62-C47B-422E-A5B2-909F80938926}" destId="{91EE7E6F-7CE9-4C4F-8520-2209E8C9E79A}" srcOrd="1" destOrd="0" parTransId="{056BB3F3-51E1-4774-AEED-4A9BFF3CC661}" sibTransId="{78EFC6E0-9AC6-403E-AC67-2761838A7B31}"/>
    <dgm:cxn modelId="{0E08FC60-2FB9-443C-8C45-743637C821C4}" type="presOf" srcId="{8C03DB91-CA4E-4B31-9F1B-00856CE410AE}" destId="{1BF1CF84-B784-484E-927A-113F42BFB759}" srcOrd="0" destOrd="0" presId="urn:microsoft.com/office/officeart/2005/8/layout/radial4"/>
    <dgm:cxn modelId="{D305DB43-759D-4CD2-BEA2-D885C0721DE9}" type="presOf" srcId="{2381465F-C76C-4100-B98F-0812788A0833}" destId="{84AD93E8-B9A2-462F-A158-78E35B102E0A}" srcOrd="0" destOrd="0" presId="urn:microsoft.com/office/officeart/2005/8/layout/radial4"/>
    <dgm:cxn modelId="{26D46C69-2960-4901-8822-903928B6E151}" type="presOf" srcId="{056BB3F3-51E1-4774-AEED-4A9BFF3CC661}" destId="{CB235A47-B50D-407F-B9AD-765979B87A26}" srcOrd="0" destOrd="0" presId="urn:microsoft.com/office/officeart/2005/8/layout/radial4"/>
    <dgm:cxn modelId="{10A0206A-B4CE-4DA7-B80E-1F850D70D6E5}" type="presOf" srcId="{919B1E81-A940-4FF4-A3C0-E6B7E5F0BCC6}" destId="{13734D39-EA35-4C81-AA69-8459D2FF7A5E}" srcOrd="0" destOrd="0" presId="urn:microsoft.com/office/officeart/2005/8/layout/radial4"/>
    <dgm:cxn modelId="{20A35B88-F669-46DB-BDD8-9900D64503D0}" type="presOf" srcId="{58F843F0-B609-4AFA-809E-0989AEB46193}" destId="{C331B30D-BFBE-4F0D-B735-647DF80C2A80}" srcOrd="0" destOrd="0" presId="urn:microsoft.com/office/officeart/2005/8/layout/radial4"/>
    <dgm:cxn modelId="{B75BE49C-3C83-4EE4-A1A5-E6F1CFED4EF2}" type="presOf" srcId="{F950140E-736D-4225-B325-A2DB618B2BC7}" destId="{A580F9C2-8322-48F5-8889-A57D65DFB928}" srcOrd="0" destOrd="0" presId="urn:microsoft.com/office/officeart/2005/8/layout/radial4"/>
    <dgm:cxn modelId="{541F759E-04DC-487E-9090-25E6D160A458}" type="presOf" srcId="{B1598B62-C47B-422E-A5B2-909F80938926}" destId="{481F69A0-C732-4844-A7E4-E78469A104C9}" srcOrd="0" destOrd="0" presId="urn:microsoft.com/office/officeart/2005/8/layout/radial4"/>
    <dgm:cxn modelId="{034B92BB-1B9C-4775-8111-295EA1FB8BEF}" type="presOf" srcId="{34ED7E75-4CDB-44B0-A98A-B0D70CBBAB21}" destId="{8CE2E122-74B3-4B60-B02F-41BB1A65AD7B}" srcOrd="0" destOrd="0" presId="urn:microsoft.com/office/officeart/2005/8/layout/radial4"/>
    <dgm:cxn modelId="{117F2FCD-34C9-4125-977F-5FD82C0C5BF8}" srcId="{2381465F-C76C-4100-B98F-0812788A0833}" destId="{B1598B62-C47B-422E-A5B2-909F80938926}" srcOrd="0" destOrd="0" parTransId="{53A0DF19-1FDA-4788-A600-EAE6BCDF6586}" sibTransId="{21D9CC70-B028-41E8-9A52-8B77CF3A1BA4}"/>
    <dgm:cxn modelId="{244D22EE-5741-4065-820A-38B7352858E1}" srcId="{B1598B62-C47B-422E-A5B2-909F80938926}" destId="{F950140E-736D-4225-B325-A2DB618B2BC7}" srcOrd="2" destOrd="0" parTransId="{8C03DB91-CA4E-4B31-9F1B-00856CE410AE}" sibTransId="{DC2C73C2-13E0-4D6C-8641-7635B1B6E978}"/>
    <dgm:cxn modelId="{6E0808F0-A9D7-4A8C-8489-B076FC85D44E}" srcId="{B1598B62-C47B-422E-A5B2-909F80938926}" destId="{34ED7E75-4CDB-44B0-A98A-B0D70CBBAB21}" srcOrd="0" destOrd="0" parTransId="{7D4A4B3C-A516-4A22-822F-7C297F9E8963}" sibTransId="{A8F3C3E2-424B-4AEF-AC5C-67BD0BF013A5}"/>
    <dgm:cxn modelId="{5CFF5BF3-B3E0-495C-ABF0-CD38E64AD0D7}" type="presOf" srcId="{7D4A4B3C-A516-4A22-822F-7C297F9E8963}" destId="{4B10DA57-955C-49A2-80F3-36DDC87C5061}" srcOrd="0" destOrd="0" presId="urn:microsoft.com/office/officeart/2005/8/layout/radial4"/>
    <dgm:cxn modelId="{D59397FC-933A-4305-B7EF-959909B07F86}" type="presOf" srcId="{91EE7E6F-7CE9-4C4F-8520-2209E8C9E79A}" destId="{9ED010B7-7FC9-41B2-8F64-C91BFF20DFF6}" srcOrd="0" destOrd="0" presId="urn:microsoft.com/office/officeart/2005/8/layout/radial4"/>
    <dgm:cxn modelId="{55A52DFD-2E0F-439F-A36F-081E56145E84}" srcId="{B1598B62-C47B-422E-A5B2-909F80938926}" destId="{919B1E81-A940-4FF4-A3C0-E6B7E5F0BCC6}" srcOrd="3" destOrd="0" parTransId="{58F843F0-B609-4AFA-809E-0989AEB46193}" sibTransId="{7CEDE632-53DD-4CD2-9021-0D268F42CF86}"/>
    <dgm:cxn modelId="{9135DCF0-9578-4EDE-BD4B-B9231A5538E5}" type="presParOf" srcId="{84AD93E8-B9A2-462F-A158-78E35B102E0A}" destId="{481F69A0-C732-4844-A7E4-E78469A104C9}" srcOrd="0" destOrd="0" presId="urn:microsoft.com/office/officeart/2005/8/layout/radial4"/>
    <dgm:cxn modelId="{837744E2-3246-4956-B968-4B8819E5ED64}" type="presParOf" srcId="{84AD93E8-B9A2-462F-A158-78E35B102E0A}" destId="{4B10DA57-955C-49A2-80F3-36DDC87C5061}" srcOrd="1" destOrd="0" presId="urn:microsoft.com/office/officeart/2005/8/layout/radial4"/>
    <dgm:cxn modelId="{D5A4742B-E68B-4E90-A5A1-21893FA63EF9}" type="presParOf" srcId="{84AD93E8-B9A2-462F-A158-78E35B102E0A}" destId="{8CE2E122-74B3-4B60-B02F-41BB1A65AD7B}" srcOrd="2" destOrd="0" presId="urn:microsoft.com/office/officeart/2005/8/layout/radial4"/>
    <dgm:cxn modelId="{7097DB22-E002-4BC2-915C-3769114866DD}" type="presParOf" srcId="{84AD93E8-B9A2-462F-A158-78E35B102E0A}" destId="{CB235A47-B50D-407F-B9AD-765979B87A26}" srcOrd="3" destOrd="0" presId="urn:microsoft.com/office/officeart/2005/8/layout/radial4"/>
    <dgm:cxn modelId="{0BEBA68E-307E-4E0D-BFEA-AD0A52F69A3B}" type="presParOf" srcId="{84AD93E8-B9A2-462F-A158-78E35B102E0A}" destId="{9ED010B7-7FC9-41B2-8F64-C91BFF20DFF6}" srcOrd="4" destOrd="0" presId="urn:microsoft.com/office/officeart/2005/8/layout/radial4"/>
    <dgm:cxn modelId="{C89DB2A1-E197-4827-947F-E0C07FDA6EC5}" type="presParOf" srcId="{84AD93E8-B9A2-462F-A158-78E35B102E0A}" destId="{1BF1CF84-B784-484E-927A-113F42BFB759}" srcOrd="5" destOrd="0" presId="urn:microsoft.com/office/officeart/2005/8/layout/radial4"/>
    <dgm:cxn modelId="{C0CE8F9D-8001-40B1-9954-A105C629086E}" type="presParOf" srcId="{84AD93E8-B9A2-462F-A158-78E35B102E0A}" destId="{A580F9C2-8322-48F5-8889-A57D65DFB928}" srcOrd="6" destOrd="0" presId="urn:microsoft.com/office/officeart/2005/8/layout/radial4"/>
    <dgm:cxn modelId="{B1F069C4-5EDE-49CB-B6E2-291B297FA4FA}" type="presParOf" srcId="{84AD93E8-B9A2-462F-A158-78E35B102E0A}" destId="{C331B30D-BFBE-4F0D-B735-647DF80C2A80}" srcOrd="7" destOrd="0" presId="urn:microsoft.com/office/officeart/2005/8/layout/radial4"/>
    <dgm:cxn modelId="{CEA1E0C4-0A1C-4C65-9ECD-99486CF39C9B}" type="presParOf" srcId="{84AD93E8-B9A2-462F-A158-78E35B102E0A}" destId="{13734D39-EA35-4C81-AA69-8459D2FF7A5E}" srcOrd="8"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AU"/>
        </a:p>
      </dgm:t>
    </dgm:pt>
    <dgm:pt modelId="{F5B2720C-817F-4A19-969E-6C651E945CAA}">
      <dgm:prSet/>
      <dgm:spPr/>
      <dgm:t>
        <a:bodyPr/>
        <a:lstStyle/>
        <a:p>
          <a:r>
            <a:rPr lang="en-AU" baseline="0" dirty="0"/>
            <a:t>	</a:t>
          </a:r>
          <a:r>
            <a:rPr lang="en-AU" b="1" baseline="0" dirty="0"/>
            <a:t>-&lt;</a:t>
          </a:r>
          <a:r>
            <a:rPr lang="en-AU" baseline="0" dirty="0">
              <a:solidFill>
                <a:schemeClr val="bg1">
                  <a:lumMod val="65000"/>
                </a:schemeClr>
              </a:solidFill>
            </a:rPr>
            <a:t>parameter</a:t>
          </a:r>
          <a:r>
            <a:rPr lang="en-AU" b="1" baseline="0" dirty="0"/>
            <a:t>&gt;</a:t>
          </a:r>
          <a:r>
            <a:rPr lang="en-AU" baseline="0" dirty="0"/>
            <a:t> 		Required parameter name</a:t>
          </a:r>
          <a:endParaRPr lang="en-AU" dirty="0"/>
        </a:p>
      </dgm:t>
    </dgm:pt>
    <dgm:pt modelId="{C3B7A7E7-2C28-4E2D-83B0-A0AF4A788720}" type="parTrans" cxnId="{D2CFAAD0-A5F4-4EAC-99F0-3C941511E612}">
      <dgm:prSet/>
      <dgm:spPr/>
      <dgm:t>
        <a:bodyPr/>
        <a:lstStyle/>
        <a:p>
          <a:endParaRPr lang="en-AU"/>
        </a:p>
      </dgm:t>
    </dgm:pt>
    <dgm:pt modelId="{60B664BF-AB4B-4448-9A68-14DE595A9DC5}" type="sibTrans" cxnId="{D2CFAAD0-A5F4-4EAC-99F0-3C941511E612}">
      <dgm:prSet/>
      <dgm:spPr/>
      <dgm:t>
        <a:bodyPr/>
        <a:lstStyle/>
        <a:p>
          <a:endParaRPr lang="en-AU"/>
        </a:p>
      </dgm:t>
    </dgm:pt>
    <dgm:pt modelId="{9518384B-B234-4863-A0AD-741B51EFC1AF}">
      <dgm:prSet/>
      <dgm:spPr/>
      <dgm:t>
        <a:bodyPr/>
        <a:lstStyle/>
        <a:p>
          <a:r>
            <a:rPr lang="en-AU" baseline="0" dirty="0"/>
            <a:t> 	</a:t>
          </a:r>
          <a:r>
            <a:rPr lang="en-AU" b="1" baseline="0" dirty="0"/>
            <a:t>&lt;</a:t>
          </a:r>
          <a:r>
            <a:rPr lang="en-AU" baseline="0" dirty="0">
              <a:solidFill>
                <a:schemeClr val="bg1">
                  <a:lumMod val="65000"/>
                </a:schemeClr>
              </a:solidFill>
            </a:rPr>
            <a:t>value</a:t>
          </a:r>
          <a:r>
            <a:rPr lang="en-AU" b="1" baseline="0" dirty="0"/>
            <a:t>&gt;</a:t>
          </a:r>
          <a:r>
            <a:rPr lang="en-AU" baseline="0" dirty="0"/>
            <a:t>  		Required parameter value</a:t>
          </a:r>
          <a:endParaRPr lang="en-AU" dirty="0"/>
        </a:p>
      </dgm:t>
    </dgm:pt>
    <dgm:pt modelId="{24901238-E228-4FC8-BC2B-17F4998140D8}" type="parTrans" cxnId="{A26C45F0-7D63-45A8-817B-2FEAC79D522F}">
      <dgm:prSet/>
      <dgm:spPr/>
      <dgm:t>
        <a:bodyPr/>
        <a:lstStyle/>
        <a:p>
          <a:endParaRPr lang="en-AU"/>
        </a:p>
      </dgm:t>
    </dgm:pt>
    <dgm:pt modelId="{0F4BEF18-5137-43C9-9C4B-1BFCC1070193}" type="sibTrans" cxnId="{A26C45F0-7D63-45A8-817B-2FEAC79D522F}">
      <dgm:prSet/>
      <dgm:spPr/>
      <dgm:t>
        <a:bodyPr/>
        <a:lstStyle/>
        <a:p>
          <a:endParaRPr lang="en-AU"/>
        </a:p>
      </dgm:t>
    </dgm:pt>
    <dgm:pt modelId="{F600E6E5-EAEE-4124-BFEA-DCE8BF084FAB}">
      <dgm:prSet/>
      <dgm:spPr/>
      <dgm:t>
        <a:bodyPr/>
        <a:lstStyle/>
        <a:p>
          <a:r>
            <a:rPr lang="en-AU" baseline="0" dirty="0"/>
            <a:t> 	</a:t>
          </a:r>
          <a:r>
            <a:rPr lang="en-AU" b="1" baseline="0" dirty="0"/>
            <a:t>[</a:t>
          </a:r>
          <a:r>
            <a:rPr lang="en-AU" baseline="0" dirty="0">
              <a:solidFill>
                <a:schemeClr val="bg1">
                  <a:lumMod val="65000"/>
                </a:schemeClr>
              </a:solidFill>
            </a:rPr>
            <a:t>-&lt;&gt; &lt;&gt;</a:t>
          </a:r>
          <a:r>
            <a:rPr lang="en-AU" b="1" baseline="0" dirty="0"/>
            <a:t>]</a:t>
          </a:r>
          <a:r>
            <a:rPr lang="en-AU" baseline="0" dirty="0"/>
            <a:t>   		Optional parameter and/or value</a:t>
          </a:r>
          <a:endParaRPr lang="en-AU" dirty="0"/>
        </a:p>
      </dgm:t>
    </dgm:pt>
    <dgm:pt modelId="{83A95259-B7B0-4706-B697-F7CFEC28CE21}" type="parTrans" cxnId="{8A5DC872-4FF9-468B-B1E3-BC92169491E4}">
      <dgm:prSet/>
      <dgm:spPr/>
      <dgm:t>
        <a:bodyPr/>
        <a:lstStyle/>
        <a:p>
          <a:endParaRPr lang="en-AU"/>
        </a:p>
      </dgm:t>
    </dgm:pt>
    <dgm:pt modelId="{41982801-EF21-43DA-BADE-7666497C23D6}" type="sibTrans" cxnId="{8A5DC872-4FF9-468B-B1E3-BC92169491E4}">
      <dgm:prSet/>
      <dgm:spPr/>
      <dgm:t>
        <a:bodyPr/>
        <a:lstStyle/>
        <a:p>
          <a:endParaRPr lang="en-AU"/>
        </a:p>
      </dgm:t>
    </dgm:pt>
    <dgm:pt modelId="{7A02BD3D-EBEF-4433-819A-E74D0260692B}">
      <dgm:prSet/>
      <dgm:spPr/>
      <dgm:t>
        <a:bodyPr/>
        <a:lstStyle/>
        <a:p>
          <a:r>
            <a:rPr lang="en-AU" baseline="0" dirty="0"/>
            <a:t> 	</a:t>
          </a:r>
          <a:r>
            <a:rPr lang="en-AU" baseline="0" dirty="0">
              <a:solidFill>
                <a:schemeClr val="bg1">
                  <a:lumMod val="65000"/>
                </a:schemeClr>
              </a:solidFill>
            </a:rPr>
            <a:t>&lt;value</a:t>
          </a:r>
          <a:r>
            <a:rPr lang="en-AU" b="1" baseline="0" dirty="0"/>
            <a:t>[ ]</a:t>
          </a:r>
          <a:r>
            <a:rPr lang="en-AU" baseline="0" dirty="0">
              <a:solidFill>
                <a:schemeClr val="bg1">
                  <a:lumMod val="65000"/>
                </a:schemeClr>
              </a:solidFill>
            </a:rPr>
            <a:t>&gt;</a:t>
          </a:r>
          <a:r>
            <a:rPr lang="en-AU" baseline="0" dirty="0"/>
            <a:t>		Multiple parameter values</a:t>
          </a:r>
          <a:endParaRPr lang="en-AU" dirty="0"/>
        </a:p>
      </dgm:t>
    </dgm:pt>
    <dgm:pt modelId="{9E8694AF-0EDA-47D5-8472-9A7E754AA476}" type="parTrans" cxnId="{2C229E70-4ED5-4B92-9282-14A0EFF1091C}">
      <dgm:prSet/>
      <dgm:spPr/>
      <dgm:t>
        <a:bodyPr/>
        <a:lstStyle/>
        <a:p>
          <a:endParaRPr lang="en-AU"/>
        </a:p>
      </dgm:t>
    </dgm:pt>
    <dgm:pt modelId="{563C36C8-440F-4C5A-97FC-6D9E19898044}" type="sibTrans" cxnId="{2C229E70-4ED5-4B92-9282-14A0EFF1091C}">
      <dgm:prSet/>
      <dgm:spPr/>
      <dgm:t>
        <a:bodyPr/>
        <a:lstStyle/>
        <a:p>
          <a:endParaRPr lang="en-AU"/>
        </a:p>
      </dgm:t>
    </dgm:pt>
    <dgm:pt modelId="{F1A9983E-35AD-4A4F-A2E0-382DE0B6ECDD}">
      <dgm:prSet/>
      <dgm:spPr/>
      <dgm:t>
        <a:bodyPr/>
        <a:lstStyle/>
        <a:p>
          <a:r>
            <a:rPr lang="en-AU" dirty="0"/>
            <a:t>	</a:t>
          </a:r>
          <a:r>
            <a:rPr lang="en-AU" b="1" dirty="0"/>
            <a:t>&lt;</a:t>
          </a:r>
          <a:r>
            <a:rPr lang="en-AU" dirty="0">
              <a:solidFill>
                <a:schemeClr val="bg1">
                  <a:lumMod val="65000"/>
                </a:schemeClr>
              </a:solidFill>
            </a:rPr>
            <a:t>verb-noun</a:t>
          </a:r>
          <a:r>
            <a:rPr lang="en-AU" b="1" dirty="0"/>
            <a:t>&gt;</a:t>
          </a:r>
          <a:r>
            <a:rPr lang="en-AU" dirty="0"/>
            <a:t> 		Command name</a:t>
          </a:r>
        </a:p>
      </dgm:t>
    </dgm:pt>
    <dgm:pt modelId="{358FB9BC-2CE9-435B-8E60-1E1C15760CBC}" type="parTrans" cxnId="{E9E99879-4F7D-45DD-BD77-4223CFE3DB89}">
      <dgm:prSet/>
      <dgm:spPr/>
      <dgm:t>
        <a:bodyPr/>
        <a:lstStyle/>
        <a:p>
          <a:endParaRPr lang="en-AU"/>
        </a:p>
      </dgm:t>
    </dgm:pt>
    <dgm:pt modelId="{B24C07E5-D67E-40B6-A787-4F9D0DD926A3}" type="sibTrans" cxnId="{E9E99879-4F7D-45DD-BD77-4223CFE3DB89}">
      <dgm:prSet/>
      <dgm:spPr/>
      <dgm:t>
        <a:bodyPr/>
        <a:lstStyle/>
        <a:p>
          <a:endParaRPr lang="en-AU"/>
        </a:p>
      </dgm:t>
    </dgm:pt>
    <dgm:pt modelId="{D7841D8E-BD0B-43E6-9C75-B8D8833301AD}">
      <dgm:prSet custT="1"/>
      <dgm:spPr/>
      <dgm:t>
        <a:bodyPr/>
        <a:lstStyle/>
        <a:p>
          <a:r>
            <a:rPr lang="en-AU" sz="2200" kern="1200" dirty="0"/>
            <a:t> </a:t>
          </a:r>
          <a:r>
            <a:rPr lang="en-AU" sz="2200" kern="1200" baseline="0" dirty="0"/>
            <a:t> 	</a:t>
          </a:r>
          <a:r>
            <a:rPr lang="en-AU" sz="2200" b="1" kern="1200" dirty="0"/>
            <a:t>[</a:t>
          </a:r>
          <a:r>
            <a:rPr lang="en-AU" sz="2200" kern="1200" baseline="0" dirty="0">
              <a:solidFill>
                <a:srgbClr val="FFFFFF">
                  <a:lumMod val="65000"/>
                </a:srgbClr>
              </a:solidFill>
              <a:latin typeface="Segoe UI"/>
              <a:ea typeface="+mn-ea"/>
              <a:cs typeface="+mn-cs"/>
            </a:rPr>
            <a:t>-&lt;&gt;</a:t>
          </a:r>
          <a:r>
            <a:rPr lang="en-AU" sz="2200" b="1" kern="1200" dirty="0"/>
            <a:t>]</a:t>
          </a:r>
          <a:r>
            <a:rPr lang="en-AU" sz="2200" kern="1200" dirty="0"/>
            <a:t> </a:t>
          </a:r>
          <a:r>
            <a:rPr lang="en-AU" sz="2200" b="1" kern="1200" dirty="0"/>
            <a:t>&lt;</a:t>
          </a:r>
          <a:r>
            <a:rPr lang="en-AU" sz="2200" kern="1200" baseline="0" dirty="0">
              <a:solidFill>
                <a:srgbClr val="FFFFFF">
                  <a:lumMod val="65000"/>
                </a:srgbClr>
              </a:solidFill>
              <a:latin typeface="Segoe UI"/>
              <a:ea typeface="+mn-ea"/>
              <a:cs typeface="+mn-cs"/>
            </a:rPr>
            <a:t>value</a:t>
          </a:r>
          <a:r>
            <a:rPr lang="en-AU" sz="2200" b="1" kern="1200" dirty="0"/>
            <a:t>&gt;</a:t>
          </a:r>
          <a:r>
            <a:rPr lang="en-AU" sz="2200" kern="1200" baseline="0" dirty="0"/>
            <a:t>   	    </a:t>
          </a:r>
          <a:r>
            <a:rPr lang="en-AU" sz="2200" kern="1200" dirty="0"/>
            <a:t>Required value, Parameter name is optional</a:t>
          </a:r>
        </a:p>
      </dgm:t>
    </dgm:pt>
    <dgm:pt modelId="{213FE882-A793-43E8-A9A4-FFF54264D96A}" type="parTrans" cxnId="{962734FF-7C1D-4772-9E93-CB4EBCD89569}">
      <dgm:prSet/>
      <dgm:spPr/>
      <dgm:t>
        <a:bodyPr/>
        <a:lstStyle/>
        <a:p>
          <a:endParaRPr lang="nl-NL"/>
        </a:p>
      </dgm:t>
    </dgm:pt>
    <dgm:pt modelId="{3027C7C7-2C7E-463E-ADA4-F4F4B1D06DFC}" type="sibTrans" cxnId="{962734FF-7C1D-4772-9E93-CB4EBCD89569}">
      <dgm:prSet/>
      <dgm:spPr/>
      <dgm:t>
        <a:bodyPr/>
        <a:lstStyle/>
        <a:p>
          <a:endParaRPr lang="nl-NL"/>
        </a:p>
      </dgm:t>
    </dgm:pt>
    <dgm:pt modelId="{97400BD5-14CE-4761-8A6A-64BC46D23158}" type="pres">
      <dgm:prSet presAssocID="{15A7774C-B622-4F48-8F7B-AF1AAB74E997}" presName="linear" presStyleCnt="0">
        <dgm:presLayoutVars>
          <dgm:animLvl val="lvl"/>
          <dgm:resizeHandles val="exact"/>
        </dgm:presLayoutVars>
      </dgm:prSet>
      <dgm:spPr/>
    </dgm:pt>
    <dgm:pt modelId="{EA4764F0-3B9F-4C0F-86A4-E6DF86A8391E}" type="pres">
      <dgm:prSet presAssocID="{F1A9983E-35AD-4A4F-A2E0-382DE0B6ECDD}" presName="parentText" presStyleLbl="node1" presStyleIdx="0" presStyleCnt="6" custLinFactNeighborY="-13721">
        <dgm:presLayoutVars>
          <dgm:chMax val="0"/>
          <dgm:bulletEnabled val="1"/>
        </dgm:presLayoutVars>
      </dgm:prSet>
      <dgm:spPr>
        <a:prstGeom prst="rect">
          <a:avLst/>
        </a:prstGeom>
      </dgm:spPr>
    </dgm:pt>
    <dgm:pt modelId="{C0E8D8AF-32FE-4591-BC35-868C0DF1C1A7}" type="pres">
      <dgm:prSet presAssocID="{B24C07E5-D67E-40B6-A787-4F9D0DD926A3}" presName="spacer" presStyleCnt="0"/>
      <dgm:spPr/>
    </dgm:pt>
    <dgm:pt modelId="{0D651385-B5A8-4275-82FA-E395D95733FF}" type="pres">
      <dgm:prSet presAssocID="{F5B2720C-817F-4A19-969E-6C651E945CAA}" presName="parentText" presStyleLbl="node1" presStyleIdx="1" presStyleCnt="6">
        <dgm:presLayoutVars>
          <dgm:chMax val="0"/>
          <dgm:bulletEnabled val="1"/>
        </dgm:presLayoutVars>
      </dgm:prSet>
      <dgm:spPr>
        <a:prstGeom prst="rect">
          <a:avLst/>
        </a:prstGeom>
      </dgm:spPr>
    </dgm:pt>
    <dgm:pt modelId="{118C9B74-8C1A-4981-893C-AA4EEB280792}" type="pres">
      <dgm:prSet presAssocID="{60B664BF-AB4B-4448-9A68-14DE595A9DC5}" presName="spacer" presStyleCnt="0"/>
      <dgm:spPr/>
    </dgm:pt>
    <dgm:pt modelId="{D5CC8823-1A06-40C9-A432-CCB69DAB6267}" type="pres">
      <dgm:prSet presAssocID="{9518384B-B234-4863-A0AD-741B51EFC1AF}" presName="parentText" presStyleLbl="node1" presStyleIdx="2" presStyleCnt="6">
        <dgm:presLayoutVars>
          <dgm:chMax val="0"/>
          <dgm:bulletEnabled val="1"/>
        </dgm:presLayoutVars>
      </dgm:prSet>
      <dgm:spPr>
        <a:prstGeom prst="rect">
          <a:avLst/>
        </a:prstGeom>
      </dgm:spPr>
    </dgm:pt>
    <dgm:pt modelId="{7DBBCDE5-8B01-4C7C-9A38-502ACB5AC9A2}" type="pres">
      <dgm:prSet presAssocID="{0F4BEF18-5137-43C9-9C4B-1BFCC1070193}" presName="spacer" presStyleCnt="0"/>
      <dgm:spPr/>
    </dgm:pt>
    <dgm:pt modelId="{DE5073A9-E798-4581-AF13-5026EFA6880D}" type="pres">
      <dgm:prSet presAssocID="{F600E6E5-EAEE-4124-BFEA-DCE8BF084FAB}" presName="parentText" presStyleLbl="node1" presStyleIdx="3" presStyleCnt="6">
        <dgm:presLayoutVars>
          <dgm:chMax val="0"/>
          <dgm:bulletEnabled val="1"/>
        </dgm:presLayoutVars>
      </dgm:prSet>
      <dgm:spPr>
        <a:prstGeom prst="rect">
          <a:avLst/>
        </a:prstGeom>
      </dgm:spPr>
    </dgm:pt>
    <dgm:pt modelId="{028C137C-ABBC-4E9A-B66D-298070DE8545}" type="pres">
      <dgm:prSet presAssocID="{41982801-EF21-43DA-BADE-7666497C23D6}" presName="spacer" presStyleCnt="0"/>
      <dgm:spPr/>
    </dgm:pt>
    <dgm:pt modelId="{37C65C8B-192B-410D-ACBF-D60127FCD9F5}" type="pres">
      <dgm:prSet presAssocID="{D7841D8E-BD0B-43E6-9C75-B8D8833301AD}" presName="parentText" presStyleLbl="node1" presStyleIdx="4" presStyleCnt="6">
        <dgm:presLayoutVars>
          <dgm:chMax val="0"/>
          <dgm:bulletEnabled val="1"/>
        </dgm:presLayoutVars>
      </dgm:prSet>
      <dgm:spPr/>
    </dgm:pt>
    <dgm:pt modelId="{7CF8D964-2619-4139-8AE0-2651844B348C}" type="pres">
      <dgm:prSet presAssocID="{3027C7C7-2C7E-463E-ADA4-F4F4B1D06DFC}" presName="spacer" presStyleCnt="0"/>
      <dgm:spPr/>
    </dgm:pt>
    <dgm:pt modelId="{F30B23D6-12C9-41E1-B6E3-54C551956DA4}" type="pres">
      <dgm:prSet presAssocID="{7A02BD3D-EBEF-4433-819A-E74D0260692B}" presName="parentText" presStyleLbl="node1" presStyleIdx="5" presStyleCnt="6">
        <dgm:presLayoutVars>
          <dgm:chMax val="0"/>
          <dgm:bulletEnabled val="1"/>
        </dgm:presLayoutVars>
      </dgm:prSet>
      <dgm:spPr>
        <a:prstGeom prst="rect">
          <a:avLst/>
        </a:prstGeom>
      </dgm:spPr>
    </dgm:pt>
  </dgm:ptLst>
  <dgm:cxnLst>
    <dgm:cxn modelId="{2D9F7106-0526-4D2B-9A03-A0C9EFE52549}" type="presOf" srcId="{F1A9983E-35AD-4A4F-A2E0-382DE0B6ECDD}" destId="{EA4764F0-3B9F-4C0F-86A4-E6DF86A8391E}" srcOrd="0" destOrd="0" presId="urn:microsoft.com/office/officeart/2005/8/layout/vList2"/>
    <dgm:cxn modelId="{0C23B609-AB88-4FBD-B478-33E0DFAA0630}" type="presOf" srcId="{15A7774C-B622-4F48-8F7B-AF1AAB74E997}" destId="{97400BD5-14CE-4761-8A6A-64BC46D23158}" srcOrd="0" destOrd="0" presId="urn:microsoft.com/office/officeart/2005/8/layout/vList2"/>
    <dgm:cxn modelId="{D15B5562-2960-4C9B-9334-1A63BCDB28A8}" type="presOf" srcId="{F600E6E5-EAEE-4124-BFEA-DCE8BF084FAB}" destId="{DE5073A9-E798-4581-AF13-5026EFA6880D}" srcOrd="0" destOrd="0" presId="urn:microsoft.com/office/officeart/2005/8/layout/vList2"/>
    <dgm:cxn modelId="{99946E4A-3CF7-4B2B-B94A-85A9E22CC853}" type="presOf" srcId="{7A02BD3D-EBEF-4433-819A-E74D0260692B}" destId="{F30B23D6-12C9-41E1-B6E3-54C551956DA4}" srcOrd="0" destOrd="0" presId="urn:microsoft.com/office/officeart/2005/8/layout/vList2"/>
    <dgm:cxn modelId="{2C229E70-4ED5-4B92-9282-14A0EFF1091C}" srcId="{15A7774C-B622-4F48-8F7B-AF1AAB74E997}" destId="{7A02BD3D-EBEF-4433-819A-E74D0260692B}" srcOrd="5" destOrd="0" parTransId="{9E8694AF-0EDA-47D5-8472-9A7E754AA476}" sibTransId="{563C36C8-440F-4C5A-97FC-6D9E19898044}"/>
    <dgm:cxn modelId="{9F424152-8C2E-404E-974A-9F4B33729CA5}" type="presOf" srcId="{D7841D8E-BD0B-43E6-9C75-B8D8833301AD}" destId="{37C65C8B-192B-410D-ACBF-D60127FCD9F5}" srcOrd="0" destOrd="0" presId="urn:microsoft.com/office/officeart/2005/8/layout/vList2"/>
    <dgm:cxn modelId="{8A5DC872-4FF9-468B-B1E3-BC92169491E4}" srcId="{15A7774C-B622-4F48-8F7B-AF1AAB74E997}" destId="{F600E6E5-EAEE-4124-BFEA-DCE8BF084FAB}" srcOrd="3" destOrd="0" parTransId="{83A95259-B7B0-4706-B697-F7CFEC28CE21}" sibTransId="{41982801-EF21-43DA-BADE-7666497C23D6}"/>
    <dgm:cxn modelId="{E9E99879-4F7D-45DD-BD77-4223CFE3DB89}" srcId="{15A7774C-B622-4F48-8F7B-AF1AAB74E997}" destId="{F1A9983E-35AD-4A4F-A2E0-382DE0B6ECDD}" srcOrd="0" destOrd="0" parTransId="{358FB9BC-2CE9-435B-8E60-1E1C15760CBC}" sibTransId="{B24C07E5-D67E-40B6-A787-4F9D0DD926A3}"/>
    <dgm:cxn modelId="{3A36E1A6-5717-4EB1-94FE-ABC6A6C7E50B}" type="presOf" srcId="{F5B2720C-817F-4A19-969E-6C651E945CAA}" destId="{0D651385-B5A8-4275-82FA-E395D95733FF}" srcOrd="0" destOrd="0" presId="urn:microsoft.com/office/officeart/2005/8/layout/vList2"/>
    <dgm:cxn modelId="{D2CFAAD0-A5F4-4EAC-99F0-3C941511E612}" srcId="{15A7774C-B622-4F48-8F7B-AF1AAB74E997}" destId="{F5B2720C-817F-4A19-969E-6C651E945CAA}" srcOrd="1" destOrd="0" parTransId="{C3B7A7E7-2C28-4E2D-83B0-A0AF4A788720}" sibTransId="{60B664BF-AB4B-4448-9A68-14DE595A9DC5}"/>
    <dgm:cxn modelId="{A26C45F0-7D63-45A8-817B-2FEAC79D522F}" srcId="{15A7774C-B622-4F48-8F7B-AF1AAB74E997}" destId="{9518384B-B234-4863-A0AD-741B51EFC1AF}" srcOrd="2" destOrd="0" parTransId="{24901238-E228-4FC8-BC2B-17F4998140D8}" sibTransId="{0F4BEF18-5137-43C9-9C4B-1BFCC1070193}"/>
    <dgm:cxn modelId="{962734FF-7C1D-4772-9E93-CB4EBCD89569}" srcId="{15A7774C-B622-4F48-8F7B-AF1AAB74E997}" destId="{D7841D8E-BD0B-43E6-9C75-B8D8833301AD}" srcOrd="4" destOrd="0" parTransId="{213FE882-A793-43E8-A9A4-FFF54264D96A}" sibTransId="{3027C7C7-2C7E-463E-ADA4-F4F4B1D06DFC}"/>
    <dgm:cxn modelId="{DAFE55FF-EFD8-41BC-BE89-776D40DA2BAE}" type="presOf" srcId="{9518384B-B234-4863-A0AD-741B51EFC1AF}" destId="{D5CC8823-1A06-40C9-A432-CCB69DAB6267}" srcOrd="0" destOrd="0" presId="urn:microsoft.com/office/officeart/2005/8/layout/vList2"/>
    <dgm:cxn modelId="{E7624B3D-5E5C-451E-9A86-BD980B20B1A3}" type="presParOf" srcId="{97400BD5-14CE-4761-8A6A-64BC46D23158}" destId="{EA4764F0-3B9F-4C0F-86A4-E6DF86A8391E}" srcOrd="0" destOrd="0" presId="urn:microsoft.com/office/officeart/2005/8/layout/vList2"/>
    <dgm:cxn modelId="{03A0C4F8-DD97-4AC9-92F3-F5E09C66BFFC}" type="presParOf" srcId="{97400BD5-14CE-4761-8A6A-64BC46D23158}" destId="{C0E8D8AF-32FE-4591-BC35-868C0DF1C1A7}" srcOrd="1" destOrd="0" presId="urn:microsoft.com/office/officeart/2005/8/layout/vList2"/>
    <dgm:cxn modelId="{A2EDABAE-BE07-431F-8A47-75054D396908}" type="presParOf" srcId="{97400BD5-14CE-4761-8A6A-64BC46D23158}" destId="{0D651385-B5A8-4275-82FA-E395D95733FF}" srcOrd="2" destOrd="0" presId="urn:microsoft.com/office/officeart/2005/8/layout/vList2"/>
    <dgm:cxn modelId="{E0FFE874-B2B2-4ED1-AB21-07943D671453}" type="presParOf" srcId="{97400BD5-14CE-4761-8A6A-64BC46D23158}" destId="{118C9B74-8C1A-4981-893C-AA4EEB280792}" srcOrd="3" destOrd="0" presId="urn:microsoft.com/office/officeart/2005/8/layout/vList2"/>
    <dgm:cxn modelId="{9E0D5D96-2D9B-41F4-A44D-C0E73EBCF839}" type="presParOf" srcId="{97400BD5-14CE-4761-8A6A-64BC46D23158}" destId="{D5CC8823-1A06-40C9-A432-CCB69DAB6267}" srcOrd="4" destOrd="0" presId="urn:microsoft.com/office/officeart/2005/8/layout/vList2"/>
    <dgm:cxn modelId="{B43778F5-9E25-46C8-ADAA-DD16BBC8CA86}" type="presParOf" srcId="{97400BD5-14CE-4761-8A6A-64BC46D23158}" destId="{7DBBCDE5-8B01-4C7C-9A38-502ACB5AC9A2}" srcOrd="5" destOrd="0" presId="urn:microsoft.com/office/officeart/2005/8/layout/vList2"/>
    <dgm:cxn modelId="{E3E29334-5B7E-4A1F-8C38-7AE26158C2B7}" type="presParOf" srcId="{97400BD5-14CE-4761-8A6A-64BC46D23158}" destId="{DE5073A9-E798-4581-AF13-5026EFA6880D}" srcOrd="6" destOrd="0" presId="urn:microsoft.com/office/officeart/2005/8/layout/vList2"/>
    <dgm:cxn modelId="{EC19A551-5F88-40CE-ACBB-E35C10CD0AC0}" type="presParOf" srcId="{97400BD5-14CE-4761-8A6A-64BC46D23158}" destId="{028C137C-ABBC-4E9A-B66D-298070DE8545}" srcOrd="7" destOrd="0" presId="urn:microsoft.com/office/officeart/2005/8/layout/vList2"/>
    <dgm:cxn modelId="{C05F52C9-4C74-4995-A129-8CA937466E8F}" type="presParOf" srcId="{97400BD5-14CE-4761-8A6A-64BC46D23158}" destId="{37C65C8B-192B-410D-ACBF-D60127FCD9F5}" srcOrd="8" destOrd="0" presId="urn:microsoft.com/office/officeart/2005/8/layout/vList2"/>
    <dgm:cxn modelId="{2848C318-C89E-4550-A6E1-FE9EFA6D3359}" type="presParOf" srcId="{97400BD5-14CE-4761-8A6A-64BC46D23158}" destId="{7CF8D964-2619-4139-8AE0-2651844B348C}" srcOrd="9" destOrd="0" presId="urn:microsoft.com/office/officeart/2005/8/layout/vList2"/>
    <dgm:cxn modelId="{39F453C9-E519-469F-A501-0A67DB5FEF1B}" type="presParOf" srcId="{97400BD5-14CE-4761-8A6A-64BC46D23158}" destId="{F30B23D6-12C9-41E1-B6E3-54C551956DA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D2F64-B6C8-47DC-9839-594865932668}">
      <dsp:nvSpPr>
        <dsp:cNvPr id="0" name=""/>
        <dsp:cNvSpPr/>
      </dsp:nvSpPr>
      <dsp:spPr>
        <a:xfrm>
          <a:off x="9906000" y="1143009"/>
          <a:ext cx="1466089" cy="4190022"/>
        </a:xfrm>
        <a:prstGeom prst="wedgeRectCallout">
          <a:avLst>
            <a:gd name="adj1" fmla="val 0"/>
            <a:gd name="adj2" fmla="val 0"/>
          </a:avLst>
        </a:prstGeom>
        <a:solidFill>
          <a:schemeClr val="accent1">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90000"/>
            </a:lnSpc>
            <a:spcBef>
              <a:spcPct val="0"/>
            </a:spcBef>
            <a:spcAft>
              <a:spcPct val="35000"/>
            </a:spcAft>
            <a:buNone/>
          </a:pPr>
          <a:r>
            <a:rPr lang="en-AU" sz="1600" kern="1200" dirty="0"/>
            <a:t>2018</a:t>
          </a:r>
        </a:p>
        <a:p>
          <a:pPr marL="0" lvl="0" indent="0" algn="l" defTabSz="711200">
            <a:lnSpc>
              <a:spcPct val="90000"/>
            </a:lnSpc>
            <a:spcBef>
              <a:spcPct val="0"/>
            </a:spcBef>
            <a:spcAft>
              <a:spcPct val="35000"/>
            </a:spcAft>
            <a:buNone/>
          </a:pPr>
          <a:endParaRPr lang="en-AU" sz="1600" kern="1200" dirty="0"/>
        </a:p>
        <a:p>
          <a:pPr marL="0" lvl="0" indent="0" algn="l" defTabSz="711200">
            <a:lnSpc>
              <a:spcPct val="90000"/>
            </a:lnSpc>
            <a:spcBef>
              <a:spcPct val="0"/>
            </a:spcBef>
            <a:spcAft>
              <a:spcPct val="35000"/>
            </a:spcAft>
            <a:buNone/>
          </a:pPr>
          <a:r>
            <a:rPr lang="en-AU" sz="1600" kern="1200" dirty="0"/>
            <a:t>Cross platform:</a:t>
          </a:r>
          <a:br>
            <a:rPr lang="en-AU" sz="1600" kern="1200" dirty="0"/>
          </a:br>
          <a:r>
            <a:rPr lang="en-AU" sz="1600" kern="1200" dirty="0"/>
            <a:t>Windows</a:t>
          </a:r>
          <a:br>
            <a:rPr lang="en-AU" sz="1600" kern="1200" dirty="0"/>
          </a:br>
          <a:r>
            <a:rPr lang="en-AU" sz="1600" kern="1200" dirty="0"/>
            <a:t>Linux</a:t>
          </a:r>
          <a:br>
            <a:rPr lang="en-AU" sz="1600" kern="1200" dirty="0"/>
          </a:br>
          <a:r>
            <a:rPr lang="en-AU" sz="1600" kern="1200" dirty="0"/>
            <a:t>Mac OS</a:t>
          </a:r>
        </a:p>
        <a:p>
          <a:pPr marL="0" lvl="0" indent="0" algn="l" defTabSz="711200">
            <a:lnSpc>
              <a:spcPct val="90000"/>
            </a:lnSpc>
            <a:spcBef>
              <a:spcPct val="0"/>
            </a:spcBef>
            <a:spcAft>
              <a:spcPct val="35000"/>
            </a:spcAft>
            <a:buNone/>
          </a:pPr>
          <a:r>
            <a:rPr lang="en-AU" sz="1600" kern="1200" dirty="0"/>
            <a:t>Docker support</a:t>
          </a:r>
        </a:p>
        <a:p>
          <a:pPr marL="0" lvl="0" indent="0" algn="l" defTabSz="711200">
            <a:lnSpc>
              <a:spcPct val="90000"/>
            </a:lnSpc>
            <a:spcBef>
              <a:spcPct val="0"/>
            </a:spcBef>
            <a:spcAft>
              <a:spcPct val="35000"/>
            </a:spcAft>
            <a:buNone/>
          </a:pPr>
          <a:r>
            <a:rPr lang="en-AU" sz="1600" kern="1200" dirty="0"/>
            <a:t>SSH remoting</a:t>
          </a:r>
        </a:p>
        <a:p>
          <a:pPr marL="0" lvl="0" indent="0" algn="l" defTabSz="711200">
            <a:lnSpc>
              <a:spcPct val="90000"/>
            </a:lnSpc>
            <a:spcBef>
              <a:spcPct val="0"/>
            </a:spcBef>
            <a:spcAft>
              <a:spcPct val="35000"/>
            </a:spcAft>
            <a:buNone/>
          </a:pPr>
          <a:r>
            <a:rPr lang="en-AU" sz="1600" kern="1200" dirty="0"/>
            <a:t>Pipeline commands in background</a:t>
          </a:r>
        </a:p>
      </dsp:txBody>
      <dsp:txXfrm>
        <a:off x="10092333" y="1143009"/>
        <a:ext cx="1279756" cy="4190022"/>
      </dsp:txXfrm>
    </dsp:sp>
    <dsp:sp modelId="{32072A48-B45E-4CC3-8E24-F75C2F210ECB}">
      <dsp:nvSpPr>
        <dsp:cNvPr id="0" name=""/>
        <dsp:cNvSpPr/>
      </dsp:nvSpPr>
      <dsp:spPr>
        <a:xfrm>
          <a:off x="9905996" y="0"/>
          <a:ext cx="1456875" cy="1163597"/>
        </a:xfrm>
        <a:prstGeom prst="rect">
          <a:avLst/>
        </a:prstGeom>
        <a:solidFill>
          <a:schemeClr val="accent1">
            <a:alpha val="9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711200">
            <a:lnSpc>
              <a:spcPct val="90000"/>
            </a:lnSpc>
            <a:spcBef>
              <a:spcPct val="0"/>
            </a:spcBef>
            <a:spcAft>
              <a:spcPct val="35000"/>
            </a:spcAft>
            <a:buNone/>
          </a:pPr>
          <a:r>
            <a:rPr lang="en-AU" sz="1600" kern="1200" dirty="0"/>
            <a:t>6.0</a:t>
          </a:r>
          <a:br>
            <a:rPr lang="en-AU" sz="1600" kern="1200" dirty="0"/>
          </a:br>
          <a:r>
            <a:rPr lang="en-AU" sz="1600" kern="1200" dirty="0"/>
            <a:t>Core</a:t>
          </a:r>
        </a:p>
      </dsp:txBody>
      <dsp:txXfrm>
        <a:off x="9905996" y="0"/>
        <a:ext cx="1456875" cy="1163597"/>
      </dsp:txXfrm>
    </dsp:sp>
    <dsp:sp modelId="{C06137B2-EAFB-4841-8092-C8EA5F97B415}">
      <dsp:nvSpPr>
        <dsp:cNvPr id="0" name=""/>
        <dsp:cNvSpPr/>
      </dsp:nvSpPr>
      <dsp:spPr>
        <a:xfrm>
          <a:off x="8305802" y="1142994"/>
          <a:ext cx="1605294" cy="3957302"/>
        </a:xfrm>
        <a:prstGeom prst="wedgeRectCallout">
          <a:avLst>
            <a:gd name="adj1" fmla="val 62500"/>
            <a:gd name="adj2" fmla="val 20830"/>
          </a:avLst>
        </a:prstGeom>
        <a:solidFill>
          <a:schemeClr val="accent1">
            <a:tint val="50000"/>
            <a:hueOff val="1402"/>
            <a:satOff val="-113"/>
            <a:lumOff val="270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l" defTabSz="755650">
            <a:lnSpc>
              <a:spcPct val="90000"/>
            </a:lnSpc>
            <a:spcBef>
              <a:spcPct val="0"/>
            </a:spcBef>
            <a:spcAft>
              <a:spcPct val="35000"/>
            </a:spcAft>
            <a:buNone/>
          </a:pPr>
          <a:r>
            <a:rPr lang="en-AU" sz="1700" kern="1200" dirty="0"/>
            <a:t>2015</a:t>
          </a:r>
        </a:p>
        <a:p>
          <a:pPr marL="0" lvl="0" indent="0" algn="l" defTabSz="755650">
            <a:lnSpc>
              <a:spcPct val="90000"/>
            </a:lnSpc>
            <a:spcBef>
              <a:spcPct val="0"/>
            </a:spcBef>
            <a:spcAft>
              <a:spcPct val="35000"/>
            </a:spcAft>
            <a:buNone/>
          </a:pPr>
          <a:endParaRPr lang="en-AU" sz="1700" kern="1200" dirty="0"/>
        </a:p>
        <a:p>
          <a:pPr marL="0" lvl="0" indent="0" algn="l" defTabSz="711200">
            <a:lnSpc>
              <a:spcPct val="90000"/>
            </a:lnSpc>
            <a:spcBef>
              <a:spcPct val="0"/>
            </a:spcBef>
            <a:spcAft>
              <a:spcPct val="35000"/>
            </a:spcAft>
            <a:buNone/>
          </a:pPr>
          <a:r>
            <a:rPr lang="en-AU" sz="1600" kern="1200" dirty="0"/>
            <a:t>Package Management</a:t>
          </a:r>
        </a:p>
        <a:p>
          <a:pPr marL="0" lvl="0" indent="0" algn="l" defTabSz="711200">
            <a:lnSpc>
              <a:spcPct val="90000"/>
            </a:lnSpc>
            <a:spcBef>
              <a:spcPct val="0"/>
            </a:spcBef>
            <a:spcAft>
              <a:spcPct val="35000"/>
            </a:spcAft>
            <a:buNone/>
          </a:pPr>
          <a:r>
            <a:rPr lang="en-AU" sz="1600" kern="1200"/>
            <a:t>PowerShell Get</a:t>
          </a:r>
        </a:p>
        <a:p>
          <a:pPr marL="0" lvl="0" indent="0" algn="l" defTabSz="711200">
            <a:lnSpc>
              <a:spcPct val="90000"/>
            </a:lnSpc>
            <a:spcBef>
              <a:spcPct val="0"/>
            </a:spcBef>
            <a:spcAft>
              <a:spcPct val="35000"/>
            </a:spcAft>
            <a:buNone/>
          </a:pPr>
          <a:r>
            <a:rPr lang="en-AU" sz="1600" kern="1200"/>
            <a:t>CMS module</a:t>
          </a:r>
        </a:p>
        <a:p>
          <a:pPr marL="0" lvl="0" indent="0" algn="l" defTabSz="711200">
            <a:lnSpc>
              <a:spcPct val="90000"/>
            </a:lnSpc>
            <a:spcBef>
              <a:spcPct val="0"/>
            </a:spcBef>
            <a:spcAft>
              <a:spcPct val="35000"/>
            </a:spcAft>
            <a:buNone/>
          </a:pPr>
          <a:r>
            <a:rPr lang="en-AU" sz="1600" kern="1200"/>
            <a:t>Remote debugging</a:t>
          </a:r>
        </a:p>
        <a:p>
          <a:pPr marL="0" lvl="0" indent="0" algn="l" defTabSz="711200">
            <a:lnSpc>
              <a:spcPct val="90000"/>
            </a:lnSpc>
            <a:spcBef>
              <a:spcPct val="0"/>
            </a:spcBef>
            <a:spcAft>
              <a:spcPct val="35000"/>
            </a:spcAft>
            <a:buNone/>
          </a:pPr>
          <a:r>
            <a:rPr lang="en-AU" sz="1600" kern="1200" dirty="0"/>
            <a:t>DSC additions</a:t>
          </a:r>
        </a:p>
      </dsp:txBody>
      <dsp:txXfrm>
        <a:off x="8509827" y="1142994"/>
        <a:ext cx="1401269" cy="3957302"/>
      </dsp:txXfrm>
    </dsp:sp>
    <dsp:sp modelId="{6B554CA8-F2F7-4481-AA31-2C7511CAC713}">
      <dsp:nvSpPr>
        <dsp:cNvPr id="0" name=""/>
        <dsp:cNvSpPr/>
      </dsp:nvSpPr>
      <dsp:spPr>
        <a:xfrm>
          <a:off x="8319148" y="95498"/>
          <a:ext cx="1586850" cy="1047505"/>
        </a:xfrm>
        <a:prstGeom prst="rect">
          <a:avLst/>
        </a:prstGeom>
        <a:solidFill>
          <a:schemeClr val="accent1">
            <a:alpha val="90000"/>
            <a:hueOff val="0"/>
            <a:satOff val="0"/>
            <a:lumOff val="0"/>
            <a:alphaOff val="-6667"/>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975" tIns="53975" rIns="53975" bIns="53975" numCol="1" spcCol="1270" anchor="ctr" anchorCtr="0">
          <a:noAutofit/>
        </a:bodyPr>
        <a:lstStyle/>
        <a:p>
          <a:pPr marL="0" lvl="0" indent="0" algn="ctr" defTabSz="755650">
            <a:lnSpc>
              <a:spcPct val="90000"/>
            </a:lnSpc>
            <a:spcBef>
              <a:spcPct val="0"/>
            </a:spcBef>
            <a:spcAft>
              <a:spcPct val="35000"/>
            </a:spcAft>
            <a:buNone/>
          </a:pPr>
          <a:r>
            <a:rPr lang="en-AU" sz="1700" kern="1200" dirty="0"/>
            <a:t>5.0</a:t>
          </a:r>
        </a:p>
      </dsp:txBody>
      <dsp:txXfrm>
        <a:off x="8319148" y="95498"/>
        <a:ext cx="1586850" cy="1047505"/>
      </dsp:txXfrm>
    </dsp:sp>
    <dsp:sp modelId="{C1ACA580-53CA-4C8D-B93B-B8B07A64451B}">
      <dsp:nvSpPr>
        <dsp:cNvPr id="0" name=""/>
        <dsp:cNvSpPr/>
      </dsp:nvSpPr>
      <dsp:spPr>
        <a:xfrm>
          <a:off x="6839282" y="1159852"/>
          <a:ext cx="1466089" cy="3724582"/>
        </a:xfrm>
        <a:prstGeom prst="wedgeRectCallout">
          <a:avLst>
            <a:gd name="adj1" fmla="val 62500"/>
            <a:gd name="adj2" fmla="val 20830"/>
          </a:avLst>
        </a:prstGeom>
        <a:solidFill>
          <a:schemeClr val="accent1">
            <a:tint val="50000"/>
            <a:hueOff val="2805"/>
            <a:satOff val="-226"/>
            <a:lumOff val="540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l" defTabSz="755650">
            <a:lnSpc>
              <a:spcPct val="90000"/>
            </a:lnSpc>
            <a:spcBef>
              <a:spcPct val="0"/>
            </a:spcBef>
            <a:spcAft>
              <a:spcPct val="35000"/>
            </a:spcAft>
            <a:buNone/>
          </a:pPr>
          <a:r>
            <a:rPr lang="en-AU" sz="1700" kern="1200"/>
            <a:t>2013</a:t>
          </a:r>
        </a:p>
        <a:p>
          <a:pPr marL="0" lvl="0" indent="0" algn="l" defTabSz="755650">
            <a:lnSpc>
              <a:spcPct val="90000"/>
            </a:lnSpc>
            <a:spcBef>
              <a:spcPct val="0"/>
            </a:spcBef>
            <a:spcAft>
              <a:spcPct val="35000"/>
            </a:spcAft>
            <a:buNone/>
          </a:pPr>
          <a:endParaRPr lang="en-AU" sz="1700" kern="1200"/>
        </a:p>
        <a:p>
          <a:pPr marL="0" lvl="0" indent="0" algn="l" defTabSz="755650">
            <a:lnSpc>
              <a:spcPct val="90000"/>
            </a:lnSpc>
            <a:spcBef>
              <a:spcPct val="0"/>
            </a:spcBef>
            <a:spcAft>
              <a:spcPct val="35000"/>
            </a:spcAft>
            <a:buNone/>
          </a:pPr>
          <a:r>
            <a:rPr lang="en-AU" sz="1700" kern="1200"/>
            <a:t>&gt;2,300 cmdlets</a:t>
          </a:r>
        </a:p>
        <a:p>
          <a:pPr marL="0" lvl="0" indent="0" algn="l" defTabSz="755650">
            <a:lnSpc>
              <a:spcPct val="90000"/>
            </a:lnSpc>
            <a:spcBef>
              <a:spcPct val="0"/>
            </a:spcBef>
            <a:spcAft>
              <a:spcPct val="35000"/>
            </a:spcAft>
            <a:buNone/>
          </a:pPr>
          <a:r>
            <a:rPr lang="en-AU" sz="1700" kern="1200" dirty="0"/>
            <a:t>Backward-Compatible</a:t>
          </a:r>
        </a:p>
        <a:p>
          <a:pPr marL="0" lvl="0" indent="0" algn="l" defTabSz="755650">
            <a:lnSpc>
              <a:spcPct val="90000"/>
            </a:lnSpc>
            <a:spcBef>
              <a:spcPct val="0"/>
            </a:spcBef>
            <a:spcAft>
              <a:spcPct val="35000"/>
            </a:spcAft>
            <a:buNone/>
          </a:pPr>
          <a:r>
            <a:rPr lang="en-AU" sz="1700" kern="1200" dirty="0"/>
            <a:t>Desired State Configuration (DSC)</a:t>
          </a:r>
        </a:p>
      </dsp:txBody>
      <dsp:txXfrm>
        <a:off x="7025615" y="1159852"/>
        <a:ext cx="1279756" cy="3724582"/>
      </dsp:txXfrm>
    </dsp:sp>
    <dsp:sp modelId="{948231AC-42E1-4B31-8D3C-4066E53632A4}">
      <dsp:nvSpPr>
        <dsp:cNvPr id="0" name=""/>
        <dsp:cNvSpPr/>
      </dsp:nvSpPr>
      <dsp:spPr>
        <a:xfrm>
          <a:off x="6839282" y="228974"/>
          <a:ext cx="1466089" cy="930878"/>
        </a:xfrm>
        <a:prstGeom prst="rect">
          <a:avLst/>
        </a:prstGeom>
        <a:solidFill>
          <a:schemeClr val="accent1">
            <a:alpha val="90000"/>
            <a:hueOff val="0"/>
            <a:satOff val="0"/>
            <a:lumOff val="0"/>
            <a:alphaOff val="-13333"/>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975" tIns="53975" rIns="53975" bIns="53975" numCol="1" spcCol="1270" anchor="ctr" anchorCtr="0">
          <a:noAutofit/>
        </a:bodyPr>
        <a:lstStyle/>
        <a:p>
          <a:pPr marL="0" lvl="0" indent="0" algn="ctr" defTabSz="755650">
            <a:lnSpc>
              <a:spcPct val="90000"/>
            </a:lnSpc>
            <a:spcBef>
              <a:spcPct val="0"/>
            </a:spcBef>
            <a:spcAft>
              <a:spcPct val="35000"/>
            </a:spcAft>
            <a:buNone/>
          </a:pPr>
          <a:r>
            <a:rPr lang="en-AU" sz="1700" kern="1200"/>
            <a:t>4.0</a:t>
          </a:r>
        </a:p>
      </dsp:txBody>
      <dsp:txXfrm>
        <a:off x="6839282" y="228974"/>
        <a:ext cx="1466089" cy="930878"/>
      </dsp:txXfrm>
    </dsp:sp>
    <dsp:sp modelId="{DFE29AB1-6385-4CAF-AC36-B43C94F19436}">
      <dsp:nvSpPr>
        <dsp:cNvPr id="0" name=""/>
        <dsp:cNvSpPr/>
      </dsp:nvSpPr>
      <dsp:spPr>
        <a:xfrm>
          <a:off x="5362952" y="1142989"/>
          <a:ext cx="1466089" cy="3637754"/>
        </a:xfrm>
        <a:prstGeom prst="wedgeRectCallout">
          <a:avLst>
            <a:gd name="adj1" fmla="val 62500"/>
            <a:gd name="adj2" fmla="val 20830"/>
          </a:avLst>
        </a:prstGeom>
        <a:solidFill>
          <a:schemeClr val="accent1">
            <a:tint val="50000"/>
            <a:hueOff val="4207"/>
            <a:satOff val="-338"/>
            <a:lumOff val="810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l" defTabSz="755650">
            <a:lnSpc>
              <a:spcPct val="90000"/>
            </a:lnSpc>
            <a:spcBef>
              <a:spcPct val="0"/>
            </a:spcBef>
            <a:spcAft>
              <a:spcPct val="35000"/>
            </a:spcAft>
            <a:buNone/>
          </a:pPr>
          <a:r>
            <a:rPr lang="en-AU" sz="1700" kern="1200" dirty="0"/>
            <a:t>2012</a:t>
          </a:r>
        </a:p>
        <a:p>
          <a:pPr marL="0" lvl="0" indent="0" algn="l" defTabSz="755650">
            <a:lnSpc>
              <a:spcPct val="90000"/>
            </a:lnSpc>
            <a:spcBef>
              <a:spcPct val="0"/>
            </a:spcBef>
            <a:spcAft>
              <a:spcPct val="35000"/>
            </a:spcAft>
            <a:buNone/>
          </a:pPr>
          <a:endParaRPr lang="en-AU" sz="1700" kern="1200" dirty="0"/>
        </a:p>
        <a:p>
          <a:pPr marL="0" lvl="0" indent="0" algn="l" defTabSz="755650">
            <a:lnSpc>
              <a:spcPct val="90000"/>
            </a:lnSpc>
            <a:spcBef>
              <a:spcPct val="0"/>
            </a:spcBef>
            <a:spcAft>
              <a:spcPct val="35000"/>
            </a:spcAft>
            <a:buNone/>
          </a:pPr>
          <a:r>
            <a:rPr lang="en-AU" sz="1700" kern="1200" dirty="0"/>
            <a:t>&gt;2,300 cmdlets</a:t>
          </a:r>
        </a:p>
        <a:p>
          <a:pPr marL="0" lvl="0" indent="0" algn="l" defTabSz="755650">
            <a:lnSpc>
              <a:spcPct val="90000"/>
            </a:lnSpc>
            <a:spcBef>
              <a:spcPct val="0"/>
            </a:spcBef>
            <a:spcAft>
              <a:spcPct val="35000"/>
            </a:spcAft>
            <a:buNone/>
          </a:pPr>
          <a:r>
            <a:rPr lang="en-AU" sz="1700" kern="1200" dirty="0"/>
            <a:t>Backward-Compatible</a:t>
          </a:r>
        </a:p>
        <a:p>
          <a:pPr marL="0" lvl="0" indent="0" algn="l" defTabSz="755650">
            <a:lnSpc>
              <a:spcPct val="90000"/>
            </a:lnSpc>
            <a:spcBef>
              <a:spcPct val="0"/>
            </a:spcBef>
            <a:spcAft>
              <a:spcPct val="35000"/>
            </a:spcAft>
            <a:buNone/>
          </a:pPr>
          <a:r>
            <a:rPr lang="en-AU" sz="1700" kern="1200"/>
            <a:t>WinPE</a:t>
          </a:r>
        </a:p>
        <a:p>
          <a:pPr marL="0" lvl="0" indent="0" algn="l" defTabSz="755650">
            <a:lnSpc>
              <a:spcPct val="90000"/>
            </a:lnSpc>
            <a:spcBef>
              <a:spcPct val="0"/>
            </a:spcBef>
            <a:spcAft>
              <a:spcPct val="35000"/>
            </a:spcAft>
            <a:buNone/>
          </a:pPr>
          <a:r>
            <a:rPr lang="en-AU" sz="1700" kern="1200"/>
            <a:t>Web Access</a:t>
          </a:r>
        </a:p>
        <a:p>
          <a:pPr marL="0" lvl="0" indent="0" algn="l" defTabSz="755650">
            <a:lnSpc>
              <a:spcPct val="90000"/>
            </a:lnSpc>
            <a:spcBef>
              <a:spcPct val="0"/>
            </a:spcBef>
            <a:spcAft>
              <a:spcPct val="35000"/>
            </a:spcAft>
            <a:buNone/>
          </a:pPr>
          <a:r>
            <a:rPr lang="en-AU" sz="1700" kern="1200" dirty="0"/>
            <a:t>Enhanced ISE</a:t>
          </a:r>
        </a:p>
        <a:p>
          <a:pPr marL="0" lvl="0" indent="0" algn="l" defTabSz="755650">
            <a:lnSpc>
              <a:spcPct val="90000"/>
            </a:lnSpc>
            <a:spcBef>
              <a:spcPct val="0"/>
            </a:spcBef>
            <a:spcAft>
              <a:spcPct val="35000"/>
            </a:spcAft>
            <a:buNone/>
          </a:pPr>
          <a:r>
            <a:rPr lang="en-AU" sz="1700" kern="1200"/>
            <a:t>Workflow</a:t>
          </a:r>
        </a:p>
      </dsp:txBody>
      <dsp:txXfrm>
        <a:off x="5549285" y="1142989"/>
        <a:ext cx="1279756" cy="3637754"/>
      </dsp:txXfrm>
    </dsp:sp>
    <dsp:sp modelId="{C9987144-7F54-4BC1-873B-9D6D3FF27E43}">
      <dsp:nvSpPr>
        <dsp:cNvPr id="0" name=""/>
        <dsp:cNvSpPr/>
      </dsp:nvSpPr>
      <dsp:spPr>
        <a:xfrm>
          <a:off x="5376264" y="345066"/>
          <a:ext cx="1466089" cy="814785"/>
        </a:xfrm>
        <a:prstGeom prst="rect">
          <a:avLst/>
        </a:prstGeom>
        <a:solidFill>
          <a:schemeClr val="accent1">
            <a:alpha val="90000"/>
            <a:hueOff val="0"/>
            <a:satOff val="0"/>
            <a:lumOff val="0"/>
            <a:alphaOff val="-2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975" tIns="53975" rIns="53975" bIns="53975" numCol="1" spcCol="1270" anchor="ctr" anchorCtr="0">
          <a:noAutofit/>
        </a:bodyPr>
        <a:lstStyle/>
        <a:p>
          <a:pPr marL="0" lvl="0" indent="0" algn="ctr" defTabSz="755650">
            <a:lnSpc>
              <a:spcPct val="90000"/>
            </a:lnSpc>
            <a:spcBef>
              <a:spcPct val="0"/>
            </a:spcBef>
            <a:spcAft>
              <a:spcPct val="35000"/>
            </a:spcAft>
            <a:buNone/>
          </a:pPr>
          <a:r>
            <a:rPr lang="en-AU" sz="1700" kern="1200"/>
            <a:t>3.0</a:t>
          </a:r>
        </a:p>
      </dsp:txBody>
      <dsp:txXfrm>
        <a:off x="5376264" y="345066"/>
        <a:ext cx="1466089" cy="814785"/>
      </dsp:txXfrm>
    </dsp:sp>
    <dsp:sp modelId="{5CA7C2C2-026C-4E24-A6AF-095E6A5E6421}">
      <dsp:nvSpPr>
        <dsp:cNvPr id="0" name=""/>
        <dsp:cNvSpPr/>
      </dsp:nvSpPr>
      <dsp:spPr>
        <a:xfrm>
          <a:off x="3910175" y="1159852"/>
          <a:ext cx="1466089" cy="3258608"/>
        </a:xfrm>
        <a:prstGeom prst="wedgeRectCallout">
          <a:avLst>
            <a:gd name="adj1" fmla="val 62500"/>
            <a:gd name="adj2" fmla="val 20830"/>
          </a:avLst>
        </a:prstGeom>
        <a:solidFill>
          <a:schemeClr val="accent1">
            <a:tint val="50000"/>
            <a:hueOff val="5610"/>
            <a:satOff val="-451"/>
            <a:lumOff val="1080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l" defTabSz="755650">
            <a:lnSpc>
              <a:spcPct val="90000"/>
            </a:lnSpc>
            <a:spcBef>
              <a:spcPct val="0"/>
            </a:spcBef>
            <a:spcAft>
              <a:spcPct val="35000"/>
            </a:spcAft>
            <a:buNone/>
          </a:pPr>
          <a:r>
            <a:rPr lang="en-AU" sz="1700" kern="1200"/>
            <a:t>2008</a:t>
          </a:r>
        </a:p>
        <a:p>
          <a:pPr marL="0" lvl="0" indent="0" algn="l" defTabSz="755650">
            <a:lnSpc>
              <a:spcPct val="90000"/>
            </a:lnSpc>
            <a:spcBef>
              <a:spcPct val="0"/>
            </a:spcBef>
            <a:spcAft>
              <a:spcPct val="35000"/>
            </a:spcAft>
            <a:buNone/>
          </a:pPr>
          <a:endParaRPr lang="en-AU" sz="1700" kern="1200"/>
        </a:p>
        <a:p>
          <a:pPr marL="0" lvl="0" indent="0" algn="l" defTabSz="755650">
            <a:lnSpc>
              <a:spcPct val="90000"/>
            </a:lnSpc>
            <a:spcBef>
              <a:spcPct val="0"/>
            </a:spcBef>
            <a:spcAft>
              <a:spcPct val="35000"/>
            </a:spcAft>
            <a:buNone/>
          </a:pPr>
          <a:r>
            <a:rPr lang="en-AU" sz="1700" kern="1200"/>
            <a:t>230 cmdlets</a:t>
          </a:r>
        </a:p>
        <a:p>
          <a:pPr marL="0" lvl="0" indent="0" algn="l" defTabSz="755650">
            <a:lnSpc>
              <a:spcPct val="90000"/>
            </a:lnSpc>
            <a:spcBef>
              <a:spcPct val="0"/>
            </a:spcBef>
            <a:spcAft>
              <a:spcPct val="35000"/>
            </a:spcAft>
            <a:buNone/>
          </a:pPr>
          <a:r>
            <a:rPr lang="en-AU" sz="1700" kern="1200"/>
            <a:t>Backward-Compatible</a:t>
          </a:r>
        </a:p>
        <a:p>
          <a:pPr marL="0" lvl="0" indent="0" algn="l" defTabSz="755650">
            <a:lnSpc>
              <a:spcPct val="90000"/>
            </a:lnSpc>
            <a:spcBef>
              <a:spcPct val="0"/>
            </a:spcBef>
            <a:spcAft>
              <a:spcPct val="35000"/>
            </a:spcAft>
            <a:buNone/>
          </a:pPr>
          <a:r>
            <a:rPr lang="en-AU" sz="1700" kern="1200"/>
            <a:t>Integrated Shell Environment (ISE)</a:t>
          </a:r>
        </a:p>
        <a:p>
          <a:pPr marL="0" lvl="0" indent="0" algn="l" defTabSz="755650">
            <a:lnSpc>
              <a:spcPct val="90000"/>
            </a:lnSpc>
            <a:spcBef>
              <a:spcPct val="0"/>
            </a:spcBef>
            <a:spcAft>
              <a:spcPct val="35000"/>
            </a:spcAft>
            <a:buNone/>
          </a:pPr>
          <a:r>
            <a:rPr lang="en-AU" sz="1700" kern="1200"/>
            <a:t>Remoting</a:t>
          </a:r>
        </a:p>
      </dsp:txBody>
      <dsp:txXfrm>
        <a:off x="4096507" y="1159852"/>
        <a:ext cx="1279756" cy="3258608"/>
      </dsp:txXfrm>
    </dsp:sp>
    <dsp:sp modelId="{41864BBC-D9C0-4CED-8187-D16A2634129F}">
      <dsp:nvSpPr>
        <dsp:cNvPr id="0" name=""/>
        <dsp:cNvSpPr/>
      </dsp:nvSpPr>
      <dsp:spPr>
        <a:xfrm>
          <a:off x="3910175" y="465439"/>
          <a:ext cx="1466089" cy="698158"/>
        </a:xfrm>
        <a:prstGeom prst="rect">
          <a:avLst/>
        </a:prstGeom>
        <a:solidFill>
          <a:schemeClr val="accent1">
            <a:alpha val="90000"/>
            <a:hueOff val="0"/>
            <a:satOff val="0"/>
            <a:lumOff val="0"/>
            <a:alphaOff val="-26667"/>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975" tIns="53975" rIns="53975" bIns="53975" numCol="1" spcCol="1270" anchor="ctr" anchorCtr="0">
          <a:noAutofit/>
        </a:bodyPr>
        <a:lstStyle/>
        <a:p>
          <a:pPr marL="0" lvl="0" indent="0" algn="ctr" defTabSz="755650">
            <a:lnSpc>
              <a:spcPct val="90000"/>
            </a:lnSpc>
            <a:spcBef>
              <a:spcPct val="0"/>
            </a:spcBef>
            <a:spcAft>
              <a:spcPct val="35000"/>
            </a:spcAft>
            <a:buNone/>
          </a:pPr>
          <a:r>
            <a:rPr lang="en-AU" sz="1700" kern="1200"/>
            <a:t>2.0</a:t>
          </a:r>
        </a:p>
      </dsp:txBody>
      <dsp:txXfrm>
        <a:off x="3910175" y="465439"/>
        <a:ext cx="1466089" cy="698158"/>
      </dsp:txXfrm>
    </dsp:sp>
    <dsp:sp modelId="{4D1C1698-B98D-4718-855B-6E913BCC847F}">
      <dsp:nvSpPr>
        <dsp:cNvPr id="0" name=""/>
        <dsp:cNvSpPr/>
      </dsp:nvSpPr>
      <dsp:spPr>
        <a:xfrm>
          <a:off x="2443061" y="1159852"/>
          <a:ext cx="1466089" cy="3025889"/>
        </a:xfrm>
        <a:prstGeom prst="wedgeRectCallout">
          <a:avLst>
            <a:gd name="adj1" fmla="val 62500"/>
            <a:gd name="adj2" fmla="val 20830"/>
          </a:avLst>
        </a:prstGeom>
        <a:solidFill>
          <a:schemeClr val="accent1">
            <a:tint val="50000"/>
            <a:hueOff val="7012"/>
            <a:satOff val="-564"/>
            <a:lumOff val="1350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l" defTabSz="755650">
            <a:lnSpc>
              <a:spcPct val="90000"/>
            </a:lnSpc>
            <a:spcBef>
              <a:spcPct val="0"/>
            </a:spcBef>
            <a:spcAft>
              <a:spcPct val="35000"/>
            </a:spcAft>
            <a:buNone/>
          </a:pPr>
          <a:r>
            <a:rPr lang="en-AU" sz="1700" kern="1200"/>
            <a:t>2006</a:t>
          </a:r>
        </a:p>
        <a:p>
          <a:pPr marL="0" lvl="0" indent="0" algn="l" defTabSz="755650">
            <a:lnSpc>
              <a:spcPct val="90000"/>
            </a:lnSpc>
            <a:spcBef>
              <a:spcPct val="0"/>
            </a:spcBef>
            <a:spcAft>
              <a:spcPct val="35000"/>
            </a:spcAft>
            <a:buNone/>
          </a:pPr>
          <a:endParaRPr lang="en-AU" sz="1700" kern="1200"/>
        </a:p>
        <a:p>
          <a:pPr marL="0" lvl="0" indent="0" algn="l" defTabSz="755650">
            <a:lnSpc>
              <a:spcPct val="90000"/>
            </a:lnSpc>
            <a:spcBef>
              <a:spcPct val="0"/>
            </a:spcBef>
            <a:spcAft>
              <a:spcPct val="35000"/>
            </a:spcAft>
            <a:buNone/>
          </a:pPr>
          <a:r>
            <a:rPr lang="en-AU" sz="1700" kern="1200"/>
            <a:t>130 cmdlets</a:t>
          </a:r>
        </a:p>
      </dsp:txBody>
      <dsp:txXfrm>
        <a:off x="2629394" y="1159852"/>
        <a:ext cx="1279756" cy="3025889"/>
      </dsp:txXfrm>
    </dsp:sp>
    <dsp:sp modelId="{AE8C1A11-DABD-4C17-9DDF-E84F7FD41CCA}">
      <dsp:nvSpPr>
        <dsp:cNvPr id="0" name=""/>
        <dsp:cNvSpPr/>
      </dsp:nvSpPr>
      <dsp:spPr>
        <a:xfrm>
          <a:off x="2443061" y="577786"/>
          <a:ext cx="1466089" cy="582066"/>
        </a:xfrm>
        <a:prstGeom prst="rect">
          <a:avLst/>
        </a:prstGeom>
        <a:solidFill>
          <a:schemeClr val="accent1">
            <a:alpha val="90000"/>
            <a:hueOff val="0"/>
            <a:satOff val="0"/>
            <a:lumOff val="0"/>
            <a:alphaOff val="-33333"/>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975" tIns="53975" rIns="53975" bIns="53975" numCol="1" spcCol="1270" anchor="ctr" anchorCtr="0">
          <a:noAutofit/>
        </a:bodyPr>
        <a:lstStyle/>
        <a:p>
          <a:pPr marL="0" lvl="0" indent="0" algn="ctr" defTabSz="755650">
            <a:lnSpc>
              <a:spcPct val="90000"/>
            </a:lnSpc>
            <a:spcBef>
              <a:spcPct val="0"/>
            </a:spcBef>
            <a:spcAft>
              <a:spcPct val="35000"/>
            </a:spcAft>
            <a:buNone/>
          </a:pPr>
          <a:r>
            <a:rPr lang="en-AU" sz="1700" kern="1200"/>
            <a:t>1.0</a:t>
          </a:r>
        </a:p>
      </dsp:txBody>
      <dsp:txXfrm>
        <a:off x="2443061" y="577786"/>
        <a:ext cx="1466089" cy="582066"/>
      </dsp:txXfrm>
    </dsp:sp>
    <dsp:sp modelId="{BF7F8886-EF39-4F60-8280-280B6A681A93}">
      <dsp:nvSpPr>
        <dsp:cNvPr id="0" name=""/>
        <dsp:cNvSpPr/>
      </dsp:nvSpPr>
      <dsp:spPr>
        <a:xfrm>
          <a:off x="976972" y="1159852"/>
          <a:ext cx="1466089" cy="2793169"/>
        </a:xfrm>
        <a:prstGeom prst="wedgeRectCallout">
          <a:avLst>
            <a:gd name="adj1" fmla="val 62500"/>
            <a:gd name="adj2" fmla="val 20830"/>
          </a:avLst>
        </a:prstGeom>
        <a:solidFill>
          <a:schemeClr val="accent1">
            <a:tint val="50000"/>
            <a:hueOff val="8415"/>
            <a:satOff val="-677"/>
            <a:lumOff val="1620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l" defTabSz="755650">
            <a:lnSpc>
              <a:spcPct val="90000"/>
            </a:lnSpc>
            <a:spcBef>
              <a:spcPct val="0"/>
            </a:spcBef>
            <a:spcAft>
              <a:spcPct val="35000"/>
            </a:spcAft>
            <a:buNone/>
          </a:pPr>
          <a:r>
            <a:rPr lang="en-AU" sz="1700" kern="1200"/>
            <a:t>2005</a:t>
          </a:r>
        </a:p>
      </dsp:txBody>
      <dsp:txXfrm>
        <a:off x="1163304" y="1159852"/>
        <a:ext cx="1279756" cy="2793169"/>
      </dsp:txXfrm>
    </dsp:sp>
    <dsp:sp modelId="{7AC10DDC-BFF3-40B1-AC9C-0CEEC1985F27}">
      <dsp:nvSpPr>
        <dsp:cNvPr id="0" name=""/>
        <dsp:cNvSpPr/>
      </dsp:nvSpPr>
      <dsp:spPr>
        <a:xfrm>
          <a:off x="976972" y="694413"/>
          <a:ext cx="1466089" cy="465439"/>
        </a:xfrm>
        <a:prstGeom prst="rect">
          <a:avLst/>
        </a:prstGeom>
        <a:solidFill>
          <a:schemeClr val="accent1">
            <a:alpha val="90000"/>
            <a:hueOff val="0"/>
            <a:satOff val="0"/>
            <a:lumOff val="0"/>
            <a:alpha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975" tIns="53975" rIns="53975" bIns="53975" numCol="1" spcCol="1270" anchor="ctr" anchorCtr="0">
          <a:noAutofit/>
        </a:bodyPr>
        <a:lstStyle/>
        <a:p>
          <a:pPr marL="0" lvl="0" indent="0" algn="ctr" defTabSz="755650">
            <a:lnSpc>
              <a:spcPct val="90000"/>
            </a:lnSpc>
            <a:spcBef>
              <a:spcPct val="0"/>
            </a:spcBef>
            <a:spcAft>
              <a:spcPct val="35000"/>
            </a:spcAft>
            <a:buNone/>
          </a:pPr>
          <a:r>
            <a:rPr lang="en-AU" sz="1700" kern="1200"/>
            <a:t>Code Name: Monad</a:t>
          </a:r>
        </a:p>
      </dsp:txBody>
      <dsp:txXfrm>
        <a:off x="976972" y="694413"/>
        <a:ext cx="1466089" cy="465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A56B7-8031-4FFE-868F-648D82BF4072}">
      <dsp:nvSpPr>
        <dsp:cNvPr id="0" name=""/>
        <dsp:cNvSpPr/>
      </dsp:nvSpPr>
      <dsp:spPr>
        <a:xfrm>
          <a:off x="0" y="1360"/>
          <a:ext cx="11165094" cy="79204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Windows PowerShell is a Windows feature</a:t>
          </a:r>
          <a:endParaRPr lang="en-AU" sz="2800" kern="1200" dirty="0"/>
        </a:p>
      </dsp:txBody>
      <dsp:txXfrm>
        <a:off x="0" y="1360"/>
        <a:ext cx="11165094" cy="792044"/>
      </dsp:txXfrm>
    </dsp:sp>
    <dsp:sp modelId="{36E6EED8-87F2-4F24-B0A4-D71668EA1A1D}">
      <dsp:nvSpPr>
        <dsp:cNvPr id="0" name=""/>
        <dsp:cNvSpPr/>
      </dsp:nvSpPr>
      <dsp:spPr>
        <a:xfrm rot="5400000">
          <a:off x="7282862" y="-2347290"/>
          <a:ext cx="633635" cy="71526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AU" sz="1700" kern="1200"/>
            <a:t>Windows 10</a:t>
          </a:r>
        </a:p>
        <a:p>
          <a:pPr marL="171450" lvl="1" indent="-171450" algn="l" defTabSz="755650">
            <a:lnSpc>
              <a:spcPct val="90000"/>
            </a:lnSpc>
            <a:spcBef>
              <a:spcPct val="0"/>
            </a:spcBef>
            <a:spcAft>
              <a:spcPct val="15000"/>
            </a:spcAft>
            <a:buChar char="•"/>
          </a:pPr>
          <a:r>
            <a:rPr lang="en-AU" sz="1700" kern="1200" dirty="0"/>
            <a:t>Windows Server 2016 / Windows Server 2019</a:t>
          </a:r>
        </a:p>
      </dsp:txBody>
      <dsp:txXfrm rot="-5400000">
        <a:off x="4023360" y="912212"/>
        <a:ext cx="7152640" cy="633635"/>
      </dsp:txXfrm>
    </dsp:sp>
    <dsp:sp modelId="{F3C35A25-9DF2-4C00-9C63-998F2D4282FD}">
      <dsp:nvSpPr>
        <dsp:cNvPr id="0" name=""/>
        <dsp:cNvSpPr/>
      </dsp:nvSpPr>
      <dsp:spPr>
        <a:xfrm>
          <a:off x="0" y="833007"/>
          <a:ext cx="4023360" cy="79204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AU" sz="2800" kern="1200" dirty="0"/>
            <a:t>Windows PowerShell 5.0</a:t>
          </a:r>
        </a:p>
      </dsp:txBody>
      <dsp:txXfrm>
        <a:off x="0" y="833007"/>
        <a:ext cx="4023360" cy="792044"/>
      </dsp:txXfrm>
    </dsp:sp>
    <dsp:sp modelId="{0A17B01E-B76D-487F-8DF3-44582ABBF3E4}">
      <dsp:nvSpPr>
        <dsp:cNvPr id="0" name=""/>
        <dsp:cNvSpPr/>
      </dsp:nvSpPr>
      <dsp:spPr>
        <a:xfrm rot="5400000">
          <a:off x="7282862" y="-1515643"/>
          <a:ext cx="633635" cy="71526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Windows 8.1 </a:t>
          </a:r>
          <a:endParaRPr lang="en-AU" sz="1700" kern="1200"/>
        </a:p>
        <a:p>
          <a:pPr marL="171450" lvl="1" indent="-171450" algn="l" defTabSz="755650">
            <a:lnSpc>
              <a:spcPct val="90000"/>
            </a:lnSpc>
            <a:spcBef>
              <a:spcPct val="0"/>
            </a:spcBef>
            <a:spcAft>
              <a:spcPct val="15000"/>
            </a:spcAft>
            <a:buChar char="•"/>
          </a:pPr>
          <a:r>
            <a:rPr lang="en-US" sz="1700" kern="1200"/>
            <a:t>Windows Server 2012R2</a:t>
          </a:r>
          <a:endParaRPr lang="en-AU" sz="1700" kern="1200"/>
        </a:p>
      </dsp:txBody>
      <dsp:txXfrm rot="-5400000">
        <a:off x="4023360" y="1743859"/>
        <a:ext cx="7152640" cy="633635"/>
      </dsp:txXfrm>
    </dsp:sp>
    <dsp:sp modelId="{1748EA0A-3155-4C6C-BADC-F328C904FDEA}">
      <dsp:nvSpPr>
        <dsp:cNvPr id="0" name=""/>
        <dsp:cNvSpPr/>
      </dsp:nvSpPr>
      <dsp:spPr>
        <a:xfrm>
          <a:off x="0" y="1664654"/>
          <a:ext cx="4023360" cy="79204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Windows PowerShell 4.0 </a:t>
          </a:r>
          <a:endParaRPr lang="en-AU" sz="2800" kern="1200"/>
        </a:p>
      </dsp:txBody>
      <dsp:txXfrm>
        <a:off x="0" y="1664654"/>
        <a:ext cx="4023360" cy="792044"/>
      </dsp:txXfrm>
    </dsp:sp>
    <dsp:sp modelId="{CF819541-C2E4-4E75-9F43-4A223E1C8EBB}">
      <dsp:nvSpPr>
        <dsp:cNvPr id="0" name=""/>
        <dsp:cNvSpPr/>
      </dsp:nvSpPr>
      <dsp:spPr>
        <a:xfrm rot="5400000">
          <a:off x="7282862" y="-683996"/>
          <a:ext cx="633635" cy="71526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Windows 8</a:t>
          </a:r>
          <a:endParaRPr lang="en-AU" sz="1700" kern="1200"/>
        </a:p>
        <a:p>
          <a:pPr marL="171450" lvl="1" indent="-171450" algn="l" defTabSz="755650">
            <a:lnSpc>
              <a:spcPct val="90000"/>
            </a:lnSpc>
            <a:spcBef>
              <a:spcPct val="0"/>
            </a:spcBef>
            <a:spcAft>
              <a:spcPct val="15000"/>
            </a:spcAft>
            <a:buChar char="•"/>
          </a:pPr>
          <a:r>
            <a:rPr lang="en-US" sz="1700" kern="1200"/>
            <a:t>Windows Server 2012</a:t>
          </a:r>
          <a:endParaRPr lang="en-AU" sz="1700" kern="1200"/>
        </a:p>
      </dsp:txBody>
      <dsp:txXfrm rot="-5400000">
        <a:off x="4023360" y="2575506"/>
        <a:ext cx="7152640" cy="633635"/>
      </dsp:txXfrm>
    </dsp:sp>
    <dsp:sp modelId="{6F879473-FFEC-4BFB-8DDC-4594AE96019F}">
      <dsp:nvSpPr>
        <dsp:cNvPr id="0" name=""/>
        <dsp:cNvSpPr/>
      </dsp:nvSpPr>
      <dsp:spPr>
        <a:xfrm>
          <a:off x="0" y="2496301"/>
          <a:ext cx="4023360" cy="79204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Windows PowerShell 3.0 </a:t>
          </a:r>
          <a:endParaRPr lang="en-AU" sz="2800" kern="1200"/>
        </a:p>
      </dsp:txBody>
      <dsp:txXfrm>
        <a:off x="0" y="2496301"/>
        <a:ext cx="4023360" cy="792044"/>
      </dsp:txXfrm>
    </dsp:sp>
    <dsp:sp modelId="{B78FD06F-C4DC-4B7E-9CA9-A801466BDA64}">
      <dsp:nvSpPr>
        <dsp:cNvPr id="0" name=""/>
        <dsp:cNvSpPr/>
      </dsp:nvSpPr>
      <dsp:spPr>
        <a:xfrm rot="5400000">
          <a:off x="7282862" y="147650"/>
          <a:ext cx="633635" cy="71526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Windows 7</a:t>
          </a:r>
          <a:endParaRPr lang="en-AU" sz="1700" kern="1200"/>
        </a:p>
        <a:p>
          <a:pPr marL="171450" lvl="1" indent="-171450" algn="l" defTabSz="755650">
            <a:lnSpc>
              <a:spcPct val="90000"/>
            </a:lnSpc>
            <a:spcBef>
              <a:spcPct val="0"/>
            </a:spcBef>
            <a:spcAft>
              <a:spcPct val="15000"/>
            </a:spcAft>
            <a:buChar char="•"/>
          </a:pPr>
          <a:r>
            <a:rPr lang="en-US" sz="1700" kern="1200"/>
            <a:t>Windows Server 2008 R2</a:t>
          </a:r>
          <a:endParaRPr lang="en-AU" sz="1700" kern="1200"/>
        </a:p>
      </dsp:txBody>
      <dsp:txXfrm rot="-5400000">
        <a:off x="4023360" y="3407152"/>
        <a:ext cx="7152640" cy="633635"/>
      </dsp:txXfrm>
    </dsp:sp>
    <dsp:sp modelId="{C611A6E2-D8A6-4AE9-B134-F2F49E25493A}">
      <dsp:nvSpPr>
        <dsp:cNvPr id="0" name=""/>
        <dsp:cNvSpPr/>
      </dsp:nvSpPr>
      <dsp:spPr>
        <a:xfrm>
          <a:off x="0" y="3327948"/>
          <a:ext cx="4023360" cy="79204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Windows PowerShell 2.0 </a:t>
          </a:r>
          <a:endParaRPr lang="en-AU" sz="2800" kern="1200"/>
        </a:p>
      </dsp:txBody>
      <dsp:txXfrm>
        <a:off x="0" y="3327948"/>
        <a:ext cx="4023360" cy="792044"/>
      </dsp:txXfrm>
    </dsp:sp>
    <dsp:sp modelId="{716A5442-FB28-4EB7-9497-5F4B7D717F18}">
      <dsp:nvSpPr>
        <dsp:cNvPr id="0" name=""/>
        <dsp:cNvSpPr/>
      </dsp:nvSpPr>
      <dsp:spPr>
        <a:xfrm rot="5400000">
          <a:off x="7282862" y="979297"/>
          <a:ext cx="633635" cy="71526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Windows Server 2008</a:t>
          </a:r>
          <a:endParaRPr lang="en-AU" sz="1700" kern="1200"/>
        </a:p>
      </dsp:txBody>
      <dsp:txXfrm rot="-5400000">
        <a:off x="4023360" y="4238799"/>
        <a:ext cx="7152640" cy="633635"/>
      </dsp:txXfrm>
    </dsp:sp>
    <dsp:sp modelId="{45808100-8D0C-49AA-8FD6-CDD5C9598025}">
      <dsp:nvSpPr>
        <dsp:cNvPr id="0" name=""/>
        <dsp:cNvSpPr/>
      </dsp:nvSpPr>
      <dsp:spPr>
        <a:xfrm>
          <a:off x="0" y="4159594"/>
          <a:ext cx="4023360" cy="79204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Windows PowerShell 1.0 </a:t>
          </a:r>
          <a:endParaRPr lang="en-AU" sz="2800" kern="1200"/>
        </a:p>
      </dsp:txBody>
      <dsp:txXfrm>
        <a:off x="0" y="4159594"/>
        <a:ext cx="4023360" cy="7920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1F69A0-C732-4844-A7E4-E78469A104C9}">
      <dsp:nvSpPr>
        <dsp:cNvPr id="0" name=""/>
        <dsp:cNvSpPr/>
      </dsp:nvSpPr>
      <dsp:spPr>
        <a:xfrm>
          <a:off x="4129146" y="2322457"/>
          <a:ext cx="2419320" cy="2419320"/>
        </a:xfrm>
        <a:prstGeom prst="ellipse">
          <a:avLst/>
        </a:prstGeom>
        <a:solidFill>
          <a:schemeClr val="tx1">
            <a:alpha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US" sz="6500" kern="1200"/>
        </a:p>
      </dsp:txBody>
      <dsp:txXfrm>
        <a:off x="4483447" y="2676758"/>
        <a:ext cx="1710718" cy="1710718"/>
      </dsp:txXfrm>
    </dsp:sp>
    <dsp:sp modelId="{4B10DA57-955C-49A2-80F3-36DDC87C5061}">
      <dsp:nvSpPr>
        <dsp:cNvPr id="0" name=""/>
        <dsp:cNvSpPr/>
      </dsp:nvSpPr>
      <dsp:spPr>
        <a:xfrm rot="8693175">
          <a:off x="514786" y="4075255"/>
          <a:ext cx="523518" cy="68950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CE2E122-74B3-4B60-B02F-41BB1A65AD7B}">
      <dsp:nvSpPr>
        <dsp:cNvPr id="0" name=""/>
        <dsp:cNvSpPr/>
      </dsp:nvSpPr>
      <dsp:spPr>
        <a:xfrm>
          <a:off x="33180" y="4049048"/>
          <a:ext cx="1690669" cy="903951"/>
        </a:xfrm>
        <a:prstGeom prst="rect">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100000"/>
            </a:lnSpc>
            <a:spcBef>
              <a:spcPct val="0"/>
            </a:spcBef>
            <a:spcAft>
              <a:spcPct val="35000"/>
            </a:spcAft>
            <a:buNone/>
          </a:pPr>
          <a:r>
            <a:rPr lang="en-AU" sz="2000" kern="1200"/>
            <a:t>Verb-Noun</a:t>
          </a:r>
        </a:p>
        <a:p>
          <a:pPr marL="0" lvl="0" indent="0" algn="ctr" defTabSz="889000">
            <a:lnSpc>
              <a:spcPct val="100000"/>
            </a:lnSpc>
            <a:spcBef>
              <a:spcPct val="0"/>
            </a:spcBef>
            <a:spcAft>
              <a:spcPct val="35000"/>
            </a:spcAft>
            <a:buNone/>
          </a:pPr>
          <a:r>
            <a:rPr lang="en-AU" sz="2000" kern="1200"/>
            <a:t>Naming</a:t>
          </a:r>
        </a:p>
      </dsp:txBody>
      <dsp:txXfrm>
        <a:off x="33180" y="4049048"/>
        <a:ext cx="1690669" cy="903951"/>
      </dsp:txXfrm>
    </dsp:sp>
    <dsp:sp modelId="{CB235A47-B50D-407F-B9AD-765979B87A26}">
      <dsp:nvSpPr>
        <dsp:cNvPr id="0" name=""/>
        <dsp:cNvSpPr/>
      </dsp:nvSpPr>
      <dsp:spPr>
        <a:xfrm rot="13813241">
          <a:off x="1081180" y="121603"/>
          <a:ext cx="777953" cy="689506"/>
        </a:xfrm>
        <a:prstGeom prst="leftArrow">
          <a:avLst>
            <a:gd name="adj1" fmla="val 60000"/>
            <a:gd name="adj2" fmla="val 50000"/>
          </a:avLst>
        </a:prstGeom>
        <a:solidFill>
          <a:schemeClr val="accent1">
            <a:tint val="60000"/>
            <a:hueOff val="0"/>
            <a:satOff val="0"/>
            <a:lumOff val="0"/>
            <a:alphaOff val="0"/>
          </a:schemeClr>
        </a:solidFill>
        <a:ln>
          <a:solidFill>
            <a:schemeClr val="lt1">
              <a:hueOff val="0"/>
              <a:satOff val="0"/>
              <a:lumOff val="0"/>
            </a:schemeClr>
          </a:solidFill>
        </a:ln>
        <a:effectLst/>
      </dsp:spPr>
      <dsp:style>
        <a:lnRef idx="0">
          <a:scrgbClr r="0" g="0" b="0"/>
        </a:lnRef>
        <a:fillRef idx="1">
          <a:scrgbClr r="0" g="0" b="0"/>
        </a:fillRef>
        <a:effectRef idx="0">
          <a:scrgbClr r="0" g="0" b="0"/>
        </a:effectRef>
        <a:fontRef idx="minor">
          <a:schemeClr val="lt1"/>
        </a:fontRef>
      </dsp:style>
    </dsp:sp>
    <dsp:sp modelId="{9ED010B7-7FC9-41B2-8F64-C91BFF20DFF6}">
      <dsp:nvSpPr>
        <dsp:cNvPr id="0" name=""/>
        <dsp:cNvSpPr/>
      </dsp:nvSpPr>
      <dsp:spPr>
        <a:xfrm>
          <a:off x="0" y="28678"/>
          <a:ext cx="2704703" cy="794164"/>
        </a:xfrm>
        <a:prstGeom prst="rect">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AU" sz="2000" kern="1200" dirty="0"/>
            <a:t>Parameters to control Cmdlet behaviour</a:t>
          </a:r>
        </a:p>
      </dsp:txBody>
      <dsp:txXfrm>
        <a:off x="0" y="28678"/>
        <a:ext cx="2704703" cy="794164"/>
      </dsp:txXfrm>
    </dsp:sp>
    <dsp:sp modelId="{1BF1CF84-B784-484E-927A-113F42BFB759}">
      <dsp:nvSpPr>
        <dsp:cNvPr id="0" name=""/>
        <dsp:cNvSpPr/>
      </dsp:nvSpPr>
      <dsp:spPr>
        <a:xfrm rot="19539402">
          <a:off x="8950458" y="225715"/>
          <a:ext cx="1159979" cy="68950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80F9C2-8322-48F5-8889-A57D65DFB928}">
      <dsp:nvSpPr>
        <dsp:cNvPr id="0" name=""/>
        <dsp:cNvSpPr/>
      </dsp:nvSpPr>
      <dsp:spPr>
        <a:xfrm>
          <a:off x="8515241" y="18043"/>
          <a:ext cx="2474706" cy="996603"/>
        </a:xfrm>
        <a:prstGeom prst="rect">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AU" sz="2000" kern="1200"/>
            <a:t>Native PowerShell command</a:t>
          </a:r>
        </a:p>
      </dsp:txBody>
      <dsp:txXfrm>
        <a:off x="8515241" y="18043"/>
        <a:ext cx="2474706" cy="996603"/>
      </dsp:txXfrm>
    </dsp:sp>
    <dsp:sp modelId="{C331B30D-BFBE-4F0D-B735-647DF80C2A80}">
      <dsp:nvSpPr>
        <dsp:cNvPr id="0" name=""/>
        <dsp:cNvSpPr/>
      </dsp:nvSpPr>
      <dsp:spPr>
        <a:xfrm rot="1055916">
          <a:off x="8588812" y="4098090"/>
          <a:ext cx="2252021" cy="68950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734D39-EA35-4C81-AA69-8459D2FF7A5E}">
      <dsp:nvSpPr>
        <dsp:cNvPr id="0" name=""/>
        <dsp:cNvSpPr/>
      </dsp:nvSpPr>
      <dsp:spPr>
        <a:xfrm>
          <a:off x="8488553" y="3909712"/>
          <a:ext cx="2687442" cy="1043287"/>
        </a:xfrm>
        <a:prstGeom prst="rect">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AU" sz="2000" kern="1200"/>
            <a:t>Does not Launch in Separate Process</a:t>
          </a:r>
        </a:p>
      </dsp:txBody>
      <dsp:txXfrm>
        <a:off x="8488553" y="3909712"/>
        <a:ext cx="2687442" cy="10432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764F0-3B9F-4C0F-86A4-E6DF86A8391E}">
      <dsp:nvSpPr>
        <dsp:cNvPr id="0" name=""/>
        <dsp:cNvSpPr/>
      </dsp:nvSpPr>
      <dsp:spPr>
        <a:xfrm>
          <a:off x="0" y="11722"/>
          <a:ext cx="11176000" cy="56159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AU" sz="2400" kern="1200" dirty="0"/>
            <a:t>	</a:t>
          </a:r>
          <a:r>
            <a:rPr lang="en-AU" sz="2400" b="1" kern="1200" dirty="0"/>
            <a:t>&lt;</a:t>
          </a:r>
          <a:r>
            <a:rPr lang="en-AU" sz="2400" kern="1200" dirty="0">
              <a:solidFill>
                <a:schemeClr val="bg1">
                  <a:lumMod val="65000"/>
                </a:schemeClr>
              </a:solidFill>
            </a:rPr>
            <a:t>verb-noun</a:t>
          </a:r>
          <a:r>
            <a:rPr lang="en-AU" sz="2400" b="1" kern="1200" dirty="0"/>
            <a:t>&gt;</a:t>
          </a:r>
          <a:r>
            <a:rPr lang="en-AU" sz="2400" kern="1200" dirty="0"/>
            <a:t> 		Command name</a:t>
          </a:r>
        </a:p>
      </dsp:txBody>
      <dsp:txXfrm>
        <a:off x="0" y="11722"/>
        <a:ext cx="11176000" cy="561599"/>
      </dsp:txXfrm>
    </dsp:sp>
    <dsp:sp modelId="{0D651385-B5A8-4275-82FA-E395D95733FF}">
      <dsp:nvSpPr>
        <dsp:cNvPr id="0" name=""/>
        <dsp:cNvSpPr/>
      </dsp:nvSpPr>
      <dsp:spPr>
        <a:xfrm>
          <a:off x="0" y="651926"/>
          <a:ext cx="11176000" cy="56159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AU" sz="2400" kern="1200" baseline="0" dirty="0"/>
            <a:t>	</a:t>
          </a:r>
          <a:r>
            <a:rPr lang="en-AU" sz="2400" b="1" kern="1200" baseline="0" dirty="0"/>
            <a:t>-&lt;</a:t>
          </a:r>
          <a:r>
            <a:rPr lang="en-AU" sz="2400" kern="1200" baseline="0" dirty="0">
              <a:solidFill>
                <a:schemeClr val="bg1">
                  <a:lumMod val="65000"/>
                </a:schemeClr>
              </a:solidFill>
            </a:rPr>
            <a:t>parameter</a:t>
          </a:r>
          <a:r>
            <a:rPr lang="en-AU" sz="2400" b="1" kern="1200" baseline="0" dirty="0"/>
            <a:t>&gt;</a:t>
          </a:r>
          <a:r>
            <a:rPr lang="en-AU" sz="2400" kern="1200" baseline="0" dirty="0"/>
            <a:t> 		Required parameter name</a:t>
          </a:r>
          <a:endParaRPr lang="en-AU" sz="2400" kern="1200" dirty="0"/>
        </a:p>
      </dsp:txBody>
      <dsp:txXfrm>
        <a:off x="0" y="651926"/>
        <a:ext cx="11176000" cy="561599"/>
      </dsp:txXfrm>
    </dsp:sp>
    <dsp:sp modelId="{D5CC8823-1A06-40C9-A432-CCB69DAB6267}">
      <dsp:nvSpPr>
        <dsp:cNvPr id="0" name=""/>
        <dsp:cNvSpPr/>
      </dsp:nvSpPr>
      <dsp:spPr>
        <a:xfrm>
          <a:off x="0" y="1282646"/>
          <a:ext cx="11176000" cy="56159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AU" sz="2400" kern="1200" baseline="0" dirty="0"/>
            <a:t> 	</a:t>
          </a:r>
          <a:r>
            <a:rPr lang="en-AU" sz="2400" b="1" kern="1200" baseline="0" dirty="0"/>
            <a:t>&lt;</a:t>
          </a:r>
          <a:r>
            <a:rPr lang="en-AU" sz="2400" kern="1200" baseline="0" dirty="0">
              <a:solidFill>
                <a:schemeClr val="bg1">
                  <a:lumMod val="65000"/>
                </a:schemeClr>
              </a:solidFill>
            </a:rPr>
            <a:t>value</a:t>
          </a:r>
          <a:r>
            <a:rPr lang="en-AU" sz="2400" b="1" kern="1200" baseline="0" dirty="0"/>
            <a:t>&gt;</a:t>
          </a:r>
          <a:r>
            <a:rPr lang="en-AU" sz="2400" kern="1200" baseline="0" dirty="0"/>
            <a:t>  		Required parameter value</a:t>
          </a:r>
          <a:endParaRPr lang="en-AU" sz="2400" kern="1200" dirty="0"/>
        </a:p>
      </dsp:txBody>
      <dsp:txXfrm>
        <a:off x="0" y="1282646"/>
        <a:ext cx="11176000" cy="561599"/>
      </dsp:txXfrm>
    </dsp:sp>
    <dsp:sp modelId="{DE5073A9-E798-4581-AF13-5026EFA6880D}">
      <dsp:nvSpPr>
        <dsp:cNvPr id="0" name=""/>
        <dsp:cNvSpPr/>
      </dsp:nvSpPr>
      <dsp:spPr>
        <a:xfrm>
          <a:off x="0" y="1913366"/>
          <a:ext cx="11176000" cy="56159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AU" sz="2400" kern="1200" baseline="0" dirty="0"/>
            <a:t> 	</a:t>
          </a:r>
          <a:r>
            <a:rPr lang="en-AU" sz="2400" b="1" kern="1200" baseline="0" dirty="0"/>
            <a:t>[</a:t>
          </a:r>
          <a:r>
            <a:rPr lang="en-AU" sz="2400" kern="1200" baseline="0" dirty="0">
              <a:solidFill>
                <a:schemeClr val="bg1">
                  <a:lumMod val="65000"/>
                </a:schemeClr>
              </a:solidFill>
            </a:rPr>
            <a:t>-&lt;&gt; &lt;&gt;</a:t>
          </a:r>
          <a:r>
            <a:rPr lang="en-AU" sz="2400" b="1" kern="1200" baseline="0" dirty="0"/>
            <a:t>]</a:t>
          </a:r>
          <a:r>
            <a:rPr lang="en-AU" sz="2400" kern="1200" baseline="0" dirty="0"/>
            <a:t>   		Optional parameter and/or value</a:t>
          </a:r>
          <a:endParaRPr lang="en-AU" sz="2400" kern="1200" dirty="0"/>
        </a:p>
      </dsp:txBody>
      <dsp:txXfrm>
        <a:off x="0" y="1913366"/>
        <a:ext cx="11176000" cy="561599"/>
      </dsp:txXfrm>
    </dsp:sp>
    <dsp:sp modelId="{37C65C8B-192B-410D-ACBF-D60127FCD9F5}">
      <dsp:nvSpPr>
        <dsp:cNvPr id="0" name=""/>
        <dsp:cNvSpPr/>
      </dsp:nvSpPr>
      <dsp:spPr>
        <a:xfrm>
          <a:off x="0" y="2544086"/>
          <a:ext cx="11176000" cy="5615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AU" sz="2200" kern="1200" dirty="0"/>
            <a:t> </a:t>
          </a:r>
          <a:r>
            <a:rPr lang="en-AU" sz="2200" kern="1200" baseline="0" dirty="0"/>
            <a:t> 	</a:t>
          </a:r>
          <a:r>
            <a:rPr lang="en-AU" sz="2200" b="1" kern="1200" dirty="0"/>
            <a:t>[</a:t>
          </a:r>
          <a:r>
            <a:rPr lang="en-AU" sz="2200" kern="1200" baseline="0" dirty="0">
              <a:solidFill>
                <a:srgbClr val="FFFFFF">
                  <a:lumMod val="65000"/>
                </a:srgbClr>
              </a:solidFill>
              <a:latin typeface="Segoe UI"/>
              <a:ea typeface="+mn-ea"/>
              <a:cs typeface="+mn-cs"/>
            </a:rPr>
            <a:t>-&lt;&gt;</a:t>
          </a:r>
          <a:r>
            <a:rPr lang="en-AU" sz="2200" b="1" kern="1200" dirty="0"/>
            <a:t>]</a:t>
          </a:r>
          <a:r>
            <a:rPr lang="en-AU" sz="2200" kern="1200" dirty="0"/>
            <a:t> </a:t>
          </a:r>
          <a:r>
            <a:rPr lang="en-AU" sz="2200" b="1" kern="1200" dirty="0"/>
            <a:t>&lt;</a:t>
          </a:r>
          <a:r>
            <a:rPr lang="en-AU" sz="2200" kern="1200" baseline="0" dirty="0">
              <a:solidFill>
                <a:srgbClr val="FFFFFF">
                  <a:lumMod val="65000"/>
                </a:srgbClr>
              </a:solidFill>
              <a:latin typeface="Segoe UI"/>
              <a:ea typeface="+mn-ea"/>
              <a:cs typeface="+mn-cs"/>
            </a:rPr>
            <a:t>value</a:t>
          </a:r>
          <a:r>
            <a:rPr lang="en-AU" sz="2200" b="1" kern="1200" dirty="0"/>
            <a:t>&gt;</a:t>
          </a:r>
          <a:r>
            <a:rPr lang="en-AU" sz="2200" kern="1200" baseline="0" dirty="0"/>
            <a:t>   	    </a:t>
          </a:r>
          <a:r>
            <a:rPr lang="en-AU" sz="2200" kern="1200" dirty="0"/>
            <a:t>Required value, Parameter name is optional</a:t>
          </a:r>
        </a:p>
      </dsp:txBody>
      <dsp:txXfrm>
        <a:off x="27415" y="2571501"/>
        <a:ext cx="11121170" cy="506769"/>
      </dsp:txXfrm>
    </dsp:sp>
    <dsp:sp modelId="{F30B23D6-12C9-41E1-B6E3-54C551956DA4}">
      <dsp:nvSpPr>
        <dsp:cNvPr id="0" name=""/>
        <dsp:cNvSpPr/>
      </dsp:nvSpPr>
      <dsp:spPr>
        <a:xfrm>
          <a:off x="0" y="3174806"/>
          <a:ext cx="11176000" cy="56159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AU" sz="2400" kern="1200" baseline="0" dirty="0"/>
            <a:t> 	</a:t>
          </a:r>
          <a:r>
            <a:rPr lang="en-AU" sz="2400" kern="1200" baseline="0" dirty="0">
              <a:solidFill>
                <a:schemeClr val="bg1">
                  <a:lumMod val="65000"/>
                </a:schemeClr>
              </a:solidFill>
            </a:rPr>
            <a:t>&lt;value</a:t>
          </a:r>
          <a:r>
            <a:rPr lang="en-AU" sz="2400" b="1" kern="1200" baseline="0" dirty="0"/>
            <a:t>[ ]</a:t>
          </a:r>
          <a:r>
            <a:rPr lang="en-AU" sz="2400" kern="1200" baseline="0" dirty="0">
              <a:solidFill>
                <a:schemeClr val="bg1">
                  <a:lumMod val="65000"/>
                </a:schemeClr>
              </a:solidFill>
            </a:rPr>
            <a:t>&gt;</a:t>
          </a:r>
          <a:r>
            <a:rPr lang="en-AU" sz="2400" kern="1200" baseline="0" dirty="0"/>
            <a:t>		Multiple parameter values</a:t>
          </a:r>
          <a:endParaRPr lang="en-AU" sz="2400" kern="1200" dirty="0"/>
        </a:p>
      </dsp:txBody>
      <dsp:txXfrm>
        <a:off x="0" y="3174806"/>
        <a:ext cx="11176000" cy="561599"/>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4A134-D1E1-48C7-8D52-300A0775AF83}" type="datetimeFigureOut">
              <a:rPr lang="en-US" smtClean="0"/>
              <a:t>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9229F-6F41-4CC3-A51C-EB832A3392C5}" type="slidenum">
              <a:rPr lang="en-US" smtClean="0"/>
              <a:t>‹#›</a:t>
            </a:fld>
            <a:endParaRPr lang="en-US"/>
          </a:p>
        </p:txBody>
      </p:sp>
    </p:spTree>
    <p:extLst>
      <p:ext uri="{BB962C8B-B14F-4D97-AF65-F5344CB8AC3E}">
        <p14:creationId xmlns:p14="http://schemas.microsoft.com/office/powerpoint/2010/main" val="422389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fld id="{8AC84295-5BF3-4C0D-B900-059CC5DD0EBB}" type="datetime1">
              <a:rPr lang="en-US" smtClean="0"/>
              <a:t>2/8/2019</a:t>
            </a:fld>
            <a:endParaRPr lang="en-US"/>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r>
              <a:rPr lang="en-US"/>
              <a:t>Version: 02/08/2019 13:08:16</a:t>
            </a:r>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87389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171450" indent="-171450" eaLnBrk="1" hangingPunct="1">
              <a:buChar char=" "/>
            </a:pPr>
            <a:r>
              <a:rPr lang="en-US" dirty="0">
                <a:latin typeface="SegoeUI"/>
              </a:rPr>
              <a:t>
</a:t>
            </a:r>
            <a:endParaRPr lang="de-DE" dirty="0">
              <a:latin typeface="SegoeUI"/>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4"/>
          </p:nvPr>
        </p:nvSpPr>
        <p:spPr>
          <a:xfrm>
            <a:off x="0" y="8685213"/>
            <a:ext cx="620403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283178295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5553948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101</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en-US" sz="882">
              <a:solidFill>
                <a:prstClr val="black"/>
              </a:solidFill>
              <a:latin typeface="Segoe UI Light" pitchFamily="34" charset="0"/>
            </a:endParaRPr>
          </a:p>
          <a:p>
            <a:pPr lvl="0" defTabSz="914460">
              <a:lnSpc>
                <a:spcPct val="90000"/>
              </a:lnSpc>
              <a:spcAft>
                <a:spcPts val="333"/>
              </a:spcAft>
              <a:defRPr/>
            </a:pPr>
            <a:r>
              <a:rPr lang="en-US" sz="882">
                <a:solidFill>
                  <a:prstClr val="black"/>
                </a:solidFill>
                <a:latin typeface="Segoe UI Light" pitchFamily="34" charset="0"/>
              </a:rPr>
              <a:t>Aliases are short notation to type commands. They are typically used in the console for quick typing.</a:t>
            </a:r>
          </a:p>
          <a:p>
            <a:pPr lvl="0" defTabSz="914460">
              <a:lnSpc>
                <a:spcPct val="90000"/>
              </a:lnSpc>
              <a:spcAft>
                <a:spcPts val="333"/>
              </a:spcAft>
              <a:defRPr/>
            </a:pPr>
            <a:r>
              <a:rPr lang="en-US" sz="882">
                <a:solidFill>
                  <a:prstClr val="black"/>
                </a:solidFill>
                <a:latin typeface="Segoe UI Light" pitchFamily="34" charset="0"/>
              </a:rPr>
              <a:t>Aliases should not be used pervasively throughout a script because it requires the user to know what they are aliases to.</a:t>
            </a:r>
          </a:p>
          <a:p>
            <a:pPr lvl="0" defTabSz="914460">
              <a:lnSpc>
                <a:spcPct val="90000"/>
              </a:lnSpc>
              <a:spcAft>
                <a:spcPts val="333"/>
              </a:spcAft>
              <a:defRPr/>
            </a:pPr>
            <a:r>
              <a:rPr lang="en-US" sz="882">
                <a:solidFill>
                  <a:prstClr val="black"/>
                </a:solidFill>
                <a:latin typeface="Segoe UI Light" pitchFamily="34" charset="0"/>
              </a:rPr>
              <a:t>Tab completion also makes it easier to type commands just as quickly and is typically preferred.</a:t>
            </a: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74716654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102</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06147934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103</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52870442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056223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09229F-6F41-4CC3-A51C-EB832A3392C5}" type="slidenum">
              <a:rPr lang="en-US" smtClean="0"/>
              <a:t>105</a:t>
            </a:fld>
            <a:endParaRPr lang="en-US"/>
          </a:p>
        </p:txBody>
      </p:sp>
    </p:spTree>
    <p:extLst>
      <p:ext uri="{BB962C8B-B14F-4D97-AF65-F5344CB8AC3E}">
        <p14:creationId xmlns:p14="http://schemas.microsoft.com/office/powerpoint/2010/main" val="302663508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270892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107</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en-US" sz="882">
              <a:solidFill>
                <a:prstClr val="black"/>
              </a:solidFill>
              <a:latin typeface="Segoe UI Light" pitchFamily="34" charset="0"/>
            </a:endParaRPr>
          </a:p>
          <a:p>
            <a:pPr lvl="0" defTabSz="914460">
              <a:lnSpc>
                <a:spcPct val="90000"/>
              </a:lnSpc>
              <a:spcAft>
                <a:spcPts val="333"/>
              </a:spcAft>
              <a:defRPr/>
            </a:pPr>
            <a:r>
              <a:rPr lang="en-US" sz="882">
                <a:solidFill>
                  <a:prstClr val="black"/>
                </a:solidFill>
                <a:latin typeface="Segoe UI Light" pitchFamily="34" charset="0"/>
              </a:rPr>
              <a:t>Aliases are short notation to type commands. They are typically used in the console for quick typing.</a:t>
            </a:r>
          </a:p>
          <a:p>
            <a:pPr lvl="0" defTabSz="914460">
              <a:lnSpc>
                <a:spcPct val="90000"/>
              </a:lnSpc>
              <a:spcAft>
                <a:spcPts val="333"/>
              </a:spcAft>
              <a:defRPr/>
            </a:pPr>
            <a:r>
              <a:rPr lang="en-US" sz="882">
                <a:solidFill>
                  <a:prstClr val="black"/>
                </a:solidFill>
                <a:latin typeface="Segoe UI Light" pitchFamily="34" charset="0"/>
              </a:rPr>
              <a:t>Aliases should not be used pervasively throughout a script because it requires the user to know what they are aliases to.</a:t>
            </a:r>
          </a:p>
          <a:p>
            <a:pPr lvl="0" defTabSz="914460">
              <a:lnSpc>
                <a:spcPct val="90000"/>
              </a:lnSpc>
              <a:spcAft>
                <a:spcPts val="333"/>
              </a:spcAft>
              <a:defRPr/>
            </a:pPr>
            <a:r>
              <a:rPr lang="en-US" sz="882">
                <a:solidFill>
                  <a:prstClr val="black"/>
                </a:solidFill>
                <a:latin typeface="Segoe UI Light" pitchFamily="34" charset="0"/>
              </a:rPr>
              <a:t>Tab completion also makes it easier to type commands just as quickly and is typically preferred.</a:t>
            </a: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01021285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108</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7061059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008EB6-D09E-4580-8CD6-DDB14511944F}" type="slidenum">
              <a:rPr lang="en-US" smtClean="0"/>
              <a:pPr/>
              <a:t>109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970900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AU" dirty="0">
              <a:solidFill>
                <a:srgbClr val="FF0000"/>
              </a:solidFill>
              <a:latin typeface="Segoe UI Light" panose="020B0502040204020203" pitchFamily="34" charset="0"/>
              <a:cs typeface="Segoe UI Light" panose="020B0502040204020203" pitchFamily="34" charset="0"/>
            </a:endParaRPr>
          </a:p>
          <a:p>
            <a:r>
              <a:rPr lang="en-AU" dirty="0">
                <a:solidFill>
                  <a:srgbClr val="FF0000"/>
                </a:solidFill>
                <a:latin typeface="Segoe UI Light" panose="020B0502040204020203" pitchFamily="34" charset="0"/>
                <a:cs typeface="Segoe UI Light" panose="020B0502040204020203" pitchFamily="34" charset="0"/>
              </a:rPr>
              <a:t>**IMPORTANT**</a:t>
            </a:r>
          </a:p>
          <a:p>
            <a:r>
              <a:rPr lang="en-AU" dirty="0">
                <a:solidFill>
                  <a:srgbClr val="FF0000"/>
                </a:solidFill>
                <a:latin typeface="Segoe UI Light" panose="020B0502040204020203" pitchFamily="34" charset="0"/>
                <a:cs typeface="Segoe UI Light" panose="020B0502040204020203" pitchFamily="34" charset="0"/>
              </a:rPr>
              <a:t>https://msdn.microsoft.com/en-us/powershell/wmf/5.0/productincompat</a:t>
            </a:r>
          </a:p>
          <a:p>
            <a:endParaRPr lang="en-AU" dirty="0">
              <a:solidFill>
                <a:schemeClr val="bg1"/>
              </a:solidFill>
              <a:latin typeface="Segoe UI Light" panose="020B0502040204020203" pitchFamily="34" charset="0"/>
              <a:cs typeface="Segoe UI Light" panose="020B0502040204020203" pitchFamily="34" charset="0"/>
            </a:endParaRPr>
          </a:p>
          <a:p>
            <a:r>
              <a:rPr lang="en-AU" dirty="0">
                <a:solidFill>
                  <a:schemeClr val="bg1"/>
                </a:solidFill>
                <a:latin typeface="Segoe UI Light" panose="020B0502040204020203" pitchFamily="34" charset="0"/>
                <a:cs typeface="Segoe UI Light" panose="020B0502040204020203" pitchFamily="34" charset="0"/>
              </a:rPr>
              <a:t>Note when upgrading PowerShell on a machine running a windows application you should check the application compatibility matrix if updating any of the components mentioned above is supported.</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4"/>
          </p:nvPr>
        </p:nvSpPr>
        <p:spPr>
          <a:xfrm>
            <a:off x="0" y="8685213"/>
            <a:ext cx="620403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84115008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smtClean="0"/>
              <a:pPr/>
              <a:t>110</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smtClean="0"/>
              <a:t>2/8/2019</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729901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12</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393192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13</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843965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89406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PSReadline</a:t>
            </a:r>
            <a:r>
              <a:rPr lang="en-US" dirty="0"/>
              <a:t> was a module developed by Jason Shirk.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https://docs.microsoft.com/en-us/powershell/module/psreadline/about/about_psreadline?view=powershell-6</a:t>
            </a:r>
          </a:p>
          <a:p>
            <a:endParaRPr lang="en-US" dirty="0"/>
          </a:p>
          <a:p>
            <a:endParaRPr lang="en-US"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238570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171450" indent="-171450">
              <a:buFont typeface="Arial" panose="020B0604020202020204" pitchFamily="34" charset="0"/>
              <a:buChar char="•"/>
            </a:pPr>
            <a:r>
              <a:rPr lang="en-US" noProof="1"/>
              <a:t>The new ISE includes IntelliSense: the editor knows what you are editing and provides intelligent suggestions for that particular context.</a:t>
            </a:r>
          </a:p>
          <a:p>
            <a:pPr marL="171450" indent="-171450">
              <a:buFont typeface="Arial" panose="020B0604020202020204" pitchFamily="34" charset="0"/>
              <a:buChar char="•"/>
            </a:pPr>
            <a:r>
              <a:rPr lang="en-US" noProof="1"/>
              <a:t>It goes beyond simple auto-completion to provide names of cmdlets, functions, scripts, workflows, parameters, object properties and methods, paths, files, variables, and enumeration values. 
IntelliSense can show object properties and methods using the TAB key. As an improvement from previous versions, it can show them from types and variables, and even DotNet classes.
You can enable, disable and configure IntelliSense in the Options menu.</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572719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214803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r>
              <a:rPr lang="en-US" dirty="0"/>
              <a:t>PowerShell history is now saved in the user profile and can be used across PowerShell sessions.</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958761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19</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pPr>
            <a:endParaRPr lang="en-US"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78194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87899-B757-42DD-BFAC-FD8FB9602085}"/>
              </a:ext>
            </a:extLst>
          </p:cNvPr>
          <p:cNvSpPr>
            <a:spLocks noGrp="1"/>
          </p:cNvSpPr>
          <p:nvPr>
            <p:ph type="sldNum" sz="quarter" idx="10"/>
          </p:nvPr>
        </p:nvSpPr>
        <p:spPr/>
        <p:txBody>
          <a:bodyPr/>
          <a:lstStyle/>
          <a:p>
            <a:fld id="{F475C4C8-7DEA-455A-9336-A4C7DB3AE516}" type="slidenum">
              <a:rPr lang="en-US" smtClean="0"/>
              <a:pPr/>
              <a:t>2</a:t>
            </a:fld>
            <a:endParaRPr lang="en-US"/>
          </a:p>
        </p:txBody>
      </p:sp>
      <p:sp>
        <p:nvSpPr>
          <p:cNvPr id="3" name="Date Placeholder 2">
            <a:extLst>
              <a:ext uri="{FF2B5EF4-FFF2-40B4-BE49-F238E27FC236}">
                <a16:creationId xmlns:a16="http://schemas.microsoft.com/office/drawing/2014/main" id="{2A3279EF-EF08-4E77-A509-F922EC61A8AC}"/>
              </a:ext>
            </a:extLst>
          </p:cNvPr>
          <p:cNvSpPr>
            <a:spLocks noGrp="1"/>
          </p:cNvSpPr>
          <p:nvPr>
            <p:ph type="dt" idx="12"/>
          </p:nvPr>
        </p:nvSpPr>
        <p:spPr/>
        <p:txBody>
          <a:bodyPr/>
          <a:lstStyle/>
          <a:p>
            <a:fld id="{DB0F5A79-03C7-4F04-B936-1D8348BF7B8D}" type="datetime1">
              <a:rPr lang="en-US" smtClean="0"/>
              <a:t>2/8/2019</a:t>
            </a:fld>
            <a:endParaRPr lang="en-US"/>
          </a:p>
        </p:txBody>
      </p:sp>
      <p:sp>
        <p:nvSpPr>
          <p:cNvPr id="10" name="Slide Image Placeholder 9">
            <a:extLst>
              <a:ext uri="{FF2B5EF4-FFF2-40B4-BE49-F238E27FC236}">
                <a16:creationId xmlns:a16="http://schemas.microsoft.com/office/drawing/2014/main" id="{71623331-4C35-4EFF-9868-F85DF8DB4AA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D4BB9EA6-88F5-449F-9E36-08AD1C866DB2}"/>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1B5D50AE-A09E-4DDD-9B13-A2619C0E3244}"/>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161302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20</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481004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21</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810737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0"/>
            <a:ext cx="5486400" cy="3086100"/>
          </a:xfrm>
        </p:spPr>
      </p:sp>
      <p:sp>
        <p:nvSpPr>
          <p:cNvPr id="3" name="Notes Placeholder 2"/>
          <p:cNvSpPr>
            <a:spLocks noGrp="1"/>
          </p:cNvSpPr>
          <p:nvPr>
            <p:ph type="body" idx="1"/>
          </p:nvPr>
        </p:nvSpPr>
        <p:spPr>
          <a:xfrm>
            <a:off x="685800" y="3347864"/>
            <a:ext cx="5486400" cy="5643736"/>
          </a:xfrm>
        </p:spPr>
        <p:txBody>
          <a:bodyPr>
            <a:noAutofit/>
          </a:bodyPr>
          <a:lstStyle/>
          <a:p>
            <a:pPr marL="171450" indent="-171450">
              <a:buFont typeface="Arial" panose="020B0604020202020204" pitchFamily="34" charset="0"/>
              <a:buChar char="•"/>
            </a:pPr>
            <a:r>
              <a:rPr lang="en-US" noProof="1"/>
              <a:t>hotkeys (Ctrl-1,Ctrl-2,Ctrl-3) for layouts. There’s also a toolbar that can be hidden from the View menu. </a:t>
            </a:r>
          </a:p>
          <a:p>
            <a:pPr marL="171450" indent="-171450">
              <a:buFont typeface="Arial" panose="020B0604020202020204" pitchFamily="34" charset="0"/>
              <a:buChar char="•"/>
            </a:pPr>
            <a:r>
              <a:rPr lang="en-US" noProof="1"/>
              <a:t>All Panes have a vertical scrollbar, </a:t>
            </a:r>
            <a:r>
              <a:rPr lang="en-US" b="1" noProof="1"/>
              <a:t>| out-host –Paging</a:t>
            </a:r>
            <a:r>
              <a:rPr lang="en-US" noProof="1"/>
              <a:t> is not supported.</a:t>
            </a:r>
          </a:p>
          <a:p>
            <a:pPr marL="171450" indent="-171450">
              <a:buFont typeface="Arial" panose="020B0604020202020204" pitchFamily="34" charset="0"/>
              <a:buChar char="•"/>
            </a:pPr>
            <a:r>
              <a:rPr lang="en-US" noProof="1"/>
              <a:t>ISE</a:t>
            </a:r>
            <a:r>
              <a:rPr lang="en-US" baseline="0" noProof="1"/>
              <a:t> can’t emulate older version of powershell</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22</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 2013 Microsoft Corporation    	Microsoft Confidential</a:t>
            </a:r>
          </a:p>
        </p:txBody>
      </p:sp>
      <p:sp>
        <p:nvSpPr>
          <p:cNvPr id="6" name="TextBox 5"/>
          <p:cNvSpPr txBox="1"/>
          <p:nvPr/>
        </p:nvSpPr>
        <p:spPr>
          <a:xfrm>
            <a:off x="899160" y="6604000"/>
            <a:ext cx="4043680" cy="646331"/>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300113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0"/>
            <a:ext cx="5486400" cy="3086100"/>
          </a:xfrm>
        </p:spPr>
      </p:sp>
      <p:sp>
        <p:nvSpPr>
          <p:cNvPr id="3" name="Notes Placeholder 2"/>
          <p:cNvSpPr>
            <a:spLocks noGrp="1"/>
          </p:cNvSpPr>
          <p:nvPr>
            <p:ph type="body" idx="1"/>
          </p:nvPr>
        </p:nvSpPr>
        <p:spPr>
          <a:xfrm>
            <a:off x="685800" y="3347864"/>
            <a:ext cx="5486400" cy="5643736"/>
          </a:xfrm>
        </p:spPr>
        <p:txBody>
          <a:bodyPr>
            <a:noAutofit/>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 2013 Microsoft Corporation    	Microsoft Confidential</a:t>
            </a:r>
          </a:p>
        </p:txBody>
      </p:sp>
      <p:sp>
        <p:nvSpPr>
          <p:cNvPr id="6" name="TextBox 5"/>
          <p:cNvSpPr txBox="1"/>
          <p:nvPr/>
        </p:nvSpPr>
        <p:spPr>
          <a:xfrm>
            <a:off x="899160" y="6604000"/>
            <a:ext cx="4043680" cy="646331"/>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34406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462528"/>
            <a:ext cx="5486400" cy="5285232"/>
          </a:xfrm>
        </p:spPr>
        <p:txBody>
          <a:bodyPr>
            <a:normAutofit lnSpcReduction="10000"/>
          </a:bodyPr>
          <a:lstStyle/>
          <a:p>
            <a:r>
              <a:rPr lang="en-US" noProof="1"/>
              <a:t>The PS v4 ISE is divided into 3 main windows called “Panes.” 
</a:t>
            </a:r>
            <a:r>
              <a:rPr lang="en-US" b="1" noProof="1"/>
              <a:t>The Script Pane  (Upper, left)</a:t>
            </a:r>
          </a:p>
          <a:p>
            <a:r>
              <a:rPr lang="en-US" noProof="1"/>
              <a:t>This is where you load and build your scripts. It hosts the script editor. It can contain many separate tabs, and each tab can also contain several files. You can create new tabs from the menu : “File”, “New PowerShell Tab”. Then you can open files in the selected tab using File Open, or from the Recent Files. This pane is visible by default but can be hidden, using Ctrl-R or from the menu View, Show Script Pane.
</a:t>
            </a:r>
            <a:r>
              <a:rPr lang="en-US" b="1" noProof="1"/>
              <a:t>The Console Pane.  (Lower, left)</a:t>
            </a:r>
            <a:r>
              <a:rPr lang="en-US" noProof="1"/>
              <a:t>
This is where you provide your input (commands) and get the output from them.
In previous ISE versions the console was separated in 2 panes (Command and Output). PS 3.0 merges both in a single pane, behaving like the classical console, making the transition from console to ISE seamless. The Console pane cannot be disabled by menus but can be hidden if covered by the Script Pane, which can be maximized.
</a:t>
            </a:r>
            <a:r>
              <a:rPr lang="en-US" b="1" noProof="1"/>
              <a:t>The Show-Command Add-On (Right)</a:t>
            </a:r>
            <a:r>
              <a:rPr lang="en-US" noProof="1"/>
              <a:t>
This pane provides on-screen help. It displays all commands from all installed modules and, with the click of button, imports the module so you can run the command. It allows you to compose commands in a window and then run them or copy them to the clipboard. It can be enabled and disabled by using the menu (View, Show Command Add-on).
The layout of these 3 windows can be changed from the view menu. See the entries described with the hotkeys (Ctrl-1,Ctrl-2,Ctrl-3). There’s also a toolbar that can be hidden from the View menu. The menu is always visible. All Panes have a vertical scrollbar. There is no more need for the </a:t>
            </a:r>
            <a:r>
              <a:rPr lang="en-US" b="1" noProof="1"/>
              <a:t>| out-host –Paging</a:t>
            </a:r>
            <a:r>
              <a:rPr lang="en-US" noProof="1"/>
              <a:t> option.
</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73EBD503-35D4-44A8-8587-AEC2C404BB90}" type="slidenum">
              <a:rPr lang="en-US" smtClean="0"/>
              <a:pPr/>
              <a:t>24</a:t>
            </a:fld>
            <a:endParaRPr lang="en-US"/>
          </a:p>
        </p:txBody>
      </p:sp>
      <p:sp>
        <p:nvSpPr>
          <p:cNvPr id="10" name="Slide Image Placeholder 9"/>
          <p:cNvSpPr>
            <a:spLocks noGrp="1" noRot="1" noChangeAspect="1"/>
          </p:cNvSpPr>
          <p:nvPr>
            <p:ph type="sldImg"/>
          </p:nvPr>
        </p:nvSpPr>
        <p:spPr>
          <a:xfrm>
            <a:off x="636588" y="350838"/>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r>
              <a:rPr lang="en-US" dirty="0"/>
              <a:t>© 2013 Microsoft Corporation    	Microsoft Confidential</a:t>
            </a:r>
          </a:p>
        </p:txBody>
      </p:sp>
    </p:spTree>
    <p:extLst>
      <p:ext uri="{BB962C8B-B14F-4D97-AF65-F5344CB8AC3E}">
        <p14:creationId xmlns:p14="http://schemas.microsoft.com/office/powerpoint/2010/main" val="38311429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400550"/>
            <a:ext cx="5486400" cy="4194810"/>
          </a:xfrm>
        </p:spPr>
        <p:txBody>
          <a:bodyPr>
            <a:normAutofit/>
          </a:bodyPr>
          <a:lstStyle/>
          <a:p>
            <a:r>
              <a:rPr lang="en-US" noProof="1"/>
              <a:t>You can customize many options in the ISE without using the object model or add-ons. All settings are centralized in a menu available in Menu | Tools | Options.
Some options :
        - All colors and fonts in both Console and Script panes.
        - The texts are also color-coded based on tokens and each can have a</a:t>
            </a:r>
          </a:p>
          <a:p>
            <a:r>
              <a:rPr lang="en-US" noProof="1"/>
              <a:t>        - Auto-Save for files
        - Line Numbering
        - IntelliSense general settings
You can also define themes. You can choose a color layout and export it as a file (.StorableColorTheme.ps1xml).  You can import it again in later sessions. 
</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1143000"/>
            <a:ext cx="5486400" cy="3086100"/>
          </a:xfrm>
        </p:spPr>
      </p:sp>
      <p:sp>
        <p:nvSpPr>
          <p:cNvPr id="6" name="TextBox 5"/>
          <p:cNvSpPr txBox="1"/>
          <p:nvPr/>
        </p:nvSpPr>
        <p:spPr>
          <a:xfrm>
            <a:off x="1062464" y="5803376"/>
            <a:ext cx="4308049" cy="1436409"/>
          </a:xfrm>
          <a:prstGeom prst="rect">
            <a:avLst/>
          </a:prstGeom>
          <a:noFill/>
        </p:spPr>
        <p:txBody>
          <a:bodyPr wrap="square" numCol="3"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Attribute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Command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CommandArgument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CommandParameter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Comment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GroupEnd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GroupStart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Keyword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LineContinuation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LoopLabel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Member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NewLine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Operator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Position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StatementSeparator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String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Type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Unknown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Variable</a:t>
            </a:r>
            <a:endParaRPr kumimoji="0" lang="en-US" sz="1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8"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4051623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can find an entry “Add-Ons” on the main menu. Inside it, you’ll see a link to the Add-Ons website. There you can find several ready to use Add-Ons and the development guidelines if you want to create one.
The Add-ons menu also contains options for the display layout of the loaded add-ons. Usually they are displayed on the right side pane (the command pane is an add-on loaded by default), but you can move or hide them.   
You</a:t>
            </a:r>
            <a:r>
              <a:rPr lang="en-US" baseline="0" dirty="0"/>
              <a:t> can also find add-ons people have created and hosted online in other places.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Link for WPF (</a:t>
            </a:r>
            <a:r>
              <a:rPr lang="en-US" sz="1200" b="0" i="0" kern="1200" dirty="0">
                <a:solidFill>
                  <a:schemeClr val="tx1"/>
                </a:solidFill>
                <a:effectLst/>
                <a:latin typeface="+mn-lt"/>
                <a:ea typeface="+mn-ea"/>
                <a:cs typeface="+mn-cs"/>
              </a:rPr>
              <a:t>Windows Presentation Foundation</a:t>
            </a:r>
            <a:r>
              <a:rPr lang="de-DE" sz="1200" b="0" i="0" kern="1200" dirty="0">
                <a:solidFill>
                  <a:schemeClr val="tx1"/>
                </a:solidFill>
                <a:effectLst/>
                <a:latin typeface="+mn-lt"/>
                <a:ea typeface="+mn-ea"/>
                <a:cs typeface="+mn-cs"/>
              </a:rPr>
              <a:t>) -- https://msdn.microsoft.com/en-us/library/ms754130(v=vs.110).aspx</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58BCD51-6BB4-4404-916E-9FE2BE33A66C}" type="slidenum">
              <a:rPr kumimoji="0" lang="es-E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s-E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11430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964178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27</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pPr>
            <a:endParaRPr lang="en-US" sz="882" noProof="1">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873417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28</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6199102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29</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058514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a:t>
            </a:fld>
            <a:endParaRPr lang="en-US"/>
          </a:p>
        </p:txBody>
      </p:sp>
      <p:sp>
        <p:nvSpPr>
          <p:cNvPr id="3" name="Date Placeholder 2">
            <a:extLst>
              <a:ext uri="{FF2B5EF4-FFF2-40B4-BE49-F238E27FC236}">
                <a16:creationId xmlns:a16="http://schemas.microsoft.com/office/drawing/2014/main" id="{82C0C817-6383-40C6-A619-A7F43126961B}"/>
              </a:ext>
            </a:extLst>
          </p:cNvPr>
          <p:cNvSpPr>
            <a:spLocks noGrp="1"/>
          </p:cNvSpPr>
          <p:nvPr>
            <p:ph type="dt" idx="12"/>
          </p:nvPr>
        </p:nvSpPr>
        <p:spPr/>
        <p:txBody>
          <a:bodyPr/>
          <a:lstStyle/>
          <a:p>
            <a:fld id="{93F0BA74-B6B0-4726-B93D-848B68F9209C}" type="datetime1">
              <a:rPr lang="en-US" smtClean="0"/>
              <a:t>2/8/2019</a:t>
            </a:fld>
            <a:endParaRPr lang="en-US"/>
          </a:p>
        </p:txBody>
      </p:sp>
      <p:sp>
        <p:nvSpPr>
          <p:cNvPr id="8" name="Slide Image Placeholder 7">
            <a:extLst>
              <a:ext uri="{FF2B5EF4-FFF2-40B4-BE49-F238E27FC236}">
                <a16:creationId xmlns:a16="http://schemas.microsoft.com/office/drawing/2014/main" id="{F98C1305-7F63-4C5E-9604-A0FF494BE45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9BFE94D2-9DA0-437E-8011-0DB757A5E8DD}"/>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24C5275-F675-4BEB-AAB5-B95AC3507DD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0902067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171450" indent="-171450">
              <a:buFont typeface="Arial" panose="020B0604020202020204" pitchFamily="34" charset="0"/>
              <a:buChar char="•"/>
            </a:pPr>
            <a:r>
              <a:rPr lang="en-US" noProof="1"/>
              <a:t>The new ISE includes IntelliSense: the editor knows what you are editing and provides intelligent suggestions for that particular context.</a:t>
            </a:r>
          </a:p>
          <a:p>
            <a:pPr marL="171450" indent="-171450">
              <a:buFont typeface="Arial" panose="020B0604020202020204" pitchFamily="34" charset="0"/>
              <a:buChar char="•"/>
            </a:pPr>
            <a:r>
              <a:rPr lang="en-US" noProof="1"/>
              <a:t>It goes beyond simple auto-completion to provide names of cmdlets, functions, scripts, workflows, parameters, object properties and methods, paths, files, variables, and enumeration values. 
IntelliSense can show object properties and methods using the TAB key. As an improvement from previous versions, it can show them from types and variables, and even DotNet classes.
You can enable, disable and configure IntelliSense in the Options menu.</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1646342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noProof="1"/>
              <a:t>This works for enumerations and ValidateSet.</a:t>
            </a:r>
            <a:endParaRPr lang="en-US"/>
          </a:p>
          <a:p>
            <a:r>
              <a:rPr lang="en-US" noProof="1"/>
              <a:t>
</a:t>
            </a:r>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11430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449225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58BCD51-6BB4-4404-916E-9FE2BE33A66C}" type="slidenum">
              <a:rPr kumimoji="0" lang="es-E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a:t>
            </a:fld>
            <a:endParaRPr kumimoji="0" lang="es-E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11430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11824243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400550"/>
            <a:ext cx="5486400" cy="4219194"/>
          </a:xfrm>
        </p:spPr>
        <p:txBody>
          <a:bodyPr>
            <a:normAutofit/>
          </a:bodyPr>
          <a:lstStyle/>
          <a:p>
            <a:pPr marL="171450" marR="0" lvl="4"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1"/>
              <a:t>You can see the available snippets from the “Edit” menu, “Start Snippets”, or by pressing  Ctrl+J. </a:t>
            </a:r>
          </a:p>
          <a:p>
            <a:pPr marL="171450" marR="0" lvl="4"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1"/>
              <a:t>You can define your own snippets and import snippets from modules. 
</a:t>
            </a:r>
            <a:r>
              <a:rPr lang="en-US" sz="1200" dirty="0">
                <a:solidFill>
                  <a:schemeClr val="bg1"/>
                </a:solidFill>
                <a:latin typeface="Segoe UI Light" panose="020B0502040204020203" pitchFamily="34" charset="0"/>
                <a:cs typeface="Segoe UI Light" panose="020B0502040204020203" pitchFamily="34" charset="0"/>
              </a:rPr>
              <a:t>Cmdlets:</a:t>
            </a:r>
            <a:r>
              <a:rPr lang="en-US" sz="1200" baseline="0" dirty="0">
                <a:solidFill>
                  <a:schemeClr val="bg1"/>
                </a:solidFill>
                <a:latin typeface="Segoe UI Light" panose="020B0502040204020203" pitchFamily="34" charset="0"/>
                <a:cs typeface="Segoe UI Light" panose="020B0502040204020203" pitchFamily="34" charset="0"/>
              </a:rPr>
              <a:t> </a:t>
            </a:r>
            <a:r>
              <a:rPr lang="en-US" sz="1200" dirty="0">
                <a:solidFill>
                  <a:schemeClr val="bg1"/>
                </a:solidFill>
                <a:latin typeface="Segoe UI Light" panose="020B0502040204020203" pitchFamily="34" charset="0"/>
                <a:cs typeface="Segoe UI Light" panose="020B0502040204020203" pitchFamily="34" charset="0"/>
              </a:rPr>
              <a:t>Get-</a:t>
            </a:r>
            <a:r>
              <a:rPr lang="en-US" sz="1200" dirty="0" err="1">
                <a:solidFill>
                  <a:schemeClr val="bg1"/>
                </a:solidFill>
                <a:latin typeface="Segoe UI Light" panose="020B0502040204020203" pitchFamily="34" charset="0"/>
                <a:cs typeface="Segoe UI Light" panose="020B0502040204020203" pitchFamily="34" charset="0"/>
              </a:rPr>
              <a:t>ISESnippet</a:t>
            </a:r>
            <a:r>
              <a:rPr lang="en-US" sz="1200" dirty="0">
                <a:solidFill>
                  <a:schemeClr val="bg1"/>
                </a:solidFill>
                <a:latin typeface="Segoe UI Light" panose="020B0502040204020203" pitchFamily="34" charset="0"/>
                <a:cs typeface="Segoe UI Light" panose="020B0502040204020203" pitchFamily="34" charset="0"/>
              </a:rPr>
              <a:t>, New-</a:t>
            </a:r>
            <a:r>
              <a:rPr lang="en-US" sz="1200" dirty="0" err="1">
                <a:solidFill>
                  <a:schemeClr val="bg1"/>
                </a:solidFill>
                <a:latin typeface="Segoe UI Light" panose="020B0502040204020203" pitchFamily="34" charset="0"/>
                <a:cs typeface="Segoe UI Light" panose="020B0502040204020203" pitchFamily="34" charset="0"/>
              </a:rPr>
              <a:t>ISESnippet</a:t>
            </a:r>
            <a:r>
              <a:rPr lang="en-US" sz="1200" dirty="0">
                <a:solidFill>
                  <a:schemeClr val="bg1"/>
                </a:solidFill>
                <a:latin typeface="Segoe UI Light" panose="020B0502040204020203" pitchFamily="34" charset="0"/>
                <a:cs typeface="Segoe UI Light" panose="020B0502040204020203" pitchFamily="34" charset="0"/>
              </a:rPr>
              <a:t>, Import-</a:t>
            </a:r>
            <a:r>
              <a:rPr lang="en-US" sz="1200" dirty="0" err="1">
                <a:solidFill>
                  <a:schemeClr val="bg1"/>
                </a:solidFill>
                <a:latin typeface="Segoe UI Light" panose="020B0502040204020203" pitchFamily="34" charset="0"/>
                <a:cs typeface="Segoe UI Light" panose="020B0502040204020203" pitchFamily="34" charset="0"/>
              </a:rPr>
              <a:t>ISESnippet</a:t>
            </a:r>
            <a:r>
              <a:rPr lang="en-US" sz="1200" dirty="0">
                <a:solidFill>
                  <a:schemeClr val="bg1"/>
                </a:solidFill>
                <a:latin typeface="Segoe UI Light" panose="020B0502040204020203" pitchFamily="34" charset="0"/>
                <a:cs typeface="Segoe UI Light" panose="020B0502040204020203" pitchFamily="34" charset="0"/>
              </a:rPr>
              <a:t> (current session only)</a:t>
            </a:r>
          </a:p>
          <a:p>
            <a:pPr marL="171450" marR="0" lvl="4"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latin typeface="Segoe UI Light" panose="020B0502040204020203" pitchFamily="34" charset="0"/>
                <a:cs typeface="Segoe UI Light" panose="020B0502040204020203" pitchFamily="34" charset="0"/>
              </a:rPr>
              <a:t>Great for beginners, but the advanced</a:t>
            </a:r>
            <a:r>
              <a:rPr lang="en-US" sz="1200" baseline="0" dirty="0">
                <a:solidFill>
                  <a:schemeClr val="bg1"/>
                </a:solidFill>
                <a:latin typeface="Segoe UI Light" panose="020B0502040204020203" pitchFamily="34" charset="0"/>
                <a:cs typeface="Segoe UI Light" panose="020B0502040204020203" pitchFamily="34" charset="0"/>
              </a:rPr>
              <a:t> ones and custom ones can save a lot of time</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33</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0" name="Slide Image Placeholder 9"/>
          <p:cNvSpPr>
            <a:spLocks noGrp="1" noRot="1" noChangeAspect="1"/>
          </p:cNvSpPr>
          <p:nvPr>
            <p:ph type="sldImg"/>
          </p:nvPr>
        </p:nvSpPr>
        <p:spPr>
          <a:xfrm>
            <a:off x="685800" y="11430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2482801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34</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0" name="Slide Image Placeholder 9"/>
          <p:cNvSpPr>
            <a:spLocks noGrp="1" noRot="1" noChangeAspect="1"/>
          </p:cNvSpPr>
          <p:nvPr>
            <p:ph type="sldImg"/>
          </p:nvPr>
        </p:nvSpPr>
        <p:spPr>
          <a:xfrm>
            <a:off x="685800" y="11430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532131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Smart use of the Region blocks can make a overview of a script just like an  index of a book. When using CTRL + M only regions are visible outlining the scripts functionality. </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35</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0" name="Slide Image Placeholder 9"/>
          <p:cNvSpPr>
            <a:spLocks noGrp="1" noRot="1" noChangeAspect="1"/>
          </p:cNvSpPr>
          <p:nvPr>
            <p:ph type="sldImg"/>
          </p:nvPr>
        </p:nvSpPr>
        <p:spPr>
          <a:xfrm>
            <a:off x="685800" y="11430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2845579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36</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0" name="Slide Image Placeholder 9"/>
          <p:cNvSpPr>
            <a:spLocks noGrp="1" noRot="1" noChangeAspect="1"/>
          </p:cNvSpPr>
          <p:nvPr>
            <p:ph type="sldImg"/>
          </p:nvPr>
        </p:nvSpPr>
        <p:spPr>
          <a:xfrm>
            <a:off x="685800" y="11430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41970601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11430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19333294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38</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en-US" sz="882" noProof="1">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2692478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39</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967957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a:t>
            </a:fld>
            <a:endParaRPr lang="en-US"/>
          </a:p>
        </p:txBody>
      </p:sp>
      <p:sp>
        <p:nvSpPr>
          <p:cNvPr id="6" name="Date Placeholder 5">
            <a:extLst>
              <a:ext uri="{FF2B5EF4-FFF2-40B4-BE49-F238E27FC236}">
                <a16:creationId xmlns:a16="http://schemas.microsoft.com/office/drawing/2014/main" id="{B5F0A125-1411-481C-8C57-BA8508D6EF94}"/>
              </a:ext>
            </a:extLst>
          </p:cNvPr>
          <p:cNvSpPr>
            <a:spLocks noGrp="1"/>
          </p:cNvSpPr>
          <p:nvPr>
            <p:ph type="dt" idx="12"/>
          </p:nvPr>
        </p:nvSpPr>
        <p:spPr/>
        <p:txBody>
          <a:bodyPr/>
          <a:lstStyle/>
          <a:p>
            <a:fld id="{520EDEF9-34DC-43EF-A96E-E4BC67A143AE}" type="datetime1">
              <a:rPr lang="en-US" smtClean="0"/>
              <a:t>2/8/2019</a:t>
            </a:fld>
            <a:endParaRPr lang="en-US"/>
          </a:p>
        </p:txBody>
      </p:sp>
      <p:sp>
        <p:nvSpPr>
          <p:cNvPr id="10" name="Slide Image Placeholder 9">
            <a:extLst>
              <a:ext uri="{FF2B5EF4-FFF2-40B4-BE49-F238E27FC236}">
                <a16:creationId xmlns:a16="http://schemas.microsoft.com/office/drawing/2014/main" id="{E2E78E2F-5A11-492B-863A-333FCB8BF99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F562AF71-297A-4E14-905B-9BC87AF9311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EE816882-27D1-47C1-B2DF-390182831B4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8572969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40</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smtClean="0"/>
              <a:t>2/8/2019</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7786651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41</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2/8/2019</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5391807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42</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1272677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Executable commands do not run unless located in a folder listed in the Path environment variable, or unless the path is specified. To run a .exe, specify the full path, or type a dot (.) for the current directory. For example, .\MPViewer.exe</a:t>
            </a:r>
            <a:endParaRPr lang="en-US" kern="0" dirty="0"/>
          </a:p>
          <a:p>
            <a:endParaRPr lang="en-US" dirty="0"/>
          </a:p>
        </p:txBody>
      </p:sp>
    </p:spTree>
    <p:extLst>
      <p:ext uri="{BB962C8B-B14F-4D97-AF65-F5344CB8AC3E}">
        <p14:creationId xmlns:p14="http://schemas.microsoft.com/office/powerpoint/2010/main" val="35381025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Executable commands do not run unless located in a folder listed in the Path environment variable, or unless the path is specified. To run a .exe, specify the full path, or type a dot (.) for the current directory. For example, .\MPViewer.exe</a:t>
            </a:r>
            <a:endParaRPr lang="en-US" kern="0" dirty="0"/>
          </a:p>
          <a:p>
            <a:endParaRPr lang="en-US" dirty="0"/>
          </a:p>
        </p:txBody>
      </p:sp>
    </p:spTree>
    <p:extLst>
      <p:ext uri="{BB962C8B-B14F-4D97-AF65-F5344CB8AC3E}">
        <p14:creationId xmlns:p14="http://schemas.microsoft.com/office/powerpoint/2010/main" val="28459543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Executable commands do not run unless located in a folder listed in the Path environment variable, or unless the path is specified. To run a .exe, specify the full path, or type a dot (.) for the current directory. For example, .\MPViewer.exe</a:t>
            </a:r>
          </a:p>
          <a:p>
            <a:r>
              <a:rPr lang="en-AU" kern="0" dirty="0"/>
              <a:t>You can index into data returned from external commands via the range operator that will be explained in a later lesson</a:t>
            </a:r>
            <a:endParaRPr lang="en-US" kern="0" dirty="0"/>
          </a:p>
          <a:p>
            <a:endParaRPr lang="en-US" dirty="0"/>
          </a:p>
        </p:txBody>
      </p:sp>
    </p:spTree>
    <p:extLst>
      <p:ext uri="{BB962C8B-B14F-4D97-AF65-F5344CB8AC3E}">
        <p14:creationId xmlns:p14="http://schemas.microsoft.com/office/powerpoint/2010/main" val="12969158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46</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2073825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47</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8455994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48</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803337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Native PowerShell commands are called as Cmdlets(Pronounced as "</a:t>
            </a:r>
            <a:r>
              <a:rPr lang="en-US" dirty="0" err="1"/>
              <a:t>Commandlets</a:t>
            </a:r>
            <a:r>
              <a:rPr lang="en-US"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Cmdlet is composed of a Verb and a</a:t>
            </a:r>
            <a:r>
              <a:rPr lang="en-US" baseline="0" dirty="0"/>
              <a:t> </a:t>
            </a:r>
            <a:r>
              <a:rPr lang="en-US" dirty="0"/>
              <a:t>Noun separated by a hyphen (-) : This gives us a nice consistent naming scheme and makes it easier to determine</a:t>
            </a:r>
            <a:r>
              <a:rPr lang="en-US" baseline="0" dirty="0"/>
              <a:t> what things do.</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000000"/>
                </a:solidFill>
                <a:latin typeface="Calibri"/>
              </a:rPr>
              <a:t>Following a Cmdlet, we can</a:t>
            </a:r>
            <a:r>
              <a:rPr lang="en-US" baseline="0" dirty="0">
                <a:solidFill>
                  <a:srgbClr val="000000"/>
                </a:solidFill>
                <a:latin typeface="Calibri"/>
              </a:rPr>
              <a:t> provide parameters to pass data in and augment the behavior.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solidFill>
                  <a:srgbClr val="000000"/>
                </a:solidFill>
                <a:latin typeface="Calibri"/>
              </a:rPr>
              <a:t>All parameters start with a dash (-) and most of them are followed by a value we want to pass into the cmdlet.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solidFill>
                  <a:srgbClr val="000000"/>
                </a:solidFill>
                <a:latin typeface="Calibri"/>
              </a:rPr>
              <a:t>Some parameters are optional, and some are mandatory. This will vary by cmdlet and we show you how to find that in a little bit.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solidFill>
                  <a:srgbClr val="000000"/>
                </a:solidFill>
                <a:latin typeface="Calibri"/>
              </a:rPr>
              <a:t>Switch parameters (like –force) are just set to on or off, like a </a:t>
            </a:r>
            <a:r>
              <a:rPr lang="en-US" baseline="0" dirty="0" err="1">
                <a:solidFill>
                  <a:srgbClr val="000000"/>
                </a:solidFill>
                <a:latin typeface="Calibri"/>
              </a:rPr>
              <a:t>lightswitch</a:t>
            </a:r>
            <a:r>
              <a:rPr lang="en-US" baseline="0" dirty="0">
                <a:solidFill>
                  <a:srgbClr val="000000"/>
                </a:solidFill>
                <a:latin typeface="Calibri"/>
              </a:rPr>
              <a:t>. </a:t>
            </a:r>
            <a:r>
              <a:rPr lang="en-US" dirty="0">
                <a:solidFill>
                  <a:srgbClr val="000000"/>
                </a:solidFill>
                <a:latin typeface="Calibri"/>
              </a:rPr>
              <a:t> They will be off by default, and on if you specify them. No value is required. </a:t>
            </a:r>
          </a:p>
          <a:p>
            <a:endParaRPr lang="en-US" dirty="0">
              <a:solidFill>
                <a:srgbClr val="000000"/>
              </a:solidFill>
              <a:latin typeface="Calibri"/>
            </a:endParaRPr>
          </a:p>
          <a:p>
            <a:r>
              <a:rPr lang="en-US" dirty="0">
                <a:solidFill>
                  <a:srgbClr val="000000"/>
                </a:solidFill>
                <a:latin typeface="Calibri"/>
              </a:rPr>
              <a:t>Positional Parameters:</a:t>
            </a:r>
          </a:p>
          <a:p>
            <a:r>
              <a:rPr lang="en-US" dirty="0">
                <a:solidFill>
                  <a:srgbClr val="000000"/>
                </a:solidFill>
                <a:latin typeface="Calibri"/>
              </a:rPr>
              <a:t>Also, sometimes, Parameter Names are optional. The parameter's position is fixed in such cases which allows the flexibility to supply values directly to the cmdlet omitting the Parameter's name.</a:t>
            </a:r>
          </a:p>
          <a:p>
            <a:r>
              <a:rPr lang="en-US" dirty="0">
                <a:solidFill>
                  <a:srgbClr val="000000"/>
                </a:solidFill>
                <a:latin typeface="Calibri"/>
              </a:rPr>
              <a:t>E.g.: </a:t>
            </a:r>
            <a:r>
              <a:rPr lang="en-US" b="1" dirty="0">
                <a:solidFill>
                  <a:srgbClr val="000000"/>
                </a:solidFill>
                <a:latin typeface="Calibri"/>
              </a:rPr>
              <a:t>Get-Service –Name spooler</a:t>
            </a:r>
            <a:r>
              <a:rPr lang="en-US" dirty="0">
                <a:solidFill>
                  <a:srgbClr val="000000"/>
                </a:solidFill>
                <a:latin typeface="Calibri"/>
              </a:rPr>
              <a:t> can also be written as </a:t>
            </a:r>
            <a:r>
              <a:rPr lang="en-US" b="1" dirty="0">
                <a:solidFill>
                  <a:srgbClr val="000000"/>
                </a:solidFill>
                <a:latin typeface="Calibri"/>
              </a:rPr>
              <a:t>Get-Service spooler</a:t>
            </a:r>
            <a:r>
              <a:rPr lang="en-US" dirty="0">
                <a:solidFill>
                  <a:srgbClr val="000000"/>
                </a:solidFill>
                <a:latin typeface="Calibri"/>
              </a:rPr>
              <a:t> . First position after cmdlet is fixed for </a:t>
            </a:r>
            <a:r>
              <a:rPr lang="en-US" i="1" dirty="0">
                <a:solidFill>
                  <a:srgbClr val="000000"/>
                </a:solidFill>
                <a:latin typeface="Calibri"/>
              </a:rPr>
              <a:t>-Name</a:t>
            </a:r>
            <a:r>
              <a:rPr lang="en-US" dirty="0">
                <a:solidFill>
                  <a:srgbClr val="000000"/>
                </a:solidFill>
                <a:latin typeface="Calibri"/>
              </a:rPr>
              <a:t> in this case.</a:t>
            </a:r>
          </a:p>
          <a:p>
            <a:r>
              <a:rPr lang="en-US" dirty="0">
                <a:solidFill>
                  <a:srgbClr val="000000"/>
                </a:solidFill>
                <a:latin typeface="Calibri"/>
              </a:rPr>
              <a:t>It is better to provide names of parameters when you are new to scripting rather than use this shortcut.</a:t>
            </a:r>
          </a:p>
        </p:txBody>
      </p:sp>
    </p:spTree>
    <p:extLst>
      <p:ext uri="{BB962C8B-B14F-4D97-AF65-F5344CB8AC3E}">
        <p14:creationId xmlns:p14="http://schemas.microsoft.com/office/powerpoint/2010/main" val="3685897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smtClean="0"/>
              <a:t>2/8/2019</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387535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43660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77435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52951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Wildcards:</a:t>
            </a:r>
          </a:p>
          <a:p>
            <a:r>
              <a:rPr lang="en-US" dirty="0"/>
              <a:t>? – Single character wildcard</a:t>
            </a:r>
          </a:p>
          <a:p>
            <a:r>
              <a:rPr lang="en-US" dirty="0"/>
              <a:t>* - 0 or more characters wildcard</a:t>
            </a:r>
          </a:p>
        </p:txBody>
      </p:sp>
    </p:spTree>
    <p:extLst>
      <p:ext uri="{BB962C8B-B14F-4D97-AF65-F5344CB8AC3E}">
        <p14:creationId xmlns:p14="http://schemas.microsoft.com/office/powerpoint/2010/main" val="29039518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152781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00640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928963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40172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171450" indent="-171450">
              <a:buChar char=" "/>
            </a:pPr>
            <a:r>
              <a:rPr lang="en-US" noProof="1">
                <a:latin typeface="SegoeUI"/>
              </a:rPr>
              <a:t>PowerShell 3.0 and later add a new graphical cmdlet that can be used to learn about cmdlets and help to build them with the right parameters.
It does not replace Get-Help or Get-Command. The purpose is to make documentation easier.
</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73EBD503-35D4-44A8-8587-AEC2C404BB90}" type="slidenum">
              <a:rPr lang="en-US" smtClean="0">
                <a:solidFill>
                  <a:prstClr val="black"/>
                </a:solidFill>
              </a:rPr>
              <a:pPr/>
              <a:t>58</a:t>
            </a:fld>
            <a:endParaRPr lang="en-US">
              <a:solidFill>
                <a:prstClr val="black"/>
              </a:solidFill>
            </a:endParaRPr>
          </a:p>
        </p:txBody>
      </p:sp>
      <p:sp>
        <p:nvSpPr>
          <p:cNvPr id="5" name="Footer Placeholder 4"/>
          <p:cNvSpPr>
            <a:spLocks noGrp="1"/>
          </p:cNvSpPr>
          <p:nvPr>
            <p:ph type="ftr" sz="quarter" idx="4"/>
          </p:nvPr>
        </p:nvSpPr>
        <p:spPr>
          <a:xfrm>
            <a:off x="-1" y="8685213"/>
            <a:ext cx="6155473" cy="457200"/>
          </a:xfrm>
          <a:prstGeom prst="rect">
            <a:avLst/>
          </a:prstGeom>
        </p:spPr>
        <p:txBody>
          <a:bodyPr/>
          <a:lstStyle/>
          <a:p>
            <a:r>
              <a:rPr lang="en-US" dirty="0"/>
              <a:t>© 2013 Microsoft Corporation    	Microsoft Confidential</a:t>
            </a:r>
          </a:p>
        </p:txBody>
      </p:sp>
    </p:spTree>
    <p:extLst>
      <p:ext uri="{BB962C8B-B14F-4D97-AF65-F5344CB8AC3E}">
        <p14:creationId xmlns:p14="http://schemas.microsoft.com/office/powerpoint/2010/main" val="11738298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59</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pPr>
            <a:endParaRPr lang="en-US" sz="882" noProof="1">
              <a:solidFill>
                <a:prstClr val="black"/>
              </a:solidFill>
              <a:latin typeface="Segoe UI Light" pitchFamily="34" charset="0"/>
            </a:endParaRPr>
          </a:p>
          <a:p>
            <a:pPr lvl="0" defTabSz="914460">
              <a:lnSpc>
                <a:spcPct val="90000"/>
              </a:lnSpc>
              <a:spcAft>
                <a:spcPts val="333"/>
              </a:spcAft>
            </a:pPr>
            <a:r>
              <a:rPr lang="en-US" sz="882" noProof="1">
                <a:solidFill>
                  <a:prstClr val="black"/>
                </a:solidFill>
                <a:latin typeface="Segoe UI Light" pitchFamily="34" charset="0"/>
              </a:rPr>
              <a:t>Command discovery is paramount to PowerShell ease of use.</a:t>
            </a:r>
          </a:p>
          <a:p>
            <a:pPr lvl="0" defTabSz="914460">
              <a:lnSpc>
                <a:spcPct val="90000"/>
              </a:lnSpc>
              <a:spcAft>
                <a:spcPts val="333"/>
              </a:spcAft>
            </a:pPr>
            <a:r>
              <a:rPr lang="en-US" sz="882" noProof="1">
                <a:solidFill>
                  <a:prstClr val="black"/>
                </a:solidFill>
                <a:latin typeface="Segoe UI Light" pitchFamily="34" charset="0"/>
              </a:rPr>
              <a:t>The grouping of cmldets into Verb-Noun greatly enhances the ability to find cmdlets very easily.</a:t>
            </a:r>
          </a:p>
          <a:p>
            <a:pPr lvl="0" defTabSz="914460">
              <a:lnSpc>
                <a:spcPct val="90000"/>
              </a:lnSpc>
              <a:spcAft>
                <a:spcPts val="333"/>
              </a:spcAft>
            </a:pPr>
            <a:r>
              <a:rPr lang="en-US" sz="882" noProof="1">
                <a:solidFill>
                  <a:prstClr val="black"/>
                </a:solidFill>
                <a:latin typeface="Segoe UI Light" pitchFamily="34" charset="0"/>
              </a:rPr>
              <a:t>Get-Command retrieves all available commands and provides filtering parameters to narrow your selection.</a:t>
            </a:r>
          </a:p>
          <a:p>
            <a:pPr lvl="0" defTabSz="914460">
              <a:lnSpc>
                <a:spcPct val="90000"/>
              </a:lnSpc>
              <a:spcAft>
                <a:spcPts val="333"/>
              </a:spcAft>
            </a:pPr>
            <a:endParaRPr lang="en-US" sz="882" noProof="1">
              <a:solidFill>
                <a:prstClr val="black"/>
              </a:solidFill>
              <a:latin typeface="Segoe UI Light" pitchFamily="34" charset="0"/>
            </a:endParaRPr>
          </a:p>
          <a:p>
            <a:pPr lvl="0" defTabSz="914460">
              <a:lnSpc>
                <a:spcPct val="90000"/>
              </a:lnSpc>
              <a:spcAft>
                <a:spcPts val="333"/>
              </a:spcAft>
            </a:pPr>
            <a:r>
              <a:rPr lang="en-US" sz="882" noProof="1">
                <a:solidFill>
                  <a:prstClr val="black"/>
                </a:solidFill>
                <a:latin typeface="Segoe UI Light" pitchFamily="34" charset="0"/>
              </a:rPr>
              <a:t>Show-Command is simply a way for you to specify parameters to a command in a GUI dialog box.</a:t>
            </a:r>
          </a:p>
          <a:p>
            <a:pPr lvl="0" defTabSz="914460">
              <a:lnSpc>
                <a:spcPct val="90000"/>
              </a:lnSpc>
              <a:spcAft>
                <a:spcPts val="333"/>
              </a:spcAft>
            </a:pPr>
            <a:r>
              <a:rPr lang="en-US" sz="882" noProof="1">
                <a:solidFill>
                  <a:prstClr val="black"/>
                </a:solidFill>
                <a:latin typeface="Segoe UI Light" pitchFamily="34" charset="0"/>
              </a:rPr>
              <a:t>It allows you to gain an understanding of how command text is built and can be helpful initially.</a:t>
            </a:r>
          </a:p>
          <a:p>
            <a:pPr lvl="0" defTabSz="914460">
              <a:lnSpc>
                <a:spcPct val="90000"/>
              </a:lnSpc>
              <a:spcAft>
                <a:spcPts val="333"/>
              </a:spcAft>
            </a:pPr>
            <a:r>
              <a:rPr lang="en-US" sz="882" noProof="1">
                <a:solidFill>
                  <a:prstClr val="black"/>
                </a:solidFill>
                <a:latin typeface="Segoe UI Light" pitchFamily="34" charset="0"/>
              </a:rPr>
              <a:t>Without parameters Show-Command SHOWS you all commands available, it allows you to select one and specify values.</a:t>
            </a:r>
          </a:p>
          <a:p>
            <a:pPr lvl="0" defTabSz="914460">
              <a:lnSpc>
                <a:spcPct val="90000"/>
              </a:lnSpc>
              <a:spcAft>
                <a:spcPts val="333"/>
              </a:spcAft>
            </a:pPr>
            <a:endParaRPr lang="en-US" sz="882" noProof="1">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129559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6</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2/8/2019</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240576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60</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45904564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61</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2776175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82580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AU" dirty="0"/>
              <a:t> </a:t>
            </a:r>
            <a:r>
              <a:rPr lang="en-AU" sz="1200" kern="1200" dirty="0">
                <a:solidFill>
                  <a:schemeClr val="tx1"/>
                </a:solidFill>
                <a:latin typeface="Segoe UI Light"/>
                <a:ea typeface="+mn-ea"/>
                <a:cs typeface="+mn-cs"/>
              </a:rPr>
              <a:t>The syntax diagrams use the following symbols:</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A hyphen (-) indicates a parameter name. In a command, type the hyphen</a:t>
            </a:r>
          </a:p>
          <a:p>
            <a:r>
              <a:rPr lang="en-AU" sz="1200" kern="1200" dirty="0">
                <a:solidFill>
                  <a:schemeClr val="tx1"/>
                </a:solidFill>
                <a:latin typeface="Segoe UI Light"/>
                <a:ea typeface="+mn-ea"/>
                <a:cs typeface="+mn-cs"/>
              </a:rPr>
              <a:t>       immediately before the parameter name with no intervening spaces, as</a:t>
            </a:r>
          </a:p>
          <a:p>
            <a:r>
              <a:rPr lang="en-AU" sz="1200" kern="1200" dirty="0">
                <a:solidFill>
                  <a:schemeClr val="tx1"/>
                </a:solidFill>
                <a:latin typeface="Segoe UI Light"/>
                <a:ea typeface="+mn-ea"/>
                <a:cs typeface="+mn-cs"/>
              </a:rPr>
              <a:t>       shown in the syntax diagram.</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For example, to use the Name parameter of New-Alias, type:</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-Name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Angle brackets (&lt;&gt;) indicate placeholder text. You do not type the</a:t>
            </a:r>
          </a:p>
          <a:p>
            <a:r>
              <a:rPr lang="en-AU" sz="1200" kern="1200" dirty="0">
                <a:solidFill>
                  <a:schemeClr val="tx1"/>
                </a:solidFill>
                <a:latin typeface="Segoe UI Light"/>
                <a:ea typeface="+mn-ea"/>
                <a:cs typeface="+mn-cs"/>
              </a:rPr>
              <a:t>       angle brackets or the placeholder text in a command. Instead, you replace</a:t>
            </a:r>
          </a:p>
          <a:p>
            <a:r>
              <a:rPr lang="en-AU" sz="1200" kern="1200" dirty="0">
                <a:solidFill>
                  <a:schemeClr val="tx1"/>
                </a:solidFill>
                <a:latin typeface="Segoe UI Light"/>
                <a:ea typeface="+mn-ea"/>
                <a:cs typeface="+mn-cs"/>
              </a:rPr>
              <a:t>       it with the item that it describes.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Angle brackets are used to identify the .NET type of the value that</a:t>
            </a:r>
          </a:p>
          <a:p>
            <a:r>
              <a:rPr lang="en-AU" sz="1200" kern="1200" dirty="0">
                <a:solidFill>
                  <a:schemeClr val="tx1"/>
                </a:solidFill>
                <a:latin typeface="Segoe UI Light"/>
                <a:ea typeface="+mn-ea"/>
                <a:cs typeface="+mn-cs"/>
              </a:rPr>
              <a:t>       a parameter takes. For example, to use the Name parameter of the New-Alias</a:t>
            </a:r>
          </a:p>
          <a:p>
            <a:r>
              <a:rPr lang="en-AU" sz="1200" kern="1200" dirty="0">
                <a:solidFill>
                  <a:schemeClr val="tx1"/>
                </a:solidFill>
                <a:latin typeface="Segoe UI Light"/>
                <a:ea typeface="+mn-ea"/>
                <a:cs typeface="+mn-cs"/>
              </a:rPr>
              <a:t>       cmdlet, you replace the &lt;string&gt; with a string, which is a single word or a</a:t>
            </a:r>
          </a:p>
          <a:p>
            <a:r>
              <a:rPr lang="en-AU" sz="1200" kern="1200" dirty="0">
                <a:solidFill>
                  <a:schemeClr val="tx1"/>
                </a:solidFill>
                <a:latin typeface="Segoe UI Light"/>
                <a:ea typeface="+mn-ea"/>
                <a:cs typeface="+mn-cs"/>
              </a:rPr>
              <a:t>       group of words that are enclosed in quotation marks.</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 Brackets ([ ]) indicate optional items. A parameter and its value can be</a:t>
            </a:r>
          </a:p>
          <a:p>
            <a:r>
              <a:rPr lang="en-AU" sz="1200" kern="1200" dirty="0">
                <a:solidFill>
                  <a:schemeClr val="tx1"/>
                </a:solidFill>
                <a:latin typeface="Segoe UI Light"/>
                <a:ea typeface="+mn-ea"/>
                <a:cs typeface="+mn-cs"/>
              </a:rPr>
              <a:t>       optional, or the name of a required parameter can be optional.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For example, the Description parameter of New-Alias and its value are</a:t>
            </a:r>
          </a:p>
          <a:p>
            <a:r>
              <a:rPr lang="en-AU" sz="1200" kern="1200" dirty="0">
                <a:solidFill>
                  <a:schemeClr val="tx1"/>
                </a:solidFill>
                <a:latin typeface="Segoe UI Light"/>
                <a:ea typeface="+mn-ea"/>
                <a:cs typeface="+mn-cs"/>
              </a:rPr>
              <a:t>       enclosed in brackets because they are both optional.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[-Description &lt;string&gt;]</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The brackets also indicate that the Name parameter value (&lt;string&gt;) is</a:t>
            </a:r>
          </a:p>
          <a:p>
            <a:r>
              <a:rPr lang="en-AU" sz="1200" kern="1200" dirty="0">
                <a:solidFill>
                  <a:schemeClr val="tx1"/>
                </a:solidFill>
                <a:latin typeface="Segoe UI Light"/>
                <a:ea typeface="+mn-ea"/>
                <a:cs typeface="+mn-cs"/>
              </a:rPr>
              <a:t>       required, but the parameter name, "Name," is optional.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[-Name] &lt;string&gt;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A right and left bracket ([]) appended to a .NET type indicates that</a:t>
            </a:r>
          </a:p>
          <a:p>
            <a:r>
              <a:rPr lang="en-AU" sz="1200" kern="1200" dirty="0">
                <a:solidFill>
                  <a:schemeClr val="tx1"/>
                </a:solidFill>
                <a:latin typeface="Segoe UI Light"/>
                <a:ea typeface="+mn-ea"/>
                <a:cs typeface="+mn-cs"/>
              </a:rPr>
              <a:t>       the parameter can accept one or multiple values of that type. Enter the </a:t>
            </a:r>
          </a:p>
          <a:p>
            <a:r>
              <a:rPr lang="en-AU" sz="1200" kern="1200" dirty="0">
                <a:solidFill>
                  <a:schemeClr val="tx1"/>
                </a:solidFill>
                <a:latin typeface="Segoe UI Light"/>
                <a:ea typeface="+mn-ea"/>
                <a:cs typeface="+mn-cs"/>
              </a:rPr>
              <a:t>       values in a comma-separated list.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For example, the Name parameter of the New-Alias cmdlet takes only </a:t>
            </a:r>
          </a:p>
          <a:p>
            <a:r>
              <a:rPr lang="en-AU" sz="1200" kern="1200" dirty="0">
                <a:solidFill>
                  <a:schemeClr val="tx1"/>
                </a:solidFill>
                <a:latin typeface="Segoe UI Light"/>
                <a:ea typeface="+mn-ea"/>
                <a:cs typeface="+mn-cs"/>
              </a:rPr>
              <a:t>       one string, but the Name parameter of Get-Process can take one or </a:t>
            </a:r>
          </a:p>
          <a:p>
            <a:r>
              <a:rPr lang="en-AU" sz="1200" kern="1200" dirty="0">
                <a:solidFill>
                  <a:schemeClr val="tx1"/>
                </a:solidFill>
                <a:latin typeface="Segoe UI Light"/>
                <a:ea typeface="+mn-ea"/>
                <a:cs typeface="+mn-cs"/>
              </a:rPr>
              <a:t>       many strings.</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&lt;string&gt;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MyAlias</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Get-Process [-Name] &lt;string[]&gt;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Get-Process -Name Explorer, </a:t>
            </a:r>
            <a:r>
              <a:rPr lang="en-AU" sz="1200" kern="1200" dirty="0" err="1">
                <a:solidFill>
                  <a:schemeClr val="tx1"/>
                </a:solidFill>
                <a:latin typeface="Segoe UI Light"/>
                <a:ea typeface="+mn-ea"/>
                <a:cs typeface="+mn-cs"/>
              </a:rPr>
              <a:t>Winlogon</a:t>
            </a:r>
            <a:r>
              <a:rPr lang="en-AU" sz="1200" kern="1200" dirty="0">
                <a:solidFill>
                  <a:schemeClr val="tx1"/>
                </a:solidFill>
                <a:latin typeface="Segoe UI Light"/>
                <a:ea typeface="+mn-ea"/>
                <a:cs typeface="+mn-cs"/>
              </a:rPr>
              <a:t>, Services</a:t>
            </a:r>
          </a:p>
          <a:p>
            <a:r>
              <a:rPr lang="en-AU" sz="1200" kern="1200" dirty="0">
                <a:solidFill>
                  <a:schemeClr val="tx1"/>
                </a:solidFill>
                <a:latin typeface="Segoe UI Light"/>
                <a:ea typeface="+mn-ea"/>
                <a:cs typeface="+mn-cs"/>
              </a:rPr>
              <a:t>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Braces ({}) indicate an "enumeration," which is a set of valid values</a:t>
            </a:r>
          </a:p>
          <a:p>
            <a:r>
              <a:rPr lang="en-AU" sz="1200" kern="1200" dirty="0">
                <a:solidFill>
                  <a:schemeClr val="tx1"/>
                </a:solidFill>
                <a:latin typeface="Segoe UI Light"/>
                <a:ea typeface="+mn-ea"/>
                <a:cs typeface="+mn-cs"/>
              </a:rPr>
              <a:t>       for a parameter.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The values in the braces are separated by vertical bars ( | ). These bars       </a:t>
            </a:r>
          </a:p>
          <a:p>
            <a:r>
              <a:rPr lang="en-AU" sz="1200" kern="1200" dirty="0">
                <a:solidFill>
                  <a:schemeClr val="tx1"/>
                </a:solidFill>
                <a:latin typeface="Segoe UI Light"/>
                <a:ea typeface="+mn-ea"/>
                <a:cs typeface="+mn-cs"/>
              </a:rPr>
              <a:t>       indicate an "exclusive or" choice, meaning that you can choose only</a:t>
            </a:r>
          </a:p>
          <a:p>
            <a:r>
              <a:rPr lang="en-AU" sz="1200" kern="1200" dirty="0">
                <a:solidFill>
                  <a:schemeClr val="tx1"/>
                </a:solidFill>
                <a:latin typeface="Segoe UI Light"/>
                <a:ea typeface="+mn-ea"/>
                <a:cs typeface="+mn-cs"/>
              </a:rPr>
              <a:t>       one value from the set of values that are listed inside the braces.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For example, the syntax for the New-Alias cmdlet includes the following</a:t>
            </a:r>
          </a:p>
          <a:p>
            <a:r>
              <a:rPr lang="en-AU" sz="1200" kern="1200" dirty="0">
                <a:solidFill>
                  <a:schemeClr val="tx1"/>
                </a:solidFill>
                <a:latin typeface="Segoe UI Light"/>
                <a:ea typeface="+mn-ea"/>
                <a:cs typeface="+mn-cs"/>
              </a:rPr>
              <a:t>       value enumeration for the Option parameter:</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-Option {None | </a:t>
            </a:r>
            <a:r>
              <a:rPr lang="en-AU" sz="1200" kern="1200" dirty="0" err="1">
                <a:solidFill>
                  <a:schemeClr val="tx1"/>
                </a:solidFill>
                <a:latin typeface="Segoe UI Light"/>
                <a:ea typeface="+mn-ea"/>
                <a:cs typeface="+mn-cs"/>
              </a:rPr>
              <a:t>ReadOnly</a:t>
            </a:r>
            <a:r>
              <a:rPr lang="en-AU" sz="1200" kern="1200" dirty="0">
                <a:solidFill>
                  <a:schemeClr val="tx1"/>
                </a:solidFill>
                <a:latin typeface="Segoe UI Light"/>
                <a:ea typeface="+mn-ea"/>
                <a:cs typeface="+mn-cs"/>
              </a:rPr>
              <a:t> | Constant | Private | </a:t>
            </a:r>
            <a:r>
              <a:rPr lang="en-AU" sz="1200" kern="1200" dirty="0" err="1">
                <a:solidFill>
                  <a:schemeClr val="tx1"/>
                </a:solidFill>
                <a:latin typeface="Segoe UI Light"/>
                <a:ea typeface="+mn-ea"/>
                <a:cs typeface="+mn-cs"/>
              </a:rPr>
              <a:t>AllScope</a:t>
            </a:r>
            <a:r>
              <a:rPr lang="en-AU" sz="1200" kern="1200" dirty="0">
                <a:solidFill>
                  <a:schemeClr val="tx1"/>
                </a:solidFill>
                <a:latin typeface="Segoe UI Light"/>
                <a:ea typeface="+mn-ea"/>
                <a:cs typeface="+mn-cs"/>
              </a:rPr>
              <a: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braces and vertical bars indicate that you can choose any one of</a:t>
            </a:r>
          </a:p>
          <a:p>
            <a:r>
              <a:rPr lang="en-AU" sz="1200" kern="1200" dirty="0">
                <a:solidFill>
                  <a:schemeClr val="tx1"/>
                </a:solidFill>
                <a:latin typeface="Segoe UI Light"/>
                <a:ea typeface="+mn-ea"/>
                <a:cs typeface="+mn-cs"/>
              </a:rPr>
              <a:t>       the listed values for the Option parameter, such as </a:t>
            </a:r>
            <a:r>
              <a:rPr lang="en-AU" sz="1200" kern="1200" dirty="0" err="1">
                <a:solidFill>
                  <a:schemeClr val="tx1"/>
                </a:solidFill>
                <a:latin typeface="Segoe UI Light"/>
                <a:ea typeface="+mn-ea"/>
                <a:cs typeface="+mn-cs"/>
              </a:rPr>
              <a:t>ReadOnly</a:t>
            </a:r>
            <a:r>
              <a:rPr lang="en-AU" sz="1200" kern="1200" dirty="0">
                <a:solidFill>
                  <a:schemeClr val="tx1"/>
                </a:solidFill>
                <a:latin typeface="Segoe UI Light"/>
                <a:ea typeface="+mn-ea"/>
                <a:cs typeface="+mn-cs"/>
              </a:rPr>
              <a:t> or </a:t>
            </a:r>
            <a:r>
              <a:rPr lang="en-AU" sz="1200" kern="1200" dirty="0" err="1">
                <a:solidFill>
                  <a:schemeClr val="tx1"/>
                </a:solidFill>
                <a:latin typeface="Segoe UI Light"/>
                <a:ea typeface="+mn-ea"/>
                <a:cs typeface="+mn-cs"/>
              </a:rPr>
              <a:t>AllScope</a:t>
            </a:r>
            <a:r>
              <a:rPr lang="en-AU" sz="1200" kern="1200" dirty="0">
                <a:solidFill>
                  <a:schemeClr val="tx1"/>
                </a:solidFill>
                <a:latin typeface="Segoe UI Light"/>
                <a:ea typeface="+mn-ea"/>
                <a:cs typeface="+mn-cs"/>
              </a:rPr>
              <a: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-Option </a:t>
            </a:r>
            <a:r>
              <a:rPr lang="en-AU" sz="1200" kern="1200" dirty="0" err="1">
                <a:solidFill>
                  <a:schemeClr val="tx1"/>
                </a:solidFill>
                <a:latin typeface="Segoe UI Light"/>
                <a:ea typeface="+mn-ea"/>
                <a:cs typeface="+mn-cs"/>
              </a:rPr>
              <a:t>ReadOnly</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Optional Items</a:t>
            </a:r>
          </a:p>
          <a:p>
            <a:r>
              <a:rPr lang="en-AU" sz="1200" kern="1200" dirty="0">
                <a:solidFill>
                  <a:schemeClr val="tx1"/>
                </a:solidFill>
                <a:latin typeface="Segoe UI Light"/>
                <a:ea typeface="+mn-ea"/>
                <a:cs typeface="+mn-cs"/>
              </a:rPr>
              <a:t>      Brackets ([]) surround optional items. For example, in the New-Alias </a:t>
            </a:r>
          </a:p>
          <a:p>
            <a:r>
              <a:rPr lang="en-AU" sz="1200" kern="1200" dirty="0">
                <a:solidFill>
                  <a:schemeClr val="tx1"/>
                </a:solidFill>
                <a:latin typeface="Segoe UI Light"/>
                <a:ea typeface="+mn-ea"/>
                <a:cs typeface="+mn-cs"/>
              </a:rPr>
              <a:t>      cmdlet syntax description, the Scope parameter is optional. This is </a:t>
            </a:r>
          </a:p>
          <a:p>
            <a:r>
              <a:rPr lang="en-AU" sz="1200" kern="1200" dirty="0">
                <a:solidFill>
                  <a:schemeClr val="tx1"/>
                </a:solidFill>
                <a:latin typeface="Segoe UI Light"/>
                <a:ea typeface="+mn-ea"/>
                <a:cs typeface="+mn-cs"/>
              </a:rPr>
              <a:t>      indicated in the syntax by the brackets around the parameter name </a:t>
            </a:r>
          </a:p>
          <a:p>
            <a:r>
              <a:rPr lang="en-AU" sz="1200" kern="1200" dirty="0">
                <a:solidFill>
                  <a:schemeClr val="tx1"/>
                </a:solidFill>
                <a:latin typeface="Segoe UI Light"/>
                <a:ea typeface="+mn-ea"/>
                <a:cs typeface="+mn-cs"/>
              </a:rPr>
              <a:t>      and type:</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[-Scope &lt;string&gt;]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Both the following examples are correct uses of the New-Alias cmdlet: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r>
              <a:rPr lang="en-AU" sz="1200" kern="1200" dirty="0">
                <a:solidFill>
                  <a:schemeClr val="tx1"/>
                </a:solidFill>
                <a:latin typeface="Segoe UI Light"/>
                <a:ea typeface="+mn-ea"/>
                <a:cs typeface="+mn-cs"/>
              </a:rPr>
              <a:t> -Scope global</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A parameter name can be optional even if the value for that parameter is </a:t>
            </a:r>
          </a:p>
          <a:p>
            <a:r>
              <a:rPr lang="en-AU" sz="1200" kern="1200" dirty="0">
                <a:solidFill>
                  <a:schemeClr val="tx1"/>
                </a:solidFill>
                <a:latin typeface="Segoe UI Light"/>
                <a:ea typeface="+mn-ea"/>
                <a:cs typeface="+mn-cs"/>
              </a:rPr>
              <a:t>      required. This is indicated in the syntax by the brackets around the </a:t>
            </a:r>
          </a:p>
          <a:p>
            <a:r>
              <a:rPr lang="en-AU" sz="1200" kern="1200" dirty="0">
                <a:solidFill>
                  <a:schemeClr val="tx1"/>
                </a:solidFill>
                <a:latin typeface="Segoe UI Light"/>
                <a:ea typeface="+mn-ea"/>
                <a:cs typeface="+mn-cs"/>
              </a:rPr>
              <a:t>      parameter name but not the parameter type, as in this example from the </a:t>
            </a:r>
          </a:p>
          <a:p>
            <a:r>
              <a:rPr lang="en-AU" sz="1200" kern="1200" dirty="0">
                <a:solidFill>
                  <a:schemeClr val="tx1"/>
                </a:solidFill>
                <a:latin typeface="Segoe UI Light"/>
                <a:ea typeface="+mn-ea"/>
                <a:cs typeface="+mn-cs"/>
              </a:rPr>
              <a:t>      New-Alias cmdlet: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[-Name] &lt;string&gt; [-Value] &lt;string&gt;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following  commands correctly use the New-Alias cmdlet. The commands </a:t>
            </a:r>
          </a:p>
          <a:p>
            <a:r>
              <a:rPr lang="en-AU" sz="1200" kern="1200" dirty="0">
                <a:solidFill>
                  <a:schemeClr val="tx1"/>
                </a:solidFill>
                <a:latin typeface="Segoe UI Light"/>
                <a:ea typeface="+mn-ea"/>
                <a:cs typeface="+mn-cs"/>
              </a:rPr>
              <a:t>      produce the same result.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If the parameter name is not included in the statement as typed, Windows </a:t>
            </a:r>
          </a:p>
          <a:p>
            <a:r>
              <a:rPr lang="en-AU" sz="1200" kern="1200" dirty="0">
                <a:solidFill>
                  <a:schemeClr val="tx1"/>
                </a:solidFill>
                <a:latin typeface="Segoe UI Light"/>
                <a:ea typeface="+mn-ea"/>
                <a:cs typeface="+mn-cs"/>
              </a:rPr>
              <a:t>      PowerShell tries to use the position of the arguments to assign the </a:t>
            </a:r>
          </a:p>
          <a:p>
            <a:r>
              <a:rPr lang="en-AU" sz="1200" kern="1200" dirty="0">
                <a:solidFill>
                  <a:schemeClr val="tx1"/>
                </a:solidFill>
                <a:latin typeface="Segoe UI Light"/>
                <a:ea typeface="+mn-ea"/>
                <a:cs typeface="+mn-cs"/>
              </a:rPr>
              <a:t>      values to parameters.</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following example is not complete:</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a:t>
            </a:r>
            <a:r>
              <a:rPr lang="en-AU" sz="1200" kern="1200" dirty="0" err="1">
                <a:solidFill>
                  <a:schemeClr val="tx1"/>
                </a:solidFill>
                <a:latin typeface="Segoe UI Light"/>
                <a:ea typeface="+mn-ea"/>
                <a:cs typeface="+mn-cs"/>
              </a:rPr>
              <a:t>utd</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This cmdlet requires values for both the Name and Value parameters.</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In syntax examples, brackets are also used in naming and casting to </a:t>
            </a:r>
          </a:p>
          <a:p>
            <a:r>
              <a:rPr lang="en-AU" sz="1200" kern="1200" dirty="0">
                <a:solidFill>
                  <a:schemeClr val="tx1"/>
                </a:solidFill>
                <a:latin typeface="Segoe UI Light"/>
                <a:ea typeface="+mn-ea"/>
                <a:cs typeface="+mn-cs"/>
              </a:rPr>
              <a:t>      .NET Framework types. In this context, brackets do not indicate an </a:t>
            </a:r>
          </a:p>
          <a:p>
            <a:r>
              <a:rPr lang="en-AU" sz="1200" kern="1200" dirty="0">
                <a:solidFill>
                  <a:schemeClr val="tx1"/>
                </a:solidFill>
                <a:latin typeface="Segoe UI Light"/>
                <a:ea typeface="+mn-ea"/>
                <a:cs typeface="+mn-cs"/>
              </a:rPr>
              <a:t>      element is optional. </a:t>
            </a:r>
          </a:p>
          <a:p>
            <a:endParaRPr lang="en-US" dirty="0"/>
          </a:p>
        </p:txBody>
      </p:sp>
    </p:spTree>
    <p:extLst>
      <p:ext uri="{BB962C8B-B14F-4D97-AF65-F5344CB8AC3E}">
        <p14:creationId xmlns:p14="http://schemas.microsoft.com/office/powerpoint/2010/main" val="11907402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884115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AU" dirty="0"/>
              <a:t> </a:t>
            </a:r>
            <a:r>
              <a:rPr lang="en-AU" sz="1200" kern="1200" dirty="0">
                <a:solidFill>
                  <a:schemeClr val="tx1"/>
                </a:solidFill>
                <a:latin typeface="Segoe UI Light"/>
                <a:ea typeface="+mn-ea"/>
                <a:cs typeface="+mn-cs"/>
              </a:rPr>
              <a:t>The syntax diagrams use the following symbols:</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A hyphen (-) indicates a parameter name. In a command, type the hyphen</a:t>
            </a:r>
          </a:p>
          <a:p>
            <a:r>
              <a:rPr lang="en-AU" sz="1200" kern="1200" dirty="0">
                <a:solidFill>
                  <a:schemeClr val="tx1"/>
                </a:solidFill>
                <a:latin typeface="Segoe UI Light"/>
                <a:ea typeface="+mn-ea"/>
                <a:cs typeface="+mn-cs"/>
              </a:rPr>
              <a:t>       immediately before the parameter name with no intervening spaces, as</a:t>
            </a:r>
          </a:p>
          <a:p>
            <a:r>
              <a:rPr lang="en-AU" sz="1200" kern="1200" dirty="0">
                <a:solidFill>
                  <a:schemeClr val="tx1"/>
                </a:solidFill>
                <a:latin typeface="Segoe UI Light"/>
                <a:ea typeface="+mn-ea"/>
                <a:cs typeface="+mn-cs"/>
              </a:rPr>
              <a:t>       shown in the syntax diagram.</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For example, to use the Name parameter of New-Alias, type:</a:t>
            </a:r>
          </a:p>
          <a:p>
            <a:endParaRPr lang="en-AU" sz="1200" kern="1200" dirty="0">
              <a:solidFill>
                <a:schemeClr val="tx1"/>
              </a:solidFill>
              <a:latin typeface="Segoe UI Light"/>
              <a:ea typeface="+mn-ea"/>
              <a:cs typeface="+mn-cs"/>
            </a:endParaRPr>
          </a:p>
          <a:p>
            <a:r>
              <a:rPr lang="en-AU" sz="1200" kern="1200">
                <a:solidFill>
                  <a:schemeClr val="tx1"/>
                </a:solidFill>
                <a:latin typeface="Segoe UI Light"/>
                <a:ea typeface="+mn-ea"/>
                <a:cs typeface="+mn-cs"/>
              </a:rPr>
              <a:t>           </a:t>
            </a:r>
            <a:r>
              <a:rPr lang="en-AU" sz="1200" kern="1200" dirty="0">
                <a:solidFill>
                  <a:schemeClr val="tx1"/>
                </a:solidFill>
                <a:latin typeface="Segoe UI Light"/>
                <a:ea typeface="+mn-ea"/>
                <a:cs typeface="+mn-cs"/>
              </a:rPr>
              <a:t>-Name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Angle brackets (&lt;&gt;) indicate placeholder text. You do not type the</a:t>
            </a:r>
          </a:p>
          <a:p>
            <a:r>
              <a:rPr lang="en-AU" sz="1200" kern="1200" dirty="0">
                <a:solidFill>
                  <a:schemeClr val="tx1"/>
                </a:solidFill>
                <a:latin typeface="Segoe UI Light"/>
                <a:ea typeface="+mn-ea"/>
                <a:cs typeface="+mn-cs"/>
              </a:rPr>
              <a:t>       angle brackets or the placeholder text in a command. Instead, you replace</a:t>
            </a:r>
          </a:p>
          <a:p>
            <a:r>
              <a:rPr lang="en-AU" sz="1200" kern="1200" dirty="0">
                <a:solidFill>
                  <a:schemeClr val="tx1"/>
                </a:solidFill>
                <a:latin typeface="Segoe UI Light"/>
                <a:ea typeface="+mn-ea"/>
                <a:cs typeface="+mn-cs"/>
              </a:rPr>
              <a:t>       it with the item that it describes.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Angle brackets are used to identify the .NET type of the value that</a:t>
            </a:r>
          </a:p>
          <a:p>
            <a:r>
              <a:rPr lang="en-AU" sz="1200" kern="1200" dirty="0">
                <a:solidFill>
                  <a:schemeClr val="tx1"/>
                </a:solidFill>
                <a:latin typeface="Segoe UI Light"/>
                <a:ea typeface="+mn-ea"/>
                <a:cs typeface="+mn-cs"/>
              </a:rPr>
              <a:t>       a parameter takes. For example, to use the Name parameter of the New-Alias</a:t>
            </a:r>
          </a:p>
          <a:p>
            <a:r>
              <a:rPr lang="en-AU" sz="1200" kern="1200" dirty="0">
                <a:solidFill>
                  <a:schemeClr val="tx1"/>
                </a:solidFill>
                <a:latin typeface="Segoe UI Light"/>
                <a:ea typeface="+mn-ea"/>
                <a:cs typeface="+mn-cs"/>
              </a:rPr>
              <a:t>       cmdlet, you replace the &lt;string&gt; with a string, which is a single word or a</a:t>
            </a:r>
          </a:p>
          <a:p>
            <a:r>
              <a:rPr lang="en-AU" sz="1200" kern="1200" dirty="0">
                <a:solidFill>
                  <a:schemeClr val="tx1"/>
                </a:solidFill>
                <a:latin typeface="Segoe UI Light"/>
                <a:ea typeface="+mn-ea"/>
                <a:cs typeface="+mn-cs"/>
              </a:rPr>
              <a:t>       group of words that are enclosed in quotation marks.</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 Brackets ([ ]) indicate optional items. A parameter and its value can be</a:t>
            </a:r>
          </a:p>
          <a:p>
            <a:r>
              <a:rPr lang="en-AU" sz="1200" kern="1200" dirty="0">
                <a:solidFill>
                  <a:schemeClr val="tx1"/>
                </a:solidFill>
                <a:latin typeface="Segoe UI Light"/>
                <a:ea typeface="+mn-ea"/>
                <a:cs typeface="+mn-cs"/>
              </a:rPr>
              <a:t>       optional, or the name of a required parameter can be optional.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For example, the Description parameter of New-Alias and its value are</a:t>
            </a:r>
          </a:p>
          <a:p>
            <a:r>
              <a:rPr lang="en-AU" sz="1200" kern="1200" dirty="0">
                <a:solidFill>
                  <a:schemeClr val="tx1"/>
                </a:solidFill>
                <a:latin typeface="Segoe UI Light"/>
                <a:ea typeface="+mn-ea"/>
                <a:cs typeface="+mn-cs"/>
              </a:rPr>
              <a:t>       enclosed in brackets because they are both optional.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[-Description &lt;string&gt;]</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The brackets also indicate that the Name parameter value (&lt;string&gt;) is</a:t>
            </a:r>
          </a:p>
          <a:p>
            <a:r>
              <a:rPr lang="en-AU" sz="1200" kern="1200" dirty="0">
                <a:solidFill>
                  <a:schemeClr val="tx1"/>
                </a:solidFill>
                <a:latin typeface="Segoe UI Light"/>
                <a:ea typeface="+mn-ea"/>
                <a:cs typeface="+mn-cs"/>
              </a:rPr>
              <a:t>       required, but the parameter name, "Name," is optional.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[-Name] &lt;string&gt;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A right and left bracket ([]) appended to a .NET type indicates that</a:t>
            </a:r>
          </a:p>
          <a:p>
            <a:r>
              <a:rPr lang="en-AU" sz="1200" kern="1200" dirty="0">
                <a:solidFill>
                  <a:schemeClr val="tx1"/>
                </a:solidFill>
                <a:latin typeface="Segoe UI Light"/>
                <a:ea typeface="+mn-ea"/>
                <a:cs typeface="+mn-cs"/>
              </a:rPr>
              <a:t>       the parameter can accept one or multiple values of that type. Enter the </a:t>
            </a:r>
          </a:p>
          <a:p>
            <a:r>
              <a:rPr lang="en-AU" sz="1200" kern="1200" dirty="0">
                <a:solidFill>
                  <a:schemeClr val="tx1"/>
                </a:solidFill>
                <a:latin typeface="Segoe UI Light"/>
                <a:ea typeface="+mn-ea"/>
                <a:cs typeface="+mn-cs"/>
              </a:rPr>
              <a:t>       values in a comma-separated list.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For example, the Name parameter of the New-Alias cmdlet takes only </a:t>
            </a:r>
          </a:p>
          <a:p>
            <a:r>
              <a:rPr lang="en-AU" sz="1200" kern="1200" dirty="0">
                <a:solidFill>
                  <a:schemeClr val="tx1"/>
                </a:solidFill>
                <a:latin typeface="Segoe UI Light"/>
                <a:ea typeface="+mn-ea"/>
                <a:cs typeface="+mn-cs"/>
              </a:rPr>
              <a:t>       one string, but the Name parameter of Get-Process can take one or </a:t>
            </a:r>
          </a:p>
          <a:p>
            <a:r>
              <a:rPr lang="en-AU" sz="1200" kern="1200" dirty="0">
                <a:solidFill>
                  <a:schemeClr val="tx1"/>
                </a:solidFill>
                <a:latin typeface="Segoe UI Light"/>
                <a:ea typeface="+mn-ea"/>
                <a:cs typeface="+mn-cs"/>
              </a:rPr>
              <a:t>       many strings.</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&lt;string&gt;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MyAlias</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Get-Process [-Name] &lt;string[]&gt;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Get-Process -Name Explorer, </a:t>
            </a:r>
            <a:r>
              <a:rPr lang="en-AU" sz="1200" kern="1200" dirty="0" err="1">
                <a:solidFill>
                  <a:schemeClr val="tx1"/>
                </a:solidFill>
                <a:latin typeface="Segoe UI Light"/>
                <a:ea typeface="+mn-ea"/>
                <a:cs typeface="+mn-cs"/>
              </a:rPr>
              <a:t>Winlogon</a:t>
            </a:r>
            <a:r>
              <a:rPr lang="en-AU" sz="1200" kern="1200" dirty="0">
                <a:solidFill>
                  <a:schemeClr val="tx1"/>
                </a:solidFill>
                <a:latin typeface="Segoe UI Light"/>
                <a:ea typeface="+mn-ea"/>
                <a:cs typeface="+mn-cs"/>
              </a:rPr>
              <a:t>, Services</a:t>
            </a:r>
          </a:p>
          <a:p>
            <a:r>
              <a:rPr lang="en-AU" sz="1200" kern="1200" dirty="0">
                <a:solidFill>
                  <a:schemeClr val="tx1"/>
                </a:solidFill>
                <a:latin typeface="Segoe UI Light"/>
                <a:ea typeface="+mn-ea"/>
                <a:cs typeface="+mn-cs"/>
              </a:rPr>
              <a:t>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Braces ({}) indicate an "enumeration," which is a set of valid values</a:t>
            </a:r>
          </a:p>
          <a:p>
            <a:r>
              <a:rPr lang="en-AU" sz="1200" kern="1200" dirty="0">
                <a:solidFill>
                  <a:schemeClr val="tx1"/>
                </a:solidFill>
                <a:latin typeface="Segoe UI Light"/>
                <a:ea typeface="+mn-ea"/>
                <a:cs typeface="+mn-cs"/>
              </a:rPr>
              <a:t>       for a parameter.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The values in the braces are separated by vertical bars ( | ). These bars       </a:t>
            </a:r>
          </a:p>
          <a:p>
            <a:r>
              <a:rPr lang="en-AU" sz="1200" kern="1200" dirty="0">
                <a:solidFill>
                  <a:schemeClr val="tx1"/>
                </a:solidFill>
                <a:latin typeface="Segoe UI Light"/>
                <a:ea typeface="+mn-ea"/>
                <a:cs typeface="+mn-cs"/>
              </a:rPr>
              <a:t>       indicate an "exclusive or" choice, meaning that you can choose only</a:t>
            </a:r>
          </a:p>
          <a:p>
            <a:r>
              <a:rPr lang="en-AU" sz="1200" kern="1200" dirty="0">
                <a:solidFill>
                  <a:schemeClr val="tx1"/>
                </a:solidFill>
                <a:latin typeface="Segoe UI Light"/>
                <a:ea typeface="+mn-ea"/>
                <a:cs typeface="+mn-cs"/>
              </a:rPr>
              <a:t>       one value from the set of values that are listed inside the braces.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For example, the syntax for the New-Alias cmdlet includes the following</a:t>
            </a:r>
          </a:p>
          <a:p>
            <a:r>
              <a:rPr lang="en-AU" sz="1200" kern="1200" dirty="0">
                <a:solidFill>
                  <a:schemeClr val="tx1"/>
                </a:solidFill>
                <a:latin typeface="Segoe UI Light"/>
                <a:ea typeface="+mn-ea"/>
                <a:cs typeface="+mn-cs"/>
              </a:rPr>
              <a:t>       value enumeration for the Option parameter:</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-Option {None | </a:t>
            </a:r>
            <a:r>
              <a:rPr lang="en-AU" sz="1200" kern="1200" dirty="0" err="1">
                <a:solidFill>
                  <a:schemeClr val="tx1"/>
                </a:solidFill>
                <a:latin typeface="Segoe UI Light"/>
                <a:ea typeface="+mn-ea"/>
                <a:cs typeface="+mn-cs"/>
              </a:rPr>
              <a:t>ReadOnly</a:t>
            </a:r>
            <a:r>
              <a:rPr lang="en-AU" sz="1200" kern="1200" dirty="0">
                <a:solidFill>
                  <a:schemeClr val="tx1"/>
                </a:solidFill>
                <a:latin typeface="Segoe UI Light"/>
                <a:ea typeface="+mn-ea"/>
                <a:cs typeface="+mn-cs"/>
              </a:rPr>
              <a:t> | Constant | Private | </a:t>
            </a:r>
            <a:r>
              <a:rPr lang="en-AU" sz="1200" kern="1200" dirty="0" err="1">
                <a:solidFill>
                  <a:schemeClr val="tx1"/>
                </a:solidFill>
                <a:latin typeface="Segoe UI Light"/>
                <a:ea typeface="+mn-ea"/>
                <a:cs typeface="+mn-cs"/>
              </a:rPr>
              <a:t>AllScope</a:t>
            </a:r>
            <a:r>
              <a:rPr lang="en-AU" sz="1200" kern="1200" dirty="0">
                <a:solidFill>
                  <a:schemeClr val="tx1"/>
                </a:solidFill>
                <a:latin typeface="Segoe UI Light"/>
                <a:ea typeface="+mn-ea"/>
                <a:cs typeface="+mn-cs"/>
              </a:rPr>
              <a: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braces and vertical bars indicate that you can choose any one of</a:t>
            </a:r>
          </a:p>
          <a:p>
            <a:r>
              <a:rPr lang="en-AU" sz="1200" kern="1200" dirty="0">
                <a:solidFill>
                  <a:schemeClr val="tx1"/>
                </a:solidFill>
                <a:latin typeface="Segoe UI Light"/>
                <a:ea typeface="+mn-ea"/>
                <a:cs typeface="+mn-cs"/>
              </a:rPr>
              <a:t>       the listed values for the Option parameter, such as </a:t>
            </a:r>
            <a:r>
              <a:rPr lang="en-AU" sz="1200" kern="1200" dirty="0" err="1">
                <a:solidFill>
                  <a:schemeClr val="tx1"/>
                </a:solidFill>
                <a:latin typeface="Segoe UI Light"/>
                <a:ea typeface="+mn-ea"/>
                <a:cs typeface="+mn-cs"/>
              </a:rPr>
              <a:t>ReadOnly</a:t>
            </a:r>
            <a:r>
              <a:rPr lang="en-AU" sz="1200" kern="1200" dirty="0">
                <a:solidFill>
                  <a:schemeClr val="tx1"/>
                </a:solidFill>
                <a:latin typeface="Segoe UI Light"/>
                <a:ea typeface="+mn-ea"/>
                <a:cs typeface="+mn-cs"/>
              </a:rPr>
              <a:t> or </a:t>
            </a:r>
            <a:r>
              <a:rPr lang="en-AU" sz="1200" kern="1200" dirty="0" err="1">
                <a:solidFill>
                  <a:schemeClr val="tx1"/>
                </a:solidFill>
                <a:latin typeface="Segoe UI Light"/>
                <a:ea typeface="+mn-ea"/>
                <a:cs typeface="+mn-cs"/>
              </a:rPr>
              <a:t>AllScope</a:t>
            </a:r>
            <a:r>
              <a:rPr lang="en-AU" sz="1200" kern="1200" dirty="0">
                <a:solidFill>
                  <a:schemeClr val="tx1"/>
                </a:solidFill>
                <a:latin typeface="Segoe UI Light"/>
                <a:ea typeface="+mn-ea"/>
                <a:cs typeface="+mn-cs"/>
              </a:rPr>
              <a: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-Option </a:t>
            </a:r>
            <a:r>
              <a:rPr lang="en-AU" sz="1200" kern="1200" dirty="0" err="1">
                <a:solidFill>
                  <a:schemeClr val="tx1"/>
                </a:solidFill>
                <a:latin typeface="Segoe UI Light"/>
                <a:ea typeface="+mn-ea"/>
                <a:cs typeface="+mn-cs"/>
              </a:rPr>
              <a:t>ReadOnly</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Optional Items</a:t>
            </a:r>
          </a:p>
          <a:p>
            <a:r>
              <a:rPr lang="en-AU" sz="1200" kern="1200" dirty="0">
                <a:solidFill>
                  <a:schemeClr val="tx1"/>
                </a:solidFill>
                <a:latin typeface="Segoe UI Light"/>
                <a:ea typeface="+mn-ea"/>
                <a:cs typeface="+mn-cs"/>
              </a:rPr>
              <a:t>      Brackets ([]) surround optional items. For example, in the New-Alias </a:t>
            </a:r>
          </a:p>
          <a:p>
            <a:r>
              <a:rPr lang="en-AU" sz="1200" kern="1200" dirty="0">
                <a:solidFill>
                  <a:schemeClr val="tx1"/>
                </a:solidFill>
                <a:latin typeface="Segoe UI Light"/>
                <a:ea typeface="+mn-ea"/>
                <a:cs typeface="+mn-cs"/>
              </a:rPr>
              <a:t>      cmdlet syntax description, the Scope parameter is optional. This is </a:t>
            </a:r>
          </a:p>
          <a:p>
            <a:r>
              <a:rPr lang="en-AU" sz="1200" kern="1200" dirty="0">
                <a:solidFill>
                  <a:schemeClr val="tx1"/>
                </a:solidFill>
                <a:latin typeface="Segoe UI Light"/>
                <a:ea typeface="+mn-ea"/>
                <a:cs typeface="+mn-cs"/>
              </a:rPr>
              <a:t>      indicated in the syntax by the brackets around the parameter name </a:t>
            </a:r>
          </a:p>
          <a:p>
            <a:r>
              <a:rPr lang="en-AU" sz="1200" kern="1200" dirty="0">
                <a:solidFill>
                  <a:schemeClr val="tx1"/>
                </a:solidFill>
                <a:latin typeface="Segoe UI Light"/>
                <a:ea typeface="+mn-ea"/>
                <a:cs typeface="+mn-cs"/>
              </a:rPr>
              <a:t>      and type:</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[-Scope &lt;string&gt;]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Both the following examples are correct uses of the New-Alias cmdlet: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r>
              <a:rPr lang="en-AU" sz="1200" kern="1200" dirty="0">
                <a:solidFill>
                  <a:schemeClr val="tx1"/>
                </a:solidFill>
                <a:latin typeface="Segoe UI Light"/>
                <a:ea typeface="+mn-ea"/>
                <a:cs typeface="+mn-cs"/>
              </a:rPr>
              <a:t> -Scope global</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A parameter name can be optional even if the value for that parameter is </a:t>
            </a:r>
          </a:p>
          <a:p>
            <a:r>
              <a:rPr lang="en-AU" sz="1200" kern="1200" dirty="0">
                <a:solidFill>
                  <a:schemeClr val="tx1"/>
                </a:solidFill>
                <a:latin typeface="Segoe UI Light"/>
                <a:ea typeface="+mn-ea"/>
                <a:cs typeface="+mn-cs"/>
              </a:rPr>
              <a:t>      required. This is indicated in the syntax by the brackets around the </a:t>
            </a:r>
          </a:p>
          <a:p>
            <a:r>
              <a:rPr lang="en-AU" sz="1200" kern="1200" dirty="0">
                <a:solidFill>
                  <a:schemeClr val="tx1"/>
                </a:solidFill>
                <a:latin typeface="Segoe UI Light"/>
                <a:ea typeface="+mn-ea"/>
                <a:cs typeface="+mn-cs"/>
              </a:rPr>
              <a:t>      parameter name but not the parameter type, as in this example from the </a:t>
            </a:r>
          </a:p>
          <a:p>
            <a:r>
              <a:rPr lang="en-AU" sz="1200" kern="1200" dirty="0">
                <a:solidFill>
                  <a:schemeClr val="tx1"/>
                </a:solidFill>
                <a:latin typeface="Segoe UI Light"/>
                <a:ea typeface="+mn-ea"/>
                <a:cs typeface="+mn-cs"/>
              </a:rPr>
              <a:t>      New-Alias cmdlet: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[-Name] &lt;string&gt; [-Value] &lt;string&gt;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following  commands correctly use the New-Alias cmdlet. The commands </a:t>
            </a:r>
          </a:p>
          <a:p>
            <a:r>
              <a:rPr lang="en-AU" sz="1200" kern="1200" dirty="0">
                <a:solidFill>
                  <a:schemeClr val="tx1"/>
                </a:solidFill>
                <a:latin typeface="Segoe UI Light"/>
                <a:ea typeface="+mn-ea"/>
                <a:cs typeface="+mn-cs"/>
              </a:rPr>
              <a:t>      produce the same result.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If the parameter name is not included in the statement as typed, Windows </a:t>
            </a:r>
          </a:p>
          <a:p>
            <a:r>
              <a:rPr lang="en-AU" sz="1200" kern="1200" dirty="0">
                <a:solidFill>
                  <a:schemeClr val="tx1"/>
                </a:solidFill>
                <a:latin typeface="Segoe UI Light"/>
                <a:ea typeface="+mn-ea"/>
                <a:cs typeface="+mn-cs"/>
              </a:rPr>
              <a:t>      PowerShell tries to use the position of the arguments to assign the </a:t>
            </a:r>
          </a:p>
          <a:p>
            <a:r>
              <a:rPr lang="en-AU" sz="1200" kern="1200" dirty="0">
                <a:solidFill>
                  <a:schemeClr val="tx1"/>
                </a:solidFill>
                <a:latin typeface="Segoe UI Light"/>
                <a:ea typeface="+mn-ea"/>
                <a:cs typeface="+mn-cs"/>
              </a:rPr>
              <a:t>      values to parameters.</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following example is not complete:</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a:t>
            </a:r>
            <a:r>
              <a:rPr lang="en-AU" sz="1200" kern="1200" dirty="0" err="1">
                <a:solidFill>
                  <a:schemeClr val="tx1"/>
                </a:solidFill>
                <a:latin typeface="Segoe UI Light"/>
                <a:ea typeface="+mn-ea"/>
                <a:cs typeface="+mn-cs"/>
              </a:rPr>
              <a:t>utd</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This cmdlet requires values for both the Name and Value parameters.</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In syntax examples, brackets are also used in naming and casting to </a:t>
            </a:r>
          </a:p>
          <a:p>
            <a:r>
              <a:rPr lang="en-AU" sz="1200" kern="1200" dirty="0">
                <a:solidFill>
                  <a:schemeClr val="tx1"/>
                </a:solidFill>
                <a:latin typeface="Segoe UI Light"/>
                <a:ea typeface="+mn-ea"/>
                <a:cs typeface="+mn-cs"/>
              </a:rPr>
              <a:t>      .NET Framework types. In this context, brackets do not indicate an </a:t>
            </a:r>
          </a:p>
          <a:p>
            <a:r>
              <a:rPr lang="en-AU" sz="1200" kern="1200" dirty="0">
                <a:solidFill>
                  <a:schemeClr val="tx1"/>
                </a:solidFill>
                <a:latin typeface="Segoe UI Light"/>
                <a:ea typeface="+mn-ea"/>
                <a:cs typeface="+mn-cs"/>
              </a:rPr>
              <a:t>      element is optional. </a:t>
            </a:r>
          </a:p>
          <a:p>
            <a:endParaRPr lang="en-US" dirty="0"/>
          </a:p>
        </p:txBody>
      </p:sp>
    </p:spTree>
    <p:extLst>
      <p:ext uri="{BB962C8B-B14F-4D97-AF65-F5344CB8AC3E}">
        <p14:creationId xmlns:p14="http://schemas.microsoft.com/office/powerpoint/2010/main" val="36215154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AU" dirty="0"/>
              <a:t> </a:t>
            </a:r>
            <a:r>
              <a:rPr lang="en-AU" sz="1200" kern="1200" dirty="0">
                <a:solidFill>
                  <a:schemeClr val="tx1"/>
                </a:solidFill>
                <a:latin typeface="Segoe UI Light"/>
                <a:ea typeface="+mn-ea"/>
                <a:cs typeface="+mn-cs"/>
              </a:rPr>
              <a:t>The syntax diagrams use the following symbols:</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A hyphen (-) indicates a parameter name. In a command, type the hyphen</a:t>
            </a:r>
          </a:p>
          <a:p>
            <a:r>
              <a:rPr lang="en-AU" sz="1200" kern="1200" dirty="0">
                <a:solidFill>
                  <a:schemeClr val="tx1"/>
                </a:solidFill>
                <a:latin typeface="Segoe UI Light"/>
                <a:ea typeface="+mn-ea"/>
                <a:cs typeface="+mn-cs"/>
              </a:rPr>
              <a:t>       immediately before the parameter name with no intervening spaces, as</a:t>
            </a:r>
          </a:p>
          <a:p>
            <a:r>
              <a:rPr lang="en-AU" sz="1200" kern="1200" dirty="0">
                <a:solidFill>
                  <a:schemeClr val="tx1"/>
                </a:solidFill>
                <a:latin typeface="Segoe UI Light"/>
                <a:ea typeface="+mn-ea"/>
                <a:cs typeface="+mn-cs"/>
              </a:rPr>
              <a:t>       shown in the syntax diagram.</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For example, to use the Name parameter of New-Alias, type:</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-Name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Angle brackets (&lt;&gt;) indicate placeholder text. You do not type the</a:t>
            </a:r>
          </a:p>
          <a:p>
            <a:r>
              <a:rPr lang="en-AU" sz="1200" kern="1200" dirty="0">
                <a:solidFill>
                  <a:schemeClr val="tx1"/>
                </a:solidFill>
                <a:latin typeface="Segoe UI Light"/>
                <a:ea typeface="+mn-ea"/>
                <a:cs typeface="+mn-cs"/>
              </a:rPr>
              <a:t>       angle brackets or the placeholder text in a command. Instead, you replace</a:t>
            </a:r>
          </a:p>
          <a:p>
            <a:r>
              <a:rPr lang="en-AU" sz="1200" kern="1200" dirty="0">
                <a:solidFill>
                  <a:schemeClr val="tx1"/>
                </a:solidFill>
                <a:latin typeface="Segoe UI Light"/>
                <a:ea typeface="+mn-ea"/>
                <a:cs typeface="+mn-cs"/>
              </a:rPr>
              <a:t>       it with the item that it describes.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Angle brackets are used to identify the .NET type of the value that</a:t>
            </a:r>
          </a:p>
          <a:p>
            <a:r>
              <a:rPr lang="en-AU" sz="1200" kern="1200" dirty="0">
                <a:solidFill>
                  <a:schemeClr val="tx1"/>
                </a:solidFill>
                <a:latin typeface="Segoe UI Light"/>
                <a:ea typeface="+mn-ea"/>
                <a:cs typeface="+mn-cs"/>
              </a:rPr>
              <a:t>       a parameter takes. For example, to use the Name parameter of the New-Alias</a:t>
            </a:r>
          </a:p>
          <a:p>
            <a:r>
              <a:rPr lang="en-AU" sz="1200" kern="1200" dirty="0">
                <a:solidFill>
                  <a:schemeClr val="tx1"/>
                </a:solidFill>
                <a:latin typeface="Segoe UI Light"/>
                <a:ea typeface="+mn-ea"/>
                <a:cs typeface="+mn-cs"/>
              </a:rPr>
              <a:t>       cmdlet, you replace the &lt;string&gt; with a string, which is a single word or a</a:t>
            </a:r>
          </a:p>
          <a:p>
            <a:r>
              <a:rPr lang="en-AU" sz="1200" kern="1200" dirty="0">
                <a:solidFill>
                  <a:schemeClr val="tx1"/>
                </a:solidFill>
                <a:latin typeface="Segoe UI Light"/>
                <a:ea typeface="+mn-ea"/>
                <a:cs typeface="+mn-cs"/>
              </a:rPr>
              <a:t>       group of words that are enclosed in quotation marks.</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 Brackets ([ ]) indicate optional items. A parameter and its value can be</a:t>
            </a:r>
          </a:p>
          <a:p>
            <a:r>
              <a:rPr lang="en-AU" sz="1200" kern="1200" dirty="0">
                <a:solidFill>
                  <a:schemeClr val="tx1"/>
                </a:solidFill>
                <a:latin typeface="Segoe UI Light"/>
                <a:ea typeface="+mn-ea"/>
                <a:cs typeface="+mn-cs"/>
              </a:rPr>
              <a:t>       optional, or the name of a required parameter can be optional.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For example, the Description parameter of New-Alias and its value are</a:t>
            </a:r>
          </a:p>
          <a:p>
            <a:r>
              <a:rPr lang="en-AU" sz="1200" kern="1200" dirty="0">
                <a:solidFill>
                  <a:schemeClr val="tx1"/>
                </a:solidFill>
                <a:latin typeface="Segoe UI Light"/>
                <a:ea typeface="+mn-ea"/>
                <a:cs typeface="+mn-cs"/>
              </a:rPr>
              <a:t>       enclosed in brackets because they are both optional.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[-Description &lt;string&gt;]</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The brackets also indicate that the Name parameter value (&lt;string&gt;) is</a:t>
            </a:r>
          </a:p>
          <a:p>
            <a:r>
              <a:rPr lang="en-AU" sz="1200" kern="1200" dirty="0">
                <a:solidFill>
                  <a:schemeClr val="tx1"/>
                </a:solidFill>
                <a:latin typeface="Segoe UI Light"/>
                <a:ea typeface="+mn-ea"/>
                <a:cs typeface="+mn-cs"/>
              </a:rPr>
              <a:t>       required, but the parameter name, "Name," is optional.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[-Name] &lt;string&gt;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A right and left bracket ([]) appended to a .NET type indicates that</a:t>
            </a:r>
          </a:p>
          <a:p>
            <a:r>
              <a:rPr lang="en-AU" sz="1200" kern="1200" dirty="0">
                <a:solidFill>
                  <a:schemeClr val="tx1"/>
                </a:solidFill>
                <a:latin typeface="Segoe UI Light"/>
                <a:ea typeface="+mn-ea"/>
                <a:cs typeface="+mn-cs"/>
              </a:rPr>
              <a:t>       the parameter can accept one or multiple values of that type. Enter the </a:t>
            </a:r>
          </a:p>
          <a:p>
            <a:r>
              <a:rPr lang="en-AU" sz="1200" kern="1200" dirty="0">
                <a:solidFill>
                  <a:schemeClr val="tx1"/>
                </a:solidFill>
                <a:latin typeface="Segoe UI Light"/>
                <a:ea typeface="+mn-ea"/>
                <a:cs typeface="+mn-cs"/>
              </a:rPr>
              <a:t>       values in a comma-separated list.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For example, the Name parameter of the New-Alias cmdlet takes only </a:t>
            </a:r>
          </a:p>
          <a:p>
            <a:r>
              <a:rPr lang="en-AU" sz="1200" kern="1200" dirty="0">
                <a:solidFill>
                  <a:schemeClr val="tx1"/>
                </a:solidFill>
                <a:latin typeface="Segoe UI Light"/>
                <a:ea typeface="+mn-ea"/>
                <a:cs typeface="+mn-cs"/>
              </a:rPr>
              <a:t>       one string, but the Name parameter of Get-Process can take one or </a:t>
            </a:r>
          </a:p>
          <a:p>
            <a:r>
              <a:rPr lang="en-AU" sz="1200" kern="1200" dirty="0">
                <a:solidFill>
                  <a:schemeClr val="tx1"/>
                </a:solidFill>
                <a:latin typeface="Segoe UI Light"/>
                <a:ea typeface="+mn-ea"/>
                <a:cs typeface="+mn-cs"/>
              </a:rPr>
              <a:t>       many strings.</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&lt;string&gt;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MyAlias</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Get-Process [-Name] &lt;string[]&gt;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Get-Process -Name Explorer, </a:t>
            </a:r>
            <a:r>
              <a:rPr lang="en-AU" sz="1200" kern="1200" dirty="0" err="1">
                <a:solidFill>
                  <a:schemeClr val="tx1"/>
                </a:solidFill>
                <a:latin typeface="Segoe UI Light"/>
                <a:ea typeface="+mn-ea"/>
                <a:cs typeface="+mn-cs"/>
              </a:rPr>
              <a:t>Winlogon</a:t>
            </a:r>
            <a:r>
              <a:rPr lang="en-AU" sz="1200" kern="1200" dirty="0">
                <a:solidFill>
                  <a:schemeClr val="tx1"/>
                </a:solidFill>
                <a:latin typeface="Segoe UI Light"/>
                <a:ea typeface="+mn-ea"/>
                <a:cs typeface="+mn-cs"/>
              </a:rPr>
              <a:t>, Services</a:t>
            </a:r>
          </a:p>
          <a:p>
            <a:r>
              <a:rPr lang="en-AU" sz="1200" kern="1200" dirty="0">
                <a:solidFill>
                  <a:schemeClr val="tx1"/>
                </a:solidFill>
                <a:latin typeface="Segoe UI Light"/>
                <a:ea typeface="+mn-ea"/>
                <a:cs typeface="+mn-cs"/>
              </a:rPr>
              <a:t>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Braces ({}) indicate an "enumeration," which is a set of valid values</a:t>
            </a:r>
          </a:p>
          <a:p>
            <a:r>
              <a:rPr lang="en-AU" sz="1200" kern="1200" dirty="0">
                <a:solidFill>
                  <a:schemeClr val="tx1"/>
                </a:solidFill>
                <a:latin typeface="Segoe UI Light"/>
                <a:ea typeface="+mn-ea"/>
                <a:cs typeface="+mn-cs"/>
              </a:rPr>
              <a:t>       for a parameter.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The values in the braces are separated by vertical bars ( | ). These bars       </a:t>
            </a:r>
          </a:p>
          <a:p>
            <a:r>
              <a:rPr lang="en-AU" sz="1200" kern="1200" dirty="0">
                <a:solidFill>
                  <a:schemeClr val="tx1"/>
                </a:solidFill>
                <a:latin typeface="Segoe UI Light"/>
                <a:ea typeface="+mn-ea"/>
                <a:cs typeface="+mn-cs"/>
              </a:rPr>
              <a:t>       indicate an "exclusive or" choice, meaning that you can choose only</a:t>
            </a:r>
          </a:p>
          <a:p>
            <a:r>
              <a:rPr lang="en-AU" sz="1200" kern="1200" dirty="0">
                <a:solidFill>
                  <a:schemeClr val="tx1"/>
                </a:solidFill>
                <a:latin typeface="Segoe UI Light"/>
                <a:ea typeface="+mn-ea"/>
                <a:cs typeface="+mn-cs"/>
              </a:rPr>
              <a:t>       one value from the set of values that are listed inside the braces.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For example, the syntax for the New-Alias cmdlet includes the following</a:t>
            </a:r>
          </a:p>
          <a:p>
            <a:r>
              <a:rPr lang="en-AU" sz="1200" kern="1200" dirty="0">
                <a:solidFill>
                  <a:schemeClr val="tx1"/>
                </a:solidFill>
                <a:latin typeface="Segoe UI Light"/>
                <a:ea typeface="+mn-ea"/>
                <a:cs typeface="+mn-cs"/>
              </a:rPr>
              <a:t>       value enumeration for the Option parameter:</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-Option {None | </a:t>
            </a:r>
            <a:r>
              <a:rPr lang="en-AU" sz="1200" kern="1200" dirty="0" err="1">
                <a:solidFill>
                  <a:schemeClr val="tx1"/>
                </a:solidFill>
                <a:latin typeface="Segoe UI Light"/>
                <a:ea typeface="+mn-ea"/>
                <a:cs typeface="+mn-cs"/>
              </a:rPr>
              <a:t>ReadOnly</a:t>
            </a:r>
            <a:r>
              <a:rPr lang="en-AU" sz="1200" kern="1200" dirty="0">
                <a:solidFill>
                  <a:schemeClr val="tx1"/>
                </a:solidFill>
                <a:latin typeface="Segoe UI Light"/>
                <a:ea typeface="+mn-ea"/>
                <a:cs typeface="+mn-cs"/>
              </a:rPr>
              <a:t> | Constant | Private | </a:t>
            </a:r>
            <a:r>
              <a:rPr lang="en-AU" sz="1200" kern="1200" dirty="0" err="1">
                <a:solidFill>
                  <a:schemeClr val="tx1"/>
                </a:solidFill>
                <a:latin typeface="Segoe UI Light"/>
                <a:ea typeface="+mn-ea"/>
                <a:cs typeface="+mn-cs"/>
              </a:rPr>
              <a:t>AllScope</a:t>
            </a:r>
            <a:r>
              <a:rPr lang="en-AU" sz="1200" kern="1200" dirty="0">
                <a:solidFill>
                  <a:schemeClr val="tx1"/>
                </a:solidFill>
                <a:latin typeface="Segoe UI Light"/>
                <a:ea typeface="+mn-ea"/>
                <a:cs typeface="+mn-cs"/>
              </a:rPr>
              <a: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braces and vertical bars indicate that you can choose any one of</a:t>
            </a:r>
          </a:p>
          <a:p>
            <a:r>
              <a:rPr lang="en-AU" sz="1200" kern="1200" dirty="0">
                <a:solidFill>
                  <a:schemeClr val="tx1"/>
                </a:solidFill>
                <a:latin typeface="Segoe UI Light"/>
                <a:ea typeface="+mn-ea"/>
                <a:cs typeface="+mn-cs"/>
              </a:rPr>
              <a:t>       the listed values for the Option parameter, such as </a:t>
            </a:r>
            <a:r>
              <a:rPr lang="en-AU" sz="1200" kern="1200" dirty="0" err="1">
                <a:solidFill>
                  <a:schemeClr val="tx1"/>
                </a:solidFill>
                <a:latin typeface="Segoe UI Light"/>
                <a:ea typeface="+mn-ea"/>
                <a:cs typeface="+mn-cs"/>
              </a:rPr>
              <a:t>ReadOnly</a:t>
            </a:r>
            <a:r>
              <a:rPr lang="en-AU" sz="1200" kern="1200" dirty="0">
                <a:solidFill>
                  <a:schemeClr val="tx1"/>
                </a:solidFill>
                <a:latin typeface="Segoe UI Light"/>
                <a:ea typeface="+mn-ea"/>
                <a:cs typeface="+mn-cs"/>
              </a:rPr>
              <a:t> or </a:t>
            </a:r>
            <a:r>
              <a:rPr lang="en-AU" sz="1200" kern="1200" dirty="0" err="1">
                <a:solidFill>
                  <a:schemeClr val="tx1"/>
                </a:solidFill>
                <a:latin typeface="Segoe UI Light"/>
                <a:ea typeface="+mn-ea"/>
                <a:cs typeface="+mn-cs"/>
              </a:rPr>
              <a:t>AllScope</a:t>
            </a:r>
            <a:r>
              <a:rPr lang="en-AU" sz="1200" kern="1200" dirty="0">
                <a:solidFill>
                  <a:schemeClr val="tx1"/>
                </a:solidFill>
                <a:latin typeface="Segoe UI Light"/>
                <a:ea typeface="+mn-ea"/>
                <a:cs typeface="+mn-cs"/>
              </a:rPr>
              <a: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-Option </a:t>
            </a:r>
            <a:r>
              <a:rPr lang="en-AU" sz="1200" kern="1200" dirty="0" err="1">
                <a:solidFill>
                  <a:schemeClr val="tx1"/>
                </a:solidFill>
                <a:latin typeface="Segoe UI Light"/>
                <a:ea typeface="+mn-ea"/>
                <a:cs typeface="+mn-cs"/>
              </a:rPr>
              <a:t>ReadOnly</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Optional Items</a:t>
            </a:r>
          </a:p>
          <a:p>
            <a:r>
              <a:rPr lang="en-AU" sz="1200" kern="1200" dirty="0">
                <a:solidFill>
                  <a:schemeClr val="tx1"/>
                </a:solidFill>
                <a:latin typeface="Segoe UI Light"/>
                <a:ea typeface="+mn-ea"/>
                <a:cs typeface="+mn-cs"/>
              </a:rPr>
              <a:t>      Brackets ([]) surround optional items. For example, in the New-Alias </a:t>
            </a:r>
          </a:p>
          <a:p>
            <a:r>
              <a:rPr lang="en-AU" sz="1200" kern="1200" dirty="0">
                <a:solidFill>
                  <a:schemeClr val="tx1"/>
                </a:solidFill>
                <a:latin typeface="Segoe UI Light"/>
                <a:ea typeface="+mn-ea"/>
                <a:cs typeface="+mn-cs"/>
              </a:rPr>
              <a:t>      cmdlet syntax description, the Scope parameter is optional. This is </a:t>
            </a:r>
          </a:p>
          <a:p>
            <a:r>
              <a:rPr lang="en-AU" sz="1200" kern="1200" dirty="0">
                <a:solidFill>
                  <a:schemeClr val="tx1"/>
                </a:solidFill>
                <a:latin typeface="Segoe UI Light"/>
                <a:ea typeface="+mn-ea"/>
                <a:cs typeface="+mn-cs"/>
              </a:rPr>
              <a:t>      indicated in the syntax by the brackets around the parameter name </a:t>
            </a:r>
          </a:p>
          <a:p>
            <a:r>
              <a:rPr lang="en-AU" sz="1200" kern="1200" dirty="0">
                <a:solidFill>
                  <a:schemeClr val="tx1"/>
                </a:solidFill>
                <a:latin typeface="Segoe UI Light"/>
                <a:ea typeface="+mn-ea"/>
                <a:cs typeface="+mn-cs"/>
              </a:rPr>
              <a:t>      and type:</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[-Scope &lt;string&gt;]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Both the following examples are correct uses of the New-Alias cmdlet: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r>
              <a:rPr lang="en-AU" sz="1200" kern="1200" dirty="0">
                <a:solidFill>
                  <a:schemeClr val="tx1"/>
                </a:solidFill>
                <a:latin typeface="Segoe UI Light"/>
                <a:ea typeface="+mn-ea"/>
                <a:cs typeface="+mn-cs"/>
              </a:rPr>
              <a:t> -Scope global</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A parameter name can be optional even if the value for that parameter is </a:t>
            </a:r>
          </a:p>
          <a:p>
            <a:r>
              <a:rPr lang="en-AU" sz="1200" kern="1200" dirty="0">
                <a:solidFill>
                  <a:schemeClr val="tx1"/>
                </a:solidFill>
                <a:latin typeface="Segoe UI Light"/>
                <a:ea typeface="+mn-ea"/>
                <a:cs typeface="+mn-cs"/>
              </a:rPr>
              <a:t>      required. This is indicated in the syntax by the brackets around the </a:t>
            </a:r>
          </a:p>
          <a:p>
            <a:r>
              <a:rPr lang="en-AU" sz="1200" kern="1200" dirty="0">
                <a:solidFill>
                  <a:schemeClr val="tx1"/>
                </a:solidFill>
                <a:latin typeface="Segoe UI Light"/>
                <a:ea typeface="+mn-ea"/>
                <a:cs typeface="+mn-cs"/>
              </a:rPr>
              <a:t>      parameter name but not the parameter type, as in this example from the </a:t>
            </a:r>
          </a:p>
          <a:p>
            <a:r>
              <a:rPr lang="en-AU" sz="1200" kern="1200" dirty="0">
                <a:solidFill>
                  <a:schemeClr val="tx1"/>
                </a:solidFill>
                <a:latin typeface="Segoe UI Light"/>
                <a:ea typeface="+mn-ea"/>
                <a:cs typeface="+mn-cs"/>
              </a:rPr>
              <a:t>      New-Alias cmdlet: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[-Name] &lt;string&gt; [-Value] &lt;string&gt;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following  commands correctly use the New-Alias cmdlet. The commands </a:t>
            </a:r>
          </a:p>
          <a:p>
            <a:r>
              <a:rPr lang="en-AU" sz="1200" kern="1200" dirty="0">
                <a:solidFill>
                  <a:schemeClr val="tx1"/>
                </a:solidFill>
                <a:latin typeface="Segoe UI Light"/>
                <a:ea typeface="+mn-ea"/>
                <a:cs typeface="+mn-cs"/>
              </a:rPr>
              <a:t>      produce the same result.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If the parameter name is not included in the statement as typed, Windows </a:t>
            </a:r>
          </a:p>
          <a:p>
            <a:r>
              <a:rPr lang="en-AU" sz="1200" kern="1200" dirty="0">
                <a:solidFill>
                  <a:schemeClr val="tx1"/>
                </a:solidFill>
                <a:latin typeface="Segoe UI Light"/>
                <a:ea typeface="+mn-ea"/>
                <a:cs typeface="+mn-cs"/>
              </a:rPr>
              <a:t>      PowerShell tries to use the position of the arguments to assign the </a:t>
            </a:r>
          </a:p>
          <a:p>
            <a:r>
              <a:rPr lang="en-AU" sz="1200" kern="1200" dirty="0">
                <a:solidFill>
                  <a:schemeClr val="tx1"/>
                </a:solidFill>
                <a:latin typeface="Segoe UI Light"/>
                <a:ea typeface="+mn-ea"/>
                <a:cs typeface="+mn-cs"/>
              </a:rPr>
              <a:t>      values to parameters.</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following example is not complete:</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a:t>
            </a:r>
            <a:r>
              <a:rPr lang="en-AU" sz="1200" kern="1200" dirty="0" err="1">
                <a:solidFill>
                  <a:schemeClr val="tx1"/>
                </a:solidFill>
                <a:latin typeface="Segoe UI Light"/>
                <a:ea typeface="+mn-ea"/>
                <a:cs typeface="+mn-cs"/>
              </a:rPr>
              <a:t>utd</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This cmdlet requires values for both the Name and Value parameters.</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In syntax examples, brackets are also used in naming and casting to </a:t>
            </a:r>
          </a:p>
          <a:p>
            <a:r>
              <a:rPr lang="en-AU" sz="1200" kern="1200" dirty="0">
                <a:solidFill>
                  <a:schemeClr val="tx1"/>
                </a:solidFill>
                <a:latin typeface="Segoe UI Light"/>
                <a:ea typeface="+mn-ea"/>
                <a:cs typeface="+mn-cs"/>
              </a:rPr>
              <a:t>      .NET Framework types. In this context, brackets do not indicate an </a:t>
            </a:r>
          </a:p>
          <a:p>
            <a:r>
              <a:rPr lang="en-AU" sz="1200" kern="1200" dirty="0">
                <a:solidFill>
                  <a:schemeClr val="tx1"/>
                </a:solidFill>
                <a:latin typeface="Segoe UI Light"/>
                <a:ea typeface="+mn-ea"/>
                <a:cs typeface="+mn-cs"/>
              </a:rPr>
              <a:t>      element is optional. </a:t>
            </a:r>
          </a:p>
          <a:p>
            <a:endParaRPr lang="en-US" dirty="0"/>
          </a:p>
        </p:txBody>
      </p:sp>
    </p:spTree>
    <p:extLst>
      <p:ext uri="{BB962C8B-B14F-4D97-AF65-F5344CB8AC3E}">
        <p14:creationId xmlns:p14="http://schemas.microsoft.com/office/powerpoint/2010/main" val="29204767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AU" dirty="0"/>
              <a:t> </a:t>
            </a:r>
            <a:r>
              <a:rPr lang="en-AU" sz="1200" kern="1200" dirty="0">
                <a:solidFill>
                  <a:schemeClr val="tx1"/>
                </a:solidFill>
                <a:latin typeface="Segoe UI Light"/>
                <a:ea typeface="+mn-ea"/>
                <a:cs typeface="+mn-cs"/>
              </a:rPr>
              <a:t>The syntax diagrams use the following symbols:</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A hyphen (-) indicates a parameter name. In a command, type the hyphen</a:t>
            </a:r>
          </a:p>
          <a:p>
            <a:r>
              <a:rPr lang="en-AU" sz="1200" kern="1200" dirty="0">
                <a:solidFill>
                  <a:schemeClr val="tx1"/>
                </a:solidFill>
                <a:latin typeface="Segoe UI Light"/>
                <a:ea typeface="+mn-ea"/>
                <a:cs typeface="+mn-cs"/>
              </a:rPr>
              <a:t>       immediately before the parameter name with no intervening spaces, as</a:t>
            </a:r>
          </a:p>
          <a:p>
            <a:r>
              <a:rPr lang="en-AU" sz="1200" kern="1200" dirty="0">
                <a:solidFill>
                  <a:schemeClr val="tx1"/>
                </a:solidFill>
                <a:latin typeface="Segoe UI Light"/>
                <a:ea typeface="+mn-ea"/>
                <a:cs typeface="+mn-cs"/>
              </a:rPr>
              <a:t>       shown in the syntax diagram.</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For example, to use the Name parameter of New-Alias, type:</a:t>
            </a:r>
          </a:p>
          <a:p>
            <a:endParaRPr lang="en-AU" sz="1200" kern="1200" dirty="0">
              <a:solidFill>
                <a:schemeClr val="tx1"/>
              </a:solidFill>
              <a:latin typeface="Segoe UI Light"/>
              <a:ea typeface="+mn-ea"/>
              <a:cs typeface="+mn-cs"/>
            </a:endParaRPr>
          </a:p>
          <a:p>
            <a:r>
              <a:rPr lang="en-AU" sz="1200" kern="1200">
                <a:solidFill>
                  <a:schemeClr val="tx1"/>
                </a:solidFill>
                <a:latin typeface="Segoe UI Light"/>
                <a:ea typeface="+mn-ea"/>
                <a:cs typeface="+mn-cs"/>
              </a:rPr>
              <a:t>           </a:t>
            </a:r>
            <a:r>
              <a:rPr lang="en-AU" sz="1200" kern="1200" dirty="0">
                <a:solidFill>
                  <a:schemeClr val="tx1"/>
                </a:solidFill>
                <a:latin typeface="Segoe UI Light"/>
                <a:ea typeface="+mn-ea"/>
                <a:cs typeface="+mn-cs"/>
              </a:rPr>
              <a:t>-Name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Angle brackets (&lt;&gt;) indicate placeholder text. You do not type the</a:t>
            </a:r>
          </a:p>
          <a:p>
            <a:r>
              <a:rPr lang="en-AU" sz="1200" kern="1200" dirty="0">
                <a:solidFill>
                  <a:schemeClr val="tx1"/>
                </a:solidFill>
                <a:latin typeface="Segoe UI Light"/>
                <a:ea typeface="+mn-ea"/>
                <a:cs typeface="+mn-cs"/>
              </a:rPr>
              <a:t>       angle brackets or the placeholder text in a command. Instead, you replace</a:t>
            </a:r>
          </a:p>
          <a:p>
            <a:r>
              <a:rPr lang="en-AU" sz="1200" kern="1200" dirty="0">
                <a:solidFill>
                  <a:schemeClr val="tx1"/>
                </a:solidFill>
                <a:latin typeface="Segoe UI Light"/>
                <a:ea typeface="+mn-ea"/>
                <a:cs typeface="+mn-cs"/>
              </a:rPr>
              <a:t>       it with the item that it describes.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Angle brackets are used to identify the .NET type of the value that</a:t>
            </a:r>
          </a:p>
          <a:p>
            <a:r>
              <a:rPr lang="en-AU" sz="1200" kern="1200" dirty="0">
                <a:solidFill>
                  <a:schemeClr val="tx1"/>
                </a:solidFill>
                <a:latin typeface="Segoe UI Light"/>
                <a:ea typeface="+mn-ea"/>
                <a:cs typeface="+mn-cs"/>
              </a:rPr>
              <a:t>       a parameter takes. For example, to use the Name parameter of the New-Alias</a:t>
            </a:r>
          </a:p>
          <a:p>
            <a:r>
              <a:rPr lang="en-AU" sz="1200" kern="1200" dirty="0">
                <a:solidFill>
                  <a:schemeClr val="tx1"/>
                </a:solidFill>
                <a:latin typeface="Segoe UI Light"/>
                <a:ea typeface="+mn-ea"/>
                <a:cs typeface="+mn-cs"/>
              </a:rPr>
              <a:t>       cmdlet, you replace the &lt;string&gt; with a string, which is a single word or a</a:t>
            </a:r>
          </a:p>
          <a:p>
            <a:r>
              <a:rPr lang="en-AU" sz="1200" kern="1200" dirty="0">
                <a:solidFill>
                  <a:schemeClr val="tx1"/>
                </a:solidFill>
                <a:latin typeface="Segoe UI Light"/>
                <a:ea typeface="+mn-ea"/>
                <a:cs typeface="+mn-cs"/>
              </a:rPr>
              <a:t>       group of words that are enclosed in quotation marks.</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 Brackets ([ ]) indicate optional items. A parameter and its value can be</a:t>
            </a:r>
          </a:p>
          <a:p>
            <a:r>
              <a:rPr lang="en-AU" sz="1200" kern="1200" dirty="0">
                <a:solidFill>
                  <a:schemeClr val="tx1"/>
                </a:solidFill>
                <a:latin typeface="Segoe UI Light"/>
                <a:ea typeface="+mn-ea"/>
                <a:cs typeface="+mn-cs"/>
              </a:rPr>
              <a:t>       optional, or the name of a required parameter can be optional.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For example, the Description parameter of New-Alias and its value are</a:t>
            </a:r>
          </a:p>
          <a:p>
            <a:r>
              <a:rPr lang="en-AU" sz="1200" kern="1200" dirty="0">
                <a:solidFill>
                  <a:schemeClr val="tx1"/>
                </a:solidFill>
                <a:latin typeface="Segoe UI Light"/>
                <a:ea typeface="+mn-ea"/>
                <a:cs typeface="+mn-cs"/>
              </a:rPr>
              <a:t>       enclosed in brackets because they are both optional.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[-Description &lt;string&gt;]</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The brackets also indicate that the Name parameter value (&lt;string&gt;) is</a:t>
            </a:r>
          </a:p>
          <a:p>
            <a:r>
              <a:rPr lang="en-AU" sz="1200" kern="1200" dirty="0">
                <a:solidFill>
                  <a:schemeClr val="tx1"/>
                </a:solidFill>
                <a:latin typeface="Segoe UI Light"/>
                <a:ea typeface="+mn-ea"/>
                <a:cs typeface="+mn-cs"/>
              </a:rPr>
              <a:t>       required, but the parameter name, "Name," is optional.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[-Name] &lt;string&gt;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A right and left bracket ([]) appended to a .NET type indicates that</a:t>
            </a:r>
          </a:p>
          <a:p>
            <a:r>
              <a:rPr lang="en-AU" sz="1200" kern="1200" dirty="0">
                <a:solidFill>
                  <a:schemeClr val="tx1"/>
                </a:solidFill>
                <a:latin typeface="Segoe UI Light"/>
                <a:ea typeface="+mn-ea"/>
                <a:cs typeface="+mn-cs"/>
              </a:rPr>
              <a:t>       the parameter can accept one or multiple values of that type. Enter the </a:t>
            </a:r>
          </a:p>
          <a:p>
            <a:r>
              <a:rPr lang="en-AU" sz="1200" kern="1200" dirty="0">
                <a:solidFill>
                  <a:schemeClr val="tx1"/>
                </a:solidFill>
                <a:latin typeface="Segoe UI Light"/>
                <a:ea typeface="+mn-ea"/>
                <a:cs typeface="+mn-cs"/>
              </a:rPr>
              <a:t>       values in a comma-separated list.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For example, the Name parameter of the New-Alias cmdlet takes only </a:t>
            </a:r>
          </a:p>
          <a:p>
            <a:r>
              <a:rPr lang="en-AU" sz="1200" kern="1200" dirty="0">
                <a:solidFill>
                  <a:schemeClr val="tx1"/>
                </a:solidFill>
                <a:latin typeface="Segoe UI Light"/>
                <a:ea typeface="+mn-ea"/>
                <a:cs typeface="+mn-cs"/>
              </a:rPr>
              <a:t>       one string, but the Name parameter of Get-Process can take one or </a:t>
            </a:r>
          </a:p>
          <a:p>
            <a:r>
              <a:rPr lang="en-AU" sz="1200" kern="1200" dirty="0">
                <a:solidFill>
                  <a:schemeClr val="tx1"/>
                </a:solidFill>
                <a:latin typeface="Segoe UI Light"/>
                <a:ea typeface="+mn-ea"/>
                <a:cs typeface="+mn-cs"/>
              </a:rPr>
              <a:t>       many strings.</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&lt;string&gt;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MyAlias</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Get-Process [-Name] &lt;string[]&gt;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Get-Process -Name Explorer, </a:t>
            </a:r>
            <a:r>
              <a:rPr lang="en-AU" sz="1200" kern="1200" dirty="0" err="1">
                <a:solidFill>
                  <a:schemeClr val="tx1"/>
                </a:solidFill>
                <a:latin typeface="Segoe UI Light"/>
                <a:ea typeface="+mn-ea"/>
                <a:cs typeface="+mn-cs"/>
              </a:rPr>
              <a:t>Winlogon</a:t>
            </a:r>
            <a:r>
              <a:rPr lang="en-AU" sz="1200" kern="1200" dirty="0">
                <a:solidFill>
                  <a:schemeClr val="tx1"/>
                </a:solidFill>
                <a:latin typeface="Segoe UI Light"/>
                <a:ea typeface="+mn-ea"/>
                <a:cs typeface="+mn-cs"/>
              </a:rPr>
              <a:t>, Services</a:t>
            </a:r>
          </a:p>
          <a:p>
            <a:r>
              <a:rPr lang="en-AU" sz="1200" kern="1200" dirty="0">
                <a:solidFill>
                  <a:schemeClr val="tx1"/>
                </a:solidFill>
                <a:latin typeface="Segoe UI Light"/>
                <a:ea typeface="+mn-ea"/>
                <a:cs typeface="+mn-cs"/>
              </a:rPr>
              <a:t>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Braces ({}) indicate an "enumeration," which is a set of valid values</a:t>
            </a:r>
          </a:p>
          <a:p>
            <a:r>
              <a:rPr lang="en-AU" sz="1200" kern="1200" dirty="0">
                <a:solidFill>
                  <a:schemeClr val="tx1"/>
                </a:solidFill>
                <a:latin typeface="Segoe UI Light"/>
                <a:ea typeface="+mn-ea"/>
                <a:cs typeface="+mn-cs"/>
              </a:rPr>
              <a:t>       for a parameter.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The values in the braces are separated by vertical bars ( | ). These bars       </a:t>
            </a:r>
          </a:p>
          <a:p>
            <a:r>
              <a:rPr lang="en-AU" sz="1200" kern="1200" dirty="0">
                <a:solidFill>
                  <a:schemeClr val="tx1"/>
                </a:solidFill>
                <a:latin typeface="Segoe UI Light"/>
                <a:ea typeface="+mn-ea"/>
                <a:cs typeface="+mn-cs"/>
              </a:rPr>
              <a:t>       indicate an "exclusive or" choice, meaning that you can choose only</a:t>
            </a:r>
          </a:p>
          <a:p>
            <a:r>
              <a:rPr lang="en-AU" sz="1200" kern="1200" dirty="0">
                <a:solidFill>
                  <a:schemeClr val="tx1"/>
                </a:solidFill>
                <a:latin typeface="Segoe UI Light"/>
                <a:ea typeface="+mn-ea"/>
                <a:cs typeface="+mn-cs"/>
              </a:rPr>
              <a:t>       one value from the set of values that are listed inside the braces.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For example, the syntax for the New-Alias cmdlet includes the following</a:t>
            </a:r>
          </a:p>
          <a:p>
            <a:r>
              <a:rPr lang="en-AU" sz="1200" kern="1200" dirty="0">
                <a:solidFill>
                  <a:schemeClr val="tx1"/>
                </a:solidFill>
                <a:latin typeface="Segoe UI Light"/>
                <a:ea typeface="+mn-ea"/>
                <a:cs typeface="+mn-cs"/>
              </a:rPr>
              <a:t>       value enumeration for the Option parameter:</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-Option {None | </a:t>
            </a:r>
            <a:r>
              <a:rPr lang="en-AU" sz="1200" kern="1200" dirty="0" err="1">
                <a:solidFill>
                  <a:schemeClr val="tx1"/>
                </a:solidFill>
                <a:latin typeface="Segoe UI Light"/>
                <a:ea typeface="+mn-ea"/>
                <a:cs typeface="+mn-cs"/>
              </a:rPr>
              <a:t>ReadOnly</a:t>
            </a:r>
            <a:r>
              <a:rPr lang="en-AU" sz="1200" kern="1200" dirty="0">
                <a:solidFill>
                  <a:schemeClr val="tx1"/>
                </a:solidFill>
                <a:latin typeface="Segoe UI Light"/>
                <a:ea typeface="+mn-ea"/>
                <a:cs typeface="+mn-cs"/>
              </a:rPr>
              <a:t> | Constant | Private | </a:t>
            </a:r>
            <a:r>
              <a:rPr lang="en-AU" sz="1200" kern="1200" dirty="0" err="1">
                <a:solidFill>
                  <a:schemeClr val="tx1"/>
                </a:solidFill>
                <a:latin typeface="Segoe UI Light"/>
                <a:ea typeface="+mn-ea"/>
                <a:cs typeface="+mn-cs"/>
              </a:rPr>
              <a:t>AllScope</a:t>
            </a:r>
            <a:r>
              <a:rPr lang="en-AU" sz="1200" kern="1200" dirty="0">
                <a:solidFill>
                  <a:schemeClr val="tx1"/>
                </a:solidFill>
                <a:latin typeface="Segoe UI Light"/>
                <a:ea typeface="+mn-ea"/>
                <a:cs typeface="+mn-cs"/>
              </a:rPr>
              <a: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braces and vertical bars indicate that you can choose any one of</a:t>
            </a:r>
          </a:p>
          <a:p>
            <a:r>
              <a:rPr lang="en-AU" sz="1200" kern="1200" dirty="0">
                <a:solidFill>
                  <a:schemeClr val="tx1"/>
                </a:solidFill>
                <a:latin typeface="Segoe UI Light"/>
                <a:ea typeface="+mn-ea"/>
                <a:cs typeface="+mn-cs"/>
              </a:rPr>
              <a:t>       the listed values for the Option parameter, such as </a:t>
            </a:r>
            <a:r>
              <a:rPr lang="en-AU" sz="1200" kern="1200" dirty="0" err="1">
                <a:solidFill>
                  <a:schemeClr val="tx1"/>
                </a:solidFill>
                <a:latin typeface="Segoe UI Light"/>
                <a:ea typeface="+mn-ea"/>
                <a:cs typeface="+mn-cs"/>
              </a:rPr>
              <a:t>ReadOnly</a:t>
            </a:r>
            <a:r>
              <a:rPr lang="en-AU" sz="1200" kern="1200" dirty="0">
                <a:solidFill>
                  <a:schemeClr val="tx1"/>
                </a:solidFill>
                <a:latin typeface="Segoe UI Light"/>
                <a:ea typeface="+mn-ea"/>
                <a:cs typeface="+mn-cs"/>
              </a:rPr>
              <a:t> or </a:t>
            </a:r>
            <a:r>
              <a:rPr lang="en-AU" sz="1200" kern="1200" dirty="0" err="1">
                <a:solidFill>
                  <a:schemeClr val="tx1"/>
                </a:solidFill>
                <a:latin typeface="Segoe UI Light"/>
                <a:ea typeface="+mn-ea"/>
                <a:cs typeface="+mn-cs"/>
              </a:rPr>
              <a:t>AllScope</a:t>
            </a:r>
            <a:r>
              <a:rPr lang="en-AU" sz="1200" kern="1200" dirty="0">
                <a:solidFill>
                  <a:schemeClr val="tx1"/>
                </a:solidFill>
                <a:latin typeface="Segoe UI Light"/>
                <a:ea typeface="+mn-ea"/>
                <a:cs typeface="+mn-cs"/>
              </a:rPr>
              <a: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-Option </a:t>
            </a:r>
            <a:r>
              <a:rPr lang="en-AU" sz="1200" kern="1200" dirty="0" err="1">
                <a:solidFill>
                  <a:schemeClr val="tx1"/>
                </a:solidFill>
                <a:latin typeface="Segoe UI Light"/>
                <a:ea typeface="+mn-ea"/>
                <a:cs typeface="+mn-cs"/>
              </a:rPr>
              <a:t>ReadOnly</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Optional Items</a:t>
            </a:r>
          </a:p>
          <a:p>
            <a:r>
              <a:rPr lang="en-AU" sz="1200" kern="1200" dirty="0">
                <a:solidFill>
                  <a:schemeClr val="tx1"/>
                </a:solidFill>
                <a:latin typeface="Segoe UI Light"/>
                <a:ea typeface="+mn-ea"/>
                <a:cs typeface="+mn-cs"/>
              </a:rPr>
              <a:t>      Brackets ([]) surround optional items. For example, in the New-Alias </a:t>
            </a:r>
          </a:p>
          <a:p>
            <a:r>
              <a:rPr lang="en-AU" sz="1200" kern="1200" dirty="0">
                <a:solidFill>
                  <a:schemeClr val="tx1"/>
                </a:solidFill>
                <a:latin typeface="Segoe UI Light"/>
                <a:ea typeface="+mn-ea"/>
                <a:cs typeface="+mn-cs"/>
              </a:rPr>
              <a:t>      cmdlet syntax description, the Scope parameter is optional. This is </a:t>
            </a:r>
          </a:p>
          <a:p>
            <a:r>
              <a:rPr lang="en-AU" sz="1200" kern="1200" dirty="0">
                <a:solidFill>
                  <a:schemeClr val="tx1"/>
                </a:solidFill>
                <a:latin typeface="Segoe UI Light"/>
                <a:ea typeface="+mn-ea"/>
                <a:cs typeface="+mn-cs"/>
              </a:rPr>
              <a:t>      indicated in the syntax by the brackets around the parameter name </a:t>
            </a:r>
          </a:p>
          <a:p>
            <a:r>
              <a:rPr lang="en-AU" sz="1200" kern="1200" dirty="0">
                <a:solidFill>
                  <a:schemeClr val="tx1"/>
                </a:solidFill>
                <a:latin typeface="Segoe UI Light"/>
                <a:ea typeface="+mn-ea"/>
                <a:cs typeface="+mn-cs"/>
              </a:rPr>
              <a:t>      and type:</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[-Scope &lt;string&gt;]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Both the following examples are correct uses of the New-Alias cmdlet: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r>
              <a:rPr lang="en-AU" sz="1200" kern="1200" dirty="0">
                <a:solidFill>
                  <a:schemeClr val="tx1"/>
                </a:solidFill>
                <a:latin typeface="Segoe UI Light"/>
                <a:ea typeface="+mn-ea"/>
                <a:cs typeface="+mn-cs"/>
              </a:rPr>
              <a:t> -Scope global</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A parameter name can be optional even if the value for that parameter is </a:t>
            </a:r>
          </a:p>
          <a:p>
            <a:r>
              <a:rPr lang="en-AU" sz="1200" kern="1200" dirty="0">
                <a:solidFill>
                  <a:schemeClr val="tx1"/>
                </a:solidFill>
                <a:latin typeface="Segoe UI Light"/>
                <a:ea typeface="+mn-ea"/>
                <a:cs typeface="+mn-cs"/>
              </a:rPr>
              <a:t>      required. This is indicated in the syntax by the brackets around the </a:t>
            </a:r>
          </a:p>
          <a:p>
            <a:r>
              <a:rPr lang="en-AU" sz="1200" kern="1200" dirty="0">
                <a:solidFill>
                  <a:schemeClr val="tx1"/>
                </a:solidFill>
                <a:latin typeface="Segoe UI Light"/>
                <a:ea typeface="+mn-ea"/>
                <a:cs typeface="+mn-cs"/>
              </a:rPr>
              <a:t>      parameter name but not the parameter type, as in this example from the </a:t>
            </a:r>
          </a:p>
          <a:p>
            <a:r>
              <a:rPr lang="en-AU" sz="1200" kern="1200" dirty="0">
                <a:solidFill>
                  <a:schemeClr val="tx1"/>
                </a:solidFill>
                <a:latin typeface="Segoe UI Light"/>
                <a:ea typeface="+mn-ea"/>
                <a:cs typeface="+mn-cs"/>
              </a:rPr>
              <a:t>      New-Alias cmdlet: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[-Name] &lt;string&gt; [-Value] &lt;string&gt;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following  commands correctly use the New-Alias cmdlet. The commands </a:t>
            </a:r>
          </a:p>
          <a:p>
            <a:r>
              <a:rPr lang="en-AU" sz="1200" kern="1200" dirty="0">
                <a:solidFill>
                  <a:schemeClr val="tx1"/>
                </a:solidFill>
                <a:latin typeface="Segoe UI Light"/>
                <a:ea typeface="+mn-ea"/>
                <a:cs typeface="+mn-cs"/>
              </a:rPr>
              <a:t>      produce the same result.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If the parameter name is not included in the statement as typed, Windows </a:t>
            </a:r>
          </a:p>
          <a:p>
            <a:r>
              <a:rPr lang="en-AU" sz="1200" kern="1200" dirty="0">
                <a:solidFill>
                  <a:schemeClr val="tx1"/>
                </a:solidFill>
                <a:latin typeface="Segoe UI Light"/>
                <a:ea typeface="+mn-ea"/>
                <a:cs typeface="+mn-cs"/>
              </a:rPr>
              <a:t>      PowerShell tries to use the position of the arguments to assign the </a:t>
            </a:r>
          </a:p>
          <a:p>
            <a:r>
              <a:rPr lang="en-AU" sz="1200" kern="1200" dirty="0">
                <a:solidFill>
                  <a:schemeClr val="tx1"/>
                </a:solidFill>
                <a:latin typeface="Segoe UI Light"/>
                <a:ea typeface="+mn-ea"/>
                <a:cs typeface="+mn-cs"/>
              </a:rPr>
              <a:t>      values to parameters.</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following example is not complete:</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a:t>
            </a:r>
            <a:r>
              <a:rPr lang="en-AU" sz="1200" kern="1200" dirty="0" err="1">
                <a:solidFill>
                  <a:schemeClr val="tx1"/>
                </a:solidFill>
                <a:latin typeface="Segoe UI Light"/>
                <a:ea typeface="+mn-ea"/>
                <a:cs typeface="+mn-cs"/>
              </a:rPr>
              <a:t>utd</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This cmdlet requires values for both the Name and Value parameters.</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In syntax examples, brackets are also used in naming and casting to </a:t>
            </a:r>
          </a:p>
          <a:p>
            <a:r>
              <a:rPr lang="en-AU" sz="1200" kern="1200" dirty="0">
                <a:solidFill>
                  <a:schemeClr val="tx1"/>
                </a:solidFill>
                <a:latin typeface="Segoe UI Light"/>
                <a:ea typeface="+mn-ea"/>
                <a:cs typeface="+mn-cs"/>
              </a:rPr>
              <a:t>      .NET Framework types. In this context, brackets do not indicate an </a:t>
            </a:r>
          </a:p>
          <a:p>
            <a:r>
              <a:rPr lang="en-AU" sz="1200" kern="1200" dirty="0">
                <a:solidFill>
                  <a:schemeClr val="tx1"/>
                </a:solidFill>
                <a:latin typeface="Segoe UI Light"/>
                <a:ea typeface="+mn-ea"/>
                <a:cs typeface="+mn-cs"/>
              </a:rPr>
              <a:t>      element is optional. </a:t>
            </a:r>
          </a:p>
          <a:p>
            <a:endParaRPr lang="en-US" dirty="0"/>
          </a:p>
        </p:txBody>
      </p:sp>
    </p:spTree>
    <p:extLst>
      <p:ext uri="{BB962C8B-B14F-4D97-AF65-F5344CB8AC3E}">
        <p14:creationId xmlns:p14="http://schemas.microsoft.com/office/powerpoint/2010/main" val="3499216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AU" dirty="0"/>
              <a:t> </a:t>
            </a:r>
            <a:r>
              <a:rPr lang="en-AU" sz="1200" kern="1200" dirty="0">
                <a:solidFill>
                  <a:schemeClr val="tx1"/>
                </a:solidFill>
                <a:latin typeface="Segoe UI Light"/>
                <a:ea typeface="+mn-ea"/>
                <a:cs typeface="+mn-cs"/>
              </a:rPr>
              <a:t>The syntax diagrams use the following symbols:</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A hyphen (-) indicates a parameter name. In a command, type the hyphen</a:t>
            </a:r>
          </a:p>
          <a:p>
            <a:r>
              <a:rPr lang="en-AU" sz="1200" kern="1200" dirty="0">
                <a:solidFill>
                  <a:schemeClr val="tx1"/>
                </a:solidFill>
                <a:latin typeface="Segoe UI Light"/>
                <a:ea typeface="+mn-ea"/>
                <a:cs typeface="+mn-cs"/>
              </a:rPr>
              <a:t>       immediately before the parameter name with no intervening spaces, as</a:t>
            </a:r>
          </a:p>
          <a:p>
            <a:r>
              <a:rPr lang="en-AU" sz="1200" kern="1200" dirty="0">
                <a:solidFill>
                  <a:schemeClr val="tx1"/>
                </a:solidFill>
                <a:latin typeface="Segoe UI Light"/>
                <a:ea typeface="+mn-ea"/>
                <a:cs typeface="+mn-cs"/>
              </a:rPr>
              <a:t>       shown in the syntax diagram.</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For example, to use the Name parameter of New-Alias, type:</a:t>
            </a:r>
          </a:p>
          <a:p>
            <a:endParaRPr lang="en-AU" sz="1200" kern="1200" dirty="0">
              <a:solidFill>
                <a:schemeClr val="tx1"/>
              </a:solidFill>
              <a:latin typeface="Segoe UI Light"/>
              <a:ea typeface="+mn-ea"/>
              <a:cs typeface="+mn-cs"/>
            </a:endParaRPr>
          </a:p>
          <a:p>
            <a:r>
              <a:rPr lang="en-AU" sz="1200" kern="1200">
                <a:solidFill>
                  <a:schemeClr val="tx1"/>
                </a:solidFill>
                <a:latin typeface="Segoe UI Light"/>
                <a:ea typeface="+mn-ea"/>
                <a:cs typeface="+mn-cs"/>
              </a:rPr>
              <a:t>           </a:t>
            </a:r>
            <a:r>
              <a:rPr lang="en-AU" sz="1200" kern="1200" dirty="0">
                <a:solidFill>
                  <a:schemeClr val="tx1"/>
                </a:solidFill>
                <a:latin typeface="Segoe UI Light"/>
                <a:ea typeface="+mn-ea"/>
                <a:cs typeface="+mn-cs"/>
              </a:rPr>
              <a:t>-Name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Angle brackets (&lt;&gt;) indicate placeholder text. You do not type the</a:t>
            </a:r>
          </a:p>
          <a:p>
            <a:r>
              <a:rPr lang="en-AU" sz="1200" kern="1200" dirty="0">
                <a:solidFill>
                  <a:schemeClr val="tx1"/>
                </a:solidFill>
                <a:latin typeface="Segoe UI Light"/>
                <a:ea typeface="+mn-ea"/>
                <a:cs typeface="+mn-cs"/>
              </a:rPr>
              <a:t>       angle brackets or the placeholder text in a command. Instead, you replace</a:t>
            </a:r>
          </a:p>
          <a:p>
            <a:r>
              <a:rPr lang="en-AU" sz="1200" kern="1200" dirty="0">
                <a:solidFill>
                  <a:schemeClr val="tx1"/>
                </a:solidFill>
                <a:latin typeface="Segoe UI Light"/>
                <a:ea typeface="+mn-ea"/>
                <a:cs typeface="+mn-cs"/>
              </a:rPr>
              <a:t>       it with the item that it describes.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Angle brackets are used to identify the .NET type of the value that</a:t>
            </a:r>
          </a:p>
          <a:p>
            <a:r>
              <a:rPr lang="en-AU" sz="1200" kern="1200" dirty="0">
                <a:solidFill>
                  <a:schemeClr val="tx1"/>
                </a:solidFill>
                <a:latin typeface="Segoe UI Light"/>
                <a:ea typeface="+mn-ea"/>
                <a:cs typeface="+mn-cs"/>
              </a:rPr>
              <a:t>       a parameter takes. For example, to use the Name parameter of the New-Alias</a:t>
            </a:r>
          </a:p>
          <a:p>
            <a:r>
              <a:rPr lang="en-AU" sz="1200" kern="1200" dirty="0">
                <a:solidFill>
                  <a:schemeClr val="tx1"/>
                </a:solidFill>
                <a:latin typeface="Segoe UI Light"/>
                <a:ea typeface="+mn-ea"/>
                <a:cs typeface="+mn-cs"/>
              </a:rPr>
              <a:t>       cmdlet, you replace the &lt;string&gt; with a string, which is a single word or a</a:t>
            </a:r>
          </a:p>
          <a:p>
            <a:r>
              <a:rPr lang="en-AU" sz="1200" kern="1200" dirty="0">
                <a:solidFill>
                  <a:schemeClr val="tx1"/>
                </a:solidFill>
                <a:latin typeface="Segoe UI Light"/>
                <a:ea typeface="+mn-ea"/>
                <a:cs typeface="+mn-cs"/>
              </a:rPr>
              <a:t>       group of words that are enclosed in quotation marks.</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 Brackets ([ ]) indicate optional items. A parameter and its value can be</a:t>
            </a:r>
          </a:p>
          <a:p>
            <a:r>
              <a:rPr lang="en-AU" sz="1200" kern="1200" dirty="0">
                <a:solidFill>
                  <a:schemeClr val="tx1"/>
                </a:solidFill>
                <a:latin typeface="Segoe UI Light"/>
                <a:ea typeface="+mn-ea"/>
                <a:cs typeface="+mn-cs"/>
              </a:rPr>
              <a:t>       optional, or the name of a required parameter can be optional.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For example, the Description parameter of New-Alias and its value are</a:t>
            </a:r>
          </a:p>
          <a:p>
            <a:r>
              <a:rPr lang="en-AU" sz="1200" kern="1200" dirty="0">
                <a:solidFill>
                  <a:schemeClr val="tx1"/>
                </a:solidFill>
                <a:latin typeface="Segoe UI Light"/>
                <a:ea typeface="+mn-ea"/>
                <a:cs typeface="+mn-cs"/>
              </a:rPr>
              <a:t>       enclosed in brackets because they are both optional.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[-Description &lt;string&gt;]</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The brackets also indicate that the Name parameter value (&lt;string&gt;) is</a:t>
            </a:r>
          </a:p>
          <a:p>
            <a:r>
              <a:rPr lang="en-AU" sz="1200" kern="1200" dirty="0">
                <a:solidFill>
                  <a:schemeClr val="tx1"/>
                </a:solidFill>
                <a:latin typeface="Segoe UI Light"/>
                <a:ea typeface="+mn-ea"/>
                <a:cs typeface="+mn-cs"/>
              </a:rPr>
              <a:t>       required, but the parameter name, "Name," is optional.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[-Name] &lt;string&gt;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A right and left bracket ([]) appended to a .NET type indicates that</a:t>
            </a:r>
          </a:p>
          <a:p>
            <a:r>
              <a:rPr lang="en-AU" sz="1200" kern="1200" dirty="0">
                <a:solidFill>
                  <a:schemeClr val="tx1"/>
                </a:solidFill>
                <a:latin typeface="Segoe UI Light"/>
                <a:ea typeface="+mn-ea"/>
                <a:cs typeface="+mn-cs"/>
              </a:rPr>
              <a:t>       the parameter can accept one or multiple values of that type. Enter the </a:t>
            </a:r>
          </a:p>
          <a:p>
            <a:r>
              <a:rPr lang="en-AU" sz="1200" kern="1200" dirty="0">
                <a:solidFill>
                  <a:schemeClr val="tx1"/>
                </a:solidFill>
                <a:latin typeface="Segoe UI Light"/>
                <a:ea typeface="+mn-ea"/>
                <a:cs typeface="+mn-cs"/>
              </a:rPr>
              <a:t>       values in a comma-separated list.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For example, the Name parameter of the New-Alias cmdlet takes only </a:t>
            </a:r>
          </a:p>
          <a:p>
            <a:r>
              <a:rPr lang="en-AU" sz="1200" kern="1200" dirty="0">
                <a:solidFill>
                  <a:schemeClr val="tx1"/>
                </a:solidFill>
                <a:latin typeface="Segoe UI Light"/>
                <a:ea typeface="+mn-ea"/>
                <a:cs typeface="+mn-cs"/>
              </a:rPr>
              <a:t>       one string, but the Name parameter of Get-Process can take one or </a:t>
            </a:r>
          </a:p>
          <a:p>
            <a:r>
              <a:rPr lang="en-AU" sz="1200" kern="1200" dirty="0">
                <a:solidFill>
                  <a:schemeClr val="tx1"/>
                </a:solidFill>
                <a:latin typeface="Segoe UI Light"/>
                <a:ea typeface="+mn-ea"/>
                <a:cs typeface="+mn-cs"/>
              </a:rPr>
              <a:t>       many strings.</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&lt;string&gt;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MyAlias</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Get-Process [-Name] &lt;string[]&gt;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Get-Process -Name Explorer, </a:t>
            </a:r>
            <a:r>
              <a:rPr lang="en-AU" sz="1200" kern="1200" dirty="0" err="1">
                <a:solidFill>
                  <a:schemeClr val="tx1"/>
                </a:solidFill>
                <a:latin typeface="Segoe UI Light"/>
                <a:ea typeface="+mn-ea"/>
                <a:cs typeface="+mn-cs"/>
              </a:rPr>
              <a:t>Winlogon</a:t>
            </a:r>
            <a:r>
              <a:rPr lang="en-AU" sz="1200" kern="1200" dirty="0">
                <a:solidFill>
                  <a:schemeClr val="tx1"/>
                </a:solidFill>
                <a:latin typeface="Segoe UI Light"/>
                <a:ea typeface="+mn-ea"/>
                <a:cs typeface="+mn-cs"/>
              </a:rPr>
              <a:t>, Services</a:t>
            </a:r>
          </a:p>
          <a:p>
            <a:r>
              <a:rPr lang="en-AU" sz="1200" kern="1200" dirty="0">
                <a:solidFill>
                  <a:schemeClr val="tx1"/>
                </a:solidFill>
                <a:latin typeface="Segoe UI Light"/>
                <a:ea typeface="+mn-ea"/>
                <a:cs typeface="+mn-cs"/>
              </a:rPr>
              <a:t>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Braces ({}) indicate an "enumeration," which is a set of valid values</a:t>
            </a:r>
          </a:p>
          <a:p>
            <a:r>
              <a:rPr lang="en-AU" sz="1200" kern="1200" dirty="0">
                <a:solidFill>
                  <a:schemeClr val="tx1"/>
                </a:solidFill>
                <a:latin typeface="Segoe UI Light"/>
                <a:ea typeface="+mn-ea"/>
                <a:cs typeface="+mn-cs"/>
              </a:rPr>
              <a:t>       for a parameter.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The values in the braces are separated by vertical bars ( | ). These bars       </a:t>
            </a:r>
          </a:p>
          <a:p>
            <a:r>
              <a:rPr lang="en-AU" sz="1200" kern="1200" dirty="0">
                <a:solidFill>
                  <a:schemeClr val="tx1"/>
                </a:solidFill>
                <a:latin typeface="Segoe UI Light"/>
                <a:ea typeface="+mn-ea"/>
                <a:cs typeface="+mn-cs"/>
              </a:rPr>
              <a:t>       indicate an "exclusive or" choice, meaning that you can choose only</a:t>
            </a:r>
          </a:p>
          <a:p>
            <a:r>
              <a:rPr lang="en-AU" sz="1200" kern="1200" dirty="0">
                <a:solidFill>
                  <a:schemeClr val="tx1"/>
                </a:solidFill>
                <a:latin typeface="Segoe UI Light"/>
                <a:ea typeface="+mn-ea"/>
                <a:cs typeface="+mn-cs"/>
              </a:rPr>
              <a:t>       one value from the set of values that are listed inside the braces.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For example, the syntax for the New-Alias cmdlet includes the following</a:t>
            </a:r>
          </a:p>
          <a:p>
            <a:r>
              <a:rPr lang="en-AU" sz="1200" kern="1200" dirty="0">
                <a:solidFill>
                  <a:schemeClr val="tx1"/>
                </a:solidFill>
                <a:latin typeface="Segoe UI Light"/>
                <a:ea typeface="+mn-ea"/>
                <a:cs typeface="+mn-cs"/>
              </a:rPr>
              <a:t>       value enumeration for the Option parameter:</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-Option {None | </a:t>
            </a:r>
            <a:r>
              <a:rPr lang="en-AU" sz="1200" kern="1200" dirty="0" err="1">
                <a:solidFill>
                  <a:schemeClr val="tx1"/>
                </a:solidFill>
                <a:latin typeface="Segoe UI Light"/>
                <a:ea typeface="+mn-ea"/>
                <a:cs typeface="+mn-cs"/>
              </a:rPr>
              <a:t>ReadOnly</a:t>
            </a:r>
            <a:r>
              <a:rPr lang="en-AU" sz="1200" kern="1200" dirty="0">
                <a:solidFill>
                  <a:schemeClr val="tx1"/>
                </a:solidFill>
                <a:latin typeface="Segoe UI Light"/>
                <a:ea typeface="+mn-ea"/>
                <a:cs typeface="+mn-cs"/>
              </a:rPr>
              <a:t> | Constant | Private | </a:t>
            </a:r>
            <a:r>
              <a:rPr lang="en-AU" sz="1200" kern="1200" dirty="0" err="1">
                <a:solidFill>
                  <a:schemeClr val="tx1"/>
                </a:solidFill>
                <a:latin typeface="Segoe UI Light"/>
                <a:ea typeface="+mn-ea"/>
                <a:cs typeface="+mn-cs"/>
              </a:rPr>
              <a:t>AllScope</a:t>
            </a:r>
            <a:r>
              <a:rPr lang="en-AU" sz="1200" kern="1200" dirty="0">
                <a:solidFill>
                  <a:schemeClr val="tx1"/>
                </a:solidFill>
                <a:latin typeface="Segoe UI Light"/>
                <a:ea typeface="+mn-ea"/>
                <a:cs typeface="+mn-cs"/>
              </a:rPr>
              <a: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braces and vertical bars indicate that you can choose any one of</a:t>
            </a:r>
          </a:p>
          <a:p>
            <a:r>
              <a:rPr lang="en-AU" sz="1200" kern="1200" dirty="0">
                <a:solidFill>
                  <a:schemeClr val="tx1"/>
                </a:solidFill>
                <a:latin typeface="Segoe UI Light"/>
                <a:ea typeface="+mn-ea"/>
                <a:cs typeface="+mn-cs"/>
              </a:rPr>
              <a:t>       the listed values for the Option parameter, such as </a:t>
            </a:r>
            <a:r>
              <a:rPr lang="en-AU" sz="1200" kern="1200" dirty="0" err="1">
                <a:solidFill>
                  <a:schemeClr val="tx1"/>
                </a:solidFill>
                <a:latin typeface="Segoe UI Light"/>
                <a:ea typeface="+mn-ea"/>
                <a:cs typeface="+mn-cs"/>
              </a:rPr>
              <a:t>ReadOnly</a:t>
            </a:r>
            <a:r>
              <a:rPr lang="en-AU" sz="1200" kern="1200" dirty="0">
                <a:solidFill>
                  <a:schemeClr val="tx1"/>
                </a:solidFill>
                <a:latin typeface="Segoe UI Light"/>
                <a:ea typeface="+mn-ea"/>
                <a:cs typeface="+mn-cs"/>
              </a:rPr>
              <a:t> or </a:t>
            </a:r>
            <a:r>
              <a:rPr lang="en-AU" sz="1200" kern="1200" dirty="0" err="1">
                <a:solidFill>
                  <a:schemeClr val="tx1"/>
                </a:solidFill>
                <a:latin typeface="Segoe UI Light"/>
                <a:ea typeface="+mn-ea"/>
                <a:cs typeface="+mn-cs"/>
              </a:rPr>
              <a:t>AllScope</a:t>
            </a:r>
            <a:r>
              <a:rPr lang="en-AU" sz="1200" kern="1200" dirty="0">
                <a:solidFill>
                  <a:schemeClr val="tx1"/>
                </a:solidFill>
                <a:latin typeface="Segoe UI Light"/>
                <a:ea typeface="+mn-ea"/>
                <a:cs typeface="+mn-cs"/>
              </a:rPr>
              <a: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-Option </a:t>
            </a:r>
            <a:r>
              <a:rPr lang="en-AU" sz="1200" kern="1200" dirty="0" err="1">
                <a:solidFill>
                  <a:schemeClr val="tx1"/>
                </a:solidFill>
                <a:latin typeface="Segoe UI Light"/>
                <a:ea typeface="+mn-ea"/>
                <a:cs typeface="+mn-cs"/>
              </a:rPr>
              <a:t>ReadOnly</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Optional Items</a:t>
            </a:r>
          </a:p>
          <a:p>
            <a:r>
              <a:rPr lang="en-AU" sz="1200" kern="1200" dirty="0">
                <a:solidFill>
                  <a:schemeClr val="tx1"/>
                </a:solidFill>
                <a:latin typeface="Segoe UI Light"/>
                <a:ea typeface="+mn-ea"/>
                <a:cs typeface="+mn-cs"/>
              </a:rPr>
              <a:t>      Brackets ([]) surround optional items. For example, in the New-Alias </a:t>
            </a:r>
          </a:p>
          <a:p>
            <a:r>
              <a:rPr lang="en-AU" sz="1200" kern="1200" dirty="0">
                <a:solidFill>
                  <a:schemeClr val="tx1"/>
                </a:solidFill>
                <a:latin typeface="Segoe UI Light"/>
                <a:ea typeface="+mn-ea"/>
                <a:cs typeface="+mn-cs"/>
              </a:rPr>
              <a:t>      cmdlet syntax description, the Scope parameter is optional. This is </a:t>
            </a:r>
          </a:p>
          <a:p>
            <a:r>
              <a:rPr lang="en-AU" sz="1200" kern="1200" dirty="0">
                <a:solidFill>
                  <a:schemeClr val="tx1"/>
                </a:solidFill>
                <a:latin typeface="Segoe UI Light"/>
                <a:ea typeface="+mn-ea"/>
                <a:cs typeface="+mn-cs"/>
              </a:rPr>
              <a:t>      indicated in the syntax by the brackets around the parameter name </a:t>
            </a:r>
          </a:p>
          <a:p>
            <a:r>
              <a:rPr lang="en-AU" sz="1200" kern="1200" dirty="0">
                <a:solidFill>
                  <a:schemeClr val="tx1"/>
                </a:solidFill>
                <a:latin typeface="Segoe UI Light"/>
                <a:ea typeface="+mn-ea"/>
                <a:cs typeface="+mn-cs"/>
              </a:rPr>
              <a:t>      and type:</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[-Scope &lt;string&gt;]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Both the following examples are correct uses of the New-Alias cmdlet: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r>
              <a:rPr lang="en-AU" sz="1200" kern="1200" dirty="0">
                <a:solidFill>
                  <a:schemeClr val="tx1"/>
                </a:solidFill>
                <a:latin typeface="Segoe UI Light"/>
                <a:ea typeface="+mn-ea"/>
                <a:cs typeface="+mn-cs"/>
              </a:rPr>
              <a:t> -Scope global</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A parameter name can be optional even if the value for that parameter is </a:t>
            </a:r>
          </a:p>
          <a:p>
            <a:r>
              <a:rPr lang="en-AU" sz="1200" kern="1200" dirty="0">
                <a:solidFill>
                  <a:schemeClr val="tx1"/>
                </a:solidFill>
                <a:latin typeface="Segoe UI Light"/>
                <a:ea typeface="+mn-ea"/>
                <a:cs typeface="+mn-cs"/>
              </a:rPr>
              <a:t>      required. This is indicated in the syntax by the brackets around the </a:t>
            </a:r>
          </a:p>
          <a:p>
            <a:r>
              <a:rPr lang="en-AU" sz="1200" kern="1200" dirty="0">
                <a:solidFill>
                  <a:schemeClr val="tx1"/>
                </a:solidFill>
                <a:latin typeface="Segoe UI Light"/>
                <a:ea typeface="+mn-ea"/>
                <a:cs typeface="+mn-cs"/>
              </a:rPr>
              <a:t>      parameter name but not the parameter type, as in this example from the </a:t>
            </a:r>
          </a:p>
          <a:p>
            <a:r>
              <a:rPr lang="en-AU" sz="1200" kern="1200" dirty="0">
                <a:solidFill>
                  <a:schemeClr val="tx1"/>
                </a:solidFill>
                <a:latin typeface="Segoe UI Light"/>
                <a:ea typeface="+mn-ea"/>
                <a:cs typeface="+mn-cs"/>
              </a:rPr>
              <a:t>      New-Alias cmdlet: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[-Name] &lt;string&gt; [-Value] &lt;string&gt;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following  commands correctly use the New-Alias cmdlet. The commands </a:t>
            </a:r>
          </a:p>
          <a:p>
            <a:r>
              <a:rPr lang="en-AU" sz="1200" kern="1200" dirty="0">
                <a:solidFill>
                  <a:schemeClr val="tx1"/>
                </a:solidFill>
                <a:latin typeface="Segoe UI Light"/>
                <a:ea typeface="+mn-ea"/>
                <a:cs typeface="+mn-cs"/>
              </a:rPr>
              <a:t>      produce the same result.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If the parameter name is not included in the statement as typed, Windows </a:t>
            </a:r>
          </a:p>
          <a:p>
            <a:r>
              <a:rPr lang="en-AU" sz="1200" kern="1200" dirty="0">
                <a:solidFill>
                  <a:schemeClr val="tx1"/>
                </a:solidFill>
                <a:latin typeface="Segoe UI Light"/>
                <a:ea typeface="+mn-ea"/>
                <a:cs typeface="+mn-cs"/>
              </a:rPr>
              <a:t>      PowerShell tries to use the position of the arguments to assign the </a:t>
            </a:r>
          </a:p>
          <a:p>
            <a:r>
              <a:rPr lang="en-AU" sz="1200" kern="1200" dirty="0">
                <a:solidFill>
                  <a:schemeClr val="tx1"/>
                </a:solidFill>
                <a:latin typeface="Segoe UI Light"/>
                <a:ea typeface="+mn-ea"/>
                <a:cs typeface="+mn-cs"/>
              </a:rPr>
              <a:t>      values to parameters.</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following example is not complete:</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a:t>
            </a:r>
            <a:r>
              <a:rPr lang="en-AU" sz="1200" kern="1200" dirty="0" err="1">
                <a:solidFill>
                  <a:schemeClr val="tx1"/>
                </a:solidFill>
                <a:latin typeface="Segoe UI Light"/>
                <a:ea typeface="+mn-ea"/>
                <a:cs typeface="+mn-cs"/>
              </a:rPr>
              <a:t>utd</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This cmdlet requires values for both the Name and Value parameters.</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In syntax examples, brackets are also used in naming and casting to </a:t>
            </a:r>
          </a:p>
          <a:p>
            <a:r>
              <a:rPr lang="en-AU" sz="1200" kern="1200" dirty="0">
                <a:solidFill>
                  <a:schemeClr val="tx1"/>
                </a:solidFill>
                <a:latin typeface="Segoe UI Light"/>
                <a:ea typeface="+mn-ea"/>
                <a:cs typeface="+mn-cs"/>
              </a:rPr>
              <a:t>      .NET Framework types. In this context, brackets do not indicate an </a:t>
            </a:r>
          </a:p>
          <a:p>
            <a:r>
              <a:rPr lang="en-AU" sz="1200" kern="1200" dirty="0">
                <a:solidFill>
                  <a:schemeClr val="tx1"/>
                </a:solidFill>
                <a:latin typeface="Segoe UI Light"/>
                <a:ea typeface="+mn-ea"/>
                <a:cs typeface="+mn-cs"/>
              </a:rPr>
              <a:t>      element is optional. </a:t>
            </a:r>
          </a:p>
          <a:p>
            <a:endParaRPr lang="en-US" dirty="0"/>
          </a:p>
        </p:txBody>
      </p:sp>
    </p:spTree>
    <p:extLst>
      <p:ext uri="{BB962C8B-B14F-4D97-AF65-F5344CB8AC3E}">
        <p14:creationId xmlns:p14="http://schemas.microsoft.com/office/powerpoint/2010/main" val="217463502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AU" dirty="0"/>
              <a:t> </a:t>
            </a:r>
            <a:r>
              <a:rPr lang="en-AU" sz="1200" kern="1200" dirty="0">
                <a:solidFill>
                  <a:schemeClr val="tx1"/>
                </a:solidFill>
                <a:latin typeface="Segoe UI Light"/>
                <a:ea typeface="+mn-ea"/>
                <a:cs typeface="+mn-cs"/>
              </a:rPr>
              <a:t>The syntax diagrams use the following symbols:</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A hyphen (-) indicates a parameter name. In a command, type the hyphen</a:t>
            </a:r>
          </a:p>
          <a:p>
            <a:r>
              <a:rPr lang="en-AU" sz="1200" kern="1200" dirty="0">
                <a:solidFill>
                  <a:schemeClr val="tx1"/>
                </a:solidFill>
                <a:latin typeface="Segoe UI Light"/>
                <a:ea typeface="+mn-ea"/>
                <a:cs typeface="+mn-cs"/>
              </a:rPr>
              <a:t>       immediately before the parameter name with no intervening spaces, as</a:t>
            </a:r>
          </a:p>
          <a:p>
            <a:r>
              <a:rPr lang="en-AU" sz="1200" kern="1200" dirty="0">
                <a:solidFill>
                  <a:schemeClr val="tx1"/>
                </a:solidFill>
                <a:latin typeface="Segoe UI Light"/>
                <a:ea typeface="+mn-ea"/>
                <a:cs typeface="+mn-cs"/>
              </a:rPr>
              <a:t>       shown in the syntax diagram.</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For example, to use the Name parameter of New-Alias, type:</a:t>
            </a:r>
          </a:p>
          <a:p>
            <a:endParaRPr lang="en-AU" sz="1200" kern="1200" dirty="0">
              <a:solidFill>
                <a:schemeClr val="tx1"/>
              </a:solidFill>
              <a:latin typeface="Segoe UI Light"/>
              <a:ea typeface="+mn-ea"/>
              <a:cs typeface="+mn-cs"/>
            </a:endParaRPr>
          </a:p>
          <a:p>
            <a:r>
              <a:rPr lang="en-AU" sz="1200" kern="1200">
                <a:solidFill>
                  <a:schemeClr val="tx1"/>
                </a:solidFill>
                <a:latin typeface="Segoe UI Light"/>
                <a:ea typeface="+mn-ea"/>
                <a:cs typeface="+mn-cs"/>
              </a:rPr>
              <a:t>           </a:t>
            </a:r>
            <a:r>
              <a:rPr lang="en-AU" sz="1200" kern="1200" dirty="0">
                <a:solidFill>
                  <a:schemeClr val="tx1"/>
                </a:solidFill>
                <a:latin typeface="Segoe UI Light"/>
                <a:ea typeface="+mn-ea"/>
                <a:cs typeface="+mn-cs"/>
              </a:rPr>
              <a:t>-Name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Angle brackets (&lt;&gt;) indicate placeholder text. You do not type the</a:t>
            </a:r>
          </a:p>
          <a:p>
            <a:r>
              <a:rPr lang="en-AU" sz="1200" kern="1200" dirty="0">
                <a:solidFill>
                  <a:schemeClr val="tx1"/>
                </a:solidFill>
                <a:latin typeface="Segoe UI Light"/>
                <a:ea typeface="+mn-ea"/>
                <a:cs typeface="+mn-cs"/>
              </a:rPr>
              <a:t>       angle brackets or the placeholder text in a command. Instead, you replace</a:t>
            </a:r>
          </a:p>
          <a:p>
            <a:r>
              <a:rPr lang="en-AU" sz="1200" kern="1200" dirty="0">
                <a:solidFill>
                  <a:schemeClr val="tx1"/>
                </a:solidFill>
                <a:latin typeface="Segoe UI Light"/>
                <a:ea typeface="+mn-ea"/>
                <a:cs typeface="+mn-cs"/>
              </a:rPr>
              <a:t>       it with the item that it describes.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Angle brackets are used to identify the .NET type of the value that</a:t>
            </a:r>
          </a:p>
          <a:p>
            <a:r>
              <a:rPr lang="en-AU" sz="1200" kern="1200" dirty="0">
                <a:solidFill>
                  <a:schemeClr val="tx1"/>
                </a:solidFill>
                <a:latin typeface="Segoe UI Light"/>
                <a:ea typeface="+mn-ea"/>
                <a:cs typeface="+mn-cs"/>
              </a:rPr>
              <a:t>       a parameter takes. For example, to use the Name parameter of the New-Alias</a:t>
            </a:r>
          </a:p>
          <a:p>
            <a:r>
              <a:rPr lang="en-AU" sz="1200" kern="1200" dirty="0">
                <a:solidFill>
                  <a:schemeClr val="tx1"/>
                </a:solidFill>
                <a:latin typeface="Segoe UI Light"/>
                <a:ea typeface="+mn-ea"/>
                <a:cs typeface="+mn-cs"/>
              </a:rPr>
              <a:t>       cmdlet, you replace the &lt;string&gt; with a string, which is a single word or a</a:t>
            </a:r>
          </a:p>
          <a:p>
            <a:r>
              <a:rPr lang="en-AU" sz="1200" kern="1200" dirty="0">
                <a:solidFill>
                  <a:schemeClr val="tx1"/>
                </a:solidFill>
                <a:latin typeface="Segoe UI Light"/>
                <a:ea typeface="+mn-ea"/>
                <a:cs typeface="+mn-cs"/>
              </a:rPr>
              <a:t>       group of words that are enclosed in quotation marks.</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 Brackets ([ ]) indicate optional items. A parameter and its value can be</a:t>
            </a:r>
          </a:p>
          <a:p>
            <a:r>
              <a:rPr lang="en-AU" sz="1200" kern="1200" dirty="0">
                <a:solidFill>
                  <a:schemeClr val="tx1"/>
                </a:solidFill>
                <a:latin typeface="Segoe UI Light"/>
                <a:ea typeface="+mn-ea"/>
                <a:cs typeface="+mn-cs"/>
              </a:rPr>
              <a:t>       optional, or the name of a required parameter can be optional.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For example, the Description parameter of New-Alias and its value are</a:t>
            </a:r>
          </a:p>
          <a:p>
            <a:r>
              <a:rPr lang="en-AU" sz="1200" kern="1200" dirty="0">
                <a:solidFill>
                  <a:schemeClr val="tx1"/>
                </a:solidFill>
                <a:latin typeface="Segoe UI Light"/>
                <a:ea typeface="+mn-ea"/>
                <a:cs typeface="+mn-cs"/>
              </a:rPr>
              <a:t>       enclosed in brackets because they are both optional.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[-Description &lt;string&gt;]</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The brackets also indicate that the Name parameter value (&lt;string&gt;) is</a:t>
            </a:r>
          </a:p>
          <a:p>
            <a:r>
              <a:rPr lang="en-AU" sz="1200" kern="1200" dirty="0">
                <a:solidFill>
                  <a:schemeClr val="tx1"/>
                </a:solidFill>
                <a:latin typeface="Segoe UI Light"/>
                <a:ea typeface="+mn-ea"/>
                <a:cs typeface="+mn-cs"/>
              </a:rPr>
              <a:t>       required, but the parameter name, "Name," is optional.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[-Name] &lt;string&gt;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A right and left bracket ([]) appended to a .NET type indicates that</a:t>
            </a:r>
          </a:p>
          <a:p>
            <a:r>
              <a:rPr lang="en-AU" sz="1200" kern="1200" dirty="0">
                <a:solidFill>
                  <a:schemeClr val="tx1"/>
                </a:solidFill>
                <a:latin typeface="Segoe UI Light"/>
                <a:ea typeface="+mn-ea"/>
                <a:cs typeface="+mn-cs"/>
              </a:rPr>
              <a:t>       the parameter can accept one or multiple values of that type. Enter the </a:t>
            </a:r>
          </a:p>
          <a:p>
            <a:r>
              <a:rPr lang="en-AU" sz="1200" kern="1200" dirty="0">
                <a:solidFill>
                  <a:schemeClr val="tx1"/>
                </a:solidFill>
                <a:latin typeface="Segoe UI Light"/>
                <a:ea typeface="+mn-ea"/>
                <a:cs typeface="+mn-cs"/>
              </a:rPr>
              <a:t>       values in a comma-separated list.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For example, the Name parameter of the New-Alias cmdlet takes only </a:t>
            </a:r>
          </a:p>
          <a:p>
            <a:r>
              <a:rPr lang="en-AU" sz="1200" kern="1200" dirty="0">
                <a:solidFill>
                  <a:schemeClr val="tx1"/>
                </a:solidFill>
                <a:latin typeface="Segoe UI Light"/>
                <a:ea typeface="+mn-ea"/>
                <a:cs typeface="+mn-cs"/>
              </a:rPr>
              <a:t>       one string, but the Name parameter of Get-Process can take one or </a:t>
            </a:r>
          </a:p>
          <a:p>
            <a:r>
              <a:rPr lang="en-AU" sz="1200" kern="1200" dirty="0">
                <a:solidFill>
                  <a:schemeClr val="tx1"/>
                </a:solidFill>
                <a:latin typeface="Segoe UI Light"/>
                <a:ea typeface="+mn-ea"/>
                <a:cs typeface="+mn-cs"/>
              </a:rPr>
              <a:t>       many strings.</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&lt;string&gt;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MyAlias</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Get-Process [-Name] &lt;string[]&gt;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Get-Process -Name Explorer, </a:t>
            </a:r>
            <a:r>
              <a:rPr lang="en-AU" sz="1200" kern="1200" dirty="0" err="1">
                <a:solidFill>
                  <a:schemeClr val="tx1"/>
                </a:solidFill>
                <a:latin typeface="Segoe UI Light"/>
                <a:ea typeface="+mn-ea"/>
                <a:cs typeface="+mn-cs"/>
              </a:rPr>
              <a:t>Winlogon</a:t>
            </a:r>
            <a:r>
              <a:rPr lang="en-AU" sz="1200" kern="1200" dirty="0">
                <a:solidFill>
                  <a:schemeClr val="tx1"/>
                </a:solidFill>
                <a:latin typeface="Segoe UI Light"/>
                <a:ea typeface="+mn-ea"/>
                <a:cs typeface="+mn-cs"/>
              </a:rPr>
              <a:t>, Services</a:t>
            </a:r>
          </a:p>
          <a:p>
            <a:r>
              <a:rPr lang="en-AU" sz="1200" kern="1200" dirty="0">
                <a:solidFill>
                  <a:schemeClr val="tx1"/>
                </a:solidFill>
                <a:latin typeface="Segoe UI Light"/>
                <a:ea typeface="+mn-ea"/>
                <a:cs typeface="+mn-cs"/>
              </a:rPr>
              <a:t>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Braces ({}) indicate an "enumeration," which is a set of valid values</a:t>
            </a:r>
          </a:p>
          <a:p>
            <a:r>
              <a:rPr lang="en-AU" sz="1200" kern="1200" dirty="0">
                <a:solidFill>
                  <a:schemeClr val="tx1"/>
                </a:solidFill>
                <a:latin typeface="Segoe UI Light"/>
                <a:ea typeface="+mn-ea"/>
                <a:cs typeface="+mn-cs"/>
              </a:rPr>
              <a:t>       for a parameter.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The values in the braces are separated by vertical bars ( | ). These bars       </a:t>
            </a:r>
          </a:p>
          <a:p>
            <a:r>
              <a:rPr lang="en-AU" sz="1200" kern="1200" dirty="0">
                <a:solidFill>
                  <a:schemeClr val="tx1"/>
                </a:solidFill>
                <a:latin typeface="Segoe UI Light"/>
                <a:ea typeface="+mn-ea"/>
                <a:cs typeface="+mn-cs"/>
              </a:rPr>
              <a:t>       indicate an "exclusive or" choice, meaning that you can choose only</a:t>
            </a:r>
          </a:p>
          <a:p>
            <a:r>
              <a:rPr lang="en-AU" sz="1200" kern="1200" dirty="0">
                <a:solidFill>
                  <a:schemeClr val="tx1"/>
                </a:solidFill>
                <a:latin typeface="Segoe UI Light"/>
                <a:ea typeface="+mn-ea"/>
                <a:cs typeface="+mn-cs"/>
              </a:rPr>
              <a:t>       one value from the set of values that are listed inside the braces.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For example, the syntax for the New-Alias cmdlet includes the following</a:t>
            </a:r>
          </a:p>
          <a:p>
            <a:r>
              <a:rPr lang="en-AU" sz="1200" kern="1200" dirty="0">
                <a:solidFill>
                  <a:schemeClr val="tx1"/>
                </a:solidFill>
                <a:latin typeface="Segoe UI Light"/>
                <a:ea typeface="+mn-ea"/>
                <a:cs typeface="+mn-cs"/>
              </a:rPr>
              <a:t>       value enumeration for the Option parameter:</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-Option {None | </a:t>
            </a:r>
            <a:r>
              <a:rPr lang="en-AU" sz="1200" kern="1200" dirty="0" err="1">
                <a:solidFill>
                  <a:schemeClr val="tx1"/>
                </a:solidFill>
                <a:latin typeface="Segoe UI Light"/>
                <a:ea typeface="+mn-ea"/>
                <a:cs typeface="+mn-cs"/>
              </a:rPr>
              <a:t>ReadOnly</a:t>
            </a:r>
            <a:r>
              <a:rPr lang="en-AU" sz="1200" kern="1200" dirty="0">
                <a:solidFill>
                  <a:schemeClr val="tx1"/>
                </a:solidFill>
                <a:latin typeface="Segoe UI Light"/>
                <a:ea typeface="+mn-ea"/>
                <a:cs typeface="+mn-cs"/>
              </a:rPr>
              <a:t> | Constant | Private | </a:t>
            </a:r>
            <a:r>
              <a:rPr lang="en-AU" sz="1200" kern="1200" dirty="0" err="1">
                <a:solidFill>
                  <a:schemeClr val="tx1"/>
                </a:solidFill>
                <a:latin typeface="Segoe UI Light"/>
                <a:ea typeface="+mn-ea"/>
                <a:cs typeface="+mn-cs"/>
              </a:rPr>
              <a:t>AllScope</a:t>
            </a:r>
            <a:r>
              <a:rPr lang="en-AU" sz="1200" kern="1200" dirty="0">
                <a:solidFill>
                  <a:schemeClr val="tx1"/>
                </a:solidFill>
                <a:latin typeface="Segoe UI Light"/>
                <a:ea typeface="+mn-ea"/>
                <a:cs typeface="+mn-cs"/>
              </a:rPr>
              <a: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braces and vertical bars indicate that you can choose any one of</a:t>
            </a:r>
          </a:p>
          <a:p>
            <a:r>
              <a:rPr lang="en-AU" sz="1200" kern="1200" dirty="0">
                <a:solidFill>
                  <a:schemeClr val="tx1"/>
                </a:solidFill>
                <a:latin typeface="Segoe UI Light"/>
                <a:ea typeface="+mn-ea"/>
                <a:cs typeface="+mn-cs"/>
              </a:rPr>
              <a:t>       the listed values for the Option parameter, such as </a:t>
            </a:r>
            <a:r>
              <a:rPr lang="en-AU" sz="1200" kern="1200" dirty="0" err="1">
                <a:solidFill>
                  <a:schemeClr val="tx1"/>
                </a:solidFill>
                <a:latin typeface="Segoe UI Light"/>
                <a:ea typeface="+mn-ea"/>
                <a:cs typeface="+mn-cs"/>
              </a:rPr>
              <a:t>ReadOnly</a:t>
            </a:r>
            <a:r>
              <a:rPr lang="en-AU" sz="1200" kern="1200" dirty="0">
                <a:solidFill>
                  <a:schemeClr val="tx1"/>
                </a:solidFill>
                <a:latin typeface="Segoe UI Light"/>
                <a:ea typeface="+mn-ea"/>
                <a:cs typeface="+mn-cs"/>
              </a:rPr>
              <a:t> or </a:t>
            </a:r>
            <a:r>
              <a:rPr lang="en-AU" sz="1200" kern="1200" dirty="0" err="1">
                <a:solidFill>
                  <a:schemeClr val="tx1"/>
                </a:solidFill>
                <a:latin typeface="Segoe UI Light"/>
                <a:ea typeface="+mn-ea"/>
                <a:cs typeface="+mn-cs"/>
              </a:rPr>
              <a:t>AllScope</a:t>
            </a:r>
            <a:r>
              <a:rPr lang="en-AU" sz="1200" kern="1200" dirty="0">
                <a:solidFill>
                  <a:schemeClr val="tx1"/>
                </a:solidFill>
                <a:latin typeface="Segoe UI Light"/>
                <a:ea typeface="+mn-ea"/>
                <a:cs typeface="+mn-cs"/>
              </a:rPr>
              <a: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-Option </a:t>
            </a:r>
            <a:r>
              <a:rPr lang="en-AU" sz="1200" kern="1200" dirty="0" err="1">
                <a:solidFill>
                  <a:schemeClr val="tx1"/>
                </a:solidFill>
                <a:latin typeface="Segoe UI Light"/>
                <a:ea typeface="+mn-ea"/>
                <a:cs typeface="+mn-cs"/>
              </a:rPr>
              <a:t>ReadOnly</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Optional Items</a:t>
            </a:r>
          </a:p>
          <a:p>
            <a:r>
              <a:rPr lang="en-AU" sz="1200" kern="1200" dirty="0">
                <a:solidFill>
                  <a:schemeClr val="tx1"/>
                </a:solidFill>
                <a:latin typeface="Segoe UI Light"/>
                <a:ea typeface="+mn-ea"/>
                <a:cs typeface="+mn-cs"/>
              </a:rPr>
              <a:t>      Brackets ([]) surround optional items. For example, in the New-Alias </a:t>
            </a:r>
          </a:p>
          <a:p>
            <a:r>
              <a:rPr lang="en-AU" sz="1200" kern="1200" dirty="0">
                <a:solidFill>
                  <a:schemeClr val="tx1"/>
                </a:solidFill>
                <a:latin typeface="Segoe UI Light"/>
                <a:ea typeface="+mn-ea"/>
                <a:cs typeface="+mn-cs"/>
              </a:rPr>
              <a:t>      cmdlet syntax description, the Scope parameter is optional. This is </a:t>
            </a:r>
          </a:p>
          <a:p>
            <a:r>
              <a:rPr lang="en-AU" sz="1200" kern="1200" dirty="0">
                <a:solidFill>
                  <a:schemeClr val="tx1"/>
                </a:solidFill>
                <a:latin typeface="Segoe UI Light"/>
                <a:ea typeface="+mn-ea"/>
                <a:cs typeface="+mn-cs"/>
              </a:rPr>
              <a:t>      indicated in the syntax by the brackets around the parameter name </a:t>
            </a:r>
          </a:p>
          <a:p>
            <a:r>
              <a:rPr lang="en-AU" sz="1200" kern="1200" dirty="0">
                <a:solidFill>
                  <a:schemeClr val="tx1"/>
                </a:solidFill>
                <a:latin typeface="Segoe UI Light"/>
                <a:ea typeface="+mn-ea"/>
                <a:cs typeface="+mn-cs"/>
              </a:rPr>
              <a:t>      and type:</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[-Scope &lt;string&gt;]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Both the following examples are correct uses of the New-Alias cmdlet: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r>
              <a:rPr lang="en-AU" sz="1200" kern="1200" dirty="0">
                <a:solidFill>
                  <a:schemeClr val="tx1"/>
                </a:solidFill>
                <a:latin typeface="Segoe UI Light"/>
                <a:ea typeface="+mn-ea"/>
                <a:cs typeface="+mn-cs"/>
              </a:rPr>
              <a:t> -Scope global</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A parameter name can be optional even if the value for that parameter is </a:t>
            </a:r>
          </a:p>
          <a:p>
            <a:r>
              <a:rPr lang="en-AU" sz="1200" kern="1200" dirty="0">
                <a:solidFill>
                  <a:schemeClr val="tx1"/>
                </a:solidFill>
                <a:latin typeface="Segoe UI Light"/>
                <a:ea typeface="+mn-ea"/>
                <a:cs typeface="+mn-cs"/>
              </a:rPr>
              <a:t>      required. This is indicated in the syntax by the brackets around the </a:t>
            </a:r>
          </a:p>
          <a:p>
            <a:r>
              <a:rPr lang="en-AU" sz="1200" kern="1200" dirty="0">
                <a:solidFill>
                  <a:schemeClr val="tx1"/>
                </a:solidFill>
                <a:latin typeface="Segoe UI Light"/>
                <a:ea typeface="+mn-ea"/>
                <a:cs typeface="+mn-cs"/>
              </a:rPr>
              <a:t>      parameter name but not the parameter type, as in this example from the </a:t>
            </a:r>
          </a:p>
          <a:p>
            <a:r>
              <a:rPr lang="en-AU" sz="1200" kern="1200" dirty="0">
                <a:solidFill>
                  <a:schemeClr val="tx1"/>
                </a:solidFill>
                <a:latin typeface="Segoe UI Light"/>
                <a:ea typeface="+mn-ea"/>
                <a:cs typeface="+mn-cs"/>
              </a:rPr>
              <a:t>      New-Alias cmdlet: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[-Name] &lt;string&gt; [-Value] &lt;string&gt;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following  commands correctly use the New-Alias cmdlet. The commands </a:t>
            </a:r>
          </a:p>
          <a:p>
            <a:r>
              <a:rPr lang="en-AU" sz="1200" kern="1200" dirty="0">
                <a:solidFill>
                  <a:schemeClr val="tx1"/>
                </a:solidFill>
                <a:latin typeface="Segoe UI Light"/>
                <a:ea typeface="+mn-ea"/>
                <a:cs typeface="+mn-cs"/>
              </a:rPr>
              <a:t>      produce the same result.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If the parameter name is not included in the statement as typed, Windows </a:t>
            </a:r>
          </a:p>
          <a:p>
            <a:r>
              <a:rPr lang="en-AU" sz="1200" kern="1200" dirty="0">
                <a:solidFill>
                  <a:schemeClr val="tx1"/>
                </a:solidFill>
                <a:latin typeface="Segoe UI Light"/>
                <a:ea typeface="+mn-ea"/>
                <a:cs typeface="+mn-cs"/>
              </a:rPr>
              <a:t>      PowerShell tries to use the position of the arguments to assign the </a:t>
            </a:r>
          </a:p>
          <a:p>
            <a:r>
              <a:rPr lang="en-AU" sz="1200" kern="1200" dirty="0">
                <a:solidFill>
                  <a:schemeClr val="tx1"/>
                </a:solidFill>
                <a:latin typeface="Segoe UI Light"/>
                <a:ea typeface="+mn-ea"/>
                <a:cs typeface="+mn-cs"/>
              </a:rPr>
              <a:t>      values to parameters.</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following example is not complete:</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a:t>
            </a:r>
            <a:r>
              <a:rPr lang="en-AU" sz="1200" kern="1200" dirty="0" err="1">
                <a:solidFill>
                  <a:schemeClr val="tx1"/>
                </a:solidFill>
                <a:latin typeface="Segoe UI Light"/>
                <a:ea typeface="+mn-ea"/>
                <a:cs typeface="+mn-cs"/>
              </a:rPr>
              <a:t>utd</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This cmdlet requires values for both the Name and Value parameters.</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In syntax examples, brackets are also used in naming and casting to </a:t>
            </a:r>
          </a:p>
          <a:p>
            <a:r>
              <a:rPr lang="en-AU" sz="1200" kern="1200" dirty="0">
                <a:solidFill>
                  <a:schemeClr val="tx1"/>
                </a:solidFill>
                <a:latin typeface="Segoe UI Light"/>
                <a:ea typeface="+mn-ea"/>
                <a:cs typeface="+mn-cs"/>
              </a:rPr>
              <a:t>      .NET Framework types. In this context, brackets do not indicate an </a:t>
            </a:r>
          </a:p>
          <a:p>
            <a:r>
              <a:rPr lang="en-AU" sz="1200" kern="1200" dirty="0">
                <a:solidFill>
                  <a:schemeClr val="tx1"/>
                </a:solidFill>
                <a:latin typeface="Segoe UI Light"/>
                <a:ea typeface="+mn-ea"/>
                <a:cs typeface="+mn-cs"/>
              </a:rPr>
              <a:t>      element is optional. </a:t>
            </a:r>
          </a:p>
          <a:p>
            <a:endParaRPr lang="en-US" dirty="0"/>
          </a:p>
        </p:txBody>
      </p:sp>
    </p:spTree>
    <p:extLst>
      <p:ext uri="{BB962C8B-B14F-4D97-AF65-F5344CB8AC3E}">
        <p14:creationId xmlns:p14="http://schemas.microsoft.com/office/powerpoint/2010/main" val="220834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94060343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AU" dirty="0"/>
              <a:t> </a:t>
            </a:r>
            <a:r>
              <a:rPr lang="en-AU" sz="1200" kern="1200" dirty="0">
                <a:solidFill>
                  <a:schemeClr val="tx1"/>
                </a:solidFill>
                <a:latin typeface="Segoe UI Light"/>
                <a:ea typeface="+mn-ea"/>
                <a:cs typeface="+mn-cs"/>
              </a:rPr>
              <a:t>The syntax diagrams use the following symbols:</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A hyphen (-) indicates a parameter name. In a command, type the hyphen</a:t>
            </a:r>
          </a:p>
          <a:p>
            <a:r>
              <a:rPr lang="en-AU" sz="1200" kern="1200" dirty="0">
                <a:solidFill>
                  <a:schemeClr val="tx1"/>
                </a:solidFill>
                <a:latin typeface="Segoe UI Light"/>
                <a:ea typeface="+mn-ea"/>
                <a:cs typeface="+mn-cs"/>
              </a:rPr>
              <a:t>       immediately before the parameter name with no intervening spaces, as</a:t>
            </a:r>
          </a:p>
          <a:p>
            <a:r>
              <a:rPr lang="en-AU" sz="1200" kern="1200" dirty="0">
                <a:solidFill>
                  <a:schemeClr val="tx1"/>
                </a:solidFill>
                <a:latin typeface="Segoe UI Light"/>
                <a:ea typeface="+mn-ea"/>
                <a:cs typeface="+mn-cs"/>
              </a:rPr>
              <a:t>       shown in the syntax diagram.</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For example, to use the Name parameter of New-Alias, type:</a:t>
            </a:r>
          </a:p>
          <a:p>
            <a:endParaRPr lang="en-AU" sz="1200" kern="1200" dirty="0">
              <a:solidFill>
                <a:schemeClr val="tx1"/>
              </a:solidFill>
              <a:latin typeface="Segoe UI Light"/>
              <a:ea typeface="+mn-ea"/>
              <a:cs typeface="+mn-cs"/>
            </a:endParaRPr>
          </a:p>
          <a:p>
            <a:r>
              <a:rPr lang="en-AU" sz="1200" kern="1200">
                <a:solidFill>
                  <a:schemeClr val="tx1"/>
                </a:solidFill>
                <a:latin typeface="Segoe UI Light"/>
                <a:ea typeface="+mn-ea"/>
                <a:cs typeface="+mn-cs"/>
              </a:rPr>
              <a:t>           </a:t>
            </a:r>
            <a:r>
              <a:rPr lang="en-AU" sz="1200" kern="1200" dirty="0">
                <a:solidFill>
                  <a:schemeClr val="tx1"/>
                </a:solidFill>
                <a:latin typeface="Segoe UI Light"/>
                <a:ea typeface="+mn-ea"/>
                <a:cs typeface="+mn-cs"/>
              </a:rPr>
              <a:t>-Name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Angle brackets (&lt;&gt;) indicate placeholder text. You do not type the</a:t>
            </a:r>
          </a:p>
          <a:p>
            <a:r>
              <a:rPr lang="en-AU" sz="1200" kern="1200" dirty="0">
                <a:solidFill>
                  <a:schemeClr val="tx1"/>
                </a:solidFill>
                <a:latin typeface="Segoe UI Light"/>
                <a:ea typeface="+mn-ea"/>
                <a:cs typeface="+mn-cs"/>
              </a:rPr>
              <a:t>       angle brackets or the placeholder text in a command. Instead, you replace</a:t>
            </a:r>
          </a:p>
          <a:p>
            <a:r>
              <a:rPr lang="en-AU" sz="1200" kern="1200" dirty="0">
                <a:solidFill>
                  <a:schemeClr val="tx1"/>
                </a:solidFill>
                <a:latin typeface="Segoe UI Light"/>
                <a:ea typeface="+mn-ea"/>
                <a:cs typeface="+mn-cs"/>
              </a:rPr>
              <a:t>       it with the item that it describes.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Angle brackets are used to identify the .NET type of the value that</a:t>
            </a:r>
          </a:p>
          <a:p>
            <a:r>
              <a:rPr lang="en-AU" sz="1200" kern="1200" dirty="0">
                <a:solidFill>
                  <a:schemeClr val="tx1"/>
                </a:solidFill>
                <a:latin typeface="Segoe UI Light"/>
                <a:ea typeface="+mn-ea"/>
                <a:cs typeface="+mn-cs"/>
              </a:rPr>
              <a:t>       a parameter takes. For example, to use the Name parameter of the New-Alias</a:t>
            </a:r>
          </a:p>
          <a:p>
            <a:r>
              <a:rPr lang="en-AU" sz="1200" kern="1200" dirty="0">
                <a:solidFill>
                  <a:schemeClr val="tx1"/>
                </a:solidFill>
                <a:latin typeface="Segoe UI Light"/>
                <a:ea typeface="+mn-ea"/>
                <a:cs typeface="+mn-cs"/>
              </a:rPr>
              <a:t>       cmdlet, you replace the &lt;string&gt; with a string, which is a single word or a</a:t>
            </a:r>
          </a:p>
          <a:p>
            <a:r>
              <a:rPr lang="en-AU" sz="1200" kern="1200" dirty="0">
                <a:solidFill>
                  <a:schemeClr val="tx1"/>
                </a:solidFill>
                <a:latin typeface="Segoe UI Light"/>
                <a:ea typeface="+mn-ea"/>
                <a:cs typeface="+mn-cs"/>
              </a:rPr>
              <a:t>       group of words that are enclosed in quotation marks.</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 Brackets ([ ]) indicate optional items. A parameter and its value can be</a:t>
            </a:r>
          </a:p>
          <a:p>
            <a:r>
              <a:rPr lang="en-AU" sz="1200" kern="1200" dirty="0">
                <a:solidFill>
                  <a:schemeClr val="tx1"/>
                </a:solidFill>
                <a:latin typeface="Segoe UI Light"/>
                <a:ea typeface="+mn-ea"/>
                <a:cs typeface="+mn-cs"/>
              </a:rPr>
              <a:t>       optional, or the name of a required parameter can be optional.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For example, the Description parameter of New-Alias and its value are</a:t>
            </a:r>
          </a:p>
          <a:p>
            <a:r>
              <a:rPr lang="en-AU" sz="1200" kern="1200" dirty="0">
                <a:solidFill>
                  <a:schemeClr val="tx1"/>
                </a:solidFill>
                <a:latin typeface="Segoe UI Light"/>
                <a:ea typeface="+mn-ea"/>
                <a:cs typeface="+mn-cs"/>
              </a:rPr>
              <a:t>       enclosed in brackets because they are both optional.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[-Description &lt;string&gt;]</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The brackets also indicate that the Name parameter value (&lt;string&gt;) is</a:t>
            </a:r>
          </a:p>
          <a:p>
            <a:r>
              <a:rPr lang="en-AU" sz="1200" kern="1200" dirty="0">
                <a:solidFill>
                  <a:schemeClr val="tx1"/>
                </a:solidFill>
                <a:latin typeface="Segoe UI Light"/>
                <a:ea typeface="+mn-ea"/>
                <a:cs typeface="+mn-cs"/>
              </a:rPr>
              <a:t>       required, but the parameter name, "Name," is optional.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[-Name] &lt;string&gt;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A right and left bracket ([]) appended to a .NET type indicates that</a:t>
            </a:r>
          </a:p>
          <a:p>
            <a:r>
              <a:rPr lang="en-AU" sz="1200" kern="1200" dirty="0">
                <a:solidFill>
                  <a:schemeClr val="tx1"/>
                </a:solidFill>
                <a:latin typeface="Segoe UI Light"/>
                <a:ea typeface="+mn-ea"/>
                <a:cs typeface="+mn-cs"/>
              </a:rPr>
              <a:t>       the parameter can accept one or multiple values of that type. Enter the </a:t>
            </a:r>
          </a:p>
          <a:p>
            <a:r>
              <a:rPr lang="en-AU" sz="1200" kern="1200" dirty="0">
                <a:solidFill>
                  <a:schemeClr val="tx1"/>
                </a:solidFill>
                <a:latin typeface="Segoe UI Light"/>
                <a:ea typeface="+mn-ea"/>
                <a:cs typeface="+mn-cs"/>
              </a:rPr>
              <a:t>       values in a comma-separated list.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For example, the Name parameter of the New-Alias cmdlet takes only </a:t>
            </a:r>
          </a:p>
          <a:p>
            <a:r>
              <a:rPr lang="en-AU" sz="1200" kern="1200" dirty="0">
                <a:solidFill>
                  <a:schemeClr val="tx1"/>
                </a:solidFill>
                <a:latin typeface="Segoe UI Light"/>
                <a:ea typeface="+mn-ea"/>
                <a:cs typeface="+mn-cs"/>
              </a:rPr>
              <a:t>       one string, but the Name parameter of Get-Process can take one or </a:t>
            </a:r>
          </a:p>
          <a:p>
            <a:r>
              <a:rPr lang="en-AU" sz="1200" kern="1200" dirty="0">
                <a:solidFill>
                  <a:schemeClr val="tx1"/>
                </a:solidFill>
                <a:latin typeface="Segoe UI Light"/>
                <a:ea typeface="+mn-ea"/>
                <a:cs typeface="+mn-cs"/>
              </a:rPr>
              <a:t>       many strings.</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&lt;string&gt;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MyAlias</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Get-Process [-Name] &lt;string[]&gt;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Get-Process -Name Explorer, </a:t>
            </a:r>
            <a:r>
              <a:rPr lang="en-AU" sz="1200" kern="1200" dirty="0" err="1">
                <a:solidFill>
                  <a:schemeClr val="tx1"/>
                </a:solidFill>
                <a:latin typeface="Segoe UI Light"/>
                <a:ea typeface="+mn-ea"/>
                <a:cs typeface="+mn-cs"/>
              </a:rPr>
              <a:t>Winlogon</a:t>
            </a:r>
            <a:r>
              <a:rPr lang="en-AU" sz="1200" kern="1200" dirty="0">
                <a:solidFill>
                  <a:schemeClr val="tx1"/>
                </a:solidFill>
                <a:latin typeface="Segoe UI Light"/>
                <a:ea typeface="+mn-ea"/>
                <a:cs typeface="+mn-cs"/>
              </a:rPr>
              <a:t>, Services</a:t>
            </a:r>
          </a:p>
          <a:p>
            <a:r>
              <a:rPr lang="en-AU" sz="1200" kern="1200" dirty="0">
                <a:solidFill>
                  <a:schemeClr val="tx1"/>
                </a:solidFill>
                <a:latin typeface="Segoe UI Light"/>
                <a:ea typeface="+mn-ea"/>
                <a:cs typeface="+mn-cs"/>
              </a:rPr>
              <a:t>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 Braces ({}) indicate an "enumeration," which is a set of valid values</a:t>
            </a:r>
          </a:p>
          <a:p>
            <a:r>
              <a:rPr lang="en-AU" sz="1200" kern="1200" dirty="0">
                <a:solidFill>
                  <a:schemeClr val="tx1"/>
                </a:solidFill>
                <a:latin typeface="Segoe UI Light"/>
                <a:ea typeface="+mn-ea"/>
                <a:cs typeface="+mn-cs"/>
              </a:rPr>
              <a:t>       for a parameter.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The values in the braces are separated by vertical bars ( | ). These bars       </a:t>
            </a:r>
          </a:p>
          <a:p>
            <a:r>
              <a:rPr lang="en-AU" sz="1200" kern="1200" dirty="0">
                <a:solidFill>
                  <a:schemeClr val="tx1"/>
                </a:solidFill>
                <a:latin typeface="Segoe UI Light"/>
                <a:ea typeface="+mn-ea"/>
                <a:cs typeface="+mn-cs"/>
              </a:rPr>
              <a:t>       indicate an "exclusive or" choice, meaning that you can choose only</a:t>
            </a:r>
          </a:p>
          <a:p>
            <a:r>
              <a:rPr lang="en-AU" sz="1200" kern="1200" dirty="0">
                <a:solidFill>
                  <a:schemeClr val="tx1"/>
                </a:solidFill>
                <a:latin typeface="Segoe UI Light"/>
                <a:ea typeface="+mn-ea"/>
                <a:cs typeface="+mn-cs"/>
              </a:rPr>
              <a:t>       one value from the set of values that are listed inside the braces.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For example, the syntax for the New-Alias cmdlet includes the following</a:t>
            </a:r>
          </a:p>
          <a:p>
            <a:r>
              <a:rPr lang="en-AU" sz="1200" kern="1200" dirty="0">
                <a:solidFill>
                  <a:schemeClr val="tx1"/>
                </a:solidFill>
                <a:latin typeface="Segoe UI Light"/>
                <a:ea typeface="+mn-ea"/>
                <a:cs typeface="+mn-cs"/>
              </a:rPr>
              <a:t>       value enumeration for the Option parameter:</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-Option {None | </a:t>
            </a:r>
            <a:r>
              <a:rPr lang="en-AU" sz="1200" kern="1200" dirty="0" err="1">
                <a:solidFill>
                  <a:schemeClr val="tx1"/>
                </a:solidFill>
                <a:latin typeface="Segoe UI Light"/>
                <a:ea typeface="+mn-ea"/>
                <a:cs typeface="+mn-cs"/>
              </a:rPr>
              <a:t>ReadOnly</a:t>
            </a:r>
            <a:r>
              <a:rPr lang="en-AU" sz="1200" kern="1200" dirty="0">
                <a:solidFill>
                  <a:schemeClr val="tx1"/>
                </a:solidFill>
                <a:latin typeface="Segoe UI Light"/>
                <a:ea typeface="+mn-ea"/>
                <a:cs typeface="+mn-cs"/>
              </a:rPr>
              <a:t> | Constant | Private | </a:t>
            </a:r>
            <a:r>
              <a:rPr lang="en-AU" sz="1200" kern="1200" dirty="0" err="1">
                <a:solidFill>
                  <a:schemeClr val="tx1"/>
                </a:solidFill>
                <a:latin typeface="Segoe UI Light"/>
                <a:ea typeface="+mn-ea"/>
                <a:cs typeface="+mn-cs"/>
              </a:rPr>
              <a:t>AllScope</a:t>
            </a:r>
            <a:r>
              <a:rPr lang="en-AU" sz="1200" kern="1200" dirty="0">
                <a:solidFill>
                  <a:schemeClr val="tx1"/>
                </a:solidFill>
                <a:latin typeface="Segoe UI Light"/>
                <a:ea typeface="+mn-ea"/>
                <a:cs typeface="+mn-cs"/>
              </a:rPr>
              <a: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braces and vertical bars indicate that you can choose any one of</a:t>
            </a:r>
          </a:p>
          <a:p>
            <a:r>
              <a:rPr lang="en-AU" sz="1200" kern="1200" dirty="0">
                <a:solidFill>
                  <a:schemeClr val="tx1"/>
                </a:solidFill>
                <a:latin typeface="Segoe UI Light"/>
                <a:ea typeface="+mn-ea"/>
                <a:cs typeface="+mn-cs"/>
              </a:rPr>
              <a:t>       the listed values for the Option parameter, such as </a:t>
            </a:r>
            <a:r>
              <a:rPr lang="en-AU" sz="1200" kern="1200" dirty="0" err="1">
                <a:solidFill>
                  <a:schemeClr val="tx1"/>
                </a:solidFill>
                <a:latin typeface="Segoe UI Light"/>
                <a:ea typeface="+mn-ea"/>
                <a:cs typeface="+mn-cs"/>
              </a:rPr>
              <a:t>ReadOnly</a:t>
            </a:r>
            <a:r>
              <a:rPr lang="en-AU" sz="1200" kern="1200" dirty="0">
                <a:solidFill>
                  <a:schemeClr val="tx1"/>
                </a:solidFill>
                <a:latin typeface="Segoe UI Light"/>
                <a:ea typeface="+mn-ea"/>
                <a:cs typeface="+mn-cs"/>
              </a:rPr>
              <a:t> or </a:t>
            </a:r>
            <a:r>
              <a:rPr lang="en-AU" sz="1200" kern="1200" dirty="0" err="1">
                <a:solidFill>
                  <a:schemeClr val="tx1"/>
                </a:solidFill>
                <a:latin typeface="Segoe UI Light"/>
                <a:ea typeface="+mn-ea"/>
                <a:cs typeface="+mn-cs"/>
              </a:rPr>
              <a:t>AllScope</a:t>
            </a:r>
            <a:r>
              <a:rPr lang="en-AU" sz="1200" kern="1200" dirty="0">
                <a:solidFill>
                  <a:schemeClr val="tx1"/>
                </a:solidFill>
                <a:latin typeface="Segoe UI Light"/>
                <a:ea typeface="+mn-ea"/>
                <a:cs typeface="+mn-cs"/>
              </a:rPr>
              <a: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-Option </a:t>
            </a:r>
            <a:r>
              <a:rPr lang="en-AU" sz="1200" kern="1200" dirty="0" err="1">
                <a:solidFill>
                  <a:schemeClr val="tx1"/>
                </a:solidFill>
                <a:latin typeface="Segoe UI Light"/>
                <a:ea typeface="+mn-ea"/>
                <a:cs typeface="+mn-cs"/>
              </a:rPr>
              <a:t>ReadOnly</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Optional Items</a:t>
            </a:r>
          </a:p>
          <a:p>
            <a:r>
              <a:rPr lang="en-AU" sz="1200" kern="1200" dirty="0">
                <a:solidFill>
                  <a:schemeClr val="tx1"/>
                </a:solidFill>
                <a:latin typeface="Segoe UI Light"/>
                <a:ea typeface="+mn-ea"/>
                <a:cs typeface="+mn-cs"/>
              </a:rPr>
              <a:t>      Brackets ([]) surround optional items. For example, in the New-Alias </a:t>
            </a:r>
          </a:p>
          <a:p>
            <a:r>
              <a:rPr lang="en-AU" sz="1200" kern="1200" dirty="0">
                <a:solidFill>
                  <a:schemeClr val="tx1"/>
                </a:solidFill>
                <a:latin typeface="Segoe UI Light"/>
                <a:ea typeface="+mn-ea"/>
                <a:cs typeface="+mn-cs"/>
              </a:rPr>
              <a:t>      cmdlet syntax description, the Scope parameter is optional. This is </a:t>
            </a:r>
          </a:p>
          <a:p>
            <a:r>
              <a:rPr lang="en-AU" sz="1200" kern="1200" dirty="0">
                <a:solidFill>
                  <a:schemeClr val="tx1"/>
                </a:solidFill>
                <a:latin typeface="Segoe UI Light"/>
                <a:ea typeface="+mn-ea"/>
                <a:cs typeface="+mn-cs"/>
              </a:rPr>
              <a:t>      indicated in the syntax by the brackets around the parameter name </a:t>
            </a:r>
          </a:p>
          <a:p>
            <a:r>
              <a:rPr lang="en-AU" sz="1200" kern="1200" dirty="0">
                <a:solidFill>
                  <a:schemeClr val="tx1"/>
                </a:solidFill>
                <a:latin typeface="Segoe UI Light"/>
                <a:ea typeface="+mn-ea"/>
                <a:cs typeface="+mn-cs"/>
              </a:rPr>
              <a:t>      and type:</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[-Scope &lt;string&gt;]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Both the following examples are correct uses of the New-Alias cmdlet: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r>
              <a:rPr lang="en-AU" sz="1200" kern="1200" dirty="0">
                <a:solidFill>
                  <a:schemeClr val="tx1"/>
                </a:solidFill>
                <a:latin typeface="Segoe UI Light"/>
                <a:ea typeface="+mn-ea"/>
                <a:cs typeface="+mn-cs"/>
              </a:rPr>
              <a:t> -Scope global</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A parameter name can be optional even if the value for that parameter is </a:t>
            </a:r>
          </a:p>
          <a:p>
            <a:r>
              <a:rPr lang="en-AU" sz="1200" kern="1200" dirty="0">
                <a:solidFill>
                  <a:schemeClr val="tx1"/>
                </a:solidFill>
                <a:latin typeface="Segoe UI Light"/>
                <a:ea typeface="+mn-ea"/>
                <a:cs typeface="+mn-cs"/>
              </a:rPr>
              <a:t>      required. This is indicated in the syntax by the brackets around the </a:t>
            </a:r>
          </a:p>
          <a:p>
            <a:r>
              <a:rPr lang="en-AU" sz="1200" kern="1200" dirty="0">
                <a:solidFill>
                  <a:schemeClr val="tx1"/>
                </a:solidFill>
                <a:latin typeface="Segoe UI Light"/>
                <a:ea typeface="+mn-ea"/>
                <a:cs typeface="+mn-cs"/>
              </a:rPr>
              <a:t>      parameter name but not the parameter type, as in this example from the </a:t>
            </a:r>
          </a:p>
          <a:p>
            <a:r>
              <a:rPr lang="en-AU" sz="1200" kern="1200" dirty="0">
                <a:solidFill>
                  <a:schemeClr val="tx1"/>
                </a:solidFill>
                <a:latin typeface="Segoe UI Light"/>
                <a:ea typeface="+mn-ea"/>
                <a:cs typeface="+mn-cs"/>
              </a:rPr>
              <a:t>      New-Alias cmdlet: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[-Name] &lt;string&gt; [-Value] &lt;string&gt;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following  commands correctly use the New-Alias cmdlet. The commands </a:t>
            </a:r>
          </a:p>
          <a:p>
            <a:r>
              <a:rPr lang="en-AU" sz="1200" kern="1200" dirty="0">
                <a:solidFill>
                  <a:schemeClr val="tx1"/>
                </a:solidFill>
                <a:latin typeface="Segoe UI Light"/>
                <a:ea typeface="+mn-ea"/>
                <a:cs typeface="+mn-cs"/>
              </a:rPr>
              <a:t>      produce the same result.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-Name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-Value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a:t>
            </a:r>
            <a:r>
              <a:rPr lang="en-AU" sz="1200" kern="1200" dirty="0" err="1">
                <a:solidFill>
                  <a:schemeClr val="tx1"/>
                </a:solidFill>
                <a:latin typeface="Segoe UI Light"/>
                <a:ea typeface="+mn-ea"/>
                <a:cs typeface="+mn-cs"/>
              </a:rPr>
              <a:t>utd</a:t>
            </a:r>
            <a:r>
              <a:rPr lang="en-AU" sz="1200" kern="1200" dirty="0">
                <a:solidFill>
                  <a:schemeClr val="tx1"/>
                </a:solidFill>
                <a:latin typeface="Segoe UI Light"/>
                <a:ea typeface="+mn-ea"/>
                <a:cs typeface="+mn-cs"/>
              </a:rPr>
              <a:t> Update-</a:t>
            </a:r>
            <a:r>
              <a:rPr lang="en-AU" sz="1200" kern="1200" dirty="0" err="1">
                <a:solidFill>
                  <a:schemeClr val="tx1"/>
                </a:solidFill>
                <a:latin typeface="Segoe UI Light"/>
                <a:ea typeface="+mn-ea"/>
                <a:cs typeface="+mn-cs"/>
              </a:rPr>
              <a:t>TypeData</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If the parameter name is not included in the statement as typed, Windows </a:t>
            </a:r>
          </a:p>
          <a:p>
            <a:r>
              <a:rPr lang="en-AU" sz="1200" kern="1200" dirty="0">
                <a:solidFill>
                  <a:schemeClr val="tx1"/>
                </a:solidFill>
                <a:latin typeface="Segoe UI Light"/>
                <a:ea typeface="+mn-ea"/>
                <a:cs typeface="+mn-cs"/>
              </a:rPr>
              <a:t>      PowerShell tries to use the position of the arguments to assign the </a:t>
            </a:r>
          </a:p>
          <a:p>
            <a:r>
              <a:rPr lang="en-AU" sz="1200" kern="1200" dirty="0">
                <a:solidFill>
                  <a:schemeClr val="tx1"/>
                </a:solidFill>
                <a:latin typeface="Segoe UI Light"/>
                <a:ea typeface="+mn-ea"/>
                <a:cs typeface="+mn-cs"/>
              </a:rPr>
              <a:t>      values to parameters.</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following example is not complete:</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New-Alias </a:t>
            </a:r>
            <a:r>
              <a:rPr lang="en-AU" sz="1200" kern="1200" dirty="0" err="1">
                <a:solidFill>
                  <a:schemeClr val="tx1"/>
                </a:solidFill>
                <a:latin typeface="Segoe UI Light"/>
                <a:ea typeface="+mn-ea"/>
                <a:cs typeface="+mn-cs"/>
              </a:rPr>
              <a:t>utd</a:t>
            </a:r>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This cmdlet requires values for both the Name and Value parameters.</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In syntax examples, brackets are also used in naming and casting to </a:t>
            </a:r>
          </a:p>
          <a:p>
            <a:r>
              <a:rPr lang="en-AU" sz="1200" kern="1200" dirty="0">
                <a:solidFill>
                  <a:schemeClr val="tx1"/>
                </a:solidFill>
                <a:latin typeface="Segoe UI Light"/>
                <a:ea typeface="+mn-ea"/>
                <a:cs typeface="+mn-cs"/>
              </a:rPr>
              <a:t>      .NET Framework types. In this context, brackets do not indicate an </a:t>
            </a:r>
          </a:p>
          <a:p>
            <a:r>
              <a:rPr lang="en-AU" sz="1200" kern="1200" dirty="0">
                <a:solidFill>
                  <a:schemeClr val="tx1"/>
                </a:solidFill>
                <a:latin typeface="Segoe UI Light"/>
                <a:ea typeface="+mn-ea"/>
                <a:cs typeface="+mn-cs"/>
              </a:rPr>
              <a:t>      element is optional. </a:t>
            </a:r>
          </a:p>
          <a:p>
            <a:endParaRPr lang="en-US" dirty="0"/>
          </a:p>
        </p:txBody>
      </p:sp>
    </p:spTree>
    <p:extLst>
      <p:ext uri="{BB962C8B-B14F-4D97-AF65-F5344CB8AC3E}">
        <p14:creationId xmlns:p14="http://schemas.microsoft.com/office/powerpoint/2010/main" val="139502879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71</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pPr>
            <a:endParaRPr lang="en-US" sz="882">
              <a:solidFill>
                <a:prstClr val="black"/>
              </a:solidFill>
              <a:latin typeface="Segoe UI Light" pitchFamily="34" charset="0"/>
            </a:endParaRPr>
          </a:p>
          <a:p>
            <a:pPr lvl="0" defTabSz="914460">
              <a:lnSpc>
                <a:spcPct val="90000"/>
              </a:lnSpc>
              <a:spcAft>
                <a:spcPts val="333"/>
              </a:spcAft>
            </a:pPr>
            <a:r>
              <a:rPr lang="en-US" sz="882">
                <a:solidFill>
                  <a:prstClr val="black"/>
                </a:solidFill>
                <a:latin typeface="Segoe UI Light" pitchFamily="34" charset="0"/>
              </a:rPr>
              <a:t>Cmdlets follow the Verb-Noun naming construct. They can be discovered in a number of ways. </a:t>
            </a:r>
          </a:p>
          <a:p>
            <a:pPr lvl="0" defTabSz="914460">
              <a:lnSpc>
                <a:spcPct val="90000"/>
              </a:lnSpc>
              <a:spcAft>
                <a:spcPts val="333"/>
              </a:spcAft>
            </a:pPr>
            <a:r>
              <a:rPr lang="en-US" sz="882">
                <a:solidFill>
                  <a:prstClr val="black"/>
                </a:solidFill>
                <a:latin typeface="Segoe UI Light" pitchFamily="34" charset="0"/>
              </a:rPr>
              <a:t>A parameter starts with a dash, followed by the name of the parameter. </a:t>
            </a:r>
          </a:p>
          <a:p>
            <a:pPr lvl="0" defTabSz="914460">
              <a:lnSpc>
                <a:spcPct val="90000"/>
              </a:lnSpc>
              <a:spcAft>
                <a:spcPts val="333"/>
              </a:spcAft>
            </a:pPr>
            <a:r>
              <a:rPr lang="en-US" sz="882">
                <a:solidFill>
                  <a:prstClr val="black"/>
                </a:solidFill>
                <a:latin typeface="Segoe UI Light" pitchFamily="34" charset="0"/>
              </a:rPr>
              <a:t>An argument, on the other hand, is the value that will be associated with, or bound to, a specific parameter.</a:t>
            </a:r>
          </a:p>
          <a:p>
            <a:pPr lvl="0" defTabSz="914460">
              <a:lnSpc>
                <a:spcPct val="90000"/>
              </a:lnSpc>
              <a:spcAft>
                <a:spcPts val="333"/>
              </a:spcAft>
            </a:pPr>
            <a:r>
              <a:rPr lang="en-US" sz="882">
                <a:solidFill>
                  <a:prstClr val="black"/>
                </a:solidFill>
                <a:latin typeface="Segoe UI Light" pitchFamily="34" charset="0"/>
              </a:rPr>
              <a:t>Cmdlets also return output which will typically end up on the Console screen if it is not captured.</a:t>
            </a: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05637751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5367679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45879F-01E5-42D6-B4A1-FB7AB917AF37}" type="slidenum">
              <a:rPr lang="en-US" smtClean="0"/>
              <a:t>73</a:t>
            </a:fld>
            <a:endParaRPr lang="en-US"/>
          </a:p>
        </p:txBody>
      </p:sp>
    </p:spTree>
    <p:extLst>
      <p:ext uri="{BB962C8B-B14F-4D97-AF65-F5344CB8AC3E}">
        <p14:creationId xmlns:p14="http://schemas.microsoft.com/office/powerpoint/2010/main" val="25916112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74</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pPr>
            <a:endParaRPr lang="en-US" sz="882">
              <a:solidFill>
                <a:prstClr val="black"/>
              </a:solidFill>
              <a:latin typeface="Segoe UI Light" pitchFamily="34" charset="0"/>
            </a:endParaRPr>
          </a:p>
          <a:p>
            <a:pPr lvl="0" defTabSz="914460">
              <a:lnSpc>
                <a:spcPct val="90000"/>
              </a:lnSpc>
              <a:spcAft>
                <a:spcPts val="333"/>
              </a:spcAft>
            </a:pPr>
            <a:r>
              <a:rPr lang="en-US" sz="882">
                <a:solidFill>
                  <a:prstClr val="black"/>
                </a:solidFill>
                <a:latin typeface="Segoe UI Light" pitchFamily="34" charset="0"/>
              </a:rPr>
              <a:t>Every Cmdlet has specific parameters that it expects and specific rules for using them. </a:t>
            </a:r>
          </a:p>
          <a:p>
            <a:pPr lvl="0" defTabSz="914460">
              <a:lnSpc>
                <a:spcPct val="90000"/>
              </a:lnSpc>
              <a:spcAft>
                <a:spcPts val="333"/>
              </a:spcAft>
            </a:pPr>
            <a:r>
              <a:rPr lang="en-US" sz="882">
                <a:solidFill>
                  <a:prstClr val="black"/>
                </a:solidFill>
                <a:latin typeface="Segoe UI Light" pitchFamily="34" charset="0"/>
              </a:rPr>
              <a:t>We can retrieve syntax for a cmdlet by using Get-Command or Get-Help # PowerShell uses DASHES (-) to precede Named parameters and Spaces to delimit Parameters/Arguments.  </a:t>
            </a:r>
          </a:p>
          <a:p>
            <a:pPr lvl="0" defTabSz="914460">
              <a:lnSpc>
                <a:spcPct val="90000"/>
              </a:lnSpc>
              <a:spcAft>
                <a:spcPts val="333"/>
              </a:spcAft>
            </a:pPr>
            <a:r>
              <a:rPr lang="en-US" sz="882">
                <a:solidFill>
                  <a:prstClr val="black"/>
                </a:solidFill>
                <a:latin typeface="Segoe UI Light" pitchFamily="34" charset="0"/>
              </a:rPr>
              <a:t>Many cmdlets accept parameters that are Positional, meaning you do not have to specify the parameter name.</a:t>
            </a:r>
          </a:p>
          <a:p>
            <a:pPr lvl="0" defTabSz="914460">
              <a:lnSpc>
                <a:spcPct val="90000"/>
              </a:lnSpc>
              <a:spcAft>
                <a:spcPts val="333"/>
              </a:spcAft>
            </a:pPr>
            <a:r>
              <a:rPr lang="en-US" sz="882">
                <a:solidFill>
                  <a:prstClr val="black"/>
                </a:solidFill>
                <a:latin typeface="Segoe UI Light" pitchFamily="34" charset="0"/>
              </a:rPr>
              <a:t>These Positional parameters are expected to be passed in as the same order as referenced in the Syntax.</a:t>
            </a: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69563429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75</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56976298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76</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8055436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226518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912407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25483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PowerShell</a:t>
            </a:r>
            <a:r>
              <a:rPr lang="en-US" baseline="0" dirty="0"/>
              <a:t> is not command prompt 2.0, it is just designed to look like it and be easy to pick up</a:t>
            </a:r>
          </a:p>
          <a:p>
            <a:pPr marL="171450" indent="-171450">
              <a:buFont typeface="Arial" panose="020B0604020202020204" pitchFamily="34" charset="0"/>
              <a:buChar char="•"/>
            </a:pPr>
            <a:r>
              <a:rPr lang="en-US" baseline="0" dirty="0"/>
              <a:t>Full scripting language, similar to Perl/Python/</a:t>
            </a:r>
            <a:r>
              <a:rPr lang="en-US" baseline="0" dirty="0" err="1"/>
              <a:t>Lua</a:t>
            </a:r>
            <a:endParaRPr lang="en-US" dirty="0"/>
          </a:p>
        </p:txBody>
      </p:sp>
    </p:spTree>
    <p:extLst>
      <p:ext uri="{BB962C8B-B14F-4D97-AF65-F5344CB8AC3E}">
        <p14:creationId xmlns:p14="http://schemas.microsoft.com/office/powerpoint/2010/main" val="332810507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001357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1765126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590916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83</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71454326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2110643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using a destructive command on the pipeline always use </a:t>
            </a:r>
            <a:r>
              <a:rPr lang="en-US" dirty="0" err="1"/>
              <a:t>whatif</a:t>
            </a:r>
            <a:r>
              <a:rPr lang="en-US" dirty="0"/>
              <a:t> to test the command. Positionally binding parameters might give a completely different result than you though.</a:t>
            </a:r>
          </a:p>
        </p:txBody>
      </p:sp>
    </p:spTree>
    <p:extLst>
      <p:ext uri="{BB962C8B-B14F-4D97-AF65-F5344CB8AC3E}">
        <p14:creationId xmlns:p14="http://schemas.microsoft.com/office/powerpoint/2010/main" val="121425177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986533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87</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37513423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88</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45533335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89</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336194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Huge overhaul to the language in PS v3.0.</a:t>
            </a:r>
            <a:r>
              <a:rPr lang="en-US" baseline="0" dirty="0"/>
              <a:t> Lots of convenience things that won’t be present on v2.0 machines, which we will try to call out as we go incase you have v2.0 machines still. </a:t>
            </a:r>
          </a:p>
          <a:p>
            <a:pPr marL="171450" indent="-171450">
              <a:buFont typeface="Arial" panose="020B0604020202020204" pitchFamily="34" charset="0"/>
              <a:buChar char="•"/>
            </a:pPr>
            <a:r>
              <a:rPr lang="en-US" baseline="0" dirty="0"/>
              <a:t>PowerShell version 5 will be updated incremental with the OS core.</a:t>
            </a:r>
          </a:p>
          <a:p>
            <a:pPr marL="171450" indent="-171450">
              <a:buFont typeface="Arial" panose="020B0604020202020204" pitchFamily="34" charset="0"/>
              <a:buChar char="•"/>
            </a:pPr>
            <a:r>
              <a:rPr lang="en-US" baseline="0" dirty="0"/>
              <a:t>Windows PowerShell is Monad through version 5.1 currently. </a:t>
            </a:r>
          </a:p>
          <a:p>
            <a:pPr marL="171450" indent="-171450">
              <a:buFont typeface="Arial" panose="020B0604020202020204" pitchFamily="34" charset="0"/>
              <a:buChar char="•"/>
            </a:pPr>
            <a:r>
              <a:rPr lang="en-US" baseline="0" dirty="0"/>
              <a:t>PowerShell Core is 6.0 and above, but is not ‘</a:t>
            </a:r>
            <a:r>
              <a:rPr lang="en-US" baseline="0"/>
              <a:t>Windows PowerShell’.</a:t>
            </a:r>
            <a:endParaRPr lang="en-US" dirty="0"/>
          </a:p>
        </p:txBody>
      </p:sp>
    </p:spTree>
    <p:extLst>
      <p:ext uri="{BB962C8B-B14F-4D97-AF65-F5344CB8AC3E}">
        <p14:creationId xmlns:p14="http://schemas.microsoft.com/office/powerpoint/2010/main" val="398623011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Footer Placeholder 3"/>
          <p:cNvSpPr>
            <a:spLocks noGrp="1"/>
          </p:cNvSpPr>
          <p:nvPr>
            <p:ph type="ftr" sz="quarter" idx="10"/>
          </p:nvPr>
        </p:nvSpPr>
        <p:spPr>
          <a:xfrm>
            <a:off x="0" y="8915400"/>
            <a:ext cx="4572000" cy="314033"/>
          </a:xfrm>
          <a:prstGeom prst="rect">
            <a:avLst/>
          </a:prstGeom>
        </p:spPr>
        <p:txBody>
          <a:bodyPr/>
          <a:lstStyle/>
          <a:p>
            <a:r>
              <a:rPr lang="en-US"/>
              <a:t>© 2011 Microsoft Corporation    	Microsoft Confidential</a:t>
            </a:r>
            <a:endParaRPr lang="en-US" dirty="0"/>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fld id="{89920E16-7E2D-4061-8759-5F8497A7A433}" type="slidenum">
              <a:rPr lang="en-US" smtClean="0"/>
              <a:pPr/>
              <a:t>90</a:t>
            </a:fld>
            <a:endParaRPr lang="en-US" dirty="0"/>
          </a:p>
        </p:txBody>
      </p:sp>
    </p:spTree>
    <p:extLst>
      <p:ext uri="{BB962C8B-B14F-4D97-AF65-F5344CB8AC3E}">
        <p14:creationId xmlns:p14="http://schemas.microsoft.com/office/powerpoint/2010/main" val="226296765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502979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Footer Placeholder 3"/>
          <p:cNvSpPr>
            <a:spLocks noGrp="1"/>
          </p:cNvSpPr>
          <p:nvPr>
            <p:ph type="ftr" sz="quarter" idx="10"/>
          </p:nvPr>
        </p:nvSpPr>
        <p:spPr>
          <a:xfrm>
            <a:off x="0" y="8915400"/>
            <a:ext cx="4572000" cy="314033"/>
          </a:xfrm>
          <a:prstGeom prst="rect">
            <a:avLst/>
          </a:prstGeom>
        </p:spPr>
        <p:txBody>
          <a:bodyPr/>
          <a:lstStyle/>
          <a:p>
            <a:r>
              <a:rPr lang="en-US"/>
              <a:t>© 2011 Microsoft Corporation    	Microsoft Confidential</a:t>
            </a:r>
            <a:endParaRPr lang="en-US" dirty="0"/>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fld id="{89920E16-7E2D-4061-8759-5F8497A7A433}" type="slidenum">
              <a:rPr lang="en-US" smtClean="0"/>
              <a:pPr/>
              <a:t>92</a:t>
            </a:fld>
            <a:endParaRPr lang="en-US" dirty="0"/>
          </a:p>
        </p:txBody>
      </p:sp>
    </p:spTree>
    <p:extLst>
      <p:ext uri="{BB962C8B-B14F-4D97-AF65-F5344CB8AC3E}">
        <p14:creationId xmlns:p14="http://schemas.microsoft.com/office/powerpoint/2010/main" val="337131353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Footer Placeholder 3"/>
          <p:cNvSpPr>
            <a:spLocks noGrp="1"/>
          </p:cNvSpPr>
          <p:nvPr>
            <p:ph type="ftr" sz="quarter" idx="10"/>
          </p:nvPr>
        </p:nvSpPr>
        <p:spPr>
          <a:xfrm>
            <a:off x="0" y="8915400"/>
            <a:ext cx="4572000" cy="314033"/>
          </a:xfrm>
          <a:prstGeom prst="rect">
            <a:avLst/>
          </a:prstGeom>
        </p:spPr>
        <p:txBody>
          <a:bodyPr/>
          <a:lstStyle/>
          <a:p>
            <a:r>
              <a:rPr lang="en-US"/>
              <a:t>© 2011 Microsoft Corporation    	Microsoft Confidential</a:t>
            </a:r>
            <a:endParaRPr lang="en-US" dirty="0"/>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fld id="{89920E16-7E2D-4061-8759-5F8497A7A433}" type="slidenum">
              <a:rPr lang="en-US" smtClean="0"/>
              <a:pPr/>
              <a:t>93</a:t>
            </a:fld>
            <a:endParaRPr lang="en-US" dirty="0"/>
          </a:p>
        </p:txBody>
      </p:sp>
    </p:spTree>
    <p:extLst>
      <p:ext uri="{BB962C8B-B14F-4D97-AF65-F5344CB8AC3E}">
        <p14:creationId xmlns:p14="http://schemas.microsoft.com/office/powerpoint/2010/main" val="235599961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3376080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95</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2/8/2019</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endParaRPr lang="nl-NL"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23387448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96</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2/8/2019</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33993490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97</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46754814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64015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955794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wrap="square"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298375706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143469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10579582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156409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10954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34525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1827783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42194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691762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76914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16031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wrap="square"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209588135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74589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wrap="square"/>
          <a:lstStyle>
            <a:lvl1pPr>
              <a:defRPr baseline="0">
                <a:solidFill>
                  <a:srgbClr val="0078D7"/>
                </a:solidFill>
              </a:defRPr>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107032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2019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363048071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1039768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2019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94847463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Sectio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83652"/>
            <a:ext cx="11353800" cy="3066444"/>
          </a:xfrm>
        </p:spPr>
        <p:txBody>
          <a:bodyPr wrap="square" lIns="393192" anchor="t" anchorCtr="0">
            <a:normAutofit/>
          </a:bodyPr>
          <a:lstStyle>
            <a:lvl1pPr>
              <a:defRPr sz="6598">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9837514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Title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8D7"/>
                </a:solidFill>
              </a:defRPr>
            </a:lvl1pPr>
          </a:lstStyle>
          <a:p>
            <a:r>
              <a:rPr lang="en-US"/>
              <a:t>Click to edit Master title style</a:t>
            </a:r>
            <a:endParaRPr lang="en-US" dirty="0"/>
          </a:p>
        </p:txBody>
      </p:sp>
      <p:sp>
        <p:nvSpPr>
          <p:cNvPr id="60" name="Content Placeholder 59"/>
          <p:cNvSpPr>
            <a:spLocks noGrp="1"/>
          </p:cNvSpPr>
          <p:nvPr>
            <p:ph sz="quarter" idx="10"/>
          </p:nvPr>
        </p:nvSpPr>
        <p:spPr>
          <a:xfrm>
            <a:off x="304622" y="1411757"/>
            <a:ext cx="2796845" cy="5155174"/>
          </a:xfrm>
        </p:spPr>
        <p:txBody>
          <a:bodyPr>
            <a:noAutofit/>
          </a:bodyPr>
          <a:lstStyle>
            <a:lvl1pPr marL="0" indent="0">
              <a:buNone/>
              <a:defRPr sz="3137"/>
            </a:lvl1pPr>
          </a:lstStyle>
          <a:p>
            <a:pPr lvl="0"/>
            <a:r>
              <a:rPr lang="en-US"/>
              <a:t>Click to edit Master text styles</a:t>
            </a:r>
          </a:p>
        </p:txBody>
      </p:sp>
      <p:sp>
        <p:nvSpPr>
          <p:cNvPr id="61" name="Content Placeholder 59"/>
          <p:cNvSpPr>
            <a:spLocks noGrp="1"/>
          </p:cNvSpPr>
          <p:nvPr>
            <p:ph sz="quarter" idx="11"/>
          </p:nvPr>
        </p:nvSpPr>
        <p:spPr>
          <a:xfrm>
            <a:off x="3245216" y="1411757"/>
            <a:ext cx="2796845" cy="5155174"/>
          </a:xfrm>
        </p:spPr>
        <p:txBody>
          <a:bodyPr vert="horz" wrap="square" lIns="146304" tIns="91440" rIns="146304" bIns="91440" rtlCol="0">
            <a:noAutofit/>
          </a:bodyPr>
          <a:lstStyle>
            <a:lvl1pPr>
              <a:defRPr lang="en-US" sz="3137" smtClean="0"/>
            </a:lvl1pPr>
          </a:lstStyle>
          <a:p>
            <a:pPr marL="0" lvl="0" indent="0">
              <a:buNone/>
            </a:pPr>
            <a:r>
              <a:rPr lang="en-US"/>
              <a:t>Click to edit Master text styles</a:t>
            </a:r>
          </a:p>
        </p:txBody>
      </p:sp>
      <p:sp>
        <p:nvSpPr>
          <p:cNvPr id="62" name="Content Placeholder 59"/>
          <p:cNvSpPr>
            <a:spLocks noGrp="1"/>
          </p:cNvSpPr>
          <p:nvPr>
            <p:ph sz="quarter" idx="12"/>
          </p:nvPr>
        </p:nvSpPr>
        <p:spPr>
          <a:xfrm>
            <a:off x="6214090" y="1411757"/>
            <a:ext cx="2796845" cy="5155174"/>
          </a:xfrm>
        </p:spPr>
        <p:txBody>
          <a:bodyPr>
            <a:noAutofit/>
          </a:bodyPr>
          <a:lstStyle>
            <a:lvl1pPr marL="0" indent="0">
              <a:buNone/>
              <a:defRPr sz="3137"/>
            </a:lvl1pPr>
          </a:lstStyle>
          <a:p>
            <a:pPr lvl="0"/>
            <a:r>
              <a:rPr lang="en-US"/>
              <a:t>Click to edit Master text styles</a:t>
            </a:r>
          </a:p>
        </p:txBody>
      </p:sp>
      <p:sp>
        <p:nvSpPr>
          <p:cNvPr id="63" name="Content Placeholder 59"/>
          <p:cNvSpPr>
            <a:spLocks noGrp="1"/>
          </p:cNvSpPr>
          <p:nvPr>
            <p:ph sz="quarter" idx="13"/>
          </p:nvPr>
        </p:nvSpPr>
        <p:spPr>
          <a:xfrm>
            <a:off x="9126404" y="1411757"/>
            <a:ext cx="2796357" cy="5155174"/>
          </a:xfrm>
        </p:spPr>
        <p:txBody>
          <a:bodyPr>
            <a:noAutofit/>
          </a:bodyPr>
          <a:lstStyle>
            <a:lvl1pPr marL="0" indent="0">
              <a:buNone/>
              <a:defRPr sz="3137"/>
            </a:lvl1pPr>
          </a:lstStyle>
          <a:p>
            <a:pPr lvl="0"/>
            <a:r>
              <a:rPr lang="en-US"/>
              <a:t>Click to edit Master text styles</a:t>
            </a:r>
          </a:p>
        </p:txBody>
      </p:sp>
    </p:spTree>
    <p:extLst>
      <p:ext uri="{BB962C8B-B14F-4D97-AF65-F5344CB8AC3E}">
        <p14:creationId xmlns:p14="http://schemas.microsoft.com/office/powerpoint/2010/main" val="274739345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nodePh="1">
                                  <p:stCondLst>
                                    <p:cond delay="0"/>
                                  </p:stCondLst>
                                  <p:endCondLst>
                                    <p:cond evt="begin" delay="0">
                                      <p:tn val="17"/>
                                    </p:cond>
                                  </p:endCondLst>
                                  <p:childTnLst>
                                    <p:set>
                                      <p:cBhvr>
                                        <p:cTn id="18"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60"/>
                        </p:tgtEl>
                        <p:attrNameLst>
                          <p:attrName>style.visibility</p:attrName>
                        </p:attrNameLst>
                      </p:cBhvr>
                      <p:to>
                        <p:strVal val="visible"/>
                      </p:to>
                    </p:set>
                  </p:childTnLst>
                </p:cTn>
              </p:par>
            </p:tnLst>
          </p:tmpl>
        </p:tmplLst>
      </p:bldP>
      <p:bldP spid="61"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1"/>
                        </p:tgtEl>
                        <p:attrNameLst>
                          <p:attrName>style.visibility</p:attrName>
                        </p:attrNameLst>
                      </p:cBhvr>
                      <p:to>
                        <p:strVal val="visible"/>
                      </p:to>
                    </p:set>
                  </p:childTnLst>
                </p:cTn>
              </p:par>
            </p:tnLst>
          </p:tmpl>
        </p:tmplLst>
      </p:bldP>
      <p:bldP spid="62"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2"/>
                        </p:tgtEl>
                        <p:attrNameLst>
                          <p:attrName>style.visibility</p:attrName>
                        </p:attrNameLst>
                      </p:cBhvr>
                      <p:to>
                        <p:strVal val="visible"/>
                      </p:to>
                    </p:set>
                  </p:childTnLst>
                </p:cTn>
              </p:par>
            </p:tnLst>
          </p:tmpl>
        </p:tmplLst>
      </p:bldP>
      <p:bldP spid="63"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3"/>
                        </p:tgtEl>
                        <p:attrNameLst>
                          <p:attrName>style.visibility</p:attrName>
                        </p:attrNameLst>
                      </p:cBhvr>
                      <p:to>
                        <p:strVal val="visible"/>
                      </p:to>
                    </p:se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6"/>
            <a:ext cx="5378548" cy="1973570"/>
          </a:xfrm>
        </p:spPr>
        <p:txBody>
          <a:bodyPr wrap="square">
            <a:spAutoFit/>
          </a:bodyPr>
          <a:lstStyle>
            <a:lvl1pPr>
              <a:defRPr sz="6470" baseline="0">
                <a:solidFill>
                  <a:srgbClr val="0078D7"/>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9"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75633895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6"/>
            <a:ext cx="8000857" cy="896112"/>
          </a:xfrm>
        </p:spPr>
        <p:txBody>
          <a:bodyPr wrap="square">
            <a:spAutoFit/>
          </a:bodyPr>
          <a:lstStyle>
            <a:lvl1pPr>
              <a:defRPr sz="4800" baseline="0">
                <a:solidFill>
                  <a:srgbClr val="0078D7"/>
                </a:solidFill>
              </a:defRPr>
            </a:lvl1pPr>
          </a:lstStyle>
          <a:p>
            <a:r>
              <a:rPr lang="en-US" dirty="0"/>
              <a:t>Lab Title</a:t>
            </a:r>
          </a:p>
        </p:txBody>
      </p:sp>
      <p:sp>
        <p:nvSpPr>
          <p:cNvPr id="5" name="Rectangle 4">
            <a:extLst>
              <a:ext uri="{FF2B5EF4-FFF2-40B4-BE49-F238E27FC236}">
                <a16:creationId xmlns:a16="http://schemas.microsoft.com/office/drawing/2014/main" id="{EC1155FD-2680-45F5-AEA7-470AD2C9634B}"/>
              </a:ext>
            </a:extLst>
          </p:cNvPr>
          <p:cNvSpPr/>
          <p:nvPr/>
        </p:nvSpPr>
        <p:spPr>
          <a:xfrm>
            <a:off x="8266033" y="5114996"/>
            <a:ext cx="2094574" cy="1323439"/>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0"/>
                <a:solidFill>
                  <a:srgbClr val="00BCF2"/>
                </a:solidFill>
                <a:effectLst>
                  <a:outerShdw blurRad="38100" dist="25400" dir="5400000" algn="ctr" rotWithShape="0">
                    <a:srgbClr val="6E747A">
                      <a:alpha val="43000"/>
                    </a:srgbClr>
                  </a:outerShdw>
                </a:effectLst>
                <a:uLnTx/>
                <a:uFillTx/>
                <a:latin typeface="Segoe UI Semibold" panose="020B0702040204020203" pitchFamily="34" charset="0"/>
                <a:ea typeface="+mn-ea"/>
                <a:cs typeface="Segoe UI Semibold" panose="020B0702040204020203" pitchFamily="34" charset="0"/>
              </a:rPr>
              <a:t>LAB</a:t>
            </a:r>
          </a:p>
        </p:txBody>
      </p:sp>
      <p:pic>
        <p:nvPicPr>
          <p:cNvPr id="6" name="Picture 5">
            <a:extLst>
              <a:ext uri="{FF2B5EF4-FFF2-40B4-BE49-F238E27FC236}">
                <a16:creationId xmlns:a16="http://schemas.microsoft.com/office/drawing/2014/main" id="{6782C3B0-E4D0-44FD-BF97-346B40ECDB06}"/>
              </a:ext>
            </a:extLst>
          </p:cNvPr>
          <p:cNvPicPr>
            <a:picLocks noChangeAspect="1"/>
          </p:cNvPicPr>
          <p:nvPr/>
        </p:nvPicPr>
        <p:blipFill>
          <a:blip r:embed="rId2"/>
          <a:stretch>
            <a:fillRect/>
          </a:stretch>
        </p:blipFill>
        <p:spPr>
          <a:xfrm>
            <a:off x="8234464" y="1017661"/>
            <a:ext cx="2157713" cy="3900480"/>
          </a:xfrm>
          <a:prstGeom prst="rect">
            <a:avLst/>
          </a:prstGeom>
        </p:spPr>
      </p:pic>
    </p:spTree>
    <p:extLst>
      <p:ext uri="{BB962C8B-B14F-4D97-AF65-F5344CB8AC3E}">
        <p14:creationId xmlns:p14="http://schemas.microsoft.com/office/powerpoint/2010/main" val="369428454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7"/>
            <a:ext cx="11658600" cy="896112"/>
          </a:xfrm>
        </p:spPr>
        <p:txBody>
          <a:bodyPr wrap="square">
            <a:spAutoFit/>
          </a:bodyPr>
          <a:lstStyle>
            <a:lvl1pPr>
              <a:defRPr sz="4800" baseline="0">
                <a:solidFill>
                  <a:srgbClr val="0078D7"/>
                </a:solidFill>
              </a:defRPr>
            </a:lvl1pPr>
          </a:lstStyle>
          <a:p>
            <a:r>
              <a:rPr lang="en-US" dirty="0"/>
              <a:t>Video Title</a:t>
            </a:r>
          </a:p>
        </p:txBody>
      </p:sp>
      <p:grpSp>
        <p:nvGrpSpPr>
          <p:cNvPr id="7" name="Group 6">
            <a:extLst>
              <a:ext uri="{FF2B5EF4-FFF2-40B4-BE49-F238E27FC236}">
                <a16:creationId xmlns:a16="http://schemas.microsoft.com/office/drawing/2014/main" id="{9AF37199-6030-4C10-9BF2-3226DD45EFC3}"/>
              </a:ext>
            </a:extLst>
          </p:cNvPr>
          <p:cNvGrpSpPr>
            <a:grpSpLocks noChangeAspect="1"/>
          </p:cNvGrpSpPr>
          <p:nvPr/>
        </p:nvGrpSpPr>
        <p:grpSpPr>
          <a:xfrm>
            <a:off x="3939412" y="2438400"/>
            <a:ext cx="4313176" cy="2590800"/>
            <a:chOff x="10156031" y="3728242"/>
            <a:chExt cx="1892300" cy="1136650"/>
          </a:xfrm>
        </p:grpSpPr>
        <p:sp>
          <p:nvSpPr>
            <p:cNvPr id="8" name="Freeform 310">
              <a:extLst>
                <a:ext uri="{FF2B5EF4-FFF2-40B4-BE49-F238E27FC236}">
                  <a16:creationId xmlns:a16="http://schemas.microsoft.com/office/drawing/2014/main" id="{D50538D4-DB85-4899-9401-DDCA739F9507}"/>
                </a:ext>
              </a:extLst>
            </p:cNvPr>
            <p:cNvSpPr>
              <a:spLocks/>
            </p:cNvSpPr>
            <p:nvPr/>
          </p:nvSpPr>
          <p:spPr bwMode="auto">
            <a:xfrm>
              <a:off x="10156031" y="4583904"/>
              <a:ext cx="1892300" cy="258763"/>
            </a:xfrm>
            <a:custGeom>
              <a:avLst/>
              <a:gdLst>
                <a:gd name="T0" fmla="*/ 0 w 1192"/>
                <a:gd name="T1" fmla="*/ 142 h 163"/>
                <a:gd name="T2" fmla="*/ 142 w 1192"/>
                <a:gd name="T3" fmla="*/ 64 h 163"/>
                <a:gd name="T4" fmla="*/ 837 w 1192"/>
                <a:gd name="T5" fmla="*/ 0 h 163"/>
                <a:gd name="T6" fmla="*/ 1050 w 1192"/>
                <a:gd name="T7" fmla="*/ 64 h 163"/>
                <a:gd name="T8" fmla="*/ 1192 w 1192"/>
                <a:gd name="T9" fmla="*/ 142 h 163"/>
                <a:gd name="T10" fmla="*/ 589 w 1192"/>
                <a:gd name="T11" fmla="*/ 163 h 163"/>
                <a:gd name="T12" fmla="*/ 0 w 1192"/>
                <a:gd name="T13" fmla="*/ 142 h 163"/>
                <a:gd name="T14" fmla="*/ 0 w 1192"/>
                <a:gd name="T15" fmla="*/ 142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63">
                  <a:moveTo>
                    <a:pt x="0" y="142"/>
                  </a:moveTo>
                  <a:lnTo>
                    <a:pt x="142" y="64"/>
                  </a:lnTo>
                  <a:lnTo>
                    <a:pt x="837" y="0"/>
                  </a:lnTo>
                  <a:lnTo>
                    <a:pt x="1050" y="64"/>
                  </a:lnTo>
                  <a:lnTo>
                    <a:pt x="1192" y="142"/>
                  </a:lnTo>
                  <a:lnTo>
                    <a:pt x="589" y="163"/>
                  </a:lnTo>
                  <a:lnTo>
                    <a:pt x="0" y="142"/>
                  </a:lnTo>
                  <a:lnTo>
                    <a:pt x="0" y="14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 name="Freeform 311">
              <a:extLst>
                <a:ext uri="{FF2B5EF4-FFF2-40B4-BE49-F238E27FC236}">
                  <a16:creationId xmlns:a16="http://schemas.microsoft.com/office/drawing/2014/main" id="{319993E5-8964-46F7-B421-A4230318C690}"/>
                </a:ext>
              </a:extLst>
            </p:cNvPr>
            <p:cNvSpPr>
              <a:spLocks/>
            </p:cNvSpPr>
            <p:nvPr/>
          </p:nvSpPr>
          <p:spPr bwMode="auto">
            <a:xfrm>
              <a:off x="10381456" y="3728242"/>
              <a:ext cx="1441450" cy="957263"/>
            </a:xfrm>
            <a:custGeom>
              <a:avLst/>
              <a:gdLst>
                <a:gd name="T0" fmla="*/ 908 w 908"/>
                <a:gd name="T1" fmla="*/ 603 h 603"/>
                <a:gd name="T2" fmla="*/ 0 w 908"/>
                <a:gd name="T3" fmla="*/ 603 h 603"/>
                <a:gd name="T4" fmla="*/ 0 w 908"/>
                <a:gd name="T5" fmla="*/ 0 h 603"/>
                <a:gd name="T6" fmla="*/ 908 w 908"/>
                <a:gd name="T7" fmla="*/ 0 h 603"/>
                <a:gd name="T8" fmla="*/ 908 w 908"/>
                <a:gd name="T9" fmla="*/ 603 h 603"/>
                <a:gd name="T10" fmla="*/ 908 w 908"/>
                <a:gd name="T11" fmla="*/ 603 h 603"/>
              </a:gdLst>
              <a:ahLst/>
              <a:cxnLst>
                <a:cxn ang="0">
                  <a:pos x="T0" y="T1"/>
                </a:cxn>
                <a:cxn ang="0">
                  <a:pos x="T2" y="T3"/>
                </a:cxn>
                <a:cxn ang="0">
                  <a:pos x="T4" y="T5"/>
                </a:cxn>
                <a:cxn ang="0">
                  <a:pos x="T6" y="T7"/>
                </a:cxn>
                <a:cxn ang="0">
                  <a:pos x="T8" y="T9"/>
                </a:cxn>
                <a:cxn ang="0">
                  <a:pos x="T10" y="T11"/>
                </a:cxn>
              </a:cxnLst>
              <a:rect l="0" t="0" r="r" b="b"/>
              <a:pathLst>
                <a:path w="908" h="603">
                  <a:moveTo>
                    <a:pt x="908" y="603"/>
                  </a:moveTo>
                  <a:lnTo>
                    <a:pt x="0" y="603"/>
                  </a:lnTo>
                  <a:lnTo>
                    <a:pt x="0" y="0"/>
                  </a:lnTo>
                  <a:lnTo>
                    <a:pt x="908" y="0"/>
                  </a:lnTo>
                  <a:lnTo>
                    <a:pt x="908" y="603"/>
                  </a:lnTo>
                  <a:lnTo>
                    <a:pt x="908" y="60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 name="Freeform 312">
              <a:extLst>
                <a:ext uri="{FF2B5EF4-FFF2-40B4-BE49-F238E27FC236}">
                  <a16:creationId xmlns:a16="http://schemas.microsoft.com/office/drawing/2014/main" id="{B468FE64-ECE9-4327-B8EF-AFF453EB141C}"/>
                </a:ext>
              </a:extLst>
            </p:cNvPr>
            <p:cNvSpPr>
              <a:spLocks/>
            </p:cNvSpPr>
            <p:nvPr/>
          </p:nvSpPr>
          <p:spPr bwMode="auto">
            <a:xfrm>
              <a:off x="10381456" y="3728242"/>
              <a:ext cx="1238250" cy="957263"/>
            </a:xfrm>
            <a:custGeom>
              <a:avLst/>
              <a:gdLst>
                <a:gd name="T0" fmla="*/ 213 w 780"/>
                <a:gd name="T1" fmla="*/ 603 h 603"/>
                <a:gd name="T2" fmla="*/ 0 w 780"/>
                <a:gd name="T3" fmla="*/ 603 h 603"/>
                <a:gd name="T4" fmla="*/ 0 w 780"/>
                <a:gd name="T5" fmla="*/ 0 h 603"/>
                <a:gd name="T6" fmla="*/ 780 w 780"/>
                <a:gd name="T7" fmla="*/ 0 h 603"/>
                <a:gd name="T8" fmla="*/ 213 w 780"/>
                <a:gd name="T9" fmla="*/ 603 h 603"/>
                <a:gd name="T10" fmla="*/ 213 w 780"/>
                <a:gd name="T11" fmla="*/ 603 h 603"/>
              </a:gdLst>
              <a:ahLst/>
              <a:cxnLst>
                <a:cxn ang="0">
                  <a:pos x="T0" y="T1"/>
                </a:cxn>
                <a:cxn ang="0">
                  <a:pos x="T2" y="T3"/>
                </a:cxn>
                <a:cxn ang="0">
                  <a:pos x="T4" y="T5"/>
                </a:cxn>
                <a:cxn ang="0">
                  <a:pos x="T6" y="T7"/>
                </a:cxn>
                <a:cxn ang="0">
                  <a:pos x="T8" y="T9"/>
                </a:cxn>
                <a:cxn ang="0">
                  <a:pos x="T10" y="T11"/>
                </a:cxn>
              </a:cxnLst>
              <a:rect l="0" t="0" r="r" b="b"/>
              <a:pathLst>
                <a:path w="780" h="603">
                  <a:moveTo>
                    <a:pt x="213" y="603"/>
                  </a:moveTo>
                  <a:lnTo>
                    <a:pt x="0" y="603"/>
                  </a:lnTo>
                  <a:lnTo>
                    <a:pt x="0" y="0"/>
                  </a:lnTo>
                  <a:lnTo>
                    <a:pt x="780" y="0"/>
                  </a:lnTo>
                  <a:lnTo>
                    <a:pt x="213" y="603"/>
                  </a:lnTo>
                  <a:lnTo>
                    <a:pt x="213" y="60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 name="Freeform 313">
              <a:extLst>
                <a:ext uri="{FF2B5EF4-FFF2-40B4-BE49-F238E27FC236}">
                  <a16:creationId xmlns:a16="http://schemas.microsoft.com/office/drawing/2014/main" id="{3DF3FB8E-16CA-42DD-B916-98D71DD83DAE}"/>
                </a:ext>
              </a:extLst>
            </p:cNvPr>
            <p:cNvSpPr>
              <a:spLocks/>
            </p:cNvSpPr>
            <p:nvPr/>
          </p:nvSpPr>
          <p:spPr bwMode="auto">
            <a:xfrm>
              <a:off x="10449718" y="3806029"/>
              <a:ext cx="1306513" cy="800100"/>
            </a:xfrm>
            <a:custGeom>
              <a:avLst/>
              <a:gdLst>
                <a:gd name="T0" fmla="*/ 823 w 823"/>
                <a:gd name="T1" fmla="*/ 504 h 504"/>
                <a:gd name="T2" fmla="*/ 0 w 823"/>
                <a:gd name="T3" fmla="*/ 504 h 504"/>
                <a:gd name="T4" fmla="*/ 0 w 823"/>
                <a:gd name="T5" fmla="*/ 0 h 504"/>
                <a:gd name="T6" fmla="*/ 823 w 823"/>
                <a:gd name="T7" fmla="*/ 0 h 504"/>
                <a:gd name="T8" fmla="*/ 823 w 823"/>
                <a:gd name="T9" fmla="*/ 504 h 504"/>
                <a:gd name="T10" fmla="*/ 823 w 823"/>
                <a:gd name="T11" fmla="*/ 504 h 504"/>
              </a:gdLst>
              <a:ahLst/>
              <a:cxnLst>
                <a:cxn ang="0">
                  <a:pos x="T0" y="T1"/>
                </a:cxn>
                <a:cxn ang="0">
                  <a:pos x="T2" y="T3"/>
                </a:cxn>
                <a:cxn ang="0">
                  <a:pos x="T4" y="T5"/>
                </a:cxn>
                <a:cxn ang="0">
                  <a:pos x="T6" y="T7"/>
                </a:cxn>
                <a:cxn ang="0">
                  <a:pos x="T8" y="T9"/>
                </a:cxn>
                <a:cxn ang="0">
                  <a:pos x="T10" y="T11"/>
                </a:cxn>
              </a:cxnLst>
              <a:rect l="0" t="0" r="r" b="b"/>
              <a:pathLst>
                <a:path w="823" h="504">
                  <a:moveTo>
                    <a:pt x="823" y="504"/>
                  </a:moveTo>
                  <a:lnTo>
                    <a:pt x="0" y="504"/>
                  </a:lnTo>
                  <a:lnTo>
                    <a:pt x="0" y="0"/>
                  </a:lnTo>
                  <a:lnTo>
                    <a:pt x="823" y="0"/>
                  </a:lnTo>
                  <a:lnTo>
                    <a:pt x="823" y="504"/>
                  </a:lnTo>
                  <a:lnTo>
                    <a:pt x="823" y="504"/>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 name="Freeform 314">
              <a:extLst>
                <a:ext uri="{FF2B5EF4-FFF2-40B4-BE49-F238E27FC236}">
                  <a16:creationId xmlns:a16="http://schemas.microsoft.com/office/drawing/2014/main" id="{A0E68EAB-AD51-439E-9EAA-A5C56A3DF689}"/>
                </a:ext>
              </a:extLst>
            </p:cNvPr>
            <p:cNvSpPr>
              <a:spLocks/>
            </p:cNvSpPr>
            <p:nvPr/>
          </p:nvSpPr>
          <p:spPr bwMode="auto">
            <a:xfrm>
              <a:off x="10156031" y="4809329"/>
              <a:ext cx="1892300" cy="55563"/>
            </a:xfrm>
            <a:custGeom>
              <a:avLst/>
              <a:gdLst>
                <a:gd name="T0" fmla="*/ 1192 w 1192"/>
                <a:gd name="T1" fmla="*/ 35 h 35"/>
                <a:gd name="T2" fmla="*/ 0 w 1192"/>
                <a:gd name="T3" fmla="*/ 35 h 35"/>
                <a:gd name="T4" fmla="*/ 0 w 1192"/>
                <a:gd name="T5" fmla="*/ 0 h 35"/>
                <a:gd name="T6" fmla="*/ 1192 w 1192"/>
                <a:gd name="T7" fmla="*/ 0 h 35"/>
                <a:gd name="T8" fmla="*/ 1192 w 1192"/>
                <a:gd name="T9" fmla="*/ 35 h 35"/>
                <a:gd name="T10" fmla="*/ 1192 w 1192"/>
                <a:gd name="T11" fmla="*/ 35 h 35"/>
              </a:gdLst>
              <a:ahLst/>
              <a:cxnLst>
                <a:cxn ang="0">
                  <a:pos x="T0" y="T1"/>
                </a:cxn>
                <a:cxn ang="0">
                  <a:pos x="T2" y="T3"/>
                </a:cxn>
                <a:cxn ang="0">
                  <a:pos x="T4" y="T5"/>
                </a:cxn>
                <a:cxn ang="0">
                  <a:pos x="T6" y="T7"/>
                </a:cxn>
                <a:cxn ang="0">
                  <a:pos x="T8" y="T9"/>
                </a:cxn>
                <a:cxn ang="0">
                  <a:pos x="T10" y="T11"/>
                </a:cxn>
              </a:cxnLst>
              <a:rect l="0" t="0" r="r" b="b"/>
              <a:pathLst>
                <a:path w="1192" h="35">
                  <a:moveTo>
                    <a:pt x="1192" y="35"/>
                  </a:moveTo>
                  <a:lnTo>
                    <a:pt x="0" y="35"/>
                  </a:lnTo>
                  <a:lnTo>
                    <a:pt x="0" y="0"/>
                  </a:lnTo>
                  <a:lnTo>
                    <a:pt x="1192" y="0"/>
                  </a:lnTo>
                  <a:lnTo>
                    <a:pt x="1192" y="35"/>
                  </a:lnTo>
                  <a:lnTo>
                    <a:pt x="1192" y="3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 name="Freeform 315">
              <a:extLst>
                <a:ext uri="{FF2B5EF4-FFF2-40B4-BE49-F238E27FC236}">
                  <a16:creationId xmlns:a16="http://schemas.microsoft.com/office/drawing/2014/main" id="{4A24C8C4-040A-4D87-B379-F37592504D46}"/>
                </a:ext>
              </a:extLst>
            </p:cNvPr>
            <p:cNvSpPr>
              <a:spLocks/>
            </p:cNvSpPr>
            <p:nvPr/>
          </p:nvSpPr>
          <p:spPr bwMode="auto">
            <a:xfrm>
              <a:off x="10516393" y="3874292"/>
              <a:ext cx="1160463" cy="101600"/>
            </a:xfrm>
            <a:custGeom>
              <a:avLst/>
              <a:gdLst>
                <a:gd name="T0" fmla="*/ 731 w 731"/>
                <a:gd name="T1" fmla="*/ 64 h 64"/>
                <a:gd name="T2" fmla="*/ 0 w 731"/>
                <a:gd name="T3" fmla="*/ 64 h 64"/>
                <a:gd name="T4" fmla="*/ 0 w 731"/>
                <a:gd name="T5" fmla="*/ 0 h 64"/>
                <a:gd name="T6" fmla="*/ 731 w 731"/>
                <a:gd name="T7" fmla="*/ 0 h 64"/>
                <a:gd name="T8" fmla="*/ 731 w 731"/>
                <a:gd name="T9" fmla="*/ 64 h 64"/>
                <a:gd name="T10" fmla="*/ 731 w 731"/>
                <a:gd name="T11" fmla="*/ 64 h 64"/>
              </a:gdLst>
              <a:ahLst/>
              <a:cxnLst>
                <a:cxn ang="0">
                  <a:pos x="T0" y="T1"/>
                </a:cxn>
                <a:cxn ang="0">
                  <a:pos x="T2" y="T3"/>
                </a:cxn>
                <a:cxn ang="0">
                  <a:pos x="T4" y="T5"/>
                </a:cxn>
                <a:cxn ang="0">
                  <a:pos x="T6" y="T7"/>
                </a:cxn>
                <a:cxn ang="0">
                  <a:pos x="T8" y="T9"/>
                </a:cxn>
                <a:cxn ang="0">
                  <a:pos x="T10" y="T11"/>
                </a:cxn>
              </a:cxnLst>
              <a:rect l="0" t="0" r="r" b="b"/>
              <a:pathLst>
                <a:path w="731" h="64">
                  <a:moveTo>
                    <a:pt x="731" y="64"/>
                  </a:moveTo>
                  <a:lnTo>
                    <a:pt x="0" y="64"/>
                  </a:lnTo>
                  <a:lnTo>
                    <a:pt x="0" y="0"/>
                  </a:lnTo>
                  <a:lnTo>
                    <a:pt x="731" y="0"/>
                  </a:lnTo>
                  <a:lnTo>
                    <a:pt x="731" y="64"/>
                  </a:lnTo>
                  <a:lnTo>
                    <a:pt x="731" y="64"/>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 name="Freeform 316">
              <a:extLst>
                <a:ext uri="{FF2B5EF4-FFF2-40B4-BE49-F238E27FC236}">
                  <a16:creationId xmlns:a16="http://schemas.microsoft.com/office/drawing/2014/main" id="{7562C426-FBEE-4ABD-A311-CCD909864498}"/>
                </a:ext>
              </a:extLst>
            </p:cNvPr>
            <p:cNvSpPr>
              <a:spLocks/>
            </p:cNvSpPr>
            <p:nvPr/>
          </p:nvSpPr>
          <p:spPr bwMode="auto">
            <a:xfrm>
              <a:off x="10516393" y="4042567"/>
              <a:ext cx="271463" cy="484188"/>
            </a:xfrm>
            <a:custGeom>
              <a:avLst/>
              <a:gdLst>
                <a:gd name="T0" fmla="*/ 171 w 171"/>
                <a:gd name="T1" fmla="*/ 305 h 305"/>
                <a:gd name="T2" fmla="*/ 0 w 171"/>
                <a:gd name="T3" fmla="*/ 305 h 305"/>
                <a:gd name="T4" fmla="*/ 0 w 171"/>
                <a:gd name="T5" fmla="*/ 0 h 305"/>
                <a:gd name="T6" fmla="*/ 171 w 171"/>
                <a:gd name="T7" fmla="*/ 0 h 305"/>
                <a:gd name="T8" fmla="*/ 171 w 171"/>
                <a:gd name="T9" fmla="*/ 305 h 305"/>
                <a:gd name="T10" fmla="*/ 171 w 171"/>
                <a:gd name="T11" fmla="*/ 305 h 305"/>
              </a:gdLst>
              <a:ahLst/>
              <a:cxnLst>
                <a:cxn ang="0">
                  <a:pos x="T0" y="T1"/>
                </a:cxn>
                <a:cxn ang="0">
                  <a:pos x="T2" y="T3"/>
                </a:cxn>
                <a:cxn ang="0">
                  <a:pos x="T4" y="T5"/>
                </a:cxn>
                <a:cxn ang="0">
                  <a:pos x="T6" y="T7"/>
                </a:cxn>
                <a:cxn ang="0">
                  <a:pos x="T8" y="T9"/>
                </a:cxn>
                <a:cxn ang="0">
                  <a:pos x="T10" y="T11"/>
                </a:cxn>
              </a:cxnLst>
              <a:rect l="0" t="0" r="r" b="b"/>
              <a:pathLst>
                <a:path w="171" h="305">
                  <a:moveTo>
                    <a:pt x="171" y="305"/>
                  </a:moveTo>
                  <a:lnTo>
                    <a:pt x="0" y="305"/>
                  </a:lnTo>
                  <a:lnTo>
                    <a:pt x="0" y="0"/>
                  </a:lnTo>
                  <a:lnTo>
                    <a:pt x="171" y="0"/>
                  </a:lnTo>
                  <a:lnTo>
                    <a:pt x="171" y="305"/>
                  </a:lnTo>
                  <a:lnTo>
                    <a:pt x="171" y="30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 name="Freeform 317">
              <a:extLst>
                <a:ext uri="{FF2B5EF4-FFF2-40B4-BE49-F238E27FC236}">
                  <a16:creationId xmlns:a16="http://schemas.microsoft.com/office/drawing/2014/main" id="{C23523A8-6CA6-4E7C-A797-A4B39CD2960C}"/>
                </a:ext>
              </a:extLst>
            </p:cNvPr>
            <p:cNvSpPr>
              <a:spLocks/>
            </p:cNvSpPr>
            <p:nvPr/>
          </p:nvSpPr>
          <p:spPr bwMode="auto">
            <a:xfrm>
              <a:off x="10854531" y="4042567"/>
              <a:ext cx="822325" cy="484188"/>
            </a:xfrm>
            <a:custGeom>
              <a:avLst/>
              <a:gdLst>
                <a:gd name="T0" fmla="*/ 518 w 518"/>
                <a:gd name="T1" fmla="*/ 305 h 305"/>
                <a:gd name="T2" fmla="*/ 0 w 518"/>
                <a:gd name="T3" fmla="*/ 305 h 305"/>
                <a:gd name="T4" fmla="*/ 0 w 518"/>
                <a:gd name="T5" fmla="*/ 0 h 305"/>
                <a:gd name="T6" fmla="*/ 518 w 518"/>
                <a:gd name="T7" fmla="*/ 0 h 305"/>
                <a:gd name="T8" fmla="*/ 518 w 518"/>
                <a:gd name="T9" fmla="*/ 305 h 305"/>
                <a:gd name="T10" fmla="*/ 518 w 518"/>
                <a:gd name="T11" fmla="*/ 305 h 305"/>
              </a:gdLst>
              <a:ahLst/>
              <a:cxnLst>
                <a:cxn ang="0">
                  <a:pos x="T0" y="T1"/>
                </a:cxn>
                <a:cxn ang="0">
                  <a:pos x="T2" y="T3"/>
                </a:cxn>
                <a:cxn ang="0">
                  <a:pos x="T4" y="T5"/>
                </a:cxn>
                <a:cxn ang="0">
                  <a:pos x="T6" y="T7"/>
                </a:cxn>
                <a:cxn ang="0">
                  <a:pos x="T8" y="T9"/>
                </a:cxn>
                <a:cxn ang="0">
                  <a:pos x="T10" y="T11"/>
                </a:cxn>
              </a:cxnLst>
              <a:rect l="0" t="0" r="r" b="b"/>
              <a:pathLst>
                <a:path w="518" h="305">
                  <a:moveTo>
                    <a:pt x="518" y="305"/>
                  </a:moveTo>
                  <a:lnTo>
                    <a:pt x="0" y="305"/>
                  </a:lnTo>
                  <a:lnTo>
                    <a:pt x="0" y="0"/>
                  </a:lnTo>
                  <a:lnTo>
                    <a:pt x="518" y="0"/>
                  </a:lnTo>
                  <a:lnTo>
                    <a:pt x="518" y="305"/>
                  </a:lnTo>
                  <a:lnTo>
                    <a:pt x="518"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6" name="Freeform 318">
              <a:extLst>
                <a:ext uri="{FF2B5EF4-FFF2-40B4-BE49-F238E27FC236}">
                  <a16:creationId xmlns:a16="http://schemas.microsoft.com/office/drawing/2014/main" id="{E5EAE584-2F90-49F7-AAB2-B4B8D9039D0D}"/>
                </a:ext>
              </a:extLst>
            </p:cNvPr>
            <p:cNvSpPr>
              <a:spLocks/>
            </p:cNvSpPr>
            <p:nvPr/>
          </p:nvSpPr>
          <p:spPr bwMode="auto">
            <a:xfrm>
              <a:off x="11214893" y="4201317"/>
              <a:ext cx="123825" cy="168275"/>
            </a:xfrm>
            <a:custGeom>
              <a:avLst/>
              <a:gdLst>
                <a:gd name="T0" fmla="*/ 0 w 78"/>
                <a:gd name="T1" fmla="*/ 106 h 106"/>
                <a:gd name="T2" fmla="*/ 0 w 78"/>
                <a:gd name="T3" fmla="*/ 0 h 106"/>
                <a:gd name="T4" fmla="*/ 78 w 78"/>
                <a:gd name="T5" fmla="*/ 56 h 106"/>
                <a:gd name="T6" fmla="*/ 0 w 78"/>
                <a:gd name="T7" fmla="*/ 106 h 106"/>
                <a:gd name="T8" fmla="*/ 0 w 78"/>
                <a:gd name="T9" fmla="*/ 106 h 106"/>
              </a:gdLst>
              <a:ahLst/>
              <a:cxnLst>
                <a:cxn ang="0">
                  <a:pos x="T0" y="T1"/>
                </a:cxn>
                <a:cxn ang="0">
                  <a:pos x="T2" y="T3"/>
                </a:cxn>
                <a:cxn ang="0">
                  <a:pos x="T4" y="T5"/>
                </a:cxn>
                <a:cxn ang="0">
                  <a:pos x="T6" y="T7"/>
                </a:cxn>
                <a:cxn ang="0">
                  <a:pos x="T8" y="T9"/>
                </a:cxn>
              </a:cxnLst>
              <a:rect l="0" t="0" r="r" b="b"/>
              <a:pathLst>
                <a:path w="78" h="106">
                  <a:moveTo>
                    <a:pt x="0" y="106"/>
                  </a:moveTo>
                  <a:lnTo>
                    <a:pt x="0" y="0"/>
                  </a:lnTo>
                  <a:lnTo>
                    <a:pt x="78" y="56"/>
                  </a:lnTo>
                  <a:lnTo>
                    <a:pt x="0" y="106"/>
                  </a:lnTo>
                  <a:lnTo>
                    <a:pt x="0" y="106"/>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7" name="Freeform 319">
              <a:extLst>
                <a:ext uri="{FF2B5EF4-FFF2-40B4-BE49-F238E27FC236}">
                  <a16:creationId xmlns:a16="http://schemas.microsoft.com/office/drawing/2014/main" id="{50734464-F025-4254-815B-536C0BE68594}"/>
                </a:ext>
              </a:extLst>
            </p:cNvPr>
            <p:cNvSpPr>
              <a:spLocks noEditPoints="1"/>
            </p:cNvSpPr>
            <p:nvPr/>
          </p:nvSpPr>
          <p:spPr bwMode="auto">
            <a:xfrm>
              <a:off x="11068843" y="4110829"/>
              <a:ext cx="371475" cy="360363"/>
            </a:xfrm>
            <a:custGeom>
              <a:avLst/>
              <a:gdLst>
                <a:gd name="T0" fmla="*/ 48 w 99"/>
                <a:gd name="T1" fmla="*/ 96 h 96"/>
                <a:gd name="T2" fmla="*/ 0 w 99"/>
                <a:gd name="T3" fmla="*/ 48 h 96"/>
                <a:gd name="T4" fmla="*/ 48 w 99"/>
                <a:gd name="T5" fmla="*/ 0 h 96"/>
                <a:gd name="T6" fmla="*/ 99 w 99"/>
                <a:gd name="T7" fmla="*/ 48 h 96"/>
                <a:gd name="T8" fmla="*/ 48 w 99"/>
                <a:gd name="T9" fmla="*/ 96 h 96"/>
                <a:gd name="T10" fmla="*/ 48 w 99"/>
                <a:gd name="T11" fmla="*/ 9 h 96"/>
                <a:gd name="T12" fmla="*/ 12 w 99"/>
                <a:gd name="T13" fmla="*/ 48 h 96"/>
                <a:gd name="T14" fmla="*/ 48 w 99"/>
                <a:gd name="T15" fmla="*/ 87 h 96"/>
                <a:gd name="T16" fmla="*/ 87 w 99"/>
                <a:gd name="T17" fmla="*/ 48 h 96"/>
                <a:gd name="T18" fmla="*/ 48 w 99"/>
                <a:gd name="T19" fmla="*/ 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96">
                  <a:moveTo>
                    <a:pt x="48" y="96"/>
                  </a:moveTo>
                  <a:cubicBezTo>
                    <a:pt x="24" y="96"/>
                    <a:pt x="0" y="75"/>
                    <a:pt x="0" y="48"/>
                  </a:cubicBezTo>
                  <a:cubicBezTo>
                    <a:pt x="0" y="21"/>
                    <a:pt x="24" y="0"/>
                    <a:pt x="48" y="0"/>
                  </a:cubicBezTo>
                  <a:cubicBezTo>
                    <a:pt x="75" y="0"/>
                    <a:pt x="99" y="21"/>
                    <a:pt x="99" y="48"/>
                  </a:cubicBezTo>
                  <a:cubicBezTo>
                    <a:pt x="99" y="75"/>
                    <a:pt x="75" y="96"/>
                    <a:pt x="48" y="96"/>
                  </a:cubicBezTo>
                  <a:moveTo>
                    <a:pt x="48" y="9"/>
                  </a:moveTo>
                  <a:cubicBezTo>
                    <a:pt x="27" y="9"/>
                    <a:pt x="12" y="27"/>
                    <a:pt x="12" y="48"/>
                  </a:cubicBezTo>
                  <a:cubicBezTo>
                    <a:pt x="12" y="69"/>
                    <a:pt x="27" y="87"/>
                    <a:pt x="48" y="87"/>
                  </a:cubicBezTo>
                  <a:cubicBezTo>
                    <a:pt x="72" y="87"/>
                    <a:pt x="87" y="69"/>
                    <a:pt x="87" y="48"/>
                  </a:cubicBezTo>
                  <a:cubicBezTo>
                    <a:pt x="87" y="27"/>
                    <a:pt x="72" y="9"/>
                    <a:pt x="48" y="9"/>
                  </a:cubicBezTo>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8" name="Freeform 320">
              <a:extLst>
                <a:ext uri="{FF2B5EF4-FFF2-40B4-BE49-F238E27FC236}">
                  <a16:creationId xmlns:a16="http://schemas.microsoft.com/office/drawing/2014/main" id="{3DB69E1F-191F-4CD0-8C7B-507248471562}"/>
                </a:ext>
              </a:extLst>
            </p:cNvPr>
            <p:cNvSpPr>
              <a:spLocks noEditPoints="1"/>
            </p:cNvSpPr>
            <p:nvPr/>
          </p:nvSpPr>
          <p:spPr bwMode="auto">
            <a:xfrm>
              <a:off x="10449718" y="3806029"/>
              <a:ext cx="1103313" cy="800100"/>
            </a:xfrm>
            <a:custGeom>
              <a:avLst/>
              <a:gdLst>
                <a:gd name="T0" fmla="*/ 42 w 695"/>
                <a:gd name="T1" fmla="*/ 454 h 504"/>
                <a:gd name="T2" fmla="*/ 42 w 695"/>
                <a:gd name="T3" fmla="*/ 149 h 504"/>
                <a:gd name="T4" fmla="*/ 213 w 695"/>
                <a:gd name="T5" fmla="*/ 149 h 504"/>
                <a:gd name="T6" fmla="*/ 213 w 695"/>
                <a:gd name="T7" fmla="*/ 454 h 504"/>
                <a:gd name="T8" fmla="*/ 42 w 695"/>
                <a:gd name="T9" fmla="*/ 454 h 504"/>
                <a:gd name="T10" fmla="*/ 42 w 695"/>
                <a:gd name="T11" fmla="*/ 454 h 504"/>
                <a:gd name="T12" fmla="*/ 695 w 695"/>
                <a:gd name="T13" fmla="*/ 0 h 504"/>
                <a:gd name="T14" fmla="*/ 0 w 695"/>
                <a:gd name="T15" fmla="*/ 0 h 504"/>
                <a:gd name="T16" fmla="*/ 0 w 695"/>
                <a:gd name="T17" fmla="*/ 504 h 504"/>
                <a:gd name="T18" fmla="*/ 220 w 695"/>
                <a:gd name="T19" fmla="*/ 504 h 504"/>
                <a:gd name="T20" fmla="*/ 262 w 695"/>
                <a:gd name="T21" fmla="*/ 454 h 504"/>
                <a:gd name="T22" fmla="*/ 255 w 695"/>
                <a:gd name="T23" fmla="*/ 454 h 504"/>
                <a:gd name="T24" fmla="*/ 255 w 695"/>
                <a:gd name="T25" fmla="*/ 149 h 504"/>
                <a:gd name="T26" fmla="*/ 546 w 695"/>
                <a:gd name="T27" fmla="*/ 149 h 504"/>
                <a:gd name="T28" fmla="*/ 588 w 695"/>
                <a:gd name="T29" fmla="*/ 107 h 504"/>
                <a:gd name="T30" fmla="*/ 42 w 695"/>
                <a:gd name="T31" fmla="*/ 107 h 504"/>
                <a:gd name="T32" fmla="*/ 42 w 695"/>
                <a:gd name="T33" fmla="*/ 43 h 504"/>
                <a:gd name="T34" fmla="*/ 652 w 695"/>
                <a:gd name="T35" fmla="*/ 43 h 504"/>
                <a:gd name="T36" fmla="*/ 695 w 695"/>
                <a:gd name="T37" fmla="*/ 0 h 504"/>
                <a:gd name="T38" fmla="*/ 695 w 695"/>
                <a:gd name="T39"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5" h="504">
                  <a:moveTo>
                    <a:pt x="42" y="454"/>
                  </a:moveTo>
                  <a:lnTo>
                    <a:pt x="42" y="149"/>
                  </a:lnTo>
                  <a:lnTo>
                    <a:pt x="213" y="149"/>
                  </a:lnTo>
                  <a:lnTo>
                    <a:pt x="213" y="454"/>
                  </a:lnTo>
                  <a:lnTo>
                    <a:pt x="42" y="454"/>
                  </a:lnTo>
                  <a:lnTo>
                    <a:pt x="42" y="454"/>
                  </a:lnTo>
                  <a:close/>
                  <a:moveTo>
                    <a:pt x="695" y="0"/>
                  </a:moveTo>
                  <a:lnTo>
                    <a:pt x="0" y="0"/>
                  </a:lnTo>
                  <a:lnTo>
                    <a:pt x="0" y="504"/>
                  </a:lnTo>
                  <a:lnTo>
                    <a:pt x="220" y="504"/>
                  </a:lnTo>
                  <a:lnTo>
                    <a:pt x="262" y="454"/>
                  </a:lnTo>
                  <a:lnTo>
                    <a:pt x="255" y="454"/>
                  </a:lnTo>
                  <a:lnTo>
                    <a:pt x="255" y="149"/>
                  </a:lnTo>
                  <a:lnTo>
                    <a:pt x="546" y="149"/>
                  </a:lnTo>
                  <a:lnTo>
                    <a:pt x="588" y="107"/>
                  </a:lnTo>
                  <a:lnTo>
                    <a:pt x="42" y="107"/>
                  </a:lnTo>
                  <a:lnTo>
                    <a:pt x="42" y="43"/>
                  </a:lnTo>
                  <a:lnTo>
                    <a:pt x="652" y="43"/>
                  </a:lnTo>
                  <a:lnTo>
                    <a:pt x="695" y="0"/>
                  </a:lnTo>
                  <a:lnTo>
                    <a:pt x="695" y="0"/>
                  </a:lnTo>
                  <a:close/>
                </a:path>
              </a:pathLst>
            </a:custGeom>
            <a:solidFill>
              <a:srgbClr val="4DA1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9" name="Freeform 321">
              <a:extLst>
                <a:ext uri="{FF2B5EF4-FFF2-40B4-BE49-F238E27FC236}">
                  <a16:creationId xmlns:a16="http://schemas.microsoft.com/office/drawing/2014/main" id="{DE60201D-78C8-471B-B590-BFAE87F31B34}"/>
                </a:ext>
              </a:extLst>
            </p:cNvPr>
            <p:cNvSpPr>
              <a:spLocks/>
            </p:cNvSpPr>
            <p:nvPr/>
          </p:nvSpPr>
          <p:spPr bwMode="auto">
            <a:xfrm>
              <a:off x="10516393" y="3874292"/>
              <a:ext cx="968375" cy="101600"/>
            </a:xfrm>
            <a:custGeom>
              <a:avLst/>
              <a:gdLst>
                <a:gd name="T0" fmla="*/ 610 w 610"/>
                <a:gd name="T1" fmla="*/ 0 h 64"/>
                <a:gd name="T2" fmla="*/ 0 w 610"/>
                <a:gd name="T3" fmla="*/ 0 h 64"/>
                <a:gd name="T4" fmla="*/ 0 w 610"/>
                <a:gd name="T5" fmla="*/ 64 h 64"/>
                <a:gd name="T6" fmla="*/ 546 w 610"/>
                <a:gd name="T7" fmla="*/ 64 h 64"/>
                <a:gd name="T8" fmla="*/ 610 w 610"/>
                <a:gd name="T9" fmla="*/ 0 h 64"/>
                <a:gd name="T10" fmla="*/ 610 w 610"/>
                <a:gd name="T11" fmla="*/ 0 h 64"/>
              </a:gdLst>
              <a:ahLst/>
              <a:cxnLst>
                <a:cxn ang="0">
                  <a:pos x="T0" y="T1"/>
                </a:cxn>
                <a:cxn ang="0">
                  <a:pos x="T2" y="T3"/>
                </a:cxn>
                <a:cxn ang="0">
                  <a:pos x="T4" y="T5"/>
                </a:cxn>
                <a:cxn ang="0">
                  <a:pos x="T6" y="T7"/>
                </a:cxn>
                <a:cxn ang="0">
                  <a:pos x="T8" y="T9"/>
                </a:cxn>
                <a:cxn ang="0">
                  <a:pos x="T10" y="T11"/>
                </a:cxn>
              </a:cxnLst>
              <a:rect l="0" t="0" r="r" b="b"/>
              <a:pathLst>
                <a:path w="610" h="64">
                  <a:moveTo>
                    <a:pt x="610" y="0"/>
                  </a:moveTo>
                  <a:lnTo>
                    <a:pt x="0" y="0"/>
                  </a:lnTo>
                  <a:lnTo>
                    <a:pt x="0" y="64"/>
                  </a:lnTo>
                  <a:lnTo>
                    <a:pt x="546" y="64"/>
                  </a:lnTo>
                  <a:lnTo>
                    <a:pt x="610" y="0"/>
                  </a:lnTo>
                  <a:lnTo>
                    <a:pt x="610" y="0"/>
                  </a:lnTo>
                  <a:close/>
                </a:path>
              </a:pathLst>
            </a:custGeom>
            <a:solidFill>
              <a:srgbClr val="7AB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0" name="Freeform 322">
              <a:extLst>
                <a:ext uri="{FF2B5EF4-FFF2-40B4-BE49-F238E27FC236}">
                  <a16:creationId xmlns:a16="http://schemas.microsoft.com/office/drawing/2014/main" id="{4D775388-EAB0-41D2-93BF-80D94AA27393}"/>
                </a:ext>
              </a:extLst>
            </p:cNvPr>
            <p:cNvSpPr>
              <a:spLocks/>
            </p:cNvSpPr>
            <p:nvPr/>
          </p:nvSpPr>
          <p:spPr bwMode="auto">
            <a:xfrm>
              <a:off x="10516393" y="4042567"/>
              <a:ext cx="271463" cy="484188"/>
            </a:xfrm>
            <a:custGeom>
              <a:avLst/>
              <a:gdLst>
                <a:gd name="T0" fmla="*/ 171 w 171"/>
                <a:gd name="T1" fmla="*/ 0 h 305"/>
                <a:gd name="T2" fmla="*/ 0 w 171"/>
                <a:gd name="T3" fmla="*/ 0 h 305"/>
                <a:gd name="T4" fmla="*/ 0 w 171"/>
                <a:gd name="T5" fmla="*/ 305 h 305"/>
                <a:gd name="T6" fmla="*/ 171 w 171"/>
                <a:gd name="T7" fmla="*/ 305 h 305"/>
                <a:gd name="T8" fmla="*/ 171 w 171"/>
                <a:gd name="T9" fmla="*/ 0 h 305"/>
                <a:gd name="T10" fmla="*/ 171 w 171"/>
                <a:gd name="T11" fmla="*/ 0 h 305"/>
              </a:gdLst>
              <a:ahLst/>
              <a:cxnLst>
                <a:cxn ang="0">
                  <a:pos x="T0" y="T1"/>
                </a:cxn>
                <a:cxn ang="0">
                  <a:pos x="T2" y="T3"/>
                </a:cxn>
                <a:cxn ang="0">
                  <a:pos x="T4" y="T5"/>
                </a:cxn>
                <a:cxn ang="0">
                  <a:pos x="T6" y="T7"/>
                </a:cxn>
                <a:cxn ang="0">
                  <a:pos x="T8" y="T9"/>
                </a:cxn>
                <a:cxn ang="0">
                  <a:pos x="T10" y="T11"/>
                </a:cxn>
              </a:cxnLst>
              <a:rect l="0" t="0" r="r" b="b"/>
              <a:pathLst>
                <a:path w="171" h="305">
                  <a:moveTo>
                    <a:pt x="171" y="0"/>
                  </a:moveTo>
                  <a:lnTo>
                    <a:pt x="0" y="0"/>
                  </a:lnTo>
                  <a:lnTo>
                    <a:pt x="0" y="305"/>
                  </a:lnTo>
                  <a:lnTo>
                    <a:pt x="171" y="305"/>
                  </a:lnTo>
                  <a:lnTo>
                    <a:pt x="171" y="0"/>
                  </a:lnTo>
                  <a:lnTo>
                    <a:pt x="171" y="0"/>
                  </a:lnTo>
                  <a:close/>
                </a:path>
              </a:pathLst>
            </a:custGeom>
            <a:solidFill>
              <a:srgbClr val="FFCE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1" name="Freeform 323">
              <a:extLst>
                <a:ext uri="{FF2B5EF4-FFF2-40B4-BE49-F238E27FC236}">
                  <a16:creationId xmlns:a16="http://schemas.microsoft.com/office/drawing/2014/main" id="{5C381D83-D695-4762-802E-E0C85621A55F}"/>
                </a:ext>
              </a:extLst>
            </p:cNvPr>
            <p:cNvSpPr>
              <a:spLocks noEditPoints="1"/>
            </p:cNvSpPr>
            <p:nvPr/>
          </p:nvSpPr>
          <p:spPr bwMode="auto">
            <a:xfrm>
              <a:off x="10854531" y="4042567"/>
              <a:ext cx="461963" cy="484188"/>
            </a:xfrm>
            <a:custGeom>
              <a:avLst/>
              <a:gdLst>
                <a:gd name="T0" fmla="*/ 99 w 123"/>
                <a:gd name="T1" fmla="*/ 27 h 129"/>
                <a:gd name="T2" fmla="*/ 69 w 123"/>
                <a:gd name="T3" fmla="*/ 60 h 129"/>
                <a:gd name="T4" fmla="*/ 99 w 123"/>
                <a:gd name="T5" fmla="*/ 27 h 129"/>
                <a:gd name="T6" fmla="*/ 123 w 123"/>
                <a:gd name="T7" fmla="*/ 0 h 129"/>
                <a:gd name="T8" fmla="*/ 0 w 123"/>
                <a:gd name="T9" fmla="*/ 0 h 129"/>
                <a:gd name="T10" fmla="*/ 0 w 123"/>
                <a:gd name="T11" fmla="*/ 129 h 129"/>
                <a:gd name="T12" fmla="*/ 3 w 123"/>
                <a:gd name="T13" fmla="*/ 129 h 129"/>
                <a:gd name="T14" fmla="*/ 60 w 123"/>
                <a:gd name="T15" fmla="*/ 69 h 129"/>
                <a:gd name="T16" fmla="*/ 57 w 123"/>
                <a:gd name="T17" fmla="*/ 66 h 129"/>
                <a:gd name="T18" fmla="*/ 105 w 123"/>
                <a:gd name="T19" fmla="*/ 18 h 129"/>
                <a:gd name="T20" fmla="*/ 108 w 123"/>
                <a:gd name="T21" fmla="*/ 18 h 129"/>
                <a:gd name="T22" fmla="*/ 123 w 123"/>
                <a:gd name="T2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129">
                  <a:moveTo>
                    <a:pt x="99" y="27"/>
                  </a:moveTo>
                  <a:cubicBezTo>
                    <a:pt x="84" y="30"/>
                    <a:pt x="69" y="42"/>
                    <a:pt x="69" y="60"/>
                  </a:cubicBezTo>
                  <a:cubicBezTo>
                    <a:pt x="99" y="27"/>
                    <a:pt x="99" y="27"/>
                    <a:pt x="99" y="27"/>
                  </a:cubicBezTo>
                  <a:moveTo>
                    <a:pt x="123" y="0"/>
                  </a:moveTo>
                  <a:cubicBezTo>
                    <a:pt x="0" y="0"/>
                    <a:pt x="0" y="0"/>
                    <a:pt x="0" y="0"/>
                  </a:cubicBezTo>
                  <a:cubicBezTo>
                    <a:pt x="0" y="129"/>
                    <a:pt x="0" y="129"/>
                    <a:pt x="0" y="129"/>
                  </a:cubicBezTo>
                  <a:cubicBezTo>
                    <a:pt x="3" y="129"/>
                    <a:pt x="3" y="129"/>
                    <a:pt x="3" y="129"/>
                  </a:cubicBezTo>
                  <a:cubicBezTo>
                    <a:pt x="60" y="69"/>
                    <a:pt x="60" y="69"/>
                    <a:pt x="60" y="69"/>
                  </a:cubicBezTo>
                  <a:cubicBezTo>
                    <a:pt x="57" y="69"/>
                    <a:pt x="57" y="66"/>
                    <a:pt x="57" y="66"/>
                  </a:cubicBezTo>
                  <a:cubicBezTo>
                    <a:pt x="57" y="39"/>
                    <a:pt x="81" y="18"/>
                    <a:pt x="105" y="18"/>
                  </a:cubicBezTo>
                  <a:cubicBezTo>
                    <a:pt x="108" y="18"/>
                    <a:pt x="108" y="18"/>
                    <a:pt x="108" y="18"/>
                  </a:cubicBezTo>
                  <a:cubicBezTo>
                    <a:pt x="123" y="0"/>
                    <a:pt x="123" y="0"/>
                    <a:pt x="12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2" name="Freeform 324">
              <a:extLst>
                <a:ext uri="{FF2B5EF4-FFF2-40B4-BE49-F238E27FC236}">
                  <a16:creationId xmlns:a16="http://schemas.microsoft.com/office/drawing/2014/main" id="{55F03D25-0435-4433-A414-9347085AA2E0}"/>
                </a:ext>
              </a:extLst>
            </p:cNvPr>
            <p:cNvSpPr>
              <a:spLocks/>
            </p:cNvSpPr>
            <p:nvPr/>
          </p:nvSpPr>
          <p:spPr bwMode="auto">
            <a:xfrm>
              <a:off x="11068843" y="4110829"/>
              <a:ext cx="190500" cy="190500"/>
            </a:xfrm>
            <a:custGeom>
              <a:avLst/>
              <a:gdLst>
                <a:gd name="T0" fmla="*/ 48 w 51"/>
                <a:gd name="T1" fmla="*/ 0 h 51"/>
                <a:gd name="T2" fmla="*/ 0 w 51"/>
                <a:gd name="T3" fmla="*/ 48 h 51"/>
                <a:gd name="T4" fmla="*/ 3 w 51"/>
                <a:gd name="T5" fmla="*/ 51 h 51"/>
                <a:gd name="T6" fmla="*/ 12 w 51"/>
                <a:gd name="T7" fmla="*/ 42 h 51"/>
                <a:gd name="T8" fmla="*/ 42 w 51"/>
                <a:gd name="T9" fmla="*/ 9 h 51"/>
                <a:gd name="T10" fmla="*/ 51 w 51"/>
                <a:gd name="T11" fmla="*/ 0 h 51"/>
                <a:gd name="T12" fmla="*/ 48 w 5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1" h="51">
                  <a:moveTo>
                    <a:pt x="48" y="0"/>
                  </a:moveTo>
                  <a:cubicBezTo>
                    <a:pt x="24" y="0"/>
                    <a:pt x="0" y="21"/>
                    <a:pt x="0" y="48"/>
                  </a:cubicBezTo>
                  <a:cubicBezTo>
                    <a:pt x="0" y="48"/>
                    <a:pt x="0" y="51"/>
                    <a:pt x="3" y="51"/>
                  </a:cubicBezTo>
                  <a:cubicBezTo>
                    <a:pt x="12" y="42"/>
                    <a:pt x="12" y="42"/>
                    <a:pt x="12" y="42"/>
                  </a:cubicBezTo>
                  <a:cubicBezTo>
                    <a:pt x="12" y="24"/>
                    <a:pt x="27" y="12"/>
                    <a:pt x="42" y="9"/>
                  </a:cubicBezTo>
                  <a:cubicBezTo>
                    <a:pt x="51" y="0"/>
                    <a:pt x="51" y="0"/>
                    <a:pt x="51" y="0"/>
                  </a:cubicBezTo>
                  <a:cubicBezTo>
                    <a:pt x="51" y="0"/>
                    <a:pt x="51" y="0"/>
                    <a:pt x="48" y="0"/>
                  </a:cubicBezTo>
                </a:path>
              </a:pathLst>
            </a:custGeom>
            <a:solidFill>
              <a:srgbClr val="7ADC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Tree>
    <p:extLst>
      <p:ext uri="{BB962C8B-B14F-4D97-AF65-F5344CB8AC3E}">
        <p14:creationId xmlns:p14="http://schemas.microsoft.com/office/powerpoint/2010/main" val="253628873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700958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IDEO_FS">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14725104-DF9A-4FEF-884F-95C917AAB800}"/>
              </a:ext>
            </a:extLst>
          </p:cNvPr>
          <p:cNvSpPr>
            <a:spLocks noGrp="1"/>
          </p:cNvSpPr>
          <p:nvPr>
            <p:ph type="media" sz="quarter" idx="10" hasCustomPrompt="1"/>
          </p:nvPr>
        </p:nvSpPr>
        <p:spPr>
          <a:xfrm>
            <a:off x="0" y="0"/>
            <a:ext cx="12192000" cy="6858000"/>
          </a:xfrm>
        </p:spPr>
        <p:txBody>
          <a:bodyPr/>
          <a:lstStyle>
            <a:lvl1pPr>
              <a:defRPr/>
            </a:lvl1pPr>
          </a:lstStyle>
          <a:p>
            <a:r>
              <a:rPr lang="en-US" dirty="0"/>
              <a:t>Click here to select video</a:t>
            </a:r>
          </a:p>
        </p:txBody>
      </p:sp>
    </p:spTree>
    <p:extLst>
      <p:ext uri="{BB962C8B-B14F-4D97-AF65-F5344CB8AC3E}">
        <p14:creationId xmlns:p14="http://schemas.microsoft.com/office/powerpoint/2010/main" val="216040220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AB473D5-9FEC-4DEB-9DA1-E6656C65CEE9}"/>
              </a:ext>
            </a:extLst>
          </p:cNvPr>
          <p:cNvGrpSpPr/>
          <p:nvPr/>
        </p:nvGrpSpPr>
        <p:grpSpPr>
          <a:xfrm>
            <a:off x="9448800" y="3124200"/>
            <a:ext cx="1801366" cy="2323914"/>
            <a:chOff x="6442193" y="3927459"/>
            <a:chExt cx="1837488" cy="2370514"/>
          </a:xfrm>
        </p:grpSpPr>
        <p:sp>
          <p:nvSpPr>
            <p:cNvPr id="25" name="Rectangle 17">
              <a:extLst>
                <a:ext uri="{FF2B5EF4-FFF2-40B4-BE49-F238E27FC236}">
                  <a16:creationId xmlns:a16="http://schemas.microsoft.com/office/drawing/2014/main" id="{09A85490-7A62-4E50-86C8-DDEB58E09606}"/>
                </a:ext>
              </a:extLst>
            </p:cNvPr>
            <p:cNvSpPr>
              <a:spLocks noChangeArrowheads="1"/>
            </p:cNvSpPr>
            <p:nvPr/>
          </p:nvSpPr>
          <p:spPr bwMode="auto">
            <a:xfrm>
              <a:off x="6442193" y="3927459"/>
              <a:ext cx="1837488" cy="2370514"/>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6" name="Rectangle 18">
              <a:extLst>
                <a:ext uri="{FF2B5EF4-FFF2-40B4-BE49-F238E27FC236}">
                  <a16:creationId xmlns:a16="http://schemas.microsoft.com/office/drawing/2014/main" id="{EBFB9D2E-DA78-4BA0-ABA0-30FB4FEAE0DE}"/>
                </a:ext>
              </a:extLst>
            </p:cNvPr>
            <p:cNvSpPr>
              <a:spLocks noChangeArrowheads="1"/>
            </p:cNvSpPr>
            <p:nvPr/>
          </p:nvSpPr>
          <p:spPr bwMode="auto">
            <a:xfrm>
              <a:off x="6442193" y="3927459"/>
              <a:ext cx="1837488" cy="237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7" name="Freeform 115">
              <a:extLst>
                <a:ext uri="{FF2B5EF4-FFF2-40B4-BE49-F238E27FC236}">
                  <a16:creationId xmlns:a16="http://schemas.microsoft.com/office/drawing/2014/main" id="{91966C13-F44C-43AC-8B15-4533C03AAE63}"/>
                </a:ext>
              </a:extLst>
            </p:cNvPr>
            <p:cNvSpPr>
              <a:spLocks noEditPoints="1"/>
            </p:cNvSpPr>
            <p:nvPr/>
          </p:nvSpPr>
          <p:spPr bwMode="auto">
            <a:xfrm>
              <a:off x="6910505" y="4213555"/>
              <a:ext cx="822528" cy="819122"/>
            </a:xfrm>
            <a:custGeom>
              <a:avLst/>
              <a:gdLst>
                <a:gd name="T0" fmla="*/ 129 w 258"/>
                <a:gd name="T1" fmla="*/ 220 h 258"/>
                <a:gd name="T2" fmla="*/ 38 w 258"/>
                <a:gd name="T3" fmla="*/ 129 h 258"/>
                <a:gd name="T4" fmla="*/ 129 w 258"/>
                <a:gd name="T5" fmla="*/ 37 h 258"/>
                <a:gd name="T6" fmla="*/ 221 w 258"/>
                <a:gd name="T7" fmla="*/ 129 h 258"/>
                <a:gd name="T8" fmla="*/ 129 w 258"/>
                <a:gd name="T9" fmla="*/ 220 h 258"/>
                <a:gd name="T10" fmla="*/ 129 w 258"/>
                <a:gd name="T11" fmla="*/ 0 h 258"/>
                <a:gd name="T12" fmla="*/ 0 w 258"/>
                <a:gd name="T13" fmla="*/ 129 h 258"/>
                <a:gd name="T14" fmla="*/ 129 w 258"/>
                <a:gd name="T15" fmla="*/ 258 h 258"/>
                <a:gd name="T16" fmla="*/ 258 w 258"/>
                <a:gd name="T17" fmla="*/ 129 h 258"/>
                <a:gd name="T18" fmla="*/ 129 w 25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58">
                  <a:moveTo>
                    <a:pt x="129" y="220"/>
                  </a:moveTo>
                  <a:cubicBezTo>
                    <a:pt x="79" y="220"/>
                    <a:pt x="38" y="179"/>
                    <a:pt x="38" y="129"/>
                  </a:cubicBezTo>
                  <a:cubicBezTo>
                    <a:pt x="38" y="78"/>
                    <a:pt x="79" y="37"/>
                    <a:pt x="129" y="37"/>
                  </a:cubicBezTo>
                  <a:cubicBezTo>
                    <a:pt x="180" y="37"/>
                    <a:pt x="221" y="78"/>
                    <a:pt x="221" y="129"/>
                  </a:cubicBezTo>
                  <a:cubicBezTo>
                    <a:pt x="221" y="179"/>
                    <a:pt x="180" y="220"/>
                    <a:pt x="129" y="220"/>
                  </a:cubicBezTo>
                  <a:moveTo>
                    <a:pt x="129" y="0"/>
                  </a:moveTo>
                  <a:cubicBezTo>
                    <a:pt x="58" y="0"/>
                    <a:pt x="0" y="58"/>
                    <a:pt x="0" y="129"/>
                  </a:cubicBezTo>
                  <a:cubicBezTo>
                    <a:pt x="0" y="200"/>
                    <a:pt x="58" y="258"/>
                    <a:pt x="129" y="258"/>
                  </a:cubicBezTo>
                  <a:cubicBezTo>
                    <a:pt x="201" y="258"/>
                    <a:pt x="258" y="200"/>
                    <a:pt x="258" y="129"/>
                  </a:cubicBezTo>
                  <a:cubicBezTo>
                    <a:pt x="258" y="58"/>
                    <a:pt x="201" y="0"/>
                    <a:pt x="129" y="0"/>
                  </a:cubicBezTo>
                </a:path>
              </a:pathLst>
            </a:custGeom>
            <a:solidFill>
              <a:srgbClr val="54A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8" name="Oval 116">
              <a:extLst>
                <a:ext uri="{FF2B5EF4-FFF2-40B4-BE49-F238E27FC236}">
                  <a16:creationId xmlns:a16="http://schemas.microsoft.com/office/drawing/2014/main" id="{53DF3AF6-B67B-4047-AFD4-E19E4E5F25E8}"/>
                </a:ext>
              </a:extLst>
            </p:cNvPr>
            <p:cNvSpPr>
              <a:spLocks noChangeArrowheads="1"/>
            </p:cNvSpPr>
            <p:nvPr/>
          </p:nvSpPr>
          <p:spPr bwMode="auto">
            <a:xfrm>
              <a:off x="7033118" y="4331060"/>
              <a:ext cx="582410" cy="580708"/>
            </a:xfrm>
            <a:prstGeom prst="ellipse">
              <a:avLst/>
            </a:prstGeom>
            <a:solidFill>
              <a:srgbClr val="C5E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9" name="Rectangle 117">
              <a:extLst>
                <a:ext uri="{FF2B5EF4-FFF2-40B4-BE49-F238E27FC236}">
                  <a16:creationId xmlns:a16="http://schemas.microsoft.com/office/drawing/2014/main" id="{C519CDD8-C45E-42DB-AEFC-84A32C82898C}"/>
                </a:ext>
              </a:extLst>
            </p:cNvPr>
            <p:cNvSpPr>
              <a:spLocks noChangeArrowheads="1"/>
            </p:cNvSpPr>
            <p:nvPr/>
          </p:nvSpPr>
          <p:spPr bwMode="auto">
            <a:xfrm>
              <a:off x="7322620" y="4889629"/>
              <a:ext cx="3406" cy="1312979"/>
            </a:xfrm>
            <a:prstGeom prst="rect">
              <a:avLst/>
            </a:prstGeom>
            <a:solidFill>
              <a:srgbClr val="0036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0" name="Freeform 118">
              <a:extLst>
                <a:ext uri="{FF2B5EF4-FFF2-40B4-BE49-F238E27FC236}">
                  <a16:creationId xmlns:a16="http://schemas.microsoft.com/office/drawing/2014/main" id="{5F869E08-B777-4EE5-AE62-519D226AAB14}"/>
                </a:ext>
              </a:extLst>
            </p:cNvPr>
            <p:cNvSpPr>
              <a:spLocks/>
            </p:cNvSpPr>
            <p:nvPr/>
          </p:nvSpPr>
          <p:spPr bwMode="auto">
            <a:xfrm>
              <a:off x="7184681" y="5695127"/>
              <a:ext cx="349106" cy="396789"/>
            </a:xfrm>
            <a:custGeom>
              <a:avLst/>
              <a:gdLst>
                <a:gd name="T0" fmla="*/ 2 w 109"/>
                <a:gd name="T1" fmla="*/ 39 h 125"/>
                <a:gd name="T2" fmla="*/ 4 w 109"/>
                <a:gd name="T3" fmla="*/ 48 h 125"/>
                <a:gd name="T4" fmla="*/ 21 w 109"/>
                <a:gd name="T5" fmla="*/ 68 h 125"/>
                <a:gd name="T6" fmla="*/ 13 w 109"/>
                <a:gd name="T7" fmla="*/ 60 h 125"/>
                <a:gd name="T8" fmla="*/ 6 w 109"/>
                <a:gd name="T9" fmla="*/ 60 h 125"/>
                <a:gd name="T10" fmla="*/ 10 w 109"/>
                <a:gd name="T11" fmla="*/ 71 h 125"/>
                <a:gd name="T12" fmla="*/ 25 w 109"/>
                <a:gd name="T13" fmla="*/ 83 h 125"/>
                <a:gd name="T14" fmla="*/ 78 w 109"/>
                <a:gd name="T15" fmla="*/ 120 h 125"/>
                <a:gd name="T16" fmla="*/ 81 w 109"/>
                <a:gd name="T17" fmla="*/ 125 h 125"/>
                <a:gd name="T18" fmla="*/ 109 w 109"/>
                <a:gd name="T19" fmla="*/ 105 h 125"/>
                <a:gd name="T20" fmla="*/ 88 w 109"/>
                <a:gd name="T21" fmla="*/ 46 h 125"/>
                <a:gd name="T22" fmla="*/ 77 w 109"/>
                <a:gd name="T23" fmla="*/ 31 h 125"/>
                <a:gd name="T24" fmla="*/ 51 w 109"/>
                <a:gd name="T25" fmla="*/ 9 h 125"/>
                <a:gd name="T26" fmla="*/ 48 w 109"/>
                <a:gd name="T27" fmla="*/ 9 h 125"/>
                <a:gd name="T28" fmla="*/ 51 w 109"/>
                <a:gd name="T29" fmla="*/ 26 h 125"/>
                <a:gd name="T30" fmla="*/ 61 w 109"/>
                <a:gd name="T31" fmla="*/ 32 h 125"/>
                <a:gd name="T32" fmla="*/ 66 w 109"/>
                <a:gd name="T33" fmla="*/ 56 h 125"/>
                <a:gd name="T34" fmla="*/ 40 w 109"/>
                <a:gd name="T35" fmla="*/ 43 h 125"/>
                <a:gd name="T36" fmla="*/ 28 w 109"/>
                <a:gd name="T37" fmla="*/ 25 h 125"/>
                <a:gd name="T38" fmla="*/ 34 w 109"/>
                <a:gd name="T39" fmla="*/ 14 h 125"/>
                <a:gd name="T40" fmla="*/ 39 w 109"/>
                <a:gd name="T41" fmla="*/ 3 h 125"/>
                <a:gd name="T42" fmla="*/ 34 w 109"/>
                <a:gd name="T43" fmla="*/ 1 h 125"/>
                <a:gd name="T44" fmla="*/ 18 w 109"/>
                <a:gd name="T45" fmla="*/ 14 h 125"/>
                <a:gd name="T46" fmla="*/ 17 w 109"/>
                <a:gd name="T47" fmla="*/ 29 h 125"/>
                <a:gd name="T48" fmla="*/ 31 w 109"/>
                <a:gd name="T49" fmla="*/ 51 h 125"/>
                <a:gd name="T50" fmla="*/ 18 w 109"/>
                <a:gd name="T51" fmla="*/ 32 h 125"/>
                <a:gd name="T52" fmla="*/ 10 w 109"/>
                <a:gd name="T53" fmla="*/ 29 h 125"/>
                <a:gd name="T54" fmla="*/ 11 w 109"/>
                <a:gd name="T55" fmla="*/ 38 h 125"/>
                <a:gd name="T56" fmla="*/ 25 w 109"/>
                <a:gd name="T57" fmla="*/ 59 h 125"/>
                <a:gd name="T58" fmla="*/ 10 w 109"/>
                <a:gd name="T59" fmla="*/ 40 h 125"/>
                <a:gd name="T60" fmla="*/ 2 w 109"/>
                <a:gd name="T61" fmla="*/ 3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25">
                  <a:moveTo>
                    <a:pt x="2" y="39"/>
                  </a:moveTo>
                  <a:cubicBezTo>
                    <a:pt x="0" y="41"/>
                    <a:pt x="1" y="45"/>
                    <a:pt x="4" y="48"/>
                  </a:cubicBezTo>
                  <a:cubicBezTo>
                    <a:pt x="21" y="68"/>
                    <a:pt x="21" y="68"/>
                    <a:pt x="21" y="68"/>
                  </a:cubicBezTo>
                  <a:cubicBezTo>
                    <a:pt x="13" y="60"/>
                    <a:pt x="13" y="60"/>
                    <a:pt x="13" y="60"/>
                  </a:cubicBezTo>
                  <a:cubicBezTo>
                    <a:pt x="10" y="58"/>
                    <a:pt x="8" y="58"/>
                    <a:pt x="6" y="60"/>
                  </a:cubicBezTo>
                  <a:cubicBezTo>
                    <a:pt x="5" y="63"/>
                    <a:pt x="7" y="68"/>
                    <a:pt x="10" y="71"/>
                  </a:cubicBezTo>
                  <a:cubicBezTo>
                    <a:pt x="25" y="83"/>
                    <a:pt x="25" y="83"/>
                    <a:pt x="25" y="83"/>
                  </a:cubicBezTo>
                  <a:cubicBezTo>
                    <a:pt x="44" y="100"/>
                    <a:pt x="66" y="104"/>
                    <a:pt x="78" y="120"/>
                  </a:cubicBezTo>
                  <a:cubicBezTo>
                    <a:pt x="81" y="125"/>
                    <a:pt x="81" y="125"/>
                    <a:pt x="81" y="125"/>
                  </a:cubicBezTo>
                  <a:cubicBezTo>
                    <a:pt x="109" y="105"/>
                    <a:pt x="109" y="105"/>
                    <a:pt x="109" y="105"/>
                  </a:cubicBezTo>
                  <a:cubicBezTo>
                    <a:pt x="94" y="64"/>
                    <a:pt x="89" y="50"/>
                    <a:pt x="88" y="46"/>
                  </a:cubicBezTo>
                  <a:cubicBezTo>
                    <a:pt x="86" y="42"/>
                    <a:pt x="80" y="34"/>
                    <a:pt x="77" y="31"/>
                  </a:cubicBezTo>
                  <a:cubicBezTo>
                    <a:pt x="51" y="9"/>
                    <a:pt x="51" y="9"/>
                    <a:pt x="51" y="9"/>
                  </a:cubicBezTo>
                  <a:cubicBezTo>
                    <a:pt x="50" y="7"/>
                    <a:pt x="49" y="7"/>
                    <a:pt x="48" y="9"/>
                  </a:cubicBezTo>
                  <a:cubicBezTo>
                    <a:pt x="45" y="15"/>
                    <a:pt x="47" y="20"/>
                    <a:pt x="51" y="26"/>
                  </a:cubicBezTo>
                  <a:cubicBezTo>
                    <a:pt x="56" y="33"/>
                    <a:pt x="61" y="32"/>
                    <a:pt x="61" y="32"/>
                  </a:cubicBezTo>
                  <a:cubicBezTo>
                    <a:pt x="67" y="40"/>
                    <a:pt x="70" y="51"/>
                    <a:pt x="66" y="56"/>
                  </a:cubicBezTo>
                  <a:cubicBezTo>
                    <a:pt x="55" y="65"/>
                    <a:pt x="40" y="43"/>
                    <a:pt x="40" y="43"/>
                  </a:cubicBezTo>
                  <a:cubicBezTo>
                    <a:pt x="28" y="25"/>
                    <a:pt x="28" y="25"/>
                    <a:pt x="28" y="25"/>
                  </a:cubicBezTo>
                  <a:cubicBezTo>
                    <a:pt x="26" y="21"/>
                    <a:pt x="34" y="14"/>
                    <a:pt x="34" y="14"/>
                  </a:cubicBezTo>
                  <a:cubicBezTo>
                    <a:pt x="38" y="11"/>
                    <a:pt x="41" y="9"/>
                    <a:pt x="39" y="3"/>
                  </a:cubicBezTo>
                  <a:cubicBezTo>
                    <a:pt x="38" y="1"/>
                    <a:pt x="36" y="0"/>
                    <a:pt x="34" y="1"/>
                  </a:cubicBezTo>
                  <a:cubicBezTo>
                    <a:pt x="18" y="14"/>
                    <a:pt x="18" y="14"/>
                    <a:pt x="18" y="14"/>
                  </a:cubicBezTo>
                  <a:cubicBezTo>
                    <a:pt x="14" y="16"/>
                    <a:pt x="14" y="23"/>
                    <a:pt x="17" y="29"/>
                  </a:cubicBezTo>
                  <a:cubicBezTo>
                    <a:pt x="31" y="51"/>
                    <a:pt x="31" y="51"/>
                    <a:pt x="31" y="51"/>
                  </a:cubicBezTo>
                  <a:cubicBezTo>
                    <a:pt x="18" y="32"/>
                    <a:pt x="18" y="32"/>
                    <a:pt x="18" y="32"/>
                  </a:cubicBezTo>
                  <a:cubicBezTo>
                    <a:pt x="16" y="28"/>
                    <a:pt x="12" y="27"/>
                    <a:pt x="10" y="29"/>
                  </a:cubicBezTo>
                  <a:cubicBezTo>
                    <a:pt x="8" y="31"/>
                    <a:pt x="8" y="35"/>
                    <a:pt x="11" y="38"/>
                  </a:cubicBezTo>
                  <a:cubicBezTo>
                    <a:pt x="25" y="59"/>
                    <a:pt x="25" y="59"/>
                    <a:pt x="25" y="59"/>
                  </a:cubicBezTo>
                  <a:cubicBezTo>
                    <a:pt x="10" y="40"/>
                    <a:pt x="10" y="40"/>
                    <a:pt x="10" y="40"/>
                  </a:cubicBezTo>
                  <a:cubicBezTo>
                    <a:pt x="7" y="37"/>
                    <a:pt x="4" y="36"/>
                    <a:pt x="2" y="39"/>
                  </a:cubicBezTo>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1" name="Freeform 119">
              <a:extLst>
                <a:ext uri="{FF2B5EF4-FFF2-40B4-BE49-F238E27FC236}">
                  <a16:creationId xmlns:a16="http://schemas.microsoft.com/office/drawing/2014/main" id="{4D277B52-2458-4C95-8D36-9C0DA0C0D6EF}"/>
                </a:ext>
              </a:extLst>
            </p:cNvPr>
            <p:cNvSpPr>
              <a:spLocks/>
            </p:cNvSpPr>
            <p:nvPr/>
          </p:nvSpPr>
          <p:spPr bwMode="auto">
            <a:xfrm>
              <a:off x="7433313" y="6062965"/>
              <a:ext cx="246929" cy="224790"/>
            </a:xfrm>
            <a:custGeom>
              <a:avLst/>
              <a:gdLst>
                <a:gd name="T0" fmla="*/ 25 w 145"/>
                <a:gd name="T1" fmla="*/ 132 h 132"/>
                <a:gd name="T2" fmla="*/ 145 w 145"/>
                <a:gd name="T3" fmla="*/ 132 h 132"/>
                <a:gd name="T4" fmla="*/ 77 w 145"/>
                <a:gd name="T5" fmla="*/ 0 h 132"/>
                <a:gd name="T6" fmla="*/ 0 w 145"/>
                <a:gd name="T7" fmla="*/ 52 h 132"/>
                <a:gd name="T8" fmla="*/ 25 w 145"/>
                <a:gd name="T9" fmla="*/ 132 h 132"/>
              </a:gdLst>
              <a:ahLst/>
              <a:cxnLst>
                <a:cxn ang="0">
                  <a:pos x="T0" y="T1"/>
                </a:cxn>
                <a:cxn ang="0">
                  <a:pos x="T2" y="T3"/>
                </a:cxn>
                <a:cxn ang="0">
                  <a:pos x="T4" y="T5"/>
                </a:cxn>
                <a:cxn ang="0">
                  <a:pos x="T6" y="T7"/>
                </a:cxn>
                <a:cxn ang="0">
                  <a:pos x="T8" y="T9"/>
                </a:cxn>
              </a:cxnLst>
              <a:rect l="0" t="0" r="r" b="b"/>
              <a:pathLst>
                <a:path w="145" h="132">
                  <a:moveTo>
                    <a:pt x="25" y="132"/>
                  </a:moveTo>
                  <a:lnTo>
                    <a:pt x="145" y="132"/>
                  </a:lnTo>
                  <a:lnTo>
                    <a:pt x="77" y="0"/>
                  </a:lnTo>
                  <a:lnTo>
                    <a:pt x="0" y="52"/>
                  </a:lnTo>
                  <a:lnTo>
                    <a:pt x="25" y="132"/>
                  </a:ln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2" name="Freeform 120">
              <a:extLst>
                <a:ext uri="{FF2B5EF4-FFF2-40B4-BE49-F238E27FC236}">
                  <a16:creationId xmlns:a16="http://schemas.microsoft.com/office/drawing/2014/main" id="{27E3DEBF-3C2B-4907-A8F5-601B1E860310}"/>
                </a:ext>
              </a:extLst>
            </p:cNvPr>
            <p:cNvSpPr>
              <a:spLocks/>
            </p:cNvSpPr>
            <p:nvPr/>
          </p:nvSpPr>
          <p:spPr bwMode="auto">
            <a:xfrm>
              <a:off x="7417986" y="6022094"/>
              <a:ext cx="143048" cy="126019"/>
            </a:xfrm>
            <a:custGeom>
              <a:avLst/>
              <a:gdLst>
                <a:gd name="T0" fmla="*/ 0 w 84"/>
                <a:gd name="T1" fmla="*/ 50 h 74"/>
                <a:gd name="T2" fmla="*/ 13 w 84"/>
                <a:gd name="T3" fmla="*/ 74 h 74"/>
                <a:gd name="T4" fmla="*/ 84 w 84"/>
                <a:gd name="T5" fmla="*/ 26 h 74"/>
                <a:gd name="T6" fmla="*/ 71 w 84"/>
                <a:gd name="T7" fmla="*/ 0 h 74"/>
                <a:gd name="T8" fmla="*/ 0 w 84"/>
                <a:gd name="T9" fmla="*/ 50 h 74"/>
              </a:gdLst>
              <a:ahLst/>
              <a:cxnLst>
                <a:cxn ang="0">
                  <a:pos x="T0" y="T1"/>
                </a:cxn>
                <a:cxn ang="0">
                  <a:pos x="T2" y="T3"/>
                </a:cxn>
                <a:cxn ang="0">
                  <a:pos x="T4" y="T5"/>
                </a:cxn>
                <a:cxn ang="0">
                  <a:pos x="T6" y="T7"/>
                </a:cxn>
                <a:cxn ang="0">
                  <a:pos x="T8" y="T9"/>
                </a:cxn>
              </a:cxnLst>
              <a:rect l="0" t="0" r="r" b="b"/>
              <a:pathLst>
                <a:path w="84" h="74">
                  <a:moveTo>
                    <a:pt x="0" y="50"/>
                  </a:moveTo>
                  <a:lnTo>
                    <a:pt x="13" y="74"/>
                  </a:lnTo>
                  <a:lnTo>
                    <a:pt x="84" y="26"/>
                  </a:lnTo>
                  <a:lnTo>
                    <a:pt x="71" y="0"/>
                  </a:lnTo>
                  <a:lnTo>
                    <a:pt x="0" y="50"/>
                  </a:lnTo>
                  <a:close/>
                </a:path>
              </a:pathLst>
            </a:custGeom>
            <a:solidFill>
              <a:srgbClr val="665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3" name="Freeform 121">
              <a:extLst>
                <a:ext uri="{FF2B5EF4-FFF2-40B4-BE49-F238E27FC236}">
                  <a16:creationId xmlns:a16="http://schemas.microsoft.com/office/drawing/2014/main" id="{79DE3FD7-53D3-4FF8-B484-3DC913A640EF}"/>
                </a:ext>
              </a:extLst>
            </p:cNvPr>
            <p:cNvSpPr>
              <a:spLocks/>
            </p:cNvSpPr>
            <p:nvPr/>
          </p:nvSpPr>
          <p:spPr bwMode="auto">
            <a:xfrm>
              <a:off x="7268126" y="5695127"/>
              <a:ext cx="28951" cy="25545"/>
            </a:xfrm>
            <a:custGeom>
              <a:avLst/>
              <a:gdLst>
                <a:gd name="T0" fmla="*/ 9 w 9"/>
                <a:gd name="T1" fmla="*/ 0 h 8"/>
                <a:gd name="T2" fmla="*/ 2 w 9"/>
                <a:gd name="T3" fmla="*/ 7 h 8"/>
                <a:gd name="T4" fmla="*/ 0 w 9"/>
                <a:gd name="T5" fmla="*/ 7 h 8"/>
                <a:gd name="T6" fmla="*/ 9 w 9"/>
                <a:gd name="T7" fmla="*/ 0 h 8"/>
              </a:gdLst>
              <a:ahLst/>
              <a:cxnLst>
                <a:cxn ang="0">
                  <a:pos x="T0" y="T1"/>
                </a:cxn>
                <a:cxn ang="0">
                  <a:pos x="T2" y="T3"/>
                </a:cxn>
                <a:cxn ang="0">
                  <a:pos x="T4" y="T5"/>
                </a:cxn>
                <a:cxn ang="0">
                  <a:pos x="T6" y="T7"/>
                </a:cxn>
              </a:cxnLst>
              <a:rect l="0" t="0" r="r" b="b"/>
              <a:pathLst>
                <a:path w="9" h="8">
                  <a:moveTo>
                    <a:pt x="9" y="0"/>
                  </a:moveTo>
                  <a:cubicBezTo>
                    <a:pt x="2" y="7"/>
                    <a:pt x="2" y="7"/>
                    <a:pt x="2" y="7"/>
                  </a:cubicBezTo>
                  <a:cubicBezTo>
                    <a:pt x="1" y="8"/>
                    <a:pt x="0" y="8"/>
                    <a:pt x="0" y="7"/>
                  </a:cubicBezTo>
                  <a:cubicBezTo>
                    <a:pt x="9" y="0"/>
                    <a:pt x="9" y="0"/>
                    <a:pt x="9" y="0"/>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4" name="Freeform 122">
              <a:extLst>
                <a:ext uri="{FF2B5EF4-FFF2-40B4-BE49-F238E27FC236}">
                  <a16:creationId xmlns:a16="http://schemas.microsoft.com/office/drawing/2014/main" id="{D8581015-8A1E-4898-8B0C-23D9684E2ABD}"/>
                </a:ext>
              </a:extLst>
            </p:cNvPr>
            <p:cNvSpPr>
              <a:spLocks/>
            </p:cNvSpPr>
            <p:nvPr/>
          </p:nvSpPr>
          <p:spPr bwMode="auto">
            <a:xfrm>
              <a:off x="7341353" y="5717266"/>
              <a:ext cx="35763" cy="32357"/>
            </a:xfrm>
            <a:custGeom>
              <a:avLst/>
              <a:gdLst>
                <a:gd name="T0" fmla="*/ 1 w 11"/>
                <a:gd name="T1" fmla="*/ 1 h 10"/>
                <a:gd name="T2" fmla="*/ 8 w 11"/>
                <a:gd name="T3" fmla="*/ 10 h 10"/>
                <a:gd name="T4" fmla="*/ 11 w 11"/>
                <a:gd name="T5" fmla="*/ 9 h 10"/>
                <a:gd name="T6" fmla="*/ 1 w 11"/>
                <a:gd name="T7" fmla="*/ 0 h 10"/>
                <a:gd name="T8" fmla="*/ 1 w 11"/>
                <a:gd name="T9" fmla="*/ 1 h 10"/>
              </a:gdLst>
              <a:ahLst/>
              <a:cxnLst>
                <a:cxn ang="0">
                  <a:pos x="T0" y="T1"/>
                </a:cxn>
                <a:cxn ang="0">
                  <a:pos x="T2" y="T3"/>
                </a:cxn>
                <a:cxn ang="0">
                  <a:pos x="T4" y="T5"/>
                </a:cxn>
                <a:cxn ang="0">
                  <a:pos x="T6" y="T7"/>
                </a:cxn>
                <a:cxn ang="0">
                  <a:pos x="T8" y="T9"/>
                </a:cxn>
              </a:cxnLst>
              <a:rect l="0" t="0" r="r" b="b"/>
              <a:pathLst>
                <a:path w="11" h="10">
                  <a:moveTo>
                    <a:pt x="1" y="1"/>
                  </a:moveTo>
                  <a:cubicBezTo>
                    <a:pt x="8" y="10"/>
                    <a:pt x="8" y="10"/>
                    <a:pt x="8" y="10"/>
                  </a:cubicBezTo>
                  <a:cubicBezTo>
                    <a:pt x="9" y="10"/>
                    <a:pt x="10" y="10"/>
                    <a:pt x="11" y="9"/>
                  </a:cubicBezTo>
                  <a:cubicBezTo>
                    <a:pt x="1" y="0"/>
                    <a:pt x="1" y="0"/>
                    <a:pt x="1" y="0"/>
                  </a:cubicBezTo>
                  <a:cubicBezTo>
                    <a:pt x="0" y="0"/>
                    <a:pt x="0" y="1"/>
                    <a:pt x="1" y="1"/>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5" name="Freeform 123">
              <a:extLst>
                <a:ext uri="{FF2B5EF4-FFF2-40B4-BE49-F238E27FC236}">
                  <a16:creationId xmlns:a16="http://schemas.microsoft.com/office/drawing/2014/main" id="{2756DE8C-5876-428D-A7B3-FB2D96641731}"/>
                </a:ext>
              </a:extLst>
            </p:cNvPr>
            <p:cNvSpPr>
              <a:spLocks/>
            </p:cNvSpPr>
            <p:nvPr/>
          </p:nvSpPr>
          <p:spPr bwMode="auto">
            <a:xfrm>
              <a:off x="7411174" y="6069777"/>
              <a:ext cx="25545" cy="22139"/>
            </a:xfrm>
            <a:custGeom>
              <a:avLst/>
              <a:gdLst>
                <a:gd name="T0" fmla="*/ 4 w 8"/>
                <a:gd name="T1" fmla="*/ 7 h 7"/>
                <a:gd name="T2" fmla="*/ 7 w 8"/>
                <a:gd name="T3" fmla="*/ 6 h 7"/>
                <a:gd name="T4" fmla="*/ 8 w 8"/>
                <a:gd name="T5" fmla="*/ 3 h 7"/>
                <a:gd name="T6" fmla="*/ 7 w 8"/>
                <a:gd name="T7" fmla="*/ 1 h 7"/>
                <a:gd name="T8" fmla="*/ 4 w 8"/>
                <a:gd name="T9" fmla="*/ 0 h 7"/>
                <a:gd name="T10" fmla="*/ 2 w 8"/>
                <a:gd name="T11" fmla="*/ 1 h 7"/>
                <a:gd name="T12" fmla="*/ 0 w 8"/>
                <a:gd name="T13" fmla="*/ 3 h 7"/>
                <a:gd name="T14" fmla="*/ 2 w 8"/>
                <a:gd name="T15" fmla="*/ 6 h 7"/>
                <a:gd name="T16" fmla="*/ 4 w 8"/>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4" y="7"/>
                  </a:moveTo>
                  <a:cubicBezTo>
                    <a:pt x="5" y="7"/>
                    <a:pt x="6" y="7"/>
                    <a:pt x="7" y="6"/>
                  </a:cubicBezTo>
                  <a:cubicBezTo>
                    <a:pt x="8" y="5"/>
                    <a:pt x="8" y="4"/>
                    <a:pt x="8" y="3"/>
                  </a:cubicBezTo>
                  <a:cubicBezTo>
                    <a:pt x="8" y="2"/>
                    <a:pt x="8" y="1"/>
                    <a:pt x="7" y="1"/>
                  </a:cubicBezTo>
                  <a:cubicBezTo>
                    <a:pt x="6" y="0"/>
                    <a:pt x="5" y="0"/>
                    <a:pt x="4" y="0"/>
                  </a:cubicBezTo>
                  <a:cubicBezTo>
                    <a:pt x="3" y="0"/>
                    <a:pt x="2" y="0"/>
                    <a:pt x="2" y="1"/>
                  </a:cubicBezTo>
                  <a:cubicBezTo>
                    <a:pt x="1" y="1"/>
                    <a:pt x="0" y="2"/>
                    <a:pt x="0" y="3"/>
                  </a:cubicBezTo>
                  <a:cubicBezTo>
                    <a:pt x="0" y="4"/>
                    <a:pt x="1" y="5"/>
                    <a:pt x="2" y="6"/>
                  </a:cubicBezTo>
                  <a:cubicBezTo>
                    <a:pt x="2" y="7"/>
                    <a:pt x="3" y="7"/>
                    <a:pt x="4" y="7"/>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6" name="Freeform 124">
              <a:extLst>
                <a:ext uri="{FF2B5EF4-FFF2-40B4-BE49-F238E27FC236}">
                  <a16:creationId xmlns:a16="http://schemas.microsoft.com/office/drawing/2014/main" id="{17623555-C4AA-4378-8B46-EDD7DD0CD561}"/>
                </a:ext>
              </a:extLst>
            </p:cNvPr>
            <p:cNvSpPr>
              <a:spLocks noEditPoints="1"/>
            </p:cNvSpPr>
            <p:nvPr/>
          </p:nvSpPr>
          <p:spPr bwMode="auto">
            <a:xfrm>
              <a:off x="7433313" y="5999956"/>
              <a:ext cx="90257" cy="78336"/>
            </a:xfrm>
            <a:custGeom>
              <a:avLst/>
              <a:gdLst>
                <a:gd name="T0" fmla="*/ 26 w 28"/>
                <a:gd name="T1" fmla="*/ 8 h 25"/>
                <a:gd name="T2" fmla="*/ 26 w 28"/>
                <a:gd name="T3" fmla="*/ 8 h 25"/>
                <a:gd name="T4" fmla="*/ 27 w 28"/>
                <a:gd name="T5" fmla="*/ 3 h 25"/>
                <a:gd name="T6" fmla="*/ 22 w 28"/>
                <a:gd name="T7" fmla="*/ 1 h 25"/>
                <a:gd name="T8" fmla="*/ 22 w 28"/>
                <a:gd name="T9" fmla="*/ 1 h 25"/>
                <a:gd name="T10" fmla="*/ 20 w 28"/>
                <a:gd name="T11" fmla="*/ 6 h 25"/>
                <a:gd name="T12" fmla="*/ 26 w 28"/>
                <a:gd name="T13" fmla="*/ 8 h 25"/>
                <a:gd name="T14" fmla="*/ 19 w 28"/>
                <a:gd name="T15" fmla="*/ 12 h 25"/>
                <a:gd name="T16" fmla="*/ 19 w 28"/>
                <a:gd name="T17" fmla="*/ 12 h 25"/>
                <a:gd name="T18" fmla="*/ 20 w 28"/>
                <a:gd name="T19" fmla="*/ 7 h 25"/>
                <a:gd name="T20" fmla="*/ 15 w 28"/>
                <a:gd name="T21" fmla="*/ 6 h 25"/>
                <a:gd name="T22" fmla="*/ 14 w 28"/>
                <a:gd name="T23" fmla="*/ 12 h 25"/>
                <a:gd name="T24" fmla="*/ 19 w 28"/>
                <a:gd name="T25" fmla="*/ 12 h 25"/>
                <a:gd name="T26" fmla="*/ 13 w 28"/>
                <a:gd name="T27" fmla="*/ 18 h 25"/>
                <a:gd name="T28" fmla="*/ 13 w 28"/>
                <a:gd name="T29" fmla="*/ 18 h 25"/>
                <a:gd name="T30" fmla="*/ 13 w 28"/>
                <a:gd name="T31" fmla="*/ 12 h 25"/>
                <a:gd name="T32" fmla="*/ 8 w 28"/>
                <a:gd name="T33" fmla="*/ 12 h 25"/>
                <a:gd name="T34" fmla="*/ 8 w 28"/>
                <a:gd name="T35" fmla="*/ 12 h 25"/>
                <a:gd name="T36" fmla="*/ 7 w 28"/>
                <a:gd name="T37" fmla="*/ 17 h 25"/>
                <a:gd name="T38" fmla="*/ 13 w 28"/>
                <a:gd name="T39" fmla="*/ 18 h 25"/>
                <a:gd name="T40" fmla="*/ 7 w 28"/>
                <a:gd name="T41" fmla="*/ 23 h 25"/>
                <a:gd name="T42" fmla="*/ 7 w 28"/>
                <a:gd name="T43" fmla="*/ 23 h 25"/>
                <a:gd name="T44" fmla="*/ 7 w 28"/>
                <a:gd name="T45" fmla="*/ 18 h 25"/>
                <a:gd name="T46" fmla="*/ 2 w 28"/>
                <a:gd name="T47" fmla="*/ 17 h 25"/>
                <a:gd name="T48" fmla="*/ 2 w 28"/>
                <a:gd name="T49" fmla="*/ 17 h 25"/>
                <a:gd name="T50" fmla="*/ 1 w 28"/>
                <a:gd name="T51" fmla="*/ 23 h 25"/>
                <a:gd name="T52" fmla="*/ 7 w 28"/>
                <a:gd name="T5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5">
                  <a:moveTo>
                    <a:pt x="26" y="8"/>
                  </a:moveTo>
                  <a:cubicBezTo>
                    <a:pt x="26" y="8"/>
                    <a:pt x="26" y="8"/>
                    <a:pt x="26" y="8"/>
                  </a:cubicBezTo>
                  <a:cubicBezTo>
                    <a:pt x="28" y="7"/>
                    <a:pt x="28" y="5"/>
                    <a:pt x="27" y="3"/>
                  </a:cubicBezTo>
                  <a:cubicBezTo>
                    <a:pt x="26" y="1"/>
                    <a:pt x="24" y="0"/>
                    <a:pt x="22" y="1"/>
                  </a:cubicBezTo>
                  <a:cubicBezTo>
                    <a:pt x="22" y="1"/>
                    <a:pt x="22" y="1"/>
                    <a:pt x="22" y="1"/>
                  </a:cubicBezTo>
                  <a:cubicBezTo>
                    <a:pt x="20" y="2"/>
                    <a:pt x="19" y="5"/>
                    <a:pt x="20" y="6"/>
                  </a:cubicBezTo>
                  <a:cubicBezTo>
                    <a:pt x="22" y="8"/>
                    <a:pt x="24" y="9"/>
                    <a:pt x="26" y="8"/>
                  </a:cubicBezTo>
                  <a:close/>
                  <a:moveTo>
                    <a:pt x="19" y="12"/>
                  </a:moveTo>
                  <a:cubicBezTo>
                    <a:pt x="19" y="12"/>
                    <a:pt x="19" y="12"/>
                    <a:pt x="19" y="12"/>
                  </a:cubicBezTo>
                  <a:cubicBezTo>
                    <a:pt x="21" y="11"/>
                    <a:pt x="21" y="9"/>
                    <a:pt x="20" y="7"/>
                  </a:cubicBezTo>
                  <a:cubicBezTo>
                    <a:pt x="19" y="5"/>
                    <a:pt x="16" y="5"/>
                    <a:pt x="15" y="6"/>
                  </a:cubicBezTo>
                  <a:cubicBezTo>
                    <a:pt x="13" y="8"/>
                    <a:pt x="13" y="10"/>
                    <a:pt x="14" y="12"/>
                  </a:cubicBezTo>
                  <a:cubicBezTo>
                    <a:pt x="15" y="13"/>
                    <a:pt x="18" y="14"/>
                    <a:pt x="19" y="12"/>
                  </a:cubicBezTo>
                  <a:close/>
                  <a:moveTo>
                    <a:pt x="13" y="18"/>
                  </a:moveTo>
                  <a:cubicBezTo>
                    <a:pt x="13" y="18"/>
                    <a:pt x="13" y="18"/>
                    <a:pt x="13" y="18"/>
                  </a:cubicBezTo>
                  <a:cubicBezTo>
                    <a:pt x="15" y="16"/>
                    <a:pt x="15" y="14"/>
                    <a:pt x="13" y="12"/>
                  </a:cubicBezTo>
                  <a:cubicBezTo>
                    <a:pt x="12" y="11"/>
                    <a:pt x="9" y="10"/>
                    <a:pt x="8" y="12"/>
                  </a:cubicBezTo>
                  <a:cubicBezTo>
                    <a:pt x="8" y="12"/>
                    <a:pt x="8" y="12"/>
                    <a:pt x="8" y="12"/>
                  </a:cubicBezTo>
                  <a:cubicBezTo>
                    <a:pt x="6" y="13"/>
                    <a:pt x="6" y="16"/>
                    <a:pt x="7" y="17"/>
                  </a:cubicBezTo>
                  <a:cubicBezTo>
                    <a:pt x="9" y="19"/>
                    <a:pt x="11" y="19"/>
                    <a:pt x="13" y="18"/>
                  </a:cubicBezTo>
                  <a:close/>
                  <a:moveTo>
                    <a:pt x="7" y="23"/>
                  </a:moveTo>
                  <a:cubicBezTo>
                    <a:pt x="7" y="23"/>
                    <a:pt x="7" y="23"/>
                    <a:pt x="7" y="23"/>
                  </a:cubicBezTo>
                  <a:cubicBezTo>
                    <a:pt x="8" y="22"/>
                    <a:pt x="8" y="19"/>
                    <a:pt x="7" y="18"/>
                  </a:cubicBezTo>
                  <a:cubicBezTo>
                    <a:pt x="6" y="16"/>
                    <a:pt x="3" y="16"/>
                    <a:pt x="2" y="17"/>
                  </a:cubicBezTo>
                  <a:cubicBezTo>
                    <a:pt x="2" y="17"/>
                    <a:pt x="2" y="17"/>
                    <a:pt x="2" y="17"/>
                  </a:cubicBezTo>
                  <a:cubicBezTo>
                    <a:pt x="0" y="19"/>
                    <a:pt x="0" y="21"/>
                    <a:pt x="1" y="23"/>
                  </a:cubicBezTo>
                  <a:cubicBezTo>
                    <a:pt x="3" y="24"/>
                    <a:pt x="5" y="25"/>
                    <a:pt x="7" y="23"/>
                  </a:cubicBezTo>
                  <a:close/>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7" name="Freeform 125">
              <a:extLst>
                <a:ext uri="{FF2B5EF4-FFF2-40B4-BE49-F238E27FC236}">
                  <a16:creationId xmlns:a16="http://schemas.microsoft.com/office/drawing/2014/main" id="{3E5ADAB7-87E7-456F-8ECF-04AC3B94D04B}"/>
                </a:ext>
              </a:extLst>
            </p:cNvPr>
            <p:cNvSpPr>
              <a:spLocks/>
            </p:cNvSpPr>
            <p:nvPr/>
          </p:nvSpPr>
          <p:spPr bwMode="auto">
            <a:xfrm>
              <a:off x="7523569" y="5996550"/>
              <a:ext cx="25545" cy="25545"/>
            </a:xfrm>
            <a:custGeom>
              <a:avLst/>
              <a:gdLst>
                <a:gd name="T0" fmla="*/ 4 w 8"/>
                <a:gd name="T1" fmla="*/ 8 h 8"/>
                <a:gd name="T2" fmla="*/ 7 w 8"/>
                <a:gd name="T3" fmla="*/ 6 h 8"/>
                <a:gd name="T4" fmla="*/ 8 w 8"/>
                <a:gd name="T5" fmla="*/ 4 h 8"/>
                <a:gd name="T6" fmla="*/ 7 w 8"/>
                <a:gd name="T7" fmla="*/ 1 h 8"/>
                <a:gd name="T8" fmla="*/ 4 w 8"/>
                <a:gd name="T9" fmla="*/ 0 h 8"/>
                <a:gd name="T10" fmla="*/ 1 w 8"/>
                <a:gd name="T11" fmla="*/ 1 h 8"/>
                <a:gd name="T12" fmla="*/ 0 w 8"/>
                <a:gd name="T13" fmla="*/ 4 h 8"/>
                <a:gd name="T14" fmla="*/ 1 w 8"/>
                <a:gd name="T15" fmla="*/ 6 h 8"/>
                <a:gd name="T16" fmla="*/ 4 w 8"/>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4" y="8"/>
                  </a:moveTo>
                  <a:cubicBezTo>
                    <a:pt x="5" y="8"/>
                    <a:pt x="6" y="7"/>
                    <a:pt x="7" y="6"/>
                  </a:cubicBezTo>
                  <a:cubicBezTo>
                    <a:pt x="7" y="6"/>
                    <a:pt x="8" y="5"/>
                    <a:pt x="8" y="4"/>
                  </a:cubicBezTo>
                  <a:cubicBezTo>
                    <a:pt x="8" y="3"/>
                    <a:pt x="7" y="2"/>
                    <a:pt x="7" y="1"/>
                  </a:cubicBezTo>
                  <a:cubicBezTo>
                    <a:pt x="6" y="0"/>
                    <a:pt x="5" y="0"/>
                    <a:pt x="4" y="0"/>
                  </a:cubicBezTo>
                  <a:cubicBezTo>
                    <a:pt x="3" y="0"/>
                    <a:pt x="2" y="0"/>
                    <a:pt x="1" y="1"/>
                  </a:cubicBezTo>
                  <a:cubicBezTo>
                    <a:pt x="0" y="2"/>
                    <a:pt x="0" y="3"/>
                    <a:pt x="0" y="4"/>
                  </a:cubicBezTo>
                  <a:cubicBezTo>
                    <a:pt x="0" y="5"/>
                    <a:pt x="0" y="6"/>
                    <a:pt x="1" y="6"/>
                  </a:cubicBezTo>
                  <a:cubicBezTo>
                    <a:pt x="2" y="7"/>
                    <a:pt x="3" y="8"/>
                    <a:pt x="4" y="8"/>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8" name="Freeform 209">
              <a:extLst>
                <a:ext uri="{FF2B5EF4-FFF2-40B4-BE49-F238E27FC236}">
                  <a16:creationId xmlns:a16="http://schemas.microsoft.com/office/drawing/2014/main" id="{32E088AC-CE33-4C57-9583-0B46B9AB2BFB}"/>
                </a:ext>
              </a:extLst>
            </p:cNvPr>
            <p:cNvSpPr>
              <a:spLocks/>
            </p:cNvSpPr>
            <p:nvPr/>
          </p:nvSpPr>
          <p:spPr bwMode="auto">
            <a:xfrm>
              <a:off x="7140405" y="4434940"/>
              <a:ext cx="367838" cy="463204"/>
            </a:xfrm>
            <a:custGeom>
              <a:avLst/>
              <a:gdLst>
                <a:gd name="T0" fmla="*/ 115 w 115"/>
                <a:gd name="T1" fmla="*/ 58 h 146"/>
                <a:gd name="T2" fmla="*/ 57 w 115"/>
                <a:gd name="T3" fmla="*/ 0 h 146"/>
                <a:gd name="T4" fmla="*/ 0 w 115"/>
                <a:gd name="T5" fmla="*/ 58 h 146"/>
                <a:gd name="T6" fmla="*/ 17 w 115"/>
                <a:gd name="T7" fmla="*/ 99 h 146"/>
                <a:gd name="T8" fmla="*/ 35 w 115"/>
                <a:gd name="T9" fmla="*/ 136 h 146"/>
                <a:gd name="T10" fmla="*/ 56 w 115"/>
                <a:gd name="T11" fmla="*/ 145 h 146"/>
                <a:gd name="T12" fmla="*/ 56 w 115"/>
                <a:gd name="T13" fmla="*/ 146 h 146"/>
                <a:gd name="T14" fmla="*/ 57 w 115"/>
                <a:gd name="T15" fmla="*/ 146 h 146"/>
                <a:gd name="T16" fmla="*/ 58 w 115"/>
                <a:gd name="T17" fmla="*/ 146 h 146"/>
                <a:gd name="T18" fmla="*/ 59 w 115"/>
                <a:gd name="T19" fmla="*/ 145 h 146"/>
                <a:gd name="T20" fmla="*/ 80 w 115"/>
                <a:gd name="T21" fmla="*/ 136 h 146"/>
                <a:gd name="T22" fmla="*/ 97 w 115"/>
                <a:gd name="T23" fmla="*/ 100 h 146"/>
                <a:gd name="T24" fmla="*/ 115 w 115"/>
                <a:gd name="T25"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146">
                  <a:moveTo>
                    <a:pt x="115" y="58"/>
                  </a:moveTo>
                  <a:cubicBezTo>
                    <a:pt x="115" y="26"/>
                    <a:pt x="89" y="0"/>
                    <a:pt x="57" y="0"/>
                  </a:cubicBezTo>
                  <a:cubicBezTo>
                    <a:pt x="25" y="0"/>
                    <a:pt x="0" y="26"/>
                    <a:pt x="0" y="58"/>
                  </a:cubicBezTo>
                  <a:cubicBezTo>
                    <a:pt x="0" y="74"/>
                    <a:pt x="6" y="88"/>
                    <a:pt x="17" y="99"/>
                  </a:cubicBezTo>
                  <a:cubicBezTo>
                    <a:pt x="34" y="117"/>
                    <a:pt x="35" y="136"/>
                    <a:pt x="35" y="136"/>
                  </a:cubicBezTo>
                  <a:cubicBezTo>
                    <a:pt x="56" y="145"/>
                    <a:pt x="56" y="145"/>
                    <a:pt x="56" y="145"/>
                  </a:cubicBezTo>
                  <a:cubicBezTo>
                    <a:pt x="56" y="146"/>
                    <a:pt x="56" y="146"/>
                    <a:pt x="56" y="146"/>
                  </a:cubicBezTo>
                  <a:cubicBezTo>
                    <a:pt x="57" y="146"/>
                    <a:pt x="57" y="146"/>
                    <a:pt x="57" y="146"/>
                  </a:cubicBezTo>
                  <a:cubicBezTo>
                    <a:pt x="58" y="146"/>
                    <a:pt x="58" y="146"/>
                    <a:pt x="58" y="146"/>
                  </a:cubicBezTo>
                  <a:cubicBezTo>
                    <a:pt x="59" y="145"/>
                    <a:pt x="59" y="145"/>
                    <a:pt x="59" y="145"/>
                  </a:cubicBezTo>
                  <a:cubicBezTo>
                    <a:pt x="80" y="136"/>
                    <a:pt x="80" y="136"/>
                    <a:pt x="80" y="136"/>
                  </a:cubicBezTo>
                  <a:cubicBezTo>
                    <a:pt x="80" y="136"/>
                    <a:pt x="80" y="117"/>
                    <a:pt x="97" y="100"/>
                  </a:cubicBezTo>
                  <a:cubicBezTo>
                    <a:pt x="108" y="89"/>
                    <a:pt x="115" y="74"/>
                    <a:pt x="115"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9" name="Freeform 210">
              <a:extLst>
                <a:ext uri="{FF2B5EF4-FFF2-40B4-BE49-F238E27FC236}">
                  <a16:creationId xmlns:a16="http://schemas.microsoft.com/office/drawing/2014/main" id="{E408B9A7-9E7F-47CF-A1A3-43C511FEF29F}"/>
                </a:ext>
              </a:extLst>
            </p:cNvPr>
            <p:cNvSpPr>
              <a:spLocks noEditPoints="1"/>
            </p:cNvSpPr>
            <p:nvPr/>
          </p:nvSpPr>
          <p:spPr bwMode="auto">
            <a:xfrm>
              <a:off x="7293670" y="4504761"/>
              <a:ext cx="61306" cy="275879"/>
            </a:xfrm>
            <a:custGeom>
              <a:avLst/>
              <a:gdLst>
                <a:gd name="T0" fmla="*/ 1 w 19"/>
                <a:gd name="T1" fmla="*/ 79 h 87"/>
                <a:gd name="T2" fmla="*/ 9 w 19"/>
                <a:gd name="T3" fmla="*/ 71 h 87"/>
                <a:gd name="T4" fmla="*/ 17 w 19"/>
                <a:gd name="T5" fmla="*/ 79 h 87"/>
                <a:gd name="T6" fmla="*/ 9 w 19"/>
                <a:gd name="T7" fmla="*/ 87 h 87"/>
                <a:gd name="T8" fmla="*/ 1 w 19"/>
                <a:gd name="T9" fmla="*/ 79 h 87"/>
                <a:gd name="T10" fmla="*/ 5 w 19"/>
                <a:gd name="T11" fmla="*/ 64 h 87"/>
                <a:gd name="T12" fmla="*/ 0 w 19"/>
                <a:gd name="T13" fmla="*/ 0 h 87"/>
                <a:gd name="T14" fmla="*/ 19 w 19"/>
                <a:gd name="T15" fmla="*/ 0 h 87"/>
                <a:gd name="T16" fmla="*/ 14 w 19"/>
                <a:gd name="T17" fmla="*/ 64 h 87"/>
                <a:gd name="T18" fmla="*/ 5 w 19"/>
                <a:gd name="T19" fmla="*/ 6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87">
                  <a:moveTo>
                    <a:pt x="1" y="79"/>
                  </a:moveTo>
                  <a:cubicBezTo>
                    <a:pt x="1" y="74"/>
                    <a:pt x="5" y="71"/>
                    <a:pt x="9" y="71"/>
                  </a:cubicBezTo>
                  <a:cubicBezTo>
                    <a:pt x="14" y="71"/>
                    <a:pt x="17" y="74"/>
                    <a:pt x="17" y="79"/>
                  </a:cubicBezTo>
                  <a:cubicBezTo>
                    <a:pt x="17" y="84"/>
                    <a:pt x="14" y="87"/>
                    <a:pt x="9" y="87"/>
                  </a:cubicBezTo>
                  <a:cubicBezTo>
                    <a:pt x="5" y="87"/>
                    <a:pt x="1" y="84"/>
                    <a:pt x="1" y="79"/>
                  </a:cubicBezTo>
                  <a:close/>
                  <a:moveTo>
                    <a:pt x="5" y="64"/>
                  </a:moveTo>
                  <a:cubicBezTo>
                    <a:pt x="0" y="0"/>
                    <a:pt x="0" y="0"/>
                    <a:pt x="0" y="0"/>
                  </a:cubicBezTo>
                  <a:cubicBezTo>
                    <a:pt x="19" y="0"/>
                    <a:pt x="19" y="0"/>
                    <a:pt x="19" y="0"/>
                  </a:cubicBezTo>
                  <a:cubicBezTo>
                    <a:pt x="14" y="64"/>
                    <a:pt x="14" y="64"/>
                    <a:pt x="14" y="64"/>
                  </a:cubicBezTo>
                  <a:lnTo>
                    <a:pt x="5" y="64"/>
                  </a:lnTo>
                  <a:close/>
                </a:path>
              </a:pathLst>
            </a:custGeom>
            <a:solidFill>
              <a:srgbClr val="006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40" name="Rectangle 214">
              <a:extLst>
                <a:ext uri="{FF2B5EF4-FFF2-40B4-BE49-F238E27FC236}">
                  <a16:creationId xmlns:a16="http://schemas.microsoft.com/office/drawing/2014/main" id="{EF6A7130-5CD1-418F-80F5-236A58EBA0A6}"/>
                </a:ext>
              </a:extLst>
            </p:cNvPr>
            <p:cNvSpPr>
              <a:spLocks noChangeArrowheads="1"/>
            </p:cNvSpPr>
            <p:nvPr/>
          </p:nvSpPr>
          <p:spPr bwMode="auto">
            <a:xfrm>
              <a:off x="7252800" y="4864084"/>
              <a:ext cx="143048" cy="8514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grpSp>
      <p:sp>
        <p:nvSpPr>
          <p:cNvPr id="43" name="Text Placeholder 3">
            <a:extLst>
              <a:ext uri="{FF2B5EF4-FFF2-40B4-BE49-F238E27FC236}">
                <a16:creationId xmlns:a16="http://schemas.microsoft.com/office/drawing/2014/main" id="{BAB0F5A1-CEB1-4C1A-A0DD-FF320E2F30E3}"/>
              </a:ext>
            </a:extLst>
          </p:cNvPr>
          <p:cNvSpPr>
            <a:spLocks noGrp="1"/>
          </p:cNvSpPr>
          <p:nvPr>
            <p:ph type="body" sz="quarter" idx="10" hasCustomPrompt="1"/>
          </p:nvPr>
        </p:nvSpPr>
        <p:spPr>
          <a:xfrm>
            <a:off x="265176" y="2011680"/>
            <a:ext cx="9064366" cy="517065"/>
          </a:xfrm>
        </p:spPr>
        <p:txBody>
          <a:bodyPr wrap="square">
            <a:spAutoFit/>
          </a:bodyPr>
          <a:lstStyle>
            <a:lvl1pPr>
              <a:defRPr sz="2400"/>
            </a:lvl1pPr>
          </a:lstStyle>
          <a:p>
            <a:pPr lvl="0"/>
            <a:r>
              <a:rPr lang="en-US" dirty="0"/>
              <a:t>First level</a:t>
            </a:r>
          </a:p>
        </p:txBody>
      </p:sp>
      <p:sp>
        <p:nvSpPr>
          <p:cNvPr id="49" name="TextBox 48">
            <a:extLst>
              <a:ext uri="{FF2B5EF4-FFF2-40B4-BE49-F238E27FC236}">
                <a16:creationId xmlns:a16="http://schemas.microsoft.com/office/drawing/2014/main" id="{92A6989C-BE96-4864-86C6-EC70D470553C}"/>
              </a:ext>
            </a:extLst>
          </p:cNvPr>
          <p:cNvSpPr txBox="1"/>
          <p:nvPr/>
        </p:nvSpPr>
        <p:spPr>
          <a:xfrm>
            <a:off x="265175" y="292607"/>
            <a:ext cx="11658600" cy="896112"/>
          </a:xfrm>
          <a:prstGeom prst="rect">
            <a:avLst/>
          </a:prstGeom>
          <a:noFill/>
        </p:spPr>
        <p:txBody>
          <a:bodyPr wrap="square" lIns="146304" tIns="91440" rIns="146304" bIns="91440" rtlCol="0">
            <a:noAutofit/>
          </a:bodyPr>
          <a:lstStyle/>
          <a:p>
            <a:pPr>
              <a:lnSpc>
                <a:spcPct val="90000"/>
              </a:lnSpc>
              <a:spcAft>
                <a:spcPts val="600"/>
              </a:spcAft>
            </a:pPr>
            <a:r>
              <a:rPr lang="en-US" sz="4800" b="0" kern="1200" cap="none" spc="-100" baseline="0" dirty="0">
                <a:ln w="3175">
                  <a:noFill/>
                </a:ln>
                <a:solidFill>
                  <a:schemeClr val="accent3"/>
                </a:solidFill>
                <a:effectLst/>
                <a:latin typeface="+mj-lt"/>
                <a:ea typeface="+mn-ea"/>
                <a:cs typeface="Segoe UI" pitchFamily="34" charset="0"/>
              </a:rPr>
              <a:t>Objectives</a:t>
            </a:r>
          </a:p>
        </p:txBody>
      </p:sp>
      <p:sp>
        <p:nvSpPr>
          <p:cNvPr id="22" name="Text Placeholder 5">
            <a:extLst>
              <a:ext uri="{FF2B5EF4-FFF2-40B4-BE49-F238E27FC236}">
                <a16:creationId xmlns:a16="http://schemas.microsoft.com/office/drawing/2014/main" id="{7C7D33A1-8736-4D77-98F6-2FC67812D602}"/>
              </a:ext>
            </a:extLst>
          </p:cNvPr>
          <p:cNvSpPr>
            <a:spLocks noGrp="1"/>
          </p:cNvSpPr>
          <p:nvPr>
            <p:ph type="body" sz="quarter" idx="11"/>
          </p:nvPr>
        </p:nvSpPr>
        <p:spPr>
          <a:xfrm>
            <a:off x="269239" y="1189177"/>
            <a:ext cx="11653523" cy="572464"/>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Tree>
    <p:extLst>
      <p:ext uri="{BB962C8B-B14F-4D97-AF65-F5344CB8AC3E}">
        <p14:creationId xmlns:p14="http://schemas.microsoft.com/office/powerpoint/2010/main" val="382892700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_Title Bullet Points 1">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269240" y="1710608"/>
            <a:ext cx="5854029" cy="4553806"/>
          </a:xfrm>
        </p:spPr>
        <p:txBody>
          <a:bodyPr>
            <a:noAutofit/>
          </a:bodyPr>
          <a:lstStyle>
            <a:lvl1pPr marL="0" indent="0">
              <a:buNone/>
              <a:defRPr sz="3137">
                <a:latin typeface="+mj-lt"/>
              </a:defRPr>
            </a:lvl1pPr>
          </a:lstStyle>
          <a:p>
            <a:pPr lvl="0"/>
            <a:r>
              <a:rPr lang="en-US"/>
              <a:t>Click to edit Master text styles</a:t>
            </a:r>
          </a:p>
        </p:txBody>
      </p:sp>
      <p:sp>
        <p:nvSpPr>
          <p:cNvPr id="12" name="Content Placeholder 32"/>
          <p:cNvSpPr>
            <a:spLocks noGrp="1"/>
          </p:cNvSpPr>
          <p:nvPr>
            <p:ph sz="quarter" idx="17"/>
          </p:nvPr>
        </p:nvSpPr>
        <p:spPr>
          <a:xfrm>
            <a:off x="6245403" y="1710609"/>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3" name="Content Placeholder 32"/>
          <p:cNvSpPr>
            <a:spLocks noGrp="1"/>
          </p:cNvSpPr>
          <p:nvPr>
            <p:ph sz="quarter" idx="18"/>
          </p:nvPr>
        </p:nvSpPr>
        <p:spPr>
          <a:xfrm>
            <a:off x="8713978" y="171060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4" name="Content Placeholder 32"/>
          <p:cNvSpPr>
            <a:spLocks noGrp="1"/>
          </p:cNvSpPr>
          <p:nvPr>
            <p:ph sz="quarter" idx="19"/>
          </p:nvPr>
        </p:nvSpPr>
        <p:spPr>
          <a:xfrm>
            <a:off x="6253381" y="4061280"/>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5" name="Content Placeholder 32"/>
          <p:cNvSpPr>
            <a:spLocks noGrp="1"/>
          </p:cNvSpPr>
          <p:nvPr>
            <p:ph sz="quarter" idx="20"/>
          </p:nvPr>
        </p:nvSpPr>
        <p:spPr>
          <a:xfrm>
            <a:off x="8718402" y="4061280"/>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303324510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Title Bullet Points 2">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6256445" y="1710607"/>
            <a:ext cx="5672902" cy="4553806"/>
          </a:xfrm>
        </p:spPr>
        <p:txBody>
          <a:bodyPr>
            <a:noAutofit/>
          </a:bodyPr>
          <a:lstStyle>
            <a:lvl1pPr marL="0" indent="0">
              <a:buNone/>
              <a:defRPr sz="3137">
                <a:latin typeface="+mj-lt"/>
              </a:defRPr>
            </a:lvl1pPr>
          </a:lstStyle>
          <a:p>
            <a:pPr lvl="0"/>
            <a:r>
              <a:rPr lang="en-US"/>
              <a:t>Click to edit Master text styles</a:t>
            </a:r>
          </a:p>
        </p:txBody>
      </p:sp>
      <p:sp>
        <p:nvSpPr>
          <p:cNvPr id="12" name="Content Placeholder 32"/>
          <p:cNvSpPr>
            <a:spLocks noGrp="1"/>
          </p:cNvSpPr>
          <p:nvPr>
            <p:ph sz="quarter" idx="17"/>
          </p:nvPr>
        </p:nvSpPr>
        <p:spPr>
          <a:xfrm>
            <a:off x="1315067" y="1710608"/>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4" name="Content Placeholder 32"/>
          <p:cNvSpPr>
            <a:spLocks noGrp="1"/>
          </p:cNvSpPr>
          <p:nvPr>
            <p:ph sz="quarter" idx="18"/>
          </p:nvPr>
        </p:nvSpPr>
        <p:spPr>
          <a:xfrm>
            <a:off x="3783642" y="1710608"/>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5" name="Content Placeholder 32"/>
          <p:cNvSpPr>
            <a:spLocks noGrp="1"/>
          </p:cNvSpPr>
          <p:nvPr>
            <p:ph sz="quarter" idx="20"/>
          </p:nvPr>
        </p:nvSpPr>
        <p:spPr>
          <a:xfrm>
            <a:off x="3788066" y="4061279"/>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6" name="Content Placeholder 32"/>
          <p:cNvSpPr>
            <a:spLocks noGrp="1"/>
          </p:cNvSpPr>
          <p:nvPr>
            <p:ph sz="quarter" idx="19"/>
          </p:nvPr>
        </p:nvSpPr>
        <p:spPr>
          <a:xfrm>
            <a:off x="1323045" y="406127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57673192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itle Bullet Points 3">
    <p:spTree>
      <p:nvGrpSpPr>
        <p:cNvPr id="1" name=""/>
        <p:cNvGrpSpPr/>
        <p:nvPr/>
      </p:nvGrpSpPr>
      <p:grpSpPr>
        <a:xfrm>
          <a:off x="0" y="0"/>
          <a:ext cx="0" cy="0"/>
          <a:chOff x="0" y="0"/>
          <a:chExt cx="0" cy="0"/>
        </a:xfrm>
      </p:grpSpPr>
      <p:sp>
        <p:nvSpPr>
          <p:cNvPr id="18" name="Title 17"/>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15" name="Content Placeholder 32"/>
          <p:cNvSpPr>
            <a:spLocks noGrp="1"/>
          </p:cNvSpPr>
          <p:nvPr>
            <p:ph sz="quarter" idx="18"/>
          </p:nvPr>
        </p:nvSpPr>
        <p:spPr>
          <a:xfrm>
            <a:off x="1326562" y="1710609"/>
            <a:ext cx="2346441" cy="2203134"/>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6" name="Content Placeholder 32"/>
          <p:cNvSpPr>
            <a:spLocks noGrp="1"/>
          </p:cNvSpPr>
          <p:nvPr>
            <p:ph sz="quarter" idx="19"/>
          </p:nvPr>
        </p:nvSpPr>
        <p:spPr>
          <a:xfrm>
            <a:off x="3797268" y="1710609"/>
            <a:ext cx="2335156" cy="2203133"/>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7" name="Content Placeholder 32"/>
          <p:cNvSpPr>
            <a:spLocks noGrp="1"/>
          </p:cNvSpPr>
          <p:nvPr>
            <p:ph sz="quarter" idx="17"/>
          </p:nvPr>
        </p:nvSpPr>
        <p:spPr>
          <a:xfrm>
            <a:off x="6245403" y="1710609"/>
            <a:ext cx="2346441" cy="2203133"/>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9" name="Content Placeholder 32"/>
          <p:cNvSpPr>
            <a:spLocks noGrp="1"/>
          </p:cNvSpPr>
          <p:nvPr>
            <p:ph sz="quarter" idx="20"/>
          </p:nvPr>
        </p:nvSpPr>
        <p:spPr>
          <a:xfrm>
            <a:off x="3797268" y="4061280"/>
            <a:ext cx="2335156"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20" name="Content Placeholder 32"/>
          <p:cNvSpPr>
            <a:spLocks noGrp="1"/>
          </p:cNvSpPr>
          <p:nvPr>
            <p:ph sz="quarter" idx="21"/>
          </p:nvPr>
        </p:nvSpPr>
        <p:spPr>
          <a:xfrm>
            <a:off x="6257231" y="4061280"/>
            <a:ext cx="2346441" cy="2203134"/>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21" name="Content Placeholder 32"/>
          <p:cNvSpPr>
            <a:spLocks noGrp="1"/>
          </p:cNvSpPr>
          <p:nvPr>
            <p:ph sz="quarter" idx="22"/>
          </p:nvPr>
        </p:nvSpPr>
        <p:spPr>
          <a:xfrm>
            <a:off x="8718401" y="4061280"/>
            <a:ext cx="2346441" cy="2203134"/>
          </a:xfrm>
          <a:solidFill>
            <a:srgbClr val="00BCF2"/>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146343648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903C54-18C5-4399-A845-D9E265D5A7D1}"/>
              </a:ext>
            </a:extLst>
          </p:cNvPr>
          <p:cNvSpPr txBox="1"/>
          <p:nvPr/>
        </p:nvSpPr>
        <p:spPr>
          <a:xfrm>
            <a:off x="269239" y="289511"/>
            <a:ext cx="11658600" cy="896112"/>
          </a:xfrm>
          <a:prstGeom prst="rect">
            <a:avLst/>
          </a:prstGeom>
          <a:noFill/>
        </p:spPr>
        <p:txBody>
          <a:bodyPr wrap="none" lIns="146304" tIns="91440" rIns="146304" bIns="91440" rtlCol="0">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800" b="0" i="0" u="none" strike="noStrike" kern="1200" cap="none" spc="0" normalizeH="0" baseline="0" noProof="0" dirty="0">
                <a:ln>
                  <a:noFill/>
                </a:ln>
                <a:solidFill>
                  <a:srgbClr val="0078D7"/>
                </a:solidFill>
                <a:effectLst/>
                <a:uLnTx/>
                <a:uFillTx/>
                <a:latin typeface="+mj-lt"/>
                <a:ea typeface="+mn-ea"/>
                <a:cs typeface="+mn-cs"/>
              </a:rPr>
              <a:t>Questions?</a:t>
            </a:r>
            <a:endParaRPr kumimoji="0" lang="en-US" sz="4800" b="0" i="0" u="none" strike="noStrike" kern="1200" cap="none" spc="0" normalizeH="0" baseline="0" noProof="0" dirty="0">
              <a:ln>
                <a:noFill/>
              </a:ln>
              <a:solidFill>
                <a:srgbClr val="0078D7"/>
              </a:solidFill>
              <a:effectLst/>
              <a:uLnTx/>
              <a:uFillTx/>
              <a:latin typeface="+mj-lt"/>
              <a:ea typeface="+mn-ea"/>
              <a:cs typeface="Segoe UI Semibold" panose="020B0702040204020203" pitchFamily="34" charset="0"/>
            </a:endParaRPr>
          </a:p>
        </p:txBody>
      </p:sp>
      <p:pic>
        <p:nvPicPr>
          <p:cNvPr id="6" name="Picture 5">
            <a:extLst>
              <a:ext uri="{FF2B5EF4-FFF2-40B4-BE49-F238E27FC236}">
                <a16:creationId xmlns:a16="http://schemas.microsoft.com/office/drawing/2014/main" id="{EA1604F4-FD14-4176-A036-E0A8DDAC1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849" y="291549"/>
            <a:ext cx="5019924" cy="6274904"/>
          </a:xfrm>
          <a:prstGeom prst="rect">
            <a:avLst/>
          </a:prstGeom>
        </p:spPr>
      </p:pic>
    </p:spTree>
    <p:extLst>
      <p:ext uri="{BB962C8B-B14F-4D97-AF65-F5344CB8AC3E}">
        <p14:creationId xmlns:p14="http://schemas.microsoft.com/office/powerpoint/2010/main" val="42442351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Version 1.2">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89170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77036417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295196568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172758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019568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452899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621639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804122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223193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US"/>
              <a:t>Click to edit Master title style</a:t>
            </a:r>
            <a:endParaRPr lang="en-US" dirty="0"/>
          </a:p>
        </p:txBody>
      </p:sp>
      <p:sp>
        <p:nvSpPr>
          <p:cNvPr id="3" name="Rectangle 2"/>
          <p:cNvSpPr/>
          <p:nvPr userDrawn="1"/>
        </p:nvSpPr>
        <p:spPr bwMode="auto">
          <a:xfrm>
            <a:off x="3002162" y="1762387"/>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4" name="Rectangle 3"/>
          <p:cNvSpPr/>
          <p:nvPr userDrawn="1"/>
        </p:nvSpPr>
        <p:spPr bwMode="auto">
          <a:xfrm>
            <a:off x="542741"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5" name="Rectangle 4"/>
          <p:cNvSpPr/>
          <p:nvPr userDrawn="1"/>
        </p:nvSpPr>
        <p:spPr bwMode="auto">
          <a:xfrm>
            <a:off x="3002162" y="4113059"/>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6" name="Rectangle 5"/>
          <p:cNvSpPr/>
          <p:nvPr userDrawn="1"/>
        </p:nvSpPr>
        <p:spPr bwMode="auto">
          <a:xfrm>
            <a:off x="5461582"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fontAlgn="base">
              <a:lnSpc>
                <a:spcPct val="90000"/>
              </a:lnSpc>
              <a:spcBef>
                <a:spcPct val="0"/>
              </a:spcBef>
              <a:spcAft>
                <a:spcPct val="0"/>
              </a:spcAft>
            </a:pPr>
            <a:endParaRPr lang="en-US" sz="2353" dirty="0">
              <a:latin typeface="+mj-lt"/>
            </a:endParaRPr>
          </a:p>
        </p:txBody>
      </p:sp>
      <p:sp>
        <p:nvSpPr>
          <p:cNvPr id="7" name="Rectangle 6"/>
          <p:cNvSpPr/>
          <p:nvPr userDrawn="1"/>
        </p:nvSpPr>
        <p:spPr bwMode="auto">
          <a:xfrm>
            <a:off x="5461582" y="4113059"/>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8" name="Rectangle 7"/>
          <p:cNvSpPr/>
          <p:nvPr userDrawn="1"/>
        </p:nvSpPr>
        <p:spPr bwMode="auto">
          <a:xfrm>
            <a:off x="7934581" y="4113058"/>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Tree>
    <p:extLst>
      <p:ext uri="{BB962C8B-B14F-4D97-AF65-F5344CB8AC3E}">
        <p14:creationId xmlns:p14="http://schemas.microsoft.com/office/powerpoint/2010/main" val="386701833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95117203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20780393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1794523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64072293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59657187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151606464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33541304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50-50 Right Photo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88771"/>
            <a:ext cx="5378548" cy="1680460"/>
          </a:xfrm>
        </p:spPr>
        <p:txBody>
          <a:bodyPr wrap="square" anchor="ctr">
            <a:spAutoFit/>
          </a:bodyPr>
          <a:lstStyle>
            <a:lvl1pPr>
              <a:defRPr sz="5399" baseline="0">
                <a:solidFill>
                  <a:schemeClr val="bg1"/>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6654675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wrap="square">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85805183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29438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87747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586214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046662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638832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2019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221797668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298321"/>
          </a:xfrm>
          <a:prstGeom prst="rect">
            <a:avLst/>
          </a:prstGeom>
        </p:spPr>
        <p:txBody>
          <a:bodyPr/>
          <a:lstStyle>
            <a:lvl1pPr marL="284790" indent="-2847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72756549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96216419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ersion 1.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537698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650215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706664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830223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image" Target="../media/image1.png"/><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theme" Target="../theme/theme2.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6839053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xStyles>
    <p:titleStyle>
      <a:lvl1pPr algn="l" defTabSz="914367" rtl="0" eaLnBrk="1" latinLnBrk="0" hangingPunct="1">
        <a:lnSpc>
          <a:spcPct val="90000"/>
        </a:lnSpc>
        <a:spcBef>
          <a:spcPct val="0"/>
        </a:spcBef>
        <a:buNone/>
        <a:defRPr lang="en-US" sz="4800"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non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075948998"/>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hf sldNum="0" hdr="0" ftr="0" dt="0"/>
  <p:txStyles>
    <p:titleStyle>
      <a:lvl1pPr algn="l" defTabSz="914367" rtl="0" eaLnBrk="1" latinLnBrk="0" hangingPunct="1">
        <a:lnSpc>
          <a:spcPct val="90000"/>
        </a:lnSpc>
        <a:spcBef>
          <a:spcPct val="0"/>
        </a:spcBef>
        <a:buNone/>
        <a:defRPr lang="en-US" sz="48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customXml" Target="../../customXml/item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0.xml"/><Relationship Id="rId7" Type="http://schemas.openxmlformats.org/officeDocument/2006/relationships/diagramColors" Target="../diagrams/colors2.xml"/><Relationship Id="rId2" Type="http://schemas.openxmlformats.org/officeDocument/2006/relationships/slideLayout" Target="../slideLayouts/slideLayout11.xml"/><Relationship Id="rId1" Type="http://schemas.openxmlformats.org/officeDocument/2006/relationships/tags" Target="../tags/tag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7.xml"/><Relationship Id="rId1" Type="http://schemas.openxmlformats.org/officeDocument/2006/relationships/customXml" Target="../../customXml/item30.xml"/><Relationship Id="rId4" Type="http://schemas.openxmlformats.org/officeDocument/2006/relationships/image" Target="../media/image17.jpe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5.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16.xml"/><Relationship Id="rId1" Type="http://schemas.openxmlformats.org/officeDocument/2006/relationships/customXml" Target="../../customXml/item3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27.xml"/><Relationship Id="rId1" Type="http://schemas.openxmlformats.org/officeDocument/2006/relationships/customXml" Target="../../customXml/item32.xml"/><Relationship Id="rId4" Type="http://schemas.openxmlformats.org/officeDocument/2006/relationships/image" Target="../media/image17.jpe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tags" Target="../tags/tag2.xml"/><Relationship Id="rId4" Type="http://schemas.openxmlformats.org/officeDocument/2006/relationships/image" Target="../media/image12.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customXml" Target="../../customXml/item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4.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7.xml"/><Relationship Id="rId1" Type="http://schemas.openxmlformats.org/officeDocument/2006/relationships/customXml" Target="../../customXml/item9.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6.xml"/><Relationship Id="rId1" Type="http://schemas.openxmlformats.org/officeDocument/2006/relationships/customXml" Target="../../customXml/item1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1.xml"/><Relationship Id="rId1" Type="http://schemas.openxmlformats.org/officeDocument/2006/relationships/tags" Target="../tags/tag8.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7.xml"/><Relationship Id="rId1" Type="http://schemas.openxmlformats.org/officeDocument/2006/relationships/customXml" Target="../../customXml/item11.xml"/><Relationship Id="rId4" Type="http://schemas.openxmlformats.org/officeDocument/2006/relationships/image" Target="../media/image17.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6.xml"/><Relationship Id="rId1" Type="http://schemas.openxmlformats.org/officeDocument/2006/relationships/customXml" Target="../../customXml/item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customXml" Target="../../customXml/item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1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14.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1.xml"/><Relationship Id="rId1" Type="http://schemas.openxmlformats.org/officeDocument/2006/relationships/tags" Target="../tags/tag15.xml"/><Relationship Id="rId5" Type="http://schemas.openxmlformats.org/officeDocument/2006/relationships/image" Target="../media/image29.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6.xml"/><Relationship Id="rId5" Type="http://schemas.openxmlformats.org/officeDocument/2006/relationships/image" Target="../media/image31.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1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7.xml"/><Relationship Id="rId1" Type="http://schemas.openxmlformats.org/officeDocument/2006/relationships/customXml" Target="../../customXml/item13.xml"/><Relationship Id="rId4" Type="http://schemas.openxmlformats.org/officeDocument/2006/relationships/image" Target="../media/image17.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customXml" Target="../../customXml/item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4.xml"/><Relationship Id="rId1" Type="http://schemas.openxmlformats.org/officeDocument/2006/relationships/customXml" Target="../../customXml/item14.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customXml" Target="../../customXml/item16.xml"/><Relationship Id="rId1" Type="http://schemas.openxmlformats.org/officeDocument/2006/relationships/customXml" Target="../../customXml/item15.xml"/><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6.xml"/><Relationship Id="rId1" Type="http://schemas.openxmlformats.org/officeDocument/2006/relationships/customXml" Target="../../customXml/item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7.xml"/><Relationship Id="rId1" Type="http://schemas.openxmlformats.org/officeDocument/2006/relationships/customXml" Target="../../customXml/item18.xml"/><Relationship Id="rId4" Type="http://schemas.openxmlformats.org/officeDocument/2006/relationships/image" Target="../media/image17.jpe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6.xml"/><Relationship Id="rId1" Type="http://schemas.openxmlformats.org/officeDocument/2006/relationships/customXml" Target="../../customXml/item19.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9.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customXml" Target="../../customXml/item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image" Target="../media/image36.png"/><Relationship Id="rId4" Type="http://schemas.openxmlformats.org/officeDocument/2006/relationships/image" Target="../media/image35.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7.xml"/><Relationship Id="rId1" Type="http://schemas.openxmlformats.org/officeDocument/2006/relationships/customXml" Target="../../customXml/item20.xml"/><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customXml" Target="../../customXml/item6.xml"/><Relationship Id="rId1" Type="http://schemas.openxmlformats.org/officeDocument/2006/relationships/customXml" Target="../../customXml/item5.xml"/><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6.xml"/><Relationship Id="rId1" Type="http://schemas.openxmlformats.org/officeDocument/2006/relationships/customXml" Target="../../customXml/item2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4.xml"/><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customXml" Target="../../customXml/item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7.xml"/><Relationship Id="rId1" Type="http://schemas.openxmlformats.org/officeDocument/2006/relationships/customXml" Target="../../customXml/item22.xml"/><Relationship Id="rId4" Type="http://schemas.openxmlformats.org/officeDocument/2006/relationships/image" Target="../media/image17.jpe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7.xml"/><Relationship Id="rId1" Type="http://schemas.openxmlformats.org/officeDocument/2006/relationships/customXml" Target="../../customXml/item23.xml"/><Relationship Id="rId4" Type="http://schemas.openxmlformats.org/officeDocument/2006/relationships/image" Target="../media/image17.jpe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5.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6.xml"/><Relationship Id="rId1" Type="http://schemas.openxmlformats.org/officeDocument/2006/relationships/customXml" Target="../../customXml/item2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7.xml"/><Relationship Id="rId1" Type="http://schemas.openxmlformats.org/officeDocument/2006/relationships/customXml" Target="../../customXml/item25.xml"/><Relationship Id="rId4" Type="http://schemas.openxmlformats.org/officeDocument/2006/relationships/image" Target="../media/image17.jpe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7.xml"/><Relationship Id="rId1" Type="http://schemas.openxmlformats.org/officeDocument/2006/relationships/customXml" Target="../../customXml/item26.xml"/><Relationship Id="rId4" Type="http://schemas.openxmlformats.org/officeDocument/2006/relationships/image" Target="../media/image17.jpe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5.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6.xml"/><Relationship Id="rId1" Type="http://schemas.openxmlformats.org/officeDocument/2006/relationships/customXml" Target="../../customXml/item2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7.xml"/><Relationship Id="rId1" Type="http://schemas.openxmlformats.org/officeDocument/2006/relationships/customXml" Target="../../customXml/item28.xml"/><Relationship Id="rId4" Type="http://schemas.openxmlformats.org/officeDocument/2006/relationships/image" Target="../media/image17.jpe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5.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6.xml"/><Relationship Id="rId1" Type="http://schemas.openxmlformats.org/officeDocument/2006/relationships/customXml" Target="../../customXml/item29.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HIDDEN - Slide2">
    <p:spTree>
      <p:nvGrpSpPr>
        <p:cNvPr id="1" name=""/>
        <p:cNvGrpSpPr/>
        <p:nvPr/>
      </p:nvGrpSpPr>
      <p:grpSpPr>
        <a:xfrm>
          <a:off x="0" y="0"/>
          <a:ext cx="0" cy="0"/>
          <a:chOff x="0" y="0"/>
          <a:chExt cx="0" cy="0"/>
        </a:xfrm>
      </p:grpSpPr>
      <p:sp>
        <p:nvSpPr>
          <p:cNvPr id="6" name="Title 1"/>
          <p:cNvSpPr>
            <a:spLocks noGrp="1"/>
          </p:cNvSpPr>
          <p:nvPr>
            <p:ph type="title"/>
            <p:custDataLst>
              <p:custData r:id="rId1"/>
            </p:custDataLst>
          </p:nvPr>
        </p:nvSpPr>
        <p:spPr/>
        <p:txBody>
          <a:bodyPr/>
          <a:lstStyle/>
          <a:p>
            <a:r>
              <a:rPr lang="en-US" sz="3921"/>
              <a:t>WorkshopPLUS - Windows PowerShell: Foundation Skills</a:t>
            </a:r>
            <a:endParaRPr lang="en-US" sz="3137" i="1" dirty="0"/>
          </a:p>
        </p:txBody>
      </p:sp>
      <p:sp>
        <p:nvSpPr>
          <p:cNvPr id="2" name="Text Placeholder 1">
            <a:extLst>
              <a:ext uri="{FF2B5EF4-FFF2-40B4-BE49-F238E27FC236}">
                <a16:creationId xmlns:a16="http://schemas.microsoft.com/office/drawing/2014/main" id="{E7BCBFC0-AD22-494C-8769-27F96392D235}"/>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36592964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DE" dirty="0"/>
              <a:t>PowerShell Default Availability</a:t>
            </a:r>
            <a:endParaRPr lang="en-US" dirty="0"/>
          </a:p>
        </p:txBody>
      </p:sp>
      <p:graphicFrame>
        <p:nvGraphicFramePr>
          <p:cNvPr id="6" name="Content Placeholder 6">
            <a:extLst>
              <a:ext uri="{FF2B5EF4-FFF2-40B4-BE49-F238E27FC236}">
                <a16:creationId xmlns:a16="http://schemas.microsoft.com/office/drawing/2014/main" id="{BB94F9DE-BE15-4DD5-89C2-6F116E26B6C3}"/>
              </a:ext>
            </a:extLst>
          </p:cNvPr>
          <p:cNvGraphicFramePr>
            <a:graphicFrameLocks/>
          </p:cNvGraphicFramePr>
          <p:nvPr>
            <p:extLst>
              <p:ext uri="{D42A27DB-BD31-4B8C-83A1-F6EECF244321}">
                <p14:modId xmlns:p14="http://schemas.microsoft.com/office/powerpoint/2010/main" val="1292773616"/>
              </p:ext>
            </p:extLst>
          </p:nvPr>
        </p:nvGraphicFramePr>
        <p:xfrm>
          <a:off x="482600" y="1371600"/>
          <a:ext cx="11176000" cy="4953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69697010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a:t>Listing all Aliases</a:t>
            </a:r>
          </a:p>
        </p:txBody>
      </p:sp>
      <p:graphicFrame>
        <p:nvGraphicFramePr>
          <p:cNvPr id="7" name="Table 6"/>
          <p:cNvGraphicFramePr>
            <a:graphicFrameLocks noGrp="1"/>
          </p:cNvGraphicFramePr>
          <p:nvPr>
            <p:extLst>
              <p:ext uri="{D42A27DB-BD31-4B8C-83A1-F6EECF244321}">
                <p14:modId xmlns:p14="http://schemas.microsoft.com/office/powerpoint/2010/main" val="1455943164"/>
              </p:ext>
            </p:extLst>
          </p:nvPr>
        </p:nvGraphicFramePr>
        <p:xfrm>
          <a:off x="1999297" y="1966505"/>
          <a:ext cx="8193405" cy="3749040"/>
        </p:xfrm>
        <a:graphic>
          <a:graphicData uri="http://schemas.openxmlformats.org/drawingml/2006/table">
            <a:tbl>
              <a:tblPr firstRow="1" bandRow="1"/>
              <a:tblGrid>
                <a:gridCol w="8193405">
                  <a:extLst>
                    <a:ext uri="{9D8B030D-6E8A-4147-A177-3AD203B41FA5}">
                      <a16:colId xmlns:a16="http://schemas.microsoft.com/office/drawing/2014/main" val="3551726847"/>
                    </a:ext>
                  </a:extLst>
                </a:gridCol>
              </a:tblGrid>
              <a:tr h="346487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Get-Alias </a:t>
                      </a:r>
                    </a:p>
                    <a:p>
                      <a:r>
                        <a:rPr lang="en-AU" sz="2000" dirty="0"/>
                        <a:t> </a:t>
                      </a:r>
                      <a:endParaRPr lang="en-AU" sz="2000" dirty="0">
                        <a:solidFill>
                          <a:srgbClr val="F5F5F5"/>
                        </a:solidFill>
                        <a:latin typeface="Lucida Console" panose="020B0609040504020204" pitchFamily="49" charset="0"/>
                      </a:endParaRPr>
                    </a:p>
                    <a:p>
                      <a:r>
                        <a:rPr lang="en-AU" sz="2000" dirty="0" err="1">
                          <a:solidFill>
                            <a:srgbClr val="F5F5F5"/>
                          </a:solidFill>
                          <a:latin typeface="Lucida Console" panose="020B0609040504020204" pitchFamily="49" charset="0"/>
                        </a:rPr>
                        <a:t>CommandType</a:t>
                      </a:r>
                      <a:r>
                        <a:rPr lang="en-AU" sz="2000" dirty="0">
                          <a:solidFill>
                            <a:srgbClr val="F5F5F5"/>
                          </a:solidFill>
                          <a:latin typeface="Lucida Console" panose="020B0609040504020204" pitchFamily="49" charset="0"/>
                        </a:rPr>
                        <a:t>     Name                  </a:t>
                      </a:r>
                      <a:r>
                        <a:rPr lang="en-AU" sz="2000" dirty="0" err="1">
                          <a:solidFill>
                            <a:srgbClr val="F5F5F5"/>
                          </a:solidFill>
                          <a:latin typeface="Lucida Console" panose="020B0609040504020204" pitchFamily="49" charset="0"/>
                        </a:rPr>
                        <a:t>ModuleName</a:t>
                      </a:r>
                      <a:r>
                        <a:rPr lang="en-AU" sz="2000" dirty="0">
                          <a:solidFill>
                            <a:srgbClr val="F5F5F5"/>
                          </a:solidFill>
                          <a:latin typeface="Lucida Console" panose="020B0609040504020204" pitchFamily="49" charset="0"/>
                        </a:rPr>
                        <a:t>                                                                          </a:t>
                      </a:r>
                    </a:p>
                    <a:p>
                      <a:r>
                        <a:rPr lang="en-AU" sz="2000" dirty="0">
                          <a:solidFill>
                            <a:srgbClr val="F5F5F5"/>
                          </a:solidFill>
                          <a:latin typeface="Lucida Console" panose="020B0609040504020204" pitchFamily="49" charset="0"/>
                        </a:rPr>
                        <a:t>-----------     ----                  ----------                                                                          </a:t>
                      </a:r>
                    </a:p>
                    <a:p>
                      <a:r>
                        <a:rPr lang="en-AU" sz="2000" dirty="0">
                          <a:solidFill>
                            <a:srgbClr val="F5F5F5"/>
                          </a:solidFill>
                          <a:latin typeface="Lucida Console" panose="020B0609040504020204" pitchFamily="49" charset="0"/>
                        </a:rPr>
                        <a:t>Alias           % -&gt; </a:t>
                      </a:r>
                      <a:r>
                        <a:rPr lang="en-AU" sz="2000" dirty="0" err="1">
                          <a:solidFill>
                            <a:srgbClr val="F5F5F5"/>
                          </a:solidFill>
                          <a:latin typeface="Lucida Console" panose="020B0609040504020204" pitchFamily="49" charset="0"/>
                        </a:rPr>
                        <a:t>ForEach</a:t>
                      </a:r>
                      <a:r>
                        <a:rPr lang="en-AU" sz="2000" dirty="0">
                          <a:solidFill>
                            <a:srgbClr val="F5F5F5"/>
                          </a:solidFill>
                          <a:latin typeface="Lucida Console" panose="020B0609040504020204" pitchFamily="49" charset="0"/>
                        </a:rPr>
                        <a:t>-Object</a:t>
                      </a:r>
                    </a:p>
                    <a:p>
                      <a:r>
                        <a:rPr lang="en-AU" sz="2000" dirty="0">
                          <a:solidFill>
                            <a:srgbClr val="F5F5F5"/>
                          </a:solidFill>
                          <a:latin typeface="Lucida Console" panose="020B0609040504020204" pitchFamily="49" charset="0"/>
                        </a:rPr>
                        <a:t>Alias           ? -&gt; Where-Object</a:t>
                      </a:r>
                    </a:p>
                    <a:p>
                      <a:r>
                        <a:rPr lang="en-AU" sz="2000" dirty="0">
                          <a:solidFill>
                            <a:srgbClr val="F5F5F5"/>
                          </a:solidFill>
                          <a:latin typeface="Lucida Console" panose="020B0609040504020204" pitchFamily="49" charset="0"/>
                        </a:rPr>
                        <a:t>Alias           ac -&gt; Add-Content</a:t>
                      </a:r>
                    </a:p>
                    <a:p>
                      <a:r>
                        <a:rPr lang="en-AU" sz="2000" dirty="0">
                          <a:solidFill>
                            <a:srgbClr val="F5F5F5"/>
                          </a:solidFill>
                          <a:latin typeface="Lucida Console" panose="020B0609040504020204" pitchFamily="49" charset="0"/>
                        </a:rPr>
                        <a:t>Alias           </a:t>
                      </a:r>
                      <a:r>
                        <a:rPr lang="en-AU" sz="2000" dirty="0" err="1">
                          <a:solidFill>
                            <a:srgbClr val="F5F5F5"/>
                          </a:solidFill>
                          <a:latin typeface="Lucida Console" panose="020B0609040504020204" pitchFamily="49" charset="0"/>
                        </a:rPr>
                        <a:t>asnp</a:t>
                      </a:r>
                      <a:r>
                        <a:rPr lang="en-AU" sz="2000" dirty="0">
                          <a:solidFill>
                            <a:srgbClr val="F5F5F5"/>
                          </a:solidFill>
                          <a:latin typeface="Lucida Console" panose="020B0609040504020204" pitchFamily="49" charset="0"/>
                        </a:rPr>
                        <a:t> -&gt; Add-</a:t>
                      </a:r>
                      <a:r>
                        <a:rPr lang="en-AU" sz="2000" dirty="0" err="1">
                          <a:solidFill>
                            <a:srgbClr val="F5F5F5"/>
                          </a:solidFill>
                          <a:latin typeface="Lucida Console" panose="020B0609040504020204" pitchFamily="49" charset="0"/>
                        </a:rPr>
                        <a:t>PSSnapin</a:t>
                      </a:r>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Alias           cat -&gt; Get-Content</a:t>
                      </a:r>
                    </a:p>
                    <a:p>
                      <a:r>
                        <a:rPr lang="en-AU" sz="2000" dirty="0">
                          <a:solidFill>
                            <a:srgbClr val="F5F5F5"/>
                          </a:solidFill>
                          <a:latin typeface="Lucida Console" panose="020B0609040504020204" pitchFamily="49" charset="0"/>
                        </a:rPr>
                        <a:t>Alias           cd -&gt; Set-Location</a:t>
                      </a:r>
                    </a:p>
                    <a:p>
                      <a:r>
                        <a:rPr lang="en-AU" sz="2000" dirty="0">
                          <a:solidFill>
                            <a:srgbClr val="F5F5F5"/>
                          </a:solidFill>
                          <a:latin typeface="Lucida Console" panose="020B0609040504020204" pitchFamily="49" charset="0"/>
                        </a:rPr>
                        <a:t>Alias           </a:t>
                      </a:r>
                      <a:r>
                        <a:rPr lang="en-AU" sz="2000" dirty="0" err="1">
                          <a:solidFill>
                            <a:srgbClr val="F5F5F5"/>
                          </a:solidFill>
                          <a:latin typeface="Lucida Console" panose="020B0609040504020204" pitchFamily="49" charset="0"/>
                        </a:rPr>
                        <a:t>chdir</a:t>
                      </a:r>
                      <a:r>
                        <a:rPr lang="en-AU" sz="2000" dirty="0">
                          <a:solidFill>
                            <a:srgbClr val="F5F5F5"/>
                          </a:solidFill>
                          <a:latin typeface="Lucida Console" panose="020B0609040504020204" pitchFamily="49" charset="0"/>
                        </a:rPr>
                        <a:t> -&gt; Set-Location</a:t>
                      </a:r>
                    </a:p>
                    <a:p>
                      <a:r>
                        <a:rPr lang="en-AU" sz="2000" dirty="0">
                          <a:solidFill>
                            <a:srgbClr val="F5F5F5"/>
                          </a:solidFill>
                          <a:latin typeface="Lucida Console" panose="020B0609040504020204" pitchFamily="49" charset="0"/>
                        </a:rPr>
                        <a:t>...</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801353906"/>
                  </a:ext>
                </a:extLst>
              </a:tr>
            </a:tbl>
          </a:graphicData>
        </a:graphic>
      </p:graphicFrame>
    </p:spTree>
    <p:extLst>
      <p:ext uri="{BB962C8B-B14F-4D97-AF65-F5344CB8AC3E}">
        <p14:creationId xmlns:p14="http://schemas.microsoft.com/office/powerpoint/2010/main" val="238927119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name="HIDDEN - Slide117">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Built-in Aliases</a:t>
            </a:r>
            <a:endParaRPr lang="en-US" sz="3600" dirty="0">
              <a:solidFill>
                <a:schemeClr val="tx1"/>
              </a:solidFill>
            </a:endParaRPr>
          </a:p>
        </p:txBody>
      </p:sp>
    </p:spTree>
    <p:extLst>
      <p:ext uri="{BB962C8B-B14F-4D97-AF65-F5344CB8AC3E}">
        <p14:creationId xmlns:p14="http://schemas.microsoft.com/office/powerpoint/2010/main" val="380613660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name="HIDDEN - Slide118">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613151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name="HIDDEN - Slide119">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User-defined Aliases</a:t>
            </a:r>
            <a:endParaRPr lang="en-US" dirty="0"/>
          </a:p>
        </p:txBody>
      </p:sp>
    </p:spTree>
    <p:extLst>
      <p:ext uri="{BB962C8B-B14F-4D97-AF65-F5344CB8AC3E}">
        <p14:creationId xmlns:p14="http://schemas.microsoft.com/office/powerpoint/2010/main" val="174574529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E1B1CB-4850-4794-89B5-2D1753C7FC41}"/>
              </a:ext>
            </a:extLst>
          </p:cNvPr>
          <p:cNvSpPr>
            <a:spLocks noGrp="1"/>
          </p:cNvSpPr>
          <p:nvPr>
            <p:ph type="body" sz="quarter" idx="10"/>
          </p:nvPr>
        </p:nvSpPr>
        <p:spPr/>
        <p:txBody>
          <a:bodyPr/>
          <a:lstStyle/>
          <a:p>
            <a:endParaRPr lang="en-AU" dirty="0"/>
          </a:p>
          <a:p>
            <a:r>
              <a:rPr lang="en-AU" dirty="0"/>
              <a:t>Created and maintained by the user</a:t>
            </a:r>
          </a:p>
          <a:p>
            <a:endParaRPr lang="en-AU" dirty="0"/>
          </a:p>
          <a:p>
            <a:r>
              <a:rPr lang="en-AU" dirty="0"/>
              <a:t>Are not maintained when the window or script closes</a:t>
            </a:r>
          </a:p>
          <a:p>
            <a:endParaRPr lang="en-AU" dirty="0"/>
          </a:p>
          <a:p>
            <a:r>
              <a:rPr lang="en-AU" dirty="0"/>
              <a:t>Saves time when typing interactive commands</a:t>
            </a:r>
          </a:p>
          <a:p>
            <a:endParaRPr lang="en-AU" dirty="0"/>
          </a:p>
          <a:p>
            <a:r>
              <a:rPr lang="en-AU" dirty="0"/>
              <a:t>Should not be used in scripts</a:t>
            </a:r>
          </a:p>
          <a:p>
            <a:endParaRPr lang="en-US" dirty="0"/>
          </a:p>
        </p:txBody>
      </p:sp>
      <p:sp>
        <p:nvSpPr>
          <p:cNvPr id="9" name="Title 8"/>
          <p:cNvSpPr>
            <a:spLocks noGrp="1"/>
          </p:cNvSpPr>
          <p:nvPr>
            <p:ph type="title"/>
          </p:nvPr>
        </p:nvSpPr>
        <p:spPr/>
        <p:txBody>
          <a:bodyPr/>
          <a:lstStyle/>
          <a:p>
            <a:r>
              <a:rPr lang="en-AU" dirty="0"/>
              <a:t>User-Defined Aliases</a:t>
            </a:r>
          </a:p>
        </p:txBody>
      </p:sp>
    </p:spTree>
    <p:extLst>
      <p:ext uri="{BB962C8B-B14F-4D97-AF65-F5344CB8AC3E}">
        <p14:creationId xmlns:p14="http://schemas.microsoft.com/office/powerpoint/2010/main" val="283852877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BA8EA1-37B6-43E6-8386-711210FAE594}"/>
              </a:ext>
            </a:extLst>
          </p:cNvPr>
          <p:cNvSpPr>
            <a:spLocks noGrp="1"/>
          </p:cNvSpPr>
          <p:nvPr>
            <p:ph type="title"/>
          </p:nvPr>
        </p:nvSpPr>
        <p:spPr/>
        <p:txBody>
          <a:bodyPr/>
          <a:lstStyle/>
          <a:p>
            <a:r>
              <a:rPr lang="en-US" dirty="0"/>
              <a:t>Alias Cmdlets</a:t>
            </a:r>
            <a:endParaRPr lang="nl-NL" dirty="0"/>
          </a:p>
        </p:txBody>
      </p:sp>
      <p:graphicFrame>
        <p:nvGraphicFramePr>
          <p:cNvPr id="5" name="Table 4">
            <a:extLst>
              <a:ext uri="{FF2B5EF4-FFF2-40B4-BE49-F238E27FC236}">
                <a16:creationId xmlns:a16="http://schemas.microsoft.com/office/drawing/2014/main" id="{004E0C29-8D26-4959-879C-2BD3A9F69DA4}"/>
              </a:ext>
            </a:extLst>
          </p:cNvPr>
          <p:cNvGraphicFramePr>
            <a:graphicFrameLocks noGrp="1"/>
          </p:cNvGraphicFramePr>
          <p:nvPr>
            <p:extLst/>
          </p:nvPr>
        </p:nvGraphicFramePr>
        <p:xfrm>
          <a:off x="545304" y="1656461"/>
          <a:ext cx="10597135" cy="3916264"/>
        </p:xfrm>
        <a:graphic>
          <a:graphicData uri="http://schemas.openxmlformats.org/drawingml/2006/table">
            <a:tbl>
              <a:tblPr firstRow="1" bandRow="1"/>
              <a:tblGrid>
                <a:gridCol w="1698943">
                  <a:extLst>
                    <a:ext uri="{9D8B030D-6E8A-4147-A177-3AD203B41FA5}">
                      <a16:colId xmlns:a16="http://schemas.microsoft.com/office/drawing/2014/main" val="793964081"/>
                    </a:ext>
                  </a:extLst>
                </a:gridCol>
                <a:gridCol w="8898192">
                  <a:extLst>
                    <a:ext uri="{9D8B030D-6E8A-4147-A177-3AD203B41FA5}">
                      <a16:colId xmlns:a16="http://schemas.microsoft.com/office/drawing/2014/main" val="3905230895"/>
                    </a:ext>
                  </a:extLst>
                </a:gridCol>
              </a:tblGrid>
              <a:tr h="650757">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000" b="0" dirty="0">
                          <a:latin typeface="Segoe UI Light" panose="020B0502040204020203" pitchFamily="34" charset="0"/>
                          <a:cs typeface="Segoe UI Light" panose="020B0502040204020203" pitchFamily="34" charset="0"/>
                        </a:rPr>
                        <a:t>Name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r>
                        <a:rPr lang="en-AU" sz="2000" b="0">
                          <a:latin typeface="Segoe UI Light" panose="020B0502040204020203" pitchFamily="34" charset="0"/>
                          <a:cs typeface="Segoe UI Light" panose="020B0502040204020203" pitchFamily="34" charset="0"/>
                        </a:rPr>
                        <a:t>Example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A5BBA"/>
                    </a:solidFill>
                  </a:tcPr>
                </a:tc>
                <a:extLst>
                  <a:ext uri="{0D108BD9-81ED-4DB2-BD59-A6C34878D82A}">
                    <a16:rowId xmlns:a16="http://schemas.microsoft.com/office/drawing/2014/main" val="990436866"/>
                  </a:ext>
                </a:extLst>
              </a:tr>
              <a:tr h="650757">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a:latin typeface="Segoe UI Light" panose="020B0502040204020203" pitchFamily="34" charset="0"/>
                          <a:cs typeface="Segoe UI Light" panose="020B0502040204020203" pitchFamily="34" charset="0"/>
                        </a:rPr>
                        <a:t>Get-Alias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4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a:solidFill>
                            <a:srgbClr val="F5F5F5"/>
                          </a:solidFill>
                          <a:latin typeface="Lucida Console" panose="020B0609040504020204" pitchFamily="49" charset="0"/>
                        </a:rPr>
                        <a:t>PS C:\&gt; </a:t>
                      </a:r>
                      <a:r>
                        <a:rPr lang="en-AU" sz="2000">
                          <a:solidFill>
                            <a:srgbClr val="E0FFFF"/>
                          </a:solidFill>
                          <a:latin typeface="Lucida Console" panose="020B0609040504020204" pitchFamily="49" charset="0"/>
                        </a:rPr>
                        <a:t>Get-Alias </a:t>
                      </a:r>
                      <a:r>
                        <a:rPr lang="en-AU" sz="2000">
                          <a:solidFill>
                            <a:srgbClr val="FFE4B5"/>
                          </a:solidFill>
                          <a:latin typeface="Lucida Console" panose="020B0609040504020204" pitchFamily="49" charset="0"/>
                          <a:ea typeface="+mn-ea"/>
                          <a:cs typeface="+mn-cs"/>
                        </a:rPr>
                        <a:t>-Name </a:t>
                      </a:r>
                      <a:r>
                        <a:rPr lang="en-AU" sz="2000" err="1">
                          <a:solidFill>
                            <a:srgbClr val="EE82EE"/>
                          </a:solidFill>
                          <a:latin typeface="Lucida Console" panose="020B0609040504020204" pitchFamily="49" charset="0"/>
                          <a:ea typeface="+mn-ea"/>
                          <a:cs typeface="+mn-cs"/>
                        </a:rPr>
                        <a:t>dir</a:t>
                      </a:r>
                      <a:endParaRPr lang="en-AU" sz="2000">
                        <a:solidFill>
                          <a:srgbClr val="EE82EE"/>
                        </a:solidFill>
                        <a:latin typeface="Lucida Console" panose="020B0609040504020204" pitchFamily="49" charset="0"/>
                        <a:ea typeface="+mn-ea"/>
                        <a:cs typeface="+mn-cs"/>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067910448"/>
                  </a:ext>
                </a:extLst>
              </a:tr>
              <a:tr h="650757">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a:latin typeface="Segoe UI Light" panose="020B0502040204020203" pitchFamily="34" charset="0"/>
                          <a:cs typeface="Segoe UI Light" panose="020B0502040204020203" pitchFamily="34" charset="0"/>
                        </a:rPr>
                        <a:t>Export-Alias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2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a:solidFill>
                            <a:srgbClr val="F5F5F5"/>
                          </a:solidFill>
                          <a:latin typeface="Lucida Console" panose="020B0609040504020204" pitchFamily="49" charset="0"/>
                        </a:rPr>
                        <a:t>PS C:\&gt; </a:t>
                      </a:r>
                      <a:r>
                        <a:rPr lang="en-AU" sz="2000">
                          <a:solidFill>
                            <a:srgbClr val="E0FFFF"/>
                          </a:solidFill>
                          <a:latin typeface="Lucida Console" panose="020B0609040504020204" pitchFamily="49" charset="0"/>
                        </a:rPr>
                        <a:t>Export-Alias </a:t>
                      </a:r>
                      <a:r>
                        <a:rPr lang="en-AU" sz="2000">
                          <a:solidFill>
                            <a:srgbClr val="FFE4B5"/>
                          </a:solidFill>
                          <a:latin typeface="Lucida Console" panose="020B0609040504020204" pitchFamily="49" charset="0"/>
                          <a:ea typeface="+mn-ea"/>
                          <a:cs typeface="+mn-cs"/>
                        </a:rPr>
                        <a:t>-Path </a:t>
                      </a:r>
                      <a:r>
                        <a:rPr lang="en-AU" sz="2000">
                          <a:solidFill>
                            <a:srgbClr val="EE82EE"/>
                          </a:solidFill>
                          <a:latin typeface="Lucida Console" panose="020B0609040504020204" pitchFamily="49" charset="0"/>
                          <a:ea typeface="+mn-ea"/>
                          <a:cs typeface="+mn-cs"/>
                        </a:rPr>
                        <a:t>C:\Aliases.txt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535108766"/>
                  </a:ext>
                </a:extLst>
              </a:tr>
              <a:tr h="662479">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a:latin typeface="Segoe UI Light" panose="020B0502040204020203" pitchFamily="34" charset="0"/>
                          <a:cs typeface="Segoe UI Light" panose="020B0502040204020203" pitchFamily="34" charset="0"/>
                        </a:rPr>
                        <a:t>Import Alias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4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a:solidFill>
                            <a:srgbClr val="F5F5F5"/>
                          </a:solidFill>
                          <a:latin typeface="Lucida Console" panose="020B0609040504020204" pitchFamily="49" charset="0"/>
                        </a:rPr>
                        <a:t>PS C:\&gt; </a:t>
                      </a:r>
                      <a:r>
                        <a:rPr lang="en-AU" sz="2000">
                          <a:solidFill>
                            <a:srgbClr val="E0FFFF"/>
                          </a:solidFill>
                          <a:latin typeface="Lucida Console" panose="020B0609040504020204" pitchFamily="49" charset="0"/>
                        </a:rPr>
                        <a:t>Import-Alias </a:t>
                      </a:r>
                      <a:r>
                        <a:rPr lang="en-AU" sz="2000">
                          <a:solidFill>
                            <a:srgbClr val="FFE4B5"/>
                          </a:solidFill>
                          <a:latin typeface="Lucida Console" panose="020B0609040504020204" pitchFamily="49" charset="0"/>
                          <a:ea typeface="+mn-ea"/>
                          <a:cs typeface="+mn-cs"/>
                        </a:rPr>
                        <a:t>-Path </a:t>
                      </a:r>
                      <a:r>
                        <a:rPr lang="en-AU" sz="2000">
                          <a:solidFill>
                            <a:srgbClr val="EE82EE"/>
                          </a:solidFill>
                          <a:latin typeface="Lucida Console" panose="020B0609040504020204" pitchFamily="49" charset="0"/>
                          <a:ea typeface="+mn-ea"/>
                          <a:cs typeface="+mn-cs"/>
                        </a:rPr>
                        <a:t>C:\Aliases.txt</a:t>
                      </a:r>
                      <a:endParaRPr lang="en-AU" sz="2000">
                        <a:solidFill>
                          <a:srgbClr val="EE82EE"/>
                        </a:solidFill>
                        <a:latin typeface="Lucida Console" panose="020B06090405040202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106179794"/>
                  </a:ext>
                </a:extLst>
              </a:tr>
              <a:tr h="650757">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a:latin typeface="Segoe UI Light" panose="020B0502040204020203" pitchFamily="34" charset="0"/>
                          <a:cs typeface="Segoe UI Light" panose="020B0502040204020203" pitchFamily="34" charset="0"/>
                        </a:rPr>
                        <a:t>New-Alias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2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a:solidFill>
                            <a:srgbClr val="F5F5F5"/>
                          </a:solidFill>
                          <a:latin typeface="Lucida Console" panose="020B0609040504020204" pitchFamily="49" charset="0"/>
                        </a:rPr>
                        <a:t>PS C:\&gt; </a:t>
                      </a:r>
                      <a:r>
                        <a:rPr lang="en-US" sz="2000">
                          <a:solidFill>
                            <a:srgbClr val="E0FFFF"/>
                          </a:solidFill>
                          <a:latin typeface="Lucida Console" panose="020B0609040504020204" pitchFamily="49" charset="0"/>
                        </a:rPr>
                        <a:t>New-Alias </a:t>
                      </a:r>
                      <a:r>
                        <a:rPr lang="en-US" sz="2000">
                          <a:solidFill>
                            <a:srgbClr val="FFE4B5"/>
                          </a:solidFill>
                          <a:latin typeface="Lucida Console" panose="020B0609040504020204" pitchFamily="49" charset="0"/>
                          <a:ea typeface="+mn-ea"/>
                          <a:cs typeface="+mn-cs"/>
                        </a:rPr>
                        <a:t>-Name </a:t>
                      </a:r>
                      <a:r>
                        <a:rPr lang="en-US" sz="2000" err="1">
                          <a:solidFill>
                            <a:srgbClr val="EE82EE"/>
                          </a:solidFill>
                          <a:latin typeface="Lucida Console" panose="020B0609040504020204" pitchFamily="49" charset="0"/>
                          <a:ea typeface="+mn-ea"/>
                          <a:cs typeface="+mn-cs"/>
                        </a:rPr>
                        <a:t>gs</a:t>
                      </a:r>
                      <a:r>
                        <a:rPr lang="en-US" sz="2000">
                          <a:solidFill>
                            <a:srgbClr val="E0FFFF"/>
                          </a:solidFill>
                          <a:latin typeface="Lucida Console" panose="020B0609040504020204" pitchFamily="49" charset="0"/>
                        </a:rPr>
                        <a:t> </a:t>
                      </a:r>
                      <a:r>
                        <a:rPr lang="en-US" sz="2000">
                          <a:solidFill>
                            <a:srgbClr val="FFE4B5"/>
                          </a:solidFill>
                          <a:latin typeface="Lucida Console" panose="020B0609040504020204" pitchFamily="49" charset="0"/>
                          <a:ea typeface="+mn-ea"/>
                          <a:cs typeface="+mn-cs"/>
                        </a:rPr>
                        <a:t>-Value </a:t>
                      </a:r>
                      <a:r>
                        <a:rPr lang="en-US" sz="2000">
                          <a:solidFill>
                            <a:srgbClr val="E0FFFF"/>
                          </a:solidFill>
                          <a:latin typeface="Lucida Console" panose="020B0609040504020204" pitchFamily="49" charset="0"/>
                          <a:ea typeface="+mn-ea"/>
                          <a:cs typeface="+mn-cs"/>
                        </a:rPr>
                        <a:t>Get-Service</a:t>
                      </a:r>
                      <a:endParaRPr lang="en-AU" sz="2000">
                        <a:solidFill>
                          <a:srgbClr val="DB7093"/>
                        </a:solidFill>
                        <a:latin typeface="Lucida Console" panose="020B06090405040202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726539097"/>
                  </a:ext>
                </a:extLst>
              </a:tr>
              <a:tr h="650757">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AU" sz="2000">
                          <a:latin typeface="Segoe UI Light" panose="020B0502040204020203" pitchFamily="34" charset="0"/>
                          <a:cs typeface="Segoe UI Light" panose="020B0502040204020203" pitchFamily="34" charset="0"/>
                        </a:rPr>
                        <a:t>Set-Alias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4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Set-Alias</a:t>
                      </a:r>
                      <a:r>
                        <a:rPr lang="en-AU"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ea typeface="+mn-ea"/>
                          <a:cs typeface="+mn-cs"/>
                        </a:rPr>
                        <a:t>-Name </a:t>
                      </a:r>
                      <a:r>
                        <a:rPr lang="en-US" sz="2000" dirty="0">
                          <a:solidFill>
                            <a:srgbClr val="EE82EE"/>
                          </a:solidFill>
                          <a:latin typeface="Lucida Console" panose="020B0609040504020204" pitchFamily="49" charset="0"/>
                          <a:ea typeface="+mn-ea"/>
                          <a:cs typeface="+mn-cs"/>
                        </a:rPr>
                        <a:t>write</a:t>
                      </a:r>
                      <a:r>
                        <a:rPr lang="en-US" sz="2000" dirty="0">
                          <a:solidFill>
                            <a:srgbClr val="E0FFFF"/>
                          </a:solidFill>
                          <a:latin typeface="Lucida Console" panose="020B0609040504020204" pitchFamily="49" charset="0"/>
                        </a:rPr>
                        <a:t> </a:t>
                      </a:r>
                      <a:r>
                        <a:rPr lang="en-US" sz="2000" dirty="0">
                          <a:solidFill>
                            <a:srgbClr val="FFE4B5"/>
                          </a:solidFill>
                          <a:latin typeface="Lucida Console" panose="020B0609040504020204" pitchFamily="49" charset="0"/>
                          <a:ea typeface="+mn-ea"/>
                          <a:cs typeface="+mn-cs"/>
                        </a:rPr>
                        <a:t>-Value </a:t>
                      </a:r>
                      <a:r>
                        <a:rPr lang="en-US" sz="2000" dirty="0">
                          <a:solidFill>
                            <a:srgbClr val="E0FFFF"/>
                          </a:solidFill>
                          <a:latin typeface="Lucida Console" panose="020B0609040504020204" pitchFamily="49" charset="0"/>
                          <a:ea typeface="+mn-ea"/>
                          <a:cs typeface="+mn-cs"/>
                        </a:rPr>
                        <a:t>Write-Host</a:t>
                      </a:r>
                      <a:endParaRPr lang="en-AU" sz="2000" dirty="0">
                        <a:solidFill>
                          <a:srgbClr val="DB7093"/>
                        </a:solidFill>
                        <a:latin typeface="Lucida Console" panose="020B06090405040202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73213993"/>
                  </a:ext>
                </a:extLst>
              </a:tr>
            </a:tbl>
          </a:graphicData>
        </a:graphic>
      </p:graphicFrame>
    </p:spTree>
    <p:extLst>
      <p:ext uri="{BB962C8B-B14F-4D97-AF65-F5344CB8AC3E}">
        <p14:creationId xmlns:p14="http://schemas.microsoft.com/office/powerpoint/2010/main" val="397792113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a:t>Creating a Custom Alias</a:t>
            </a:r>
          </a:p>
        </p:txBody>
      </p:sp>
      <p:graphicFrame>
        <p:nvGraphicFramePr>
          <p:cNvPr id="9" name="Table 8"/>
          <p:cNvGraphicFramePr>
            <a:graphicFrameLocks noGrp="1"/>
          </p:cNvGraphicFramePr>
          <p:nvPr>
            <p:extLst>
              <p:ext uri="{D42A27DB-BD31-4B8C-83A1-F6EECF244321}">
                <p14:modId xmlns:p14="http://schemas.microsoft.com/office/powerpoint/2010/main" val="2603723759"/>
              </p:ext>
            </p:extLst>
          </p:nvPr>
        </p:nvGraphicFramePr>
        <p:xfrm>
          <a:off x="1368936" y="1430642"/>
          <a:ext cx="9454128" cy="927166"/>
        </p:xfrm>
        <a:graphic>
          <a:graphicData uri="http://schemas.openxmlformats.org/drawingml/2006/table">
            <a:tbl>
              <a:tblPr firstRow="1" bandRow="1"/>
              <a:tblGrid>
                <a:gridCol w="9454128">
                  <a:extLst>
                    <a:ext uri="{9D8B030D-6E8A-4147-A177-3AD203B41FA5}">
                      <a16:colId xmlns:a16="http://schemas.microsoft.com/office/drawing/2014/main" val="3637803075"/>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New </a:t>
                      </a:r>
                      <a:r>
                        <a:rPr lang="en-AU" sz="2400" b="0" baseline="0" dirty="0">
                          <a:solidFill>
                            <a:schemeClr val="tx1"/>
                          </a:solidFill>
                          <a:latin typeface="Segoe UI Light" panose="020B0502040204020203" pitchFamily="34" charset="0"/>
                          <a:cs typeface="Segoe UI Light" panose="020B0502040204020203" pitchFamily="34" charset="0"/>
                        </a:rPr>
                        <a:t>Alias (list) for Get-</a:t>
                      </a:r>
                      <a:r>
                        <a:rPr lang="en-AU" sz="2400" b="0" baseline="0" dirty="0" err="1">
                          <a:solidFill>
                            <a:schemeClr val="tx1"/>
                          </a:solidFill>
                          <a:latin typeface="Segoe UI Light" panose="020B0502040204020203" pitchFamily="34" charset="0"/>
                          <a:cs typeface="Segoe UI Light" panose="020B0502040204020203" pitchFamily="34" charset="0"/>
                        </a:rPr>
                        <a:t>ChildItem</a:t>
                      </a:r>
                      <a:r>
                        <a:rPr lang="en-AU" sz="2400" b="0" baseline="0" dirty="0">
                          <a:solidFill>
                            <a:schemeClr val="tx1"/>
                          </a:solidFill>
                          <a:latin typeface="Segoe UI Light" panose="020B0502040204020203" pitchFamily="34" charset="0"/>
                          <a:cs typeface="Segoe UI Light" panose="020B0502040204020203" pitchFamily="34" charset="0"/>
                        </a:rPr>
                        <a:t> cmdlet</a:t>
                      </a:r>
                      <a:endParaRPr lang="en-AU" sz="24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839904804"/>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New-Alias</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-Name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list</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-Value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Get-</a:t>
                      </a:r>
                      <a:r>
                        <a:rPr lang="en-AU" sz="2000" dirty="0" err="1">
                          <a:solidFill>
                            <a:srgbClr val="EE82EE"/>
                          </a:solidFill>
                          <a:latin typeface="Lucida Console" panose="020B0609040504020204" pitchFamily="49" charset="0"/>
                        </a:rPr>
                        <a:t>ChildItem</a:t>
                      </a:r>
                      <a:r>
                        <a:rPr lang="en-AU" sz="2000" dirty="0">
                          <a:solidFill>
                            <a:srgbClr val="EE82EE"/>
                          </a:solidFill>
                          <a:latin typeface="Lucida Console" panose="020B0609040504020204" pitchFamily="49" charset="0"/>
                        </a:rPr>
                        <a:t>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9176518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7464905"/>
              </p:ext>
            </p:extLst>
          </p:nvPr>
        </p:nvGraphicFramePr>
        <p:xfrm>
          <a:off x="1368936" y="2599274"/>
          <a:ext cx="9454128" cy="3718489"/>
        </p:xfrm>
        <a:graphic>
          <a:graphicData uri="http://schemas.openxmlformats.org/drawingml/2006/table">
            <a:tbl>
              <a:tblPr firstRow="1" bandRow="1"/>
              <a:tblGrid>
                <a:gridCol w="9454128">
                  <a:extLst>
                    <a:ext uri="{9D8B030D-6E8A-4147-A177-3AD203B41FA5}">
                      <a16:colId xmlns:a16="http://schemas.microsoft.com/office/drawing/2014/main" val="1284164662"/>
                    </a:ext>
                  </a:extLst>
                </a:gridCol>
              </a:tblGrid>
              <a:tr h="430336">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Using</a:t>
                      </a:r>
                      <a:r>
                        <a:rPr lang="en-AU" sz="2400" b="0" baseline="0" dirty="0">
                          <a:solidFill>
                            <a:schemeClr val="tx1"/>
                          </a:solidFill>
                          <a:latin typeface="Segoe UI Light" panose="020B0502040204020203" pitchFamily="34" charset="0"/>
                          <a:cs typeface="Segoe UI Light" panose="020B0502040204020203" pitchFamily="34" charset="0"/>
                        </a:rPr>
                        <a:t> </a:t>
                      </a:r>
                      <a:r>
                        <a:rPr lang="en-AU" sz="2400" b="0" dirty="0">
                          <a:solidFill>
                            <a:schemeClr val="tx1"/>
                          </a:solidFill>
                          <a:latin typeface="Segoe UI Light" panose="020B0502040204020203" pitchFamily="34" charset="0"/>
                          <a:cs typeface="Segoe UI Light" panose="020B0502040204020203" pitchFamily="34" charset="0"/>
                        </a:rPr>
                        <a:t>New </a:t>
                      </a:r>
                      <a:r>
                        <a:rPr lang="en-AU" sz="2400" b="0" baseline="0" dirty="0">
                          <a:solidFill>
                            <a:schemeClr val="tx1"/>
                          </a:solidFill>
                          <a:latin typeface="Segoe UI Light" panose="020B0502040204020203" pitchFamily="34" charset="0"/>
                          <a:cs typeface="Segoe UI Light" panose="020B0502040204020203" pitchFamily="34" charset="0"/>
                        </a:rPr>
                        <a:t>Alias (list)</a:t>
                      </a:r>
                      <a:endParaRPr lang="en-AU" sz="24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191618948"/>
                  </a:ext>
                </a:extLst>
              </a:tr>
              <a:tr h="3261289">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list</a:t>
                      </a:r>
                    </a:p>
                    <a:p>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    Directory: C:\</a:t>
                      </a:r>
                    </a:p>
                    <a:p>
                      <a:endParaRPr lang="en-AU" sz="2000" dirty="0">
                        <a:solidFill>
                          <a:srgbClr val="F5F5F5"/>
                        </a:solidFill>
                        <a:latin typeface="Lucida Console" panose="020B0609040504020204" pitchFamily="49" charset="0"/>
                      </a:endParaRPr>
                    </a:p>
                    <a:p>
                      <a:r>
                        <a:rPr lang="en-AU" sz="2000" dirty="0">
                          <a:solidFill>
                            <a:srgbClr val="F5F5F5"/>
                          </a:solidFill>
                          <a:latin typeface="Lucida Console" panose="020B0609040504020204" pitchFamily="49" charset="0"/>
                        </a:rPr>
                        <a:t>Mode         </a:t>
                      </a:r>
                      <a:r>
                        <a:rPr lang="en-AU" sz="2000" dirty="0" err="1">
                          <a:solidFill>
                            <a:srgbClr val="F5F5F5"/>
                          </a:solidFill>
                          <a:latin typeface="Lucida Console" panose="020B0609040504020204" pitchFamily="49" charset="0"/>
                        </a:rPr>
                        <a:t>LastWriteTime</a:t>
                      </a:r>
                      <a:r>
                        <a:rPr lang="en-AU" sz="2000" dirty="0">
                          <a:solidFill>
                            <a:srgbClr val="F5F5F5"/>
                          </a:solidFill>
                          <a:latin typeface="Lucida Console" panose="020B0609040504020204" pitchFamily="49" charset="0"/>
                        </a:rPr>
                        <a:t>     Length Name</a:t>
                      </a:r>
                    </a:p>
                    <a:p>
                      <a:r>
                        <a:rPr lang="en-AU" sz="2000" dirty="0">
                          <a:solidFill>
                            <a:srgbClr val="F5F5F5"/>
                          </a:solidFill>
                          <a:latin typeface="Lucida Console" panose="020B0609040504020204" pitchFamily="49" charset="0"/>
                        </a:rPr>
                        <a:t>----         -------------     ------ ----</a:t>
                      </a:r>
                    </a:p>
                    <a:p>
                      <a:r>
                        <a:rPr lang="en-AU" sz="2000" dirty="0">
                          <a:solidFill>
                            <a:srgbClr val="F5F5F5"/>
                          </a:solidFill>
                          <a:latin typeface="Lucida Console" panose="020B0609040504020204" pitchFamily="49" charset="0"/>
                        </a:rPr>
                        <a:t>d----         5/09/2013   1:40 PM     Intel</a:t>
                      </a:r>
                    </a:p>
                    <a:p>
                      <a:r>
                        <a:rPr lang="pt-BR" sz="2000" dirty="0">
                          <a:solidFill>
                            <a:srgbClr val="F5F5F5"/>
                          </a:solidFill>
                          <a:latin typeface="Lucida Console" panose="020B0609040504020204" pitchFamily="49" charset="0"/>
                        </a:rPr>
                        <a:t>d-r--        21/10/2013   1:31 PM     Program Files</a:t>
                      </a:r>
                    </a:p>
                    <a:p>
                      <a:r>
                        <a:rPr lang="pt-BR" sz="2000" dirty="0">
                          <a:solidFill>
                            <a:srgbClr val="F5F5F5"/>
                          </a:solidFill>
                          <a:latin typeface="Lucida Console" panose="020B0609040504020204" pitchFamily="49" charset="0"/>
                        </a:rPr>
                        <a:t>d-r--        10/12/2013  10:26 AM     Program Files (x86)</a:t>
                      </a:r>
                    </a:p>
                    <a:p>
                      <a:r>
                        <a:rPr lang="en-AU" sz="2000" dirty="0">
                          <a:solidFill>
                            <a:srgbClr val="F5F5F5"/>
                          </a:solidFill>
                          <a:latin typeface="Lucida Console" panose="020B0609040504020204" pitchFamily="49" charset="0"/>
                        </a:rPr>
                        <a:t>d----         1/12/2013   1:32 PM     Scripts</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973069493"/>
                  </a:ext>
                </a:extLst>
              </a:tr>
            </a:tbl>
          </a:graphicData>
        </a:graphic>
      </p:graphicFrame>
    </p:spTree>
    <p:extLst>
      <p:ext uri="{BB962C8B-B14F-4D97-AF65-F5344CB8AC3E}">
        <p14:creationId xmlns:p14="http://schemas.microsoft.com/office/powerpoint/2010/main" val="154013055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name="HIDDEN - Slide12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User Defined Aliases</a:t>
            </a:r>
            <a:endParaRPr lang="en-US" sz="3600" dirty="0">
              <a:solidFill>
                <a:schemeClr val="tx1"/>
              </a:solidFill>
            </a:endParaRPr>
          </a:p>
        </p:txBody>
      </p:sp>
    </p:spTree>
    <p:extLst>
      <p:ext uri="{BB962C8B-B14F-4D97-AF65-F5344CB8AC3E}">
        <p14:creationId xmlns:p14="http://schemas.microsoft.com/office/powerpoint/2010/main" val="111647321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name="HIDDEN - Slide124">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664575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3110F-3F7F-446D-87F9-219F6D0DBF1D}"/>
              </a:ext>
            </a:extLst>
          </p:cNvPr>
          <p:cNvSpPr>
            <a:spLocks noGrp="1"/>
          </p:cNvSpPr>
          <p:nvPr>
            <p:ph type="title"/>
          </p:nvPr>
        </p:nvSpPr>
        <p:spPr/>
        <p:txBody>
          <a:bodyPr/>
          <a:lstStyle/>
          <a:p>
            <a:r>
              <a:rPr lang="en-US"/>
              <a:t>Introduction to Commands</a:t>
            </a:r>
          </a:p>
        </p:txBody>
      </p:sp>
    </p:spTree>
    <p:extLst>
      <p:ext uri="{BB962C8B-B14F-4D97-AF65-F5344CB8AC3E}">
        <p14:creationId xmlns:p14="http://schemas.microsoft.com/office/powerpoint/2010/main" val="230586741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System Requirements</a:t>
            </a:r>
          </a:p>
        </p:txBody>
      </p:sp>
      <p:sp>
        <p:nvSpPr>
          <p:cNvPr id="6" name="Freeform 5"/>
          <p:cNvSpPr/>
          <p:nvPr/>
        </p:nvSpPr>
        <p:spPr>
          <a:xfrm rot="2562110">
            <a:off x="3827380" y="4745406"/>
            <a:ext cx="750079" cy="38320"/>
          </a:xfrm>
          <a:custGeom>
            <a:avLst/>
            <a:gdLst/>
            <a:ahLst/>
            <a:cxnLst/>
            <a:rect l="0" t="0" r="0" b="0"/>
            <a:pathLst>
              <a:path>
                <a:moveTo>
                  <a:pt x="0" y="19160"/>
                </a:moveTo>
                <a:lnTo>
                  <a:pt x="750079" y="19160"/>
                </a:lnTo>
              </a:path>
            </a:pathLst>
          </a:custGeom>
          <a:noFill/>
        </p:spPr>
        <p:style>
          <a:lnRef idx="2">
            <a:schemeClr val="accent1">
              <a:shade val="80000"/>
              <a:hueOff val="0"/>
              <a:satOff val="0"/>
              <a:lumOff val="0"/>
              <a:alphaOff val="0"/>
            </a:schemeClr>
          </a:lnRef>
          <a:fillRef idx="0">
            <a:scrgbClr r="0" g="0" b="0"/>
          </a:fillRef>
          <a:effectRef idx="0">
            <a:schemeClr val="accent1">
              <a:shade val="80000"/>
              <a:hueOff val="0"/>
              <a:satOff val="0"/>
              <a:lumOff val="0"/>
              <a:alphaOff val="0"/>
            </a:schemeClr>
          </a:effectRef>
          <a:fontRef idx="minor">
            <a:schemeClr val="tx1">
              <a:hueOff val="0"/>
              <a:satOff val="0"/>
              <a:lumOff val="0"/>
              <a:alphaOff val="0"/>
            </a:schemeClr>
          </a:fontRef>
        </p:style>
      </p:sp>
      <p:sp>
        <p:nvSpPr>
          <p:cNvPr id="8" name="Freeform 7"/>
          <p:cNvSpPr/>
          <p:nvPr/>
        </p:nvSpPr>
        <p:spPr>
          <a:xfrm>
            <a:off x="3926806" y="3722577"/>
            <a:ext cx="833925" cy="38320"/>
          </a:xfrm>
          <a:custGeom>
            <a:avLst/>
            <a:gdLst/>
            <a:ahLst/>
            <a:cxnLst/>
            <a:rect l="0" t="0" r="0" b="0"/>
            <a:pathLst>
              <a:path>
                <a:moveTo>
                  <a:pt x="0" y="19160"/>
                </a:moveTo>
                <a:lnTo>
                  <a:pt x="833925" y="19160"/>
                </a:lnTo>
              </a:path>
            </a:pathLst>
          </a:custGeom>
          <a:noFill/>
        </p:spPr>
        <p:style>
          <a:lnRef idx="2">
            <a:schemeClr val="accent1">
              <a:shade val="80000"/>
              <a:hueOff val="0"/>
              <a:satOff val="0"/>
              <a:lumOff val="0"/>
              <a:alphaOff val="0"/>
            </a:schemeClr>
          </a:lnRef>
          <a:fillRef idx="0">
            <a:scrgbClr r="0" g="0" b="0"/>
          </a:fillRef>
          <a:effectRef idx="0">
            <a:schemeClr val="accent1">
              <a:shade val="80000"/>
              <a:hueOff val="0"/>
              <a:satOff val="0"/>
              <a:lumOff val="0"/>
              <a:alphaOff val="0"/>
            </a:schemeClr>
          </a:effectRef>
          <a:fontRef idx="minor">
            <a:schemeClr val="tx1">
              <a:hueOff val="0"/>
              <a:satOff val="0"/>
              <a:lumOff val="0"/>
              <a:alphaOff val="0"/>
            </a:schemeClr>
          </a:fontRef>
        </p:style>
      </p:sp>
      <p:sp>
        <p:nvSpPr>
          <p:cNvPr id="9" name="Freeform 8"/>
          <p:cNvSpPr/>
          <p:nvPr/>
        </p:nvSpPr>
        <p:spPr>
          <a:xfrm rot="19037890">
            <a:off x="3827380" y="2699749"/>
            <a:ext cx="750079" cy="38320"/>
          </a:xfrm>
          <a:custGeom>
            <a:avLst/>
            <a:gdLst/>
            <a:ahLst/>
            <a:cxnLst/>
            <a:rect l="0" t="0" r="0" b="0"/>
            <a:pathLst>
              <a:path>
                <a:moveTo>
                  <a:pt x="0" y="19160"/>
                </a:moveTo>
                <a:lnTo>
                  <a:pt x="750079" y="19160"/>
                </a:lnTo>
              </a:path>
            </a:pathLst>
          </a:custGeom>
          <a:noFill/>
        </p:spPr>
        <p:style>
          <a:lnRef idx="2">
            <a:schemeClr val="accent1">
              <a:shade val="80000"/>
              <a:hueOff val="0"/>
              <a:satOff val="0"/>
              <a:lumOff val="0"/>
              <a:alphaOff val="0"/>
            </a:schemeClr>
          </a:lnRef>
          <a:fillRef idx="0">
            <a:scrgbClr r="0" g="0" b="0"/>
          </a:fillRef>
          <a:effectRef idx="0">
            <a:schemeClr val="accent1">
              <a:shade val="80000"/>
              <a:hueOff val="0"/>
              <a:satOff val="0"/>
              <a:lumOff val="0"/>
              <a:alphaOff val="0"/>
            </a:schemeClr>
          </a:effectRef>
          <a:fontRef idx="minor">
            <a:schemeClr val="tx1">
              <a:hueOff val="0"/>
              <a:satOff val="0"/>
              <a:lumOff val="0"/>
              <a:alphaOff val="0"/>
            </a:schemeClr>
          </a:fontRef>
        </p:style>
      </p:sp>
      <p:sp>
        <p:nvSpPr>
          <p:cNvPr id="10" name="Oval 9"/>
          <p:cNvSpPr/>
          <p:nvPr/>
        </p:nvSpPr>
        <p:spPr>
          <a:xfrm>
            <a:off x="1904430" y="2552105"/>
            <a:ext cx="2379265" cy="2379265"/>
          </a:xfrm>
          <a:prstGeom prst="ellipse">
            <a:avLst/>
          </a:prstGeom>
          <a:solidFill>
            <a:schemeClr val="accent1">
              <a:hueOff val="0"/>
              <a:satOff val="0"/>
              <a:lumOff val="0"/>
            </a:schemeClr>
          </a:solidFill>
          <a:ln>
            <a:solidFill>
              <a:schemeClr val="lt1">
                <a:hueOff val="0"/>
                <a:satOff val="0"/>
                <a:lumOff val="0"/>
              </a:schemeClr>
            </a:solidFill>
          </a:ln>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sp>
      <p:sp>
        <p:nvSpPr>
          <p:cNvPr id="11" name="Freeform 10"/>
          <p:cNvSpPr/>
          <p:nvPr/>
        </p:nvSpPr>
        <p:spPr>
          <a:xfrm>
            <a:off x="4126470" y="1104374"/>
            <a:ext cx="1589895" cy="1589895"/>
          </a:xfrm>
          <a:custGeom>
            <a:avLst/>
            <a:gdLst>
              <a:gd name="connsiteX0" fmla="*/ 0 w 1427559"/>
              <a:gd name="connsiteY0" fmla="*/ 713780 h 1427559"/>
              <a:gd name="connsiteX1" fmla="*/ 713780 w 1427559"/>
              <a:gd name="connsiteY1" fmla="*/ 0 h 1427559"/>
              <a:gd name="connsiteX2" fmla="*/ 1427560 w 1427559"/>
              <a:gd name="connsiteY2" fmla="*/ 713780 h 1427559"/>
              <a:gd name="connsiteX3" fmla="*/ 713780 w 1427559"/>
              <a:gd name="connsiteY3" fmla="*/ 1427560 h 1427559"/>
              <a:gd name="connsiteX4" fmla="*/ 0 w 1427559"/>
              <a:gd name="connsiteY4" fmla="*/ 713780 h 142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559" h="1427559">
                <a:moveTo>
                  <a:pt x="0" y="713780"/>
                </a:moveTo>
                <a:cubicBezTo>
                  <a:pt x="0" y="319570"/>
                  <a:pt x="319570" y="0"/>
                  <a:pt x="713780" y="0"/>
                </a:cubicBezTo>
                <a:cubicBezTo>
                  <a:pt x="1107990" y="0"/>
                  <a:pt x="1427560" y="319570"/>
                  <a:pt x="1427560" y="713780"/>
                </a:cubicBezTo>
                <a:cubicBezTo>
                  <a:pt x="1427560" y="1107990"/>
                  <a:pt x="1107990" y="1427560"/>
                  <a:pt x="713780" y="1427560"/>
                </a:cubicBezTo>
                <a:cubicBezTo>
                  <a:pt x="319570" y="1427560"/>
                  <a:pt x="0" y="1107990"/>
                  <a:pt x="0" y="713780"/>
                </a:cubicBezTo>
                <a:close/>
              </a:path>
            </a:pathLst>
          </a:custGeom>
        </p:spPr>
        <p:style>
          <a:lnRef idx="2">
            <a:schemeClr val="lt1">
              <a:hueOff val="0"/>
              <a:satOff val="0"/>
              <a:lumOff val="0"/>
              <a:alphaOff val="0"/>
            </a:schemeClr>
          </a:lnRef>
          <a:fillRef idx="1">
            <a:schemeClr val="accent1">
              <a:alpha val="90000"/>
              <a:hueOff val="0"/>
              <a:satOff val="0"/>
              <a:lumOff val="0"/>
              <a:alphaOff val="-13333"/>
            </a:schemeClr>
          </a:fillRef>
          <a:effectRef idx="0">
            <a:schemeClr val="accent1">
              <a:alpha val="90000"/>
              <a:hueOff val="0"/>
              <a:satOff val="0"/>
              <a:lumOff val="0"/>
              <a:alphaOff val="-13333"/>
            </a:schemeClr>
          </a:effectRef>
          <a:fontRef idx="minor">
            <a:schemeClr val="lt1"/>
          </a:fontRef>
        </p:style>
        <p:txBody>
          <a:bodyPr spcFirstLastPara="0" vert="horz" wrap="square" lIns="218586" tIns="218586" rIns="218586" bIns="218586" numCol="1" spcCol="1270" anchor="ctr" anchorCtr="0">
            <a:noAutofit/>
          </a:bodyPr>
          <a:lstStyle/>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.NET Framework</a:t>
            </a:r>
          </a:p>
        </p:txBody>
      </p:sp>
      <p:sp>
        <p:nvSpPr>
          <p:cNvPr id="12" name="Freeform 11"/>
          <p:cNvSpPr/>
          <p:nvPr/>
        </p:nvSpPr>
        <p:spPr>
          <a:xfrm>
            <a:off x="5859121" y="1266710"/>
            <a:ext cx="2812931" cy="1427559"/>
          </a:xfrm>
          <a:custGeom>
            <a:avLst/>
            <a:gdLst>
              <a:gd name="connsiteX0" fmla="*/ 0 w 2141339"/>
              <a:gd name="connsiteY0" fmla="*/ 0 h 1427559"/>
              <a:gd name="connsiteX1" fmla="*/ 2141339 w 2141339"/>
              <a:gd name="connsiteY1" fmla="*/ 0 h 1427559"/>
              <a:gd name="connsiteX2" fmla="*/ 2141339 w 2141339"/>
              <a:gd name="connsiteY2" fmla="*/ 1427559 h 1427559"/>
              <a:gd name="connsiteX3" fmla="*/ 0 w 2141339"/>
              <a:gd name="connsiteY3" fmla="*/ 1427559 h 1427559"/>
              <a:gd name="connsiteX4" fmla="*/ 0 w 2141339"/>
              <a:gd name="connsiteY4" fmla="*/ 0 h 142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1339" h="1427559">
                <a:moveTo>
                  <a:pt x="0" y="0"/>
                </a:moveTo>
                <a:lnTo>
                  <a:pt x="2141339" y="0"/>
                </a:lnTo>
                <a:lnTo>
                  <a:pt x="2141339" y="1427559"/>
                </a:lnTo>
                <a:lnTo>
                  <a:pt x="0" y="142755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.NET Framework v4.5</a:t>
            </a:r>
          </a:p>
        </p:txBody>
      </p:sp>
      <p:sp>
        <p:nvSpPr>
          <p:cNvPr id="13" name="Freeform 12"/>
          <p:cNvSpPr/>
          <p:nvPr/>
        </p:nvSpPr>
        <p:spPr>
          <a:xfrm>
            <a:off x="4760731" y="3027958"/>
            <a:ext cx="1427559" cy="1427559"/>
          </a:xfrm>
          <a:custGeom>
            <a:avLst/>
            <a:gdLst>
              <a:gd name="connsiteX0" fmla="*/ 0 w 1427559"/>
              <a:gd name="connsiteY0" fmla="*/ 713780 h 1427559"/>
              <a:gd name="connsiteX1" fmla="*/ 713780 w 1427559"/>
              <a:gd name="connsiteY1" fmla="*/ 0 h 1427559"/>
              <a:gd name="connsiteX2" fmla="*/ 1427560 w 1427559"/>
              <a:gd name="connsiteY2" fmla="*/ 713780 h 1427559"/>
              <a:gd name="connsiteX3" fmla="*/ 713780 w 1427559"/>
              <a:gd name="connsiteY3" fmla="*/ 1427560 h 1427559"/>
              <a:gd name="connsiteX4" fmla="*/ 0 w 1427559"/>
              <a:gd name="connsiteY4" fmla="*/ 713780 h 142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559" h="1427559">
                <a:moveTo>
                  <a:pt x="0" y="713780"/>
                </a:moveTo>
                <a:cubicBezTo>
                  <a:pt x="0" y="319570"/>
                  <a:pt x="319570" y="0"/>
                  <a:pt x="713780" y="0"/>
                </a:cubicBezTo>
                <a:cubicBezTo>
                  <a:pt x="1107990" y="0"/>
                  <a:pt x="1427560" y="319570"/>
                  <a:pt x="1427560" y="713780"/>
                </a:cubicBezTo>
                <a:cubicBezTo>
                  <a:pt x="1427560" y="1107990"/>
                  <a:pt x="1107990" y="1427560"/>
                  <a:pt x="713780" y="1427560"/>
                </a:cubicBezTo>
                <a:cubicBezTo>
                  <a:pt x="319570" y="1427560"/>
                  <a:pt x="0" y="1107990"/>
                  <a:pt x="0" y="713780"/>
                </a:cubicBezTo>
                <a:close/>
              </a:path>
            </a:pathLst>
          </a:custGeom>
        </p:spPr>
        <p:style>
          <a:lnRef idx="2">
            <a:schemeClr val="lt1">
              <a:hueOff val="0"/>
              <a:satOff val="0"/>
              <a:lumOff val="0"/>
              <a:alphaOff val="0"/>
            </a:schemeClr>
          </a:lnRef>
          <a:fillRef idx="1">
            <a:schemeClr val="accent1">
              <a:alpha val="90000"/>
              <a:hueOff val="0"/>
              <a:satOff val="0"/>
              <a:lumOff val="0"/>
              <a:alphaOff val="-26667"/>
            </a:schemeClr>
          </a:fillRef>
          <a:effectRef idx="0">
            <a:schemeClr val="accent1">
              <a:alpha val="90000"/>
              <a:hueOff val="0"/>
              <a:satOff val="0"/>
              <a:lumOff val="0"/>
              <a:alphaOff val="-26667"/>
            </a:schemeClr>
          </a:effectRef>
          <a:fontRef idx="minor">
            <a:schemeClr val="lt1"/>
          </a:fontRef>
        </p:style>
        <p:txBody>
          <a:bodyPr spcFirstLastPara="0" vert="horz" wrap="square" lIns="218586" tIns="218586" rIns="218586" bIns="218586" numCol="1" spcCol="1270" anchor="ctr" anchorCtr="0">
            <a:noAutofit/>
          </a:bodyPr>
          <a:lstStyle/>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OS</a:t>
            </a:r>
            <a:endParaRPr kumimoji="0" lang="en-US" sz="15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4" name="Freeform 13"/>
          <p:cNvSpPr/>
          <p:nvPr/>
        </p:nvSpPr>
        <p:spPr>
          <a:xfrm>
            <a:off x="6331046" y="3027958"/>
            <a:ext cx="4081315" cy="1427559"/>
          </a:xfrm>
          <a:custGeom>
            <a:avLst/>
            <a:gdLst>
              <a:gd name="connsiteX0" fmla="*/ 0 w 2141339"/>
              <a:gd name="connsiteY0" fmla="*/ 0 h 1427559"/>
              <a:gd name="connsiteX1" fmla="*/ 2141339 w 2141339"/>
              <a:gd name="connsiteY1" fmla="*/ 0 h 1427559"/>
              <a:gd name="connsiteX2" fmla="*/ 2141339 w 2141339"/>
              <a:gd name="connsiteY2" fmla="*/ 1427559 h 1427559"/>
              <a:gd name="connsiteX3" fmla="*/ 0 w 2141339"/>
              <a:gd name="connsiteY3" fmla="*/ 1427559 h 1427559"/>
              <a:gd name="connsiteX4" fmla="*/ 0 w 2141339"/>
              <a:gd name="connsiteY4" fmla="*/ 0 h 142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1339" h="1427559">
                <a:moveTo>
                  <a:pt x="0" y="0"/>
                </a:moveTo>
                <a:lnTo>
                  <a:pt x="2141339" y="0"/>
                </a:lnTo>
                <a:lnTo>
                  <a:pt x="2141339" y="1427559"/>
                </a:lnTo>
                <a:lnTo>
                  <a:pt x="0" y="142755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Windows Server 2016</a:t>
            </a: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Windows 10</a:t>
            </a: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en-AU" sz="22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Windows Server 2012 or 2012 R2</a:t>
            </a:r>
            <a:endParaRPr kumimoji="0" lang="en-US" sz="22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Windows 8.1</a:t>
            </a: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en-AU" sz="22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Windows Server 2008 R2 SP1</a:t>
            </a:r>
            <a:endParaRPr kumimoji="0" lang="en-US" sz="22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en-AU" sz="22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Windows 7 SP1</a:t>
            </a:r>
            <a:endParaRPr kumimoji="0" lang="en-US" sz="22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15" name="Freeform 14"/>
          <p:cNvSpPr/>
          <p:nvPr/>
        </p:nvSpPr>
        <p:spPr>
          <a:xfrm>
            <a:off x="4288806" y="4789205"/>
            <a:ext cx="1427559" cy="1427559"/>
          </a:xfrm>
          <a:custGeom>
            <a:avLst/>
            <a:gdLst>
              <a:gd name="connsiteX0" fmla="*/ 0 w 1427559"/>
              <a:gd name="connsiteY0" fmla="*/ 713780 h 1427559"/>
              <a:gd name="connsiteX1" fmla="*/ 713780 w 1427559"/>
              <a:gd name="connsiteY1" fmla="*/ 0 h 1427559"/>
              <a:gd name="connsiteX2" fmla="*/ 1427560 w 1427559"/>
              <a:gd name="connsiteY2" fmla="*/ 713780 h 1427559"/>
              <a:gd name="connsiteX3" fmla="*/ 713780 w 1427559"/>
              <a:gd name="connsiteY3" fmla="*/ 1427560 h 1427559"/>
              <a:gd name="connsiteX4" fmla="*/ 0 w 1427559"/>
              <a:gd name="connsiteY4" fmla="*/ 713780 h 142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559" h="1427559">
                <a:moveTo>
                  <a:pt x="0" y="713780"/>
                </a:moveTo>
                <a:cubicBezTo>
                  <a:pt x="0" y="319570"/>
                  <a:pt x="319570" y="0"/>
                  <a:pt x="713780" y="0"/>
                </a:cubicBezTo>
                <a:cubicBezTo>
                  <a:pt x="1107990" y="0"/>
                  <a:pt x="1427560" y="319570"/>
                  <a:pt x="1427560" y="713780"/>
                </a:cubicBezTo>
                <a:cubicBezTo>
                  <a:pt x="1427560" y="1107990"/>
                  <a:pt x="1107990" y="1427560"/>
                  <a:pt x="713780" y="1427560"/>
                </a:cubicBezTo>
                <a:cubicBezTo>
                  <a:pt x="319570" y="1427560"/>
                  <a:pt x="0" y="1107990"/>
                  <a:pt x="0" y="713780"/>
                </a:cubicBezTo>
                <a:close/>
              </a:path>
            </a:pathLst>
          </a:custGeom>
        </p:spPr>
        <p:style>
          <a:lnRef idx="2">
            <a:schemeClr val="lt1">
              <a:hueOff val="0"/>
              <a:satOff val="0"/>
              <a:lumOff val="0"/>
              <a:alphaOff val="0"/>
            </a:schemeClr>
          </a:lnRef>
          <a:fillRef idx="1">
            <a:schemeClr val="accent1">
              <a:alpha val="90000"/>
              <a:hueOff val="0"/>
              <a:satOff val="0"/>
              <a:lumOff val="0"/>
              <a:alphaOff val="-40000"/>
            </a:schemeClr>
          </a:fillRef>
          <a:effectRef idx="0">
            <a:schemeClr val="accent1">
              <a:alpha val="90000"/>
              <a:hueOff val="0"/>
              <a:satOff val="0"/>
              <a:lumOff val="0"/>
              <a:alphaOff val="-40000"/>
            </a:schemeClr>
          </a:effectRef>
          <a:fontRef idx="minor">
            <a:schemeClr val="lt1"/>
          </a:fontRef>
        </p:style>
        <p:txBody>
          <a:bodyPr spcFirstLastPara="0" vert="horz" wrap="square" lIns="218586" tIns="218586" rIns="218586" bIns="218586" numCol="1" spcCol="1270" anchor="ctr" anchorCtr="0">
            <a:noAutofit/>
          </a:bodyPr>
          <a:lstStyle/>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Other</a:t>
            </a:r>
            <a:endParaRPr kumimoji="0" lang="en-US" sz="15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6" name="Freeform 15"/>
          <p:cNvSpPr/>
          <p:nvPr/>
        </p:nvSpPr>
        <p:spPr>
          <a:xfrm>
            <a:off x="5859121" y="4789205"/>
            <a:ext cx="4892453" cy="1427559"/>
          </a:xfrm>
          <a:custGeom>
            <a:avLst/>
            <a:gdLst>
              <a:gd name="connsiteX0" fmla="*/ 0 w 2141339"/>
              <a:gd name="connsiteY0" fmla="*/ 0 h 1427559"/>
              <a:gd name="connsiteX1" fmla="*/ 2141339 w 2141339"/>
              <a:gd name="connsiteY1" fmla="*/ 0 h 1427559"/>
              <a:gd name="connsiteX2" fmla="*/ 2141339 w 2141339"/>
              <a:gd name="connsiteY2" fmla="*/ 1427559 h 1427559"/>
              <a:gd name="connsiteX3" fmla="*/ 0 w 2141339"/>
              <a:gd name="connsiteY3" fmla="*/ 1427559 h 1427559"/>
              <a:gd name="connsiteX4" fmla="*/ 0 w 2141339"/>
              <a:gd name="connsiteY4" fmla="*/ 0 h 142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1339" h="1427559">
                <a:moveTo>
                  <a:pt x="0" y="0"/>
                </a:moveTo>
                <a:lnTo>
                  <a:pt x="2141339" y="0"/>
                </a:lnTo>
                <a:lnTo>
                  <a:pt x="2141339" y="1427559"/>
                </a:lnTo>
                <a:lnTo>
                  <a:pt x="0" y="142755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WMI, </a:t>
            </a:r>
            <a:r>
              <a:rPr kumimoji="0" lang="en-US" sz="2200" b="0" i="0" u="none" strike="noStrike" kern="1200" cap="none" spc="0" normalizeH="0" baseline="0" noProof="0" dirty="0" err="1">
                <a:ln>
                  <a:noFill/>
                </a:ln>
                <a:solidFill>
                  <a:srgbClr val="000000"/>
                </a:solidFill>
                <a:effectLst/>
                <a:uLnTx/>
                <a:uFillTx/>
                <a:latin typeface="Segoe UI Light" panose="020B0502040204020203" pitchFamily="34" charset="0"/>
                <a:ea typeface="+mn-ea"/>
                <a:cs typeface="Segoe UI Light" panose="020B0502040204020203" pitchFamily="34" charset="0"/>
              </a:rPr>
              <a:t>WinRM</a:t>
            </a:r>
            <a:r>
              <a:rPr kumimoji="0" lang="en-US" sz="22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and Server Manager CIM Provider</a:t>
            </a:r>
            <a:br>
              <a:rPr kumimoji="0" lang="en-US" sz="22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br>
            <a:r>
              <a:rPr kumimoji="0" lang="en-US" sz="22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(included in Windows or WMF)</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1656" y="2655784"/>
            <a:ext cx="2004814" cy="2004814"/>
          </a:xfrm>
          <a:prstGeom prst="rect">
            <a:avLst/>
          </a:prstGeom>
        </p:spPr>
      </p:pic>
      <p:sp>
        <p:nvSpPr>
          <p:cNvPr id="7" name="TextBox 6"/>
          <p:cNvSpPr txBox="1"/>
          <p:nvPr/>
        </p:nvSpPr>
        <p:spPr>
          <a:xfrm>
            <a:off x="2913909" y="4291266"/>
            <a:ext cx="4844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prstClr val="white"/>
                </a:solidFill>
                <a:effectLst/>
                <a:uLnTx/>
                <a:uFillTx/>
                <a:latin typeface="Segoe UI"/>
                <a:ea typeface="+mn-ea"/>
                <a:cs typeface="+mn-cs"/>
              </a:rPr>
              <a:t>5.0</a:t>
            </a:r>
          </a:p>
        </p:txBody>
      </p:sp>
    </p:spTree>
    <p:custDataLst>
      <p:tags r:id="rId1"/>
    </p:custDataLst>
    <p:extLst>
      <p:ext uri="{BB962C8B-B14F-4D97-AF65-F5344CB8AC3E}">
        <p14:creationId xmlns:p14="http://schemas.microsoft.com/office/powerpoint/2010/main" val="347934255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name="HIDDEN - Slide1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900113"/>
          </a:xfrm>
        </p:spPr>
        <p:txBody>
          <a:bodyPr/>
          <a:lstStyle/>
          <a:p>
            <a:r>
              <a:rPr lang="en-US" dirty="0">
                <a:noFill/>
              </a:rPr>
              <a:t>Microsoft</a:t>
            </a:r>
          </a:p>
        </p:txBody>
      </p:sp>
    </p:spTree>
    <p:extLst>
      <p:ext uri="{BB962C8B-B14F-4D97-AF65-F5344CB8AC3E}">
        <p14:creationId xmlns:p14="http://schemas.microsoft.com/office/powerpoint/2010/main" val="109420804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HIDDEN - Slide12">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589490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HIDDEN - Slide35">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The PowerShell shell</a:t>
            </a:r>
            <a:endParaRPr lang="en-US" dirty="0"/>
          </a:p>
        </p:txBody>
      </p:sp>
    </p:spTree>
    <p:extLst>
      <p:ext uri="{BB962C8B-B14F-4D97-AF65-F5344CB8AC3E}">
        <p14:creationId xmlns:p14="http://schemas.microsoft.com/office/powerpoint/2010/main" val="237944403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38BBCC-63FA-40C6-90E9-F5E3C0BAB153}"/>
              </a:ext>
            </a:extLst>
          </p:cNvPr>
          <p:cNvSpPr>
            <a:spLocks noGrp="1"/>
          </p:cNvSpPr>
          <p:nvPr>
            <p:ph type="body" sz="quarter" idx="10"/>
          </p:nvPr>
        </p:nvSpPr>
        <p:spPr>
          <a:xfrm>
            <a:off x="269239" y="1189177"/>
            <a:ext cx="11653523" cy="1520416"/>
          </a:xfrm>
        </p:spPr>
        <p:txBody>
          <a:bodyPr/>
          <a:lstStyle/>
          <a:p>
            <a:r>
              <a:rPr lang="en-AU" dirty="0"/>
              <a:t>Interactive mode</a:t>
            </a:r>
          </a:p>
          <a:p>
            <a:r>
              <a:rPr lang="en-AU" dirty="0"/>
              <a:t>Simple commands to interact with applications and the operating system</a:t>
            </a:r>
          </a:p>
          <a:p>
            <a:r>
              <a:rPr lang="en-AU" dirty="0"/>
              <a:t>Handy shortcut keys: HOME, END, Arrows, </a:t>
            </a:r>
            <a:r>
              <a:rPr lang="en-AU" dirty="0" err="1"/>
              <a:t>CTRL+arrows</a:t>
            </a:r>
            <a:r>
              <a:rPr lang="en-AU" dirty="0"/>
              <a:t>, CTRL + Space</a:t>
            </a:r>
          </a:p>
        </p:txBody>
      </p:sp>
      <p:sp>
        <p:nvSpPr>
          <p:cNvPr id="9" name="Title 8"/>
          <p:cNvSpPr>
            <a:spLocks noGrp="1"/>
          </p:cNvSpPr>
          <p:nvPr>
            <p:ph type="title"/>
          </p:nvPr>
        </p:nvSpPr>
        <p:spPr/>
        <p:txBody>
          <a:bodyPr>
            <a:normAutofit/>
          </a:bodyPr>
          <a:lstStyle/>
          <a:p>
            <a:r>
              <a:rPr lang="en-AU" dirty="0"/>
              <a:t>Command-Line Interface (CLI)</a:t>
            </a:r>
          </a:p>
        </p:txBody>
      </p:sp>
      <p:pic>
        <p:nvPicPr>
          <p:cNvPr id="2" name="Picture 1"/>
          <p:cNvPicPr>
            <a:picLocks noChangeAspect="1"/>
          </p:cNvPicPr>
          <p:nvPr/>
        </p:nvPicPr>
        <p:blipFill>
          <a:blip r:embed="rId3"/>
          <a:stretch>
            <a:fillRect/>
          </a:stretch>
        </p:blipFill>
        <p:spPr>
          <a:xfrm>
            <a:off x="1895987" y="2771416"/>
            <a:ext cx="8400025" cy="3797073"/>
          </a:xfrm>
          <a:prstGeom prst="rect">
            <a:avLst/>
          </a:prstGeom>
        </p:spPr>
      </p:pic>
    </p:spTree>
    <p:extLst>
      <p:ext uri="{BB962C8B-B14F-4D97-AF65-F5344CB8AC3E}">
        <p14:creationId xmlns:p14="http://schemas.microsoft.com/office/powerpoint/2010/main" val="118263237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PS Readline</a:t>
            </a:r>
            <a:endParaRPr lang="en-US" dirty="0"/>
          </a:p>
        </p:txBody>
      </p:sp>
      <p:sp>
        <p:nvSpPr>
          <p:cNvPr id="6" name="Text Placeholder 5">
            <a:extLst>
              <a:ext uri="{FF2B5EF4-FFF2-40B4-BE49-F238E27FC236}">
                <a16:creationId xmlns:a16="http://schemas.microsoft.com/office/drawing/2014/main" id="{694566AE-1FBD-4556-8761-AC8272FCBAD9}"/>
              </a:ext>
            </a:extLst>
          </p:cNvPr>
          <p:cNvSpPr>
            <a:spLocks noGrp="1"/>
          </p:cNvSpPr>
          <p:nvPr>
            <p:ph type="body" sz="quarter" idx="10"/>
          </p:nvPr>
        </p:nvSpPr>
        <p:spPr>
          <a:xfrm>
            <a:off x="269241" y="3539649"/>
            <a:ext cx="5378548" cy="1946751"/>
          </a:xfrm>
        </p:spPr>
        <p:txBody>
          <a:bodyPr/>
          <a:lstStyle/>
          <a:p>
            <a:pPr marL="342900" lvl="0" indent="-342900" defTabSz="914400">
              <a:lnSpc>
                <a:spcPct val="100000"/>
              </a:lnSpc>
              <a:spcBef>
                <a:spcPts val="0"/>
              </a:spcBef>
              <a:buClrTx/>
              <a:buSzTx/>
              <a:defRPr/>
            </a:pPr>
            <a:r>
              <a:rPr lang="en-US" sz="2400" dirty="0">
                <a:solidFill>
                  <a:srgbClr val="000000"/>
                </a:solidFill>
                <a:latin typeface="Segoe UI"/>
              </a:rPr>
              <a:t>Syntax coloring</a:t>
            </a:r>
          </a:p>
          <a:p>
            <a:pPr marL="342900" lvl="0" indent="-342900" defTabSz="914400">
              <a:lnSpc>
                <a:spcPct val="100000"/>
              </a:lnSpc>
              <a:spcBef>
                <a:spcPts val="0"/>
              </a:spcBef>
              <a:buClrTx/>
              <a:buSzTx/>
              <a:defRPr/>
            </a:pPr>
            <a:r>
              <a:rPr lang="en-US" sz="2400" dirty="0">
                <a:solidFill>
                  <a:srgbClr val="000000"/>
                </a:solidFill>
                <a:latin typeface="Segoe UI"/>
              </a:rPr>
              <a:t>Simple syntax error notification</a:t>
            </a:r>
          </a:p>
          <a:p>
            <a:pPr marL="342900" lvl="0" indent="-342900" defTabSz="914400">
              <a:lnSpc>
                <a:spcPct val="100000"/>
              </a:lnSpc>
              <a:spcBef>
                <a:spcPts val="0"/>
              </a:spcBef>
              <a:buClrTx/>
              <a:buSzTx/>
              <a:defRPr/>
            </a:pPr>
            <a:r>
              <a:rPr lang="en-US" sz="2400" dirty="0">
                <a:solidFill>
                  <a:srgbClr val="000000"/>
                </a:solidFill>
                <a:latin typeface="Segoe UI"/>
              </a:rPr>
              <a:t>Multi-line experience</a:t>
            </a:r>
          </a:p>
          <a:p>
            <a:pPr marL="342900" lvl="0" indent="-342900" defTabSz="914400">
              <a:lnSpc>
                <a:spcPct val="100000"/>
              </a:lnSpc>
              <a:spcBef>
                <a:spcPts val="0"/>
              </a:spcBef>
              <a:buClrTx/>
              <a:buSzTx/>
              <a:defRPr/>
            </a:pPr>
            <a:r>
              <a:rPr lang="en-US" sz="2400" dirty="0">
                <a:solidFill>
                  <a:srgbClr val="000000"/>
                </a:solidFill>
                <a:latin typeface="Segoe UI"/>
              </a:rPr>
              <a:t>Customizable key bindings</a:t>
            </a:r>
          </a:p>
          <a:p>
            <a:pPr marL="342900" lvl="0" indent="-342900" defTabSz="914400">
              <a:lnSpc>
                <a:spcPct val="100000"/>
              </a:lnSpc>
              <a:spcBef>
                <a:spcPts val="0"/>
              </a:spcBef>
              <a:buClrTx/>
              <a:buSzTx/>
              <a:defRPr/>
            </a:pPr>
            <a:r>
              <a:rPr lang="en-US" sz="2400" dirty="0" err="1">
                <a:solidFill>
                  <a:srgbClr val="000000"/>
                </a:solidFill>
                <a:latin typeface="Segoe UI"/>
              </a:rPr>
              <a:t>Cmd</a:t>
            </a:r>
            <a:r>
              <a:rPr lang="en-US" sz="2400" dirty="0">
                <a:solidFill>
                  <a:srgbClr val="000000"/>
                </a:solidFill>
                <a:latin typeface="Segoe UI"/>
              </a:rPr>
              <a:t> and emacs modes (preview)</a:t>
            </a:r>
          </a:p>
          <a:p>
            <a:pPr marL="342900" lvl="0" indent="-342900" defTabSz="914400">
              <a:lnSpc>
                <a:spcPct val="100000"/>
              </a:lnSpc>
              <a:spcBef>
                <a:spcPts val="0"/>
              </a:spcBef>
              <a:buClrTx/>
              <a:buSzTx/>
              <a:defRPr/>
            </a:pPr>
            <a:r>
              <a:rPr lang="en-US" sz="2400" dirty="0">
                <a:solidFill>
                  <a:srgbClr val="000000"/>
                </a:solidFill>
                <a:latin typeface="Segoe UI"/>
              </a:rPr>
              <a:t>Bash style completion</a:t>
            </a:r>
            <a:endParaRPr lang="nl-NL" sz="2400" dirty="0"/>
          </a:p>
        </p:txBody>
      </p:sp>
      <p:sp>
        <p:nvSpPr>
          <p:cNvPr id="7" name="Text Placeholder 6">
            <a:extLst>
              <a:ext uri="{FF2B5EF4-FFF2-40B4-BE49-F238E27FC236}">
                <a16:creationId xmlns:a16="http://schemas.microsoft.com/office/drawing/2014/main" id="{ED21A720-D130-4C43-9957-1E606FB4AAB8}"/>
              </a:ext>
            </a:extLst>
          </p:cNvPr>
          <p:cNvSpPr>
            <a:spLocks noGrp="1"/>
          </p:cNvSpPr>
          <p:nvPr>
            <p:ph type="body" sz="quarter" idx="11"/>
          </p:nvPr>
        </p:nvSpPr>
        <p:spPr>
          <a:xfrm>
            <a:off x="6544214" y="3539649"/>
            <a:ext cx="5378548" cy="1946751"/>
          </a:xfrm>
        </p:spPr>
        <p:txBody>
          <a:bodyPr/>
          <a:lstStyle/>
          <a:p>
            <a:pPr marL="342900" lvl="0" indent="-342900" defTabSz="914400">
              <a:lnSpc>
                <a:spcPct val="100000"/>
              </a:lnSpc>
              <a:spcBef>
                <a:spcPts val="0"/>
              </a:spcBef>
              <a:buClrTx/>
              <a:buSzTx/>
              <a:defRPr/>
            </a:pPr>
            <a:r>
              <a:rPr lang="en-US" sz="2400" dirty="0">
                <a:solidFill>
                  <a:srgbClr val="000000"/>
                </a:solidFill>
                <a:latin typeface="Segoe UI"/>
              </a:rPr>
              <a:t>history search (CTRL-R)</a:t>
            </a:r>
          </a:p>
          <a:p>
            <a:pPr marL="342900" lvl="0" indent="-342900" defTabSz="914400">
              <a:lnSpc>
                <a:spcPct val="100000"/>
              </a:lnSpc>
              <a:spcBef>
                <a:spcPts val="0"/>
              </a:spcBef>
              <a:buClrTx/>
              <a:buSzTx/>
              <a:defRPr/>
            </a:pPr>
            <a:r>
              <a:rPr lang="en-US" sz="2400" dirty="0">
                <a:solidFill>
                  <a:srgbClr val="000000"/>
                </a:solidFill>
                <a:latin typeface="Segoe UI"/>
              </a:rPr>
              <a:t>PowerShell token based "word" movement and kill</a:t>
            </a:r>
          </a:p>
          <a:p>
            <a:pPr marL="342900" lvl="0" indent="-342900" defTabSz="914400">
              <a:lnSpc>
                <a:spcPct val="100000"/>
              </a:lnSpc>
              <a:spcBef>
                <a:spcPts val="0"/>
              </a:spcBef>
              <a:buClrTx/>
              <a:buSzTx/>
              <a:defRPr/>
            </a:pPr>
            <a:r>
              <a:rPr lang="en-US" sz="2400" dirty="0">
                <a:solidFill>
                  <a:srgbClr val="000000"/>
                </a:solidFill>
                <a:latin typeface="Segoe UI"/>
              </a:rPr>
              <a:t>Undo/redo</a:t>
            </a:r>
          </a:p>
          <a:p>
            <a:pPr marL="342900" lvl="0" indent="-342900" defTabSz="914400">
              <a:lnSpc>
                <a:spcPct val="100000"/>
              </a:lnSpc>
              <a:spcBef>
                <a:spcPts val="0"/>
              </a:spcBef>
              <a:buClrTx/>
              <a:buSzTx/>
              <a:defRPr/>
            </a:pPr>
            <a:r>
              <a:rPr lang="en-US" sz="2400" dirty="0">
                <a:solidFill>
                  <a:srgbClr val="000000"/>
                </a:solidFill>
                <a:latin typeface="Segoe UI"/>
              </a:rPr>
              <a:t>Automatic saving of history across live sessions</a:t>
            </a:r>
          </a:p>
          <a:p>
            <a:pPr marL="342900" lvl="0" indent="-342900" defTabSz="914400">
              <a:lnSpc>
                <a:spcPct val="100000"/>
              </a:lnSpc>
              <a:spcBef>
                <a:spcPts val="0"/>
              </a:spcBef>
              <a:buClrTx/>
              <a:buSzTx/>
              <a:defRPr/>
            </a:pPr>
            <a:r>
              <a:rPr lang="en-US" sz="2400" dirty="0">
                <a:solidFill>
                  <a:srgbClr val="000000"/>
                </a:solidFill>
                <a:latin typeface="Segoe UI"/>
              </a:rPr>
              <a:t>"Menu" completion via </a:t>
            </a:r>
            <a:br>
              <a:rPr lang="en-US" sz="2400" dirty="0">
                <a:solidFill>
                  <a:srgbClr val="000000"/>
                </a:solidFill>
                <a:latin typeface="Segoe UI"/>
              </a:rPr>
            </a:br>
            <a:r>
              <a:rPr lang="en-US" sz="2400" dirty="0">
                <a:solidFill>
                  <a:srgbClr val="000000"/>
                </a:solidFill>
                <a:latin typeface="Segoe UI"/>
              </a:rPr>
              <a:t>Ctrl + Space</a:t>
            </a:r>
            <a:endParaRPr lang="nl-NL" sz="2400" dirty="0">
              <a:solidFill>
                <a:srgbClr val="000000"/>
              </a:solidFill>
              <a:latin typeface="Segoe UI"/>
            </a:endParaRPr>
          </a:p>
          <a:p>
            <a:endParaRPr lang="nl-NL" sz="2400" dirty="0"/>
          </a:p>
        </p:txBody>
      </p:sp>
      <p:sp>
        <p:nvSpPr>
          <p:cNvPr id="13" name="Content Placeholder 3">
            <a:extLst>
              <a:ext uri="{FF2B5EF4-FFF2-40B4-BE49-F238E27FC236}">
                <a16:creationId xmlns:a16="http://schemas.microsoft.com/office/drawing/2014/main" id="{11A7F313-3EAE-4A3E-AD47-51EDE65186FB}"/>
              </a:ext>
            </a:extLst>
          </p:cNvPr>
          <p:cNvSpPr txBox="1">
            <a:spLocks/>
          </p:cNvSpPr>
          <p:nvPr/>
        </p:nvSpPr>
        <p:spPr>
          <a:xfrm>
            <a:off x="269239" y="1189177"/>
            <a:ext cx="11653523" cy="1833707"/>
          </a:xfrm>
          <a:prstGeom prst="rect">
            <a:avLst/>
          </a:prstGeom>
        </p:spPr>
        <p:txBody>
          <a:bodyPr vert="horz" wrap="square" lIns="146304" tIns="91440" rIns="146304" bIns="91440" rtlCol="0">
            <a:noAutofit/>
          </a:bodyPr>
          <a:lstStyle>
            <a:lvl1pPr marL="281677" marR="0" indent="-281677" algn="l" defTabSz="914367" rtl="0" eaLnBrk="1" fontAlgn="auto" latinLnBrk="0" hangingPunct="1">
              <a:lnSpc>
                <a:spcPct val="90000"/>
              </a:lnSpc>
              <a:spcBef>
                <a:spcPts val="1200"/>
              </a:spcBef>
              <a:spcAft>
                <a:spcPts val="0"/>
              </a:spcAft>
              <a:buClr>
                <a:schemeClr val="tx1"/>
              </a:buClr>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200" dirty="0"/>
              <a:t>Can be installed on versions of PowerShell 3.0 and greater, but is now built in to Windows 10 / Server 2016 and within Windows Management Framework (WMF) 5.0 and above.</a:t>
            </a:r>
          </a:p>
          <a:p>
            <a:pPr marL="0" indent="0">
              <a:buNone/>
            </a:pPr>
            <a:r>
              <a:rPr lang="en-US" sz="3200" dirty="0"/>
              <a:t>PS </a:t>
            </a:r>
            <a:r>
              <a:rPr lang="en-US" sz="3200" dirty="0" err="1"/>
              <a:t>Readline</a:t>
            </a:r>
            <a:r>
              <a:rPr lang="en-US" sz="3200" dirty="0"/>
              <a:t> adds some distinct features to the console:</a:t>
            </a:r>
          </a:p>
        </p:txBody>
      </p:sp>
    </p:spTree>
    <p:extLst>
      <p:ext uri="{BB962C8B-B14F-4D97-AF65-F5344CB8AC3E}">
        <p14:creationId xmlns:p14="http://schemas.microsoft.com/office/powerpoint/2010/main" val="190327554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DCCC6D-05C4-4092-8C9D-AA0D46C1A281}"/>
              </a:ext>
            </a:extLst>
          </p:cNvPr>
          <p:cNvSpPr>
            <a:spLocks noGrp="1"/>
          </p:cNvSpPr>
          <p:nvPr>
            <p:ph type="body" sz="quarter" idx="10"/>
          </p:nvPr>
        </p:nvSpPr>
        <p:spPr>
          <a:xfrm>
            <a:off x="269239" y="1189177"/>
            <a:ext cx="11653523" cy="4364272"/>
          </a:xfrm>
        </p:spPr>
        <p:txBody>
          <a:bodyPr/>
          <a:lstStyle/>
          <a:p>
            <a:pPr marL="0" indent="0">
              <a:buNone/>
            </a:pPr>
            <a:r>
              <a:rPr lang="en-US"/>
              <a:t>IntelliSence</a:t>
            </a:r>
            <a:r>
              <a:rPr lang="en-US" dirty="0"/>
              <a:t>:</a:t>
            </a:r>
          </a:p>
          <a:p>
            <a:r>
              <a:rPr lang="en-US" dirty="0"/>
              <a:t>Dynamically suggests code and provides help as you type</a:t>
            </a:r>
          </a:p>
          <a:p>
            <a:r>
              <a:rPr lang="en-US" dirty="0"/>
              <a:t>Keyboard-based tab completion</a:t>
            </a:r>
          </a:p>
          <a:p>
            <a:r>
              <a:rPr lang="en-US" dirty="0"/>
              <a:t>CTRL + Space provides menu-based completion</a:t>
            </a:r>
          </a:p>
          <a:p>
            <a:pPr marL="0" indent="0">
              <a:buNone/>
            </a:pPr>
            <a:endParaRPr lang="en-US" dirty="0"/>
          </a:p>
          <a:p>
            <a:pPr marL="0" indent="0">
              <a:buNone/>
            </a:pPr>
            <a:r>
              <a:rPr lang="en-US" dirty="0"/>
              <a:t>History:</a:t>
            </a:r>
          </a:p>
          <a:p>
            <a:r>
              <a:rPr lang="en-US" dirty="0"/>
              <a:t>Preserved between hosts</a:t>
            </a:r>
          </a:p>
          <a:p>
            <a:r>
              <a:rPr lang="en-US" dirty="0"/>
              <a:t>Use Get-history and recall </a:t>
            </a:r>
          </a:p>
          <a:p>
            <a:r>
              <a:rPr lang="en-US" dirty="0"/>
              <a:t>History searches via CTRL+R &amp; CTRL +S</a:t>
            </a:r>
          </a:p>
        </p:txBody>
      </p:sp>
      <p:sp>
        <p:nvSpPr>
          <p:cNvPr id="3" name="Title 2"/>
          <p:cNvSpPr>
            <a:spLocks noGrp="1"/>
          </p:cNvSpPr>
          <p:nvPr>
            <p:ph type="title"/>
          </p:nvPr>
        </p:nvSpPr>
        <p:spPr/>
        <p:txBody>
          <a:bodyPr/>
          <a:lstStyle/>
          <a:p>
            <a:r>
              <a:rPr lang="en-US" noProof="1"/>
              <a:t>Commandline IntelliSense and History</a:t>
            </a:r>
          </a:p>
        </p:txBody>
      </p:sp>
      <p:sp>
        <p:nvSpPr>
          <p:cNvPr id="5" name="Slide Number Placeholder 4"/>
          <p:cNvSpPr>
            <a:spLocks noGrp="1"/>
          </p:cNvSpPr>
          <p:nvPr>
            <p:ph type="sldNum" sz="quarter" idx="4294967295"/>
          </p:nvPr>
        </p:nvSpPr>
        <p:spPr>
          <a:xfrm>
            <a:off x="9347200" y="6492875"/>
            <a:ext cx="28448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rgbClr val="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rgbClr val="000000"/>
              </a:solidFill>
              <a:effectLst/>
              <a:uLnTx/>
              <a:uFillTx/>
              <a:latin typeface="Segoe UI"/>
              <a:ea typeface="+mn-ea"/>
            </a:endParaRPr>
          </a:p>
        </p:txBody>
      </p:sp>
    </p:spTree>
    <p:custDataLst>
      <p:tags r:id="rId1"/>
    </p:custDataLst>
    <p:extLst>
      <p:ext uri="{BB962C8B-B14F-4D97-AF65-F5344CB8AC3E}">
        <p14:creationId xmlns:p14="http://schemas.microsoft.com/office/powerpoint/2010/main" val="418859547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noProof="1"/>
              <a:t>Commandline IntelliSense</a:t>
            </a:r>
          </a:p>
        </p:txBody>
      </p:sp>
      <p:sp>
        <p:nvSpPr>
          <p:cNvPr id="13" name="Content Placeholder 3">
            <a:extLst>
              <a:ext uri="{FF2B5EF4-FFF2-40B4-BE49-F238E27FC236}">
                <a16:creationId xmlns:a16="http://schemas.microsoft.com/office/drawing/2014/main" id="{2F7E14F0-88DA-4F2E-B8A8-64797F6409FF}"/>
              </a:ext>
            </a:extLst>
          </p:cNvPr>
          <p:cNvSpPr>
            <a:spLocks noGrp="1"/>
          </p:cNvSpPr>
          <p:nvPr>
            <p:ph type="body" sz="quarter" idx="10"/>
          </p:nvPr>
        </p:nvSpPr>
        <p:spPr>
          <a:xfrm>
            <a:off x="269240" y="1189177"/>
            <a:ext cx="7333907" cy="4983023"/>
          </a:xfrm>
        </p:spPr>
        <p:txBody>
          <a:bodyPr>
            <a:normAutofit/>
          </a:bodyPr>
          <a:lstStyle/>
          <a:p>
            <a:pPr marL="0" indent="0">
              <a:spcAft>
                <a:spcPts val="1200"/>
              </a:spcAft>
              <a:buNone/>
            </a:pPr>
            <a:endParaRPr lang="en-US" sz="2800" dirty="0"/>
          </a:p>
          <a:p>
            <a:pPr marL="0" indent="0">
              <a:spcAft>
                <a:spcPts val="1200"/>
              </a:spcAft>
              <a:buNone/>
            </a:pPr>
            <a:br>
              <a:rPr lang="en-US" sz="2800" dirty="0"/>
            </a:br>
            <a:r>
              <a:rPr lang="en-US" sz="2800" dirty="0"/>
              <a:t>Type “Get-H” and using “</a:t>
            </a:r>
            <a:r>
              <a:rPr lang="en-US" sz="2800" dirty="0" err="1"/>
              <a:t>CTRL+Space</a:t>
            </a:r>
            <a:r>
              <a:rPr lang="en-US" sz="2800" dirty="0"/>
              <a:t>”</a:t>
            </a:r>
          </a:p>
          <a:p>
            <a:pPr>
              <a:spcAft>
                <a:spcPts val="1200"/>
              </a:spcAft>
            </a:pPr>
            <a:endParaRPr lang="en-US" sz="2800" dirty="0"/>
          </a:p>
          <a:p>
            <a:pPr>
              <a:spcAft>
                <a:spcPts val="1200"/>
              </a:spcAft>
            </a:pPr>
            <a:endParaRPr lang="en-US" sz="2800" dirty="0"/>
          </a:p>
          <a:p>
            <a:pPr marL="0" indent="0">
              <a:spcAft>
                <a:spcPts val="1200"/>
              </a:spcAft>
              <a:buNone/>
            </a:pPr>
            <a:r>
              <a:rPr lang="en-US" sz="2800" dirty="0"/>
              <a:t>This will how a selectable menu. A command can be selected with arrows and space.</a:t>
            </a:r>
          </a:p>
        </p:txBody>
      </p:sp>
      <p:pic>
        <p:nvPicPr>
          <p:cNvPr id="7" name="Picture 6">
            <a:extLst>
              <a:ext uri="{FF2B5EF4-FFF2-40B4-BE49-F238E27FC236}">
                <a16:creationId xmlns:a16="http://schemas.microsoft.com/office/drawing/2014/main" id="{9536AD42-072E-4BC9-8C66-0487309D4A9D}"/>
              </a:ext>
            </a:extLst>
          </p:cNvPr>
          <p:cNvPicPr>
            <a:picLocks noChangeAspect="1"/>
          </p:cNvPicPr>
          <p:nvPr/>
        </p:nvPicPr>
        <p:blipFill>
          <a:blip r:embed="rId4"/>
          <a:stretch>
            <a:fillRect/>
          </a:stretch>
        </p:blipFill>
        <p:spPr>
          <a:xfrm>
            <a:off x="7603147" y="1933575"/>
            <a:ext cx="3038475" cy="962025"/>
          </a:xfrm>
          <a:prstGeom prst="rect">
            <a:avLst/>
          </a:prstGeom>
        </p:spPr>
      </p:pic>
      <p:pic>
        <p:nvPicPr>
          <p:cNvPr id="8" name="Picture 7">
            <a:extLst>
              <a:ext uri="{FF2B5EF4-FFF2-40B4-BE49-F238E27FC236}">
                <a16:creationId xmlns:a16="http://schemas.microsoft.com/office/drawing/2014/main" id="{C8069B66-E6C4-4DE1-8198-0F78106EC9AA}"/>
              </a:ext>
            </a:extLst>
          </p:cNvPr>
          <p:cNvPicPr>
            <a:picLocks noChangeAspect="1"/>
          </p:cNvPicPr>
          <p:nvPr/>
        </p:nvPicPr>
        <p:blipFill>
          <a:blip r:embed="rId5"/>
          <a:stretch>
            <a:fillRect/>
          </a:stretch>
        </p:blipFill>
        <p:spPr>
          <a:xfrm>
            <a:off x="7603147" y="3962400"/>
            <a:ext cx="3095625" cy="1666875"/>
          </a:xfrm>
          <a:prstGeom prst="rect">
            <a:avLst/>
          </a:prstGeom>
        </p:spPr>
      </p:pic>
    </p:spTree>
    <p:custDataLst>
      <p:tags r:id="rId1"/>
    </p:custDataLst>
    <p:extLst>
      <p:ext uri="{BB962C8B-B14F-4D97-AF65-F5344CB8AC3E}">
        <p14:creationId xmlns:p14="http://schemas.microsoft.com/office/powerpoint/2010/main" val="293253980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t>History</a:t>
            </a:r>
          </a:p>
        </p:txBody>
      </p:sp>
      <p:sp>
        <p:nvSpPr>
          <p:cNvPr id="13" name="Content Placeholder 3">
            <a:extLst>
              <a:ext uri="{FF2B5EF4-FFF2-40B4-BE49-F238E27FC236}">
                <a16:creationId xmlns:a16="http://schemas.microsoft.com/office/drawing/2014/main" id="{2F7E14F0-88DA-4F2E-B8A8-64797F6409FF}"/>
              </a:ext>
            </a:extLst>
          </p:cNvPr>
          <p:cNvSpPr>
            <a:spLocks noGrp="1"/>
          </p:cNvSpPr>
          <p:nvPr>
            <p:ph type="body" sz="quarter" idx="10"/>
          </p:nvPr>
        </p:nvSpPr>
        <p:spPr>
          <a:xfrm>
            <a:off x="269239" y="1189177"/>
            <a:ext cx="5715001" cy="3243965"/>
          </a:xfrm>
        </p:spPr>
        <p:txBody>
          <a:bodyPr/>
          <a:lstStyle/>
          <a:p>
            <a:br>
              <a:rPr lang="en-US" dirty="0"/>
            </a:br>
            <a:r>
              <a:rPr lang="en-US" dirty="0"/>
              <a:t>Use “Get-history” to view you command history</a:t>
            </a:r>
          </a:p>
          <a:p>
            <a:endParaRPr lang="en-US" dirty="0"/>
          </a:p>
          <a:p>
            <a:endParaRPr lang="en-US" dirty="0"/>
          </a:p>
          <a:p>
            <a:endParaRPr lang="en-US" dirty="0"/>
          </a:p>
          <a:p>
            <a:r>
              <a:rPr lang="en-US" dirty="0"/>
              <a:t>Invoke a command from the history</a:t>
            </a:r>
          </a:p>
        </p:txBody>
      </p:sp>
      <p:pic>
        <p:nvPicPr>
          <p:cNvPr id="5" name="Picture 4">
            <a:extLst>
              <a:ext uri="{FF2B5EF4-FFF2-40B4-BE49-F238E27FC236}">
                <a16:creationId xmlns:a16="http://schemas.microsoft.com/office/drawing/2014/main" id="{10064E72-962D-481D-9A56-50E8BB84919B}"/>
              </a:ext>
            </a:extLst>
          </p:cNvPr>
          <p:cNvPicPr>
            <a:picLocks noChangeAspect="1"/>
          </p:cNvPicPr>
          <p:nvPr/>
        </p:nvPicPr>
        <p:blipFill>
          <a:blip r:embed="rId4"/>
          <a:stretch>
            <a:fillRect/>
          </a:stretch>
        </p:blipFill>
        <p:spPr>
          <a:xfrm>
            <a:off x="6019800" y="1371600"/>
            <a:ext cx="5715000" cy="4495800"/>
          </a:xfrm>
          <a:prstGeom prst="rect">
            <a:avLst/>
          </a:prstGeom>
        </p:spPr>
      </p:pic>
    </p:spTree>
    <p:custDataLst>
      <p:tags r:id="rId1"/>
    </p:custDataLst>
    <p:extLst>
      <p:ext uri="{BB962C8B-B14F-4D97-AF65-F5344CB8AC3E}">
        <p14:creationId xmlns:p14="http://schemas.microsoft.com/office/powerpoint/2010/main" val="300131062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name="HIDDEN - Slide25">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PS Readline</a:t>
            </a:r>
            <a:endParaRPr lang="en-US" sz="3600" dirty="0">
              <a:solidFill>
                <a:schemeClr val="tx1"/>
              </a:solidFill>
            </a:endParaRPr>
          </a:p>
        </p:txBody>
      </p:sp>
    </p:spTree>
    <p:extLst>
      <p:ext uri="{BB962C8B-B14F-4D97-AF65-F5344CB8AC3E}">
        <p14:creationId xmlns:p14="http://schemas.microsoft.com/office/powerpoint/2010/main" val="57169835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B42-69EC-4737-A1D3-6170002B2FA4}"/>
              </a:ext>
            </a:extLst>
          </p:cNvPr>
          <p:cNvSpPr>
            <a:spLocks noGrp="1"/>
          </p:cNvSpPr>
          <p:nvPr>
            <p:ph type="title" idx="4294967295"/>
          </p:nvPr>
        </p:nvSpPr>
        <p:spPr>
          <a:xfrm>
            <a:off x="536575" y="288925"/>
            <a:ext cx="11655425" cy="900113"/>
          </a:xfrm>
        </p:spPr>
        <p:txBody>
          <a:bodyPr/>
          <a:lstStyle/>
          <a:p>
            <a:r>
              <a:rPr lang="en-US" dirty="0">
                <a:noFill/>
              </a:rPr>
              <a:t>Disclaimer</a:t>
            </a:r>
          </a:p>
        </p:txBody>
      </p:sp>
    </p:spTree>
    <p:extLst>
      <p:ext uri="{BB962C8B-B14F-4D97-AF65-F5344CB8AC3E}">
        <p14:creationId xmlns:p14="http://schemas.microsoft.com/office/powerpoint/2010/main" val="224285271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name="HIDDEN - Slide40">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350618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HIDDEN - Slide41">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a:xfrm>
            <a:off x="269239" y="2084172"/>
            <a:ext cx="11653523" cy="2139688"/>
          </a:xfrm>
        </p:spPr>
        <p:txBody>
          <a:bodyPr/>
          <a:lstStyle/>
          <a:p>
            <a:r>
              <a:rPr lang="en-US"/>
              <a:t>Interactive Scripting Environment (ISE) - Basics</a:t>
            </a:r>
            <a:endParaRPr lang="en-US" dirty="0"/>
          </a:p>
        </p:txBody>
      </p:sp>
    </p:spTree>
    <p:extLst>
      <p:ext uri="{BB962C8B-B14F-4D97-AF65-F5344CB8AC3E}">
        <p14:creationId xmlns:p14="http://schemas.microsoft.com/office/powerpoint/2010/main" val="87673566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0"/>
          </p:nvPr>
        </p:nvSpPr>
        <p:spPr>
          <a:xfrm>
            <a:off x="269239" y="1189176"/>
            <a:ext cx="4242585" cy="5211623"/>
          </a:xfrm>
        </p:spPr>
        <p:txBody>
          <a:bodyPr>
            <a:normAutofit/>
          </a:bodyPr>
          <a:lstStyle/>
          <a:p>
            <a:pPr marL="0" indent="0">
              <a:buNone/>
            </a:pPr>
            <a:r>
              <a:rPr lang="en-US" dirty="0">
                <a:solidFill>
                  <a:schemeClr val="tx1">
                    <a:lumMod val="50000"/>
                  </a:schemeClr>
                </a:solidFill>
                <a:cs typeface="Segoe UI Light" panose="020B0502040204020203" pitchFamily="34" charset="0"/>
              </a:rPr>
              <a:t>ISE can be used as:</a:t>
            </a:r>
          </a:p>
          <a:p>
            <a:pPr marL="342900" indent="-342900">
              <a:buFont typeface="Arial" panose="020B0604020202020204" pitchFamily="34" charset="0"/>
              <a:buChar char="•"/>
            </a:pPr>
            <a:r>
              <a:rPr lang="en-US" dirty="0">
                <a:solidFill>
                  <a:schemeClr val="tx1">
                    <a:lumMod val="50000"/>
                  </a:schemeClr>
                </a:solidFill>
                <a:cs typeface="Segoe UI Light" panose="020B0502040204020203" pitchFamily="34" charset="0"/>
              </a:rPr>
              <a:t>Development Tool</a:t>
            </a:r>
          </a:p>
          <a:p>
            <a:pPr marL="342900" indent="-342900">
              <a:buFont typeface="Arial" panose="020B0604020202020204" pitchFamily="34" charset="0"/>
              <a:buChar char="•"/>
            </a:pPr>
            <a:r>
              <a:rPr lang="en-US" dirty="0">
                <a:solidFill>
                  <a:schemeClr val="tx1">
                    <a:lumMod val="50000"/>
                  </a:schemeClr>
                </a:solidFill>
                <a:cs typeface="Segoe UI Light" panose="020B0502040204020203" pitchFamily="34" charset="0"/>
              </a:rPr>
              <a:t>Graphical Editor</a:t>
            </a:r>
          </a:p>
          <a:p>
            <a:pPr marL="342900" indent="-342900">
              <a:buFont typeface="Arial" panose="020B0604020202020204" pitchFamily="34" charset="0"/>
              <a:buChar char="•"/>
            </a:pPr>
            <a:r>
              <a:rPr lang="en-US" dirty="0">
                <a:solidFill>
                  <a:schemeClr val="tx1">
                    <a:lumMod val="50000"/>
                  </a:schemeClr>
                </a:solidFill>
                <a:cs typeface="Segoe UI Light" panose="020B0502040204020203" pitchFamily="34" charset="0"/>
              </a:rPr>
              <a:t>Execution of code</a:t>
            </a:r>
          </a:p>
          <a:p>
            <a:pPr marL="342900" indent="-342900">
              <a:buFont typeface="Arial" panose="020B0604020202020204" pitchFamily="34" charset="0"/>
              <a:buChar char="•"/>
            </a:pPr>
            <a:r>
              <a:rPr lang="en-US" dirty="0">
                <a:solidFill>
                  <a:schemeClr val="tx1">
                    <a:lumMod val="50000"/>
                  </a:schemeClr>
                </a:solidFill>
                <a:cs typeface="Segoe UI Light" panose="020B0502040204020203" pitchFamily="34" charset="0"/>
              </a:rPr>
              <a:t>Debugging</a:t>
            </a:r>
          </a:p>
          <a:p>
            <a:pPr marL="342900" indent="-342900">
              <a:buFont typeface="Arial" panose="020B0604020202020204" pitchFamily="34" charset="0"/>
              <a:buChar char="•"/>
            </a:pPr>
            <a:r>
              <a:rPr lang="en-US" dirty="0">
                <a:solidFill>
                  <a:schemeClr val="tx1">
                    <a:lumMod val="50000"/>
                  </a:schemeClr>
                </a:solidFill>
                <a:cs typeface="Segoe UI Light" panose="020B0502040204020203" pitchFamily="34" charset="0"/>
              </a:rPr>
              <a:t>PowerShell remoting</a:t>
            </a:r>
          </a:p>
        </p:txBody>
      </p:sp>
      <p:sp>
        <p:nvSpPr>
          <p:cNvPr id="3" name="Title 2"/>
          <p:cNvSpPr>
            <a:spLocks noGrp="1"/>
          </p:cNvSpPr>
          <p:nvPr>
            <p:ph type="title"/>
          </p:nvPr>
        </p:nvSpPr>
        <p:spPr/>
        <p:txBody>
          <a:bodyPr/>
          <a:lstStyle/>
          <a:p>
            <a:r>
              <a:rPr lang="en-US" noProof="1"/>
              <a:t>Integrated Scripting Environment (ISE)</a:t>
            </a:r>
          </a:p>
        </p:txBody>
      </p:sp>
      <p:pic>
        <p:nvPicPr>
          <p:cNvPr id="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1824" y="1726577"/>
            <a:ext cx="7324570" cy="4499311"/>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17289558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type="body" sz="quarter" idx="10"/>
          </p:nvPr>
        </p:nvSpPr>
        <p:spPr>
          <a:xfrm>
            <a:off x="269239" y="1189177"/>
            <a:ext cx="11653523" cy="5423688"/>
          </a:xfrm>
        </p:spPr>
        <p:txBody>
          <a:bodyPr>
            <a:normAutofit/>
          </a:bodyPr>
          <a:lstStyle/>
          <a:p>
            <a:pPr marL="0" indent="0">
              <a:buNone/>
            </a:pPr>
            <a:r>
              <a:rPr lang="en-US" dirty="0">
                <a:solidFill>
                  <a:schemeClr val="tx1">
                    <a:lumMod val="50000"/>
                  </a:schemeClr>
                </a:solidFill>
                <a:cs typeface="Segoe UI Light" panose="020B0502040204020203" pitchFamily="34" charset="0"/>
              </a:rPr>
              <a:t>ISE can be started using any of the following ways:</a:t>
            </a:r>
            <a:br>
              <a:rPr lang="en-US" dirty="0">
                <a:solidFill>
                  <a:schemeClr val="tx1">
                    <a:lumMod val="50000"/>
                  </a:schemeClr>
                </a:solidFill>
                <a:cs typeface="Segoe UI Light" panose="020B0502040204020203" pitchFamily="34" charset="0"/>
              </a:rPr>
            </a:br>
            <a:endParaRPr lang="en-US" dirty="0">
              <a:solidFill>
                <a:schemeClr val="tx1">
                  <a:lumMod val="50000"/>
                </a:schemeClr>
              </a:solidFill>
              <a:cs typeface="Segoe UI Light" panose="020B0502040204020203" pitchFamily="34" charset="0"/>
            </a:endParaRPr>
          </a:p>
          <a:p>
            <a:pPr marL="514350" indent="-514350">
              <a:buFont typeface="+mj-lt"/>
              <a:buAutoNum type="arabicPeriod"/>
            </a:pPr>
            <a:r>
              <a:rPr lang="en-US" dirty="0">
                <a:solidFill>
                  <a:schemeClr val="tx1">
                    <a:lumMod val="50000"/>
                  </a:schemeClr>
                </a:solidFill>
                <a:cs typeface="Segoe UI Light" panose="020B0502040204020203" pitchFamily="34" charset="0"/>
              </a:rPr>
              <a:t>Desktop App or Tile from the start menu</a:t>
            </a:r>
            <a:br>
              <a:rPr lang="en-US" dirty="0">
                <a:solidFill>
                  <a:schemeClr val="tx1">
                    <a:lumMod val="50000"/>
                  </a:schemeClr>
                </a:solidFill>
                <a:cs typeface="Segoe UI Light" panose="020B0502040204020203" pitchFamily="34" charset="0"/>
              </a:rPr>
            </a:br>
            <a:br>
              <a:rPr lang="en-US" dirty="0">
                <a:solidFill>
                  <a:schemeClr val="tx1">
                    <a:lumMod val="50000"/>
                  </a:schemeClr>
                </a:solidFill>
                <a:cs typeface="Segoe UI Light" panose="020B0502040204020203" pitchFamily="34" charset="0"/>
              </a:rPr>
            </a:br>
            <a:br>
              <a:rPr lang="en-US" dirty="0">
                <a:solidFill>
                  <a:schemeClr val="tx1">
                    <a:lumMod val="50000"/>
                  </a:schemeClr>
                </a:solidFill>
                <a:cs typeface="Segoe UI Light" panose="020B0502040204020203" pitchFamily="34" charset="0"/>
              </a:rPr>
            </a:br>
            <a:endParaRPr lang="en-US" dirty="0">
              <a:solidFill>
                <a:schemeClr val="tx1">
                  <a:lumMod val="50000"/>
                </a:schemeClr>
              </a:solidFill>
              <a:cs typeface="Segoe UI Light" panose="020B0502040204020203" pitchFamily="34" charset="0"/>
            </a:endParaRPr>
          </a:p>
          <a:p>
            <a:pPr marL="514350" indent="-514350">
              <a:buFont typeface="+mj-lt"/>
              <a:buAutoNum type="arabicPeriod"/>
            </a:pPr>
            <a:r>
              <a:rPr lang="en-US" dirty="0">
                <a:solidFill>
                  <a:schemeClr val="tx1">
                    <a:lumMod val="50000"/>
                  </a:schemeClr>
                </a:solidFill>
                <a:cs typeface="Segoe UI Light" panose="020B0502040204020203" pitchFamily="34" charset="0"/>
              </a:rPr>
              <a:t>Direct from command line using the alias “ISE”</a:t>
            </a:r>
            <a:br>
              <a:rPr lang="en-US" dirty="0">
                <a:solidFill>
                  <a:schemeClr val="tx1">
                    <a:lumMod val="50000"/>
                  </a:schemeClr>
                </a:solidFill>
                <a:cs typeface="Segoe UI Light" panose="020B0502040204020203" pitchFamily="34" charset="0"/>
              </a:rPr>
            </a:br>
            <a:br>
              <a:rPr lang="en-US" dirty="0">
                <a:solidFill>
                  <a:schemeClr val="tx1">
                    <a:lumMod val="50000"/>
                  </a:schemeClr>
                </a:solidFill>
                <a:cs typeface="Segoe UI Light" panose="020B0502040204020203" pitchFamily="34" charset="0"/>
              </a:rPr>
            </a:br>
            <a:endParaRPr lang="en-US" dirty="0">
              <a:solidFill>
                <a:schemeClr val="tx1">
                  <a:lumMod val="50000"/>
                </a:schemeClr>
              </a:solidFill>
              <a:cs typeface="Segoe UI Light" panose="020B0502040204020203" pitchFamily="34" charset="0"/>
            </a:endParaRPr>
          </a:p>
          <a:p>
            <a:pPr marL="514350" indent="-514350">
              <a:buFont typeface="+mj-lt"/>
              <a:buAutoNum type="arabicPeriod"/>
            </a:pPr>
            <a:r>
              <a:rPr lang="en-US" dirty="0">
                <a:solidFill>
                  <a:schemeClr val="tx1">
                    <a:lumMod val="50000"/>
                  </a:schemeClr>
                </a:solidFill>
                <a:cs typeface="Segoe UI Light" panose="020B0502040204020203" pitchFamily="34" charset="0"/>
              </a:rPr>
              <a:t>Calling the executable “powershell_ise.exe”</a:t>
            </a:r>
          </a:p>
        </p:txBody>
      </p:sp>
      <p:sp>
        <p:nvSpPr>
          <p:cNvPr id="3" name="Title 2"/>
          <p:cNvSpPr>
            <a:spLocks noGrp="1"/>
          </p:cNvSpPr>
          <p:nvPr>
            <p:ph type="title"/>
          </p:nvPr>
        </p:nvSpPr>
        <p:spPr/>
        <p:txBody>
          <a:bodyPr/>
          <a:lstStyle/>
          <a:p>
            <a:r>
              <a:rPr lang="en-US" noProof="1"/>
              <a:t>Starting the Integrated Scripting Environment </a:t>
            </a:r>
          </a:p>
        </p:txBody>
      </p:sp>
      <p:pic>
        <p:nvPicPr>
          <p:cNvPr id="21" name="Picture 20">
            <a:extLst>
              <a:ext uri="{FF2B5EF4-FFF2-40B4-BE49-F238E27FC236}">
                <a16:creationId xmlns:a16="http://schemas.microsoft.com/office/drawing/2014/main" id="{86940B5D-04CF-470A-8127-AD689691C916}"/>
              </a:ext>
            </a:extLst>
          </p:cNvPr>
          <p:cNvPicPr>
            <a:picLocks noChangeAspect="1"/>
          </p:cNvPicPr>
          <p:nvPr/>
        </p:nvPicPr>
        <p:blipFill rotWithShape="1">
          <a:blip r:embed="rId4">
            <a:extLst>
              <a:ext uri="{28A0092B-C50C-407E-A947-70E740481C1C}">
                <a14:useLocalDpi xmlns:a14="http://schemas.microsoft.com/office/drawing/2010/main" val="0"/>
              </a:ext>
            </a:extLst>
          </a:blip>
          <a:srcRect r="28499" b="-462"/>
          <a:stretch/>
        </p:blipFill>
        <p:spPr>
          <a:xfrm>
            <a:off x="8147027" y="1939236"/>
            <a:ext cx="3451600" cy="963207"/>
          </a:xfrm>
          <a:prstGeom prst="rect">
            <a:avLst/>
          </a:prstGeom>
        </p:spPr>
      </p:pic>
      <p:pic>
        <p:nvPicPr>
          <p:cNvPr id="5" name="Picture 4">
            <a:extLst>
              <a:ext uri="{FF2B5EF4-FFF2-40B4-BE49-F238E27FC236}">
                <a16:creationId xmlns:a16="http://schemas.microsoft.com/office/drawing/2014/main" id="{EBFD1FEA-4CB8-4F8B-991E-E118878921A1}"/>
              </a:ext>
            </a:extLst>
          </p:cNvPr>
          <p:cNvPicPr>
            <a:picLocks noChangeAspect="1"/>
          </p:cNvPicPr>
          <p:nvPr/>
        </p:nvPicPr>
        <p:blipFill>
          <a:blip r:embed="rId5"/>
          <a:stretch>
            <a:fillRect/>
          </a:stretch>
        </p:blipFill>
        <p:spPr>
          <a:xfrm>
            <a:off x="7543800" y="4572000"/>
            <a:ext cx="4648200" cy="1659250"/>
          </a:xfrm>
          <a:prstGeom prst="rect">
            <a:avLst/>
          </a:prstGeom>
        </p:spPr>
      </p:pic>
      <p:pic>
        <p:nvPicPr>
          <p:cNvPr id="4" name="Picture 3">
            <a:extLst>
              <a:ext uri="{FF2B5EF4-FFF2-40B4-BE49-F238E27FC236}">
                <a16:creationId xmlns:a16="http://schemas.microsoft.com/office/drawing/2014/main" id="{6F8B7CF2-DDFE-4D79-80A2-4DF080F3541C}"/>
              </a:ext>
            </a:extLst>
          </p:cNvPr>
          <p:cNvPicPr>
            <a:picLocks noChangeAspect="1"/>
          </p:cNvPicPr>
          <p:nvPr/>
        </p:nvPicPr>
        <p:blipFill>
          <a:blip r:embed="rId6"/>
          <a:stretch>
            <a:fillRect/>
          </a:stretch>
        </p:blipFill>
        <p:spPr>
          <a:xfrm>
            <a:off x="8153400" y="3200400"/>
            <a:ext cx="3176588" cy="1183435"/>
          </a:xfrm>
          <a:prstGeom prst="rect">
            <a:avLst/>
          </a:prstGeom>
        </p:spPr>
      </p:pic>
    </p:spTree>
    <p:custDataLst>
      <p:tags r:id="rId1"/>
    </p:custDataLst>
    <p:extLst>
      <p:ext uri="{BB962C8B-B14F-4D97-AF65-F5344CB8AC3E}">
        <p14:creationId xmlns:p14="http://schemas.microsoft.com/office/powerpoint/2010/main" val="234562223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t>Anatomy of the ISE</a:t>
            </a:r>
          </a:p>
        </p:txBody>
      </p:sp>
      <p:pic>
        <p:nvPicPr>
          <p:cNvPr id="10" name="Content Placeholder 4">
            <a:extLst>
              <a:ext uri="{FF2B5EF4-FFF2-40B4-BE49-F238E27FC236}">
                <a16:creationId xmlns:a16="http://schemas.microsoft.com/office/drawing/2014/main" id="{2418788C-55DA-44AF-B844-DE45CA39D3A1}"/>
              </a:ext>
            </a:extLst>
          </p:cNvPr>
          <p:cNvPicPr>
            <a:picLocks noChangeAspect="1"/>
          </p:cNvPicPr>
          <p:nvPr/>
        </p:nvPicPr>
        <p:blipFill>
          <a:blip r:embed="rId4"/>
          <a:stretch>
            <a:fillRect/>
          </a:stretch>
        </p:blipFill>
        <p:spPr>
          <a:xfrm>
            <a:off x="3210457" y="1371600"/>
            <a:ext cx="6275018" cy="4953000"/>
          </a:xfrm>
          <a:prstGeom prst="rect">
            <a:avLst/>
          </a:prstGeom>
          <a:ln>
            <a:noFill/>
          </a:ln>
          <a:effectLst/>
        </p:spPr>
      </p:pic>
      <p:sp>
        <p:nvSpPr>
          <p:cNvPr id="11" name="TextBox 10">
            <a:extLst>
              <a:ext uri="{FF2B5EF4-FFF2-40B4-BE49-F238E27FC236}">
                <a16:creationId xmlns:a16="http://schemas.microsoft.com/office/drawing/2014/main" id="{47E917BD-9B02-4A5F-B50A-8E499BB760D3}"/>
              </a:ext>
            </a:extLst>
          </p:cNvPr>
          <p:cNvSpPr txBox="1"/>
          <p:nvPr/>
        </p:nvSpPr>
        <p:spPr>
          <a:xfrm>
            <a:off x="10226946" y="2839140"/>
            <a:ext cx="1263012" cy="769441"/>
          </a:xfrm>
          <a:prstGeom prst="wedgeRectCallout">
            <a:avLst>
              <a:gd name="adj1" fmla="val -368740"/>
              <a:gd name="adj2" fmla="val -85114"/>
            </a:avLst>
          </a:prstGeom>
          <a:solidFill>
            <a:srgbClr val="0A5BBA"/>
          </a:solidFill>
          <a:ln w="25400" cap="flat" cmpd="sng" algn="ctr">
            <a:solidFill>
              <a:srgbClr val="0A5BBA"/>
            </a:solidFill>
            <a:prstDash val="solid"/>
          </a:ln>
          <a:effectLst/>
        </p:spPr>
        <p:txBody>
          <a:bodyPr wrap="square" rtlCol="0">
            <a:spAutoFit/>
          </a:bodyPr>
          <a:lstStyle>
            <a:defPPr>
              <a:defRPr lang="en-US"/>
            </a:defPPr>
            <a:lvl1pPr>
              <a:buSzPct val="110000"/>
              <a:defRPr>
                <a:solidFill>
                  <a:schemeClr val="bg1"/>
                </a:solidFill>
              </a:defRPr>
            </a:lvl1pPr>
          </a:lstStyle>
          <a:p>
            <a:pPr marL="0" marR="0" lvl="0" indent="0" algn="ctr" defTabSz="457200" eaLnBrk="1" fontAlgn="auto" latinLnBrk="0" hangingPunct="1">
              <a:lnSpc>
                <a:spcPct val="100000"/>
              </a:lnSpc>
              <a:spcBef>
                <a:spcPts val="0"/>
              </a:spcBef>
              <a:spcAft>
                <a:spcPts val="0"/>
              </a:spcAft>
              <a:buClrTx/>
              <a:buSzPct val="110000"/>
              <a:buFontTx/>
              <a:buNone/>
              <a:tabLst/>
              <a:defRPr/>
            </a:pPr>
            <a:r>
              <a:rPr kumimoji="0" lang="en-US" sz="2200" b="1"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Script pane</a:t>
            </a:r>
          </a:p>
        </p:txBody>
      </p:sp>
      <p:sp>
        <p:nvSpPr>
          <p:cNvPr id="12" name="TextBox 11">
            <a:extLst>
              <a:ext uri="{FF2B5EF4-FFF2-40B4-BE49-F238E27FC236}">
                <a16:creationId xmlns:a16="http://schemas.microsoft.com/office/drawing/2014/main" id="{49B3CE16-9695-48A3-ABE2-7AF3758E0A3A}"/>
              </a:ext>
            </a:extLst>
          </p:cNvPr>
          <p:cNvSpPr txBox="1"/>
          <p:nvPr/>
        </p:nvSpPr>
        <p:spPr>
          <a:xfrm>
            <a:off x="976958" y="5097760"/>
            <a:ext cx="1373376" cy="769441"/>
          </a:xfrm>
          <a:prstGeom prst="wedgeRectCallout">
            <a:avLst>
              <a:gd name="adj1" fmla="val 223188"/>
              <a:gd name="adj2" fmla="val -120496"/>
            </a:avLst>
          </a:prstGeom>
          <a:solidFill>
            <a:srgbClr val="0A5BBA"/>
          </a:solidFill>
          <a:ln w="25400" cap="flat" cmpd="sng" algn="ctr">
            <a:solidFill>
              <a:srgbClr val="0A5BBA"/>
            </a:solidFill>
            <a:prstDash val="solid"/>
          </a:ln>
          <a:effectLst/>
        </p:spPr>
        <p:txBody>
          <a:bodyPr wrap="square" rtlCol="0">
            <a:spAutoFit/>
          </a:bodyPr>
          <a:lstStyle>
            <a:defPPr>
              <a:defRPr lang="en-US"/>
            </a:defPPr>
            <a:lvl1pPr algn="ctr">
              <a:buSzPct val="110000"/>
              <a:defRPr>
                <a:solidFill>
                  <a:schemeClr val="bg1"/>
                </a:solidFill>
              </a:defRPr>
            </a:lvl1pPr>
          </a:lstStyle>
          <a:p>
            <a:pPr marL="0" marR="0" lvl="0" indent="0" algn="ctr" defTabSz="457200" eaLnBrk="1" fontAlgn="auto" latinLnBrk="0" hangingPunct="1">
              <a:lnSpc>
                <a:spcPct val="100000"/>
              </a:lnSpc>
              <a:spcBef>
                <a:spcPts val="0"/>
              </a:spcBef>
              <a:spcAft>
                <a:spcPts val="0"/>
              </a:spcAft>
              <a:buClrTx/>
              <a:buSzPct val="110000"/>
              <a:buFontTx/>
              <a:buNone/>
              <a:tabLst/>
              <a:defRPr/>
            </a:pPr>
            <a:r>
              <a:rPr kumimoji="0" lang="en-US" sz="2200" b="1"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Console pane</a:t>
            </a:r>
          </a:p>
        </p:txBody>
      </p:sp>
      <p:sp>
        <p:nvSpPr>
          <p:cNvPr id="13" name="TextBox 12">
            <a:extLst>
              <a:ext uri="{FF2B5EF4-FFF2-40B4-BE49-F238E27FC236}">
                <a16:creationId xmlns:a16="http://schemas.microsoft.com/office/drawing/2014/main" id="{F09415E8-57DE-41CB-96DE-D0458A156B15}"/>
              </a:ext>
            </a:extLst>
          </p:cNvPr>
          <p:cNvSpPr txBox="1"/>
          <p:nvPr/>
        </p:nvSpPr>
        <p:spPr>
          <a:xfrm>
            <a:off x="10226946" y="3807670"/>
            <a:ext cx="1709020" cy="1107996"/>
          </a:xfrm>
          <a:prstGeom prst="wedgeRectCallout">
            <a:avLst>
              <a:gd name="adj1" fmla="val -134551"/>
              <a:gd name="adj2" fmla="val -48682"/>
            </a:avLst>
          </a:prstGeom>
          <a:solidFill>
            <a:srgbClr val="0A5BBA"/>
          </a:solidFill>
          <a:ln w="25400" cap="flat" cmpd="sng" algn="ctr">
            <a:solidFill>
              <a:srgbClr val="0A5BBA"/>
            </a:solidFill>
            <a:prstDash val="solid"/>
          </a:ln>
          <a:effectLst/>
        </p:spPr>
        <p:txBody>
          <a:bodyPr wrap="square" rtlCol="0">
            <a:spAutoFit/>
          </a:bodyPr>
          <a:lstStyle/>
          <a:p>
            <a:pPr marL="0" marR="0" lvl="0" indent="0" algn="ctr" defTabSz="457200" eaLnBrk="1" fontAlgn="auto" latinLnBrk="0" hangingPunct="1">
              <a:lnSpc>
                <a:spcPct val="100000"/>
              </a:lnSpc>
              <a:spcBef>
                <a:spcPts val="0"/>
              </a:spcBef>
              <a:spcAft>
                <a:spcPts val="0"/>
              </a:spcAft>
              <a:buClrTx/>
              <a:buSzPct val="110000"/>
              <a:buFontTx/>
              <a:buNone/>
              <a:tabLst/>
              <a:defRPr/>
            </a:pPr>
            <a:r>
              <a:rPr kumimoji="0" lang="en-US" sz="2200" b="1"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Show-Command add-on</a:t>
            </a:r>
          </a:p>
        </p:txBody>
      </p:sp>
      <p:sp>
        <p:nvSpPr>
          <p:cNvPr id="14" name="TextBox 13">
            <a:extLst>
              <a:ext uri="{FF2B5EF4-FFF2-40B4-BE49-F238E27FC236}">
                <a16:creationId xmlns:a16="http://schemas.microsoft.com/office/drawing/2014/main" id="{037A41EC-6590-464E-A4B1-303BFE722560}"/>
              </a:ext>
            </a:extLst>
          </p:cNvPr>
          <p:cNvSpPr txBox="1"/>
          <p:nvPr/>
        </p:nvSpPr>
        <p:spPr>
          <a:xfrm>
            <a:off x="976958" y="1858699"/>
            <a:ext cx="1605176" cy="769441"/>
          </a:xfrm>
          <a:prstGeom prst="wedgeRectCallout">
            <a:avLst>
              <a:gd name="adj1" fmla="val 106378"/>
              <a:gd name="adj2" fmla="val -33454"/>
            </a:avLst>
          </a:prstGeom>
          <a:solidFill>
            <a:srgbClr val="0A5BBA"/>
          </a:solidFill>
          <a:ln w="25400" cap="flat" cmpd="sng" algn="ctr">
            <a:solidFill>
              <a:srgbClr val="0A5BBA"/>
            </a:solidFill>
            <a:prstDash val="solid"/>
          </a:ln>
          <a:effectLst/>
        </p:spPr>
        <p:txBody>
          <a:bodyPr wrap="square" rtlCol="0">
            <a:spAutoFit/>
          </a:bodyPr>
          <a:lstStyle>
            <a:defPPr>
              <a:defRPr lang="en-US"/>
            </a:defPPr>
            <a:lvl1pPr algn="ctr">
              <a:buSzPct val="110000"/>
              <a:defRPr>
                <a:solidFill>
                  <a:schemeClr val="bg1"/>
                </a:solidFill>
              </a:defRPr>
            </a:lvl1pPr>
          </a:lstStyle>
          <a:p>
            <a:pPr marL="0" marR="0" lvl="0" indent="0" algn="ctr" defTabSz="457200" eaLnBrk="1" fontAlgn="auto" latinLnBrk="0" hangingPunct="1">
              <a:lnSpc>
                <a:spcPct val="100000"/>
              </a:lnSpc>
              <a:spcBef>
                <a:spcPts val="0"/>
              </a:spcBef>
              <a:spcAft>
                <a:spcPts val="0"/>
              </a:spcAft>
              <a:buClrTx/>
              <a:buSzPct val="110000"/>
              <a:buFontTx/>
              <a:buNone/>
              <a:tabLst/>
              <a:defRPr/>
            </a:pPr>
            <a:r>
              <a:rPr kumimoji="0" lang="en-US" sz="2200" b="1"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PowerShell tabs</a:t>
            </a:r>
          </a:p>
        </p:txBody>
      </p:sp>
      <p:sp>
        <p:nvSpPr>
          <p:cNvPr id="15" name="TextBox 14">
            <a:extLst>
              <a:ext uri="{FF2B5EF4-FFF2-40B4-BE49-F238E27FC236}">
                <a16:creationId xmlns:a16="http://schemas.microsoft.com/office/drawing/2014/main" id="{CEA84C66-B7CE-4A75-873B-595AD7E9CC90}"/>
              </a:ext>
            </a:extLst>
          </p:cNvPr>
          <p:cNvSpPr txBox="1"/>
          <p:nvPr/>
        </p:nvSpPr>
        <p:spPr>
          <a:xfrm>
            <a:off x="976958" y="3257932"/>
            <a:ext cx="1605176" cy="1107996"/>
          </a:xfrm>
          <a:prstGeom prst="wedgeRectCallout">
            <a:avLst>
              <a:gd name="adj1" fmla="val 143647"/>
              <a:gd name="adj2" fmla="val -148157"/>
            </a:avLst>
          </a:prstGeom>
          <a:solidFill>
            <a:srgbClr val="0A5BBA"/>
          </a:solidFill>
          <a:ln w="25400" cap="flat" cmpd="sng" algn="ctr">
            <a:solidFill>
              <a:srgbClr val="0A5BBA"/>
            </a:solidFill>
            <a:prstDash val="solid"/>
          </a:ln>
          <a:effectLst/>
        </p:spPr>
        <p:txBody>
          <a:bodyPr wrap="square" rtlCol="0">
            <a:spAutoFit/>
          </a:bodyPr>
          <a:lstStyle>
            <a:defPPr>
              <a:defRPr lang="en-US"/>
            </a:defPPr>
            <a:lvl1pPr algn="ctr">
              <a:buSzPct val="110000"/>
              <a:defRPr>
                <a:solidFill>
                  <a:schemeClr val="bg1"/>
                </a:solidFill>
              </a:defRPr>
            </a:lvl1pPr>
          </a:lstStyle>
          <a:p>
            <a:pPr marL="0" marR="0" lvl="0" indent="0" algn="ctr" defTabSz="457200" eaLnBrk="1" fontAlgn="auto" latinLnBrk="0" hangingPunct="1">
              <a:lnSpc>
                <a:spcPct val="100000"/>
              </a:lnSpc>
              <a:spcBef>
                <a:spcPts val="0"/>
              </a:spcBef>
              <a:spcAft>
                <a:spcPts val="0"/>
              </a:spcAft>
              <a:buClrTx/>
              <a:buSzPct val="110000"/>
              <a:buFontTx/>
              <a:buNone/>
              <a:tabLst/>
              <a:defRPr/>
            </a:pPr>
            <a:r>
              <a:rPr kumimoji="0" lang="en-US" sz="2200" b="1"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Scripts open within a tab</a:t>
            </a:r>
          </a:p>
        </p:txBody>
      </p:sp>
    </p:spTree>
    <p:custDataLst>
      <p:tags r:id="rId1"/>
    </p:custDataLst>
    <p:extLst>
      <p:ext uri="{BB962C8B-B14F-4D97-AF65-F5344CB8AC3E}">
        <p14:creationId xmlns:p14="http://schemas.microsoft.com/office/powerpoint/2010/main" val="248220645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t>Syntax Color Highlighting</a:t>
            </a:r>
          </a:p>
        </p:txBody>
      </p:sp>
      <p:sp>
        <p:nvSpPr>
          <p:cNvPr id="2" name="Text Placeholder 1">
            <a:extLst>
              <a:ext uri="{FF2B5EF4-FFF2-40B4-BE49-F238E27FC236}">
                <a16:creationId xmlns:a16="http://schemas.microsoft.com/office/drawing/2014/main" id="{A6B086BA-135C-4270-B402-852FA0B718FF}"/>
              </a:ext>
            </a:extLst>
          </p:cNvPr>
          <p:cNvSpPr>
            <a:spLocks noGrp="1"/>
          </p:cNvSpPr>
          <p:nvPr>
            <p:ph type="body" sz="quarter" idx="10"/>
          </p:nvPr>
        </p:nvSpPr>
        <p:spPr>
          <a:xfrm>
            <a:off x="269239" y="1189177"/>
            <a:ext cx="6512561" cy="2856167"/>
          </a:xfrm>
        </p:spPr>
        <p:txBody>
          <a:bodyPr/>
          <a:lstStyle/>
          <a:p>
            <a:endParaRPr lang="en-US" dirty="0"/>
          </a:p>
          <a:p>
            <a:pPr marL="457200" indent="-457200">
              <a:buFont typeface="Arial" panose="020B0604020202020204" pitchFamily="34" charset="0"/>
              <a:buChar char="•"/>
            </a:pPr>
            <a:r>
              <a:rPr lang="en-US" dirty="0"/>
              <a:t>ISE includes enhanced syntax highlighting</a:t>
            </a:r>
          </a:p>
          <a:p>
            <a:pPr marL="457200" indent="-457200">
              <a:buFont typeface="Arial" panose="020B0604020202020204" pitchFamily="34" charset="0"/>
              <a:buChar char="•"/>
            </a:pPr>
            <a:r>
              <a:rPr lang="en-US" dirty="0"/>
              <a:t>Color highlighting is automatic and customizable</a:t>
            </a:r>
          </a:p>
          <a:p>
            <a:pPr marL="457200" indent="-457200">
              <a:buFont typeface="Arial" panose="020B0604020202020204" pitchFamily="34" charset="0"/>
              <a:buChar char="•"/>
            </a:pPr>
            <a:r>
              <a:rPr lang="en-US" dirty="0"/>
              <a:t>Tools-Options window (shown), includes detailed token, stream, and console colorization settings</a:t>
            </a:r>
          </a:p>
          <a:p>
            <a:pPr marL="457200" indent="-457200">
              <a:buFont typeface="Arial" panose="020B0604020202020204" pitchFamily="34" charset="0"/>
              <a:buChar char="•"/>
            </a:pPr>
            <a:r>
              <a:rPr lang="en-US" dirty="0"/>
              <a:t>Themes to make common color sets easy to use</a:t>
            </a:r>
          </a:p>
        </p:txBody>
      </p:sp>
      <p:pic>
        <p:nvPicPr>
          <p:cNvPr id="14" name="Picture 13"/>
          <p:cNvPicPr>
            <a:picLocks noChangeAspect="1"/>
          </p:cNvPicPr>
          <p:nvPr/>
        </p:nvPicPr>
        <p:blipFill>
          <a:blip r:embed="rId4"/>
          <a:stretch>
            <a:fillRect/>
          </a:stretch>
        </p:blipFill>
        <p:spPr>
          <a:xfrm>
            <a:off x="7014932" y="1371600"/>
            <a:ext cx="4734166" cy="5164545"/>
          </a:xfrm>
          <a:prstGeom prst="rect">
            <a:avLst/>
          </a:prstGeom>
          <a:ln>
            <a:noFill/>
          </a:ln>
          <a:effectLst/>
        </p:spPr>
      </p:pic>
    </p:spTree>
    <p:custDataLst>
      <p:tags r:id="rId1"/>
    </p:custDataLst>
    <p:extLst>
      <p:ext uri="{BB962C8B-B14F-4D97-AF65-F5344CB8AC3E}">
        <p14:creationId xmlns:p14="http://schemas.microsoft.com/office/powerpoint/2010/main" val="82965033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a:xfrm>
            <a:off x="269239" y="1189177"/>
            <a:ext cx="11653523" cy="3157788"/>
          </a:xfrm>
        </p:spPr>
        <p:txBody>
          <a:bodyPr/>
          <a:lstStyle/>
          <a:p>
            <a:r>
              <a:rPr lang="en-US" dirty="0"/>
              <a:t>Compiled add-ons allow for rich functionality to be created, such a </a:t>
            </a:r>
            <a:r>
              <a:rPr lang="en-US" b="1" dirty="0"/>
              <a:t>variable watch window</a:t>
            </a:r>
          </a:p>
          <a:p>
            <a:r>
              <a:rPr lang="en-US" dirty="0"/>
              <a:t>Compiled add-ons are </a:t>
            </a:r>
            <a:r>
              <a:rPr lang="en-US" b="1" dirty="0"/>
              <a:t>WPF-based controls</a:t>
            </a:r>
          </a:p>
          <a:p>
            <a:r>
              <a:rPr lang="en-US" dirty="0"/>
              <a:t>The built-in </a:t>
            </a:r>
            <a:r>
              <a:rPr lang="en-US" b="1" dirty="0"/>
              <a:t>Show-Command Add-On </a:t>
            </a:r>
            <a:r>
              <a:rPr lang="en-US" dirty="0"/>
              <a:t>is a good example of a compiled add-on</a:t>
            </a:r>
          </a:p>
          <a:p>
            <a:r>
              <a:rPr lang="en-US" dirty="0"/>
              <a:t>Look for compiled add-ons coming from the PowerShell community and informally from Microsoft</a:t>
            </a:r>
          </a:p>
        </p:txBody>
      </p:sp>
      <p:sp>
        <p:nvSpPr>
          <p:cNvPr id="2" name="Title 1"/>
          <p:cNvSpPr>
            <a:spLocks noGrp="1"/>
          </p:cNvSpPr>
          <p:nvPr>
            <p:ph type="title"/>
          </p:nvPr>
        </p:nvSpPr>
        <p:spPr/>
        <p:txBody>
          <a:bodyPr/>
          <a:lstStyle/>
          <a:p>
            <a:r>
              <a:rPr lang="de-DE"/>
              <a:t>ISE Compiled Add-Ons</a:t>
            </a:r>
          </a:p>
        </p:txBody>
      </p:sp>
    </p:spTree>
    <p:custDataLst>
      <p:tags r:id="rId1"/>
    </p:custDataLst>
    <p:extLst>
      <p:ext uri="{BB962C8B-B14F-4D97-AF65-F5344CB8AC3E}">
        <p14:creationId xmlns:p14="http://schemas.microsoft.com/office/powerpoint/2010/main" val="358647027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name="HIDDEN - Slide45">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1178231"/>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Integrated Scripting Environment (ISE)</a:t>
            </a:r>
            <a:endParaRPr lang="en-US" sz="3600" dirty="0">
              <a:solidFill>
                <a:schemeClr val="tx1"/>
              </a:solidFill>
            </a:endParaRPr>
          </a:p>
        </p:txBody>
      </p:sp>
    </p:spTree>
    <p:extLst>
      <p:ext uri="{BB962C8B-B14F-4D97-AF65-F5344CB8AC3E}">
        <p14:creationId xmlns:p14="http://schemas.microsoft.com/office/powerpoint/2010/main" val="105213904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HIDDEN - Slide46">
    <p:spTree>
      <p:nvGrpSpPr>
        <p:cNvPr id="1" name=""/>
        <p:cNvGrpSpPr/>
        <p:nvPr/>
      </p:nvGrpSpPr>
      <p:grpSpPr>
        <a:xfrm>
          <a:off x="0" y="0"/>
          <a:ext cx="0" cy="0"/>
          <a:chOff x="0" y="0"/>
          <a:chExt cx="0" cy="0"/>
        </a:xfrm>
      </p:grpSpPr>
    </p:spTree>
    <p:extLst>
      <p:ext uri="{BB962C8B-B14F-4D97-AF65-F5344CB8AC3E}">
        <p14:creationId xmlns:p14="http://schemas.microsoft.com/office/powerpoint/2010/main" val="43113520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name="HIDDEN - Slide47">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a:xfrm>
            <a:off x="269239" y="2084172"/>
            <a:ext cx="11653523" cy="2139688"/>
          </a:xfrm>
        </p:spPr>
        <p:txBody>
          <a:bodyPr/>
          <a:lstStyle/>
          <a:p>
            <a:r>
              <a:rPr lang="en-US"/>
              <a:t>Interactive Scripting Environment (ISE) - Features</a:t>
            </a:r>
            <a:endParaRPr lang="en-US" dirty="0"/>
          </a:p>
        </p:txBody>
      </p:sp>
    </p:spTree>
    <p:extLst>
      <p:ext uri="{BB962C8B-B14F-4D97-AF65-F5344CB8AC3E}">
        <p14:creationId xmlns:p14="http://schemas.microsoft.com/office/powerpoint/2010/main" val="106644386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HIDDEN - Slide3">
    <p:spTree>
      <p:nvGrpSpPr>
        <p:cNvPr id="1" name=""/>
        <p:cNvGrpSpPr/>
        <p:nvPr/>
      </p:nvGrpSpPr>
      <p:grpSpPr>
        <a:xfrm>
          <a:off x="0" y="0"/>
          <a:ext cx="0" cy="0"/>
          <a:chOff x="0" y="0"/>
          <a:chExt cx="0" cy="0"/>
        </a:xfrm>
      </p:grpSpPr>
      <p:sp>
        <p:nvSpPr>
          <p:cNvPr id="4" name="Title 3"/>
          <p:cNvSpPr>
            <a:spLocks noGrp="1"/>
          </p:cNvSpPr>
          <p:nvPr>
            <p:ph type="title"/>
            <p:custDataLst>
              <p:custData r:id="rId1"/>
            </p:custDataLst>
          </p:nvPr>
        </p:nvSpPr>
        <p:spPr/>
        <p:txBody>
          <a:bodyPr>
            <a:normAutofit/>
          </a:bodyPr>
          <a:lstStyle/>
          <a:p>
            <a:r>
              <a:rPr lang="en-US" sz="3921"/>
              <a:t>Windows PowerShell Basics</a:t>
            </a:r>
            <a:endParaRPr lang="en-US" sz="3921" dirty="0"/>
          </a:p>
        </p:txBody>
      </p:sp>
    </p:spTree>
    <p:extLst>
      <p:ext uri="{BB962C8B-B14F-4D97-AF65-F5344CB8AC3E}">
        <p14:creationId xmlns:p14="http://schemas.microsoft.com/office/powerpoint/2010/main" val="218195648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a:xfrm>
            <a:off x="269239" y="1189177"/>
            <a:ext cx="11653523" cy="4364272"/>
          </a:xfrm>
        </p:spPr>
        <p:txBody>
          <a:bodyPr/>
          <a:lstStyle/>
          <a:p>
            <a:r>
              <a:rPr lang="en-US" dirty="0"/>
              <a:t>Similar to Visual Studio IntelliSense</a:t>
            </a:r>
          </a:p>
          <a:p>
            <a:endParaRPr lang="en-US" dirty="0"/>
          </a:p>
          <a:p>
            <a:r>
              <a:rPr lang="en-US" dirty="0"/>
              <a:t>Dynamically suggests code and provides help as you type</a:t>
            </a:r>
          </a:p>
          <a:p>
            <a:endParaRPr lang="en-US" dirty="0"/>
          </a:p>
          <a:p>
            <a:r>
              <a:rPr lang="en-US" dirty="0"/>
              <a:t>Keyboard-based tab completion still works</a:t>
            </a:r>
          </a:p>
          <a:p>
            <a:endParaRPr lang="en-US" dirty="0"/>
          </a:p>
          <a:p>
            <a:r>
              <a:rPr lang="en-US" dirty="0"/>
              <a:t>Mouse or keyboard can be used to leverage IntelliSense popups</a:t>
            </a:r>
          </a:p>
          <a:p>
            <a:endParaRPr lang="en-US" dirty="0"/>
          </a:p>
          <a:p>
            <a:r>
              <a:rPr lang="en-US" dirty="0"/>
              <a:t>Works in Script and Command Pane</a:t>
            </a:r>
          </a:p>
        </p:txBody>
      </p:sp>
      <p:sp>
        <p:nvSpPr>
          <p:cNvPr id="3" name="Title 2"/>
          <p:cNvSpPr>
            <a:spLocks noGrp="1"/>
          </p:cNvSpPr>
          <p:nvPr>
            <p:ph type="title"/>
          </p:nvPr>
        </p:nvSpPr>
        <p:spPr/>
        <p:txBody>
          <a:bodyPr/>
          <a:lstStyle/>
          <a:p>
            <a:r>
              <a:rPr lang="en-US" noProof="1"/>
              <a:t>ISE IntelliSense</a:t>
            </a:r>
          </a:p>
        </p:txBody>
      </p:sp>
    </p:spTree>
    <p:custDataLst>
      <p:tags r:id="rId1"/>
    </p:custDataLst>
    <p:extLst>
      <p:ext uri="{BB962C8B-B14F-4D97-AF65-F5344CB8AC3E}">
        <p14:creationId xmlns:p14="http://schemas.microsoft.com/office/powerpoint/2010/main" val="176864090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marL="0" indent="0">
              <a:buNone/>
            </a:pPr>
            <a:r>
              <a:rPr lang="en-US" sz="2800" dirty="0">
                <a:solidFill>
                  <a:schemeClr val="tx1"/>
                </a:solidFill>
              </a:rPr>
              <a:t>Some cmdlet parameters display parameter values</a:t>
            </a:r>
          </a:p>
        </p:txBody>
      </p:sp>
      <p:sp>
        <p:nvSpPr>
          <p:cNvPr id="3" name="Title 2"/>
          <p:cNvSpPr>
            <a:spLocks noGrp="1"/>
          </p:cNvSpPr>
          <p:nvPr>
            <p:ph type="title"/>
          </p:nvPr>
        </p:nvSpPr>
        <p:spPr/>
        <p:txBody>
          <a:bodyPr/>
          <a:lstStyle/>
          <a:p>
            <a:r>
              <a:rPr lang="en-US" noProof="1"/>
              <a:t>IntelliSense Parameter Arguments</a:t>
            </a:r>
          </a:p>
        </p:txBody>
      </p:sp>
      <p:pic>
        <p:nvPicPr>
          <p:cNvPr id="6" name="Picture 5"/>
          <p:cNvPicPr>
            <a:picLocks noChangeAspect="1"/>
          </p:cNvPicPr>
          <p:nvPr/>
        </p:nvPicPr>
        <p:blipFill rotWithShape="1">
          <a:blip r:embed="rId4"/>
          <a:srcRect l="16" t="-85" r="22686" b="54972"/>
          <a:stretch/>
        </p:blipFill>
        <p:spPr>
          <a:xfrm>
            <a:off x="2247747" y="2098881"/>
            <a:ext cx="7696501" cy="3545477"/>
          </a:xfrm>
          <a:prstGeom prst="rect">
            <a:avLst/>
          </a:prstGeom>
          <a:ln>
            <a:noFill/>
          </a:ln>
          <a:effectLst/>
        </p:spPr>
      </p:pic>
    </p:spTree>
    <p:custDataLst>
      <p:tags r:id="rId1"/>
    </p:custDataLst>
    <p:extLst>
      <p:ext uri="{BB962C8B-B14F-4D97-AF65-F5344CB8AC3E}">
        <p14:creationId xmlns:p14="http://schemas.microsoft.com/office/powerpoint/2010/main" val="246367065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2582AE5B-FC7A-4C58-B532-72EE3B608C37}"/>
              </a:ext>
            </a:extLst>
          </p:cNvPr>
          <p:cNvSpPr>
            <a:spLocks noGrp="1"/>
          </p:cNvSpPr>
          <p:nvPr>
            <p:ph type="body" sz="quarter" idx="10"/>
          </p:nvPr>
        </p:nvSpPr>
        <p:spPr>
          <a:xfrm>
            <a:off x="269239" y="1189177"/>
            <a:ext cx="7579361" cy="1434239"/>
          </a:xfrm>
        </p:spPr>
        <p:txBody>
          <a:bodyPr/>
          <a:lstStyle/>
          <a:p>
            <a:r>
              <a:rPr lang="en-US" dirty="0"/>
              <a:t>Typing # followed by Ctrl + Space shows your command history at a glance.</a:t>
            </a:r>
          </a:p>
          <a:p>
            <a:endParaRPr lang="nl-NL" dirty="0"/>
          </a:p>
        </p:txBody>
      </p:sp>
      <p:sp>
        <p:nvSpPr>
          <p:cNvPr id="2" name="Title 1"/>
          <p:cNvSpPr>
            <a:spLocks noGrp="1"/>
          </p:cNvSpPr>
          <p:nvPr>
            <p:ph type="title"/>
          </p:nvPr>
        </p:nvSpPr>
        <p:spPr/>
        <p:txBody>
          <a:bodyPr/>
          <a:lstStyle/>
          <a:p>
            <a:r>
              <a:rPr lang="de-DE"/>
              <a:t>History</a:t>
            </a:r>
          </a:p>
        </p:txBody>
      </p:sp>
      <p:sp>
        <p:nvSpPr>
          <p:cNvPr id="7" name="Title 1"/>
          <p:cNvSpPr txBox="1">
            <a:spLocks/>
          </p:cNvSpPr>
          <p:nvPr/>
        </p:nvSpPr>
        <p:spPr>
          <a:xfrm>
            <a:off x="304800" y="3293493"/>
            <a:ext cx="11277600" cy="685800"/>
          </a:xfrm>
          <a:prstGeom prst="rect">
            <a:avLst/>
          </a:prstGeom>
          <a:noFill/>
        </p:spPr>
        <p:txBody>
          <a:bodyPr vert="horz" lIns="182880" tIns="137160" rIns="91440" bIns="45720" rtlCol="0" anchor="t" anchorCtr="0">
            <a:noAutofit/>
          </a:bodyPr>
          <a:lstStyle>
            <a:lvl1pPr eaLnBrk="1" hangingPunct="1">
              <a:defRPr sz="3600" baseline="0">
                <a:solidFill>
                  <a:schemeClr val="accent1"/>
                </a:solidFill>
                <a:latin typeface="Segoe UI Light" panose="020B0502040204020203" pitchFamily="34" charset="0"/>
                <a:cs typeface="Segoe UI Light"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3600" b="0" i="0" u="none" strike="noStrike" kern="0" cap="none" spc="0" normalizeH="0" baseline="0" noProof="0">
                <a:ln>
                  <a:noFill/>
                </a:ln>
                <a:solidFill>
                  <a:srgbClr val="0A5BBA"/>
                </a:solidFill>
                <a:effectLst/>
                <a:uLnTx/>
                <a:uFillTx/>
                <a:latin typeface="Segoe UI Light" panose="020B0502040204020203" pitchFamily="34" charset="0"/>
                <a:ea typeface="+mn-ea"/>
                <a:cs typeface="Segoe UI Light" panose="020B0502040204020203" pitchFamily="34" charset="0"/>
              </a:rPr>
              <a:t>Types and Namespaces</a:t>
            </a:r>
            <a:endParaRPr kumimoji="0" lang="de-DE" sz="3600" b="0" i="0" u="none" strike="noStrike" kern="0" cap="none" spc="0" normalizeH="0" baseline="0" noProof="0">
              <a:ln>
                <a:noFill/>
              </a:ln>
              <a:solidFill>
                <a:srgbClr val="0A5BBA"/>
              </a:solidFill>
              <a:effectLst/>
              <a:uLnTx/>
              <a:uFillTx/>
              <a:latin typeface="Segoe UI Light"/>
              <a:ea typeface="+mn-ea"/>
              <a:cs typeface="Segoe UI Light" panose="020B0502040204020203" pitchFamily="34" charset="0"/>
            </a:endParaRPr>
          </a:p>
        </p:txBody>
      </p:sp>
      <p:sp>
        <p:nvSpPr>
          <p:cNvPr id="8" name="Content Placeholder 3"/>
          <p:cNvSpPr txBox="1">
            <a:spLocks/>
          </p:cNvSpPr>
          <p:nvPr/>
        </p:nvSpPr>
        <p:spPr>
          <a:xfrm>
            <a:off x="381000" y="4256087"/>
            <a:ext cx="7202488" cy="1735291"/>
          </a:xfrm>
          <a:prstGeom prst="rect">
            <a:avLst/>
          </a:prstGeom>
        </p:spPr>
        <p:txBody>
          <a:bodyPr vert="horz" lIns="91440" tIns="45720" rIns="91440" bIns="45720" rtlCol="0" anchor="t">
            <a:normAutofit/>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342900" marR="0" lvl="0" indent="-342900" algn="l" defTabSz="914400" rtl="0" eaLnBrk="1" fontAlgn="auto" latinLnBrk="0" hangingPunct="1">
              <a:lnSpc>
                <a:spcPct val="100000"/>
              </a:lnSpc>
              <a:spcBef>
                <a:spcPts val="300"/>
              </a:spcBef>
              <a:spcAft>
                <a:spcPts val="120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0000"/>
                </a:solidFill>
                <a:effectLst/>
                <a:uLnTx/>
                <a:uFillTx/>
                <a:latin typeface="Segoe UI Light"/>
                <a:ea typeface="+mn-ea"/>
              </a:rPr>
              <a:t>Typing “</a:t>
            </a:r>
            <a:r>
              <a:rPr kumimoji="0" lang="en-US" sz="2800" b="1" i="0" u="none" strike="noStrike" kern="0" cap="none" spc="0" normalizeH="0" baseline="0" noProof="0" dirty="0">
                <a:ln>
                  <a:noFill/>
                </a:ln>
                <a:solidFill>
                  <a:srgbClr val="000000"/>
                </a:solidFill>
                <a:effectLst/>
                <a:uLnTx/>
                <a:uFillTx/>
                <a:latin typeface="Segoe UI Light"/>
                <a:ea typeface="+mn-ea"/>
              </a:rPr>
              <a:t>[</a:t>
            </a:r>
            <a:r>
              <a:rPr kumimoji="0" lang="en-US" sz="2800" b="1" i="0" u="none" strike="noStrike" kern="0" cap="none" spc="0" normalizeH="0" baseline="0" noProof="0" dirty="0" err="1">
                <a:ln>
                  <a:noFill/>
                </a:ln>
                <a:solidFill>
                  <a:srgbClr val="000000"/>
                </a:solidFill>
                <a:effectLst/>
                <a:uLnTx/>
                <a:uFillTx/>
                <a:latin typeface="Segoe UI Light"/>
                <a:ea typeface="+mn-ea"/>
              </a:rPr>
              <a:t>arra</a:t>
            </a:r>
            <a:r>
              <a:rPr kumimoji="0" lang="en-US" sz="2800" b="1" i="0" u="none" strike="noStrike" kern="0" cap="none" spc="0" normalizeH="0" baseline="0" noProof="0" dirty="0">
                <a:ln>
                  <a:noFill/>
                </a:ln>
                <a:solidFill>
                  <a:srgbClr val="000000"/>
                </a:solidFill>
                <a:effectLst/>
                <a:uLnTx/>
                <a:uFillTx/>
                <a:latin typeface="Segoe UI Light"/>
                <a:ea typeface="+mn-ea"/>
              </a:rPr>
              <a:t>”</a:t>
            </a:r>
            <a:r>
              <a:rPr kumimoji="0" lang="en-US" sz="2800" b="0" i="0" u="none" strike="noStrike" kern="0" cap="none" spc="0" normalizeH="0" baseline="0" noProof="0" dirty="0">
                <a:ln>
                  <a:noFill/>
                </a:ln>
                <a:solidFill>
                  <a:srgbClr val="000000"/>
                </a:solidFill>
                <a:effectLst/>
                <a:uLnTx/>
                <a:uFillTx/>
                <a:latin typeface="Segoe UI Light"/>
                <a:ea typeface="+mn-ea"/>
              </a:rPr>
              <a:t> followed by </a:t>
            </a:r>
            <a:r>
              <a:rPr kumimoji="0" lang="en-US" sz="2800" b="1" i="0" u="none" strike="noStrike" kern="0" cap="none" spc="0" normalizeH="0" baseline="0" noProof="0" dirty="0">
                <a:ln>
                  <a:noFill/>
                </a:ln>
                <a:solidFill>
                  <a:srgbClr val="000000"/>
                </a:solidFill>
                <a:effectLst/>
                <a:uLnTx/>
                <a:uFillTx/>
                <a:latin typeface="Segoe UI Light"/>
                <a:ea typeface="+mn-ea"/>
              </a:rPr>
              <a:t>Ctrl </a:t>
            </a:r>
            <a:r>
              <a:rPr kumimoji="0" lang="en-US" sz="2800" b="0" i="0" u="none" strike="noStrike" kern="0" cap="none" spc="0" normalizeH="0" baseline="0" noProof="0" dirty="0">
                <a:ln>
                  <a:noFill/>
                </a:ln>
                <a:solidFill>
                  <a:srgbClr val="000000"/>
                </a:solidFill>
                <a:effectLst/>
                <a:uLnTx/>
                <a:uFillTx/>
                <a:latin typeface="Segoe UI Light"/>
                <a:ea typeface="+mn-ea"/>
              </a:rPr>
              <a:t>+ </a:t>
            </a:r>
            <a:r>
              <a:rPr kumimoji="0" lang="en-US" sz="2800" b="1" i="0" u="none" strike="noStrike" kern="0" cap="none" spc="0" normalizeH="0" baseline="0" noProof="0" dirty="0">
                <a:ln>
                  <a:noFill/>
                </a:ln>
                <a:solidFill>
                  <a:srgbClr val="000000"/>
                </a:solidFill>
                <a:effectLst/>
                <a:uLnTx/>
                <a:uFillTx/>
                <a:latin typeface="Segoe UI Light"/>
                <a:ea typeface="+mn-ea"/>
              </a:rPr>
              <a:t>Space</a:t>
            </a:r>
            <a:r>
              <a:rPr kumimoji="0" lang="en-US" sz="2800" b="0" i="0" u="none" strike="noStrike" kern="0" cap="none" spc="0" normalizeH="0" baseline="0" noProof="0" dirty="0">
                <a:ln>
                  <a:noFill/>
                </a:ln>
                <a:solidFill>
                  <a:srgbClr val="000000"/>
                </a:solidFill>
                <a:effectLst/>
                <a:uLnTx/>
                <a:uFillTx/>
                <a:latin typeface="Segoe UI Light"/>
                <a:ea typeface="+mn-ea"/>
              </a:rPr>
              <a:t> shows types and namespaces in drop-down.</a:t>
            </a:r>
            <a:endParaRPr kumimoji="0" lang="en-US" sz="2800" b="1" i="0" u="none" strike="noStrike" kern="0" cap="none" spc="0" normalizeH="0" baseline="0" noProof="0" dirty="0">
              <a:ln>
                <a:noFill/>
              </a:ln>
              <a:solidFill>
                <a:srgbClr val="000000"/>
              </a:solidFill>
              <a:effectLst/>
              <a:uLnTx/>
              <a:uFillTx/>
              <a:latin typeface="Segoe UI Light" pitchFamily="34" charset="0"/>
              <a:ea typeface="+mn-ea"/>
            </a:endParaRPr>
          </a:p>
        </p:txBody>
      </p:sp>
      <p:pic>
        <p:nvPicPr>
          <p:cNvPr id="9" name="Picture 8"/>
          <p:cNvPicPr>
            <a:picLocks noChangeAspect="1"/>
          </p:cNvPicPr>
          <p:nvPr/>
        </p:nvPicPr>
        <p:blipFill rotWithShape="1">
          <a:blip r:embed="rId4"/>
          <a:srcRect t="13213"/>
          <a:stretch/>
        </p:blipFill>
        <p:spPr>
          <a:xfrm>
            <a:off x="8058150" y="3979292"/>
            <a:ext cx="3463199" cy="2288879"/>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rotWithShape="1">
          <a:blip r:embed="rId5"/>
          <a:srcRect t="16209" b="16704"/>
          <a:stretch/>
        </p:blipFill>
        <p:spPr>
          <a:xfrm>
            <a:off x="8058150" y="1371601"/>
            <a:ext cx="3409199" cy="1524000"/>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429238182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0"/>
          </p:nvPr>
        </p:nvSpPr>
        <p:spPr/>
        <p:txBody>
          <a:bodyPr/>
          <a:lstStyle/>
          <a:p>
            <a:endParaRPr lang="en-US" dirty="0"/>
          </a:p>
          <a:p>
            <a:r>
              <a:rPr lang="en-US" dirty="0"/>
              <a:t>Pre-created blocks of code</a:t>
            </a:r>
          </a:p>
          <a:p>
            <a:r>
              <a:rPr lang="en-US" dirty="0"/>
              <a:t>Inserted at cursor</a:t>
            </a:r>
          </a:p>
          <a:p>
            <a:r>
              <a:rPr lang="en-US" dirty="0"/>
              <a:t>Three kinds of snippets:</a:t>
            </a:r>
          </a:p>
          <a:p>
            <a:pPr lvl="1"/>
            <a:r>
              <a:rPr lang="en-US" dirty="0"/>
              <a:t>Default (included with ISEv3/4)</a:t>
            </a:r>
          </a:p>
          <a:p>
            <a:pPr lvl="1"/>
            <a:r>
              <a:rPr lang="en-US" dirty="0"/>
              <a:t>User-Defined</a:t>
            </a:r>
          </a:p>
          <a:p>
            <a:pPr lvl="1"/>
            <a:r>
              <a:rPr lang="en-US" dirty="0"/>
              <a:t>Module-Based</a:t>
            </a:r>
          </a:p>
          <a:p>
            <a:r>
              <a:rPr lang="en-US" dirty="0"/>
              <a:t>Keyboard Shortcut - Ctrl-J</a:t>
            </a:r>
          </a:p>
          <a:p>
            <a:r>
              <a:rPr lang="en-US" dirty="0"/>
              <a:t>Edit Menu, “Start Snippets”</a:t>
            </a:r>
          </a:p>
        </p:txBody>
      </p:sp>
      <p:sp>
        <p:nvSpPr>
          <p:cNvPr id="3" name="Title 2"/>
          <p:cNvSpPr>
            <a:spLocks noGrp="1"/>
          </p:cNvSpPr>
          <p:nvPr>
            <p:ph type="title"/>
          </p:nvPr>
        </p:nvSpPr>
        <p:spPr/>
        <p:txBody>
          <a:bodyPr/>
          <a:lstStyle/>
          <a:p>
            <a:r>
              <a:rPr lang="en-US" noProof="1"/>
              <a:t>ISE Code Snippets</a:t>
            </a:r>
          </a:p>
        </p:txBody>
      </p:sp>
      <p:grpSp>
        <p:nvGrpSpPr>
          <p:cNvPr id="10" name="Group 9"/>
          <p:cNvGrpSpPr/>
          <p:nvPr/>
        </p:nvGrpSpPr>
        <p:grpSpPr>
          <a:xfrm>
            <a:off x="6354147" y="1565209"/>
            <a:ext cx="4648702" cy="4079098"/>
            <a:chOff x="6429374" y="2724150"/>
            <a:chExt cx="2409825" cy="2114550"/>
          </a:xfrm>
        </p:grpSpPr>
        <p:sp>
          <p:nvSpPr>
            <p:cNvPr id="11" name="Rectangle 10"/>
            <p:cNvSpPr/>
            <p:nvPr/>
          </p:nvSpPr>
          <p:spPr>
            <a:xfrm>
              <a:off x="6429374" y="2724150"/>
              <a:ext cx="2409825" cy="2114550"/>
            </a:xfrm>
            <a:prstGeom prst="rect">
              <a:avLst/>
            </a:prstGeom>
            <a:ln/>
          </p:spPr>
          <p:style>
            <a:lnRef idx="2">
              <a:schemeClr val="accent1"/>
            </a:lnRef>
            <a:fillRef idx="1">
              <a:schemeClr val="lt1"/>
            </a:fillRef>
            <a:effectRef idx="0">
              <a:schemeClr val="accent1"/>
            </a:effectRef>
            <a:fontRef idx="minor">
              <a:schemeClr val="dk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1288" y="2867024"/>
              <a:ext cx="2045996" cy="1126667"/>
            </a:xfrm>
            <a:prstGeom prst="rect">
              <a:avLst/>
            </a:prstGeom>
            <a:ln>
              <a:noFill/>
            </a:ln>
            <a:effectLst/>
          </p:spPr>
        </p:pic>
      </p:grpSp>
    </p:spTree>
    <p:custDataLst>
      <p:tags r:id="rId1"/>
    </p:custDataLst>
    <p:extLst>
      <p:ext uri="{BB962C8B-B14F-4D97-AF65-F5344CB8AC3E}">
        <p14:creationId xmlns:p14="http://schemas.microsoft.com/office/powerpoint/2010/main" val="13783015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45AF12A2-92DC-46AC-80C4-C5AD63E93B9D}"/>
              </a:ext>
            </a:extLst>
          </p:cNvPr>
          <p:cNvSpPr>
            <a:spLocks noGrp="1"/>
          </p:cNvSpPr>
          <p:nvPr>
            <p:ph type="title"/>
          </p:nvPr>
        </p:nvSpPr>
        <p:spPr/>
        <p:txBody>
          <a:bodyPr/>
          <a:lstStyle/>
          <a:p>
            <a:r>
              <a:rPr lang="en-US" noProof="1"/>
              <a:t>ISE Code Snippets</a:t>
            </a:r>
            <a:endParaRPr lang="nl-NL" dirty="0"/>
          </a:p>
        </p:txBody>
      </p:sp>
      <p:pic>
        <p:nvPicPr>
          <p:cNvPr id="7" name="Picture 6"/>
          <p:cNvPicPr>
            <a:picLocks noChangeAspect="1"/>
          </p:cNvPicPr>
          <p:nvPr/>
        </p:nvPicPr>
        <p:blipFill>
          <a:blip r:embed="rId4"/>
          <a:stretch>
            <a:fillRect/>
          </a:stretch>
        </p:blipFill>
        <p:spPr>
          <a:xfrm>
            <a:off x="1628775" y="1067117"/>
            <a:ext cx="6496050" cy="4123861"/>
          </a:xfrm>
          <a:prstGeom prst="rect">
            <a:avLst/>
          </a:prstGeom>
          <a:ln>
            <a:noFill/>
          </a:ln>
          <a:effectLst/>
        </p:spPr>
      </p:pic>
      <p:pic>
        <p:nvPicPr>
          <p:cNvPr id="8" name="Picture 7"/>
          <p:cNvPicPr>
            <a:picLocks noChangeAspect="1"/>
          </p:cNvPicPr>
          <p:nvPr/>
        </p:nvPicPr>
        <p:blipFill rotWithShape="1">
          <a:blip r:embed="rId5"/>
          <a:srcRect r="63133" b="44511"/>
          <a:stretch/>
        </p:blipFill>
        <p:spPr>
          <a:xfrm>
            <a:off x="7772400" y="3962400"/>
            <a:ext cx="2390774" cy="2284328"/>
          </a:xfrm>
          <a:prstGeom prst="rect">
            <a:avLst/>
          </a:prstGeom>
          <a:ln>
            <a:noFill/>
          </a:ln>
          <a:effectLst>
            <a:outerShdw blurRad="50800" dist="38100" dir="2700000" algn="tl" rotWithShape="0">
              <a:prstClr val="black">
                <a:alpha val="40000"/>
              </a:prstClr>
            </a:outerShdw>
          </a:effectLst>
        </p:spPr>
      </p:pic>
      <p:sp>
        <p:nvSpPr>
          <p:cNvPr id="9" name="Bent Arrow 8"/>
          <p:cNvSpPr/>
          <p:nvPr/>
        </p:nvSpPr>
        <p:spPr>
          <a:xfrm rot="5400000">
            <a:off x="6646426" y="772014"/>
            <a:ext cx="1556619" cy="4295775"/>
          </a:xfrm>
          <a:prstGeom prst="bentArrow">
            <a:avLst>
              <a:gd name="adj1" fmla="val 48929"/>
              <a:gd name="adj2" fmla="val 33950"/>
              <a:gd name="adj3" fmla="val 32955"/>
              <a:gd name="adj4" fmla="val 0"/>
            </a:avLst>
          </a:prstGeom>
          <a:solidFill>
            <a:schemeClr val="bg2">
              <a:lumMod val="75000"/>
              <a:lumOff val="2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vert="vert27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 Click Enter to choose snippet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and insert code</a:t>
            </a:r>
          </a:p>
        </p:txBody>
      </p:sp>
      <p:sp>
        <p:nvSpPr>
          <p:cNvPr id="10" name="Rectangle 9"/>
          <p:cNvSpPr/>
          <p:nvPr/>
        </p:nvSpPr>
        <p:spPr>
          <a:xfrm>
            <a:off x="1628775" y="5308283"/>
            <a:ext cx="2887718" cy="1004656"/>
          </a:xfrm>
          <a:prstGeom prst="rect">
            <a:avLst/>
          </a:prstGeom>
          <a:solidFill>
            <a:schemeClr val="bg2">
              <a:lumMod val="75000"/>
              <a:lumOff val="2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prstClr val="white"/>
                </a:solidFill>
                <a:effectLst/>
                <a:uLnTx/>
                <a:uFillTx/>
                <a:latin typeface="Segoe UI"/>
                <a:ea typeface="+mn-ea"/>
                <a:cs typeface="+mn-cs"/>
              </a:rPr>
              <a:t>Ctrl-J</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prstClr val="white"/>
                </a:solidFill>
                <a:effectLst/>
                <a:uLnTx/>
                <a:uFillTx/>
                <a:latin typeface="Segoe UI"/>
                <a:ea typeface="+mn-ea"/>
                <a:cs typeface="+mn-cs"/>
              </a:rPr>
              <a: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prstClr val="white"/>
                </a:solidFill>
                <a:effectLst/>
                <a:uLnTx/>
                <a:uFillTx/>
                <a:latin typeface="Segoe UI"/>
                <a:ea typeface="+mn-ea"/>
                <a:cs typeface="+mn-cs"/>
              </a:rPr>
              <a:t>Edit -&gt; Start Snippets</a:t>
            </a:r>
          </a:p>
        </p:txBody>
      </p:sp>
    </p:spTree>
    <p:custDataLst>
      <p:tags r:id="rId1"/>
    </p:custDataLst>
    <p:extLst>
      <p:ext uri="{BB962C8B-B14F-4D97-AF65-F5344CB8AC3E}">
        <p14:creationId xmlns:p14="http://schemas.microsoft.com/office/powerpoint/2010/main" val="175958270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500" fill="hold"/>
                                        <p:tgtEl>
                                          <p:spTgt spid="9"/>
                                        </p:tgtEl>
                                        <p:attrNameLst>
                                          <p:attrName>ppt_x</p:attrName>
                                        </p:attrNameLst>
                                      </p:cBhvr>
                                      <p:tavLst>
                                        <p:tav tm="0">
                                          <p:val>
                                            <p:strVal val="#ppt_x"/>
                                          </p:val>
                                        </p:tav>
                                        <p:tav tm="100000">
                                          <p:val>
                                            <p:strVal val="#ppt_x"/>
                                          </p:val>
                                        </p:tav>
                                      </p:tavLst>
                                    </p:anim>
                                    <p:anim calcmode="lin" valueType="num">
                                      <p:cBhvr additive="base">
                                        <p:cTn id="8" dur="1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500" fill="hold"/>
                                        <p:tgtEl>
                                          <p:spTgt spid="8"/>
                                        </p:tgtEl>
                                        <p:attrNameLst>
                                          <p:attrName>ppt_x</p:attrName>
                                        </p:attrNameLst>
                                      </p:cBhvr>
                                      <p:tavLst>
                                        <p:tav tm="0">
                                          <p:val>
                                            <p:strVal val="#ppt_x"/>
                                          </p:val>
                                        </p:tav>
                                        <p:tav tm="100000">
                                          <p:val>
                                            <p:strVal val="#ppt_x"/>
                                          </p:val>
                                        </p:tav>
                                      </p:tavLst>
                                    </p:anim>
                                    <p:anim calcmode="lin" valueType="num">
                                      <p:cBhvr additive="base">
                                        <p:cTn id="12" dur="1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3F21D3DD-4858-4B55-B278-D76F82829A4E}"/>
              </a:ext>
            </a:extLst>
          </p:cNvPr>
          <p:cNvSpPr>
            <a:spLocks noGrp="1"/>
          </p:cNvSpPr>
          <p:nvPr>
            <p:ph type="body" sz="quarter" idx="10"/>
          </p:nvPr>
        </p:nvSpPr>
        <p:spPr>
          <a:xfrm>
            <a:off x="269239" y="1189177"/>
            <a:ext cx="7122161" cy="5402505"/>
          </a:xfrm>
        </p:spPr>
        <p:txBody>
          <a:bodyPr/>
          <a:lstStyle/>
          <a:p>
            <a:r>
              <a:rPr lang="en-US" dirty="0"/>
              <a:t>Functions, Script block, Parenthesis, Quotes, etc. can be collapsed spanning multiple lines</a:t>
            </a:r>
          </a:p>
          <a:p>
            <a:r>
              <a:rPr lang="en-US" dirty="0"/>
              <a:t>Manual code regions allow collapsing between any two lines</a:t>
            </a:r>
          </a:p>
          <a:p>
            <a:pPr lvl="1"/>
            <a:r>
              <a:rPr lang="en-US" dirty="0"/>
              <a:t>#region – Begin a Region</a:t>
            </a:r>
          </a:p>
          <a:p>
            <a:pPr lvl="1"/>
            <a:r>
              <a:rPr lang="en-US" dirty="0"/>
              <a:t>#</a:t>
            </a:r>
            <a:r>
              <a:rPr lang="en-US" dirty="0" err="1"/>
              <a:t>endregion</a:t>
            </a:r>
            <a:r>
              <a:rPr lang="en-US" dirty="0"/>
              <a:t> – End a Region</a:t>
            </a:r>
          </a:p>
          <a:p>
            <a:pPr lvl="1"/>
            <a:r>
              <a:rPr lang="en-US" dirty="0"/>
              <a:t>Optional text following the #region tag can help with code documentation</a:t>
            </a:r>
          </a:p>
          <a:p>
            <a:pPr lvl="1"/>
            <a:r>
              <a:rPr lang="en-US" dirty="0"/>
              <a:t>When all regions are collapsed they should tell the story of the script like a book index</a:t>
            </a:r>
          </a:p>
          <a:p>
            <a:endParaRPr lang="en-US" dirty="0"/>
          </a:p>
          <a:p>
            <a:endParaRPr lang="nl-NL" dirty="0"/>
          </a:p>
        </p:txBody>
      </p:sp>
      <p:sp>
        <p:nvSpPr>
          <p:cNvPr id="3" name="Title 2"/>
          <p:cNvSpPr>
            <a:spLocks noGrp="1"/>
          </p:cNvSpPr>
          <p:nvPr>
            <p:ph type="title"/>
          </p:nvPr>
        </p:nvSpPr>
        <p:spPr/>
        <p:txBody>
          <a:bodyPr/>
          <a:lstStyle/>
          <a:p>
            <a:r>
              <a:rPr lang="en-US" noProof="1"/>
              <a:t>Collapsable Code</a:t>
            </a:r>
          </a:p>
        </p:txBody>
      </p:sp>
      <p:grpSp>
        <p:nvGrpSpPr>
          <p:cNvPr id="9" name="Group 8"/>
          <p:cNvGrpSpPr/>
          <p:nvPr/>
        </p:nvGrpSpPr>
        <p:grpSpPr>
          <a:xfrm>
            <a:off x="7713543" y="1219200"/>
            <a:ext cx="3889393" cy="5063770"/>
            <a:chOff x="7494846" y="1143000"/>
            <a:chExt cx="4259736" cy="5545936"/>
          </a:xfrm>
        </p:grpSpPr>
        <p:pic>
          <p:nvPicPr>
            <p:cNvPr id="2" name="Picture 1"/>
            <p:cNvPicPr>
              <a:picLocks noChangeAspect="1"/>
            </p:cNvPicPr>
            <p:nvPr/>
          </p:nvPicPr>
          <p:blipFill>
            <a:blip r:embed="rId4"/>
            <a:stretch>
              <a:fillRect/>
            </a:stretch>
          </p:blipFill>
          <p:spPr>
            <a:xfrm>
              <a:off x="7494846" y="1143000"/>
              <a:ext cx="2883875" cy="3553028"/>
            </a:xfrm>
            <a:prstGeom prst="rect">
              <a:avLst/>
            </a:prstGeom>
            <a:ln>
              <a:noFill/>
            </a:ln>
            <a:effectLst/>
          </p:spPr>
        </p:pic>
        <p:pic>
          <p:nvPicPr>
            <p:cNvPr id="4" name="Picture 3"/>
            <p:cNvPicPr>
              <a:picLocks noChangeAspect="1"/>
            </p:cNvPicPr>
            <p:nvPr/>
          </p:nvPicPr>
          <p:blipFill>
            <a:blip r:embed="rId5"/>
            <a:stretch>
              <a:fillRect/>
            </a:stretch>
          </p:blipFill>
          <p:spPr>
            <a:xfrm>
              <a:off x="8544272" y="4753131"/>
              <a:ext cx="3210310" cy="1935805"/>
            </a:xfrm>
            <a:prstGeom prst="rect">
              <a:avLst/>
            </a:prstGeom>
            <a:ln>
              <a:noFill/>
            </a:ln>
            <a:effectLst/>
          </p:spPr>
        </p:pic>
        <p:sp>
          <p:nvSpPr>
            <p:cNvPr id="8" name="Down Arrow 7"/>
            <p:cNvSpPr/>
            <p:nvPr/>
          </p:nvSpPr>
          <p:spPr>
            <a:xfrm>
              <a:off x="9480376" y="4149080"/>
              <a:ext cx="288032" cy="1368152"/>
            </a:xfrm>
            <a:prstGeom prst="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grpSp>
    </p:spTree>
    <p:custDataLst>
      <p:tags r:id="rId1"/>
    </p:custDataLst>
    <p:extLst>
      <p:ext uri="{BB962C8B-B14F-4D97-AF65-F5344CB8AC3E}">
        <p14:creationId xmlns:p14="http://schemas.microsoft.com/office/powerpoint/2010/main" val="56562718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t>Brace Matching</a:t>
            </a:r>
          </a:p>
        </p:txBody>
      </p:sp>
      <p:sp>
        <p:nvSpPr>
          <p:cNvPr id="8" name="Text Placeholder 7">
            <a:extLst>
              <a:ext uri="{FF2B5EF4-FFF2-40B4-BE49-F238E27FC236}">
                <a16:creationId xmlns:a16="http://schemas.microsoft.com/office/drawing/2014/main" id="{CC9C2402-A6EF-40F8-832C-E871E4F4790B}"/>
              </a:ext>
            </a:extLst>
          </p:cNvPr>
          <p:cNvSpPr>
            <a:spLocks noGrp="1"/>
          </p:cNvSpPr>
          <p:nvPr>
            <p:ph type="body" sz="quarter" idx="10"/>
          </p:nvPr>
        </p:nvSpPr>
        <p:spPr/>
        <p:txBody>
          <a:bodyPr/>
          <a:lstStyle/>
          <a:p>
            <a:r>
              <a:rPr lang="en-US"/>
              <a:t>ISE script pane will highlight matching braces when cursor positioned outside</a:t>
            </a:r>
          </a:p>
          <a:p>
            <a:r>
              <a:rPr lang="en-US"/>
              <a:t>Works with: { Curly Braces }, ( Parentheses ), [  Square Brackets ]</a:t>
            </a:r>
          </a:p>
          <a:p>
            <a:r>
              <a:rPr lang="en-US"/>
              <a:t>Find paired braces with ISE menu:  Edit – Go to Match ( CTRL-] )</a:t>
            </a:r>
          </a:p>
          <a:p>
            <a:endParaRPr lang="nl-NL" dirty="0"/>
          </a:p>
        </p:txBody>
      </p:sp>
      <p:pic>
        <p:nvPicPr>
          <p:cNvPr id="10" name="Picture 9"/>
          <p:cNvPicPr>
            <a:picLocks noChangeAspect="1"/>
          </p:cNvPicPr>
          <p:nvPr/>
        </p:nvPicPr>
        <p:blipFill rotWithShape="1">
          <a:blip r:embed="rId4"/>
          <a:srcRect l="5203" t="16008" r="17104" b="66919"/>
          <a:stretch/>
        </p:blipFill>
        <p:spPr>
          <a:xfrm>
            <a:off x="2957491" y="5305057"/>
            <a:ext cx="6371617" cy="1070043"/>
          </a:xfrm>
          <a:prstGeom prst="rect">
            <a:avLst/>
          </a:prstGeom>
          <a:ln>
            <a:noFill/>
          </a:ln>
          <a:effectLst/>
        </p:spPr>
      </p:pic>
      <p:pic>
        <p:nvPicPr>
          <p:cNvPr id="15" name="Picture 14"/>
          <p:cNvPicPr>
            <a:picLocks noChangeAspect="1"/>
          </p:cNvPicPr>
          <p:nvPr/>
        </p:nvPicPr>
        <p:blipFill rotWithShape="1">
          <a:blip r:embed="rId5"/>
          <a:srcRect l="4689" t="16242" r="17381" b="67306"/>
          <a:stretch/>
        </p:blipFill>
        <p:spPr>
          <a:xfrm>
            <a:off x="2931996" y="3311192"/>
            <a:ext cx="6391072" cy="1031133"/>
          </a:xfrm>
          <a:prstGeom prst="rect">
            <a:avLst/>
          </a:prstGeom>
          <a:ln>
            <a:noFill/>
          </a:ln>
          <a:effectLst/>
        </p:spPr>
      </p:pic>
      <p:grpSp>
        <p:nvGrpSpPr>
          <p:cNvPr id="21" name="Group 20"/>
          <p:cNvGrpSpPr/>
          <p:nvPr/>
        </p:nvGrpSpPr>
        <p:grpSpPr>
          <a:xfrm>
            <a:off x="2729886" y="4109225"/>
            <a:ext cx="7265452" cy="1760493"/>
            <a:chOff x="1205886" y="4035457"/>
            <a:chExt cx="6732228" cy="1760493"/>
          </a:xfrm>
          <a:solidFill>
            <a:schemeClr val="bg2">
              <a:lumMod val="50000"/>
              <a:lumOff val="50000"/>
            </a:schemeClr>
          </a:solidFill>
        </p:grpSpPr>
        <p:sp>
          <p:nvSpPr>
            <p:cNvPr id="13" name="Rectangle 12"/>
            <p:cNvSpPr/>
            <p:nvPr/>
          </p:nvSpPr>
          <p:spPr>
            <a:xfrm>
              <a:off x="1205886" y="4510014"/>
              <a:ext cx="6732228" cy="529185"/>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Note: Subtle grey highlighting when cursor in front of curly brace</a:t>
              </a:r>
            </a:p>
          </p:txBody>
        </p:sp>
        <p:grpSp>
          <p:nvGrpSpPr>
            <p:cNvPr id="16" name="Group 15"/>
            <p:cNvGrpSpPr/>
            <p:nvPr/>
          </p:nvGrpSpPr>
          <p:grpSpPr>
            <a:xfrm>
              <a:off x="2206918" y="4035457"/>
              <a:ext cx="5001105" cy="515566"/>
              <a:chOff x="2101175" y="3969764"/>
              <a:chExt cx="5001105" cy="515566"/>
            </a:xfrm>
            <a:grpFill/>
          </p:grpSpPr>
          <p:sp>
            <p:nvSpPr>
              <p:cNvPr id="11" name="Up Arrow 10"/>
              <p:cNvSpPr/>
              <p:nvPr/>
            </p:nvSpPr>
            <p:spPr>
              <a:xfrm>
                <a:off x="2101175" y="3969764"/>
                <a:ext cx="369651" cy="515566"/>
              </a:xfrm>
              <a:prstGeom prst="upArrow">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28600" marR="0" lvl="0" indent="-228600" algn="ctr" defTabSz="914400" rtl="0" eaLnBrk="1" fontAlgn="auto" latinLnBrk="0" hangingPunct="1">
                  <a:lnSpc>
                    <a:spcPct val="100000"/>
                  </a:lnSpc>
                  <a:spcBef>
                    <a:spcPts val="0"/>
                  </a:spcBef>
                  <a:spcAft>
                    <a:spcPts val="0"/>
                  </a:spcAft>
                  <a:buClrTx/>
                  <a:buSzTx/>
                  <a:buFontTx/>
                  <a:buBlip>
                    <a:blip r:embed="rId6"/>
                  </a:buBlip>
                  <a:tabLst/>
                  <a:defRPr/>
                </a:pPr>
                <a:endParaRPr kumimoji="0" lang="en-US" sz="1800" b="0" i="0" u="none" strike="noStrike" kern="0" cap="none" spc="0" normalizeH="0" baseline="0" noProof="0" err="1">
                  <a:ln>
                    <a:noFill/>
                  </a:ln>
                  <a:solidFill>
                    <a:prstClr val="white"/>
                  </a:solidFill>
                  <a:effectLst/>
                  <a:uLnTx/>
                  <a:uFillTx/>
                  <a:latin typeface="Segoe UI"/>
                  <a:ea typeface="+mn-ea"/>
                  <a:cs typeface="+mn-cs"/>
                </a:endParaRPr>
              </a:p>
            </p:txBody>
          </p:sp>
          <p:sp>
            <p:nvSpPr>
              <p:cNvPr id="12" name="Up Arrow 11"/>
              <p:cNvSpPr/>
              <p:nvPr/>
            </p:nvSpPr>
            <p:spPr>
              <a:xfrm>
                <a:off x="6732629" y="3969764"/>
                <a:ext cx="369651" cy="515566"/>
              </a:xfrm>
              <a:prstGeom prst="upArrow">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28600" marR="0" lvl="0" indent="-228600" algn="ctr" defTabSz="914400" rtl="0" eaLnBrk="1" fontAlgn="auto" latinLnBrk="0" hangingPunct="1">
                  <a:lnSpc>
                    <a:spcPct val="100000"/>
                  </a:lnSpc>
                  <a:spcBef>
                    <a:spcPts val="0"/>
                  </a:spcBef>
                  <a:spcAft>
                    <a:spcPts val="0"/>
                  </a:spcAft>
                  <a:buClrTx/>
                  <a:buSzTx/>
                  <a:buFontTx/>
                  <a:buBlip>
                    <a:blip r:embed="rId6"/>
                  </a:buBlip>
                  <a:tabLst/>
                  <a:defRPr/>
                </a:pPr>
                <a:endParaRPr kumimoji="0" lang="en-US" sz="1800" b="0" i="0" u="none" strike="noStrike" kern="0" cap="none" spc="0" normalizeH="0" baseline="0" noProof="0" err="1">
                  <a:ln>
                    <a:noFill/>
                  </a:ln>
                  <a:solidFill>
                    <a:prstClr val="white"/>
                  </a:solidFill>
                  <a:effectLst/>
                  <a:uLnTx/>
                  <a:uFillTx/>
                  <a:latin typeface="Segoe UI"/>
                  <a:ea typeface="+mn-ea"/>
                  <a:cs typeface="+mn-cs"/>
                </a:endParaRPr>
              </a:p>
            </p:txBody>
          </p:sp>
        </p:grpSp>
        <p:grpSp>
          <p:nvGrpSpPr>
            <p:cNvPr id="17" name="Group 16"/>
            <p:cNvGrpSpPr/>
            <p:nvPr/>
          </p:nvGrpSpPr>
          <p:grpSpPr>
            <a:xfrm rot="10800000">
              <a:off x="2206918" y="4983628"/>
              <a:ext cx="5001105" cy="812322"/>
              <a:chOff x="2554044" y="3969764"/>
              <a:chExt cx="5001105" cy="515566"/>
            </a:xfrm>
            <a:grpFill/>
          </p:grpSpPr>
          <p:sp>
            <p:nvSpPr>
              <p:cNvPr id="18" name="Up Arrow 17"/>
              <p:cNvSpPr/>
              <p:nvPr/>
            </p:nvSpPr>
            <p:spPr>
              <a:xfrm>
                <a:off x="2554044" y="3969764"/>
                <a:ext cx="369651" cy="515566"/>
              </a:xfrm>
              <a:prstGeom prst="upArrow">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28600" marR="0" lvl="0" indent="-228600" algn="ctr" defTabSz="914400" rtl="0" eaLnBrk="1" fontAlgn="auto" latinLnBrk="0" hangingPunct="1">
                  <a:lnSpc>
                    <a:spcPct val="100000"/>
                  </a:lnSpc>
                  <a:spcBef>
                    <a:spcPts val="0"/>
                  </a:spcBef>
                  <a:spcAft>
                    <a:spcPts val="0"/>
                  </a:spcAft>
                  <a:buClrTx/>
                  <a:buSzTx/>
                  <a:buFontTx/>
                  <a:buBlip>
                    <a:blip r:embed="rId6"/>
                  </a:buBlip>
                  <a:tabLst/>
                  <a:defRPr/>
                </a:pPr>
                <a:endParaRPr kumimoji="0" lang="en-US" sz="1800" b="0" i="0" u="none" strike="noStrike" kern="0" cap="none" spc="0" normalizeH="0" baseline="0" noProof="0" err="1">
                  <a:ln>
                    <a:noFill/>
                  </a:ln>
                  <a:solidFill>
                    <a:prstClr val="white"/>
                  </a:solidFill>
                  <a:effectLst/>
                  <a:uLnTx/>
                  <a:uFillTx/>
                  <a:latin typeface="Segoe UI"/>
                  <a:ea typeface="+mn-ea"/>
                  <a:cs typeface="+mn-cs"/>
                </a:endParaRPr>
              </a:p>
            </p:txBody>
          </p:sp>
          <p:sp>
            <p:nvSpPr>
              <p:cNvPr id="19" name="Up Arrow 18"/>
              <p:cNvSpPr/>
              <p:nvPr/>
            </p:nvSpPr>
            <p:spPr>
              <a:xfrm>
                <a:off x="7185498" y="3969764"/>
                <a:ext cx="369651" cy="515566"/>
              </a:xfrm>
              <a:prstGeom prst="upArrow">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28600" marR="0" lvl="0" indent="-228600" algn="ctr" defTabSz="914400" rtl="0" eaLnBrk="1" fontAlgn="auto" latinLnBrk="0" hangingPunct="1">
                  <a:lnSpc>
                    <a:spcPct val="100000"/>
                  </a:lnSpc>
                  <a:spcBef>
                    <a:spcPts val="0"/>
                  </a:spcBef>
                  <a:spcAft>
                    <a:spcPts val="0"/>
                  </a:spcAft>
                  <a:buClrTx/>
                  <a:buSzTx/>
                  <a:buFontTx/>
                  <a:buBlip>
                    <a:blip r:embed="rId6"/>
                  </a:buBlip>
                  <a:tabLst/>
                  <a:defRPr/>
                </a:pPr>
                <a:endParaRPr kumimoji="0" lang="en-US" sz="1800" b="0" i="0" u="none" strike="noStrike" kern="0" cap="none" spc="0" normalizeH="0" baseline="0" noProof="0" err="1">
                  <a:ln>
                    <a:noFill/>
                  </a:ln>
                  <a:solidFill>
                    <a:prstClr val="white"/>
                  </a:solidFill>
                  <a:effectLst/>
                  <a:uLnTx/>
                  <a:uFillTx/>
                  <a:latin typeface="Segoe UI"/>
                  <a:ea typeface="+mn-ea"/>
                  <a:cs typeface="+mn-cs"/>
                </a:endParaRPr>
              </a:p>
            </p:txBody>
          </p:sp>
        </p:grpSp>
      </p:grpSp>
    </p:spTree>
    <p:custDataLst>
      <p:tags r:id="rId1"/>
    </p:custDataLst>
    <p:extLst>
      <p:ext uri="{BB962C8B-B14F-4D97-AF65-F5344CB8AC3E}">
        <p14:creationId xmlns:p14="http://schemas.microsoft.com/office/powerpoint/2010/main" val="398759021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0"/>
          </p:nvPr>
        </p:nvSpPr>
        <p:spPr/>
        <p:txBody>
          <a:bodyPr/>
          <a:lstStyle/>
          <a:p>
            <a:r>
              <a:rPr lang="en-US" dirty="0"/>
              <a:t>Auto-Save</a:t>
            </a:r>
          </a:p>
          <a:p>
            <a:pPr lvl="1"/>
            <a:r>
              <a:rPr lang="en-US" dirty="0"/>
              <a:t>ISE automatically saves scripts to ‘alternate location’</a:t>
            </a:r>
          </a:p>
          <a:p>
            <a:pPr lvl="1"/>
            <a:r>
              <a:rPr lang="en-US" dirty="0"/>
              <a:t>Default save interval is 2 minutes</a:t>
            </a:r>
          </a:p>
          <a:p>
            <a:pPr lvl="1"/>
            <a:r>
              <a:rPr lang="en-US" dirty="0"/>
              <a:t>Interval is editable via menu and object model</a:t>
            </a:r>
          </a:p>
          <a:p>
            <a:r>
              <a:rPr lang="en-US" dirty="0"/>
              <a:t>Crash Recovery</a:t>
            </a:r>
          </a:p>
          <a:p>
            <a:pPr lvl="1"/>
            <a:r>
              <a:rPr lang="en-US" dirty="0"/>
              <a:t>Uses alternate auto-saved files to restore un-saved scripts</a:t>
            </a:r>
          </a:p>
        </p:txBody>
      </p:sp>
      <p:sp>
        <p:nvSpPr>
          <p:cNvPr id="3" name="Title 2"/>
          <p:cNvSpPr>
            <a:spLocks noGrp="1"/>
          </p:cNvSpPr>
          <p:nvPr>
            <p:ph type="title"/>
          </p:nvPr>
        </p:nvSpPr>
        <p:spPr/>
        <p:txBody>
          <a:bodyPr/>
          <a:lstStyle/>
          <a:p>
            <a:r>
              <a:rPr lang="en-US" noProof="1"/>
              <a:t>Auto-Save and Crash Recovery</a:t>
            </a:r>
          </a:p>
        </p:txBody>
      </p:sp>
      <p:sp>
        <p:nvSpPr>
          <p:cNvPr id="5" name="Title 2"/>
          <p:cNvSpPr txBox="1">
            <a:spLocks/>
          </p:cNvSpPr>
          <p:nvPr/>
        </p:nvSpPr>
        <p:spPr>
          <a:xfrm>
            <a:off x="304800" y="4221318"/>
            <a:ext cx="9182274" cy="558382"/>
          </a:xfrm>
          <a:prstGeom prst="rect">
            <a:avLst/>
          </a:prstGeom>
        </p:spPr>
        <p:txBody>
          <a:bodyPr vert="horz" wrap="square" lIns="146304" tIns="91440" rIns="146304" bIns="91440" rtlCol="0" anchor="t">
            <a:noAutofit/>
          </a:bodyPr>
          <a:lstStyle>
            <a:lvl1pPr defTabSz="914367">
              <a:lnSpc>
                <a:spcPct val="90000"/>
              </a:lnSpc>
              <a:spcBef>
                <a:spcPct val="0"/>
              </a:spcBef>
              <a:buNone/>
              <a:defRPr lang="en-US" sz="4800" b="0" cap="none" spc="-100" baseline="0">
                <a:ln w="3175">
                  <a:noFill/>
                </a:ln>
                <a:solidFill>
                  <a:srgbClr val="0078D7"/>
                </a:solidFill>
                <a:effectLst/>
                <a:latin typeface="+mj-lt"/>
                <a:cs typeface="Segoe UI" pitchFamily="34" charset="0"/>
              </a:defRPr>
            </a:lvl1pPr>
          </a:lstStyle>
          <a:p>
            <a:r>
              <a:rPr lang="en-US" noProof="1"/>
              <a:t>Rich Copy to and from the ISE</a:t>
            </a:r>
          </a:p>
        </p:txBody>
      </p:sp>
      <p:sp>
        <p:nvSpPr>
          <p:cNvPr id="7" name="Content Placeholder 5"/>
          <p:cNvSpPr txBox="1">
            <a:spLocks/>
          </p:cNvSpPr>
          <p:nvPr/>
        </p:nvSpPr>
        <p:spPr>
          <a:xfrm>
            <a:off x="304800" y="5055181"/>
            <a:ext cx="9871587" cy="1713175"/>
          </a:xfrm>
          <a:prstGeom prst="rect">
            <a:avLst/>
          </a:prstGeom>
        </p:spPr>
        <p:txBody>
          <a:bodyPr vert="horz" lIns="91440" tIns="45720" rIns="91440" bIns="45720" rtlCol="0">
            <a:normAutofit/>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342900" indent="-342900">
              <a:lnSpc>
                <a:spcPct val="120000"/>
              </a:lnSpc>
              <a:spcBef>
                <a:spcPts val="0"/>
              </a:spcBef>
              <a:buFont typeface="Arial" panose="020B0604020202020204" pitchFamily="34" charset="0"/>
              <a:buChar char="•"/>
              <a:defRPr/>
            </a:pPr>
            <a:r>
              <a:rPr kumimoji="0" lang="en-US" sz="2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Clipboard includes colors, font, size, etc.</a:t>
            </a:r>
          </a:p>
          <a:p>
            <a:pPr marL="342900" indent="-342900">
              <a:lnSpc>
                <a:spcPct val="120000"/>
              </a:lnSpc>
              <a:spcBef>
                <a:spcPts val="0"/>
              </a:spcBef>
              <a:buFont typeface="Arial" panose="020B0604020202020204" pitchFamily="34" charset="0"/>
              <a:buChar char="•"/>
              <a:defRPr/>
            </a:pPr>
            <a:r>
              <a:rPr kumimoji="0" lang="en-US" sz="2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Excellent feature for sharing code in email, </a:t>
            </a:r>
            <a:r>
              <a:rPr kumimoji="0" lang="en-US" sz="2800" b="0" i="0" u="none" strike="noStrike" kern="0" cap="none" spc="0" normalizeH="0" baseline="0" noProof="0" dirty="0" err="1">
                <a:ln>
                  <a:noFill/>
                </a:ln>
                <a:solidFill>
                  <a:srgbClr val="000000"/>
                </a:solidFill>
                <a:effectLst/>
                <a:uLnTx/>
                <a:uFillTx/>
                <a:latin typeface="Segoe UI Light" panose="020B0502040204020203" pitchFamily="34" charset="0"/>
                <a:ea typeface="+mn-ea"/>
                <a:cs typeface="Segoe UI Light" panose="020B0502040204020203" pitchFamily="34" charset="0"/>
              </a:rPr>
              <a:t>pptx</a:t>
            </a:r>
            <a:r>
              <a:rPr kumimoji="0" lang="en-US" sz="2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a:t>
            </a:r>
            <a:r>
              <a:rPr kumimoji="0" lang="en-US" sz="2800" b="0" i="0" u="none" strike="noStrike" kern="0" cap="none" spc="0" normalizeH="0" baseline="0" noProof="0" dirty="0" err="1">
                <a:ln>
                  <a:noFill/>
                </a:ln>
                <a:solidFill>
                  <a:srgbClr val="000000"/>
                </a:solidFill>
                <a:effectLst/>
                <a:uLnTx/>
                <a:uFillTx/>
                <a:latin typeface="Segoe UI Light" panose="020B0502040204020203" pitchFamily="34" charset="0"/>
                <a:ea typeface="+mn-ea"/>
                <a:cs typeface="Segoe UI Light" panose="020B0502040204020203" pitchFamily="34" charset="0"/>
              </a:rPr>
              <a:t>docx</a:t>
            </a:r>
            <a:r>
              <a:rPr kumimoji="0" lang="en-US" sz="2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etc.</a:t>
            </a:r>
          </a:p>
        </p:txBody>
      </p:sp>
    </p:spTree>
    <p:custDataLst>
      <p:tags r:id="rId1"/>
    </p:custDataLst>
    <p:extLst>
      <p:ext uri="{BB962C8B-B14F-4D97-AF65-F5344CB8AC3E}">
        <p14:creationId xmlns:p14="http://schemas.microsoft.com/office/powerpoint/2010/main" val="272014444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name="HIDDEN - Slide50">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ISE Features</a:t>
            </a:r>
            <a:endParaRPr lang="en-US" sz="3600" dirty="0">
              <a:solidFill>
                <a:schemeClr val="tx1"/>
              </a:solidFill>
            </a:endParaRPr>
          </a:p>
        </p:txBody>
      </p:sp>
    </p:spTree>
    <p:extLst>
      <p:ext uri="{BB962C8B-B14F-4D97-AF65-F5344CB8AC3E}">
        <p14:creationId xmlns:p14="http://schemas.microsoft.com/office/powerpoint/2010/main" val="122030169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name="HIDDEN - Slide51">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767089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HIDDEN - Slide3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5F4707-2382-4D2B-8385-1E54F39F514C}"/>
              </a:ext>
            </a:extLst>
          </p:cNvPr>
          <p:cNvSpPr>
            <a:spLocks noGrp="1"/>
          </p:cNvSpPr>
          <p:nvPr>
            <p:ph type="body" sz="quarter" idx="10"/>
            <p:custDataLst>
              <p:custData r:id="rId1"/>
            </p:custDataLst>
          </p:nvPr>
        </p:nvSpPr>
        <p:spPr>
          <a:xfrm>
            <a:off x="269239" y="1189177"/>
            <a:ext cx="11653523" cy="1046440"/>
          </a:xfrm>
        </p:spPr>
        <p:txBody>
          <a:bodyPr numCol="1"/>
          <a:lstStyle/>
          <a:p>
            <a:r>
              <a:rPr lang="en-US"/>
              <a:t>Introduction to Windows PowerShell
Introduction to Commands</a:t>
            </a:r>
            <a:endParaRPr lang="en-US" dirty="0"/>
          </a:p>
        </p:txBody>
      </p:sp>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a:t>Learning Units covered in this Module</a:t>
            </a:r>
            <a:endParaRPr lang="en-US" dirty="0"/>
          </a:p>
        </p:txBody>
      </p:sp>
    </p:spTree>
    <p:extLst>
      <p:ext uri="{BB962C8B-B14F-4D97-AF65-F5344CB8AC3E}">
        <p14:creationId xmlns:p14="http://schemas.microsoft.com/office/powerpoint/2010/main" val="90743803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name="HIDDEN - Slide52">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1"/>
            </p:custDataLst>
          </p:nvPr>
        </p:nvSpPr>
        <p:spPr/>
        <p:txBody>
          <a:bodyPr wrap="square"/>
          <a:lstStyle/>
          <a:p>
            <a:r>
              <a:rPr lang="en-US"/>
              <a:t>Introduction to Commands</a:t>
            </a:r>
            <a:endParaRPr lang="en-US" dirty="0"/>
          </a:p>
        </p:txBody>
      </p:sp>
    </p:spTree>
    <p:extLst>
      <p:ext uri="{BB962C8B-B14F-4D97-AF65-F5344CB8AC3E}">
        <p14:creationId xmlns:p14="http://schemas.microsoft.com/office/powerpoint/2010/main" val="416756470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name="HIDDEN - Slide5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DD850C-29B9-4641-B580-0B91B9EBAE00}"/>
              </a:ext>
            </a:extLst>
          </p:cNvPr>
          <p:cNvSpPr>
            <a:spLocks noGrp="1"/>
          </p:cNvSpPr>
          <p:nvPr>
            <p:ph type="body" sz="quarter" idx="10"/>
            <p:custDataLst>
              <p:custData r:id="rId1"/>
            </p:custDataLst>
          </p:nvPr>
        </p:nvSpPr>
        <p:spPr>
          <a:xfrm>
            <a:off x="265176" y="2011680"/>
            <a:ext cx="9064366" cy="1329595"/>
          </a:xfrm>
        </p:spPr>
        <p:txBody>
          <a:bodyPr/>
          <a:lstStyle/>
          <a:p>
            <a:r>
              <a:rPr lang="en-US"/>
              <a:t>Search and discover commands</a:t>
            </a:r>
          </a:p>
          <a:p>
            <a:r>
              <a:rPr lang="en-US"/>
              <a:t>Understand how to get help</a:t>
            </a:r>
          </a:p>
          <a:p>
            <a:r>
              <a:rPr lang="en-US"/>
              <a:t>Work with aliases</a:t>
            </a:r>
            <a:endParaRPr lang="en-US" dirty="0"/>
          </a:p>
        </p:txBody>
      </p:sp>
      <p:sp>
        <p:nvSpPr>
          <p:cNvPr id="5" name="Text Placeholder 4">
            <a:extLst>
              <a:ext uri="{FF2B5EF4-FFF2-40B4-BE49-F238E27FC236}">
                <a16:creationId xmlns:a16="http://schemas.microsoft.com/office/drawing/2014/main" id="{55182462-DFDF-4D48-A92C-42FD52821C4E}"/>
              </a:ext>
            </a:extLst>
          </p:cNvPr>
          <p:cNvSpPr>
            <a:spLocks noGrp="1"/>
          </p:cNvSpPr>
          <p:nvPr>
            <p:ph type="body" sz="quarter" idx="11"/>
            <p:custDataLst>
              <p:custData r:id="rId2"/>
            </p:custDataLst>
          </p:nvPr>
        </p:nvSpPr>
        <p:spPr>
          <a:xfrm>
            <a:off x="269239" y="1189177"/>
            <a:ext cx="11653523" cy="572464"/>
          </a:xfrm>
        </p:spPr>
        <p:txBody>
          <a:bodyPr/>
          <a:lstStyle/>
          <a:p>
            <a:r>
              <a:rPr lang="en-US"/>
              <a:t>After completing Introduction to Commands, you will be able to:</a:t>
            </a:r>
            <a:endParaRPr lang="en-US" dirty="0"/>
          </a:p>
        </p:txBody>
      </p:sp>
    </p:spTree>
    <p:extLst>
      <p:ext uri="{BB962C8B-B14F-4D97-AF65-F5344CB8AC3E}">
        <p14:creationId xmlns:p14="http://schemas.microsoft.com/office/powerpoint/2010/main" val="147149899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name="HIDDEN - Slide54">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External Commands</a:t>
            </a:r>
            <a:endParaRPr lang="en-US" dirty="0"/>
          </a:p>
        </p:txBody>
      </p:sp>
    </p:spTree>
    <p:extLst>
      <p:ext uri="{BB962C8B-B14F-4D97-AF65-F5344CB8AC3E}">
        <p14:creationId xmlns:p14="http://schemas.microsoft.com/office/powerpoint/2010/main" val="94387357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977D177-E02C-4C31-BAC8-5296893A7E09}"/>
              </a:ext>
            </a:extLst>
          </p:cNvPr>
          <p:cNvSpPr>
            <a:spLocks noGrp="1"/>
          </p:cNvSpPr>
          <p:nvPr>
            <p:ph type="body" sz="quarter" idx="10"/>
          </p:nvPr>
        </p:nvSpPr>
        <p:spPr>
          <a:xfrm>
            <a:off x="269239" y="1189177"/>
            <a:ext cx="11653523" cy="3681008"/>
          </a:xfrm>
        </p:spPr>
        <p:txBody>
          <a:bodyPr/>
          <a:lstStyle/>
          <a:p>
            <a:r>
              <a:rPr lang="en-US" sz="3200" dirty="0"/>
              <a:t>Traditional command line tools like sc.exe, netsh.exe, reg.exe can still be used in PowerShell</a:t>
            </a:r>
          </a:p>
          <a:p>
            <a:r>
              <a:rPr lang="en-US" sz="3200" dirty="0"/>
              <a:t>These commands run in a separate process</a:t>
            </a:r>
          </a:p>
          <a:p>
            <a:r>
              <a:rPr lang="en-US" sz="3200" dirty="0"/>
              <a:t>Commands can be found using “Get-Command”</a:t>
            </a:r>
          </a:p>
          <a:p>
            <a:r>
              <a:rPr lang="en-US" sz="3200" dirty="0"/>
              <a:t>Difficult to discover due to no standard naming convention or syntax</a:t>
            </a:r>
          </a:p>
          <a:p>
            <a:r>
              <a:rPr lang="en-US" sz="3200" dirty="0"/>
              <a:t>Output of the commands is in a plain text array or lines</a:t>
            </a:r>
          </a:p>
        </p:txBody>
      </p:sp>
      <p:sp>
        <p:nvSpPr>
          <p:cNvPr id="6" name="Title 5"/>
          <p:cNvSpPr>
            <a:spLocks noGrp="1"/>
          </p:cNvSpPr>
          <p:nvPr>
            <p:ph type="title"/>
          </p:nvPr>
        </p:nvSpPr>
        <p:spPr/>
        <p:txBody>
          <a:bodyPr/>
          <a:lstStyle/>
          <a:p>
            <a:r>
              <a:rPr lang="en-US" dirty="0"/>
              <a:t>External Commands</a:t>
            </a:r>
          </a:p>
        </p:txBody>
      </p:sp>
    </p:spTree>
    <p:extLst>
      <p:ext uri="{BB962C8B-B14F-4D97-AF65-F5344CB8AC3E}">
        <p14:creationId xmlns:p14="http://schemas.microsoft.com/office/powerpoint/2010/main" val="17296261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977D177-E02C-4C31-BAC8-5296893A7E09}"/>
              </a:ext>
            </a:extLst>
          </p:cNvPr>
          <p:cNvSpPr>
            <a:spLocks noGrp="1"/>
          </p:cNvSpPr>
          <p:nvPr>
            <p:ph type="body" sz="quarter" idx="10"/>
          </p:nvPr>
        </p:nvSpPr>
        <p:spPr>
          <a:xfrm>
            <a:off x="269239" y="1189177"/>
            <a:ext cx="11653523" cy="572464"/>
          </a:xfrm>
        </p:spPr>
        <p:txBody>
          <a:bodyPr/>
          <a:lstStyle/>
          <a:p>
            <a:r>
              <a:rPr lang="en-US" dirty="0"/>
              <a:t>External commands can be found using “Get-Command”</a:t>
            </a:r>
          </a:p>
        </p:txBody>
      </p:sp>
      <p:sp>
        <p:nvSpPr>
          <p:cNvPr id="6" name="Title 5"/>
          <p:cNvSpPr>
            <a:spLocks noGrp="1"/>
          </p:cNvSpPr>
          <p:nvPr>
            <p:ph type="title"/>
          </p:nvPr>
        </p:nvSpPr>
        <p:spPr/>
        <p:txBody>
          <a:bodyPr/>
          <a:lstStyle/>
          <a:p>
            <a:r>
              <a:rPr lang="en-US" dirty="0"/>
              <a:t>Searching for External Commands</a:t>
            </a:r>
          </a:p>
        </p:txBody>
      </p:sp>
      <p:sp>
        <p:nvSpPr>
          <p:cNvPr id="3" name="Rectangle 2">
            <a:extLst>
              <a:ext uri="{FF2B5EF4-FFF2-40B4-BE49-F238E27FC236}">
                <a16:creationId xmlns:a16="http://schemas.microsoft.com/office/drawing/2014/main" id="{686B4AF5-2B26-47CA-87DA-8B786E7225AD}"/>
              </a:ext>
            </a:extLst>
          </p:cNvPr>
          <p:cNvSpPr/>
          <p:nvPr/>
        </p:nvSpPr>
        <p:spPr>
          <a:xfrm>
            <a:off x="838200" y="3810000"/>
            <a:ext cx="10932161" cy="2062103"/>
          </a:xfrm>
          <a:prstGeom prst="rect">
            <a:avLst/>
          </a:prstGeom>
          <a:solidFill>
            <a:schemeClr val="accent1"/>
          </a:solidFill>
        </p:spPr>
        <p:txBody>
          <a:bodyPr wrap="square">
            <a:spAutoFit/>
          </a:bodyPr>
          <a:lstStyle/>
          <a:p>
            <a:r>
              <a:rPr lang="en-US" sz="1600" dirty="0">
                <a:solidFill>
                  <a:schemeClr val="bg1"/>
                </a:solidFill>
              </a:rPr>
              <a:t>PS C:\&gt; Get-Command -Name *.exe</a:t>
            </a:r>
          </a:p>
          <a:p>
            <a:endParaRPr lang="en-US" sz="1600" dirty="0">
              <a:solidFill>
                <a:schemeClr val="bg1"/>
              </a:solidFill>
            </a:endParaRPr>
          </a:p>
          <a:p>
            <a:r>
              <a:rPr lang="en-US" sz="1600" dirty="0" err="1">
                <a:solidFill>
                  <a:schemeClr val="bg1"/>
                </a:solidFill>
              </a:rPr>
              <a:t>CommandType</a:t>
            </a:r>
            <a:r>
              <a:rPr lang="en-US" sz="1600" dirty="0">
                <a:solidFill>
                  <a:schemeClr val="bg1"/>
                </a:solidFill>
              </a:rPr>
              <a:t>     Name                                              	 Version    Source                                   </a:t>
            </a:r>
          </a:p>
          <a:p>
            <a:r>
              <a:rPr lang="en-US" sz="1600" dirty="0">
                <a:solidFill>
                  <a:schemeClr val="bg1"/>
                </a:solidFill>
              </a:rPr>
              <a:t>-----------------    -------                                               	---------    --------                                   </a:t>
            </a:r>
          </a:p>
          <a:p>
            <a:r>
              <a:rPr lang="en-US" sz="1600" dirty="0">
                <a:solidFill>
                  <a:schemeClr val="bg1"/>
                </a:solidFill>
              </a:rPr>
              <a:t>Application     AgentService.exe                                   	10.0.17... C:\WINDOWS\system32\AgentService.exe     </a:t>
            </a:r>
          </a:p>
          <a:p>
            <a:r>
              <a:rPr lang="en-US" sz="1600" dirty="0">
                <a:solidFill>
                  <a:schemeClr val="bg1"/>
                </a:solidFill>
              </a:rPr>
              <a:t>Application     aitstatic.exe                                 		10.0.17... C:\WINDOWS\system32\aitstatic.exe        </a:t>
            </a:r>
          </a:p>
          <a:p>
            <a:r>
              <a:rPr lang="en-US" sz="1600" dirty="0">
                <a:solidFill>
                  <a:schemeClr val="bg1"/>
                </a:solidFill>
              </a:rPr>
              <a:t>Application     alg.exe                                            		10.0.17... C:\WINDOWS\system32\alg.exe              </a:t>
            </a:r>
          </a:p>
          <a:p>
            <a:r>
              <a:rPr lang="en-US" sz="1600" dirty="0">
                <a:solidFill>
                  <a:schemeClr val="bg1"/>
                </a:solidFill>
              </a:rPr>
              <a:t>Application     AppHostRegistrationVerifier.exe            	10.0.17... C:\WINDOWS\system32\AppHostRegistratio...</a:t>
            </a:r>
          </a:p>
        </p:txBody>
      </p:sp>
    </p:spTree>
    <p:extLst>
      <p:ext uri="{BB962C8B-B14F-4D97-AF65-F5344CB8AC3E}">
        <p14:creationId xmlns:p14="http://schemas.microsoft.com/office/powerpoint/2010/main" val="427863512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977D177-E02C-4C31-BAC8-5296893A7E09}"/>
              </a:ext>
            </a:extLst>
          </p:cNvPr>
          <p:cNvSpPr>
            <a:spLocks noGrp="1"/>
          </p:cNvSpPr>
          <p:nvPr>
            <p:ph type="body" sz="quarter" idx="10"/>
          </p:nvPr>
        </p:nvSpPr>
        <p:spPr/>
        <p:txBody>
          <a:bodyPr/>
          <a:lstStyle/>
          <a:p>
            <a:r>
              <a:rPr lang="en-US" dirty="0"/>
              <a:t>Lots of native command have a PowerShell equivalent</a:t>
            </a:r>
          </a:p>
        </p:txBody>
      </p:sp>
      <p:sp>
        <p:nvSpPr>
          <p:cNvPr id="6" name="Title 5"/>
          <p:cNvSpPr>
            <a:spLocks noGrp="1"/>
          </p:cNvSpPr>
          <p:nvPr>
            <p:ph type="title"/>
          </p:nvPr>
        </p:nvSpPr>
        <p:spPr/>
        <p:txBody>
          <a:bodyPr/>
          <a:lstStyle/>
          <a:p>
            <a:r>
              <a:rPr lang="en-US" dirty="0"/>
              <a:t>External Commands VS Native PowerShell</a:t>
            </a:r>
          </a:p>
        </p:txBody>
      </p:sp>
      <p:graphicFrame>
        <p:nvGraphicFramePr>
          <p:cNvPr id="9" name="Table 8">
            <a:extLst>
              <a:ext uri="{FF2B5EF4-FFF2-40B4-BE49-F238E27FC236}">
                <a16:creationId xmlns:a16="http://schemas.microsoft.com/office/drawing/2014/main" id="{3C25FBF7-4329-4068-868A-67447CC1E888}"/>
              </a:ext>
            </a:extLst>
          </p:cNvPr>
          <p:cNvGraphicFramePr/>
          <p:nvPr>
            <p:extLst/>
          </p:nvPr>
        </p:nvGraphicFramePr>
        <p:xfrm>
          <a:off x="533400" y="2057400"/>
          <a:ext cx="11256560" cy="1628676"/>
        </p:xfrm>
        <a:graphic>
          <a:graphicData uri="http://schemas.openxmlformats.org/drawingml/2006/table">
            <a:tbl>
              <a:tblPr firstRow="1" bandRow="1"/>
              <a:tblGrid>
                <a:gridCol w="5628280">
                  <a:extLst>
                    <a:ext uri="{9D8B030D-6E8A-4147-A177-3AD203B41FA5}">
                      <a16:colId xmlns:a16="http://schemas.microsoft.com/office/drawing/2014/main" val="1782142341"/>
                    </a:ext>
                  </a:extLst>
                </a:gridCol>
                <a:gridCol w="5628280">
                  <a:extLst>
                    <a:ext uri="{9D8B030D-6E8A-4147-A177-3AD203B41FA5}">
                      <a16:colId xmlns:a16="http://schemas.microsoft.com/office/drawing/2014/main" val="3925056933"/>
                    </a:ext>
                  </a:extLst>
                </a:gridCol>
              </a:tblGrid>
              <a:tr h="407169">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a:r>
                        <a:rPr lang="en-US" sz="2000" b="0" dirty="0"/>
                        <a:t>CMD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A5BBA"/>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a:r>
                        <a:rPr lang="en-US" sz="2000" b="0"/>
                        <a:t>PowerShell</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A5BBA"/>
                    </a:solidFill>
                  </a:tcPr>
                </a:tc>
                <a:extLst>
                  <a:ext uri="{0D108BD9-81ED-4DB2-BD59-A6C34878D82A}">
                    <a16:rowId xmlns:a16="http://schemas.microsoft.com/office/drawing/2014/main" val="2741944680"/>
                  </a:ext>
                </a:extLst>
              </a:tr>
              <a:tr h="407169">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000"/>
                        <a:t>Ping Loopback –a –n 1</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4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000"/>
                        <a:t>Test-Connection –count 1</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40000"/>
                      </a:srgbClr>
                    </a:solidFill>
                  </a:tcPr>
                </a:tc>
                <a:extLst>
                  <a:ext uri="{0D108BD9-81ED-4DB2-BD59-A6C34878D82A}">
                    <a16:rowId xmlns:a16="http://schemas.microsoft.com/office/drawing/2014/main" val="1535512085"/>
                  </a:ext>
                </a:extLst>
              </a:tr>
              <a:tr h="407169">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000"/>
                        <a:t>Copy c:\SomeFile.txt d:\somefile.txt /Y</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2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000"/>
                        <a:t>Copy-Item c:\SomeFile.txt d:\SomeFile -Force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20000"/>
                      </a:srgbClr>
                    </a:solidFill>
                  </a:tcPr>
                </a:tc>
                <a:extLst>
                  <a:ext uri="{0D108BD9-81ED-4DB2-BD59-A6C34878D82A}">
                    <a16:rowId xmlns:a16="http://schemas.microsoft.com/office/drawing/2014/main" val="1575660823"/>
                  </a:ext>
                </a:extLst>
              </a:tr>
              <a:tr h="407169">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lgn="l"/>
                      <a:r>
                        <a:rPr lang="en-US" sz="2000" dirty="0" err="1">
                          <a:solidFill>
                            <a:schemeClr val="dk1"/>
                          </a:solidFill>
                          <a:latin typeface="+mn-lt"/>
                          <a:ea typeface="+mn-ea"/>
                          <a:cs typeface="+mn-cs"/>
                        </a:rPr>
                        <a:t>Netsh</a:t>
                      </a:r>
                      <a:r>
                        <a:rPr lang="en-US" sz="2000" dirty="0">
                          <a:solidFill>
                            <a:schemeClr val="dk1"/>
                          </a:solidFill>
                          <a:latin typeface="+mn-lt"/>
                          <a:ea typeface="+mn-ea"/>
                          <a:cs typeface="+mn-cs"/>
                        </a:rPr>
                        <a:t> interface </a:t>
                      </a:r>
                      <a:r>
                        <a:rPr lang="en-US" sz="2000" dirty="0" err="1">
                          <a:solidFill>
                            <a:schemeClr val="dk1"/>
                          </a:solidFill>
                          <a:latin typeface="+mn-lt"/>
                          <a:ea typeface="+mn-ea"/>
                          <a:cs typeface="+mn-cs"/>
                        </a:rPr>
                        <a:t>ip</a:t>
                      </a:r>
                      <a:r>
                        <a:rPr lang="en-US" sz="2000" dirty="0">
                          <a:solidFill>
                            <a:schemeClr val="dk1"/>
                          </a:solidFill>
                          <a:latin typeface="+mn-lt"/>
                          <a:ea typeface="+mn-ea"/>
                          <a:cs typeface="+mn-cs"/>
                        </a:rPr>
                        <a:t> show config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4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2000" dirty="0"/>
                        <a:t>Get-</a:t>
                      </a:r>
                      <a:r>
                        <a:rPr lang="en-US" sz="2000" dirty="0" err="1"/>
                        <a:t>NetIPAddress</a:t>
                      </a:r>
                      <a:endParaRPr lang="en-US" sz="2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A5BBA">
                        <a:tint val="40000"/>
                      </a:srgbClr>
                    </a:solidFill>
                  </a:tcPr>
                </a:tc>
                <a:extLst>
                  <a:ext uri="{0D108BD9-81ED-4DB2-BD59-A6C34878D82A}">
                    <a16:rowId xmlns:a16="http://schemas.microsoft.com/office/drawing/2014/main" val="3195748051"/>
                  </a:ext>
                </a:extLst>
              </a:tr>
            </a:tbl>
          </a:graphicData>
        </a:graphic>
      </p:graphicFrame>
      <p:sp>
        <p:nvSpPr>
          <p:cNvPr id="10" name="Text Placeholder 6">
            <a:extLst>
              <a:ext uri="{FF2B5EF4-FFF2-40B4-BE49-F238E27FC236}">
                <a16:creationId xmlns:a16="http://schemas.microsoft.com/office/drawing/2014/main" id="{BCF8AAE0-4949-4096-9879-176932D45BB0}"/>
              </a:ext>
            </a:extLst>
          </p:cNvPr>
          <p:cNvSpPr txBox="1">
            <a:spLocks/>
          </p:cNvSpPr>
          <p:nvPr/>
        </p:nvSpPr>
        <p:spPr>
          <a:xfrm>
            <a:off x="245793" y="3810000"/>
            <a:ext cx="11653523" cy="572464"/>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Data is returned in an unstructured array of text strings</a:t>
            </a:r>
          </a:p>
        </p:txBody>
      </p:sp>
      <p:sp>
        <p:nvSpPr>
          <p:cNvPr id="4" name="Rectangle 3">
            <a:extLst>
              <a:ext uri="{FF2B5EF4-FFF2-40B4-BE49-F238E27FC236}">
                <a16:creationId xmlns:a16="http://schemas.microsoft.com/office/drawing/2014/main" id="{AB14D451-D3E0-4A06-800B-AC8E986CAE2E}"/>
              </a:ext>
            </a:extLst>
          </p:cNvPr>
          <p:cNvSpPr/>
          <p:nvPr/>
        </p:nvSpPr>
        <p:spPr>
          <a:xfrm>
            <a:off x="2209800" y="4556680"/>
            <a:ext cx="7772400" cy="1993623"/>
          </a:xfrm>
          <a:prstGeom prst="rect">
            <a:avLst/>
          </a:prstGeom>
          <a:solidFill>
            <a:schemeClr val="tx2"/>
          </a:solidFill>
        </p:spPr>
        <p:txBody>
          <a:bodyPr wrap="square">
            <a:spAutoFit/>
          </a:bodyPr>
          <a:lstStyle/>
          <a:p>
            <a:r>
              <a:rPr lang="en-US" dirty="0">
                <a:solidFill>
                  <a:schemeClr val="bg1"/>
                </a:solidFill>
              </a:rPr>
              <a:t>PS C:\&gt; </a:t>
            </a:r>
            <a:r>
              <a:rPr lang="en-US" dirty="0">
                <a:solidFill>
                  <a:schemeClr val="accent5">
                    <a:lumMod val="60000"/>
                    <a:lumOff val="40000"/>
                  </a:schemeClr>
                </a:solidFill>
              </a:rPr>
              <a:t>$result </a:t>
            </a:r>
            <a:r>
              <a:rPr lang="en-US" dirty="0">
                <a:solidFill>
                  <a:schemeClr val="bg1"/>
                </a:solidFill>
              </a:rPr>
              <a:t>= </a:t>
            </a:r>
            <a:r>
              <a:rPr lang="en-US" dirty="0" err="1">
                <a:solidFill>
                  <a:srgbClr val="FFFF00"/>
                </a:solidFill>
              </a:rPr>
              <a:t>netsh</a:t>
            </a:r>
            <a:r>
              <a:rPr lang="en-US" dirty="0">
                <a:solidFill>
                  <a:schemeClr val="bg1"/>
                </a:solidFill>
              </a:rPr>
              <a:t> interface </a:t>
            </a:r>
            <a:r>
              <a:rPr lang="en-US" dirty="0" err="1">
                <a:solidFill>
                  <a:schemeClr val="bg1"/>
                </a:solidFill>
              </a:rPr>
              <a:t>ip</a:t>
            </a:r>
            <a:r>
              <a:rPr lang="en-US" dirty="0">
                <a:solidFill>
                  <a:schemeClr val="bg1"/>
                </a:solidFill>
              </a:rPr>
              <a:t> show config</a:t>
            </a:r>
          </a:p>
          <a:p>
            <a:r>
              <a:rPr lang="en-US" dirty="0">
                <a:solidFill>
                  <a:schemeClr val="bg1"/>
                </a:solidFill>
              </a:rPr>
              <a:t>PS C:\&gt; </a:t>
            </a:r>
            <a:r>
              <a:rPr lang="en-US" dirty="0">
                <a:solidFill>
                  <a:schemeClr val="accent5">
                    <a:lumMod val="60000"/>
                    <a:lumOff val="40000"/>
                  </a:schemeClr>
                </a:solidFill>
              </a:rPr>
              <a:t>$</a:t>
            </a:r>
            <a:r>
              <a:rPr lang="en-US" dirty="0" err="1">
                <a:solidFill>
                  <a:schemeClr val="accent5">
                    <a:lumMod val="60000"/>
                    <a:lumOff val="40000"/>
                  </a:schemeClr>
                </a:solidFill>
              </a:rPr>
              <a:t>result</a:t>
            </a:r>
            <a:r>
              <a:rPr lang="en-US" dirty="0" err="1">
                <a:solidFill>
                  <a:schemeClr val="bg1"/>
                </a:solidFill>
              </a:rPr>
              <a:t>.GetType</a:t>
            </a:r>
            <a:r>
              <a:rPr lang="en-US" dirty="0">
                <a:solidFill>
                  <a:schemeClr val="bg1"/>
                </a:solidFill>
              </a:rPr>
              <a:t>().basetype.name</a:t>
            </a:r>
          </a:p>
          <a:p>
            <a:r>
              <a:rPr lang="en-US" dirty="0">
                <a:solidFill>
                  <a:schemeClr val="bg1"/>
                </a:solidFill>
              </a:rPr>
              <a:t>Array</a:t>
            </a:r>
          </a:p>
          <a:p>
            <a:r>
              <a:rPr lang="en-US" dirty="0">
                <a:solidFill>
                  <a:schemeClr val="bg1"/>
                </a:solidFill>
              </a:rPr>
              <a:t>PS C:\&gt; </a:t>
            </a:r>
            <a:r>
              <a:rPr lang="en-US" dirty="0">
                <a:solidFill>
                  <a:schemeClr val="accent5">
                    <a:lumMod val="60000"/>
                    <a:lumOff val="40000"/>
                  </a:schemeClr>
                </a:solidFill>
              </a:rPr>
              <a:t>$result</a:t>
            </a:r>
            <a:r>
              <a:rPr lang="en-US" dirty="0">
                <a:solidFill>
                  <a:schemeClr val="bg1"/>
                </a:solidFill>
              </a:rPr>
              <a:t>[2..3]</a:t>
            </a:r>
          </a:p>
          <a:p>
            <a:r>
              <a:rPr lang="en-US" dirty="0">
                <a:solidFill>
                  <a:schemeClr val="bg1"/>
                </a:solidFill>
              </a:rPr>
              <a:t>    DHCP enabled:             	Yes</a:t>
            </a:r>
          </a:p>
          <a:p>
            <a:r>
              <a:rPr lang="en-US" dirty="0">
                <a:solidFill>
                  <a:schemeClr val="bg1"/>
                </a:solidFill>
              </a:rPr>
              <a:t>    IP Address:		192.168.3.101</a:t>
            </a:r>
          </a:p>
          <a:p>
            <a:r>
              <a:rPr lang="en-US" dirty="0">
                <a:solidFill>
                  <a:schemeClr val="bg1"/>
                </a:solidFill>
              </a:rPr>
              <a:t>PS C:\&gt;</a:t>
            </a:r>
          </a:p>
        </p:txBody>
      </p:sp>
    </p:spTree>
    <p:extLst>
      <p:ext uri="{BB962C8B-B14F-4D97-AF65-F5344CB8AC3E}">
        <p14:creationId xmlns:p14="http://schemas.microsoft.com/office/powerpoint/2010/main" val="223822310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name="HIDDEN - Slide58">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External Commands</a:t>
            </a:r>
            <a:endParaRPr lang="en-US" sz="3600" dirty="0">
              <a:solidFill>
                <a:schemeClr val="tx1"/>
              </a:solidFill>
            </a:endParaRPr>
          </a:p>
        </p:txBody>
      </p:sp>
    </p:spTree>
    <p:extLst>
      <p:ext uri="{BB962C8B-B14F-4D97-AF65-F5344CB8AC3E}">
        <p14:creationId xmlns:p14="http://schemas.microsoft.com/office/powerpoint/2010/main" val="360326871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name="HIDDEN - Slide59">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88132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name="HIDDEN - Slide60">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PowerShell commands</a:t>
            </a:r>
            <a:endParaRPr lang="en-US" dirty="0"/>
          </a:p>
        </p:txBody>
      </p:sp>
    </p:spTree>
    <p:extLst>
      <p:ext uri="{BB962C8B-B14F-4D97-AF65-F5344CB8AC3E}">
        <p14:creationId xmlns:p14="http://schemas.microsoft.com/office/powerpoint/2010/main" val="90840936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a:t>What is a Cmdlet?</a:t>
            </a:r>
            <a:endParaRPr lang="en-AU" dirty="0"/>
          </a:p>
        </p:txBody>
      </p:sp>
      <p:graphicFrame>
        <p:nvGraphicFramePr>
          <p:cNvPr id="2" name="Content Placeholder 1"/>
          <p:cNvGraphicFramePr>
            <a:graphicFrameLocks noGrp="1"/>
          </p:cNvGraphicFramePr>
          <p:nvPr>
            <p:ph sz="quarter" idx="4294967295"/>
            <p:extLst>
              <p:ext uri="{D42A27DB-BD31-4B8C-83A1-F6EECF244321}">
                <p14:modId xmlns:p14="http://schemas.microsoft.com/office/powerpoint/2010/main" val="3759768698"/>
              </p:ext>
            </p:extLst>
          </p:nvPr>
        </p:nvGraphicFramePr>
        <p:xfrm>
          <a:off x="1016000" y="1493838"/>
          <a:ext cx="11176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6"/>
          <p:cNvSpPr txBox="1">
            <a:spLocks/>
          </p:cNvSpPr>
          <p:nvPr/>
        </p:nvSpPr>
        <p:spPr>
          <a:xfrm>
            <a:off x="2235850" y="3229212"/>
            <a:ext cx="7631394" cy="553847"/>
          </a:xfrm>
          <a:prstGeom prst="rect">
            <a:avLst/>
          </a:prstGeom>
        </p:spPr>
        <p:txBody>
          <a:bodyPr vert="horz" lIns="91440" tIns="45720" rIns="91440" bIns="45720" rtlCol="0">
            <a:normAutofit/>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AU" sz="2800" b="0" i="0" u="none" strike="noStrike" kern="0" cap="none" spc="0" normalizeH="0" baseline="0" noProof="0">
                <a:ln>
                  <a:noFill/>
                </a:ln>
                <a:solidFill>
                  <a:srgbClr val="0000FF"/>
                </a:solidFill>
                <a:effectLst/>
                <a:uLnTx/>
                <a:uFillTx/>
                <a:latin typeface="Lucida Console" panose="020B0609040504020204" pitchFamily="49" charset="0"/>
                <a:ea typeface="+mn-ea"/>
              </a:rPr>
              <a:t>Remove-Item</a:t>
            </a:r>
            <a:r>
              <a:rPr kumimoji="0" lang="en-AU" sz="2800" b="0" i="0" u="none" strike="noStrike" kern="0" cap="none" spc="0" normalizeH="0" baseline="0" noProof="0">
                <a:ln>
                  <a:noFill/>
                </a:ln>
                <a:solidFill>
                  <a:prstClr val="black"/>
                </a:solidFill>
                <a:effectLst/>
                <a:uLnTx/>
                <a:uFillTx/>
                <a:latin typeface="Lucida Console" panose="020B0609040504020204" pitchFamily="49" charset="0"/>
                <a:ea typeface="+mn-ea"/>
              </a:rPr>
              <a:t> </a:t>
            </a:r>
            <a:r>
              <a:rPr kumimoji="0" lang="en-AU" sz="2800" b="0" i="0" u="none" strike="noStrike" kern="0" cap="none" spc="0" normalizeH="0" baseline="0" noProof="0">
                <a:ln>
                  <a:noFill/>
                </a:ln>
                <a:solidFill>
                  <a:srgbClr val="000080"/>
                </a:solidFill>
                <a:effectLst/>
                <a:uLnTx/>
                <a:uFillTx/>
                <a:latin typeface="Lucida Console" panose="020B0609040504020204" pitchFamily="49" charset="0"/>
                <a:ea typeface="+mn-ea"/>
              </a:rPr>
              <a:t>-Path</a:t>
            </a:r>
            <a:r>
              <a:rPr kumimoji="0" lang="en-AU" sz="2800" b="0" i="0" u="none" strike="noStrike" kern="0" cap="none" spc="0" normalizeH="0" baseline="0" noProof="0">
                <a:ln>
                  <a:noFill/>
                </a:ln>
                <a:solidFill>
                  <a:prstClr val="black"/>
                </a:solidFill>
                <a:effectLst/>
                <a:uLnTx/>
                <a:uFillTx/>
                <a:latin typeface="Lucida Console" panose="020B0609040504020204" pitchFamily="49" charset="0"/>
                <a:ea typeface="+mn-ea"/>
              </a:rPr>
              <a:t> </a:t>
            </a:r>
            <a:r>
              <a:rPr kumimoji="0" lang="en-AU" sz="2800" b="0" i="0" u="none" strike="noStrike" kern="0" cap="none" spc="0" normalizeH="0" baseline="0" noProof="0">
                <a:ln>
                  <a:noFill/>
                </a:ln>
                <a:solidFill>
                  <a:srgbClr val="8A2BE2"/>
                </a:solidFill>
                <a:effectLst/>
                <a:uLnTx/>
                <a:uFillTx/>
                <a:latin typeface="Lucida Console" panose="020B0609040504020204" pitchFamily="49" charset="0"/>
                <a:ea typeface="+mn-ea"/>
              </a:rPr>
              <a:t>C:\Temp </a:t>
            </a:r>
            <a:r>
              <a:rPr kumimoji="0" lang="en-AU" sz="2800" b="0" i="0" u="none" strike="noStrike" kern="0" cap="none" spc="0" normalizeH="0" baseline="0" noProof="0">
                <a:ln>
                  <a:noFill/>
                </a:ln>
                <a:solidFill>
                  <a:srgbClr val="000080"/>
                </a:solidFill>
                <a:effectLst/>
                <a:uLnTx/>
                <a:uFillTx/>
                <a:latin typeface="Lucida Console" panose="020B0609040504020204" pitchFamily="49" charset="0"/>
                <a:ea typeface="+mn-ea"/>
              </a:rPr>
              <a:t>-Force </a:t>
            </a:r>
          </a:p>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AU" sz="2800" b="0" i="0" u="none" strike="noStrike" kern="0" cap="none" spc="0" normalizeH="0" baseline="0" noProof="0">
              <a:ln>
                <a:noFill/>
              </a:ln>
              <a:solidFill>
                <a:srgbClr val="8A2BE2"/>
              </a:solidFill>
              <a:effectLst/>
              <a:uLnTx/>
              <a:uFillTx/>
              <a:latin typeface="Lucida Console" panose="020B0609040504020204" pitchFamily="49" charset="0"/>
              <a:ea typeface="+mn-ea"/>
            </a:endParaRPr>
          </a:p>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AU" sz="2800" b="0" i="0" u="none" strike="noStrike" kern="0" cap="none" spc="0" normalizeH="0" baseline="0" noProof="0">
              <a:ln>
                <a:noFill/>
              </a:ln>
              <a:solidFill>
                <a:prstClr val="black"/>
              </a:solidFill>
              <a:effectLst/>
              <a:uLnTx/>
              <a:uFillTx/>
              <a:latin typeface="Lucida Console" panose="020B0609040504020204" pitchFamily="49" charset="0"/>
              <a:ea typeface="+mn-ea"/>
            </a:endParaRPr>
          </a:p>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2400" b="0" i="0" u="none" strike="noStrike" kern="0" cap="none" spc="0" normalizeH="0" baseline="0" noProof="0">
              <a:ln>
                <a:noFill/>
              </a:ln>
              <a:solidFill>
                <a:srgbClr val="000000"/>
              </a:solidFill>
              <a:effectLst/>
              <a:uLnTx/>
              <a:uFillTx/>
              <a:latin typeface="Segoe UI Light" pitchFamily="34" charset="0"/>
              <a:ea typeface="+mn-ea"/>
            </a:endParaRPr>
          </a:p>
        </p:txBody>
      </p:sp>
      <p:grpSp>
        <p:nvGrpSpPr>
          <p:cNvPr id="3" name="Group 2"/>
          <p:cNvGrpSpPr/>
          <p:nvPr/>
        </p:nvGrpSpPr>
        <p:grpSpPr>
          <a:xfrm>
            <a:off x="2356833" y="3780921"/>
            <a:ext cx="1197736" cy="1249834"/>
            <a:chOff x="2356833" y="3780921"/>
            <a:chExt cx="1197736" cy="1249834"/>
          </a:xfrm>
          <a:solidFill>
            <a:srgbClr val="D7D7D7"/>
          </a:solidFill>
        </p:grpSpPr>
        <p:sp>
          <p:nvSpPr>
            <p:cNvPr id="6" name="Left Brace 5"/>
            <p:cNvSpPr/>
            <p:nvPr/>
          </p:nvSpPr>
          <p:spPr>
            <a:xfrm rot="16200000">
              <a:off x="2775681" y="3362073"/>
              <a:ext cx="360040" cy="1197736"/>
            </a:xfrm>
            <a:prstGeom prst="leftBrace">
              <a:avLst/>
            </a:prstGeom>
            <a:grpFill/>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Segoe UI"/>
                <a:ea typeface="+mn-ea"/>
                <a:cs typeface="+mn-cs"/>
              </a:endParaRPr>
            </a:p>
          </p:txBody>
        </p:sp>
        <p:sp>
          <p:nvSpPr>
            <p:cNvPr id="13" name="Rectangle 12"/>
            <p:cNvSpPr/>
            <p:nvPr/>
          </p:nvSpPr>
          <p:spPr>
            <a:xfrm>
              <a:off x="2379938" y="4257069"/>
              <a:ext cx="1016390" cy="773686"/>
            </a:xfrm>
            <a:prstGeom prst="rect">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Segoe UI"/>
                  <a:ea typeface="+mn-ea"/>
                  <a:cs typeface="+mn-cs"/>
                </a:rPr>
                <a:t>Verb</a:t>
              </a:r>
            </a:p>
          </p:txBody>
        </p:sp>
      </p:grpSp>
      <p:grpSp>
        <p:nvGrpSpPr>
          <p:cNvPr id="4" name="Group 3"/>
          <p:cNvGrpSpPr/>
          <p:nvPr/>
        </p:nvGrpSpPr>
        <p:grpSpPr>
          <a:xfrm>
            <a:off x="3633213" y="3783059"/>
            <a:ext cx="1048132" cy="1257277"/>
            <a:chOff x="3633213" y="3783059"/>
            <a:chExt cx="1048132" cy="1257277"/>
          </a:xfrm>
          <a:solidFill>
            <a:srgbClr val="D7D7D7"/>
          </a:solidFill>
        </p:grpSpPr>
        <p:sp>
          <p:nvSpPr>
            <p:cNvPr id="7" name="Left Brace 6"/>
            <p:cNvSpPr/>
            <p:nvPr/>
          </p:nvSpPr>
          <p:spPr>
            <a:xfrm rot="16200000">
              <a:off x="4024806" y="3486560"/>
              <a:ext cx="360040" cy="953037"/>
            </a:xfrm>
            <a:prstGeom prst="leftBrace">
              <a:avLst/>
            </a:prstGeom>
            <a:grpFill/>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Segoe UI"/>
                <a:ea typeface="+mn-ea"/>
                <a:cs typeface="+mn-cs"/>
              </a:endParaRPr>
            </a:p>
          </p:txBody>
        </p:sp>
        <p:sp>
          <p:nvSpPr>
            <p:cNvPr id="14" name="Rectangle 13"/>
            <p:cNvSpPr/>
            <p:nvPr/>
          </p:nvSpPr>
          <p:spPr>
            <a:xfrm>
              <a:off x="3633213" y="4239148"/>
              <a:ext cx="1048132" cy="801188"/>
            </a:xfrm>
            <a:prstGeom prst="rect">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Segoe UI"/>
                  <a:ea typeface="+mn-ea"/>
                  <a:cs typeface="+mn-cs"/>
                </a:rPr>
                <a:t>Noun</a:t>
              </a:r>
            </a:p>
          </p:txBody>
        </p:sp>
      </p:grpSp>
      <p:grpSp>
        <p:nvGrpSpPr>
          <p:cNvPr id="23" name="Group 22"/>
          <p:cNvGrpSpPr/>
          <p:nvPr/>
        </p:nvGrpSpPr>
        <p:grpSpPr>
          <a:xfrm>
            <a:off x="4921419" y="3776924"/>
            <a:ext cx="1233762" cy="1236282"/>
            <a:chOff x="4921419" y="3776924"/>
            <a:chExt cx="1233762" cy="1236282"/>
          </a:xfrm>
          <a:solidFill>
            <a:srgbClr val="D7D7D7"/>
          </a:solidFill>
        </p:grpSpPr>
        <p:sp>
          <p:nvSpPr>
            <p:cNvPr id="10" name="Left Brace 9"/>
            <p:cNvSpPr/>
            <p:nvPr/>
          </p:nvSpPr>
          <p:spPr>
            <a:xfrm rot="16200000">
              <a:off x="5350734" y="3550709"/>
              <a:ext cx="387660" cy="840089"/>
            </a:xfrm>
            <a:prstGeom prst="leftBrace">
              <a:avLst/>
            </a:prstGeom>
            <a:grpFill/>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Segoe UI"/>
                <a:ea typeface="+mn-ea"/>
                <a:cs typeface="+mn-cs"/>
              </a:endParaRPr>
            </a:p>
          </p:txBody>
        </p:sp>
        <p:sp>
          <p:nvSpPr>
            <p:cNvPr id="15" name="Rectangle 14"/>
            <p:cNvSpPr/>
            <p:nvPr/>
          </p:nvSpPr>
          <p:spPr>
            <a:xfrm>
              <a:off x="4921419" y="4221110"/>
              <a:ext cx="1233762" cy="792096"/>
            </a:xfrm>
            <a:prstGeom prst="rect">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Segoe UI"/>
                  <a:ea typeface="+mn-ea"/>
                  <a:cs typeface="+mn-cs"/>
                </a:rPr>
                <a:t>Parameter Name</a:t>
              </a:r>
            </a:p>
          </p:txBody>
        </p:sp>
      </p:grpSp>
      <p:grpSp>
        <p:nvGrpSpPr>
          <p:cNvPr id="24" name="Group 23"/>
          <p:cNvGrpSpPr/>
          <p:nvPr/>
        </p:nvGrpSpPr>
        <p:grpSpPr>
          <a:xfrm>
            <a:off x="6224150" y="3774017"/>
            <a:ext cx="1628063" cy="1312697"/>
            <a:chOff x="6224150" y="3774017"/>
            <a:chExt cx="1628063" cy="1312697"/>
          </a:xfrm>
          <a:solidFill>
            <a:srgbClr val="D7D7D7"/>
          </a:solidFill>
        </p:grpSpPr>
        <p:sp>
          <p:nvSpPr>
            <p:cNvPr id="11" name="Left Brace 10"/>
            <p:cNvSpPr/>
            <p:nvPr/>
          </p:nvSpPr>
          <p:spPr>
            <a:xfrm rot="16200000">
              <a:off x="6814707" y="3183460"/>
              <a:ext cx="373849" cy="1554963"/>
            </a:xfrm>
            <a:prstGeom prst="leftBrace">
              <a:avLst>
                <a:gd name="adj1" fmla="val 8333"/>
                <a:gd name="adj2" fmla="val 64952"/>
              </a:avLst>
            </a:prstGeom>
            <a:grpFill/>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Segoe UI"/>
                <a:ea typeface="+mn-ea"/>
                <a:cs typeface="+mn-cs"/>
              </a:endParaRPr>
            </a:p>
          </p:txBody>
        </p:sp>
        <p:sp>
          <p:nvSpPr>
            <p:cNvPr id="17" name="Rectangle 16"/>
            <p:cNvSpPr/>
            <p:nvPr/>
          </p:nvSpPr>
          <p:spPr>
            <a:xfrm>
              <a:off x="6596243" y="4205269"/>
              <a:ext cx="1255970" cy="881445"/>
            </a:xfrm>
            <a:prstGeom prst="rect">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Segoe UI"/>
                  <a:ea typeface="+mn-ea"/>
                  <a:cs typeface="+mn-cs"/>
                </a:rPr>
                <a:t>Parameter Value</a:t>
              </a:r>
            </a:p>
          </p:txBody>
        </p:sp>
      </p:grpSp>
      <p:grpSp>
        <p:nvGrpSpPr>
          <p:cNvPr id="26" name="Group 25"/>
          <p:cNvGrpSpPr/>
          <p:nvPr/>
        </p:nvGrpSpPr>
        <p:grpSpPr>
          <a:xfrm>
            <a:off x="8126569" y="3772319"/>
            <a:ext cx="1306678" cy="1298555"/>
            <a:chOff x="8126569" y="3772319"/>
            <a:chExt cx="1306678" cy="1298555"/>
          </a:xfrm>
          <a:solidFill>
            <a:srgbClr val="D7D7D7"/>
          </a:solidFill>
        </p:grpSpPr>
        <p:sp>
          <p:nvSpPr>
            <p:cNvPr id="12" name="Left Brace 11"/>
            <p:cNvSpPr/>
            <p:nvPr/>
          </p:nvSpPr>
          <p:spPr>
            <a:xfrm rot="16200000">
              <a:off x="8526970" y="3371918"/>
              <a:ext cx="352388" cy="1153190"/>
            </a:xfrm>
            <a:prstGeom prst="leftBrace">
              <a:avLst>
                <a:gd name="adj1" fmla="val 8333"/>
                <a:gd name="adj2" fmla="val 57226"/>
              </a:avLst>
            </a:prstGeom>
            <a:grpFill/>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Segoe UI"/>
                <a:ea typeface="+mn-ea"/>
                <a:cs typeface="+mn-cs"/>
              </a:endParaRPr>
            </a:p>
          </p:txBody>
        </p:sp>
        <p:sp>
          <p:nvSpPr>
            <p:cNvPr id="18" name="Rectangle 17"/>
            <p:cNvSpPr/>
            <p:nvPr/>
          </p:nvSpPr>
          <p:spPr>
            <a:xfrm>
              <a:off x="8172176" y="4221110"/>
              <a:ext cx="1261071" cy="849764"/>
            </a:xfrm>
            <a:prstGeom prst="rect">
              <a:avLst/>
            </a:prstGeom>
            <a:grp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000000"/>
                  </a:solidFill>
                  <a:effectLst/>
                  <a:uLnTx/>
                  <a:uFillTx/>
                  <a:latin typeface="Segoe UI"/>
                  <a:ea typeface="+mn-ea"/>
                  <a:cs typeface="+mn-cs"/>
                </a:rPr>
                <a:t>Switch Parameter</a:t>
              </a:r>
            </a:p>
          </p:txBody>
        </p:sp>
      </p:grpSp>
      <p:sp>
        <p:nvSpPr>
          <p:cNvPr id="16" name="Rectangle 15"/>
          <p:cNvSpPr/>
          <p:nvPr/>
        </p:nvSpPr>
        <p:spPr>
          <a:xfrm>
            <a:off x="2093980" y="2920277"/>
            <a:ext cx="2706620" cy="2308660"/>
          </a:xfrm>
          <a:prstGeom prst="rect">
            <a:avLst/>
          </a:prstGeom>
          <a:solidFill>
            <a:schemeClr val="bg2">
              <a:lumMod val="75000"/>
              <a:lumOff val="25000"/>
              <a:alpha val="38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t"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a:ln>
                  <a:noFill/>
                </a:ln>
                <a:solidFill>
                  <a:srgbClr val="000000"/>
                </a:solidFill>
                <a:effectLst/>
                <a:uLnTx/>
                <a:uFillTx/>
                <a:latin typeface="Segoe UI"/>
                <a:ea typeface="+mn-ea"/>
                <a:cs typeface="+mn-cs"/>
              </a:rPr>
              <a:t>Command Name</a:t>
            </a:r>
          </a:p>
        </p:txBody>
      </p:sp>
      <p:sp>
        <p:nvSpPr>
          <p:cNvPr id="19" name="Rectangle 18"/>
          <p:cNvSpPr/>
          <p:nvPr/>
        </p:nvSpPr>
        <p:spPr>
          <a:xfrm>
            <a:off x="4800600" y="2917735"/>
            <a:ext cx="4745009" cy="2308659"/>
          </a:xfrm>
          <a:prstGeom prst="rect">
            <a:avLst/>
          </a:prstGeom>
          <a:solidFill>
            <a:srgbClr val="B4A0FF">
              <a:alpha val="37000"/>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t"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a:ln>
                  <a:noFill/>
                </a:ln>
                <a:solidFill>
                  <a:srgbClr val="000000"/>
                </a:solidFill>
                <a:effectLst/>
                <a:uLnTx/>
                <a:uFillTx/>
                <a:latin typeface="Segoe UI"/>
                <a:ea typeface="+mn-ea"/>
                <a:cs typeface="+mn-cs"/>
              </a:rPr>
              <a:t>Command Parameters</a:t>
            </a:r>
          </a:p>
        </p:txBody>
      </p:sp>
      <p:grpSp>
        <p:nvGrpSpPr>
          <p:cNvPr id="27" name="Group 26"/>
          <p:cNvGrpSpPr/>
          <p:nvPr/>
        </p:nvGrpSpPr>
        <p:grpSpPr>
          <a:xfrm>
            <a:off x="3617649" y="3657600"/>
            <a:ext cx="5185062" cy="2543730"/>
            <a:chOff x="3617649" y="3657600"/>
            <a:chExt cx="5185062" cy="2543730"/>
          </a:xfrm>
        </p:grpSpPr>
        <p:sp>
          <p:nvSpPr>
            <p:cNvPr id="22" name="TextBox 21"/>
            <p:cNvSpPr txBox="1"/>
            <p:nvPr/>
          </p:nvSpPr>
          <p:spPr>
            <a:xfrm>
              <a:off x="3617649" y="5739665"/>
              <a:ext cx="5185062"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Dashes Precede all Parameter Names</a:t>
              </a:r>
            </a:p>
          </p:txBody>
        </p:sp>
        <p:cxnSp>
          <p:nvCxnSpPr>
            <p:cNvPr id="20" name="Straight Arrow Connector 19"/>
            <p:cNvCxnSpPr>
              <a:cxnSpLocks/>
            </p:cNvCxnSpPr>
            <p:nvPr/>
          </p:nvCxnSpPr>
          <p:spPr>
            <a:xfrm flipV="1">
              <a:off x="4819878" y="3657600"/>
              <a:ext cx="67965" cy="20595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cxnSpLocks/>
            </p:cNvCxnSpPr>
            <p:nvPr/>
          </p:nvCxnSpPr>
          <p:spPr>
            <a:xfrm flipH="1" flipV="1">
              <a:off x="8003692" y="3752368"/>
              <a:ext cx="34962" cy="19037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2679644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dgm id="{4B10DA57-955C-49A2-80F3-36DDC87C5061}"/>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graphicEl>
                                              <a:dgm id="{8CE2E122-74B3-4B60-B02F-41BB1A65AD7B}"/>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graphicEl>
                                              <a:dgm id="{CB235A47-B50D-407F-B9AD-765979B87A26}"/>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
                                            <p:graphicEl>
                                              <a:dgm id="{9ED010B7-7FC9-41B2-8F64-C91BFF20DFF6}"/>
                                            </p:graphic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1000"/>
                                        <p:tgtEl>
                                          <p:spTgt spid="23"/>
                                        </p:tgtEl>
                                      </p:cBhvr>
                                    </p:animEffect>
                                    <p:anim calcmode="lin" valueType="num">
                                      <p:cBhvr>
                                        <p:cTn id="44" dur="1000" fill="hold"/>
                                        <p:tgtEl>
                                          <p:spTgt spid="23"/>
                                        </p:tgtEl>
                                        <p:attrNameLst>
                                          <p:attrName>ppt_x</p:attrName>
                                        </p:attrNameLst>
                                      </p:cBhvr>
                                      <p:tavLst>
                                        <p:tav tm="0">
                                          <p:val>
                                            <p:strVal val="#ppt_x"/>
                                          </p:val>
                                        </p:tav>
                                        <p:tav tm="100000">
                                          <p:val>
                                            <p:strVal val="#ppt_x"/>
                                          </p:val>
                                        </p:tav>
                                      </p:tavLst>
                                    </p:anim>
                                    <p:anim calcmode="lin" valueType="num">
                                      <p:cBhvr>
                                        <p:cTn id="4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1000"/>
                                        <p:tgtEl>
                                          <p:spTgt spid="24"/>
                                        </p:tgtEl>
                                      </p:cBhvr>
                                    </p:animEffect>
                                    <p:anim calcmode="lin" valueType="num">
                                      <p:cBhvr>
                                        <p:cTn id="51" dur="1000" fill="hold"/>
                                        <p:tgtEl>
                                          <p:spTgt spid="24"/>
                                        </p:tgtEl>
                                        <p:attrNameLst>
                                          <p:attrName>ppt_x</p:attrName>
                                        </p:attrNameLst>
                                      </p:cBhvr>
                                      <p:tavLst>
                                        <p:tav tm="0">
                                          <p:val>
                                            <p:strVal val="#ppt_x"/>
                                          </p:val>
                                        </p:tav>
                                        <p:tav tm="100000">
                                          <p:val>
                                            <p:strVal val="#ppt_x"/>
                                          </p:val>
                                        </p:tav>
                                      </p:tavLst>
                                    </p:anim>
                                    <p:anim calcmode="lin" valueType="num">
                                      <p:cBhvr>
                                        <p:cTn id="5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1000"/>
                                        <p:tgtEl>
                                          <p:spTgt spid="26"/>
                                        </p:tgtEl>
                                      </p:cBhvr>
                                    </p:animEffect>
                                    <p:anim calcmode="lin" valueType="num">
                                      <p:cBhvr>
                                        <p:cTn id="58" dur="1000" fill="hold"/>
                                        <p:tgtEl>
                                          <p:spTgt spid="26"/>
                                        </p:tgtEl>
                                        <p:attrNameLst>
                                          <p:attrName>ppt_x</p:attrName>
                                        </p:attrNameLst>
                                      </p:cBhvr>
                                      <p:tavLst>
                                        <p:tav tm="0">
                                          <p:val>
                                            <p:strVal val="#ppt_x"/>
                                          </p:val>
                                        </p:tav>
                                        <p:tav tm="100000">
                                          <p:val>
                                            <p:strVal val="#ppt_x"/>
                                          </p:val>
                                        </p:tav>
                                      </p:tavLst>
                                    </p:anim>
                                    <p:anim calcmode="lin" valueType="num">
                                      <p:cBhvr>
                                        <p:cTn id="5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ipe(down)">
                                      <p:cBhvr>
                                        <p:cTn id="64" dur="500"/>
                                        <p:tgtEl>
                                          <p:spTgt spid="27"/>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
                                            <p:graphicEl>
                                              <a:dgm id="{1BF1CF84-B784-484E-927A-113F42BFB759}"/>
                                            </p:graphic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
                                            <p:graphicEl>
                                              <a:dgm id="{A580F9C2-8322-48F5-8889-A57D65DFB928}"/>
                                            </p:graphic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
                                            <p:graphicEl>
                                              <a:dgm id="{C331B30D-BFBE-4F0D-B735-647DF80C2A80}"/>
                                            </p:graphic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
                                            <p:graphicEl>
                                              <a:dgm id="{13734D39-EA35-4C81-AA69-8459D2FF7A5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Dgm bld="one"/>
        </p:bldSub>
      </p:bldGraphic>
      <p:bldP spid="16"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name="HIDDEN - Slide6">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1"/>
            </p:custDataLst>
          </p:nvPr>
        </p:nvSpPr>
        <p:spPr>
          <a:xfrm>
            <a:off x="269239" y="2084172"/>
            <a:ext cx="11653523" cy="2139688"/>
          </a:xfrm>
        </p:spPr>
        <p:txBody>
          <a:bodyPr wrap="square"/>
          <a:lstStyle/>
          <a:p>
            <a:r>
              <a:rPr lang="en-US"/>
              <a:t>Introduction to Windows PowerShell</a:t>
            </a:r>
            <a:endParaRPr lang="en-US" dirty="0"/>
          </a:p>
        </p:txBody>
      </p:sp>
    </p:spTree>
    <p:extLst>
      <p:ext uri="{BB962C8B-B14F-4D97-AF65-F5344CB8AC3E}">
        <p14:creationId xmlns:p14="http://schemas.microsoft.com/office/powerpoint/2010/main" val="163588133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a:t>Cmdlet Examples</a:t>
            </a:r>
            <a:br>
              <a:rPr lang="en-US"/>
            </a:br>
            <a:endParaRPr lang="en-US" dirty="0"/>
          </a:p>
        </p:txBody>
      </p:sp>
      <p:sp>
        <p:nvSpPr>
          <p:cNvPr id="2" name="TextBox 1"/>
          <p:cNvSpPr txBox="1"/>
          <p:nvPr/>
        </p:nvSpPr>
        <p:spPr>
          <a:xfrm>
            <a:off x="551384" y="1322913"/>
            <a:ext cx="11168989" cy="2554545"/>
          </a:xfrm>
          <a:prstGeom prst="rect">
            <a:avLst/>
          </a:prstGeom>
          <a:solidFill>
            <a:srgbClr val="012456"/>
          </a:solidFill>
        </p:spPr>
        <p:txBody>
          <a:bodyPr wrap="square" rtlCol="0">
            <a:spAutoFit/>
          </a:bodyPr>
          <a:lstStyle/>
          <a:p>
            <a:pPr marL="0" marR="0" lvl="0" indent="0" algn="l" defTabSz="91446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AU" sz="2000"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Get-Process</a:t>
            </a:r>
          </a:p>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AU" sz="2000"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endParaRPr>
          </a:p>
          <a:p>
            <a:pPr marL="0" marR="0" lvl="0" indent="0" algn="l" defTabSz="91446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rgbClr val="505050"/>
                </a:solidFill>
                <a:effectLst/>
                <a:uLnTx/>
                <a:uFillTx/>
                <a:latin typeface="Segoe UI"/>
                <a:ea typeface="+mn-ea"/>
                <a:cs typeface="+mn-cs"/>
              </a:rPr>
              <a:t> </a:t>
            </a:r>
            <a:r>
              <a:rPr kumimoji="0" lang="en-AU"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Handles  NPM(K)    PM(K)      WS(K) VM(M)   CPU(s)     Id </a:t>
            </a:r>
            <a:r>
              <a:rPr kumimoji="0" lang="en-AU" sz="20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ProcessName</a:t>
            </a:r>
            <a:r>
              <a:rPr kumimoji="0" lang="en-AU"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p>
          <a:p>
            <a:pPr marL="0" marR="0" lvl="0" indent="0" algn="l" defTabSz="91446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    -----      ----- -----   ------     -- -----------                                               </a:t>
            </a:r>
          </a:p>
          <a:p>
            <a:pPr marL="0" marR="0" lvl="0" indent="0" algn="l" defTabSz="91446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83       7     1084       4124    45     0.09   7784 </a:t>
            </a:r>
            <a:r>
              <a:rPr kumimoji="0" lang="en-AU" sz="20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armsvc</a:t>
            </a:r>
            <a:r>
              <a:rPr kumimoji="0" lang="en-AU"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p>
          <a:p>
            <a:pPr marL="0" marR="0" lvl="0" indent="0" algn="l" defTabSz="91446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179      13     1892       8216    89     0.66   6540 </a:t>
            </a:r>
            <a:r>
              <a:rPr kumimoji="0" lang="en-AU" sz="20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BDAppHost</a:t>
            </a:r>
            <a:r>
              <a:rPr kumimoji="0" lang="en-AU"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p>
          <a:p>
            <a:pPr marL="0" marR="0" lvl="0" indent="0" algn="l" defTabSz="91446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143      12     1840       7320    76     0.22  11148 </a:t>
            </a:r>
            <a:r>
              <a:rPr kumimoji="0" lang="en-AU" sz="20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BDExtHost</a:t>
            </a:r>
            <a:endParaRPr kumimoji="0" lang="en-AU"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91446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p>
        </p:txBody>
      </p:sp>
      <p:sp>
        <p:nvSpPr>
          <p:cNvPr id="7" name="TextBox 6"/>
          <p:cNvSpPr txBox="1"/>
          <p:nvPr/>
        </p:nvSpPr>
        <p:spPr>
          <a:xfrm>
            <a:off x="559406" y="4152147"/>
            <a:ext cx="11168989" cy="1323439"/>
          </a:xfrm>
          <a:prstGeom prst="rect">
            <a:avLst/>
          </a:prstGeom>
          <a:solidFill>
            <a:srgbClr val="012456"/>
          </a:solidFill>
        </p:spPr>
        <p:txBody>
          <a:bodyPr wrap="square" rtlCol="0">
            <a:spAutoFit/>
          </a:bodyPr>
          <a:lstStyle/>
          <a:p>
            <a:pPr marL="0" marR="0" lvl="0" indent="0" algn="l" defTabSz="91446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AU" sz="2000"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Restart-Service</a:t>
            </a:r>
            <a:r>
              <a:rPr kumimoji="0" lang="en-AU"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0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–Name</a:t>
            </a:r>
            <a:r>
              <a:rPr kumimoji="0" lang="en-AU"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000"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rPr>
              <a:t>Spooler</a:t>
            </a:r>
            <a:r>
              <a:rPr kumimoji="0" lang="en-AU"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0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-Verbose </a:t>
            </a:r>
          </a:p>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AU" sz="20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endParaRPr>
          </a:p>
          <a:p>
            <a:pPr marL="0" marR="0" lvl="0" indent="0" algn="l" defTabSz="91446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rgbClr val="FFFF00"/>
                </a:solidFill>
                <a:effectLst/>
                <a:uLnTx/>
                <a:uFillTx/>
                <a:latin typeface="Lucida Console" panose="020B0609040504020204" pitchFamily="49" charset="0"/>
                <a:ea typeface="+mn-ea"/>
                <a:cs typeface="+mn-cs"/>
              </a:rPr>
              <a:t>VERBOSE: Performing the operation "Restart-Service" on target "Print Spooler (Spooler)". </a:t>
            </a:r>
          </a:p>
        </p:txBody>
      </p:sp>
      <p:sp>
        <p:nvSpPr>
          <p:cNvPr id="8" name="TextBox 7"/>
          <p:cNvSpPr txBox="1"/>
          <p:nvPr/>
        </p:nvSpPr>
        <p:spPr>
          <a:xfrm>
            <a:off x="559406" y="5703422"/>
            <a:ext cx="11168989" cy="707886"/>
          </a:xfrm>
          <a:prstGeom prst="rect">
            <a:avLst/>
          </a:prstGeom>
          <a:solidFill>
            <a:srgbClr val="012456"/>
          </a:solidFill>
        </p:spPr>
        <p:txBody>
          <a:bodyPr wrap="square" rtlCol="0">
            <a:spAutoFit/>
          </a:bodyPr>
          <a:lstStyle/>
          <a:p>
            <a:pPr marL="0" marR="0" lvl="0" indent="0" algn="l" defTabSz="91446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rgbClr val="505050"/>
                </a:solidFill>
                <a:effectLst/>
                <a:uLnTx/>
                <a:uFillTx/>
                <a:latin typeface="Segoe UI"/>
                <a:ea typeface="+mn-ea"/>
                <a:cs typeface="+mn-cs"/>
              </a:rPr>
              <a:t> </a:t>
            </a:r>
            <a:r>
              <a:rPr kumimoji="0" lang="en-AU"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AU" sz="2000"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Test-Connection</a:t>
            </a:r>
            <a:r>
              <a:rPr kumimoji="0" lang="en-AU"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0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-ComputerName</a:t>
            </a:r>
            <a:r>
              <a:rPr kumimoji="0" lang="en-AU"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000"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rPr>
              <a:t>2012R2-MS</a:t>
            </a:r>
            <a:r>
              <a:rPr kumimoji="0" lang="en-AU"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0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-Count</a:t>
            </a:r>
            <a:r>
              <a:rPr kumimoji="0" lang="en-AU"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000" b="0" i="0" u="none" strike="noStrike" kern="1200" cap="none" spc="0" normalizeH="0" baseline="0" noProof="0" dirty="0">
                <a:ln>
                  <a:noFill/>
                </a:ln>
                <a:solidFill>
                  <a:srgbClr val="FFE4C4"/>
                </a:solidFill>
                <a:effectLst/>
                <a:uLnTx/>
                <a:uFillTx/>
                <a:latin typeface="Lucida Console" panose="020B0609040504020204" pitchFamily="49" charset="0"/>
                <a:ea typeface="+mn-ea"/>
                <a:cs typeface="+mn-cs"/>
              </a:rPr>
              <a:t>1</a:t>
            </a:r>
            <a:r>
              <a:rPr kumimoji="0" lang="en-AU"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20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–Quiet</a:t>
            </a:r>
          </a:p>
          <a:p>
            <a:pPr marL="0" marR="0" lvl="0" indent="0" algn="l" defTabSz="91446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True</a:t>
            </a:r>
            <a:endParaRPr kumimoji="0" lang="en-AU" sz="20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endParaRPr>
          </a:p>
        </p:txBody>
      </p:sp>
    </p:spTree>
    <p:extLst>
      <p:ext uri="{BB962C8B-B14F-4D97-AF65-F5344CB8AC3E}">
        <p14:creationId xmlns:p14="http://schemas.microsoft.com/office/powerpoint/2010/main" val="125986446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F425C7-D9F3-45B8-A27D-569434C11044}"/>
              </a:ext>
            </a:extLst>
          </p:cNvPr>
          <p:cNvSpPr>
            <a:spLocks noGrp="1"/>
          </p:cNvSpPr>
          <p:nvPr>
            <p:ph type="body" sz="quarter" idx="10"/>
          </p:nvPr>
        </p:nvSpPr>
        <p:spPr/>
        <p:txBody>
          <a:bodyPr/>
          <a:lstStyle/>
          <a:p>
            <a:endParaRPr lang="en-AU"/>
          </a:p>
          <a:p>
            <a:r>
              <a:rPr lang="en-AU"/>
              <a:t>Discover Commands (cmdlets, functions, scripts, aliases)</a:t>
            </a:r>
          </a:p>
          <a:p>
            <a:endParaRPr lang="en-AU"/>
          </a:p>
          <a:p>
            <a:r>
              <a:rPr lang="en-AU"/>
              <a:t>Can show command syntax</a:t>
            </a:r>
          </a:p>
          <a:p>
            <a:endParaRPr lang="en-AU"/>
          </a:p>
          <a:p>
            <a:r>
              <a:rPr lang="en-AU"/>
              <a:t>Can also discover external commands (.exe, .cpl, .msc)</a:t>
            </a:r>
            <a:endParaRPr lang="en-US"/>
          </a:p>
          <a:p>
            <a:endParaRPr lang="en-US" dirty="0"/>
          </a:p>
        </p:txBody>
      </p:sp>
      <p:sp>
        <p:nvSpPr>
          <p:cNvPr id="6" name="Title 5"/>
          <p:cNvSpPr>
            <a:spLocks noGrp="1"/>
          </p:cNvSpPr>
          <p:nvPr>
            <p:ph type="title"/>
          </p:nvPr>
        </p:nvSpPr>
        <p:spPr/>
        <p:txBody>
          <a:bodyPr>
            <a:normAutofit/>
          </a:bodyPr>
          <a:lstStyle/>
          <a:p>
            <a:r>
              <a:rPr lang="en-US" dirty="0"/>
              <a:t>Get-Command</a:t>
            </a:r>
          </a:p>
        </p:txBody>
      </p:sp>
    </p:spTree>
    <p:extLst>
      <p:ext uri="{BB962C8B-B14F-4D97-AF65-F5344CB8AC3E}">
        <p14:creationId xmlns:p14="http://schemas.microsoft.com/office/powerpoint/2010/main" val="11311177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Get-Command</a:t>
            </a:r>
          </a:p>
        </p:txBody>
      </p:sp>
      <p:graphicFrame>
        <p:nvGraphicFramePr>
          <p:cNvPr id="5" name="Table 4"/>
          <p:cNvGraphicFramePr>
            <a:graphicFrameLocks noGrp="1"/>
          </p:cNvGraphicFramePr>
          <p:nvPr>
            <p:extLst>
              <p:ext uri="{D42A27DB-BD31-4B8C-83A1-F6EECF244321}">
                <p14:modId xmlns:p14="http://schemas.microsoft.com/office/powerpoint/2010/main" val="1565253998"/>
              </p:ext>
            </p:extLst>
          </p:nvPr>
        </p:nvGraphicFramePr>
        <p:xfrm>
          <a:off x="959768" y="2271305"/>
          <a:ext cx="10272464" cy="3139440"/>
        </p:xfrm>
        <a:graphic>
          <a:graphicData uri="http://schemas.openxmlformats.org/drawingml/2006/table">
            <a:tbl>
              <a:tblPr firstRow="1" bandRow="1">
                <a:tableStyleId>{5C22544A-7EE6-4342-B048-85BDC9FD1C3A}</a:tableStyleId>
              </a:tblPr>
              <a:tblGrid>
                <a:gridCol w="10272464">
                  <a:extLst>
                    <a:ext uri="{9D8B030D-6E8A-4147-A177-3AD203B41FA5}">
                      <a16:colId xmlns:a16="http://schemas.microsoft.com/office/drawing/2014/main" val="1472234508"/>
                    </a:ext>
                  </a:extLst>
                </a:gridCol>
              </a:tblGrid>
              <a:tr h="370840">
                <a:tc>
                  <a:txBody>
                    <a:bodyPr/>
                    <a:lstStyle/>
                    <a:p>
                      <a:r>
                        <a:rPr lang="en-AU" sz="2000" b="0" dirty="0">
                          <a:solidFill>
                            <a:srgbClr val="F5F5F5"/>
                          </a:solidFill>
                          <a:latin typeface="Lucida Console" panose="020B0609040504020204" pitchFamily="49" charset="0"/>
                        </a:rPr>
                        <a:t>PS C:\&gt; </a:t>
                      </a:r>
                      <a:r>
                        <a:rPr lang="en-AU" sz="2000" b="0" dirty="0">
                          <a:solidFill>
                            <a:srgbClr val="E0FFFF"/>
                          </a:solidFill>
                          <a:latin typeface="Lucida Console" panose="020B0609040504020204" pitchFamily="49" charset="0"/>
                        </a:rPr>
                        <a:t>Get-Command</a:t>
                      </a:r>
                    </a:p>
                    <a:p>
                      <a:endParaRPr lang="en-AU" sz="2000" b="0" dirty="0">
                        <a:solidFill>
                          <a:srgbClr val="E0FFFF"/>
                        </a:solidFill>
                        <a:latin typeface="Lucida Console" panose="020B0609040504020204" pitchFamily="49" charset="0"/>
                      </a:endParaRPr>
                    </a:p>
                    <a:p>
                      <a:r>
                        <a:rPr lang="en-AU" sz="2000" b="0" dirty="0" err="1">
                          <a:solidFill>
                            <a:schemeClr val="lt1"/>
                          </a:solidFill>
                          <a:latin typeface="Lucida Console" panose="020B0609040504020204" pitchFamily="49" charset="0"/>
                          <a:ea typeface="+mn-ea"/>
                          <a:cs typeface="+mn-cs"/>
                        </a:rPr>
                        <a:t>CommandType</a:t>
                      </a:r>
                      <a:r>
                        <a:rPr lang="en-AU" sz="2000" b="0" dirty="0">
                          <a:solidFill>
                            <a:schemeClr val="lt1"/>
                          </a:solidFill>
                          <a:latin typeface="Lucida Console" panose="020B0609040504020204" pitchFamily="49" charset="0"/>
                          <a:ea typeface="+mn-ea"/>
                          <a:cs typeface="+mn-cs"/>
                        </a:rPr>
                        <a:t>     Name               Definition</a:t>
                      </a:r>
                    </a:p>
                    <a:p>
                      <a:r>
                        <a:rPr lang="en-AU" sz="2000" b="0" dirty="0">
                          <a:solidFill>
                            <a:schemeClr val="lt1"/>
                          </a:solidFill>
                          <a:latin typeface="Lucida Console" panose="020B0609040504020204" pitchFamily="49" charset="0"/>
                          <a:ea typeface="+mn-ea"/>
                          <a:cs typeface="+mn-cs"/>
                        </a:rPr>
                        <a:t>-----------     ----               ----------</a:t>
                      </a:r>
                    </a:p>
                    <a:p>
                      <a:r>
                        <a:rPr lang="en-AU" sz="2000" b="0" dirty="0" err="1">
                          <a:solidFill>
                            <a:schemeClr val="lt1"/>
                          </a:solidFill>
                          <a:latin typeface="Lucida Console" panose="020B0609040504020204" pitchFamily="49" charset="0"/>
                          <a:ea typeface="+mn-ea"/>
                          <a:cs typeface="+mn-cs"/>
                        </a:rPr>
                        <a:t>Cmdlet</a:t>
                      </a:r>
                      <a:r>
                        <a:rPr lang="en-AU" sz="2000" b="0" dirty="0">
                          <a:solidFill>
                            <a:schemeClr val="lt1"/>
                          </a:solidFill>
                          <a:latin typeface="Lucida Console" panose="020B0609040504020204" pitchFamily="49" charset="0"/>
                          <a:ea typeface="+mn-ea"/>
                          <a:cs typeface="+mn-cs"/>
                        </a:rPr>
                        <a:t>          Add-Content        Add-Content [-Path] String[]...</a:t>
                      </a:r>
                    </a:p>
                    <a:p>
                      <a:r>
                        <a:rPr lang="en-AU" sz="2000" b="0" dirty="0" err="1">
                          <a:solidFill>
                            <a:schemeClr val="lt1"/>
                          </a:solidFill>
                          <a:latin typeface="Lucida Console" panose="020B0609040504020204" pitchFamily="49" charset="0"/>
                          <a:ea typeface="+mn-ea"/>
                          <a:cs typeface="+mn-cs"/>
                        </a:rPr>
                        <a:t>Cmdlet</a:t>
                      </a:r>
                      <a:r>
                        <a:rPr lang="en-AU" sz="2000" b="0" dirty="0">
                          <a:solidFill>
                            <a:schemeClr val="lt1"/>
                          </a:solidFill>
                          <a:latin typeface="Lucida Console" panose="020B0609040504020204" pitchFamily="49" charset="0"/>
                          <a:ea typeface="+mn-ea"/>
                          <a:cs typeface="+mn-cs"/>
                        </a:rPr>
                        <a:t>          Add-History        Add-History [[-</a:t>
                      </a:r>
                      <a:r>
                        <a:rPr lang="en-AU" sz="2000" b="0" dirty="0" err="1">
                          <a:solidFill>
                            <a:schemeClr val="lt1"/>
                          </a:solidFill>
                          <a:latin typeface="Lucida Console" panose="020B0609040504020204" pitchFamily="49" charset="0"/>
                          <a:ea typeface="+mn-ea"/>
                          <a:cs typeface="+mn-cs"/>
                        </a:rPr>
                        <a:t>InputObject</a:t>
                      </a:r>
                      <a:r>
                        <a:rPr lang="en-AU" sz="2000" b="0" dirty="0">
                          <a:solidFill>
                            <a:schemeClr val="lt1"/>
                          </a:solidFill>
                          <a:latin typeface="Lucida Console" panose="020B0609040504020204" pitchFamily="49" charset="0"/>
                          <a:ea typeface="+mn-ea"/>
                          <a:cs typeface="+mn-cs"/>
                        </a:rPr>
                        <a:t>] ...</a:t>
                      </a:r>
                    </a:p>
                    <a:p>
                      <a:r>
                        <a:rPr lang="en-AU" sz="2000" b="0" dirty="0" err="1">
                          <a:solidFill>
                            <a:schemeClr val="lt1"/>
                          </a:solidFill>
                          <a:latin typeface="Lucida Console" panose="020B0609040504020204" pitchFamily="49" charset="0"/>
                          <a:ea typeface="+mn-ea"/>
                          <a:cs typeface="+mn-cs"/>
                        </a:rPr>
                        <a:t>Cmdlet</a:t>
                      </a:r>
                      <a:r>
                        <a:rPr lang="en-AU" sz="2000" b="0" dirty="0">
                          <a:solidFill>
                            <a:schemeClr val="lt1"/>
                          </a:solidFill>
                          <a:latin typeface="Lucida Console" panose="020B0609040504020204" pitchFamily="49" charset="0"/>
                          <a:ea typeface="+mn-ea"/>
                          <a:cs typeface="+mn-cs"/>
                        </a:rPr>
                        <a:t>          Add-Member         Add-Member [-</a:t>
                      </a:r>
                      <a:r>
                        <a:rPr lang="en-AU" sz="2000" b="0" dirty="0" err="1">
                          <a:solidFill>
                            <a:schemeClr val="lt1"/>
                          </a:solidFill>
                          <a:latin typeface="Lucida Console" panose="020B0609040504020204" pitchFamily="49" charset="0"/>
                          <a:ea typeface="+mn-ea"/>
                          <a:cs typeface="+mn-cs"/>
                        </a:rPr>
                        <a:t>MemberType</a:t>
                      </a:r>
                      <a:r>
                        <a:rPr lang="en-AU" sz="2000" b="0" dirty="0">
                          <a:solidFill>
                            <a:schemeClr val="lt1"/>
                          </a:solidFill>
                          <a:latin typeface="Lucida Console" panose="020B0609040504020204" pitchFamily="49" charset="0"/>
                          <a:ea typeface="+mn-ea"/>
                          <a:cs typeface="+mn-cs"/>
                        </a:rPr>
                        <a:t>] &lt;PS...</a:t>
                      </a:r>
                    </a:p>
                    <a:p>
                      <a:r>
                        <a:rPr lang="en-US" sz="2000" b="0" dirty="0">
                          <a:solidFill>
                            <a:schemeClr val="lt1"/>
                          </a:solidFill>
                          <a:latin typeface="Lucida Console" panose="020B0609040504020204" pitchFamily="49" charset="0"/>
                          <a:ea typeface="+mn-ea"/>
                          <a:cs typeface="+mn-cs"/>
                        </a:rPr>
                        <a:t>Function        Clear-Host         $space = New-Object </a:t>
                      </a:r>
                      <a:r>
                        <a:rPr lang="en-US" sz="2000" b="0" dirty="0" err="1">
                          <a:solidFill>
                            <a:schemeClr val="lt1"/>
                          </a:solidFill>
                          <a:latin typeface="Lucida Console" panose="020B0609040504020204" pitchFamily="49" charset="0"/>
                          <a:ea typeface="+mn-ea"/>
                          <a:cs typeface="+mn-cs"/>
                        </a:rPr>
                        <a:t>System.A</a:t>
                      </a:r>
                      <a:r>
                        <a:rPr lang="en-US" sz="2000" b="0" dirty="0">
                          <a:solidFill>
                            <a:schemeClr val="lt1"/>
                          </a:solidFill>
                          <a:latin typeface="Lucida Console" panose="020B0609040504020204" pitchFamily="49" charset="0"/>
                          <a:ea typeface="+mn-ea"/>
                          <a:cs typeface="+mn-cs"/>
                        </a:rPr>
                        <a:t>...</a:t>
                      </a:r>
                    </a:p>
                    <a:p>
                      <a:r>
                        <a:rPr lang="en-AU" sz="2000" b="0" dirty="0">
                          <a:solidFill>
                            <a:schemeClr val="lt1"/>
                          </a:solidFill>
                          <a:latin typeface="Lucida Console" panose="020B0609040504020204" pitchFamily="49" charset="0"/>
                          <a:ea typeface="+mn-ea"/>
                          <a:cs typeface="+mn-cs"/>
                        </a:rPr>
                        <a:t>Alias           </a:t>
                      </a:r>
                      <a:r>
                        <a:rPr lang="en-AU" sz="2000" b="0" dirty="0" err="1">
                          <a:solidFill>
                            <a:schemeClr val="lt1"/>
                          </a:solidFill>
                          <a:latin typeface="Lucida Console" panose="020B0609040504020204" pitchFamily="49" charset="0"/>
                          <a:ea typeface="+mn-ea"/>
                          <a:cs typeface="+mn-cs"/>
                        </a:rPr>
                        <a:t>dir</a:t>
                      </a:r>
                      <a:r>
                        <a:rPr lang="en-AU" sz="2000" b="0" dirty="0">
                          <a:solidFill>
                            <a:schemeClr val="lt1"/>
                          </a:solidFill>
                          <a:latin typeface="Lucida Console" panose="020B0609040504020204" pitchFamily="49" charset="0"/>
                          <a:ea typeface="+mn-ea"/>
                          <a:cs typeface="+mn-cs"/>
                        </a:rPr>
                        <a:t> -&gt; Get-</a:t>
                      </a:r>
                      <a:r>
                        <a:rPr lang="en-AU" sz="2000" b="0" dirty="0" err="1">
                          <a:solidFill>
                            <a:schemeClr val="lt1"/>
                          </a:solidFill>
                          <a:latin typeface="Lucida Console" panose="020B0609040504020204" pitchFamily="49" charset="0"/>
                          <a:ea typeface="+mn-ea"/>
                          <a:cs typeface="+mn-cs"/>
                        </a:rPr>
                        <a:t>Chil</a:t>
                      </a:r>
                      <a:r>
                        <a:rPr lang="en-AU" sz="2000" b="0" dirty="0">
                          <a:solidFill>
                            <a:schemeClr val="lt1"/>
                          </a:solidFill>
                          <a:latin typeface="Lucida Console" panose="020B0609040504020204" pitchFamily="49" charset="0"/>
                          <a:ea typeface="+mn-ea"/>
                          <a:cs typeface="+mn-cs"/>
                        </a:rPr>
                        <a:t>...</a:t>
                      </a:r>
                    </a:p>
                    <a:p>
                      <a:r>
                        <a:rPr lang="en-AU" sz="2000" b="0" dirty="0">
                          <a:solidFill>
                            <a:schemeClr val="lt1"/>
                          </a:solidFill>
                          <a:latin typeface="Lucida Console" panose="020B0609040504020204" pitchFamily="49" charset="0"/>
                          <a:ea typeface="+mn-ea"/>
                          <a:cs typeface="+mn-cs"/>
                        </a:rPr>
                        <a:t>...  </a:t>
                      </a:r>
                    </a:p>
                  </a:txBody>
                  <a:tcPr>
                    <a:solidFill>
                      <a:srgbClr val="012456"/>
                    </a:solidFill>
                  </a:tcPr>
                </a:tc>
                <a:extLst>
                  <a:ext uri="{0D108BD9-81ED-4DB2-BD59-A6C34878D82A}">
                    <a16:rowId xmlns:a16="http://schemas.microsoft.com/office/drawing/2014/main" val="3648084108"/>
                  </a:ext>
                </a:extLst>
              </a:tr>
            </a:tbl>
          </a:graphicData>
        </a:graphic>
      </p:graphicFrame>
    </p:spTree>
    <p:extLst>
      <p:ext uri="{BB962C8B-B14F-4D97-AF65-F5344CB8AC3E}">
        <p14:creationId xmlns:p14="http://schemas.microsoft.com/office/powerpoint/2010/main" val="100597289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Segoe UI Light" panose="020B0502040204020203" pitchFamily="34" charset="0"/>
                <a:cs typeface="Segoe UI Light" panose="020B0502040204020203" pitchFamily="34" charset="0"/>
              </a:rPr>
              <a:t>Wildcard in Name</a:t>
            </a:r>
          </a:p>
        </p:txBody>
      </p:sp>
      <p:graphicFrame>
        <p:nvGraphicFramePr>
          <p:cNvPr id="5" name="Table 4"/>
          <p:cNvGraphicFramePr>
            <a:graphicFrameLocks noGrp="1"/>
          </p:cNvGraphicFramePr>
          <p:nvPr>
            <p:extLst>
              <p:ext uri="{D42A27DB-BD31-4B8C-83A1-F6EECF244321}">
                <p14:modId xmlns:p14="http://schemas.microsoft.com/office/powerpoint/2010/main" val="1467259882"/>
              </p:ext>
            </p:extLst>
          </p:nvPr>
        </p:nvGraphicFramePr>
        <p:xfrm>
          <a:off x="1252994" y="1752600"/>
          <a:ext cx="9686011" cy="4358640"/>
        </p:xfrm>
        <a:graphic>
          <a:graphicData uri="http://schemas.openxmlformats.org/drawingml/2006/table">
            <a:tbl>
              <a:tblPr firstRow="1" bandRow="1">
                <a:tableStyleId>{5C22544A-7EE6-4342-B048-85BDC9FD1C3A}</a:tableStyleId>
              </a:tblPr>
              <a:tblGrid>
                <a:gridCol w="9686011">
                  <a:extLst>
                    <a:ext uri="{9D8B030D-6E8A-4147-A177-3AD203B41FA5}">
                      <a16:colId xmlns:a16="http://schemas.microsoft.com/office/drawing/2014/main" val="1409782687"/>
                    </a:ext>
                  </a:extLst>
                </a:gridCol>
              </a:tblGrid>
              <a:tr h="370840">
                <a:tc>
                  <a:txBody>
                    <a:bodyPr/>
                    <a:lstStyle/>
                    <a:p>
                      <a:r>
                        <a:rPr lang="en-AU" sz="2000" b="0" dirty="0">
                          <a:solidFill>
                            <a:srgbClr val="F5F5F5"/>
                          </a:solidFill>
                          <a:latin typeface="Lucida Console" panose="020B0609040504020204" pitchFamily="49" charset="0"/>
                        </a:rPr>
                        <a:t>PS C:\&gt; </a:t>
                      </a:r>
                      <a:r>
                        <a:rPr lang="en-US" sz="2000" b="0" dirty="0"/>
                        <a:t> </a:t>
                      </a:r>
                      <a:r>
                        <a:rPr lang="en-US" sz="2000" b="0" dirty="0">
                          <a:solidFill>
                            <a:srgbClr val="E0FFFF"/>
                          </a:solidFill>
                          <a:latin typeface="Lucida Console" panose="020B0609040504020204" pitchFamily="49" charset="0"/>
                        </a:rPr>
                        <a:t>Get-Command</a:t>
                      </a:r>
                      <a:r>
                        <a:rPr lang="en-US" sz="2000" b="0" dirty="0">
                          <a:solidFill>
                            <a:srgbClr val="F5F5F5"/>
                          </a:solidFill>
                          <a:latin typeface="Lucida Console" panose="020B0609040504020204" pitchFamily="49" charset="0"/>
                        </a:rPr>
                        <a:t> </a:t>
                      </a:r>
                      <a:r>
                        <a:rPr lang="en-US" sz="2000" b="0" dirty="0">
                          <a:solidFill>
                            <a:srgbClr val="FFE4B5"/>
                          </a:solidFill>
                          <a:latin typeface="Lucida Console" panose="020B0609040504020204" pitchFamily="49" charset="0"/>
                        </a:rPr>
                        <a:t>-Name</a:t>
                      </a:r>
                      <a:r>
                        <a:rPr lang="en-US" sz="2000" b="0" dirty="0">
                          <a:solidFill>
                            <a:srgbClr val="F5F5F5"/>
                          </a:solidFill>
                          <a:latin typeface="Lucida Console" panose="020B0609040504020204" pitchFamily="49" charset="0"/>
                        </a:rPr>
                        <a:t> </a:t>
                      </a:r>
                      <a:r>
                        <a:rPr lang="en-US" sz="2000" b="0" dirty="0">
                          <a:solidFill>
                            <a:srgbClr val="EE82EE"/>
                          </a:solidFill>
                          <a:latin typeface="Lucida Console" panose="020B0609040504020204" pitchFamily="49" charset="0"/>
                        </a:rPr>
                        <a:t>*user* </a:t>
                      </a:r>
                    </a:p>
                    <a:p>
                      <a:endParaRPr lang="en-US" sz="2000" b="0" dirty="0">
                        <a:solidFill>
                          <a:srgbClr val="EE82EE"/>
                        </a:solidFill>
                        <a:latin typeface="Lucida Console" panose="020B0609040504020204" pitchFamily="49" charset="0"/>
                      </a:endParaRPr>
                    </a:p>
                    <a:p>
                      <a:r>
                        <a:rPr lang="en-AU" sz="2000" b="0" dirty="0" err="1">
                          <a:solidFill>
                            <a:srgbClr val="E0FFFF"/>
                          </a:solidFill>
                          <a:latin typeface="Lucida Console" panose="020B0609040504020204" pitchFamily="49" charset="0"/>
                        </a:rPr>
                        <a:t>CommandType</a:t>
                      </a:r>
                      <a:r>
                        <a:rPr lang="en-AU" sz="2000" b="0" dirty="0">
                          <a:solidFill>
                            <a:srgbClr val="E0FFFF"/>
                          </a:solidFill>
                          <a:latin typeface="Lucida Console" panose="020B0609040504020204" pitchFamily="49" charset="0"/>
                        </a:rPr>
                        <a:t>     Name                      </a:t>
                      </a:r>
                    </a:p>
                    <a:p>
                      <a:r>
                        <a:rPr lang="en-AU" sz="2000" b="0" dirty="0">
                          <a:solidFill>
                            <a:srgbClr val="E0FFFF"/>
                          </a:solidFill>
                          <a:latin typeface="Lucida Console" panose="020B0609040504020204" pitchFamily="49" charset="0"/>
                        </a:rPr>
                        <a:t>-----------     ----                      </a:t>
                      </a:r>
                    </a:p>
                    <a:p>
                      <a:r>
                        <a:rPr lang="en-AU" sz="2000" b="0" dirty="0">
                          <a:solidFill>
                            <a:srgbClr val="E0FFFF"/>
                          </a:solidFill>
                          <a:latin typeface="Lucida Console" panose="020B0609040504020204" pitchFamily="49" charset="0"/>
                        </a:rPr>
                        <a:t>Function        </a:t>
                      </a:r>
                      <a:r>
                        <a:rPr lang="en-AU" sz="2000" b="0" dirty="0" err="1">
                          <a:solidFill>
                            <a:srgbClr val="E0FFFF"/>
                          </a:solidFill>
                          <a:latin typeface="Lucida Console" panose="020B0609040504020204" pitchFamily="49" charset="0"/>
                        </a:rPr>
                        <a:t>UpdateDefaultPreferencesWi</a:t>
                      </a:r>
                      <a:r>
                        <a:rPr lang="en-AU" sz="2000" b="0" dirty="0">
                          <a:solidFill>
                            <a:srgbClr val="E0FFFF"/>
                          </a:solidFill>
                          <a:latin typeface="Lucida Console" panose="020B0609040504020204" pitchFamily="49" charset="0"/>
                        </a:rPr>
                        <a:t>...</a:t>
                      </a:r>
                    </a:p>
                    <a:p>
                      <a:r>
                        <a:rPr lang="en-AU" sz="2000" b="0" dirty="0" err="1">
                          <a:solidFill>
                            <a:srgbClr val="E0FFFF"/>
                          </a:solidFill>
                          <a:latin typeface="Lucida Console" panose="020B0609040504020204" pitchFamily="49" charset="0"/>
                        </a:rPr>
                        <a:t>Cmdlet</a:t>
                      </a:r>
                      <a:r>
                        <a:rPr lang="en-AU" sz="2000" b="0" dirty="0">
                          <a:solidFill>
                            <a:srgbClr val="E0FFFF"/>
                          </a:solidFill>
                          <a:latin typeface="Lucida Console" panose="020B0609040504020204" pitchFamily="49" charset="0"/>
                        </a:rPr>
                        <a:t>          Get-</a:t>
                      </a:r>
                      <a:r>
                        <a:rPr lang="en-AU" sz="2000" b="0" dirty="0" err="1">
                          <a:solidFill>
                            <a:srgbClr val="E0FFFF"/>
                          </a:solidFill>
                          <a:latin typeface="Lucida Console" panose="020B0609040504020204" pitchFamily="49" charset="0"/>
                        </a:rPr>
                        <a:t>WinUserLanguageList</a:t>
                      </a:r>
                      <a:r>
                        <a:rPr lang="en-AU" sz="2000" b="0" dirty="0">
                          <a:solidFill>
                            <a:srgbClr val="E0FFFF"/>
                          </a:solidFill>
                          <a:latin typeface="Lucida Console" panose="020B0609040504020204" pitchFamily="49" charset="0"/>
                        </a:rPr>
                        <a:t>   </a:t>
                      </a:r>
                    </a:p>
                    <a:p>
                      <a:r>
                        <a:rPr lang="en-AU" sz="2000" b="0" dirty="0" err="1">
                          <a:solidFill>
                            <a:srgbClr val="E0FFFF"/>
                          </a:solidFill>
                          <a:latin typeface="Lucida Console" panose="020B0609040504020204" pitchFamily="49" charset="0"/>
                        </a:rPr>
                        <a:t>Cmdlet</a:t>
                      </a:r>
                      <a:r>
                        <a:rPr lang="en-AU" sz="2000" b="0" dirty="0">
                          <a:solidFill>
                            <a:srgbClr val="E0FFFF"/>
                          </a:solidFill>
                          <a:latin typeface="Lucida Console" panose="020B0609040504020204" pitchFamily="49" charset="0"/>
                        </a:rPr>
                        <a:t>          New-</a:t>
                      </a:r>
                      <a:r>
                        <a:rPr lang="en-AU" sz="2000" b="0" dirty="0" err="1">
                          <a:solidFill>
                            <a:srgbClr val="E0FFFF"/>
                          </a:solidFill>
                          <a:latin typeface="Lucida Console" panose="020B0609040504020204" pitchFamily="49" charset="0"/>
                        </a:rPr>
                        <a:t>WinUserLanguageList</a:t>
                      </a:r>
                      <a:r>
                        <a:rPr lang="en-AU" sz="2000" b="0" dirty="0">
                          <a:solidFill>
                            <a:srgbClr val="E0FFFF"/>
                          </a:solidFill>
                          <a:latin typeface="Lucida Console" panose="020B0609040504020204" pitchFamily="49" charset="0"/>
                        </a:rPr>
                        <a:t>   </a:t>
                      </a:r>
                    </a:p>
                    <a:p>
                      <a:r>
                        <a:rPr lang="en-AU" sz="2000" b="0" dirty="0" err="1">
                          <a:solidFill>
                            <a:srgbClr val="E0FFFF"/>
                          </a:solidFill>
                          <a:latin typeface="Lucida Console" panose="020B0609040504020204" pitchFamily="49" charset="0"/>
                        </a:rPr>
                        <a:t>Cmdlet</a:t>
                      </a:r>
                      <a:r>
                        <a:rPr lang="en-AU" sz="2000" b="0" dirty="0">
                          <a:solidFill>
                            <a:srgbClr val="E0FFFF"/>
                          </a:solidFill>
                          <a:latin typeface="Lucida Console" panose="020B0609040504020204" pitchFamily="49" charset="0"/>
                        </a:rPr>
                        <a:t>          Set-</a:t>
                      </a:r>
                      <a:r>
                        <a:rPr lang="en-AU" sz="2000" b="0" dirty="0" err="1">
                          <a:solidFill>
                            <a:srgbClr val="E0FFFF"/>
                          </a:solidFill>
                          <a:latin typeface="Lucida Console" panose="020B0609040504020204" pitchFamily="49" charset="0"/>
                        </a:rPr>
                        <a:t>WinUserLanguageList</a:t>
                      </a:r>
                      <a:r>
                        <a:rPr lang="en-AU" sz="2000" b="0" dirty="0">
                          <a:solidFill>
                            <a:srgbClr val="E0FFFF"/>
                          </a:solidFill>
                          <a:latin typeface="Lucida Console" panose="020B0609040504020204" pitchFamily="49" charset="0"/>
                        </a:rPr>
                        <a:t>   </a:t>
                      </a:r>
                    </a:p>
                    <a:p>
                      <a:r>
                        <a:rPr lang="en-AU" sz="2000" b="0" dirty="0" err="1">
                          <a:solidFill>
                            <a:srgbClr val="E0FFFF"/>
                          </a:solidFill>
                          <a:latin typeface="Lucida Console" panose="020B0609040504020204" pitchFamily="49" charset="0"/>
                        </a:rPr>
                        <a:t>Cmdlet</a:t>
                      </a:r>
                      <a:r>
                        <a:rPr lang="en-AU" sz="2000" b="0" dirty="0">
                          <a:solidFill>
                            <a:srgbClr val="E0FFFF"/>
                          </a:solidFill>
                          <a:latin typeface="Lucida Console" panose="020B0609040504020204" pitchFamily="49" charset="0"/>
                        </a:rPr>
                        <a:t>          Test-</a:t>
                      </a:r>
                      <a:r>
                        <a:rPr lang="en-AU" sz="2000" b="0" dirty="0" err="1">
                          <a:solidFill>
                            <a:srgbClr val="E0FFFF"/>
                          </a:solidFill>
                          <a:latin typeface="Lucida Console" panose="020B0609040504020204" pitchFamily="49" charset="0"/>
                        </a:rPr>
                        <a:t>UserGroupMembership</a:t>
                      </a:r>
                      <a:r>
                        <a:rPr lang="en-AU" sz="2000" b="0" dirty="0">
                          <a:solidFill>
                            <a:srgbClr val="E0FFFF"/>
                          </a:solidFill>
                          <a:latin typeface="Lucida Console" panose="020B0609040504020204" pitchFamily="49" charset="0"/>
                        </a:rPr>
                        <a:t>  </a:t>
                      </a:r>
                    </a:p>
                    <a:p>
                      <a:r>
                        <a:rPr lang="en-AU" sz="2000" b="0" dirty="0">
                          <a:solidFill>
                            <a:srgbClr val="E0FFFF"/>
                          </a:solidFill>
                          <a:latin typeface="Lucida Console" panose="020B0609040504020204" pitchFamily="49" charset="0"/>
                        </a:rPr>
                        <a:t>Application     DsmUserTask.exe           </a:t>
                      </a:r>
                    </a:p>
                    <a:p>
                      <a:r>
                        <a:rPr lang="en-AU" sz="2000" b="0" dirty="0">
                          <a:solidFill>
                            <a:srgbClr val="E0FFFF"/>
                          </a:solidFill>
                          <a:latin typeface="Lucida Console" panose="020B0609040504020204" pitchFamily="49" charset="0"/>
                        </a:rPr>
                        <a:t>Application     quser.exe                 </a:t>
                      </a:r>
                    </a:p>
                    <a:p>
                      <a:r>
                        <a:rPr lang="en-AU" sz="2000" b="0" dirty="0">
                          <a:solidFill>
                            <a:srgbClr val="E0FFFF"/>
                          </a:solidFill>
                          <a:latin typeface="Lucida Console" panose="020B0609040504020204" pitchFamily="49" charset="0"/>
                        </a:rPr>
                        <a:t>Application     UserAccountBroker.exe     </a:t>
                      </a:r>
                    </a:p>
                    <a:p>
                      <a:r>
                        <a:rPr lang="en-AU" sz="2000" b="0" dirty="0">
                          <a:solidFill>
                            <a:srgbClr val="E0FFFF"/>
                          </a:solidFill>
                          <a:latin typeface="Lucida Console" panose="020B0609040504020204" pitchFamily="49" charset="0"/>
                        </a:rPr>
                        <a:t>Application     </a:t>
                      </a:r>
                      <a:r>
                        <a:rPr lang="en-AU" sz="2000" b="0" dirty="0" err="1">
                          <a:solidFill>
                            <a:srgbClr val="E0FFFF"/>
                          </a:solidFill>
                          <a:latin typeface="Lucida Console" panose="020B0609040504020204" pitchFamily="49" charset="0"/>
                        </a:rPr>
                        <a:t>UserAccountControlSettings</a:t>
                      </a:r>
                      <a:r>
                        <a:rPr lang="en-AU" sz="2000" b="0" dirty="0">
                          <a:solidFill>
                            <a:srgbClr val="E0FFFF"/>
                          </a:solidFill>
                          <a:latin typeface="Lucida Console" panose="020B0609040504020204" pitchFamily="49" charset="0"/>
                        </a:rPr>
                        <a:t>...</a:t>
                      </a:r>
                    </a:p>
                    <a:p>
                      <a:r>
                        <a:rPr lang="en-AU" sz="2000" b="0" dirty="0">
                          <a:solidFill>
                            <a:srgbClr val="E0FFFF"/>
                          </a:solidFill>
                          <a:latin typeface="Lucida Console" panose="020B0609040504020204" pitchFamily="49" charset="0"/>
                        </a:rPr>
                        <a:t>Application     userinit.exe </a:t>
                      </a:r>
                    </a:p>
                  </a:txBody>
                  <a:tcPr>
                    <a:solidFill>
                      <a:srgbClr val="012456"/>
                    </a:solidFill>
                  </a:tcPr>
                </a:tc>
                <a:extLst>
                  <a:ext uri="{0D108BD9-81ED-4DB2-BD59-A6C34878D82A}">
                    <a16:rowId xmlns:a16="http://schemas.microsoft.com/office/drawing/2014/main" val="1736571984"/>
                  </a:ext>
                </a:extLst>
              </a:tr>
            </a:tbl>
          </a:graphicData>
        </a:graphic>
      </p:graphicFrame>
    </p:spTree>
    <p:extLst>
      <p:ext uri="{BB962C8B-B14F-4D97-AF65-F5344CB8AC3E}">
        <p14:creationId xmlns:p14="http://schemas.microsoft.com/office/powerpoint/2010/main" val="349842996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List Cmdlets by Verb</a:t>
            </a:r>
          </a:p>
        </p:txBody>
      </p:sp>
      <p:graphicFrame>
        <p:nvGraphicFramePr>
          <p:cNvPr id="5" name="Table 4"/>
          <p:cNvGraphicFramePr>
            <a:graphicFrameLocks noGrp="1"/>
          </p:cNvGraphicFramePr>
          <p:nvPr>
            <p:extLst>
              <p:ext uri="{D42A27DB-BD31-4B8C-83A1-F6EECF244321}">
                <p14:modId xmlns:p14="http://schemas.microsoft.com/office/powerpoint/2010/main" val="8646755"/>
              </p:ext>
            </p:extLst>
          </p:nvPr>
        </p:nvGraphicFramePr>
        <p:xfrm>
          <a:off x="1203960" y="2667000"/>
          <a:ext cx="9784080" cy="2529840"/>
        </p:xfrm>
        <a:graphic>
          <a:graphicData uri="http://schemas.openxmlformats.org/drawingml/2006/table">
            <a:tbl>
              <a:tblPr firstRow="1" bandRow="1">
                <a:tableStyleId>{5C22544A-7EE6-4342-B048-85BDC9FD1C3A}</a:tableStyleId>
              </a:tblPr>
              <a:tblGrid>
                <a:gridCol w="9784080">
                  <a:extLst>
                    <a:ext uri="{9D8B030D-6E8A-4147-A177-3AD203B41FA5}">
                      <a16:colId xmlns:a16="http://schemas.microsoft.com/office/drawing/2014/main" val="993241335"/>
                    </a:ext>
                  </a:extLst>
                </a:gridCol>
              </a:tblGrid>
              <a:tr h="370840">
                <a:tc>
                  <a:txBody>
                    <a:bodyPr/>
                    <a:lstStyle/>
                    <a:p>
                      <a:r>
                        <a:rPr lang="en-AU" sz="2000" b="0" dirty="0">
                          <a:solidFill>
                            <a:srgbClr val="F5F5F5"/>
                          </a:solidFill>
                          <a:latin typeface="Lucida Console" panose="020B0609040504020204" pitchFamily="49" charset="0"/>
                        </a:rPr>
                        <a:t>PS C:\&gt; </a:t>
                      </a:r>
                      <a:r>
                        <a:rPr lang="en-AU" sz="2000" b="0" dirty="0">
                          <a:solidFill>
                            <a:srgbClr val="E0FFFF"/>
                          </a:solidFill>
                          <a:latin typeface="Lucida Console" panose="020B0609040504020204" pitchFamily="49" charset="0"/>
                        </a:rPr>
                        <a:t>Get-Command</a:t>
                      </a:r>
                      <a:r>
                        <a:rPr lang="en-AU" sz="2000" b="0" dirty="0">
                          <a:solidFill>
                            <a:srgbClr val="F5F5F5"/>
                          </a:solidFill>
                          <a:latin typeface="Lucida Console" panose="020B0609040504020204" pitchFamily="49" charset="0"/>
                        </a:rPr>
                        <a:t> </a:t>
                      </a:r>
                      <a:r>
                        <a:rPr lang="en-AU" sz="2000" b="0" dirty="0">
                          <a:solidFill>
                            <a:srgbClr val="FFE4B5"/>
                          </a:solidFill>
                          <a:latin typeface="Lucida Console" panose="020B0609040504020204" pitchFamily="49" charset="0"/>
                        </a:rPr>
                        <a:t>-Verb</a:t>
                      </a:r>
                      <a:r>
                        <a:rPr lang="en-AU" sz="2000" b="0" dirty="0">
                          <a:solidFill>
                            <a:srgbClr val="F5F5F5"/>
                          </a:solidFill>
                          <a:latin typeface="Lucida Console" panose="020B0609040504020204" pitchFamily="49" charset="0"/>
                        </a:rPr>
                        <a:t> </a:t>
                      </a:r>
                      <a:r>
                        <a:rPr lang="en-AU" sz="2000" b="0" dirty="0">
                          <a:solidFill>
                            <a:srgbClr val="EE82EE"/>
                          </a:solidFill>
                          <a:latin typeface="Lucida Console" panose="020B0609040504020204" pitchFamily="49" charset="0"/>
                        </a:rPr>
                        <a:t>Get </a:t>
                      </a:r>
                    </a:p>
                    <a:p>
                      <a:endParaRPr lang="en-AU" sz="2000" b="0" dirty="0">
                        <a:solidFill>
                          <a:srgbClr val="FFE4B5"/>
                        </a:solidFill>
                        <a:latin typeface="Lucida Console" panose="020B0609040504020204" pitchFamily="49" charset="0"/>
                      </a:endParaRPr>
                    </a:p>
                    <a:p>
                      <a:r>
                        <a:rPr lang="en-AU" sz="2000" b="0" dirty="0" err="1">
                          <a:solidFill>
                            <a:srgbClr val="F5F5F5"/>
                          </a:solidFill>
                          <a:latin typeface="Lucida Console" panose="020B0609040504020204" pitchFamily="49" charset="0"/>
                        </a:rPr>
                        <a:t>CommandType</a:t>
                      </a:r>
                      <a:r>
                        <a:rPr lang="en-AU" sz="2000" b="0" dirty="0">
                          <a:solidFill>
                            <a:srgbClr val="F5F5F5"/>
                          </a:solidFill>
                          <a:latin typeface="Lucida Console" panose="020B0609040504020204" pitchFamily="49" charset="0"/>
                        </a:rPr>
                        <a:t>      Name                        </a:t>
                      </a:r>
                      <a:r>
                        <a:rPr lang="en-AU" sz="2000" b="0" dirty="0" err="1">
                          <a:solidFill>
                            <a:srgbClr val="F5F5F5"/>
                          </a:solidFill>
                          <a:latin typeface="Lucida Console" panose="020B0609040504020204" pitchFamily="49" charset="0"/>
                        </a:rPr>
                        <a:t>ModuleName</a:t>
                      </a:r>
                      <a:endParaRPr lang="en-AU" sz="2000" b="0" dirty="0">
                        <a:solidFill>
                          <a:srgbClr val="F5F5F5"/>
                        </a:solidFill>
                        <a:latin typeface="Lucida Console" panose="020B0609040504020204" pitchFamily="49" charset="0"/>
                      </a:endParaRPr>
                    </a:p>
                    <a:p>
                      <a:r>
                        <a:rPr lang="en-AU" sz="2000" b="0" dirty="0">
                          <a:solidFill>
                            <a:srgbClr val="F5F5F5"/>
                          </a:solidFill>
                          <a:latin typeface="Lucida Console" panose="020B0609040504020204" pitchFamily="49" charset="0"/>
                        </a:rPr>
                        <a:t>-----------      ----                        ----------</a:t>
                      </a:r>
                    </a:p>
                    <a:p>
                      <a:r>
                        <a:rPr lang="en-AU" sz="2000" b="0" dirty="0">
                          <a:solidFill>
                            <a:srgbClr val="F5F5F5"/>
                          </a:solidFill>
                          <a:latin typeface="Lucida Console" panose="020B0609040504020204" pitchFamily="49" charset="0"/>
                        </a:rPr>
                        <a:t>Alias            Get-</a:t>
                      </a:r>
                      <a:r>
                        <a:rPr lang="en-AU" sz="2000" b="0" dirty="0" err="1">
                          <a:solidFill>
                            <a:srgbClr val="F5F5F5"/>
                          </a:solidFill>
                          <a:latin typeface="Lucida Console" panose="020B0609040504020204" pitchFamily="49" charset="0"/>
                        </a:rPr>
                        <a:t>GPPermissions</a:t>
                      </a:r>
                      <a:r>
                        <a:rPr lang="en-AU" sz="2000" b="0" dirty="0">
                          <a:solidFill>
                            <a:srgbClr val="F5F5F5"/>
                          </a:solidFill>
                          <a:latin typeface="Lucida Console" panose="020B0609040504020204" pitchFamily="49" charset="0"/>
                        </a:rPr>
                        <a:t>           </a:t>
                      </a:r>
                      <a:r>
                        <a:rPr lang="en-AU" sz="2000" b="0" dirty="0" err="1">
                          <a:solidFill>
                            <a:srgbClr val="F5F5F5"/>
                          </a:solidFill>
                          <a:latin typeface="Lucida Console" panose="020B0609040504020204" pitchFamily="49" charset="0"/>
                        </a:rPr>
                        <a:t>GroupPolicy</a:t>
                      </a:r>
                      <a:endParaRPr lang="en-AU" sz="2000" b="0" dirty="0">
                        <a:solidFill>
                          <a:srgbClr val="F5F5F5"/>
                        </a:solidFill>
                        <a:latin typeface="Lucida Console" panose="020B0609040504020204" pitchFamily="49" charset="0"/>
                      </a:endParaRPr>
                    </a:p>
                    <a:p>
                      <a:r>
                        <a:rPr lang="en-AU" sz="2000" b="0" dirty="0">
                          <a:solidFill>
                            <a:srgbClr val="F5F5F5"/>
                          </a:solidFill>
                          <a:latin typeface="Lucida Console" panose="020B0609040504020204" pitchFamily="49" charset="0"/>
                        </a:rPr>
                        <a:t>Alias            Get-</a:t>
                      </a:r>
                      <a:r>
                        <a:rPr lang="en-AU" sz="2000" b="0" dirty="0" err="1">
                          <a:solidFill>
                            <a:srgbClr val="F5F5F5"/>
                          </a:solidFill>
                          <a:latin typeface="Lucida Console" panose="020B0609040504020204" pitchFamily="49" charset="0"/>
                        </a:rPr>
                        <a:t>ProvisionedAppxPackage</a:t>
                      </a:r>
                      <a:r>
                        <a:rPr lang="en-AU" sz="2000" b="0" dirty="0">
                          <a:solidFill>
                            <a:srgbClr val="F5F5F5"/>
                          </a:solidFill>
                          <a:latin typeface="Lucida Console" panose="020B0609040504020204" pitchFamily="49" charset="0"/>
                        </a:rPr>
                        <a:t>  </a:t>
                      </a:r>
                      <a:r>
                        <a:rPr lang="en-AU" sz="2000" b="0" dirty="0" err="1">
                          <a:solidFill>
                            <a:srgbClr val="F5F5F5"/>
                          </a:solidFill>
                          <a:latin typeface="Lucida Console" panose="020B0609040504020204" pitchFamily="49" charset="0"/>
                        </a:rPr>
                        <a:t>Dism</a:t>
                      </a:r>
                      <a:endParaRPr lang="en-AU" sz="2000" b="0" dirty="0">
                        <a:solidFill>
                          <a:srgbClr val="F5F5F5"/>
                        </a:solidFill>
                        <a:latin typeface="Lucida Console" panose="020B0609040504020204" pitchFamily="49" charset="0"/>
                      </a:endParaRPr>
                    </a:p>
                    <a:p>
                      <a:r>
                        <a:rPr lang="en-AU" sz="2000" b="0" dirty="0">
                          <a:solidFill>
                            <a:srgbClr val="F5F5F5"/>
                          </a:solidFill>
                          <a:latin typeface="Lucida Console" panose="020B0609040504020204" pitchFamily="49" charset="0"/>
                        </a:rPr>
                        <a:t>Function         Get-</a:t>
                      </a:r>
                      <a:r>
                        <a:rPr lang="en-AU" sz="2000" b="0" dirty="0" err="1">
                          <a:solidFill>
                            <a:srgbClr val="F5F5F5"/>
                          </a:solidFill>
                          <a:latin typeface="Lucida Console" panose="020B0609040504020204" pitchFamily="49" charset="0"/>
                        </a:rPr>
                        <a:t>AppBackgroundTask</a:t>
                      </a:r>
                      <a:r>
                        <a:rPr lang="en-AU" sz="2000" b="0" dirty="0">
                          <a:solidFill>
                            <a:srgbClr val="F5F5F5"/>
                          </a:solidFill>
                          <a:latin typeface="Lucida Console" panose="020B0609040504020204" pitchFamily="49" charset="0"/>
                        </a:rPr>
                        <a:t>       </a:t>
                      </a:r>
                      <a:r>
                        <a:rPr lang="en-AU" sz="2000" b="0" dirty="0" err="1">
                          <a:solidFill>
                            <a:srgbClr val="F5F5F5"/>
                          </a:solidFill>
                          <a:latin typeface="Lucida Console" panose="020B0609040504020204" pitchFamily="49" charset="0"/>
                        </a:rPr>
                        <a:t>AppBackgroundTask</a:t>
                      </a:r>
                      <a:endParaRPr lang="en-AU" sz="2000" b="0" dirty="0">
                        <a:solidFill>
                          <a:srgbClr val="F5F5F5"/>
                        </a:solidFill>
                        <a:latin typeface="Lucida Console" panose="020B0609040504020204" pitchFamily="49" charset="0"/>
                      </a:endParaRPr>
                    </a:p>
                    <a:p>
                      <a:r>
                        <a:rPr lang="en-AU" sz="2000" b="0" dirty="0">
                          <a:solidFill>
                            <a:srgbClr val="E0FFFF"/>
                          </a:solidFill>
                          <a:latin typeface="Lucida Console" panose="020B0609040504020204" pitchFamily="49" charset="0"/>
                        </a:rPr>
                        <a:t>...</a:t>
                      </a:r>
                    </a:p>
                  </a:txBody>
                  <a:tcPr>
                    <a:solidFill>
                      <a:srgbClr val="012456"/>
                    </a:solidFill>
                  </a:tcPr>
                </a:tc>
                <a:extLst>
                  <a:ext uri="{0D108BD9-81ED-4DB2-BD59-A6C34878D82A}">
                    <a16:rowId xmlns:a16="http://schemas.microsoft.com/office/drawing/2014/main" val="1835147760"/>
                  </a:ext>
                </a:extLst>
              </a:tr>
            </a:tbl>
          </a:graphicData>
        </a:graphic>
      </p:graphicFrame>
    </p:spTree>
    <p:extLst>
      <p:ext uri="{BB962C8B-B14F-4D97-AF65-F5344CB8AC3E}">
        <p14:creationId xmlns:p14="http://schemas.microsoft.com/office/powerpoint/2010/main" val="387914748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List Cmdlets by Noun</a:t>
            </a:r>
          </a:p>
        </p:txBody>
      </p:sp>
      <p:graphicFrame>
        <p:nvGraphicFramePr>
          <p:cNvPr id="5" name="Table 4"/>
          <p:cNvGraphicFramePr>
            <a:graphicFrameLocks noGrp="1"/>
          </p:cNvGraphicFramePr>
          <p:nvPr>
            <p:extLst>
              <p:ext uri="{D42A27DB-BD31-4B8C-83A1-F6EECF244321}">
                <p14:modId xmlns:p14="http://schemas.microsoft.com/office/powerpoint/2010/main" val="3517953265"/>
              </p:ext>
            </p:extLst>
          </p:nvPr>
        </p:nvGraphicFramePr>
        <p:xfrm>
          <a:off x="1127760" y="2590800"/>
          <a:ext cx="9936480" cy="2834640"/>
        </p:xfrm>
        <a:graphic>
          <a:graphicData uri="http://schemas.openxmlformats.org/drawingml/2006/table">
            <a:tbl>
              <a:tblPr firstRow="1" bandRow="1">
                <a:tableStyleId>{5C22544A-7EE6-4342-B048-85BDC9FD1C3A}</a:tableStyleId>
              </a:tblPr>
              <a:tblGrid>
                <a:gridCol w="9936480">
                  <a:extLst>
                    <a:ext uri="{9D8B030D-6E8A-4147-A177-3AD203B41FA5}">
                      <a16:colId xmlns:a16="http://schemas.microsoft.com/office/drawing/2014/main" val="2984472683"/>
                    </a:ext>
                  </a:extLst>
                </a:gridCol>
              </a:tblGrid>
              <a:tr h="370840">
                <a:tc>
                  <a:txBody>
                    <a:bodyPr/>
                    <a:lstStyle/>
                    <a:p>
                      <a:r>
                        <a:rPr lang="en-AU" sz="2000" b="0" dirty="0">
                          <a:solidFill>
                            <a:srgbClr val="F5F5F5"/>
                          </a:solidFill>
                          <a:latin typeface="Lucida Console" panose="020B0609040504020204" pitchFamily="49" charset="0"/>
                        </a:rPr>
                        <a:t>PS C:\&gt; </a:t>
                      </a:r>
                      <a:r>
                        <a:rPr lang="en-AU" sz="2000" b="0" dirty="0">
                          <a:solidFill>
                            <a:srgbClr val="E0FFFF"/>
                          </a:solidFill>
                          <a:latin typeface="Lucida Console" panose="020B0609040504020204" pitchFamily="49" charset="0"/>
                        </a:rPr>
                        <a:t>Get-Command</a:t>
                      </a:r>
                      <a:r>
                        <a:rPr lang="en-AU" sz="2000" b="0" dirty="0">
                          <a:solidFill>
                            <a:srgbClr val="F5F5F5"/>
                          </a:solidFill>
                          <a:latin typeface="Lucida Console" panose="020B0609040504020204" pitchFamily="49" charset="0"/>
                        </a:rPr>
                        <a:t> </a:t>
                      </a:r>
                      <a:r>
                        <a:rPr lang="en-AU" sz="2000" b="0" dirty="0">
                          <a:solidFill>
                            <a:srgbClr val="FFE4B5"/>
                          </a:solidFill>
                          <a:latin typeface="Lucida Console" panose="020B0609040504020204" pitchFamily="49" charset="0"/>
                        </a:rPr>
                        <a:t>-Noun</a:t>
                      </a:r>
                      <a:r>
                        <a:rPr lang="en-AU" sz="2000" b="0" dirty="0">
                          <a:solidFill>
                            <a:srgbClr val="F5F5F5"/>
                          </a:solidFill>
                          <a:latin typeface="Lucida Console" panose="020B0609040504020204" pitchFamily="49" charset="0"/>
                        </a:rPr>
                        <a:t> </a:t>
                      </a:r>
                      <a:r>
                        <a:rPr lang="en-AU" sz="2000" b="0" dirty="0">
                          <a:solidFill>
                            <a:srgbClr val="EE82EE"/>
                          </a:solidFill>
                          <a:latin typeface="Lucida Console" panose="020B0609040504020204" pitchFamily="49" charset="0"/>
                        </a:rPr>
                        <a:t>Service </a:t>
                      </a:r>
                    </a:p>
                    <a:p>
                      <a:endParaRPr lang="en-AU" sz="2000" b="0" dirty="0">
                        <a:solidFill>
                          <a:srgbClr val="FFE4B5"/>
                        </a:solidFill>
                        <a:latin typeface="Lucida Console" panose="020B0609040504020204" pitchFamily="49" charset="0"/>
                      </a:endParaRPr>
                    </a:p>
                    <a:p>
                      <a:r>
                        <a:rPr lang="en-AU" sz="2000" b="0" dirty="0" err="1">
                          <a:solidFill>
                            <a:srgbClr val="F5F5F5"/>
                          </a:solidFill>
                          <a:latin typeface="Lucida Console" panose="020B0609040504020204" pitchFamily="49" charset="0"/>
                        </a:rPr>
                        <a:t>CommandType</a:t>
                      </a:r>
                      <a:r>
                        <a:rPr lang="en-AU" sz="2000" b="0" dirty="0">
                          <a:solidFill>
                            <a:srgbClr val="F5F5F5"/>
                          </a:solidFill>
                          <a:latin typeface="Lucida Console" panose="020B0609040504020204" pitchFamily="49" charset="0"/>
                        </a:rPr>
                        <a:t>     Name            </a:t>
                      </a:r>
                      <a:r>
                        <a:rPr lang="en-AU" sz="2000" b="0" dirty="0" err="1">
                          <a:solidFill>
                            <a:srgbClr val="F5F5F5"/>
                          </a:solidFill>
                          <a:latin typeface="Lucida Console" panose="020B0609040504020204" pitchFamily="49" charset="0"/>
                        </a:rPr>
                        <a:t>ModuleName</a:t>
                      </a:r>
                      <a:endParaRPr lang="en-AU" sz="2000" b="0" dirty="0">
                        <a:solidFill>
                          <a:srgbClr val="F5F5F5"/>
                        </a:solidFill>
                        <a:latin typeface="Lucida Console" panose="020B0609040504020204" pitchFamily="49" charset="0"/>
                      </a:endParaRPr>
                    </a:p>
                    <a:p>
                      <a:r>
                        <a:rPr lang="en-AU" sz="2000" b="0" dirty="0">
                          <a:solidFill>
                            <a:srgbClr val="F5F5F5"/>
                          </a:solidFill>
                          <a:latin typeface="Lucida Console" panose="020B0609040504020204" pitchFamily="49" charset="0"/>
                        </a:rPr>
                        <a:t>-----------     ----            ----------</a:t>
                      </a:r>
                    </a:p>
                    <a:p>
                      <a:r>
                        <a:rPr lang="en-AU" sz="2000" b="0" dirty="0" err="1">
                          <a:solidFill>
                            <a:srgbClr val="F5F5F5"/>
                          </a:solidFill>
                          <a:latin typeface="Lucida Console" panose="020B0609040504020204" pitchFamily="49" charset="0"/>
                        </a:rPr>
                        <a:t>Cmdlet</a:t>
                      </a:r>
                      <a:r>
                        <a:rPr lang="en-AU" sz="2000" b="0" dirty="0">
                          <a:solidFill>
                            <a:srgbClr val="F5F5F5"/>
                          </a:solidFill>
                          <a:latin typeface="Lucida Console" panose="020B0609040504020204" pitchFamily="49" charset="0"/>
                        </a:rPr>
                        <a:t>          Get-Service     </a:t>
                      </a:r>
                      <a:r>
                        <a:rPr lang="en-AU" sz="2000" b="0" dirty="0" err="1">
                          <a:solidFill>
                            <a:srgbClr val="F5F5F5"/>
                          </a:solidFill>
                          <a:latin typeface="Lucida Console" panose="020B0609040504020204" pitchFamily="49" charset="0"/>
                        </a:rPr>
                        <a:t>Microsoft.PowerShell.Management</a:t>
                      </a:r>
                      <a:endParaRPr lang="en-AU" sz="2000" b="0" dirty="0">
                        <a:solidFill>
                          <a:srgbClr val="F5F5F5"/>
                        </a:solidFill>
                        <a:latin typeface="Lucida Console" panose="020B0609040504020204" pitchFamily="49" charset="0"/>
                      </a:endParaRPr>
                    </a:p>
                    <a:p>
                      <a:r>
                        <a:rPr lang="en-AU" sz="2000" b="0" dirty="0" err="1">
                          <a:solidFill>
                            <a:srgbClr val="F5F5F5"/>
                          </a:solidFill>
                          <a:latin typeface="Lucida Console" panose="020B0609040504020204" pitchFamily="49" charset="0"/>
                        </a:rPr>
                        <a:t>Cmdlet</a:t>
                      </a:r>
                      <a:r>
                        <a:rPr lang="en-AU" sz="2000" b="0" dirty="0">
                          <a:solidFill>
                            <a:srgbClr val="F5F5F5"/>
                          </a:solidFill>
                          <a:latin typeface="Lucida Console" panose="020B0609040504020204" pitchFamily="49" charset="0"/>
                        </a:rPr>
                        <a:t>          New-Service     </a:t>
                      </a:r>
                      <a:r>
                        <a:rPr lang="en-AU" sz="2000" b="0" dirty="0" err="1">
                          <a:solidFill>
                            <a:srgbClr val="F5F5F5"/>
                          </a:solidFill>
                          <a:latin typeface="Lucida Console" panose="020B0609040504020204" pitchFamily="49" charset="0"/>
                        </a:rPr>
                        <a:t>Microsoft.PowerShell.Management</a:t>
                      </a:r>
                      <a:endParaRPr lang="en-AU" sz="2000" b="0" dirty="0">
                        <a:solidFill>
                          <a:srgbClr val="F5F5F5"/>
                        </a:solidFill>
                        <a:latin typeface="Lucida Console" panose="020B0609040504020204" pitchFamily="49" charset="0"/>
                      </a:endParaRPr>
                    </a:p>
                    <a:p>
                      <a:r>
                        <a:rPr lang="en-AU" sz="2000" b="0" dirty="0" err="1">
                          <a:solidFill>
                            <a:srgbClr val="F5F5F5"/>
                          </a:solidFill>
                          <a:latin typeface="Lucida Console" panose="020B0609040504020204" pitchFamily="49" charset="0"/>
                        </a:rPr>
                        <a:t>Cmdlet</a:t>
                      </a:r>
                      <a:r>
                        <a:rPr lang="en-AU" sz="2000" b="0" dirty="0">
                          <a:solidFill>
                            <a:srgbClr val="F5F5F5"/>
                          </a:solidFill>
                          <a:latin typeface="Lucida Console" panose="020B0609040504020204" pitchFamily="49" charset="0"/>
                        </a:rPr>
                        <a:t>          Restart-Service </a:t>
                      </a:r>
                      <a:r>
                        <a:rPr lang="en-AU" sz="2000" b="0" dirty="0" err="1">
                          <a:solidFill>
                            <a:srgbClr val="F5F5F5"/>
                          </a:solidFill>
                          <a:latin typeface="Lucida Console" panose="020B0609040504020204" pitchFamily="49" charset="0"/>
                        </a:rPr>
                        <a:t>Microsoft.PowerShell.Management</a:t>
                      </a:r>
                      <a:endParaRPr lang="en-AU" sz="2000" b="0" dirty="0">
                        <a:solidFill>
                          <a:srgbClr val="F5F5F5"/>
                        </a:solidFill>
                        <a:latin typeface="Lucida Console" panose="020B0609040504020204" pitchFamily="49" charset="0"/>
                      </a:endParaRPr>
                    </a:p>
                    <a:p>
                      <a:r>
                        <a:rPr lang="en-AU" sz="2000" b="0" dirty="0" err="1">
                          <a:solidFill>
                            <a:srgbClr val="F5F5F5"/>
                          </a:solidFill>
                          <a:latin typeface="Lucida Console" panose="020B0609040504020204" pitchFamily="49" charset="0"/>
                        </a:rPr>
                        <a:t>Cmdlet</a:t>
                      </a:r>
                      <a:r>
                        <a:rPr lang="en-AU" sz="2000" b="0" dirty="0">
                          <a:solidFill>
                            <a:srgbClr val="F5F5F5"/>
                          </a:solidFill>
                          <a:latin typeface="Lucida Console" panose="020B0609040504020204" pitchFamily="49" charset="0"/>
                        </a:rPr>
                        <a:t>          Resume-Service  </a:t>
                      </a:r>
                      <a:r>
                        <a:rPr lang="en-AU" sz="2000" b="0" dirty="0" err="1">
                          <a:solidFill>
                            <a:srgbClr val="F5F5F5"/>
                          </a:solidFill>
                          <a:latin typeface="Lucida Console" panose="020B0609040504020204" pitchFamily="49" charset="0"/>
                        </a:rPr>
                        <a:t>Microsoft.PowerShell.Management</a:t>
                      </a:r>
                      <a:endParaRPr lang="en-AU" sz="2000" b="0" dirty="0">
                        <a:solidFill>
                          <a:srgbClr val="F5F5F5"/>
                        </a:solidFill>
                        <a:latin typeface="Lucida Console" panose="020B0609040504020204" pitchFamily="49" charset="0"/>
                      </a:endParaRPr>
                    </a:p>
                    <a:p>
                      <a:r>
                        <a:rPr lang="en-AU" sz="2000" b="0" dirty="0">
                          <a:solidFill>
                            <a:srgbClr val="E0FFFF"/>
                          </a:solidFill>
                          <a:latin typeface="Lucida Console" panose="020B0609040504020204" pitchFamily="49" charset="0"/>
                        </a:rPr>
                        <a:t>...</a:t>
                      </a:r>
                    </a:p>
                  </a:txBody>
                  <a:tcPr>
                    <a:solidFill>
                      <a:srgbClr val="012456"/>
                    </a:solidFill>
                  </a:tcPr>
                </a:tc>
                <a:extLst>
                  <a:ext uri="{0D108BD9-81ED-4DB2-BD59-A6C34878D82A}">
                    <a16:rowId xmlns:a16="http://schemas.microsoft.com/office/drawing/2014/main" val="797780807"/>
                  </a:ext>
                </a:extLst>
              </a:tr>
            </a:tbl>
          </a:graphicData>
        </a:graphic>
      </p:graphicFrame>
    </p:spTree>
    <p:extLst>
      <p:ext uri="{BB962C8B-B14F-4D97-AF65-F5344CB8AC3E}">
        <p14:creationId xmlns:p14="http://schemas.microsoft.com/office/powerpoint/2010/main" val="395961507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List Cmdlets Only</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1462488498"/>
              </p:ext>
            </p:extLst>
          </p:nvPr>
        </p:nvGraphicFramePr>
        <p:xfrm>
          <a:off x="1280160" y="2743200"/>
          <a:ext cx="9631680" cy="2286000"/>
        </p:xfrm>
        <a:graphic>
          <a:graphicData uri="http://schemas.openxmlformats.org/drawingml/2006/table">
            <a:tbl>
              <a:tblPr firstRow="1" bandRow="1">
                <a:tableStyleId>{5C22544A-7EE6-4342-B048-85BDC9FD1C3A}</a:tableStyleId>
              </a:tblPr>
              <a:tblGrid>
                <a:gridCol w="9631680">
                  <a:extLst>
                    <a:ext uri="{9D8B030D-6E8A-4147-A177-3AD203B41FA5}">
                      <a16:colId xmlns:a16="http://schemas.microsoft.com/office/drawing/2014/main" val="761038202"/>
                    </a:ext>
                  </a:extLst>
                </a:gridCol>
              </a:tblGrid>
              <a:tr h="2286000">
                <a:tc>
                  <a:txBody>
                    <a:bodyPr/>
                    <a:lstStyle/>
                    <a:p>
                      <a:r>
                        <a:rPr lang="en-AU" sz="2000" b="0" dirty="0">
                          <a:solidFill>
                            <a:srgbClr val="F5F5F5"/>
                          </a:solidFill>
                          <a:latin typeface="Lucida Console" panose="020B0609040504020204" pitchFamily="49" charset="0"/>
                        </a:rPr>
                        <a:t>PS C:\&gt; </a:t>
                      </a:r>
                      <a:r>
                        <a:rPr lang="en-AU" sz="2000" b="0" dirty="0">
                          <a:solidFill>
                            <a:srgbClr val="E0FFFF"/>
                          </a:solidFill>
                          <a:latin typeface="Lucida Console" panose="020B0609040504020204" pitchFamily="49" charset="0"/>
                        </a:rPr>
                        <a:t>Get-Command</a:t>
                      </a:r>
                      <a:r>
                        <a:rPr lang="en-AU" sz="2000" b="0" dirty="0">
                          <a:solidFill>
                            <a:srgbClr val="F5F5F5"/>
                          </a:solidFill>
                          <a:latin typeface="Lucida Console" panose="020B0609040504020204" pitchFamily="49" charset="0"/>
                        </a:rPr>
                        <a:t> </a:t>
                      </a:r>
                      <a:r>
                        <a:rPr lang="en-AU" sz="2000" b="0" dirty="0">
                          <a:solidFill>
                            <a:srgbClr val="FFE4B5"/>
                          </a:solidFill>
                          <a:latin typeface="Lucida Console" panose="020B0609040504020204" pitchFamily="49" charset="0"/>
                        </a:rPr>
                        <a:t>-</a:t>
                      </a:r>
                      <a:r>
                        <a:rPr lang="en-AU" sz="2000" b="0" dirty="0" err="1">
                          <a:solidFill>
                            <a:srgbClr val="FFE4B5"/>
                          </a:solidFill>
                          <a:latin typeface="Lucida Console" panose="020B0609040504020204" pitchFamily="49" charset="0"/>
                        </a:rPr>
                        <a:t>CommandType</a:t>
                      </a:r>
                      <a:r>
                        <a:rPr lang="en-AU" sz="2000" b="0" dirty="0">
                          <a:solidFill>
                            <a:srgbClr val="F5F5F5"/>
                          </a:solidFill>
                          <a:latin typeface="Lucida Console" panose="020B0609040504020204" pitchFamily="49" charset="0"/>
                        </a:rPr>
                        <a:t> </a:t>
                      </a:r>
                      <a:r>
                        <a:rPr lang="en-AU" sz="2000" b="0" dirty="0">
                          <a:solidFill>
                            <a:srgbClr val="EE82EE"/>
                          </a:solidFill>
                          <a:latin typeface="Lucida Console" panose="020B0609040504020204" pitchFamily="49" charset="0"/>
                        </a:rPr>
                        <a:t>Cmdlet </a:t>
                      </a:r>
                    </a:p>
                    <a:p>
                      <a:endParaRPr lang="en-AU" sz="2000" b="0" dirty="0">
                        <a:solidFill>
                          <a:srgbClr val="FFE4B5"/>
                        </a:solidFill>
                        <a:latin typeface="Lucida Console" panose="020B0609040504020204" pitchFamily="49" charset="0"/>
                      </a:endParaRPr>
                    </a:p>
                    <a:p>
                      <a:r>
                        <a:rPr lang="en-AU" sz="2000" b="0" dirty="0" err="1">
                          <a:solidFill>
                            <a:schemeClr val="lt1"/>
                          </a:solidFill>
                          <a:latin typeface="Lucida Console" panose="020B0609040504020204" pitchFamily="49" charset="0"/>
                          <a:ea typeface="+mn-ea"/>
                          <a:cs typeface="+mn-cs"/>
                        </a:rPr>
                        <a:t>CommandType</a:t>
                      </a:r>
                      <a:r>
                        <a:rPr lang="en-AU" sz="2000" b="0" dirty="0">
                          <a:solidFill>
                            <a:schemeClr val="lt1"/>
                          </a:solidFill>
                          <a:latin typeface="Lucida Console" panose="020B0609040504020204" pitchFamily="49" charset="0"/>
                          <a:ea typeface="+mn-ea"/>
                          <a:cs typeface="+mn-cs"/>
                        </a:rPr>
                        <a:t>  Name                             </a:t>
                      </a:r>
                      <a:r>
                        <a:rPr lang="en-AU" sz="2000" b="0" dirty="0" err="1">
                          <a:solidFill>
                            <a:schemeClr val="lt1"/>
                          </a:solidFill>
                          <a:latin typeface="Lucida Console" panose="020B0609040504020204" pitchFamily="49" charset="0"/>
                          <a:ea typeface="+mn-ea"/>
                          <a:cs typeface="+mn-cs"/>
                        </a:rPr>
                        <a:t>ModuleName</a:t>
                      </a:r>
                      <a:endParaRPr lang="en-AU" sz="2000" b="0" dirty="0">
                        <a:solidFill>
                          <a:schemeClr val="lt1"/>
                        </a:solidFill>
                        <a:latin typeface="Lucida Console" panose="020B0609040504020204" pitchFamily="49" charset="0"/>
                        <a:ea typeface="+mn-ea"/>
                        <a:cs typeface="+mn-cs"/>
                      </a:endParaRPr>
                    </a:p>
                    <a:p>
                      <a:r>
                        <a:rPr lang="en-AU" sz="2000" b="0" dirty="0">
                          <a:solidFill>
                            <a:schemeClr val="lt1"/>
                          </a:solidFill>
                          <a:latin typeface="Lucida Console" panose="020B0609040504020204" pitchFamily="49" charset="0"/>
                          <a:ea typeface="+mn-ea"/>
                          <a:cs typeface="+mn-cs"/>
                        </a:rPr>
                        <a:t>-----------  ----                             ----------</a:t>
                      </a:r>
                    </a:p>
                    <a:p>
                      <a:r>
                        <a:rPr lang="en-AU" sz="2000" b="0" dirty="0">
                          <a:solidFill>
                            <a:schemeClr val="lt1"/>
                          </a:solidFill>
                          <a:latin typeface="Lucida Console" panose="020B0609040504020204" pitchFamily="49" charset="0"/>
                          <a:ea typeface="+mn-ea"/>
                          <a:cs typeface="+mn-cs"/>
                        </a:rPr>
                        <a:t>Cmdlet       Add-</a:t>
                      </a:r>
                      <a:r>
                        <a:rPr lang="en-AU" sz="2000" b="0" dirty="0" err="1">
                          <a:solidFill>
                            <a:schemeClr val="lt1"/>
                          </a:solidFill>
                          <a:latin typeface="Lucida Console" panose="020B0609040504020204" pitchFamily="49" charset="0"/>
                          <a:ea typeface="+mn-ea"/>
                          <a:cs typeface="+mn-cs"/>
                        </a:rPr>
                        <a:t>ADCentralAccessPolicyMember</a:t>
                      </a:r>
                      <a:r>
                        <a:rPr lang="en-AU" sz="2000" b="0" dirty="0">
                          <a:solidFill>
                            <a:schemeClr val="lt1"/>
                          </a:solidFill>
                          <a:latin typeface="Lucida Console" panose="020B0609040504020204" pitchFamily="49" charset="0"/>
                          <a:ea typeface="+mn-ea"/>
                          <a:cs typeface="+mn-cs"/>
                        </a:rPr>
                        <a:t>  </a:t>
                      </a:r>
                      <a:r>
                        <a:rPr lang="en-AU" sz="2000" b="0" dirty="0" err="1">
                          <a:solidFill>
                            <a:schemeClr val="lt1"/>
                          </a:solidFill>
                          <a:latin typeface="Lucida Console" panose="020B0609040504020204" pitchFamily="49" charset="0"/>
                          <a:ea typeface="+mn-ea"/>
                          <a:cs typeface="+mn-cs"/>
                        </a:rPr>
                        <a:t>ActiveDirectory</a:t>
                      </a:r>
                      <a:endParaRPr lang="en-AU" sz="2000" b="0" dirty="0">
                        <a:solidFill>
                          <a:schemeClr val="lt1"/>
                        </a:solidFill>
                        <a:latin typeface="Lucida Console" panose="020B0609040504020204" pitchFamily="49" charset="0"/>
                        <a:ea typeface="+mn-ea"/>
                        <a:cs typeface="+mn-cs"/>
                      </a:endParaRPr>
                    </a:p>
                    <a:p>
                      <a:r>
                        <a:rPr lang="en-AU" sz="2000" b="0" dirty="0">
                          <a:solidFill>
                            <a:schemeClr val="lt1"/>
                          </a:solidFill>
                          <a:latin typeface="Lucida Console" panose="020B0609040504020204" pitchFamily="49" charset="0"/>
                          <a:ea typeface="+mn-ea"/>
                          <a:cs typeface="+mn-cs"/>
                        </a:rPr>
                        <a:t>Cmdlet       Add-</a:t>
                      </a:r>
                      <a:r>
                        <a:rPr lang="en-AU" sz="2000" b="0" dirty="0" err="1">
                          <a:solidFill>
                            <a:schemeClr val="lt1"/>
                          </a:solidFill>
                          <a:latin typeface="Lucida Console" panose="020B0609040504020204" pitchFamily="49" charset="0"/>
                          <a:ea typeface="+mn-ea"/>
                          <a:cs typeface="+mn-cs"/>
                        </a:rPr>
                        <a:t>ADComputerServiceAccount</a:t>
                      </a:r>
                      <a:r>
                        <a:rPr lang="en-AU" sz="2000" b="0" dirty="0">
                          <a:solidFill>
                            <a:schemeClr val="lt1"/>
                          </a:solidFill>
                          <a:latin typeface="Lucida Console" panose="020B0609040504020204" pitchFamily="49" charset="0"/>
                          <a:ea typeface="+mn-ea"/>
                          <a:cs typeface="+mn-cs"/>
                        </a:rPr>
                        <a:t>     </a:t>
                      </a:r>
                      <a:r>
                        <a:rPr lang="en-AU" sz="2000" b="0" dirty="0" err="1">
                          <a:solidFill>
                            <a:schemeClr val="lt1"/>
                          </a:solidFill>
                          <a:latin typeface="Lucida Console" panose="020B0609040504020204" pitchFamily="49" charset="0"/>
                          <a:ea typeface="+mn-ea"/>
                          <a:cs typeface="+mn-cs"/>
                        </a:rPr>
                        <a:t>ActiveDirectory</a:t>
                      </a:r>
                      <a:endParaRPr lang="en-AU" sz="2000" b="0" dirty="0">
                        <a:solidFill>
                          <a:schemeClr val="lt1"/>
                        </a:solidFill>
                        <a:latin typeface="Lucida Console" panose="020B0609040504020204" pitchFamily="49" charset="0"/>
                        <a:ea typeface="+mn-ea"/>
                        <a:cs typeface="+mn-cs"/>
                      </a:endParaRPr>
                    </a:p>
                    <a:p>
                      <a:r>
                        <a:rPr lang="en-AU" sz="2000" b="0" dirty="0">
                          <a:solidFill>
                            <a:srgbClr val="E0FFFF"/>
                          </a:solidFill>
                          <a:latin typeface="Lucida Console" panose="020B0609040504020204" pitchFamily="49" charset="0"/>
                        </a:rPr>
                        <a:t>...</a:t>
                      </a:r>
                    </a:p>
                  </a:txBody>
                  <a:tcPr>
                    <a:solidFill>
                      <a:srgbClr val="012456"/>
                    </a:solidFill>
                  </a:tcPr>
                </a:tc>
                <a:extLst>
                  <a:ext uri="{0D108BD9-81ED-4DB2-BD59-A6C34878D82A}">
                    <a16:rowId xmlns:a16="http://schemas.microsoft.com/office/drawing/2014/main" val="763087015"/>
                  </a:ext>
                </a:extLst>
              </a:tr>
            </a:tbl>
          </a:graphicData>
        </a:graphic>
      </p:graphicFrame>
    </p:spTree>
    <p:extLst>
      <p:ext uri="{BB962C8B-B14F-4D97-AF65-F5344CB8AC3E}">
        <p14:creationId xmlns:p14="http://schemas.microsoft.com/office/powerpoint/2010/main" val="64677909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Single Command</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1151614045"/>
              </p:ext>
            </p:extLst>
          </p:nvPr>
        </p:nvGraphicFramePr>
        <p:xfrm>
          <a:off x="1055440" y="2743200"/>
          <a:ext cx="10081120" cy="2286000"/>
        </p:xfrm>
        <a:graphic>
          <a:graphicData uri="http://schemas.openxmlformats.org/drawingml/2006/table">
            <a:tbl>
              <a:tblPr firstRow="1" bandRow="1">
                <a:tableStyleId>{5C22544A-7EE6-4342-B048-85BDC9FD1C3A}</a:tableStyleId>
              </a:tblPr>
              <a:tblGrid>
                <a:gridCol w="10081120">
                  <a:extLst>
                    <a:ext uri="{9D8B030D-6E8A-4147-A177-3AD203B41FA5}">
                      <a16:colId xmlns:a16="http://schemas.microsoft.com/office/drawing/2014/main" val="1518145580"/>
                    </a:ext>
                  </a:extLst>
                </a:gridCol>
              </a:tblGrid>
              <a:tr h="2286000">
                <a:tc>
                  <a:txBody>
                    <a:bodyPr/>
                    <a:lstStyle/>
                    <a:p>
                      <a:r>
                        <a:rPr lang="en-AU" sz="2000" b="0" dirty="0">
                          <a:solidFill>
                            <a:srgbClr val="F5F5F5"/>
                          </a:solidFill>
                          <a:latin typeface="Lucida Console" panose="020B0609040504020204" pitchFamily="49" charset="0"/>
                        </a:rPr>
                        <a:t>PS C:\&gt;</a:t>
                      </a:r>
                      <a:r>
                        <a:rPr lang="en-AU" sz="2000" b="0" baseline="0" dirty="0">
                          <a:solidFill>
                            <a:srgbClr val="F5F5F5"/>
                          </a:solidFill>
                          <a:latin typeface="Lucida Console" panose="020B0609040504020204" pitchFamily="49" charset="0"/>
                        </a:rPr>
                        <a:t> </a:t>
                      </a:r>
                      <a:r>
                        <a:rPr lang="en-US" sz="2000" b="0" dirty="0"/>
                        <a:t> </a:t>
                      </a:r>
                      <a:r>
                        <a:rPr lang="en-US" sz="2000" b="0" dirty="0">
                          <a:solidFill>
                            <a:srgbClr val="E0FFFF"/>
                          </a:solidFill>
                          <a:latin typeface="Lucida Console" panose="020B0609040504020204" pitchFamily="49" charset="0"/>
                        </a:rPr>
                        <a:t>Get-Command</a:t>
                      </a:r>
                      <a:r>
                        <a:rPr lang="en-US" sz="2000" b="0" dirty="0">
                          <a:solidFill>
                            <a:srgbClr val="F5F5F5"/>
                          </a:solidFill>
                          <a:latin typeface="Lucida Console" panose="020B0609040504020204" pitchFamily="49" charset="0"/>
                        </a:rPr>
                        <a:t> </a:t>
                      </a:r>
                      <a:r>
                        <a:rPr lang="en-US" sz="2000" b="0" dirty="0">
                          <a:solidFill>
                            <a:srgbClr val="FFE4B5"/>
                          </a:solidFill>
                          <a:latin typeface="Lucida Console" panose="020B0609040504020204" pitchFamily="49" charset="0"/>
                        </a:rPr>
                        <a:t>-Name</a:t>
                      </a:r>
                      <a:r>
                        <a:rPr lang="en-US" sz="2000" b="0" dirty="0">
                          <a:solidFill>
                            <a:srgbClr val="F5F5F5"/>
                          </a:solidFill>
                          <a:latin typeface="Lucida Console" panose="020B0609040504020204" pitchFamily="49" charset="0"/>
                        </a:rPr>
                        <a:t> </a:t>
                      </a:r>
                      <a:r>
                        <a:rPr lang="en-US" sz="2000" b="0" dirty="0" err="1">
                          <a:solidFill>
                            <a:srgbClr val="EE82EE"/>
                          </a:solidFill>
                          <a:latin typeface="Lucida Console" panose="020B0609040504020204" pitchFamily="49" charset="0"/>
                        </a:rPr>
                        <a:t>dir</a:t>
                      </a:r>
                      <a:r>
                        <a:rPr lang="en-US" sz="2000" b="0" dirty="0">
                          <a:solidFill>
                            <a:srgbClr val="EE82EE"/>
                          </a:solidFill>
                          <a:latin typeface="Lucida Console" panose="020B0609040504020204" pitchFamily="49" charset="0"/>
                        </a:rPr>
                        <a:t> </a:t>
                      </a:r>
                    </a:p>
                    <a:p>
                      <a:endParaRPr lang="en-AU" sz="2000" b="0" dirty="0">
                        <a:solidFill>
                          <a:schemeClr val="lt1"/>
                        </a:solidFill>
                        <a:latin typeface="Lucida Console" panose="020B0609040504020204" pitchFamily="49" charset="0"/>
                        <a:ea typeface="+mn-ea"/>
                        <a:cs typeface="+mn-cs"/>
                      </a:endParaRPr>
                    </a:p>
                    <a:p>
                      <a:r>
                        <a:rPr lang="en-US" sz="2000" b="0" dirty="0"/>
                        <a:t> </a:t>
                      </a:r>
                      <a:endParaRPr lang="en-US" sz="2000" b="0" dirty="0">
                        <a:solidFill>
                          <a:srgbClr val="F5F5F5"/>
                        </a:solidFill>
                        <a:latin typeface="Lucida Console" panose="020B0609040504020204" pitchFamily="49" charset="0"/>
                      </a:endParaRPr>
                    </a:p>
                    <a:p>
                      <a:r>
                        <a:rPr lang="en-US" sz="2000" b="0" dirty="0" err="1">
                          <a:solidFill>
                            <a:srgbClr val="F5F5F5"/>
                          </a:solidFill>
                          <a:latin typeface="Lucida Console" panose="020B0609040504020204" pitchFamily="49" charset="0"/>
                        </a:rPr>
                        <a:t>CommandType</a:t>
                      </a:r>
                      <a:r>
                        <a:rPr lang="en-US" sz="2000" b="0" dirty="0">
                          <a:solidFill>
                            <a:srgbClr val="F5F5F5"/>
                          </a:solidFill>
                          <a:latin typeface="Lucida Console" panose="020B0609040504020204" pitchFamily="49" charset="0"/>
                        </a:rPr>
                        <a:t>     Name                          </a:t>
                      </a:r>
                      <a:r>
                        <a:rPr lang="en-US" sz="2000" b="0" dirty="0" err="1">
                          <a:solidFill>
                            <a:srgbClr val="F5F5F5"/>
                          </a:solidFill>
                          <a:latin typeface="Lucida Console" panose="020B0609040504020204" pitchFamily="49" charset="0"/>
                        </a:rPr>
                        <a:t>ModuleName</a:t>
                      </a:r>
                      <a:r>
                        <a:rPr lang="en-US" sz="2000" b="0" dirty="0">
                          <a:solidFill>
                            <a:srgbClr val="F5F5F5"/>
                          </a:solidFill>
                          <a:latin typeface="Lucida Console" panose="020B0609040504020204" pitchFamily="49" charset="0"/>
                        </a:rPr>
                        <a:t>   </a:t>
                      </a:r>
                    </a:p>
                    <a:p>
                      <a:r>
                        <a:rPr lang="en-US" sz="2000" b="0" dirty="0">
                          <a:solidFill>
                            <a:srgbClr val="F5F5F5"/>
                          </a:solidFill>
                          <a:latin typeface="Lucida Console" panose="020B0609040504020204" pitchFamily="49" charset="0"/>
                        </a:rPr>
                        <a:t>-----------     ----                          ----------   </a:t>
                      </a:r>
                    </a:p>
                    <a:p>
                      <a:r>
                        <a:rPr lang="en-US" sz="2000" b="0" dirty="0">
                          <a:solidFill>
                            <a:srgbClr val="F5F5F5"/>
                          </a:solidFill>
                          <a:latin typeface="Lucida Console" panose="020B0609040504020204" pitchFamily="49" charset="0"/>
                        </a:rPr>
                        <a:t>Alias           </a:t>
                      </a:r>
                      <a:r>
                        <a:rPr lang="en-US" sz="2000" b="0" dirty="0" err="1">
                          <a:solidFill>
                            <a:srgbClr val="F5F5F5"/>
                          </a:solidFill>
                          <a:latin typeface="Lucida Console" panose="020B0609040504020204" pitchFamily="49" charset="0"/>
                        </a:rPr>
                        <a:t>dir</a:t>
                      </a:r>
                      <a:r>
                        <a:rPr lang="en-US" sz="2000" b="0" dirty="0">
                          <a:solidFill>
                            <a:srgbClr val="F5F5F5"/>
                          </a:solidFill>
                          <a:latin typeface="Lucida Console" panose="020B0609040504020204" pitchFamily="49" charset="0"/>
                        </a:rPr>
                        <a:t> -&gt; Get-</a:t>
                      </a:r>
                      <a:r>
                        <a:rPr lang="en-US" sz="2000" b="0" dirty="0" err="1">
                          <a:solidFill>
                            <a:srgbClr val="F5F5F5"/>
                          </a:solidFill>
                          <a:latin typeface="Lucida Console" panose="020B0609040504020204" pitchFamily="49" charset="0"/>
                        </a:rPr>
                        <a:t>ChildItem</a:t>
                      </a:r>
                      <a:r>
                        <a:rPr lang="en-US" sz="2000" b="0" dirty="0">
                          <a:solidFill>
                            <a:srgbClr val="F5F5F5"/>
                          </a:solidFill>
                          <a:latin typeface="Lucida Console" panose="020B0609040504020204" pitchFamily="49" charset="0"/>
                        </a:rPr>
                        <a:t>                                            </a:t>
                      </a:r>
                    </a:p>
                    <a:p>
                      <a:endParaRPr lang="en-US" sz="2000" b="0" dirty="0">
                        <a:solidFill>
                          <a:srgbClr val="F5F5F5"/>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1049206392"/>
                  </a:ext>
                </a:extLst>
              </a:tr>
            </a:tbl>
          </a:graphicData>
        </a:graphic>
      </p:graphicFrame>
    </p:spTree>
    <p:extLst>
      <p:ext uri="{BB962C8B-B14F-4D97-AF65-F5344CB8AC3E}">
        <p14:creationId xmlns:p14="http://schemas.microsoft.com/office/powerpoint/2010/main" val="74488188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4"/>
          <a:stretch>
            <a:fillRect/>
          </a:stretch>
        </p:blipFill>
        <p:spPr>
          <a:xfrm>
            <a:off x="9289368" y="668703"/>
            <a:ext cx="2380273" cy="5131246"/>
          </a:xfrm>
          <a:prstGeom prst="rect">
            <a:avLst/>
          </a:prstGeom>
        </p:spPr>
      </p:pic>
      <p:pic>
        <p:nvPicPr>
          <p:cNvPr id="11" name="Picture 10"/>
          <p:cNvPicPr>
            <a:picLocks noChangeAspect="1"/>
          </p:cNvPicPr>
          <p:nvPr/>
        </p:nvPicPr>
        <p:blipFill>
          <a:blip r:embed="rId5"/>
          <a:stretch>
            <a:fillRect/>
          </a:stretch>
        </p:blipFill>
        <p:spPr>
          <a:xfrm>
            <a:off x="4191000" y="3175814"/>
            <a:ext cx="2380273" cy="3453586"/>
          </a:xfrm>
          <a:prstGeom prst="rect">
            <a:avLst/>
          </a:prstGeom>
        </p:spPr>
      </p:pic>
      <p:sp>
        <p:nvSpPr>
          <p:cNvPr id="2" name="Text Placeholder 1">
            <a:extLst>
              <a:ext uri="{FF2B5EF4-FFF2-40B4-BE49-F238E27FC236}">
                <a16:creationId xmlns:a16="http://schemas.microsoft.com/office/drawing/2014/main" id="{F3827546-E118-466C-8451-EADE19194C89}"/>
              </a:ext>
            </a:extLst>
          </p:cNvPr>
          <p:cNvSpPr>
            <a:spLocks noGrp="1"/>
          </p:cNvSpPr>
          <p:nvPr>
            <p:ph type="body" sz="quarter" idx="10"/>
          </p:nvPr>
        </p:nvSpPr>
        <p:spPr>
          <a:xfrm>
            <a:off x="269240" y="1189177"/>
            <a:ext cx="6565320" cy="1900072"/>
          </a:xfrm>
        </p:spPr>
        <p:txBody>
          <a:bodyPr/>
          <a:lstStyle/>
          <a:p>
            <a:r>
              <a:rPr lang="en-US" dirty="0"/>
              <a:t>Show-Command cmdlet launches GUI Command Browser</a:t>
            </a:r>
          </a:p>
          <a:p>
            <a:r>
              <a:rPr lang="en-US" dirty="0"/>
              <a:t>Populate Parameters and Insert or Execute</a:t>
            </a:r>
          </a:p>
        </p:txBody>
      </p:sp>
      <p:sp>
        <p:nvSpPr>
          <p:cNvPr id="5" name="Title 4"/>
          <p:cNvSpPr>
            <a:spLocks noGrp="1"/>
          </p:cNvSpPr>
          <p:nvPr>
            <p:ph type="title"/>
          </p:nvPr>
        </p:nvSpPr>
        <p:spPr/>
        <p:txBody>
          <a:bodyPr/>
          <a:lstStyle/>
          <a:p>
            <a:r>
              <a:rPr lang="de-DE" dirty="0"/>
              <a:t>Show-Command</a:t>
            </a:r>
            <a:endParaRPr lang="en-US" dirty="0"/>
          </a:p>
        </p:txBody>
      </p:sp>
      <p:sp>
        <p:nvSpPr>
          <p:cNvPr id="27" name="Rectangular Callout 26"/>
          <p:cNvSpPr/>
          <p:nvPr/>
        </p:nvSpPr>
        <p:spPr>
          <a:xfrm>
            <a:off x="1478089" y="4411981"/>
            <a:ext cx="1678182" cy="2217419"/>
          </a:xfrm>
          <a:prstGeom prst="wedgeRectCallout">
            <a:avLst>
              <a:gd name="adj1" fmla="val 149440"/>
              <a:gd name="adj2" fmla="val -78222"/>
            </a:avLst>
          </a:prstGeom>
          <a:solidFill>
            <a:srgbClr val="4F81B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rPr>
              <a:t>Start Typing Command Name and/or</a:t>
            </a:r>
            <a:r>
              <a:rPr kumimoji="0" lang="en-US" sz="2000" b="0" i="0" u="none" strike="noStrike" kern="0" cap="none" spc="0" normalizeH="0" noProof="0" dirty="0">
                <a:ln>
                  <a:noFill/>
                </a:ln>
                <a:solidFill>
                  <a:prstClr val="white"/>
                </a:solidFill>
                <a:effectLst/>
                <a:uLnTx/>
                <a:uFillTx/>
                <a:latin typeface="Segoe UI"/>
              </a:rPr>
              <a:t> click on command in list</a:t>
            </a:r>
            <a:endParaRPr kumimoji="0" lang="en-US" sz="2000" b="0" i="0" u="none" strike="noStrike" kern="0" cap="none" spc="0" normalizeH="0" baseline="0" noProof="0" dirty="0">
              <a:ln>
                <a:noFill/>
              </a:ln>
              <a:solidFill>
                <a:prstClr val="white"/>
              </a:solidFill>
              <a:effectLst/>
              <a:uLnTx/>
              <a:uFillTx/>
              <a:latin typeface="Segoe UI"/>
            </a:endParaRPr>
          </a:p>
        </p:txBody>
      </p:sp>
      <p:sp>
        <p:nvSpPr>
          <p:cNvPr id="30" name="Rectangular Callout 29"/>
          <p:cNvSpPr/>
          <p:nvPr/>
        </p:nvSpPr>
        <p:spPr>
          <a:xfrm>
            <a:off x="6701900" y="3142081"/>
            <a:ext cx="1678182" cy="1101307"/>
          </a:xfrm>
          <a:prstGeom prst="wedgeRectCallout">
            <a:avLst>
              <a:gd name="adj1" fmla="val 196790"/>
              <a:gd name="adj2" fmla="val 171476"/>
            </a:avLst>
          </a:prstGeom>
          <a:solidFill>
            <a:srgbClr val="4F81B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rPr>
              <a:t>Execute Command Directly</a:t>
            </a:r>
          </a:p>
        </p:txBody>
      </p:sp>
      <p:sp>
        <p:nvSpPr>
          <p:cNvPr id="31" name="Rectangular Callout 30"/>
          <p:cNvSpPr/>
          <p:nvPr/>
        </p:nvSpPr>
        <p:spPr>
          <a:xfrm>
            <a:off x="6701899" y="4325887"/>
            <a:ext cx="1678182" cy="1686096"/>
          </a:xfrm>
          <a:prstGeom prst="wedgeRectCallout">
            <a:avLst>
              <a:gd name="adj1" fmla="val 214827"/>
              <a:gd name="adj2" fmla="val 31244"/>
            </a:avLst>
          </a:prstGeom>
          <a:solidFill>
            <a:srgbClr val="4F81B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rPr>
              <a:t>Insert Command with Parameters Populated</a:t>
            </a:r>
          </a:p>
        </p:txBody>
      </p:sp>
      <p:sp>
        <p:nvSpPr>
          <p:cNvPr id="10" name="Rectangle 9"/>
          <p:cNvSpPr/>
          <p:nvPr/>
        </p:nvSpPr>
        <p:spPr>
          <a:xfrm>
            <a:off x="762000" y="3094452"/>
            <a:ext cx="3253681" cy="400110"/>
          </a:xfrm>
          <a:prstGeom prst="rect">
            <a:avLst/>
          </a:prstGeom>
          <a:solidFill>
            <a:srgbClr val="012456"/>
          </a:solidFill>
        </p:spPr>
        <p:txBody>
          <a:bodyPr wrap="square">
            <a:spAutoFit/>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Show-Command </a:t>
            </a:r>
          </a:p>
        </p:txBody>
      </p:sp>
      <p:sp>
        <p:nvSpPr>
          <p:cNvPr id="14" name="Rectangle 13"/>
          <p:cNvSpPr/>
          <p:nvPr/>
        </p:nvSpPr>
        <p:spPr>
          <a:xfrm>
            <a:off x="6701899" y="6044625"/>
            <a:ext cx="5345697" cy="584775"/>
          </a:xfrm>
          <a:prstGeom prst="rect">
            <a:avLst/>
          </a:prstGeom>
          <a:solidFill>
            <a:srgbClr val="012456"/>
          </a:solidFill>
        </p:spPr>
        <p:txBody>
          <a:bodyPr wrap="square">
            <a:spAutoFit/>
          </a:bodyPr>
          <a:lstStyle/>
          <a:p>
            <a:r>
              <a:rPr lang="en-AU" sz="1600" dirty="0">
                <a:solidFill>
                  <a:srgbClr val="F5F5F5"/>
                </a:solidFill>
                <a:latin typeface="Lucida Console" panose="020B0609040504020204" pitchFamily="49" charset="0"/>
              </a:rPr>
              <a:t>PS C:\&gt;</a:t>
            </a:r>
            <a:r>
              <a:rPr lang="en-US" sz="1600" dirty="0"/>
              <a:t> </a:t>
            </a:r>
            <a:r>
              <a:rPr lang="en-US" sz="1600" dirty="0">
                <a:solidFill>
                  <a:srgbClr val="E0FFFF"/>
                </a:solidFill>
                <a:latin typeface="Lucida Console" panose="020B0609040504020204" pitchFamily="49" charset="0"/>
              </a:rPr>
              <a:t>Get-Process</a:t>
            </a:r>
            <a:r>
              <a:rPr lang="en-US" sz="1600" dirty="0">
                <a:solidFill>
                  <a:srgbClr val="F5F5F5"/>
                </a:solidFill>
                <a:latin typeface="Lucida Console" panose="020B0609040504020204" pitchFamily="49" charset="0"/>
              </a:rPr>
              <a:t> </a:t>
            </a:r>
            <a:r>
              <a:rPr lang="en-US" sz="1600" dirty="0">
                <a:solidFill>
                  <a:srgbClr val="FFE4B5"/>
                </a:solidFill>
                <a:latin typeface="Lucida Console" panose="020B0609040504020204" pitchFamily="49" charset="0"/>
              </a:rPr>
              <a:t>-</a:t>
            </a:r>
            <a:r>
              <a:rPr lang="en-US" sz="1600" dirty="0" err="1">
                <a:solidFill>
                  <a:srgbClr val="FFE4B5"/>
                </a:solidFill>
                <a:latin typeface="Lucida Console" panose="020B0609040504020204" pitchFamily="49" charset="0"/>
              </a:rPr>
              <a:t>ComputerName</a:t>
            </a:r>
            <a:r>
              <a:rPr lang="en-US" sz="1600" dirty="0">
                <a:solidFill>
                  <a:srgbClr val="F5F5F5"/>
                </a:solidFill>
                <a:latin typeface="Lucida Console" panose="020B0609040504020204" pitchFamily="49" charset="0"/>
              </a:rPr>
              <a:t> </a:t>
            </a:r>
            <a:r>
              <a:rPr lang="en-US" sz="1600" dirty="0">
                <a:solidFill>
                  <a:srgbClr val="EE82EE"/>
                </a:solidFill>
                <a:latin typeface="Lucida Console" panose="020B0609040504020204" pitchFamily="49" charset="0"/>
              </a:rPr>
              <a:t>DC</a:t>
            </a:r>
            <a:br>
              <a:rPr lang="en-US" sz="1600" dirty="0">
                <a:solidFill>
                  <a:srgbClr val="F5F5F5"/>
                </a:solidFill>
                <a:latin typeface="Lucida Console" panose="020B0609040504020204" pitchFamily="49" charset="0"/>
              </a:rPr>
            </a:br>
            <a:r>
              <a:rPr lang="en-US" sz="1600" dirty="0">
                <a:solidFill>
                  <a:srgbClr val="FFE4B5"/>
                </a:solidFill>
                <a:latin typeface="Lucida Console" panose="020B0609040504020204" pitchFamily="49" charset="0"/>
              </a:rPr>
              <a:t>-Name</a:t>
            </a:r>
            <a:r>
              <a:rPr lang="en-US" sz="1600" dirty="0">
                <a:solidFill>
                  <a:srgbClr val="F5F5F5"/>
                </a:solidFill>
                <a:latin typeface="Lucida Console" panose="020B0609040504020204" pitchFamily="49" charset="0"/>
              </a:rPr>
              <a:t> </a:t>
            </a:r>
            <a:r>
              <a:rPr lang="en-US" sz="1600" dirty="0">
                <a:solidFill>
                  <a:srgbClr val="EE82EE"/>
                </a:solidFill>
                <a:latin typeface="Lucida Console" panose="020B0609040504020204" pitchFamily="49" charset="0"/>
              </a:rPr>
              <a:t>system</a:t>
            </a:r>
            <a:r>
              <a:rPr lang="en-US" sz="1600" dirty="0">
                <a:solidFill>
                  <a:srgbClr val="F5F5F5"/>
                </a:solidFill>
                <a:latin typeface="Lucida Console" panose="020B0609040504020204" pitchFamily="49" charset="0"/>
              </a:rPr>
              <a:t> </a:t>
            </a:r>
            <a:r>
              <a:rPr lang="en-US" sz="1600" dirty="0">
                <a:solidFill>
                  <a:srgbClr val="FFE4B5"/>
                </a:solidFill>
                <a:latin typeface="Lucida Console" panose="020B0609040504020204" pitchFamily="49" charset="0"/>
              </a:rPr>
              <a:t>-</a:t>
            </a:r>
            <a:r>
              <a:rPr lang="en-US" sz="1600" dirty="0" err="1">
                <a:solidFill>
                  <a:srgbClr val="FFE4B5"/>
                </a:solidFill>
                <a:latin typeface="Lucida Console" panose="020B0609040504020204" pitchFamily="49" charset="0"/>
              </a:rPr>
              <a:t>ErrorAction</a:t>
            </a:r>
            <a:r>
              <a:rPr lang="en-US" sz="1600" dirty="0">
                <a:solidFill>
                  <a:srgbClr val="F5F5F5"/>
                </a:solidFill>
                <a:latin typeface="Lucida Console" panose="020B0609040504020204" pitchFamily="49" charset="0"/>
              </a:rPr>
              <a:t> </a:t>
            </a:r>
            <a:r>
              <a:rPr lang="en-US" sz="1600" dirty="0" err="1">
                <a:solidFill>
                  <a:srgbClr val="EE82EE"/>
                </a:solidFill>
                <a:latin typeface="Lucida Console" panose="020B0609040504020204" pitchFamily="49" charset="0"/>
              </a:rPr>
              <a:t>SilentlyContinue</a:t>
            </a:r>
            <a:endParaRPr lang="en-US" sz="1600" dirty="0">
              <a:solidFill>
                <a:srgbClr val="EE82EE"/>
              </a:solidFill>
              <a:latin typeface="Lucida Console" panose="020B0609040504020204" pitchFamily="49" charset="0"/>
            </a:endParaRPr>
          </a:p>
        </p:txBody>
      </p:sp>
      <p:sp>
        <p:nvSpPr>
          <p:cNvPr id="15" name="Rectangular Callout 14"/>
          <p:cNvSpPr/>
          <p:nvPr/>
        </p:nvSpPr>
        <p:spPr>
          <a:xfrm>
            <a:off x="6698154" y="2275866"/>
            <a:ext cx="1681927" cy="776920"/>
          </a:xfrm>
          <a:prstGeom prst="wedgeRectCallout">
            <a:avLst>
              <a:gd name="adj1" fmla="val 141798"/>
              <a:gd name="adj2" fmla="val 23190"/>
            </a:avLst>
          </a:prstGeom>
          <a:solidFill>
            <a:srgbClr val="4F81B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rPr>
              <a:t>Fill in Parameters</a:t>
            </a:r>
          </a:p>
        </p:txBody>
      </p:sp>
    </p:spTree>
    <p:custDataLst>
      <p:tags r:id="rId1"/>
    </p:custDataLst>
    <p:extLst>
      <p:ext uri="{BB962C8B-B14F-4D97-AF65-F5344CB8AC3E}">
        <p14:creationId xmlns:p14="http://schemas.microsoft.com/office/powerpoint/2010/main" val="303587076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1" grpId="0" animBg="1"/>
      <p:bldP spid="10" grpId="0" animBg="1"/>
      <p:bldP spid="14" grpId="0" animBg="1"/>
      <p:bldP spid="1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name="HIDDEN - Slide7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Get-Command</a:t>
            </a:r>
            <a:endParaRPr lang="en-US" sz="3600" dirty="0">
              <a:solidFill>
                <a:schemeClr val="tx1"/>
              </a:solidFill>
            </a:endParaRPr>
          </a:p>
        </p:txBody>
      </p:sp>
    </p:spTree>
    <p:extLst>
      <p:ext uri="{BB962C8B-B14F-4D97-AF65-F5344CB8AC3E}">
        <p14:creationId xmlns:p14="http://schemas.microsoft.com/office/powerpoint/2010/main" val="319374321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HIDDEN - Slide5">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DD850C-29B9-4641-B580-0B91B9EBAE00}"/>
              </a:ext>
            </a:extLst>
          </p:cNvPr>
          <p:cNvSpPr>
            <a:spLocks noGrp="1"/>
          </p:cNvSpPr>
          <p:nvPr>
            <p:ph type="body" sz="quarter" idx="10"/>
            <p:custDataLst>
              <p:custData r:id="rId1"/>
            </p:custDataLst>
          </p:nvPr>
        </p:nvSpPr>
        <p:spPr>
          <a:xfrm>
            <a:off x="265176" y="2011680"/>
            <a:ext cx="9064366" cy="1329595"/>
          </a:xfrm>
        </p:spPr>
        <p:txBody>
          <a:bodyPr/>
          <a:lstStyle/>
          <a:p>
            <a:r>
              <a:rPr lang="en-US"/>
              <a:t>-Understand the system requirements for PowerShell</a:t>
            </a:r>
          </a:p>
          <a:p>
            <a:r>
              <a:rPr lang="en-US"/>
              <a:t>-Understand the PowerShell shell</a:t>
            </a:r>
          </a:p>
          <a:p>
            <a:r>
              <a:rPr lang="en-US"/>
              <a:t>-Understand the Integrated Scripting Environment</a:t>
            </a:r>
            <a:endParaRPr lang="en-US" dirty="0"/>
          </a:p>
        </p:txBody>
      </p:sp>
      <p:sp>
        <p:nvSpPr>
          <p:cNvPr id="5" name="Text Placeholder 4">
            <a:extLst>
              <a:ext uri="{FF2B5EF4-FFF2-40B4-BE49-F238E27FC236}">
                <a16:creationId xmlns:a16="http://schemas.microsoft.com/office/drawing/2014/main" id="{55182462-DFDF-4D48-A92C-42FD52821C4E}"/>
              </a:ext>
            </a:extLst>
          </p:cNvPr>
          <p:cNvSpPr>
            <a:spLocks noGrp="1"/>
          </p:cNvSpPr>
          <p:nvPr>
            <p:ph type="body" sz="quarter" idx="11"/>
            <p:custDataLst>
              <p:custData r:id="rId2"/>
            </p:custDataLst>
          </p:nvPr>
        </p:nvSpPr>
        <p:spPr>
          <a:xfrm>
            <a:off x="269239" y="1189177"/>
            <a:ext cx="11653523" cy="572464"/>
          </a:xfrm>
        </p:spPr>
        <p:txBody>
          <a:bodyPr/>
          <a:lstStyle/>
          <a:p>
            <a:r>
              <a:rPr lang="en-US"/>
              <a:t>After completing Introduction to Windows PowerShell, you will be able to:</a:t>
            </a:r>
            <a:endParaRPr lang="en-US" dirty="0"/>
          </a:p>
        </p:txBody>
      </p:sp>
    </p:spTree>
    <p:extLst>
      <p:ext uri="{BB962C8B-B14F-4D97-AF65-F5344CB8AC3E}">
        <p14:creationId xmlns:p14="http://schemas.microsoft.com/office/powerpoint/2010/main" val="194912168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name="HIDDEN - Slide72">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56267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name="HIDDEN - Slide7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PowerShell Cmdlet Syntax</a:t>
            </a:r>
            <a:endParaRPr lang="en-US" dirty="0"/>
          </a:p>
        </p:txBody>
      </p:sp>
    </p:spTree>
    <p:extLst>
      <p:ext uri="{BB962C8B-B14F-4D97-AF65-F5344CB8AC3E}">
        <p14:creationId xmlns:p14="http://schemas.microsoft.com/office/powerpoint/2010/main" val="386226486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List Cmdlet Syntax with Get-Command</a:t>
            </a:r>
          </a:p>
        </p:txBody>
      </p:sp>
      <p:graphicFrame>
        <p:nvGraphicFramePr>
          <p:cNvPr id="5" name="Table 4"/>
          <p:cNvGraphicFramePr>
            <a:graphicFrameLocks noGrp="1"/>
          </p:cNvGraphicFramePr>
          <p:nvPr>
            <p:extLst/>
          </p:nvPr>
        </p:nvGraphicFramePr>
        <p:xfrm>
          <a:off x="1143000" y="1813560"/>
          <a:ext cx="10081120" cy="4053840"/>
        </p:xfrm>
        <a:graphic>
          <a:graphicData uri="http://schemas.openxmlformats.org/drawingml/2006/table">
            <a:tbl>
              <a:tblPr firstRow="1" bandRow="1">
                <a:tableStyleId>{5C22544A-7EE6-4342-B048-85BDC9FD1C3A}</a:tableStyleId>
              </a:tblPr>
              <a:tblGrid>
                <a:gridCol w="10081120">
                  <a:extLst>
                    <a:ext uri="{9D8B030D-6E8A-4147-A177-3AD203B41FA5}">
                      <a16:colId xmlns:a16="http://schemas.microsoft.com/office/drawing/2014/main" val="2312921928"/>
                    </a:ext>
                  </a:extLst>
                </a:gridCol>
              </a:tblGrid>
              <a:tr h="370840">
                <a:tc>
                  <a:txBody>
                    <a:bodyPr/>
                    <a:lstStyle/>
                    <a:p>
                      <a:r>
                        <a:rPr lang="en-AU" sz="2000" b="0" dirty="0">
                          <a:solidFill>
                            <a:srgbClr val="F5F5F5"/>
                          </a:solidFill>
                          <a:latin typeface="Lucida Console" panose="020B0609040504020204" pitchFamily="49" charset="0"/>
                        </a:rPr>
                        <a:t>PS C:\&gt;</a:t>
                      </a:r>
                      <a:r>
                        <a:rPr lang="en-US" sz="2000" b="0" dirty="0"/>
                        <a:t>  </a:t>
                      </a:r>
                      <a:r>
                        <a:rPr lang="en-US" sz="2000" b="0" dirty="0">
                          <a:solidFill>
                            <a:srgbClr val="E0FFFF"/>
                          </a:solidFill>
                          <a:latin typeface="Lucida Console" panose="020B0609040504020204" pitchFamily="49" charset="0"/>
                        </a:rPr>
                        <a:t>Get-Command</a:t>
                      </a:r>
                      <a:r>
                        <a:rPr lang="en-US" sz="2000" b="0" dirty="0">
                          <a:solidFill>
                            <a:srgbClr val="F5F5F5"/>
                          </a:solidFill>
                          <a:latin typeface="Lucida Console" panose="020B0609040504020204" pitchFamily="49" charset="0"/>
                        </a:rPr>
                        <a:t> </a:t>
                      </a:r>
                      <a:r>
                        <a:rPr lang="en-US" sz="2000" b="0" dirty="0">
                          <a:solidFill>
                            <a:srgbClr val="EE82EE"/>
                          </a:solidFill>
                          <a:latin typeface="Lucida Console" panose="020B0609040504020204" pitchFamily="49" charset="0"/>
                        </a:rPr>
                        <a:t>Get-</a:t>
                      </a:r>
                      <a:r>
                        <a:rPr lang="en-US" sz="2000" b="0" dirty="0" err="1">
                          <a:solidFill>
                            <a:srgbClr val="EE82EE"/>
                          </a:solidFill>
                          <a:latin typeface="Lucida Console" panose="020B0609040504020204" pitchFamily="49" charset="0"/>
                        </a:rPr>
                        <a:t>WinEvent</a:t>
                      </a:r>
                      <a:r>
                        <a:rPr lang="en-US" sz="2000" b="0" dirty="0">
                          <a:solidFill>
                            <a:srgbClr val="F5F5F5"/>
                          </a:solidFill>
                          <a:latin typeface="Lucida Console" panose="020B0609040504020204" pitchFamily="49" charset="0"/>
                        </a:rPr>
                        <a:t> </a:t>
                      </a:r>
                      <a:r>
                        <a:rPr lang="en-US" sz="2000" b="0" dirty="0">
                          <a:solidFill>
                            <a:srgbClr val="FFE4B5"/>
                          </a:solidFill>
                          <a:latin typeface="Lucida Console" panose="020B0609040504020204" pitchFamily="49" charset="0"/>
                        </a:rPr>
                        <a:t>-Syntax</a:t>
                      </a:r>
                      <a:r>
                        <a:rPr lang="en-US" sz="2000" b="0" dirty="0">
                          <a:solidFill>
                            <a:srgbClr val="F5F5F5"/>
                          </a:solidFill>
                          <a:latin typeface="Lucida Console" panose="020B0609040504020204" pitchFamily="49" charset="0"/>
                        </a:rPr>
                        <a:t>  </a:t>
                      </a:r>
                    </a:p>
                    <a:p>
                      <a:endParaRPr lang="en-AU" sz="2000" b="0" dirty="0">
                        <a:solidFill>
                          <a:schemeClr val="lt1"/>
                        </a:solidFill>
                        <a:latin typeface="Lucida Console" panose="020B0609040504020204" pitchFamily="49" charset="0"/>
                        <a:ea typeface="+mn-ea"/>
                        <a:cs typeface="+mn-cs"/>
                      </a:endParaRPr>
                    </a:p>
                    <a:p>
                      <a:r>
                        <a:rPr lang="en-AU" sz="2000" b="0" dirty="0">
                          <a:solidFill>
                            <a:schemeClr val="lt1"/>
                          </a:solidFill>
                          <a:latin typeface="Lucida Console" panose="020B0609040504020204" pitchFamily="49" charset="0"/>
                          <a:ea typeface="+mn-ea"/>
                          <a:cs typeface="+mn-cs"/>
                        </a:rPr>
                        <a:t>Get-</a:t>
                      </a:r>
                      <a:r>
                        <a:rPr lang="en-AU" sz="2000" b="0" dirty="0" err="1">
                          <a:solidFill>
                            <a:schemeClr val="lt1"/>
                          </a:solidFill>
                          <a:latin typeface="Lucida Console" panose="020B0609040504020204" pitchFamily="49" charset="0"/>
                          <a:ea typeface="+mn-ea"/>
                          <a:cs typeface="+mn-cs"/>
                        </a:rPr>
                        <a:t>WinEvent</a:t>
                      </a:r>
                      <a:r>
                        <a:rPr lang="en-AU" sz="2000" b="0" dirty="0">
                          <a:solidFill>
                            <a:schemeClr val="lt1"/>
                          </a:solidFill>
                          <a:latin typeface="Lucida Console" panose="020B0609040504020204" pitchFamily="49" charset="0"/>
                          <a:ea typeface="+mn-ea"/>
                          <a:cs typeface="+mn-cs"/>
                        </a:rPr>
                        <a:t> [[-</a:t>
                      </a:r>
                      <a:r>
                        <a:rPr lang="en-AU" sz="2000" b="0" dirty="0" err="1">
                          <a:solidFill>
                            <a:schemeClr val="lt1"/>
                          </a:solidFill>
                          <a:latin typeface="Lucida Console" panose="020B0609040504020204" pitchFamily="49" charset="0"/>
                          <a:ea typeface="+mn-ea"/>
                          <a:cs typeface="+mn-cs"/>
                        </a:rPr>
                        <a:t>LogName</a:t>
                      </a:r>
                      <a:r>
                        <a:rPr lang="en-AU" sz="2000" b="0" dirty="0">
                          <a:solidFill>
                            <a:schemeClr val="lt1"/>
                          </a:solidFill>
                          <a:latin typeface="Lucida Console" panose="020B0609040504020204" pitchFamily="49" charset="0"/>
                          <a:ea typeface="+mn-ea"/>
                          <a:cs typeface="+mn-cs"/>
                        </a:rPr>
                        <a:t>] &lt;string[]&gt;] [-</a:t>
                      </a:r>
                      <a:r>
                        <a:rPr lang="en-AU" sz="2000" b="0" dirty="0" err="1">
                          <a:solidFill>
                            <a:schemeClr val="lt1"/>
                          </a:solidFill>
                          <a:latin typeface="Lucida Console" panose="020B0609040504020204" pitchFamily="49" charset="0"/>
                          <a:ea typeface="+mn-ea"/>
                          <a:cs typeface="+mn-cs"/>
                        </a:rPr>
                        <a:t>MaxEvents</a:t>
                      </a:r>
                      <a:r>
                        <a:rPr lang="en-AU" sz="2000" b="0" dirty="0">
                          <a:solidFill>
                            <a:schemeClr val="lt1"/>
                          </a:solidFill>
                          <a:latin typeface="Lucida Console" panose="020B0609040504020204" pitchFamily="49" charset="0"/>
                          <a:ea typeface="+mn-ea"/>
                          <a:cs typeface="+mn-cs"/>
                        </a:rPr>
                        <a:t> &lt;long&gt;]</a:t>
                      </a:r>
                    </a:p>
                    <a:p>
                      <a:r>
                        <a:rPr lang="en-AU" sz="2000" b="0" dirty="0">
                          <a:solidFill>
                            <a:schemeClr val="lt1"/>
                          </a:solidFill>
                          <a:latin typeface="Lucida Console" panose="020B0609040504020204" pitchFamily="49" charset="0"/>
                          <a:ea typeface="+mn-ea"/>
                          <a:cs typeface="+mn-cs"/>
                        </a:rPr>
                        <a:t>[-</a:t>
                      </a:r>
                      <a:r>
                        <a:rPr lang="en-AU" sz="2000" b="0" dirty="0" err="1">
                          <a:solidFill>
                            <a:schemeClr val="lt1"/>
                          </a:solidFill>
                          <a:latin typeface="Lucida Console" panose="020B0609040504020204" pitchFamily="49" charset="0"/>
                          <a:ea typeface="+mn-ea"/>
                          <a:cs typeface="+mn-cs"/>
                        </a:rPr>
                        <a:t>ComputerName</a:t>
                      </a:r>
                      <a:r>
                        <a:rPr lang="en-AU" sz="2000" b="0" dirty="0">
                          <a:solidFill>
                            <a:schemeClr val="lt1"/>
                          </a:solidFill>
                          <a:latin typeface="Lucida Console" panose="020B0609040504020204" pitchFamily="49" charset="0"/>
                          <a:ea typeface="+mn-ea"/>
                          <a:cs typeface="+mn-cs"/>
                        </a:rPr>
                        <a:t> &lt;string&gt;] [-Credential &lt;</a:t>
                      </a:r>
                      <a:r>
                        <a:rPr lang="en-AU" sz="2000" b="0" dirty="0" err="1">
                          <a:solidFill>
                            <a:schemeClr val="lt1"/>
                          </a:solidFill>
                          <a:latin typeface="Lucida Console" panose="020B0609040504020204" pitchFamily="49" charset="0"/>
                          <a:ea typeface="+mn-ea"/>
                          <a:cs typeface="+mn-cs"/>
                        </a:rPr>
                        <a:t>pscredential</a:t>
                      </a:r>
                      <a:r>
                        <a:rPr lang="en-AU" sz="2000" b="0" dirty="0">
                          <a:solidFill>
                            <a:schemeClr val="lt1"/>
                          </a:solidFill>
                          <a:latin typeface="Lucida Console" panose="020B0609040504020204" pitchFamily="49" charset="0"/>
                          <a:ea typeface="+mn-ea"/>
                          <a:cs typeface="+mn-cs"/>
                        </a:rPr>
                        <a:t>&gt;]</a:t>
                      </a:r>
                    </a:p>
                    <a:p>
                      <a:r>
                        <a:rPr lang="en-AU" sz="2000" b="0" dirty="0">
                          <a:solidFill>
                            <a:schemeClr val="lt1"/>
                          </a:solidFill>
                          <a:latin typeface="Lucida Console" panose="020B0609040504020204" pitchFamily="49" charset="0"/>
                          <a:ea typeface="+mn-ea"/>
                          <a:cs typeface="+mn-cs"/>
                        </a:rPr>
                        <a:t>[-</a:t>
                      </a:r>
                      <a:r>
                        <a:rPr lang="en-AU" sz="2000" b="0" dirty="0" err="1">
                          <a:solidFill>
                            <a:schemeClr val="lt1"/>
                          </a:solidFill>
                          <a:latin typeface="Lucida Console" panose="020B0609040504020204" pitchFamily="49" charset="0"/>
                          <a:ea typeface="+mn-ea"/>
                          <a:cs typeface="+mn-cs"/>
                        </a:rPr>
                        <a:t>FilterXPath</a:t>
                      </a:r>
                      <a:r>
                        <a:rPr lang="en-AU" sz="2000" b="0" dirty="0">
                          <a:solidFill>
                            <a:schemeClr val="lt1"/>
                          </a:solidFill>
                          <a:latin typeface="Lucida Console" panose="020B0609040504020204" pitchFamily="49" charset="0"/>
                          <a:ea typeface="+mn-ea"/>
                          <a:cs typeface="+mn-cs"/>
                        </a:rPr>
                        <a:t> &lt;string&gt;] [-Force] [-Oldest] [&lt;</a:t>
                      </a:r>
                      <a:r>
                        <a:rPr lang="en-AU" sz="2000" b="0" dirty="0" err="1">
                          <a:solidFill>
                            <a:schemeClr val="lt1"/>
                          </a:solidFill>
                          <a:latin typeface="Lucida Console" panose="020B0609040504020204" pitchFamily="49" charset="0"/>
                          <a:ea typeface="+mn-ea"/>
                          <a:cs typeface="+mn-cs"/>
                        </a:rPr>
                        <a:t>CommonParameters</a:t>
                      </a:r>
                      <a:r>
                        <a:rPr lang="en-AU" sz="2000" b="0" dirty="0">
                          <a:solidFill>
                            <a:schemeClr val="lt1"/>
                          </a:solidFill>
                          <a:latin typeface="Lucida Console" panose="020B0609040504020204" pitchFamily="49" charset="0"/>
                          <a:ea typeface="+mn-ea"/>
                          <a:cs typeface="+mn-cs"/>
                        </a:rPr>
                        <a:t>&gt;]</a:t>
                      </a:r>
                    </a:p>
                    <a:p>
                      <a:endParaRPr lang="en-AU" sz="2000" b="0" dirty="0">
                        <a:solidFill>
                          <a:schemeClr val="lt1"/>
                        </a:solidFill>
                        <a:latin typeface="Lucida Console" panose="020B0609040504020204" pitchFamily="49" charset="0"/>
                        <a:ea typeface="+mn-ea"/>
                        <a:cs typeface="+mn-cs"/>
                      </a:endParaRPr>
                    </a:p>
                    <a:p>
                      <a:r>
                        <a:rPr lang="en-AU" sz="2000" b="0" dirty="0">
                          <a:solidFill>
                            <a:schemeClr val="lt1"/>
                          </a:solidFill>
                          <a:latin typeface="Lucida Console" panose="020B0609040504020204" pitchFamily="49" charset="0"/>
                          <a:ea typeface="+mn-ea"/>
                          <a:cs typeface="+mn-cs"/>
                        </a:rPr>
                        <a:t>Get-</a:t>
                      </a:r>
                      <a:r>
                        <a:rPr lang="en-AU" sz="2000" b="0" dirty="0" err="1">
                          <a:solidFill>
                            <a:schemeClr val="lt1"/>
                          </a:solidFill>
                          <a:latin typeface="Lucida Console" panose="020B0609040504020204" pitchFamily="49" charset="0"/>
                          <a:ea typeface="+mn-ea"/>
                          <a:cs typeface="+mn-cs"/>
                        </a:rPr>
                        <a:t>WinEvent</a:t>
                      </a:r>
                      <a:r>
                        <a:rPr lang="en-AU" sz="2000" b="0" dirty="0">
                          <a:solidFill>
                            <a:schemeClr val="lt1"/>
                          </a:solidFill>
                          <a:latin typeface="Lucida Console" panose="020B0609040504020204" pitchFamily="49" charset="0"/>
                          <a:ea typeface="+mn-ea"/>
                          <a:cs typeface="+mn-cs"/>
                        </a:rPr>
                        <a:t> [-</a:t>
                      </a:r>
                      <a:r>
                        <a:rPr lang="en-AU" sz="2000" b="0" dirty="0" err="1">
                          <a:solidFill>
                            <a:schemeClr val="lt1"/>
                          </a:solidFill>
                          <a:latin typeface="Lucida Console" panose="020B0609040504020204" pitchFamily="49" charset="0"/>
                          <a:ea typeface="+mn-ea"/>
                          <a:cs typeface="+mn-cs"/>
                        </a:rPr>
                        <a:t>ListLog</a:t>
                      </a:r>
                      <a:r>
                        <a:rPr lang="en-AU" sz="2000" b="0" dirty="0">
                          <a:solidFill>
                            <a:schemeClr val="lt1"/>
                          </a:solidFill>
                          <a:latin typeface="Lucida Console" panose="020B0609040504020204" pitchFamily="49" charset="0"/>
                          <a:ea typeface="+mn-ea"/>
                          <a:cs typeface="+mn-cs"/>
                        </a:rPr>
                        <a:t>] &lt;string[]&gt; [-</a:t>
                      </a:r>
                      <a:r>
                        <a:rPr lang="en-AU" sz="2000" b="0" dirty="0" err="1">
                          <a:solidFill>
                            <a:schemeClr val="lt1"/>
                          </a:solidFill>
                          <a:latin typeface="Lucida Console" panose="020B0609040504020204" pitchFamily="49" charset="0"/>
                          <a:ea typeface="+mn-ea"/>
                          <a:cs typeface="+mn-cs"/>
                        </a:rPr>
                        <a:t>ComputerName</a:t>
                      </a:r>
                      <a:r>
                        <a:rPr lang="en-AU" sz="2000" b="0" dirty="0">
                          <a:solidFill>
                            <a:schemeClr val="lt1"/>
                          </a:solidFill>
                          <a:latin typeface="Lucida Console" panose="020B0609040504020204" pitchFamily="49" charset="0"/>
                          <a:ea typeface="+mn-ea"/>
                          <a:cs typeface="+mn-cs"/>
                        </a:rPr>
                        <a:t> &lt;string&gt;]</a:t>
                      </a:r>
                    </a:p>
                    <a:p>
                      <a:r>
                        <a:rPr lang="en-AU" sz="2000" b="0" dirty="0">
                          <a:solidFill>
                            <a:schemeClr val="lt1"/>
                          </a:solidFill>
                          <a:latin typeface="Lucida Console" panose="020B0609040504020204" pitchFamily="49" charset="0"/>
                          <a:ea typeface="+mn-ea"/>
                          <a:cs typeface="+mn-cs"/>
                        </a:rPr>
                        <a:t>[-Credential &lt;</a:t>
                      </a:r>
                      <a:r>
                        <a:rPr lang="en-AU" sz="2000" b="0" dirty="0" err="1">
                          <a:solidFill>
                            <a:schemeClr val="lt1"/>
                          </a:solidFill>
                          <a:latin typeface="Lucida Console" panose="020B0609040504020204" pitchFamily="49" charset="0"/>
                          <a:ea typeface="+mn-ea"/>
                          <a:cs typeface="+mn-cs"/>
                        </a:rPr>
                        <a:t>pscredential</a:t>
                      </a:r>
                      <a:r>
                        <a:rPr lang="en-AU" sz="2000" b="0" dirty="0">
                          <a:solidFill>
                            <a:schemeClr val="lt1"/>
                          </a:solidFill>
                          <a:latin typeface="Lucida Console" panose="020B0609040504020204" pitchFamily="49" charset="0"/>
                          <a:ea typeface="+mn-ea"/>
                          <a:cs typeface="+mn-cs"/>
                        </a:rPr>
                        <a:t>&gt;] [-Force] [&lt;</a:t>
                      </a:r>
                      <a:r>
                        <a:rPr lang="en-AU" sz="2000" b="0" dirty="0" err="1">
                          <a:solidFill>
                            <a:schemeClr val="lt1"/>
                          </a:solidFill>
                          <a:latin typeface="Lucida Console" panose="020B0609040504020204" pitchFamily="49" charset="0"/>
                          <a:ea typeface="+mn-ea"/>
                          <a:cs typeface="+mn-cs"/>
                        </a:rPr>
                        <a:t>CommonParameters</a:t>
                      </a:r>
                      <a:r>
                        <a:rPr lang="en-AU" sz="2000" b="0" dirty="0">
                          <a:solidFill>
                            <a:schemeClr val="lt1"/>
                          </a:solidFill>
                          <a:latin typeface="Lucida Console" panose="020B0609040504020204" pitchFamily="49" charset="0"/>
                          <a:ea typeface="+mn-ea"/>
                          <a:cs typeface="+mn-cs"/>
                        </a:rPr>
                        <a:t>&gt;]</a:t>
                      </a:r>
                    </a:p>
                    <a:p>
                      <a:endParaRPr lang="en-AU" sz="2000" b="0" dirty="0">
                        <a:solidFill>
                          <a:schemeClr val="lt1"/>
                        </a:solidFill>
                        <a:latin typeface="Lucida Console" panose="020B0609040504020204" pitchFamily="49" charset="0"/>
                        <a:ea typeface="+mn-ea"/>
                        <a:cs typeface="+mn-cs"/>
                      </a:endParaRPr>
                    </a:p>
                    <a:p>
                      <a:r>
                        <a:rPr lang="en-AU" sz="2000" b="0" dirty="0">
                          <a:solidFill>
                            <a:schemeClr val="lt1"/>
                          </a:solidFill>
                          <a:latin typeface="Lucida Console" panose="020B0609040504020204" pitchFamily="49" charset="0"/>
                          <a:ea typeface="+mn-ea"/>
                          <a:cs typeface="+mn-cs"/>
                        </a:rPr>
                        <a:t>Get-</a:t>
                      </a:r>
                      <a:r>
                        <a:rPr lang="en-AU" sz="2000" b="0" dirty="0" err="1">
                          <a:solidFill>
                            <a:schemeClr val="lt1"/>
                          </a:solidFill>
                          <a:latin typeface="Lucida Console" panose="020B0609040504020204" pitchFamily="49" charset="0"/>
                          <a:ea typeface="+mn-ea"/>
                          <a:cs typeface="+mn-cs"/>
                        </a:rPr>
                        <a:t>WinEvent</a:t>
                      </a:r>
                      <a:r>
                        <a:rPr lang="en-AU" sz="2000" b="0" dirty="0">
                          <a:solidFill>
                            <a:schemeClr val="lt1"/>
                          </a:solidFill>
                          <a:latin typeface="Lucida Console" panose="020B0609040504020204" pitchFamily="49" charset="0"/>
                          <a:ea typeface="+mn-ea"/>
                          <a:cs typeface="+mn-cs"/>
                        </a:rPr>
                        <a:t> [-</a:t>
                      </a:r>
                      <a:r>
                        <a:rPr lang="en-AU" sz="2000" b="0" dirty="0" err="1">
                          <a:solidFill>
                            <a:schemeClr val="lt1"/>
                          </a:solidFill>
                          <a:latin typeface="Lucida Console" panose="020B0609040504020204" pitchFamily="49" charset="0"/>
                          <a:ea typeface="+mn-ea"/>
                          <a:cs typeface="+mn-cs"/>
                        </a:rPr>
                        <a:t>ListProvider</a:t>
                      </a:r>
                      <a:r>
                        <a:rPr lang="en-AU" sz="2000" b="0" dirty="0">
                          <a:solidFill>
                            <a:schemeClr val="lt1"/>
                          </a:solidFill>
                          <a:latin typeface="Lucida Console" panose="020B0609040504020204" pitchFamily="49" charset="0"/>
                          <a:ea typeface="+mn-ea"/>
                          <a:cs typeface="+mn-cs"/>
                        </a:rPr>
                        <a:t>] &lt;string[]&gt; [-</a:t>
                      </a:r>
                      <a:r>
                        <a:rPr lang="en-AU" sz="2000" b="0" dirty="0" err="1">
                          <a:solidFill>
                            <a:schemeClr val="lt1"/>
                          </a:solidFill>
                          <a:latin typeface="Lucida Console" panose="020B0609040504020204" pitchFamily="49" charset="0"/>
                          <a:ea typeface="+mn-ea"/>
                          <a:cs typeface="+mn-cs"/>
                        </a:rPr>
                        <a:t>ComputerName</a:t>
                      </a:r>
                      <a:r>
                        <a:rPr lang="en-AU" sz="2000" b="0" dirty="0">
                          <a:solidFill>
                            <a:schemeClr val="lt1"/>
                          </a:solidFill>
                          <a:latin typeface="Lucida Console" panose="020B0609040504020204" pitchFamily="49" charset="0"/>
                          <a:ea typeface="+mn-ea"/>
                          <a:cs typeface="+mn-cs"/>
                        </a:rPr>
                        <a:t> &lt;string&gt;] [-Credential &lt;</a:t>
                      </a:r>
                      <a:r>
                        <a:rPr lang="en-AU" sz="2000" b="0" dirty="0" err="1">
                          <a:solidFill>
                            <a:schemeClr val="lt1"/>
                          </a:solidFill>
                          <a:latin typeface="Lucida Console" panose="020B0609040504020204" pitchFamily="49" charset="0"/>
                          <a:ea typeface="+mn-ea"/>
                          <a:cs typeface="+mn-cs"/>
                        </a:rPr>
                        <a:t>pscredential</a:t>
                      </a:r>
                      <a:r>
                        <a:rPr lang="en-AU" sz="2000" b="0" dirty="0">
                          <a:solidFill>
                            <a:schemeClr val="lt1"/>
                          </a:solidFill>
                          <a:latin typeface="Lucida Console" panose="020B0609040504020204" pitchFamily="49" charset="0"/>
                          <a:ea typeface="+mn-ea"/>
                          <a:cs typeface="+mn-cs"/>
                        </a:rPr>
                        <a:t>&gt;] [&lt;</a:t>
                      </a:r>
                      <a:r>
                        <a:rPr lang="en-AU" sz="2000" b="0" dirty="0" err="1">
                          <a:solidFill>
                            <a:schemeClr val="lt1"/>
                          </a:solidFill>
                          <a:latin typeface="Lucida Console" panose="020B0609040504020204" pitchFamily="49" charset="0"/>
                          <a:ea typeface="+mn-ea"/>
                          <a:cs typeface="+mn-cs"/>
                        </a:rPr>
                        <a:t>CommonParameters</a:t>
                      </a:r>
                      <a:r>
                        <a:rPr lang="en-AU" sz="2000" b="0" dirty="0">
                          <a:solidFill>
                            <a:schemeClr val="lt1"/>
                          </a:solidFill>
                          <a:latin typeface="Lucida Console" panose="020B0609040504020204" pitchFamily="49" charset="0"/>
                          <a:ea typeface="+mn-ea"/>
                          <a:cs typeface="+mn-cs"/>
                        </a:rPr>
                        <a:t>&gt;]</a:t>
                      </a:r>
                    </a:p>
                    <a:p>
                      <a:endParaRPr lang="en-AU" sz="2000" b="0" dirty="0">
                        <a:solidFill>
                          <a:schemeClr val="lt1"/>
                        </a:solidFill>
                        <a:latin typeface="Lucida Console" panose="020B0609040504020204" pitchFamily="49" charset="0"/>
                        <a:ea typeface="+mn-ea"/>
                        <a:cs typeface="+mn-cs"/>
                      </a:endParaRPr>
                    </a:p>
                    <a:p>
                      <a:r>
                        <a:rPr lang="en-AU" sz="2000" b="0" dirty="0">
                          <a:solidFill>
                            <a:schemeClr val="lt1"/>
                          </a:solidFill>
                          <a:latin typeface="Lucida Console" panose="020B0609040504020204" pitchFamily="49" charset="0"/>
                          <a:ea typeface="+mn-ea"/>
                          <a:cs typeface="+mn-cs"/>
                        </a:rPr>
                        <a:t>...</a:t>
                      </a:r>
                    </a:p>
                  </a:txBody>
                  <a:tcPr>
                    <a:solidFill>
                      <a:srgbClr val="012456"/>
                    </a:solidFill>
                  </a:tcPr>
                </a:tc>
                <a:extLst>
                  <a:ext uri="{0D108BD9-81ED-4DB2-BD59-A6C34878D82A}">
                    <a16:rowId xmlns:a16="http://schemas.microsoft.com/office/drawing/2014/main" val="1378918284"/>
                  </a:ext>
                </a:extLst>
              </a:tr>
            </a:tbl>
          </a:graphicData>
        </a:graphic>
      </p:graphicFrame>
    </p:spTree>
    <p:extLst>
      <p:ext uri="{BB962C8B-B14F-4D97-AF65-F5344CB8AC3E}">
        <p14:creationId xmlns:p14="http://schemas.microsoft.com/office/powerpoint/2010/main" val="290974846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Cmdlet Syntax</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57456078"/>
              </p:ext>
            </p:extLst>
          </p:nvPr>
        </p:nvGraphicFramePr>
        <p:xfrm>
          <a:off x="423872" y="1164545"/>
          <a:ext cx="11158528" cy="1823466"/>
        </p:xfrm>
        <a:graphic>
          <a:graphicData uri="http://schemas.openxmlformats.org/drawingml/2006/table">
            <a:tbl>
              <a:tblPr bandRow="1">
                <a:tableStyleId>{5C22544A-7EE6-4342-B048-85BDC9FD1C3A}</a:tableStyleId>
              </a:tblPr>
              <a:tblGrid>
                <a:gridCol w="11158528">
                  <a:extLst>
                    <a:ext uri="{9D8B030D-6E8A-4147-A177-3AD203B41FA5}">
                      <a16:colId xmlns:a16="http://schemas.microsoft.com/office/drawing/2014/main" val="528294125"/>
                    </a:ext>
                  </a:extLst>
                </a:gridCol>
              </a:tblGrid>
              <a:tr h="346067">
                <a:tc>
                  <a:txBody>
                    <a:bodyPr/>
                    <a:lstStyle/>
                    <a:p>
                      <a:r>
                        <a:rPr lang="en-US" dirty="0"/>
                        <a:t>Syntax Definition</a:t>
                      </a:r>
                    </a:p>
                  </a:txBody>
                  <a:tcPr/>
                </a:tc>
                <a:extLst>
                  <a:ext uri="{0D108BD9-81ED-4DB2-BD59-A6C34878D82A}">
                    <a16:rowId xmlns:a16="http://schemas.microsoft.com/office/drawing/2014/main" val="296420166"/>
                  </a:ext>
                </a:extLst>
              </a:tr>
              <a:tr h="1384268">
                <a:tc>
                  <a:txBody>
                    <a:bodyPr/>
                    <a:lstStyle/>
                    <a:p>
                      <a:r>
                        <a:rPr lang="en-AU" sz="1800" dirty="0">
                          <a:solidFill>
                            <a:schemeClr val="bg1"/>
                          </a:solidFill>
                          <a:latin typeface="Lucida Console" panose="020B0609040504020204" pitchFamily="49" charset="0"/>
                        </a:rPr>
                        <a:t>&lt;Command-Name&gt; -&lt;Required Parameter Name&gt; &lt;Required Parameter Value&gt;</a:t>
                      </a:r>
                    </a:p>
                    <a:p>
                      <a:r>
                        <a:rPr lang="en-AU" sz="1800" dirty="0">
                          <a:solidFill>
                            <a:schemeClr val="bg1"/>
                          </a:solidFill>
                          <a:latin typeface="Lucida Console" panose="020B0609040504020204" pitchFamily="49" charset="0"/>
                        </a:rPr>
                        <a:t>[-&lt;Optional Parameter Name&gt; &lt;Optional Parameter Value&gt;] </a:t>
                      </a:r>
                    </a:p>
                    <a:p>
                      <a:r>
                        <a:rPr lang="en-AU" sz="1800" dirty="0">
                          <a:solidFill>
                            <a:schemeClr val="bg1"/>
                          </a:solidFill>
                          <a:latin typeface="Lucida Console" panose="020B0609040504020204" pitchFamily="49" charset="0"/>
                        </a:rPr>
                        <a:t>[-&lt;Optional Switch Parameters&gt;] </a:t>
                      </a:r>
                    </a:p>
                    <a:p>
                      <a:r>
                        <a:rPr lang="en-AU" sz="1800" dirty="0">
                          <a:solidFill>
                            <a:schemeClr val="bg1"/>
                          </a:solidFill>
                          <a:latin typeface="Lucida Console" panose="020B0609040504020204" pitchFamily="49" charset="0"/>
                        </a:rPr>
                        <a:t>[-&lt;Optional Parameter Name&gt;] &lt;Required Parameter Value&gt;</a:t>
                      </a:r>
                    </a:p>
                    <a:p>
                      <a:r>
                        <a:rPr lang="en-AU" sz="1800" dirty="0">
                          <a:solidFill>
                            <a:schemeClr val="bg1"/>
                          </a:solidFill>
                          <a:latin typeface="Lucida Console" panose="020B0609040504020204" pitchFamily="49" charset="0"/>
                        </a:rPr>
                        <a:t>&lt;Multiple Parameter Value&gt;[]</a:t>
                      </a:r>
                    </a:p>
                  </a:txBody>
                  <a:tcPr>
                    <a:solidFill>
                      <a:srgbClr val="012456"/>
                    </a:solidFill>
                  </a:tcPr>
                </a:tc>
                <a:extLst>
                  <a:ext uri="{0D108BD9-81ED-4DB2-BD59-A6C34878D82A}">
                    <a16:rowId xmlns:a16="http://schemas.microsoft.com/office/drawing/2014/main" val="22645203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485808696"/>
              </p:ext>
            </p:extLst>
          </p:nvPr>
        </p:nvGraphicFramePr>
        <p:xfrm>
          <a:off x="423872" y="3146294"/>
          <a:ext cx="11158528" cy="2646426"/>
        </p:xfrm>
        <a:graphic>
          <a:graphicData uri="http://schemas.openxmlformats.org/drawingml/2006/table">
            <a:tbl>
              <a:tblPr bandRow="1">
                <a:tableStyleId>{5C22544A-7EE6-4342-B048-85BDC9FD1C3A}</a:tableStyleId>
              </a:tblPr>
              <a:tblGrid>
                <a:gridCol w="11158528">
                  <a:extLst>
                    <a:ext uri="{9D8B030D-6E8A-4147-A177-3AD203B41FA5}">
                      <a16:colId xmlns:a16="http://schemas.microsoft.com/office/drawing/2014/main" val="1107424181"/>
                    </a:ext>
                  </a:extLst>
                </a:gridCol>
              </a:tblGrid>
              <a:tr h="346067">
                <a:tc>
                  <a:txBody>
                    <a:bodyPr/>
                    <a:lstStyle/>
                    <a:p>
                      <a:r>
                        <a:rPr lang="en-US" dirty="0"/>
                        <a:t>Syntax</a:t>
                      </a:r>
                      <a:r>
                        <a:rPr lang="en-US" baseline="0" dirty="0"/>
                        <a:t> Sample</a:t>
                      </a:r>
                      <a:endParaRPr lang="en-US" dirty="0"/>
                    </a:p>
                  </a:txBody>
                  <a:tcPr/>
                </a:tc>
                <a:extLst>
                  <a:ext uri="{0D108BD9-81ED-4DB2-BD59-A6C34878D82A}">
                    <a16:rowId xmlns:a16="http://schemas.microsoft.com/office/drawing/2014/main" val="3576084889"/>
                  </a:ext>
                </a:extLst>
              </a:tr>
              <a:tr h="2162919">
                <a:tc>
                  <a:txBody>
                    <a:bodyPr/>
                    <a:lstStyle/>
                    <a:p>
                      <a:r>
                        <a:rPr lang="en-AU" sz="1800" dirty="0">
                          <a:solidFill>
                            <a:schemeClr val="bg1"/>
                          </a:solidFill>
                          <a:latin typeface="Lucida Console" panose="020B0609040504020204" pitchFamily="49" charset="0"/>
                        </a:rPr>
                        <a:t>PS C:\&gt;</a:t>
                      </a:r>
                      <a:r>
                        <a:rPr lang="en-AU" sz="1800" dirty="0">
                          <a:solidFill>
                            <a:schemeClr val="tx1"/>
                          </a:solidFill>
                          <a:latin typeface="Lucida Console" panose="020B0609040504020204" pitchFamily="49" charset="0"/>
                        </a:rPr>
                        <a:t> </a:t>
                      </a:r>
                      <a:r>
                        <a:rPr lang="en-AU" sz="1800" dirty="0">
                          <a:solidFill>
                            <a:schemeClr val="tx1"/>
                          </a:solidFill>
                        </a:rPr>
                        <a:t> </a:t>
                      </a:r>
                      <a:r>
                        <a:rPr lang="en-AU" sz="1800" dirty="0">
                          <a:solidFill>
                            <a:srgbClr val="E0FFFF"/>
                          </a:solidFill>
                          <a:latin typeface="Lucida Console" panose="020B0609040504020204" pitchFamily="49" charset="0"/>
                        </a:rPr>
                        <a:t>Get-Command</a:t>
                      </a:r>
                      <a:r>
                        <a:rPr lang="en-AU" sz="1800" dirty="0">
                          <a:solidFill>
                            <a:srgbClr val="F5F5F5"/>
                          </a:solidFill>
                          <a:latin typeface="Lucida Console" panose="020B0609040504020204" pitchFamily="49" charset="0"/>
                        </a:rPr>
                        <a:t> </a:t>
                      </a:r>
                      <a:r>
                        <a:rPr lang="en-AU" sz="1800" dirty="0">
                          <a:solidFill>
                            <a:srgbClr val="FFE4B5"/>
                          </a:solidFill>
                          <a:latin typeface="Lucida Console" panose="020B0609040504020204" pitchFamily="49" charset="0"/>
                        </a:rPr>
                        <a:t>–Name</a:t>
                      </a:r>
                      <a:r>
                        <a:rPr lang="en-AU" sz="1800" dirty="0">
                          <a:solidFill>
                            <a:srgbClr val="F5F5F5"/>
                          </a:solidFill>
                          <a:latin typeface="Lucida Console" panose="020B0609040504020204" pitchFamily="49" charset="0"/>
                        </a:rPr>
                        <a:t> </a:t>
                      </a:r>
                      <a:r>
                        <a:rPr lang="en-AU" sz="1800" dirty="0">
                          <a:solidFill>
                            <a:srgbClr val="EE82EE"/>
                          </a:solidFill>
                          <a:latin typeface="Lucida Console" panose="020B0609040504020204" pitchFamily="49" charset="0"/>
                        </a:rPr>
                        <a:t>Add-Computer</a:t>
                      </a:r>
                      <a:r>
                        <a:rPr lang="en-AU" sz="1800" dirty="0">
                          <a:solidFill>
                            <a:srgbClr val="F5F5F5"/>
                          </a:solidFill>
                          <a:latin typeface="Lucida Console" panose="020B0609040504020204" pitchFamily="49" charset="0"/>
                        </a:rPr>
                        <a:t> </a:t>
                      </a:r>
                      <a:r>
                        <a:rPr lang="en-AU" sz="1800" dirty="0">
                          <a:solidFill>
                            <a:srgbClr val="FFE4B5"/>
                          </a:solidFill>
                          <a:latin typeface="Lucida Console" panose="020B0609040504020204" pitchFamily="49" charset="0"/>
                        </a:rPr>
                        <a:t>–Syntax </a:t>
                      </a:r>
                    </a:p>
                    <a:p>
                      <a:endParaRPr lang="en-AU" sz="1800" dirty="0">
                        <a:solidFill>
                          <a:schemeClr val="tx2">
                            <a:lumMod val="65000"/>
                          </a:schemeClr>
                        </a:solidFill>
                        <a:latin typeface="Lucida Console" panose="020B0609040504020204" pitchFamily="49" charset="0"/>
                      </a:endParaRPr>
                    </a:p>
                    <a:p>
                      <a:r>
                        <a:rPr lang="en-AU" sz="1800" dirty="0">
                          <a:solidFill>
                            <a:schemeClr val="bg1"/>
                          </a:solidFill>
                          <a:latin typeface="Lucida Console" panose="020B0609040504020204" pitchFamily="49" charset="0"/>
                        </a:rPr>
                        <a:t>Add-Computer [-</a:t>
                      </a:r>
                      <a:r>
                        <a:rPr lang="en-AU" sz="1800" dirty="0" err="1">
                          <a:solidFill>
                            <a:schemeClr val="bg1"/>
                          </a:solidFill>
                          <a:latin typeface="Lucida Console" panose="020B0609040504020204" pitchFamily="49" charset="0"/>
                        </a:rPr>
                        <a:t>DomainName</a:t>
                      </a:r>
                      <a:r>
                        <a:rPr lang="en-AU" sz="1800" dirty="0">
                          <a:solidFill>
                            <a:schemeClr val="bg1"/>
                          </a:solidFill>
                          <a:latin typeface="Lucida Console" panose="020B0609040504020204" pitchFamily="49" charset="0"/>
                        </a:rPr>
                        <a:t>] &lt;string&gt; -Credential &lt;</a:t>
                      </a:r>
                      <a:r>
                        <a:rPr lang="en-AU" sz="1800" dirty="0" err="1">
                          <a:solidFill>
                            <a:schemeClr val="bg1"/>
                          </a:solidFill>
                          <a:latin typeface="Lucida Console" panose="020B0609040504020204" pitchFamily="49" charset="0"/>
                        </a:rPr>
                        <a:t>pscredential</a:t>
                      </a:r>
                      <a:r>
                        <a:rPr lang="en-AU" sz="1800" dirty="0">
                          <a:solidFill>
                            <a:schemeClr val="bg1"/>
                          </a:solidFill>
                          <a:latin typeface="Lucida Console" panose="020B0609040504020204" pitchFamily="49" charset="0"/>
                        </a:rPr>
                        <a:t>&gt; [-</a:t>
                      </a:r>
                      <a:r>
                        <a:rPr lang="en-AU" sz="1800" dirty="0" err="1">
                          <a:solidFill>
                            <a:schemeClr val="bg1"/>
                          </a:solidFill>
                          <a:latin typeface="Lucida Console" panose="020B0609040504020204" pitchFamily="49" charset="0"/>
                        </a:rPr>
                        <a:t>ComputerName</a:t>
                      </a:r>
                      <a:r>
                        <a:rPr lang="en-AU" sz="1800" dirty="0">
                          <a:solidFill>
                            <a:schemeClr val="bg1"/>
                          </a:solidFill>
                          <a:latin typeface="Lucida Console" panose="020B0609040504020204" pitchFamily="49" charset="0"/>
                        </a:rPr>
                        <a:t> &lt;string[]&gt;] [-</a:t>
                      </a:r>
                      <a:r>
                        <a:rPr lang="en-AU" sz="1800" dirty="0" err="1">
                          <a:solidFill>
                            <a:schemeClr val="bg1"/>
                          </a:solidFill>
                          <a:latin typeface="Lucida Console" panose="020B0609040504020204" pitchFamily="49" charset="0"/>
                        </a:rPr>
                        <a:t>LocalCredential</a:t>
                      </a:r>
                      <a:endParaRPr lang="en-AU" sz="1800" dirty="0">
                        <a:solidFill>
                          <a:schemeClr val="bg1"/>
                        </a:solidFill>
                        <a:latin typeface="Lucida Console" panose="020B0609040504020204" pitchFamily="49" charset="0"/>
                      </a:endParaRPr>
                    </a:p>
                    <a:p>
                      <a:r>
                        <a:rPr lang="en-AU" sz="1800" dirty="0">
                          <a:solidFill>
                            <a:schemeClr val="bg1"/>
                          </a:solidFill>
                          <a:latin typeface="Lucida Console" panose="020B0609040504020204" pitchFamily="49" charset="0"/>
                        </a:rPr>
                        <a:t>&lt;</a:t>
                      </a:r>
                      <a:r>
                        <a:rPr lang="en-AU" sz="1800" dirty="0" err="1">
                          <a:solidFill>
                            <a:schemeClr val="bg1"/>
                          </a:solidFill>
                          <a:latin typeface="Lucida Console" panose="020B0609040504020204" pitchFamily="49" charset="0"/>
                        </a:rPr>
                        <a:t>pscredential</a:t>
                      </a:r>
                      <a:r>
                        <a:rPr lang="en-AU" sz="1800" dirty="0">
                          <a:solidFill>
                            <a:schemeClr val="bg1"/>
                          </a:solidFill>
                          <a:latin typeface="Lucida Console" panose="020B0609040504020204" pitchFamily="49" charset="0"/>
                        </a:rPr>
                        <a:t>&gt;] [-</a:t>
                      </a:r>
                      <a:r>
                        <a:rPr lang="en-AU" sz="1800" dirty="0" err="1">
                          <a:solidFill>
                            <a:schemeClr val="bg1"/>
                          </a:solidFill>
                          <a:latin typeface="Lucida Console" panose="020B0609040504020204" pitchFamily="49" charset="0"/>
                        </a:rPr>
                        <a:t>UnjoinDomainCredential</a:t>
                      </a:r>
                      <a:r>
                        <a:rPr lang="en-AU" sz="1800" dirty="0">
                          <a:solidFill>
                            <a:schemeClr val="bg1"/>
                          </a:solidFill>
                          <a:latin typeface="Lucida Console" panose="020B0609040504020204" pitchFamily="49" charset="0"/>
                        </a:rPr>
                        <a:t> &lt;</a:t>
                      </a:r>
                      <a:r>
                        <a:rPr lang="en-AU" sz="1800" dirty="0" err="1">
                          <a:solidFill>
                            <a:schemeClr val="bg1"/>
                          </a:solidFill>
                          <a:latin typeface="Lucida Console" panose="020B0609040504020204" pitchFamily="49" charset="0"/>
                        </a:rPr>
                        <a:t>pscredential</a:t>
                      </a:r>
                      <a:r>
                        <a:rPr lang="en-AU" sz="1800" dirty="0">
                          <a:solidFill>
                            <a:schemeClr val="bg1"/>
                          </a:solidFill>
                          <a:latin typeface="Lucida Console" panose="020B0609040504020204" pitchFamily="49" charset="0"/>
                        </a:rPr>
                        <a:t>&gt;] [-</a:t>
                      </a:r>
                      <a:r>
                        <a:rPr lang="en-AU" sz="1800" dirty="0" err="1">
                          <a:solidFill>
                            <a:schemeClr val="bg1"/>
                          </a:solidFill>
                          <a:latin typeface="Lucida Console" panose="020B0609040504020204" pitchFamily="49" charset="0"/>
                        </a:rPr>
                        <a:t>OUPath</a:t>
                      </a:r>
                      <a:r>
                        <a:rPr lang="en-AU" sz="1800" dirty="0">
                          <a:solidFill>
                            <a:schemeClr val="bg1"/>
                          </a:solidFill>
                          <a:latin typeface="Lucida Console" panose="020B0609040504020204" pitchFamily="49" charset="0"/>
                        </a:rPr>
                        <a:t> &lt;string&gt;] [-Server &lt;string&gt;] [-Unsecure] [-Options</a:t>
                      </a:r>
                    </a:p>
                    <a:p>
                      <a:r>
                        <a:rPr lang="en-AU" sz="1800" dirty="0">
                          <a:solidFill>
                            <a:schemeClr val="bg1"/>
                          </a:solidFill>
                          <a:latin typeface="Lucida Console" panose="020B0609040504020204" pitchFamily="49" charset="0"/>
                        </a:rPr>
                        <a:t>&lt;</a:t>
                      </a:r>
                      <a:r>
                        <a:rPr lang="en-AU" sz="1800" dirty="0" err="1">
                          <a:solidFill>
                            <a:schemeClr val="bg1"/>
                          </a:solidFill>
                          <a:latin typeface="Lucida Console" panose="020B0609040504020204" pitchFamily="49" charset="0"/>
                        </a:rPr>
                        <a:t>JoinOptions</a:t>
                      </a:r>
                      <a:r>
                        <a:rPr lang="en-AU" sz="1800" dirty="0">
                          <a:solidFill>
                            <a:schemeClr val="bg1"/>
                          </a:solidFill>
                          <a:latin typeface="Lucida Console" panose="020B0609040504020204" pitchFamily="49" charset="0"/>
                        </a:rPr>
                        <a:t>&gt;] [-Restart] [-</a:t>
                      </a:r>
                      <a:r>
                        <a:rPr lang="en-AU" sz="1800" dirty="0" err="1">
                          <a:solidFill>
                            <a:schemeClr val="bg1"/>
                          </a:solidFill>
                          <a:latin typeface="Lucida Console" panose="020B0609040504020204" pitchFamily="49" charset="0"/>
                        </a:rPr>
                        <a:t>PassThru</a:t>
                      </a:r>
                      <a:r>
                        <a:rPr lang="en-AU" sz="1800" dirty="0">
                          <a:solidFill>
                            <a:schemeClr val="bg1"/>
                          </a:solidFill>
                          <a:latin typeface="Lucida Console" panose="020B0609040504020204" pitchFamily="49" charset="0"/>
                        </a:rPr>
                        <a:t>] [-</a:t>
                      </a:r>
                      <a:r>
                        <a:rPr lang="en-AU" sz="1800" dirty="0" err="1">
                          <a:solidFill>
                            <a:schemeClr val="bg1"/>
                          </a:solidFill>
                          <a:latin typeface="Lucida Console" panose="020B0609040504020204" pitchFamily="49" charset="0"/>
                        </a:rPr>
                        <a:t>NewName</a:t>
                      </a:r>
                      <a:r>
                        <a:rPr lang="en-AU" sz="1800" dirty="0">
                          <a:solidFill>
                            <a:schemeClr val="bg1"/>
                          </a:solidFill>
                          <a:latin typeface="Lucida Console" panose="020B0609040504020204" pitchFamily="49" charset="0"/>
                        </a:rPr>
                        <a:t> &lt;string&gt;] [-Force] [-</a:t>
                      </a:r>
                      <a:r>
                        <a:rPr lang="en-AU" sz="1800" dirty="0" err="1">
                          <a:solidFill>
                            <a:schemeClr val="bg1"/>
                          </a:solidFill>
                          <a:latin typeface="Lucida Console" panose="020B0609040504020204" pitchFamily="49" charset="0"/>
                        </a:rPr>
                        <a:t>WhatIf</a:t>
                      </a:r>
                      <a:r>
                        <a:rPr lang="en-AU" sz="1800" dirty="0">
                          <a:solidFill>
                            <a:schemeClr val="bg1"/>
                          </a:solidFill>
                          <a:latin typeface="Lucida Console" panose="020B0609040504020204" pitchFamily="49" charset="0"/>
                        </a:rPr>
                        <a:t>] [-Confirm] [&lt;</a:t>
                      </a:r>
                      <a:r>
                        <a:rPr lang="en-AU" sz="1800" dirty="0" err="1">
                          <a:solidFill>
                            <a:schemeClr val="bg1"/>
                          </a:solidFill>
                          <a:latin typeface="Lucida Console" panose="020B0609040504020204" pitchFamily="49" charset="0"/>
                        </a:rPr>
                        <a:t>CommonParameters</a:t>
                      </a:r>
                      <a:r>
                        <a:rPr lang="en-AU" sz="1800" dirty="0">
                          <a:solidFill>
                            <a:schemeClr val="bg1"/>
                          </a:solidFill>
                          <a:latin typeface="Lucida Console" panose="020B0609040504020204" pitchFamily="49" charset="0"/>
                        </a:rPr>
                        <a:t>&gt;]</a:t>
                      </a:r>
                    </a:p>
                  </a:txBody>
                  <a:tcPr>
                    <a:solidFill>
                      <a:srgbClr val="012456"/>
                    </a:solidFill>
                  </a:tcPr>
                </a:tc>
                <a:extLst>
                  <a:ext uri="{0D108BD9-81ED-4DB2-BD59-A6C34878D82A}">
                    <a16:rowId xmlns:a16="http://schemas.microsoft.com/office/drawing/2014/main" val="1101415923"/>
                  </a:ext>
                </a:extLst>
              </a:tr>
            </a:tbl>
          </a:graphicData>
        </a:graphic>
      </p:graphicFrame>
    </p:spTree>
    <p:extLst>
      <p:ext uri="{BB962C8B-B14F-4D97-AF65-F5344CB8AC3E}">
        <p14:creationId xmlns:p14="http://schemas.microsoft.com/office/powerpoint/2010/main" val="408489544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Syntax Legend</a:t>
            </a:r>
            <a:endParaRPr lang="en-AU" dirty="0"/>
          </a:p>
        </p:txBody>
      </p:sp>
      <p:graphicFrame>
        <p:nvGraphicFramePr>
          <p:cNvPr id="6" name="Content Placeholder 4">
            <a:extLst>
              <a:ext uri="{FF2B5EF4-FFF2-40B4-BE49-F238E27FC236}">
                <a16:creationId xmlns:a16="http://schemas.microsoft.com/office/drawing/2014/main" id="{09132FF8-1B52-4F73-8056-A4BFD425079D}"/>
              </a:ext>
            </a:extLst>
          </p:cNvPr>
          <p:cNvGraphicFramePr>
            <a:graphicFrameLocks/>
          </p:cNvGraphicFramePr>
          <p:nvPr>
            <p:extLst>
              <p:ext uri="{D42A27DB-BD31-4B8C-83A1-F6EECF244321}">
                <p14:modId xmlns:p14="http://schemas.microsoft.com/office/powerpoint/2010/main" val="4133150456"/>
              </p:ext>
            </p:extLst>
          </p:nvPr>
        </p:nvGraphicFramePr>
        <p:xfrm>
          <a:off x="609600" y="1831975"/>
          <a:ext cx="11176000" cy="3757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060955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62632506"/>
              </p:ext>
            </p:extLst>
          </p:nvPr>
        </p:nvGraphicFramePr>
        <p:xfrm>
          <a:off x="576272" y="3575095"/>
          <a:ext cx="11158528" cy="2603754"/>
        </p:xfrm>
        <a:graphic>
          <a:graphicData uri="http://schemas.openxmlformats.org/drawingml/2006/table">
            <a:tbl>
              <a:tblPr bandRow="1">
                <a:tableStyleId>{5C22544A-7EE6-4342-B048-85BDC9FD1C3A}</a:tableStyleId>
              </a:tblPr>
              <a:tblGrid>
                <a:gridCol w="11158528">
                  <a:extLst>
                    <a:ext uri="{9D8B030D-6E8A-4147-A177-3AD203B41FA5}">
                      <a16:colId xmlns:a16="http://schemas.microsoft.com/office/drawing/2014/main" val="2869950603"/>
                    </a:ext>
                  </a:extLst>
                </a:gridCol>
              </a:tblGrid>
              <a:tr h="346067">
                <a:tc>
                  <a:txBody>
                    <a:bodyPr/>
                    <a:lstStyle/>
                    <a:p>
                      <a:r>
                        <a:rPr lang="en-US" dirty="0"/>
                        <a:t>Syntax</a:t>
                      </a:r>
                      <a:r>
                        <a:rPr lang="en-US" baseline="0" dirty="0"/>
                        <a:t> Sample</a:t>
                      </a:r>
                      <a:endParaRPr lang="en-US" dirty="0"/>
                    </a:p>
                  </a:txBody>
                  <a:tcPr/>
                </a:tc>
                <a:extLst>
                  <a:ext uri="{0D108BD9-81ED-4DB2-BD59-A6C34878D82A}">
                    <a16:rowId xmlns:a16="http://schemas.microsoft.com/office/drawing/2014/main" val="1024373913"/>
                  </a:ext>
                </a:extLst>
              </a:tr>
              <a:tr h="2162919">
                <a:tc>
                  <a:txBody>
                    <a:bodyPr/>
                    <a:lstStyle/>
                    <a:p>
                      <a:r>
                        <a:rPr lang="en-AU" dirty="0">
                          <a:solidFill>
                            <a:schemeClr val="bg1">
                              <a:lumMod val="65000"/>
                            </a:schemeClr>
                          </a:solidFill>
                          <a:latin typeface="Lucida Console" panose="020B0609040504020204" pitchFamily="49" charset="0"/>
                        </a:rPr>
                        <a:t>PS C:\&gt; </a:t>
                      </a:r>
                      <a:r>
                        <a:rPr lang="en-AU" dirty="0">
                          <a:solidFill>
                            <a:schemeClr val="bg1">
                              <a:lumMod val="65000"/>
                            </a:schemeClr>
                          </a:solidFill>
                        </a:rPr>
                        <a:t> </a:t>
                      </a:r>
                      <a:r>
                        <a:rPr lang="en-AU" dirty="0">
                          <a:solidFill>
                            <a:srgbClr val="E0FFFF"/>
                          </a:solidFill>
                          <a:latin typeface="Lucida Console" panose="020B0609040504020204" pitchFamily="49" charset="0"/>
                        </a:rPr>
                        <a:t>Get-Command</a:t>
                      </a:r>
                      <a:r>
                        <a:rPr lang="en-AU" dirty="0">
                          <a:solidFill>
                            <a:srgbClr val="F5F5F5"/>
                          </a:solidFill>
                          <a:latin typeface="Lucida Console" panose="020B0609040504020204" pitchFamily="49" charset="0"/>
                        </a:rPr>
                        <a:t> </a:t>
                      </a:r>
                      <a:r>
                        <a:rPr lang="en-AU" dirty="0">
                          <a:solidFill>
                            <a:srgbClr val="FFE4B5"/>
                          </a:solidFill>
                          <a:latin typeface="Lucida Console" panose="020B0609040504020204" pitchFamily="49" charset="0"/>
                        </a:rPr>
                        <a:t>–Name</a:t>
                      </a:r>
                      <a:r>
                        <a:rPr lang="en-AU" dirty="0">
                          <a:solidFill>
                            <a:srgbClr val="F5F5F5"/>
                          </a:solidFill>
                          <a:latin typeface="Lucida Console" panose="020B0609040504020204" pitchFamily="49" charset="0"/>
                        </a:rPr>
                        <a:t> </a:t>
                      </a:r>
                      <a:r>
                        <a:rPr lang="en-AU" dirty="0">
                          <a:solidFill>
                            <a:srgbClr val="EE82EE"/>
                          </a:solidFill>
                          <a:latin typeface="Lucida Console" panose="020B0609040504020204" pitchFamily="49" charset="0"/>
                        </a:rPr>
                        <a:t>Add-Computer</a:t>
                      </a:r>
                      <a:r>
                        <a:rPr lang="en-AU" dirty="0">
                          <a:solidFill>
                            <a:srgbClr val="F5F5F5"/>
                          </a:solidFill>
                          <a:latin typeface="Lucida Console" panose="020B0609040504020204" pitchFamily="49" charset="0"/>
                        </a:rPr>
                        <a:t> </a:t>
                      </a:r>
                      <a:r>
                        <a:rPr lang="en-AU" dirty="0">
                          <a:solidFill>
                            <a:srgbClr val="FFE4B5"/>
                          </a:solidFill>
                          <a:latin typeface="Lucida Console" panose="020B0609040504020204" pitchFamily="49" charset="0"/>
                        </a:rPr>
                        <a:t>–Syntax </a:t>
                      </a:r>
                    </a:p>
                    <a:p>
                      <a:endParaRPr lang="en-AU" dirty="0">
                        <a:solidFill>
                          <a:schemeClr val="tx2">
                            <a:lumMod val="65000"/>
                          </a:schemeClr>
                        </a:solidFill>
                        <a:latin typeface="Lucida Console" panose="020B0609040504020204" pitchFamily="49" charset="0"/>
                      </a:endParaRPr>
                    </a:p>
                    <a:p>
                      <a:r>
                        <a:rPr lang="en-AU" b="1" dirty="0">
                          <a:solidFill>
                            <a:srgbClr val="F5F5F5"/>
                          </a:solidFill>
                          <a:latin typeface="Lucida Console" panose="020B0609040504020204" pitchFamily="49" charset="0"/>
                        </a:rPr>
                        <a:t>Add-Computer</a:t>
                      </a:r>
                      <a:r>
                        <a:rPr lang="en-AU" dirty="0">
                          <a:solidFill>
                            <a:srgbClr val="F5F5F5"/>
                          </a:solidFill>
                          <a:latin typeface="Lucida Console" panose="020B0609040504020204" pitchFamily="49" charset="0"/>
                        </a:rPr>
                        <a:t> </a:t>
                      </a:r>
                      <a:r>
                        <a:rPr lang="en-AU" dirty="0">
                          <a:solidFill>
                            <a:schemeClr val="bg1">
                              <a:lumMod val="65000"/>
                            </a:schemeClr>
                          </a:solidFill>
                          <a:latin typeface="Lucida Console" panose="020B0609040504020204" pitchFamily="49" charset="0"/>
                        </a:rPr>
                        <a:t>[-</a:t>
                      </a:r>
                      <a:r>
                        <a:rPr lang="en-AU" dirty="0" err="1">
                          <a:solidFill>
                            <a:schemeClr val="bg1">
                              <a:lumMod val="65000"/>
                            </a:schemeClr>
                          </a:solidFill>
                          <a:latin typeface="Lucida Console" panose="020B0609040504020204" pitchFamily="49" charset="0"/>
                        </a:rPr>
                        <a:t>DomainName</a:t>
                      </a:r>
                      <a:r>
                        <a:rPr lang="en-AU" dirty="0">
                          <a:solidFill>
                            <a:schemeClr val="bg1">
                              <a:lumMod val="65000"/>
                            </a:schemeClr>
                          </a:solidFill>
                          <a:latin typeface="Lucida Console" panose="020B0609040504020204" pitchFamily="49" charset="0"/>
                        </a:rPr>
                        <a:t>] &lt;string&gt; -Credential &lt;</a:t>
                      </a:r>
                      <a:r>
                        <a:rPr lang="en-AU" dirty="0" err="1">
                          <a:solidFill>
                            <a:schemeClr val="bg1">
                              <a:lumMod val="65000"/>
                            </a:schemeClr>
                          </a:solidFill>
                          <a:latin typeface="Lucida Console" panose="020B0609040504020204" pitchFamily="49" charset="0"/>
                        </a:rPr>
                        <a:t>pscredential</a:t>
                      </a:r>
                      <a:r>
                        <a:rPr lang="en-AU" dirty="0">
                          <a:solidFill>
                            <a:schemeClr val="bg1">
                              <a:lumMod val="65000"/>
                            </a:schemeClr>
                          </a:solidFill>
                          <a:latin typeface="Lucida Console" panose="020B0609040504020204" pitchFamily="49" charset="0"/>
                        </a:rPr>
                        <a:t>&gt; [-</a:t>
                      </a:r>
                      <a:r>
                        <a:rPr lang="en-AU" dirty="0" err="1">
                          <a:solidFill>
                            <a:schemeClr val="bg1">
                              <a:lumMod val="65000"/>
                            </a:schemeClr>
                          </a:solidFill>
                          <a:latin typeface="Lucida Console" panose="020B0609040504020204" pitchFamily="49" charset="0"/>
                        </a:rPr>
                        <a:t>ComputerName</a:t>
                      </a:r>
                      <a:r>
                        <a:rPr lang="en-AU" dirty="0">
                          <a:solidFill>
                            <a:schemeClr val="bg1">
                              <a:lumMod val="65000"/>
                            </a:schemeClr>
                          </a:solidFill>
                          <a:latin typeface="Lucida Console" panose="020B0609040504020204" pitchFamily="49" charset="0"/>
                        </a:rPr>
                        <a:t> &lt;string[]&gt;] [-</a:t>
                      </a:r>
                      <a:r>
                        <a:rPr lang="en-AU" dirty="0" err="1">
                          <a:solidFill>
                            <a:schemeClr val="bg1">
                              <a:lumMod val="65000"/>
                            </a:schemeClr>
                          </a:solidFill>
                          <a:latin typeface="Lucida Console" panose="020B0609040504020204" pitchFamily="49" charset="0"/>
                        </a:rPr>
                        <a:t>LocalCredential</a:t>
                      </a:r>
                      <a:endParaRPr lang="en-AU" dirty="0">
                        <a:solidFill>
                          <a:schemeClr val="bg1">
                            <a:lumMod val="65000"/>
                          </a:schemeClr>
                        </a:solidFill>
                        <a:latin typeface="Lucida Console" panose="020B0609040504020204" pitchFamily="49" charset="0"/>
                      </a:endParaRPr>
                    </a:p>
                    <a:p>
                      <a:r>
                        <a:rPr lang="en-AU" dirty="0">
                          <a:solidFill>
                            <a:schemeClr val="bg1">
                              <a:lumMod val="65000"/>
                            </a:schemeClr>
                          </a:solidFill>
                          <a:latin typeface="Lucida Console" panose="020B0609040504020204" pitchFamily="49" charset="0"/>
                        </a:rPr>
                        <a:t>&lt;</a:t>
                      </a:r>
                      <a:r>
                        <a:rPr lang="en-AU" dirty="0" err="1">
                          <a:solidFill>
                            <a:schemeClr val="bg1">
                              <a:lumMod val="65000"/>
                            </a:schemeClr>
                          </a:solidFill>
                          <a:latin typeface="Lucida Console" panose="020B0609040504020204" pitchFamily="49" charset="0"/>
                        </a:rPr>
                        <a:t>pscredential</a:t>
                      </a:r>
                      <a:r>
                        <a:rPr lang="en-AU" dirty="0">
                          <a:solidFill>
                            <a:schemeClr val="bg1">
                              <a:lumMod val="65000"/>
                            </a:schemeClr>
                          </a:solidFill>
                          <a:latin typeface="Lucida Console" panose="020B0609040504020204" pitchFamily="49" charset="0"/>
                        </a:rPr>
                        <a:t>&gt;] [-</a:t>
                      </a:r>
                      <a:r>
                        <a:rPr lang="en-AU" dirty="0" err="1">
                          <a:solidFill>
                            <a:schemeClr val="bg1">
                              <a:lumMod val="65000"/>
                            </a:schemeClr>
                          </a:solidFill>
                          <a:latin typeface="Lucida Console" panose="020B0609040504020204" pitchFamily="49" charset="0"/>
                        </a:rPr>
                        <a:t>UnjoinDomainCredential</a:t>
                      </a:r>
                      <a:r>
                        <a:rPr lang="en-AU" dirty="0">
                          <a:solidFill>
                            <a:schemeClr val="bg1">
                              <a:lumMod val="65000"/>
                            </a:schemeClr>
                          </a:solidFill>
                          <a:latin typeface="Lucida Console" panose="020B0609040504020204" pitchFamily="49" charset="0"/>
                        </a:rPr>
                        <a:t> &lt;</a:t>
                      </a:r>
                      <a:r>
                        <a:rPr lang="en-AU" dirty="0" err="1">
                          <a:solidFill>
                            <a:schemeClr val="bg1">
                              <a:lumMod val="65000"/>
                            </a:schemeClr>
                          </a:solidFill>
                          <a:latin typeface="Lucida Console" panose="020B0609040504020204" pitchFamily="49" charset="0"/>
                        </a:rPr>
                        <a:t>pscredential</a:t>
                      </a:r>
                      <a:r>
                        <a:rPr lang="en-AU" dirty="0">
                          <a:solidFill>
                            <a:schemeClr val="bg1">
                              <a:lumMod val="65000"/>
                            </a:schemeClr>
                          </a:solidFill>
                          <a:latin typeface="Lucida Console" panose="020B0609040504020204" pitchFamily="49" charset="0"/>
                        </a:rPr>
                        <a:t>&gt;] [-</a:t>
                      </a:r>
                      <a:r>
                        <a:rPr lang="en-AU" dirty="0" err="1">
                          <a:solidFill>
                            <a:schemeClr val="bg1">
                              <a:lumMod val="65000"/>
                            </a:schemeClr>
                          </a:solidFill>
                          <a:latin typeface="Lucida Console" panose="020B0609040504020204" pitchFamily="49" charset="0"/>
                        </a:rPr>
                        <a:t>OUPath</a:t>
                      </a:r>
                      <a:r>
                        <a:rPr lang="en-AU" dirty="0">
                          <a:solidFill>
                            <a:schemeClr val="bg1">
                              <a:lumMod val="65000"/>
                            </a:schemeClr>
                          </a:solidFill>
                          <a:latin typeface="Lucida Console" panose="020B0609040504020204" pitchFamily="49" charset="0"/>
                        </a:rPr>
                        <a:t> &lt;string&gt;] [-Server &lt;string&gt;] [-Unsecure] [-Options</a:t>
                      </a:r>
                    </a:p>
                    <a:p>
                      <a:r>
                        <a:rPr lang="en-AU" dirty="0">
                          <a:solidFill>
                            <a:schemeClr val="bg1">
                              <a:lumMod val="65000"/>
                            </a:schemeClr>
                          </a:solidFill>
                          <a:latin typeface="Lucida Console" panose="020B0609040504020204" pitchFamily="49" charset="0"/>
                        </a:rPr>
                        <a:t>&lt;</a:t>
                      </a:r>
                      <a:r>
                        <a:rPr lang="en-AU" dirty="0" err="1">
                          <a:solidFill>
                            <a:schemeClr val="bg1">
                              <a:lumMod val="65000"/>
                            </a:schemeClr>
                          </a:solidFill>
                          <a:latin typeface="Lucida Console" panose="020B0609040504020204" pitchFamily="49" charset="0"/>
                        </a:rPr>
                        <a:t>JoinOptions</a:t>
                      </a:r>
                      <a:r>
                        <a:rPr lang="en-AU" dirty="0">
                          <a:solidFill>
                            <a:schemeClr val="bg1">
                              <a:lumMod val="65000"/>
                            </a:schemeClr>
                          </a:solidFill>
                          <a:latin typeface="Lucida Console" panose="020B0609040504020204" pitchFamily="49" charset="0"/>
                        </a:rPr>
                        <a:t>&gt;] [-Restart] [-</a:t>
                      </a:r>
                      <a:r>
                        <a:rPr lang="en-AU" dirty="0" err="1">
                          <a:solidFill>
                            <a:schemeClr val="bg1">
                              <a:lumMod val="65000"/>
                            </a:schemeClr>
                          </a:solidFill>
                          <a:latin typeface="Lucida Console" panose="020B0609040504020204" pitchFamily="49" charset="0"/>
                        </a:rPr>
                        <a:t>PassThru</a:t>
                      </a:r>
                      <a:r>
                        <a:rPr lang="en-AU" dirty="0">
                          <a:solidFill>
                            <a:schemeClr val="bg1">
                              <a:lumMod val="65000"/>
                            </a:schemeClr>
                          </a:solidFill>
                          <a:latin typeface="Lucida Console" panose="020B0609040504020204" pitchFamily="49" charset="0"/>
                        </a:rPr>
                        <a:t>] [-</a:t>
                      </a:r>
                      <a:r>
                        <a:rPr lang="en-AU" dirty="0" err="1">
                          <a:solidFill>
                            <a:schemeClr val="bg1">
                              <a:lumMod val="65000"/>
                            </a:schemeClr>
                          </a:solidFill>
                          <a:latin typeface="Lucida Console" panose="020B0609040504020204" pitchFamily="49" charset="0"/>
                        </a:rPr>
                        <a:t>NewName</a:t>
                      </a:r>
                      <a:r>
                        <a:rPr lang="en-AU" dirty="0">
                          <a:solidFill>
                            <a:schemeClr val="bg1">
                              <a:lumMod val="65000"/>
                            </a:schemeClr>
                          </a:solidFill>
                          <a:latin typeface="Lucida Console" panose="020B0609040504020204" pitchFamily="49" charset="0"/>
                        </a:rPr>
                        <a:t> &lt;string&gt;] [-Force] [-</a:t>
                      </a:r>
                      <a:r>
                        <a:rPr lang="en-AU" dirty="0" err="1">
                          <a:solidFill>
                            <a:schemeClr val="bg1">
                              <a:lumMod val="65000"/>
                            </a:schemeClr>
                          </a:solidFill>
                          <a:latin typeface="Lucida Console" panose="020B0609040504020204" pitchFamily="49" charset="0"/>
                        </a:rPr>
                        <a:t>WhatIf</a:t>
                      </a:r>
                      <a:r>
                        <a:rPr lang="en-AU" dirty="0">
                          <a:solidFill>
                            <a:schemeClr val="bg1">
                              <a:lumMod val="65000"/>
                            </a:schemeClr>
                          </a:solidFill>
                          <a:latin typeface="Lucida Console" panose="020B0609040504020204" pitchFamily="49" charset="0"/>
                        </a:rPr>
                        <a:t>] [-Confirm] [&lt;</a:t>
                      </a:r>
                      <a:r>
                        <a:rPr lang="en-AU" dirty="0" err="1">
                          <a:solidFill>
                            <a:schemeClr val="bg1">
                              <a:lumMod val="65000"/>
                            </a:schemeClr>
                          </a:solidFill>
                          <a:latin typeface="Lucida Console" panose="020B0609040504020204" pitchFamily="49" charset="0"/>
                        </a:rPr>
                        <a:t>CommonParameters</a:t>
                      </a:r>
                      <a:r>
                        <a:rPr lang="en-AU" dirty="0">
                          <a:solidFill>
                            <a:schemeClr val="bg1">
                              <a:lumMod val="65000"/>
                            </a:schemeClr>
                          </a:solidFill>
                          <a:latin typeface="Lucida Console" panose="020B0609040504020204" pitchFamily="49" charset="0"/>
                        </a:rPr>
                        <a:t>&gt;]</a:t>
                      </a:r>
                    </a:p>
                  </a:txBody>
                  <a:tcPr>
                    <a:solidFill>
                      <a:srgbClr val="012456"/>
                    </a:solidFill>
                  </a:tcPr>
                </a:tc>
                <a:extLst>
                  <a:ext uri="{0D108BD9-81ED-4DB2-BD59-A6C34878D82A}">
                    <a16:rowId xmlns:a16="http://schemas.microsoft.com/office/drawing/2014/main" val="2510236938"/>
                  </a:ext>
                </a:extLst>
              </a:tr>
            </a:tbl>
          </a:graphicData>
        </a:graphic>
      </p:graphicFrame>
      <p:sp>
        <p:nvSpPr>
          <p:cNvPr id="6" name="Title 5"/>
          <p:cNvSpPr>
            <a:spLocks noGrp="1"/>
          </p:cNvSpPr>
          <p:nvPr>
            <p:ph type="title"/>
          </p:nvPr>
        </p:nvSpPr>
        <p:spPr/>
        <p:txBody>
          <a:bodyPr/>
          <a:lstStyle/>
          <a:p>
            <a:r>
              <a:rPr lang="en-US"/>
              <a:t>Cmdlet Syntax - Command Name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43945128"/>
              </p:ext>
            </p:extLst>
          </p:nvPr>
        </p:nvGraphicFramePr>
        <p:xfrm>
          <a:off x="576271" y="1600200"/>
          <a:ext cx="11158528" cy="1823466"/>
        </p:xfrm>
        <a:graphic>
          <a:graphicData uri="http://schemas.openxmlformats.org/drawingml/2006/table">
            <a:tbl>
              <a:tblPr bandRow="1">
                <a:tableStyleId>{5C22544A-7EE6-4342-B048-85BDC9FD1C3A}</a:tableStyleId>
              </a:tblPr>
              <a:tblGrid>
                <a:gridCol w="11158528">
                  <a:extLst>
                    <a:ext uri="{9D8B030D-6E8A-4147-A177-3AD203B41FA5}">
                      <a16:colId xmlns:a16="http://schemas.microsoft.com/office/drawing/2014/main" val="3529504209"/>
                    </a:ext>
                  </a:extLst>
                </a:gridCol>
              </a:tblGrid>
              <a:tr h="346067">
                <a:tc>
                  <a:txBody>
                    <a:bodyPr/>
                    <a:lstStyle/>
                    <a:p>
                      <a:r>
                        <a:rPr lang="en-US" dirty="0"/>
                        <a:t>Syntax Definition</a:t>
                      </a:r>
                    </a:p>
                  </a:txBody>
                  <a:tcPr/>
                </a:tc>
                <a:extLst>
                  <a:ext uri="{0D108BD9-81ED-4DB2-BD59-A6C34878D82A}">
                    <a16:rowId xmlns:a16="http://schemas.microsoft.com/office/drawing/2014/main" val="1611626638"/>
                  </a:ext>
                </a:extLst>
              </a:tr>
              <a:tr h="1384268">
                <a:tc>
                  <a:txBody>
                    <a:bodyPr/>
                    <a:lstStyle/>
                    <a:p>
                      <a:r>
                        <a:rPr lang="en-AU" sz="1800" b="1" dirty="0">
                          <a:solidFill>
                            <a:schemeClr val="bg1"/>
                          </a:solidFill>
                          <a:latin typeface="Lucida Console" panose="020B0609040504020204" pitchFamily="49" charset="0"/>
                        </a:rPr>
                        <a:t>&lt;Command-Name&gt;</a:t>
                      </a:r>
                      <a:r>
                        <a:rPr lang="en-AU" sz="1800" dirty="0">
                          <a:solidFill>
                            <a:schemeClr val="bg1">
                              <a:lumMod val="65000"/>
                            </a:schemeClr>
                          </a:solidFill>
                          <a:latin typeface="Lucida Console" panose="020B0609040504020204" pitchFamily="49" charset="0"/>
                        </a:rPr>
                        <a:t> -&lt;Required Parameter Name&gt; &lt;Required Parameter Value&gt;</a:t>
                      </a:r>
                    </a:p>
                    <a:p>
                      <a:r>
                        <a:rPr lang="en-AU" sz="1800" dirty="0">
                          <a:solidFill>
                            <a:schemeClr val="bg1">
                              <a:lumMod val="65000"/>
                            </a:schemeClr>
                          </a:solidFill>
                          <a:latin typeface="Lucida Console" panose="020B0609040504020204" pitchFamily="49" charset="0"/>
                        </a:rPr>
                        <a:t>[-&lt;Optional Parameter Name&gt; &lt;Optional Parameter Value&gt;] </a:t>
                      </a:r>
                    </a:p>
                    <a:p>
                      <a:r>
                        <a:rPr lang="en-AU" sz="1800" dirty="0">
                          <a:solidFill>
                            <a:schemeClr val="bg1">
                              <a:lumMod val="65000"/>
                            </a:schemeClr>
                          </a:solidFill>
                          <a:latin typeface="Lucida Console" panose="020B0609040504020204" pitchFamily="49" charset="0"/>
                        </a:rPr>
                        <a:t>[-&lt;Optional Switch Parameters&gt;] </a:t>
                      </a:r>
                    </a:p>
                    <a:p>
                      <a:r>
                        <a:rPr lang="en-AU" sz="1800" dirty="0">
                          <a:solidFill>
                            <a:schemeClr val="bg1">
                              <a:lumMod val="65000"/>
                            </a:schemeClr>
                          </a:solidFill>
                          <a:latin typeface="Lucida Console" panose="020B0609040504020204" pitchFamily="49" charset="0"/>
                        </a:rPr>
                        <a:t>[-&lt;Optional Parameter Name&gt;] &lt;Required Parameter Value&gt;</a:t>
                      </a:r>
                    </a:p>
                    <a:p>
                      <a:r>
                        <a:rPr lang="en-AU" sz="1800" dirty="0">
                          <a:solidFill>
                            <a:schemeClr val="bg1">
                              <a:lumMod val="65000"/>
                            </a:schemeClr>
                          </a:solidFill>
                          <a:latin typeface="Lucida Console" panose="020B0609040504020204" pitchFamily="49" charset="0"/>
                        </a:rPr>
                        <a:t>&lt;Multiple Parameter Values&gt;[]</a:t>
                      </a:r>
                    </a:p>
                  </a:txBody>
                  <a:tcPr>
                    <a:solidFill>
                      <a:srgbClr val="012456"/>
                    </a:solidFill>
                  </a:tcPr>
                </a:tc>
                <a:extLst>
                  <a:ext uri="{0D108BD9-81ED-4DB2-BD59-A6C34878D82A}">
                    <a16:rowId xmlns:a16="http://schemas.microsoft.com/office/drawing/2014/main" val="1689623953"/>
                  </a:ext>
                </a:extLst>
              </a:tr>
            </a:tbl>
          </a:graphicData>
        </a:graphic>
      </p:graphicFrame>
    </p:spTree>
    <p:extLst>
      <p:ext uri="{BB962C8B-B14F-4D97-AF65-F5344CB8AC3E}">
        <p14:creationId xmlns:p14="http://schemas.microsoft.com/office/powerpoint/2010/main" val="565979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Cmdlet Syntax - Required Parameter</a:t>
            </a:r>
            <a:endParaRPr lang="en-US" dirty="0"/>
          </a:p>
        </p:txBody>
      </p:sp>
      <p:graphicFrame>
        <p:nvGraphicFramePr>
          <p:cNvPr id="7" name="Table 6">
            <a:extLst>
              <a:ext uri="{FF2B5EF4-FFF2-40B4-BE49-F238E27FC236}">
                <a16:creationId xmlns:a16="http://schemas.microsoft.com/office/drawing/2014/main" id="{AC74CE3C-22AD-4168-A8AD-7B6F0B2CBD5F}"/>
              </a:ext>
            </a:extLst>
          </p:cNvPr>
          <p:cNvGraphicFramePr>
            <a:graphicFrameLocks noGrp="1"/>
          </p:cNvGraphicFramePr>
          <p:nvPr>
            <p:extLst>
              <p:ext uri="{D42A27DB-BD31-4B8C-83A1-F6EECF244321}">
                <p14:modId xmlns:p14="http://schemas.microsoft.com/office/powerpoint/2010/main" val="1061853707"/>
              </p:ext>
            </p:extLst>
          </p:nvPr>
        </p:nvGraphicFramePr>
        <p:xfrm>
          <a:off x="576272" y="3575095"/>
          <a:ext cx="11158528" cy="2603754"/>
        </p:xfrm>
        <a:graphic>
          <a:graphicData uri="http://schemas.openxmlformats.org/drawingml/2006/table">
            <a:tbl>
              <a:tblPr bandRow="1">
                <a:tableStyleId>{5C22544A-7EE6-4342-B048-85BDC9FD1C3A}</a:tableStyleId>
              </a:tblPr>
              <a:tblGrid>
                <a:gridCol w="11158528">
                  <a:extLst>
                    <a:ext uri="{9D8B030D-6E8A-4147-A177-3AD203B41FA5}">
                      <a16:colId xmlns:a16="http://schemas.microsoft.com/office/drawing/2014/main" val="2869950603"/>
                    </a:ext>
                  </a:extLst>
                </a:gridCol>
              </a:tblGrid>
              <a:tr h="346067">
                <a:tc>
                  <a:txBody>
                    <a:bodyPr/>
                    <a:lstStyle/>
                    <a:p>
                      <a:r>
                        <a:rPr lang="en-US" dirty="0"/>
                        <a:t>Syntax</a:t>
                      </a:r>
                      <a:r>
                        <a:rPr lang="en-US" baseline="0" dirty="0"/>
                        <a:t> Sample</a:t>
                      </a:r>
                      <a:endParaRPr lang="en-US" dirty="0"/>
                    </a:p>
                  </a:txBody>
                  <a:tcPr/>
                </a:tc>
                <a:extLst>
                  <a:ext uri="{0D108BD9-81ED-4DB2-BD59-A6C34878D82A}">
                    <a16:rowId xmlns:a16="http://schemas.microsoft.com/office/drawing/2014/main" val="1024373913"/>
                  </a:ext>
                </a:extLst>
              </a:tr>
              <a:tr h="2162919">
                <a:tc>
                  <a:txBody>
                    <a:bodyPr/>
                    <a:lstStyle/>
                    <a:p>
                      <a:r>
                        <a:rPr lang="en-AU" dirty="0">
                          <a:solidFill>
                            <a:schemeClr val="bg1">
                              <a:lumMod val="65000"/>
                            </a:schemeClr>
                          </a:solidFill>
                          <a:latin typeface="Lucida Console" panose="020B0609040504020204" pitchFamily="49" charset="0"/>
                        </a:rPr>
                        <a:t>PS C:\&gt; </a:t>
                      </a:r>
                      <a:r>
                        <a:rPr lang="en-AU" dirty="0">
                          <a:solidFill>
                            <a:schemeClr val="bg1">
                              <a:lumMod val="65000"/>
                            </a:schemeClr>
                          </a:solidFill>
                        </a:rPr>
                        <a:t> </a:t>
                      </a:r>
                      <a:r>
                        <a:rPr lang="en-AU" dirty="0">
                          <a:solidFill>
                            <a:srgbClr val="E0FFFF"/>
                          </a:solidFill>
                          <a:latin typeface="Lucida Console" panose="020B0609040504020204" pitchFamily="49" charset="0"/>
                        </a:rPr>
                        <a:t>Get-Command</a:t>
                      </a:r>
                      <a:r>
                        <a:rPr lang="en-AU" dirty="0">
                          <a:solidFill>
                            <a:srgbClr val="F5F5F5"/>
                          </a:solidFill>
                          <a:latin typeface="Lucida Console" panose="020B0609040504020204" pitchFamily="49" charset="0"/>
                        </a:rPr>
                        <a:t> </a:t>
                      </a:r>
                      <a:r>
                        <a:rPr lang="en-AU" dirty="0">
                          <a:solidFill>
                            <a:srgbClr val="FFE4B5"/>
                          </a:solidFill>
                          <a:latin typeface="Lucida Console" panose="020B0609040504020204" pitchFamily="49" charset="0"/>
                        </a:rPr>
                        <a:t>–Name</a:t>
                      </a:r>
                      <a:r>
                        <a:rPr lang="en-AU" dirty="0">
                          <a:solidFill>
                            <a:srgbClr val="F5F5F5"/>
                          </a:solidFill>
                          <a:latin typeface="Lucida Console" panose="020B0609040504020204" pitchFamily="49" charset="0"/>
                        </a:rPr>
                        <a:t> </a:t>
                      </a:r>
                      <a:r>
                        <a:rPr lang="en-AU" dirty="0">
                          <a:solidFill>
                            <a:srgbClr val="EE82EE"/>
                          </a:solidFill>
                          <a:latin typeface="Lucida Console" panose="020B0609040504020204" pitchFamily="49" charset="0"/>
                        </a:rPr>
                        <a:t>Add-Computer</a:t>
                      </a:r>
                      <a:r>
                        <a:rPr lang="en-AU" dirty="0">
                          <a:solidFill>
                            <a:srgbClr val="F5F5F5"/>
                          </a:solidFill>
                          <a:latin typeface="Lucida Console" panose="020B0609040504020204" pitchFamily="49" charset="0"/>
                        </a:rPr>
                        <a:t> </a:t>
                      </a:r>
                      <a:r>
                        <a:rPr lang="en-AU" dirty="0">
                          <a:solidFill>
                            <a:srgbClr val="FFE4B5"/>
                          </a:solidFill>
                          <a:latin typeface="Lucida Console" panose="020B0609040504020204" pitchFamily="49" charset="0"/>
                        </a:rPr>
                        <a:t>–Syntax </a:t>
                      </a:r>
                    </a:p>
                    <a:p>
                      <a:endParaRPr lang="en-AU" dirty="0">
                        <a:solidFill>
                          <a:schemeClr val="tx2">
                            <a:lumMod val="65000"/>
                          </a:schemeClr>
                        </a:solidFill>
                        <a:latin typeface="Lucida Console" panose="020B0609040504020204" pitchFamily="49" charset="0"/>
                      </a:endParaRPr>
                    </a:p>
                    <a:p>
                      <a:r>
                        <a:rPr lang="en-AU" sz="1765" kern="1200" dirty="0">
                          <a:solidFill>
                            <a:schemeClr val="bg1">
                              <a:lumMod val="65000"/>
                            </a:schemeClr>
                          </a:solidFill>
                          <a:latin typeface="Lucida Console" panose="020B0609040504020204" pitchFamily="49" charset="0"/>
                          <a:ea typeface="+mn-ea"/>
                          <a:cs typeface="+mn-cs"/>
                        </a:rPr>
                        <a:t>Add-Computer</a:t>
                      </a:r>
                      <a:r>
                        <a:rPr lang="en-AU" dirty="0">
                          <a:solidFill>
                            <a:srgbClr val="F5F5F5"/>
                          </a:solidFill>
                          <a:latin typeface="Lucida Console" panose="020B0609040504020204" pitchFamily="49" charset="0"/>
                        </a:rPr>
                        <a:t> </a:t>
                      </a:r>
                      <a:r>
                        <a:rPr lang="en-AU" dirty="0">
                          <a:solidFill>
                            <a:schemeClr val="bg1">
                              <a:lumMod val="65000"/>
                            </a:schemeClr>
                          </a:solidFill>
                          <a:latin typeface="Lucida Console" panose="020B0609040504020204" pitchFamily="49" charset="0"/>
                        </a:rPr>
                        <a:t>[-</a:t>
                      </a:r>
                      <a:r>
                        <a:rPr lang="en-AU" dirty="0" err="1">
                          <a:solidFill>
                            <a:schemeClr val="bg1">
                              <a:lumMod val="65000"/>
                            </a:schemeClr>
                          </a:solidFill>
                          <a:latin typeface="Lucida Console" panose="020B0609040504020204" pitchFamily="49" charset="0"/>
                        </a:rPr>
                        <a:t>DomainName</a:t>
                      </a:r>
                      <a:r>
                        <a:rPr lang="en-AU" dirty="0">
                          <a:solidFill>
                            <a:schemeClr val="bg1">
                              <a:lumMod val="65000"/>
                            </a:schemeClr>
                          </a:solidFill>
                          <a:latin typeface="Lucida Console" panose="020B0609040504020204" pitchFamily="49" charset="0"/>
                        </a:rPr>
                        <a:t>] &lt;string&gt; </a:t>
                      </a:r>
                      <a:r>
                        <a:rPr lang="en-AU" b="1" dirty="0">
                          <a:solidFill>
                            <a:schemeClr val="bg1"/>
                          </a:solidFill>
                          <a:latin typeface="Lucida Console" panose="020B0609040504020204" pitchFamily="49" charset="0"/>
                        </a:rPr>
                        <a:t>-Credential &lt;</a:t>
                      </a:r>
                      <a:r>
                        <a:rPr lang="en-AU" b="1" dirty="0" err="1">
                          <a:solidFill>
                            <a:schemeClr val="bg1"/>
                          </a:solidFill>
                          <a:latin typeface="Lucida Console" panose="020B0609040504020204" pitchFamily="49" charset="0"/>
                        </a:rPr>
                        <a:t>pscredential</a:t>
                      </a:r>
                      <a:r>
                        <a:rPr lang="en-AU" b="1" dirty="0">
                          <a:solidFill>
                            <a:schemeClr val="bg1"/>
                          </a:solidFill>
                          <a:latin typeface="Lucida Console" panose="020B0609040504020204" pitchFamily="49" charset="0"/>
                        </a:rPr>
                        <a:t>&gt;</a:t>
                      </a:r>
                      <a:r>
                        <a:rPr lang="en-AU" dirty="0">
                          <a:solidFill>
                            <a:schemeClr val="bg1">
                              <a:lumMod val="65000"/>
                            </a:schemeClr>
                          </a:solidFill>
                          <a:latin typeface="Lucida Console" panose="020B0609040504020204" pitchFamily="49" charset="0"/>
                        </a:rPr>
                        <a:t> [-</a:t>
                      </a:r>
                      <a:r>
                        <a:rPr lang="en-AU" dirty="0" err="1">
                          <a:solidFill>
                            <a:schemeClr val="bg1">
                              <a:lumMod val="65000"/>
                            </a:schemeClr>
                          </a:solidFill>
                          <a:latin typeface="Lucida Console" panose="020B0609040504020204" pitchFamily="49" charset="0"/>
                        </a:rPr>
                        <a:t>ComputerName</a:t>
                      </a:r>
                      <a:r>
                        <a:rPr lang="en-AU" dirty="0">
                          <a:solidFill>
                            <a:schemeClr val="bg1">
                              <a:lumMod val="65000"/>
                            </a:schemeClr>
                          </a:solidFill>
                          <a:latin typeface="Lucida Console" panose="020B0609040504020204" pitchFamily="49" charset="0"/>
                        </a:rPr>
                        <a:t> &lt;string[]&gt;] [-</a:t>
                      </a:r>
                      <a:r>
                        <a:rPr lang="en-AU" dirty="0" err="1">
                          <a:solidFill>
                            <a:schemeClr val="bg1">
                              <a:lumMod val="65000"/>
                            </a:schemeClr>
                          </a:solidFill>
                          <a:latin typeface="Lucida Console" panose="020B0609040504020204" pitchFamily="49" charset="0"/>
                        </a:rPr>
                        <a:t>LocalCredential</a:t>
                      </a:r>
                      <a:endParaRPr lang="en-AU" dirty="0">
                        <a:solidFill>
                          <a:schemeClr val="bg1">
                            <a:lumMod val="65000"/>
                          </a:schemeClr>
                        </a:solidFill>
                        <a:latin typeface="Lucida Console" panose="020B0609040504020204" pitchFamily="49" charset="0"/>
                      </a:endParaRPr>
                    </a:p>
                    <a:p>
                      <a:r>
                        <a:rPr lang="en-AU" dirty="0">
                          <a:solidFill>
                            <a:schemeClr val="bg1">
                              <a:lumMod val="65000"/>
                            </a:schemeClr>
                          </a:solidFill>
                          <a:latin typeface="Lucida Console" panose="020B0609040504020204" pitchFamily="49" charset="0"/>
                        </a:rPr>
                        <a:t>&lt;</a:t>
                      </a:r>
                      <a:r>
                        <a:rPr lang="en-AU" dirty="0" err="1">
                          <a:solidFill>
                            <a:schemeClr val="bg1">
                              <a:lumMod val="65000"/>
                            </a:schemeClr>
                          </a:solidFill>
                          <a:latin typeface="Lucida Console" panose="020B0609040504020204" pitchFamily="49" charset="0"/>
                        </a:rPr>
                        <a:t>pscredential</a:t>
                      </a:r>
                      <a:r>
                        <a:rPr lang="en-AU" dirty="0">
                          <a:solidFill>
                            <a:schemeClr val="bg1">
                              <a:lumMod val="65000"/>
                            </a:schemeClr>
                          </a:solidFill>
                          <a:latin typeface="Lucida Console" panose="020B0609040504020204" pitchFamily="49" charset="0"/>
                        </a:rPr>
                        <a:t>&gt;] [-</a:t>
                      </a:r>
                      <a:r>
                        <a:rPr lang="en-AU" dirty="0" err="1">
                          <a:solidFill>
                            <a:schemeClr val="bg1">
                              <a:lumMod val="65000"/>
                            </a:schemeClr>
                          </a:solidFill>
                          <a:latin typeface="Lucida Console" panose="020B0609040504020204" pitchFamily="49" charset="0"/>
                        </a:rPr>
                        <a:t>UnjoinDomainCredential</a:t>
                      </a:r>
                      <a:r>
                        <a:rPr lang="en-AU" dirty="0">
                          <a:solidFill>
                            <a:schemeClr val="bg1">
                              <a:lumMod val="65000"/>
                            </a:schemeClr>
                          </a:solidFill>
                          <a:latin typeface="Lucida Console" panose="020B0609040504020204" pitchFamily="49" charset="0"/>
                        </a:rPr>
                        <a:t> &lt;</a:t>
                      </a:r>
                      <a:r>
                        <a:rPr lang="en-AU" dirty="0" err="1">
                          <a:solidFill>
                            <a:schemeClr val="bg1">
                              <a:lumMod val="65000"/>
                            </a:schemeClr>
                          </a:solidFill>
                          <a:latin typeface="Lucida Console" panose="020B0609040504020204" pitchFamily="49" charset="0"/>
                        </a:rPr>
                        <a:t>pscredential</a:t>
                      </a:r>
                      <a:r>
                        <a:rPr lang="en-AU" dirty="0">
                          <a:solidFill>
                            <a:schemeClr val="bg1">
                              <a:lumMod val="65000"/>
                            </a:schemeClr>
                          </a:solidFill>
                          <a:latin typeface="Lucida Console" panose="020B0609040504020204" pitchFamily="49" charset="0"/>
                        </a:rPr>
                        <a:t>&gt;] [-</a:t>
                      </a:r>
                      <a:r>
                        <a:rPr lang="en-AU" dirty="0" err="1">
                          <a:solidFill>
                            <a:schemeClr val="bg1">
                              <a:lumMod val="65000"/>
                            </a:schemeClr>
                          </a:solidFill>
                          <a:latin typeface="Lucida Console" panose="020B0609040504020204" pitchFamily="49" charset="0"/>
                        </a:rPr>
                        <a:t>OUPath</a:t>
                      </a:r>
                      <a:r>
                        <a:rPr lang="en-AU" dirty="0">
                          <a:solidFill>
                            <a:schemeClr val="bg1">
                              <a:lumMod val="65000"/>
                            </a:schemeClr>
                          </a:solidFill>
                          <a:latin typeface="Lucida Console" panose="020B0609040504020204" pitchFamily="49" charset="0"/>
                        </a:rPr>
                        <a:t> &lt;string&gt;] [-Server &lt;string&gt;] [-Unsecure] [-Options</a:t>
                      </a:r>
                    </a:p>
                    <a:p>
                      <a:r>
                        <a:rPr lang="en-AU" dirty="0">
                          <a:solidFill>
                            <a:schemeClr val="bg1">
                              <a:lumMod val="65000"/>
                            </a:schemeClr>
                          </a:solidFill>
                          <a:latin typeface="Lucida Console" panose="020B0609040504020204" pitchFamily="49" charset="0"/>
                        </a:rPr>
                        <a:t>&lt;</a:t>
                      </a:r>
                      <a:r>
                        <a:rPr lang="en-AU" dirty="0" err="1">
                          <a:solidFill>
                            <a:schemeClr val="bg1">
                              <a:lumMod val="65000"/>
                            </a:schemeClr>
                          </a:solidFill>
                          <a:latin typeface="Lucida Console" panose="020B0609040504020204" pitchFamily="49" charset="0"/>
                        </a:rPr>
                        <a:t>JoinOptions</a:t>
                      </a:r>
                      <a:r>
                        <a:rPr lang="en-AU" dirty="0">
                          <a:solidFill>
                            <a:schemeClr val="bg1">
                              <a:lumMod val="65000"/>
                            </a:schemeClr>
                          </a:solidFill>
                          <a:latin typeface="Lucida Console" panose="020B0609040504020204" pitchFamily="49" charset="0"/>
                        </a:rPr>
                        <a:t>&gt;] [-Restart] [-</a:t>
                      </a:r>
                      <a:r>
                        <a:rPr lang="en-AU" dirty="0" err="1">
                          <a:solidFill>
                            <a:schemeClr val="bg1">
                              <a:lumMod val="65000"/>
                            </a:schemeClr>
                          </a:solidFill>
                          <a:latin typeface="Lucida Console" panose="020B0609040504020204" pitchFamily="49" charset="0"/>
                        </a:rPr>
                        <a:t>PassThru</a:t>
                      </a:r>
                      <a:r>
                        <a:rPr lang="en-AU" dirty="0">
                          <a:solidFill>
                            <a:schemeClr val="bg1">
                              <a:lumMod val="65000"/>
                            </a:schemeClr>
                          </a:solidFill>
                          <a:latin typeface="Lucida Console" panose="020B0609040504020204" pitchFamily="49" charset="0"/>
                        </a:rPr>
                        <a:t>] [-</a:t>
                      </a:r>
                      <a:r>
                        <a:rPr lang="en-AU" dirty="0" err="1">
                          <a:solidFill>
                            <a:schemeClr val="bg1">
                              <a:lumMod val="65000"/>
                            </a:schemeClr>
                          </a:solidFill>
                          <a:latin typeface="Lucida Console" panose="020B0609040504020204" pitchFamily="49" charset="0"/>
                        </a:rPr>
                        <a:t>NewName</a:t>
                      </a:r>
                      <a:r>
                        <a:rPr lang="en-AU" dirty="0">
                          <a:solidFill>
                            <a:schemeClr val="bg1">
                              <a:lumMod val="65000"/>
                            </a:schemeClr>
                          </a:solidFill>
                          <a:latin typeface="Lucida Console" panose="020B0609040504020204" pitchFamily="49" charset="0"/>
                        </a:rPr>
                        <a:t> &lt;string&gt;] [-Force] [-</a:t>
                      </a:r>
                      <a:r>
                        <a:rPr lang="en-AU" dirty="0" err="1">
                          <a:solidFill>
                            <a:schemeClr val="bg1">
                              <a:lumMod val="65000"/>
                            </a:schemeClr>
                          </a:solidFill>
                          <a:latin typeface="Lucida Console" panose="020B0609040504020204" pitchFamily="49" charset="0"/>
                        </a:rPr>
                        <a:t>WhatIf</a:t>
                      </a:r>
                      <a:r>
                        <a:rPr lang="en-AU" dirty="0">
                          <a:solidFill>
                            <a:schemeClr val="bg1">
                              <a:lumMod val="65000"/>
                            </a:schemeClr>
                          </a:solidFill>
                          <a:latin typeface="Lucida Console" panose="020B0609040504020204" pitchFamily="49" charset="0"/>
                        </a:rPr>
                        <a:t>] [-Confirm] [&lt;</a:t>
                      </a:r>
                      <a:r>
                        <a:rPr lang="en-AU" dirty="0" err="1">
                          <a:solidFill>
                            <a:schemeClr val="bg1">
                              <a:lumMod val="65000"/>
                            </a:schemeClr>
                          </a:solidFill>
                          <a:latin typeface="Lucida Console" panose="020B0609040504020204" pitchFamily="49" charset="0"/>
                        </a:rPr>
                        <a:t>CommonParameters</a:t>
                      </a:r>
                      <a:r>
                        <a:rPr lang="en-AU" dirty="0">
                          <a:solidFill>
                            <a:schemeClr val="bg1">
                              <a:lumMod val="65000"/>
                            </a:schemeClr>
                          </a:solidFill>
                          <a:latin typeface="Lucida Console" panose="020B0609040504020204" pitchFamily="49" charset="0"/>
                        </a:rPr>
                        <a:t>&gt;]</a:t>
                      </a:r>
                    </a:p>
                  </a:txBody>
                  <a:tcPr>
                    <a:solidFill>
                      <a:srgbClr val="012456"/>
                    </a:solidFill>
                  </a:tcPr>
                </a:tc>
                <a:extLst>
                  <a:ext uri="{0D108BD9-81ED-4DB2-BD59-A6C34878D82A}">
                    <a16:rowId xmlns:a16="http://schemas.microsoft.com/office/drawing/2014/main" val="2510236938"/>
                  </a:ext>
                </a:extLst>
              </a:tr>
            </a:tbl>
          </a:graphicData>
        </a:graphic>
      </p:graphicFrame>
      <p:graphicFrame>
        <p:nvGraphicFramePr>
          <p:cNvPr id="8" name="Table 7">
            <a:extLst>
              <a:ext uri="{FF2B5EF4-FFF2-40B4-BE49-F238E27FC236}">
                <a16:creationId xmlns:a16="http://schemas.microsoft.com/office/drawing/2014/main" id="{6B22F525-96AC-4007-B84C-90D5E54FDFAB}"/>
              </a:ext>
            </a:extLst>
          </p:cNvPr>
          <p:cNvGraphicFramePr>
            <a:graphicFrameLocks noGrp="1"/>
          </p:cNvGraphicFramePr>
          <p:nvPr>
            <p:extLst>
              <p:ext uri="{D42A27DB-BD31-4B8C-83A1-F6EECF244321}">
                <p14:modId xmlns:p14="http://schemas.microsoft.com/office/powerpoint/2010/main" val="771788964"/>
              </p:ext>
            </p:extLst>
          </p:nvPr>
        </p:nvGraphicFramePr>
        <p:xfrm>
          <a:off x="576271" y="1600200"/>
          <a:ext cx="11158528" cy="1823466"/>
        </p:xfrm>
        <a:graphic>
          <a:graphicData uri="http://schemas.openxmlformats.org/drawingml/2006/table">
            <a:tbl>
              <a:tblPr bandRow="1">
                <a:tableStyleId>{5C22544A-7EE6-4342-B048-85BDC9FD1C3A}</a:tableStyleId>
              </a:tblPr>
              <a:tblGrid>
                <a:gridCol w="11158528">
                  <a:extLst>
                    <a:ext uri="{9D8B030D-6E8A-4147-A177-3AD203B41FA5}">
                      <a16:colId xmlns:a16="http://schemas.microsoft.com/office/drawing/2014/main" val="3529504209"/>
                    </a:ext>
                  </a:extLst>
                </a:gridCol>
              </a:tblGrid>
              <a:tr h="346067">
                <a:tc>
                  <a:txBody>
                    <a:bodyPr/>
                    <a:lstStyle/>
                    <a:p>
                      <a:r>
                        <a:rPr lang="en-US" dirty="0"/>
                        <a:t>Syntax Definition</a:t>
                      </a:r>
                    </a:p>
                  </a:txBody>
                  <a:tcPr/>
                </a:tc>
                <a:extLst>
                  <a:ext uri="{0D108BD9-81ED-4DB2-BD59-A6C34878D82A}">
                    <a16:rowId xmlns:a16="http://schemas.microsoft.com/office/drawing/2014/main" val="1611626638"/>
                  </a:ext>
                </a:extLst>
              </a:tr>
              <a:tr h="1384268">
                <a:tc>
                  <a:txBody>
                    <a:bodyPr/>
                    <a:lstStyle/>
                    <a:p>
                      <a:r>
                        <a:rPr lang="en-AU" sz="1800" kern="1200" dirty="0">
                          <a:solidFill>
                            <a:schemeClr val="bg1">
                              <a:lumMod val="65000"/>
                            </a:schemeClr>
                          </a:solidFill>
                          <a:latin typeface="Lucida Console" panose="020B0609040504020204" pitchFamily="49" charset="0"/>
                          <a:ea typeface="+mn-ea"/>
                          <a:cs typeface="+mn-cs"/>
                        </a:rPr>
                        <a:t>&lt;Command-Name&gt; </a:t>
                      </a:r>
                      <a:r>
                        <a:rPr lang="en-AU" sz="1800" b="1" dirty="0">
                          <a:solidFill>
                            <a:schemeClr val="bg1"/>
                          </a:solidFill>
                          <a:latin typeface="Lucida Console" panose="020B0609040504020204" pitchFamily="49" charset="0"/>
                        </a:rPr>
                        <a:t>-&lt;Required Parameter Name&gt; &lt;Required Parameter Value&gt;</a:t>
                      </a:r>
                    </a:p>
                    <a:p>
                      <a:r>
                        <a:rPr lang="en-AU" sz="1800" dirty="0">
                          <a:solidFill>
                            <a:schemeClr val="bg1">
                              <a:lumMod val="65000"/>
                            </a:schemeClr>
                          </a:solidFill>
                          <a:latin typeface="Lucida Console" panose="020B0609040504020204" pitchFamily="49" charset="0"/>
                        </a:rPr>
                        <a:t>[-&lt;Optional Parameter Name&gt; &lt;Optional Parameter Value&gt;] </a:t>
                      </a:r>
                    </a:p>
                    <a:p>
                      <a:r>
                        <a:rPr lang="en-AU" sz="1800" dirty="0">
                          <a:solidFill>
                            <a:schemeClr val="bg1">
                              <a:lumMod val="65000"/>
                            </a:schemeClr>
                          </a:solidFill>
                          <a:latin typeface="Lucida Console" panose="020B0609040504020204" pitchFamily="49" charset="0"/>
                        </a:rPr>
                        <a:t>[-&lt;Optional Switch Parameters&gt;] </a:t>
                      </a:r>
                    </a:p>
                    <a:p>
                      <a:r>
                        <a:rPr lang="en-AU" sz="1800" dirty="0">
                          <a:solidFill>
                            <a:schemeClr val="bg1">
                              <a:lumMod val="65000"/>
                            </a:schemeClr>
                          </a:solidFill>
                          <a:latin typeface="Lucida Console" panose="020B0609040504020204" pitchFamily="49" charset="0"/>
                        </a:rPr>
                        <a:t>[-&lt;Optional Parameter Name&gt;] &lt;Required Parameter Value&gt;</a:t>
                      </a:r>
                    </a:p>
                    <a:p>
                      <a:r>
                        <a:rPr lang="en-AU" sz="1800" dirty="0">
                          <a:solidFill>
                            <a:schemeClr val="bg1">
                              <a:lumMod val="65000"/>
                            </a:schemeClr>
                          </a:solidFill>
                          <a:latin typeface="Lucida Console" panose="020B0609040504020204" pitchFamily="49" charset="0"/>
                        </a:rPr>
                        <a:t>&lt;Multiple Parameter Values&gt;[]</a:t>
                      </a:r>
                    </a:p>
                  </a:txBody>
                  <a:tcPr>
                    <a:solidFill>
                      <a:srgbClr val="012456"/>
                    </a:solidFill>
                  </a:tcPr>
                </a:tc>
                <a:extLst>
                  <a:ext uri="{0D108BD9-81ED-4DB2-BD59-A6C34878D82A}">
                    <a16:rowId xmlns:a16="http://schemas.microsoft.com/office/drawing/2014/main" val="1689623953"/>
                  </a:ext>
                </a:extLst>
              </a:tr>
            </a:tbl>
          </a:graphicData>
        </a:graphic>
      </p:graphicFrame>
    </p:spTree>
    <p:extLst>
      <p:ext uri="{BB962C8B-B14F-4D97-AF65-F5344CB8AC3E}">
        <p14:creationId xmlns:p14="http://schemas.microsoft.com/office/powerpoint/2010/main" val="1181283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Cmdlet Syntax - Optional Parameter and Value</a:t>
            </a:r>
            <a:endParaRPr lang="en-US" dirty="0"/>
          </a:p>
        </p:txBody>
      </p:sp>
      <p:graphicFrame>
        <p:nvGraphicFramePr>
          <p:cNvPr id="7" name="Table 6">
            <a:extLst>
              <a:ext uri="{FF2B5EF4-FFF2-40B4-BE49-F238E27FC236}">
                <a16:creationId xmlns:a16="http://schemas.microsoft.com/office/drawing/2014/main" id="{847400FF-5B59-40C9-8ABF-C33057BCABFF}"/>
              </a:ext>
            </a:extLst>
          </p:cNvPr>
          <p:cNvGraphicFramePr>
            <a:graphicFrameLocks noGrp="1"/>
          </p:cNvGraphicFramePr>
          <p:nvPr>
            <p:extLst>
              <p:ext uri="{D42A27DB-BD31-4B8C-83A1-F6EECF244321}">
                <p14:modId xmlns:p14="http://schemas.microsoft.com/office/powerpoint/2010/main" val="1387100642"/>
              </p:ext>
            </p:extLst>
          </p:nvPr>
        </p:nvGraphicFramePr>
        <p:xfrm>
          <a:off x="576272" y="3575095"/>
          <a:ext cx="11158528" cy="2603754"/>
        </p:xfrm>
        <a:graphic>
          <a:graphicData uri="http://schemas.openxmlformats.org/drawingml/2006/table">
            <a:tbl>
              <a:tblPr bandRow="1">
                <a:tableStyleId>{5C22544A-7EE6-4342-B048-85BDC9FD1C3A}</a:tableStyleId>
              </a:tblPr>
              <a:tblGrid>
                <a:gridCol w="11158528">
                  <a:extLst>
                    <a:ext uri="{9D8B030D-6E8A-4147-A177-3AD203B41FA5}">
                      <a16:colId xmlns:a16="http://schemas.microsoft.com/office/drawing/2014/main" val="2869950603"/>
                    </a:ext>
                  </a:extLst>
                </a:gridCol>
              </a:tblGrid>
              <a:tr h="346067">
                <a:tc>
                  <a:txBody>
                    <a:bodyPr/>
                    <a:lstStyle/>
                    <a:p>
                      <a:r>
                        <a:rPr lang="en-US" dirty="0"/>
                        <a:t>Syntax</a:t>
                      </a:r>
                      <a:r>
                        <a:rPr lang="en-US" baseline="0" dirty="0"/>
                        <a:t> Sample</a:t>
                      </a:r>
                      <a:endParaRPr lang="en-US" dirty="0"/>
                    </a:p>
                  </a:txBody>
                  <a:tcPr/>
                </a:tc>
                <a:extLst>
                  <a:ext uri="{0D108BD9-81ED-4DB2-BD59-A6C34878D82A}">
                    <a16:rowId xmlns:a16="http://schemas.microsoft.com/office/drawing/2014/main" val="1024373913"/>
                  </a:ext>
                </a:extLst>
              </a:tr>
              <a:tr h="2162919">
                <a:tc>
                  <a:txBody>
                    <a:bodyPr/>
                    <a:lstStyle/>
                    <a:p>
                      <a:r>
                        <a:rPr lang="en-AU" dirty="0">
                          <a:solidFill>
                            <a:schemeClr val="bg1">
                              <a:lumMod val="65000"/>
                            </a:schemeClr>
                          </a:solidFill>
                          <a:latin typeface="Lucida Console" panose="020B0609040504020204" pitchFamily="49" charset="0"/>
                        </a:rPr>
                        <a:t>PS C:\&gt; </a:t>
                      </a:r>
                      <a:r>
                        <a:rPr lang="en-AU" dirty="0">
                          <a:solidFill>
                            <a:schemeClr val="bg1">
                              <a:lumMod val="65000"/>
                            </a:schemeClr>
                          </a:solidFill>
                        </a:rPr>
                        <a:t> </a:t>
                      </a:r>
                      <a:r>
                        <a:rPr lang="en-AU" dirty="0">
                          <a:solidFill>
                            <a:srgbClr val="E0FFFF"/>
                          </a:solidFill>
                          <a:latin typeface="Lucida Console" panose="020B0609040504020204" pitchFamily="49" charset="0"/>
                        </a:rPr>
                        <a:t>Get-Command</a:t>
                      </a:r>
                      <a:r>
                        <a:rPr lang="en-AU" dirty="0">
                          <a:solidFill>
                            <a:srgbClr val="F5F5F5"/>
                          </a:solidFill>
                          <a:latin typeface="Lucida Console" panose="020B0609040504020204" pitchFamily="49" charset="0"/>
                        </a:rPr>
                        <a:t> </a:t>
                      </a:r>
                      <a:r>
                        <a:rPr lang="en-AU" dirty="0">
                          <a:solidFill>
                            <a:srgbClr val="FFE4B5"/>
                          </a:solidFill>
                          <a:latin typeface="Lucida Console" panose="020B0609040504020204" pitchFamily="49" charset="0"/>
                        </a:rPr>
                        <a:t>–Name</a:t>
                      </a:r>
                      <a:r>
                        <a:rPr lang="en-AU" dirty="0">
                          <a:solidFill>
                            <a:srgbClr val="F5F5F5"/>
                          </a:solidFill>
                          <a:latin typeface="Lucida Console" panose="020B0609040504020204" pitchFamily="49" charset="0"/>
                        </a:rPr>
                        <a:t> </a:t>
                      </a:r>
                      <a:r>
                        <a:rPr lang="en-AU" dirty="0">
                          <a:solidFill>
                            <a:srgbClr val="EE82EE"/>
                          </a:solidFill>
                          <a:latin typeface="Lucida Console" panose="020B0609040504020204" pitchFamily="49" charset="0"/>
                        </a:rPr>
                        <a:t>Add-Computer</a:t>
                      </a:r>
                      <a:r>
                        <a:rPr lang="en-AU" dirty="0">
                          <a:solidFill>
                            <a:srgbClr val="F5F5F5"/>
                          </a:solidFill>
                          <a:latin typeface="Lucida Console" panose="020B0609040504020204" pitchFamily="49" charset="0"/>
                        </a:rPr>
                        <a:t> </a:t>
                      </a:r>
                      <a:r>
                        <a:rPr lang="en-AU" dirty="0">
                          <a:solidFill>
                            <a:srgbClr val="FFE4B5"/>
                          </a:solidFill>
                          <a:latin typeface="Lucida Console" panose="020B0609040504020204" pitchFamily="49" charset="0"/>
                        </a:rPr>
                        <a:t>–Syntax </a:t>
                      </a:r>
                    </a:p>
                    <a:p>
                      <a:endParaRPr lang="en-AU" dirty="0">
                        <a:solidFill>
                          <a:schemeClr val="tx2">
                            <a:lumMod val="65000"/>
                          </a:schemeClr>
                        </a:solidFill>
                        <a:latin typeface="Lucida Console" panose="020B0609040504020204" pitchFamily="49" charset="0"/>
                      </a:endParaRPr>
                    </a:p>
                    <a:p>
                      <a:r>
                        <a:rPr lang="en-AU" sz="1765" kern="1200" dirty="0">
                          <a:solidFill>
                            <a:schemeClr val="bg1">
                              <a:lumMod val="65000"/>
                            </a:schemeClr>
                          </a:solidFill>
                          <a:latin typeface="Lucida Console" panose="020B0609040504020204" pitchFamily="49" charset="0"/>
                          <a:ea typeface="+mn-ea"/>
                          <a:cs typeface="+mn-cs"/>
                        </a:rPr>
                        <a:t>Add-Computer </a:t>
                      </a:r>
                      <a:r>
                        <a:rPr lang="en-AU" dirty="0">
                          <a:solidFill>
                            <a:schemeClr val="bg1">
                              <a:lumMod val="65000"/>
                            </a:schemeClr>
                          </a:solidFill>
                          <a:latin typeface="Lucida Console" panose="020B0609040504020204" pitchFamily="49" charset="0"/>
                        </a:rPr>
                        <a:t>[-</a:t>
                      </a:r>
                      <a:r>
                        <a:rPr lang="en-AU" dirty="0" err="1">
                          <a:solidFill>
                            <a:schemeClr val="bg1">
                              <a:lumMod val="65000"/>
                            </a:schemeClr>
                          </a:solidFill>
                          <a:latin typeface="Lucida Console" panose="020B0609040504020204" pitchFamily="49" charset="0"/>
                        </a:rPr>
                        <a:t>DomainName</a:t>
                      </a:r>
                      <a:r>
                        <a:rPr lang="en-AU" dirty="0">
                          <a:solidFill>
                            <a:schemeClr val="bg1">
                              <a:lumMod val="65000"/>
                            </a:schemeClr>
                          </a:solidFill>
                          <a:latin typeface="Lucida Console" panose="020B0609040504020204" pitchFamily="49" charset="0"/>
                        </a:rPr>
                        <a:t>] &lt;string&gt; -Credential &lt;</a:t>
                      </a:r>
                      <a:r>
                        <a:rPr lang="en-AU" dirty="0" err="1">
                          <a:solidFill>
                            <a:schemeClr val="bg1">
                              <a:lumMod val="65000"/>
                            </a:schemeClr>
                          </a:solidFill>
                          <a:latin typeface="Lucida Console" panose="020B0609040504020204" pitchFamily="49" charset="0"/>
                        </a:rPr>
                        <a:t>pscredential</a:t>
                      </a:r>
                      <a:r>
                        <a:rPr lang="en-AU" dirty="0">
                          <a:solidFill>
                            <a:schemeClr val="bg1">
                              <a:lumMod val="65000"/>
                            </a:schemeClr>
                          </a:solidFill>
                          <a:latin typeface="Lucida Console" panose="020B0609040504020204" pitchFamily="49" charset="0"/>
                        </a:rPr>
                        <a:t>&gt; [-</a:t>
                      </a:r>
                      <a:r>
                        <a:rPr lang="en-AU" dirty="0" err="1">
                          <a:solidFill>
                            <a:schemeClr val="bg1">
                              <a:lumMod val="65000"/>
                            </a:schemeClr>
                          </a:solidFill>
                          <a:latin typeface="Lucida Console" panose="020B0609040504020204" pitchFamily="49" charset="0"/>
                        </a:rPr>
                        <a:t>ComputerName</a:t>
                      </a:r>
                      <a:r>
                        <a:rPr lang="en-AU" dirty="0">
                          <a:solidFill>
                            <a:schemeClr val="bg1">
                              <a:lumMod val="65000"/>
                            </a:schemeClr>
                          </a:solidFill>
                          <a:latin typeface="Lucida Console" panose="020B0609040504020204" pitchFamily="49" charset="0"/>
                        </a:rPr>
                        <a:t> &lt;string[]&gt;] [-</a:t>
                      </a:r>
                      <a:r>
                        <a:rPr lang="en-AU" dirty="0" err="1">
                          <a:solidFill>
                            <a:schemeClr val="bg1">
                              <a:lumMod val="65000"/>
                            </a:schemeClr>
                          </a:solidFill>
                          <a:latin typeface="Lucida Console" panose="020B0609040504020204" pitchFamily="49" charset="0"/>
                        </a:rPr>
                        <a:t>LocalCredential</a:t>
                      </a:r>
                      <a:endParaRPr lang="en-AU" dirty="0">
                        <a:solidFill>
                          <a:schemeClr val="bg1">
                            <a:lumMod val="65000"/>
                          </a:schemeClr>
                        </a:solidFill>
                        <a:latin typeface="Lucida Console" panose="020B0609040504020204" pitchFamily="49" charset="0"/>
                      </a:endParaRPr>
                    </a:p>
                    <a:p>
                      <a:r>
                        <a:rPr lang="en-AU" dirty="0">
                          <a:solidFill>
                            <a:schemeClr val="bg1">
                              <a:lumMod val="65000"/>
                            </a:schemeClr>
                          </a:solidFill>
                          <a:latin typeface="Lucida Console" panose="020B0609040504020204" pitchFamily="49" charset="0"/>
                        </a:rPr>
                        <a:t>&lt;</a:t>
                      </a:r>
                      <a:r>
                        <a:rPr lang="en-AU" dirty="0" err="1">
                          <a:solidFill>
                            <a:schemeClr val="bg1">
                              <a:lumMod val="65000"/>
                            </a:schemeClr>
                          </a:solidFill>
                          <a:latin typeface="Lucida Console" panose="020B0609040504020204" pitchFamily="49" charset="0"/>
                        </a:rPr>
                        <a:t>pscredential</a:t>
                      </a:r>
                      <a:r>
                        <a:rPr lang="en-AU" dirty="0">
                          <a:solidFill>
                            <a:schemeClr val="bg1">
                              <a:lumMod val="65000"/>
                            </a:schemeClr>
                          </a:solidFill>
                          <a:latin typeface="Lucida Console" panose="020B0609040504020204" pitchFamily="49" charset="0"/>
                        </a:rPr>
                        <a:t>&gt;] </a:t>
                      </a:r>
                      <a:r>
                        <a:rPr lang="en-AU" sz="1765" b="1" kern="1200" dirty="0">
                          <a:solidFill>
                            <a:srgbClr val="F5F5F5"/>
                          </a:solidFill>
                          <a:latin typeface="Lucida Console" panose="020B0609040504020204" pitchFamily="49" charset="0"/>
                          <a:ea typeface="+mn-ea"/>
                          <a:cs typeface="+mn-cs"/>
                        </a:rPr>
                        <a:t>[-</a:t>
                      </a:r>
                      <a:r>
                        <a:rPr lang="en-AU" sz="1765" b="1" kern="1200" dirty="0" err="1">
                          <a:solidFill>
                            <a:srgbClr val="F5F5F5"/>
                          </a:solidFill>
                          <a:latin typeface="Lucida Console" panose="020B0609040504020204" pitchFamily="49" charset="0"/>
                          <a:ea typeface="+mn-ea"/>
                          <a:cs typeface="+mn-cs"/>
                        </a:rPr>
                        <a:t>UnjoinDomainCredential</a:t>
                      </a:r>
                      <a:r>
                        <a:rPr lang="en-AU" sz="1765" b="1" kern="1200" dirty="0">
                          <a:solidFill>
                            <a:srgbClr val="F5F5F5"/>
                          </a:solidFill>
                          <a:latin typeface="Lucida Console" panose="020B0609040504020204" pitchFamily="49" charset="0"/>
                          <a:ea typeface="+mn-ea"/>
                          <a:cs typeface="+mn-cs"/>
                        </a:rPr>
                        <a:t> &lt;</a:t>
                      </a:r>
                      <a:r>
                        <a:rPr lang="en-AU" sz="1765" b="1" kern="1200" dirty="0" err="1">
                          <a:solidFill>
                            <a:srgbClr val="F5F5F5"/>
                          </a:solidFill>
                          <a:latin typeface="Lucida Console" panose="020B0609040504020204" pitchFamily="49" charset="0"/>
                          <a:ea typeface="+mn-ea"/>
                          <a:cs typeface="+mn-cs"/>
                        </a:rPr>
                        <a:t>pscredential</a:t>
                      </a:r>
                      <a:r>
                        <a:rPr lang="en-AU" sz="1765" b="1" kern="1200" dirty="0">
                          <a:solidFill>
                            <a:srgbClr val="F5F5F5"/>
                          </a:solidFill>
                          <a:latin typeface="Lucida Console" panose="020B0609040504020204" pitchFamily="49" charset="0"/>
                          <a:ea typeface="+mn-ea"/>
                          <a:cs typeface="+mn-cs"/>
                        </a:rPr>
                        <a:t>&gt;]</a:t>
                      </a:r>
                      <a:r>
                        <a:rPr lang="en-AU" dirty="0">
                          <a:solidFill>
                            <a:schemeClr val="bg1">
                              <a:lumMod val="65000"/>
                            </a:schemeClr>
                          </a:solidFill>
                          <a:latin typeface="Lucida Console" panose="020B0609040504020204" pitchFamily="49" charset="0"/>
                        </a:rPr>
                        <a:t> [-</a:t>
                      </a:r>
                      <a:r>
                        <a:rPr lang="en-AU" dirty="0" err="1">
                          <a:solidFill>
                            <a:schemeClr val="bg1">
                              <a:lumMod val="65000"/>
                            </a:schemeClr>
                          </a:solidFill>
                          <a:latin typeface="Lucida Console" panose="020B0609040504020204" pitchFamily="49" charset="0"/>
                        </a:rPr>
                        <a:t>OUPath</a:t>
                      </a:r>
                      <a:r>
                        <a:rPr lang="en-AU" dirty="0">
                          <a:solidFill>
                            <a:schemeClr val="bg1">
                              <a:lumMod val="65000"/>
                            </a:schemeClr>
                          </a:solidFill>
                          <a:latin typeface="Lucida Console" panose="020B0609040504020204" pitchFamily="49" charset="0"/>
                        </a:rPr>
                        <a:t> &lt;string&gt;] [-Server &lt;string&gt;] [-Unsecure] [-Options</a:t>
                      </a:r>
                    </a:p>
                    <a:p>
                      <a:r>
                        <a:rPr lang="en-AU" dirty="0">
                          <a:solidFill>
                            <a:schemeClr val="bg1">
                              <a:lumMod val="65000"/>
                            </a:schemeClr>
                          </a:solidFill>
                          <a:latin typeface="Lucida Console" panose="020B0609040504020204" pitchFamily="49" charset="0"/>
                        </a:rPr>
                        <a:t>&lt;</a:t>
                      </a:r>
                      <a:r>
                        <a:rPr lang="en-AU" dirty="0" err="1">
                          <a:solidFill>
                            <a:schemeClr val="bg1">
                              <a:lumMod val="65000"/>
                            </a:schemeClr>
                          </a:solidFill>
                          <a:latin typeface="Lucida Console" panose="020B0609040504020204" pitchFamily="49" charset="0"/>
                        </a:rPr>
                        <a:t>JoinOptions</a:t>
                      </a:r>
                      <a:r>
                        <a:rPr lang="en-AU" dirty="0">
                          <a:solidFill>
                            <a:schemeClr val="bg1">
                              <a:lumMod val="65000"/>
                            </a:schemeClr>
                          </a:solidFill>
                          <a:latin typeface="Lucida Console" panose="020B0609040504020204" pitchFamily="49" charset="0"/>
                        </a:rPr>
                        <a:t>&gt;] [-Restart] [-</a:t>
                      </a:r>
                      <a:r>
                        <a:rPr lang="en-AU" dirty="0" err="1">
                          <a:solidFill>
                            <a:schemeClr val="bg1">
                              <a:lumMod val="65000"/>
                            </a:schemeClr>
                          </a:solidFill>
                          <a:latin typeface="Lucida Console" panose="020B0609040504020204" pitchFamily="49" charset="0"/>
                        </a:rPr>
                        <a:t>PassThru</a:t>
                      </a:r>
                      <a:r>
                        <a:rPr lang="en-AU" dirty="0">
                          <a:solidFill>
                            <a:schemeClr val="bg1">
                              <a:lumMod val="65000"/>
                            </a:schemeClr>
                          </a:solidFill>
                          <a:latin typeface="Lucida Console" panose="020B0609040504020204" pitchFamily="49" charset="0"/>
                        </a:rPr>
                        <a:t>] [-</a:t>
                      </a:r>
                      <a:r>
                        <a:rPr lang="en-AU" dirty="0" err="1">
                          <a:solidFill>
                            <a:schemeClr val="bg1">
                              <a:lumMod val="65000"/>
                            </a:schemeClr>
                          </a:solidFill>
                          <a:latin typeface="Lucida Console" panose="020B0609040504020204" pitchFamily="49" charset="0"/>
                        </a:rPr>
                        <a:t>NewName</a:t>
                      </a:r>
                      <a:r>
                        <a:rPr lang="en-AU" dirty="0">
                          <a:solidFill>
                            <a:schemeClr val="bg1">
                              <a:lumMod val="65000"/>
                            </a:schemeClr>
                          </a:solidFill>
                          <a:latin typeface="Lucida Console" panose="020B0609040504020204" pitchFamily="49" charset="0"/>
                        </a:rPr>
                        <a:t> &lt;string&gt;] [-Force] [-</a:t>
                      </a:r>
                      <a:r>
                        <a:rPr lang="en-AU" dirty="0" err="1">
                          <a:solidFill>
                            <a:schemeClr val="bg1">
                              <a:lumMod val="65000"/>
                            </a:schemeClr>
                          </a:solidFill>
                          <a:latin typeface="Lucida Console" panose="020B0609040504020204" pitchFamily="49" charset="0"/>
                        </a:rPr>
                        <a:t>WhatIf</a:t>
                      </a:r>
                      <a:r>
                        <a:rPr lang="en-AU" dirty="0">
                          <a:solidFill>
                            <a:schemeClr val="bg1">
                              <a:lumMod val="65000"/>
                            </a:schemeClr>
                          </a:solidFill>
                          <a:latin typeface="Lucida Console" panose="020B0609040504020204" pitchFamily="49" charset="0"/>
                        </a:rPr>
                        <a:t>] [-Confirm] [&lt;</a:t>
                      </a:r>
                      <a:r>
                        <a:rPr lang="en-AU" dirty="0" err="1">
                          <a:solidFill>
                            <a:schemeClr val="bg1">
                              <a:lumMod val="65000"/>
                            </a:schemeClr>
                          </a:solidFill>
                          <a:latin typeface="Lucida Console" panose="020B0609040504020204" pitchFamily="49" charset="0"/>
                        </a:rPr>
                        <a:t>CommonParameters</a:t>
                      </a:r>
                      <a:r>
                        <a:rPr lang="en-AU" dirty="0">
                          <a:solidFill>
                            <a:schemeClr val="bg1">
                              <a:lumMod val="65000"/>
                            </a:schemeClr>
                          </a:solidFill>
                          <a:latin typeface="Lucida Console" panose="020B0609040504020204" pitchFamily="49" charset="0"/>
                        </a:rPr>
                        <a:t>&gt;]</a:t>
                      </a:r>
                    </a:p>
                  </a:txBody>
                  <a:tcPr>
                    <a:solidFill>
                      <a:srgbClr val="012456"/>
                    </a:solidFill>
                  </a:tcPr>
                </a:tc>
                <a:extLst>
                  <a:ext uri="{0D108BD9-81ED-4DB2-BD59-A6C34878D82A}">
                    <a16:rowId xmlns:a16="http://schemas.microsoft.com/office/drawing/2014/main" val="2510236938"/>
                  </a:ext>
                </a:extLst>
              </a:tr>
            </a:tbl>
          </a:graphicData>
        </a:graphic>
      </p:graphicFrame>
      <p:graphicFrame>
        <p:nvGraphicFramePr>
          <p:cNvPr id="8" name="Table 7">
            <a:extLst>
              <a:ext uri="{FF2B5EF4-FFF2-40B4-BE49-F238E27FC236}">
                <a16:creationId xmlns:a16="http://schemas.microsoft.com/office/drawing/2014/main" id="{15127397-579D-492C-A86A-6EBD1C868B31}"/>
              </a:ext>
            </a:extLst>
          </p:cNvPr>
          <p:cNvGraphicFramePr>
            <a:graphicFrameLocks noGrp="1"/>
          </p:cNvGraphicFramePr>
          <p:nvPr>
            <p:extLst>
              <p:ext uri="{D42A27DB-BD31-4B8C-83A1-F6EECF244321}">
                <p14:modId xmlns:p14="http://schemas.microsoft.com/office/powerpoint/2010/main" val="673262028"/>
              </p:ext>
            </p:extLst>
          </p:nvPr>
        </p:nvGraphicFramePr>
        <p:xfrm>
          <a:off x="576271" y="1600200"/>
          <a:ext cx="11158528" cy="1823466"/>
        </p:xfrm>
        <a:graphic>
          <a:graphicData uri="http://schemas.openxmlformats.org/drawingml/2006/table">
            <a:tbl>
              <a:tblPr bandRow="1">
                <a:tableStyleId>{5C22544A-7EE6-4342-B048-85BDC9FD1C3A}</a:tableStyleId>
              </a:tblPr>
              <a:tblGrid>
                <a:gridCol w="11158528">
                  <a:extLst>
                    <a:ext uri="{9D8B030D-6E8A-4147-A177-3AD203B41FA5}">
                      <a16:colId xmlns:a16="http://schemas.microsoft.com/office/drawing/2014/main" val="3529504209"/>
                    </a:ext>
                  </a:extLst>
                </a:gridCol>
              </a:tblGrid>
              <a:tr h="346067">
                <a:tc>
                  <a:txBody>
                    <a:bodyPr/>
                    <a:lstStyle/>
                    <a:p>
                      <a:r>
                        <a:rPr lang="en-US" dirty="0"/>
                        <a:t>Syntax Definition</a:t>
                      </a:r>
                    </a:p>
                  </a:txBody>
                  <a:tcPr/>
                </a:tc>
                <a:extLst>
                  <a:ext uri="{0D108BD9-81ED-4DB2-BD59-A6C34878D82A}">
                    <a16:rowId xmlns:a16="http://schemas.microsoft.com/office/drawing/2014/main" val="1611626638"/>
                  </a:ext>
                </a:extLst>
              </a:tr>
              <a:tr h="1384268">
                <a:tc>
                  <a:txBody>
                    <a:bodyPr/>
                    <a:lstStyle/>
                    <a:p>
                      <a:r>
                        <a:rPr lang="en-AU" sz="1800" kern="1200" dirty="0">
                          <a:solidFill>
                            <a:schemeClr val="bg1">
                              <a:lumMod val="65000"/>
                            </a:schemeClr>
                          </a:solidFill>
                          <a:latin typeface="Lucida Console" panose="020B0609040504020204" pitchFamily="49" charset="0"/>
                          <a:ea typeface="+mn-ea"/>
                          <a:cs typeface="+mn-cs"/>
                        </a:rPr>
                        <a:t>&lt;Command-Name&gt; </a:t>
                      </a:r>
                      <a:r>
                        <a:rPr lang="en-AU" sz="1800" dirty="0">
                          <a:solidFill>
                            <a:schemeClr val="bg1">
                              <a:lumMod val="65000"/>
                            </a:schemeClr>
                          </a:solidFill>
                          <a:latin typeface="Lucida Console" panose="020B0609040504020204" pitchFamily="49" charset="0"/>
                        </a:rPr>
                        <a:t>-&lt;Required Parameter Name&gt; &lt;Required Parameter Value&gt;</a:t>
                      </a:r>
                    </a:p>
                    <a:p>
                      <a:r>
                        <a:rPr lang="en-AU" sz="1800" b="1" kern="1200" dirty="0">
                          <a:solidFill>
                            <a:schemeClr val="bg1"/>
                          </a:solidFill>
                          <a:latin typeface="Lucida Console" panose="020B0609040504020204" pitchFamily="49" charset="0"/>
                          <a:ea typeface="+mn-ea"/>
                          <a:cs typeface="+mn-cs"/>
                        </a:rPr>
                        <a:t>[-&lt;Optional Parameter Name&gt; &lt;Optional Parameter Value&gt;]</a:t>
                      </a:r>
                      <a:r>
                        <a:rPr lang="en-AU" sz="1800" kern="1200" dirty="0">
                          <a:solidFill>
                            <a:schemeClr val="bg1"/>
                          </a:solidFill>
                          <a:latin typeface="Lucida Console" panose="020B0609040504020204" pitchFamily="49" charset="0"/>
                          <a:ea typeface="+mn-ea"/>
                          <a:cs typeface="+mn-cs"/>
                        </a:rPr>
                        <a:t> </a:t>
                      </a:r>
                    </a:p>
                    <a:p>
                      <a:r>
                        <a:rPr lang="en-AU" sz="1800" dirty="0">
                          <a:solidFill>
                            <a:schemeClr val="bg1">
                              <a:lumMod val="65000"/>
                            </a:schemeClr>
                          </a:solidFill>
                          <a:latin typeface="Lucida Console" panose="020B0609040504020204" pitchFamily="49" charset="0"/>
                        </a:rPr>
                        <a:t>[-&lt;Optional Switch Parameters&gt;] </a:t>
                      </a:r>
                    </a:p>
                    <a:p>
                      <a:r>
                        <a:rPr lang="en-AU" sz="1800" dirty="0">
                          <a:solidFill>
                            <a:schemeClr val="bg1">
                              <a:lumMod val="65000"/>
                            </a:schemeClr>
                          </a:solidFill>
                          <a:latin typeface="Lucida Console" panose="020B0609040504020204" pitchFamily="49" charset="0"/>
                        </a:rPr>
                        <a:t>[-&lt;Optional Parameter Name&gt;] &lt;Required Parameter Value&gt;</a:t>
                      </a:r>
                    </a:p>
                    <a:p>
                      <a:r>
                        <a:rPr lang="en-AU" sz="1800" dirty="0">
                          <a:solidFill>
                            <a:schemeClr val="bg1">
                              <a:lumMod val="65000"/>
                            </a:schemeClr>
                          </a:solidFill>
                          <a:latin typeface="Lucida Console" panose="020B0609040504020204" pitchFamily="49" charset="0"/>
                        </a:rPr>
                        <a:t>&lt;Multiple Parameter Values&gt;[]</a:t>
                      </a:r>
                    </a:p>
                  </a:txBody>
                  <a:tcPr>
                    <a:solidFill>
                      <a:srgbClr val="012456"/>
                    </a:solidFill>
                  </a:tcPr>
                </a:tc>
                <a:extLst>
                  <a:ext uri="{0D108BD9-81ED-4DB2-BD59-A6C34878D82A}">
                    <a16:rowId xmlns:a16="http://schemas.microsoft.com/office/drawing/2014/main" val="1689623953"/>
                  </a:ext>
                </a:extLst>
              </a:tr>
            </a:tbl>
          </a:graphicData>
        </a:graphic>
      </p:graphicFrame>
    </p:spTree>
    <p:extLst>
      <p:ext uri="{BB962C8B-B14F-4D97-AF65-F5344CB8AC3E}">
        <p14:creationId xmlns:p14="http://schemas.microsoft.com/office/powerpoint/2010/main" val="384226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Cmdlet Syntax - Switch Parameter</a:t>
            </a:r>
            <a:endParaRPr lang="en-US" dirty="0"/>
          </a:p>
        </p:txBody>
      </p:sp>
      <p:graphicFrame>
        <p:nvGraphicFramePr>
          <p:cNvPr id="7" name="Table 6">
            <a:extLst>
              <a:ext uri="{FF2B5EF4-FFF2-40B4-BE49-F238E27FC236}">
                <a16:creationId xmlns:a16="http://schemas.microsoft.com/office/drawing/2014/main" id="{B4A0117A-AC72-4AAF-93E3-1885D98ACF6D}"/>
              </a:ext>
            </a:extLst>
          </p:cNvPr>
          <p:cNvGraphicFramePr>
            <a:graphicFrameLocks noGrp="1"/>
          </p:cNvGraphicFramePr>
          <p:nvPr>
            <p:extLst>
              <p:ext uri="{D42A27DB-BD31-4B8C-83A1-F6EECF244321}">
                <p14:modId xmlns:p14="http://schemas.microsoft.com/office/powerpoint/2010/main" val="3038095321"/>
              </p:ext>
            </p:extLst>
          </p:nvPr>
        </p:nvGraphicFramePr>
        <p:xfrm>
          <a:off x="576272" y="3575095"/>
          <a:ext cx="11158528" cy="2603754"/>
        </p:xfrm>
        <a:graphic>
          <a:graphicData uri="http://schemas.openxmlformats.org/drawingml/2006/table">
            <a:tbl>
              <a:tblPr bandRow="1">
                <a:tableStyleId>{5C22544A-7EE6-4342-B048-85BDC9FD1C3A}</a:tableStyleId>
              </a:tblPr>
              <a:tblGrid>
                <a:gridCol w="11158528">
                  <a:extLst>
                    <a:ext uri="{9D8B030D-6E8A-4147-A177-3AD203B41FA5}">
                      <a16:colId xmlns:a16="http://schemas.microsoft.com/office/drawing/2014/main" val="2869950603"/>
                    </a:ext>
                  </a:extLst>
                </a:gridCol>
              </a:tblGrid>
              <a:tr h="346067">
                <a:tc>
                  <a:txBody>
                    <a:bodyPr/>
                    <a:lstStyle/>
                    <a:p>
                      <a:r>
                        <a:rPr lang="en-US" dirty="0"/>
                        <a:t>Syntax</a:t>
                      </a:r>
                      <a:r>
                        <a:rPr lang="en-US" baseline="0" dirty="0"/>
                        <a:t> Sample</a:t>
                      </a:r>
                      <a:endParaRPr lang="en-US" dirty="0"/>
                    </a:p>
                  </a:txBody>
                  <a:tcPr/>
                </a:tc>
                <a:extLst>
                  <a:ext uri="{0D108BD9-81ED-4DB2-BD59-A6C34878D82A}">
                    <a16:rowId xmlns:a16="http://schemas.microsoft.com/office/drawing/2014/main" val="1024373913"/>
                  </a:ext>
                </a:extLst>
              </a:tr>
              <a:tr h="2162919">
                <a:tc>
                  <a:txBody>
                    <a:bodyPr/>
                    <a:lstStyle/>
                    <a:p>
                      <a:r>
                        <a:rPr lang="en-AU" dirty="0">
                          <a:solidFill>
                            <a:schemeClr val="bg1">
                              <a:lumMod val="65000"/>
                            </a:schemeClr>
                          </a:solidFill>
                          <a:latin typeface="Lucida Console" panose="020B0609040504020204" pitchFamily="49" charset="0"/>
                        </a:rPr>
                        <a:t>PS C:\&gt; </a:t>
                      </a:r>
                      <a:r>
                        <a:rPr lang="en-AU" dirty="0">
                          <a:solidFill>
                            <a:schemeClr val="bg1">
                              <a:lumMod val="65000"/>
                            </a:schemeClr>
                          </a:solidFill>
                        </a:rPr>
                        <a:t> </a:t>
                      </a:r>
                      <a:r>
                        <a:rPr lang="en-AU" dirty="0">
                          <a:solidFill>
                            <a:srgbClr val="E0FFFF"/>
                          </a:solidFill>
                          <a:latin typeface="Lucida Console" panose="020B0609040504020204" pitchFamily="49" charset="0"/>
                        </a:rPr>
                        <a:t>Get-Command</a:t>
                      </a:r>
                      <a:r>
                        <a:rPr lang="en-AU" dirty="0">
                          <a:solidFill>
                            <a:srgbClr val="F5F5F5"/>
                          </a:solidFill>
                          <a:latin typeface="Lucida Console" panose="020B0609040504020204" pitchFamily="49" charset="0"/>
                        </a:rPr>
                        <a:t> </a:t>
                      </a:r>
                      <a:r>
                        <a:rPr lang="en-AU" dirty="0">
                          <a:solidFill>
                            <a:srgbClr val="FFE4B5"/>
                          </a:solidFill>
                          <a:latin typeface="Lucida Console" panose="020B0609040504020204" pitchFamily="49" charset="0"/>
                        </a:rPr>
                        <a:t>–Name</a:t>
                      </a:r>
                      <a:r>
                        <a:rPr lang="en-AU" dirty="0">
                          <a:solidFill>
                            <a:srgbClr val="F5F5F5"/>
                          </a:solidFill>
                          <a:latin typeface="Lucida Console" panose="020B0609040504020204" pitchFamily="49" charset="0"/>
                        </a:rPr>
                        <a:t> </a:t>
                      </a:r>
                      <a:r>
                        <a:rPr lang="en-AU" dirty="0">
                          <a:solidFill>
                            <a:srgbClr val="EE82EE"/>
                          </a:solidFill>
                          <a:latin typeface="Lucida Console" panose="020B0609040504020204" pitchFamily="49" charset="0"/>
                        </a:rPr>
                        <a:t>Add-Computer</a:t>
                      </a:r>
                      <a:r>
                        <a:rPr lang="en-AU" dirty="0">
                          <a:solidFill>
                            <a:srgbClr val="F5F5F5"/>
                          </a:solidFill>
                          <a:latin typeface="Lucida Console" panose="020B0609040504020204" pitchFamily="49" charset="0"/>
                        </a:rPr>
                        <a:t> </a:t>
                      </a:r>
                      <a:r>
                        <a:rPr lang="en-AU" dirty="0">
                          <a:solidFill>
                            <a:srgbClr val="FFE4B5"/>
                          </a:solidFill>
                          <a:latin typeface="Lucida Console" panose="020B0609040504020204" pitchFamily="49" charset="0"/>
                        </a:rPr>
                        <a:t>–Syntax </a:t>
                      </a:r>
                    </a:p>
                    <a:p>
                      <a:endParaRPr lang="en-AU" dirty="0">
                        <a:solidFill>
                          <a:schemeClr val="tx2">
                            <a:lumMod val="65000"/>
                          </a:schemeClr>
                        </a:solidFill>
                        <a:latin typeface="Lucida Console" panose="020B0609040504020204" pitchFamily="49" charset="0"/>
                      </a:endParaRPr>
                    </a:p>
                    <a:p>
                      <a:r>
                        <a:rPr lang="en-AU" sz="1765" kern="1200" dirty="0">
                          <a:solidFill>
                            <a:schemeClr val="bg1">
                              <a:lumMod val="65000"/>
                            </a:schemeClr>
                          </a:solidFill>
                          <a:latin typeface="Lucida Console" panose="020B0609040504020204" pitchFamily="49" charset="0"/>
                          <a:ea typeface="+mn-ea"/>
                          <a:cs typeface="+mn-cs"/>
                        </a:rPr>
                        <a:t>Add-Computer</a:t>
                      </a:r>
                      <a:r>
                        <a:rPr lang="en-AU" dirty="0">
                          <a:solidFill>
                            <a:srgbClr val="F5F5F5"/>
                          </a:solidFill>
                          <a:latin typeface="Lucida Console" panose="020B0609040504020204" pitchFamily="49" charset="0"/>
                        </a:rPr>
                        <a:t> </a:t>
                      </a:r>
                      <a:r>
                        <a:rPr lang="en-AU" dirty="0">
                          <a:solidFill>
                            <a:schemeClr val="bg1">
                              <a:lumMod val="65000"/>
                            </a:schemeClr>
                          </a:solidFill>
                          <a:latin typeface="Lucida Console" panose="020B0609040504020204" pitchFamily="49" charset="0"/>
                        </a:rPr>
                        <a:t>[-</a:t>
                      </a:r>
                      <a:r>
                        <a:rPr lang="en-AU" dirty="0" err="1">
                          <a:solidFill>
                            <a:schemeClr val="bg1">
                              <a:lumMod val="65000"/>
                            </a:schemeClr>
                          </a:solidFill>
                          <a:latin typeface="Lucida Console" panose="020B0609040504020204" pitchFamily="49" charset="0"/>
                        </a:rPr>
                        <a:t>DomainName</a:t>
                      </a:r>
                      <a:r>
                        <a:rPr lang="en-AU" dirty="0">
                          <a:solidFill>
                            <a:schemeClr val="bg1">
                              <a:lumMod val="65000"/>
                            </a:schemeClr>
                          </a:solidFill>
                          <a:latin typeface="Lucida Console" panose="020B0609040504020204" pitchFamily="49" charset="0"/>
                        </a:rPr>
                        <a:t>] &lt;string&gt; -Credential &lt;</a:t>
                      </a:r>
                      <a:r>
                        <a:rPr lang="en-AU" dirty="0" err="1">
                          <a:solidFill>
                            <a:schemeClr val="bg1">
                              <a:lumMod val="65000"/>
                            </a:schemeClr>
                          </a:solidFill>
                          <a:latin typeface="Lucida Console" panose="020B0609040504020204" pitchFamily="49" charset="0"/>
                        </a:rPr>
                        <a:t>pscredential</a:t>
                      </a:r>
                      <a:r>
                        <a:rPr lang="en-AU" dirty="0">
                          <a:solidFill>
                            <a:schemeClr val="bg1">
                              <a:lumMod val="65000"/>
                            </a:schemeClr>
                          </a:solidFill>
                          <a:latin typeface="Lucida Console" panose="020B0609040504020204" pitchFamily="49" charset="0"/>
                        </a:rPr>
                        <a:t>&gt; [-</a:t>
                      </a:r>
                      <a:r>
                        <a:rPr lang="en-AU" dirty="0" err="1">
                          <a:solidFill>
                            <a:schemeClr val="bg1">
                              <a:lumMod val="65000"/>
                            </a:schemeClr>
                          </a:solidFill>
                          <a:latin typeface="Lucida Console" panose="020B0609040504020204" pitchFamily="49" charset="0"/>
                        </a:rPr>
                        <a:t>ComputerName</a:t>
                      </a:r>
                      <a:r>
                        <a:rPr lang="en-AU" dirty="0">
                          <a:solidFill>
                            <a:schemeClr val="bg1">
                              <a:lumMod val="65000"/>
                            </a:schemeClr>
                          </a:solidFill>
                          <a:latin typeface="Lucida Console" panose="020B0609040504020204" pitchFamily="49" charset="0"/>
                        </a:rPr>
                        <a:t> &lt;string[]&gt;] [-</a:t>
                      </a:r>
                      <a:r>
                        <a:rPr lang="en-AU" dirty="0" err="1">
                          <a:solidFill>
                            <a:schemeClr val="bg1">
                              <a:lumMod val="65000"/>
                            </a:schemeClr>
                          </a:solidFill>
                          <a:latin typeface="Lucida Console" panose="020B0609040504020204" pitchFamily="49" charset="0"/>
                        </a:rPr>
                        <a:t>LocalCredential</a:t>
                      </a:r>
                      <a:endParaRPr lang="en-AU" dirty="0">
                        <a:solidFill>
                          <a:schemeClr val="bg1">
                            <a:lumMod val="65000"/>
                          </a:schemeClr>
                        </a:solidFill>
                        <a:latin typeface="Lucida Console" panose="020B0609040504020204" pitchFamily="49" charset="0"/>
                      </a:endParaRPr>
                    </a:p>
                    <a:p>
                      <a:r>
                        <a:rPr lang="en-AU" dirty="0">
                          <a:solidFill>
                            <a:schemeClr val="bg1">
                              <a:lumMod val="65000"/>
                            </a:schemeClr>
                          </a:solidFill>
                          <a:latin typeface="Lucida Console" panose="020B0609040504020204" pitchFamily="49" charset="0"/>
                        </a:rPr>
                        <a:t>&lt;</a:t>
                      </a:r>
                      <a:r>
                        <a:rPr lang="en-AU" dirty="0" err="1">
                          <a:solidFill>
                            <a:schemeClr val="bg1">
                              <a:lumMod val="65000"/>
                            </a:schemeClr>
                          </a:solidFill>
                          <a:latin typeface="Lucida Console" panose="020B0609040504020204" pitchFamily="49" charset="0"/>
                        </a:rPr>
                        <a:t>pscredential</a:t>
                      </a:r>
                      <a:r>
                        <a:rPr lang="en-AU" dirty="0">
                          <a:solidFill>
                            <a:schemeClr val="bg1">
                              <a:lumMod val="65000"/>
                            </a:schemeClr>
                          </a:solidFill>
                          <a:latin typeface="Lucida Console" panose="020B0609040504020204" pitchFamily="49" charset="0"/>
                        </a:rPr>
                        <a:t>&gt;] [-</a:t>
                      </a:r>
                      <a:r>
                        <a:rPr lang="en-AU" dirty="0" err="1">
                          <a:solidFill>
                            <a:schemeClr val="bg1">
                              <a:lumMod val="65000"/>
                            </a:schemeClr>
                          </a:solidFill>
                          <a:latin typeface="Lucida Console" panose="020B0609040504020204" pitchFamily="49" charset="0"/>
                        </a:rPr>
                        <a:t>UnjoinDomainCredential</a:t>
                      </a:r>
                      <a:r>
                        <a:rPr lang="en-AU" dirty="0">
                          <a:solidFill>
                            <a:schemeClr val="bg1">
                              <a:lumMod val="65000"/>
                            </a:schemeClr>
                          </a:solidFill>
                          <a:latin typeface="Lucida Console" panose="020B0609040504020204" pitchFamily="49" charset="0"/>
                        </a:rPr>
                        <a:t> &lt;</a:t>
                      </a:r>
                      <a:r>
                        <a:rPr lang="en-AU" dirty="0" err="1">
                          <a:solidFill>
                            <a:schemeClr val="bg1">
                              <a:lumMod val="65000"/>
                            </a:schemeClr>
                          </a:solidFill>
                          <a:latin typeface="Lucida Console" panose="020B0609040504020204" pitchFamily="49" charset="0"/>
                        </a:rPr>
                        <a:t>pscredential</a:t>
                      </a:r>
                      <a:r>
                        <a:rPr lang="en-AU" dirty="0">
                          <a:solidFill>
                            <a:schemeClr val="bg1">
                              <a:lumMod val="65000"/>
                            </a:schemeClr>
                          </a:solidFill>
                          <a:latin typeface="Lucida Console" panose="020B0609040504020204" pitchFamily="49" charset="0"/>
                        </a:rPr>
                        <a:t>&gt;] [-</a:t>
                      </a:r>
                      <a:r>
                        <a:rPr lang="en-AU" dirty="0" err="1">
                          <a:solidFill>
                            <a:schemeClr val="bg1">
                              <a:lumMod val="65000"/>
                            </a:schemeClr>
                          </a:solidFill>
                          <a:latin typeface="Lucida Console" panose="020B0609040504020204" pitchFamily="49" charset="0"/>
                        </a:rPr>
                        <a:t>OUPath</a:t>
                      </a:r>
                      <a:r>
                        <a:rPr lang="en-AU" dirty="0">
                          <a:solidFill>
                            <a:schemeClr val="bg1">
                              <a:lumMod val="65000"/>
                            </a:schemeClr>
                          </a:solidFill>
                          <a:latin typeface="Lucida Console" panose="020B0609040504020204" pitchFamily="49" charset="0"/>
                        </a:rPr>
                        <a:t> &lt;string&gt;] [-Server &lt;string&gt;] [-Unsecure] [-Options</a:t>
                      </a:r>
                    </a:p>
                    <a:p>
                      <a:r>
                        <a:rPr lang="en-AU" dirty="0">
                          <a:solidFill>
                            <a:schemeClr val="bg1">
                              <a:lumMod val="65000"/>
                            </a:schemeClr>
                          </a:solidFill>
                          <a:latin typeface="Lucida Console" panose="020B0609040504020204" pitchFamily="49" charset="0"/>
                        </a:rPr>
                        <a:t>&lt;</a:t>
                      </a:r>
                      <a:r>
                        <a:rPr lang="en-AU" dirty="0" err="1">
                          <a:solidFill>
                            <a:schemeClr val="bg1">
                              <a:lumMod val="65000"/>
                            </a:schemeClr>
                          </a:solidFill>
                          <a:latin typeface="Lucida Console" panose="020B0609040504020204" pitchFamily="49" charset="0"/>
                        </a:rPr>
                        <a:t>JoinOptions</a:t>
                      </a:r>
                      <a:r>
                        <a:rPr lang="en-AU" dirty="0">
                          <a:solidFill>
                            <a:schemeClr val="bg1">
                              <a:lumMod val="65000"/>
                            </a:schemeClr>
                          </a:solidFill>
                          <a:latin typeface="Lucida Console" panose="020B0609040504020204" pitchFamily="49" charset="0"/>
                        </a:rPr>
                        <a:t>&gt;] </a:t>
                      </a:r>
                      <a:r>
                        <a:rPr lang="en-AU" sz="1765" b="1" kern="1200" dirty="0">
                          <a:solidFill>
                            <a:srgbClr val="F5F5F5"/>
                          </a:solidFill>
                          <a:latin typeface="Lucida Console" panose="020B0609040504020204" pitchFamily="49" charset="0"/>
                          <a:ea typeface="+mn-ea"/>
                          <a:cs typeface="+mn-cs"/>
                        </a:rPr>
                        <a:t>[-Restart]</a:t>
                      </a:r>
                      <a:r>
                        <a:rPr lang="en-AU" sz="1765" kern="1200" dirty="0">
                          <a:solidFill>
                            <a:srgbClr val="F5F5F5"/>
                          </a:solidFill>
                          <a:latin typeface="Lucida Console" panose="020B0609040504020204" pitchFamily="49" charset="0"/>
                          <a:ea typeface="+mn-ea"/>
                          <a:cs typeface="+mn-cs"/>
                        </a:rPr>
                        <a:t> </a:t>
                      </a:r>
                      <a:r>
                        <a:rPr lang="en-AU" dirty="0">
                          <a:solidFill>
                            <a:schemeClr val="bg1">
                              <a:lumMod val="65000"/>
                            </a:schemeClr>
                          </a:solidFill>
                          <a:latin typeface="Lucida Console" panose="020B0609040504020204" pitchFamily="49" charset="0"/>
                        </a:rPr>
                        <a:t>[-</a:t>
                      </a:r>
                      <a:r>
                        <a:rPr lang="en-AU" dirty="0" err="1">
                          <a:solidFill>
                            <a:schemeClr val="bg1">
                              <a:lumMod val="65000"/>
                            </a:schemeClr>
                          </a:solidFill>
                          <a:latin typeface="Lucida Console" panose="020B0609040504020204" pitchFamily="49" charset="0"/>
                        </a:rPr>
                        <a:t>PassThru</a:t>
                      </a:r>
                      <a:r>
                        <a:rPr lang="en-AU" dirty="0">
                          <a:solidFill>
                            <a:schemeClr val="bg1">
                              <a:lumMod val="65000"/>
                            </a:schemeClr>
                          </a:solidFill>
                          <a:latin typeface="Lucida Console" panose="020B0609040504020204" pitchFamily="49" charset="0"/>
                        </a:rPr>
                        <a:t>] [-</a:t>
                      </a:r>
                      <a:r>
                        <a:rPr lang="en-AU" dirty="0" err="1">
                          <a:solidFill>
                            <a:schemeClr val="bg1">
                              <a:lumMod val="65000"/>
                            </a:schemeClr>
                          </a:solidFill>
                          <a:latin typeface="Lucida Console" panose="020B0609040504020204" pitchFamily="49" charset="0"/>
                        </a:rPr>
                        <a:t>NewName</a:t>
                      </a:r>
                      <a:r>
                        <a:rPr lang="en-AU" dirty="0">
                          <a:solidFill>
                            <a:schemeClr val="bg1">
                              <a:lumMod val="65000"/>
                            </a:schemeClr>
                          </a:solidFill>
                          <a:latin typeface="Lucida Console" panose="020B0609040504020204" pitchFamily="49" charset="0"/>
                        </a:rPr>
                        <a:t> &lt;string&gt;] [-Force] [-</a:t>
                      </a:r>
                      <a:r>
                        <a:rPr lang="en-AU" dirty="0" err="1">
                          <a:solidFill>
                            <a:schemeClr val="bg1">
                              <a:lumMod val="65000"/>
                            </a:schemeClr>
                          </a:solidFill>
                          <a:latin typeface="Lucida Console" panose="020B0609040504020204" pitchFamily="49" charset="0"/>
                        </a:rPr>
                        <a:t>WhatIf</a:t>
                      </a:r>
                      <a:r>
                        <a:rPr lang="en-AU" dirty="0">
                          <a:solidFill>
                            <a:schemeClr val="bg1">
                              <a:lumMod val="65000"/>
                            </a:schemeClr>
                          </a:solidFill>
                          <a:latin typeface="Lucida Console" panose="020B0609040504020204" pitchFamily="49" charset="0"/>
                        </a:rPr>
                        <a:t>] [-Confirm] [&lt;</a:t>
                      </a:r>
                      <a:r>
                        <a:rPr lang="en-AU" dirty="0" err="1">
                          <a:solidFill>
                            <a:schemeClr val="bg1">
                              <a:lumMod val="65000"/>
                            </a:schemeClr>
                          </a:solidFill>
                          <a:latin typeface="Lucida Console" panose="020B0609040504020204" pitchFamily="49" charset="0"/>
                        </a:rPr>
                        <a:t>CommonParameters</a:t>
                      </a:r>
                      <a:r>
                        <a:rPr lang="en-AU" dirty="0">
                          <a:solidFill>
                            <a:schemeClr val="bg1">
                              <a:lumMod val="65000"/>
                            </a:schemeClr>
                          </a:solidFill>
                          <a:latin typeface="Lucida Console" panose="020B0609040504020204" pitchFamily="49" charset="0"/>
                        </a:rPr>
                        <a:t>&gt;]</a:t>
                      </a:r>
                    </a:p>
                  </a:txBody>
                  <a:tcPr>
                    <a:solidFill>
                      <a:srgbClr val="012456"/>
                    </a:solidFill>
                  </a:tcPr>
                </a:tc>
                <a:extLst>
                  <a:ext uri="{0D108BD9-81ED-4DB2-BD59-A6C34878D82A}">
                    <a16:rowId xmlns:a16="http://schemas.microsoft.com/office/drawing/2014/main" val="2510236938"/>
                  </a:ext>
                </a:extLst>
              </a:tr>
            </a:tbl>
          </a:graphicData>
        </a:graphic>
      </p:graphicFrame>
      <p:graphicFrame>
        <p:nvGraphicFramePr>
          <p:cNvPr id="8" name="Table 7">
            <a:extLst>
              <a:ext uri="{FF2B5EF4-FFF2-40B4-BE49-F238E27FC236}">
                <a16:creationId xmlns:a16="http://schemas.microsoft.com/office/drawing/2014/main" id="{162E12F6-D024-4C34-B3CF-550FAA245916}"/>
              </a:ext>
            </a:extLst>
          </p:cNvPr>
          <p:cNvGraphicFramePr>
            <a:graphicFrameLocks noGrp="1"/>
          </p:cNvGraphicFramePr>
          <p:nvPr>
            <p:extLst>
              <p:ext uri="{D42A27DB-BD31-4B8C-83A1-F6EECF244321}">
                <p14:modId xmlns:p14="http://schemas.microsoft.com/office/powerpoint/2010/main" val="2732131271"/>
              </p:ext>
            </p:extLst>
          </p:nvPr>
        </p:nvGraphicFramePr>
        <p:xfrm>
          <a:off x="576271" y="1600200"/>
          <a:ext cx="11158528" cy="1823466"/>
        </p:xfrm>
        <a:graphic>
          <a:graphicData uri="http://schemas.openxmlformats.org/drawingml/2006/table">
            <a:tbl>
              <a:tblPr bandRow="1">
                <a:tableStyleId>{5C22544A-7EE6-4342-B048-85BDC9FD1C3A}</a:tableStyleId>
              </a:tblPr>
              <a:tblGrid>
                <a:gridCol w="11158528">
                  <a:extLst>
                    <a:ext uri="{9D8B030D-6E8A-4147-A177-3AD203B41FA5}">
                      <a16:colId xmlns:a16="http://schemas.microsoft.com/office/drawing/2014/main" val="3529504209"/>
                    </a:ext>
                  </a:extLst>
                </a:gridCol>
              </a:tblGrid>
              <a:tr h="346067">
                <a:tc>
                  <a:txBody>
                    <a:bodyPr/>
                    <a:lstStyle/>
                    <a:p>
                      <a:r>
                        <a:rPr lang="en-US" dirty="0"/>
                        <a:t>Syntax Definition</a:t>
                      </a:r>
                    </a:p>
                  </a:txBody>
                  <a:tcPr/>
                </a:tc>
                <a:extLst>
                  <a:ext uri="{0D108BD9-81ED-4DB2-BD59-A6C34878D82A}">
                    <a16:rowId xmlns:a16="http://schemas.microsoft.com/office/drawing/2014/main" val="1611626638"/>
                  </a:ext>
                </a:extLst>
              </a:tr>
              <a:tr h="1384268">
                <a:tc>
                  <a:txBody>
                    <a:bodyPr/>
                    <a:lstStyle/>
                    <a:p>
                      <a:r>
                        <a:rPr lang="en-AU" sz="1800" kern="1200" dirty="0">
                          <a:solidFill>
                            <a:schemeClr val="bg1">
                              <a:lumMod val="65000"/>
                            </a:schemeClr>
                          </a:solidFill>
                          <a:latin typeface="Lucida Console" panose="020B0609040504020204" pitchFamily="49" charset="0"/>
                          <a:ea typeface="+mn-ea"/>
                          <a:cs typeface="+mn-cs"/>
                        </a:rPr>
                        <a:t>&lt;Command-Name&gt; </a:t>
                      </a:r>
                      <a:r>
                        <a:rPr lang="en-AU" sz="1800" dirty="0">
                          <a:solidFill>
                            <a:schemeClr val="bg1">
                              <a:lumMod val="65000"/>
                            </a:schemeClr>
                          </a:solidFill>
                          <a:latin typeface="Lucida Console" panose="020B0609040504020204" pitchFamily="49" charset="0"/>
                        </a:rPr>
                        <a:t>-&lt;Required Parameter Name&gt; &lt;Required Parameter Value&gt;</a:t>
                      </a:r>
                    </a:p>
                    <a:p>
                      <a:r>
                        <a:rPr lang="en-AU" sz="1800" dirty="0">
                          <a:solidFill>
                            <a:schemeClr val="bg1">
                              <a:lumMod val="65000"/>
                            </a:schemeClr>
                          </a:solidFill>
                          <a:latin typeface="Lucida Console" panose="020B0609040504020204" pitchFamily="49" charset="0"/>
                        </a:rPr>
                        <a:t>[-&lt;Optional Parameter Name&gt; &lt;Optional Parameter Value&gt;] </a:t>
                      </a:r>
                    </a:p>
                    <a:p>
                      <a:r>
                        <a:rPr lang="en-AU" sz="1800" b="1" kern="1200" dirty="0">
                          <a:solidFill>
                            <a:schemeClr val="bg1"/>
                          </a:solidFill>
                          <a:latin typeface="Lucida Console" panose="020B0609040504020204" pitchFamily="49" charset="0"/>
                          <a:ea typeface="+mn-ea"/>
                          <a:cs typeface="+mn-cs"/>
                        </a:rPr>
                        <a:t>[-&lt;Optional Switch Parameters&gt;]</a:t>
                      </a:r>
                      <a:r>
                        <a:rPr lang="en-AU" sz="1800" kern="1200" dirty="0">
                          <a:solidFill>
                            <a:schemeClr val="bg1"/>
                          </a:solidFill>
                          <a:latin typeface="Lucida Console" panose="020B0609040504020204" pitchFamily="49" charset="0"/>
                          <a:ea typeface="+mn-ea"/>
                          <a:cs typeface="+mn-cs"/>
                        </a:rPr>
                        <a:t> </a:t>
                      </a:r>
                    </a:p>
                    <a:p>
                      <a:r>
                        <a:rPr lang="en-AU" sz="1800" dirty="0">
                          <a:solidFill>
                            <a:schemeClr val="bg1">
                              <a:lumMod val="65000"/>
                            </a:schemeClr>
                          </a:solidFill>
                          <a:latin typeface="Lucida Console" panose="020B0609040504020204" pitchFamily="49" charset="0"/>
                        </a:rPr>
                        <a:t>[-&lt;Optional Parameter Name&gt;] &lt;Required Parameter Value&gt;</a:t>
                      </a:r>
                    </a:p>
                    <a:p>
                      <a:r>
                        <a:rPr lang="en-AU" sz="1800" dirty="0">
                          <a:solidFill>
                            <a:schemeClr val="bg1">
                              <a:lumMod val="65000"/>
                            </a:schemeClr>
                          </a:solidFill>
                          <a:latin typeface="Lucida Console" panose="020B0609040504020204" pitchFamily="49" charset="0"/>
                        </a:rPr>
                        <a:t>&lt;Multiple Parameter Values&gt;[]</a:t>
                      </a:r>
                    </a:p>
                  </a:txBody>
                  <a:tcPr>
                    <a:solidFill>
                      <a:srgbClr val="012456"/>
                    </a:solidFill>
                  </a:tcPr>
                </a:tc>
                <a:extLst>
                  <a:ext uri="{0D108BD9-81ED-4DB2-BD59-A6C34878D82A}">
                    <a16:rowId xmlns:a16="http://schemas.microsoft.com/office/drawing/2014/main" val="1689623953"/>
                  </a:ext>
                </a:extLst>
              </a:tr>
            </a:tbl>
          </a:graphicData>
        </a:graphic>
      </p:graphicFrame>
    </p:spTree>
    <p:extLst>
      <p:ext uri="{BB962C8B-B14F-4D97-AF65-F5344CB8AC3E}">
        <p14:creationId xmlns:p14="http://schemas.microsoft.com/office/powerpoint/2010/main" val="1904775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a:t>Cmdlet Syntax - Optional Parameter, Required Value</a:t>
            </a:r>
            <a:endParaRPr lang="en-US" dirty="0"/>
          </a:p>
        </p:txBody>
      </p:sp>
      <p:graphicFrame>
        <p:nvGraphicFramePr>
          <p:cNvPr id="7" name="Table 6">
            <a:extLst>
              <a:ext uri="{FF2B5EF4-FFF2-40B4-BE49-F238E27FC236}">
                <a16:creationId xmlns:a16="http://schemas.microsoft.com/office/drawing/2014/main" id="{E23E79B6-A728-48A7-9EC4-B84A683C04BA}"/>
              </a:ext>
            </a:extLst>
          </p:cNvPr>
          <p:cNvGraphicFramePr>
            <a:graphicFrameLocks noGrp="1"/>
          </p:cNvGraphicFramePr>
          <p:nvPr>
            <p:extLst>
              <p:ext uri="{D42A27DB-BD31-4B8C-83A1-F6EECF244321}">
                <p14:modId xmlns:p14="http://schemas.microsoft.com/office/powerpoint/2010/main" val="3643497807"/>
              </p:ext>
            </p:extLst>
          </p:nvPr>
        </p:nvGraphicFramePr>
        <p:xfrm>
          <a:off x="576272" y="3575095"/>
          <a:ext cx="11158528" cy="2603754"/>
        </p:xfrm>
        <a:graphic>
          <a:graphicData uri="http://schemas.openxmlformats.org/drawingml/2006/table">
            <a:tbl>
              <a:tblPr bandRow="1">
                <a:tableStyleId>{5C22544A-7EE6-4342-B048-85BDC9FD1C3A}</a:tableStyleId>
              </a:tblPr>
              <a:tblGrid>
                <a:gridCol w="11158528">
                  <a:extLst>
                    <a:ext uri="{9D8B030D-6E8A-4147-A177-3AD203B41FA5}">
                      <a16:colId xmlns:a16="http://schemas.microsoft.com/office/drawing/2014/main" val="2869950603"/>
                    </a:ext>
                  </a:extLst>
                </a:gridCol>
              </a:tblGrid>
              <a:tr h="346067">
                <a:tc>
                  <a:txBody>
                    <a:bodyPr/>
                    <a:lstStyle/>
                    <a:p>
                      <a:r>
                        <a:rPr lang="en-US" dirty="0"/>
                        <a:t>Syntax</a:t>
                      </a:r>
                      <a:r>
                        <a:rPr lang="en-US" baseline="0" dirty="0"/>
                        <a:t> Sample</a:t>
                      </a:r>
                      <a:endParaRPr lang="en-US" dirty="0"/>
                    </a:p>
                  </a:txBody>
                  <a:tcPr/>
                </a:tc>
                <a:extLst>
                  <a:ext uri="{0D108BD9-81ED-4DB2-BD59-A6C34878D82A}">
                    <a16:rowId xmlns:a16="http://schemas.microsoft.com/office/drawing/2014/main" val="1024373913"/>
                  </a:ext>
                </a:extLst>
              </a:tr>
              <a:tr h="2162919">
                <a:tc>
                  <a:txBody>
                    <a:bodyPr/>
                    <a:lstStyle/>
                    <a:p>
                      <a:r>
                        <a:rPr lang="en-AU" dirty="0">
                          <a:solidFill>
                            <a:schemeClr val="bg1">
                              <a:lumMod val="65000"/>
                            </a:schemeClr>
                          </a:solidFill>
                          <a:latin typeface="Lucida Console" panose="020B0609040504020204" pitchFamily="49" charset="0"/>
                        </a:rPr>
                        <a:t>PS C:\&gt; </a:t>
                      </a:r>
                      <a:r>
                        <a:rPr lang="en-AU" dirty="0">
                          <a:solidFill>
                            <a:schemeClr val="bg1">
                              <a:lumMod val="65000"/>
                            </a:schemeClr>
                          </a:solidFill>
                        </a:rPr>
                        <a:t> </a:t>
                      </a:r>
                      <a:r>
                        <a:rPr lang="en-AU" dirty="0">
                          <a:solidFill>
                            <a:srgbClr val="E0FFFF"/>
                          </a:solidFill>
                          <a:latin typeface="Lucida Console" panose="020B0609040504020204" pitchFamily="49" charset="0"/>
                        </a:rPr>
                        <a:t>Get-Command</a:t>
                      </a:r>
                      <a:r>
                        <a:rPr lang="en-AU" dirty="0">
                          <a:solidFill>
                            <a:srgbClr val="F5F5F5"/>
                          </a:solidFill>
                          <a:latin typeface="Lucida Console" panose="020B0609040504020204" pitchFamily="49" charset="0"/>
                        </a:rPr>
                        <a:t> </a:t>
                      </a:r>
                      <a:r>
                        <a:rPr lang="en-AU" dirty="0">
                          <a:solidFill>
                            <a:srgbClr val="FFE4B5"/>
                          </a:solidFill>
                          <a:latin typeface="Lucida Console" panose="020B0609040504020204" pitchFamily="49" charset="0"/>
                        </a:rPr>
                        <a:t>–Name</a:t>
                      </a:r>
                      <a:r>
                        <a:rPr lang="en-AU" dirty="0">
                          <a:solidFill>
                            <a:srgbClr val="F5F5F5"/>
                          </a:solidFill>
                          <a:latin typeface="Lucida Console" panose="020B0609040504020204" pitchFamily="49" charset="0"/>
                        </a:rPr>
                        <a:t> </a:t>
                      </a:r>
                      <a:r>
                        <a:rPr lang="en-AU" dirty="0">
                          <a:solidFill>
                            <a:srgbClr val="EE82EE"/>
                          </a:solidFill>
                          <a:latin typeface="Lucida Console" panose="020B0609040504020204" pitchFamily="49" charset="0"/>
                        </a:rPr>
                        <a:t>Add-Computer</a:t>
                      </a:r>
                      <a:r>
                        <a:rPr lang="en-AU" dirty="0">
                          <a:solidFill>
                            <a:srgbClr val="F5F5F5"/>
                          </a:solidFill>
                          <a:latin typeface="Lucida Console" panose="020B0609040504020204" pitchFamily="49" charset="0"/>
                        </a:rPr>
                        <a:t> </a:t>
                      </a:r>
                      <a:r>
                        <a:rPr lang="en-AU" dirty="0">
                          <a:solidFill>
                            <a:srgbClr val="FFE4B5"/>
                          </a:solidFill>
                          <a:latin typeface="Lucida Console" panose="020B0609040504020204" pitchFamily="49" charset="0"/>
                        </a:rPr>
                        <a:t>–Syntax </a:t>
                      </a:r>
                    </a:p>
                    <a:p>
                      <a:endParaRPr lang="en-AU" dirty="0">
                        <a:solidFill>
                          <a:schemeClr val="tx2">
                            <a:lumMod val="65000"/>
                          </a:schemeClr>
                        </a:solidFill>
                        <a:latin typeface="Lucida Console" panose="020B0609040504020204" pitchFamily="49" charset="0"/>
                      </a:endParaRPr>
                    </a:p>
                    <a:p>
                      <a:r>
                        <a:rPr lang="en-AU" sz="1765" kern="1200" dirty="0">
                          <a:solidFill>
                            <a:schemeClr val="bg1">
                              <a:lumMod val="65000"/>
                            </a:schemeClr>
                          </a:solidFill>
                          <a:latin typeface="Lucida Console" panose="020B0609040504020204" pitchFamily="49" charset="0"/>
                          <a:ea typeface="+mn-ea"/>
                          <a:cs typeface="+mn-cs"/>
                        </a:rPr>
                        <a:t>Add-Computer</a:t>
                      </a:r>
                      <a:r>
                        <a:rPr lang="en-AU" dirty="0">
                          <a:solidFill>
                            <a:srgbClr val="F5F5F5"/>
                          </a:solidFill>
                          <a:latin typeface="Lucida Console" panose="020B0609040504020204" pitchFamily="49" charset="0"/>
                        </a:rPr>
                        <a:t> </a:t>
                      </a:r>
                      <a:r>
                        <a:rPr lang="en-AU" sz="1765" b="1" kern="1200" dirty="0">
                          <a:solidFill>
                            <a:srgbClr val="F5F5F5"/>
                          </a:solidFill>
                          <a:latin typeface="Lucida Console" panose="020B0609040504020204" pitchFamily="49" charset="0"/>
                          <a:ea typeface="+mn-ea"/>
                          <a:cs typeface="+mn-cs"/>
                        </a:rPr>
                        <a:t>[-</a:t>
                      </a:r>
                      <a:r>
                        <a:rPr lang="en-AU" sz="1765" b="1" kern="1200" dirty="0" err="1">
                          <a:solidFill>
                            <a:srgbClr val="F5F5F5"/>
                          </a:solidFill>
                          <a:latin typeface="Lucida Console" panose="020B0609040504020204" pitchFamily="49" charset="0"/>
                          <a:ea typeface="+mn-ea"/>
                          <a:cs typeface="+mn-cs"/>
                        </a:rPr>
                        <a:t>DomainName</a:t>
                      </a:r>
                      <a:r>
                        <a:rPr lang="en-AU" sz="1765" b="1" kern="1200" dirty="0">
                          <a:solidFill>
                            <a:srgbClr val="F5F5F5"/>
                          </a:solidFill>
                          <a:latin typeface="Lucida Console" panose="020B0609040504020204" pitchFamily="49" charset="0"/>
                          <a:ea typeface="+mn-ea"/>
                          <a:cs typeface="+mn-cs"/>
                        </a:rPr>
                        <a:t>] &lt;string&gt;</a:t>
                      </a:r>
                      <a:r>
                        <a:rPr lang="en-AU" sz="1765" kern="1200" dirty="0">
                          <a:solidFill>
                            <a:srgbClr val="F5F5F5"/>
                          </a:solidFill>
                          <a:latin typeface="Lucida Console" panose="020B0609040504020204" pitchFamily="49" charset="0"/>
                          <a:ea typeface="+mn-ea"/>
                          <a:cs typeface="+mn-cs"/>
                        </a:rPr>
                        <a:t> </a:t>
                      </a:r>
                      <a:r>
                        <a:rPr lang="en-AU" dirty="0">
                          <a:solidFill>
                            <a:schemeClr val="bg1">
                              <a:lumMod val="65000"/>
                            </a:schemeClr>
                          </a:solidFill>
                          <a:latin typeface="Lucida Console" panose="020B0609040504020204" pitchFamily="49" charset="0"/>
                        </a:rPr>
                        <a:t>-Credential &lt;</a:t>
                      </a:r>
                      <a:r>
                        <a:rPr lang="en-AU" dirty="0" err="1">
                          <a:solidFill>
                            <a:schemeClr val="bg1">
                              <a:lumMod val="65000"/>
                            </a:schemeClr>
                          </a:solidFill>
                          <a:latin typeface="Lucida Console" panose="020B0609040504020204" pitchFamily="49" charset="0"/>
                        </a:rPr>
                        <a:t>pscredential</a:t>
                      </a:r>
                      <a:r>
                        <a:rPr lang="en-AU" dirty="0">
                          <a:solidFill>
                            <a:schemeClr val="bg1">
                              <a:lumMod val="65000"/>
                            </a:schemeClr>
                          </a:solidFill>
                          <a:latin typeface="Lucida Console" panose="020B0609040504020204" pitchFamily="49" charset="0"/>
                        </a:rPr>
                        <a:t>&gt; [-</a:t>
                      </a:r>
                      <a:r>
                        <a:rPr lang="en-AU" dirty="0" err="1">
                          <a:solidFill>
                            <a:schemeClr val="bg1">
                              <a:lumMod val="65000"/>
                            </a:schemeClr>
                          </a:solidFill>
                          <a:latin typeface="Lucida Console" panose="020B0609040504020204" pitchFamily="49" charset="0"/>
                        </a:rPr>
                        <a:t>ComputerName</a:t>
                      </a:r>
                      <a:r>
                        <a:rPr lang="en-AU" dirty="0">
                          <a:solidFill>
                            <a:schemeClr val="bg1">
                              <a:lumMod val="65000"/>
                            </a:schemeClr>
                          </a:solidFill>
                          <a:latin typeface="Lucida Console" panose="020B0609040504020204" pitchFamily="49" charset="0"/>
                        </a:rPr>
                        <a:t> &lt;string[]&gt;] [-</a:t>
                      </a:r>
                      <a:r>
                        <a:rPr lang="en-AU" dirty="0" err="1">
                          <a:solidFill>
                            <a:schemeClr val="bg1">
                              <a:lumMod val="65000"/>
                            </a:schemeClr>
                          </a:solidFill>
                          <a:latin typeface="Lucida Console" panose="020B0609040504020204" pitchFamily="49" charset="0"/>
                        </a:rPr>
                        <a:t>LocalCredential</a:t>
                      </a:r>
                      <a:endParaRPr lang="en-AU" dirty="0">
                        <a:solidFill>
                          <a:schemeClr val="bg1">
                            <a:lumMod val="65000"/>
                          </a:schemeClr>
                        </a:solidFill>
                        <a:latin typeface="Lucida Console" panose="020B0609040504020204" pitchFamily="49" charset="0"/>
                      </a:endParaRPr>
                    </a:p>
                    <a:p>
                      <a:r>
                        <a:rPr lang="en-AU" dirty="0">
                          <a:solidFill>
                            <a:schemeClr val="bg1">
                              <a:lumMod val="65000"/>
                            </a:schemeClr>
                          </a:solidFill>
                          <a:latin typeface="Lucida Console" panose="020B0609040504020204" pitchFamily="49" charset="0"/>
                        </a:rPr>
                        <a:t>&lt;</a:t>
                      </a:r>
                      <a:r>
                        <a:rPr lang="en-AU" dirty="0" err="1">
                          <a:solidFill>
                            <a:schemeClr val="bg1">
                              <a:lumMod val="65000"/>
                            </a:schemeClr>
                          </a:solidFill>
                          <a:latin typeface="Lucida Console" panose="020B0609040504020204" pitchFamily="49" charset="0"/>
                        </a:rPr>
                        <a:t>pscredential</a:t>
                      </a:r>
                      <a:r>
                        <a:rPr lang="en-AU" dirty="0">
                          <a:solidFill>
                            <a:schemeClr val="bg1">
                              <a:lumMod val="65000"/>
                            </a:schemeClr>
                          </a:solidFill>
                          <a:latin typeface="Lucida Console" panose="020B0609040504020204" pitchFamily="49" charset="0"/>
                        </a:rPr>
                        <a:t>&gt;] [-</a:t>
                      </a:r>
                      <a:r>
                        <a:rPr lang="en-AU" dirty="0" err="1">
                          <a:solidFill>
                            <a:schemeClr val="bg1">
                              <a:lumMod val="65000"/>
                            </a:schemeClr>
                          </a:solidFill>
                          <a:latin typeface="Lucida Console" panose="020B0609040504020204" pitchFamily="49" charset="0"/>
                        </a:rPr>
                        <a:t>UnjoinDomainCredential</a:t>
                      </a:r>
                      <a:r>
                        <a:rPr lang="en-AU" dirty="0">
                          <a:solidFill>
                            <a:schemeClr val="bg1">
                              <a:lumMod val="65000"/>
                            </a:schemeClr>
                          </a:solidFill>
                          <a:latin typeface="Lucida Console" panose="020B0609040504020204" pitchFamily="49" charset="0"/>
                        </a:rPr>
                        <a:t> &lt;</a:t>
                      </a:r>
                      <a:r>
                        <a:rPr lang="en-AU" dirty="0" err="1">
                          <a:solidFill>
                            <a:schemeClr val="bg1">
                              <a:lumMod val="65000"/>
                            </a:schemeClr>
                          </a:solidFill>
                          <a:latin typeface="Lucida Console" panose="020B0609040504020204" pitchFamily="49" charset="0"/>
                        </a:rPr>
                        <a:t>pscredential</a:t>
                      </a:r>
                      <a:r>
                        <a:rPr lang="en-AU" dirty="0">
                          <a:solidFill>
                            <a:schemeClr val="bg1">
                              <a:lumMod val="65000"/>
                            </a:schemeClr>
                          </a:solidFill>
                          <a:latin typeface="Lucida Console" panose="020B0609040504020204" pitchFamily="49" charset="0"/>
                        </a:rPr>
                        <a:t>&gt;] [-</a:t>
                      </a:r>
                      <a:r>
                        <a:rPr lang="en-AU" dirty="0" err="1">
                          <a:solidFill>
                            <a:schemeClr val="bg1">
                              <a:lumMod val="65000"/>
                            </a:schemeClr>
                          </a:solidFill>
                          <a:latin typeface="Lucida Console" panose="020B0609040504020204" pitchFamily="49" charset="0"/>
                        </a:rPr>
                        <a:t>OUPath</a:t>
                      </a:r>
                      <a:r>
                        <a:rPr lang="en-AU" dirty="0">
                          <a:solidFill>
                            <a:schemeClr val="bg1">
                              <a:lumMod val="65000"/>
                            </a:schemeClr>
                          </a:solidFill>
                          <a:latin typeface="Lucida Console" panose="020B0609040504020204" pitchFamily="49" charset="0"/>
                        </a:rPr>
                        <a:t> &lt;string&gt;] [-Server &lt;string&gt;] [-Unsecure] [-Options</a:t>
                      </a:r>
                    </a:p>
                    <a:p>
                      <a:r>
                        <a:rPr lang="en-AU" dirty="0">
                          <a:solidFill>
                            <a:schemeClr val="bg1">
                              <a:lumMod val="65000"/>
                            </a:schemeClr>
                          </a:solidFill>
                          <a:latin typeface="Lucida Console" panose="020B0609040504020204" pitchFamily="49" charset="0"/>
                        </a:rPr>
                        <a:t>&lt;</a:t>
                      </a:r>
                      <a:r>
                        <a:rPr lang="en-AU" dirty="0" err="1">
                          <a:solidFill>
                            <a:schemeClr val="bg1">
                              <a:lumMod val="65000"/>
                            </a:schemeClr>
                          </a:solidFill>
                          <a:latin typeface="Lucida Console" panose="020B0609040504020204" pitchFamily="49" charset="0"/>
                        </a:rPr>
                        <a:t>JoinOptions</a:t>
                      </a:r>
                      <a:r>
                        <a:rPr lang="en-AU" dirty="0">
                          <a:solidFill>
                            <a:schemeClr val="bg1">
                              <a:lumMod val="65000"/>
                            </a:schemeClr>
                          </a:solidFill>
                          <a:latin typeface="Lucida Console" panose="020B0609040504020204" pitchFamily="49" charset="0"/>
                        </a:rPr>
                        <a:t>&gt;] [-Restart] [-</a:t>
                      </a:r>
                      <a:r>
                        <a:rPr lang="en-AU" dirty="0" err="1">
                          <a:solidFill>
                            <a:schemeClr val="bg1">
                              <a:lumMod val="65000"/>
                            </a:schemeClr>
                          </a:solidFill>
                          <a:latin typeface="Lucida Console" panose="020B0609040504020204" pitchFamily="49" charset="0"/>
                        </a:rPr>
                        <a:t>PassThru</a:t>
                      </a:r>
                      <a:r>
                        <a:rPr lang="en-AU" dirty="0">
                          <a:solidFill>
                            <a:schemeClr val="bg1">
                              <a:lumMod val="65000"/>
                            </a:schemeClr>
                          </a:solidFill>
                          <a:latin typeface="Lucida Console" panose="020B0609040504020204" pitchFamily="49" charset="0"/>
                        </a:rPr>
                        <a:t>] [-</a:t>
                      </a:r>
                      <a:r>
                        <a:rPr lang="en-AU" dirty="0" err="1">
                          <a:solidFill>
                            <a:schemeClr val="bg1">
                              <a:lumMod val="65000"/>
                            </a:schemeClr>
                          </a:solidFill>
                          <a:latin typeface="Lucida Console" panose="020B0609040504020204" pitchFamily="49" charset="0"/>
                        </a:rPr>
                        <a:t>NewName</a:t>
                      </a:r>
                      <a:r>
                        <a:rPr lang="en-AU" dirty="0">
                          <a:solidFill>
                            <a:schemeClr val="bg1">
                              <a:lumMod val="65000"/>
                            </a:schemeClr>
                          </a:solidFill>
                          <a:latin typeface="Lucida Console" panose="020B0609040504020204" pitchFamily="49" charset="0"/>
                        </a:rPr>
                        <a:t> &lt;string&gt;] [-Force] [-</a:t>
                      </a:r>
                      <a:r>
                        <a:rPr lang="en-AU" dirty="0" err="1">
                          <a:solidFill>
                            <a:schemeClr val="bg1">
                              <a:lumMod val="65000"/>
                            </a:schemeClr>
                          </a:solidFill>
                          <a:latin typeface="Lucida Console" panose="020B0609040504020204" pitchFamily="49" charset="0"/>
                        </a:rPr>
                        <a:t>WhatIf</a:t>
                      </a:r>
                      <a:r>
                        <a:rPr lang="en-AU" dirty="0">
                          <a:solidFill>
                            <a:schemeClr val="bg1">
                              <a:lumMod val="65000"/>
                            </a:schemeClr>
                          </a:solidFill>
                          <a:latin typeface="Lucida Console" panose="020B0609040504020204" pitchFamily="49" charset="0"/>
                        </a:rPr>
                        <a:t>] [-Confirm] [&lt;</a:t>
                      </a:r>
                      <a:r>
                        <a:rPr lang="en-AU" dirty="0" err="1">
                          <a:solidFill>
                            <a:schemeClr val="bg1">
                              <a:lumMod val="65000"/>
                            </a:schemeClr>
                          </a:solidFill>
                          <a:latin typeface="Lucida Console" panose="020B0609040504020204" pitchFamily="49" charset="0"/>
                        </a:rPr>
                        <a:t>CommonParameters</a:t>
                      </a:r>
                      <a:r>
                        <a:rPr lang="en-AU" dirty="0">
                          <a:solidFill>
                            <a:schemeClr val="bg1">
                              <a:lumMod val="65000"/>
                            </a:schemeClr>
                          </a:solidFill>
                          <a:latin typeface="Lucida Console" panose="020B0609040504020204" pitchFamily="49" charset="0"/>
                        </a:rPr>
                        <a:t>&gt;]</a:t>
                      </a:r>
                    </a:p>
                  </a:txBody>
                  <a:tcPr>
                    <a:solidFill>
                      <a:srgbClr val="012456"/>
                    </a:solidFill>
                  </a:tcPr>
                </a:tc>
                <a:extLst>
                  <a:ext uri="{0D108BD9-81ED-4DB2-BD59-A6C34878D82A}">
                    <a16:rowId xmlns:a16="http://schemas.microsoft.com/office/drawing/2014/main" val="2510236938"/>
                  </a:ext>
                </a:extLst>
              </a:tr>
            </a:tbl>
          </a:graphicData>
        </a:graphic>
      </p:graphicFrame>
      <p:graphicFrame>
        <p:nvGraphicFramePr>
          <p:cNvPr id="8" name="Table 7">
            <a:extLst>
              <a:ext uri="{FF2B5EF4-FFF2-40B4-BE49-F238E27FC236}">
                <a16:creationId xmlns:a16="http://schemas.microsoft.com/office/drawing/2014/main" id="{E3F38EBF-831D-4513-A1A5-D18D7EDA90EE}"/>
              </a:ext>
            </a:extLst>
          </p:cNvPr>
          <p:cNvGraphicFramePr>
            <a:graphicFrameLocks noGrp="1"/>
          </p:cNvGraphicFramePr>
          <p:nvPr>
            <p:extLst>
              <p:ext uri="{D42A27DB-BD31-4B8C-83A1-F6EECF244321}">
                <p14:modId xmlns:p14="http://schemas.microsoft.com/office/powerpoint/2010/main" val="899726101"/>
              </p:ext>
            </p:extLst>
          </p:nvPr>
        </p:nvGraphicFramePr>
        <p:xfrm>
          <a:off x="576271" y="1600200"/>
          <a:ext cx="11158528" cy="1823466"/>
        </p:xfrm>
        <a:graphic>
          <a:graphicData uri="http://schemas.openxmlformats.org/drawingml/2006/table">
            <a:tbl>
              <a:tblPr bandRow="1">
                <a:tableStyleId>{5C22544A-7EE6-4342-B048-85BDC9FD1C3A}</a:tableStyleId>
              </a:tblPr>
              <a:tblGrid>
                <a:gridCol w="11158528">
                  <a:extLst>
                    <a:ext uri="{9D8B030D-6E8A-4147-A177-3AD203B41FA5}">
                      <a16:colId xmlns:a16="http://schemas.microsoft.com/office/drawing/2014/main" val="3529504209"/>
                    </a:ext>
                  </a:extLst>
                </a:gridCol>
              </a:tblGrid>
              <a:tr h="346067">
                <a:tc>
                  <a:txBody>
                    <a:bodyPr/>
                    <a:lstStyle/>
                    <a:p>
                      <a:r>
                        <a:rPr lang="en-US" dirty="0"/>
                        <a:t>Syntax Definition</a:t>
                      </a:r>
                    </a:p>
                  </a:txBody>
                  <a:tcPr/>
                </a:tc>
                <a:extLst>
                  <a:ext uri="{0D108BD9-81ED-4DB2-BD59-A6C34878D82A}">
                    <a16:rowId xmlns:a16="http://schemas.microsoft.com/office/drawing/2014/main" val="1611626638"/>
                  </a:ext>
                </a:extLst>
              </a:tr>
              <a:tr h="1384268">
                <a:tc>
                  <a:txBody>
                    <a:bodyPr/>
                    <a:lstStyle/>
                    <a:p>
                      <a:r>
                        <a:rPr lang="en-AU" sz="1800" kern="1200" dirty="0">
                          <a:solidFill>
                            <a:schemeClr val="bg1">
                              <a:lumMod val="65000"/>
                            </a:schemeClr>
                          </a:solidFill>
                          <a:latin typeface="Lucida Console" panose="020B0609040504020204" pitchFamily="49" charset="0"/>
                          <a:ea typeface="+mn-ea"/>
                          <a:cs typeface="+mn-cs"/>
                        </a:rPr>
                        <a:t>&lt;Command-Name&gt; </a:t>
                      </a:r>
                      <a:r>
                        <a:rPr lang="en-AU" sz="1800" dirty="0">
                          <a:solidFill>
                            <a:schemeClr val="bg1">
                              <a:lumMod val="65000"/>
                            </a:schemeClr>
                          </a:solidFill>
                          <a:latin typeface="Lucida Console" panose="020B0609040504020204" pitchFamily="49" charset="0"/>
                        </a:rPr>
                        <a:t>-&lt;Required Parameter Name&gt; &lt;Required Parameter Value&gt;</a:t>
                      </a:r>
                    </a:p>
                    <a:p>
                      <a:r>
                        <a:rPr lang="en-AU" sz="1800" dirty="0">
                          <a:solidFill>
                            <a:schemeClr val="bg1">
                              <a:lumMod val="65000"/>
                            </a:schemeClr>
                          </a:solidFill>
                          <a:latin typeface="Lucida Console" panose="020B0609040504020204" pitchFamily="49" charset="0"/>
                        </a:rPr>
                        <a:t>[-&lt;Optional Parameter Name&gt; &lt;Optional Parameter Value&gt;] </a:t>
                      </a:r>
                    </a:p>
                    <a:p>
                      <a:r>
                        <a:rPr lang="en-AU" sz="1800" dirty="0">
                          <a:solidFill>
                            <a:schemeClr val="bg1">
                              <a:lumMod val="65000"/>
                            </a:schemeClr>
                          </a:solidFill>
                          <a:latin typeface="Lucida Console" panose="020B0609040504020204" pitchFamily="49" charset="0"/>
                        </a:rPr>
                        <a:t>[-&lt;Optional Switch Parameters&gt;] </a:t>
                      </a:r>
                    </a:p>
                    <a:p>
                      <a:r>
                        <a:rPr lang="en-AU" sz="1800" b="1" kern="1200" dirty="0">
                          <a:solidFill>
                            <a:schemeClr val="bg1"/>
                          </a:solidFill>
                          <a:latin typeface="Lucida Console" panose="020B0609040504020204" pitchFamily="49" charset="0"/>
                          <a:ea typeface="+mn-ea"/>
                          <a:cs typeface="+mn-cs"/>
                        </a:rPr>
                        <a:t>[-&lt;Optional Parameter Name&gt;] &lt;Required Parameter Value&gt;</a:t>
                      </a:r>
                    </a:p>
                    <a:p>
                      <a:r>
                        <a:rPr lang="en-AU" sz="1800" dirty="0">
                          <a:solidFill>
                            <a:schemeClr val="bg1">
                              <a:lumMod val="65000"/>
                            </a:schemeClr>
                          </a:solidFill>
                          <a:latin typeface="Lucida Console" panose="020B0609040504020204" pitchFamily="49" charset="0"/>
                        </a:rPr>
                        <a:t>&lt;Multiple Parameter Values&gt;[]</a:t>
                      </a:r>
                    </a:p>
                  </a:txBody>
                  <a:tcPr>
                    <a:solidFill>
                      <a:srgbClr val="012456"/>
                    </a:solidFill>
                  </a:tcPr>
                </a:tc>
                <a:extLst>
                  <a:ext uri="{0D108BD9-81ED-4DB2-BD59-A6C34878D82A}">
                    <a16:rowId xmlns:a16="http://schemas.microsoft.com/office/drawing/2014/main" val="1689623953"/>
                  </a:ext>
                </a:extLst>
              </a:tr>
            </a:tbl>
          </a:graphicData>
        </a:graphic>
      </p:graphicFrame>
    </p:spTree>
    <p:extLst>
      <p:ext uri="{BB962C8B-B14F-4D97-AF65-F5344CB8AC3E}">
        <p14:creationId xmlns:p14="http://schemas.microsoft.com/office/powerpoint/2010/main" val="3444667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HIDDEN - Slide9">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PowerShell Introduction</a:t>
            </a:r>
            <a:endParaRPr lang="en-US" dirty="0"/>
          </a:p>
        </p:txBody>
      </p:sp>
    </p:spTree>
    <p:extLst>
      <p:ext uri="{BB962C8B-B14F-4D97-AF65-F5344CB8AC3E}">
        <p14:creationId xmlns:p14="http://schemas.microsoft.com/office/powerpoint/2010/main" val="317512105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Cmdlet Syntax - Multiple Parameter Values</a:t>
            </a:r>
            <a:endParaRPr lang="en-US" dirty="0"/>
          </a:p>
        </p:txBody>
      </p:sp>
      <p:graphicFrame>
        <p:nvGraphicFramePr>
          <p:cNvPr id="7" name="Table 6">
            <a:extLst>
              <a:ext uri="{FF2B5EF4-FFF2-40B4-BE49-F238E27FC236}">
                <a16:creationId xmlns:a16="http://schemas.microsoft.com/office/drawing/2014/main" id="{077A70D3-8AF3-42C6-A516-9D5BD78CFDC1}"/>
              </a:ext>
            </a:extLst>
          </p:cNvPr>
          <p:cNvGraphicFramePr>
            <a:graphicFrameLocks noGrp="1"/>
          </p:cNvGraphicFramePr>
          <p:nvPr>
            <p:extLst>
              <p:ext uri="{D42A27DB-BD31-4B8C-83A1-F6EECF244321}">
                <p14:modId xmlns:p14="http://schemas.microsoft.com/office/powerpoint/2010/main" val="1448799936"/>
              </p:ext>
            </p:extLst>
          </p:nvPr>
        </p:nvGraphicFramePr>
        <p:xfrm>
          <a:off x="576272" y="3575095"/>
          <a:ext cx="11158528" cy="2603754"/>
        </p:xfrm>
        <a:graphic>
          <a:graphicData uri="http://schemas.openxmlformats.org/drawingml/2006/table">
            <a:tbl>
              <a:tblPr bandRow="1">
                <a:tableStyleId>{5C22544A-7EE6-4342-B048-85BDC9FD1C3A}</a:tableStyleId>
              </a:tblPr>
              <a:tblGrid>
                <a:gridCol w="11158528">
                  <a:extLst>
                    <a:ext uri="{9D8B030D-6E8A-4147-A177-3AD203B41FA5}">
                      <a16:colId xmlns:a16="http://schemas.microsoft.com/office/drawing/2014/main" val="2869950603"/>
                    </a:ext>
                  </a:extLst>
                </a:gridCol>
              </a:tblGrid>
              <a:tr h="346067">
                <a:tc>
                  <a:txBody>
                    <a:bodyPr/>
                    <a:lstStyle/>
                    <a:p>
                      <a:r>
                        <a:rPr lang="en-US" dirty="0"/>
                        <a:t>Syntax</a:t>
                      </a:r>
                      <a:r>
                        <a:rPr lang="en-US" baseline="0" dirty="0"/>
                        <a:t> Sample</a:t>
                      </a:r>
                      <a:endParaRPr lang="en-US" dirty="0"/>
                    </a:p>
                  </a:txBody>
                  <a:tcPr/>
                </a:tc>
                <a:extLst>
                  <a:ext uri="{0D108BD9-81ED-4DB2-BD59-A6C34878D82A}">
                    <a16:rowId xmlns:a16="http://schemas.microsoft.com/office/drawing/2014/main" val="1024373913"/>
                  </a:ext>
                </a:extLst>
              </a:tr>
              <a:tr h="2162919">
                <a:tc>
                  <a:txBody>
                    <a:bodyPr/>
                    <a:lstStyle/>
                    <a:p>
                      <a:r>
                        <a:rPr lang="en-AU" dirty="0">
                          <a:solidFill>
                            <a:schemeClr val="bg1">
                              <a:lumMod val="65000"/>
                            </a:schemeClr>
                          </a:solidFill>
                          <a:latin typeface="Lucida Console" panose="020B0609040504020204" pitchFamily="49" charset="0"/>
                        </a:rPr>
                        <a:t>PS C:\&gt; </a:t>
                      </a:r>
                      <a:r>
                        <a:rPr lang="en-AU" dirty="0">
                          <a:solidFill>
                            <a:schemeClr val="bg1">
                              <a:lumMod val="65000"/>
                            </a:schemeClr>
                          </a:solidFill>
                        </a:rPr>
                        <a:t> </a:t>
                      </a:r>
                      <a:r>
                        <a:rPr lang="en-AU" dirty="0">
                          <a:solidFill>
                            <a:srgbClr val="E0FFFF"/>
                          </a:solidFill>
                          <a:latin typeface="Lucida Console" panose="020B0609040504020204" pitchFamily="49" charset="0"/>
                        </a:rPr>
                        <a:t>Get-Command</a:t>
                      </a:r>
                      <a:r>
                        <a:rPr lang="en-AU" dirty="0">
                          <a:solidFill>
                            <a:srgbClr val="F5F5F5"/>
                          </a:solidFill>
                          <a:latin typeface="Lucida Console" panose="020B0609040504020204" pitchFamily="49" charset="0"/>
                        </a:rPr>
                        <a:t> </a:t>
                      </a:r>
                      <a:r>
                        <a:rPr lang="en-AU" dirty="0">
                          <a:solidFill>
                            <a:srgbClr val="FFE4B5"/>
                          </a:solidFill>
                          <a:latin typeface="Lucida Console" panose="020B0609040504020204" pitchFamily="49" charset="0"/>
                        </a:rPr>
                        <a:t>–Name</a:t>
                      </a:r>
                      <a:r>
                        <a:rPr lang="en-AU" dirty="0">
                          <a:solidFill>
                            <a:srgbClr val="F5F5F5"/>
                          </a:solidFill>
                          <a:latin typeface="Lucida Console" panose="020B0609040504020204" pitchFamily="49" charset="0"/>
                        </a:rPr>
                        <a:t> </a:t>
                      </a:r>
                      <a:r>
                        <a:rPr lang="en-AU" dirty="0">
                          <a:solidFill>
                            <a:srgbClr val="EE82EE"/>
                          </a:solidFill>
                          <a:latin typeface="Lucida Console" panose="020B0609040504020204" pitchFamily="49" charset="0"/>
                        </a:rPr>
                        <a:t>Add-Computer</a:t>
                      </a:r>
                      <a:r>
                        <a:rPr lang="en-AU" dirty="0">
                          <a:solidFill>
                            <a:srgbClr val="F5F5F5"/>
                          </a:solidFill>
                          <a:latin typeface="Lucida Console" panose="020B0609040504020204" pitchFamily="49" charset="0"/>
                        </a:rPr>
                        <a:t> </a:t>
                      </a:r>
                      <a:r>
                        <a:rPr lang="en-AU" dirty="0">
                          <a:solidFill>
                            <a:srgbClr val="FFE4B5"/>
                          </a:solidFill>
                          <a:latin typeface="Lucida Console" panose="020B0609040504020204" pitchFamily="49" charset="0"/>
                        </a:rPr>
                        <a:t>–Syntax </a:t>
                      </a:r>
                    </a:p>
                    <a:p>
                      <a:endParaRPr lang="en-AU" dirty="0">
                        <a:solidFill>
                          <a:schemeClr val="tx2">
                            <a:lumMod val="65000"/>
                          </a:schemeClr>
                        </a:solidFill>
                        <a:latin typeface="Lucida Console" panose="020B0609040504020204" pitchFamily="49" charset="0"/>
                      </a:endParaRPr>
                    </a:p>
                    <a:p>
                      <a:r>
                        <a:rPr lang="en-AU" sz="1765" kern="1200" dirty="0">
                          <a:solidFill>
                            <a:schemeClr val="bg1">
                              <a:lumMod val="65000"/>
                            </a:schemeClr>
                          </a:solidFill>
                          <a:latin typeface="Lucida Console" panose="020B0609040504020204" pitchFamily="49" charset="0"/>
                          <a:ea typeface="+mn-ea"/>
                          <a:cs typeface="+mn-cs"/>
                        </a:rPr>
                        <a:t>Add-Computer</a:t>
                      </a:r>
                      <a:r>
                        <a:rPr lang="en-AU" dirty="0">
                          <a:solidFill>
                            <a:srgbClr val="F5F5F5"/>
                          </a:solidFill>
                          <a:latin typeface="Lucida Console" panose="020B0609040504020204" pitchFamily="49" charset="0"/>
                        </a:rPr>
                        <a:t> </a:t>
                      </a:r>
                      <a:r>
                        <a:rPr lang="en-AU" dirty="0">
                          <a:solidFill>
                            <a:schemeClr val="bg1">
                              <a:lumMod val="65000"/>
                            </a:schemeClr>
                          </a:solidFill>
                          <a:latin typeface="Lucida Console" panose="020B0609040504020204" pitchFamily="49" charset="0"/>
                        </a:rPr>
                        <a:t>[-</a:t>
                      </a:r>
                      <a:r>
                        <a:rPr lang="en-AU" dirty="0" err="1">
                          <a:solidFill>
                            <a:schemeClr val="bg1">
                              <a:lumMod val="65000"/>
                            </a:schemeClr>
                          </a:solidFill>
                          <a:latin typeface="Lucida Console" panose="020B0609040504020204" pitchFamily="49" charset="0"/>
                        </a:rPr>
                        <a:t>DomainName</a:t>
                      </a:r>
                      <a:r>
                        <a:rPr lang="en-AU" dirty="0">
                          <a:solidFill>
                            <a:schemeClr val="bg1">
                              <a:lumMod val="65000"/>
                            </a:schemeClr>
                          </a:solidFill>
                          <a:latin typeface="Lucida Console" panose="020B0609040504020204" pitchFamily="49" charset="0"/>
                        </a:rPr>
                        <a:t>] &lt;string&gt; -Credential &lt;</a:t>
                      </a:r>
                      <a:r>
                        <a:rPr lang="en-AU" dirty="0" err="1">
                          <a:solidFill>
                            <a:schemeClr val="bg1">
                              <a:lumMod val="65000"/>
                            </a:schemeClr>
                          </a:solidFill>
                          <a:latin typeface="Lucida Console" panose="020B0609040504020204" pitchFamily="49" charset="0"/>
                        </a:rPr>
                        <a:t>pscredential</a:t>
                      </a:r>
                      <a:r>
                        <a:rPr lang="en-AU" dirty="0">
                          <a:solidFill>
                            <a:schemeClr val="bg1">
                              <a:lumMod val="65000"/>
                            </a:schemeClr>
                          </a:solidFill>
                          <a:latin typeface="Lucida Console" panose="020B0609040504020204" pitchFamily="49" charset="0"/>
                        </a:rPr>
                        <a:t>&gt; [-</a:t>
                      </a:r>
                      <a:r>
                        <a:rPr lang="en-AU" dirty="0" err="1">
                          <a:solidFill>
                            <a:schemeClr val="bg1">
                              <a:lumMod val="65000"/>
                            </a:schemeClr>
                          </a:solidFill>
                          <a:latin typeface="Lucida Console" panose="020B0609040504020204" pitchFamily="49" charset="0"/>
                        </a:rPr>
                        <a:t>ComputerName</a:t>
                      </a:r>
                      <a:r>
                        <a:rPr lang="en-AU" dirty="0">
                          <a:solidFill>
                            <a:schemeClr val="bg1">
                              <a:lumMod val="65000"/>
                            </a:schemeClr>
                          </a:solidFill>
                          <a:latin typeface="Lucida Console" panose="020B0609040504020204" pitchFamily="49" charset="0"/>
                        </a:rPr>
                        <a:t> &lt;string</a:t>
                      </a:r>
                      <a:r>
                        <a:rPr lang="en-AU" sz="1765" b="1" kern="1200" dirty="0">
                          <a:solidFill>
                            <a:srgbClr val="F5F5F5"/>
                          </a:solidFill>
                          <a:latin typeface="Lucida Console" panose="020B0609040504020204" pitchFamily="49" charset="0"/>
                          <a:ea typeface="+mn-ea"/>
                          <a:cs typeface="+mn-cs"/>
                        </a:rPr>
                        <a:t>[]</a:t>
                      </a:r>
                      <a:r>
                        <a:rPr lang="en-AU" dirty="0">
                          <a:solidFill>
                            <a:schemeClr val="bg1">
                              <a:lumMod val="65000"/>
                            </a:schemeClr>
                          </a:solidFill>
                          <a:latin typeface="Lucida Console" panose="020B0609040504020204" pitchFamily="49" charset="0"/>
                        </a:rPr>
                        <a:t>&gt;] [-</a:t>
                      </a:r>
                      <a:r>
                        <a:rPr lang="en-AU" dirty="0" err="1">
                          <a:solidFill>
                            <a:schemeClr val="bg1">
                              <a:lumMod val="65000"/>
                            </a:schemeClr>
                          </a:solidFill>
                          <a:latin typeface="Lucida Console" panose="020B0609040504020204" pitchFamily="49" charset="0"/>
                        </a:rPr>
                        <a:t>LocalCredential</a:t>
                      </a:r>
                      <a:endParaRPr lang="en-AU" dirty="0">
                        <a:solidFill>
                          <a:schemeClr val="bg1">
                            <a:lumMod val="65000"/>
                          </a:schemeClr>
                        </a:solidFill>
                        <a:latin typeface="Lucida Console" panose="020B0609040504020204" pitchFamily="49" charset="0"/>
                      </a:endParaRPr>
                    </a:p>
                    <a:p>
                      <a:r>
                        <a:rPr lang="en-AU" dirty="0">
                          <a:solidFill>
                            <a:schemeClr val="bg1">
                              <a:lumMod val="65000"/>
                            </a:schemeClr>
                          </a:solidFill>
                          <a:latin typeface="Lucida Console" panose="020B0609040504020204" pitchFamily="49" charset="0"/>
                        </a:rPr>
                        <a:t>&lt;</a:t>
                      </a:r>
                      <a:r>
                        <a:rPr lang="en-AU" dirty="0" err="1">
                          <a:solidFill>
                            <a:schemeClr val="bg1">
                              <a:lumMod val="65000"/>
                            </a:schemeClr>
                          </a:solidFill>
                          <a:latin typeface="Lucida Console" panose="020B0609040504020204" pitchFamily="49" charset="0"/>
                        </a:rPr>
                        <a:t>pscredential</a:t>
                      </a:r>
                      <a:r>
                        <a:rPr lang="en-AU" dirty="0">
                          <a:solidFill>
                            <a:schemeClr val="bg1">
                              <a:lumMod val="65000"/>
                            </a:schemeClr>
                          </a:solidFill>
                          <a:latin typeface="Lucida Console" panose="020B0609040504020204" pitchFamily="49" charset="0"/>
                        </a:rPr>
                        <a:t>&gt;] [-</a:t>
                      </a:r>
                      <a:r>
                        <a:rPr lang="en-AU" dirty="0" err="1">
                          <a:solidFill>
                            <a:schemeClr val="bg1">
                              <a:lumMod val="65000"/>
                            </a:schemeClr>
                          </a:solidFill>
                          <a:latin typeface="Lucida Console" panose="020B0609040504020204" pitchFamily="49" charset="0"/>
                        </a:rPr>
                        <a:t>UnjoinDomainCredential</a:t>
                      </a:r>
                      <a:r>
                        <a:rPr lang="en-AU" dirty="0">
                          <a:solidFill>
                            <a:schemeClr val="bg1">
                              <a:lumMod val="65000"/>
                            </a:schemeClr>
                          </a:solidFill>
                          <a:latin typeface="Lucida Console" panose="020B0609040504020204" pitchFamily="49" charset="0"/>
                        </a:rPr>
                        <a:t> &lt;</a:t>
                      </a:r>
                      <a:r>
                        <a:rPr lang="en-AU" dirty="0" err="1">
                          <a:solidFill>
                            <a:schemeClr val="bg1">
                              <a:lumMod val="65000"/>
                            </a:schemeClr>
                          </a:solidFill>
                          <a:latin typeface="Lucida Console" panose="020B0609040504020204" pitchFamily="49" charset="0"/>
                        </a:rPr>
                        <a:t>pscredential</a:t>
                      </a:r>
                      <a:r>
                        <a:rPr lang="en-AU" dirty="0">
                          <a:solidFill>
                            <a:schemeClr val="bg1">
                              <a:lumMod val="65000"/>
                            </a:schemeClr>
                          </a:solidFill>
                          <a:latin typeface="Lucida Console" panose="020B0609040504020204" pitchFamily="49" charset="0"/>
                        </a:rPr>
                        <a:t>&gt;] [-</a:t>
                      </a:r>
                      <a:r>
                        <a:rPr lang="en-AU" dirty="0" err="1">
                          <a:solidFill>
                            <a:schemeClr val="bg1">
                              <a:lumMod val="65000"/>
                            </a:schemeClr>
                          </a:solidFill>
                          <a:latin typeface="Lucida Console" panose="020B0609040504020204" pitchFamily="49" charset="0"/>
                        </a:rPr>
                        <a:t>OUPath</a:t>
                      </a:r>
                      <a:r>
                        <a:rPr lang="en-AU" dirty="0">
                          <a:solidFill>
                            <a:schemeClr val="bg1">
                              <a:lumMod val="65000"/>
                            </a:schemeClr>
                          </a:solidFill>
                          <a:latin typeface="Lucida Console" panose="020B0609040504020204" pitchFamily="49" charset="0"/>
                        </a:rPr>
                        <a:t> &lt;string&gt;] [-Server &lt;string&gt;] [-Unsecure] [-Options</a:t>
                      </a:r>
                    </a:p>
                    <a:p>
                      <a:r>
                        <a:rPr lang="en-AU" dirty="0">
                          <a:solidFill>
                            <a:schemeClr val="bg1">
                              <a:lumMod val="65000"/>
                            </a:schemeClr>
                          </a:solidFill>
                          <a:latin typeface="Lucida Console" panose="020B0609040504020204" pitchFamily="49" charset="0"/>
                        </a:rPr>
                        <a:t>&lt;</a:t>
                      </a:r>
                      <a:r>
                        <a:rPr lang="en-AU" dirty="0" err="1">
                          <a:solidFill>
                            <a:schemeClr val="bg1">
                              <a:lumMod val="65000"/>
                            </a:schemeClr>
                          </a:solidFill>
                          <a:latin typeface="Lucida Console" panose="020B0609040504020204" pitchFamily="49" charset="0"/>
                        </a:rPr>
                        <a:t>JoinOptions</a:t>
                      </a:r>
                      <a:r>
                        <a:rPr lang="en-AU" dirty="0">
                          <a:solidFill>
                            <a:schemeClr val="bg1">
                              <a:lumMod val="65000"/>
                            </a:schemeClr>
                          </a:solidFill>
                          <a:latin typeface="Lucida Console" panose="020B0609040504020204" pitchFamily="49" charset="0"/>
                        </a:rPr>
                        <a:t>&gt;] [-Restart] [-</a:t>
                      </a:r>
                      <a:r>
                        <a:rPr lang="en-AU" dirty="0" err="1">
                          <a:solidFill>
                            <a:schemeClr val="bg1">
                              <a:lumMod val="65000"/>
                            </a:schemeClr>
                          </a:solidFill>
                          <a:latin typeface="Lucida Console" panose="020B0609040504020204" pitchFamily="49" charset="0"/>
                        </a:rPr>
                        <a:t>PassThru</a:t>
                      </a:r>
                      <a:r>
                        <a:rPr lang="en-AU" dirty="0">
                          <a:solidFill>
                            <a:schemeClr val="bg1">
                              <a:lumMod val="65000"/>
                            </a:schemeClr>
                          </a:solidFill>
                          <a:latin typeface="Lucida Console" panose="020B0609040504020204" pitchFamily="49" charset="0"/>
                        </a:rPr>
                        <a:t>] [-</a:t>
                      </a:r>
                      <a:r>
                        <a:rPr lang="en-AU" dirty="0" err="1">
                          <a:solidFill>
                            <a:schemeClr val="bg1">
                              <a:lumMod val="65000"/>
                            </a:schemeClr>
                          </a:solidFill>
                          <a:latin typeface="Lucida Console" panose="020B0609040504020204" pitchFamily="49" charset="0"/>
                        </a:rPr>
                        <a:t>NewName</a:t>
                      </a:r>
                      <a:r>
                        <a:rPr lang="en-AU" dirty="0">
                          <a:solidFill>
                            <a:schemeClr val="bg1">
                              <a:lumMod val="65000"/>
                            </a:schemeClr>
                          </a:solidFill>
                          <a:latin typeface="Lucida Console" panose="020B0609040504020204" pitchFamily="49" charset="0"/>
                        </a:rPr>
                        <a:t> &lt;string&gt;] [-Force] [-</a:t>
                      </a:r>
                      <a:r>
                        <a:rPr lang="en-AU" dirty="0" err="1">
                          <a:solidFill>
                            <a:schemeClr val="bg1">
                              <a:lumMod val="65000"/>
                            </a:schemeClr>
                          </a:solidFill>
                          <a:latin typeface="Lucida Console" panose="020B0609040504020204" pitchFamily="49" charset="0"/>
                        </a:rPr>
                        <a:t>WhatIf</a:t>
                      </a:r>
                      <a:r>
                        <a:rPr lang="en-AU" dirty="0">
                          <a:solidFill>
                            <a:schemeClr val="bg1">
                              <a:lumMod val="65000"/>
                            </a:schemeClr>
                          </a:solidFill>
                          <a:latin typeface="Lucida Console" panose="020B0609040504020204" pitchFamily="49" charset="0"/>
                        </a:rPr>
                        <a:t>] [-Confirm] [&lt;</a:t>
                      </a:r>
                      <a:r>
                        <a:rPr lang="en-AU" dirty="0" err="1">
                          <a:solidFill>
                            <a:schemeClr val="bg1">
                              <a:lumMod val="65000"/>
                            </a:schemeClr>
                          </a:solidFill>
                          <a:latin typeface="Lucida Console" panose="020B0609040504020204" pitchFamily="49" charset="0"/>
                        </a:rPr>
                        <a:t>CommonParameters</a:t>
                      </a:r>
                      <a:r>
                        <a:rPr lang="en-AU" dirty="0">
                          <a:solidFill>
                            <a:schemeClr val="bg1">
                              <a:lumMod val="65000"/>
                            </a:schemeClr>
                          </a:solidFill>
                          <a:latin typeface="Lucida Console" panose="020B0609040504020204" pitchFamily="49" charset="0"/>
                        </a:rPr>
                        <a:t>&gt;]</a:t>
                      </a:r>
                    </a:p>
                  </a:txBody>
                  <a:tcPr>
                    <a:solidFill>
                      <a:srgbClr val="012456"/>
                    </a:solidFill>
                  </a:tcPr>
                </a:tc>
                <a:extLst>
                  <a:ext uri="{0D108BD9-81ED-4DB2-BD59-A6C34878D82A}">
                    <a16:rowId xmlns:a16="http://schemas.microsoft.com/office/drawing/2014/main" val="2510236938"/>
                  </a:ext>
                </a:extLst>
              </a:tr>
            </a:tbl>
          </a:graphicData>
        </a:graphic>
      </p:graphicFrame>
      <p:graphicFrame>
        <p:nvGraphicFramePr>
          <p:cNvPr id="8" name="Table 7">
            <a:extLst>
              <a:ext uri="{FF2B5EF4-FFF2-40B4-BE49-F238E27FC236}">
                <a16:creationId xmlns:a16="http://schemas.microsoft.com/office/drawing/2014/main" id="{FC9AE4AC-339C-4E4A-BD5C-8A3C9409FFAF}"/>
              </a:ext>
            </a:extLst>
          </p:cNvPr>
          <p:cNvGraphicFramePr>
            <a:graphicFrameLocks noGrp="1"/>
          </p:cNvGraphicFramePr>
          <p:nvPr>
            <p:extLst>
              <p:ext uri="{D42A27DB-BD31-4B8C-83A1-F6EECF244321}">
                <p14:modId xmlns:p14="http://schemas.microsoft.com/office/powerpoint/2010/main" val="2335457330"/>
              </p:ext>
            </p:extLst>
          </p:nvPr>
        </p:nvGraphicFramePr>
        <p:xfrm>
          <a:off x="576271" y="1600200"/>
          <a:ext cx="11158528" cy="1823466"/>
        </p:xfrm>
        <a:graphic>
          <a:graphicData uri="http://schemas.openxmlformats.org/drawingml/2006/table">
            <a:tbl>
              <a:tblPr bandRow="1">
                <a:tableStyleId>{5C22544A-7EE6-4342-B048-85BDC9FD1C3A}</a:tableStyleId>
              </a:tblPr>
              <a:tblGrid>
                <a:gridCol w="11158528">
                  <a:extLst>
                    <a:ext uri="{9D8B030D-6E8A-4147-A177-3AD203B41FA5}">
                      <a16:colId xmlns:a16="http://schemas.microsoft.com/office/drawing/2014/main" val="3529504209"/>
                    </a:ext>
                  </a:extLst>
                </a:gridCol>
              </a:tblGrid>
              <a:tr h="346067">
                <a:tc>
                  <a:txBody>
                    <a:bodyPr/>
                    <a:lstStyle/>
                    <a:p>
                      <a:r>
                        <a:rPr lang="en-US" dirty="0"/>
                        <a:t>Syntax Definition</a:t>
                      </a:r>
                    </a:p>
                  </a:txBody>
                  <a:tcPr/>
                </a:tc>
                <a:extLst>
                  <a:ext uri="{0D108BD9-81ED-4DB2-BD59-A6C34878D82A}">
                    <a16:rowId xmlns:a16="http://schemas.microsoft.com/office/drawing/2014/main" val="1611626638"/>
                  </a:ext>
                </a:extLst>
              </a:tr>
              <a:tr h="1384268">
                <a:tc>
                  <a:txBody>
                    <a:bodyPr/>
                    <a:lstStyle/>
                    <a:p>
                      <a:r>
                        <a:rPr lang="en-AU" sz="1800" kern="1200" dirty="0">
                          <a:solidFill>
                            <a:schemeClr val="bg1">
                              <a:lumMod val="65000"/>
                            </a:schemeClr>
                          </a:solidFill>
                          <a:latin typeface="Lucida Console" panose="020B0609040504020204" pitchFamily="49" charset="0"/>
                          <a:ea typeface="+mn-ea"/>
                          <a:cs typeface="+mn-cs"/>
                        </a:rPr>
                        <a:t>&lt;Command-Name&gt; </a:t>
                      </a:r>
                      <a:r>
                        <a:rPr lang="en-AU" sz="1800" dirty="0">
                          <a:solidFill>
                            <a:schemeClr val="bg1">
                              <a:lumMod val="65000"/>
                            </a:schemeClr>
                          </a:solidFill>
                          <a:latin typeface="Lucida Console" panose="020B0609040504020204" pitchFamily="49" charset="0"/>
                        </a:rPr>
                        <a:t>-&lt;Required Parameter Name&gt; &lt;Required Parameter Value&gt;</a:t>
                      </a:r>
                    </a:p>
                    <a:p>
                      <a:r>
                        <a:rPr lang="en-AU" sz="1800" dirty="0">
                          <a:solidFill>
                            <a:schemeClr val="bg1">
                              <a:lumMod val="65000"/>
                            </a:schemeClr>
                          </a:solidFill>
                          <a:latin typeface="Lucida Console" panose="020B0609040504020204" pitchFamily="49" charset="0"/>
                        </a:rPr>
                        <a:t>[-&lt;Optional Parameter Name&gt; &lt;Optional Parameter Value&gt;] </a:t>
                      </a:r>
                    </a:p>
                    <a:p>
                      <a:r>
                        <a:rPr lang="en-AU" sz="1800" dirty="0">
                          <a:solidFill>
                            <a:schemeClr val="bg1">
                              <a:lumMod val="65000"/>
                            </a:schemeClr>
                          </a:solidFill>
                          <a:latin typeface="Lucida Console" panose="020B0609040504020204" pitchFamily="49" charset="0"/>
                        </a:rPr>
                        <a:t>[-&lt;Optional Switch Parameters&gt;] </a:t>
                      </a:r>
                    </a:p>
                    <a:p>
                      <a:r>
                        <a:rPr lang="en-AU" sz="1800" dirty="0">
                          <a:solidFill>
                            <a:schemeClr val="bg1">
                              <a:lumMod val="65000"/>
                            </a:schemeClr>
                          </a:solidFill>
                          <a:latin typeface="Lucida Console" panose="020B0609040504020204" pitchFamily="49" charset="0"/>
                        </a:rPr>
                        <a:t>[-&lt;Optional Parameter Name&gt;] &lt;Required Parameter Value&gt;</a:t>
                      </a:r>
                    </a:p>
                    <a:p>
                      <a:r>
                        <a:rPr lang="en-AU" sz="1800" b="1" kern="1200" dirty="0">
                          <a:solidFill>
                            <a:schemeClr val="bg1"/>
                          </a:solidFill>
                          <a:latin typeface="Lucida Console" panose="020B0609040504020204" pitchFamily="49" charset="0"/>
                          <a:ea typeface="+mn-ea"/>
                          <a:cs typeface="+mn-cs"/>
                        </a:rPr>
                        <a:t>&lt;Multiple Parameter Values&gt;[]</a:t>
                      </a:r>
                    </a:p>
                  </a:txBody>
                  <a:tcPr>
                    <a:solidFill>
                      <a:srgbClr val="012456"/>
                    </a:solidFill>
                  </a:tcPr>
                </a:tc>
                <a:extLst>
                  <a:ext uri="{0D108BD9-81ED-4DB2-BD59-A6C34878D82A}">
                    <a16:rowId xmlns:a16="http://schemas.microsoft.com/office/drawing/2014/main" val="1689623953"/>
                  </a:ext>
                </a:extLst>
              </a:tr>
            </a:tbl>
          </a:graphicData>
        </a:graphic>
      </p:graphicFrame>
    </p:spTree>
    <p:extLst>
      <p:ext uri="{BB962C8B-B14F-4D97-AF65-F5344CB8AC3E}">
        <p14:creationId xmlns:p14="http://schemas.microsoft.com/office/powerpoint/2010/main" val="1920063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name="HIDDEN - Slide87">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Cmdlet Syntax</a:t>
            </a:r>
            <a:endParaRPr lang="en-US" sz="3600" dirty="0">
              <a:solidFill>
                <a:schemeClr val="tx1"/>
              </a:solidFill>
            </a:endParaRPr>
          </a:p>
        </p:txBody>
      </p:sp>
    </p:spTree>
    <p:extLst>
      <p:ext uri="{BB962C8B-B14F-4D97-AF65-F5344CB8AC3E}">
        <p14:creationId xmlns:p14="http://schemas.microsoft.com/office/powerpoint/2010/main" val="357152850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Cmdlet Syntax Diagram- Parameter Sets</a:t>
            </a:r>
            <a:endParaRPr lang="en-US" dirty="0"/>
          </a:p>
        </p:txBody>
      </p:sp>
      <p:sp>
        <p:nvSpPr>
          <p:cNvPr id="3" name="Content Placeholder 2"/>
          <p:cNvSpPr>
            <a:spLocks noGrp="1"/>
          </p:cNvSpPr>
          <p:nvPr>
            <p:ph sz="quarter" idx="4294967295"/>
          </p:nvPr>
        </p:nvSpPr>
        <p:spPr>
          <a:xfrm>
            <a:off x="0" y="5200650"/>
            <a:ext cx="11176000" cy="1082675"/>
          </a:xfrm>
        </p:spPr>
        <p:txBody>
          <a:bodyPr>
            <a:normAutofit fontScale="70000" lnSpcReduction="20000"/>
          </a:bodyPr>
          <a:lstStyle/>
          <a:p>
            <a:pPr marL="342900" indent="-342900">
              <a:buFont typeface="Arial" panose="020B0604020202020204" pitchFamily="34" charset="0"/>
              <a:buChar char="•"/>
            </a:pPr>
            <a:r>
              <a:rPr lang="en-AU" dirty="0"/>
              <a:t>Note: ‘Id’, ‘Name’ and ‘</a:t>
            </a:r>
            <a:r>
              <a:rPr lang="en-AU" dirty="0" err="1"/>
              <a:t>InputObject</a:t>
            </a:r>
            <a:r>
              <a:rPr lang="en-AU"/>
              <a:t>’ parameters </a:t>
            </a:r>
            <a:r>
              <a:rPr lang="en-AU" dirty="0"/>
              <a:t>cannot be used together and are required (value only for ‘-Id’ &amp; ‘-</a:t>
            </a:r>
            <a:r>
              <a:rPr lang="en-AU" dirty="0" err="1"/>
              <a:t>InputObject</a:t>
            </a:r>
            <a:r>
              <a:rPr lang="en-AU" dirty="0"/>
              <a:t>’) in their respective parameter set</a:t>
            </a:r>
          </a:p>
          <a:p>
            <a:endParaRPr lang="en-AU" dirty="0"/>
          </a:p>
          <a:p>
            <a:endParaRPr lang="en-AU" dirty="0"/>
          </a:p>
          <a:p>
            <a:endParaRPr lang="en-AU" dirty="0"/>
          </a:p>
          <a:p>
            <a:endParaRPr lang="en-AU" dirty="0"/>
          </a:p>
          <a:p>
            <a:endParaRPr lang="en-AU" dirty="0"/>
          </a:p>
          <a:p>
            <a:endParaRPr lang="en-AU" dirty="0"/>
          </a:p>
        </p:txBody>
      </p:sp>
      <p:sp>
        <p:nvSpPr>
          <p:cNvPr id="2" name="TextBox 1"/>
          <p:cNvSpPr txBox="1"/>
          <p:nvPr/>
        </p:nvSpPr>
        <p:spPr>
          <a:xfrm>
            <a:off x="551384" y="1685068"/>
            <a:ext cx="11168989" cy="3170099"/>
          </a:xfrm>
          <a:prstGeom prst="rect">
            <a:avLst/>
          </a:prstGeom>
          <a:solidFill>
            <a:srgbClr val="012456"/>
          </a:solidFill>
        </p:spPr>
        <p:txBody>
          <a:bodyPr wrap="square" rtlCol="0">
            <a:spAutoFit/>
          </a:bodyPr>
          <a:lstStyle/>
          <a:p>
            <a:r>
              <a:rPr lang="en-AU" sz="2000" dirty="0">
                <a:solidFill>
                  <a:schemeClr val="bg1">
                    <a:lumMod val="65000"/>
                  </a:schemeClr>
                </a:solidFill>
                <a:latin typeface="Lucida Console" panose="020B0609040504020204" pitchFamily="49" charset="0"/>
              </a:rPr>
              <a:t>PS C:\&gt;  </a:t>
            </a:r>
            <a:r>
              <a:rPr lang="en-AU" sz="2000" dirty="0">
                <a:solidFill>
                  <a:srgbClr val="E0FFFF"/>
                </a:solidFill>
                <a:latin typeface="Lucida Console" panose="020B0609040504020204" pitchFamily="49" charset="0"/>
              </a:rPr>
              <a:t>Get-Command</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–Name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Stop-Process</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–Syntax </a:t>
            </a:r>
          </a:p>
          <a:p>
            <a:endParaRPr lang="en-AU" sz="2000" dirty="0">
              <a:solidFill>
                <a:schemeClr val="tx2">
                  <a:lumMod val="50000"/>
                </a:schemeClr>
              </a:solidFill>
              <a:latin typeface="Lucida Console" panose="020B0609040504020204" pitchFamily="49" charset="0"/>
            </a:endParaRPr>
          </a:p>
          <a:p>
            <a:r>
              <a:rPr lang="en-AU" sz="2000" dirty="0">
                <a:solidFill>
                  <a:schemeClr val="bg1">
                    <a:lumMod val="65000"/>
                  </a:schemeClr>
                </a:solidFill>
                <a:latin typeface="Lucida Console" panose="020B0609040504020204" pitchFamily="49" charset="0"/>
              </a:rPr>
              <a:t>Stop-Process</a:t>
            </a:r>
            <a:r>
              <a:rPr lang="en-AU" sz="2000" dirty="0">
                <a:solidFill>
                  <a:schemeClr val="tx2">
                    <a:lumMod val="50000"/>
                  </a:schemeClr>
                </a:solidFill>
                <a:latin typeface="Lucida Console" panose="020B0609040504020204" pitchFamily="49" charset="0"/>
              </a:rPr>
              <a:t> </a:t>
            </a:r>
            <a:r>
              <a:rPr lang="en-AU" sz="2000" b="1" dirty="0">
                <a:solidFill>
                  <a:schemeClr val="bg1"/>
                </a:solidFill>
                <a:latin typeface="Lucida Console" panose="020B0609040504020204" pitchFamily="49" charset="0"/>
              </a:rPr>
              <a:t>[-Id] &lt;</a:t>
            </a:r>
            <a:r>
              <a:rPr lang="en-AU" sz="2000" b="1" dirty="0" err="1">
                <a:solidFill>
                  <a:schemeClr val="bg1"/>
                </a:solidFill>
                <a:latin typeface="Lucida Console" panose="020B0609040504020204" pitchFamily="49" charset="0"/>
              </a:rPr>
              <a:t>int</a:t>
            </a:r>
            <a:r>
              <a:rPr lang="en-AU" sz="2000" b="1" dirty="0">
                <a:solidFill>
                  <a:schemeClr val="bg1"/>
                </a:solidFill>
                <a:latin typeface="Lucida Console" panose="020B0609040504020204" pitchFamily="49" charset="0"/>
              </a:rPr>
              <a:t>[]&gt;</a:t>
            </a:r>
            <a:r>
              <a:rPr lang="en-AU" sz="2000" dirty="0">
                <a:latin typeface="Lucida Console" panose="020B0609040504020204" pitchFamily="49" charset="0"/>
              </a:rPr>
              <a:t> </a:t>
            </a:r>
            <a:r>
              <a:rPr lang="en-AU" sz="2000" dirty="0">
                <a:solidFill>
                  <a:schemeClr val="bg1">
                    <a:lumMod val="65000"/>
                  </a:schemeClr>
                </a:solidFill>
                <a:latin typeface="Lucida Console" panose="020B0609040504020204" pitchFamily="49" charset="0"/>
              </a:rPr>
              <a:t>[-</a:t>
            </a:r>
            <a:r>
              <a:rPr lang="en-AU" sz="2000" dirty="0" err="1">
                <a:solidFill>
                  <a:schemeClr val="bg1">
                    <a:lumMod val="65000"/>
                  </a:schemeClr>
                </a:solidFill>
                <a:latin typeface="Lucida Console" panose="020B0609040504020204" pitchFamily="49" charset="0"/>
              </a:rPr>
              <a:t>PassThru</a:t>
            </a:r>
            <a:r>
              <a:rPr lang="en-AU" sz="2000" dirty="0">
                <a:solidFill>
                  <a:schemeClr val="bg1">
                    <a:lumMod val="65000"/>
                  </a:schemeClr>
                </a:solidFill>
                <a:latin typeface="Lucida Console" panose="020B0609040504020204" pitchFamily="49" charset="0"/>
              </a:rPr>
              <a:t>] [-Force] [-WhatIf] [-Confirm] [&lt;</a:t>
            </a:r>
            <a:r>
              <a:rPr lang="en-AU" sz="2000" dirty="0" err="1">
                <a:solidFill>
                  <a:schemeClr val="bg1">
                    <a:lumMod val="65000"/>
                  </a:schemeClr>
                </a:solidFill>
                <a:latin typeface="Lucida Console" panose="020B0609040504020204" pitchFamily="49" charset="0"/>
              </a:rPr>
              <a:t>CommonParameters</a:t>
            </a:r>
            <a:r>
              <a:rPr lang="en-AU" sz="2000" dirty="0">
                <a:solidFill>
                  <a:schemeClr val="bg1">
                    <a:lumMod val="65000"/>
                  </a:schemeClr>
                </a:solidFill>
                <a:latin typeface="Lucida Console" panose="020B0609040504020204" pitchFamily="49" charset="0"/>
              </a:rPr>
              <a:t>&gt;]</a:t>
            </a:r>
          </a:p>
          <a:p>
            <a:endParaRPr lang="en-AU" sz="2000" dirty="0">
              <a:solidFill>
                <a:schemeClr val="tx2">
                  <a:lumMod val="50000"/>
                </a:schemeClr>
              </a:solidFill>
              <a:latin typeface="Lucida Console" panose="020B0609040504020204" pitchFamily="49" charset="0"/>
            </a:endParaRPr>
          </a:p>
          <a:p>
            <a:r>
              <a:rPr lang="en-AU" sz="2000" dirty="0">
                <a:solidFill>
                  <a:schemeClr val="bg1">
                    <a:lumMod val="65000"/>
                  </a:schemeClr>
                </a:solidFill>
                <a:latin typeface="Lucida Console" panose="020B0609040504020204" pitchFamily="49" charset="0"/>
              </a:rPr>
              <a:t>Stop-Process</a:t>
            </a:r>
            <a:r>
              <a:rPr lang="en-AU" sz="2000" dirty="0">
                <a:solidFill>
                  <a:schemeClr val="tx2">
                    <a:lumMod val="65000"/>
                  </a:schemeClr>
                </a:solidFill>
                <a:latin typeface="Lucida Console" panose="020B0609040504020204" pitchFamily="49" charset="0"/>
              </a:rPr>
              <a:t> </a:t>
            </a:r>
            <a:r>
              <a:rPr lang="en-AU" sz="2000" b="1" dirty="0">
                <a:solidFill>
                  <a:schemeClr val="bg1"/>
                </a:solidFill>
                <a:latin typeface="Lucida Console" panose="020B0609040504020204" pitchFamily="49" charset="0"/>
              </a:rPr>
              <a:t>-Name &lt;string[]&gt;</a:t>
            </a:r>
            <a:r>
              <a:rPr lang="en-AU" sz="2000" dirty="0">
                <a:solidFill>
                  <a:schemeClr val="bg1">
                    <a:lumMod val="65000"/>
                  </a:schemeClr>
                </a:solidFill>
                <a:latin typeface="Lucida Console" panose="020B0609040504020204" pitchFamily="49" charset="0"/>
              </a:rPr>
              <a:t> [-</a:t>
            </a:r>
            <a:r>
              <a:rPr lang="en-AU" sz="2000" dirty="0" err="1">
                <a:solidFill>
                  <a:schemeClr val="bg1">
                    <a:lumMod val="65000"/>
                  </a:schemeClr>
                </a:solidFill>
                <a:latin typeface="Lucida Console" panose="020B0609040504020204" pitchFamily="49" charset="0"/>
              </a:rPr>
              <a:t>PassThru</a:t>
            </a:r>
            <a:r>
              <a:rPr lang="en-AU" sz="2000" dirty="0">
                <a:solidFill>
                  <a:schemeClr val="bg1">
                    <a:lumMod val="65000"/>
                  </a:schemeClr>
                </a:solidFill>
                <a:latin typeface="Lucida Console" panose="020B0609040504020204" pitchFamily="49" charset="0"/>
              </a:rPr>
              <a:t>] [-Force] [-</a:t>
            </a:r>
            <a:r>
              <a:rPr lang="en-AU" sz="2000" dirty="0" err="1">
                <a:solidFill>
                  <a:schemeClr val="bg1">
                    <a:lumMod val="65000"/>
                  </a:schemeClr>
                </a:solidFill>
                <a:latin typeface="Lucida Console" panose="020B0609040504020204" pitchFamily="49" charset="0"/>
              </a:rPr>
              <a:t>WhatIf</a:t>
            </a:r>
            <a:r>
              <a:rPr lang="en-AU" sz="2000" dirty="0">
                <a:solidFill>
                  <a:schemeClr val="bg1">
                    <a:lumMod val="65000"/>
                  </a:schemeClr>
                </a:solidFill>
                <a:latin typeface="Lucida Console" panose="020B0609040504020204" pitchFamily="49" charset="0"/>
              </a:rPr>
              <a:t>] [-Confirm] [&lt;</a:t>
            </a:r>
            <a:r>
              <a:rPr lang="en-AU" sz="2000" dirty="0" err="1">
                <a:solidFill>
                  <a:schemeClr val="bg1">
                    <a:lumMod val="65000"/>
                  </a:schemeClr>
                </a:solidFill>
                <a:latin typeface="Lucida Console" panose="020B0609040504020204" pitchFamily="49" charset="0"/>
              </a:rPr>
              <a:t>CommonParameters</a:t>
            </a:r>
            <a:r>
              <a:rPr lang="en-AU" sz="2000" dirty="0">
                <a:solidFill>
                  <a:schemeClr val="bg1">
                    <a:lumMod val="65000"/>
                  </a:schemeClr>
                </a:solidFill>
                <a:latin typeface="Lucida Console" panose="020B0609040504020204" pitchFamily="49" charset="0"/>
              </a:rPr>
              <a:t>&gt;]</a:t>
            </a:r>
          </a:p>
          <a:p>
            <a:endParaRPr lang="en-AU" sz="2000" dirty="0">
              <a:solidFill>
                <a:schemeClr val="tx2">
                  <a:lumMod val="50000"/>
                </a:schemeClr>
              </a:solidFill>
              <a:latin typeface="Lucida Console" panose="020B0609040504020204" pitchFamily="49" charset="0"/>
            </a:endParaRPr>
          </a:p>
          <a:p>
            <a:r>
              <a:rPr lang="en-AU" sz="2000" dirty="0">
                <a:solidFill>
                  <a:schemeClr val="bg1">
                    <a:lumMod val="65000"/>
                  </a:schemeClr>
                </a:solidFill>
                <a:latin typeface="Lucida Console" panose="020B0609040504020204" pitchFamily="49" charset="0"/>
              </a:rPr>
              <a:t>Stop-Process </a:t>
            </a:r>
            <a:r>
              <a:rPr lang="en-AU" sz="2000" b="1" dirty="0">
                <a:solidFill>
                  <a:schemeClr val="bg1"/>
                </a:solidFill>
                <a:latin typeface="Lucida Console" panose="020B0609040504020204" pitchFamily="49" charset="0"/>
              </a:rPr>
              <a:t>[-</a:t>
            </a:r>
            <a:r>
              <a:rPr lang="en-AU" sz="2000" b="1" dirty="0" err="1">
                <a:solidFill>
                  <a:schemeClr val="bg1"/>
                </a:solidFill>
                <a:latin typeface="Lucida Console" panose="020B0609040504020204" pitchFamily="49" charset="0"/>
              </a:rPr>
              <a:t>InputObject</a:t>
            </a:r>
            <a:r>
              <a:rPr lang="en-AU" sz="2000" b="1" dirty="0">
                <a:solidFill>
                  <a:schemeClr val="bg1"/>
                </a:solidFill>
                <a:latin typeface="Lucida Console" panose="020B0609040504020204" pitchFamily="49" charset="0"/>
              </a:rPr>
              <a:t>] &lt;Process[]&gt;</a:t>
            </a:r>
            <a:r>
              <a:rPr lang="en-AU" sz="2000" dirty="0">
                <a:solidFill>
                  <a:schemeClr val="bg1">
                    <a:lumMod val="65000"/>
                  </a:schemeClr>
                </a:solidFill>
                <a:latin typeface="Lucida Console" panose="020B0609040504020204" pitchFamily="49" charset="0"/>
              </a:rPr>
              <a:t> [-</a:t>
            </a:r>
            <a:r>
              <a:rPr lang="en-AU" sz="2000" dirty="0" err="1">
                <a:solidFill>
                  <a:schemeClr val="bg1">
                    <a:lumMod val="65000"/>
                  </a:schemeClr>
                </a:solidFill>
                <a:latin typeface="Lucida Console" panose="020B0609040504020204" pitchFamily="49" charset="0"/>
              </a:rPr>
              <a:t>PassThru</a:t>
            </a:r>
            <a:r>
              <a:rPr lang="en-AU" sz="2000" dirty="0">
                <a:solidFill>
                  <a:schemeClr val="bg1">
                    <a:lumMod val="65000"/>
                  </a:schemeClr>
                </a:solidFill>
                <a:latin typeface="Lucida Console" panose="020B0609040504020204" pitchFamily="49" charset="0"/>
              </a:rPr>
              <a:t>] [-Force] [-</a:t>
            </a:r>
            <a:r>
              <a:rPr lang="en-AU" sz="2000" dirty="0" err="1">
                <a:solidFill>
                  <a:schemeClr val="bg1">
                    <a:lumMod val="65000"/>
                  </a:schemeClr>
                </a:solidFill>
                <a:latin typeface="Lucida Console" panose="020B0609040504020204" pitchFamily="49" charset="0"/>
              </a:rPr>
              <a:t>WhatIf</a:t>
            </a:r>
            <a:r>
              <a:rPr lang="en-AU" sz="2000" dirty="0">
                <a:solidFill>
                  <a:schemeClr val="bg1">
                    <a:lumMod val="65000"/>
                  </a:schemeClr>
                </a:solidFill>
                <a:latin typeface="Lucida Console" panose="020B0609040504020204" pitchFamily="49" charset="0"/>
              </a:rPr>
              <a:t>] [-Confirm] [&lt;</a:t>
            </a:r>
            <a:r>
              <a:rPr lang="en-AU" sz="2000" dirty="0" err="1">
                <a:solidFill>
                  <a:schemeClr val="bg1">
                    <a:lumMod val="65000"/>
                  </a:schemeClr>
                </a:solidFill>
                <a:latin typeface="Lucida Console" panose="020B0609040504020204" pitchFamily="49" charset="0"/>
              </a:rPr>
              <a:t>CommonParameters</a:t>
            </a:r>
            <a:r>
              <a:rPr lang="en-AU" sz="2000" dirty="0">
                <a:solidFill>
                  <a:schemeClr val="bg1">
                    <a:lumMod val="65000"/>
                  </a:schemeClr>
                </a:solidFill>
                <a:latin typeface="Lucida Console" panose="020B0609040504020204" pitchFamily="49" charset="0"/>
              </a:rPr>
              <a:t>&gt;]</a:t>
            </a:r>
          </a:p>
        </p:txBody>
      </p:sp>
    </p:spTree>
    <p:extLst>
      <p:ext uri="{BB962C8B-B14F-4D97-AF65-F5344CB8AC3E}">
        <p14:creationId xmlns:p14="http://schemas.microsoft.com/office/powerpoint/2010/main" val="57238072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2F01D8-2BB7-4F6D-8593-9A719DF8EB7A}"/>
              </a:ext>
            </a:extLst>
          </p:cNvPr>
          <p:cNvSpPr>
            <a:spLocks noGrp="1"/>
          </p:cNvSpPr>
          <p:nvPr>
            <p:ph type="body" sz="quarter" idx="10"/>
          </p:nvPr>
        </p:nvSpPr>
        <p:spPr>
          <a:xfrm>
            <a:off x="269239" y="1189177"/>
            <a:ext cx="11653523" cy="5724644"/>
          </a:xfrm>
        </p:spPr>
        <p:txBody>
          <a:bodyPr/>
          <a:lstStyle/>
          <a:p>
            <a:r>
              <a:rPr lang="en-AU" sz="2400" dirty="0"/>
              <a:t>Parameters that can be passed without using their </a:t>
            </a:r>
            <a:r>
              <a:rPr lang="en-AU" sz="2400" dirty="0" err="1"/>
              <a:t>ParameterName</a:t>
            </a:r>
            <a:r>
              <a:rPr lang="en-AU" sz="2400" dirty="0"/>
              <a:t> will have square brackets around just their </a:t>
            </a:r>
            <a:r>
              <a:rPr lang="en-AU" sz="2400" dirty="0" err="1"/>
              <a:t>ParameterName</a:t>
            </a:r>
            <a:r>
              <a:rPr lang="en-AU" sz="2400" dirty="0"/>
              <a:t> and not their Value.</a:t>
            </a:r>
          </a:p>
          <a:p>
            <a:endParaRPr lang="en-US" sz="2400" dirty="0"/>
          </a:p>
          <a:p>
            <a:endParaRPr lang="en-AU" sz="2400" dirty="0"/>
          </a:p>
          <a:p>
            <a:endParaRPr lang="en-AU" sz="2400" dirty="0"/>
          </a:p>
          <a:p>
            <a:endParaRPr lang="en-AU" sz="2400" dirty="0"/>
          </a:p>
          <a:p>
            <a:endParaRPr lang="en-AU" sz="2400" dirty="0"/>
          </a:p>
          <a:p>
            <a:endParaRPr lang="en-AU" sz="2400" dirty="0"/>
          </a:p>
          <a:p>
            <a:endParaRPr lang="en-AU" sz="2400" dirty="0"/>
          </a:p>
          <a:p>
            <a:endParaRPr lang="en-AU" sz="2400" dirty="0"/>
          </a:p>
          <a:p>
            <a:endParaRPr lang="en-AU" sz="2400" dirty="0"/>
          </a:p>
          <a:p>
            <a:r>
              <a:rPr lang="en-AU" sz="2400" dirty="0"/>
              <a:t>Most Cmdlets will only allow 1 or 2 positional parameters to prevent ambiguity issues.</a:t>
            </a:r>
          </a:p>
          <a:p>
            <a:r>
              <a:rPr lang="en-AU" sz="2400" dirty="0"/>
              <a:t>PowerShell must be </a:t>
            </a:r>
            <a:r>
              <a:rPr lang="en-AU" sz="2400"/>
              <a:t>able to </a:t>
            </a:r>
            <a:r>
              <a:rPr lang="en-AU" sz="2400" dirty="0"/>
              <a:t>determine which parameter set to use.</a:t>
            </a:r>
          </a:p>
          <a:p>
            <a:r>
              <a:rPr lang="en-AU" sz="2400" dirty="0"/>
              <a:t>Use named parameters in scripts</a:t>
            </a:r>
          </a:p>
        </p:txBody>
      </p:sp>
      <p:sp>
        <p:nvSpPr>
          <p:cNvPr id="2" name="Title 1"/>
          <p:cNvSpPr>
            <a:spLocks noGrp="1"/>
          </p:cNvSpPr>
          <p:nvPr>
            <p:ph type="title"/>
          </p:nvPr>
        </p:nvSpPr>
        <p:spPr/>
        <p:txBody>
          <a:bodyPr/>
          <a:lstStyle/>
          <a:p>
            <a:r>
              <a:rPr lang="en-US"/>
              <a:t>Positional vs. Named Parameters</a:t>
            </a:r>
            <a:endParaRPr lang="en-US" dirty="0"/>
          </a:p>
        </p:txBody>
      </p:sp>
      <p:sp>
        <p:nvSpPr>
          <p:cNvPr id="5" name="TextBox 4"/>
          <p:cNvSpPr txBox="1"/>
          <p:nvPr/>
        </p:nvSpPr>
        <p:spPr>
          <a:xfrm>
            <a:off x="469693" y="2144470"/>
            <a:ext cx="11168989" cy="2862322"/>
          </a:xfrm>
          <a:prstGeom prst="rect">
            <a:avLst/>
          </a:prstGeom>
          <a:solidFill>
            <a:srgbClr val="012456"/>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b="0" i="0" u="none" strike="noStrike" kern="1200" cap="none" spc="0" normalizeH="0" baseline="0" noProof="0" dirty="0">
                <a:ln>
                  <a:noFill/>
                </a:ln>
                <a:solidFill>
                  <a:srgbClr val="FFFFFF">
                    <a:lumMod val="65000"/>
                  </a:srgbClr>
                </a:solidFill>
                <a:effectLst/>
                <a:uLnTx/>
                <a:uFillTx/>
                <a:latin typeface="Lucida Console" panose="020B0609040504020204" pitchFamily="49" charset="0"/>
                <a:ea typeface="+mn-ea"/>
                <a:cs typeface="+mn-cs"/>
              </a:rPr>
              <a:t>PS C:\&gt; </a:t>
            </a:r>
            <a:r>
              <a:rPr kumimoji="0" lang="en-AU" b="0" i="0" u="none" strike="noStrike" kern="1200" cap="none" spc="0" normalizeH="0" baseline="0" noProof="0" dirty="0">
                <a:ln>
                  <a:noFill/>
                </a:ln>
                <a:solidFill>
                  <a:prstClr val="white"/>
                </a:solidFill>
                <a:effectLst/>
                <a:uLnTx/>
                <a:uFillTx/>
                <a:latin typeface="Segoe UI"/>
                <a:ea typeface="+mn-ea"/>
                <a:cs typeface="+mn-cs"/>
              </a:rPr>
              <a:t> </a:t>
            </a:r>
            <a:r>
              <a:rPr kumimoji="0" lang="en-AU"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Get-Command</a:t>
            </a:r>
            <a:r>
              <a:rPr kumimoji="0" lang="en-AU"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–Name</a:t>
            </a:r>
            <a:r>
              <a:rPr kumimoji="0" lang="en-AU"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rPr>
              <a:t>Stop-Process</a:t>
            </a:r>
            <a:r>
              <a:rPr kumimoji="0" lang="en-AU"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–Syntax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Stop-Process </a:t>
            </a:r>
            <a:r>
              <a:rPr kumimoji="0" lang="en-AU" b="0" i="0" u="none" strike="noStrike" kern="1200" cap="none" spc="0" normalizeH="0" baseline="0" noProof="0" dirty="0">
                <a:ln>
                  <a:noFill/>
                </a:ln>
                <a:solidFill>
                  <a:prstClr val="white"/>
                </a:solidFill>
                <a:effectLst/>
                <a:uLnTx/>
                <a:uFillTx/>
                <a:latin typeface="Lucida Console" panose="020B0609040504020204" pitchFamily="49" charset="0"/>
                <a:ea typeface="+mn-ea"/>
                <a:cs typeface="+mn-cs"/>
              </a:rPr>
              <a:t>[-Id] &lt;</a:t>
            </a:r>
            <a:r>
              <a:rPr kumimoji="0" lang="en-AU" b="0" i="0" u="none" strike="noStrike" kern="1200" cap="none" spc="0" normalizeH="0" baseline="0" noProof="0" dirty="0" err="1">
                <a:ln>
                  <a:noFill/>
                </a:ln>
                <a:solidFill>
                  <a:prstClr val="white"/>
                </a:solidFill>
                <a:effectLst/>
                <a:uLnTx/>
                <a:uFillTx/>
                <a:latin typeface="Lucida Console" panose="020B0609040504020204" pitchFamily="49" charset="0"/>
                <a:ea typeface="+mn-ea"/>
                <a:cs typeface="+mn-cs"/>
              </a:rPr>
              <a:t>int</a:t>
            </a:r>
            <a:r>
              <a:rPr kumimoji="0" lang="en-AU" b="0" i="0" u="none" strike="noStrike" kern="1200" cap="none" spc="0" normalizeH="0" baseline="0" noProof="0" dirty="0">
                <a:ln>
                  <a:noFill/>
                </a:ln>
                <a:solidFill>
                  <a:prstClr val="white"/>
                </a:solidFill>
                <a:effectLst/>
                <a:uLnTx/>
                <a:uFillTx/>
                <a:latin typeface="Lucida Console" panose="020B0609040504020204" pitchFamily="49" charset="0"/>
                <a:ea typeface="+mn-ea"/>
                <a:cs typeface="+mn-cs"/>
              </a:rPr>
              <a:t>[]&gt; </a:t>
            </a: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a:t>
            </a:r>
            <a:r>
              <a:rPr kumimoji="0" lang="en-AU" b="0" i="0" u="none" strike="noStrike" kern="1200" cap="none" spc="0" normalizeH="0" baseline="0" noProof="0" dirty="0" err="1">
                <a:ln>
                  <a:noFill/>
                </a:ln>
                <a:solidFill>
                  <a:srgbClr val="FFFFFF">
                    <a:lumMod val="50000"/>
                  </a:srgbClr>
                </a:solidFill>
                <a:effectLst/>
                <a:uLnTx/>
                <a:uFillTx/>
                <a:latin typeface="Lucida Console" panose="020B0609040504020204" pitchFamily="49" charset="0"/>
                <a:ea typeface="+mn-ea"/>
                <a:cs typeface="+mn-cs"/>
              </a:rPr>
              <a:t>PassThru</a:t>
            </a: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 [-Force] [-</a:t>
            </a:r>
            <a:r>
              <a:rPr kumimoji="0" lang="en-AU" b="0" i="0" u="none" strike="noStrike" kern="1200" cap="none" spc="0" normalizeH="0" baseline="0" noProof="0" dirty="0" err="1">
                <a:ln>
                  <a:noFill/>
                </a:ln>
                <a:solidFill>
                  <a:srgbClr val="FFFFFF">
                    <a:lumMod val="50000"/>
                  </a:srgbClr>
                </a:solidFill>
                <a:effectLst/>
                <a:uLnTx/>
                <a:uFillTx/>
                <a:latin typeface="Lucida Console" panose="020B0609040504020204" pitchFamily="49" charset="0"/>
                <a:ea typeface="+mn-ea"/>
                <a:cs typeface="+mn-cs"/>
              </a:rPr>
              <a:t>WhatIf</a:t>
            </a: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 [-Confirm] [&lt;</a:t>
            </a:r>
            <a:r>
              <a:rPr kumimoji="0" lang="en-AU" b="0" i="0" u="none" strike="noStrike" kern="1200" cap="none" spc="0" normalizeH="0" baseline="0" noProof="0" dirty="0" err="1">
                <a:ln>
                  <a:noFill/>
                </a:ln>
                <a:solidFill>
                  <a:srgbClr val="FFFFFF">
                    <a:lumMod val="50000"/>
                  </a:srgbClr>
                </a:solidFill>
                <a:effectLst/>
                <a:uLnTx/>
                <a:uFillTx/>
                <a:latin typeface="Lucida Console" panose="020B0609040504020204" pitchFamily="49" charset="0"/>
                <a:ea typeface="+mn-ea"/>
                <a:cs typeface="+mn-cs"/>
              </a:rPr>
              <a:t>CommonParameters</a:t>
            </a: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&gt;]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Stop-Process</a:t>
            </a:r>
            <a:r>
              <a:rPr kumimoji="0" lang="en-AU" b="0" i="0" u="none" strike="noStrike" kern="1200" cap="none" spc="0" normalizeH="0" baseline="0" noProof="0" dirty="0">
                <a:ln>
                  <a:noFill/>
                </a:ln>
                <a:solidFill>
                  <a:srgbClr val="FFFFFF">
                    <a:lumMod val="65000"/>
                  </a:srgbClr>
                </a:solidFill>
                <a:effectLst/>
                <a:uLnTx/>
                <a:uFillTx/>
                <a:latin typeface="Lucida Console" panose="020B0609040504020204" pitchFamily="49" charset="0"/>
                <a:ea typeface="+mn-ea"/>
                <a:cs typeface="+mn-cs"/>
              </a:rPr>
              <a:t> </a:t>
            </a:r>
            <a:r>
              <a:rPr kumimoji="0" lang="en-AU" b="0" i="0" u="none" strike="noStrike" kern="1200" cap="none" spc="0" normalizeH="0" baseline="0" noProof="0" dirty="0">
                <a:ln>
                  <a:noFill/>
                </a:ln>
                <a:solidFill>
                  <a:prstClr val="white"/>
                </a:solidFill>
                <a:effectLst/>
                <a:uLnTx/>
                <a:uFillTx/>
                <a:latin typeface="Lucida Console" panose="020B0609040504020204" pitchFamily="49" charset="0"/>
                <a:ea typeface="+mn-ea"/>
                <a:cs typeface="+mn-cs"/>
              </a:rPr>
              <a:t>-Name &lt;string[]&gt; </a:t>
            </a: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a:t>
            </a:r>
            <a:r>
              <a:rPr kumimoji="0" lang="en-AU" b="0" i="0" u="none" strike="noStrike" kern="1200" cap="none" spc="0" normalizeH="0" baseline="0" noProof="0" dirty="0" err="1">
                <a:ln>
                  <a:noFill/>
                </a:ln>
                <a:solidFill>
                  <a:srgbClr val="FFFFFF">
                    <a:lumMod val="50000"/>
                  </a:srgbClr>
                </a:solidFill>
                <a:effectLst/>
                <a:uLnTx/>
                <a:uFillTx/>
                <a:latin typeface="Lucida Console" panose="020B0609040504020204" pitchFamily="49" charset="0"/>
                <a:ea typeface="+mn-ea"/>
                <a:cs typeface="+mn-cs"/>
              </a:rPr>
              <a:t>PassThru</a:t>
            </a: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 [-Force] [-</a:t>
            </a:r>
            <a:r>
              <a:rPr kumimoji="0" lang="en-AU" b="0" i="0" u="none" strike="noStrike" kern="1200" cap="none" spc="0" normalizeH="0" baseline="0" noProof="0" dirty="0" err="1">
                <a:ln>
                  <a:noFill/>
                </a:ln>
                <a:solidFill>
                  <a:srgbClr val="FFFFFF">
                    <a:lumMod val="50000"/>
                  </a:srgbClr>
                </a:solidFill>
                <a:effectLst/>
                <a:uLnTx/>
                <a:uFillTx/>
                <a:latin typeface="Lucida Console" panose="020B0609040504020204" pitchFamily="49" charset="0"/>
                <a:ea typeface="+mn-ea"/>
                <a:cs typeface="+mn-cs"/>
              </a:rPr>
              <a:t>WhatIf</a:t>
            </a: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 [-Confirm] [&lt;</a:t>
            </a:r>
            <a:r>
              <a:rPr kumimoji="0" lang="en-AU" b="0" i="0" u="none" strike="noStrike" kern="1200" cap="none" spc="0" normalizeH="0" baseline="0" noProof="0" dirty="0" err="1">
                <a:ln>
                  <a:noFill/>
                </a:ln>
                <a:solidFill>
                  <a:srgbClr val="FFFFFF">
                    <a:lumMod val="50000"/>
                  </a:srgbClr>
                </a:solidFill>
                <a:effectLst/>
                <a:uLnTx/>
                <a:uFillTx/>
                <a:latin typeface="Lucida Console" panose="020B0609040504020204" pitchFamily="49" charset="0"/>
                <a:ea typeface="+mn-ea"/>
                <a:cs typeface="+mn-cs"/>
              </a:rPr>
              <a:t>CommonParameters</a:t>
            </a: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&gt;]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Stop-Process</a:t>
            </a:r>
            <a:r>
              <a:rPr kumimoji="0" lang="en-AU" b="0" i="0" u="none" strike="noStrike" kern="1200" cap="none" spc="0" normalizeH="0" baseline="0" noProof="0" dirty="0">
                <a:ln>
                  <a:noFill/>
                </a:ln>
                <a:solidFill>
                  <a:srgbClr val="FFFFFF">
                    <a:lumMod val="65000"/>
                  </a:srgbClr>
                </a:solidFill>
                <a:effectLst/>
                <a:uLnTx/>
                <a:uFillTx/>
                <a:latin typeface="Lucida Console" panose="020B0609040504020204" pitchFamily="49" charset="0"/>
                <a:ea typeface="+mn-ea"/>
                <a:cs typeface="+mn-cs"/>
              </a:rPr>
              <a:t> </a:t>
            </a:r>
            <a:r>
              <a:rPr kumimoji="0" lang="en-AU" b="0" i="0" u="none" strike="noStrike" kern="1200" cap="none" spc="0" normalizeH="0" baseline="0" noProof="0" dirty="0">
                <a:ln>
                  <a:noFill/>
                </a:ln>
                <a:solidFill>
                  <a:prstClr val="white"/>
                </a:solidFill>
                <a:effectLst/>
                <a:uLnTx/>
                <a:uFillTx/>
                <a:latin typeface="Lucida Console" panose="020B0609040504020204" pitchFamily="49" charset="0"/>
                <a:ea typeface="+mn-ea"/>
                <a:cs typeface="+mn-cs"/>
              </a:rPr>
              <a:t>[-</a:t>
            </a:r>
            <a:r>
              <a:rPr kumimoji="0" lang="en-AU" b="0" i="0" u="none" strike="noStrike" kern="1200" cap="none" spc="0" normalizeH="0" baseline="0" noProof="0" dirty="0" err="1">
                <a:ln>
                  <a:noFill/>
                </a:ln>
                <a:solidFill>
                  <a:prstClr val="white"/>
                </a:solidFill>
                <a:effectLst/>
                <a:uLnTx/>
                <a:uFillTx/>
                <a:latin typeface="Lucida Console" panose="020B0609040504020204" pitchFamily="49" charset="0"/>
                <a:ea typeface="+mn-ea"/>
                <a:cs typeface="+mn-cs"/>
              </a:rPr>
              <a:t>InputObject</a:t>
            </a:r>
            <a:r>
              <a:rPr kumimoji="0" lang="en-AU" b="0" i="0" u="none" strike="noStrike" kern="1200" cap="none" spc="0" normalizeH="0" baseline="0" noProof="0" dirty="0">
                <a:ln>
                  <a:noFill/>
                </a:ln>
                <a:solidFill>
                  <a:prstClr val="white"/>
                </a:solidFill>
                <a:effectLst/>
                <a:uLnTx/>
                <a:uFillTx/>
                <a:latin typeface="Lucida Console" panose="020B0609040504020204" pitchFamily="49" charset="0"/>
                <a:ea typeface="+mn-ea"/>
                <a:cs typeface="+mn-cs"/>
              </a:rPr>
              <a:t>] &lt;Process[]&gt; </a:t>
            </a: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a:t>
            </a:r>
            <a:r>
              <a:rPr kumimoji="0" lang="en-AU" b="0" i="0" u="none" strike="noStrike" kern="1200" cap="none" spc="0" normalizeH="0" baseline="0" noProof="0" dirty="0" err="1">
                <a:ln>
                  <a:noFill/>
                </a:ln>
                <a:solidFill>
                  <a:srgbClr val="FFFFFF">
                    <a:lumMod val="50000"/>
                  </a:srgbClr>
                </a:solidFill>
                <a:effectLst/>
                <a:uLnTx/>
                <a:uFillTx/>
                <a:latin typeface="Lucida Console" panose="020B0609040504020204" pitchFamily="49" charset="0"/>
                <a:ea typeface="+mn-ea"/>
                <a:cs typeface="+mn-cs"/>
              </a:rPr>
              <a:t>PassThru</a:t>
            </a: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 [-Force] [-</a:t>
            </a:r>
            <a:r>
              <a:rPr kumimoji="0" lang="en-AU" b="0" i="0" u="none" strike="noStrike" kern="1200" cap="none" spc="0" normalizeH="0" baseline="0" noProof="0" dirty="0" err="1">
                <a:ln>
                  <a:noFill/>
                </a:ln>
                <a:solidFill>
                  <a:srgbClr val="FFFFFF">
                    <a:lumMod val="50000"/>
                  </a:srgbClr>
                </a:solidFill>
                <a:effectLst/>
                <a:uLnTx/>
                <a:uFillTx/>
                <a:latin typeface="Lucida Console" panose="020B0609040504020204" pitchFamily="49" charset="0"/>
                <a:ea typeface="+mn-ea"/>
                <a:cs typeface="+mn-cs"/>
              </a:rPr>
              <a:t>WhatIf</a:t>
            </a: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 [-Confirm] [&lt;</a:t>
            </a:r>
            <a:r>
              <a:rPr kumimoji="0" lang="en-AU" b="0" i="0" u="none" strike="noStrike" kern="1200" cap="none" spc="0" normalizeH="0" baseline="0" noProof="0" dirty="0" err="1">
                <a:ln>
                  <a:noFill/>
                </a:ln>
                <a:solidFill>
                  <a:srgbClr val="FFFFFF">
                    <a:lumMod val="50000"/>
                  </a:srgbClr>
                </a:solidFill>
                <a:effectLst/>
                <a:uLnTx/>
                <a:uFillTx/>
                <a:latin typeface="Lucida Console" panose="020B0609040504020204" pitchFamily="49" charset="0"/>
                <a:ea typeface="+mn-ea"/>
                <a:cs typeface="+mn-cs"/>
              </a:rPr>
              <a:t>CommonParameters</a:t>
            </a:r>
            <a:r>
              <a:rPr kumimoji="0" lang="en-AU" b="0" i="0" u="none" strike="noStrike" kern="1200" cap="none" spc="0" normalizeH="0" baseline="0" noProof="0" dirty="0">
                <a:ln>
                  <a:noFill/>
                </a:ln>
                <a:solidFill>
                  <a:srgbClr val="FFFFFF">
                    <a:lumMod val="50000"/>
                  </a:srgbClr>
                </a:solidFill>
                <a:effectLst/>
                <a:uLnTx/>
                <a:uFillTx/>
                <a:latin typeface="Lucida Console" panose="020B0609040504020204" pitchFamily="49" charset="0"/>
                <a:ea typeface="+mn-ea"/>
                <a:cs typeface="+mn-cs"/>
              </a:rPr>
              <a:t>&gt;]</a:t>
            </a:r>
          </a:p>
        </p:txBody>
      </p:sp>
      <p:sp>
        <p:nvSpPr>
          <p:cNvPr id="7" name="TextBox 6"/>
          <p:cNvSpPr txBox="1"/>
          <p:nvPr/>
        </p:nvSpPr>
        <p:spPr>
          <a:xfrm>
            <a:off x="455671" y="5140876"/>
            <a:ext cx="5374937" cy="369332"/>
          </a:xfrm>
          <a:prstGeom prst="rect">
            <a:avLst/>
          </a:prstGeom>
          <a:solidFill>
            <a:srgbClr val="012456"/>
          </a:solidFill>
        </p:spPr>
        <p:txBody>
          <a:bodyPr wrap="square" rtlCol="0">
            <a:spAutoFit/>
          </a:bodyPr>
          <a:lstStyle/>
          <a:p>
            <a:r>
              <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AU" sz="1800"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Stop-Process</a:t>
            </a: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8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–Id</a:t>
            </a: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lang="en-US" dirty="0"/>
              <a:t> </a:t>
            </a:r>
            <a:r>
              <a:rPr lang="en-US" dirty="0">
                <a:solidFill>
                  <a:srgbClr val="FFE4C4"/>
                </a:solidFill>
                <a:latin typeface="Lucida Console" panose="020B0609040504020204" pitchFamily="49" charset="0"/>
              </a:rPr>
              <a:t>8660 </a:t>
            </a:r>
            <a:endPar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endParaRPr>
          </a:p>
        </p:txBody>
      </p:sp>
      <p:sp>
        <p:nvSpPr>
          <p:cNvPr id="8" name="TextBox 7"/>
          <p:cNvSpPr txBox="1"/>
          <p:nvPr/>
        </p:nvSpPr>
        <p:spPr>
          <a:xfrm>
            <a:off x="6465876" y="5140877"/>
            <a:ext cx="5165795" cy="369332"/>
          </a:xfrm>
          <a:prstGeom prst="rect">
            <a:avLst/>
          </a:prstGeom>
          <a:solidFill>
            <a:srgbClr val="012456"/>
          </a:solidFill>
        </p:spPr>
        <p:txBody>
          <a:bodyPr wrap="square" rtlCol="0">
            <a:spAutoFit/>
          </a:bodyPr>
          <a:lstStyle/>
          <a:p>
            <a:pPr lvl="0">
              <a:defRPr/>
            </a:pPr>
            <a:r>
              <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lang="en-AU" dirty="0">
                <a:solidFill>
                  <a:srgbClr val="E0FFFF"/>
                </a:solidFill>
                <a:latin typeface="Lucida Console" panose="020B0609040504020204" pitchFamily="49" charset="0"/>
              </a:rPr>
              <a:t>Stop-Process</a:t>
            </a:r>
            <a:r>
              <a:rPr lang="en-AU" dirty="0">
                <a:solidFill>
                  <a:srgbClr val="F5F5F5"/>
                </a:solidFill>
                <a:latin typeface="Lucida Console" panose="020B0609040504020204" pitchFamily="49" charset="0"/>
              </a:rPr>
              <a:t> </a:t>
            </a:r>
            <a:r>
              <a:rPr lang="en-US" dirty="0">
                <a:solidFill>
                  <a:srgbClr val="FFE4C4"/>
                </a:solidFill>
                <a:latin typeface="Lucida Console" panose="020B0609040504020204" pitchFamily="49" charset="0"/>
              </a:rPr>
              <a:t>8660 </a:t>
            </a:r>
            <a:endPar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endParaRPr>
          </a:p>
        </p:txBody>
      </p:sp>
      <p:sp>
        <p:nvSpPr>
          <p:cNvPr id="9" name="Oval 8"/>
          <p:cNvSpPr/>
          <p:nvPr/>
        </p:nvSpPr>
        <p:spPr>
          <a:xfrm>
            <a:off x="5869356" y="5060477"/>
            <a:ext cx="555948" cy="547442"/>
          </a:xfrm>
          <a:prstGeom prst="ellipse">
            <a:avLst/>
          </a:prstGeom>
          <a:solidFill>
            <a:schemeClr val="accent1">
              <a:lumMod val="60000"/>
              <a:lumOff val="4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Segoe UI"/>
                <a:ea typeface="+mn-ea"/>
                <a:cs typeface="+mn-cs"/>
              </a:rPr>
              <a:t>vs</a:t>
            </a:r>
            <a:endParaRPr kumimoji="0" lang="en-US" sz="1200" b="0" i="0" u="none" strike="noStrike" kern="1200" cap="none" spc="0" normalizeH="0" baseline="0" noProof="0" dirty="0">
              <a:ln>
                <a:noFill/>
              </a:ln>
              <a:solidFill>
                <a:schemeClr val="bg1"/>
              </a:solidFill>
              <a:effectLst/>
              <a:uLnTx/>
              <a:uFillTx/>
              <a:latin typeface="Segoe UI"/>
              <a:ea typeface="+mn-ea"/>
              <a:cs typeface="+mn-cs"/>
            </a:endParaRPr>
          </a:p>
        </p:txBody>
      </p:sp>
      <p:sp>
        <p:nvSpPr>
          <p:cNvPr id="11" name="Content Placeholder 2"/>
          <p:cNvSpPr txBox="1">
            <a:spLocks/>
          </p:cNvSpPr>
          <p:nvPr/>
        </p:nvSpPr>
        <p:spPr>
          <a:xfrm>
            <a:off x="304800" y="1005300"/>
            <a:ext cx="11176000" cy="1442249"/>
          </a:xfrm>
          <a:prstGeom prst="rect">
            <a:avLst/>
          </a:prstGeom>
        </p:spPr>
        <p:txBody>
          <a:bodyPr vert="horz" lIns="91440" tIns="45720" rIns="91440" bIns="45720" rtlCol="0">
            <a:normAutofit/>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342900" lvl="0" indent="-342900">
              <a:buFont typeface="Arial" panose="020B0604020202020204" pitchFamily="34" charset="0"/>
              <a:buChar char="•"/>
              <a:defRPr/>
            </a:pPr>
            <a:endParaRPr kumimoji="0" lang="en-AU" sz="2000" b="0" i="0" u="none" strike="noStrike" kern="0" cap="none" spc="0" normalizeH="0" baseline="0" noProof="0" dirty="0">
              <a:ln>
                <a:noFill/>
              </a:ln>
              <a:solidFill>
                <a:srgbClr val="000000"/>
              </a:solidFill>
              <a:effectLst/>
              <a:uLnTx/>
              <a:uFillTx/>
              <a:latin typeface="Segoe UI Light" pitchFamily="34" charset="0"/>
              <a:ea typeface="+mn-ea"/>
            </a:endParaRPr>
          </a:p>
        </p:txBody>
      </p:sp>
    </p:spTree>
    <p:extLst>
      <p:ext uri="{BB962C8B-B14F-4D97-AF65-F5344CB8AC3E}">
        <p14:creationId xmlns:p14="http://schemas.microsoft.com/office/powerpoint/2010/main" val="341915001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name="HIDDEN - Slide88">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1178231"/>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Parameter Sets &amp; Positional VS Named Parameters</a:t>
            </a:r>
            <a:endParaRPr lang="en-US" sz="3600" dirty="0">
              <a:solidFill>
                <a:schemeClr val="tx1"/>
              </a:solidFill>
            </a:endParaRPr>
          </a:p>
        </p:txBody>
      </p:sp>
    </p:spTree>
    <p:extLst>
      <p:ext uri="{BB962C8B-B14F-4D97-AF65-F5344CB8AC3E}">
        <p14:creationId xmlns:p14="http://schemas.microsoft.com/office/powerpoint/2010/main" val="393769339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name="HIDDEN - Slide89">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703071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name="HIDDEN - Slide90">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Cmdlet Common Parameters</a:t>
            </a:r>
            <a:endParaRPr lang="en-US" dirty="0"/>
          </a:p>
        </p:txBody>
      </p:sp>
    </p:spTree>
    <p:extLst>
      <p:ext uri="{BB962C8B-B14F-4D97-AF65-F5344CB8AC3E}">
        <p14:creationId xmlns:p14="http://schemas.microsoft.com/office/powerpoint/2010/main" val="398717434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7CC2E5B-0D37-48E7-9977-ECAC80DB9FB8}"/>
              </a:ext>
            </a:extLst>
          </p:cNvPr>
          <p:cNvSpPr>
            <a:spLocks noGrp="1"/>
          </p:cNvSpPr>
          <p:nvPr>
            <p:ph type="body" sz="quarter" idx="10"/>
          </p:nvPr>
        </p:nvSpPr>
        <p:spPr/>
        <p:txBody>
          <a:bodyPr/>
          <a:lstStyle/>
          <a:p>
            <a:r>
              <a:rPr lang="en-AU"/>
              <a:t>Parameters automatically available with any Cmdlet</a:t>
            </a:r>
          </a:p>
          <a:p>
            <a:endParaRPr lang="en-AU"/>
          </a:p>
          <a:p>
            <a:r>
              <a:rPr lang="en-AU"/>
              <a:t>Implemented by PowerShell not Cmdlet developer</a:t>
            </a:r>
          </a:p>
          <a:p>
            <a:endParaRPr lang="en-AU"/>
          </a:p>
          <a:p>
            <a:r>
              <a:rPr lang="en-AU"/>
              <a:t>Override system defaults or preferences</a:t>
            </a:r>
            <a:endParaRPr lang="en-AU" dirty="0"/>
          </a:p>
        </p:txBody>
      </p:sp>
      <p:sp>
        <p:nvSpPr>
          <p:cNvPr id="2" name="Title 1"/>
          <p:cNvSpPr>
            <a:spLocks noGrp="1"/>
          </p:cNvSpPr>
          <p:nvPr>
            <p:ph type="title"/>
          </p:nvPr>
        </p:nvSpPr>
        <p:spPr/>
        <p:txBody>
          <a:bodyPr/>
          <a:lstStyle/>
          <a:p>
            <a:r>
              <a:rPr lang="en-AU"/>
              <a:t>Common Parameters</a:t>
            </a:r>
            <a:endParaRPr lang="en-AU" dirty="0"/>
          </a:p>
        </p:txBody>
      </p:sp>
    </p:spTree>
    <p:extLst>
      <p:ext uri="{BB962C8B-B14F-4D97-AF65-F5344CB8AC3E}">
        <p14:creationId xmlns:p14="http://schemas.microsoft.com/office/powerpoint/2010/main" val="15432652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Common Parameters (with alias in parenthesis)</a:t>
            </a:r>
          </a:p>
        </p:txBody>
      </p:sp>
      <p:graphicFrame>
        <p:nvGraphicFramePr>
          <p:cNvPr id="6" name="Table 5"/>
          <p:cNvGraphicFramePr>
            <a:graphicFrameLocks noGrp="1"/>
          </p:cNvGraphicFramePr>
          <p:nvPr>
            <p:extLst>
              <p:ext uri="{D42A27DB-BD31-4B8C-83A1-F6EECF244321}">
                <p14:modId xmlns:p14="http://schemas.microsoft.com/office/powerpoint/2010/main" val="1712220003"/>
              </p:ext>
            </p:extLst>
          </p:nvPr>
        </p:nvGraphicFramePr>
        <p:xfrm>
          <a:off x="747632" y="1268760"/>
          <a:ext cx="10947072" cy="4480560"/>
        </p:xfrm>
        <a:graphic>
          <a:graphicData uri="http://schemas.openxmlformats.org/drawingml/2006/table">
            <a:tbl>
              <a:tblPr bandCol="1">
                <a:tableStyleId>{B301B821-A1FF-4177-AEE7-76D212191A09}</a:tableStyleId>
              </a:tblPr>
              <a:tblGrid>
                <a:gridCol w="3107055">
                  <a:extLst>
                    <a:ext uri="{9D8B030D-6E8A-4147-A177-3AD203B41FA5}">
                      <a16:colId xmlns:a16="http://schemas.microsoft.com/office/drawing/2014/main" val="3237164910"/>
                    </a:ext>
                  </a:extLst>
                </a:gridCol>
                <a:gridCol w="7840017">
                  <a:extLst>
                    <a:ext uri="{9D8B030D-6E8A-4147-A177-3AD203B41FA5}">
                      <a16:colId xmlns:a16="http://schemas.microsoft.com/office/drawing/2014/main" val="3914684821"/>
                    </a:ext>
                  </a:extLst>
                </a:gridCol>
              </a:tblGrid>
              <a:tr h="370840">
                <a:tc>
                  <a:txBody>
                    <a:bodyPr/>
                    <a:lstStyle/>
                    <a:p>
                      <a:r>
                        <a:rPr lang="en-AU" sz="2400" dirty="0">
                          <a:latin typeface="Segoe UI Light" panose="020B0502040204020203" pitchFamily="34" charset="0"/>
                          <a:cs typeface="Segoe UI Light" panose="020B0502040204020203" pitchFamily="34" charset="0"/>
                        </a:rPr>
                        <a:t>-Debug (</a:t>
                      </a:r>
                      <a:r>
                        <a:rPr lang="en-AU" sz="2400" dirty="0" err="1">
                          <a:latin typeface="Segoe UI Light" panose="020B0502040204020203" pitchFamily="34" charset="0"/>
                          <a:cs typeface="Segoe UI Light" panose="020B0502040204020203" pitchFamily="34" charset="0"/>
                        </a:rPr>
                        <a:t>db</a:t>
                      </a:r>
                      <a:r>
                        <a:rPr lang="en-AU" sz="2400" dirty="0">
                          <a:latin typeface="Segoe UI Light" panose="020B0502040204020203" pitchFamily="34" charset="0"/>
                          <a:cs typeface="Segoe UI Light" panose="020B0502040204020203" pitchFamily="34" charset="0"/>
                        </a:rPr>
                        <a:t>)</a:t>
                      </a:r>
                    </a:p>
                  </a:txBody>
                  <a:tcPr/>
                </a:tc>
                <a:tc>
                  <a:txBody>
                    <a:bodyPr/>
                    <a:lstStyle/>
                    <a:p>
                      <a:r>
                        <a:rPr lang="en-AU" sz="2400" dirty="0">
                          <a:latin typeface="Segoe UI Light" panose="020B0502040204020203" pitchFamily="34" charset="0"/>
                          <a:cs typeface="Segoe UI Light" panose="020B0502040204020203" pitchFamily="34" charset="0"/>
                        </a:rPr>
                        <a:t>Displays programmer-level detail</a:t>
                      </a:r>
                    </a:p>
                  </a:txBody>
                  <a:tcPr/>
                </a:tc>
                <a:extLst>
                  <a:ext uri="{0D108BD9-81ED-4DB2-BD59-A6C34878D82A}">
                    <a16:rowId xmlns:a16="http://schemas.microsoft.com/office/drawing/2014/main" val="1349572072"/>
                  </a:ext>
                </a:extLst>
              </a:tr>
              <a:tr h="370840">
                <a:tc>
                  <a:txBody>
                    <a:body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ErrorAction</a:t>
                      </a:r>
                      <a:r>
                        <a:rPr lang="en-AU" sz="2400" dirty="0">
                          <a:latin typeface="Segoe UI Light" panose="020B0502040204020203" pitchFamily="34" charset="0"/>
                          <a:cs typeface="Segoe UI Light" panose="020B0502040204020203" pitchFamily="34" charset="0"/>
                        </a:rPr>
                        <a:t> (</a:t>
                      </a:r>
                      <a:r>
                        <a:rPr lang="en-AU" sz="2400" dirty="0" err="1">
                          <a:latin typeface="Segoe UI Light" panose="020B0502040204020203" pitchFamily="34" charset="0"/>
                          <a:cs typeface="Segoe UI Light" panose="020B0502040204020203" pitchFamily="34" charset="0"/>
                        </a:rPr>
                        <a:t>ea</a:t>
                      </a:r>
                      <a:r>
                        <a:rPr lang="en-AU" sz="2400" dirty="0">
                          <a:latin typeface="Segoe UI Light" panose="020B0502040204020203" pitchFamily="34" charset="0"/>
                          <a:cs typeface="Segoe UI Light" panose="020B0502040204020203" pitchFamily="34" charset="0"/>
                        </a:rPr>
                        <a:t>)</a:t>
                      </a:r>
                    </a:p>
                  </a:txBody>
                  <a:tcPr/>
                </a:tc>
                <a:tc>
                  <a:txBody>
                    <a:bodyPr/>
                    <a:lstStyle/>
                    <a:p>
                      <a:r>
                        <a:rPr lang="en-AU" sz="2400" dirty="0">
                          <a:latin typeface="Segoe UI Light" panose="020B0502040204020203" pitchFamily="34" charset="0"/>
                          <a:cs typeface="Segoe UI Light" panose="020B0502040204020203" pitchFamily="34" charset="0"/>
                        </a:rPr>
                        <a:t>Determines how cmdlet responds to errors</a:t>
                      </a:r>
                    </a:p>
                  </a:txBody>
                  <a:tcPr/>
                </a:tc>
                <a:extLst>
                  <a:ext uri="{0D108BD9-81ED-4DB2-BD59-A6C34878D82A}">
                    <a16:rowId xmlns:a16="http://schemas.microsoft.com/office/drawing/2014/main" val="2528694014"/>
                  </a:ext>
                </a:extLst>
              </a:tr>
              <a:tr h="370840">
                <a:tc>
                  <a:txBody>
                    <a:body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ErrorVariable</a:t>
                      </a:r>
                      <a:r>
                        <a:rPr lang="en-AU" sz="2400" dirty="0">
                          <a:latin typeface="Segoe UI Light" panose="020B0502040204020203" pitchFamily="34" charset="0"/>
                          <a:cs typeface="Segoe UI Light" panose="020B0502040204020203" pitchFamily="34" charset="0"/>
                        </a:rPr>
                        <a:t> (</a:t>
                      </a:r>
                      <a:r>
                        <a:rPr lang="en-AU" sz="2400" dirty="0" err="1">
                          <a:latin typeface="Segoe UI Light" panose="020B0502040204020203" pitchFamily="34" charset="0"/>
                          <a:cs typeface="Segoe UI Light" panose="020B0502040204020203" pitchFamily="34" charset="0"/>
                        </a:rPr>
                        <a:t>ev</a:t>
                      </a:r>
                      <a:r>
                        <a:rPr lang="en-AU" sz="2400" dirty="0">
                          <a:latin typeface="Segoe UI Light" panose="020B0502040204020203" pitchFamily="34" charset="0"/>
                          <a:cs typeface="Segoe UI Light" panose="020B0502040204020203" pitchFamily="34" charset="0"/>
                        </a:rPr>
                        <a:t>)</a:t>
                      </a:r>
                    </a:p>
                  </a:txBody>
                  <a:tcPr/>
                </a:tc>
                <a:tc>
                  <a:txBody>
                    <a:bodyPr/>
                    <a:lstStyle/>
                    <a:p>
                      <a:r>
                        <a:rPr lang="en-AU" sz="2400" dirty="0">
                          <a:latin typeface="Segoe UI Light" panose="020B0502040204020203" pitchFamily="34" charset="0"/>
                          <a:cs typeface="Segoe UI Light" panose="020B0502040204020203" pitchFamily="34" charset="0"/>
                        </a:rPr>
                        <a:t>Stores error messages in a specified variable</a:t>
                      </a:r>
                    </a:p>
                  </a:txBody>
                  <a:tcPr/>
                </a:tc>
                <a:extLst>
                  <a:ext uri="{0D108BD9-81ED-4DB2-BD59-A6C34878D82A}">
                    <a16:rowId xmlns:a16="http://schemas.microsoft.com/office/drawing/2014/main" val="1631732477"/>
                  </a:ext>
                </a:extLst>
              </a:tr>
              <a:tr h="370840">
                <a:tc>
                  <a:txBody>
                    <a:body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OutVariable</a:t>
                      </a:r>
                      <a:r>
                        <a:rPr lang="en-AU" sz="2400" dirty="0">
                          <a:latin typeface="Segoe UI Light" panose="020B0502040204020203" pitchFamily="34" charset="0"/>
                          <a:cs typeface="Segoe UI Light" panose="020B0502040204020203" pitchFamily="34" charset="0"/>
                        </a:rPr>
                        <a:t> (</a:t>
                      </a:r>
                      <a:r>
                        <a:rPr lang="en-AU" sz="2400" dirty="0" err="1">
                          <a:latin typeface="Segoe UI Light" panose="020B0502040204020203" pitchFamily="34" charset="0"/>
                          <a:cs typeface="Segoe UI Light" panose="020B0502040204020203" pitchFamily="34" charset="0"/>
                        </a:rPr>
                        <a:t>ov</a:t>
                      </a:r>
                      <a:r>
                        <a:rPr lang="en-AU" sz="2400" dirty="0">
                          <a:latin typeface="Segoe UI Light" panose="020B0502040204020203" pitchFamily="34" charset="0"/>
                          <a:cs typeface="Segoe UI Light" panose="020B0502040204020203" pitchFamily="34" charset="0"/>
                        </a:rPr>
                        <a:t>)</a:t>
                      </a:r>
                    </a:p>
                  </a:txBody>
                  <a:tcPr/>
                </a:tc>
                <a:tc>
                  <a:txBody>
                    <a:bodyPr/>
                    <a:lstStyle/>
                    <a:p>
                      <a:r>
                        <a:rPr lang="en-AU" sz="2400" dirty="0">
                          <a:latin typeface="Segoe UI Light" panose="020B0502040204020203" pitchFamily="34" charset="0"/>
                          <a:cs typeface="Segoe UI Light" panose="020B0502040204020203" pitchFamily="34" charset="0"/>
                        </a:rPr>
                        <a:t>Stores output in a specified variable</a:t>
                      </a:r>
                    </a:p>
                  </a:txBody>
                  <a:tcPr/>
                </a:tc>
                <a:extLst>
                  <a:ext uri="{0D108BD9-81ED-4DB2-BD59-A6C34878D82A}">
                    <a16:rowId xmlns:a16="http://schemas.microsoft.com/office/drawing/2014/main" val="474770956"/>
                  </a:ext>
                </a:extLst>
              </a:tr>
              <a:tr h="370840">
                <a:tc>
                  <a:txBody>
                    <a:body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OutBuffer</a:t>
                      </a:r>
                      <a:r>
                        <a:rPr lang="en-AU" sz="2400" dirty="0">
                          <a:latin typeface="Segoe UI Light" panose="020B0502040204020203" pitchFamily="34" charset="0"/>
                          <a:cs typeface="Segoe UI Light" panose="020B0502040204020203" pitchFamily="34" charset="0"/>
                        </a:rPr>
                        <a:t> (</a:t>
                      </a:r>
                      <a:r>
                        <a:rPr lang="en-AU" sz="2400" dirty="0" err="1">
                          <a:latin typeface="Segoe UI Light" panose="020B0502040204020203" pitchFamily="34" charset="0"/>
                          <a:cs typeface="Segoe UI Light" panose="020B0502040204020203" pitchFamily="34" charset="0"/>
                        </a:rPr>
                        <a:t>ob</a:t>
                      </a:r>
                      <a:r>
                        <a:rPr lang="en-AU" sz="2400" dirty="0">
                          <a:latin typeface="Segoe UI Light" panose="020B0502040204020203" pitchFamily="34" charset="0"/>
                          <a:cs typeface="Segoe UI Light" panose="020B0502040204020203" pitchFamily="34" charset="0"/>
                        </a:rPr>
                        <a:t>)</a:t>
                      </a:r>
                    </a:p>
                  </a:txBody>
                  <a:tcPr/>
                </a:tc>
                <a:tc>
                  <a:txBody>
                    <a:bodyPr/>
                    <a:lstStyle/>
                    <a:p>
                      <a:r>
                        <a:rPr lang="en-AU" sz="2400" dirty="0">
                          <a:latin typeface="Segoe UI Light" panose="020B0502040204020203" pitchFamily="34" charset="0"/>
                          <a:cs typeface="Segoe UI Light" panose="020B0502040204020203" pitchFamily="34" charset="0"/>
                        </a:rPr>
                        <a:t>Determines number of output objects to accumulate in a buffer</a:t>
                      </a:r>
                    </a:p>
                  </a:txBody>
                  <a:tcPr/>
                </a:tc>
                <a:extLst>
                  <a:ext uri="{0D108BD9-81ED-4DB2-BD59-A6C34878D82A}">
                    <a16:rowId xmlns:a16="http://schemas.microsoft.com/office/drawing/2014/main" val="1913577230"/>
                  </a:ext>
                </a:extLst>
              </a:tr>
              <a:tr h="370840">
                <a:tc>
                  <a:txBody>
                    <a:body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PipelineVariable</a:t>
                      </a:r>
                      <a:r>
                        <a:rPr lang="en-AU" sz="2400" dirty="0">
                          <a:latin typeface="Segoe UI Light" panose="020B0502040204020203" pitchFamily="34" charset="0"/>
                          <a:cs typeface="Segoe UI Light" panose="020B0502040204020203" pitchFamily="34" charset="0"/>
                        </a:rPr>
                        <a:t> (</a:t>
                      </a:r>
                      <a:r>
                        <a:rPr lang="en-AU" sz="2400" dirty="0" err="1">
                          <a:latin typeface="Segoe UI Light" panose="020B0502040204020203" pitchFamily="34" charset="0"/>
                          <a:cs typeface="Segoe UI Light" panose="020B0502040204020203" pitchFamily="34" charset="0"/>
                        </a:rPr>
                        <a:t>pv</a:t>
                      </a:r>
                      <a:r>
                        <a:rPr lang="en-AU" sz="2400" dirty="0">
                          <a:latin typeface="Segoe UI Light" panose="020B0502040204020203" pitchFamily="34" charset="0"/>
                          <a:cs typeface="Segoe UI Light" panose="020B0502040204020203" pitchFamily="34" charset="0"/>
                        </a:rPr>
                        <a:t>)</a:t>
                      </a:r>
                    </a:p>
                  </a:txBody>
                  <a:tcPr/>
                </a:tc>
                <a:tc>
                  <a:txBody>
                    <a:bodyPr/>
                    <a:lstStyle/>
                    <a:p>
                      <a:r>
                        <a:rPr lang="en-AU" sz="2400" dirty="0">
                          <a:latin typeface="Segoe UI Light" panose="020B0502040204020203" pitchFamily="34" charset="0"/>
                          <a:cs typeface="Segoe UI Light" panose="020B0502040204020203" pitchFamily="34" charset="0"/>
                        </a:rPr>
                        <a:t>Stores value of current pipeline element as a variable</a:t>
                      </a:r>
                    </a:p>
                  </a:txBody>
                  <a:tcPr/>
                </a:tc>
                <a:extLst>
                  <a:ext uri="{0D108BD9-81ED-4DB2-BD59-A6C34878D82A}">
                    <a16:rowId xmlns:a16="http://schemas.microsoft.com/office/drawing/2014/main" val="877740790"/>
                  </a:ext>
                </a:extLst>
              </a:tr>
              <a:tr h="370840">
                <a:tc>
                  <a:txBody>
                    <a:bodyPr/>
                    <a:lstStyle/>
                    <a:p>
                      <a:r>
                        <a:rPr lang="en-AU" sz="2400" dirty="0">
                          <a:latin typeface="Segoe UI Light" panose="020B0502040204020203" pitchFamily="34" charset="0"/>
                          <a:cs typeface="Segoe UI Light" panose="020B0502040204020203" pitchFamily="34" charset="0"/>
                        </a:rPr>
                        <a:t>-Verbose (</a:t>
                      </a:r>
                      <a:r>
                        <a:rPr lang="en-AU" sz="2400" dirty="0" err="1">
                          <a:latin typeface="Segoe UI Light" panose="020B0502040204020203" pitchFamily="34" charset="0"/>
                          <a:cs typeface="Segoe UI Light" panose="020B0502040204020203" pitchFamily="34" charset="0"/>
                        </a:rPr>
                        <a:t>vb</a:t>
                      </a:r>
                      <a:r>
                        <a:rPr lang="en-AU" sz="2400" dirty="0">
                          <a:latin typeface="Segoe UI Light" panose="020B0502040204020203" pitchFamily="34" charset="0"/>
                          <a:cs typeface="Segoe UI Light" panose="020B0502040204020203" pitchFamily="34" charset="0"/>
                        </a:rPr>
                        <a:t>)</a:t>
                      </a:r>
                    </a:p>
                  </a:txBody>
                  <a:tcPr/>
                </a:tc>
                <a:tc>
                  <a:txBody>
                    <a:bodyPr/>
                    <a:lstStyle/>
                    <a:p>
                      <a:r>
                        <a:rPr lang="en-AU" sz="2400" dirty="0">
                          <a:latin typeface="Segoe UI Light" panose="020B0502040204020203" pitchFamily="34" charset="0"/>
                          <a:cs typeface="Segoe UI Light" panose="020B0502040204020203" pitchFamily="34" charset="0"/>
                        </a:rPr>
                        <a:t>Displays detailed information</a:t>
                      </a:r>
                    </a:p>
                  </a:txBody>
                  <a:tcPr/>
                </a:tc>
                <a:extLst>
                  <a:ext uri="{0D108BD9-81ED-4DB2-BD59-A6C34878D82A}">
                    <a16:rowId xmlns:a16="http://schemas.microsoft.com/office/drawing/2014/main" val="3865354472"/>
                  </a:ext>
                </a:extLst>
              </a:tr>
              <a:tr h="370840">
                <a:tc>
                  <a:txBody>
                    <a:body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WarningAction</a:t>
                      </a:r>
                      <a:r>
                        <a:rPr lang="en-AU" sz="2400" dirty="0">
                          <a:latin typeface="Segoe UI Light" panose="020B0502040204020203" pitchFamily="34" charset="0"/>
                          <a:cs typeface="Segoe UI Light" panose="020B0502040204020203" pitchFamily="34" charset="0"/>
                        </a:rPr>
                        <a:t> (</a:t>
                      </a:r>
                      <a:r>
                        <a:rPr lang="en-AU" sz="2400" dirty="0" err="1">
                          <a:latin typeface="Segoe UI Light" panose="020B0502040204020203" pitchFamily="34" charset="0"/>
                          <a:cs typeface="Segoe UI Light" panose="020B0502040204020203" pitchFamily="34" charset="0"/>
                        </a:rPr>
                        <a:t>wa</a:t>
                      </a:r>
                      <a:r>
                        <a:rPr lang="en-AU" sz="2400" dirty="0">
                          <a:latin typeface="Segoe UI Light" panose="020B0502040204020203" pitchFamily="34" charset="0"/>
                          <a:cs typeface="Segoe UI Light" panose="020B0502040204020203" pitchFamily="34" charset="0"/>
                        </a:rPr>
                        <a:t>)</a:t>
                      </a:r>
                    </a:p>
                  </a:txBody>
                  <a:tcPr/>
                </a:tc>
                <a:tc>
                  <a:txBody>
                    <a:bodyPr/>
                    <a:lstStyle/>
                    <a:p>
                      <a:r>
                        <a:rPr lang="en-AU" sz="2400" dirty="0">
                          <a:latin typeface="Segoe UI Light" panose="020B0502040204020203" pitchFamily="34" charset="0"/>
                          <a:cs typeface="Segoe UI Light" panose="020B0502040204020203" pitchFamily="34" charset="0"/>
                        </a:rPr>
                        <a:t>Determines how cmdlet responds to warnings</a:t>
                      </a:r>
                    </a:p>
                  </a:txBody>
                  <a:tcPr/>
                </a:tc>
                <a:extLst>
                  <a:ext uri="{0D108BD9-81ED-4DB2-BD59-A6C34878D82A}">
                    <a16:rowId xmlns:a16="http://schemas.microsoft.com/office/drawing/2014/main" val="1736359069"/>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WarningVariable</a:t>
                      </a:r>
                      <a:r>
                        <a:rPr lang="en-AU" sz="2400" dirty="0">
                          <a:latin typeface="Segoe UI Light" panose="020B0502040204020203" pitchFamily="34" charset="0"/>
                          <a:cs typeface="Segoe UI Light" panose="020B0502040204020203" pitchFamily="34" charset="0"/>
                        </a:rPr>
                        <a:t> (</a:t>
                      </a:r>
                      <a:r>
                        <a:rPr lang="en-AU" sz="2400" dirty="0" err="1">
                          <a:latin typeface="Segoe UI Light" panose="020B0502040204020203" pitchFamily="34" charset="0"/>
                          <a:cs typeface="Segoe UI Light" panose="020B0502040204020203" pitchFamily="34" charset="0"/>
                        </a:rPr>
                        <a:t>wv</a:t>
                      </a:r>
                      <a:r>
                        <a:rPr lang="en-AU" sz="2400" dirty="0">
                          <a:latin typeface="Segoe UI Light" panose="020B0502040204020203" pitchFamily="34" charset="0"/>
                          <a:cs typeface="Segoe UI Light" panose="020B0502040204020203" pitchFamily="34" charset="0"/>
                        </a:rPr>
                        <a:t>)</a:t>
                      </a:r>
                    </a:p>
                  </a:txBody>
                  <a:tcPr/>
                </a:tc>
                <a:tc>
                  <a:txBody>
                    <a:bodyPr/>
                    <a:lstStyle/>
                    <a:p>
                      <a:r>
                        <a:rPr lang="en-AU" sz="2400" dirty="0">
                          <a:latin typeface="Segoe UI Light" panose="020B0502040204020203" pitchFamily="34" charset="0"/>
                          <a:cs typeface="Segoe UI Light" panose="020B0502040204020203" pitchFamily="34" charset="0"/>
                        </a:rPr>
                        <a:t>Stores warnings in a specified variable</a:t>
                      </a:r>
                    </a:p>
                  </a:txBody>
                  <a:tcPr/>
                </a:tc>
                <a:extLst>
                  <a:ext uri="{0D108BD9-81ED-4DB2-BD59-A6C34878D82A}">
                    <a16:rowId xmlns:a16="http://schemas.microsoft.com/office/drawing/2014/main" val="232928369"/>
                  </a:ext>
                </a:extLst>
              </a:tr>
            </a:tbl>
          </a:graphicData>
        </a:graphic>
      </p:graphicFrame>
    </p:spTree>
    <p:extLst>
      <p:ext uri="{BB962C8B-B14F-4D97-AF65-F5344CB8AC3E}">
        <p14:creationId xmlns:p14="http://schemas.microsoft.com/office/powerpoint/2010/main" val="198994437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Common Parameters - Verbose</a:t>
            </a:r>
          </a:p>
        </p:txBody>
      </p:sp>
      <p:graphicFrame>
        <p:nvGraphicFramePr>
          <p:cNvPr id="5" name="Table 4"/>
          <p:cNvGraphicFramePr>
            <a:graphicFrameLocks noGrp="1"/>
          </p:cNvGraphicFramePr>
          <p:nvPr>
            <p:extLst>
              <p:ext uri="{D42A27DB-BD31-4B8C-83A1-F6EECF244321}">
                <p14:modId xmlns:p14="http://schemas.microsoft.com/office/powerpoint/2010/main" val="3298784075"/>
              </p:ext>
            </p:extLst>
          </p:nvPr>
        </p:nvGraphicFramePr>
        <p:xfrm>
          <a:off x="1295400" y="1371663"/>
          <a:ext cx="9735566" cy="701040"/>
        </p:xfrm>
        <a:graphic>
          <a:graphicData uri="http://schemas.openxmlformats.org/drawingml/2006/table">
            <a:tbl>
              <a:tblPr firstRow="1" bandRow="1">
                <a:tableStyleId>{5C22544A-7EE6-4342-B048-85BDC9FD1C3A}</a:tableStyleId>
              </a:tblPr>
              <a:tblGrid>
                <a:gridCol w="9735566">
                  <a:extLst>
                    <a:ext uri="{9D8B030D-6E8A-4147-A177-3AD203B41FA5}">
                      <a16:colId xmlns:a16="http://schemas.microsoft.com/office/drawing/2014/main" val="67628197"/>
                    </a:ext>
                  </a:extLst>
                </a:gridCol>
              </a:tblGrid>
              <a:tr h="696593">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b="0" dirty="0">
                          <a:solidFill>
                            <a:srgbClr val="F5F5F5"/>
                          </a:solidFill>
                          <a:latin typeface="Lucida Console" panose="020B0609040504020204" pitchFamily="49" charset="0"/>
                        </a:rPr>
                        <a:t>PS C:\&gt; </a:t>
                      </a:r>
                      <a:r>
                        <a:rPr lang="en-US" sz="2000" b="0" dirty="0">
                          <a:solidFill>
                            <a:srgbClr val="E0FFFF"/>
                          </a:solidFill>
                          <a:latin typeface="Lucida Console" panose="020B0609040504020204" pitchFamily="49" charset="0"/>
                        </a:rPr>
                        <a:t>Restart-Service</a:t>
                      </a:r>
                      <a:r>
                        <a:rPr lang="en-US" sz="2000" b="0" dirty="0">
                          <a:solidFill>
                            <a:srgbClr val="F5F5F5"/>
                          </a:solidFill>
                          <a:latin typeface="Lucida Console" panose="020B0609040504020204" pitchFamily="49" charset="0"/>
                        </a:rPr>
                        <a:t> </a:t>
                      </a:r>
                      <a:r>
                        <a:rPr lang="en-US" sz="2000" b="0" dirty="0">
                          <a:solidFill>
                            <a:srgbClr val="FFE4B5"/>
                          </a:solidFill>
                          <a:latin typeface="Lucida Console" panose="020B0609040504020204" pitchFamily="49" charset="0"/>
                        </a:rPr>
                        <a:t>–Name</a:t>
                      </a:r>
                      <a:r>
                        <a:rPr lang="en-US" sz="2000" b="0" dirty="0">
                          <a:solidFill>
                            <a:srgbClr val="F5F5F5"/>
                          </a:solidFill>
                          <a:latin typeface="Lucida Console" panose="020B0609040504020204" pitchFamily="49" charset="0"/>
                        </a:rPr>
                        <a:t> </a:t>
                      </a:r>
                      <a:r>
                        <a:rPr lang="en-US" sz="2000" b="0" dirty="0" err="1">
                          <a:solidFill>
                            <a:srgbClr val="EE82EE"/>
                          </a:solidFill>
                          <a:latin typeface="Lucida Console" panose="020B0609040504020204" pitchFamily="49" charset="0"/>
                        </a:rPr>
                        <a:t>Netlogon</a:t>
                      </a:r>
                      <a:endParaRPr lang="en-US" sz="2000" b="0" dirty="0">
                        <a:solidFill>
                          <a:srgbClr val="EE82EE"/>
                        </a:solidFill>
                        <a:latin typeface="Lucida Console" panose="020B0609040504020204" pitchFamily="49" charset="0"/>
                      </a:endParaRPr>
                    </a:p>
                    <a:p>
                      <a:pPr marL="0" marR="0" indent="0" defTabSz="914400" eaLnBrk="1" fontAlgn="auto" latinLnBrk="0" hangingPunct="1">
                        <a:lnSpc>
                          <a:spcPct val="100000"/>
                        </a:lnSpc>
                        <a:spcBef>
                          <a:spcPts val="0"/>
                        </a:spcBef>
                        <a:spcAft>
                          <a:spcPts val="0"/>
                        </a:spcAft>
                        <a:buClrTx/>
                        <a:buSzTx/>
                        <a:buFontTx/>
                        <a:buNone/>
                        <a:tabLst/>
                        <a:defRPr/>
                      </a:pPr>
                      <a:r>
                        <a:rPr lang="en-AU" sz="2000" b="0" dirty="0">
                          <a:solidFill>
                            <a:srgbClr val="F5F5F5"/>
                          </a:solidFill>
                          <a:latin typeface="Lucida Console" panose="020B0609040504020204" pitchFamily="49" charset="0"/>
                        </a:rPr>
                        <a:t>PS C:\&gt; </a:t>
                      </a:r>
                      <a:endParaRPr lang="en-US" sz="2000" b="0" dirty="0">
                        <a:solidFill>
                          <a:srgbClr val="FFE4B5"/>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3251578973"/>
                  </a:ext>
                </a:extLst>
              </a:tr>
            </a:tbl>
          </a:graphicData>
        </a:graphic>
      </p:graphicFrame>
      <p:sp>
        <p:nvSpPr>
          <p:cNvPr id="6" name="Left Brace 5"/>
          <p:cNvSpPr/>
          <p:nvPr/>
        </p:nvSpPr>
        <p:spPr>
          <a:xfrm rot="5400000">
            <a:off x="7853497" y="3009512"/>
            <a:ext cx="387660" cy="139704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7" name="Rectangle 6"/>
          <p:cNvSpPr/>
          <p:nvPr/>
        </p:nvSpPr>
        <p:spPr>
          <a:xfrm>
            <a:off x="7348804" y="2600335"/>
            <a:ext cx="1397046" cy="902006"/>
          </a:xfrm>
          <a:prstGeom prst="rect">
            <a:avLst/>
          </a:prstGeom>
          <a:solidFill>
            <a:srgbClr val="D7D7D7"/>
          </a:solidFill>
          <a:ln>
            <a:solidFill>
              <a:srgbClr val="D7D7D7"/>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000" dirty="0">
                <a:latin typeface="Segoe UI Light" panose="020B0502040204020203" pitchFamily="34" charset="0"/>
                <a:cs typeface="Segoe UI Light" panose="020B0502040204020203" pitchFamily="34" charset="0"/>
              </a:rPr>
              <a:t>Common Parameter</a:t>
            </a:r>
          </a:p>
        </p:txBody>
      </p:sp>
      <p:graphicFrame>
        <p:nvGraphicFramePr>
          <p:cNvPr id="10" name="Table 9"/>
          <p:cNvGraphicFramePr>
            <a:graphicFrameLocks noGrp="1"/>
          </p:cNvGraphicFramePr>
          <p:nvPr>
            <p:extLst>
              <p:ext uri="{D42A27DB-BD31-4B8C-83A1-F6EECF244321}">
                <p14:modId xmlns:p14="http://schemas.microsoft.com/office/powerpoint/2010/main" val="1752718288"/>
              </p:ext>
            </p:extLst>
          </p:nvPr>
        </p:nvGraphicFramePr>
        <p:xfrm>
          <a:off x="1295400" y="4099560"/>
          <a:ext cx="9735566" cy="1615440"/>
        </p:xfrm>
        <a:graphic>
          <a:graphicData uri="http://schemas.openxmlformats.org/drawingml/2006/table">
            <a:tbl>
              <a:tblPr firstRow="1" bandRow="1">
                <a:tableStyleId>{5C22544A-7EE6-4342-B048-85BDC9FD1C3A}</a:tableStyleId>
              </a:tblPr>
              <a:tblGrid>
                <a:gridCol w="9735566">
                  <a:extLst>
                    <a:ext uri="{9D8B030D-6E8A-4147-A177-3AD203B41FA5}">
                      <a16:colId xmlns:a16="http://schemas.microsoft.com/office/drawing/2014/main" val="2257543892"/>
                    </a:ext>
                  </a:extLst>
                </a:gridCol>
              </a:tblGrid>
              <a:tr h="1487877">
                <a:tc>
                  <a:txBody>
                    <a:bodyPr/>
                    <a:lstStyle/>
                    <a:p>
                      <a:r>
                        <a:rPr lang="en-AU" sz="2000" b="0" dirty="0">
                          <a:solidFill>
                            <a:srgbClr val="F5F5F5"/>
                          </a:solidFill>
                          <a:latin typeface="Lucida Console" panose="020B0609040504020204" pitchFamily="49" charset="0"/>
                        </a:rPr>
                        <a:t>PS C:\&gt; </a:t>
                      </a:r>
                      <a:r>
                        <a:rPr lang="en-US" sz="2000" b="0" dirty="0">
                          <a:solidFill>
                            <a:srgbClr val="E0FFFF"/>
                          </a:solidFill>
                          <a:latin typeface="Lucida Console" panose="020B0609040504020204" pitchFamily="49" charset="0"/>
                        </a:rPr>
                        <a:t>Restart-Service</a:t>
                      </a:r>
                      <a:r>
                        <a:rPr lang="en-US" sz="2000" b="0" dirty="0">
                          <a:solidFill>
                            <a:srgbClr val="F5F5F5"/>
                          </a:solidFill>
                          <a:latin typeface="Lucida Console" panose="020B0609040504020204" pitchFamily="49" charset="0"/>
                        </a:rPr>
                        <a:t> </a:t>
                      </a:r>
                      <a:r>
                        <a:rPr lang="en-US" sz="2000" b="0" dirty="0">
                          <a:solidFill>
                            <a:srgbClr val="FFE4B5"/>
                          </a:solidFill>
                          <a:latin typeface="Lucida Console" panose="020B0609040504020204" pitchFamily="49" charset="0"/>
                        </a:rPr>
                        <a:t>–Name</a:t>
                      </a:r>
                      <a:r>
                        <a:rPr lang="en-US" sz="2000" b="0" dirty="0">
                          <a:solidFill>
                            <a:srgbClr val="F5F5F5"/>
                          </a:solidFill>
                          <a:latin typeface="Lucida Console" panose="020B0609040504020204" pitchFamily="49" charset="0"/>
                        </a:rPr>
                        <a:t> </a:t>
                      </a:r>
                      <a:r>
                        <a:rPr lang="en-US" sz="2000" b="0" dirty="0" err="1">
                          <a:solidFill>
                            <a:srgbClr val="EE82EE"/>
                          </a:solidFill>
                          <a:latin typeface="Lucida Console" panose="020B0609040504020204" pitchFamily="49" charset="0"/>
                        </a:rPr>
                        <a:t>Netlogon</a:t>
                      </a:r>
                      <a:r>
                        <a:rPr lang="en-US" sz="2000" b="0" dirty="0">
                          <a:solidFill>
                            <a:srgbClr val="F5F5F5"/>
                          </a:solidFill>
                          <a:latin typeface="Lucida Console" panose="020B0609040504020204" pitchFamily="49" charset="0"/>
                        </a:rPr>
                        <a:t> </a:t>
                      </a:r>
                      <a:r>
                        <a:rPr lang="en-US" sz="2000" b="0" dirty="0">
                          <a:solidFill>
                            <a:srgbClr val="FFE4B5"/>
                          </a:solidFill>
                          <a:latin typeface="Lucida Console" panose="020B0609040504020204" pitchFamily="49" charset="0"/>
                        </a:rPr>
                        <a:t>–Verbose</a:t>
                      </a:r>
                    </a:p>
                    <a:p>
                      <a:r>
                        <a:rPr lang="en-US" sz="2000" b="0" dirty="0">
                          <a:solidFill>
                            <a:srgbClr val="FFFF00"/>
                          </a:solidFill>
                        </a:rPr>
                        <a:t> </a:t>
                      </a:r>
                      <a:r>
                        <a:rPr lang="en-US" sz="2000" b="0" dirty="0">
                          <a:solidFill>
                            <a:srgbClr val="FFFF00"/>
                          </a:solidFill>
                          <a:latin typeface="Lucida Console" panose="020B0609040504020204" pitchFamily="49" charset="0"/>
                        </a:rPr>
                        <a:t>VERBOSE: Performing the operation "Restart-Service" on target "</a:t>
                      </a:r>
                      <a:r>
                        <a:rPr lang="en-US" sz="2000" b="0" dirty="0" err="1">
                          <a:solidFill>
                            <a:srgbClr val="FFFF00"/>
                          </a:solidFill>
                          <a:latin typeface="Lucida Console" panose="020B0609040504020204" pitchFamily="49" charset="0"/>
                        </a:rPr>
                        <a:t>Netlogon</a:t>
                      </a:r>
                      <a:r>
                        <a:rPr lang="en-US" sz="2000" b="0" dirty="0">
                          <a:solidFill>
                            <a:srgbClr val="FFFF00"/>
                          </a:solidFill>
                          <a:latin typeface="Lucida Console" panose="020B0609040504020204" pitchFamily="49" charset="0"/>
                        </a:rPr>
                        <a:t> (</a:t>
                      </a:r>
                      <a:r>
                        <a:rPr lang="en-US" sz="2000" b="0" dirty="0" err="1">
                          <a:solidFill>
                            <a:srgbClr val="FFFF00"/>
                          </a:solidFill>
                          <a:latin typeface="Lucida Console" panose="020B0609040504020204" pitchFamily="49" charset="0"/>
                        </a:rPr>
                        <a:t>Netlogon</a:t>
                      </a:r>
                      <a:r>
                        <a:rPr lang="en-US" sz="2000" b="0" dirty="0">
                          <a:solidFill>
                            <a:srgbClr val="FFFF00"/>
                          </a:solidFill>
                          <a:latin typeface="Lucida Console" panose="020B0609040504020204" pitchFamily="49" charset="0"/>
                        </a:rPr>
                        <a:t>)".</a:t>
                      </a:r>
                    </a:p>
                    <a:p>
                      <a:endParaRPr lang="en-US" sz="2000" b="0" dirty="0">
                        <a:solidFill>
                          <a:srgbClr val="FFFF00"/>
                        </a:solidFill>
                        <a:latin typeface="Lucida Console" panose="020B0609040504020204" pitchFamily="49" charset="0"/>
                      </a:endParaRPr>
                    </a:p>
                    <a:p>
                      <a:r>
                        <a:rPr lang="en-AU" sz="2000" b="0" dirty="0">
                          <a:solidFill>
                            <a:srgbClr val="F5F5F5"/>
                          </a:solidFill>
                          <a:latin typeface="Lucida Console" panose="020B0609040504020204" pitchFamily="49" charset="0"/>
                        </a:rPr>
                        <a:t>PS C:\&gt; </a:t>
                      </a:r>
                      <a:endParaRPr lang="en-AU" sz="2000" b="0" dirty="0">
                        <a:solidFill>
                          <a:srgbClr val="FFFF00"/>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2933311176"/>
                  </a:ext>
                </a:extLst>
              </a:tr>
            </a:tbl>
          </a:graphicData>
        </a:graphic>
      </p:graphicFrame>
    </p:spTree>
    <p:extLst>
      <p:ext uri="{BB962C8B-B14F-4D97-AF65-F5344CB8AC3E}">
        <p14:creationId xmlns:p14="http://schemas.microsoft.com/office/powerpoint/2010/main" val="66915381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is PowerShell?</a:t>
            </a:r>
          </a:p>
        </p:txBody>
      </p:sp>
      <p:sp>
        <p:nvSpPr>
          <p:cNvPr id="3" name="Content Placeholder 2"/>
          <p:cNvSpPr>
            <a:spLocks noGrp="1"/>
          </p:cNvSpPr>
          <p:nvPr>
            <p:ph type="body" sz="quarter" idx="10"/>
          </p:nvPr>
        </p:nvSpPr>
        <p:spPr>
          <a:xfrm>
            <a:off x="570054" y="1189176"/>
            <a:ext cx="5378548" cy="5121915"/>
          </a:xfrm>
        </p:spPr>
        <p:txBody>
          <a:bodyPr/>
          <a:lstStyle/>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r>
              <a:rPr lang="en-AU" dirty="0"/>
              <a:t>Management Shell:</a:t>
            </a:r>
          </a:p>
          <a:p>
            <a:pPr lvl="0"/>
            <a:r>
              <a:rPr lang="en-AU" sz="2400" dirty="0"/>
              <a:t>Automation Engine</a:t>
            </a:r>
          </a:p>
          <a:p>
            <a:pPr lvl="0"/>
            <a:r>
              <a:rPr lang="en-AU" sz="2400" dirty="0"/>
              <a:t>Scripting Language</a:t>
            </a:r>
            <a:endParaRPr lang="en-US" sz="2400" dirty="0"/>
          </a:p>
        </p:txBody>
      </p:sp>
      <p:sp>
        <p:nvSpPr>
          <p:cNvPr id="12" name="Text Placeholder 11">
            <a:extLst>
              <a:ext uri="{FF2B5EF4-FFF2-40B4-BE49-F238E27FC236}">
                <a16:creationId xmlns:a16="http://schemas.microsoft.com/office/drawing/2014/main" id="{C4226080-F4D3-473F-8324-DFB4ADA600CB}"/>
              </a:ext>
            </a:extLst>
          </p:cNvPr>
          <p:cNvSpPr>
            <a:spLocks noGrp="1"/>
          </p:cNvSpPr>
          <p:nvPr>
            <p:ph type="body" sz="quarter" idx="11"/>
          </p:nvPr>
        </p:nvSpPr>
        <p:spPr>
          <a:xfrm>
            <a:off x="6124575" y="1189176"/>
            <a:ext cx="5378548" cy="5454314"/>
          </a:xfrm>
        </p:spPr>
        <p:txBody>
          <a:bodyPr vert="horz" wrap="square" lIns="146304" tIns="91440" rIns="146304" bIns="91440" rtlCol="0">
            <a:spAutoFit/>
          </a:bodyPr>
          <a:lstStyle/>
          <a:p>
            <a:pPr marL="0" indent="0">
              <a:buFont typeface="Arial" pitchFamily="34" charset="0"/>
              <a:buNone/>
            </a:pPr>
            <a:endParaRPr lang="en-AU" dirty="0"/>
          </a:p>
          <a:p>
            <a:pPr marL="0" indent="0">
              <a:buFont typeface="Arial" pitchFamily="34" charset="0"/>
              <a:buNone/>
            </a:pPr>
            <a:endParaRPr lang="en-AU" dirty="0"/>
          </a:p>
          <a:p>
            <a:pPr marL="0" indent="0">
              <a:buFont typeface="Arial" pitchFamily="34" charset="0"/>
              <a:buNone/>
            </a:pPr>
            <a:endParaRPr lang="en-AU" dirty="0"/>
          </a:p>
          <a:p>
            <a:pPr marL="0" indent="0">
              <a:buFont typeface="Arial" pitchFamily="34" charset="0"/>
              <a:buNone/>
            </a:pPr>
            <a:endParaRPr lang="en-AU" dirty="0"/>
          </a:p>
          <a:p>
            <a:pPr marL="0" indent="0">
              <a:buFont typeface="Arial" pitchFamily="34" charset="0"/>
              <a:buNone/>
            </a:pPr>
            <a:endParaRPr lang="en-AU" dirty="0"/>
          </a:p>
          <a:p>
            <a:pPr marL="0" indent="0">
              <a:buFont typeface="Arial" pitchFamily="34" charset="0"/>
              <a:buNone/>
            </a:pPr>
            <a:endParaRPr lang="en-AU" dirty="0"/>
          </a:p>
          <a:p>
            <a:pPr marL="0" indent="0">
              <a:buFont typeface="Arial" pitchFamily="34" charset="0"/>
              <a:buNone/>
            </a:pPr>
            <a:r>
              <a:rPr lang="en-AU" dirty="0"/>
              <a:t>Development Framework: </a:t>
            </a:r>
          </a:p>
          <a:p>
            <a:pPr lvl="1">
              <a:spcBef>
                <a:spcPts val="1200"/>
              </a:spcBef>
              <a:buClr>
                <a:schemeClr val="tx1"/>
              </a:buClr>
            </a:pPr>
            <a:r>
              <a:rPr lang="en-AU" sz="2400" dirty="0">
                <a:latin typeface="+mj-lt"/>
              </a:rPr>
              <a:t>Integrated Scripting Environment</a:t>
            </a:r>
          </a:p>
          <a:p>
            <a:pPr lvl="1">
              <a:spcBef>
                <a:spcPts val="1200"/>
              </a:spcBef>
              <a:buClr>
                <a:schemeClr val="tx1"/>
              </a:buClr>
            </a:pPr>
            <a:r>
              <a:rPr lang="en-AU" sz="2400" dirty="0">
                <a:latin typeface="+mj-lt"/>
              </a:rPr>
              <a:t>PowerShell Embedded in Host Applications</a:t>
            </a:r>
            <a:endParaRPr lang="en-US" sz="1800" dirty="0"/>
          </a:p>
        </p:txBody>
      </p:sp>
      <p:pic>
        <p:nvPicPr>
          <p:cNvPr id="6" name="Picture 17" descr="screen2"/>
          <p:cNvPicPr>
            <a:picLocks noChangeAspect="1" noChangeArrowheads="1"/>
          </p:cNvPicPr>
          <p:nvPr/>
        </p:nvPicPr>
        <p:blipFill>
          <a:blip r:embed="rId3"/>
          <a:srcRect/>
          <a:stretch>
            <a:fillRect/>
          </a:stretch>
        </p:blipFill>
        <p:spPr bwMode="auto">
          <a:xfrm>
            <a:off x="989076" y="1316976"/>
            <a:ext cx="4540504" cy="2937158"/>
          </a:xfrm>
          <a:prstGeom prst="rect">
            <a:avLst/>
          </a:prstGeom>
          <a:noFill/>
          <a:ln w="9525">
            <a:noFill/>
            <a:miter lim="800000"/>
            <a:headEnd/>
            <a:tailEnd/>
          </a:ln>
        </p:spPr>
      </p:pic>
      <p:pic>
        <p:nvPicPr>
          <p:cNvPr id="11" name="Picture 10"/>
          <p:cNvPicPr>
            <a:picLocks noChangeAspect="1"/>
          </p:cNvPicPr>
          <p:nvPr/>
        </p:nvPicPr>
        <p:blipFill>
          <a:blip r:embed="rId4"/>
          <a:stretch>
            <a:fillRect/>
          </a:stretch>
        </p:blipFill>
        <p:spPr>
          <a:xfrm>
            <a:off x="6644204" y="1287885"/>
            <a:ext cx="4132204" cy="2911142"/>
          </a:xfrm>
          <a:prstGeom prst="rect">
            <a:avLst/>
          </a:prstGeom>
        </p:spPr>
      </p:pic>
    </p:spTree>
    <p:extLst>
      <p:ext uri="{BB962C8B-B14F-4D97-AF65-F5344CB8AC3E}">
        <p14:creationId xmlns:p14="http://schemas.microsoft.com/office/powerpoint/2010/main" val="4828746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Common Parameters - </a:t>
            </a:r>
            <a:r>
              <a:rPr lang="en-AU" dirty="0" err="1"/>
              <a:t>ErrorAction</a:t>
            </a:r>
            <a:endParaRPr lang="en-AU" dirty="0"/>
          </a:p>
        </p:txBody>
      </p:sp>
      <p:graphicFrame>
        <p:nvGraphicFramePr>
          <p:cNvPr id="13" name="Table 12"/>
          <p:cNvGraphicFramePr>
            <a:graphicFrameLocks noGrp="1"/>
          </p:cNvGraphicFramePr>
          <p:nvPr>
            <p:extLst>
              <p:ext uri="{D42A27DB-BD31-4B8C-83A1-F6EECF244321}">
                <p14:modId xmlns:p14="http://schemas.microsoft.com/office/powerpoint/2010/main" val="381851659"/>
              </p:ext>
            </p:extLst>
          </p:nvPr>
        </p:nvGraphicFramePr>
        <p:xfrm>
          <a:off x="1143000" y="1197203"/>
          <a:ext cx="9723378" cy="3444240"/>
        </p:xfrm>
        <a:graphic>
          <a:graphicData uri="http://schemas.openxmlformats.org/drawingml/2006/table">
            <a:tbl>
              <a:tblPr firstRow="1" bandRow="1">
                <a:tableStyleId>{5C22544A-7EE6-4342-B048-85BDC9FD1C3A}</a:tableStyleId>
              </a:tblPr>
              <a:tblGrid>
                <a:gridCol w="9723378">
                  <a:extLst>
                    <a:ext uri="{9D8B030D-6E8A-4147-A177-3AD203B41FA5}">
                      <a16:colId xmlns:a16="http://schemas.microsoft.com/office/drawing/2014/main" val="1719878247"/>
                    </a:ext>
                  </a:extLst>
                </a:gridCol>
              </a:tblGrid>
              <a:tr h="536332">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b="0" dirty="0">
                          <a:solidFill>
                            <a:srgbClr val="F5F5F5"/>
                          </a:solidFill>
                          <a:latin typeface="Lucida Console" panose="020B0609040504020204" pitchFamily="49" charset="0"/>
                        </a:rPr>
                        <a:t>PS C:\&gt; </a:t>
                      </a:r>
                      <a:r>
                        <a:rPr lang="en-US" sz="2000" b="0" dirty="0">
                          <a:solidFill>
                            <a:srgbClr val="E0FFFF"/>
                          </a:solidFill>
                          <a:latin typeface="Lucida Console" panose="020B0609040504020204" pitchFamily="49" charset="0"/>
                        </a:rPr>
                        <a:t>Get-Process</a:t>
                      </a:r>
                      <a:r>
                        <a:rPr lang="en-US" sz="2000" b="0" dirty="0">
                          <a:solidFill>
                            <a:srgbClr val="F5F5F5"/>
                          </a:solidFill>
                          <a:latin typeface="Lucida Console" panose="020B0609040504020204" pitchFamily="49" charset="0"/>
                        </a:rPr>
                        <a:t> </a:t>
                      </a:r>
                      <a:r>
                        <a:rPr lang="en-US" sz="2000" b="0" dirty="0" err="1">
                          <a:solidFill>
                            <a:srgbClr val="EE82EE"/>
                          </a:solidFill>
                          <a:latin typeface="Lucida Console" panose="020B0609040504020204" pitchFamily="49" charset="0"/>
                        </a:rPr>
                        <a:t>Netlogon</a:t>
                      </a:r>
                      <a:endParaRPr lang="en-US" sz="2000" b="0" dirty="0">
                        <a:solidFill>
                          <a:srgbClr val="EE82EE"/>
                        </a:solidFill>
                        <a:latin typeface="Lucida Console" panose="020B0609040504020204" pitchFamily="49" charset="0"/>
                      </a:endParaRPr>
                    </a:p>
                    <a:p>
                      <a:endParaRPr lang="en-US" sz="2000" b="0" dirty="0">
                        <a:solidFill>
                          <a:srgbClr val="00FFFF"/>
                        </a:solidFill>
                        <a:latin typeface="Lucida Console" panose="020B0609040504020204" pitchFamily="49" charset="0"/>
                      </a:endParaRPr>
                    </a:p>
                    <a:p>
                      <a:r>
                        <a:rPr lang="en-US" sz="2000" b="0" dirty="0">
                          <a:solidFill>
                            <a:srgbClr val="FF0000"/>
                          </a:solidFill>
                          <a:latin typeface="Lucida Console" panose="020B0609040504020204" pitchFamily="49" charset="0"/>
                        </a:rPr>
                        <a:t>Get-Process : Cannot find a process with the name "</a:t>
                      </a:r>
                      <a:r>
                        <a:rPr lang="en-US" sz="2000" b="0" dirty="0" err="1">
                          <a:solidFill>
                            <a:srgbClr val="FF0000"/>
                          </a:solidFill>
                          <a:latin typeface="Lucida Console" panose="020B0609040504020204" pitchFamily="49" charset="0"/>
                        </a:rPr>
                        <a:t>Netlogon</a:t>
                      </a:r>
                      <a:r>
                        <a:rPr lang="en-US" sz="2000" b="0" dirty="0">
                          <a:solidFill>
                            <a:srgbClr val="FF0000"/>
                          </a:solidFill>
                          <a:latin typeface="Lucida Console" panose="020B0609040504020204" pitchFamily="49" charset="0"/>
                        </a:rPr>
                        <a:t>". Verify the process name and call the </a:t>
                      </a:r>
                      <a:r>
                        <a:rPr lang="en-US" sz="2000" b="0" dirty="0" err="1">
                          <a:solidFill>
                            <a:srgbClr val="FF0000"/>
                          </a:solidFill>
                          <a:latin typeface="Lucida Console" panose="020B0609040504020204" pitchFamily="49" charset="0"/>
                        </a:rPr>
                        <a:t>cmdlet</a:t>
                      </a:r>
                      <a:r>
                        <a:rPr lang="en-US" sz="2000" b="0" dirty="0">
                          <a:solidFill>
                            <a:srgbClr val="FF0000"/>
                          </a:solidFill>
                          <a:latin typeface="Lucida Console" panose="020B0609040504020204" pitchFamily="49" charset="0"/>
                        </a:rPr>
                        <a:t> again.</a:t>
                      </a:r>
                    </a:p>
                    <a:p>
                      <a:r>
                        <a:rPr lang="en-US" sz="2000" b="0" dirty="0">
                          <a:solidFill>
                            <a:srgbClr val="FF0000"/>
                          </a:solidFill>
                          <a:latin typeface="Lucida Console" panose="020B0609040504020204" pitchFamily="49" charset="0"/>
                        </a:rPr>
                        <a:t>At line:1 char:1</a:t>
                      </a:r>
                    </a:p>
                    <a:p>
                      <a:r>
                        <a:rPr lang="en-US" sz="2000" b="0" dirty="0">
                          <a:solidFill>
                            <a:srgbClr val="FF0000"/>
                          </a:solidFill>
                          <a:latin typeface="Lucida Console" panose="020B0609040504020204" pitchFamily="49" charset="0"/>
                        </a:rPr>
                        <a:t>+ Get-Process </a:t>
                      </a:r>
                      <a:r>
                        <a:rPr lang="en-US" sz="2000" b="0" dirty="0" err="1">
                          <a:solidFill>
                            <a:srgbClr val="FF0000"/>
                          </a:solidFill>
                          <a:latin typeface="Lucida Console" panose="020B0609040504020204" pitchFamily="49" charset="0"/>
                        </a:rPr>
                        <a:t>Netlogon</a:t>
                      </a:r>
                      <a:endParaRPr lang="en-US" sz="2000" b="0" dirty="0">
                        <a:solidFill>
                          <a:srgbClr val="FF0000"/>
                        </a:solidFill>
                        <a:latin typeface="Lucida Console" panose="020B0609040504020204" pitchFamily="49" charset="0"/>
                      </a:endParaRPr>
                    </a:p>
                    <a:p>
                      <a:r>
                        <a:rPr lang="en-US" sz="2000" b="0" dirty="0">
                          <a:solidFill>
                            <a:srgbClr val="FF0000"/>
                          </a:solidFill>
                          <a:latin typeface="Lucida Console" panose="020B0609040504020204" pitchFamily="49" charset="0"/>
                        </a:rPr>
                        <a:t>+ ~~~~~~~~~~~~~~~~~~~~</a:t>
                      </a:r>
                    </a:p>
                    <a:p>
                      <a:r>
                        <a:rPr lang="en-US" sz="2000" b="0" dirty="0">
                          <a:solidFill>
                            <a:srgbClr val="FF0000"/>
                          </a:solidFill>
                          <a:latin typeface="Lucida Console" panose="020B0609040504020204" pitchFamily="49" charset="0"/>
                        </a:rPr>
                        <a:t>    + </a:t>
                      </a:r>
                      <a:r>
                        <a:rPr lang="en-US" sz="2000" b="0" dirty="0" err="1">
                          <a:solidFill>
                            <a:srgbClr val="FF0000"/>
                          </a:solidFill>
                          <a:latin typeface="Lucida Console" panose="020B0609040504020204" pitchFamily="49" charset="0"/>
                        </a:rPr>
                        <a:t>CategoryInfo</a:t>
                      </a:r>
                      <a:r>
                        <a:rPr lang="en-US" sz="2000" b="0" dirty="0">
                          <a:solidFill>
                            <a:srgbClr val="FF0000"/>
                          </a:solidFill>
                          <a:latin typeface="Lucida Console" panose="020B0609040504020204" pitchFamily="49" charset="0"/>
                        </a:rPr>
                        <a:t>          : </a:t>
                      </a:r>
                      <a:r>
                        <a:rPr lang="en-US" sz="2000" b="0" dirty="0" err="1">
                          <a:solidFill>
                            <a:srgbClr val="FF0000"/>
                          </a:solidFill>
                          <a:latin typeface="Lucida Console" panose="020B0609040504020204" pitchFamily="49" charset="0"/>
                        </a:rPr>
                        <a:t>ObjectNotFound</a:t>
                      </a:r>
                      <a:r>
                        <a:rPr lang="en-US" sz="2000" b="0" dirty="0">
                          <a:solidFill>
                            <a:srgbClr val="FF0000"/>
                          </a:solidFill>
                          <a:latin typeface="Lucida Console" panose="020B0609040504020204" pitchFamily="49" charset="0"/>
                        </a:rPr>
                        <a:t>: (</a:t>
                      </a:r>
                      <a:r>
                        <a:rPr lang="en-US" sz="2000" b="0" dirty="0" err="1">
                          <a:solidFill>
                            <a:srgbClr val="FF0000"/>
                          </a:solidFill>
                          <a:latin typeface="Lucida Console" panose="020B0609040504020204" pitchFamily="49" charset="0"/>
                        </a:rPr>
                        <a:t>Netlogon:String</a:t>
                      </a:r>
                      <a:r>
                        <a:rPr lang="en-US" sz="2000" b="0" dirty="0">
                          <a:solidFill>
                            <a:srgbClr val="FF0000"/>
                          </a:solidFill>
                          <a:latin typeface="Lucida Console" panose="020B0609040504020204" pitchFamily="49" charset="0"/>
                        </a:rPr>
                        <a:t>) [Get-Process], </a:t>
                      </a:r>
                      <a:r>
                        <a:rPr lang="en-US" sz="2000" b="0" dirty="0" err="1">
                          <a:solidFill>
                            <a:srgbClr val="FF0000"/>
                          </a:solidFill>
                          <a:latin typeface="Lucida Console" panose="020B0609040504020204" pitchFamily="49" charset="0"/>
                        </a:rPr>
                        <a:t>ProcessCommandException</a:t>
                      </a:r>
                      <a:endParaRPr lang="en-US" sz="2000" b="0" dirty="0">
                        <a:solidFill>
                          <a:srgbClr val="FF0000"/>
                        </a:solidFill>
                        <a:latin typeface="Lucida Console" panose="020B0609040504020204" pitchFamily="49" charset="0"/>
                      </a:endParaRPr>
                    </a:p>
                    <a:p>
                      <a:endParaRPr lang="en-AU" sz="2000" b="0" dirty="0">
                        <a:solidFill>
                          <a:srgbClr val="F5F5F5"/>
                        </a:solidFill>
                        <a:latin typeface="Lucida Console" panose="020B0609040504020204" pitchFamily="49" charset="0"/>
                      </a:endParaRPr>
                    </a:p>
                    <a:p>
                      <a:r>
                        <a:rPr lang="en-AU" sz="2000" b="0" dirty="0">
                          <a:solidFill>
                            <a:srgbClr val="F5F5F5"/>
                          </a:solidFill>
                          <a:latin typeface="Lucida Console" panose="020B0609040504020204" pitchFamily="49" charset="0"/>
                        </a:rPr>
                        <a:t>PS C:\&gt; </a:t>
                      </a:r>
                      <a:endParaRPr lang="en-US" sz="2000" b="0" dirty="0">
                        <a:solidFill>
                          <a:srgbClr val="FF0000"/>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1439671111"/>
                  </a:ext>
                </a:extLst>
              </a:tr>
            </a:tbl>
          </a:graphicData>
        </a:graphic>
      </p:graphicFrame>
      <p:sp>
        <p:nvSpPr>
          <p:cNvPr id="5" name="Left Brace 4"/>
          <p:cNvSpPr/>
          <p:nvPr/>
        </p:nvSpPr>
        <p:spPr>
          <a:xfrm rot="16200000">
            <a:off x="6429063" y="4792343"/>
            <a:ext cx="387660" cy="1771302"/>
          </a:xfrm>
          <a:prstGeom prst="leftBrace">
            <a:avLst/>
          </a:prstGeom>
          <a:ln>
            <a:solidFill>
              <a:schemeClr val="accent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6" name="Rectangle 5"/>
          <p:cNvSpPr/>
          <p:nvPr/>
        </p:nvSpPr>
        <p:spPr>
          <a:xfrm>
            <a:off x="4818383" y="5952078"/>
            <a:ext cx="2531780" cy="507626"/>
          </a:xfrm>
          <a:prstGeom prst="rect">
            <a:avLst/>
          </a:prstGeom>
          <a:solidFill>
            <a:srgbClr val="D7D7D7"/>
          </a:solidFill>
          <a:ln>
            <a:solidFill>
              <a:srgbClr val="D7D7D7"/>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000" dirty="0">
                <a:latin typeface="Segoe UI Light" panose="020B0502040204020203" pitchFamily="34" charset="0"/>
                <a:cs typeface="Segoe UI Light" panose="020B0502040204020203" pitchFamily="34" charset="0"/>
              </a:rPr>
              <a:t>Common Parameter</a:t>
            </a:r>
          </a:p>
        </p:txBody>
      </p:sp>
      <p:sp>
        <p:nvSpPr>
          <p:cNvPr id="7" name="Left Brace 6"/>
          <p:cNvSpPr/>
          <p:nvPr/>
        </p:nvSpPr>
        <p:spPr>
          <a:xfrm rot="16200000">
            <a:off x="8722516" y="4384857"/>
            <a:ext cx="387660" cy="2597356"/>
          </a:xfrm>
          <a:prstGeom prst="leftBrace">
            <a:avLst/>
          </a:prstGeom>
          <a:ln>
            <a:solidFill>
              <a:schemeClr val="accent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8" name="Rectangle 7"/>
          <p:cNvSpPr/>
          <p:nvPr/>
        </p:nvSpPr>
        <p:spPr>
          <a:xfrm>
            <a:off x="8133322" y="5969374"/>
            <a:ext cx="1848877" cy="507626"/>
          </a:xfrm>
          <a:prstGeom prst="rect">
            <a:avLst/>
          </a:prstGeom>
          <a:solidFill>
            <a:srgbClr val="D7D7D7"/>
          </a:solidFill>
          <a:ln>
            <a:solidFill>
              <a:srgbClr val="D7D7D7"/>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latin typeface="Segoe UI Light" panose="020B0502040204020203" pitchFamily="34" charset="0"/>
                <a:cs typeface="Segoe UI Light" panose="020B0502040204020203" pitchFamily="34" charset="0"/>
              </a:rPr>
              <a:t>Error Action</a:t>
            </a:r>
          </a:p>
        </p:txBody>
      </p:sp>
      <p:graphicFrame>
        <p:nvGraphicFramePr>
          <p:cNvPr id="9" name="Table 8"/>
          <p:cNvGraphicFramePr>
            <a:graphicFrameLocks noGrp="1"/>
          </p:cNvGraphicFramePr>
          <p:nvPr>
            <p:extLst>
              <p:ext uri="{D42A27DB-BD31-4B8C-83A1-F6EECF244321}">
                <p14:modId xmlns:p14="http://schemas.microsoft.com/office/powerpoint/2010/main" val="1452060950"/>
              </p:ext>
            </p:extLst>
          </p:nvPr>
        </p:nvGraphicFramePr>
        <p:xfrm>
          <a:off x="1143000" y="4790243"/>
          <a:ext cx="9723378" cy="701040"/>
        </p:xfrm>
        <a:graphic>
          <a:graphicData uri="http://schemas.openxmlformats.org/drawingml/2006/table">
            <a:tbl>
              <a:tblPr firstRow="1" bandRow="1">
                <a:tableStyleId>{5C22544A-7EE6-4342-B048-85BDC9FD1C3A}</a:tableStyleId>
              </a:tblPr>
              <a:tblGrid>
                <a:gridCol w="9723378">
                  <a:extLst>
                    <a:ext uri="{9D8B030D-6E8A-4147-A177-3AD203B41FA5}">
                      <a16:colId xmlns:a16="http://schemas.microsoft.com/office/drawing/2014/main" val="3177654207"/>
                    </a:ext>
                  </a:extLst>
                </a:gridCol>
              </a:tblGrid>
              <a:tr h="536332">
                <a:tc>
                  <a:txBody>
                    <a:bodyPr/>
                    <a:lstStyle/>
                    <a:p>
                      <a:r>
                        <a:rPr lang="en-AU" sz="2000" b="0" dirty="0">
                          <a:solidFill>
                            <a:srgbClr val="F5F5F5"/>
                          </a:solidFill>
                          <a:latin typeface="Lucida Console" panose="020B0609040504020204" pitchFamily="49" charset="0"/>
                        </a:rPr>
                        <a:t>PS C:\&gt; </a:t>
                      </a:r>
                      <a:r>
                        <a:rPr lang="en-US" sz="2000" b="0" dirty="0">
                          <a:solidFill>
                            <a:srgbClr val="E0FFFF"/>
                          </a:solidFill>
                          <a:latin typeface="Lucida Console" panose="020B0609040504020204" pitchFamily="49" charset="0"/>
                        </a:rPr>
                        <a:t>Get-Process</a:t>
                      </a:r>
                      <a:r>
                        <a:rPr lang="en-US" sz="2000" b="0" dirty="0">
                          <a:solidFill>
                            <a:srgbClr val="F5F5F5"/>
                          </a:solidFill>
                          <a:latin typeface="Lucida Console" panose="020B0609040504020204" pitchFamily="49" charset="0"/>
                        </a:rPr>
                        <a:t> </a:t>
                      </a:r>
                      <a:r>
                        <a:rPr lang="en-US" sz="2000" b="0" dirty="0" err="1">
                          <a:solidFill>
                            <a:srgbClr val="EE82EE"/>
                          </a:solidFill>
                          <a:latin typeface="Lucida Console" panose="020B0609040504020204" pitchFamily="49" charset="0"/>
                        </a:rPr>
                        <a:t>Netlogon</a:t>
                      </a:r>
                      <a:r>
                        <a:rPr lang="en-US" sz="2000" b="0" dirty="0">
                          <a:solidFill>
                            <a:srgbClr val="F5F5F5"/>
                          </a:solidFill>
                          <a:latin typeface="Lucida Console" panose="020B0609040504020204" pitchFamily="49" charset="0"/>
                        </a:rPr>
                        <a:t> </a:t>
                      </a:r>
                      <a:r>
                        <a:rPr lang="en-US" sz="2000" b="0" dirty="0">
                          <a:solidFill>
                            <a:srgbClr val="FFE4B5"/>
                          </a:solidFill>
                          <a:latin typeface="Lucida Console" panose="020B0609040504020204" pitchFamily="49" charset="0"/>
                        </a:rPr>
                        <a:t>-</a:t>
                      </a:r>
                      <a:r>
                        <a:rPr lang="en-US" sz="2000" b="0" dirty="0" err="1">
                          <a:solidFill>
                            <a:srgbClr val="FFE4B5"/>
                          </a:solidFill>
                          <a:latin typeface="Lucida Console" panose="020B0609040504020204" pitchFamily="49" charset="0"/>
                        </a:rPr>
                        <a:t>ErrorAction</a:t>
                      </a:r>
                      <a:r>
                        <a:rPr lang="en-US" sz="2000" b="0" dirty="0">
                          <a:solidFill>
                            <a:srgbClr val="F5F5F5"/>
                          </a:solidFill>
                          <a:latin typeface="Lucida Console" panose="020B0609040504020204" pitchFamily="49" charset="0"/>
                        </a:rPr>
                        <a:t> </a:t>
                      </a:r>
                      <a:r>
                        <a:rPr lang="en-US" sz="2000" b="0" dirty="0" err="1">
                          <a:solidFill>
                            <a:srgbClr val="EE82EE"/>
                          </a:solidFill>
                          <a:latin typeface="Lucida Console" panose="020B0609040504020204" pitchFamily="49" charset="0"/>
                        </a:rPr>
                        <a:t>SilentlyContinue</a:t>
                      </a:r>
                      <a:endParaRPr lang="en-US" sz="2000" b="0" dirty="0">
                        <a:solidFill>
                          <a:srgbClr val="EE82EE"/>
                        </a:solidFill>
                        <a:latin typeface="Lucida Console" panose="020B0609040504020204" pitchFamily="49" charset="0"/>
                      </a:endParaRPr>
                    </a:p>
                    <a:p>
                      <a:r>
                        <a:rPr lang="en-AU" sz="2000" b="0" dirty="0">
                          <a:solidFill>
                            <a:srgbClr val="F5F5F5"/>
                          </a:solidFill>
                          <a:latin typeface="Lucida Console" panose="020B0609040504020204" pitchFamily="49" charset="0"/>
                        </a:rPr>
                        <a:t>PS C:\&gt; </a:t>
                      </a:r>
                      <a:endParaRPr lang="en-AU" sz="2000" b="0" dirty="0">
                        <a:solidFill>
                          <a:srgbClr val="EE82EE"/>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1922385200"/>
                  </a:ext>
                </a:extLst>
              </a:tr>
            </a:tbl>
          </a:graphicData>
        </a:graphic>
      </p:graphicFrame>
    </p:spTree>
    <p:extLst>
      <p:ext uri="{BB962C8B-B14F-4D97-AF65-F5344CB8AC3E}">
        <p14:creationId xmlns:p14="http://schemas.microsoft.com/office/powerpoint/2010/main" val="61993836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Common Parameters - </a:t>
            </a:r>
            <a:r>
              <a:rPr lang="en-AU" dirty="0" err="1"/>
              <a:t>Outvariable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1591495199"/>
              </p:ext>
            </p:extLst>
          </p:nvPr>
        </p:nvGraphicFramePr>
        <p:xfrm>
          <a:off x="1058416" y="1676400"/>
          <a:ext cx="10153128" cy="396240"/>
        </p:xfrm>
        <a:graphic>
          <a:graphicData uri="http://schemas.openxmlformats.org/drawingml/2006/table">
            <a:tbl>
              <a:tblPr firstRow="1" bandRow="1">
                <a:tableStyleId>{5C22544A-7EE6-4342-B048-85BDC9FD1C3A}</a:tableStyleId>
              </a:tblPr>
              <a:tblGrid>
                <a:gridCol w="10153128">
                  <a:extLst>
                    <a:ext uri="{9D8B030D-6E8A-4147-A177-3AD203B41FA5}">
                      <a16:colId xmlns:a16="http://schemas.microsoft.com/office/drawing/2014/main" val="156435825"/>
                    </a:ext>
                  </a:extLst>
                </a:gridCol>
              </a:tblGrid>
              <a:tr h="370840">
                <a:tc>
                  <a:txBody>
                    <a:bodyPr/>
                    <a:lstStyle/>
                    <a:p>
                      <a:r>
                        <a:rPr lang="en-AU" sz="2000" b="0" dirty="0">
                          <a:solidFill>
                            <a:srgbClr val="F5F5F5"/>
                          </a:solidFill>
                          <a:latin typeface="Lucida Console" panose="020B0609040504020204" pitchFamily="49" charset="0"/>
                        </a:rPr>
                        <a:t>PS C:\&gt; </a:t>
                      </a:r>
                      <a:r>
                        <a:rPr lang="en-AU" sz="2000" b="0" dirty="0">
                          <a:solidFill>
                            <a:srgbClr val="E0FFFF"/>
                          </a:solidFill>
                          <a:latin typeface="Lucida Console" panose="020B0609040504020204" pitchFamily="49" charset="0"/>
                        </a:rPr>
                        <a:t>Get-</a:t>
                      </a:r>
                      <a:r>
                        <a:rPr lang="en-AU" sz="2000" b="0" dirty="0" err="1">
                          <a:solidFill>
                            <a:srgbClr val="E0FFFF"/>
                          </a:solidFill>
                          <a:latin typeface="Lucida Console" panose="020B0609040504020204" pitchFamily="49" charset="0"/>
                        </a:rPr>
                        <a:t>FileHash</a:t>
                      </a:r>
                      <a:r>
                        <a:rPr lang="en-AU" sz="2000" b="0" dirty="0">
                          <a:solidFill>
                            <a:srgbClr val="F5F5F5"/>
                          </a:solidFill>
                          <a:latin typeface="Lucida Console" panose="020B0609040504020204" pitchFamily="49" charset="0"/>
                        </a:rPr>
                        <a:t> </a:t>
                      </a:r>
                      <a:r>
                        <a:rPr lang="en-AU" sz="2000" b="0" dirty="0">
                          <a:solidFill>
                            <a:srgbClr val="EE82EE"/>
                          </a:solidFill>
                          <a:latin typeface="Lucida Console" panose="020B0609040504020204" pitchFamily="49" charset="0"/>
                        </a:rPr>
                        <a:t>.\iExploreProcesses.csv</a:t>
                      </a:r>
                      <a:r>
                        <a:rPr lang="en-AU" sz="2000" b="0" dirty="0">
                          <a:solidFill>
                            <a:srgbClr val="F5F5F5"/>
                          </a:solidFill>
                          <a:latin typeface="Lucida Console" panose="020B0609040504020204" pitchFamily="49" charset="0"/>
                        </a:rPr>
                        <a:t> </a:t>
                      </a:r>
                      <a:r>
                        <a:rPr lang="en-AU" sz="2000" b="0" dirty="0">
                          <a:solidFill>
                            <a:srgbClr val="FFE4B5"/>
                          </a:solidFill>
                          <a:latin typeface="Lucida Console" panose="020B0609040504020204" pitchFamily="49" charset="0"/>
                        </a:rPr>
                        <a:t>-</a:t>
                      </a:r>
                      <a:r>
                        <a:rPr lang="en-AU" sz="2000" b="0" dirty="0" err="1">
                          <a:solidFill>
                            <a:srgbClr val="FFE4B5"/>
                          </a:solidFill>
                          <a:latin typeface="Lucida Console" panose="020B0609040504020204" pitchFamily="49" charset="0"/>
                        </a:rPr>
                        <a:t>OutVariable</a:t>
                      </a:r>
                      <a:r>
                        <a:rPr lang="en-AU" sz="2000" b="0" dirty="0">
                          <a:solidFill>
                            <a:srgbClr val="F5F5F5"/>
                          </a:solidFill>
                          <a:latin typeface="Lucida Console" panose="020B0609040504020204" pitchFamily="49" charset="0"/>
                        </a:rPr>
                        <a:t> </a:t>
                      </a:r>
                      <a:r>
                        <a:rPr lang="en-AU" sz="2000" b="0" dirty="0" err="1">
                          <a:solidFill>
                            <a:srgbClr val="EE82EE"/>
                          </a:solidFill>
                          <a:latin typeface="Lucida Console" panose="020B0609040504020204" pitchFamily="49" charset="0"/>
                        </a:rPr>
                        <a:t>csvhash</a:t>
                      </a:r>
                      <a:endParaRPr lang="en-AU" sz="2000" b="0" dirty="0">
                        <a:solidFill>
                          <a:srgbClr val="EE82EE"/>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1739012810"/>
                  </a:ext>
                </a:extLst>
              </a:tr>
            </a:tbl>
          </a:graphicData>
        </a:graphic>
      </p:graphicFrame>
      <p:sp>
        <p:nvSpPr>
          <p:cNvPr id="6" name="Left Brace 5"/>
          <p:cNvSpPr/>
          <p:nvPr/>
        </p:nvSpPr>
        <p:spPr>
          <a:xfrm rot="16200000">
            <a:off x="8724417" y="1458154"/>
            <a:ext cx="387660" cy="175011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7" name="Rectangle 6"/>
          <p:cNvSpPr/>
          <p:nvPr/>
        </p:nvSpPr>
        <p:spPr>
          <a:xfrm>
            <a:off x="8219724" y="2729116"/>
            <a:ext cx="1397046" cy="902006"/>
          </a:xfrm>
          <a:prstGeom prst="rect">
            <a:avLst/>
          </a:prstGeom>
          <a:solidFill>
            <a:srgbClr val="D7D7D7"/>
          </a:solidFill>
          <a:ln>
            <a:solidFill>
              <a:srgbClr val="D7D7D7"/>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000" dirty="0">
                <a:latin typeface="Segoe UI Light" panose="020B0502040204020203" pitchFamily="34" charset="0"/>
                <a:cs typeface="Segoe UI Light" panose="020B0502040204020203" pitchFamily="34" charset="0"/>
              </a:rPr>
              <a:t>Common Parameter</a:t>
            </a:r>
          </a:p>
        </p:txBody>
      </p:sp>
      <p:sp>
        <p:nvSpPr>
          <p:cNvPr id="8" name="Left Brace 7"/>
          <p:cNvSpPr/>
          <p:nvPr/>
        </p:nvSpPr>
        <p:spPr>
          <a:xfrm rot="16200000">
            <a:off x="10331143" y="1794521"/>
            <a:ext cx="387660" cy="108510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9" name="Rectangle 8"/>
          <p:cNvSpPr/>
          <p:nvPr/>
        </p:nvSpPr>
        <p:spPr>
          <a:xfrm>
            <a:off x="9982419" y="2729116"/>
            <a:ext cx="1049040" cy="902006"/>
          </a:xfrm>
          <a:prstGeom prst="rect">
            <a:avLst/>
          </a:prstGeom>
          <a:solidFill>
            <a:srgbClr val="D7D7D7"/>
          </a:solidFill>
          <a:ln>
            <a:solidFill>
              <a:srgbClr val="D7D7D7"/>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000" dirty="0">
                <a:latin typeface="Segoe UI Light" panose="020B0502040204020203" pitchFamily="34" charset="0"/>
                <a:cs typeface="Segoe UI Light" panose="020B0502040204020203" pitchFamily="34" charset="0"/>
              </a:rPr>
              <a:t>Variable Name</a:t>
            </a:r>
          </a:p>
        </p:txBody>
      </p:sp>
      <p:graphicFrame>
        <p:nvGraphicFramePr>
          <p:cNvPr id="11" name="Table 10"/>
          <p:cNvGraphicFramePr>
            <a:graphicFrameLocks noGrp="1"/>
          </p:cNvGraphicFramePr>
          <p:nvPr>
            <p:extLst>
              <p:ext uri="{D42A27DB-BD31-4B8C-83A1-F6EECF244321}">
                <p14:modId xmlns:p14="http://schemas.microsoft.com/office/powerpoint/2010/main" val="4246858991"/>
              </p:ext>
            </p:extLst>
          </p:nvPr>
        </p:nvGraphicFramePr>
        <p:xfrm>
          <a:off x="1058416" y="4169759"/>
          <a:ext cx="10009112" cy="2072640"/>
        </p:xfrm>
        <a:graphic>
          <a:graphicData uri="http://schemas.openxmlformats.org/drawingml/2006/table">
            <a:tbl>
              <a:tblPr firstRow="1" bandRow="1"/>
              <a:tblGrid>
                <a:gridCol w="10009112">
                  <a:extLst>
                    <a:ext uri="{9D8B030D-6E8A-4147-A177-3AD203B41FA5}">
                      <a16:colId xmlns:a16="http://schemas.microsoft.com/office/drawing/2014/main" val="3497659303"/>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dirty="0">
                          <a:solidFill>
                            <a:schemeClr val="tx1"/>
                          </a:solidFill>
                          <a:latin typeface="Segoe UI Light" panose="020B0502040204020203" pitchFamily="34" charset="0"/>
                          <a:cs typeface="Segoe UI Light" panose="020B0502040204020203" pitchFamily="34" charset="0"/>
                        </a:rPr>
                        <a:t>Use the variable to retrieve the command output</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094984692"/>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csvhash</a:t>
                      </a:r>
                      <a:r>
                        <a:rPr lang="en-AU" sz="2000" dirty="0">
                          <a:solidFill>
                            <a:srgbClr val="FF4500"/>
                          </a:solidFill>
                          <a:latin typeface="Lucida Console" panose="020B0609040504020204" pitchFamily="49" charset="0"/>
                        </a:rPr>
                        <a:t> </a:t>
                      </a:r>
                    </a:p>
                    <a:p>
                      <a:endParaRPr lang="en-AU" sz="2000" dirty="0">
                        <a:latin typeface="Lucida Console" panose="020B0609040504020204" pitchFamily="49" charset="0"/>
                      </a:endParaRPr>
                    </a:p>
                    <a:p>
                      <a:r>
                        <a:rPr lang="en-AU" sz="2000" kern="1200" dirty="0">
                          <a:solidFill>
                            <a:srgbClr val="F5F5F5"/>
                          </a:solidFill>
                          <a:latin typeface="Lucida Console" panose="020B0609040504020204" pitchFamily="49" charset="0"/>
                        </a:rPr>
                        <a:t>Algorithm    Hash        Path                                                            </a:t>
                      </a:r>
                    </a:p>
                    <a:p>
                      <a:r>
                        <a:rPr lang="en-AU" sz="2000" kern="1200" dirty="0">
                          <a:solidFill>
                            <a:srgbClr val="F5F5F5"/>
                          </a:solidFill>
                          <a:latin typeface="Lucida Console" panose="020B0609040504020204" pitchFamily="49" charset="0"/>
                        </a:rPr>
                        <a:t>-----------  ----        ----                                                            </a:t>
                      </a:r>
                    </a:p>
                    <a:p>
                      <a:r>
                        <a:rPr lang="en-AU" sz="2000" kern="1200" dirty="0">
                          <a:solidFill>
                            <a:srgbClr val="F5F5F5"/>
                          </a:solidFill>
                          <a:latin typeface="Lucida Console" panose="020B0609040504020204" pitchFamily="49" charset="0"/>
                        </a:rPr>
                        <a:t>SHA256       6A78…       </a:t>
                      </a:r>
                      <a:r>
                        <a:rPr lang="en-AU" sz="2000" dirty="0">
                          <a:solidFill>
                            <a:srgbClr val="F5F5F5"/>
                          </a:solidFill>
                          <a:latin typeface="Lucida Console" panose="020B0609040504020204" pitchFamily="49" charset="0"/>
                        </a:rPr>
                        <a:t>C:\iExploreProcesses.csv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445971512"/>
                  </a:ext>
                </a:extLst>
              </a:tr>
            </a:tbl>
          </a:graphicData>
        </a:graphic>
      </p:graphicFrame>
      <p:sp>
        <p:nvSpPr>
          <p:cNvPr id="12" name="TextBox 11"/>
          <p:cNvSpPr txBox="1"/>
          <p:nvPr/>
        </p:nvSpPr>
        <p:spPr>
          <a:xfrm>
            <a:off x="914400" y="6245397"/>
            <a:ext cx="6228565" cy="461665"/>
          </a:xfrm>
          <a:prstGeom prst="rect">
            <a:avLst/>
          </a:prstGeom>
          <a:noFill/>
        </p:spPr>
        <p:txBody>
          <a:bodyPr wrap="none" rtlCol="0">
            <a:spAutoFit/>
          </a:bodyPr>
          <a:lstStyle/>
          <a:p>
            <a:r>
              <a:rPr lang="en-AU" sz="2400" dirty="0">
                <a:latin typeface="Segoe UI Light" panose="020B0502040204020203" pitchFamily="34" charset="0"/>
                <a:cs typeface="Segoe UI Light" panose="020B0502040204020203" pitchFamily="34" charset="0"/>
              </a:rPr>
              <a:t>Note: $ prefix denotes a variable in PowerShell </a:t>
            </a:r>
          </a:p>
        </p:txBody>
      </p:sp>
    </p:spTree>
    <p:extLst>
      <p:ext uri="{BB962C8B-B14F-4D97-AF65-F5344CB8AC3E}">
        <p14:creationId xmlns:p14="http://schemas.microsoft.com/office/powerpoint/2010/main" val="50218515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2510F1-239C-4638-837B-CEBA4AF44234}"/>
              </a:ext>
            </a:extLst>
          </p:cNvPr>
          <p:cNvSpPr>
            <a:spLocks noGrp="1"/>
          </p:cNvSpPr>
          <p:nvPr>
            <p:ph type="body" sz="quarter" idx="10"/>
          </p:nvPr>
        </p:nvSpPr>
        <p:spPr>
          <a:xfrm>
            <a:off x="269239" y="1189177"/>
            <a:ext cx="11653523" cy="1434239"/>
          </a:xfrm>
        </p:spPr>
        <p:txBody>
          <a:bodyPr/>
          <a:lstStyle/>
          <a:p>
            <a:endParaRPr lang="en-US" dirty="0"/>
          </a:p>
          <a:p>
            <a:r>
              <a:rPr lang="en-US" dirty="0"/>
              <a:t>Select-object stops pipeline processing resulting in </a:t>
            </a:r>
            <a:r>
              <a:rPr lang="en-US" dirty="0" err="1"/>
              <a:t>outvariable</a:t>
            </a:r>
            <a:r>
              <a:rPr lang="en-US" dirty="0"/>
              <a:t> not containing expected result</a:t>
            </a:r>
            <a:endParaRPr lang="nl-NL" dirty="0"/>
          </a:p>
        </p:txBody>
      </p:sp>
      <p:sp>
        <p:nvSpPr>
          <p:cNvPr id="2" name="Title 1"/>
          <p:cNvSpPr>
            <a:spLocks noGrp="1"/>
          </p:cNvSpPr>
          <p:nvPr>
            <p:ph type="title"/>
          </p:nvPr>
        </p:nvSpPr>
        <p:spPr/>
        <p:txBody>
          <a:bodyPr>
            <a:normAutofit/>
          </a:bodyPr>
          <a:lstStyle/>
          <a:p>
            <a:r>
              <a:rPr lang="en-AU" dirty="0" err="1"/>
              <a:t>Outvariable</a:t>
            </a:r>
            <a:r>
              <a:rPr lang="en-AU" dirty="0"/>
              <a:t> - Exceptions</a:t>
            </a:r>
          </a:p>
        </p:txBody>
      </p:sp>
      <p:graphicFrame>
        <p:nvGraphicFramePr>
          <p:cNvPr id="13" name="Table 12">
            <a:extLst>
              <a:ext uri="{FF2B5EF4-FFF2-40B4-BE49-F238E27FC236}">
                <a16:creationId xmlns:a16="http://schemas.microsoft.com/office/drawing/2014/main" id="{C3390F07-6EA5-4779-A9D8-A3F08108E45D}"/>
              </a:ext>
            </a:extLst>
          </p:cNvPr>
          <p:cNvGraphicFramePr>
            <a:graphicFrameLocks noGrp="1"/>
          </p:cNvGraphicFramePr>
          <p:nvPr>
            <p:extLst>
              <p:ext uri="{D42A27DB-BD31-4B8C-83A1-F6EECF244321}">
                <p14:modId xmlns:p14="http://schemas.microsoft.com/office/powerpoint/2010/main" val="3596970178"/>
              </p:ext>
            </p:extLst>
          </p:nvPr>
        </p:nvGraphicFramePr>
        <p:xfrm>
          <a:off x="609600" y="2819400"/>
          <a:ext cx="10153128" cy="1310640"/>
        </p:xfrm>
        <a:graphic>
          <a:graphicData uri="http://schemas.openxmlformats.org/drawingml/2006/table">
            <a:tbl>
              <a:tblPr firstRow="1" bandRow="1">
                <a:tableStyleId>{5C22544A-7EE6-4342-B048-85BDC9FD1C3A}</a:tableStyleId>
              </a:tblPr>
              <a:tblGrid>
                <a:gridCol w="10153128">
                  <a:extLst>
                    <a:ext uri="{9D8B030D-6E8A-4147-A177-3AD203B41FA5}">
                      <a16:colId xmlns:a16="http://schemas.microsoft.com/office/drawing/2014/main" val="156435825"/>
                    </a:ext>
                  </a:extLst>
                </a:gridCol>
              </a:tblGrid>
              <a:tr h="370840">
                <a:tc>
                  <a:txBody>
                    <a:bodyPr/>
                    <a:lstStyle/>
                    <a:p>
                      <a:r>
                        <a:rPr lang="en-AU" sz="2000" b="0" dirty="0">
                          <a:solidFill>
                            <a:srgbClr val="F5F5F5"/>
                          </a:solidFill>
                          <a:latin typeface="Lucida Console" panose="020B0609040504020204" pitchFamily="49" charset="0"/>
                        </a:rPr>
                        <a:t>PS C:\&gt; </a:t>
                      </a:r>
                      <a:r>
                        <a:rPr lang="en-US" sz="2000" b="0" kern="1200" dirty="0">
                          <a:solidFill>
                            <a:srgbClr val="E0FFFF"/>
                          </a:solidFill>
                          <a:latin typeface="Lucida Console" panose="020B0609040504020204" pitchFamily="49" charset="0"/>
                          <a:ea typeface="+mn-ea"/>
                          <a:cs typeface="+mn-cs"/>
                        </a:rPr>
                        <a:t>Get-</a:t>
                      </a:r>
                      <a:r>
                        <a:rPr lang="en-US" sz="2000" b="0" kern="1200" dirty="0" err="1">
                          <a:solidFill>
                            <a:srgbClr val="E0FFFF"/>
                          </a:solidFill>
                          <a:latin typeface="Lucida Console" panose="020B0609040504020204" pitchFamily="49" charset="0"/>
                          <a:ea typeface="+mn-ea"/>
                          <a:cs typeface="+mn-cs"/>
                        </a:rPr>
                        <a:t>ChildItem</a:t>
                      </a:r>
                      <a:r>
                        <a:rPr lang="en-US" sz="2000" b="0" kern="1200" dirty="0">
                          <a:solidFill>
                            <a:srgbClr val="F5F5F5"/>
                          </a:solidFill>
                          <a:latin typeface="Lucida Console" panose="020B0609040504020204" pitchFamily="49" charset="0"/>
                          <a:ea typeface="+mn-ea"/>
                          <a:cs typeface="+mn-cs"/>
                        </a:rPr>
                        <a:t> </a:t>
                      </a:r>
                      <a:r>
                        <a:rPr lang="en-US" sz="2000" b="0" kern="1200" dirty="0">
                          <a:solidFill>
                            <a:srgbClr val="FFE4B5"/>
                          </a:solidFill>
                          <a:latin typeface="Lucida Console" panose="020B0609040504020204" pitchFamily="49" charset="0"/>
                          <a:ea typeface="+mn-ea"/>
                          <a:cs typeface="+mn-cs"/>
                        </a:rPr>
                        <a:t>-Path </a:t>
                      </a:r>
                      <a:r>
                        <a:rPr lang="en-US" sz="2000" b="0" kern="1200" dirty="0">
                          <a:solidFill>
                            <a:srgbClr val="EE82EE"/>
                          </a:solidFill>
                          <a:latin typeface="Lucida Console" panose="020B0609040504020204" pitchFamily="49" charset="0"/>
                          <a:ea typeface="+mn-ea"/>
                          <a:cs typeface="+mn-cs"/>
                        </a:rPr>
                        <a:t>c:\ </a:t>
                      </a:r>
                      <a:r>
                        <a:rPr lang="en-US" sz="2000" b="0" kern="1200" dirty="0">
                          <a:solidFill>
                            <a:srgbClr val="FFE4B5"/>
                          </a:solidFill>
                          <a:latin typeface="Lucida Console" panose="020B0609040504020204" pitchFamily="49" charset="0"/>
                          <a:ea typeface="+mn-ea"/>
                          <a:cs typeface="+mn-cs"/>
                        </a:rPr>
                        <a:t>-</a:t>
                      </a:r>
                      <a:r>
                        <a:rPr lang="en-US" sz="2000" b="0" kern="1200" dirty="0" err="1">
                          <a:solidFill>
                            <a:srgbClr val="FFE4B5"/>
                          </a:solidFill>
                          <a:latin typeface="Lucida Console" panose="020B0609040504020204" pitchFamily="49" charset="0"/>
                          <a:ea typeface="+mn-ea"/>
                          <a:cs typeface="+mn-cs"/>
                        </a:rPr>
                        <a:t>OutVariable</a:t>
                      </a:r>
                      <a:r>
                        <a:rPr lang="en-US" sz="2000" b="0" kern="1200" dirty="0">
                          <a:solidFill>
                            <a:srgbClr val="FFE4B5"/>
                          </a:solidFill>
                          <a:latin typeface="Lucida Console" panose="020B0609040504020204" pitchFamily="49" charset="0"/>
                          <a:ea typeface="+mn-ea"/>
                          <a:cs typeface="+mn-cs"/>
                        </a:rPr>
                        <a:t> </a:t>
                      </a:r>
                      <a:r>
                        <a:rPr lang="en-US" sz="2000" b="0" kern="1200" dirty="0">
                          <a:solidFill>
                            <a:srgbClr val="EE82EE"/>
                          </a:solidFill>
                          <a:latin typeface="Lucida Console" panose="020B0609040504020204" pitchFamily="49" charset="0"/>
                          <a:ea typeface="+mn-ea"/>
                          <a:cs typeface="+mn-cs"/>
                        </a:rPr>
                        <a:t>c </a:t>
                      </a:r>
                      <a:r>
                        <a:rPr lang="en-US" sz="2000" b="0" kern="1200" dirty="0">
                          <a:solidFill>
                            <a:srgbClr val="F5F5F5"/>
                          </a:solidFill>
                          <a:latin typeface="Lucida Console" panose="020B0609040504020204" pitchFamily="49" charset="0"/>
                          <a:ea typeface="+mn-ea"/>
                          <a:cs typeface="+mn-cs"/>
                        </a:rPr>
                        <a:t>| </a:t>
                      </a:r>
                      <a:r>
                        <a:rPr lang="en-US" sz="2000" b="0" kern="1200" dirty="0">
                          <a:solidFill>
                            <a:srgbClr val="E0FFFF"/>
                          </a:solidFill>
                          <a:latin typeface="Lucida Console" panose="020B0609040504020204" pitchFamily="49" charset="0"/>
                          <a:ea typeface="+mn-ea"/>
                          <a:cs typeface="+mn-cs"/>
                        </a:rPr>
                        <a:t>Select-Object</a:t>
                      </a:r>
                      <a:r>
                        <a:rPr lang="en-US" sz="2000" b="0" kern="1200" dirty="0">
                          <a:solidFill>
                            <a:srgbClr val="F5F5F5"/>
                          </a:solidFill>
                          <a:latin typeface="Lucida Console" panose="020B0609040504020204" pitchFamily="49" charset="0"/>
                          <a:ea typeface="+mn-ea"/>
                          <a:cs typeface="+mn-cs"/>
                        </a:rPr>
                        <a:t> </a:t>
                      </a:r>
                      <a:r>
                        <a:rPr lang="en-US" sz="2000" b="0" kern="1200" dirty="0">
                          <a:solidFill>
                            <a:srgbClr val="FFE4B5"/>
                          </a:solidFill>
                          <a:latin typeface="Lucida Console" panose="020B0609040504020204" pitchFamily="49" charset="0"/>
                          <a:ea typeface="+mn-ea"/>
                          <a:cs typeface="+mn-cs"/>
                        </a:rPr>
                        <a:t>-First</a:t>
                      </a:r>
                      <a:r>
                        <a:rPr lang="en-US" sz="2000" b="0" kern="1200" dirty="0">
                          <a:solidFill>
                            <a:srgbClr val="F5F5F5"/>
                          </a:solidFill>
                          <a:latin typeface="Lucida Console" panose="020B0609040504020204" pitchFamily="49" charset="0"/>
                          <a:ea typeface="+mn-ea"/>
                          <a:cs typeface="+mn-cs"/>
                        </a:rPr>
                        <a:t> </a:t>
                      </a:r>
                      <a:r>
                        <a:rPr lang="en-US" sz="2000" b="0" kern="1200" dirty="0">
                          <a:solidFill>
                            <a:srgbClr val="EE82EE"/>
                          </a:solidFill>
                          <a:latin typeface="Lucida Console" panose="020B0609040504020204" pitchFamily="49" charset="0"/>
                          <a:ea typeface="+mn-ea"/>
                          <a:cs typeface="+mn-cs"/>
                        </a:rPr>
                        <a:t>3</a:t>
                      </a:r>
                    </a:p>
                    <a:p>
                      <a:r>
                        <a:rPr lang="en-AU" sz="2000" b="0" dirty="0">
                          <a:solidFill>
                            <a:srgbClr val="F5F5F5"/>
                          </a:solidFill>
                          <a:latin typeface="Lucida Console" panose="020B0609040504020204" pitchFamily="49" charset="0"/>
                        </a:rPr>
                        <a:t>PS C:\&gt; </a:t>
                      </a:r>
                      <a:r>
                        <a:rPr lang="en-AU" sz="2000" kern="1200" dirty="0">
                          <a:solidFill>
                            <a:srgbClr val="FF4500"/>
                          </a:solidFill>
                          <a:latin typeface="Lucida Console" panose="020B0609040504020204" pitchFamily="49" charset="0"/>
                        </a:rPr>
                        <a:t>$</a:t>
                      </a:r>
                      <a:r>
                        <a:rPr lang="en-AU" sz="2000" kern="1200" dirty="0" err="1">
                          <a:solidFill>
                            <a:srgbClr val="FF4500"/>
                          </a:solidFill>
                          <a:latin typeface="Lucida Console" panose="020B0609040504020204" pitchFamily="49" charset="0"/>
                        </a:rPr>
                        <a:t>c</a:t>
                      </a:r>
                      <a:r>
                        <a:rPr lang="en-AU" sz="2000" kern="1200" dirty="0" err="1">
                          <a:solidFill>
                            <a:schemeClr val="bg1"/>
                          </a:solidFill>
                          <a:latin typeface="Lucida Console" panose="020B0609040504020204" pitchFamily="49" charset="0"/>
                        </a:rPr>
                        <a:t>.count</a:t>
                      </a:r>
                      <a:endParaRPr lang="en-AU" sz="2000" kern="1200" dirty="0">
                        <a:solidFill>
                          <a:schemeClr val="bg1"/>
                        </a:solidFill>
                        <a:latin typeface="Lucida Console" panose="020B0609040504020204" pitchFamily="49" charset="0"/>
                      </a:endParaRPr>
                    </a:p>
                    <a:p>
                      <a:r>
                        <a:rPr lang="en-AU" sz="2000" b="0" kern="1200" dirty="0">
                          <a:solidFill>
                            <a:srgbClr val="F5F5F5"/>
                          </a:solidFill>
                          <a:latin typeface="Lucida Console" panose="020B0609040504020204" pitchFamily="49" charset="0"/>
                          <a:ea typeface="+mn-ea"/>
                          <a:cs typeface="+mn-cs"/>
                        </a:rPr>
                        <a:t>3</a:t>
                      </a:r>
                    </a:p>
                  </a:txBody>
                  <a:tcPr>
                    <a:solidFill>
                      <a:srgbClr val="012456"/>
                    </a:solidFill>
                  </a:tcPr>
                </a:tc>
                <a:extLst>
                  <a:ext uri="{0D108BD9-81ED-4DB2-BD59-A6C34878D82A}">
                    <a16:rowId xmlns:a16="http://schemas.microsoft.com/office/drawing/2014/main" val="1739012810"/>
                  </a:ext>
                </a:extLst>
              </a:tr>
            </a:tbl>
          </a:graphicData>
        </a:graphic>
      </p:graphicFrame>
    </p:spTree>
    <p:extLst>
      <p:ext uri="{BB962C8B-B14F-4D97-AF65-F5344CB8AC3E}">
        <p14:creationId xmlns:p14="http://schemas.microsoft.com/office/powerpoint/2010/main" val="406715846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name="HIDDEN - Slide10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Common Parameters</a:t>
            </a:r>
            <a:endParaRPr lang="en-US" sz="3600" dirty="0">
              <a:solidFill>
                <a:schemeClr val="tx1"/>
              </a:solidFill>
            </a:endParaRPr>
          </a:p>
        </p:txBody>
      </p:sp>
    </p:spTree>
    <p:extLst>
      <p:ext uri="{BB962C8B-B14F-4D97-AF65-F5344CB8AC3E}">
        <p14:creationId xmlns:p14="http://schemas.microsoft.com/office/powerpoint/2010/main" val="205063937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BE7F094-11C0-4FB1-B77F-A3C7C9982085}"/>
              </a:ext>
            </a:extLst>
          </p:cNvPr>
          <p:cNvSpPr>
            <a:spLocks noGrp="1"/>
          </p:cNvSpPr>
          <p:nvPr>
            <p:ph type="body" sz="quarter" idx="10"/>
          </p:nvPr>
        </p:nvSpPr>
        <p:spPr>
          <a:xfrm>
            <a:off x="269239" y="1189177"/>
            <a:ext cx="11653523" cy="1520416"/>
          </a:xfrm>
        </p:spPr>
        <p:txBody>
          <a:bodyPr/>
          <a:lstStyle/>
          <a:p>
            <a:pPr marL="342900" indent="-342900"/>
            <a:r>
              <a:rPr lang="en-AU" dirty="0"/>
              <a:t>Many cmdlets also offer risk mitigation parameters</a:t>
            </a:r>
          </a:p>
          <a:p>
            <a:pPr marL="342900" indent="-342900"/>
            <a:r>
              <a:rPr lang="en-AU" dirty="0"/>
              <a:t>Typically when the cmdlet changes the system or application</a:t>
            </a:r>
          </a:p>
          <a:p>
            <a:endParaRPr lang="en-US" dirty="0"/>
          </a:p>
        </p:txBody>
      </p:sp>
      <p:sp>
        <p:nvSpPr>
          <p:cNvPr id="2" name="Title 1"/>
          <p:cNvSpPr>
            <a:spLocks noGrp="1"/>
          </p:cNvSpPr>
          <p:nvPr>
            <p:ph type="title"/>
          </p:nvPr>
        </p:nvSpPr>
        <p:spPr/>
        <p:txBody>
          <a:bodyPr/>
          <a:lstStyle/>
          <a:p>
            <a:r>
              <a:rPr lang="en-AU" dirty="0"/>
              <a:t>Risk Mitigation Parameters</a:t>
            </a:r>
          </a:p>
        </p:txBody>
      </p:sp>
      <p:graphicFrame>
        <p:nvGraphicFramePr>
          <p:cNvPr id="6" name="Table 5"/>
          <p:cNvGraphicFramePr>
            <a:graphicFrameLocks noGrp="1"/>
          </p:cNvGraphicFramePr>
          <p:nvPr>
            <p:extLst/>
          </p:nvPr>
        </p:nvGraphicFramePr>
        <p:xfrm>
          <a:off x="607584" y="2975254"/>
          <a:ext cx="11041976" cy="1280160"/>
        </p:xfrm>
        <a:graphic>
          <a:graphicData uri="http://schemas.openxmlformats.org/drawingml/2006/table">
            <a:tbl>
              <a:tblPr bandCol="1">
                <a:tableStyleId>{B301B821-A1FF-4177-AEE7-76D212191A09}</a:tableStyleId>
              </a:tblPr>
              <a:tblGrid>
                <a:gridCol w="1883093">
                  <a:extLst>
                    <a:ext uri="{9D8B030D-6E8A-4147-A177-3AD203B41FA5}">
                      <a16:colId xmlns:a16="http://schemas.microsoft.com/office/drawing/2014/main" val="487522089"/>
                    </a:ext>
                  </a:extLst>
                </a:gridCol>
                <a:gridCol w="9158883">
                  <a:extLst>
                    <a:ext uri="{9D8B030D-6E8A-4147-A177-3AD203B41FA5}">
                      <a16:colId xmlns:a16="http://schemas.microsoft.com/office/drawing/2014/main" val="3017223495"/>
                    </a:ext>
                  </a:extLst>
                </a:gridCol>
              </a:tblGrid>
              <a:tr h="370840">
                <a:tc>
                  <a:txBody>
                    <a:bodyPr/>
                    <a:lstStyle/>
                    <a:p>
                      <a:r>
                        <a:rPr lang="en-AU" sz="2400" dirty="0">
                          <a:latin typeface="Segoe UI Light" panose="020B0502040204020203" pitchFamily="34" charset="0"/>
                          <a:cs typeface="Segoe UI Light" panose="020B0502040204020203" pitchFamily="34" charset="0"/>
                        </a:rPr>
                        <a:t>-</a:t>
                      </a:r>
                      <a:r>
                        <a:rPr lang="en-AU" sz="2400" dirty="0" err="1">
                          <a:latin typeface="Segoe UI Light" panose="020B0502040204020203" pitchFamily="34" charset="0"/>
                          <a:cs typeface="Segoe UI Light" panose="020B0502040204020203" pitchFamily="34" charset="0"/>
                        </a:rPr>
                        <a:t>WhatIf</a:t>
                      </a:r>
                      <a:r>
                        <a:rPr lang="en-AU" sz="2400" dirty="0">
                          <a:latin typeface="Segoe UI Light" panose="020B0502040204020203" pitchFamily="34" charset="0"/>
                          <a:cs typeface="Segoe UI Light" panose="020B0502040204020203" pitchFamily="34" charset="0"/>
                        </a:rPr>
                        <a:t> (</a:t>
                      </a:r>
                      <a:r>
                        <a:rPr lang="en-AU" sz="2400" dirty="0" err="1">
                          <a:latin typeface="Segoe UI Light" panose="020B0502040204020203" pitchFamily="34" charset="0"/>
                          <a:cs typeface="Segoe UI Light" panose="020B0502040204020203" pitchFamily="34" charset="0"/>
                        </a:rPr>
                        <a:t>wi</a:t>
                      </a:r>
                      <a:r>
                        <a:rPr lang="en-AU" sz="2400" dirty="0">
                          <a:latin typeface="Segoe UI Light" panose="020B0502040204020203" pitchFamily="34" charset="0"/>
                          <a:cs typeface="Segoe UI Light" panose="020B0502040204020203" pitchFamily="34" charset="0"/>
                        </a:rPr>
                        <a:t>)</a:t>
                      </a:r>
                    </a:p>
                  </a:txBody>
                  <a:tcPr/>
                </a:tc>
                <a:tc>
                  <a:txBody>
                    <a:bodyPr/>
                    <a:lstStyle/>
                    <a:p>
                      <a:r>
                        <a:rPr lang="en-AU" sz="2400" dirty="0">
                          <a:latin typeface="Segoe UI Light" panose="020B0502040204020203" pitchFamily="34" charset="0"/>
                          <a:cs typeface="Segoe UI Light" panose="020B0502040204020203" pitchFamily="34" charset="0"/>
                        </a:rPr>
                        <a:t>Displays message describing the effect of the command, instead of executing the command</a:t>
                      </a:r>
                    </a:p>
                  </a:txBody>
                  <a:tcPr/>
                </a:tc>
                <a:extLst>
                  <a:ext uri="{0D108BD9-81ED-4DB2-BD59-A6C34878D82A}">
                    <a16:rowId xmlns:a16="http://schemas.microsoft.com/office/drawing/2014/main" val="1096278789"/>
                  </a:ext>
                </a:extLst>
              </a:tr>
              <a:tr h="370840">
                <a:tc>
                  <a:txBody>
                    <a:bodyPr/>
                    <a:lstStyle/>
                    <a:p>
                      <a:r>
                        <a:rPr lang="en-AU" sz="2400" dirty="0">
                          <a:latin typeface="Segoe UI Light" panose="020B0502040204020203" pitchFamily="34" charset="0"/>
                          <a:cs typeface="Segoe UI Light" panose="020B0502040204020203" pitchFamily="34" charset="0"/>
                        </a:rPr>
                        <a:t>-Confirm (</a:t>
                      </a:r>
                      <a:r>
                        <a:rPr lang="en-AU" sz="2400" dirty="0" err="1">
                          <a:latin typeface="Segoe UI Light" panose="020B0502040204020203" pitchFamily="34" charset="0"/>
                          <a:cs typeface="Segoe UI Light" panose="020B0502040204020203" pitchFamily="34" charset="0"/>
                        </a:rPr>
                        <a:t>cf</a:t>
                      </a:r>
                      <a:r>
                        <a:rPr lang="en-AU" sz="2400" dirty="0">
                          <a:latin typeface="Segoe UI Light" panose="020B0502040204020203" pitchFamily="34" charset="0"/>
                          <a:cs typeface="Segoe UI Light" panose="020B0502040204020203" pitchFamily="34" charset="0"/>
                        </a:rPr>
                        <a:t>)</a:t>
                      </a:r>
                    </a:p>
                  </a:txBody>
                  <a:tcPr/>
                </a:tc>
                <a:tc>
                  <a:txBody>
                    <a:bodyPr/>
                    <a:lstStyle/>
                    <a:p>
                      <a:r>
                        <a:rPr lang="en-AU" sz="2400" dirty="0">
                          <a:latin typeface="Segoe UI Light" panose="020B0502040204020203" pitchFamily="34" charset="0"/>
                          <a:cs typeface="Segoe UI Light" panose="020B0502040204020203" pitchFamily="34" charset="0"/>
                        </a:rPr>
                        <a:t>Prompts for confirmation before executing command</a:t>
                      </a:r>
                    </a:p>
                  </a:txBody>
                  <a:tcPr/>
                </a:tc>
                <a:extLst>
                  <a:ext uri="{0D108BD9-81ED-4DB2-BD59-A6C34878D82A}">
                    <a16:rowId xmlns:a16="http://schemas.microsoft.com/office/drawing/2014/main" val="653444655"/>
                  </a:ext>
                </a:extLst>
              </a:tr>
            </a:tbl>
          </a:graphicData>
        </a:graphic>
      </p:graphicFrame>
    </p:spTree>
    <p:extLst>
      <p:ext uri="{BB962C8B-B14F-4D97-AF65-F5344CB8AC3E}">
        <p14:creationId xmlns:p14="http://schemas.microsoft.com/office/powerpoint/2010/main" val="242986146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t>
            </a:r>
            <a:r>
              <a:rPr lang="en-AU" dirty="0" err="1"/>
              <a:t>WhatIf</a:t>
            </a:r>
            <a:r>
              <a:rPr lang="en-AU" dirty="0"/>
              <a:t> Parameter in Action</a:t>
            </a:r>
          </a:p>
        </p:txBody>
      </p:sp>
      <p:graphicFrame>
        <p:nvGraphicFramePr>
          <p:cNvPr id="13" name="Table 12"/>
          <p:cNvGraphicFramePr>
            <a:graphicFrameLocks noGrp="1"/>
          </p:cNvGraphicFramePr>
          <p:nvPr>
            <p:extLst>
              <p:ext uri="{D42A27DB-BD31-4B8C-83A1-F6EECF244321}">
                <p14:modId xmlns:p14="http://schemas.microsoft.com/office/powerpoint/2010/main" val="1486199584"/>
              </p:ext>
            </p:extLst>
          </p:nvPr>
        </p:nvGraphicFramePr>
        <p:xfrm>
          <a:off x="762000" y="2331720"/>
          <a:ext cx="11049000" cy="2834640"/>
        </p:xfrm>
        <a:graphic>
          <a:graphicData uri="http://schemas.openxmlformats.org/drawingml/2006/table">
            <a:tbl>
              <a:tblPr firstRow="1" bandRow="1">
                <a:tableStyleId>{5C22544A-7EE6-4342-B048-85BDC9FD1C3A}</a:tableStyleId>
              </a:tblPr>
              <a:tblGrid>
                <a:gridCol w="11049000">
                  <a:extLst>
                    <a:ext uri="{9D8B030D-6E8A-4147-A177-3AD203B41FA5}">
                      <a16:colId xmlns:a16="http://schemas.microsoft.com/office/drawing/2014/main" val="3140768573"/>
                    </a:ext>
                  </a:extLst>
                </a:gridCol>
              </a:tblGrid>
              <a:tr h="536332">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400" b="0" dirty="0">
                          <a:solidFill>
                            <a:srgbClr val="F5F5F5"/>
                          </a:solidFill>
                          <a:latin typeface="Lucida Console" panose="020B0609040504020204" pitchFamily="49" charset="0"/>
                        </a:rPr>
                        <a:t>PS C:\&gt; </a:t>
                      </a:r>
                      <a:r>
                        <a:rPr lang="en-US" sz="2400" b="0" dirty="0">
                          <a:solidFill>
                            <a:srgbClr val="E0FFFF"/>
                          </a:solidFill>
                          <a:latin typeface="Lucida Console" panose="020B0609040504020204" pitchFamily="49" charset="0"/>
                        </a:rPr>
                        <a:t>Stop-Process</a:t>
                      </a:r>
                      <a:r>
                        <a:rPr lang="en-US" sz="2400" b="0" dirty="0">
                          <a:solidFill>
                            <a:srgbClr val="F5F5F5"/>
                          </a:solidFill>
                          <a:latin typeface="Lucida Console" panose="020B0609040504020204" pitchFamily="49" charset="0"/>
                        </a:rPr>
                        <a:t> </a:t>
                      </a:r>
                      <a:r>
                        <a:rPr lang="en-US" sz="2400" b="0" dirty="0">
                          <a:solidFill>
                            <a:srgbClr val="FFE4B5"/>
                          </a:solidFill>
                          <a:latin typeface="Lucida Console" panose="020B0609040504020204" pitchFamily="49" charset="0"/>
                        </a:rPr>
                        <a:t>-Name</a:t>
                      </a:r>
                      <a:r>
                        <a:rPr lang="en-US" sz="2400" b="0" dirty="0">
                          <a:solidFill>
                            <a:srgbClr val="F5F5F5"/>
                          </a:solidFill>
                          <a:latin typeface="Lucida Console" panose="020B0609040504020204" pitchFamily="49" charset="0"/>
                        </a:rPr>
                        <a:t> </a:t>
                      </a:r>
                      <a:r>
                        <a:rPr lang="en-US" sz="2400" b="0" dirty="0">
                          <a:solidFill>
                            <a:srgbClr val="EE82EE"/>
                          </a:solidFill>
                          <a:latin typeface="Lucida Console" panose="020B0609040504020204" pitchFamily="49" charset="0"/>
                        </a:rPr>
                        <a:t>*</a:t>
                      </a:r>
                      <a:r>
                        <a:rPr lang="en-US" sz="2400" b="0" dirty="0">
                          <a:solidFill>
                            <a:srgbClr val="F5F5F5"/>
                          </a:solidFill>
                          <a:latin typeface="Lucida Console" panose="020B0609040504020204" pitchFamily="49" charset="0"/>
                        </a:rPr>
                        <a:t> </a:t>
                      </a:r>
                      <a:r>
                        <a:rPr lang="en-US" sz="2400" b="0" dirty="0">
                          <a:solidFill>
                            <a:srgbClr val="FFE4B5"/>
                          </a:solidFill>
                          <a:latin typeface="Lucida Console" panose="020B0609040504020204" pitchFamily="49" charset="0"/>
                        </a:rPr>
                        <a:t>-</a:t>
                      </a:r>
                      <a:r>
                        <a:rPr lang="en-US" sz="2400" b="0" dirty="0" err="1">
                          <a:solidFill>
                            <a:srgbClr val="FFE4B5"/>
                          </a:solidFill>
                          <a:latin typeface="Lucida Console" panose="020B0609040504020204" pitchFamily="49" charset="0"/>
                        </a:rPr>
                        <a:t>WhatIf</a:t>
                      </a:r>
                      <a:endParaRPr lang="en-US" sz="2400" b="0" dirty="0">
                        <a:solidFill>
                          <a:srgbClr val="FFE4B5"/>
                        </a:solidFill>
                        <a:latin typeface="Lucida Console" panose="020B0609040504020204" pitchFamily="49" charset="0"/>
                      </a:endParaRPr>
                    </a:p>
                    <a:p>
                      <a:pPr marL="0" marR="0" indent="0" defTabSz="914400" eaLnBrk="1" fontAlgn="auto" latinLnBrk="0" hangingPunct="1">
                        <a:lnSpc>
                          <a:spcPct val="100000"/>
                        </a:lnSpc>
                        <a:spcBef>
                          <a:spcPts val="0"/>
                        </a:spcBef>
                        <a:spcAft>
                          <a:spcPts val="0"/>
                        </a:spcAft>
                        <a:buClrTx/>
                        <a:buSzTx/>
                        <a:buFontTx/>
                        <a:buNone/>
                        <a:tabLst/>
                        <a:defRPr/>
                      </a:pPr>
                      <a:endParaRPr lang="en-US" sz="2400" b="0" dirty="0">
                        <a:solidFill>
                          <a:srgbClr val="FFE4B5"/>
                        </a:solidFill>
                        <a:latin typeface="Lucida Console" panose="020B0609040504020204" pitchFamily="49" charset="0"/>
                      </a:endParaRPr>
                    </a:p>
                    <a:p>
                      <a:r>
                        <a:rPr lang="en-US" sz="1800" b="0" dirty="0">
                          <a:solidFill>
                            <a:srgbClr val="F5F5F5"/>
                          </a:solidFill>
                          <a:latin typeface="Lucida Console" panose="020B0609040504020204" pitchFamily="49" charset="0"/>
                        </a:rPr>
                        <a:t>What if: Performing the operation "Stop-Process" on target "AcroRd32 (8160)".</a:t>
                      </a:r>
                    </a:p>
                    <a:p>
                      <a:r>
                        <a:rPr lang="en-US" sz="1800" b="0" dirty="0">
                          <a:solidFill>
                            <a:srgbClr val="F5F5F5"/>
                          </a:solidFill>
                          <a:latin typeface="Lucida Console" panose="020B0609040504020204" pitchFamily="49" charset="0"/>
                        </a:rPr>
                        <a:t>What if: Performing the operation "Stop-Process" on target "AcroRd32 (12756)".</a:t>
                      </a:r>
                    </a:p>
                    <a:p>
                      <a:r>
                        <a:rPr lang="en-US" sz="1800" b="0" dirty="0">
                          <a:solidFill>
                            <a:srgbClr val="F5F5F5"/>
                          </a:solidFill>
                          <a:latin typeface="Lucida Console" panose="020B0609040504020204" pitchFamily="49" charset="0"/>
                        </a:rPr>
                        <a:t>What if: Performing the operation "Stop-Process" on target "</a:t>
                      </a:r>
                      <a:r>
                        <a:rPr lang="en-US" sz="1800" b="0" dirty="0" err="1">
                          <a:solidFill>
                            <a:srgbClr val="F5F5F5"/>
                          </a:solidFill>
                          <a:latin typeface="Lucida Console" panose="020B0609040504020204" pitchFamily="49" charset="0"/>
                        </a:rPr>
                        <a:t>armsvc</a:t>
                      </a:r>
                      <a:r>
                        <a:rPr lang="en-US" sz="1800" b="0" dirty="0">
                          <a:solidFill>
                            <a:srgbClr val="F5F5F5"/>
                          </a:solidFill>
                          <a:latin typeface="Lucida Console" panose="020B0609040504020204" pitchFamily="49" charset="0"/>
                        </a:rPr>
                        <a:t> (2468)".</a:t>
                      </a:r>
                    </a:p>
                    <a:p>
                      <a:r>
                        <a:rPr lang="en-US" sz="1800" b="0" dirty="0">
                          <a:solidFill>
                            <a:srgbClr val="F5F5F5"/>
                          </a:solidFill>
                          <a:latin typeface="Lucida Console" panose="020B0609040504020204" pitchFamily="49" charset="0"/>
                        </a:rPr>
                        <a:t>What if: Performing the operation "Stop-Process" on target "</a:t>
                      </a:r>
                      <a:r>
                        <a:rPr lang="en-US" sz="1800" b="0" dirty="0" err="1">
                          <a:solidFill>
                            <a:srgbClr val="F5F5F5"/>
                          </a:solidFill>
                          <a:latin typeface="Lucida Console" panose="020B0609040504020204" pitchFamily="49" charset="0"/>
                        </a:rPr>
                        <a:t>atieclxx</a:t>
                      </a:r>
                      <a:r>
                        <a:rPr lang="en-US" sz="1800" b="0" dirty="0">
                          <a:solidFill>
                            <a:srgbClr val="F5F5F5"/>
                          </a:solidFill>
                          <a:latin typeface="Lucida Console" panose="020B0609040504020204" pitchFamily="49" charset="0"/>
                        </a:rPr>
                        <a:t> (3220)".</a:t>
                      </a:r>
                    </a:p>
                    <a:p>
                      <a:r>
                        <a:rPr lang="en-US" sz="1800" b="0" dirty="0">
                          <a:solidFill>
                            <a:srgbClr val="F5F5F5"/>
                          </a:solidFill>
                          <a:latin typeface="Lucida Console" panose="020B0609040504020204" pitchFamily="49" charset="0"/>
                        </a:rPr>
                        <a:t>What if: Performing the operation "Stop-Process" on target "</a:t>
                      </a:r>
                      <a:r>
                        <a:rPr lang="en-US" sz="1800" b="0" dirty="0" err="1">
                          <a:solidFill>
                            <a:srgbClr val="F5F5F5"/>
                          </a:solidFill>
                          <a:latin typeface="Lucida Console" panose="020B0609040504020204" pitchFamily="49" charset="0"/>
                        </a:rPr>
                        <a:t>atiesrxx</a:t>
                      </a:r>
                      <a:r>
                        <a:rPr lang="en-US" sz="1800" b="0" dirty="0">
                          <a:solidFill>
                            <a:srgbClr val="F5F5F5"/>
                          </a:solidFill>
                          <a:latin typeface="Lucida Console" panose="020B0609040504020204" pitchFamily="49" charset="0"/>
                        </a:rPr>
                        <a:t> (780)".</a:t>
                      </a:r>
                    </a:p>
                    <a:p>
                      <a:r>
                        <a:rPr lang="en-US" sz="1800" b="0" dirty="0">
                          <a:solidFill>
                            <a:srgbClr val="F5F5F5"/>
                          </a:solidFill>
                          <a:latin typeface="Lucida Console" panose="020B0609040504020204" pitchFamily="49" charset="0"/>
                        </a:rPr>
                        <a:t>What if: Performing the operation "Stop-Process" on target "</a:t>
                      </a:r>
                      <a:r>
                        <a:rPr lang="en-US" sz="1800" b="0" dirty="0" err="1">
                          <a:solidFill>
                            <a:srgbClr val="F5F5F5"/>
                          </a:solidFill>
                          <a:latin typeface="Lucida Console" panose="020B0609040504020204" pitchFamily="49" charset="0"/>
                        </a:rPr>
                        <a:t>audiodg</a:t>
                      </a:r>
                      <a:r>
                        <a:rPr lang="en-US" sz="1800" b="0" dirty="0">
                          <a:solidFill>
                            <a:srgbClr val="F5F5F5"/>
                          </a:solidFill>
                          <a:latin typeface="Lucida Console" panose="020B0609040504020204" pitchFamily="49" charset="0"/>
                        </a:rPr>
                        <a:t> (9576)".</a:t>
                      </a:r>
                    </a:p>
                    <a:p>
                      <a:r>
                        <a:rPr lang="en-US" sz="2400" b="0" dirty="0">
                          <a:solidFill>
                            <a:srgbClr val="F5F5F5"/>
                          </a:solidFill>
                          <a:latin typeface="Lucida Console" panose="020B0609040504020204" pitchFamily="49" charset="0"/>
                        </a:rPr>
                        <a:t>...</a:t>
                      </a:r>
                    </a:p>
                  </a:txBody>
                  <a:tcPr>
                    <a:solidFill>
                      <a:srgbClr val="012456"/>
                    </a:solidFill>
                  </a:tcPr>
                </a:tc>
                <a:extLst>
                  <a:ext uri="{0D108BD9-81ED-4DB2-BD59-A6C34878D82A}">
                    <a16:rowId xmlns:a16="http://schemas.microsoft.com/office/drawing/2014/main" val="3496062556"/>
                  </a:ext>
                </a:extLst>
              </a:tr>
            </a:tbl>
          </a:graphicData>
        </a:graphic>
      </p:graphicFrame>
    </p:spTree>
    <p:extLst>
      <p:ext uri="{BB962C8B-B14F-4D97-AF65-F5344CB8AC3E}">
        <p14:creationId xmlns:p14="http://schemas.microsoft.com/office/powerpoint/2010/main" val="226252949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-Confirm Parameter in Action</a:t>
            </a:r>
          </a:p>
        </p:txBody>
      </p:sp>
      <p:graphicFrame>
        <p:nvGraphicFramePr>
          <p:cNvPr id="5" name="Table 4">
            <a:extLst>
              <a:ext uri="{FF2B5EF4-FFF2-40B4-BE49-F238E27FC236}">
                <a16:creationId xmlns:a16="http://schemas.microsoft.com/office/drawing/2014/main" id="{CA1DADDC-DEE6-4977-9B7B-E77FDE9A35CE}"/>
              </a:ext>
            </a:extLst>
          </p:cNvPr>
          <p:cNvGraphicFramePr>
            <a:graphicFrameLocks noGrp="1"/>
          </p:cNvGraphicFramePr>
          <p:nvPr>
            <p:extLst>
              <p:ext uri="{D42A27DB-BD31-4B8C-83A1-F6EECF244321}">
                <p14:modId xmlns:p14="http://schemas.microsoft.com/office/powerpoint/2010/main" val="2654876579"/>
              </p:ext>
            </p:extLst>
          </p:nvPr>
        </p:nvGraphicFramePr>
        <p:xfrm>
          <a:off x="762000" y="2331720"/>
          <a:ext cx="11049000" cy="2286000"/>
        </p:xfrm>
        <a:graphic>
          <a:graphicData uri="http://schemas.openxmlformats.org/drawingml/2006/table">
            <a:tbl>
              <a:tblPr firstRow="1" bandRow="1">
                <a:tableStyleId>{5C22544A-7EE6-4342-B048-85BDC9FD1C3A}</a:tableStyleId>
              </a:tblPr>
              <a:tblGrid>
                <a:gridCol w="11049000">
                  <a:extLst>
                    <a:ext uri="{9D8B030D-6E8A-4147-A177-3AD203B41FA5}">
                      <a16:colId xmlns:a16="http://schemas.microsoft.com/office/drawing/2014/main" val="3140768573"/>
                    </a:ext>
                  </a:extLst>
                </a:gridCol>
              </a:tblGrid>
              <a:tr h="536332">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1800" b="0" dirty="0">
                          <a:solidFill>
                            <a:srgbClr val="F5F5F5"/>
                          </a:solidFill>
                          <a:latin typeface="Lucida Console" panose="020B0609040504020204" pitchFamily="49" charset="0"/>
                        </a:rPr>
                        <a:t>P</a:t>
                      </a:r>
                      <a:r>
                        <a:rPr lang="en-US" sz="1800" b="0" dirty="0">
                          <a:solidFill>
                            <a:srgbClr val="F5F5F5"/>
                          </a:solidFill>
                          <a:latin typeface="Lucida Console" panose="020B0609040504020204" pitchFamily="49" charset="0"/>
                        </a:rPr>
                        <a:t>S C:\&gt; </a:t>
                      </a:r>
                      <a:r>
                        <a:rPr lang="en-US" sz="1800" b="0" kern="1200" dirty="0">
                          <a:solidFill>
                            <a:srgbClr val="E0FFFF"/>
                          </a:solidFill>
                          <a:latin typeface="Lucida Console" panose="020B0609040504020204" pitchFamily="49" charset="0"/>
                          <a:ea typeface="+mn-ea"/>
                          <a:cs typeface="+mn-cs"/>
                        </a:rPr>
                        <a:t>Get-Service</a:t>
                      </a:r>
                      <a:r>
                        <a:rPr lang="en-US" sz="1800" b="0" dirty="0">
                          <a:solidFill>
                            <a:srgbClr val="F5F5F5"/>
                          </a:solidFill>
                          <a:latin typeface="Lucida Console" panose="020B0609040504020204" pitchFamily="49" charset="0"/>
                        </a:rPr>
                        <a:t> | </a:t>
                      </a:r>
                      <a:r>
                        <a:rPr lang="en-US" sz="1800" b="0" kern="1200" dirty="0">
                          <a:solidFill>
                            <a:srgbClr val="E0FFFF"/>
                          </a:solidFill>
                          <a:latin typeface="Lucida Console" panose="020B0609040504020204" pitchFamily="49" charset="0"/>
                          <a:ea typeface="+mn-ea"/>
                          <a:cs typeface="+mn-cs"/>
                        </a:rPr>
                        <a:t>Stop-Service</a:t>
                      </a:r>
                      <a:r>
                        <a:rPr lang="en-US" sz="1800" b="0" dirty="0">
                          <a:solidFill>
                            <a:srgbClr val="F5F5F5"/>
                          </a:solidFill>
                          <a:latin typeface="Lucida Console" panose="020B0609040504020204" pitchFamily="49" charset="0"/>
                        </a:rPr>
                        <a:t> </a:t>
                      </a:r>
                      <a:r>
                        <a:rPr lang="en-US" sz="1800" b="0" kern="1200" dirty="0">
                          <a:solidFill>
                            <a:srgbClr val="FFE4B5"/>
                          </a:solidFill>
                          <a:latin typeface="Lucida Console" panose="020B0609040504020204" pitchFamily="49" charset="0"/>
                          <a:ea typeface="+mn-ea"/>
                          <a:cs typeface="+mn-cs"/>
                        </a:rPr>
                        <a:t>-Confirm</a:t>
                      </a:r>
                    </a:p>
                    <a:p>
                      <a:pPr marL="0" marR="0" indent="0" defTabSz="914400" eaLnBrk="1" fontAlgn="auto" latinLnBrk="0" hangingPunct="1">
                        <a:lnSpc>
                          <a:spcPct val="100000"/>
                        </a:lnSpc>
                        <a:spcBef>
                          <a:spcPts val="0"/>
                        </a:spcBef>
                        <a:spcAft>
                          <a:spcPts val="0"/>
                        </a:spcAft>
                        <a:buClrTx/>
                        <a:buSzTx/>
                        <a:buFontTx/>
                        <a:buNone/>
                        <a:tabLst/>
                        <a:defRPr/>
                      </a:pPr>
                      <a:endParaRPr lang="en-US" sz="1800" b="0" dirty="0">
                        <a:solidFill>
                          <a:srgbClr val="F5F5F5"/>
                        </a:solidFill>
                        <a:latin typeface="Lucida Console" panose="020B0609040504020204" pitchFamily="49"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800" b="0" dirty="0">
                          <a:solidFill>
                            <a:srgbClr val="F5F5F5"/>
                          </a:solidFill>
                          <a:latin typeface="Lucida Console" panose="020B0609040504020204" pitchFamily="49" charset="0"/>
                        </a:rPr>
                        <a:t>Confirm</a:t>
                      </a:r>
                    </a:p>
                    <a:p>
                      <a:pPr marL="0" marR="0" indent="0" defTabSz="914400" eaLnBrk="1" fontAlgn="auto" latinLnBrk="0" hangingPunct="1">
                        <a:lnSpc>
                          <a:spcPct val="100000"/>
                        </a:lnSpc>
                        <a:spcBef>
                          <a:spcPts val="0"/>
                        </a:spcBef>
                        <a:spcAft>
                          <a:spcPts val="0"/>
                        </a:spcAft>
                        <a:buClrTx/>
                        <a:buSzTx/>
                        <a:buFontTx/>
                        <a:buNone/>
                        <a:tabLst/>
                        <a:defRPr/>
                      </a:pPr>
                      <a:r>
                        <a:rPr lang="en-US" sz="1800" b="0" dirty="0">
                          <a:solidFill>
                            <a:srgbClr val="F5F5F5"/>
                          </a:solidFill>
                          <a:latin typeface="Lucida Console" panose="020B0609040504020204" pitchFamily="49" charset="0"/>
                        </a:rPr>
                        <a:t>Are you sure you want to perform this action?</a:t>
                      </a:r>
                    </a:p>
                    <a:p>
                      <a:pPr marL="0" marR="0" indent="0" defTabSz="914400" eaLnBrk="1" fontAlgn="auto" latinLnBrk="0" hangingPunct="1">
                        <a:lnSpc>
                          <a:spcPct val="100000"/>
                        </a:lnSpc>
                        <a:spcBef>
                          <a:spcPts val="0"/>
                        </a:spcBef>
                        <a:spcAft>
                          <a:spcPts val="0"/>
                        </a:spcAft>
                        <a:buClrTx/>
                        <a:buSzTx/>
                        <a:buFontTx/>
                        <a:buNone/>
                        <a:tabLst/>
                        <a:defRPr/>
                      </a:pPr>
                      <a:r>
                        <a:rPr lang="en-US" sz="1800" b="0" dirty="0">
                          <a:solidFill>
                            <a:srgbClr val="F5F5F5"/>
                          </a:solidFill>
                          <a:latin typeface="Lucida Console" panose="020B0609040504020204" pitchFamily="49" charset="0"/>
                        </a:rPr>
                        <a:t>Performing the operation "Stop-Service" on target "AllJoyn Router Service (</a:t>
                      </a:r>
                      <a:r>
                        <a:rPr lang="en-US" sz="1800" b="0" dirty="0" err="1">
                          <a:solidFill>
                            <a:srgbClr val="F5F5F5"/>
                          </a:solidFill>
                          <a:latin typeface="Lucida Console" panose="020B0609040504020204" pitchFamily="49" charset="0"/>
                        </a:rPr>
                        <a:t>AJRouter</a:t>
                      </a:r>
                      <a:r>
                        <a:rPr lang="en-US" sz="1800" b="0" dirty="0">
                          <a:solidFill>
                            <a:srgbClr val="F5F5F5"/>
                          </a:solidFill>
                          <a:latin typeface="Lucida Console" panose="020B0609040504020204" pitchFamily="49" charset="0"/>
                        </a:rPr>
                        <a:t>)".</a:t>
                      </a:r>
                    </a:p>
                    <a:p>
                      <a:pPr marL="0" marR="0" indent="0" defTabSz="914400" eaLnBrk="1" fontAlgn="auto" latinLnBrk="0" hangingPunct="1">
                        <a:lnSpc>
                          <a:spcPct val="100000"/>
                        </a:lnSpc>
                        <a:spcBef>
                          <a:spcPts val="0"/>
                        </a:spcBef>
                        <a:spcAft>
                          <a:spcPts val="0"/>
                        </a:spcAft>
                        <a:buClrTx/>
                        <a:buSzTx/>
                        <a:buFontTx/>
                        <a:buNone/>
                        <a:tabLst/>
                        <a:defRPr/>
                      </a:pPr>
                      <a:r>
                        <a:rPr lang="en-US" sz="1800" b="0" dirty="0">
                          <a:solidFill>
                            <a:srgbClr val="FFFF00"/>
                          </a:solidFill>
                          <a:latin typeface="Lucida Console" panose="020B0609040504020204" pitchFamily="49" charset="0"/>
                        </a:rPr>
                        <a:t>[Y] Yes  </a:t>
                      </a:r>
                      <a:r>
                        <a:rPr lang="en-US" sz="1800" b="0" dirty="0">
                          <a:solidFill>
                            <a:srgbClr val="F5F5F5"/>
                          </a:solidFill>
                          <a:latin typeface="Lucida Console" panose="020B0609040504020204" pitchFamily="49" charset="0"/>
                        </a:rPr>
                        <a:t>[A] Yes to All  [N] No  [L] No to All  [S] Suspend  [?] Help (default is "Y"):</a:t>
                      </a:r>
                    </a:p>
                  </a:txBody>
                  <a:tcPr>
                    <a:solidFill>
                      <a:srgbClr val="012456"/>
                    </a:solidFill>
                  </a:tcPr>
                </a:tc>
                <a:extLst>
                  <a:ext uri="{0D108BD9-81ED-4DB2-BD59-A6C34878D82A}">
                    <a16:rowId xmlns:a16="http://schemas.microsoft.com/office/drawing/2014/main" val="3496062556"/>
                  </a:ext>
                </a:extLst>
              </a:tr>
            </a:tbl>
          </a:graphicData>
        </a:graphic>
      </p:graphicFrame>
    </p:spTree>
    <p:extLst>
      <p:ext uri="{BB962C8B-B14F-4D97-AF65-F5344CB8AC3E}">
        <p14:creationId xmlns:p14="http://schemas.microsoft.com/office/powerpoint/2010/main" val="72951834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name="HIDDEN - Slide10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679633"/>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Risk Mitigation Parameters</a:t>
            </a:r>
            <a:endParaRPr lang="en-US" sz="3600" dirty="0">
              <a:solidFill>
                <a:schemeClr val="tx1"/>
              </a:solidFill>
            </a:endParaRPr>
          </a:p>
        </p:txBody>
      </p:sp>
    </p:spTree>
    <p:extLst>
      <p:ext uri="{BB962C8B-B14F-4D97-AF65-F5344CB8AC3E}">
        <p14:creationId xmlns:p14="http://schemas.microsoft.com/office/powerpoint/2010/main" val="346832113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name="HIDDEN - Slide104">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46668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name="HIDDEN - Slide105">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a:xfrm>
            <a:off x="269239" y="2084172"/>
            <a:ext cx="11653523" cy="2139688"/>
          </a:xfrm>
        </p:spPr>
        <p:txBody>
          <a:bodyPr/>
          <a:lstStyle/>
          <a:p>
            <a:r>
              <a:rPr lang="en-US"/>
              <a:t>Command Termination and Line Continuation</a:t>
            </a:r>
            <a:endParaRPr lang="en-US" dirty="0"/>
          </a:p>
        </p:txBody>
      </p:sp>
    </p:spTree>
    <p:extLst>
      <p:ext uri="{BB962C8B-B14F-4D97-AF65-F5344CB8AC3E}">
        <p14:creationId xmlns:p14="http://schemas.microsoft.com/office/powerpoint/2010/main" val="99233278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a:t>PowerShell Evolution</a:t>
            </a:r>
          </a:p>
        </p:txBody>
      </p:sp>
      <p:graphicFrame>
        <p:nvGraphicFramePr>
          <p:cNvPr id="2" name="Content Placeholder 1"/>
          <p:cNvGraphicFramePr>
            <a:graphicFrameLocks noGrp="1"/>
          </p:cNvGraphicFramePr>
          <p:nvPr>
            <p:ph sz="quarter" idx="4294967295"/>
            <p:extLst>
              <p:ext uri="{D42A27DB-BD31-4B8C-83A1-F6EECF244321}">
                <p14:modId xmlns:p14="http://schemas.microsoft.com/office/powerpoint/2010/main" val="307237206"/>
              </p:ext>
            </p:extLst>
          </p:nvPr>
        </p:nvGraphicFramePr>
        <p:xfrm>
          <a:off x="0" y="1143000"/>
          <a:ext cx="12192000" cy="5349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649553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5462393"/>
          </a:xfrm>
        </p:spPr>
        <p:txBody>
          <a:bodyPr/>
          <a:lstStyle/>
          <a:p>
            <a:r>
              <a:rPr lang="en-AU" dirty="0"/>
              <a:t>To complete a command, use either a:</a:t>
            </a:r>
          </a:p>
          <a:p>
            <a:pPr lvl="1"/>
            <a:r>
              <a:rPr lang="en-AU" dirty="0"/>
              <a:t>Newline character (enter) , or a</a:t>
            </a:r>
          </a:p>
          <a:p>
            <a:pPr lvl="1"/>
            <a:r>
              <a:rPr lang="en-AU" dirty="0"/>
              <a:t>Semi-colon</a:t>
            </a:r>
          </a:p>
          <a:p>
            <a:endParaRPr lang="en-AU" dirty="0"/>
          </a:p>
          <a:p>
            <a:endParaRPr lang="en-AU" dirty="0"/>
          </a:p>
          <a:p>
            <a:endParaRPr lang="en-AU" dirty="0"/>
          </a:p>
          <a:p>
            <a:pPr marL="342900" indent="-342900"/>
            <a:r>
              <a:rPr lang="en-AU" dirty="0"/>
              <a:t>Semi-colon can be used to execute more than one statement on a single line</a:t>
            </a:r>
          </a:p>
          <a:p>
            <a:pPr marL="342900" indent="-342900"/>
            <a:r>
              <a:rPr lang="en-AU" dirty="0"/>
              <a:t>Mostly there to support people coming from other programming languages</a:t>
            </a:r>
          </a:p>
          <a:p>
            <a:pPr marL="342900" indent="-342900"/>
            <a:r>
              <a:rPr lang="en-AU" dirty="0"/>
              <a:t>Avoid doing this often, as it makes code harder to read and manage</a:t>
            </a:r>
          </a:p>
          <a:p>
            <a:endParaRPr lang="en-AU" dirty="0"/>
          </a:p>
        </p:txBody>
      </p:sp>
      <p:sp>
        <p:nvSpPr>
          <p:cNvPr id="2" name="Title 1"/>
          <p:cNvSpPr>
            <a:spLocks noGrp="1"/>
          </p:cNvSpPr>
          <p:nvPr>
            <p:ph type="title"/>
          </p:nvPr>
        </p:nvSpPr>
        <p:spPr/>
        <p:txBody>
          <a:bodyPr/>
          <a:lstStyle/>
          <a:p>
            <a:r>
              <a:rPr lang="en-AU" dirty="0"/>
              <a:t>Termination Characters</a:t>
            </a:r>
          </a:p>
        </p:txBody>
      </p:sp>
      <p:graphicFrame>
        <p:nvGraphicFramePr>
          <p:cNvPr id="8" name="Table 7"/>
          <p:cNvGraphicFramePr>
            <a:graphicFrameLocks noGrp="1"/>
          </p:cNvGraphicFramePr>
          <p:nvPr>
            <p:extLst>
              <p:ext uri="{D42A27DB-BD31-4B8C-83A1-F6EECF244321}">
                <p14:modId xmlns:p14="http://schemas.microsoft.com/office/powerpoint/2010/main" val="1455654336"/>
              </p:ext>
            </p:extLst>
          </p:nvPr>
        </p:nvGraphicFramePr>
        <p:xfrm>
          <a:off x="1343472" y="2743200"/>
          <a:ext cx="522134" cy="701040"/>
        </p:xfrm>
        <a:graphic>
          <a:graphicData uri="http://schemas.openxmlformats.org/drawingml/2006/table">
            <a:tbl>
              <a:tblPr firstRow="1" bandRow="1">
                <a:tableStyleId>{5C22544A-7EE6-4342-B048-85BDC9FD1C3A}</a:tableStyleId>
              </a:tblPr>
              <a:tblGrid>
                <a:gridCol w="522134">
                  <a:extLst>
                    <a:ext uri="{9D8B030D-6E8A-4147-A177-3AD203B41FA5}">
                      <a16:colId xmlns:a16="http://schemas.microsoft.com/office/drawing/2014/main" val="2754458673"/>
                    </a:ext>
                  </a:extLst>
                </a:gridCol>
              </a:tblGrid>
              <a:tr h="370840">
                <a:tc>
                  <a:txBody>
                    <a:bodyPr/>
                    <a:lstStyle/>
                    <a:p>
                      <a:r>
                        <a:rPr lang="en-AU" sz="4000" b="0" dirty="0">
                          <a:solidFill>
                            <a:srgbClr val="F5F5F5"/>
                          </a:solidFill>
                          <a:latin typeface="Lucida Console" panose="020B0609040504020204" pitchFamily="49" charset="0"/>
                        </a:rPr>
                        <a:t>;</a:t>
                      </a:r>
                    </a:p>
                  </a:txBody>
                  <a:tcPr>
                    <a:solidFill>
                      <a:srgbClr val="012456"/>
                    </a:solidFill>
                  </a:tcPr>
                </a:tc>
                <a:extLst>
                  <a:ext uri="{0D108BD9-81ED-4DB2-BD59-A6C34878D82A}">
                    <a16:rowId xmlns:a16="http://schemas.microsoft.com/office/drawing/2014/main" val="439557625"/>
                  </a:ext>
                </a:extLst>
              </a:tr>
            </a:tbl>
          </a:graphicData>
        </a:graphic>
      </p:graphicFrame>
    </p:spTree>
    <p:extLst>
      <p:ext uri="{BB962C8B-B14F-4D97-AF65-F5344CB8AC3E}">
        <p14:creationId xmlns:p14="http://schemas.microsoft.com/office/powerpoint/2010/main" val="364323477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Command Termination Character</a:t>
            </a:r>
          </a:p>
        </p:txBody>
      </p:sp>
      <p:graphicFrame>
        <p:nvGraphicFramePr>
          <p:cNvPr id="11" name="Table 10"/>
          <p:cNvGraphicFramePr>
            <a:graphicFrameLocks noGrp="1"/>
          </p:cNvGraphicFramePr>
          <p:nvPr>
            <p:extLst>
              <p:ext uri="{D42A27DB-BD31-4B8C-83A1-F6EECF244321}">
                <p14:modId xmlns:p14="http://schemas.microsoft.com/office/powerpoint/2010/main" val="2114546098"/>
              </p:ext>
            </p:extLst>
          </p:nvPr>
        </p:nvGraphicFramePr>
        <p:xfrm>
          <a:off x="1219200" y="1752600"/>
          <a:ext cx="10009112" cy="3810000"/>
        </p:xfrm>
        <a:graphic>
          <a:graphicData uri="http://schemas.openxmlformats.org/drawingml/2006/table">
            <a:tbl>
              <a:tblPr firstRow="1" bandRow="1"/>
              <a:tblGrid>
                <a:gridCol w="10009112">
                  <a:extLst>
                    <a:ext uri="{9D8B030D-6E8A-4147-A177-3AD203B41FA5}">
                      <a16:colId xmlns:a16="http://schemas.microsoft.com/office/drawing/2014/main" val="3319149141"/>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000" b="0" dirty="0">
                          <a:solidFill>
                            <a:schemeClr val="tx1"/>
                          </a:solidFill>
                          <a:latin typeface="Segoe UI Light" panose="020B0502040204020203" pitchFamily="34" charset="0"/>
                          <a:cs typeface="Segoe UI Light" panose="020B0502040204020203" pitchFamily="34" charset="0"/>
                        </a:rPr>
                        <a:t>Semi-colon command termination</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913878304"/>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800" dirty="0">
                          <a:solidFill>
                            <a:srgbClr val="F5F5F5"/>
                          </a:solidFill>
                          <a:latin typeface="Lucida Console" panose="020B0609040504020204" pitchFamily="49" charset="0"/>
                        </a:rPr>
                        <a:t>PS C:\&gt; </a:t>
                      </a:r>
                      <a:r>
                        <a:rPr lang="en-US" sz="1800" dirty="0">
                          <a:latin typeface="Lucida Console" panose="020B0609040504020204" pitchFamily="49" charset="0"/>
                        </a:rPr>
                        <a:t> </a:t>
                      </a:r>
                      <a:r>
                        <a:rPr lang="en-US" sz="1800" dirty="0">
                          <a:solidFill>
                            <a:srgbClr val="E0FFFF"/>
                          </a:solidFill>
                          <a:latin typeface="Lucida Console" panose="020B0609040504020204" pitchFamily="49" charset="0"/>
                        </a:rPr>
                        <a:t>Get-Service</a:t>
                      </a:r>
                      <a:r>
                        <a:rPr lang="en-US" sz="1800" dirty="0">
                          <a:solidFill>
                            <a:srgbClr val="F5F5F5"/>
                          </a:solidFill>
                          <a:latin typeface="Lucida Console" panose="020B0609040504020204" pitchFamily="49" charset="0"/>
                        </a:rPr>
                        <a:t> </a:t>
                      </a:r>
                      <a:r>
                        <a:rPr lang="en-US" sz="1800" dirty="0">
                          <a:solidFill>
                            <a:srgbClr val="EE82EE"/>
                          </a:solidFill>
                          <a:latin typeface="Lucida Console" panose="020B0609040504020204" pitchFamily="49" charset="0"/>
                        </a:rPr>
                        <a:t>BITS</a:t>
                      </a:r>
                      <a:r>
                        <a:rPr lang="en-US" sz="1800" dirty="0">
                          <a:solidFill>
                            <a:srgbClr val="F5F5F5"/>
                          </a:solidFill>
                          <a:latin typeface="Lucida Console" panose="020B0609040504020204" pitchFamily="49" charset="0"/>
                        </a:rPr>
                        <a:t> ; </a:t>
                      </a:r>
                      <a:r>
                        <a:rPr lang="en-US" sz="1800" dirty="0">
                          <a:solidFill>
                            <a:srgbClr val="E0FFFF"/>
                          </a:solidFill>
                          <a:latin typeface="Lucida Console" panose="020B0609040504020204" pitchFamily="49" charset="0"/>
                        </a:rPr>
                        <a:t>Get-Process</a:t>
                      </a:r>
                      <a:r>
                        <a:rPr lang="en-US" sz="1800" dirty="0">
                          <a:solidFill>
                            <a:srgbClr val="F5F5F5"/>
                          </a:solidFill>
                          <a:latin typeface="Lucida Console" panose="020B0609040504020204" pitchFamily="49" charset="0"/>
                        </a:rPr>
                        <a:t> </a:t>
                      </a:r>
                      <a:r>
                        <a:rPr lang="en-US" sz="1800" dirty="0">
                          <a:solidFill>
                            <a:srgbClr val="EE82EE"/>
                          </a:solidFill>
                          <a:latin typeface="Lucida Console" panose="020B0609040504020204" pitchFamily="49" charset="0"/>
                        </a:rPr>
                        <a:t>System </a:t>
                      </a:r>
                    </a:p>
                    <a:p>
                      <a:r>
                        <a:rPr lang="en-US" sz="1800" dirty="0">
                          <a:latin typeface="Lucida Console" panose="020B0609040504020204" pitchFamily="49" charset="0"/>
                        </a:rPr>
                        <a:t> </a:t>
                      </a:r>
                    </a:p>
                    <a:p>
                      <a:endParaRPr lang="en-US" sz="1800" dirty="0">
                        <a:solidFill>
                          <a:srgbClr val="F5F5F5"/>
                        </a:solidFill>
                        <a:latin typeface="Lucida Console" panose="020B0609040504020204" pitchFamily="49" charset="0"/>
                      </a:endParaRPr>
                    </a:p>
                    <a:p>
                      <a:r>
                        <a:rPr lang="en-US" sz="1800" dirty="0">
                          <a:solidFill>
                            <a:srgbClr val="F5F5F5"/>
                          </a:solidFill>
                          <a:latin typeface="Lucida Console" panose="020B0609040504020204" pitchFamily="49" charset="0"/>
                        </a:rPr>
                        <a:t>Status   Name               </a:t>
                      </a:r>
                      <a:r>
                        <a:rPr lang="en-US" sz="1800" dirty="0" err="1">
                          <a:solidFill>
                            <a:srgbClr val="F5F5F5"/>
                          </a:solidFill>
                          <a:latin typeface="Lucida Console" panose="020B0609040504020204" pitchFamily="49" charset="0"/>
                        </a:rPr>
                        <a:t>DisplayName</a:t>
                      </a:r>
                      <a:r>
                        <a:rPr lang="en-US" sz="1800" dirty="0">
                          <a:solidFill>
                            <a:srgbClr val="F5F5F5"/>
                          </a:solidFill>
                          <a:latin typeface="Lucida Console" panose="020B0609040504020204" pitchFamily="49" charset="0"/>
                        </a:rPr>
                        <a:t>                           </a:t>
                      </a:r>
                    </a:p>
                    <a:p>
                      <a:r>
                        <a:rPr lang="en-US" sz="1800" dirty="0">
                          <a:solidFill>
                            <a:srgbClr val="F5F5F5"/>
                          </a:solidFill>
                          <a:latin typeface="Lucida Console" panose="020B0609040504020204" pitchFamily="49" charset="0"/>
                        </a:rPr>
                        <a:t>------   ----               -----------                           </a:t>
                      </a:r>
                    </a:p>
                    <a:p>
                      <a:r>
                        <a:rPr lang="en-US" sz="1800" dirty="0">
                          <a:solidFill>
                            <a:srgbClr val="F5F5F5"/>
                          </a:solidFill>
                          <a:latin typeface="Lucida Console" panose="020B0609040504020204" pitchFamily="49" charset="0"/>
                        </a:rPr>
                        <a:t>Running  BITS               Background Intelligent Transfer Ser...</a:t>
                      </a:r>
                    </a:p>
                    <a:p>
                      <a:endParaRPr lang="en-US" sz="1800" dirty="0">
                        <a:solidFill>
                          <a:srgbClr val="F5F5F5"/>
                        </a:solidFill>
                        <a:latin typeface="Lucida Console" panose="020B0609040504020204" pitchFamily="49" charset="0"/>
                      </a:endParaRPr>
                    </a:p>
                    <a:p>
                      <a:r>
                        <a:rPr lang="en-US" sz="1800" dirty="0">
                          <a:solidFill>
                            <a:srgbClr val="F5F5F5"/>
                          </a:solidFill>
                          <a:latin typeface="Lucida Console" panose="020B0609040504020204" pitchFamily="49" charset="0"/>
                        </a:rPr>
                        <a:t>Id      : 4</a:t>
                      </a:r>
                    </a:p>
                    <a:p>
                      <a:r>
                        <a:rPr lang="en-US" sz="1800" dirty="0">
                          <a:solidFill>
                            <a:srgbClr val="F5F5F5"/>
                          </a:solidFill>
                          <a:latin typeface="Lucida Console" panose="020B0609040504020204" pitchFamily="49" charset="0"/>
                        </a:rPr>
                        <a:t>Handles : 1308</a:t>
                      </a:r>
                    </a:p>
                    <a:p>
                      <a:r>
                        <a:rPr lang="en-US" sz="1800" dirty="0">
                          <a:solidFill>
                            <a:srgbClr val="F5F5F5"/>
                          </a:solidFill>
                          <a:latin typeface="Lucida Console" panose="020B0609040504020204" pitchFamily="49" charset="0"/>
                        </a:rPr>
                        <a:t>CPU     : 1213.59375</a:t>
                      </a:r>
                    </a:p>
                    <a:p>
                      <a:r>
                        <a:rPr lang="en-US" sz="1800" dirty="0">
                          <a:solidFill>
                            <a:srgbClr val="F5F5F5"/>
                          </a:solidFill>
                          <a:latin typeface="Lucida Console" panose="020B0609040504020204" pitchFamily="49" charset="0"/>
                        </a:rPr>
                        <a:t>Name    : System</a:t>
                      </a:r>
                    </a:p>
                    <a:p>
                      <a:r>
                        <a:rPr lang="en-US" sz="2000" dirty="0">
                          <a:solidFill>
                            <a:srgbClr val="F5F5F5"/>
                          </a:solidFill>
                          <a:latin typeface="Lucida Console" panose="020B0609040504020204" pitchFamily="49" charset="0"/>
                        </a:rPr>
                        <a:t>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98906942"/>
                  </a:ext>
                </a:extLst>
              </a:tr>
            </a:tbl>
          </a:graphicData>
        </a:graphic>
      </p:graphicFrame>
    </p:spTree>
    <p:extLst>
      <p:ext uri="{BB962C8B-B14F-4D97-AF65-F5344CB8AC3E}">
        <p14:creationId xmlns:p14="http://schemas.microsoft.com/office/powerpoint/2010/main" val="181178518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116191"/>
          </a:xfrm>
        </p:spPr>
        <p:txBody>
          <a:bodyPr/>
          <a:lstStyle/>
          <a:p>
            <a:r>
              <a:rPr lang="en-AU" dirty="0"/>
              <a:t>When a statement is not syntactically complete and there is a newline character, PowerShell enters line continuation</a:t>
            </a:r>
          </a:p>
          <a:p>
            <a:endParaRPr lang="en-AU" dirty="0"/>
          </a:p>
          <a:p>
            <a:endParaRPr lang="en-AU" dirty="0"/>
          </a:p>
          <a:p>
            <a:endParaRPr lang="en-AU" dirty="0"/>
          </a:p>
          <a:p>
            <a:endParaRPr lang="en-AU" dirty="0"/>
          </a:p>
          <a:p>
            <a:r>
              <a:rPr lang="en-AU" dirty="0"/>
              <a:t>Complete the syntax and include an empty line to finish the statement and execute</a:t>
            </a:r>
          </a:p>
          <a:p>
            <a:pPr lvl="1"/>
            <a:endParaRPr lang="en-AU" dirty="0"/>
          </a:p>
        </p:txBody>
      </p:sp>
      <p:sp>
        <p:nvSpPr>
          <p:cNvPr id="2" name="Title 1"/>
          <p:cNvSpPr>
            <a:spLocks noGrp="1"/>
          </p:cNvSpPr>
          <p:nvPr>
            <p:ph type="title"/>
          </p:nvPr>
        </p:nvSpPr>
        <p:spPr/>
        <p:txBody>
          <a:bodyPr/>
          <a:lstStyle/>
          <a:p>
            <a:r>
              <a:rPr lang="en-AU"/>
              <a:t>Line Continuation</a:t>
            </a:r>
            <a:endParaRPr lang="en-AU" dirty="0"/>
          </a:p>
        </p:txBody>
      </p:sp>
      <p:graphicFrame>
        <p:nvGraphicFramePr>
          <p:cNvPr id="8" name="Table 7"/>
          <p:cNvGraphicFramePr>
            <a:graphicFrameLocks noGrp="1"/>
          </p:cNvGraphicFramePr>
          <p:nvPr>
            <p:extLst>
              <p:ext uri="{D42A27DB-BD31-4B8C-83A1-F6EECF244321}">
                <p14:modId xmlns:p14="http://schemas.microsoft.com/office/powerpoint/2010/main" val="614840820"/>
              </p:ext>
            </p:extLst>
          </p:nvPr>
        </p:nvGraphicFramePr>
        <p:xfrm>
          <a:off x="762000" y="2362200"/>
          <a:ext cx="1440160" cy="792088"/>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1084572272"/>
                    </a:ext>
                  </a:extLst>
                </a:gridCol>
              </a:tblGrid>
              <a:tr h="792088">
                <a:tc>
                  <a:txBody>
                    <a:bodyPr/>
                    <a:lstStyle/>
                    <a:p>
                      <a:r>
                        <a:rPr lang="en-AU" sz="4000" b="0" dirty="0">
                          <a:solidFill>
                            <a:srgbClr val="F5F5F5"/>
                          </a:solidFill>
                          <a:latin typeface="Lucida Console" panose="020B0609040504020204" pitchFamily="49" charset="0"/>
                        </a:rPr>
                        <a:t>&gt;&gt;</a:t>
                      </a:r>
                    </a:p>
                  </a:txBody>
                  <a:tcPr>
                    <a:solidFill>
                      <a:srgbClr val="012456"/>
                    </a:solidFill>
                  </a:tcPr>
                </a:tc>
                <a:extLst>
                  <a:ext uri="{0D108BD9-81ED-4DB2-BD59-A6C34878D82A}">
                    <a16:rowId xmlns:a16="http://schemas.microsoft.com/office/drawing/2014/main" val="728092097"/>
                  </a:ext>
                </a:extLst>
              </a:tr>
            </a:tbl>
          </a:graphicData>
        </a:graphic>
      </p:graphicFrame>
    </p:spTree>
    <p:extLst>
      <p:ext uri="{BB962C8B-B14F-4D97-AF65-F5344CB8AC3E}">
        <p14:creationId xmlns:p14="http://schemas.microsoft.com/office/powerpoint/2010/main" val="168318059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5195846"/>
          </a:xfrm>
        </p:spPr>
        <p:txBody>
          <a:bodyPr/>
          <a:lstStyle/>
          <a:p>
            <a:r>
              <a:rPr lang="en-AU" dirty="0"/>
              <a:t>The following things cause line continuation </a:t>
            </a:r>
          </a:p>
          <a:p>
            <a:pPr lvl="1"/>
            <a:r>
              <a:rPr lang="en-AU" dirty="0"/>
              <a:t>{},( ), [ ], “ “, ‘ ‘ -&gt; Incomplete Matching Pairs</a:t>
            </a:r>
          </a:p>
          <a:p>
            <a:pPr lvl="1"/>
            <a:r>
              <a:rPr lang="en-AU" dirty="0"/>
              <a:t>@””@,@’’@ -&gt; Incomplete here strings</a:t>
            </a:r>
          </a:p>
          <a:p>
            <a:pPr lvl="1"/>
            <a:r>
              <a:rPr lang="en-AU" dirty="0"/>
              <a:t>|  -&gt; Empty Pipes</a:t>
            </a:r>
          </a:p>
          <a:p>
            <a:endParaRPr lang="en-AU" b="1" dirty="0"/>
          </a:p>
          <a:p>
            <a:r>
              <a:rPr lang="en-AU" b="1" dirty="0"/>
              <a:t>Ctrl-C</a:t>
            </a:r>
            <a:r>
              <a:rPr lang="en-AU" dirty="0"/>
              <a:t> to break out and abort statement and line continuation</a:t>
            </a:r>
          </a:p>
          <a:p>
            <a:pPr lvl="1"/>
            <a:r>
              <a:rPr lang="en-AU" dirty="0"/>
              <a:t>Useful when line continuation is accidental (Ctrl-C followed by Up-Arrow gets you back)</a:t>
            </a:r>
          </a:p>
          <a:p>
            <a:endParaRPr lang="en-AU" sz="2847" dirty="0">
              <a:cs typeface="Segoe UI Light" panose="020B0502040204020203" pitchFamily="34" charset="0"/>
            </a:endParaRPr>
          </a:p>
          <a:p>
            <a:r>
              <a:rPr lang="en-AU" sz="2847" dirty="0">
                <a:cs typeface="Segoe UI Light" panose="020B0502040204020203" pitchFamily="34" charset="0"/>
              </a:rPr>
              <a:t>You can manually trigger a continued line with the backtick (grave accent)</a:t>
            </a:r>
            <a:endParaRPr lang="en-US" sz="2847" dirty="0">
              <a:solidFill>
                <a:srgbClr val="06444D"/>
              </a:solidFill>
              <a:ea typeface="Calibri" panose="020F0502020204030204" pitchFamily="34" charset="0"/>
              <a:cs typeface="Segoe UI Light" panose="020B0502040204020203" pitchFamily="34" charset="0"/>
            </a:endParaRPr>
          </a:p>
          <a:p>
            <a:pPr lvl="1"/>
            <a:endParaRPr lang="en-AU" dirty="0"/>
          </a:p>
        </p:txBody>
      </p:sp>
      <p:sp>
        <p:nvSpPr>
          <p:cNvPr id="2" name="Title 1"/>
          <p:cNvSpPr>
            <a:spLocks noGrp="1"/>
          </p:cNvSpPr>
          <p:nvPr>
            <p:ph type="title"/>
          </p:nvPr>
        </p:nvSpPr>
        <p:spPr/>
        <p:txBody>
          <a:bodyPr/>
          <a:lstStyle/>
          <a:p>
            <a:r>
              <a:rPr lang="en-AU"/>
              <a:t>Line Continuation</a:t>
            </a:r>
            <a:endParaRPr lang="en-AU" dirty="0"/>
          </a:p>
        </p:txBody>
      </p:sp>
    </p:spTree>
    <p:extLst>
      <p:ext uri="{BB962C8B-B14F-4D97-AF65-F5344CB8AC3E}">
        <p14:creationId xmlns:p14="http://schemas.microsoft.com/office/powerpoint/2010/main" val="368724171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Line Continuation - Example</a:t>
            </a:r>
          </a:p>
        </p:txBody>
      </p:sp>
      <p:graphicFrame>
        <p:nvGraphicFramePr>
          <p:cNvPr id="11" name="Table 10"/>
          <p:cNvGraphicFramePr>
            <a:graphicFrameLocks noGrp="1"/>
          </p:cNvGraphicFramePr>
          <p:nvPr>
            <p:extLst>
              <p:ext uri="{D42A27DB-BD31-4B8C-83A1-F6EECF244321}">
                <p14:modId xmlns:p14="http://schemas.microsoft.com/office/powerpoint/2010/main" val="2592040895"/>
              </p:ext>
            </p:extLst>
          </p:nvPr>
        </p:nvGraphicFramePr>
        <p:xfrm>
          <a:off x="1143000" y="1828800"/>
          <a:ext cx="10009112" cy="3749040"/>
        </p:xfrm>
        <a:graphic>
          <a:graphicData uri="http://schemas.openxmlformats.org/drawingml/2006/table">
            <a:tbl>
              <a:tblPr firstRow="1" bandRow="1"/>
              <a:tblGrid>
                <a:gridCol w="10009112">
                  <a:extLst>
                    <a:ext uri="{9D8B030D-6E8A-4147-A177-3AD203B41FA5}">
                      <a16:colId xmlns:a16="http://schemas.microsoft.com/office/drawing/2014/main" val="2997616494"/>
                    </a:ext>
                  </a:extLst>
                </a:gridCol>
              </a:tblGrid>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US" sz="2000" dirty="0">
                          <a:solidFill>
                            <a:srgbClr val="F5F5F5"/>
                          </a:solidFill>
                          <a:latin typeface="Lucida Console" panose="020B0609040504020204" pitchFamily="49" charset="0"/>
                        </a:rPr>
                        <a:t>PS C:\&gt; "This is a multi-line</a:t>
                      </a:r>
                    </a:p>
                    <a:p>
                      <a:r>
                        <a:rPr lang="en-US" sz="2000" dirty="0">
                          <a:solidFill>
                            <a:srgbClr val="F5F5F5"/>
                          </a:solidFill>
                          <a:latin typeface="Lucida Console" panose="020B0609040504020204" pitchFamily="49" charset="0"/>
                        </a:rPr>
                        <a:t>&gt;&gt; string that continues</a:t>
                      </a:r>
                    </a:p>
                    <a:p>
                      <a:r>
                        <a:rPr lang="en-US" sz="2000" dirty="0">
                          <a:solidFill>
                            <a:srgbClr val="F5F5F5"/>
                          </a:solidFill>
                          <a:latin typeface="Lucida Console" panose="020B0609040504020204" pitchFamily="49" charset="0"/>
                        </a:rPr>
                        <a:t>&gt;&gt; on several lines</a:t>
                      </a:r>
                    </a:p>
                    <a:p>
                      <a:r>
                        <a:rPr lang="en-US" sz="2000" dirty="0">
                          <a:solidFill>
                            <a:srgbClr val="F5F5F5"/>
                          </a:solidFill>
                          <a:latin typeface="Lucida Console" panose="020B0609040504020204" pitchFamily="49" charset="0"/>
                        </a:rPr>
                        <a:t>&gt;&gt; until the syntax is completed"</a:t>
                      </a:r>
                    </a:p>
                    <a:p>
                      <a:r>
                        <a:rPr lang="en-US" sz="2000" dirty="0">
                          <a:solidFill>
                            <a:srgbClr val="F5F5F5"/>
                          </a:solidFill>
                          <a:latin typeface="Lucida Console" panose="020B0609040504020204" pitchFamily="49" charset="0"/>
                        </a:rPr>
                        <a:t>&gt;&gt;</a:t>
                      </a: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This is a multi-line</a:t>
                      </a:r>
                    </a:p>
                    <a:p>
                      <a:r>
                        <a:rPr lang="en-US" sz="2000" dirty="0">
                          <a:solidFill>
                            <a:srgbClr val="F5F5F5"/>
                          </a:solidFill>
                          <a:latin typeface="Lucida Console" panose="020B0609040504020204" pitchFamily="49" charset="0"/>
                        </a:rPr>
                        <a:t>string that continues</a:t>
                      </a:r>
                    </a:p>
                    <a:p>
                      <a:r>
                        <a:rPr lang="en-US" sz="2000" dirty="0">
                          <a:solidFill>
                            <a:srgbClr val="F5F5F5"/>
                          </a:solidFill>
                          <a:latin typeface="Lucida Console" panose="020B0609040504020204" pitchFamily="49" charset="0"/>
                        </a:rPr>
                        <a:t>on several lines</a:t>
                      </a:r>
                    </a:p>
                    <a:p>
                      <a:r>
                        <a:rPr lang="en-US" sz="2000" dirty="0">
                          <a:solidFill>
                            <a:srgbClr val="F5F5F5"/>
                          </a:solidFill>
                          <a:latin typeface="Lucida Console" panose="020B0609040504020204" pitchFamily="49" charset="0"/>
                        </a:rPr>
                        <a:t>until the syntax is completed</a:t>
                      </a: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PS C:\&gt;</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397111482"/>
                  </a:ext>
                </a:extLst>
              </a:tr>
            </a:tbl>
          </a:graphicData>
        </a:graphic>
      </p:graphicFrame>
    </p:spTree>
    <p:extLst>
      <p:ext uri="{BB962C8B-B14F-4D97-AF65-F5344CB8AC3E}">
        <p14:creationId xmlns:p14="http://schemas.microsoft.com/office/powerpoint/2010/main" val="401337756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name="HIDDEN - Slide11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a:xfrm>
            <a:off x="269241" y="1217196"/>
            <a:ext cx="5378548" cy="1080745"/>
          </a:xfrm>
        </p:spPr>
        <p:txBody>
          <a:bodyPr/>
          <a:lstStyle/>
          <a:p>
            <a:r>
              <a:rPr lang="en-US"/>
              <a:t>Demonstration</a:t>
            </a:r>
            <a:endParaRPr lang="en-US" dirty="0"/>
          </a:p>
        </p:txBody>
      </p:sp>
      <p:pic>
        <p:nvPicPr>
          <p:cNvPr id="5" name="Picture Placeholder 3">
            <a:extLst>
              <a:ext uri="{FF2B5EF4-FFF2-40B4-BE49-F238E27FC236}">
                <a16:creationId xmlns:a16="http://schemas.microsoft.com/office/drawing/2014/main" id="{3B5AF5C7-5910-4915-9235-64F6CFEDCBAC}"/>
              </a:ext>
            </a:extLst>
          </p:cNvPr>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7" b="7"/>
          <a:stretch>
            <a:fillRect/>
          </a:stretch>
        </p:blipFill>
        <p:spPr/>
      </p:pic>
      <p:sp>
        <p:nvSpPr>
          <p:cNvPr id="6" name="Title 1">
            <a:extLst>
              <a:ext uri="{FF2B5EF4-FFF2-40B4-BE49-F238E27FC236}">
                <a16:creationId xmlns:a16="http://schemas.microsoft.com/office/drawing/2014/main" id="{BCFF309F-090A-45E2-921B-C715EEDB1210}"/>
              </a:ext>
            </a:extLst>
          </p:cNvPr>
          <p:cNvSpPr txBox="1">
            <a:spLocks/>
          </p:cNvSpPr>
          <p:nvPr>
            <p:custDataLst>
              <p:custData r:id="rId1"/>
            </p:custDataLst>
          </p:nvPr>
        </p:nvSpPr>
        <p:spPr>
          <a:xfrm>
            <a:off x="223660" y="3204894"/>
            <a:ext cx="5722936" cy="1178231"/>
          </a:xfrm>
          <a:prstGeom prst="rect">
            <a:avLst/>
          </a:prstGeom>
        </p:spPr>
        <p:txBody>
          <a:bodyPr vert="horz" wrap="square" lIns="143428" tIns="89642" rIns="143428" bIns="89642"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a:solidFill>
                  <a:schemeClr val="tx1"/>
                </a:solidFill>
              </a:rPr>
              <a:t>Command Termination and Line Continuation</a:t>
            </a:r>
            <a:endParaRPr lang="en-US" sz="3600" dirty="0">
              <a:solidFill>
                <a:schemeClr val="tx1"/>
              </a:solidFill>
            </a:endParaRPr>
          </a:p>
        </p:txBody>
      </p:sp>
    </p:spTree>
    <p:extLst>
      <p:ext uri="{BB962C8B-B14F-4D97-AF65-F5344CB8AC3E}">
        <p14:creationId xmlns:p14="http://schemas.microsoft.com/office/powerpoint/2010/main" val="117827104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name="HIDDEN - Slide112">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758004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name="HIDDEN - Slide11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Built-in Aliases</a:t>
            </a:r>
            <a:endParaRPr lang="en-US" dirty="0"/>
          </a:p>
        </p:txBody>
      </p:sp>
    </p:spTree>
    <p:extLst>
      <p:ext uri="{BB962C8B-B14F-4D97-AF65-F5344CB8AC3E}">
        <p14:creationId xmlns:p14="http://schemas.microsoft.com/office/powerpoint/2010/main" val="1994374470"/>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a:t>What is a Alias</a:t>
            </a:r>
          </a:p>
        </p:txBody>
      </p:sp>
      <p:sp>
        <p:nvSpPr>
          <p:cNvPr id="11" name="Content Placeholder 2">
            <a:extLst>
              <a:ext uri="{FF2B5EF4-FFF2-40B4-BE49-F238E27FC236}">
                <a16:creationId xmlns:a16="http://schemas.microsoft.com/office/drawing/2014/main" id="{3D01ABE0-C7FB-4741-8D1B-AA351C875A1A}"/>
              </a:ext>
            </a:extLst>
          </p:cNvPr>
          <p:cNvSpPr txBox="1">
            <a:spLocks/>
          </p:cNvSpPr>
          <p:nvPr/>
        </p:nvSpPr>
        <p:spPr>
          <a:xfrm>
            <a:off x="406400" y="1143000"/>
            <a:ext cx="11176000" cy="495300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AU" sz="3200" dirty="0"/>
              <a:t>PowerShell provides short names for frequently used cmdlets</a:t>
            </a:r>
          </a:p>
          <a:p>
            <a:pPr marL="342900" indent="-342900"/>
            <a:r>
              <a:rPr lang="en-US" sz="3200" dirty="0"/>
              <a:t>Can be created/changed by User</a:t>
            </a:r>
          </a:p>
          <a:p>
            <a:pPr marL="342900" indent="-342900"/>
            <a:r>
              <a:rPr lang="en-US" sz="3200" dirty="0"/>
              <a:t>Use Parameter Names as you normally would, or pass them positionally</a:t>
            </a:r>
          </a:p>
          <a:p>
            <a:endParaRPr lang="en-US" sz="1600" dirty="0">
              <a:solidFill>
                <a:srgbClr val="FFE4B5"/>
              </a:solidFill>
              <a:latin typeface="Lucida Console" panose="020B0609040504020204" pitchFamily="49" charset="0"/>
            </a:endParaRPr>
          </a:p>
        </p:txBody>
      </p:sp>
      <p:sp>
        <p:nvSpPr>
          <p:cNvPr id="12" name="Rectangle 11">
            <a:extLst>
              <a:ext uri="{FF2B5EF4-FFF2-40B4-BE49-F238E27FC236}">
                <a16:creationId xmlns:a16="http://schemas.microsoft.com/office/drawing/2014/main" id="{945C0308-A0DF-46A7-9F37-443D2C253EC6}"/>
              </a:ext>
            </a:extLst>
          </p:cNvPr>
          <p:cNvSpPr/>
          <p:nvPr/>
        </p:nvSpPr>
        <p:spPr>
          <a:xfrm>
            <a:off x="7010185" y="3628572"/>
            <a:ext cx="4771519" cy="393203"/>
          </a:xfrm>
          <a:prstGeom prst="rect">
            <a:avLst/>
          </a:prstGeom>
          <a:solidFill>
            <a:srgbClr val="00317B"/>
          </a:solid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sp>
        <p:nvSpPr>
          <p:cNvPr id="13" name="TextBox 12">
            <a:extLst>
              <a:ext uri="{FF2B5EF4-FFF2-40B4-BE49-F238E27FC236}">
                <a16:creationId xmlns:a16="http://schemas.microsoft.com/office/drawing/2014/main" id="{85ACEAD2-1D15-496A-9158-6804C84CB756}"/>
              </a:ext>
            </a:extLst>
          </p:cNvPr>
          <p:cNvSpPr txBox="1"/>
          <p:nvPr/>
        </p:nvSpPr>
        <p:spPr>
          <a:xfrm>
            <a:off x="6553200" y="3628572"/>
            <a:ext cx="5042572" cy="39320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0" tIns="76200" rIns="7620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PS C:\&gt; ls </a:t>
            </a:r>
            <a:r>
              <a:rPr kumimoji="0" lang="en-US" sz="18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rPr>
              <a:t>–Path </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C:\ </a:t>
            </a:r>
            <a:r>
              <a:rPr kumimoji="0" lang="en-US" sz="18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rPr>
              <a:t>-</a:t>
            </a:r>
            <a:r>
              <a:rPr kumimoji="0" lang="en-US" sz="1800" b="0" i="0" u="none" strike="noStrike" kern="1200" cap="none" spc="0" normalizeH="0" baseline="0" noProof="0" err="1">
                <a:ln>
                  <a:noFill/>
                </a:ln>
                <a:solidFill>
                  <a:srgbClr val="FFE4B5"/>
                </a:solidFill>
                <a:effectLst/>
                <a:uLnTx/>
                <a:uFillTx/>
                <a:latin typeface="Lucida Console" panose="020B0609040504020204" pitchFamily="49" charset="0"/>
                <a:ea typeface="+mn-ea"/>
                <a:cs typeface="+mn-cs"/>
              </a:rPr>
              <a:t>Recurse</a:t>
            </a:r>
            <a:endParaRPr kumimoji="0" lang="en-US" sz="18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endParaRPr>
          </a:p>
        </p:txBody>
      </p:sp>
      <p:sp>
        <p:nvSpPr>
          <p:cNvPr id="16" name="TextBox 15">
            <a:extLst>
              <a:ext uri="{FF2B5EF4-FFF2-40B4-BE49-F238E27FC236}">
                <a16:creationId xmlns:a16="http://schemas.microsoft.com/office/drawing/2014/main" id="{DBC22DD2-FF92-496C-A127-16202396A716}"/>
              </a:ext>
            </a:extLst>
          </p:cNvPr>
          <p:cNvSpPr txBox="1"/>
          <p:nvPr/>
        </p:nvSpPr>
        <p:spPr>
          <a:xfrm>
            <a:off x="6739132" y="3476293"/>
            <a:ext cx="641684" cy="697759"/>
          </a:xfrm>
          <a:prstGeom prst="rect">
            <a:avLst/>
          </a:prstGeom>
          <a:solidFill>
            <a:srgbClr val="FFC000"/>
          </a:solidFill>
        </p:spPr>
        <p:txBody>
          <a:bodyPr wrap="square"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Segoe UI"/>
                <a:ea typeface="+mn-ea"/>
                <a:cs typeface="+mn-cs"/>
              </a:rPr>
              <a:t>ls</a:t>
            </a:r>
          </a:p>
        </p:txBody>
      </p:sp>
      <p:sp>
        <p:nvSpPr>
          <p:cNvPr id="17" name="Rectangle 16">
            <a:extLst>
              <a:ext uri="{FF2B5EF4-FFF2-40B4-BE49-F238E27FC236}">
                <a16:creationId xmlns:a16="http://schemas.microsoft.com/office/drawing/2014/main" id="{F0E9099D-5DC6-4F6D-B5D9-CF1B25BC729B}"/>
              </a:ext>
            </a:extLst>
          </p:cNvPr>
          <p:cNvSpPr/>
          <p:nvPr/>
        </p:nvSpPr>
        <p:spPr>
          <a:xfrm>
            <a:off x="7010186" y="6060122"/>
            <a:ext cx="4794134" cy="393203"/>
          </a:xfrm>
          <a:prstGeom prst="rect">
            <a:avLst/>
          </a:prstGeom>
          <a:solidFill>
            <a:srgbClr val="00317B"/>
          </a:solid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sp>
        <p:nvSpPr>
          <p:cNvPr id="18" name="TextBox 17">
            <a:extLst>
              <a:ext uri="{FF2B5EF4-FFF2-40B4-BE49-F238E27FC236}">
                <a16:creationId xmlns:a16="http://schemas.microsoft.com/office/drawing/2014/main" id="{0453BA5B-F169-4586-90CB-6E3CBED1090B}"/>
              </a:ext>
            </a:extLst>
          </p:cNvPr>
          <p:cNvSpPr txBox="1"/>
          <p:nvPr/>
        </p:nvSpPr>
        <p:spPr>
          <a:xfrm>
            <a:off x="6553200" y="6060122"/>
            <a:ext cx="5251119" cy="39320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0" tIns="76200" rIns="7620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gci</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rPr>
              <a:t>–Path </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C:\ </a:t>
            </a:r>
            <a:r>
              <a:rPr kumimoji="0" lang="en-US" sz="18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rPr>
              <a:t>-</a:t>
            </a:r>
            <a:r>
              <a:rPr kumimoji="0" lang="en-US" sz="1800" b="0" i="0" u="none" strike="noStrike" kern="1200" cap="none" spc="0" normalizeH="0" baseline="0" noProof="0" err="1">
                <a:ln>
                  <a:noFill/>
                </a:ln>
                <a:solidFill>
                  <a:srgbClr val="FFE4B5"/>
                </a:solidFill>
                <a:effectLst/>
                <a:uLnTx/>
                <a:uFillTx/>
                <a:latin typeface="Lucida Console" panose="020B0609040504020204" pitchFamily="49" charset="0"/>
                <a:ea typeface="+mn-ea"/>
                <a:cs typeface="+mn-cs"/>
              </a:rPr>
              <a:t>Recurse</a:t>
            </a:r>
            <a:endParaRPr kumimoji="0" lang="en-US" sz="18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endParaRPr>
          </a:p>
        </p:txBody>
      </p:sp>
      <p:sp>
        <p:nvSpPr>
          <p:cNvPr id="19" name="Rectangle 18">
            <a:extLst>
              <a:ext uri="{FF2B5EF4-FFF2-40B4-BE49-F238E27FC236}">
                <a16:creationId xmlns:a16="http://schemas.microsoft.com/office/drawing/2014/main" id="{C2D85ABA-D8F3-486B-94E6-440BEB2D1B07}"/>
              </a:ext>
            </a:extLst>
          </p:cNvPr>
          <p:cNvSpPr/>
          <p:nvPr/>
        </p:nvSpPr>
        <p:spPr>
          <a:xfrm>
            <a:off x="7010187" y="4884523"/>
            <a:ext cx="4794132" cy="393203"/>
          </a:xfrm>
          <a:prstGeom prst="rect">
            <a:avLst/>
          </a:prstGeom>
          <a:solidFill>
            <a:srgbClr val="00317B"/>
          </a:solid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sp>
        <p:nvSpPr>
          <p:cNvPr id="20" name="TextBox 19">
            <a:extLst>
              <a:ext uri="{FF2B5EF4-FFF2-40B4-BE49-F238E27FC236}">
                <a16:creationId xmlns:a16="http://schemas.microsoft.com/office/drawing/2014/main" id="{01A6E441-B807-49B1-8F2A-E3651ACACDA9}"/>
              </a:ext>
            </a:extLst>
          </p:cNvPr>
          <p:cNvSpPr txBox="1"/>
          <p:nvPr/>
        </p:nvSpPr>
        <p:spPr>
          <a:xfrm>
            <a:off x="6553202" y="4884523"/>
            <a:ext cx="5251118" cy="39320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0" tIns="76200" rIns="7620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dir</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rPr>
              <a:t>–Path </a:t>
            </a:r>
            <a:r>
              <a:rPr kumimoji="0" lang="en-US" sz="18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C:\ </a:t>
            </a:r>
            <a:r>
              <a:rPr kumimoji="0" lang="en-US" sz="18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rPr>
              <a:t>-</a:t>
            </a:r>
            <a:r>
              <a:rPr kumimoji="0" lang="en-US" sz="1800" b="0" i="0" u="none" strike="noStrike" kern="1200" cap="none" spc="0" normalizeH="0" baseline="0" noProof="0" err="1">
                <a:ln>
                  <a:noFill/>
                </a:ln>
                <a:solidFill>
                  <a:srgbClr val="FFE4B5"/>
                </a:solidFill>
                <a:effectLst/>
                <a:uLnTx/>
                <a:uFillTx/>
                <a:latin typeface="Lucida Console" panose="020B0609040504020204" pitchFamily="49" charset="0"/>
                <a:ea typeface="+mn-ea"/>
                <a:cs typeface="+mn-cs"/>
              </a:rPr>
              <a:t>Recurse</a:t>
            </a:r>
            <a:endParaRPr kumimoji="0" lang="en-US" sz="18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endParaRPr>
          </a:p>
        </p:txBody>
      </p:sp>
      <p:sp>
        <p:nvSpPr>
          <p:cNvPr id="21" name="TextBox 20">
            <a:extLst>
              <a:ext uri="{FF2B5EF4-FFF2-40B4-BE49-F238E27FC236}">
                <a16:creationId xmlns:a16="http://schemas.microsoft.com/office/drawing/2014/main" id="{B1129B07-2969-451E-B051-BD2F459A1852}"/>
              </a:ext>
            </a:extLst>
          </p:cNvPr>
          <p:cNvSpPr txBox="1"/>
          <p:nvPr/>
        </p:nvSpPr>
        <p:spPr>
          <a:xfrm>
            <a:off x="6739132" y="5907843"/>
            <a:ext cx="641684" cy="697759"/>
          </a:xfrm>
          <a:prstGeom prst="rect">
            <a:avLst/>
          </a:prstGeom>
          <a:solidFill>
            <a:schemeClr val="accent5">
              <a:lumMod val="60000"/>
              <a:lumOff val="40000"/>
            </a:schemeClr>
          </a:solidFill>
        </p:spPr>
        <p:txBody>
          <a:bodyPr wrap="square"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err="1">
                <a:ln>
                  <a:noFill/>
                </a:ln>
                <a:solidFill>
                  <a:prstClr val="white"/>
                </a:solidFill>
                <a:effectLst/>
                <a:uLnTx/>
                <a:uFillTx/>
                <a:latin typeface="Segoe UI"/>
                <a:ea typeface="+mn-ea"/>
                <a:cs typeface="+mn-cs"/>
              </a:rPr>
              <a:t>gci</a:t>
            </a:r>
            <a:endParaRPr kumimoji="0" lang="en-US" sz="2400" b="1" i="0" u="none" strike="noStrike" kern="1200" cap="none" spc="0" normalizeH="0" baseline="0" noProof="0">
              <a:ln>
                <a:noFill/>
              </a:ln>
              <a:solidFill>
                <a:prstClr val="white"/>
              </a:solidFill>
              <a:effectLst/>
              <a:uLnTx/>
              <a:uFillTx/>
              <a:latin typeface="Segoe UI"/>
              <a:ea typeface="+mn-ea"/>
              <a:cs typeface="+mn-cs"/>
            </a:endParaRPr>
          </a:p>
        </p:txBody>
      </p:sp>
      <p:sp>
        <p:nvSpPr>
          <p:cNvPr id="22" name="TextBox 21">
            <a:extLst>
              <a:ext uri="{FF2B5EF4-FFF2-40B4-BE49-F238E27FC236}">
                <a16:creationId xmlns:a16="http://schemas.microsoft.com/office/drawing/2014/main" id="{C33564FF-9CDB-4B41-9AFD-6F49C49045BE}"/>
              </a:ext>
            </a:extLst>
          </p:cNvPr>
          <p:cNvSpPr txBox="1"/>
          <p:nvPr/>
        </p:nvSpPr>
        <p:spPr>
          <a:xfrm>
            <a:off x="6739132" y="4732244"/>
            <a:ext cx="641684" cy="697759"/>
          </a:xfrm>
          <a:prstGeom prst="rect">
            <a:avLst/>
          </a:prstGeom>
          <a:solidFill>
            <a:schemeClr val="accent2">
              <a:lumMod val="60000"/>
              <a:lumOff val="40000"/>
            </a:schemeClr>
          </a:solidFill>
        </p:spPr>
        <p:txBody>
          <a:bodyPr wrap="square"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err="1">
                <a:ln>
                  <a:noFill/>
                </a:ln>
                <a:solidFill>
                  <a:prstClr val="white"/>
                </a:solidFill>
                <a:effectLst/>
                <a:uLnTx/>
                <a:uFillTx/>
                <a:latin typeface="Segoe UI"/>
                <a:ea typeface="+mn-ea"/>
                <a:cs typeface="+mn-cs"/>
              </a:rPr>
              <a:t>dir</a:t>
            </a:r>
            <a:endParaRPr kumimoji="0" lang="en-US" sz="2400" b="1" i="0" u="none" strike="noStrike" kern="1200" cap="none" spc="0" normalizeH="0" baseline="0" noProof="0">
              <a:ln>
                <a:noFill/>
              </a:ln>
              <a:solidFill>
                <a:prstClr val="white"/>
              </a:solidFill>
              <a:effectLst/>
              <a:uLnTx/>
              <a:uFillTx/>
              <a:latin typeface="Segoe UI"/>
              <a:ea typeface="+mn-ea"/>
              <a:cs typeface="+mn-cs"/>
            </a:endParaRPr>
          </a:p>
        </p:txBody>
      </p:sp>
      <p:sp>
        <p:nvSpPr>
          <p:cNvPr id="23" name="Rectangle 22">
            <a:extLst>
              <a:ext uri="{FF2B5EF4-FFF2-40B4-BE49-F238E27FC236}">
                <a16:creationId xmlns:a16="http://schemas.microsoft.com/office/drawing/2014/main" id="{1A86152F-4837-4033-8424-B9A0EBA645B6}"/>
              </a:ext>
            </a:extLst>
          </p:cNvPr>
          <p:cNvSpPr/>
          <p:nvPr/>
        </p:nvSpPr>
        <p:spPr>
          <a:xfrm>
            <a:off x="275395" y="4697426"/>
            <a:ext cx="5775157" cy="580300"/>
          </a:xfrm>
          <a:prstGeom prst="rect">
            <a:avLst/>
          </a:prstGeom>
          <a:solidFill>
            <a:srgbClr val="00317B"/>
          </a:solid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sp>
        <p:nvSpPr>
          <p:cNvPr id="24" name="TextBox 23">
            <a:extLst>
              <a:ext uri="{FF2B5EF4-FFF2-40B4-BE49-F238E27FC236}">
                <a16:creationId xmlns:a16="http://schemas.microsoft.com/office/drawing/2014/main" id="{066977DD-6B22-4B86-8036-0E8151DB9251}"/>
              </a:ext>
            </a:extLst>
          </p:cNvPr>
          <p:cNvSpPr txBox="1"/>
          <p:nvPr/>
        </p:nvSpPr>
        <p:spPr>
          <a:xfrm>
            <a:off x="352716" y="4843365"/>
            <a:ext cx="5697836" cy="39320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76200" rIns="7620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Get-</a:t>
            </a: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ChildItem</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–Path </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C:\ </a:t>
            </a:r>
            <a:r>
              <a:rPr kumimoji="0" lang="en-US" sz="18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a:t>
            </a:r>
            <a:r>
              <a:rPr kumimoji="0" lang="en-US" sz="1800" b="0" i="0" u="none" strike="noStrike" kern="1200" cap="none" spc="0" normalizeH="0" baseline="0" noProof="0" dirty="0" err="1">
                <a:ln>
                  <a:noFill/>
                </a:ln>
                <a:solidFill>
                  <a:srgbClr val="FFE4B5"/>
                </a:solidFill>
                <a:effectLst/>
                <a:uLnTx/>
                <a:uFillTx/>
                <a:latin typeface="Lucida Console" panose="020B0609040504020204" pitchFamily="49" charset="0"/>
                <a:ea typeface="+mn-ea"/>
                <a:cs typeface="+mn-cs"/>
              </a:rPr>
              <a:t>Recurse</a:t>
            </a:r>
            <a:endParaRPr kumimoji="0" lang="en-US" sz="18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endParaRPr>
          </a:p>
        </p:txBody>
      </p:sp>
      <p:sp>
        <p:nvSpPr>
          <p:cNvPr id="25" name="Left Brace 24">
            <a:extLst>
              <a:ext uri="{FF2B5EF4-FFF2-40B4-BE49-F238E27FC236}">
                <a16:creationId xmlns:a16="http://schemas.microsoft.com/office/drawing/2014/main" id="{416B9FDE-CDE9-4EE2-881E-47BE7887929B}"/>
              </a:ext>
            </a:extLst>
          </p:cNvPr>
          <p:cNvSpPr/>
          <p:nvPr/>
        </p:nvSpPr>
        <p:spPr>
          <a:xfrm>
            <a:off x="6239766" y="3409950"/>
            <a:ext cx="406400" cy="3281414"/>
          </a:xfrm>
          <a:prstGeom prst="leftBrace">
            <a:avLst>
              <a:gd name="adj1" fmla="val 35000"/>
              <a:gd name="adj2" fmla="val 50182"/>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223186370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E1B1CB-4850-4794-89B5-2D1753C7FC41}"/>
              </a:ext>
            </a:extLst>
          </p:cNvPr>
          <p:cNvSpPr>
            <a:spLocks noGrp="1"/>
          </p:cNvSpPr>
          <p:nvPr>
            <p:ph type="body" sz="quarter" idx="10"/>
          </p:nvPr>
        </p:nvSpPr>
        <p:spPr>
          <a:xfrm>
            <a:off x="269239" y="1189177"/>
            <a:ext cx="11653523" cy="4278094"/>
          </a:xfrm>
        </p:spPr>
        <p:txBody>
          <a:bodyPr/>
          <a:lstStyle/>
          <a:p>
            <a:endParaRPr lang="en-AU" dirty="0"/>
          </a:p>
          <a:p>
            <a:r>
              <a:rPr lang="en-AU" dirty="0"/>
              <a:t>Created and maintained by PowerShell</a:t>
            </a:r>
          </a:p>
          <a:p>
            <a:pPr lvl="1"/>
            <a:r>
              <a:rPr lang="en-AU" dirty="0"/>
              <a:t>Don`t change the build in Aliases</a:t>
            </a:r>
          </a:p>
          <a:p>
            <a:endParaRPr lang="en-AU" dirty="0"/>
          </a:p>
          <a:p>
            <a:r>
              <a:rPr lang="en-AU" dirty="0"/>
              <a:t>Ease of PowerShell adoption for Windows cmd.exe and *Nix administrators</a:t>
            </a:r>
          </a:p>
          <a:p>
            <a:endParaRPr lang="en-AU" dirty="0"/>
          </a:p>
          <a:p>
            <a:r>
              <a:rPr lang="en-AU" dirty="0"/>
              <a:t>Saves time when typing interactive commands</a:t>
            </a:r>
          </a:p>
          <a:p>
            <a:endParaRPr lang="en-US" dirty="0"/>
          </a:p>
        </p:txBody>
      </p:sp>
      <p:sp>
        <p:nvSpPr>
          <p:cNvPr id="9" name="Title 8"/>
          <p:cNvSpPr>
            <a:spLocks noGrp="1"/>
          </p:cNvSpPr>
          <p:nvPr>
            <p:ph type="title"/>
          </p:nvPr>
        </p:nvSpPr>
        <p:spPr/>
        <p:txBody>
          <a:bodyPr/>
          <a:lstStyle/>
          <a:p>
            <a:r>
              <a:rPr lang="en-AU"/>
              <a:t>Built-in Aliases</a:t>
            </a:r>
            <a:endParaRPr lang="en-AU" dirty="0"/>
          </a:p>
        </p:txBody>
      </p:sp>
    </p:spTree>
    <p:extLst>
      <p:ext uri="{BB962C8B-B14F-4D97-AF65-F5344CB8AC3E}">
        <p14:creationId xmlns:p14="http://schemas.microsoft.com/office/powerpoint/2010/main" val="211139096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10.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11.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12.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13.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14.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15.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16.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17.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18.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19.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2.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3.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4.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5.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6.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7.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8.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9.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BB82BB87-20AC-4D5F-99E6-343083F3454E}" vid="{5366D007-9D6C-4F17-B88E-EA0EF7F0E1DD}"/>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BB82BB87-20AC-4D5F-99E6-343083F3454E}" vid="{02DCE5BF-0620-405C-AB2E-55A001BDDF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8.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9.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c025b050-8f9b-4a58-8690-6c2d0d1906cd" variableListUniqueId="d6c5d8a6-45b5-4a0e-b0e7-cf1e0e53bdd5"/>
  </pd:DataReferenceList>
  <pd:VariableReplacementDescriptor name="" desc="" uid="">
    <pd:DataReferenceList>
      <pd:DataReference datasourceID="feebff45-792f-402d-b0b2-aef9b0ece030" dataFieldID="c025b050-8f9b-4a58-8690-6c2d0d1906cd" variableListUniqueId="d6c5d8a6-45b5-4a0e-b0e7-cf1e0e53bdd5"/>
    </pd:DataReferenceList>
  </pd:VariableReplacementDescriptor>
</pd:PersonalizationDefinition>
</file>

<file path=customXml/item20.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2.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3.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4.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5.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6.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7.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8.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9.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0fc3de7b-ed55-4ec3-b286-0b42951918c3" variableListUniqueId="d6c5d8a6-45b5-4a0e-b0e7-cf1e0e53bdd5"/>
  </pd:DataReferenceList>
  <pd:VariableReplacementDescriptor name="" desc="" uid="">
    <pd:DataReferenceList>
      <pd:DataReference datasourceID="feebff45-792f-402d-b0b2-aef9b0ece030" dataFieldID="0fc3de7b-ed55-4ec3-b286-0b42951918c3" variableListUniqueId="d6c5d8a6-45b5-4a0e-b0e7-cf1e0e53bdd5"/>
    </pd:DataReferenceList>
  </pd:VariableReplacementDescriptor>
</pd:PersonalizationDefinition>
</file>

<file path=customXml/item30.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2.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3.xml><?xml version="1.0" encoding="utf-8"?>
<ct:contentTypeSchema xmlns:ct="http://schemas.microsoft.com/office/2006/metadata/contentType" xmlns:ma="http://schemas.microsoft.com/office/2006/metadata/properties/metaAttributes" ct:_="" ma:_="" ma:contentTypeName="Document" ma:contentTypeID="0x0101003D836F0D51E45746AA90AA578B82A533" ma:contentTypeVersion="11" ma:contentTypeDescription="Create a new document." ma:contentTypeScope="" ma:versionID="5237bfa6acac454aa46e597307ad7a2e">
  <xsd:schema xmlns:xsd="http://www.w3.org/2001/XMLSchema" xmlns:xs="http://www.w3.org/2001/XMLSchema" xmlns:p="http://schemas.microsoft.com/office/2006/metadata/properties" xmlns:ns1="http://schemas.microsoft.com/sharepoint/v3" xmlns:ns2="fa9ac045-4823-4e55-900e-1aa609c35a06" xmlns:ns3="c704a652-3265-482e-8a1b-93524a267d50" targetNamespace="http://schemas.microsoft.com/office/2006/metadata/properties" ma:root="true" ma:fieldsID="ce0497b6632bcbde9a6d1b4b828b5ed7" ns1:_="" ns2:_="" ns3:_="">
    <xsd:import namespace="http://schemas.microsoft.com/sharepoint/v3"/>
    <xsd:import namespace="fa9ac045-4823-4e55-900e-1aa609c35a06"/>
    <xsd:import namespace="c704a652-3265-482e-8a1b-93524a267d5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9ac045-4823-4e55-900e-1aa609c35a0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04a652-3265-482e-8a1b-93524a267d5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4.xml><?xml version="1.0" encoding="utf-8"?>
<?mso-contentType ?>
<FormTemplates xmlns="http://schemas.microsoft.com/sharepoint/v3/contenttype/forms">
  <Display>DocumentLibraryForm</Display>
  <Edit>DocumentLibraryForm</Edit>
  <New>DocumentLibraryForm</New>
</FormTemplates>
</file>

<file path=customXml/item35.xml><?xml version="1.0" encoding="utf-8"?>
<p:properties xmlns:p="http://schemas.microsoft.com/office/2006/metadata/properties" xmlns:xsi="http://www.w3.org/2001/XMLSchema-instance" xmlns:pc="http://schemas.microsoft.com/office/infopath/2007/PartnerControls">
  <documentManagement>
    <MediaServiceKeyPoints xmlns="fa9ac045-4823-4e55-900e-1aa609c35a06" xsi:nil="true"/>
    <_ip_UnifiedCompliancePolicyProperties xmlns="http://schemas.microsoft.com/sharepoint/v3" xsi:nil="true"/>
    <_ip_UnifiedCompliancePolicyUIAction xmlns="http://schemas.microsoft.com/sharepoint/v3" xsi:nil="true"/>
  </documentManagement>
</p:properties>
</file>

<file path=customXml/item4.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D90DEB8C-C00E-4B1C-B45B-737A9292CE09}">
  <ds:schemaRefs>
    <ds:schemaRef ds:uri="Strauss.PersonalizationDefinition"/>
  </ds:schemaRefs>
</ds:datastoreItem>
</file>

<file path=customXml/itemProps10.xml><?xml version="1.0" encoding="utf-8"?>
<ds:datastoreItem xmlns:ds="http://schemas.openxmlformats.org/officeDocument/2006/customXml" ds:itemID="{406127A5-B8F7-4F8A-95A9-8E20F72EA129}">
  <ds:schemaRefs>
    <ds:schemaRef ds:uri="Strauss.PersonalizationDefinition"/>
  </ds:schemaRefs>
</ds:datastoreItem>
</file>

<file path=customXml/itemProps11.xml><?xml version="1.0" encoding="utf-8"?>
<ds:datastoreItem xmlns:ds="http://schemas.openxmlformats.org/officeDocument/2006/customXml" ds:itemID="{F56EB5D8-3CD5-48EE-9536-13CF2B9AC25D}">
  <ds:schemaRefs>
    <ds:schemaRef ds:uri="Strauss.PersonalizationDefinition"/>
  </ds:schemaRefs>
</ds:datastoreItem>
</file>

<file path=customXml/itemProps12.xml><?xml version="1.0" encoding="utf-8"?>
<ds:datastoreItem xmlns:ds="http://schemas.openxmlformats.org/officeDocument/2006/customXml" ds:itemID="{BC268A45-186B-46A3-937F-0E016CEA70C1}">
  <ds:schemaRefs>
    <ds:schemaRef ds:uri="Strauss.PersonalizationDefinition"/>
  </ds:schemaRefs>
</ds:datastoreItem>
</file>

<file path=customXml/itemProps13.xml><?xml version="1.0" encoding="utf-8"?>
<ds:datastoreItem xmlns:ds="http://schemas.openxmlformats.org/officeDocument/2006/customXml" ds:itemID="{DE0DC7DC-A960-4E6E-BF1B-D3D906B081A2}">
  <ds:schemaRefs>
    <ds:schemaRef ds:uri="Strauss.PersonalizationDefinition"/>
  </ds:schemaRefs>
</ds:datastoreItem>
</file>

<file path=customXml/itemProps14.xml><?xml version="1.0" encoding="utf-8"?>
<ds:datastoreItem xmlns:ds="http://schemas.openxmlformats.org/officeDocument/2006/customXml" ds:itemID="{628127A0-F2C3-45C3-BB9F-5B29A6B848BE}">
  <ds:schemaRefs>
    <ds:schemaRef ds:uri="Strauss.PersonalizationDefinition"/>
  </ds:schemaRefs>
</ds:datastoreItem>
</file>

<file path=customXml/itemProps15.xml><?xml version="1.0" encoding="utf-8"?>
<ds:datastoreItem xmlns:ds="http://schemas.openxmlformats.org/officeDocument/2006/customXml" ds:itemID="{FC25CD5D-A9DA-407F-9106-47BDA14BCED9}">
  <ds:schemaRefs>
    <ds:schemaRef ds:uri="Strauss.PersonalizationDefinition"/>
  </ds:schemaRefs>
</ds:datastoreItem>
</file>

<file path=customXml/itemProps16.xml><?xml version="1.0" encoding="utf-8"?>
<ds:datastoreItem xmlns:ds="http://schemas.openxmlformats.org/officeDocument/2006/customXml" ds:itemID="{A09B3D8F-A36C-4B6D-871D-C53F61DFD219}">
  <ds:schemaRefs>
    <ds:schemaRef ds:uri="Strauss.PersonalizationDefinition"/>
  </ds:schemaRefs>
</ds:datastoreItem>
</file>

<file path=customXml/itemProps17.xml><?xml version="1.0" encoding="utf-8"?>
<ds:datastoreItem xmlns:ds="http://schemas.openxmlformats.org/officeDocument/2006/customXml" ds:itemID="{4C485A9E-99A8-4277-BE90-E837A967DB2E}">
  <ds:schemaRefs>
    <ds:schemaRef ds:uri="Strauss.PersonalizationDefinition"/>
  </ds:schemaRefs>
</ds:datastoreItem>
</file>

<file path=customXml/itemProps18.xml><?xml version="1.0" encoding="utf-8"?>
<ds:datastoreItem xmlns:ds="http://schemas.openxmlformats.org/officeDocument/2006/customXml" ds:itemID="{7BE5F28F-50CA-40F1-A02E-E794FE33362D}">
  <ds:schemaRefs>
    <ds:schemaRef ds:uri="Strauss.PersonalizationDefinition"/>
  </ds:schemaRefs>
</ds:datastoreItem>
</file>

<file path=customXml/itemProps19.xml><?xml version="1.0" encoding="utf-8"?>
<ds:datastoreItem xmlns:ds="http://schemas.openxmlformats.org/officeDocument/2006/customXml" ds:itemID="{5C919DC8-E31E-42F0-9621-B916C2E029BA}">
  <ds:schemaRefs>
    <ds:schemaRef ds:uri="Strauss.PersonalizationDefinition"/>
  </ds:schemaRefs>
</ds:datastoreItem>
</file>

<file path=customXml/itemProps2.xml><?xml version="1.0" encoding="utf-8"?>
<ds:datastoreItem xmlns:ds="http://schemas.openxmlformats.org/officeDocument/2006/customXml" ds:itemID="{541D4602-AC17-4CBD-B95E-D5B3D757BC54}">
  <ds:schemaRefs>
    <ds:schemaRef ds:uri="Strauss.PersonalizationDefinition"/>
  </ds:schemaRefs>
</ds:datastoreItem>
</file>

<file path=customXml/itemProps20.xml><?xml version="1.0" encoding="utf-8"?>
<ds:datastoreItem xmlns:ds="http://schemas.openxmlformats.org/officeDocument/2006/customXml" ds:itemID="{4EA01338-72BB-48B6-B6A4-05B31FE21105}">
  <ds:schemaRefs>
    <ds:schemaRef ds:uri="Strauss.PersonalizationDefinition"/>
  </ds:schemaRefs>
</ds:datastoreItem>
</file>

<file path=customXml/itemProps21.xml><?xml version="1.0" encoding="utf-8"?>
<ds:datastoreItem xmlns:ds="http://schemas.openxmlformats.org/officeDocument/2006/customXml" ds:itemID="{2BCFCE7B-4A43-491B-887D-365E2A1C50B2}">
  <ds:schemaRefs>
    <ds:schemaRef ds:uri="Strauss.PersonalizationDefinition"/>
  </ds:schemaRefs>
</ds:datastoreItem>
</file>

<file path=customXml/itemProps22.xml><?xml version="1.0" encoding="utf-8"?>
<ds:datastoreItem xmlns:ds="http://schemas.openxmlformats.org/officeDocument/2006/customXml" ds:itemID="{EDFBA6C8-3A38-44F0-B645-B6B0034983DA}">
  <ds:schemaRefs>
    <ds:schemaRef ds:uri="Strauss.PersonalizationDefinition"/>
  </ds:schemaRefs>
</ds:datastoreItem>
</file>

<file path=customXml/itemProps23.xml><?xml version="1.0" encoding="utf-8"?>
<ds:datastoreItem xmlns:ds="http://schemas.openxmlformats.org/officeDocument/2006/customXml" ds:itemID="{68BE9F8F-073F-46B7-B2D0-86DC8E2E9DCE}">
  <ds:schemaRefs>
    <ds:schemaRef ds:uri="Strauss.PersonalizationDefinition"/>
  </ds:schemaRefs>
</ds:datastoreItem>
</file>

<file path=customXml/itemProps24.xml><?xml version="1.0" encoding="utf-8"?>
<ds:datastoreItem xmlns:ds="http://schemas.openxmlformats.org/officeDocument/2006/customXml" ds:itemID="{08068EAD-DA6C-4DC8-843E-9CB0982D15F3}">
  <ds:schemaRefs>
    <ds:schemaRef ds:uri="Strauss.PersonalizationDefinition"/>
  </ds:schemaRefs>
</ds:datastoreItem>
</file>

<file path=customXml/itemProps25.xml><?xml version="1.0" encoding="utf-8"?>
<ds:datastoreItem xmlns:ds="http://schemas.openxmlformats.org/officeDocument/2006/customXml" ds:itemID="{D7FDC28F-4CBD-40ED-9D33-0A1360D5DEC4}">
  <ds:schemaRefs>
    <ds:schemaRef ds:uri="Strauss.PersonalizationDefinition"/>
  </ds:schemaRefs>
</ds:datastoreItem>
</file>

<file path=customXml/itemProps26.xml><?xml version="1.0" encoding="utf-8"?>
<ds:datastoreItem xmlns:ds="http://schemas.openxmlformats.org/officeDocument/2006/customXml" ds:itemID="{82C716E8-B770-4139-99B0-F35B9C64B90F}">
  <ds:schemaRefs>
    <ds:schemaRef ds:uri="Strauss.PersonalizationDefinition"/>
  </ds:schemaRefs>
</ds:datastoreItem>
</file>

<file path=customXml/itemProps27.xml><?xml version="1.0" encoding="utf-8"?>
<ds:datastoreItem xmlns:ds="http://schemas.openxmlformats.org/officeDocument/2006/customXml" ds:itemID="{FBC13881-F2DC-4AA3-88C8-97C40CA1EBC7}">
  <ds:schemaRefs>
    <ds:schemaRef ds:uri="Strauss.PersonalizationDefinition"/>
  </ds:schemaRefs>
</ds:datastoreItem>
</file>

<file path=customXml/itemProps28.xml><?xml version="1.0" encoding="utf-8"?>
<ds:datastoreItem xmlns:ds="http://schemas.openxmlformats.org/officeDocument/2006/customXml" ds:itemID="{B228D3F7-8445-4CE7-92DC-AC7FE2D5A2AF}">
  <ds:schemaRefs>
    <ds:schemaRef ds:uri="Strauss.PersonalizationDefinition"/>
  </ds:schemaRefs>
</ds:datastoreItem>
</file>

<file path=customXml/itemProps29.xml><?xml version="1.0" encoding="utf-8"?>
<ds:datastoreItem xmlns:ds="http://schemas.openxmlformats.org/officeDocument/2006/customXml" ds:itemID="{734F6CED-B619-41E0-BEDE-58B64D5F5EB2}">
  <ds:schemaRefs>
    <ds:schemaRef ds:uri="Strauss.PersonalizationDefinition"/>
  </ds:schemaRefs>
</ds:datastoreItem>
</file>

<file path=customXml/itemProps3.xml><?xml version="1.0" encoding="utf-8"?>
<ds:datastoreItem xmlns:ds="http://schemas.openxmlformats.org/officeDocument/2006/customXml" ds:itemID="{E7EBEF02-C69B-46E0-B38A-E51611CE5254}">
  <ds:schemaRefs>
    <ds:schemaRef ds:uri="Strauss.PersonalizationDefinition"/>
  </ds:schemaRefs>
</ds:datastoreItem>
</file>

<file path=customXml/itemProps30.xml><?xml version="1.0" encoding="utf-8"?>
<ds:datastoreItem xmlns:ds="http://schemas.openxmlformats.org/officeDocument/2006/customXml" ds:itemID="{103AB8E4-C30A-4895-9606-8D77F2E70F19}">
  <ds:schemaRefs>
    <ds:schemaRef ds:uri="Strauss.PersonalizationDefinition"/>
  </ds:schemaRefs>
</ds:datastoreItem>
</file>

<file path=customXml/itemProps31.xml><?xml version="1.0" encoding="utf-8"?>
<ds:datastoreItem xmlns:ds="http://schemas.openxmlformats.org/officeDocument/2006/customXml" ds:itemID="{32920470-F086-4197-B6FE-12027DE25DCC}">
  <ds:schemaRefs>
    <ds:schemaRef ds:uri="Strauss.PersonalizationDefinition"/>
  </ds:schemaRefs>
</ds:datastoreItem>
</file>

<file path=customXml/itemProps32.xml><?xml version="1.0" encoding="utf-8"?>
<ds:datastoreItem xmlns:ds="http://schemas.openxmlformats.org/officeDocument/2006/customXml" ds:itemID="{C1060A51-5976-4775-97EE-ABE1B1E4972A}">
  <ds:schemaRefs>
    <ds:schemaRef ds:uri="Strauss.PersonalizationDefinition"/>
  </ds:schemaRefs>
</ds:datastoreItem>
</file>

<file path=customXml/itemProps33.xml><?xml version="1.0" encoding="utf-8"?>
<ds:datastoreItem xmlns:ds="http://schemas.openxmlformats.org/officeDocument/2006/customXml" ds:itemID="{D77B9820-F328-401C-BA61-3E488A8E8E23}"/>
</file>

<file path=customXml/itemProps34.xml><?xml version="1.0" encoding="utf-8"?>
<ds:datastoreItem xmlns:ds="http://schemas.openxmlformats.org/officeDocument/2006/customXml" ds:itemID="{0D9819C7-87E4-4ADB-A46A-4C51F454AAD2}"/>
</file>

<file path=customXml/itemProps35.xml><?xml version="1.0" encoding="utf-8"?>
<ds:datastoreItem xmlns:ds="http://schemas.openxmlformats.org/officeDocument/2006/customXml" ds:itemID="{3D9F30A1-9769-4D25-A29F-7A6A5FC49F5E}"/>
</file>

<file path=customXml/itemProps4.xml><?xml version="1.0" encoding="utf-8"?>
<ds:datastoreItem xmlns:ds="http://schemas.openxmlformats.org/officeDocument/2006/customXml" ds:itemID="{4A3F169F-E27D-4A25-888C-4C5D83BAC082}">
  <ds:schemaRefs>
    <ds:schemaRef ds:uri="Strauss.PersonalizationDefinition"/>
  </ds:schemaRefs>
</ds:datastoreItem>
</file>

<file path=customXml/itemProps5.xml><?xml version="1.0" encoding="utf-8"?>
<ds:datastoreItem xmlns:ds="http://schemas.openxmlformats.org/officeDocument/2006/customXml" ds:itemID="{0F7851F0-22C9-4086-B07A-5B53AA1D88C0}">
  <ds:schemaRefs>
    <ds:schemaRef ds:uri="Strauss.PersonalizationDefinition"/>
  </ds:schemaRefs>
</ds:datastoreItem>
</file>

<file path=customXml/itemProps6.xml><?xml version="1.0" encoding="utf-8"?>
<ds:datastoreItem xmlns:ds="http://schemas.openxmlformats.org/officeDocument/2006/customXml" ds:itemID="{1C29C85C-B0E6-4A81-8D1A-F7F50C870851}">
  <ds:schemaRefs>
    <ds:schemaRef ds:uri="Strauss.PersonalizationDefinition"/>
  </ds:schemaRefs>
</ds:datastoreItem>
</file>

<file path=customXml/itemProps7.xml><?xml version="1.0" encoding="utf-8"?>
<ds:datastoreItem xmlns:ds="http://schemas.openxmlformats.org/officeDocument/2006/customXml" ds:itemID="{B09E3EAE-66CA-4A91-A5FE-A34A70B099ED}">
  <ds:schemaRefs>
    <ds:schemaRef ds:uri="Strauss.PersonalizationDefinition"/>
  </ds:schemaRefs>
</ds:datastoreItem>
</file>

<file path=customXml/itemProps8.xml><?xml version="1.0" encoding="utf-8"?>
<ds:datastoreItem xmlns:ds="http://schemas.openxmlformats.org/officeDocument/2006/customXml" ds:itemID="{6552B3D2-5F72-49FB-8B35-AFE12BF36804}">
  <ds:schemaRefs>
    <ds:schemaRef ds:uri="Strauss.PersonalizationDefinition"/>
  </ds:schemaRefs>
</ds:datastoreItem>
</file>

<file path=customXml/itemProps9.xml><?xml version="1.0" encoding="utf-8"?>
<ds:datastoreItem xmlns:ds="http://schemas.openxmlformats.org/officeDocument/2006/customXml" ds:itemID="{712108F3-86F2-4B95-AF2D-FE4E45965FCC}">
  <ds:schemaRefs>
    <ds:schemaRef ds:uri="Strauss.PersonalizationDefinition"/>
  </ds:schemaRefs>
</ds:datastoreItem>
</file>

<file path=docProps/app.xml><?xml version="1.0" encoding="utf-8"?>
<Properties xmlns="http://schemas.openxmlformats.org/officeDocument/2006/extended-properties" xmlns:vt="http://schemas.openxmlformats.org/officeDocument/2006/docPropsVTypes">
  <Template>Module_Template</Template>
  <TotalTime>8</TotalTime>
  <Words>10962</Words>
  <Application>Microsoft Office PowerPoint</Application>
  <PresentationFormat>Widescreen</PresentationFormat>
  <Paragraphs>1884</Paragraphs>
  <Slides>110</Slides>
  <Notes>110</Notes>
  <HiddenSlides>4</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110</vt:i4>
      </vt:variant>
    </vt:vector>
  </HeadingPairs>
  <TitlesOfParts>
    <vt:vector size="122" baseType="lpstr">
      <vt:lpstr>Arial</vt:lpstr>
      <vt:lpstr>Calibri</vt:lpstr>
      <vt:lpstr>Calibri Light</vt:lpstr>
      <vt:lpstr>Consolas</vt:lpstr>
      <vt:lpstr>Lucida Console</vt:lpstr>
      <vt:lpstr>Segoe UI</vt:lpstr>
      <vt:lpstr>Segoe UI Light</vt:lpstr>
      <vt:lpstr>Segoe UI Semibold</vt:lpstr>
      <vt:lpstr>SegoeUI</vt:lpstr>
      <vt:lpstr>Wingdings</vt:lpstr>
      <vt:lpstr>WHITE TEMPLATE</vt:lpstr>
      <vt:lpstr>COLOR TEMPLATE</vt:lpstr>
      <vt:lpstr>WorkshopPLUS - Windows PowerShell: Foundation Skills</vt:lpstr>
      <vt:lpstr>Disclaimer</vt:lpstr>
      <vt:lpstr>Windows PowerShell Basics</vt:lpstr>
      <vt:lpstr>Learning Units covered in this Module</vt:lpstr>
      <vt:lpstr>Introduction to Windows PowerShell</vt:lpstr>
      <vt:lpstr>PowerPoint Presentation</vt:lpstr>
      <vt:lpstr>PowerShell Introduction</vt:lpstr>
      <vt:lpstr>What is PowerShell?</vt:lpstr>
      <vt:lpstr>PowerShell Evolution</vt:lpstr>
      <vt:lpstr>PowerShell Default Availability</vt:lpstr>
      <vt:lpstr>System Requirements</vt:lpstr>
      <vt:lpstr>PowerPoint Presentation</vt:lpstr>
      <vt:lpstr>The PowerShell shell</vt:lpstr>
      <vt:lpstr>Command-Line Interface (CLI)</vt:lpstr>
      <vt:lpstr>PS Readline</vt:lpstr>
      <vt:lpstr>Commandline IntelliSense and History</vt:lpstr>
      <vt:lpstr>Commandline IntelliSense</vt:lpstr>
      <vt:lpstr>History</vt:lpstr>
      <vt:lpstr>Demonstration</vt:lpstr>
      <vt:lpstr>PowerPoint Presentation</vt:lpstr>
      <vt:lpstr>Interactive Scripting Environment (ISE) - Basics</vt:lpstr>
      <vt:lpstr>Integrated Scripting Environment (ISE)</vt:lpstr>
      <vt:lpstr>Starting the Integrated Scripting Environment </vt:lpstr>
      <vt:lpstr>Anatomy of the ISE</vt:lpstr>
      <vt:lpstr>Syntax Color Highlighting</vt:lpstr>
      <vt:lpstr>ISE Compiled Add-Ons</vt:lpstr>
      <vt:lpstr>Demonstration</vt:lpstr>
      <vt:lpstr>PowerPoint Presentation</vt:lpstr>
      <vt:lpstr>Interactive Scripting Environment (ISE) - Features</vt:lpstr>
      <vt:lpstr>ISE IntelliSense</vt:lpstr>
      <vt:lpstr>IntelliSense Parameter Arguments</vt:lpstr>
      <vt:lpstr>History</vt:lpstr>
      <vt:lpstr>ISE Code Snippets</vt:lpstr>
      <vt:lpstr>ISE Code Snippets</vt:lpstr>
      <vt:lpstr>Collapsable Code</vt:lpstr>
      <vt:lpstr>Brace Matching</vt:lpstr>
      <vt:lpstr>Auto-Save and Crash Recovery</vt:lpstr>
      <vt:lpstr>Demonstration</vt:lpstr>
      <vt:lpstr>PowerPoint Presentation</vt:lpstr>
      <vt:lpstr>Introduction to Commands</vt:lpstr>
      <vt:lpstr>PowerPoint Presentation</vt:lpstr>
      <vt:lpstr>External Commands</vt:lpstr>
      <vt:lpstr>External Commands</vt:lpstr>
      <vt:lpstr>Searching for External Commands</vt:lpstr>
      <vt:lpstr>External Commands VS Native PowerShell</vt:lpstr>
      <vt:lpstr>Demonstration</vt:lpstr>
      <vt:lpstr>PowerPoint Presentation</vt:lpstr>
      <vt:lpstr>PowerShell commands</vt:lpstr>
      <vt:lpstr>What is a Cmdlet?</vt:lpstr>
      <vt:lpstr>Cmdlet Examples </vt:lpstr>
      <vt:lpstr>Get-Command</vt:lpstr>
      <vt:lpstr>Get-Command</vt:lpstr>
      <vt:lpstr>Wildcard in Name</vt:lpstr>
      <vt:lpstr>List Cmdlets by Verb</vt:lpstr>
      <vt:lpstr>List Cmdlets by Noun</vt:lpstr>
      <vt:lpstr>List Cmdlets Only</vt:lpstr>
      <vt:lpstr>Single Command</vt:lpstr>
      <vt:lpstr>Show-Command</vt:lpstr>
      <vt:lpstr>Demonstration</vt:lpstr>
      <vt:lpstr>PowerPoint Presentation</vt:lpstr>
      <vt:lpstr>PowerShell Cmdlet Syntax</vt:lpstr>
      <vt:lpstr>List Cmdlet Syntax with Get-Command</vt:lpstr>
      <vt:lpstr>Cmdlet Syntax</vt:lpstr>
      <vt:lpstr>Syntax Legend</vt:lpstr>
      <vt:lpstr>Cmdlet Syntax - Command Name</vt:lpstr>
      <vt:lpstr>Cmdlet Syntax - Required Parameter</vt:lpstr>
      <vt:lpstr>Cmdlet Syntax - Optional Parameter and Value</vt:lpstr>
      <vt:lpstr>Cmdlet Syntax - Switch Parameter</vt:lpstr>
      <vt:lpstr>Cmdlet Syntax - Optional Parameter, Required Value</vt:lpstr>
      <vt:lpstr>Cmdlet Syntax - Multiple Parameter Values</vt:lpstr>
      <vt:lpstr>Demonstration</vt:lpstr>
      <vt:lpstr>Cmdlet Syntax Diagram- Parameter Sets</vt:lpstr>
      <vt:lpstr>Positional vs. Named Parameters</vt:lpstr>
      <vt:lpstr>Demonstration</vt:lpstr>
      <vt:lpstr>PowerPoint Presentation</vt:lpstr>
      <vt:lpstr>Cmdlet Common Parameters</vt:lpstr>
      <vt:lpstr>Common Parameters</vt:lpstr>
      <vt:lpstr>Common Parameters (with alias in parenthesis)</vt:lpstr>
      <vt:lpstr>Common Parameters - Verbose</vt:lpstr>
      <vt:lpstr>Common Parameters - ErrorAction</vt:lpstr>
      <vt:lpstr>Common Parameters - Outvariable</vt:lpstr>
      <vt:lpstr>Outvariable - Exceptions</vt:lpstr>
      <vt:lpstr>Demonstration</vt:lpstr>
      <vt:lpstr>Risk Mitigation Parameters</vt:lpstr>
      <vt:lpstr>-WhatIf Parameter in Action</vt:lpstr>
      <vt:lpstr>-Confirm Parameter in Action</vt:lpstr>
      <vt:lpstr>Demonstration</vt:lpstr>
      <vt:lpstr>PowerPoint Presentation</vt:lpstr>
      <vt:lpstr>Command Termination and Line Continuation</vt:lpstr>
      <vt:lpstr>Termination Characters</vt:lpstr>
      <vt:lpstr>Command Termination Character</vt:lpstr>
      <vt:lpstr>Line Continuation</vt:lpstr>
      <vt:lpstr>Line Continuation</vt:lpstr>
      <vt:lpstr>Line Continuation - Example</vt:lpstr>
      <vt:lpstr>Demonstration</vt:lpstr>
      <vt:lpstr>PowerPoint Presentation</vt:lpstr>
      <vt:lpstr>Built-in Aliases</vt:lpstr>
      <vt:lpstr>What is a Alias</vt:lpstr>
      <vt:lpstr>Built-in Aliases</vt:lpstr>
      <vt:lpstr>Listing all Aliases</vt:lpstr>
      <vt:lpstr>Demonstration</vt:lpstr>
      <vt:lpstr>PowerPoint Presentation</vt:lpstr>
      <vt:lpstr>User-defined Aliases</vt:lpstr>
      <vt:lpstr>User-Defined Aliases</vt:lpstr>
      <vt:lpstr>Alias Cmdlets</vt:lpstr>
      <vt:lpstr>Creating a Custom Alias</vt:lpstr>
      <vt:lpstr>Demonstration</vt:lpstr>
      <vt:lpstr>PowerPoint Presentation</vt:lpstr>
      <vt:lpstr>Introduction to Commands</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PowerShell: Foundation Skills</dc:title>
  <dc:creator>Mike O'Neill</dc:creator>
  <cp:lastModifiedBy>Mike O'Neill</cp:lastModifiedBy>
  <cp:revision>3</cp:revision>
  <dcterms:created xsi:type="dcterms:W3CDTF">2019-02-08T20:09:46Z</dcterms:created>
  <dcterms:modified xsi:type="dcterms:W3CDTF">2019-02-08T20:18:39Z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mconeill@microsoft.com</vt:lpwstr>
  </property>
  <property fmtid="{D5CDD505-2E9C-101B-9397-08002B2CF9AE}" pid="5" name="MSIP_Label_f42aa342-8706-4288-bd11-ebb85995028c_SetDate">
    <vt:lpwstr>2019-02-08T20:18:02.6502176Z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c97fa254-6a58-4427-a7a7-d6af83db1ac5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0x0101003D836F0D51E45746AA90AA578B82A533</vt:lpwstr>
  </property>
</Properties>
</file>