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entation.xml" ContentType="application/vnd.openxmlformats-officedocument.presentationml.presentation.main+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74.xml" ContentType="application/vnd.openxmlformats-officedocument.presentationml.slide+xml"/>
  <Override PartName="/ppt/diagrams/data1.xml" ContentType="application/vnd.openxmlformats-officedocument.drawingml.diagramData+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8.xml" ContentType="application/vnd.openxmlformats-officedocument.customXmlProperties+xml"/>
  <Override PartName="/customXml/itemProps27.xml" ContentType="application/vnd.openxmlformats-officedocument.customXmlProperties+xml"/>
  <Override PartName="/customXml/itemProps26.xml" ContentType="application/vnd.openxmlformats-officedocument.customXmlProperties+xml"/>
  <Override PartName="/customXml/itemProps25.xml" ContentType="application/vnd.openxmlformats-officedocument.customXmlProperties+xml"/>
  <Override PartName="/customXml/itemProps24.xml" ContentType="application/vnd.openxmlformats-officedocument.customXmlProperties+xml"/>
  <Override PartName="/customXml/itemProps23.xml" ContentType="application/vnd.openxmlformats-officedocument.customXmlProperties+xml"/>
  <Override PartName="/customXml/itemProps22.xml" ContentType="application/vnd.openxmlformats-officedocument.customXmlProperties+xml"/>
  <Override PartName="/customXml/itemProps21.xml" ContentType="application/vnd.openxmlformats-officedocument.customXmlProperties+xml"/>
  <Override PartName="/customXml/itemProps20.xml" ContentType="application/vnd.openxmlformats-officedocument.customXmlProperties+xml"/>
  <Override PartName="/customXml/itemProps19.xml" ContentType="application/vnd.openxmlformats-officedocument.customXmlProperties+xml"/>
  <Override PartName="/customXml/itemProps18.xml" ContentType="application/vnd.openxmlformats-officedocument.customXmlProperties+xml"/>
  <Override PartName="/customXml/itemProps17.xml" ContentType="application/vnd.openxmlformats-officedocument.customXmlProperties+xml"/>
  <Override PartName="/customXml/itemProps16.xml" ContentType="application/vnd.openxmlformats-officedocument.customXmlProperties+xml"/>
  <Override PartName="/customXml/itemProps15.xml" ContentType="application/vnd.openxmlformats-officedocument.customXmlProperties+xml"/>
  <Override PartName="/customXml/itemProps14.xml" ContentType="application/vnd.openxmlformats-officedocument.customXmlProperties+xml"/>
  <Override PartName="/customXml/itemProps13.xml" ContentType="application/vnd.openxmlformats-officedocument.customXmlProperties+xml"/>
  <Override PartName="/customXml/itemProps12.xml" ContentType="application/vnd.openxmlformats-officedocument.customXmlProperties+xml"/>
  <Override PartName="/customXml/itemProps11.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6.xml" ContentType="application/vnd.openxmlformats-officedocument.customXmlProperties+xml"/>
  <Override PartName="/customXml/itemProps5.xml" ContentType="application/vnd.openxmlformats-officedocument.customXml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ppt/tags/tag1.xml" ContentType="application/vnd.openxmlformats-officedocument.presentationml.tags+xml"/>
  <Override PartName="/docProps/core.xml" ContentType="application/vnd.openxmlformats-package.core-properties+xml"/>
  <Override PartName="/customXml/itemProps29.xml" ContentType="application/vnd.openxmlformats-officedocument.customXmlProperties+xml"/>
  <Override PartName="/customXml/itemProps31.xml" ContentType="application/vnd.openxmlformats-officedocument.customXmlProperties+xml"/>
  <Override PartName="/customXml/itemProps30.xml" ContentType="application/vnd.openxmlformats-officedocument.customXmlProperties+xml"/>
  <Override PartName="/customXml/itemProps3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0"/>
    <p:sldMasterId id="2147483697" r:id="rId31"/>
  </p:sldMasterIdLst>
  <p:notesMasterIdLst>
    <p:notesMasterId r:id="rId119"/>
  </p:notesMasterIdLst>
  <p:sldIdLst>
    <p:sldId id="257" r:id="rId32"/>
    <p:sldId id="259" r:id="rId33"/>
    <p:sldId id="258" r:id="rId34"/>
    <p:sldId id="286" r:id="rId35"/>
    <p:sldId id="261" r:id="rId36"/>
    <p:sldId id="260" r:id="rId37"/>
    <p:sldId id="264" r:id="rId38"/>
    <p:sldId id="505" r:id="rId39"/>
    <p:sldId id="289" r:id="rId40"/>
    <p:sldId id="290" r:id="rId41"/>
    <p:sldId id="291" r:id="rId42"/>
    <p:sldId id="508" r:id="rId43"/>
    <p:sldId id="525" r:id="rId44"/>
    <p:sldId id="280" r:id="rId45"/>
    <p:sldId id="267" r:id="rId46"/>
    <p:sldId id="526" r:id="rId47"/>
    <p:sldId id="510" r:id="rId48"/>
    <p:sldId id="518" r:id="rId49"/>
    <p:sldId id="527" r:id="rId50"/>
    <p:sldId id="287" r:id="rId51"/>
    <p:sldId id="288" r:id="rId52"/>
    <p:sldId id="528" r:id="rId53"/>
    <p:sldId id="529" r:id="rId54"/>
    <p:sldId id="530" r:id="rId55"/>
    <p:sldId id="519" r:id="rId56"/>
    <p:sldId id="520" r:id="rId57"/>
    <p:sldId id="531" r:id="rId58"/>
    <p:sldId id="256" r:id="rId59"/>
    <p:sldId id="532" r:id="rId60"/>
    <p:sldId id="674" r:id="rId61"/>
    <p:sldId id="533" r:id="rId62"/>
    <p:sldId id="617" r:id="rId63"/>
    <p:sldId id="619" r:id="rId64"/>
    <p:sldId id="620" r:id="rId65"/>
    <p:sldId id="621" r:id="rId66"/>
    <p:sldId id="622" r:id="rId67"/>
    <p:sldId id="623" r:id="rId68"/>
    <p:sldId id="624" r:id="rId69"/>
    <p:sldId id="625" r:id="rId70"/>
    <p:sldId id="626" r:id="rId71"/>
    <p:sldId id="627" r:id="rId72"/>
    <p:sldId id="628" r:id="rId73"/>
    <p:sldId id="629" r:id="rId74"/>
    <p:sldId id="630" r:id="rId75"/>
    <p:sldId id="631" r:id="rId76"/>
    <p:sldId id="632" r:id="rId77"/>
    <p:sldId id="633" r:id="rId78"/>
    <p:sldId id="634" r:id="rId79"/>
    <p:sldId id="635" r:id="rId80"/>
    <p:sldId id="636" r:id="rId81"/>
    <p:sldId id="266" r:id="rId82"/>
    <p:sldId id="637" r:id="rId83"/>
    <p:sldId id="638" r:id="rId84"/>
    <p:sldId id="639" r:id="rId85"/>
    <p:sldId id="648" r:id="rId86"/>
    <p:sldId id="649" r:id="rId87"/>
    <p:sldId id="641" r:id="rId88"/>
    <p:sldId id="642" r:id="rId89"/>
    <p:sldId id="643" r:id="rId90"/>
    <p:sldId id="644" r:id="rId91"/>
    <p:sldId id="652" r:id="rId92"/>
    <p:sldId id="645" r:id="rId93"/>
    <p:sldId id="646" r:id="rId94"/>
    <p:sldId id="647" r:id="rId95"/>
    <p:sldId id="653" r:id="rId96"/>
    <p:sldId id="654" r:id="rId97"/>
    <p:sldId id="655" r:id="rId98"/>
    <p:sldId id="656" r:id="rId99"/>
    <p:sldId id="650" r:id="rId100"/>
    <p:sldId id="657" r:id="rId101"/>
    <p:sldId id="658" r:id="rId102"/>
    <p:sldId id="659" r:id="rId103"/>
    <p:sldId id="660" r:id="rId104"/>
    <p:sldId id="661" r:id="rId105"/>
    <p:sldId id="662" r:id="rId106"/>
    <p:sldId id="663" r:id="rId107"/>
    <p:sldId id="664" r:id="rId108"/>
    <p:sldId id="665" r:id="rId109"/>
    <p:sldId id="666" r:id="rId110"/>
    <p:sldId id="667" r:id="rId111"/>
    <p:sldId id="668" r:id="rId112"/>
    <p:sldId id="669" r:id="rId113"/>
    <p:sldId id="670" r:id="rId114"/>
    <p:sldId id="671" r:id="rId115"/>
    <p:sldId id="672" r:id="rId116"/>
    <p:sldId id="673" r:id="rId117"/>
    <p:sldId id="262"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075CA1E9-A7CD-48B1-90C7-17C47545D5E8}">
          <p14:sldIdLst>
            <p14:sldId id="257"/>
            <p14:sldId id="259"/>
          </p14:sldIdLst>
        </p14:section>
        <p14:section name="Objects, Variables and Data Types" id="{6B77BA74-72FA-4D39-A6BA-DEE844CA6D19}">
          <p14:sldIdLst>
            <p14:sldId id="258"/>
            <p14:sldId id="286"/>
          </p14:sldIdLst>
        </p14:section>
        <p14:section name="Object Models" id="{EC5209C8-E4D1-49A4-9BB6-BA3060BC514C}">
          <p14:sldIdLst>
            <p14:sldId id="261"/>
            <p14:sldId id="260"/>
          </p14:sldIdLst>
        </p14:section>
        <p14:section name="Object Models - What is an object?" id="{76524403-11E3-42D4-ABB3-7F1CBF1BAB1B}">
          <p14:sldIdLst>
            <p14:sldId id="264"/>
            <p14:sldId id="505"/>
            <p14:sldId id="289"/>
            <p14:sldId id="290"/>
            <p14:sldId id="291"/>
            <p14:sldId id="508"/>
            <p14:sldId id="525"/>
            <p14:sldId id="280"/>
            <p14:sldId id="267"/>
          </p14:sldIdLst>
        </p14:section>
        <p14:section name="Object Models - Identify PROPERTIES and METHODS for an object" id="{7C46A6ED-C6BC-474B-B0C9-76544CA71657}">
          <p14:sldIdLst>
            <p14:sldId id="526"/>
            <p14:sldId id="510"/>
            <p14:sldId id="518"/>
            <p14:sldId id="527"/>
            <p14:sldId id="287"/>
            <p14:sldId id="288"/>
            <p14:sldId id="528"/>
            <p14:sldId id="529"/>
          </p14:sldIdLst>
        </p14:section>
        <p14:section name="Object Models - Identify the TYPE of an object" id="{E0E998A5-728B-481F-968A-CB595E8A8364}">
          <p14:sldIdLst>
            <p14:sldId id="530"/>
            <p14:sldId id="519"/>
            <p14:sldId id="520"/>
            <p14:sldId id="531"/>
          </p14:sldIdLst>
        </p14:section>
        <p14:section name="Object Models - Lab: Object Models" id="{A5EDB4E0-A24B-4568-8C0A-B060D1075F5F}">
          <p14:sldIdLst>
            <p14:sldId id="256"/>
          </p14:sldIdLst>
        </p14:section>
        <p14:section name="Variables and Data Types" id="{87F58FD5-77B8-4E96-BA8D-96F442D710D0}">
          <p14:sldIdLst>
            <p14:sldId id="532"/>
            <p14:sldId id="674"/>
          </p14:sldIdLst>
        </p14:section>
        <p14:section name="Variables and Data Types - What are Variables?" id="{64765037-A714-4430-AC24-5F6ADF79DA67}">
          <p14:sldIdLst>
            <p14:sldId id="533"/>
            <p14:sldId id="617"/>
            <p14:sldId id="619"/>
            <p14:sldId id="620"/>
            <p14:sldId id="621"/>
            <p14:sldId id="622"/>
          </p14:sldIdLst>
        </p14:section>
        <p14:section name="Variables and Data Types - User-Defined Variables" id="{30641CF3-A864-4415-8888-3EF515F33C4B}">
          <p14:sldIdLst>
            <p14:sldId id="623"/>
            <p14:sldId id="624"/>
            <p14:sldId id="625"/>
            <p14:sldId id="626"/>
            <p14:sldId id="627"/>
            <p14:sldId id="628"/>
            <p14:sldId id="629"/>
            <p14:sldId id="630"/>
            <p14:sldId id="631"/>
          </p14:sldIdLst>
        </p14:section>
        <p14:section name="Variables and Data Types - Strings" id="{24A5EC67-2990-44B5-A7A9-43B795289673}">
          <p14:sldIdLst>
            <p14:sldId id="632"/>
            <p14:sldId id="633"/>
            <p14:sldId id="634"/>
            <p14:sldId id="635"/>
            <p14:sldId id="636"/>
            <p14:sldId id="266"/>
            <p14:sldId id="637"/>
            <p14:sldId id="638"/>
          </p14:sldIdLst>
        </p14:section>
        <p14:section name="Variables and Data Types - Types" id="{8F264C8F-C171-465F-B6BC-24890D403839}">
          <p14:sldIdLst>
            <p14:sldId id="639"/>
            <p14:sldId id="648"/>
            <p14:sldId id="649"/>
            <p14:sldId id="641"/>
            <p14:sldId id="642"/>
            <p14:sldId id="643"/>
            <p14:sldId id="644"/>
            <p14:sldId id="652"/>
            <p14:sldId id="645"/>
            <p14:sldId id="646"/>
            <p14:sldId id="647"/>
            <p14:sldId id="653"/>
            <p14:sldId id="654"/>
          </p14:sldIdLst>
        </p14:section>
        <p14:section name="Variables and Data Types - Type Operators" id="{8D30941D-7FD0-4C11-88A0-5FF09F2DADED}">
          <p14:sldIdLst>
            <p14:sldId id="655"/>
            <p14:sldId id="656"/>
            <p14:sldId id="650"/>
            <p14:sldId id="657"/>
          </p14:sldIdLst>
        </p14:section>
        <p14:section name="Variables and Data Types - Parsing Modes" id="{C42D15CA-3FAB-442C-BE6C-73E0C50EB3C5}">
          <p14:sldIdLst>
            <p14:sldId id="658"/>
            <p14:sldId id="659"/>
            <p14:sldId id="660"/>
            <p14:sldId id="661"/>
            <p14:sldId id="662"/>
            <p14:sldId id="663"/>
          </p14:sldIdLst>
        </p14:section>
        <p14:section name="Variables and Data Types - Escape Character" id="{A7EE82C5-74CD-4F3B-AAB1-455611D7B68F}">
          <p14:sldIdLst>
            <p14:sldId id="664"/>
            <p14:sldId id="665"/>
            <p14:sldId id="666"/>
            <p14:sldId id="667"/>
            <p14:sldId id="668"/>
            <p14:sldId id="669"/>
          </p14:sldIdLst>
        </p14:section>
        <p14:section name="Variables and Data Types - Stop Parsing" id="{51B99A9A-BF9B-4B52-B395-6A4B56FF43BB}">
          <p14:sldIdLst>
            <p14:sldId id="670"/>
            <p14:sldId id="671"/>
            <p14:sldId id="672"/>
          </p14:sldIdLst>
        </p14:section>
        <p14:section name="Variables and Data Types - Lab: Variables and Datatypes" id="{43C23E26-B572-4A0E-9E41-C8F1E15D88BA}">
          <p14:sldIdLst>
            <p14:sldId id="673"/>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86.xml"/><Relationship Id="rId21" Type="http://schemas.openxmlformats.org/officeDocument/2006/relationships/customXml" Target="../customXml/item21.xml"/><Relationship Id="rId42" Type="http://schemas.openxmlformats.org/officeDocument/2006/relationships/slide" Target="slides/slide11.xml"/><Relationship Id="rId47" Type="http://schemas.openxmlformats.org/officeDocument/2006/relationships/slide" Target="slides/slide16.xml"/><Relationship Id="rId63" Type="http://schemas.openxmlformats.org/officeDocument/2006/relationships/slide" Target="slides/slide32.xml"/><Relationship Id="rId68" Type="http://schemas.openxmlformats.org/officeDocument/2006/relationships/slide" Target="slides/slide37.xml"/><Relationship Id="rId84" Type="http://schemas.openxmlformats.org/officeDocument/2006/relationships/slide" Target="slides/slide53.xml"/><Relationship Id="rId89" Type="http://schemas.openxmlformats.org/officeDocument/2006/relationships/slide" Target="slides/slide58.xml"/><Relationship Id="rId112" Type="http://schemas.openxmlformats.org/officeDocument/2006/relationships/slide" Target="slides/slide81.xml"/><Relationship Id="rId16" Type="http://schemas.openxmlformats.org/officeDocument/2006/relationships/customXml" Target="../customXml/item16.xml"/><Relationship Id="rId107" Type="http://schemas.openxmlformats.org/officeDocument/2006/relationships/slide" Target="slides/slide76.xml"/><Relationship Id="rId11" Type="http://schemas.openxmlformats.org/officeDocument/2006/relationships/customXml" Target="../customXml/item11.xml"/><Relationship Id="rId32" Type="http://schemas.openxmlformats.org/officeDocument/2006/relationships/slide" Target="slides/slide1.xml"/><Relationship Id="rId37" Type="http://schemas.openxmlformats.org/officeDocument/2006/relationships/slide" Target="slides/slide6.xml"/><Relationship Id="rId53" Type="http://schemas.openxmlformats.org/officeDocument/2006/relationships/slide" Target="slides/slide22.xml"/><Relationship Id="rId58" Type="http://schemas.openxmlformats.org/officeDocument/2006/relationships/slide" Target="slides/slide27.xml"/><Relationship Id="rId74" Type="http://schemas.openxmlformats.org/officeDocument/2006/relationships/slide" Target="slides/slide43.xml"/><Relationship Id="rId79" Type="http://schemas.openxmlformats.org/officeDocument/2006/relationships/slide" Target="slides/slide48.xml"/><Relationship Id="rId102" Type="http://schemas.openxmlformats.org/officeDocument/2006/relationships/slide" Target="slides/slide71.xml"/><Relationship Id="rId123"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slide" Target="slides/slide59.xml"/><Relationship Id="rId95" Type="http://schemas.openxmlformats.org/officeDocument/2006/relationships/slide" Target="slides/slide64.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slide" Target="slides/slide12.xml"/><Relationship Id="rId48" Type="http://schemas.openxmlformats.org/officeDocument/2006/relationships/slide" Target="slides/slide17.xml"/><Relationship Id="rId64" Type="http://schemas.openxmlformats.org/officeDocument/2006/relationships/slide" Target="slides/slide33.xml"/><Relationship Id="rId69" Type="http://schemas.openxmlformats.org/officeDocument/2006/relationships/slide" Target="slides/slide38.xml"/><Relationship Id="rId113" Type="http://schemas.openxmlformats.org/officeDocument/2006/relationships/slide" Target="slides/slide82.xml"/><Relationship Id="rId118" Type="http://schemas.openxmlformats.org/officeDocument/2006/relationships/slide" Target="slides/slide87.xml"/><Relationship Id="rId80" Type="http://schemas.openxmlformats.org/officeDocument/2006/relationships/slide" Target="slides/slide49.xml"/><Relationship Id="rId85" Type="http://schemas.openxmlformats.org/officeDocument/2006/relationships/slide" Target="slides/slide54.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slide" Target="slides/slide2.xml"/><Relationship Id="rId38" Type="http://schemas.openxmlformats.org/officeDocument/2006/relationships/slide" Target="slides/slide7.xml"/><Relationship Id="rId59" Type="http://schemas.openxmlformats.org/officeDocument/2006/relationships/slide" Target="slides/slide28.xml"/><Relationship Id="rId103" Type="http://schemas.openxmlformats.org/officeDocument/2006/relationships/slide" Target="slides/slide72.xml"/><Relationship Id="rId108" Type="http://schemas.openxmlformats.org/officeDocument/2006/relationships/slide" Target="slides/slide77.xml"/><Relationship Id="rId124" Type="http://schemas.openxmlformats.org/officeDocument/2006/relationships/customXml" Target="../customXml/item30.xml"/><Relationship Id="rId54" Type="http://schemas.openxmlformats.org/officeDocument/2006/relationships/slide" Target="slides/slide23.xml"/><Relationship Id="rId70" Type="http://schemas.openxmlformats.org/officeDocument/2006/relationships/slide" Target="slides/slide39.xml"/><Relationship Id="rId75" Type="http://schemas.openxmlformats.org/officeDocument/2006/relationships/slide" Target="slides/slide44.xml"/><Relationship Id="rId91" Type="http://schemas.openxmlformats.org/officeDocument/2006/relationships/slide" Target="slides/slide60.xml"/><Relationship Id="rId96" Type="http://schemas.openxmlformats.org/officeDocument/2006/relationships/slide" Target="slides/slide65.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slide" Target="slides/slide18.xml"/><Relationship Id="rId114" Type="http://schemas.openxmlformats.org/officeDocument/2006/relationships/slide" Target="slides/slide83.xml"/><Relationship Id="rId119" Type="http://schemas.openxmlformats.org/officeDocument/2006/relationships/notesMaster" Target="notesMasters/notesMaster1.xml"/><Relationship Id="rId44" Type="http://schemas.openxmlformats.org/officeDocument/2006/relationships/slide" Target="slides/slide13.xml"/><Relationship Id="rId60" Type="http://schemas.openxmlformats.org/officeDocument/2006/relationships/slide" Target="slides/slide29.xml"/><Relationship Id="rId65" Type="http://schemas.openxmlformats.org/officeDocument/2006/relationships/slide" Target="slides/slide34.xml"/><Relationship Id="rId81" Type="http://schemas.openxmlformats.org/officeDocument/2006/relationships/slide" Target="slides/slide50.xml"/><Relationship Id="rId86" Type="http://schemas.openxmlformats.org/officeDocument/2006/relationships/slide" Target="slides/slide55.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8.xml"/><Relationship Id="rId109" Type="http://schemas.openxmlformats.org/officeDocument/2006/relationships/slide" Target="slides/slide78.xml"/><Relationship Id="rId34" Type="http://schemas.openxmlformats.org/officeDocument/2006/relationships/slide" Target="slides/slide3.xml"/><Relationship Id="rId50" Type="http://schemas.openxmlformats.org/officeDocument/2006/relationships/slide" Target="slides/slide19.xml"/><Relationship Id="rId55" Type="http://schemas.openxmlformats.org/officeDocument/2006/relationships/slide" Target="slides/slide24.xml"/><Relationship Id="rId76" Type="http://schemas.openxmlformats.org/officeDocument/2006/relationships/slide" Target="slides/slide45.xml"/><Relationship Id="rId97" Type="http://schemas.openxmlformats.org/officeDocument/2006/relationships/slide" Target="slides/slide66.xml"/><Relationship Id="rId104" Type="http://schemas.openxmlformats.org/officeDocument/2006/relationships/slide" Target="slides/slide73.xml"/><Relationship Id="rId120" Type="http://schemas.openxmlformats.org/officeDocument/2006/relationships/presProps" Target="presProps.xml"/><Relationship Id="rId125" Type="http://schemas.openxmlformats.org/officeDocument/2006/relationships/customXml" Target="../customXml/item31.xml"/><Relationship Id="rId7" Type="http://schemas.openxmlformats.org/officeDocument/2006/relationships/customXml" Target="../customXml/item7.xml"/><Relationship Id="rId71" Type="http://schemas.openxmlformats.org/officeDocument/2006/relationships/slide" Target="slides/slide40.xml"/><Relationship Id="rId92" Type="http://schemas.openxmlformats.org/officeDocument/2006/relationships/slide" Target="slides/slide6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slide" Target="slides/slide9.xml"/><Relationship Id="rId45" Type="http://schemas.openxmlformats.org/officeDocument/2006/relationships/slide" Target="slides/slide14.xml"/><Relationship Id="rId66" Type="http://schemas.openxmlformats.org/officeDocument/2006/relationships/slide" Target="slides/slide35.xml"/><Relationship Id="rId87" Type="http://schemas.openxmlformats.org/officeDocument/2006/relationships/slide" Target="slides/slide56.xml"/><Relationship Id="rId110" Type="http://schemas.openxmlformats.org/officeDocument/2006/relationships/slide" Target="slides/slide79.xml"/><Relationship Id="rId115" Type="http://schemas.openxmlformats.org/officeDocument/2006/relationships/slide" Target="slides/slide84.xml"/><Relationship Id="rId61" Type="http://schemas.openxmlformats.org/officeDocument/2006/relationships/slide" Target="slides/slide30.xml"/><Relationship Id="rId82" Type="http://schemas.openxmlformats.org/officeDocument/2006/relationships/slide" Target="slides/slide51.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slideMaster" Target="slideMasters/slideMaster1.xml"/><Relationship Id="rId35" Type="http://schemas.openxmlformats.org/officeDocument/2006/relationships/slide" Target="slides/slide4.xml"/><Relationship Id="rId56" Type="http://schemas.openxmlformats.org/officeDocument/2006/relationships/slide" Target="slides/slide25.xml"/><Relationship Id="rId77" Type="http://schemas.openxmlformats.org/officeDocument/2006/relationships/slide" Target="slides/slide46.xml"/><Relationship Id="rId100" Type="http://schemas.openxmlformats.org/officeDocument/2006/relationships/slide" Target="slides/slide69.xml"/><Relationship Id="rId105" Type="http://schemas.openxmlformats.org/officeDocument/2006/relationships/slide" Target="slides/slide74.xml"/><Relationship Id="rId126" Type="http://schemas.openxmlformats.org/officeDocument/2006/relationships/customXml" Target="../customXml/item32.xml"/><Relationship Id="rId8" Type="http://schemas.openxmlformats.org/officeDocument/2006/relationships/customXml" Target="../customXml/item8.xml"/><Relationship Id="rId51" Type="http://schemas.openxmlformats.org/officeDocument/2006/relationships/slide" Target="slides/slide20.xml"/><Relationship Id="rId72" Type="http://schemas.openxmlformats.org/officeDocument/2006/relationships/slide" Target="slides/slide41.xml"/><Relationship Id="rId93" Type="http://schemas.openxmlformats.org/officeDocument/2006/relationships/slide" Target="slides/slide62.xml"/><Relationship Id="rId98" Type="http://schemas.openxmlformats.org/officeDocument/2006/relationships/slide" Target="slides/slide67.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slide" Target="slides/slide15.xml"/><Relationship Id="rId67" Type="http://schemas.openxmlformats.org/officeDocument/2006/relationships/slide" Target="slides/slide36.xml"/><Relationship Id="rId116" Type="http://schemas.openxmlformats.org/officeDocument/2006/relationships/slide" Target="slides/slide85.xml"/><Relationship Id="rId20" Type="http://schemas.openxmlformats.org/officeDocument/2006/relationships/customXml" Target="../customXml/item20.xml"/><Relationship Id="rId41" Type="http://schemas.openxmlformats.org/officeDocument/2006/relationships/slide" Target="slides/slide10.xml"/><Relationship Id="rId62" Type="http://schemas.openxmlformats.org/officeDocument/2006/relationships/slide" Target="slides/slide31.xml"/><Relationship Id="rId83" Type="http://schemas.openxmlformats.org/officeDocument/2006/relationships/slide" Target="slides/slide52.xml"/><Relationship Id="rId88" Type="http://schemas.openxmlformats.org/officeDocument/2006/relationships/slide" Target="slides/slide57.xml"/><Relationship Id="rId111" Type="http://schemas.openxmlformats.org/officeDocument/2006/relationships/slide" Target="slides/slide80.xml"/><Relationship Id="rId15" Type="http://schemas.openxmlformats.org/officeDocument/2006/relationships/customXml" Target="../customXml/item15.xml"/><Relationship Id="rId36" Type="http://schemas.openxmlformats.org/officeDocument/2006/relationships/slide" Target="slides/slide5.xml"/><Relationship Id="rId57" Type="http://schemas.openxmlformats.org/officeDocument/2006/relationships/slide" Target="slides/slide26.xml"/><Relationship Id="rId106" Type="http://schemas.openxmlformats.org/officeDocument/2006/relationships/slide" Target="slides/slide75.xml"/><Relationship Id="rId10" Type="http://schemas.openxmlformats.org/officeDocument/2006/relationships/customXml" Target="../customXml/item10.xml"/><Relationship Id="rId31" Type="http://schemas.openxmlformats.org/officeDocument/2006/relationships/slideMaster" Target="slideMasters/slideMaster2.xml"/><Relationship Id="rId52" Type="http://schemas.openxmlformats.org/officeDocument/2006/relationships/slide" Target="slides/slide21.xml"/><Relationship Id="rId73" Type="http://schemas.openxmlformats.org/officeDocument/2006/relationships/slide" Target="slides/slide42.xml"/><Relationship Id="rId78" Type="http://schemas.openxmlformats.org/officeDocument/2006/relationships/slide" Target="slides/slide47.xml"/><Relationship Id="rId94" Type="http://schemas.openxmlformats.org/officeDocument/2006/relationships/slide" Target="slides/slide63.xml"/><Relationship Id="rId99" Type="http://schemas.openxmlformats.org/officeDocument/2006/relationships/slide" Target="slides/slide68.xml"/><Relationship Id="rId101" Type="http://schemas.openxmlformats.org/officeDocument/2006/relationships/slide" Target="slides/slide70.xml"/><Relationship Id="rId12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9B263-F7F4-418C-BA5A-A096AEC9A32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AU"/>
        </a:p>
      </dgm:t>
    </dgm:pt>
    <dgm:pt modelId="{EF75B483-15A5-44DB-95CE-1F27F3D4D6F6}">
      <dgm:prSet phldrT="[Text]"/>
      <dgm:spPr/>
      <dgm:t>
        <a:bodyPr/>
        <a:lstStyle/>
        <a:p>
          <a:endParaRPr lang="en-AU" dirty="0"/>
        </a:p>
      </dgm:t>
    </dgm:pt>
    <dgm:pt modelId="{C2D86255-4668-4D1D-818A-AA04277764F7}" type="parTrans" cxnId="{4DA97F67-6CD8-49C1-A096-A831184200E6}">
      <dgm:prSet/>
      <dgm:spPr/>
      <dgm:t>
        <a:bodyPr/>
        <a:lstStyle/>
        <a:p>
          <a:endParaRPr lang="en-AU"/>
        </a:p>
      </dgm:t>
    </dgm:pt>
    <dgm:pt modelId="{20E402AA-9575-4A68-BFA8-F809F2967712}" type="sibTrans" cxnId="{4DA97F67-6CD8-49C1-A096-A831184200E6}">
      <dgm:prSet/>
      <dgm:spPr/>
      <dgm:t>
        <a:bodyPr/>
        <a:lstStyle/>
        <a:p>
          <a:endParaRPr lang="en-AU"/>
        </a:p>
      </dgm:t>
    </dgm:pt>
    <dgm:pt modelId="{CA2A4730-39FD-42DB-B7A8-155D9F0EB14D}">
      <dgm:prSet phldrT="[Text]"/>
      <dgm:spPr/>
      <dgm:t>
        <a:bodyPr/>
        <a:lstStyle/>
        <a:p>
          <a:r>
            <a:rPr lang="en-AU" dirty="0"/>
            <a:t>INSTANCE01</a:t>
          </a:r>
        </a:p>
      </dgm:t>
    </dgm:pt>
    <dgm:pt modelId="{142B5E4F-8467-42E0-89CE-1071BE71BB33}" type="parTrans" cxnId="{01F60BC8-F294-4BA1-9C5B-BDB3E0AF0369}">
      <dgm:prSet/>
      <dgm:spPr/>
      <dgm:t>
        <a:bodyPr/>
        <a:lstStyle/>
        <a:p>
          <a:endParaRPr lang="en-AU"/>
        </a:p>
      </dgm:t>
    </dgm:pt>
    <dgm:pt modelId="{A70CA3B8-9140-4CB9-8270-14257A299882}" type="sibTrans" cxnId="{01F60BC8-F294-4BA1-9C5B-BDB3E0AF0369}">
      <dgm:prSet/>
      <dgm:spPr/>
      <dgm:t>
        <a:bodyPr/>
        <a:lstStyle/>
        <a:p>
          <a:endParaRPr lang="en-AU"/>
        </a:p>
      </dgm:t>
    </dgm:pt>
    <dgm:pt modelId="{30C311B1-C6C4-473C-870D-47B2E116BA21}">
      <dgm:prSet phldrT="[Text]"/>
      <dgm:spPr/>
      <dgm:t>
        <a:bodyPr/>
        <a:lstStyle/>
        <a:p>
          <a:r>
            <a:rPr lang="en-AU" dirty="0"/>
            <a:t>INSTANCE02</a:t>
          </a:r>
        </a:p>
      </dgm:t>
    </dgm:pt>
    <dgm:pt modelId="{62351CF6-1F4A-4DA3-96A6-36D2D0032BB8}" type="parTrans" cxnId="{893CB180-7843-4036-A119-CEE093F52275}">
      <dgm:prSet/>
      <dgm:spPr/>
      <dgm:t>
        <a:bodyPr/>
        <a:lstStyle/>
        <a:p>
          <a:endParaRPr lang="en-AU"/>
        </a:p>
      </dgm:t>
    </dgm:pt>
    <dgm:pt modelId="{BA10AF91-BE8E-4A99-B85C-85B13C920818}" type="sibTrans" cxnId="{893CB180-7843-4036-A119-CEE093F52275}">
      <dgm:prSet/>
      <dgm:spPr/>
      <dgm:t>
        <a:bodyPr/>
        <a:lstStyle/>
        <a:p>
          <a:endParaRPr lang="en-AU"/>
        </a:p>
      </dgm:t>
    </dgm:pt>
    <dgm:pt modelId="{6D52F3BC-7B2E-42A3-A824-AA54A70EB150}" type="pres">
      <dgm:prSet presAssocID="{6699B263-F7F4-418C-BA5A-A096AEC9A324}" presName="hierChild1" presStyleCnt="0">
        <dgm:presLayoutVars>
          <dgm:orgChart val="1"/>
          <dgm:chPref val="1"/>
          <dgm:dir/>
          <dgm:animOne val="branch"/>
          <dgm:animLvl val="lvl"/>
          <dgm:resizeHandles/>
        </dgm:presLayoutVars>
      </dgm:prSet>
      <dgm:spPr/>
    </dgm:pt>
    <dgm:pt modelId="{9ADCDE94-103B-4186-8B74-122084FC977E}" type="pres">
      <dgm:prSet presAssocID="{EF75B483-15A5-44DB-95CE-1F27F3D4D6F6}" presName="hierRoot1" presStyleCnt="0">
        <dgm:presLayoutVars>
          <dgm:hierBranch val="init"/>
        </dgm:presLayoutVars>
      </dgm:prSet>
      <dgm:spPr/>
    </dgm:pt>
    <dgm:pt modelId="{BF61BFD9-5B64-4E0D-A0ED-B5F9E441AD3B}" type="pres">
      <dgm:prSet presAssocID="{EF75B483-15A5-44DB-95CE-1F27F3D4D6F6}" presName="rootComposite1" presStyleCnt="0"/>
      <dgm:spPr/>
    </dgm:pt>
    <dgm:pt modelId="{2B646462-5D90-412D-89AA-5DA28C46DF39}" type="pres">
      <dgm:prSet presAssocID="{EF75B483-15A5-44DB-95CE-1F27F3D4D6F6}" presName="rootText1" presStyleLbl="node0" presStyleIdx="0" presStyleCnt="1">
        <dgm:presLayoutVars>
          <dgm:chPref val="3"/>
        </dgm:presLayoutVars>
      </dgm:prSet>
      <dgm:spPr/>
    </dgm:pt>
    <dgm:pt modelId="{46812E59-B888-492E-9C38-FECC1265F27F}" type="pres">
      <dgm:prSet presAssocID="{EF75B483-15A5-44DB-95CE-1F27F3D4D6F6}" presName="rootConnector1" presStyleLbl="node1" presStyleIdx="0" presStyleCnt="0"/>
      <dgm:spPr/>
    </dgm:pt>
    <dgm:pt modelId="{4E928509-0CFD-4F22-B5CB-5F19414B16E6}" type="pres">
      <dgm:prSet presAssocID="{EF75B483-15A5-44DB-95CE-1F27F3D4D6F6}" presName="hierChild2" presStyleCnt="0"/>
      <dgm:spPr/>
    </dgm:pt>
    <dgm:pt modelId="{C4A8901D-2AC3-4690-9951-2C4E4340AEC6}" type="pres">
      <dgm:prSet presAssocID="{142B5E4F-8467-42E0-89CE-1071BE71BB33}" presName="Name37" presStyleLbl="parChTrans1D2" presStyleIdx="0" presStyleCnt="2"/>
      <dgm:spPr/>
    </dgm:pt>
    <dgm:pt modelId="{7369A313-6E3B-441E-ACD2-77AA94465888}" type="pres">
      <dgm:prSet presAssocID="{CA2A4730-39FD-42DB-B7A8-155D9F0EB14D}" presName="hierRoot2" presStyleCnt="0">
        <dgm:presLayoutVars>
          <dgm:hierBranch val="init"/>
        </dgm:presLayoutVars>
      </dgm:prSet>
      <dgm:spPr/>
    </dgm:pt>
    <dgm:pt modelId="{EF546B05-D525-418E-B794-E30D673F700F}" type="pres">
      <dgm:prSet presAssocID="{CA2A4730-39FD-42DB-B7A8-155D9F0EB14D}" presName="rootComposite" presStyleCnt="0"/>
      <dgm:spPr/>
    </dgm:pt>
    <dgm:pt modelId="{919C3996-88F3-4BC1-9A1A-C6113CBD1E02}" type="pres">
      <dgm:prSet presAssocID="{CA2A4730-39FD-42DB-B7A8-155D9F0EB14D}" presName="rootText" presStyleLbl="node2" presStyleIdx="0" presStyleCnt="2">
        <dgm:presLayoutVars>
          <dgm:chPref val="3"/>
        </dgm:presLayoutVars>
      </dgm:prSet>
      <dgm:spPr/>
    </dgm:pt>
    <dgm:pt modelId="{ECCD0679-4CA7-4219-8BD7-85C582B7E551}" type="pres">
      <dgm:prSet presAssocID="{CA2A4730-39FD-42DB-B7A8-155D9F0EB14D}" presName="rootConnector" presStyleLbl="node2" presStyleIdx="0" presStyleCnt="2"/>
      <dgm:spPr/>
    </dgm:pt>
    <dgm:pt modelId="{F658EF18-83E3-42A8-91A2-51139AB61131}" type="pres">
      <dgm:prSet presAssocID="{CA2A4730-39FD-42DB-B7A8-155D9F0EB14D}" presName="hierChild4" presStyleCnt="0"/>
      <dgm:spPr/>
    </dgm:pt>
    <dgm:pt modelId="{D377BEAC-A9D2-4153-A570-F9A6EB7DB651}" type="pres">
      <dgm:prSet presAssocID="{CA2A4730-39FD-42DB-B7A8-155D9F0EB14D}" presName="hierChild5" presStyleCnt="0"/>
      <dgm:spPr/>
    </dgm:pt>
    <dgm:pt modelId="{837CC424-AF8F-4197-A46B-BBD0994E58AC}" type="pres">
      <dgm:prSet presAssocID="{62351CF6-1F4A-4DA3-96A6-36D2D0032BB8}" presName="Name37" presStyleLbl="parChTrans1D2" presStyleIdx="1" presStyleCnt="2"/>
      <dgm:spPr/>
    </dgm:pt>
    <dgm:pt modelId="{86277E8E-43C2-4D50-BC57-8DFC9245B326}" type="pres">
      <dgm:prSet presAssocID="{30C311B1-C6C4-473C-870D-47B2E116BA21}" presName="hierRoot2" presStyleCnt="0">
        <dgm:presLayoutVars>
          <dgm:hierBranch val="init"/>
        </dgm:presLayoutVars>
      </dgm:prSet>
      <dgm:spPr/>
    </dgm:pt>
    <dgm:pt modelId="{273613E7-1FC3-4B52-AC5B-CEDEE09E1579}" type="pres">
      <dgm:prSet presAssocID="{30C311B1-C6C4-473C-870D-47B2E116BA21}" presName="rootComposite" presStyleCnt="0"/>
      <dgm:spPr/>
    </dgm:pt>
    <dgm:pt modelId="{3F67E47A-A2B3-4CA4-88AF-4B85A41404B2}" type="pres">
      <dgm:prSet presAssocID="{30C311B1-C6C4-473C-870D-47B2E116BA21}" presName="rootText" presStyleLbl="node2" presStyleIdx="1" presStyleCnt="2">
        <dgm:presLayoutVars>
          <dgm:chPref val="3"/>
        </dgm:presLayoutVars>
      </dgm:prSet>
      <dgm:spPr/>
    </dgm:pt>
    <dgm:pt modelId="{0AA59FE2-6EB2-4ECE-8893-B592F90C0C53}" type="pres">
      <dgm:prSet presAssocID="{30C311B1-C6C4-473C-870D-47B2E116BA21}" presName="rootConnector" presStyleLbl="node2" presStyleIdx="1" presStyleCnt="2"/>
      <dgm:spPr/>
    </dgm:pt>
    <dgm:pt modelId="{9CDED4C0-19A9-4973-883B-C96C3F905F9E}" type="pres">
      <dgm:prSet presAssocID="{30C311B1-C6C4-473C-870D-47B2E116BA21}" presName="hierChild4" presStyleCnt="0"/>
      <dgm:spPr/>
    </dgm:pt>
    <dgm:pt modelId="{86A0DB0B-DB9C-4C25-B782-C2BF268AB39C}" type="pres">
      <dgm:prSet presAssocID="{30C311B1-C6C4-473C-870D-47B2E116BA21}" presName="hierChild5" presStyleCnt="0"/>
      <dgm:spPr/>
    </dgm:pt>
    <dgm:pt modelId="{B54966DD-AA1D-4E14-BFCC-E0918908C571}" type="pres">
      <dgm:prSet presAssocID="{EF75B483-15A5-44DB-95CE-1F27F3D4D6F6}" presName="hierChild3" presStyleCnt="0"/>
      <dgm:spPr/>
    </dgm:pt>
  </dgm:ptLst>
  <dgm:cxnLst>
    <dgm:cxn modelId="{37BFC01D-B691-4E1C-BFA7-BE1AFADF8C8A}" type="presOf" srcId="{CA2A4730-39FD-42DB-B7A8-155D9F0EB14D}" destId="{919C3996-88F3-4BC1-9A1A-C6113CBD1E02}" srcOrd="0" destOrd="0" presId="urn:microsoft.com/office/officeart/2005/8/layout/orgChart1"/>
    <dgm:cxn modelId="{D0252B2F-F9D2-4D47-AEBD-549829B651DF}" type="presOf" srcId="{CA2A4730-39FD-42DB-B7A8-155D9F0EB14D}" destId="{ECCD0679-4CA7-4219-8BD7-85C582B7E551}" srcOrd="1" destOrd="0" presId="urn:microsoft.com/office/officeart/2005/8/layout/orgChart1"/>
    <dgm:cxn modelId="{4DA97F67-6CD8-49C1-A096-A831184200E6}" srcId="{6699B263-F7F4-418C-BA5A-A096AEC9A324}" destId="{EF75B483-15A5-44DB-95CE-1F27F3D4D6F6}" srcOrd="0" destOrd="0" parTransId="{C2D86255-4668-4D1D-818A-AA04277764F7}" sibTransId="{20E402AA-9575-4A68-BFA8-F809F2967712}"/>
    <dgm:cxn modelId="{D9DC4953-80AF-4A98-84B7-ED6C056C51F5}" type="presOf" srcId="{30C311B1-C6C4-473C-870D-47B2E116BA21}" destId="{0AA59FE2-6EB2-4ECE-8893-B592F90C0C53}" srcOrd="1" destOrd="0" presId="urn:microsoft.com/office/officeart/2005/8/layout/orgChart1"/>
    <dgm:cxn modelId="{893CB180-7843-4036-A119-CEE093F52275}" srcId="{EF75B483-15A5-44DB-95CE-1F27F3D4D6F6}" destId="{30C311B1-C6C4-473C-870D-47B2E116BA21}" srcOrd="1" destOrd="0" parTransId="{62351CF6-1F4A-4DA3-96A6-36D2D0032BB8}" sibTransId="{BA10AF91-BE8E-4A99-B85C-85B13C920818}"/>
    <dgm:cxn modelId="{CFCE1189-3040-4E52-96BE-736D81C12844}" type="presOf" srcId="{62351CF6-1F4A-4DA3-96A6-36D2D0032BB8}" destId="{837CC424-AF8F-4197-A46B-BBD0994E58AC}" srcOrd="0" destOrd="0" presId="urn:microsoft.com/office/officeart/2005/8/layout/orgChart1"/>
    <dgm:cxn modelId="{3DC9138C-B310-43C7-991F-B85B5366BB71}" type="presOf" srcId="{EF75B483-15A5-44DB-95CE-1F27F3D4D6F6}" destId="{46812E59-B888-492E-9C38-FECC1265F27F}" srcOrd="1" destOrd="0" presId="urn:microsoft.com/office/officeart/2005/8/layout/orgChart1"/>
    <dgm:cxn modelId="{01F60BC8-F294-4BA1-9C5B-BDB3E0AF0369}" srcId="{EF75B483-15A5-44DB-95CE-1F27F3D4D6F6}" destId="{CA2A4730-39FD-42DB-B7A8-155D9F0EB14D}" srcOrd="0" destOrd="0" parTransId="{142B5E4F-8467-42E0-89CE-1071BE71BB33}" sibTransId="{A70CA3B8-9140-4CB9-8270-14257A299882}"/>
    <dgm:cxn modelId="{82718DD0-0C83-4745-A5EE-4CF714C20E96}" type="presOf" srcId="{EF75B483-15A5-44DB-95CE-1F27F3D4D6F6}" destId="{2B646462-5D90-412D-89AA-5DA28C46DF39}" srcOrd="0" destOrd="0" presId="urn:microsoft.com/office/officeart/2005/8/layout/orgChart1"/>
    <dgm:cxn modelId="{1858DCD0-DB8D-49EE-A7CF-3F53F6C926E3}" type="presOf" srcId="{30C311B1-C6C4-473C-870D-47B2E116BA21}" destId="{3F67E47A-A2B3-4CA4-88AF-4B85A41404B2}" srcOrd="0" destOrd="0" presId="urn:microsoft.com/office/officeart/2005/8/layout/orgChart1"/>
    <dgm:cxn modelId="{27D793E0-3F4F-4832-BE95-27144299EBE6}" type="presOf" srcId="{6699B263-F7F4-418C-BA5A-A096AEC9A324}" destId="{6D52F3BC-7B2E-42A3-A824-AA54A70EB150}" srcOrd="0" destOrd="0" presId="urn:microsoft.com/office/officeart/2005/8/layout/orgChart1"/>
    <dgm:cxn modelId="{470AFBF0-A7C3-469F-A202-4FE0CA819376}" type="presOf" srcId="{142B5E4F-8467-42E0-89CE-1071BE71BB33}" destId="{C4A8901D-2AC3-4690-9951-2C4E4340AEC6}" srcOrd="0" destOrd="0" presId="urn:microsoft.com/office/officeart/2005/8/layout/orgChart1"/>
    <dgm:cxn modelId="{37C5D821-1124-414B-BD65-AC5AB24BC085}" type="presParOf" srcId="{6D52F3BC-7B2E-42A3-A824-AA54A70EB150}" destId="{9ADCDE94-103B-4186-8B74-122084FC977E}" srcOrd="0" destOrd="0" presId="urn:microsoft.com/office/officeart/2005/8/layout/orgChart1"/>
    <dgm:cxn modelId="{2BCB918C-8C16-45B9-9613-C9864E6078DF}" type="presParOf" srcId="{9ADCDE94-103B-4186-8B74-122084FC977E}" destId="{BF61BFD9-5B64-4E0D-A0ED-B5F9E441AD3B}" srcOrd="0" destOrd="0" presId="urn:microsoft.com/office/officeart/2005/8/layout/orgChart1"/>
    <dgm:cxn modelId="{BED6B437-A078-4D19-86EE-C1C5F4B5F9D5}" type="presParOf" srcId="{BF61BFD9-5B64-4E0D-A0ED-B5F9E441AD3B}" destId="{2B646462-5D90-412D-89AA-5DA28C46DF39}" srcOrd="0" destOrd="0" presId="urn:microsoft.com/office/officeart/2005/8/layout/orgChart1"/>
    <dgm:cxn modelId="{09BBB3C1-A7E0-4114-8E69-D35FB3FD7A5E}" type="presParOf" srcId="{BF61BFD9-5B64-4E0D-A0ED-B5F9E441AD3B}" destId="{46812E59-B888-492E-9C38-FECC1265F27F}" srcOrd="1" destOrd="0" presId="urn:microsoft.com/office/officeart/2005/8/layout/orgChart1"/>
    <dgm:cxn modelId="{BD4820E1-1ED0-4F48-B3BF-B6A180A6D545}" type="presParOf" srcId="{9ADCDE94-103B-4186-8B74-122084FC977E}" destId="{4E928509-0CFD-4F22-B5CB-5F19414B16E6}" srcOrd="1" destOrd="0" presId="urn:microsoft.com/office/officeart/2005/8/layout/orgChart1"/>
    <dgm:cxn modelId="{E8872832-699E-447E-887E-E5A9495F1C92}" type="presParOf" srcId="{4E928509-0CFD-4F22-B5CB-5F19414B16E6}" destId="{C4A8901D-2AC3-4690-9951-2C4E4340AEC6}" srcOrd="0" destOrd="0" presId="urn:microsoft.com/office/officeart/2005/8/layout/orgChart1"/>
    <dgm:cxn modelId="{6E422E94-F7EA-49E8-B630-4413E8747DD3}" type="presParOf" srcId="{4E928509-0CFD-4F22-B5CB-5F19414B16E6}" destId="{7369A313-6E3B-441E-ACD2-77AA94465888}" srcOrd="1" destOrd="0" presId="urn:microsoft.com/office/officeart/2005/8/layout/orgChart1"/>
    <dgm:cxn modelId="{12BAE74D-4D3A-4524-96A0-C143F41431E6}" type="presParOf" srcId="{7369A313-6E3B-441E-ACD2-77AA94465888}" destId="{EF546B05-D525-418E-B794-E30D673F700F}" srcOrd="0" destOrd="0" presId="urn:microsoft.com/office/officeart/2005/8/layout/orgChart1"/>
    <dgm:cxn modelId="{D6DE9573-850B-43A5-AD48-4B020E3D5924}" type="presParOf" srcId="{EF546B05-D525-418E-B794-E30D673F700F}" destId="{919C3996-88F3-4BC1-9A1A-C6113CBD1E02}" srcOrd="0" destOrd="0" presId="urn:microsoft.com/office/officeart/2005/8/layout/orgChart1"/>
    <dgm:cxn modelId="{CA69AFCD-7083-4203-BC6F-AB0DBC30339F}" type="presParOf" srcId="{EF546B05-D525-418E-B794-E30D673F700F}" destId="{ECCD0679-4CA7-4219-8BD7-85C582B7E551}" srcOrd="1" destOrd="0" presId="urn:microsoft.com/office/officeart/2005/8/layout/orgChart1"/>
    <dgm:cxn modelId="{27B38078-BA4E-42F9-B66A-5984B0455167}" type="presParOf" srcId="{7369A313-6E3B-441E-ACD2-77AA94465888}" destId="{F658EF18-83E3-42A8-91A2-51139AB61131}" srcOrd="1" destOrd="0" presId="urn:microsoft.com/office/officeart/2005/8/layout/orgChart1"/>
    <dgm:cxn modelId="{817B8C85-4629-4DFB-84C8-78A6BE72C5B5}" type="presParOf" srcId="{7369A313-6E3B-441E-ACD2-77AA94465888}" destId="{D377BEAC-A9D2-4153-A570-F9A6EB7DB651}" srcOrd="2" destOrd="0" presId="urn:microsoft.com/office/officeart/2005/8/layout/orgChart1"/>
    <dgm:cxn modelId="{E74D93B9-4716-4E36-913D-6AC4A0157FE0}" type="presParOf" srcId="{4E928509-0CFD-4F22-B5CB-5F19414B16E6}" destId="{837CC424-AF8F-4197-A46B-BBD0994E58AC}" srcOrd="2" destOrd="0" presId="urn:microsoft.com/office/officeart/2005/8/layout/orgChart1"/>
    <dgm:cxn modelId="{D612188F-62E9-4A07-B233-136B10BDFA5F}" type="presParOf" srcId="{4E928509-0CFD-4F22-B5CB-5F19414B16E6}" destId="{86277E8E-43C2-4D50-BC57-8DFC9245B326}" srcOrd="3" destOrd="0" presId="urn:microsoft.com/office/officeart/2005/8/layout/orgChart1"/>
    <dgm:cxn modelId="{F8AE8DAA-CAB0-4B0D-B367-4E8D08B92846}" type="presParOf" srcId="{86277E8E-43C2-4D50-BC57-8DFC9245B326}" destId="{273613E7-1FC3-4B52-AC5B-CEDEE09E1579}" srcOrd="0" destOrd="0" presId="urn:microsoft.com/office/officeart/2005/8/layout/orgChart1"/>
    <dgm:cxn modelId="{1F42DE46-47F4-47C5-A6F7-3C7EA1C38A99}" type="presParOf" srcId="{273613E7-1FC3-4B52-AC5B-CEDEE09E1579}" destId="{3F67E47A-A2B3-4CA4-88AF-4B85A41404B2}" srcOrd="0" destOrd="0" presId="urn:microsoft.com/office/officeart/2005/8/layout/orgChart1"/>
    <dgm:cxn modelId="{315E8309-043E-4906-B449-60F2D343B30D}" type="presParOf" srcId="{273613E7-1FC3-4B52-AC5B-CEDEE09E1579}" destId="{0AA59FE2-6EB2-4ECE-8893-B592F90C0C53}" srcOrd="1" destOrd="0" presId="urn:microsoft.com/office/officeart/2005/8/layout/orgChart1"/>
    <dgm:cxn modelId="{B830F76A-23C4-47B0-BF76-3FD5C6BF4A06}" type="presParOf" srcId="{86277E8E-43C2-4D50-BC57-8DFC9245B326}" destId="{9CDED4C0-19A9-4973-883B-C96C3F905F9E}" srcOrd="1" destOrd="0" presId="urn:microsoft.com/office/officeart/2005/8/layout/orgChart1"/>
    <dgm:cxn modelId="{D19CB2E6-8EA1-4789-B1F9-E9128A3F7CC6}" type="presParOf" srcId="{86277E8E-43C2-4D50-BC57-8DFC9245B326}" destId="{86A0DB0B-DB9C-4C25-B782-C2BF268AB39C}" srcOrd="2" destOrd="0" presId="urn:microsoft.com/office/officeart/2005/8/layout/orgChart1"/>
    <dgm:cxn modelId="{62CEC124-0CEE-4E67-909A-95B6B37A0D5A}" type="presParOf" srcId="{9ADCDE94-103B-4186-8B74-122084FC977E}" destId="{B54966DD-AA1D-4E14-BFCC-E0918908C57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CC424-AF8F-4197-A46B-BBD0994E58AC}">
      <dsp:nvSpPr>
        <dsp:cNvPr id="0" name=""/>
        <dsp:cNvSpPr/>
      </dsp:nvSpPr>
      <dsp:spPr>
        <a:xfrm>
          <a:off x="5646161" y="1925694"/>
          <a:ext cx="2326767" cy="807638"/>
        </a:xfrm>
        <a:custGeom>
          <a:avLst/>
          <a:gdLst/>
          <a:ahLst/>
          <a:cxnLst/>
          <a:rect l="0" t="0" r="0" b="0"/>
          <a:pathLst>
            <a:path>
              <a:moveTo>
                <a:pt x="0" y="0"/>
              </a:moveTo>
              <a:lnTo>
                <a:pt x="0" y="403819"/>
              </a:lnTo>
              <a:lnTo>
                <a:pt x="2326767" y="403819"/>
              </a:lnTo>
              <a:lnTo>
                <a:pt x="2326767" y="8076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8901D-2AC3-4690-9951-2C4E4340AEC6}">
      <dsp:nvSpPr>
        <dsp:cNvPr id="0" name=""/>
        <dsp:cNvSpPr/>
      </dsp:nvSpPr>
      <dsp:spPr>
        <a:xfrm>
          <a:off x="3319394" y="1925694"/>
          <a:ext cx="2326767" cy="807638"/>
        </a:xfrm>
        <a:custGeom>
          <a:avLst/>
          <a:gdLst/>
          <a:ahLst/>
          <a:cxnLst/>
          <a:rect l="0" t="0" r="0" b="0"/>
          <a:pathLst>
            <a:path>
              <a:moveTo>
                <a:pt x="2326767" y="0"/>
              </a:moveTo>
              <a:lnTo>
                <a:pt x="2326767" y="403819"/>
              </a:lnTo>
              <a:lnTo>
                <a:pt x="0" y="403819"/>
              </a:lnTo>
              <a:lnTo>
                <a:pt x="0" y="8076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646462-5D90-412D-89AA-5DA28C46DF39}">
      <dsp:nvSpPr>
        <dsp:cNvPr id="0" name=""/>
        <dsp:cNvSpPr/>
      </dsp:nvSpPr>
      <dsp:spPr>
        <a:xfrm>
          <a:off x="3723213" y="2746"/>
          <a:ext cx="3845896" cy="192294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endParaRPr lang="en-AU" sz="5300" kern="1200" dirty="0"/>
        </a:p>
      </dsp:txBody>
      <dsp:txXfrm>
        <a:off x="3723213" y="2746"/>
        <a:ext cx="3845896" cy="1922948"/>
      </dsp:txXfrm>
    </dsp:sp>
    <dsp:sp modelId="{919C3996-88F3-4BC1-9A1A-C6113CBD1E02}">
      <dsp:nvSpPr>
        <dsp:cNvPr id="0" name=""/>
        <dsp:cNvSpPr/>
      </dsp:nvSpPr>
      <dsp:spPr>
        <a:xfrm>
          <a:off x="1396446" y="2733333"/>
          <a:ext cx="3845896" cy="192294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AU" sz="5300" kern="1200" dirty="0"/>
            <a:t>INSTANCE01</a:t>
          </a:r>
        </a:p>
      </dsp:txBody>
      <dsp:txXfrm>
        <a:off x="1396446" y="2733333"/>
        <a:ext cx="3845896" cy="1922948"/>
      </dsp:txXfrm>
    </dsp:sp>
    <dsp:sp modelId="{3F67E47A-A2B3-4CA4-88AF-4B85A41404B2}">
      <dsp:nvSpPr>
        <dsp:cNvPr id="0" name=""/>
        <dsp:cNvSpPr/>
      </dsp:nvSpPr>
      <dsp:spPr>
        <a:xfrm>
          <a:off x="6049981" y="2733333"/>
          <a:ext cx="3845896" cy="192294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AU" sz="5300" kern="1200" dirty="0"/>
            <a:t>INSTANCE02</a:t>
          </a:r>
        </a:p>
      </dsp:txBody>
      <dsp:txXfrm>
        <a:off x="6049981" y="2733333"/>
        <a:ext cx="3845896" cy="192294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BAAE0-AC29-421E-B71F-666FFBFC3E5C}"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937E2-3C30-4588-8E1E-A5BA76029302}" type="slidenum">
              <a:rPr lang="en-US" smtClean="0"/>
              <a:t>‹#›</a:t>
            </a:fld>
            <a:endParaRPr lang="en-US"/>
          </a:p>
        </p:txBody>
      </p:sp>
    </p:spTree>
    <p:extLst>
      <p:ext uri="{BB962C8B-B14F-4D97-AF65-F5344CB8AC3E}">
        <p14:creationId xmlns:p14="http://schemas.microsoft.com/office/powerpoint/2010/main" val="128642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2/8/2019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02/08/2019 13:08:16</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1738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TYPE (TV) would outline the PROPERTIES and METHODS that are available</a:t>
            </a:r>
          </a:p>
          <a:p>
            <a:pPr marL="171450" indent="-171450">
              <a:buFont typeface="Arial" panose="020B0604020202020204" pitchFamily="34" charset="0"/>
              <a:buChar char="•"/>
            </a:pPr>
            <a:r>
              <a:rPr lang="en-US" dirty="0"/>
              <a:t>Each INSTANCE (specific TVs) will have different values</a:t>
            </a:r>
          </a:p>
          <a:p>
            <a:pPr marL="171450" indent="-171450">
              <a:buFont typeface="Arial" panose="020B0604020202020204" pitchFamily="34" charset="0"/>
              <a:buChar char="•"/>
            </a:pPr>
            <a:r>
              <a:rPr lang="en-US" dirty="0"/>
              <a:t>This is what enables automation, by abstracting data into standard types we can examine and work with in loops. </a:t>
            </a:r>
          </a:p>
        </p:txBody>
      </p:sp>
    </p:spTree>
    <p:extLst>
      <p:ext uri="{BB962C8B-B14F-4D97-AF65-F5344CB8AC3E}">
        <p14:creationId xmlns:p14="http://schemas.microsoft.com/office/powerpoint/2010/main" val="1309586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We can use PowerShell</a:t>
            </a:r>
            <a:r>
              <a:rPr lang="en-GB" sz="1200" kern="1200" baseline="0" dirty="0">
                <a:solidFill>
                  <a:schemeClr val="tx1"/>
                </a:solidFill>
                <a:effectLst/>
                <a:latin typeface="Arial" charset="0"/>
                <a:ea typeface="+mn-ea"/>
                <a:cs typeface="+mn-cs"/>
              </a:rPr>
              <a:t> to look at these TYPES</a:t>
            </a:r>
            <a:endParaRPr lang="en-GB" sz="1200" kern="1200" dirty="0">
              <a:solidFill>
                <a:schemeClr val="tx1"/>
              </a:solidFill>
              <a:effectLst/>
              <a:latin typeface="Arial" charset="0"/>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Arial" charset="0"/>
                <a:ea typeface="+mn-ea"/>
                <a:cs typeface="+mn-cs"/>
              </a:rPr>
              <a:t>We access methods</a:t>
            </a:r>
            <a:r>
              <a:rPr lang="en-GB" sz="1200" kern="1200" baseline="0" dirty="0">
                <a:solidFill>
                  <a:schemeClr val="tx1"/>
                </a:solidFill>
                <a:effectLst/>
                <a:latin typeface="Arial" charset="0"/>
                <a:ea typeface="+mn-ea"/>
                <a:cs typeface="+mn-cs"/>
              </a:rPr>
              <a:t> the same way as properties, with dot notation, but they have parenthesis as part of the name</a:t>
            </a:r>
          </a:p>
          <a:p>
            <a:pPr marL="171450" lvl="0" indent="-171450">
              <a:buFont typeface="Arial" panose="020B0604020202020204" pitchFamily="34" charset="0"/>
              <a:buChar char="•"/>
            </a:pPr>
            <a:r>
              <a:rPr lang="en-GB" sz="1200" kern="1200" dirty="0" err="1">
                <a:solidFill>
                  <a:schemeClr val="tx1"/>
                </a:solidFill>
                <a:effectLst/>
                <a:latin typeface="Arial" charset="0"/>
                <a:ea typeface="+mn-ea"/>
                <a:cs typeface="+mn-cs"/>
              </a:rPr>
              <a:t>Powershell</a:t>
            </a:r>
            <a:r>
              <a:rPr lang="en-GB" sz="1200" kern="1200" dirty="0">
                <a:solidFill>
                  <a:schemeClr val="tx1"/>
                </a:solidFill>
                <a:effectLst/>
                <a:latin typeface="Arial" charset="0"/>
                <a:ea typeface="+mn-ea"/>
                <a:cs typeface="+mn-cs"/>
              </a:rPr>
              <a:t> objects have these things too. For example we can tell a Service to stop, start, etc. </a:t>
            </a:r>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93875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675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noProof="1"/>
              <a:t>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3EBD503-35D4-44A8-8587-AEC2C404BB90}" type="slidenum">
              <a:rPr lang="en-US" smtClean="0"/>
              <a:pPr/>
              <a:t>13</a:t>
            </a:fld>
            <a:endParaRPr lang="en-US"/>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2221749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1711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02455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10267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8789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437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935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2/8/2019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38614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were looking at a file, the TYPE would just outline the PROPERTIES and METHODS that are available</a:t>
            </a:r>
          </a:p>
          <a:p>
            <a:pPr marL="171450" indent="-171450">
              <a:buFont typeface="Arial" panose="020B0604020202020204" pitchFamily="34" charset="0"/>
              <a:buChar char="•"/>
            </a:pPr>
            <a:r>
              <a:rPr lang="en-US" dirty="0"/>
              <a:t>Each INSTANCE (file) will have different values</a:t>
            </a:r>
          </a:p>
          <a:p>
            <a:pPr marL="171450" indent="-171450">
              <a:buFont typeface="Arial" panose="020B0604020202020204" pitchFamily="34" charset="0"/>
              <a:buChar char="•"/>
            </a:pPr>
            <a:r>
              <a:rPr lang="en-US" dirty="0"/>
              <a:t>This is what enables automation, by abstracting data into standard types we can examine and work with in loops. </a:t>
            </a:r>
          </a:p>
        </p:txBody>
      </p:sp>
    </p:spTree>
    <p:extLst>
      <p:ext uri="{BB962C8B-B14F-4D97-AF65-F5344CB8AC3E}">
        <p14:creationId xmlns:p14="http://schemas.microsoft.com/office/powerpoint/2010/main" val="3069453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were looking at a file, the TYPE would just outline the PROPERTIES and METHODS that are available</a:t>
            </a:r>
          </a:p>
          <a:p>
            <a:pPr marL="171450" indent="-171450">
              <a:buFont typeface="Arial" panose="020B0604020202020204" pitchFamily="34" charset="0"/>
              <a:buChar char="•"/>
            </a:pPr>
            <a:r>
              <a:rPr lang="en-US" dirty="0"/>
              <a:t>Each INSTANCE (file) will have different values</a:t>
            </a:r>
          </a:p>
          <a:p>
            <a:pPr marL="171450" indent="-171450">
              <a:buFont typeface="Arial" panose="020B0604020202020204" pitchFamily="34" charset="0"/>
              <a:buChar char="•"/>
            </a:pPr>
            <a:r>
              <a:rPr lang="en-US" dirty="0"/>
              <a:t>This is what enables automation, by abstracting data into standard types we can examine and work with in loops. </a:t>
            </a:r>
          </a:p>
        </p:txBody>
      </p:sp>
    </p:spTree>
    <p:extLst>
      <p:ext uri="{BB962C8B-B14F-4D97-AF65-F5344CB8AC3E}">
        <p14:creationId xmlns:p14="http://schemas.microsoft.com/office/powerpoint/2010/main" val="154079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85506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271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6391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9685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38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55476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828912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29</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7522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2/8/2019</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685192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30</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2/8/2019</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98874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44299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a:solidFill>
                  <a:schemeClr val="bg1"/>
                </a:solidFill>
              </a:rPr>
              <a:t>NOTE: Variable</a:t>
            </a:r>
            <a:r>
              <a:rPr lang="en-AU" baseline="0" dirty="0">
                <a:solidFill>
                  <a:schemeClr val="bg1"/>
                </a:solidFill>
              </a:rPr>
              <a:t> names that include </a:t>
            </a:r>
            <a:r>
              <a:rPr lang="en-AU" dirty="0">
                <a:solidFill>
                  <a:schemeClr val="bg1"/>
                </a:solidFill>
              </a:rPr>
              <a:t>special characters and/or spaces are difficult to use and should be avoided</a:t>
            </a:r>
          </a:p>
          <a:p>
            <a:pPr marL="0" marR="0" indent="0" algn="l" defTabSz="457200" rtl="0" eaLnBrk="1" fontAlgn="auto" latinLnBrk="0" hangingPunct="1">
              <a:lnSpc>
                <a:spcPct val="100000"/>
              </a:lnSpc>
              <a:spcBef>
                <a:spcPts val="0"/>
              </a:spcBef>
              <a:spcAft>
                <a:spcPts val="0"/>
              </a:spcAft>
              <a:buClrTx/>
              <a:buSzTx/>
              <a:buFontTx/>
              <a:buNone/>
              <a:tabLst/>
              <a:defRPr/>
            </a:pPr>
            <a:r>
              <a:rPr lang="en-AU" dirty="0">
                <a:solidFill>
                  <a:schemeClr val="bg1"/>
                </a:solidFill>
              </a:rPr>
              <a:t> They can be declared using the {} -&gt; ${a space variable} = 1</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solidFill>
                  <a:schemeClr val="bg1"/>
                </a:solidFill>
              </a:rPr>
              <a:t> Variables can even be stored directly on the filesystem ${c:\temp\1.txt} = 1</a:t>
            </a:r>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a:solidFill>
                <a:schemeClr val="bg1"/>
              </a:solidFill>
            </a:endParaRPr>
          </a:p>
          <a:p>
            <a:endParaRPr lang="en-US" dirty="0"/>
          </a:p>
        </p:txBody>
      </p:sp>
    </p:spTree>
    <p:extLst>
      <p:ext uri="{BB962C8B-B14F-4D97-AF65-F5344CB8AC3E}">
        <p14:creationId xmlns:p14="http://schemas.microsoft.com/office/powerpoint/2010/main" val="1788187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279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607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62498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45183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73219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5015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386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2/8/2019</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13438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460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82015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7908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8739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89740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52385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26601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32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5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2601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728346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3096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8233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65331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53</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2029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077319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A937E2-3C30-4588-8E1E-A5BA76029302}" type="slidenum">
              <a:rPr lang="en-US" smtClean="0"/>
              <a:t>55</a:t>
            </a:fld>
            <a:endParaRPr lang="en-US"/>
          </a:p>
        </p:txBody>
      </p:sp>
    </p:spTree>
    <p:extLst>
      <p:ext uri="{BB962C8B-B14F-4D97-AF65-F5344CB8AC3E}">
        <p14:creationId xmlns:p14="http://schemas.microsoft.com/office/powerpoint/2010/main" val="30525781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2070434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85065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7200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366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6</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223868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502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084201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28295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08357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21636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522018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677621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680073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AU" sz="1200" b="1" i="0" u="none" strike="noStrike" kern="1200" dirty="0">
                <a:solidFill>
                  <a:schemeClr val="tx1"/>
                </a:solidFill>
                <a:effectLst/>
                <a:latin typeface="Segoe UI Light"/>
                <a:ea typeface="+mn-ea"/>
                <a:cs typeface="+mn-cs"/>
              </a:rPr>
              <a:t>Operator   Description</a:t>
            </a:r>
            <a:endParaRPr lang="en-AU" sz="1200" b="0" i="0" u="none" strike="noStrike" kern="1200" dirty="0">
              <a:solidFill>
                <a:schemeClr val="tx1"/>
              </a:solidFill>
              <a:effectLst/>
              <a:latin typeface="Segoe UI Light"/>
              <a:ea typeface="+mn-ea"/>
              <a:cs typeface="+mn-cs"/>
            </a:endParaRPr>
          </a:p>
          <a:p>
            <a:pPr fontAlgn="t"/>
            <a:r>
              <a:rPr lang="en-AU" sz="1200" b="0" i="0" u="none" strike="noStrike" kern="1200" baseline="0" dirty="0">
                <a:solidFill>
                  <a:schemeClr val="tx1"/>
                </a:solidFill>
                <a:effectLst/>
                <a:latin typeface="Segoe UI Light"/>
                <a:ea typeface="+mn-ea"/>
                <a:cs typeface="+mn-cs"/>
              </a:rPr>
              <a:t>-is               Returns TRUE when input is an instance of specified .NET Framework type. </a:t>
            </a:r>
            <a:endParaRPr lang="en-AU" sz="1200" b="0" i="0" u="none" strike="noStrike" kern="1200" dirty="0">
              <a:solidFill>
                <a:schemeClr val="tx1"/>
              </a:solidFill>
              <a:effectLst/>
              <a:latin typeface="Segoe UI Light"/>
              <a:ea typeface="+mn-ea"/>
              <a:cs typeface="+mn-cs"/>
            </a:endParaRPr>
          </a:p>
          <a:p>
            <a:pPr fontAlgn="t"/>
            <a:r>
              <a:rPr lang="en-AU" sz="1200" b="0" i="0" u="none" strike="noStrike" kern="1200" baseline="0" dirty="0">
                <a:solidFill>
                  <a:schemeClr val="tx1"/>
                </a:solidFill>
                <a:effectLst/>
                <a:latin typeface="Segoe UI Light"/>
                <a:ea typeface="+mn-ea"/>
                <a:cs typeface="+mn-cs"/>
              </a:rPr>
              <a:t>-</a:t>
            </a:r>
            <a:r>
              <a:rPr lang="en-AU" sz="1200" b="0" i="0" u="none" strike="noStrike" kern="1200" baseline="0" dirty="0" err="1">
                <a:solidFill>
                  <a:schemeClr val="tx1"/>
                </a:solidFill>
                <a:effectLst/>
                <a:latin typeface="Segoe UI Light"/>
                <a:ea typeface="+mn-ea"/>
                <a:cs typeface="+mn-cs"/>
              </a:rPr>
              <a:t>isNot</a:t>
            </a:r>
            <a:r>
              <a:rPr lang="en-AU" sz="1200" b="0" i="0" u="none" strike="noStrike" kern="1200" baseline="0" dirty="0">
                <a:solidFill>
                  <a:schemeClr val="tx1"/>
                </a:solidFill>
                <a:effectLst/>
                <a:latin typeface="Segoe UI Light"/>
                <a:ea typeface="+mn-ea"/>
                <a:cs typeface="+mn-cs"/>
              </a:rPr>
              <a:t>         Returns TRUE when the input is not an instance of the specified .NET Framework type. </a:t>
            </a:r>
            <a:endParaRPr lang="en-AU" sz="1200" b="0" i="0" u="none" strike="noStrike" kern="1200" dirty="0">
              <a:solidFill>
                <a:schemeClr val="tx1"/>
              </a:solidFill>
              <a:effectLst/>
              <a:latin typeface="Segoe UI Light"/>
              <a:ea typeface="+mn-ea"/>
              <a:cs typeface="+mn-cs"/>
            </a:endParaRPr>
          </a:p>
          <a:p>
            <a:pPr eaLnBrk="1" fontAlgn="auto" latinLnBrk="0" hangingPunct="1"/>
            <a:r>
              <a:rPr lang="en-AU" sz="1200" b="0" i="0" u="none" strike="noStrike" kern="1200" baseline="0" dirty="0">
                <a:solidFill>
                  <a:schemeClr val="tx1"/>
                </a:solidFill>
                <a:effectLst/>
                <a:latin typeface="Segoe UI Light"/>
                <a:ea typeface="+mn-ea"/>
                <a:cs typeface="+mn-cs"/>
              </a:rPr>
              <a:t>-as              Converts the input to the specified .NET Framework type.</a:t>
            </a:r>
            <a:endParaRPr lang="en-AU" sz="1200" b="0" i="0" u="none" strike="noStrike" kern="1200" dirty="0">
              <a:solidFill>
                <a:schemeClr val="tx1"/>
              </a:solidFill>
              <a:effectLst/>
              <a:latin typeface="Segoe UI Light"/>
              <a:ea typeface="+mn-ea"/>
              <a:cs typeface="+mn-cs"/>
            </a:endParaRPr>
          </a:p>
          <a:p>
            <a:endParaRPr lang="en-AU" dirty="0"/>
          </a:p>
        </p:txBody>
      </p:sp>
    </p:spTree>
    <p:extLst>
      <p:ext uri="{BB962C8B-B14F-4D97-AF65-F5344CB8AC3E}">
        <p14:creationId xmlns:p14="http://schemas.microsoft.com/office/powerpoint/2010/main" val="22289052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AU" sz="1200" b="1" i="0" u="none" strike="noStrike" kern="1200" dirty="0">
                <a:solidFill>
                  <a:schemeClr val="tx1"/>
                </a:solidFill>
                <a:effectLst/>
                <a:latin typeface="Segoe UI Light"/>
                <a:ea typeface="+mn-ea"/>
                <a:cs typeface="+mn-cs"/>
              </a:rPr>
              <a:t>Operator   Description</a:t>
            </a:r>
            <a:endParaRPr lang="en-AU" sz="1200" b="0" i="0" u="none" strike="noStrike" kern="1200" dirty="0">
              <a:solidFill>
                <a:schemeClr val="tx1"/>
              </a:solidFill>
              <a:effectLst/>
              <a:latin typeface="Segoe UI Light"/>
              <a:ea typeface="+mn-ea"/>
              <a:cs typeface="+mn-cs"/>
            </a:endParaRPr>
          </a:p>
          <a:p>
            <a:pPr fontAlgn="t"/>
            <a:r>
              <a:rPr lang="en-AU" sz="1200" b="0" i="0" u="none" strike="noStrike" kern="1200" baseline="0" dirty="0">
                <a:solidFill>
                  <a:schemeClr val="tx1"/>
                </a:solidFill>
                <a:effectLst/>
                <a:latin typeface="Segoe UI Light"/>
                <a:ea typeface="+mn-ea"/>
                <a:cs typeface="+mn-cs"/>
              </a:rPr>
              <a:t>-is               Returns TRUE when input is an instance of specified .NET Framework type. </a:t>
            </a:r>
            <a:endParaRPr lang="en-AU" sz="1200" b="0" i="0" u="none" strike="noStrike" kern="1200" dirty="0">
              <a:solidFill>
                <a:schemeClr val="tx1"/>
              </a:solidFill>
              <a:effectLst/>
              <a:latin typeface="Segoe UI Light"/>
              <a:ea typeface="+mn-ea"/>
              <a:cs typeface="+mn-cs"/>
            </a:endParaRPr>
          </a:p>
          <a:p>
            <a:pPr fontAlgn="t"/>
            <a:r>
              <a:rPr lang="en-AU" sz="1200" b="0" i="0" u="none" strike="noStrike" kern="1200" baseline="0" dirty="0">
                <a:solidFill>
                  <a:schemeClr val="tx1"/>
                </a:solidFill>
                <a:effectLst/>
                <a:latin typeface="Segoe UI Light"/>
                <a:ea typeface="+mn-ea"/>
                <a:cs typeface="+mn-cs"/>
              </a:rPr>
              <a:t>-</a:t>
            </a:r>
            <a:r>
              <a:rPr lang="en-AU" sz="1200" b="0" i="0" u="none" strike="noStrike" kern="1200" baseline="0" dirty="0" err="1">
                <a:solidFill>
                  <a:schemeClr val="tx1"/>
                </a:solidFill>
                <a:effectLst/>
                <a:latin typeface="Segoe UI Light"/>
                <a:ea typeface="+mn-ea"/>
                <a:cs typeface="+mn-cs"/>
              </a:rPr>
              <a:t>isNot</a:t>
            </a:r>
            <a:r>
              <a:rPr lang="en-AU" sz="1200" b="0" i="0" u="none" strike="noStrike" kern="1200" baseline="0" dirty="0">
                <a:solidFill>
                  <a:schemeClr val="tx1"/>
                </a:solidFill>
                <a:effectLst/>
                <a:latin typeface="Segoe UI Light"/>
                <a:ea typeface="+mn-ea"/>
                <a:cs typeface="+mn-cs"/>
              </a:rPr>
              <a:t>         Returns TRUE when the input is not an instance of the specified .NET Framework type. </a:t>
            </a:r>
            <a:endParaRPr lang="en-AU" sz="1200" b="0" i="0" u="none" strike="noStrike" kern="1200" dirty="0">
              <a:solidFill>
                <a:schemeClr val="tx1"/>
              </a:solidFill>
              <a:effectLst/>
              <a:latin typeface="Segoe UI Light"/>
              <a:ea typeface="+mn-ea"/>
              <a:cs typeface="+mn-cs"/>
            </a:endParaRPr>
          </a:p>
          <a:p>
            <a:pPr eaLnBrk="1" fontAlgn="auto" latinLnBrk="0" hangingPunct="1"/>
            <a:r>
              <a:rPr lang="en-AU" sz="1200" b="0" i="0" u="none" strike="noStrike" kern="1200" baseline="0" dirty="0">
                <a:solidFill>
                  <a:schemeClr val="tx1"/>
                </a:solidFill>
                <a:effectLst/>
                <a:latin typeface="Segoe UI Light"/>
                <a:ea typeface="+mn-ea"/>
                <a:cs typeface="+mn-cs"/>
              </a:rPr>
              <a:t>-as              Converts the input to the specified .NET Framework type.</a:t>
            </a:r>
            <a:endParaRPr lang="en-AU" sz="1200" b="0" i="0" u="none" strike="noStrike" kern="1200" dirty="0">
              <a:solidFill>
                <a:schemeClr val="tx1"/>
              </a:solidFill>
              <a:effectLst/>
              <a:latin typeface="Segoe UI Light"/>
              <a:ea typeface="+mn-ea"/>
              <a:cs typeface="+mn-cs"/>
            </a:endParaRPr>
          </a:p>
          <a:p>
            <a:endParaRPr lang="en-AU" dirty="0"/>
          </a:p>
        </p:txBody>
      </p:sp>
    </p:spTree>
    <p:extLst>
      <p:ext uri="{BB962C8B-B14F-4D97-AF65-F5344CB8AC3E}">
        <p14:creationId xmlns:p14="http://schemas.microsoft.com/office/powerpoint/2010/main" val="325499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610881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460732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253335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 Mode</a:t>
            </a:r>
          </a:p>
          <a:p>
            <a:pPr marL="457200" indent="-457200" rtl="0" fontAlgn="ctr">
              <a:buFont typeface="Arial" panose="020B0604020202020204" pitchFamily="34" charset="0"/>
              <a:buChar char="•"/>
            </a:pPr>
            <a:r>
              <a:rPr lang="en-AU" sz="1200" dirty="0"/>
              <a:t>Character string values must be contained in quotation marks</a:t>
            </a:r>
          </a:p>
          <a:p>
            <a:pPr marL="457200" indent="-457200" rtl="0" fontAlgn="ctr">
              <a:buFont typeface="Arial" panose="020B0604020202020204" pitchFamily="34" charset="0"/>
              <a:buChar char="•"/>
            </a:pPr>
            <a:r>
              <a:rPr lang="en-AU" sz="1200" dirty="0"/>
              <a:t>Numbers not enclosed in quotation marks are treated as numerical values</a:t>
            </a:r>
          </a:p>
          <a:p>
            <a:endParaRPr lang="en-US" dirty="0"/>
          </a:p>
          <a:p>
            <a:r>
              <a:rPr lang="en-US" dirty="0"/>
              <a:t>Argument Mode</a:t>
            </a:r>
          </a:p>
          <a:p>
            <a:pPr marL="457200" indent="-457200" rtl="0" fontAlgn="ctr">
              <a:buFont typeface="Arial" panose="020B0604020202020204" pitchFamily="34" charset="0"/>
              <a:buChar char="•"/>
            </a:pPr>
            <a:r>
              <a:rPr lang="en-AU" sz="1200" dirty="0"/>
              <a:t>Each value is treated as an expandable string unless it begins with: </a:t>
            </a:r>
          </a:p>
          <a:p>
            <a:pPr marL="817200" indent="-457200" rtl="0" fontAlgn="ctr">
              <a:buFont typeface="Courier New" panose="02070309020205020404" pitchFamily="49" charset="0"/>
              <a:buChar char="o"/>
            </a:pPr>
            <a:r>
              <a:rPr lang="en-AU" sz="1200" dirty="0"/>
              <a:t>$ </a:t>
            </a:r>
          </a:p>
          <a:p>
            <a:pPr marL="817200" indent="-457200" rtl="0" fontAlgn="ctr">
              <a:buFont typeface="Courier New" panose="02070309020205020404" pitchFamily="49" charset="0"/>
              <a:buChar char="o"/>
            </a:pPr>
            <a:r>
              <a:rPr lang="en-AU" sz="1200" dirty="0"/>
              <a:t>@ </a:t>
            </a:r>
          </a:p>
          <a:p>
            <a:pPr marL="817200" indent="-457200" rtl="0" fontAlgn="ctr">
              <a:buFont typeface="Courier New" panose="02070309020205020404" pitchFamily="49" charset="0"/>
              <a:buChar char="o"/>
            </a:pPr>
            <a:r>
              <a:rPr lang="en-AU" sz="1200" dirty="0"/>
              <a:t>Single quotation mark ' </a:t>
            </a:r>
          </a:p>
          <a:p>
            <a:pPr marL="817200" indent="-457200" rtl="0" fontAlgn="ctr">
              <a:buFont typeface="Courier New" panose="02070309020205020404" pitchFamily="49" charset="0"/>
              <a:buChar char="o"/>
            </a:pPr>
            <a:r>
              <a:rPr lang="en-AU" sz="1200" dirty="0"/>
              <a:t>Opening parenthesis (</a:t>
            </a:r>
          </a:p>
          <a:p>
            <a:endParaRPr lang="en-US" dirty="0"/>
          </a:p>
        </p:txBody>
      </p:sp>
    </p:spTree>
    <p:extLst>
      <p:ext uri="{BB962C8B-B14F-4D97-AF65-F5344CB8AC3E}">
        <p14:creationId xmlns:p14="http://schemas.microsoft.com/office/powerpoint/2010/main" val="15355517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 Mode</a:t>
            </a:r>
          </a:p>
          <a:p>
            <a:pPr marL="457200" indent="-457200" rtl="0" fontAlgn="ctr">
              <a:buFont typeface="Arial" panose="020B0604020202020204" pitchFamily="34" charset="0"/>
              <a:buChar char="•"/>
            </a:pPr>
            <a:r>
              <a:rPr lang="en-AU" sz="1200" dirty="0"/>
              <a:t>Character string values must be contained in quotation marks</a:t>
            </a:r>
          </a:p>
          <a:p>
            <a:pPr marL="457200" indent="-457200" rtl="0" fontAlgn="ctr">
              <a:buFont typeface="Arial" panose="020B0604020202020204" pitchFamily="34" charset="0"/>
              <a:buChar char="•"/>
            </a:pPr>
            <a:r>
              <a:rPr lang="en-AU" sz="1200" dirty="0"/>
              <a:t>Numbers not enclosed in quotation marks are treated as numerical values</a:t>
            </a:r>
          </a:p>
          <a:p>
            <a:endParaRPr lang="en-US" dirty="0"/>
          </a:p>
          <a:p>
            <a:r>
              <a:rPr lang="en-US" dirty="0"/>
              <a:t>Argument Mode</a:t>
            </a:r>
          </a:p>
          <a:p>
            <a:pPr marL="457200" indent="-457200" rtl="0" fontAlgn="ctr">
              <a:buFont typeface="Arial" panose="020B0604020202020204" pitchFamily="34" charset="0"/>
              <a:buChar char="•"/>
            </a:pPr>
            <a:r>
              <a:rPr lang="en-AU" sz="1200" dirty="0"/>
              <a:t>Each value is treated as an expandable string unless it begins with: </a:t>
            </a:r>
          </a:p>
          <a:p>
            <a:pPr marL="817200" indent="-457200" rtl="0" fontAlgn="ctr">
              <a:buFont typeface="Courier New" panose="02070309020205020404" pitchFamily="49" charset="0"/>
              <a:buChar char="o"/>
            </a:pPr>
            <a:r>
              <a:rPr lang="en-AU" sz="1200" dirty="0"/>
              <a:t>$ </a:t>
            </a:r>
          </a:p>
          <a:p>
            <a:pPr marL="817200" indent="-457200" rtl="0" fontAlgn="ctr">
              <a:buFont typeface="Courier New" panose="02070309020205020404" pitchFamily="49" charset="0"/>
              <a:buChar char="o"/>
            </a:pPr>
            <a:r>
              <a:rPr lang="en-AU" sz="1200" dirty="0"/>
              <a:t>@ </a:t>
            </a:r>
          </a:p>
          <a:p>
            <a:pPr marL="817200" indent="-457200" rtl="0" fontAlgn="ctr">
              <a:buFont typeface="Courier New" panose="02070309020205020404" pitchFamily="49" charset="0"/>
              <a:buChar char="o"/>
            </a:pPr>
            <a:r>
              <a:rPr lang="en-AU" sz="1200" dirty="0"/>
              <a:t>Single quotation mark ' </a:t>
            </a:r>
          </a:p>
          <a:p>
            <a:pPr marL="817200" indent="-457200" rtl="0" fontAlgn="ctr">
              <a:buFont typeface="Courier New" panose="02070309020205020404" pitchFamily="49" charset="0"/>
              <a:buChar char="o"/>
            </a:pPr>
            <a:r>
              <a:rPr lang="en-AU" sz="1200" dirty="0"/>
              <a:t>Opening parenthesis (</a:t>
            </a:r>
          </a:p>
          <a:p>
            <a:endParaRPr lang="en-US" dirty="0"/>
          </a:p>
        </p:txBody>
      </p:sp>
    </p:spTree>
    <p:extLst>
      <p:ext uri="{BB962C8B-B14F-4D97-AF65-F5344CB8AC3E}">
        <p14:creationId xmlns:p14="http://schemas.microsoft.com/office/powerpoint/2010/main" val="24528842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29660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28308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873436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157411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3172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260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Arial" charset="0"/>
              <a:ea typeface="+mn-ea"/>
              <a:cs typeface="+mn-cs"/>
            </a:endParaRPr>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27232641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help </a:t>
            </a:r>
            <a:r>
              <a:rPr lang="en-AU" dirty="0" err="1"/>
              <a:t>about_Special_Characters</a:t>
            </a:r>
            <a:endParaRPr lang="en-AU" dirty="0"/>
          </a:p>
          <a:p>
            <a:endParaRPr lang="en-AU" dirty="0"/>
          </a:p>
          <a:p>
            <a:r>
              <a:rPr lang="en-AU" dirty="0"/>
              <a:t> </a:t>
            </a:r>
            <a:r>
              <a:rPr lang="en-AU" sz="1200" kern="1200" dirty="0">
                <a:solidFill>
                  <a:schemeClr val="tx1"/>
                </a:solidFill>
                <a:latin typeface="Segoe UI Light"/>
                <a:ea typeface="+mn-ea"/>
                <a:cs typeface="+mn-cs"/>
              </a:rPr>
              <a:t>NULL (`0)</a:t>
            </a:r>
          </a:p>
          <a:p>
            <a:r>
              <a:rPr lang="en-AU" sz="1200" kern="1200" dirty="0">
                <a:solidFill>
                  <a:schemeClr val="tx1"/>
                </a:solidFill>
                <a:latin typeface="Segoe UI Light"/>
                <a:ea typeface="+mn-ea"/>
                <a:cs typeface="+mn-cs"/>
              </a:rPr>
              <a:t>    Windows PowerShell recognizes a null special character (`0) and represents</a:t>
            </a:r>
          </a:p>
          <a:p>
            <a:r>
              <a:rPr lang="en-AU" sz="1200" kern="1200" dirty="0">
                <a:solidFill>
                  <a:schemeClr val="tx1"/>
                </a:solidFill>
                <a:latin typeface="Segoe UI Light"/>
                <a:ea typeface="+mn-ea"/>
                <a:cs typeface="+mn-cs"/>
              </a:rPr>
              <a:t>    it with a character code of 0. It appears as an empty space in the </a:t>
            </a:r>
          </a:p>
          <a:p>
            <a:r>
              <a:rPr lang="en-AU" sz="1200" kern="1200" dirty="0">
                <a:solidFill>
                  <a:schemeClr val="tx1"/>
                </a:solidFill>
                <a:latin typeface="Segoe UI Light"/>
                <a:ea typeface="+mn-ea"/>
                <a:cs typeface="+mn-cs"/>
              </a:rPr>
              <a:t>    Windows PowerShell output. This allows you to use Windows PowerShell to </a:t>
            </a:r>
          </a:p>
          <a:p>
            <a:r>
              <a:rPr lang="en-AU" sz="1200" kern="1200" dirty="0">
                <a:solidFill>
                  <a:schemeClr val="tx1"/>
                </a:solidFill>
                <a:latin typeface="Segoe UI Light"/>
                <a:ea typeface="+mn-ea"/>
                <a:cs typeface="+mn-cs"/>
              </a:rPr>
              <a:t>    read and process text files that use null characters, such as string </a:t>
            </a:r>
          </a:p>
          <a:p>
            <a:r>
              <a:rPr lang="en-AU" sz="1200" kern="1200" dirty="0">
                <a:solidFill>
                  <a:schemeClr val="tx1"/>
                </a:solidFill>
                <a:latin typeface="Segoe UI Light"/>
                <a:ea typeface="+mn-ea"/>
                <a:cs typeface="+mn-cs"/>
              </a:rPr>
              <a:t>    termination or record termination indicators. The null special character</a:t>
            </a:r>
          </a:p>
          <a:p>
            <a:r>
              <a:rPr lang="en-AU" sz="1200" kern="1200" dirty="0">
                <a:solidFill>
                  <a:schemeClr val="tx1"/>
                </a:solidFill>
                <a:latin typeface="Segoe UI Light"/>
                <a:ea typeface="+mn-ea"/>
                <a:cs typeface="+mn-cs"/>
              </a:rPr>
              <a:t>    is not equivalent to the $null variable, which stores a value of NULL.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ALERT (`a)</a:t>
            </a:r>
          </a:p>
          <a:p>
            <a:r>
              <a:rPr lang="en-AU" sz="1200" kern="1200" dirty="0">
                <a:solidFill>
                  <a:schemeClr val="tx1"/>
                </a:solidFill>
                <a:latin typeface="Segoe UI Light"/>
                <a:ea typeface="+mn-ea"/>
                <a:cs typeface="+mn-cs"/>
              </a:rPr>
              <a:t>    The alert (`a) character sends a beep signal to the computer's speaker.</a:t>
            </a:r>
          </a:p>
          <a:p>
            <a:r>
              <a:rPr lang="en-AU" sz="1200" kern="1200" dirty="0">
                <a:solidFill>
                  <a:schemeClr val="tx1"/>
                </a:solidFill>
                <a:latin typeface="Segoe UI Light"/>
                <a:ea typeface="+mn-ea"/>
                <a:cs typeface="+mn-cs"/>
              </a:rPr>
              <a:t>    You can use this to warn a user about an impending action. The following</a:t>
            </a:r>
          </a:p>
          <a:p>
            <a:r>
              <a:rPr lang="en-AU" sz="1200" kern="1200" dirty="0">
                <a:solidFill>
                  <a:schemeClr val="tx1"/>
                </a:solidFill>
                <a:latin typeface="Segoe UI Light"/>
                <a:ea typeface="+mn-ea"/>
                <a:cs typeface="+mn-cs"/>
              </a:rPr>
              <a:t>    command sends two beep signals to the local computer's speaker: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a:t>
            </a:r>
            <a:r>
              <a:rPr lang="en-AU" sz="1200" kern="1200" dirty="0" err="1">
                <a:solidFill>
                  <a:schemeClr val="tx1"/>
                </a:solidFill>
                <a:latin typeface="Segoe UI Light"/>
                <a:ea typeface="+mn-ea"/>
                <a:cs typeface="+mn-cs"/>
              </a:rPr>
              <a:t>i</a:t>
            </a:r>
            <a:r>
              <a:rPr lang="en-AU" sz="1200" kern="1200" dirty="0">
                <a:solidFill>
                  <a:schemeClr val="tx1"/>
                </a:solidFill>
                <a:latin typeface="Segoe UI Light"/>
                <a:ea typeface="+mn-ea"/>
                <a:cs typeface="+mn-cs"/>
              </a:rPr>
              <a:t> = 0; $</a:t>
            </a:r>
            <a:r>
              <a:rPr lang="en-AU" sz="1200" kern="1200" dirty="0" err="1">
                <a:solidFill>
                  <a:schemeClr val="tx1"/>
                </a:solidFill>
                <a:latin typeface="Segoe UI Light"/>
                <a:ea typeface="+mn-ea"/>
                <a:cs typeface="+mn-cs"/>
              </a:rPr>
              <a:t>i</a:t>
            </a:r>
            <a:r>
              <a:rPr lang="en-AU" sz="1200" kern="1200" dirty="0">
                <a:solidFill>
                  <a:schemeClr val="tx1"/>
                </a:solidFill>
                <a:latin typeface="Segoe UI Light"/>
                <a:ea typeface="+mn-ea"/>
                <a:cs typeface="+mn-cs"/>
              </a:rPr>
              <a:t> -le 1; $</a:t>
            </a:r>
            <a:r>
              <a:rPr lang="en-AU" sz="1200" kern="1200" dirty="0" err="1">
                <a:solidFill>
                  <a:schemeClr val="tx1"/>
                </a:solidFill>
                <a:latin typeface="Segoe UI Light"/>
                <a:ea typeface="+mn-ea"/>
                <a:cs typeface="+mn-cs"/>
              </a:rPr>
              <a:t>i</a:t>
            </a:r>
            <a:r>
              <a:rPr lang="en-AU" sz="1200" kern="1200" dirty="0">
                <a:solidFill>
                  <a:schemeClr val="tx1"/>
                </a:solidFill>
                <a:latin typeface="Segoe UI Light"/>
                <a:ea typeface="+mn-ea"/>
                <a:cs typeface="+mn-cs"/>
              </a:rPr>
              <a:t>++){"`a"}</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BACKSPACE (`b)</a:t>
            </a:r>
          </a:p>
          <a:p>
            <a:r>
              <a:rPr lang="en-AU" sz="1200" kern="1200" dirty="0">
                <a:solidFill>
                  <a:schemeClr val="tx1"/>
                </a:solidFill>
                <a:latin typeface="Segoe UI Light"/>
                <a:ea typeface="+mn-ea"/>
                <a:cs typeface="+mn-cs"/>
              </a:rPr>
              <a:t>    The backspace character (`b) moves the cursor back one character, but it </a:t>
            </a:r>
          </a:p>
          <a:p>
            <a:r>
              <a:rPr lang="en-AU" sz="1200" kern="1200" dirty="0">
                <a:solidFill>
                  <a:schemeClr val="tx1"/>
                </a:solidFill>
                <a:latin typeface="Segoe UI Light"/>
                <a:ea typeface="+mn-ea"/>
                <a:cs typeface="+mn-cs"/>
              </a:rPr>
              <a:t>    does not delete any characters. The following command writes the word </a:t>
            </a:r>
          </a:p>
          <a:p>
            <a:r>
              <a:rPr lang="en-AU" sz="1200" kern="1200" dirty="0">
                <a:solidFill>
                  <a:schemeClr val="tx1"/>
                </a:solidFill>
                <a:latin typeface="Segoe UI Light"/>
                <a:ea typeface="+mn-ea"/>
                <a:cs typeface="+mn-cs"/>
              </a:rPr>
              <a:t>    "backup", moves the cursor back twice, and then writes the word "out" </a:t>
            </a:r>
          </a:p>
          <a:p>
            <a:r>
              <a:rPr lang="en-AU" sz="1200" kern="1200" dirty="0">
                <a:solidFill>
                  <a:schemeClr val="tx1"/>
                </a:solidFill>
                <a:latin typeface="Segoe UI Light"/>
                <a:ea typeface="+mn-ea"/>
                <a:cs typeface="+mn-cs"/>
              </a:rPr>
              <a:t>    (preceded by a space and starting at the new position):</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t>
            </a:r>
            <a:r>
              <a:rPr lang="en-AU" sz="1200" kern="1200" dirty="0" err="1">
                <a:solidFill>
                  <a:schemeClr val="tx1"/>
                </a:solidFill>
                <a:latin typeface="Segoe UI Light"/>
                <a:ea typeface="+mn-ea"/>
                <a:cs typeface="+mn-cs"/>
              </a:rPr>
              <a:t>backup`b`b</a:t>
            </a:r>
            <a:r>
              <a:rPr lang="en-AU" sz="1200" kern="1200" dirty="0">
                <a:solidFill>
                  <a:schemeClr val="tx1"/>
                </a:solidFill>
                <a:latin typeface="Segoe UI Light"/>
                <a:ea typeface="+mn-ea"/>
                <a:cs typeface="+mn-cs"/>
              </a:rPr>
              <a:t> out"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 as follows: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back out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FORM FEED (`f)</a:t>
            </a:r>
          </a:p>
          <a:p>
            <a:r>
              <a:rPr lang="en-AU" sz="1200" kern="1200" dirty="0">
                <a:solidFill>
                  <a:schemeClr val="tx1"/>
                </a:solidFill>
                <a:latin typeface="Segoe UI Light"/>
                <a:ea typeface="+mn-ea"/>
                <a:cs typeface="+mn-cs"/>
              </a:rPr>
              <a:t>   The form feed character (`f) is a print instruction that ejects the</a:t>
            </a:r>
          </a:p>
          <a:p>
            <a:r>
              <a:rPr lang="en-AU" sz="1200" kern="1200" dirty="0">
                <a:solidFill>
                  <a:schemeClr val="tx1"/>
                </a:solidFill>
                <a:latin typeface="Segoe UI Light"/>
                <a:ea typeface="+mn-ea"/>
                <a:cs typeface="+mn-cs"/>
              </a:rPr>
              <a:t>   current page and continues printing on the next page. This character</a:t>
            </a:r>
          </a:p>
          <a:p>
            <a:r>
              <a:rPr lang="en-AU" sz="1200" kern="1200" dirty="0">
                <a:solidFill>
                  <a:schemeClr val="tx1"/>
                </a:solidFill>
                <a:latin typeface="Segoe UI Light"/>
                <a:ea typeface="+mn-ea"/>
                <a:cs typeface="+mn-cs"/>
              </a:rPr>
              <a:t>   affects printed documents only; it does not affect screen output.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NEW LINE (`n)</a:t>
            </a:r>
          </a:p>
          <a:p>
            <a:r>
              <a:rPr lang="en-AU" sz="1200" kern="1200" dirty="0">
                <a:solidFill>
                  <a:schemeClr val="tx1"/>
                </a:solidFill>
                <a:latin typeface="Segoe UI Light"/>
                <a:ea typeface="+mn-ea"/>
                <a:cs typeface="+mn-cs"/>
              </a:rPr>
              <a:t>    The new line character (`n) inserts a line break immediately after the </a:t>
            </a:r>
          </a:p>
          <a:p>
            <a:r>
              <a:rPr lang="en-AU" sz="1200" kern="1200" dirty="0">
                <a:solidFill>
                  <a:schemeClr val="tx1"/>
                </a:solidFill>
                <a:latin typeface="Segoe UI Light"/>
                <a:ea typeface="+mn-ea"/>
                <a:cs typeface="+mn-cs"/>
              </a:rPr>
              <a:t>    character.</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following example shows how to use the new line character in a </a:t>
            </a:r>
          </a:p>
          <a:p>
            <a:r>
              <a:rPr lang="en-AU" sz="1200" kern="1200" dirty="0">
                <a:solidFill>
                  <a:schemeClr val="tx1"/>
                </a:solidFill>
                <a:latin typeface="Segoe UI Light"/>
                <a:ea typeface="+mn-ea"/>
                <a:cs typeface="+mn-cs"/>
              </a:rPr>
              <a:t>    Write-Host command: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"There are two line </a:t>
            </a:r>
            <a:r>
              <a:rPr lang="en-AU" sz="1200" kern="1200" dirty="0" err="1">
                <a:solidFill>
                  <a:schemeClr val="tx1"/>
                </a:solidFill>
                <a:latin typeface="Segoe UI Light"/>
                <a:ea typeface="+mn-ea"/>
                <a:cs typeface="+mn-cs"/>
              </a:rPr>
              <a:t>breaks`n`nhere</a:t>
            </a:r>
            <a:r>
              <a:rPr lang="en-AU" sz="1200" kern="1200" dirty="0">
                <a:solidFill>
                  <a:schemeClr val="tx1"/>
                </a:solidFill>
                <a:latin typeface="Segoe UI Light"/>
                <a:ea typeface="+mn-ea"/>
                <a:cs typeface="+mn-cs"/>
              </a:rPr>
              <a:t>."</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 as follows: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There are two line breaks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here.</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CARRIAGE RETURN (`r)</a:t>
            </a:r>
          </a:p>
          <a:p>
            <a:r>
              <a:rPr lang="en-AU" sz="1200" kern="1200" dirty="0">
                <a:solidFill>
                  <a:schemeClr val="tx1"/>
                </a:solidFill>
                <a:latin typeface="Segoe UI Light"/>
                <a:ea typeface="+mn-ea"/>
                <a:cs typeface="+mn-cs"/>
              </a:rPr>
              <a:t>    The carriage return character (`r) eliminates the entire line prior </a:t>
            </a:r>
          </a:p>
          <a:p>
            <a:r>
              <a:rPr lang="en-AU" sz="1200" kern="1200" dirty="0">
                <a:solidFill>
                  <a:schemeClr val="tx1"/>
                </a:solidFill>
                <a:latin typeface="Segoe UI Light"/>
                <a:ea typeface="+mn-ea"/>
                <a:cs typeface="+mn-cs"/>
              </a:rPr>
              <a:t>    to the `r character, as though the prior text were on a different line.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Write-Host "Let's not </a:t>
            </a:r>
            <a:r>
              <a:rPr lang="en-AU" sz="1200" kern="1200" dirty="0" err="1">
                <a:solidFill>
                  <a:schemeClr val="tx1"/>
                </a:solidFill>
                <a:latin typeface="Segoe UI Light"/>
                <a:ea typeface="+mn-ea"/>
                <a:cs typeface="+mn-cs"/>
              </a:rPr>
              <a:t>move`rDelete</a:t>
            </a:r>
            <a:r>
              <a:rPr lang="en-AU" sz="1200" kern="1200" dirty="0">
                <a:solidFill>
                  <a:schemeClr val="tx1"/>
                </a:solidFill>
                <a:latin typeface="Segoe UI Light"/>
                <a:ea typeface="+mn-ea"/>
                <a:cs typeface="+mn-cs"/>
              </a:rPr>
              <a:t> everything before this point."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Delete everything before this point.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HORIZONTAL TAB (`t)</a:t>
            </a:r>
          </a:p>
          <a:p>
            <a:r>
              <a:rPr lang="en-AU" sz="1200" kern="1200" dirty="0">
                <a:solidFill>
                  <a:schemeClr val="tx1"/>
                </a:solidFill>
                <a:latin typeface="Segoe UI Light"/>
                <a:ea typeface="+mn-ea"/>
                <a:cs typeface="+mn-cs"/>
              </a:rPr>
              <a:t>    The horizontal tab character (`t) advances to the next tab stop and </a:t>
            </a:r>
          </a:p>
          <a:p>
            <a:r>
              <a:rPr lang="en-AU" sz="1200" kern="1200" dirty="0">
                <a:solidFill>
                  <a:schemeClr val="tx1"/>
                </a:solidFill>
                <a:latin typeface="Segoe UI Light"/>
                <a:ea typeface="+mn-ea"/>
                <a:cs typeface="+mn-cs"/>
              </a:rPr>
              <a:t>    continues writing at that point. By default, the Windows PowerShell</a:t>
            </a:r>
          </a:p>
          <a:p>
            <a:r>
              <a:rPr lang="en-AU" sz="1200" kern="1200" dirty="0">
                <a:solidFill>
                  <a:schemeClr val="tx1"/>
                </a:solidFill>
                <a:latin typeface="Segoe UI Light"/>
                <a:ea typeface="+mn-ea"/>
                <a:cs typeface="+mn-cs"/>
              </a:rPr>
              <a:t>    console has a tab stop at every eighth space.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following command inserts two tabs between each</a:t>
            </a:r>
          </a:p>
          <a:p>
            <a:r>
              <a:rPr lang="en-AU" sz="1200" kern="1200" dirty="0">
                <a:solidFill>
                  <a:schemeClr val="tx1"/>
                </a:solidFill>
                <a:latin typeface="Segoe UI Light"/>
                <a:ea typeface="+mn-ea"/>
                <a:cs typeface="+mn-cs"/>
              </a:rPr>
              <a:t>    column.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"Column1`t`tColumn2`t`tColumn3"</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Column1         Column2         Column3</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VERTICAL TAB (`v)</a:t>
            </a:r>
          </a:p>
          <a:p>
            <a:r>
              <a:rPr lang="en-US" sz="1200" kern="1200" dirty="0">
                <a:solidFill>
                  <a:schemeClr val="tx1"/>
                </a:solidFill>
                <a:latin typeface="Segoe UI Light"/>
                <a:ea typeface="+mn-ea"/>
                <a:cs typeface="+mn-cs"/>
              </a:rPr>
              <a:t>    The horizontal tab character (`t) advances to the next vertical tab stop</a:t>
            </a:r>
          </a:p>
          <a:p>
            <a:r>
              <a:rPr lang="en-US" sz="1200" kern="1200" dirty="0">
                <a:solidFill>
                  <a:schemeClr val="tx1"/>
                </a:solidFill>
                <a:latin typeface="Segoe UI Light"/>
                <a:ea typeface="+mn-ea"/>
                <a:cs typeface="+mn-cs"/>
              </a:rPr>
              <a:t>    and writes all subsequent output beginning at that point. This character</a:t>
            </a:r>
          </a:p>
          <a:p>
            <a:r>
              <a:rPr lang="en-US" sz="1200" kern="1200" dirty="0">
                <a:solidFill>
                  <a:schemeClr val="tx1"/>
                </a:solidFill>
                <a:latin typeface="Segoe UI Light"/>
                <a:ea typeface="+mn-ea"/>
                <a:cs typeface="+mn-cs"/>
              </a:rPr>
              <a:t>    affects printed documents only. It does not affect screen output.</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STOP PARSING  (--%)</a:t>
            </a:r>
          </a:p>
          <a:p>
            <a:r>
              <a:rPr lang="en-US" sz="1200" kern="1200" dirty="0">
                <a:solidFill>
                  <a:schemeClr val="tx1"/>
                </a:solidFill>
                <a:latin typeface="Segoe UI Light"/>
                <a:ea typeface="+mn-ea"/>
                <a:cs typeface="+mn-cs"/>
              </a:rPr>
              <a:t>    The stop-parsing symbol (--%) prevents Windows PowerShell from</a:t>
            </a:r>
          </a:p>
          <a:p>
            <a:r>
              <a:rPr lang="en-US" sz="1200" kern="1200" dirty="0">
                <a:solidFill>
                  <a:schemeClr val="tx1"/>
                </a:solidFill>
                <a:latin typeface="Segoe UI Light"/>
                <a:ea typeface="+mn-ea"/>
                <a:cs typeface="+mn-cs"/>
              </a:rPr>
              <a:t>    interpreting arguments in program calls as Windows PowerShell</a:t>
            </a:r>
          </a:p>
          <a:p>
            <a:r>
              <a:rPr lang="en-US" sz="1200" kern="1200" dirty="0">
                <a:solidFill>
                  <a:schemeClr val="tx1"/>
                </a:solidFill>
                <a:latin typeface="Segoe UI Light"/>
                <a:ea typeface="+mn-ea"/>
                <a:cs typeface="+mn-cs"/>
              </a:rPr>
              <a:t>    commands and expressions.</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Place the stop-parsing symbol after the program name and before</a:t>
            </a:r>
          </a:p>
          <a:p>
            <a:r>
              <a:rPr lang="en-US" sz="1200" kern="1200" dirty="0">
                <a:solidFill>
                  <a:schemeClr val="tx1"/>
                </a:solidFill>
                <a:latin typeface="Segoe UI Light"/>
                <a:ea typeface="+mn-ea"/>
                <a:cs typeface="+mn-cs"/>
              </a:rPr>
              <a:t>    program arguments that might cause errors.</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For example, the following </a:t>
            </a:r>
            <a:r>
              <a:rPr lang="en-US" sz="1200" kern="1200" dirty="0" err="1">
                <a:solidFill>
                  <a:schemeClr val="tx1"/>
                </a:solidFill>
                <a:latin typeface="Segoe UI Light"/>
                <a:ea typeface="+mn-ea"/>
                <a:cs typeface="+mn-cs"/>
              </a:rPr>
              <a:t>Icacls</a:t>
            </a:r>
            <a:r>
              <a:rPr lang="en-US" sz="1200" kern="1200" dirty="0">
                <a:solidFill>
                  <a:schemeClr val="tx1"/>
                </a:solidFill>
                <a:latin typeface="Segoe UI Light"/>
                <a:ea typeface="+mn-ea"/>
                <a:cs typeface="+mn-cs"/>
              </a:rPr>
              <a:t> command uses the stop-parsing</a:t>
            </a:r>
          </a:p>
          <a:p>
            <a:r>
              <a:rPr lang="en-US" sz="1200" kern="1200" dirty="0">
                <a:solidFill>
                  <a:schemeClr val="tx1"/>
                </a:solidFill>
                <a:latin typeface="Segoe UI Light"/>
                <a:ea typeface="+mn-ea"/>
                <a:cs typeface="+mn-cs"/>
              </a:rPr>
              <a:t>    symbol.</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icacls</a:t>
            </a:r>
            <a:r>
              <a:rPr lang="en-US" sz="1200" kern="1200" dirty="0">
                <a:solidFill>
                  <a:schemeClr val="tx1"/>
                </a:solidFill>
                <a:latin typeface="Segoe UI Light"/>
                <a:ea typeface="+mn-ea"/>
                <a:cs typeface="+mn-cs"/>
              </a:rPr>
              <a:t> X:\VMS --% /grant Dom\</a:t>
            </a:r>
            <a:r>
              <a:rPr lang="en-US" sz="1200" kern="1200" dirty="0" err="1">
                <a:solidFill>
                  <a:schemeClr val="tx1"/>
                </a:solidFill>
                <a:latin typeface="Segoe UI Light"/>
                <a:ea typeface="+mn-ea"/>
                <a:cs typeface="+mn-cs"/>
              </a:rPr>
              <a:t>HVAdmin</a:t>
            </a:r>
            <a:r>
              <a:rPr lang="en-US" sz="1200" kern="1200" dirty="0">
                <a:solidFill>
                  <a:schemeClr val="tx1"/>
                </a:solidFill>
                <a:latin typeface="Segoe UI Light"/>
                <a:ea typeface="+mn-ea"/>
                <a:cs typeface="+mn-cs"/>
              </a:rPr>
              <a:t>:(CI)(OI)F</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Windows PowerShell sends the following command to </a:t>
            </a:r>
            <a:r>
              <a:rPr lang="en-US" sz="1200" kern="1200" dirty="0" err="1">
                <a:solidFill>
                  <a:schemeClr val="tx1"/>
                </a:solidFill>
                <a:latin typeface="Segoe UI Light"/>
                <a:ea typeface="+mn-ea"/>
                <a:cs typeface="+mn-cs"/>
              </a:rPr>
              <a:t>Icacls</a:t>
            </a:r>
            <a:r>
              <a:rPr lang="en-US" sz="1200" kern="1200" dirty="0">
                <a:solidFill>
                  <a:schemeClr val="tx1"/>
                </a:solidFill>
                <a:latin typeface="Segoe UI Light"/>
                <a:ea typeface="+mn-ea"/>
                <a:cs typeface="+mn-cs"/>
              </a:rPr>
              <a:t>.</a:t>
            </a:r>
          </a:p>
          <a:p>
            <a:r>
              <a:rPr lang="en-US" sz="1200" kern="1200" dirty="0">
                <a:solidFill>
                  <a:schemeClr val="tx1"/>
                </a:solidFill>
                <a:latin typeface="Segoe UI Light"/>
                <a:ea typeface="+mn-ea"/>
                <a:cs typeface="+mn-cs"/>
              </a:rPr>
              <a:t>        X:\VMS /grant Dom\</a:t>
            </a:r>
            <a:r>
              <a:rPr lang="en-US" sz="1200" kern="1200" dirty="0" err="1">
                <a:solidFill>
                  <a:schemeClr val="tx1"/>
                </a:solidFill>
                <a:latin typeface="Segoe UI Light"/>
                <a:ea typeface="+mn-ea"/>
                <a:cs typeface="+mn-cs"/>
              </a:rPr>
              <a:t>HVAdmin</a:t>
            </a:r>
            <a:r>
              <a:rPr lang="en-US" sz="1200" kern="1200" dirty="0">
                <a:solidFill>
                  <a:schemeClr val="tx1"/>
                </a:solidFill>
                <a:latin typeface="Segoe UI Light"/>
                <a:ea typeface="+mn-ea"/>
                <a:cs typeface="+mn-cs"/>
              </a:rPr>
              <a:t>:(CI)(OI)F</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For more information about the stop-parsing symbol, see</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about_Parsing</a:t>
            </a:r>
            <a:r>
              <a:rPr lang="en-US" sz="1200" kern="1200" dirty="0">
                <a:solidFill>
                  <a:schemeClr val="tx1"/>
                </a:solidFill>
                <a:latin typeface="Segoe UI Light"/>
                <a:ea typeface="+mn-ea"/>
                <a:cs typeface="+mn-cs"/>
              </a:rPr>
              <a:t>.</a:t>
            </a:r>
          </a:p>
          <a:p>
            <a:endParaRPr lang="en-US" sz="1200" kern="1200" dirty="0">
              <a:solidFill>
                <a:schemeClr val="tx1"/>
              </a:solidFill>
              <a:latin typeface="Segoe UI Light"/>
              <a:ea typeface="+mn-ea"/>
              <a:cs typeface="+mn-cs"/>
            </a:endParaRP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KEYWORDS</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about_Punctuation</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about_Symbols</a:t>
            </a:r>
            <a:endParaRPr lang="en-US" sz="1200" kern="1200" dirty="0">
              <a:solidFill>
                <a:schemeClr val="tx1"/>
              </a:solidFill>
              <a:latin typeface="Segoe UI Light"/>
              <a:ea typeface="+mn-ea"/>
              <a:cs typeface="+mn-cs"/>
            </a:endParaRP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SEE ALSO</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about_Quoting_Rules</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about_Escape_Characters</a:t>
            </a:r>
            <a:endParaRPr lang="en-AU" dirty="0"/>
          </a:p>
        </p:txBody>
      </p:sp>
    </p:spTree>
    <p:extLst>
      <p:ext uri="{BB962C8B-B14F-4D97-AF65-F5344CB8AC3E}">
        <p14:creationId xmlns:p14="http://schemas.microsoft.com/office/powerpoint/2010/main" val="27794193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549338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25310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228551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306638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889108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86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04572574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87</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2/8/2019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8242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kern="1200" dirty="0">
                <a:solidFill>
                  <a:schemeClr val="tx1"/>
                </a:solidFill>
                <a:effectLst/>
                <a:latin typeface="Arial" charset="0"/>
                <a:ea typeface="+mn-ea"/>
                <a:cs typeface="+mn-cs"/>
              </a:rPr>
              <a:t>Note: stress vocab</a:t>
            </a:r>
            <a:r>
              <a:rPr lang="en-GB" sz="1200" kern="1200" baseline="0" dirty="0">
                <a:solidFill>
                  <a:schemeClr val="tx1"/>
                </a:solidFill>
                <a:effectLst/>
                <a:latin typeface="Arial" charset="0"/>
                <a:ea typeface="+mn-ea"/>
                <a:cs typeface="+mn-cs"/>
              </a:rPr>
              <a:t> words</a:t>
            </a:r>
            <a:endParaRPr lang="en-GB" sz="1200" kern="1200" dirty="0">
              <a:solidFill>
                <a:schemeClr val="tx1"/>
              </a:solidFill>
              <a:effectLst/>
              <a:latin typeface="Arial" charset="0"/>
              <a:ea typeface="+mn-ea"/>
              <a:cs typeface="+mn-cs"/>
            </a:endParaRPr>
          </a:p>
          <a:p>
            <a:pPr marL="171450" indent="-171450">
              <a:buFont typeface="Arial" panose="020B0604020202020204" pitchFamily="34" charset="0"/>
              <a:buChar char="•"/>
            </a:pPr>
            <a:endParaRPr lang="en-GB" sz="1200" kern="1200" dirty="0">
              <a:solidFill>
                <a:schemeClr val="tx1"/>
              </a:solidFill>
              <a:effectLst/>
              <a:latin typeface="Arial" charset="0"/>
              <a:ea typeface="+mn-ea"/>
              <a:cs typeface="+mn-cs"/>
            </a:endParaRPr>
          </a:p>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To really understand PowerShell you need to understand objects: In PowerShell pretty much everything is an object</a:t>
            </a:r>
          </a:p>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We learned earlier that our data (objects) is loaded full of useful information called properties</a:t>
            </a:r>
          </a:p>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How would you model a TV? What kind of properties (information) does it have?</a:t>
            </a:r>
          </a:p>
          <a:p>
            <a:pPr marL="171450" indent="-171450">
              <a:buFont typeface="Arial" panose="020B0604020202020204" pitchFamily="34" charset="0"/>
              <a:buChar char="•"/>
            </a:pPr>
            <a:endParaRPr lang="en-GB" sz="1200" kern="1200" dirty="0">
              <a:solidFill>
                <a:schemeClr val="tx1"/>
              </a:solidFill>
              <a:effectLst/>
              <a:latin typeface="Arial"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a:solidFill>
                  <a:schemeClr val="tx1"/>
                </a:solidFill>
                <a:effectLst/>
                <a:latin typeface="Arial" charset="0"/>
                <a:ea typeface="+mn-ea"/>
                <a:cs typeface="+mn-cs"/>
              </a:rPr>
              <a:t>Objects in PowerShell also have actions, we call these methods. </a:t>
            </a:r>
            <a:endParaRPr lang="en-GB" sz="1200" kern="1200" dirty="0">
              <a:solidFill>
                <a:schemeClr val="tx1"/>
              </a:solidFill>
              <a:effectLst/>
              <a:latin typeface="Arial" charset="0"/>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Arial" charset="0"/>
                <a:ea typeface="+mn-ea"/>
                <a:cs typeface="+mn-cs"/>
              </a:rPr>
              <a:t>Like pressing buttons on a</a:t>
            </a:r>
            <a:r>
              <a:rPr lang="en-GB" sz="1200" kern="1200" baseline="0" dirty="0">
                <a:solidFill>
                  <a:schemeClr val="tx1"/>
                </a:solidFill>
                <a:effectLst/>
                <a:latin typeface="Arial" charset="0"/>
                <a:ea typeface="+mn-ea"/>
                <a:cs typeface="+mn-cs"/>
              </a:rPr>
              <a:t> remote, or the TV itself. </a:t>
            </a:r>
          </a:p>
          <a:p>
            <a:pPr marL="628650" lvl="1" indent="-171450">
              <a:buFont typeface="Arial" panose="020B0604020202020204" pitchFamily="34" charset="0"/>
              <a:buChar char="•"/>
            </a:pPr>
            <a:r>
              <a:rPr lang="en-GB" sz="1200" kern="1200" dirty="0">
                <a:solidFill>
                  <a:schemeClr val="tx1"/>
                </a:solidFill>
                <a:effectLst/>
                <a:latin typeface="Arial" charset="0"/>
                <a:ea typeface="+mn-ea"/>
                <a:cs typeface="+mn-cs"/>
              </a:rPr>
              <a:t>What kind of actions can a TV take? </a:t>
            </a:r>
          </a:p>
          <a:p>
            <a:pPr marL="628650" lvl="1" indent="-171450">
              <a:buFont typeface="Arial" panose="020B0604020202020204" pitchFamily="34" charset="0"/>
              <a:buChar char="•"/>
            </a:pPr>
            <a:endParaRPr lang="en-GB" sz="1200" kern="1200" dirty="0">
              <a:solidFill>
                <a:schemeClr val="tx1"/>
              </a:solidFill>
              <a:effectLst/>
              <a:latin typeface="Arial" charset="0"/>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Arial" charset="0"/>
                <a:ea typeface="+mn-ea"/>
                <a:cs typeface="+mn-cs"/>
              </a:rPr>
              <a:t>Sometimes these actions might need data.</a:t>
            </a:r>
            <a:r>
              <a:rPr lang="en-GB" sz="1200" kern="1200" baseline="0" dirty="0">
                <a:solidFill>
                  <a:schemeClr val="tx1"/>
                </a:solidFill>
                <a:effectLst/>
                <a:latin typeface="Arial" charset="0"/>
                <a:ea typeface="+mn-ea"/>
                <a:cs typeface="+mn-cs"/>
              </a:rPr>
              <a:t> For example, if we wanted to change to a specific channel we might have to pass in the channel number.</a:t>
            </a:r>
            <a:endParaRPr lang="en-GB" sz="12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481030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3921911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08114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21501077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8502088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3879480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3780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23324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078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471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5396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822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5109291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980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7255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9089572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56837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1384512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31974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6571307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994544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29355300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4922540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57809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19269369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12536915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0988029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24939061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23060828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1155930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3985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35079473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31020706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12737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3256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2544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9455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19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31043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3576473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1940132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9183517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470743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745592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788493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415485837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741751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085210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089306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6645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4869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1897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258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49751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0272145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092918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41627012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38928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6595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273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4672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662914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614262623"/>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7.xml"/><Relationship Id="rId1" Type="http://schemas.openxmlformats.org/officeDocument/2006/relationships/customXml" Target="../../customXml/item8.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customXml" Target="../../customXml/item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7.xml"/><Relationship Id="rId1" Type="http://schemas.openxmlformats.org/officeDocument/2006/relationships/customXml" Target="../../customXml/item10.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customXml" Target="../../customXml/item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7.xml"/><Relationship Id="rId1" Type="http://schemas.openxmlformats.org/officeDocument/2006/relationships/customXml" Target="../../customXml/item12.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customXml" Target="../../customXml/item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customXml" Target="../../customXml/item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customXml" Target="../../customXml/item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7.xml"/><Relationship Id="rId1" Type="http://schemas.openxmlformats.org/officeDocument/2006/relationships/customXml" Target="../../customXml/item15.xml"/><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customXml" Target="../../customXml/item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customXml" Target="../../customXml/item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7.xml"/><Relationship Id="rId1" Type="http://schemas.openxmlformats.org/officeDocument/2006/relationships/customXml" Target="../../customXml/item17.xml"/><Relationship Id="rId4" Type="http://schemas.openxmlformats.org/officeDocument/2006/relationships/image" Target="../media/image15.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6.xml"/><Relationship Id="rId1" Type="http://schemas.openxmlformats.org/officeDocument/2006/relationships/customXml" Target="../../customXml/item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customXml" Target="../../customXml/item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7.xml"/><Relationship Id="rId1" Type="http://schemas.openxmlformats.org/officeDocument/2006/relationships/customXml" Target="../../customXml/item19.xml"/><Relationship Id="rId4" Type="http://schemas.openxmlformats.org/officeDocument/2006/relationships/image" Target="../media/image15.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6.xml"/><Relationship Id="rId1" Type="http://schemas.openxmlformats.org/officeDocument/2006/relationships/customXml" Target="../../customXml/item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6.xml"/><Relationship Id="rId1" Type="http://schemas.openxmlformats.org/officeDocument/2006/relationships/customXml" Target="../../customXml/item5.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7.xml"/><Relationship Id="rId1" Type="http://schemas.openxmlformats.org/officeDocument/2006/relationships/customXml" Target="../../customXml/item21.xml"/><Relationship Id="rId4" Type="http://schemas.openxmlformats.org/officeDocument/2006/relationships/image" Target="../media/image15.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7.xml"/><Relationship Id="rId1" Type="http://schemas.openxmlformats.org/officeDocument/2006/relationships/customXml" Target="../../customXml/item22.xml"/><Relationship Id="rId4" Type="http://schemas.openxmlformats.org/officeDocument/2006/relationships/image" Target="../media/image15.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6.xml"/><Relationship Id="rId1" Type="http://schemas.openxmlformats.org/officeDocument/2006/relationships/customXml" Target="../../customXml/item2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customXml" Target="../../customXml/item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7.xml"/><Relationship Id="rId1" Type="http://schemas.openxmlformats.org/officeDocument/2006/relationships/customXml" Target="../../customXml/item24.xml"/><Relationship Id="rId4" Type="http://schemas.openxmlformats.org/officeDocument/2006/relationships/image" Target="../media/image15.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6.xml"/><Relationship Id="rId1" Type="http://schemas.openxmlformats.org/officeDocument/2006/relationships/customXml" Target="../../customXml/item2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6.xml"/><Relationship Id="rId1" Type="http://schemas.openxmlformats.org/officeDocument/2006/relationships/customXml" Target="../../customXml/item2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7.xml"/><Relationship Id="rId1" Type="http://schemas.openxmlformats.org/officeDocument/2006/relationships/customXml" Target="../../customXml/item27.xml"/><Relationship Id="rId4" Type="http://schemas.openxmlformats.org/officeDocument/2006/relationships/image" Target="../media/image15.jpe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6.xml"/><Relationship Id="rId1" Type="http://schemas.openxmlformats.org/officeDocument/2006/relationships/customXml" Target="../../customXml/item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47389161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07607463"/>
              </p:ext>
            </p:extLst>
          </p:nvPr>
        </p:nvGraphicFramePr>
        <p:xfrm>
          <a:off x="641175" y="1752600"/>
          <a:ext cx="11292324" cy="4659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8052738"/>
              </p:ext>
            </p:extLst>
          </p:nvPr>
        </p:nvGraphicFramePr>
        <p:xfrm>
          <a:off x="6705600" y="4434889"/>
          <a:ext cx="4320480" cy="2133600"/>
        </p:xfrm>
        <a:graphic>
          <a:graphicData uri="http://schemas.openxmlformats.org/drawingml/2006/table">
            <a:tbl>
              <a:tblPr firstRow="1" bandRow="1">
                <a:tableStyleId>{D7AC3CCA-C797-4891-BE02-D94E43425B78}</a:tableStyleId>
              </a:tblPr>
              <a:tblGrid>
                <a:gridCol w="1988420">
                  <a:extLst>
                    <a:ext uri="{9D8B030D-6E8A-4147-A177-3AD203B41FA5}">
                      <a16:colId xmlns:a16="http://schemas.microsoft.com/office/drawing/2014/main" val="20000"/>
                    </a:ext>
                  </a:extLst>
                </a:gridCol>
                <a:gridCol w="2332060">
                  <a:extLst>
                    <a:ext uri="{9D8B030D-6E8A-4147-A177-3AD203B41FA5}">
                      <a16:colId xmlns:a16="http://schemas.microsoft.com/office/drawing/2014/main" val="20001"/>
                    </a:ext>
                  </a:extLst>
                </a:gridCol>
              </a:tblGrid>
              <a:tr h="264335">
                <a:tc gridSpan="2">
                  <a:txBody>
                    <a:bodyPr/>
                    <a:lstStyle/>
                    <a:p>
                      <a:pPr algn="ctr"/>
                      <a:r>
                        <a:rPr lang="en-AU" sz="1400" dirty="0">
                          <a:latin typeface="Segoe UI Light" panose="020B0502040204020203" pitchFamily="34" charset="0"/>
                          <a:cs typeface="Segoe UI Light" panose="020B0502040204020203" pitchFamily="34" charset="0"/>
                        </a:rPr>
                        <a:t>$MyTv2</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725674268"/>
                  </a:ext>
                </a:extLst>
              </a:tr>
              <a:tr h="264335">
                <a:tc>
                  <a:txBody>
                    <a:bodyPr/>
                    <a:lstStyle/>
                    <a:p>
                      <a:r>
                        <a:rPr lang="en-AU" sz="1400" b="1" u="sng" dirty="0">
                          <a:latin typeface="Segoe UI Light" panose="020B0502040204020203" pitchFamily="34" charset="0"/>
                          <a:cs typeface="Segoe UI Light" panose="020B0502040204020203" pitchFamily="34" charset="0"/>
                        </a:rPr>
                        <a:t>Property</a:t>
                      </a:r>
                    </a:p>
                  </a:txBody>
                  <a:tcPr/>
                </a:tc>
                <a:tc>
                  <a:txBody>
                    <a:bodyPr/>
                    <a:lstStyle/>
                    <a:p>
                      <a:r>
                        <a:rPr lang="en-AU" sz="1400" b="1" u="sng" dirty="0">
                          <a:latin typeface="Segoe UI Light" panose="020B0502040204020203" pitchFamily="34" charset="0"/>
                          <a:cs typeface="Segoe UI Light" panose="020B0502040204020203" pitchFamily="34" charset="0"/>
                        </a:rPr>
                        <a:t>Value</a:t>
                      </a:r>
                    </a:p>
                  </a:txBody>
                  <a:tcPr/>
                </a:tc>
                <a:extLst>
                  <a:ext uri="{0D108BD9-81ED-4DB2-BD59-A6C34878D82A}">
                    <a16:rowId xmlns:a16="http://schemas.microsoft.com/office/drawing/2014/main" val="10000"/>
                  </a:ext>
                </a:extLst>
              </a:tr>
              <a:tr h="298048">
                <a:tc>
                  <a:txBody>
                    <a:bodyPr/>
                    <a:lstStyle/>
                    <a:p>
                      <a:r>
                        <a:rPr lang="en-AU" sz="1400" b="1" dirty="0" err="1">
                          <a:latin typeface="Segoe UI Light" panose="020B0502040204020203" pitchFamily="34" charset="0"/>
                          <a:cs typeface="Segoe UI Light" panose="020B0502040204020203" pitchFamily="34" charset="0"/>
                        </a:rPr>
                        <a:t>DisplayType</a:t>
                      </a:r>
                      <a:endParaRPr lang="en-AU" sz="1400" b="1"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LED</a:t>
                      </a:r>
                    </a:p>
                  </a:txBody>
                  <a:tcPr/>
                </a:tc>
                <a:extLst>
                  <a:ext uri="{0D108BD9-81ED-4DB2-BD59-A6C34878D82A}">
                    <a16:rowId xmlns:a16="http://schemas.microsoft.com/office/drawing/2014/main" val="10001"/>
                  </a:ext>
                </a:extLst>
              </a:tr>
              <a:tr h="264335">
                <a:tc>
                  <a:txBody>
                    <a:bodyPr/>
                    <a:lstStyle/>
                    <a:p>
                      <a:r>
                        <a:rPr lang="en-AU" sz="1400" b="1" dirty="0">
                          <a:latin typeface="Segoe UI Light" panose="020B0502040204020203" pitchFamily="34" charset="0"/>
                          <a:cs typeface="Segoe UI Light" panose="020B0502040204020203" pitchFamily="34" charset="0"/>
                        </a:rPr>
                        <a:t>Input</a:t>
                      </a:r>
                    </a:p>
                  </a:txBody>
                  <a:tcPr/>
                </a:tc>
                <a:tc>
                  <a:txBody>
                    <a:bodyPr/>
                    <a:lstStyle/>
                    <a:p>
                      <a:r>
                        <a:rPr lang="en-AU" sz="1400" dirty="0">
                          <a:latin typeface="Segoe UI Light" panose="020B0502040204020203" pitchFamily="34" charset="0"/>
                          <a:cs typeface="Segoe UI Light" panose="020B0502040204020203" pitchFamily="34" charset="0"/>
                        </a:rPr>
                        <a:t>HDMI1</a:t>
                      </a:r>
                    </a:p>
                  </a:txBody>
                  <a:tcPr/>
                </a:tc>
                <a:extLst>
                  <a:ext uri="{0D108BD9-81ED-4DB2-BD59-A6C34878D82A}">
                    <a16:rowId xmlns:a16="http://schemas.microsoft.com/office/drawing/2014/main" val="10002"/>
                  </a:ext>
                </a:extLst>
              </a:tr>
              <a:tr h="264335">
                <a:tc>
                  <a:txBody>
                    <a:bodyPr/>
                    <a:lstStyle/>
                    <a:p>
                      <a:r>
                        <a:rPr lang="en-AU" sz="1400" b="1" dirty="0">
                          <a:latin typeface="Segoe UI Light" panose="020B0502040204020203" pitchFamily="34" charset="0"/>
                          <a:cs typeface="Segoe UI Light" panose="020B0502040204020203" pitchFamily="34" charset="0"/>
                        </a:rPr>
                        <a:t>Size</a:t>
                      </a:r>
                    </a:p>
                  </a:txBody>
                  <a:tcPr/>
                </a:tc>
                <a:tc>
                  <a:txBody>
                    <a:bodyPr/>
                    <a:lstStyle/>
                    <a:p>
                      <a:r>
                        <a:rPr lang="en-AU" sz="1400" dirty="0">
                          <a:latin typeface="Segoe UI Light" panose="020B0502040204020203" pitchFamily="34" charset="0"/>
                          <a:cs typeface="Segoe UI Light" panose="020B0502040204020203" pitchFamily="34" charset="0"/>
                        </a:rPr>
                        <a:t>80</a:t>
                      </a:r>
                    </a:p>
                  </a:txBody>
                  <a:tcPr/>
                </a:tc>
                <a:extLst>
                  <a:ext uri="{0D108BD9-81ED-4DB2-BD59-A6C34878D82A}">
                    <a16:rowId xmlns:a16="http://schemas.microsoft.com/office/drawing/2014/main" val="10003"/>
                  </a:ext>
                </a:extLst>
              </a:tr>
              <a:tr h="264335">
                <a:tc>
                  <a:txBody>
                    <a:bodyPr/>
                    <a:lstStyle/>
                    <a:p>
                      <a:r>
                        <a:rPr lang="en-AU" sz="1400" b="1" dirty="0" err="1">
                          <a:latin typeface="Segoe UI Light" panose="020B0502040204020203" pitchFamily="34" charset="0"/>
                          <a:cs typeface="Segoe UI Light" panose="020B0502040204020203" pitchFamily="34" charset="0"/>
                        </a:rPr>
                        <a:t>ModelNumber</a:t>
                      </a:r>
                      <a:endParaRPr lang="en-AU" sz="1400"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LEDTV-80432</a:t>
                      </a:r>
                    </a:p>
                  </a:txBody>
                  <a:tcPr/>
                </a:tc>
                <a:extLst>
                  <a:ext uri="{0D108BD9-81ED-4DB2-BD59-A6C34878D82A}">
                    <a16:rowId xmlns:a16="http://schemas.microsoft.com/office/drawing/2014/main" val="2784276054"/>
                  </a:ext>
                </a:extLst>
              </a:tr>
              <a:tr h="264335">
                <a:tc>
                  <a:txBody>
                    <a:bodyPr/>
                    <a:lstStyle/>
                    <a:p>
                      <a:r>
                        <a:rPr lang="en-AU" sz="1400" dirty="0">
                          <a:latin typeface="Segoe UI Light" panose="020B0502040204020203" pitchFamily="34" charset="0"/>
                          <a:cs typeface="Segoe UI Light" panose="020B0502040204020203" pitchFamily="34" charset="0"/>
                        </a:rPr>
                        <a:t>…</a:t>
                      </a:r>
                    </a:p>
                  </a:txBody>
                  <a:tcPr/>
                </a:tc>
                <a:tc>
                  <a:txBody>
                    <a:bodyPr/>
                    <a:lstStyle/>
                    <a:p>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5"/>
                  </a:ext>
                </a:extLst>
              </a:tr>
            </a:tbl>
          </a:graphicData>
        </a:graphic>
      </p:graphicFrame>
      <p:sp>
        <p:nvSpPr>
          <p:cNvPr id="8" name="Title 7"/>
          <p:cNvSpPr>
            <a:spLocks noGrp="1"/>
          </p:cNvSpPr>
          <p:nvPr>
            <p:ph type="title"/>
          </p:nvPr>
        </p:nvSpPr>
        <p:spPr/>
        <p:txBody>
          <a:bodyPr>
            <a:normAutofit/>
          </a:bodyPr>
          <a:lstStyle/>
          <a:p>
            <a:r>
              <a:rPr lang="en-AU" dirty="0"/>
              <a:t>Understanding Instances</a:t>
            </a:r>
          </a:p>
        </p:txBody>
      </p:sp>
      <p:graphicFrame>
        <p:nvGraphicFramePr>
          <p:cNvPr id="11" name="Table 10"/>
          <p:cNvGraphicFramePr>
            <a:graphicFrameLocks noGrp="1"/>
          </p:cNvGraphicFramePr>
          <p:nvPr>
            <p:extLst>
              <p:ext uri="{D42A27DB-BD31-4B8C-83A1-F6EECF244321}">
                <p14:modId xmlns:p14="http://schemas.microsoft.com/office/powerpoint/2010/main" val="750855877"/>
              </p:ext>
            </p:extLst>
          </p:nvPr>
        </p:nvGraphicFramePr>
        <p:xfrm>
          <a:off x="1600200" y="4434889"/>
          <a:ext cx="4320480" cy="2133600"/>
        </p:xfrm>
        <a:graphic>
          <a:graphicData uri="http://schemas.openxmlformats.org/drawingml/2006/table">
            <a:tbl>
              <a:tblPr firstRow="1" bandRow="1">
                <a:tableStyleId>{D7AC3CCA-C797-4891-BE02-D94E43425B78}</a:tableStyleId>
              </a:tblPr>
              <a:tblGrid>
                <a:gridCol w="1988420">
                  <a:extLst>
                    <a:ext uri="{9D8B030D-6E8A-4147-A177-3AD203B41FA5}">
                      <a16:colId xmlns:a16="http://schemas.microsoft.com/office/drawing/2014/main" val="20000"/>
                    </a:ext>
                  </a:extLst>
                </a:gridCol>
                <a:gridCol w="2332060">
                  <a:extLst>
                    <a:ext uri="{9D8B030D-6E8A-4147-A177-3AD203B41FA5}">
                      <a16:colId xmlns:a16="http://schemas.microsoft.com/office/drawing/2014/main" val="20001"/>
                    </a:ext>
                  </a:extLst>
                </a:gridCol>
              </a:tblGrid>
              <a:tr h="264335">
                <a:tc gridSpan="2">
                  <a:txBody>
                    <a:bodyPr/>
                    <a:lstStyle/>
                    <a:p>
                      <a:pPr algn="ctr"/>
                      <a:r>
                        <a:rPr lang="en-AU" sz="1400" dirty="0">
                          <a:latin typeface="Segoe UI Light" panose="020B0502040204020203" pitchFamily="34" charset="0"/>
                          <a:cs typeface="Segoe UI Light" panose="020B0502040204020203" pitchFamily="34" charset="0"/>
                        </a:rPr>
                        <a:t>$MyTv1</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745604530"/>
                  </a:ext>
                </a:extLst>
              </a:tr>
              <a:tr h="264335">
                <a:tc>
                  <a:txBody>
                    <a:bodyPr/>
                    <a:lstStyle/>
                    <a:p>
                      <a:r>
                        <a:rPr lang="en-AU" sz="1400" b="1" u="sng" dirty="0">
                          <a:latin typeface="Segoe UI Light" panose="020B0502040204020203" pitchFamily="34" charset="0"/>
                          <a:cs typeface="Segoe UI Light" panose="020B0502040204020203" pitchFamily="34" charset="0"/>
                        </a:rPr>
                        <a:t>Property</a:t>
                      </a:r>
                    </a:p>
                  </a:txBody>
                  <a:tcPr/>
                </a:tc>
                <a:tc>
                  <a:txBody>
                    <a:bodyPr/>
                    <a:lstStyle/>
                    <a:p>
                      <a:r>
                        <a:rPr lang="en-AU" sz="1400" b="1" u="sng" dirty="0">
                          <a:latin typeface="Segoe UI Light" panose="020B0502040204020203" pitchFamily="34" charset="0"/>
                          <a:cs typeface="Segoe UI Light" panose="020B0502040204020203" pitchFamily="34" charset="0"/>
                        </a:rPr>
                        <a:t>Value</a:t>
                      </a:r>
                    </a:p>
                  </a:txBody>
                  <a:tcPr/>
                </a:tc>
                <a:extLst>
                  <a:ext uri="{0D108BD9-81ED-4DB2-BD59-A6C34878D82A}">
                    <a16:rowId xmlns:a16="http://schemas.microsoft.com/office/drawing/2014/main" val="10000"/>
                  </a:ext>
                </a:extLst>
              </a:tr>
              <a:tr h="298048">
                <a:tc>
                  <a:txBody>
                    <a:bodyPr/>
                    <a:lstStyle/>
                    <a:p>
                      <a:r>
                        <a:rPr lang="en-AU" sz="1400" b="1" dirty="0" err="1">
                          <a:latin typeface="Segoe UI Light" panose="020B0502040204020203" pitchFamily="34" charset="0"/>
                          <a:cs typeface="Segoe UI Light" panose="020B0502040204020203" pitchFamily="34" charset="0"/>
                        </a:rPr>
                        <a:t>DisplayType</a:t>
                      </a:r>
                      <a:endParaRPr lang="en-AU" sz="1400" b="1"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LCD</a:t>
                      </a:r>
                    </a:p>
                  </a:txBody>
                  <a:tcPr/>
                </a:tc>
                <a:extLst>
                  <a:ext uri="{0D108BD9-81ED-4DB2-BD59-A6C34878D82A}">
                    <a16:rowId xmlns:a16="http://schemas.microsoft.com/office/drawing/2014/main" val="10001"/>
                  </a:ext>
                </a:extLst>
              </a:tr>
              <a:tr h="264335">
                <a:tc>
                  <a:txBody>
                    <a:bodyPr/>
                    <a:lstStyle/>
                    <a:p>
                      <a:r>
                        <a:rPr lang="en-AU" sz="1400" b="1" dirty="0">
                          <a:latin typeface="Segoe UI Light" panose="020B0502040204020203" pitchFamily="34" charset="0"/>
                          <a:cs typeface="Segoe UI Light" panose="020B0502040204020203" pitchFamily="34" charset="0"/>
                        </a:rPr>
                        <a:t>Input</a:t>
                      </a:r>
                    </a:p>
                  </a:txBody>
                  <a:tcPr/>
                </a:tc>
                <a:tc>
                  <a:txBody>
                    <a:bodyPr/>
                    <a:lstStyle/>
                    <a:p>
                      <a:r>
                        <a:rPr lang="en-AU" sz="1400" dirty="0">
                          <a:latin typeface="Segoe UI Light" panose="020B0502040204020203" pitchFamily="34" charset="0"/>
                          <a:cs typeface="Segoe UI Light" panose="020B0502040204020203" pitchFamily="34" charset="0"/>
                        </a:rPr>
                        <a:t>VGA</a:t>
                      </a:r>
                    </a:p>
                  </a:txBody>
                  <a:tcPr/>
                </a:tc>
                <a:extLst>
                  <a:ext uri="{0D108BD9-81ED-4DB2-BD59-A6C34878D82A}">
                    <a16:rowId xmlns:a16="http://schemas.microsoft.com/office/drawing/2014/main" val="10002"/>
                  </a:ext>
                </a:extLst>
              </a:tr>
              <a:tr h="264335">
                <a:tc>
                  <a:txBody>
                    <a:bodyPr/>
                    <a:lstStyle/>
                    <a:p>
                      <a:r>
                        <a:rPr lang="en-AU" sz="1400" b="1" dirty="0">
                          <a:latin typeface="Segoe UI Light" panose="020B0502040204020203" pitchFamily="34" charset="0"/>
                          <a:cs typeface="Segoe UI Light" panose="020B0502040204020203" pitchFamily="34" charset="0"/>
                        </a:rPr>
                        <a:t>Size</a:t>
                      </a:r>
                    </a:p>
                  </a:txBody>
                  <a:tcPr/>
                </a:tc>
                <a:tc>
                  <a:txBody>
                    <a:bodyPr/>
                    <a:lstStyle/>
                    <a:p>
                      <a:r>
                        <a:rPr lang="en-AU" sz="1400" dirty="0">
                          <a:latin typeface="Segoe UI Light" panose="020B0502040204020203" pitchFamily="34" charset="0"/>
                          <a:cs typeface="Segoe UI Light" panose="020B0502040204020203" pitchFamily="34" charset="0"/>
                        </a:rPr>
                        <a:t>42</a:t>
                      </a:r>
                    </a:p>
                  </a:txBody>
                  <a:tcPr/>
                </a:tc>
                <a:extLst>
                  <a:ext uri="{0D108BD9-81ED-4DB2-BD59-A6C34878D82A}">
                    <a16:rowId xmlns:a16="http://schemas.microsoft.com/office/drawing/2014/main" val="10003"/>
                  </a:ext>
                </a:extLst>
              </a:tr>
              <a:tr h="264335">
                <a:tc>
                  <a:txBody>
                    <a:bodyPr/>
                    <a:lstStyle/>
                    <a:p>
                      <a:r>
                        <a:rPr lang="en-AU" sz="1400" b="1" dirty="0" err="1">
                          <a:latin typeface="Segoe UI Light" panose="020B0502040204020203" pitchFamily="34" charset="0"/>
                          <a:cs typeface="Segoe UI Light" panose="020B0502040204020203" pitchFamily="34" charset="0"/>
                        </a:rPr>
                        <a:t>ModelNumber</a:t>
                      </a:r>
                      <a:endParaRPr lang="en-AU" sz="1400" b="1"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PTV-42732</a:t>
                      </a:r>
                    </a:p>
                  </a:txBody>
                  <a:tcPr/>
                </a:tc>
                <a:extLst>
                  <a:ext uri="{0D108BD9-81ED-4DB2-BD59-A6C34878D82A}">
                    <a16:rowId xmlns:a16="http://schemas.microsoft.com/office/drawing/2014/main" val="969074763"/>
                  </a:ext>
                </a:extLst>
              </a:tr>
              <a:tr h="264335">
                <a:tc>
                  <a:txBody>
                    <a:bodyPr/>
                    <a:lstStyle/>
                    <a:p>
                      <a:r>
                        <a:rPr lang="en-AU" sz="1400" b="1" dirty="0">
                          <a:latin typeface="Segoe UI Light" panose="020B0502040204020203" pitchFamily="34" charset="0"/>
                          <a:cs typeface="Segoe UI Light" panose="020B0502040204020203" pitchFamily="34" charset="0"/>
                        </a:rPr>
                        <a:t>…</a:t>
                      </a:r>
                    </a:p>
                  </a:txBody>
                  <a:tcPr/>
                </a:tc>
                <a:tc>
                  <a:txBody>
                    <a:bodyPr/>
                    <a:lstStyle/>
                    <a:p>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0232972"/>
              </p:ext>
            </p:extLst>
          </p:nvPr>
        </p:nvGraphicFramePr>
        <p:xfrm>
          <a:off x="4378125" y="1295400"/>
          <a:ext cx="3886200" cy="2438400"/>
        </p:xfrm>
        <a:graphic>
          <a:graphicData uri="http://schemas.openxmlformats.org/drawingml/2006/table">
            <a:tbl>
              <a:tblPr firstRow="1" bandRow="1">
                <a:tableStyleId>{D7AC3CCA-C797-4891-BE02-D94E43425B78}</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264335">
                <a:tc gridSpan="2">
                  <a:txBody>
                    <a:bodyPr/>
                    <a:lstStyle/>
                    <a:p>
                      <a:pPr algn="ctr"/>
                      <a:r>
                        <a:rPr lang="en-AU" sz="1400" dirty="0">
                          <a:latin typeface="Segoe UI Light" panose="020B0502040204020203" pitchFamily="34" charset="0"/>
                          <a:cs typeface="Segoe UI Light" panose="020B0502040204020203" pitchFamily="34" charset="0"/>
                        </a:rPr>
                        <a:t>Type [Microsoft.TV]</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745604530"/>
                  </a:ext>
                </a:extLst>
              </a:tr>
              <a:tr h="264335">
                <a:tc gridSpan="2">
                  <a:txBody>
                    <a:bodyPr/>
                    <a:lstStyle/>
                    <a:p>
                      <a:pPr algn="ctr"/>
                      <a:r>
                        <a:rPr lang="en-AU" sz="1400" dirty="0">
                          <a:latin typeface="Segoe UI Light" panose="020B0502040204020203" pitchFamily="34" charset="0"/>
                          <a:cs typeface="Segoe UI Light" panose="020B0502040204020203" pitchFamily="34" charset="0"/>
                        </a:rPr>
                        <a:t>Members</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604379216"/>
                  </a:ext>
                </a:extLst>
              </a:tr>
              <a:tr h="264335">
                <a:tc>
                  <a:txBody>
                    <a:bodyPr/>
                    <a:lstStyle/>
                    <a:p>
                      <a:r>
                        <a:rPr lang="en-AU" sz="1400" b="1" i="0" u="sng" dirty="0">
                          <a:latin typeface="Segoe UI Light" panose="020B0502040204020203" pitchFamily="34" charset="0"/>
                          <a:cs typeface="Segoe UI Light" panose="020B0502040204020203" pitchFamily="34" charset="0"/>
                        </a:rPr>
                        <a:t>Properties</a:t>
                      </a:r>
                    </a:p>
                  </a:txBody>
                  <a:tcPr/>
                </a:tc>
                <a:tc>
                  <a:txBody>
                    <a:bodyPr/>
                    <a:lstStyle/>
                    <a:p>
                      <a:r>
                        <a:rPr lang="en-AU" sz="1400" b="1" i="0" u="sng" dirty="0">
                          <a:latin typeface="Segoe UI Light" panose="020B0502040204020203" pitchFamily="34" charset="0"/>
                          <a:cs typeface="Segoe UI Light" panose="020B0502040204020203" pitchFamily="34" charset="0"/>
                        </a:rPr>
                        <a:t>Methods</a:t>
                      </a:r>
                    </a:p>
                  </a:txBody>
                  <a:tcPr/>
                </a:tc>
                <a:extLst>
                  <a:ext uri="{0D108BD9-81ED-4DB2-BD59-A6C34878D82A}">
                    <a16:rowId xmlns:a16="http://schemas.microsoft.com/office/drawing/2014/main" val="10000"/>
                  </a:ext>
                </a:extLst>
              </a:tr>
              <a:tr h="298048">
                <a:tc>
                  <a:txBody>
                    <a:bodyPr/>
                    <a:lstStyle/>
                    <a:p>
                      <a:r>
                        <a:rPr lang="en-AU" sz="1400" dirty="0" err="1">
                          <a:latin typeface="Segoe UI Light" panose="020B0502040204020203" pitchFamily="34" charset="0"/>
                          <a:cs typeface="Segoe UI Light" panose="020B0502040204020203" pitchFamily="34" charset="0"/>
                        </a:rPr>
                        <a:t>DisplayType</a:t>
                      </a:r>
                      <a:endParaRPr lang="en-AU" sz="1400" dirty="0">
                        <a:latin typeface="Segoe UI Light" panose="020B0502040204020203" pitchFamily="34" charset="0"/>
                        <a:cs typeface="Segoe UI Light" panose="020B0502040204020203" pitchFamily="34" charset="0"/>
                      </a:endParaRPr>
                    </a:p>
                  </a:txBody>
                  <a:tcPr/>
                </a:tc>
                <a:tc>
                  <a:txBody>
                    <a:bodyPr/>
                    <a:lstStyle/>
                    <a:p>
                      <a:r>
                        <a:rPr lang="en-AU" sz="1400" dirty="0" err="1">
                          <a:latin typeface="Segoe UI Light" panose="020B0502040204020203" pitchFamily="34" charset="0"/>
                          <a:cs typeface="Segoe UI Light" panose="020B0502040204020203" pitchFamily="34" charset="0"/>
                        </a:rPr>
                        <a:t>VolumeUp</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1"/>
                  </a:ext>
                </a:extLst>
              </a:tr>
              <a:tr h="264335">
                <a:tc>
                  <a:txBody>
                    <a:bodyPr/>
                    <a:lstStyle/>
                    <a:p>
                      <a:r>
                        <a:rPr lang="en-AU" sz="1400" dirty="0">
                          <a:latin typeface="Segoe UI Light" panose="020B0502040204020203" pitchFamily="34" charset="0"/>
                          <a:cs typeface="Segoe UI Light" panose="020B0502040204020203" pitchFamily="34" charset="0"/>
                        </a:rPr>
                        <a:t>Input</a:t>
                      </a:r>
                    </a:p>
                  </a:txBody>
                  <a:tcPr/>
                </a:tc>
                <a:tc>
                  <a:txBody>
                    <a:bodyPr/>
                    <a:lstStyle/>
                    <a:p>
                      <a:r>
                        <a:rPr lang="en-AU" sz="1400" dirty="0" err="1">
                          <a:latin typeface="Segoe UI Light" panose="020B0502040204020203" pitchFamily="34" charset="0"/>
                          <a:cs typeface="Segoe UI Light" panose="020B0502040204020203" pitchFamily="34" charset="0"/>
                        </a:rPr>
                        <a:t>VolumeDown</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2"/>
                  </a:ext>
                </a:extLst>
              </a:tr>
              <a:tr h="264335">
                <a:tc>
                  <a:txBody>
                    <a:bodyPr/>
                    <a:lstStyle/>
                    <a:p>
                      <a:r>
                        <a:rPr lang="en-AU" sz="1400" dirty="0">
                          <a:latin typeface="Segoe UI Light" panose="020B0502040204020203" pitchFamily="34" charset="0"/>
                          <a:cs typeface="Segoe UI Light" panose="020B0502040204020203" pitchFamily="34" charset="0"/>
                        </a:rPr>
                        <a:t>Size</a:t>
                      </a:r>
                    </a:p>
                  </a:txBody>
                  <a:tcPr/>
                </a:tc>
                <a:tc>
                  <a:txBody>
                    <a:bodyPr/>
                    <a:lstStyle/>
                    <a:p>
                      <a:r>
                        <a:rPr lang="en-AU" sz="1400" dirty="0" err="1">
                          <a:latin typeface="Segoe UI Light" panose="020B0502040204020203" pitchFamily="34" charset="0"/>
                          <a:cs typeface="Segoe UI Light" panose="020B0502040204020203" pitchFamily="34" charset="0"/>
                        </a:rPr>
                        <a:t>ChannelUp</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3"/>
                  </a:ext>
                </a:extLst>
              </a:tr>
              <a:tr h="264335">
                <a:tc>
                  <a:txBody>
                    <a:bodyPr/>
                    <a:lstStyle/>
                    <a:p>
                      <a:r>
                        <a:rPr lang="en-AU" sz="1400" dirty="0" err="1">
                          <a:latin typeface="Segoe UI Light" panose="020B0502040204020203" pitchFamily="34" charset="0"/>
                          <a:cs typeface="Segoe UI Light" panose="020B0502040204020203" pitchFamily="34" charset="0"/>
                        </a:rPr>
                        <a:t>ModelNumber</a:t>
                      </a:r>
                      <a:endParaRPr lang="en-AU" sz="1400" dirty="0">
                        <a:latin typeface="Segoe UI Light" panose="020B0502040204020203" pitchFamily="34" charset="0"/>
                        <a:cs typeface="Segoe UI Light" panose="020B0502040204020203" pitchFamily="34" charset="0"/>
                      </a:endParaRPr>
                    </a:p>
                  </a:txBody>
                  <a:tcPr/>
                </a:tc>
                <a:tc>
                  <a:txBody>
                    <a:bodyPr/>
                    <a:lstStyle/>
                    <a:p>
                      <a:r>
                        <a:rPr lang="en-AU" sz="1400" dirty="0" err="1">
                          <a:latin typeface="Segoe UI Light" panose="020B0502040204020203" pitchFamily="34" charset="0"/>
                          <a:cs typeface="Segoe UI Light" panose="020B0502040204020203" pitchFamily="34" charset="0"/>
                        </a:rPr>
                        <a:t>TogglePower</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502336428"/>
                  </a:ext>
                </a:extLst>
              </a:tr>
              <a:tr h="202072">
                <a:tc>
                  <a:txBody>
                    <a:bodyPr/>
                    <a:lstStyle/>
                    <a:p>
                      <a:r>
                        <a:rPr lang="en-AU" sz="1400" dirty="0">
                          <a:latin typeface="Segoe UI Light" panose="020B0502040204020203" pitchFamily="34" charset="0"/>
                          <a:cs typeface="Segoe UI Light" panose="020B0502040204020203" pitchFamily="34" charset="0"/>
                        </a:rPr>
                        <a:t>…</a:t>
                      </a:r>
                    </a:p>
                  </a:txBody>
                  <a:tcPr/>
                </a:tc>
                <a:tc>
                  <a:txBody>
                    <a:bodyPr/>
                    <a:lstStyle/>
                    <a:p>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49080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5"/>
          <p:cNvSpPr>
            <a:spLocks noGrp="1"/>
          </p:cNvSpPr>
          <p:nvPr>
            <p:ph type="title"/>
          </p:nvPr>
        </p:nvSpPr>
        <p:spPr/>
        <p:txBody>
          <a:bodyPr>
            <a:normAutofit/>
          </a:bodyPr>
          <a:lstStyle/>
          <a:p>
            <a:r>
              <a:rPr lang="en-US" dirty="0"/>
              <a:t>TV Model Example</a:t>
            </a:r>
          </a:p>
        </p:txBody>
      </p:sp>
      <p:pic>
        <p:nvPicPr>
          <p:cNvPr id="6" name="Picture 5"/>
          <p:cNvPicPr>
            <a:picLocks noChangeAspect="1"/>
          </p:cNvPicPr>
          <p:nvPr/>
        </p:nvPicPr>
        <p:blipFill>
          <a:blip r:embed="rId3"/>
          <a:stretch>
            <a:fillRect/>
          </a:stretch>
        </p:blipFill>
        <p:spPr>
          <a:xfrm>
            <a:off x="7918384" y="0"/>
            <a:ext cx="4286250" cy="3524250"/>
          </a:xfrm>
          <a:prstGeom prst="rect">
            <a:avLst/>
          </a:prstGeom>
        </p:spPr>
      </p:pic>
      <p:sp>
        <p:nvSpPr>
          <p:cNvPr id="10" name="Line Callout 1 (Border and Accent Bar) 9"/>
          <p:cNvSpPr/>
          <p:nvPr/>
        </p:nvSpPr>
        <p:spPr>
          <a:xfrm>
            <a:off x="1794067" y="50532"/>
            <a:ext cx="5484819" cy="3162486"/>
          </a:xfrm>
          <a:prstGeom prst="accentBorderCallout1">
            <a:avLst>
              <a:gd name="adj1" fmla="val 7280"/>
              <a:gd name="adj2" fmla="val 112506"/>
              <a:gd name="adj3" fmla="val 35932"/>
              <a:gd name="adj4" fmla="val 138687"/>
            </a:avLst>
          </a:prstGeom>
          <a:solidFill>
            <a:schemeClr val="accent1">
              <a:alpha val="6000"/>
            </a:schemeClr>
          </a:solidFill>
          <a:ln w="38100">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939737629"/>
              </p:ext>
            </p:extLst>
          </p:nvPr>
        </p:nvGraphicFramePr>
        <p:xfrm>
          <a:off x="344163" y="3634451"/>
          <a:ext cx="5501051" cy="2842549"/>
        </p:xfrm>
        <a:graphic>
          <a:graphicData uri="http://schemas.openxmlformats.org/drawingml/2006/table">
            <a:tbl>
              <a:tblPr firstRow="1" bandRow="1"/>
              <a:tblGrid>
                <a:gridCol w="5501051">
                  <a:extLst>
                    <a:ext uri="{9D8B030D-6E8A-4147-A177-3AD203B41FA5}">
                      <a16:colId xmlns:a16="http://schemas.microsoft.com/office/drawing/2014/main" val="498934032"/>
                    </a:ext>
                  </a:extLst>
                </a:gridCol>
              </a:tblGrid>
              <a:tr h="2842549">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Lucida Console" panose="020B0609040504020204" pitchFamily="49" charset="0"/>
                        </a:rPr>
                        <a:t>PS C:\&gt; </a:t>
                      </a:r>
                      <a:r>
                        <a:rPr lang="en-US" sz="1600" dirty="0">
                          <a:solidFill>
                            <a:srgbClr val="00B050"/>
                          </a:solidFill>
                          <a:latin typeface="Lucida Console" panose="020B0609040504020204" pitchFamily="49" charset="0"/>
                        </a:rPr>
                        <a:t>$</a:t>
                      </a:r>
                      <a:r>
                        <a:rPr lang="en-US" sz="1600" dirty="0" err="1">
                          <a:solidFill>
                            <a:srgbClr val="00B050"/>
                          </a:solidFill>
                          <a:latin typeface="Lucida Console" panose="020B0609040504020204" pitchFamily="49" charset="0"/>
                        </a:rPr>
                        <a:t>MyTV</a:t>
                      </a:r>
                      <a:r>
                        <a:rPr lang="en-US" sz="1600" dirty="0">
                          <a:solidFill>
                            <a:srgbClr val="00B050"/>
                          </a:solidFill>
                          <a:latin typeface="Lucida Console" panose="020B0609040504020204" pitchFamily="49" charset="0"/>
                        </a:rPr>
                        <a:t> </a:t>
                      </a:r>
                      <a:r>
                        <a:rPr lang="en-US" sz="1600" dirty="0">
                          <a:solidFill>
                            <a:schemeClr val="bg1"/>
                          </a:solidFill>
                          <a:latin typeface="Lucida Console" panose="020B0609040504020204" pitchFamily="49" charset="0"/>
                        </a:rPr>
                        <a:t>= Get-</a:t>
                      </a:r>
                      <a:r>
                        <a:rPr lang="en-US" sz="1600" dirty="0" err="1">
                          <a:solidFill>
                            <a:schemeClr val="bg1"/>
                          </a:solidFill>
                          <a:latin typeface="Lucida Console" panose="020B0609040504020204" pitchFamily="49" charset="0"/>
                        </a:rPr>
                        <a:t>Tv</a:t>
                      </a:r>
                      <a:r>
                        <a:rPr lang="en-US" sz="1600" baseline="0" dirty="0">
                          <a:solidFill>
                            <a:schemeClr val="bg1"/>
                          </a:solidFill>
                          <a:latin typeface="Lucida Console" panose="020B0609040504020204" pitchFamily="49" charset="0"/>
                        </a:rPr>
                        <a:t> </a:t>
                      </a:r>
                      <a:r>
                        <a:rPr lang="en-US" sz="1600" baseline="0" dirty="0">
                          <a:solidFill>
                            <a:srgbClr val="FF0000"/>
                          </a:solidFill>
                          <a:latin typeface="Lucida Console" panose="020B0609040504020204" pitchFamily="49" charset="0"/>
                        </a:rPr>
                        <a:t># Not real Cmdlet!</a:t>
                      </a:r>
                      <a:endParaRPr lang="en-US" sz="1600" dirty="0">
                        <a:solidFill>
                          <a:srgbClr val="FF0000"/>
                        </a:solidFill>
                        <a:latin typeface="Lucida Console" panose="020B0609040504020204" pitchFamily="49" charset="0"/>
                      </a:endParaRPr>
                    </a:p>
                    <a:p>
                      <a:r>
                        <a:rPr lang="en-US" sz="1600" dirty="0">
                          <a:solidFill>
                            <a:schemeClr val="bg1"/>
                          </a:solidFill>
                          <a:latin typeface="Lucida Console" panose="020B0609040504020204" pitchFamily="49" charset="0"/>
                        </a:rPr>
                        <a:t>PS C:\&gt; </a:t>
                      </a:r>
                      <a:r>
                        <a:rPr lang="en-US" sz="1600" kern="1200" dirty="0">
                          <a:solidFill>
                            <a:srgbClr val="00B050"/>
                          </a:solidFill>
                          <a:latin typeface="Lucida Console" panose="020B0609040504020204" pitchFamily="49" charset="0"/>
                        </a:rPr>
                        <a:t>$</a:t>
                      </a:r>
                      <a:r>
                        <a:rPr lang="en-US" sz="1600" kern="1200" dirty="0" err="1">
                          <a:solidFill>
                            <a:srgbClr val="00B050"/>
                          </a:solidFill>
                          <a:latin typeface="Lucida Console" panose="020B0609040504020204" pitchFamily="49" charset="0"/>
                        </a:rPr>
                        <a:t>MyTV</a:t>
                      </a:r>
                      <a:r>
                        <a:rPr lang="en-US" sz="1600" dirty="0" err="1">
                          <a:solidFill>
                            <a:schemeClr val="bg1"/>
                          </a:solidFill>
                          <a:latin typeface="Lucida Console" panose="020B0609040504020204" pitchFamily="49" charset="0"/>
                        </a:rPr>
                        <a:t>.VolumeUp</a:t>
                      </a:r>
                      <a:r>
                        <a:rPr lang="en-US" sz="1600" dirty="0">
                          <a:solidFill>
                            <a:schemeClr val="bg1"/>
                          </a:solidFill>
                          <a:latin typeface="Lucida Console" panose="020B0609040504020204" pitchFamily="49" charset="0"/>
                        </a:rPr>
                        <a:t>()</a:t>
                      </a:r>
                    </a:p>
                    <a:p>
                      <a:r>
                        <a:rPr lang="en-US" sz="1600" dirty="0">
                          <a:solidFill>
                            <a:schemeClr val="bg1"/>
                          </a:solidFill>
                          <a:latin typeface="Lucida Console" panose="020B0609040504020204" pitchFamily="49" charset="0"/>
                        </a:rPr>
                        <a:t>Volume UP!</a:t>
                      </a:r>
                    </a:p>
                    <a:p>
                      <a:r>
                        <a:rPr lang="en-US" sz="1600" dirty="0">
                          <a:solidFill>
                            <a:schemeClr val="bg1"/>
                          </a:solidFill>
                          <a:latin typeface="Lucida Console" panose="020B0609040504020204" pitchFamily="49" charset="0"/>
                        </a:rPr>
                        <a:t>PS C:\&gt; </a:t>
                      </a:r>
                      <a:r>
                        <a:rPr lang="en-US" sz="1600" kern="1200" dirty="0">
                          <a:solidFill>
                            <a:srgbClr val="00B050"/>
                          </a:solidFill>
                          <a:latin typeface="Lucida Console" panose="020B0609040504020204" pitchFamily="49" charset="0"/>
                        </a:rPr>
                        <a:t>$</a:t>
                      </a:r>
                      <a:r>
                        <a:rPr lang="en-US" sz="1600" kern="1200" dirty="0" err="1">
                          <a:solidFill>
                            <a:srgbClr val="00B050"/>
                          </a:solidFill>
                          <a:latin typeface="Lucida Console" panose="020B0609040504020204" pitchFamily="49" charset="0"/>
                        </a:rPr>
                        <a:t>MyTV</a:t>
                      </a:r>
                      <a:r>
                        <a:rPr lang="en-US" sz="1600" dirty="0" err="1">
                          <a:solidFill>
                            <a:schemeClr val="bg1"/>
                          </a:solidFill>
                          <a:latin typeface="Lucida Console" panose="020B0609040504020204" pitchFamily="49" charset="0"/>
                        </a:rPr>
                        <a:t>.VolumeDown</a:t>
                      </a:r>
                      <a:r>
                        <a:rPr lang="en-US" sz="1600" dirty="0">
                          <a:solidFill>
                            <a:schemeClr val="bg1"/>
                          </a:solidFill>
                          <a:latin typeface="Lucida Console" panose="020B0609040504020204" pitchFamily="49" charset="0"/>
                        </a:rPr>
                        <a:t>()</a:t>
                      </a:r>
                    </a:p>
                    <a:p>
                      <a:r>
                        <a:rPr lang="en-US" sz="1600" dirty="0">
                          <a:solidFill>
                            <a:schemeClr val="bg1"/>
                          </a:solidFill>
                          <a:latin typeface="Lucida Console" panose="020B0609040504020204" pitchFamily="49" charset="0"/>
                        </a:rPr>
                        <a:t>Volume Down!</a:t>
                      </a:r>
                    </a:p>
                    <a:p>
                      <a:r>
                        <a:rPr lang="en-US" sz="1600" dirty="0">
                          <a:solidFill>
                            <a:schemeClr val="bg1"/>
                          </a:solidFill>
                          <a:latin typeface="Lucida Console" panose="020B0609040504020204" pitchFamily="49" charset="0"/>
                        </a:rPr>
                        <a:t>PS C:\&gt; </a:t>
                      </a:r>
                      <a:r>
                        <a:rPr lang="en-US" sz="1600" kern="1200" dirty="0">
                          <a:solidFill>
                            <a:srgbClr val="00B050"/>
                          </a:solidFill>
                          <a:latin typeface="Lucida Console" panose="020B0609040504020204" pitchFamily="49" charset="0"/>
                        </a:rPr>
                        <a:t>$</a:t>
                      </a:r>
                      <a:r>
                        <a:rPr lang="en-US" sz="1600" kern="1200" dirty="0" err="1">
                          <a:solidFill>
                            <a:srgbClr val="00B050"/>
                          </a:solidFill>
                          <a:latin typeface="Lucida Console" panose="020B0609040504020204" pitchFamily="49" charset="0"/>
                        </a:rPr>
                        <a:t>MyTV</a:t>
                      </a:r>
                      <a:r>
                        <a:rPr lang="en-US" sz="1600" dirty="0" err="1">
                          <a:solidFill>
                            <a:schemeClr val="bg1"/>
                          </a:solidFill>
                          <a:latin typeface="Lucida Console" panose="020B0609040504020204" pitchFamily="49" charset="0"/>
                        </a:rPr>
                        <a:t>.SetChannel</a:t>
                      </a:r>
                      <a:r>
                        <a:rPr lang="en-US" sz="1600" dirty="0">
                          <a:solidFill>
                            <a:schemeClr val="bg1"/>
                          </a:solidFill>
                          <a:latin typeface="Lucida Console" panose="020B0609040504020204" pitchFamily="49" charset="0"/>
                        </a:rPr>
                        <a:t>(43)</a:t>
                      </a:r>
                    </a:p>
                    <a:p>
                      <a:r>
                        <a:rPr lang="en-US" sz="1600" dirty="0">
                          <a:solidFill>
                            <a:schemeClr val="bg1"/>
                          </a:solidFill>
                          <a:latin typeface="Lucida Console" panose="020B0609040504020204" pitchFamily="49" charset="0"/>
                        </a:rPr>
                        <a:t>Ch: 43</a:t>
                      </a:r>
                    </a:p>
                    <a:p>
                      <a:r>
                        <a:rPr lang="en-US" sz="1600" dirty="0">
                          <a:solidFill>
                            <a:schemeClr val="bg1"/>
                          </a:solidFill>
                          <a:latin typeface="Lucida Console" panose="020B0609040504020204" pitchFamily="49" charset="0"/>
                        </a:rPr>
                        <a:t>PS C:\&gt; </a:t>
                      </a:r>
                      <a:r>
                        <a:rPr lang="en-US" sz="1600" kern="1200" dirty="0">
                          <a:solidFill>
                            <a:srgbClr val="00B050"/>
                          </a:solidFill>
                          <a:latin typeface="Lucida Console" panose="020B0609040504020204" pitchFamily="49" charset="0"/>
                        </a:rPr>
                        <a:t>$</a:t>
                      </a:r>
                      <a:r>
                        <a:rPr lang="en-US" sz="1600" kern="1200" dirty="0" err="1">
                          <a:solidFill>
                            <a:srgbClr val="00B050"/>
                          </a:solidFill>
                          <a:latin typeface="Lucida Console" panose="020B0609040504020204" pitchFamily="49" charset="0"/>
                        </a:rPr>
                        <a:t>MyTV</a:t>
                      </a:r>
                      <a:r>
                        <a:rPr lang="en-US" sz="1600" dirty="0" err="1">
                          <a:solidFill>
                            <a:schemeClr val="bg1"/>
                          </a:solidFill>
                          <a:latin typeface="Lucida Console" panose="020B0609040504020204" pitchFamily="49" charset="0"/>
                        </a:rPr>
                        <a:t>.DisplayType</a:t>
                      </a:r>
                      <a:endParaRPr lang="en-US" sz="1600" dirty="0">
                        <a:solidFill>
                          <a:schemeClr val="bg1"/>
                        </a:solidFill>
                        <a:latin typeface="Lucida Console" panose="020B0609040504020204" pitchFamily="49" charset="0"/>
                      </a:endParaRPr>
                    </a:p>
                    <a:p>
                      <a:r>
                        <a:rPr lang="en-US" sz="1600" dirty="0">
                          <a:solidFill>
                            <a:schemeClr val="bg1"/>
                          </a:solidFill>
                          <a:latin typeface="Lucida Console" panose="020B0609040504020204" pitchFamily="49" charset="0"/>
                        </a:rPr>
                        <a:t>LED</a:t>
                      </a:r>
                    </a:p>
                    <a:p>
                      <a:r>
                        <a:rPr lang="en-US" sz="1600" dirty="0">
                          <a:solidFill>
                            <a:schemeClr val="bg1"/>
                          </a:solidFill>
                          <a:latin typeface="Lucida Console" panose="020B0609040504020204" pitchFamily="49" charset="0"/>
                        </a:rPr>
                        <a:t>PS C:\&gt; </a:t>
                      </a:r>
                      <a:r>
                        <a:rPr lang="en-US" sz="1600" kern="1200" dirty="0">
                          <a:solidFill>
                            <a:srgbClr val="00B050"/>
                          </a:solidFill>
                          <a:latin typeface="Lucida Console" panose="020B0609040504020204" pitchFamily="49" charset="0"/>
                        </a:rPr>
                        <a:t>$</a:t>
                      </a:r>
                      <a:r>
                        <a:rPr lang="en-US" sz="1600" kern="1200" dirty="0" err="1">
                          <a:solidFill>
                            <a:srgbClr val="00B050"/>
                          </a:solidFill>
                          <a:latin typeface="Lucida Console" panose="020B0609040504020204" pitchFamily="49" charset="0"/>
                        </a:rPr>
                        <a:t>MyTV</a:t>
                      </a:r>
                      <a:r>
                        <a:rPr lang="en-US" sz="1600" dirty="0" err="1">
                          <a:solidFill>
                            <a:schemeClr val="bg1"/>
                          </a:solidFill>
                          <a:latin typeface="Lucida Console" panose="020B0609040504020204" pitchFamily="49" charset="0"/>
                        </a:rPr>
                        <a:t>.Size</a:t>
                      </a:r>
                      <a:endParaRPr lang="en-US" sz="1600" dirty="0">
                        <a:solidFill>
                          <a:schemeClr val="bg1"/>
                        </a:solidFill>
                        <a:latin typeface="Lucida Console" panose="020B0609040504020204" pitchFamily="49" charset="0"/>
                      </a:endParaRPr>
                    </a:p>
                    <a:p>
                      <a:r>
                        <a:rPr lang="en-US" sz="1600" dirty="0">
                          <a:solidFill>
                            <a:schemeClr val="bg1"/>
                          </a:solidFill>
                          <a:latin typeface="Lucida Console" panose="020B0609040504020204" pitchFamily="49" charset="0"/>
                        </a:rPr>
                        <a:t>42"</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90300796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165463200"/>
              </p:ext>
            </p:extLst>
          </p:nvPr>
        </p:nvGraphicFramePr>
        <p:xfrm>
          <a:off x="1810655" y="54864"/>
          <a:ext cx="6091141" cy="3158153"/>
        </p:xfrm>
        <a:graphic>
          <a:graphicData uri="http://schemas.openxmlformats.org/drawingml/2006/table">
            <a:tbl>
              <a:tblPr firstRow="1" bandRow="1"/>
              <a:tblGrid>
                <a:gridCol w="6091141">
                  <a:extLst>
                    <a:ext uri="{9D8B030D-6E8A-4147-A177-3AD203B41FA5}">
                      <a16:colId xmlns:a16="http://schemas.microsoft.com/office/drawing/2014/main" val="498934032"/>
                    </a:ext>
                  </a:extLst>
                </a:gridCol>
              </a:tblGrid>
              <a:tr h="315815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1600" dirty="0">
                          <a:solidFill>
                            <a:schemeClr val="tx1"/>
                          </a:solidFill>
                          <a:latin typeface="Segoe UI"/>
                          <a:ea typeface=""/>
                          <a:cs typeface=""/>
                        </a:rPr>
                        <a:t> </a:t>
                      </a:r>
                      <a:r>
                        <a:rPr lang="en-US" sz="1400" dirty="0" err="1">
                          <a:solidFill>
                            <a:schemeClr val="bg1"/>
                          </a:solidFill>
                          <a:latin typeface="Lucida Console" panose="020B0609040504020204" pitchFamily="49" charset="0"/>
                          <a:ea typeface=""/>
                          <a:cs typeface=""/>
                        </a:rPr>
                        <a:t>TypeName</a:t>
                      </a:r>
                      <a:r>
                        <a:rPr lang="en-US" sz="1400" dirty="0">
                          <a:solidFill>
                            <a:schemeClr val="bg1"/>
                          </a:solidFill>
                          <a:latin typeface="Lucida Console" panose="020B0609040504020204" pitchFamily="49" charset="0"/>
                          <a:ea typeface=""/>
                          <a:cs typeface=""/>
                        </a:rPr>
                        <a:t>: Microsoft.TV</a:t>
                      </a:r>
                    </a:p>
                    <a:p>
                      <a:endParaRPr lang="en-US" sz="1400" dirty="0">
                        <a:solidFill>
                          <a:schemeClr val="bg1"/>
                        </a:solidFill>
                        <a:latin typeface="Lucida Console" panose="020B0609040504020204" pitchFamily="49" charset="0"/>
                        <a:ea typeface=""/>
                        <a:cs typeface=""/>
                      </a:endParaRPr>
                    </a:p>
                    <a:p>
                      <a:r>
                        <a:rPr lang="en-US" sz="1400" dirty="0">
                          <a:solidFill>
                            <a:schemeClr val="bg1"/>
                          </a:solidFill>
                          <a:latin typeface="Lucida Console" panose="020B0609040504020204" pitchFamily="49" charset="0"/>
                          <a:ea typeface=""/>
                          <a:cs typeface=""/>
                        </a:rPr>
                        <a:t>Name         </a:t>
                      </a:r>
                      <a:r>
                        <a:rPr lang="en-US" sz="1400" dirty="0" err="1">
                          <a:solidFill>
                            <a:schemeClr val="bg1"/>
                          </a:solidFill>
                          <a:latin typeface="Lucida Console" panose="020B0609040504020204" pitchFamily="49" charset="0"/>
                          <a:ea typeface=""/>
                          <a:cs typeface=""/>
                        </a:rPr>
                        <a:t>MemberType</a:t>
                      </a:r>
                      <a:r>
                        <a:rPr lang="en-US" sz="1400" dirty="0">
                          <a:solidFill>
                            <a:schemeClr val="bg1"/>
                          </a:solidFill>
                          <a:latin typeface="Lucida Console" panose="020B0609040504020204" pitchFamily="49" charset="0"/>
                          <a:ea typeface=""/>
                          <a:cs typeface=""/>
                        </a:rPr>
                        <a:t>   Definition                  </a:t>
                      </a:r>
                    </a:p>
                    <a:p>
                      <a:r>
                        <a:rPr lang="en-US" sz="1400" dirty="0">
                          <a:solidFill>
                            <a:schemeClr val="bg1"/>
                          </a:solidFill>
                          <a:latin typeface="Lucida Console" panose="020B0609040504020204" pitchFamily="49" charset="0"/>
                          <a:ea typeface=""/>
                          <a:cs typeface=""/>
                        </a:rPr>
                        <a:t>----         ----------   ----------                  </a:t>
                      </a:r>
                    </a:p>
                    <a:p>
                      <a:r>
                        <a:rPr lang="en-US" sz="1400" dirty="0" err="1">
                          <a:solidFill>
                            <a:schemeClr val="bg1"/>
                          </a:solidFill>
                          <a:latin typeface="Lucida Console" panose="020B0609040504020204" pitchFamily="49" charset="0"/>
                          <a:ea typeface=""/>
                          <a:cs typeface=""/>
                        </a:rPr>
                        <a:t>DisplayType</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NoteProperty</a:t>
                      </a:r>
                      <a:r>
                        <a:rPr lang="en-US" sz="1400" dirty="0">
                          <a:solidFill>
                            <a:schemeClr val="bg1"/>
                          </a:solidFill>
                          <a:latin typeface="Lucida Console" panose="020B0609040504020204" pitchFamily="49" charset="0"/>
                          <a:ea typeface=""/>
                          <a:cs typeface=""/>
                        </a:rPr>
                        <a:t> string </a:t>
                      </a:r>
                      <a:r>
                        <a:rPr lang="en-US" sz="1400" dirty="0" err="1">
                          <a:solidFill>
                            <a:schemeClr val="bg1"/>
                          </a:solidFill>
                          <a:latin typeface="Lucida Console" panose="020B0609040504020204" pitchFamily="49" charset="0"/>
                          <a:ea typeface=""/>
                          <a:cs typeface=""/>
                        </a:rPr>
                        <a:t>DisplayType</a:t>
                      </a:r>
                      <a:r>
                        <a:rPr lang="en-US" sz="1400" dirty="0">
                          <a:solidFill>
                            <a:schemeClr val="bg1"/>
                          </a:solidFill>
                          <a:latin typeface="Lucida Console" panose="020B0609040504020204" pitchFamily="49" charset="0"/>
                          <a:ea typeface=""/>
                          <a:cs typeface=""/>
                        </a:rPr>
                        <a:t>=LED      </a:t>
                      </a:r>
                    </a:p>
                    <a:p>
                      <a:r>
                        <a:rPr lang="en-US" sz="1400" dirty="0">
                          <a:solidFill>
                            <a:schemeClr val="bg1"/>
                          </a:solidFill>
                          <a:latin typeface="Lucida Console" panose="020B0609040504020204" pitchFamily="49" charset="0"/>
                          <a:ea typeface=""/>
                          <a:cs typeface=""/>
                        </a:rPr>
                        <a:t>Input        </a:t>
                      </a:r>
                      <a:r>
                        <a:rPr lang="en-US" sz="1400" dirty="0" err="1">
                          <a:solidFill>
                            <a:schemeClr val="bg1"/>
                          </a:solidFill>
                          <a:latin typeface="Lucida Console" panose="020B0609040504020204" pitchFamily="49" charset="0"/>
                          <a:ea typeface=""/>
                          <a:cs typeface=""/>
                        </a:rPr>
                        <a:t>NoteProperty</a:t>
                      </a:r>
                      <a:r>
                        <a:rPr lang="en-US" sz="1400" dirty="0">
                          <a:solidFill>
                            <a:schemeClr val="bg1"/>
                          </a:solidFill>
                          <a:latin typeface="Lucida Console" panose="020B0609040504020204" pitchFamily="49" charset="0"/>
                          <a:ea typeface=""/>
                          <a:cs typeface=""/>
                        </a:rPr>
                        <a:t> string Input=Satellite      </a:t>
                      </a:r>
                    </a:p>
                    <a:p>
                      <a:r>
                        <a:rPr lang="en-US" sz="1400" dirty="0">
                          <a:solidFill>
                            <a:schemeClr val="bg1"/>
                          </a:solidFill>
                          <a:latin typeface="Lucida Console" panose="020B0609040504020204" pitchFamily="49" charset="0"/>
                          <a:ea typeface=""/>
                          <a:cs typeface=""/>
                        </a:rPr>
                        <a:t>Size         </a:t>
                      </a:r>
                      <a:r>
                        <a:rPr lang="en-US" sz="1400" dirty="0" err="1">
                          <a:solidFill>
                            <a:schemeClr val="bg1"/>
                          </a:solidFill>
                          <a:latin typeface="Lucida Console" panose="020B0609040504020204" pitchFamily="49" charset="0"/>
                          <a:ea typeface=""/>
                          <a:cs typeface=""/>
                        </a:rPr>
                        <a:t>NoteProperty</a:t>
                      </a:r>
                      <a:r>
                        <a:rPr lang="en-US" sz="1400" dirty="0">
                          <a:solidFill>
                            <a:schemeClr val="bg1"/>
                          </a:solidFill>
                          <a:latin typeface="Lucida Console" panose="020B0609040504020204" pitchFamily="49" charset="0"/>
                          <a:ea typeface=""/>
                          <a:cs typeface=""/>
                        </a:rPr>
                        <a:t> string Size=42"             </a:t>
                      </a:r>
                    </a:p>
                    <a:p>
                      <a:r>
                        <a:rPr lang="en-US" sz="1400" dirty="0" err="1">
                          <a:solidFill>
                            <a:schemeClr val="bg1"/>
                          </a:solidFill>
                          <a:latin typeface="Lucida Console" panose="020B0609040504020204" pitchFamily="49" charset="0"/>
                          <a:ea typeface=""/>
                          <a:cs typeface=""/>
                        </a:rPr>
                        <a:t>ChangeInput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ScriptMethod</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System.Object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ChangeInput</a:t>
                      </a:r>
                      <a:r>
                        <a:rPr lang="en-US" sz="1400" dirty="0">
                          <a:solidFill>
                            <a:schemeClr val="bg1"/>
                          </a:solidFill>
                          <a:latin typeface="Lucida Console" panose="020B0609040504020204" pitchFamily="49" charset="0"/>
                          <a:ea typeface=""/>
                          <a:cs typeface=""/>
                        </a:rPr>
                        <a:t>();</a:t>
                      </a:r>
                    </a:p>
                    <a:p>
                      <a:r>
                        <a:rPr lang="en-US" sz="1400" dirty="0" err="1">
                          <a:solidFill>
                            <a:schemeClr val="bg1"/>
                          </a:solidFill>
                          <a:latin typeface="Lucida Console" panose="020B0609040504020204" pitchFamily="49" charset="0"/>
                          <a:ea typeface=""/>
                          <a:cs typeface=""/>
                        </a:rPr>
                        <a:t>ChannelDown</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ScriptMethod</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System.Object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ChannelDown</a:t>
                      </a:r>
                      <a:r>
                        <a:rPr lang="en-US" sz="1400" dirty="0">
                          <a:solidFill>
                            <a:schemeClr val="bg1"/>
                          </a:solidFill>
                          <a:latin typeface="Lucida Console" panose="020B0609040504020204" pitchFamily="49" charset="0"/>
                          <a:ea typeface=""/>
                          <a:cs typeface=""/>
                        </a:rPr>
                        <a:t>();</a:t>
                      </a:r>
                    </a:p>
                    <a:p>
                      <a:r>
                        <a:rPr lang="en-US" sz="1400" dirty="0" err="1">
                          <a:solidFill>
                            <a:schemeClr val="bg1"/>
                          </a:solidFill>
                          <a:latin typeface="Lucida Console" panose="020B0609040504020204" pitchFamily="49" charset="0"/>
                          <a:ea typeface=""/>
                          <a:cs typeface=""/>
                        </a:rPr>
                        <a:t>ChannelUp</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ScriptMethod</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System.Object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ChannelUp</a:t>
                      </a:r>
                      <a:r>
                        <a:rPr lang="en-US" sz="1400" dirty="0">
                          <a:solidFill>
                            <a:schemeClr val="bg1"/>
                          </a:solidFill>
                          <a:latin typeface="Lucida Console" panose="020B0609040504020204" pitchFamily="49" charset="0"/>
                          <a:ea typeface=""/>
                          <a:cs typeface=""/>
                        </a:rPr>
                        <a:t>();  </a:t>
                      </a:r>
                    </a:p>
                    <a:p>
                      <a:r>
                        <a:rPr lang="en-US" sz="1400" dirty="0" err="1">
                          <a:solidFill>
                            <a:schemeClr val="bg1"/>
                          </a:solidFill>
                          <a:latin typeface="Lucida Console" panose="020B0609040504020204" pitchFamily="49" charset="0"/>
                          <a:ea typeface=""/>
                          <a:cs typeface=""/>
                        </a:rPr>
                        <a:t>SetChannel</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ScriptMethod</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System.Object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SetChannel</a:t>
                      </a:r>
                      <a:r>
                        <a:rPr lang="en-US" sz="1400" dirty="0">
                          <a:solidFill>
                            <a:schemeClr val="bg1"/>
                          </a:solidFill>
                          <a:latin typeface="Lucida Console" panose="020B0609040504020204" pitchFamily="49" charset="0"/>
                          <a:ea typeface=""/>
                          <a:cs typeface=""/>
                        </a:rPr>
                        <a:t>(); </a:t>
                      </a:r>
                    </a:p>
                    <a:p>
                      <a:r>
                        <a:rPr lang="en-US" sz="1400" dirty="0" err="1">
                          <a:solidFill>
                            <a:schemeClr val="bg1"/>
                          </a:solidFill>
                          <a:latin typeface="Lucida Console" panose="020B0609040504020204" pitchFamily="49" charset="0"/>
                          <a:ea typeface=""/>
                          <a:cs typeface=""/>
                        </a:rPr>
                        <a:t>TogglePower</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ScriptMethod</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System.Object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TogglePower</a:t>
                      </a:r>
                      <a:r>
                        <a:rPr lang="en-US" sz="1400" dirty="0">
                          <a:solidFill>
                            <a:schemeClr val="bg1"/>
                          </a:solidFill>
                          <a:latin typeface="Lucida Console" panose="020B0609040504020204" pitchFamily="49" charset="0"/>
                          <a:ea typeface=""/>
                          <a:cs typeface=""/>
                        </a:rPr>
                        <a:t>();</a:t>
                      </a:r>
                    </a:p>
                    <a:p>
                      <a:r>
                        <a:rPr lang="en-US" sz="1400" dirty="0" err="1">
                          <a:solidFill>
                            <a:schemeClr val="bg1"/>
                          </a:solidFill>
                          <a:latin typeface="Lucida Console" panose="020B0609040504020204" pitchFamily="49" charset="0"/>
                          <a:ea typeface=""/>
                          <a:cs typeface=""/>
                        </a:rPr>
                        <a:t>VolumeDown</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ScriptMethod</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System.Object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VolumeDown</a:t>
                      </a:r>
                      <a:r>
                        <a:rPr lang="en-US" sz="1400" dirty="0">
                          <a:solidFill>
                            <a:schemeClr val="bg1"/>
                          </a:solidFill>
                          <a:latin typeface="Lucida Console" panose="020B0609040504020204" pitchFamily="49" charset="0"/>
                          <a:ea typeface=""/>
                          <a:cs typeface=""/>
                        </a:rPr>
                        <a:t>(); </a:t>
                      </a:r>
                    </a:p>
                    <a:p>
                      <a:r>
                        <a:rPr lang="en-US" sz="1400" dirty="0" err="1">
                          <a:solidFill>
                            <a:schemeClr val="bg1"/>
                          </a:solidFill>
                          <a:latin typeface="Lucida Console" panose="020B0609040504020204" pitchFamily="49" charset="0"/>
                          <a:ea typeface=""/>
                          <a:cs typeface=""/>
                        </a:rPr>
                        <a:t>VolumeUp</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ScriptMethod</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System.Object</a:t>
                      </a:r>
                      <a:r>
                        <a:rPr lang="en-US" sz="1400" dirty="0">
                          <a:solidFill>
                            <a:schemeClr val="bg1"/>
                          </a:solidFill>
                          <a:latin typeface="Lucida Console" panose="020B0609040504020204" pitchFamily="49" charset="0"/>
                          <a:ea typeface=""/>
                          <a:cs typeface=""/>
                        </a:rPr>
                        <a:t> </a:t>
                      </a:r>
                      <a:r>
                        <a:rPr lang="en-US" sz="1400" dirty="0" err="1">
                          <a:solidFill>
                            <a:schemeClr val="bg1"/>
                          </a:solidFill>
                          <a:latin typeface="Lucida Console" panose="020B0609040504020204" pitchFamily="49" charset="0"/>
                          <a:ea typeface=""/>
                          <a:cs typeface=""/>
                        </a:rPr>
                        <a:t>VolumeUp</a:t>
                      </a:r>
                      <a:r>
                        <a:rPr lang="en-US" sz="1400" dirty="0">
                          <a:solidFill>
                            <a:schemeClr val="bg1"/>
                          </a:solidFill>
                          <a:latin typeface="Lucida Console" panose="020B0609040504020204" pitchFamily="49" charset="0"/>
                          <a:ea typeface=""/>
                          <a:cs typeface=""/>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903007966"/>
                  </a:ext>
                </a:extLst>
              </a:tr>
            </a:tbl>
          </a:graphicData>
        </a:graphic>
      </p:graphicFrame>
      <p:pic>
        <p:nvPicPr>
          <p:cNvPr id="1026" name="Picture 2" descr="Image result for microsoft TV Xbox remo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022" y="3524249"/>
            <a:ext cx="3621862" cy="310464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3382537" y="4073912"/>
            <a:ext cx="5248507" cy="877229"/>
          </a:xfrm>
          <a:prstGeom prst="straightConnector1">
            <a:avLst/>
          </a:prstGeom>
          <a:ln w="31750">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620429" y="4534829"/>
            <a:ext cx="4748067" cy="500158"/>
          </a:xfrm>
          <a:prstGeom prst="straightConnector1">
            <a:avLst/>
          </a:prstGeom>
          <a:ln w="31750">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7191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lstStyle/>
          <a:p>
            <a:endParaRPr lang="en-US"/>
          </a:p>
          <a:p>
            <a:r>
              <a:rPr lang="en-US"/>
              <a:t>Everything is represented as an OBJECT </a:t>
            </a:r>
          </a:p>
          <a:p>
            <a:endParaRPr lang="en-US"/>
          </a:p>
          <a:p>
            <a:r>
              <a:rPr lang="en-US"/>
              <a:t>OBJECTS have data fields (PROPERTIES) and procedures (METHODS)</a:t>
            </a:r>
          </a:p>
          <a:p>
            <a:pPr lvl="2"/>
            <a:endParaRPr lang="en-US"/>
          </a:p>
          <a:p>
            <a:r>
              <a:rPr lang="en-US"/>
              <a:t>PROPERTIES and METHODS are collectively known as MEMBERS</a:t>
            </a:r>
          </a:p>
          <a:p>
            <a:endParaRPr lang="en-US"/>
          </a:p>
          <a:p>
            <a:r>
              <a:rPr lang="en-US"/>
              <a:t>An OBJECT is an INSTANCE of a TYPE</a:t>
            </a:r>
          </a:p>
          <a:p>
            <a:endParaRPr lang="en-US"/>
          </a:p>
          <a:p>
            <a:r>
              <a:rPr lang="en-AU"/>
              <a:t>A TYPE represents a construct that defines a template of MEMBERS</a:t>
            </a:r>
            <a:endParaRPr lang="en-US" dirty="0"/>
          </a:p>
        </p:txBody>
      </p:sp>
      <p:sp>
        <p:nvSpPr>
          <p:cNvPr id="6" name="Title 5"/>
          <p:cNvSpPr>
            <a:spLocks noGrp="1"/>
          </p:cNvSpPr>
          <p:nvPr>
            <p:ph type="title"/>
          </p:nvPr>
        </p:nvSpPr>
        <p:spPr/>
        <p:txBody>
          <a:bodyPr/>
          <a:lstStyle/>
          <a:p>
            <a:r>
              <a:rPr lang="en-US"/>
              <a:t>Object-Based Shell</a:t>
            </a:r>
            <a:endParaRPr lang="en-US" dirty="0"/>
          </a:p>
        </p:txBody>
      </p:sp>
    </p:spTree>
    <p:extLst>
      <p:ext uri="{BB962C8B-B14F-4D97-AF65-F5344CB8AC3E}">
        <p14:creationId xmlns:p14="http://schemas.microsoft.com/office/powerpoint/2010/main" val="2216674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IntelliSense Object Members</a:t>
            </a:r>
          </a:p>
        </p:txBody>
      </p:sp>
      <p:sp>
        <p:nvSpPr>
          <p:cNvPr id="5" name="Text Placeholder 4">
            <a:extLst>
              <a:ext uri="{FF2B5EF4-FFF2-40B4-BE49-F238E27FC236}">
                <a16:creationId xmlns:a16="http://schemas.microsoft.com/office/drawing/2014/main" id="{0B1DEA41-F762-479F-BCD0-EB39921D4758}"/>
              </a:ext>
            </a:extLst>
          </p:cNvPr>
          <p:cNvSpPr>
            <a:spLocks noGrp="1"/>
          </p:cNvSpPr>
          <p:nvPr>
            <p:ph type="body" sz="quarter" idx="10"/>
          </p:nvPr>
        </p:nvSpPr>
        <p:spPr>
          <a:xfrm>
            <a:off x="269239" y="1189177"/>
            <a:ext cx="11653523" cy="3416320"/>
          </a:xfrm>
        </p:spPr>
        <p:txBody>
          <a:bodyPr/>
          <a:lstStyle/>
          <a:p>
            <a:endParaRPr lang="en-US" dirty="0"/>
          </a:p>
          <a:p>
            <a:endParaRPr lang="en-US" dirty="0"/>
          </a:p>
          <a:p>
            <a:endParaRPr lang="en-US" dirty="0"/>
          </a:p>
          <a:p>
            <a:endParaRPr lang="en-US" dirty="0"/>
          </a:p>
          <a:p>
            <a:r>
              <a:rPr lang="en-US" dirty="0"/>
              <a:t>Pop-out window</a:t>
            </a:r>
          </a:p>
          <a:p>
            <a:r>
              <a:rPr lang="en-US" dirty="0"/>
              <a:t>shows object</a:t>
            </a:r>
          </a:p>
          <a:p>
            <a:r>
              <a:rPr lang="en-US" dirty="0"/>
              <a:t>members</a:t>
            </a:r>
          </a:p>
        </p:txBody>
      </p:sp>
      <p:pic>
        <p:nvPicPr>
          <p:cNvPr id="2" name="Picture 1"/>
          <p:cNvPicPr>
            <a:picLocks noChangeAspect="1"/>
          </p:cNvPicPr>
          <p:nvPr/>
        </p:nvPicPr>
        <p:blipFill>
          <a:blip r:embed="rId4"/>
          <a:stretch>
            <a:fillRect/>
          </a:stretch>
        </p:blipFill>
        <p:spPr>
          <a:xfrm>
            <a:off x="3515580" y="1200420"/>
            <a:ext cx="5163160" cy="2755953"/>
          </a:xfrm>
          <a:prstGeom prst="rect">
            <a:avLst/>
          </a:prstGeom>
        </p:spPr>
      </p:pic>
      <p:pic>
        <p:nvPicPr>
          <p:cNvPr id="6" name="Picture 5"/>
          <p:cNvPicPr>
            <a:picLocks noChangeAspect="1"/>
          </p:cNvPicPr>
          <p:nvPr/>
        </p:nvPicPr>
        <p:blipFill>
          <a:blip r:embed="rId5"/>
          <a:stretch>
            <a:fillRect/>
          </a:stretch>
        </p:blipFill>
        <p:spPr>
          <a:xfrm>
            <a:off x="3601466" y="3956373"/>
            <a:ext cx="4679320" cy="2719064"/>
          </a:xfrm>
          <a:prstGeom prst="rect">
            <a:avLst/>
          </a:prstGeom>
        </p:spPr>
      </p:pic>
      <p:sp>
        <p:nvSpPr>
          <p:cNvPr id="7" name="Right Arrow 6"/>
          <p:cNvSpPr/>
          <p:nvPr/>
        </p:nvSpPr>
        <p:spPr>
          <a:xfrm rot="5400000">
            <a:off x="6740236" y="5607628"/>
            <a:ext cx="284018" cy="1039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C5269B-8FB1-4C0C-BBB5-89D8BDFEF5FE}"/>
              </a:ext>
            </a:extLst>
          </p:cNvPr>
          <p:cNvSpPr/>
          <p:nvPr/>
        </p:nvSpPr>
        <p:spPr>
          <a:xfrm>
            <a:off x="9053701" y="2072049"/>
            <a:ext cx="1400049" cy="827536"/>
          </a:xfrm>
          <a:prstGeom prst="rect">
            <a:avLst/>
          </a:prstGeom>
          <a:solidFill>
            <a:srgbClr val="FFFFFF">
              <a:lumMod val="85000"/>
            </a:srgbClr>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Property</a:t>
            </a:r>
          </a:p>
        </p:txBody>
      </p:sp>
      <p:sp>
        <p:nvSpPr>
          <p:cNvPr id="15" name="Rectangle 14">
            <a:extLst>
              <a:ext uri="{FF2B5EF4-FFF2-40B4-BE49-F238E27FC236}">
                <a16:creationId xmlns:a16="http://schemas.microsoft.com/office/drawing/2014/main" id="{7DC297E4-54FF-44D3-A112-6FC4C1E19C2F}"/>
              </a:ext>
            </a:extLst>
          </p:cNvPr>
          <p:cNvSpPr/>
          <p:nvPr/>
        </p:nvSpPr>
        <p:spPr>
          <a:xfrm>
            <a:off x="9053702" y="4824334"/>
            <a:ext cx="1400048" cy="841380"/>
          </a:xfrm>
          <a:prstGeom prst="rect">
            <a:avLst/>
          </a:prstGeom>
          <a:solidFill>
            <a:srgbClr val="FFFFFF">
              <a:lumMod val="85000"/>
            </a:srgbClr>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Method</a:t>
            </a:r>
          </a:p>
        </p:txBody>
      </p:sp>
    </p:spTree>
    <p:custDataLst>
      <p:tags r:id="rId1"/>
    </p:custDataLst>
    <p:extLst>
      <p:ext uri="{BB962C8B-B14F-4D97-AF65-F5344CB8AC3E}">
        <p14:creationId xmlns:p14="http://schemas.microsoft.com/office/powerpoint/2010/main" val="6478513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HIDDEN - Slide2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PowerShell Objects</a:t>
            </a:r>
            <a:endParaRPr lang="en-US" sz="3600" dirty="0">
              <a:solidFill>
                <a:schemeClr val="tx1"/>
              </a:solidFill>
            </a:endParaRPr>
          </a:p>
        </p:txBody>
      </p:sp>
    </p:spTree>
    <p:extLst>
      <p:ext uri="{BB962C8B-B14F-4D97-AF65-F5344CB8AC3E}">
        <p14:creationId xmlns:p14="http://schemas.microsoft.com/office/powerpoint/2010/main" val="90113416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4070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HIDDEN - Slide27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Identify PROPERTIES and METHODS for an object</a:t>
            </a:r>
            <a:endParaRPr lang="en-US" dirty="0"/>
          </a:p>
        </p:txBody>
      </p:sp>
    </p:spTree>
    <p:extLst>
      <p:ext uri="{BB962C8B-B14F-4D97-AF65-F5344CB8AC3E}">
        <p14:creationId xmlns:p14="http://schemas.microsoft.com/office/powerpoint/2010/main" val="40638811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890296"/>
          </a:xfrm>
        </p:spPr>
        <p:txBody>
          <a:bodyPr/>
          <a:lstStyle/>
          <a:p>
            <a:endParaRPr lang="en-AU" dirty="0"/>
          </a:p>
          <a:p>
            <a:r>
              <a:rPr lang="en-AU" dirty="0"/>
              <a:t>Get-Member displays PROPERTIES and METHODS</a:t>
            </a:r>
          </a:p>
          <a:p>
            <a:endParaRPr lang="en-AU" dirty="0"/>
          </a:p>
          <a:p>
            <a:r>
              <a:rPr lang="en-AU" dirty="0"/>
              <a:t>PROPERTIES are columns of information</a:t>
            </a:r>
          </a:p>
          <a:p>
            <a:endParaRPr lang="en-AU" dirty="0"/>
          </a:p>
          <a:p>
            <a:r>
              <a:rPr lang="en-AU" dirty="0"/>
              <a:t>METHODS are actions that can be taken</a:t>
            </a:r>
          </a:p>
          <a:p>
            <a:endParaRPr lang="en-AU" dirty="0"/>
          </a:p>
          <a:p>
            <a:r>
              <a:rPr lang="en-AU" dirty="0"/>
              <a:t>Typically used in pipeline</a:t>
            </a:r>
          </a:p>
        </p:txBody>
      </p:sp>
      <p:sp>
        <p:nvSpPr>
          <p:cNvPr id="2" name="Title 1"/>
          <p:cNvSpPr>
            <a:spLocks noGrp="1"/>
          </p:cNvSpPr>
          <p:nvPr>
            <p:ph type="title"/>
          </p:nvPr>
        </p:nvSpPr>
        <p:spPr/>
        <p:txBody>
          <a:bodyPr/>
          <a:lstStyle/>
          <a:p>
            <a:r>
              <a:rPr lang="en-US"/>
              <a:t>Get-Member</a:t>
            </a:r>
            <a:endParaRPr lang="en-US" dirty="0"/>
          </a:p>
        </p:txBody>
      </p:sp>
    </p:spTree>
    <p:extLst>
      <p:ext uri="{BB962C8B-B14F-4D97-AF65-F5344CB8AC3E}">
        <p14:creationId xmlns:p14="http://schemas.microsoft.com/office/powerpoint/2010/main" val="32896201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18932"/>
          </a:xfrm>
        </p:spPr>
        <p:txBody>
          <a:bodyPr/>
          <a:lstStyle/>
          <a:p>
            <a:r>
              <a:rPr lang="en-US" dirty="0"/>
              <a:t>Get-Member </a:t>
            </a:r>
          </a:p>
          <a:p>
            <a:pPr lvl="1"/>
            <a:r>
              <a:rPr lang="en-US" dirty="0">
                <a:latin typeface="+mj-lt"/>
              </a:rPr>
              <a:t>Only shows type name</a:t>
            </a:r>
          </a:p>
          <a:p>
            <a:pPr lvl="1"/>
            <a:r>
              <a:rPr lang="en-US" dirty="0">
                <a:latin typeface="+mj-lt"/>
              </a:rPr>
              <a:t>Any object can be passed or piped into Get-Member to retrieve type information in addition to Members list.</a:t>
            </a:r>
          </a:p>
          <a:p>
            <a:pPr lvl="1"/>
            <a:r>
              <a:rPr lang="en-US" dirty="0">
                <a:latin typeface="+mj-lt"/>
              </a:rPr>
              <a:t>In the pipe the member type of the object thrown will be used as input. Might differ from the root object. ( Example Array )</a:t>
            </a:r>
          </a:p>
        </p:txBody>
      </p:sp>
      <p:sp>
        <p:nvSpPr>
          <p:cNvPr id="2" name="Title 1"/>
          <p:cNvSpPr>
            <a:spLocks noGrp="1"/>
          </p:cNvSpPr>
          <p:nvPr>
            <p:ph type="title"/>
          </p:nvPr>
        </p:nvSpPr>
        <p:spPr/>
        <p:txBody>
          <a:bodyPr/>
          <a:lstStyle/>
          <a:p>
            <a:r>
              <a:rPr lang="en-US" dirty="0"/>
              <a:t>What Object Type Am I Using?</a:t>
            </a:r>
          </a:p>
        </p:txBody>
      </p:sp>
      <p:graphicFrame>
        <p:nvGraphicFramePr>
          <p:cNvPr id="6" name="Table 5"/>
          <p:cNvGraphicFramePr>
            <a:graphicFrameLocks noGrp="1"/>
          </p:cNvGraphicFramePr>
          <p:nvPr>
            <p:extLst>
              <p:ext uri="{D42A27DB-BD31-4B8C-83A1-F6EECF244321}">
                <p14:modId xmlns:p14="http://schemas.microsoft.com/office/powerpoint/2010/main" val="2161597173"/>
              </p:ext>
            </p:extLst>
          </p:nvPr>
        </p:nvGraphicFramePr>
        <p:xfrm>
          <a:off x="2866166" y="4191000"/>
          <a:ext cx="6459668" cy="2451209"/>
        </p:xfrm>
        <a:graphic>
          <a:graphicData uri="http://schemas.openxmlformats.org/drawingml/2006/table">
            <a:tbl>
              <a:tblPr firstRow="1" bandRow="1"/>
              <a:tblGrid>
                <a:gridCol w="6459668">
                  <a:extLst>
                    <a:ext uri="{9D8B030D-6E8A-4147-A177-3AD203B41FA5}">
                      <a16:colId xmlns:a16="http://schemas.microsoft.com/office/drawing/2014/main" val="902025776"/>
                    </a:ext>
                  </a:extLst>
                </a:gridCol>
              </a:tblGrid>
              <a:tr h="439529">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Get-Member</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7829940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solidFill>
                            <a:srgbClr val="F5F5F5"/>
                          </a:solidFill>
                          <a:latin typeface="Lucida Console" panose="020B0609040504020204" pitchFamily="49" charset="0"/>
                        </a:rPr>
                        <a:t>PS C:\&gt; </a:t>
                      </a:r>
                      <a:r>
                        <a:rPr lang="en-US" sz="1800" kern="1200" dirty="0">
                          <a:solidFill>
                            <a:srgbClr val="F5F5F5"/>
                          </a:solidFill>
                          <a:latin typeface="Lucida Console" panose="020B0609040504020204" pitchFamily="49" charset="0"/>
                          <a:ea typeface=""/>
                          <a:cs typeface=""/>
                        </a:rPr>
                        <a:t>""</a:t>
                      </a:r>
                      <a:r>
                        <a:rPr lang="en-US" sz="1800" kern="1200" dirty="0">
                          <a:solidFill>
                            <a:srgbClr val="F5F5F5"/>
                          </a:solidFill>
                          <a:latin typeface="Lucida Console" panose="020B0609040504020204" pitchFamily="49" charset="0"/>
                        </a:rPr>
                        <a:t> </a:t>
                      </a:r>
                      <a:r>
                        <a:rPr lang="en-US" sz="1800" baseline="0" dirty="0">
                          <a:solidFill>
                            <a:srgbClr val="F5F5F5"/>
                          </a:solidFill>
                          <a:latin typeface="Lucida Console" panose="020B0609040504020204" pitchFamily="49" charset="0"/>
                        </a:rPr>
                        <a:t>| </a:t>
                      </a:r>
                      <a:r>
                        <a:rPr lang="en-US" sz="1800" dirty="0">
                          <a:solidFill>
                            <a:srgbClr val="F5F5F5"/>
                          </a:solidFill>
                          <a:latin typeface="Lucida Console" panose="020B0609040504020204" pitchFamily="49" charset="0"/>
                        </a:rPr>
                        <a:t>Get-Member</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TypeName</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System.String</a:t>
                      </a:r>
                      <a:endParaRPr lang="en-US" sz="1800" dirty="0">
                        <a:solidFill>
                          <a:srgbClr val="F5F5F5"/>
                        </a:solidFill>
                        <a:latin typeface="Lucida Console" panose="020B0609040504020204" pitchFamily="49" charset="0"/>
                      </a:endParaRP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Name         </a:t>
                      </a:r>
                      <a:r>
                        <a:rPr lang="en-US" sz="1800" dirty="0" err="1">
                          <a:solidFill>
                            <a:srgbClr val="F5F5F5"/>
                          </a:solidFill>
                          <a:latin typeface="Lucida Console" panose="020B0609040504020204" pitchFamily="49" charset="0"/>
                        </a:rPr>
                        <a:t>MemberType</a:t>
                      </a:r>
                      <a:r>
                        <a:rPr lang="en-US" sz="1800" dirty="0">
                          <a:solidFill>
                            <a:srgbClr val="F5F5F5"/>
                          </a:solidFill>
                          <a:latin typeface="Lucida Console" panose="020B0609040504020204" pitchFamily="49" charset="0"/>
                        </a:rPr>
                        <a:t>            Definition</a:t>
                      </a:r>
                    </a:p>
                    <a:p>
                      <a:r>
                        <a:rPr lang="en-US" sz="1800" dirty="0">
                          <a:solidFill>
                            <a:srgbClr val="F5F5F5"/>
                          </a:solidFill>
                          <a:latin typeface="Lucida Console" panose="020B0609040504020204" pitchFamily="49" charset="0"/>
                        </a:rPr>
                        <a:t>----         ----------            ----------</a:t>
                      </a:r>
                    </a:p>
                    <a:p>
                      <a:r>
                        <a:rPr lang="en-US" sz="18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669670692"/>
                  </a:ext>
                </a:extLst>
              </a:tr>
            </a:tbl>
          </a:graphicData>
        </a:graphic>
      </p:graphicFrame>
    </p:spTree>
    <p:extLst>
      <p:ext uri="{BB962C8B-B14F-4D97-AF65-F5344CB8AC3E}">
        <p14:creationId xmlns:p14="http://schemas.microsoft.com/office/powerpoint/2010/main" val="4465456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767215"/>
          </a:xfrm>
        </p:spPr>
        <p:txBody>
          <a:bodyPr/>
          <a:lstStyle/>
          <a:p>
            <a:r>
              <a:rPr lang="en-US" dirty="0"/>
              <a:t>Get-Type</a:t>
            </a:r>
          </a:p>
          <a:p>
            <a:pPr lvl="1"/>
            <a:r>
              <a:rPr lang="en-US" dirty="0">
                <a:latin typeface="+mj-lt"/>
              </a:rPr>
              <a:t>All objects will have a “Get-Type” method which returns the type</a:t>
            </a:r>
          </a:p>
          <a:p>
            <a:pPr lvl="1"/>
            <a:r>
              <a:rPr lang="en-US" dirty="0">
                <a:latin typeface="+mj-lt"/>
              </a:rPr>
              <a:t>“Get-Type” also returns detailed type information</a:t>
            </a:r>
          </a:p>
          <a:p>
            <a:pPr lvl="1"/>
            <a:r>
              <a:rPr lang="en-US" dirty="0">
                <a:latin typeface="+mj-lt"/>
              </a:rPr>
              <a:t>The Return value is itself an object representing the type, it has a </a:t>
            </a:r>
            <a:r>
              <a:rPr lang="en-US" dirty="0" err="1">
                <a:latin typeface="+mj-lt"/>
              </a:rPr>
              <a:t>FullName</a:t>
            </a:r>
            <a:r>
              <a:rPr lang="en-US" dirty="0">
                <a:latin typeface="+mj-lt"/>
              </a:rPr>
              <a:t> property</a:t>
            </a:r>
          </a:p>
        </p:txBody>
      </p:sp>
      <p:sp>
        <p:nvSpPr>
          <p:cNvPr id="2" name="Title 1"/>
          <p:cNvSpPr>
            <a:spLocks noGrp="1"/>
          </p:cNvSpPr>
          <p:nvPr>
            <p:ph type="title"/>
          </p:nvPr>
        </p:nvSpPr>
        <p:spPr/>
        <p:txBody>
          <a:bodyPr/>
          <a:lstStyle/>
          <a:p>
            <a:r>
              <a:rPr lang="en-US" dirty="0"/>
              <a:t>What Object Type </a:t>
            </a:r>
            <a:r>
              <a:rPr lang="en-US"/>
              <a:t>am I </a:t>
            </a:r>
            <a:r>
              <a:rPr lang="en-US" dirty="0"/>
              <a:t>Using?</a:t>
            </a:r>
          </a:p>
        </p:txBody>
      </p:sp>
      <p:graphicFrame>
        <p:nvGraphicFramePr>
          <p:cNvPr id="7" name="Table 6"/>
          <p:cNvGraphicFramePr>
            <a:graphicFrameLocks noGrp="1"/>
          </p:cNvGraphicFramePr>
          <p:nvPr>
            <p:extLst>
              <p:ext uri="{D42A27DB-BD31-4B8C-83A1-F6EECF244321}">
                <p14:modId xmlns:p14="http://schemas.microsoft.com/office/powerpoint/2010/main" val="2282274714"/>
              </p:ext>
            </p:extLst>
          </p:nvPr>
        </p:nvGraphicFramePr>
        <p:xfrm>
          <a:off x="533400" y="3352800"/>
          <a:ext cx="11125200" cy="2956560"/>
        </p:xfrm>
        <a:graphic>
          <a:graphicData uri="http://schemas.openxmlformats.org/drawingml/2006/table">
            <a:tbl>
              <a:tblPr firstRow="1" bandRow="1"/>
              <a:tblGrid>
                <a:gridCol w="11125200">
                  <a:extLst>
                    <a:ext uri="{9D8B030D-6E8A-4147-A177-3AD203B41FA5}">
                      <a16:colId xmlns:a16="http://schemas.microsoft.com/office/drawing/2014/main" val="902025776"/>
                    </a:ext>
                  </a:extLst>
                </a:gridCol>
              </a:tblGrid>
              <a:tr h="381000">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ctr"/>
                      <a:r>
                        <a:rPr lang="en-AU" sz="2000" b="0" dirty="0" err="1">
                          <a:solidFill>
                            <a:schemeClr val="tx1"/>
                          </a:solidFill>
                          <a:latin typeface="Segoe UI Light" panose="020B0502040204020203" pitchFamily="34" charset="0"/>
                          <a:cs typeface="Segoe UI Light" panose="020B0502040204020203" pitchFamily="34" charset="0"/>
                        </a:rPr>
                        <a:t>GetType</a:t>
                      </a:r>
                      <a:endParaRPr lang="en-AU" sz="20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78299406"/>
                  </a:ext>
                </a:extLst>
              </a:tr>
              <a:tr h="160020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1800" dirty="0">
                          <a:solidFill>
                            <a:srgbClr val="F5F5F5"/>
                          </a:solidFill>
                          <a:latin typeface="Lucida Console" panose="020B0609040504020204" pitchFamily="49" charset="0"/>
                        </a:rPr>
                        <a:t>PS C:\&gt; (</a:t>
                      </a:r>
                      <a:r>
                        <a:rPr lang="en-AU" sz="1800" dirty="0">
                          <a:solidFill>
                            <a:srgbClr val="DB7093"/>
                          </a:solidFill>
                          <a:latin typeface="Lucida Console" panose="020B0609040504020204" pitchFamily="49" charset="0"/>
                        </a:rPr>
                        <a:t>""</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FullName</a:t>
                      </a:r>
                      <a:r>
                        <a:rPr lang="en-US" sz="1800" dirty="0">
                          <a:solidFill>
                            <a:srgbClr val="F5F5F5"/>
                          </a:solidFill>
                          <a:latin typeface="Lucida Console" panose="020B0609040504020204" pitchFamily="49" charset="0"/>
                        </a:rPr>
                        <a:t> </a:t>
                      </a:r>
                    </a:p>
                    <a:p>
                      <a:r>
                        <a:rPr lang="en-US" sz="1800" dirty="0" err="1">
                          <a:solidFill>
                            <a:srgbClr val="F5F5F5"/>
                          </a:solidFill>
                          <a:latin typeface="Lucida Console" panose="020B0609040504020204" pitchFamily="49" charset="0"/>
                        </a:rPr>
                        <a:t>System.String</a:t>
                      </a:r>
                      <a:r>
                        <a:rPr lang="en-US" sz="1800" dirty="0">
                          <a:solidFill>
                            <a:srgbClr val="F5F5F5"/>
                          </a:solidFill>
                          <a:latin typeface="Lucida Console" panose="020B0609040504020204" pitchFamily="49" charset="0"/>
                        </a:rPr>
                        <a:t>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dirty="0">
                        <a:solidFill>
                          <a:srgbClr val="F5F5F5"/>
                        </a:solidFill>
                        <a:latin typeface="Lucida Console" panose="020B0609040504020204" pitchFamily="49"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solidFill>
                            <a:srgbClr val="F5F5F5"/>
                          </a:solidFill>
                          <a:latin typeface="Lucida Console" panose="020B0609040504020204" pitchFamily="49" charset="0"/>
                        </a:rPr>
                        <a:t>PS C:\&gt; (</a:t>
                      </a:r>
                      <a:r>
                        <a:rPr lang="en-AU" sz="1800" dirty="0">
                          <a:solidFill>
                            <a:srgbClr val="DB7093"/>
                          </a:solidFill>
                          <a:latin typeface="Lucida Console" panose="020B0609040504020204" pitchFamily="49" charset="0"/>
                        </a:rPr>
                        <a:t>""</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Assembly</a:t>
                      </a:r>
                    </a:p>
                    <a:p>
                      <a:pPr marL="0" marR="0" lvl="0" indent="0" algn="l" defTabSz="914367" rtl="0" eaLnBrk="1" fontAlgn="auto" latinLnBrk="0" hangingPunct="1">
                        <a:lnSpc>
                          <a:spcPct val="100000"/>
                        </a:lnSpc>
                        <a:spcBef>
                          <a:spcPts val="0"/>
                        </a:spcBef>
                        <a:spcAft>
                          <a:spcPts val="0"/>
                        </a:spcAft>
                        <a:buClrTx/>
                        <a:buSzTx/>
                        <a:buFontTx/>
                        <a:buNone/>
                        <a:tabLst/>
                        <a:defRPr/>
                      </a:pPr>
                      <a:r>
                        <a:rPr lang="it-IT" sz="1800" dirty="0">
                          <a:solidFill>
                            <a:srgbClr val="F5F5F5"/>
                          </a:solidFill>
                          <a:latin typeface="Lucida Console" panose="020B0609040504020204" pitchFamily="49" charset="0"/>
                        </a:rPr>
                        <a:t>mscorlib, Version=4.0.0.0, Culture=neutral, PublicKeyToken=b77a5c561934e089</a:t>
                      </a:r>
                      <a:r>
                        <a:rPr lang="en-US" sz="1800" dirty="0">
                          <a:solidFill>
                            <a:srgbClr val="F5F5F5"/>
                          </a:solidFill>
                          <a:latin typeface="Lucida Console" panose="020B0609040504020204" pitchFamily="49" charset="0"/>
                        </a:rPr>
                        <a:t>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1800" dirty="0">
                        <a:solidFill>
                          <a:srgbClr val="F5F5F5"/>
                        </a:solidFill>
                        <a:latin typeface="Lucida Console" panose="020B0609040504020204" pitchFamily="49"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solidFill>
                            <a:srgbClr val="F5F5F5"/>
                          </a:solidFill>
                          <a:latin typeface="Lucida Console" panose="020B0609040504020204" pitchFamily="49" charset="0"/>
                        </a:rPr>
                        <a:t>PS C:\&gt; (</a:t>
                      </a:r>
                      <a:r>
                        <a:rPr lang="en-AU" sz="1800" dirty="0">
                          <a:solidFill>
                            <a:srgbClr val="DB7093"/>
                          </a:solidFill>
                          <a:latin typeface="Lucida Console" panose="020B0609040504020204" pitchFamily="49" charset="0"/>
                        </a:rPr>
                        <a:t>""</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Basetype</a:t>
                      </a:r>
                      <a:endParaRPr lang="en-US" sz="1800" dirty="0">
                        <a:solidFill>
                          <a:srgbClr val="F5F5F5"/>
                        </a:solidFill>
                        <a:latin typeface="Lucida Console" panose="020B0609040504020204" pitchFamily="49"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err="1">
                          <a:solidFill>
                            <a:srgbClr val="F5F5F5"/>
                          </a:solidFill>
                          <a:latin typeface="Lucida Console" panose="020B0609040504020204" pitchFamily="49" charset="0"/>
                        </a:rPr>
                        <a:t>System.Object</a:t>
                      </a:r>
                      <a:endParaRPr lang="en-US" sz="1800" dirty="0">
                        <a:solidFill>
                          <a:srgbClr val="F5F5F5"/>
                        </a:solidFill>
                        <a:latin typeface="Lucida Console" panose="020B0609040504020204" pitchFamily="49" charset="0"/>
                      </a:endParaRPr>
                    </a:p>
                    <a:p>
                      <a:endParaRPr lang="en-AU" sz="1800" dirty="0">
                        <a:solidFill>
                          <a:srgbClr val="EE82EE"/>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669670692"/>
                  </a:ext>
                </a:extLst>
              </a:tr>
            </a:tbl>
          </a:graphicData>
        </a:graphic>
      </p:graphicFrame>
    </p:spTree>
    <p:extLst>
      <p:ext uri="{BB962C8B-B14F-4D97-AF65-F5344CB8AC3E}">
        <p14:creationId xmlns:p14="http://schemas.microsoft.com/office/powerpoint/2010/main" val="11599342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20813667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9240" y="289511"/>
            <a:ext cx="11655840" cy="899665"/>
          </a:xfrm>
        </p:spPr>
        <p:txBody>
          <a:bodyPr/>
          <a:lstStyle/>
          <a:p>
            <a:r>
              <a:rPr lang="en-AU"/>
              <a:t>Understanding Get-Member Definitions</a:t>
            </a:r>
            <a:endParaRPr lang="en-AU" dirty="0"/>
          </a:p>
        </p:txBody>
      </p:sp>
      <p:sp>
        <p:nvSpPr>
          <p:cNvPr id="2" name="Text Placeholder 1">
            <a:extLst>
              <a:ext uri="{FF2B5EF4-FFF2-40B4-BE49-F238E27FC236}">
                <a16:creationId xmlns:a16="http://schemas.microsoft.com/office/drawing/2014/main" id="{60FA6176-54C9-4329-8A6C-B4A5E15664C5}"/>
              </a:ext>
            </a:extLst>
          </p:cNvPr>
          <p:cNvSpPr>
            <a:spLocks noGrp="1"/>
          </p:cNvSpPr>
          <p:nvPr>
            <p:ph type="body" sz="quarter" idx="10"/>
          </p:nvPr>
        </p:nvSpPr>
        <p:spPr>
          <a:xfrm>
            <a:off x="269239" y="1189177"/>
            <a:ext cx="11653523" cy="1833707"/>
          </a:xfrm>
        </p:spPr>
        <p:txBody>
          <a:bodyPr/>
          <a:lstStyle/>
          <a:p>
            <a:r>
              <a:rPr lang="en-US" dirty="0"/>
              <a:t>Property Definition</a:t>
            </a:r>
          </a:p>
        </p:txBody>
      </p:sp>
      <p:sp>
        <p:nvSpPr>
          <p:cNvPr id="21" name="Rectangle 20"/>
          <p:cNvSpPr/>
          <p:nvPr/>
        </p:nvSpPr>
        <p:spPr>
          <a:xfrm>
            <a:off x="1373388" y="1676400"/>
            <a:ext cx="9445221" cy="2062103"/>
          </a:xfrm>
          <a:prstGeom prst="rect">
            <a:avLst/>
          </a:prstGeom>
          <a:solidFill>
            <a:srgbClr val="012456"/>
          </a:solidFill>
        </p:spPr>
        <p:txBody>
          <a:bodyPr wrap="square">
            <a:spAutoFit/>
          </a:bodyPr>
          <a:lstStyle/>
          <a:p>
            <a:r>
              <a:rPr lang="en-US" sz="1600" dirty="0">
                <a:solidFill>
                  <a:srgbClr val="F5F5F5"/>
                </a:solidFill>
                <a:latin typeface="Lucida Console" panose="020B0609040504020204" pitchFamily="49" charset="0"/>
              </a:rPr>
              <a:t>PS C:\&gt; </a:t>
            </a:r>
            <a:r>
              <a:rPr lang="en-AU" sz="1600" dirty="0">
                <a:solidFill>
                  <a:srgbClr val="D7D7D7"/>
                </a:solidFill>
                <a:latin typeface="Lucida Console" panose="020B0609040504020204" pitchFamily="49" charset="0"/>
              </a:rPr>
              <a:t>Get-Item</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C:\Windows\System32\drivers\etc\hosts</a:t>
            </a:r>
            <a:r>
              <a:rPr lang="en-US" sz="1600" dirty="0">
                <a:solidFill>
                  <a:srgbClr val="F5F5F5"/>
                </a:solidFill>
                <a:latin typeface="Lucida Console" panose="020B0609040504020204" pitchFamily="49" charset="0"/>
              </a:rPr>
              <a:t>| Get-Member </a:t>
            </a:r>
            <a:r>
              <a:rPr lang="en-US" sz="1600" dirty="0">
                <a:solidFill>
                  <a:srgbClr val="FFE4C4"/>
                </a:solidFill>
                <a:latin typeface="Lucida Console" panose="020B0609040504020204" pitchFamily="49" charset="0"/>
                <a:ea typeface=""/>
                <a:cs typeface=""/>
              </a:rPr>
              <a:t>–Name</a:t>
            </a:r>
            <a:r>
              <a:rPr lang="en-US" sz="1600" dirty="0">
                <a:solidFill>
                  <a:srgbClr val="F5F5F5"/>
                </a:solidFill>
                <a:latin typeface="Lucida Console" panose="020B0609040504020204" pitchFamily="49" charset="0"/>
              </a:rPr>
              <a:t> </a:t>
            </a:r>
            <a:r>
              <a:rPr lang="en-US" sz="1600" dirty="0" err="1">
                <a:solidFill>
                  <a:srgbClr val="EE82EE"/>
                </a:solidFill>
                <a:latin typeface="Lucida Console" panose="020B0609040504020204" pitchFamily="49" charset="0"/>
              </a:rPr>
              <a:t>LastWriteTime</a:t>
            </a:r>
            <a:endParaRPr lang="en-US" sz="1600" dirty="0">
              <a:solidFill>
                <a:srgbClr val="EE82EE"/>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TypeName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System.IO.FileInfo</a:t>
            </a:r>
            <a:endParaRPr lang="en-US" sz="1600" dirty="0">
              <a:solidFill>
                <a:srgbClr val="F5F5F5"/>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Name           </a:t>
            </a:r>
            <a:r>
              <a:rPr lang="en-US" sz="1600" dirty="0" err="1">
                <a:solidFill>
                  <a:srgbClr val="F5F5F5"/>
                </a:solidFill>
                <a:latin typeface="Lucida Console" panose="020B0609040504020204" pitchFamily="49" charset="0"/>
              </a:rPr>
              <a:t>MemberType</a:t>
            </a:r>
            <a:r>
              <a:rPr lang="en-US" sz="1600" dirty="0">
                <a:solidFill>
                  <a:srgbClr val="F5F5F5"/>
                </a:solidFill>
                <a:latin typeface="Lucida Console" panose="020B0609040504020204" pitchFamily="49" charset="0"/>
              </a:rPr>
              <a:t>            Definition</a:t>
            </a:r>
          </a:p>
          <a:p>
            <a:r>
              <a:rPr lang="en-US" sz="1600" dirty="0">
                <a:solidFill>
                  <a:srgbClr val="F5F5F5"/>
                </a:solidFill>
                <a:latin typeface="Lucida Console" panose="020B0609040504020204" pitchFamily="49" charset="0"/>
              </a:rPr>
              <a:t>----           ----------            ----------</a:t>
            </a:r>
          </a:p>
          <a:p>
            <a:pPr marL="3714750" indent="-3714750"/>
            <a:r>
              <a:rPr lang="en-US" sz="1600" dirty="0" err="1">
                <a:solidFill>
                  <a:srgbClr val="F5F5F5"/>
                </a:solidFill>
                <a:latin typeface="Lucida Console" panose="020B0609040504020204" pitchFamily="49" charset="0"/>
              </a:rPr>
              <a:t>LastWriteTime</a:t>
            </a:r>
            <a:r>
              <a:rPr lang="en-US" sz="1600" dirty="0">
                <a:solidFill>
                  <a:srgbClr val="F5F5F5"/>
                </a:solidFill>
                <a:latin typeface="Lucida Console" panose="020B0609040504020204" pitchFamily="49" charset="0"/>
              </a:rPr>
              <a:t>  Property              </a:t>
            </a:r>
            <a:r>
              <a:rPr lang="en-US" sz="1600" dirty="0" err="1">
                <a:solidFill>
                  <a:srgbClr val="F5F5F5"/>
                </a:solidFill>
                <a:latin typeface="Lucida Console" panose="020B0609040504020204" pitchFamily="49" charset="0"/>
              </a:rPr>
              <a:t>datetime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LastWriteTime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get;set</a:t>
            </a:r>
            <a:r>
              <a:rPr lang="en-US" sz="1600" dirty="0">
                <a:solidFill>
                  <a:srgbClr val="F5F5F5"/>
                </a:solidFill>
                <a:latin typeface="Lucida Console" panose="020B0609040504020204" pitchFamily="49" charset="0"/>
              </a:rPr>
              <a:t>;}</a:t>
            </a:r>
          </a:p>
        </p:txBody>
      </p:sp>
      <p:sp>
        <p:nvSpPr>
          <p:cNvPr id="25" name="Callout: Double Bent Line 24"/>
          <p:cNvSpPr/>
          <p:nvPr/>
        </p:nvSpPr>
        <p:spPr>
          <a:xfrm>
            <a:off x="7644319" y="3856576"/>
            <a:ext cx="3404681" cy="413590"/>
          </a:xfrm>
          <a:prstGeom prst="borderCallout3">
            <a:avLst>
              <a:gd name="adj1" fmla="val -70162"/>
              <a:gd name="adj2" fmla="val 65838"/>
              <a:gd name="adj3" fmla="val -11997"/>
              <a:gd name="adj4" fmla="val 103236"/>
              <a:gd name="adj5" fmla="val 112811"/>
              <a:gd name="adj6" fmla="val 103236"/>
              <a:gd name="adj7" fmla="val 112963"/>
              <a:gd name="adj8" fmla="val 89725"/>
            </a:avLst>
          </a:prstGeom>
          <a:solidFill>
            <a:srgbClr val="0078D7"/>
          </a:solidFill>
          <a:ln w="22225">
            <a:solidFill>
              <a:srgbClr val="E8112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This Property can be get OR set.</a:t>
            </a:r>
          </a:p>
        </p:txBody>
      </p:sp>
      <p:sp>
        <p:nvSpPr>
          <p:cNvPr id="26" name="Callout: Double Bent Line 25"/>
          <p:cNvSpPr/>
          <p:nvPr/>
        </p:nvSpPr>
        <p:spPr>
          <a:xfrm>
            <a:off x="2057400" y="3771701"/>
            <a:ext cx="3307409" cy="583340"/>
          </a:xfrm>
          <a:prstGeom prst="borderCallout3">
            <a:avLst>
              <a:gd name="adj1" fmla="val -32046"/>
              <a:gd name="adj2" fmla="val 117718"/>
              <a:gd name="adj3" fmla="val -10700"/>
              <a:gd name="adj4" fmla="val 103236"/>
              <a:gd name="adj5" fmla="val 112811"/>
              <a:gd name="adj6" fmla="val 103236"/>
              <a:gd name="adj7" fmla="val 113600"/>
              <a:gd name="adj8" fmla="val 92098"/>
            </a:avLst>
          </a:prstGeom>
          <a:solidFill>
            <a:srgbClr val="0078D7"/>
          </a:solidFill>
          <a:ln w="22225">
            <a:solidFill>
              <a:srgbClr val="E8112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This Property is a [</a:t>
            </a:r>
            <a:r>
              <a:rPr lang="en-US" sz="1600" dirty="0" err="1"/>
              <a:t>datetime</a:t>
            </a:r>
            <a:r>
              <a:rPr lang="en-US" sz="1600" dirty="0"/>
              <a:t>] type.</a:t>
            </a:r>
          </a:p>
        </p:txBody>
      </p:sp>
      <p:sp>
        <p:nvSpPr>
          <p:cNvPr id="19" name="Rectangle 18">
            <a:extLst>
              <a:ext uri="{FF2B5EF4-FFF2-40B4-BE49-F238E27FC236}">
                <a16:creationId xmlns:a16="http://schemas.microsoft.com/office/drawing/2014/main" id="{0E9D94B5-E598-4DA7-9BCD-5FB5CA798E7B}"/>
              </a:ext>
            </a:extLst>
          </p:cNvPr>
          <p:cNvSpPr>
            <a:spLocks/>
          </p:cNvSpPr>
          <p:nvPr/>
        </p:nvSpPr>
        <p:spPr>
          <a:xfrm>
            <a:off x="655318" y="4473114"/>
            <a:ext cx="10881360" cy="2308324"/>
          </a:xfrm>
          <a:prstGeom prst="rect">
            <a:avLst/>
          </a:prstGeom>
          <a:solidFill>
            <a:srgbClr val="012456"/>
          </a:solidFill>
        </p:spPr>
        <p:txBody>
          <a:bodyPr wrap="square">
            <a:spAutoFit/>
          </a:bodyPr>
          <a:lstStyle/>
          <a:p>
            <a:r>
              <a:rPr lang="en-US" dirty="0">
                <a:solidFill>
                  <a:srgbClr val="F5F5F5"/>
                </a:solidFill>
                <a:latin typeface="Lucida Console" panose="020B0609040504020204" pitchFamily="49" charset="0"/>
              </a:rPr>
              <a:t>PS C:\&gt; </a:t>
            </a:r>
            <a:r>
              <a:rPr lang="en-US" dirty="0">
                <a:solidFill>
                  <a:srgbClr val="FF0000"/>
                </a:solidFill>
                <a:latin typeface="Lucida Console" panose="020B0609040504020204" pitchFamily="49" charset="0"/>
              </a:rPr>
              <a:t>$file </a:t>
            </a:r>
            <a:r>
              <a:rPr lang="en-US" dirty="0">
                <a:solidFill>
                  <a:srgbClr val="F5F5F5"/>
                </a:solidFill>
                <a:latin typeface="Lucida Console" panose="020B0609040504020204" pitchFamily="49" charset="0"/>
              </a:rPr>
              <a:t>= </a:t>
            </a:r>
            <a:r>
              <a:rPr lang="en-AU" dirty="0">
                <a:solidFill>
                  <a:schemeClr val="bg1"/>
                </a:solidFill>
                <a:latin typeface="Lucida Console" panose="020B0609040504020204" pitchFamily="49" charset="0"/>
              </a:rPr>
              <a:t>Get-Item</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C:\Windows\System32\drivers\etc\hosts</a:t>
            </a:r>
          </a:p>
          <a:p>
            <a:r>
              <a:rPr lang="en-US" dirty="0">
                <a:solidFill>
                  <a:srgbClr val="F5F5F5"/>
                </a:solidFill>
                <a:latin typeface="Lucida Console" panose="020B0609040504020204" pitchFamily="49" charset="0"/>
              </a:rPr>
              <a:t>PS C:\&gt;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file</a:t>
            </a:r>
            <a:r>
              <a:rPr lang="en-US" dirty="0" err="1">
                <a:solidFill>
                  <a:schemeClr val="bg1"/>
                </a:solidFill>
                <a:latin typeface="Lucida Console" panose="020B0609040504020204" pitchFamily="49" charset="0"/>
              </a:rPr>
              <a:t>.LastWriteTime</a:t>
            </a:r>
            <a:r>
              <a:rPr lang="en-US" dirty="0">
                <a:solidFill>
                  <a:schemeClr val="bg1"/>
                </a:solidFill>
                <a:latin typeface="Lucida Console" panose="020B0609040504020204" pitchFamily="49" charset="0"/>
              </a:rPr>
              <a:t> = (Get-Date)</a:t>
            </a:r>
          </a:p>
          <a:p>
            <a:r>
              <a:rPr lang="en-US" dirty="0">
                <a:solidFill>
                  <a:srgbClr val="F5F5F5"/>
                </a:solidFill>
                <a:latin typeface="Lucida Console" panose="020B0609040504020204" pitchFamily="49" charset="0"/>
              </a:rPr>
              <a:t>PS C:\&gt; </a:t>
            </a:r>
            <a:r>
              <a:rPr lang="en-AU" dirty="0">
                <a:solidFill>
                  <a:schemeClr val="bg1"/>
                </a:solidFill>
                <a:latin typeface="Lucida Console" panose="020B0609040504020204" pitchFamily="49" charset="0"/>
              </a:rPr>
              <a:t>Get-Item</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C:\Windows\System32\drivers\etc\hosts</a:t>
            </a:r>
          </a:p>
          <a:p>
            <a:r>
              <a:rPr lang="en-US" dirty="0">
                <a:solidFill>
                  <a:schemeClr val="bg1"/>
                </a:solidFill>
                <a:latin typeface="Lucida Console" panose="020B0609040504020204" pitchFamily="49" charset="0"/>
              </a:rPr>
              <a:t>Directory: C:\Windows\System32\Drivers\etc</a:t>
            </a:r>
          </a:p>
          <a:p>
            <a:endParaRPr lang="en-US" dirty="0">
              <a:solidFill>
                <a:schemeClr val="bg1"/>
              </a:solidFill>
              <a:latin typeface="Lucida Console" panose="020B0609040504020204" pitchFamily="49" charset="0"/>
            </a:endParaRPr>
          </a:p>
          <a:p>
            <a:r>
              <a:rPr lang="en-US" dirty="0">
                <a:solidFill>
                  <a:schemeClr val="bg1"/>
                </a:solidFill>
                <a:latin typeface="Lucida Console" panose="020B0609040504020204" pitchFamily="49" charset="0"/>
              </a:rPr>
              <a:t>Mode                </a:t>
            </a:r>
            <a:r>
              <a:rPr lang="en-US" dirty="0" err="1">
                <a:solidFill>
                  <a:schemeClr val="bg1"/>
                </a:solidFill>
                <a:latin typeface="Lucida Console" panose="020B0609040504020204" pitchFamily="49" charset="0"/>
              </a:rPr>
              <a:t>LastWriteTime</a:t>
            </a:r>
            <a:r>
              <a:rPr lang="en-US" dirty="0">
                <a:solidFill>
                  <a:schemeClr val="bg1"/>
                </a:solidFill>
                <a:latin typeface="Lucida Console" panose="020B0609040504020204" pitchFamily="49" charset="0"/>
              </a:rPr>
              <a:t>         Length Name</a:t>
            </a:r>
          </a:p>
          <a:p>
            <a:r>
              <a:rPr lang="en-US" dirty="0">
                <a:solidFill>
                  <a:schemeClr val="bg1"/>
                </a:solidFill>
                <a:latin typeface="Lucida Console" panose="020B0609040504020204" pitchFamily="49" charset="0"/>
              </a:rPr>
              <a:t>----                -------------         ------ ----</a:t>
            </a:r>
          </a:p>
          <a:p>
            <a:r>
              <a:rPr lang="en-US" dirty="0">
                <a:solidFill>
                  <a:schemeClr val="bg1"/>
                </a:solidFill>
                <a:latin typeface="Lucida Console" panose="020B0609040504020204" pitchFamily="49" charset="0"/>
              </a:rPr>
              <a:t>-a----        4/21/2017  11:23 AM            894 hosts</a:t>
            </a:r>
          </a:p>
        </p:txBody>
      </p:sp>
    </p:spTree>
    <p:extLst>
      <p:ext uri="{BB962C8B-B14F-4D97-AF65-F5344CB8AC3E}">
        <p14:creationId xmlns:p14="http://schemas.microsoft.com/office/powerpoint/2010/main" val="4283277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04126" y="5010434"/>
            <a:ext cx="10783747" cy="1569660"/>
          </a:xfrm>
          <a:prstGeom prst="rect">
            <a:avLst/>
          </a:prstGeom>
          <a:solidFill>
            <a:srgbClr val="012456"/>
          </a:solidFill>
        </p:spPr>
        <p:txBody>
          <a:bodyPr wrap="square">
            <a:spAutoFit/>
          </a:bodyPr>
          <a:lstStyle/>
          <a:p>
            <a:r>
              <a:rPr lang="en-US" sz="1600" dirty="0">
                <a:solidFill>
                  <a:srgbClr val="F5F5F5"/>
                </a:solidFill>
                <a:latin typeface="Lucida Console" panose="020B0609040504020204" pitchFamily="49" charset="0"/>
              </a:rPr>
              <a:t>PS C:\&gt; </a:t>
            </a:r>
            <a:r>
              <a:rPr lang="en-US" sz="1600" dirty="0">
                <a:solidFill>
                  <a:srgbClr val="FF0000"/>
                </a:solidFill>
                <a:latin typeface="Lucida Console" panose="020B0609040504020204" pitchFamily="49" charset="0"/>
              </a:rPr>
              <a:t>$file </a:t>
            </a:r>
            <a:r>
              <a:rPr lang="en-US" sz="1600" dirty="0">
                <a:solidFill>
                  <a:srgbClr val="F5F5F5"/>
                </a:solidFill>
                <a:latin typeface="Lucida Console" panose="020B0609040504020204" pitchFamily="49" charset="0"/>
              </a:rPr>
              <a:t>= </a:t>
            </a:r>
            <a:r>
              <a:rPr lang="en-AU" sz="1600" dirty="0">
                <a:solidFill>
                  <a:srgbClr val="D7D7D7"/>
                </a:solidFill>
                <a:latin typeface="Lucida Console" panose="020B0609040504020204" pitchFamily="49" charset="0"/>
              </a:rPr>
              <a:t>Get-Item</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C:\Windows\notepad.exe</a:t>
            </a:r>
          </a:p>
          <a:p>
            <a:r>
              <a:rPr lang="en-US" sz="1600" dirty="0">
                <a:solidFill>
                  <a:srgbClr val="F5F5F5"/>
                </a:solidFill>
                <a:latin typeface="Lucida Console" panose="020B0609040504020204" pitchFamily="49" charset="0"/>
              </a:rPr>
              <a:t>PS C:\&gt; </a:t>
            </a:r>
            <a:r>
              <a:rPr lang="en-US" sz="1600" dirty="0">
                <a:solidFill>
                  <a:srgbClr val="FF0000"/>
                </a:solidFill>
                <a:latin typeface="Lucida Console" panose="020B0609040504020204" pitchFamily="49" charset="0"/>
              </a:rPr>
              <a:t>$</a:t>
            </a:r>
            <a:r>
              <a:rPr lang="en-US" sz="1600" dirty="0" err="1">
                <a:solidFill>
                  <a:srgbClr val="FF0000"/>
                </a:solidFill>
                <a:latin typeface="Lucida Console" panose="020B0609040504020204" pitchFamily="49" charset="0"/>
              </a:rPr>
              <a:t>file</a:t>
            </a:r>
            <a:r>
              <a:rPr lang="en-US" sz="1600" dirty="0" err="1">
                <a:solidFill>
                  <a:srgbClr val="D7D7D7"/>
                </a:solidFill>
                <a:latin typeface="Lucida Console" panose="020B0609040504020204" pitchFamily="49" charset="0"/>
              </a:rPr>
              <a:t>.CopyTo</a:t>
            </a:r>
            <a:r>
              <a:rPr lang="en-US" sz="1600" dirty="0">
                <a:solidFill>
                  <a:srgbClr val="D7D7D7"/>
                </a:solidFill>
                <a:latin typeface="Lucida Console" panose="020B0609040504020204" pitchFamily="49" charset="0"/>
              </a:rPr>
              <a:t>(</a:t>
            </a:r>
            <a:r>
              <a:rPr lang="en-US" sz="1600" dirty="0">
                <a:solidFill>
                  <a:srgbClr val="EE82EE"/>
                </a:solidFill>
                <a:latin typeface="Lucida Console" panose="020B0609040504020204" pitchFamily="49" charset="0"/>
              </a:rPr>
              <a:t>"C:\Temp\notepad.exe"</a:t>
            </a:r>
            <a:r>
              <a:rPr lang="en-US" sz="1600" dirty="0">
                <a:solidFill>
                  <a:srgbClr val="D7D7D7"/>
                </a:solidFill>
                <a:latin typeface="Lucida Console" panose="020B0609040504020204" pitchFamily="49" charset="0"/>
              </a:rPr>
              <a:t>,</a:t>
            </a:r>
            <a:r>
              <a:rPr lang="en-US" sz="1600" dirty="0">
                <a:solidFill>
                  <a:srgbClr val="EE82EE"/>
                </a:solidFill>
                <a:latin typeface="Lucida Console" panose="020B0609040504020204" pitchFamily="49" charset="0"/>
              </a:rPr>
              <a:t> </a:t>
            </a:r>
            <a:r>
              <a:rPr lang="en-US" sz="1600" dirty="0">
                <a:solidFill>
                  <a:srgbClr val="FF0000"/>
                </a:solidFill>
                <a:latin typeface="Lucida Console" panose="020B0609040504020204" pitchFamily="49" charset="0"/>
              </a:rPr>
              <a:t>$True</a:t>
            </a:r>
            <a:r>
              <a:rPr lang="en-US" sz="1600" dirty="0">
                <a:solidFill>
                  <a:srgbClr val="D7D7D7"/>
                </a:solidFill>
                <a:latin typeface="Lucida Console" panose="020B0609040504020204" pitchFamily="49" charset="0"/>
              </a:rPr>
              <a:t>)</a:t>
            </a:r>
          </a:p>
          <a:p>
            <a:endParaRPr lang="en-US" sz="1600" dirty="0">
              <a:latin typeface="Lucida Console" panose="020B0609040504020204" pitchFamily="49" charset="0"/>
            </a:endParaRPr>
          </a:p>
          <a:p>
            <a:r>
              <a:rPr lang="en-US" sz="1600" dirty="0"/>
              <a:t> </a:t>
            </a:r>
            <a:r>
              <a:rPr lang="en-US" sz="1600" dirty="0">
                <a:solidFill>
                  <a:srgbClr val="F5F5F5"/>
                </a:solidFill>
                <a:latin typeface="Lucida Console" panose="020B0609040504020204" pitchFamily="49" charset="0"/>
              </a:rPr>
              <a:t>Mode                </a:t>
            </a:r>
            <a:r>
              <a:rPr lang="en-US" sz="1600" dirty="0" err="1">
                <a:solidFill>
                  <a:srgbClr val="F5F5F5"/>
                </a:solidFill>
                <a:latin typeface="Lucida Console" panose="020B0609040504020204" pitchFamily="49" charset="0"/>
              </a:rPr>
              <a:t>LastWriteTime</a:t>
            </a:r>
            <a:r>
              <a:rPr lang="en-US" sz="1600" dirty="0">
                <a:solidFill>
                  <a:srgbClr val="F5F5F5"/>
                </a:solidFill>
                <a:latin typeface="Lucida Console" panose="020B0609040504020204" pitchFamily="49" charset="0"/>
              </a:rPr>
              <a:t>         Length Name</a:t>
            </a:r>
          </a:p>
          <a:p>
            <a:r>
              <a:rPr lang="en-US" sz="1600" dirty="0">
                <a:solidFill>
                  <a:srgbClr val="F5F5F5"/>
                </a:solidFill>
                <a:latin typeface="Lucida Console" panose="020B0609040504020204" pitchFamily="49" charset="0"/>
              </a:rPr>
              <a:t>----                -------------         ------ ----</a:t>
            </a:r>
          </a:p>
          <a:p>
            <a:r>
              <a:rPr lang="pt-BR" sz="1600" dirty="0">
                <a:solidFill>
                  <a:srgbClr val="F5F5F5"/>
                </a:solidFill>
                <a:latin typeface="Lucida Console" panose="020B0609040504020204" pitchFamily="49" charset="0"/>
              </a:rPr>
              <a:t>-a----        7/16/2016   7:43 AM         243200 notepad.exe</a:t>
            </a:r>
          </a:p>
        </p:txBody>
      </p:sp>
      <p:sp>
        <p:nvSpPr>
          <p:cNvPr id="8" name="Title 7"/>
          <p:cNvSpPr>
            <a:spLocks noGrp="1"/>
          </p:cNvSpPr>
          <p:nvPr>
            <p:ph type="title"/>
          </p:nvPr>
        </p:nvSpPr>
        <p:spPr/>
        <p:txBody>
          <a:bodyPr/>
          <a:lstStyle/>
          <a:p>
            <a:r>
              <a:rPr lang="en-AU"/>
              <a:t>Understanding Get-Member Definitions</a:t>
            </a:r>
            <a:endParaRPr lang="en-AU" dirty="0"/>
          </a:p>
        </p:txBody>
      </p:sp>
      <p:sp>
        <p:nvSpPr>
          <p:cNvPr id="5" name="Text Placeholder 4">
            <a:extLst>
              <a:ext uri="{FF2B5EF4-FFF2-40B4-BE49-F238E27FC236}">
                <a16:creationId xmlns:a16="http://schemas.microsoft.com/office/drawing/2014/main" id="{20E7F5A3-CD9C-4936-AFD8-45846C04EF4A}"/>
              </a:ext>
            </a:extLst>
          </p:cNvPr>
          <p:cNvSpPr>
            <a:spLocks noGrp="1"/>
          </p:cNvSpPr>
          <p:nvPr>
            <p:ph type="body" sz="quarter" idx="10"/>
          </p:nvPr>
        </p:nvSpPr>
        <p:spPr/>
        <p:txBody>
          <a:bodyPr/>
          <a:lstStyle/>
          <a:p>
            <a:r>
              <a:rPr lang="en-US"/>
              <a:t>Method Definition</a:t>
            </a:r>
            <a:endParaRPr lang="en-US" dirty="0"/>
          </a:p>
        </p:txBody>
      </p:sp>
      <p:sp>
        <p:nvSpPr>
          <p:cNvPr id="6" name="Rectangle 5"/>
          <p:cNvSpPr/>
          <p:nvPr/>
        </p:nvSpPr>
        <p:spPr>
          <a:xfrm>
            <a:off x="344674" y="1744827"/>
            <a:ext cx="11502649" cy="2062103"/>
          </a:xfrm>
          <a:prstGeom prst="rect">
            <a:avLst/>
          </a:prstGeom>
          <a:solidFill>
            <a:srgbClr val="012456"/>
          </a:solidFill>
        </p:spPr>
        <p:txBody>
          <a:bodyPr wrap="square">
            <a:spAutoFit/>
          </a:bodyPr>
          <a:lstStyle/>
          <a:p>
            <a:r>
              <a:rPr lang="en-US" sz="1600" dirty="0">
                <a:solidFill>
                  <a:srgbClr val="F5F5F5"/>
                </a:solidFill>
                <a:latin typeface="Lucida Console" panose="020B0609040504020204" pitchFamily="49" charset="0"/>
              </a:rPr>
              <a:t>PS C:\&gt; </a:t>
            </a:r>
            <a:r>
              <a:rPr lang="en-AU" sz="1600" dirty="0">
                <a:solidFill>
                  <a:srgbClr val="D7D7D7"/>
                </a:solidFill>
                <a:latin typeface="Lucida Console" panose="020B0609040504020204" pitchFamily="49" charset="0"/>
              </a:rPr>
              <a:t>Get-Item</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C:\Windows\notepad.exe </a:t>
            </a:r>
            <a:r>
              <a:rPr lang="en-US" sz="1600" dirty="0">
                <a:solidFill>
                  <a:srgbClr val="F5F5F5"/>
                </a:solidFill>
                <a:latin typeface="Lucida Console" panose="020B0609040504020204" pitchFamily="49" charset="0"/>
              </a:rPr>
              <a:t>| Get-Member </a:t>
            </a:r>
            <a:r>
              <a:rPr lang="en-US" sz="1600" dirty="0">
                <a:solidFill>
                  <a:srgbClr val="FFE4C4"/>
                </a:solidFill>
                <a:latin typeface="Lucida Console" panose="020B0609040504020204" pitchFamily="49" charset="0"/>
                <a:ea typeface=""/>
                <a:cs typeface=""/>
              </a:rPr>
              <a:t>–Name</a:t>
            </a:r>
            <a:r>
              <a:rPr lang="en-US" sz="1600" dirty="0">
                <a:solidFill>
                  <a:srgbClr val="F5F5F5"/>
                </a:solidFill>
                <a:latin typeface="Lucida Console" panose="020B0609040504020204" pitchFamily="49" charset="0"/>
              </a:rPr>
              <a:t> </a:t>
            </a:r>
            <a:r>
              <a:rPr lang="en-US" sz="1600" dirty="0" err="1">
                <a:solidFill>
                  <a:srgbClr val="EE82EE"/>
                </a:solidFill>
                <a:latin typeface="Lucida Console" panose="020B0609040504020204" pitchFamily="49" charset="0"/>
              </a:rPr>
              <a:t>CopyTo</a:t>
            </a:r>
            <a:endParaRPr lang="en-US" sz="1600" dirty="0">
              <a:solidFill>
                <a:srgbClr val="EE82EE"/>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TypeName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System.IO.FileInfo</a:t>
            </a:r>
            <a:endParaRPr lang="en-US" sz="1600" dirty="0">
              <a:solidFill>
                <a:srgbClr val="F5F5F5"/>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Name         </a:t>
            </a:r>
            <a:r>
              <a:rPr lang="en-US" sz="1600" dirty="0" err="1">
                <a:solidFill>
                  <a:srgbClr val="F5F5F5"/>
                </a:solidFill>
                <a:latin typeface="Lucida Console" panose="020B0609040504020204" pitchFamily="49" charset="0"/>
              </a:rPr>
              <a:t>MemberType</a:t>
            </a:r>
            <a:r>
              <a:rPr lang="en-US" sz="1600" dirty="0">
                <a:solidFill>
                  <a:srgbClr val="F5F5F5"/>
                </a:solidFill>
                <a:latin typeface="Lucida Console" panose="020B0609040504020204" pitchFamily="49" charset="0"/>
              </a:rPr>
              <a:t>       Definition</a:t>
            </a:r>
          </a:p>
          <a:p>
            <a:r>
              <a:rPr lang="en-US" sz="1600" dirty="0">
                <a:solidFill>
                  <a:srgbClr val="F5F5F5"/>
                </a:solidFill>
                <a:latin typeface="Lucida Console" panose="020B0609040504020204" pitchFamily="49" charset="0"/>
              </a:rPr>
              <a:t>----         ----------       ----------</a:t>
            </a:r>
          </a:p>
          <a:p>
            <a:pPr marL="3714750" indent="-3714750"/>
            <a:r>
              <a:rPr lang="en-US" sz="1600" dirty="0" err="1">
                <a:solidFill>
                  <a:srgbClr val="F5F5F5"/>
                </a:solidFill>
                <a:latin typeface="Lucida Console" panose="020B0609040504020204" pitchFamily="49" charset="0"/>
              </a:rPr>
              <a:t>CopyTo</a:t>
            </a:r>
            <a:r>
              <a:rPr lang="en-US" sz="1600" dirty="0">
                <a:solidFill>
                  <a:srgbClr val="F5F5F5"/>
                </a:solidFill>
                <a:latin typeface="Lucida Console" panose="020B0609040504020204" pitchFamily="49" charset="0"/>
              </a:rPr>
              <a:t>       Method           </a:t>
            </a:r>
            <a:r>
              <a:rPr lang="en-US" sz="1600" dirty="0" err="1">
                <a:solidFill>
                  <a:srgbClr val="F5F5F5"/>
                </a:solidFill>
                <a:latin typeface="Lucida Console" panose="020B0609040504020204" pitchFamily="49" charset="0"/>
              </a:rPr>
              <a:t>System.IO.FileInfo</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CopyTo</a:t>
            </a:r>
            <a:r>
              <a:rPr lang="en-US" sz="1600" dirty="0">
                <a:solidFill>
                  <a:srgbClr val="F5F5F5"/>
                </a:solidFill>
                <a:latin typeface="Lucida Console" panose="020B0609040504020204" pitchFamily="49" charset="0"/>
              </a:rPr>
              <a:t>(string </a:t>
            </a:r>
            <a:r>
              <a:rPr lang="en-US" sz="1600" dirty="0" err="1">
                <a:solidFill>
                  <a:srgbClr val="F5F5F5"/>
                </a:solidFill>
                <a:latin typeface="Lucida Console" panose="020B0609040504020204" pitchFamily="49" charset="0"/>
              </a:rPr>
              <a:t>destFileName</a:t>
            </a:r>
            <a:r>
              <a:rPr lang="en-US" sz="1600" dirty="0">
                <a:solidFill>
                  <a:srgbClr val="F5F5F5"/>
                </a:solidFill>
                <a:latin typeface="Lucida Console" panose="020B0609040504020204" pitchFamily="49" charset="0"/>
              </a:rPr>
              <a:t>),    </a:t>
            </a:r>
          </a:p>
          <a:p>
            <a:pPr marL="3714750" indent="-3714750"/>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System.IO.FileInfo</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CopyTo</a:t>
            </a:r>
            <a:r>
              <a:rPr lang="en-US" sz="1600" dirty="0">
                <a:solidFill>
                  <a:srgbClr val="F5F5F5"/>
                </a:solidFill>
                <a:latin typeface="Lucida Console" panose="020B0609040504020204" pitchFamily="49" charset="0"/>
              </a:rPr>
              <a:t>(string </a:t>
            </a:r>
            <a:r>
              <a:rPr lang="en-US" sz="1600" dirty="0" err="1">
                <a:solidFill>
                  <a:srgbClr val="F5F5F5"/>
                </a:solidFill>
                <a:latin typeface="Lucida Console" panose="020B0609040504020204" pitchFamily="49" charset="0"/>
              </a:rPr>
              <a:t>destFileName</a:t>
            </a:r>
            <a:r>
              <a:rPr lang="en-US" sz="1600" dirty="0">
                <a:solidFill>
                  <a:srgbClr val="F5F5F5"/>
                </a:solidFill>
                <a:latin typeface="Lucida Console" panose="020B0609040504020204" pitchFamily="49" charset="0"/>
              </a:rPr>
              <a:t>, bool overwrite)</a:t>
            </a:r>
          </a:p>
        </p:txBody>
      </p:sp>
      <p:sp>
        <p:nvSpPr>
          <p:cNvPr id="10" name="Callout: Double Bent Line 9"/>
          <p:cNvSpPr/>
          <p:nvPr/>
        </p:nvSpPr>
        <p:spPr>
          <a:xfrm>
            <a:off x="533400" y="3899144"/>
            <a:ext cx="2384385" cy="451741"/>
          </a:xfrm>
          <a:prstGeom prst="borderCallout3">
            <a:avLst>
              <a:gd name="adj1" fmla="val -111749"/>
              <a:gd name="adj2" fmla="val 146717"/>
              <a:gd name="adj3" fmla="val 18750"/>
              <a:gd name="adj4" fmla="val 103236"/>
              <a:gd name="adj5" fmla="val 112811"/>
              <a:gd name="adj6" fmla="val 103236"/>
              <a:gd name="adj7" fmla="val 112963"/>
              <a:gd name="adj8" fmla="val 89725"/>
            </a:avLst>
          </a:prstGeom>
          <a:solidFill>
            <a:srgbClr val="0078D7"/>
          </a:solidFill>
          <a:ln w="22225">
            <a:solidFill>
              <a:srgbClr val="E8112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Two Parameter </a:t>
            </a:r>
            <a:r>
              <a:rPr lang="en-US" sz="1600" u="sng" dirty="0"/>
              <a:t>Sets</a:t>
            </a:r>
            <a:r>
              <a:rPr lang="en-US" sz="1600" dirty="0"/>
              <a:t> </a:t>
            </a:r>
          </a:p>
        </p:txBody>
      </p:sp>
      <p:sp>
        <p:nvSpPr>
          <p:cNvPr id="18" name="Callout: Double Bent Line 17"/>
          <p:cNvSpPr/>
          <p:nvPr/>
        </p:nvSpPr>
        <p:spPr>
          <a:xfrm>
            <a:off x="4114799" y="3974769"/>
            <a:ext cx="3032658" cy="873474"/>
          </a:xfrm>
          <a:prstGeom prst="borderCallout3">
            <a:avLst>
              <a:gd name="adj1" fmla="val -10404"/>
              <a:gd name="adj2" fmla="val 92634"/>
              <a:gd name="adj3" fmla="val -10700"/>
              <a:gd name="adj4" fmla="val 103236"/>
              <a:gd name="adj5" fmla="val 112811"/>
              <a:gd name="adj6" fmla="val 103236"/>
              <a:gd name="adj7" fmla="val 239324"/>
              <a:gd name="adj8" fmla="val 110411"/>
            </a:avLst>
          </a:prstGeom>
          <a:solidFill>
            <a:srgbClr val="0078D7"/>
          </a:solidFill>
          <a:ln w="22225">
            <a:solidFill>
              <a:srgbClr val="E8112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This Method RETURNS a </a:t>
            </a:r>
            <a:r>
              <a:rPr lang="en-US" sz="1600" dirty="0" err="1"/>
              <a:t>System.IO.File</a:t>
            </a:r>
            <a:r>
              <a:rPr lang="en-US" sz="1600" dirty="0"/>
              <a:t> info, which is the newly copied file.</a:t>
            </a:r>
          </a:p>
        </p:txBody>
      </p:sp>
      <p:cxnSp>
        <p:nvCxnSpPr>
          <p:cNvPr id="3" name="Straight Connector 2"/>
          <p:cNvCxnSpPr/>
          <p:nvPr/>
        </p:nvCxnSpPr>
        <p:spPr>
          <a:xfrm>
            <a:off x="3739533" y="3899144"/>
            <a:ext cx="1" cy="861914"/>
          </a:xfrm>
          <a:prstGeom prst="line">
            <a:avLst/>
          </a:prstGeom>
          <a:ln w="28575">
            <a:solidFill>
              <a:srgbClr val="E8112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3739533" y="4761058"/>
            <a:ext cx="307731" cy="5410"/>
          </a:xfrm>
          <a:prstGeom prst="line">
            <a:avLst/>
          </a:prstGeom>
          <a:ln w="28575">
            <a:solidFill>
              <a:srgbClr val="E8112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cxnSpLocks/>
          </p:cNvCxnSpPr>
          <p:nvPr/>
        </p:nvCxnSpPr>
        <p:spPr>
          <a:xfrm flipH="1">
            <a:off x="3739533" y="3657600"/>
            <a:ext cx="222867" cy="241544"/>
          </a:xfrm>
          <a:prstGeom prst="line">
            <a:avLst/>
          </a:prstGeom>
          <a:ln w="28575">
            <a:solidFill>
              <a:srgbClr val="E8112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5453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HIDDEN - Slide27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Object Members and Object Types</a:t>
            </a:r>
            <a:endParaRPr lang="en-US" sz="3600" dirty="0">
              <a:solidFill>
                <a:schemeClr val="tx1"/>
              </a:solidFill>
            </a:endParaRPr>
          </a:p>
        </p:txBody>
      </p:sp>
    </p:spTree>
    <p:extLst>
      <p:ext uri="{BB962C8B-B14F-4D97-AF65-F5344CB8AC3E}">
        <p14:creationId xmlns:p14="http://schemas.microsoft.com/office/powerpoint/2010/main" val="412960958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HIDDEN - Slide274">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00162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HIDDEN - Slide27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Identify the TYPE of an object</a:t>
            </a:r>
            <a:endParaRPr lang="en-US" dirty="0"/>
          </a:p>
        </p:txBody>
      </p:sp>
    </p:spTree>
    <p:extLst>
      <p:ext uri="{BB962C8B-B14F-4D97-AF65-F5344CB8AC3E}">
        <p14:creationId xmlns:p14="http://schemas.microsoft.com/office/powerpoint/2010/main" val="373770181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B332FB8-91E2-4AFD-82A8-3CE355EE8231}"/>
              </a:ext>
            </a:extLst>
          </p:cNvPr>
          <p:cNvSpPr>
            <a:spLocks noGrp="1"/>
          </p:cNvSpPr>
          <p:nvPr>
            <p:ph type="body" sz="quarter" idx="10"/>
          </p:nvPr>
        </p:nvSpPr>
        <p:spPr>
          <a:xfrm>
            <a:off x="269239" y="1189177"/>
            <a:ext cx="11653523" cy="531222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AU" dirty="0">
                <a:latin typeface="Segoe UI Light" panose="020B0502040204020203" pitchFamily="34" charset="0"/>
                <a:cs typeface="Segoe UI Light" panose="020B0502040204020203" pitchFamily="34" charset="0"/>
              </a:rPr>
              <a:t>Get-Member displays the TYPE name</a:t>
            </a:r>
          </a:p>
          <a:p>
            <a:endParaRPr lang="en-US" dirty="0"/>
          </a:p>
        </p:txBody>
      </p:sp>
      <p:sp>
        <p:nvSpPr>
          <p:cNvPr id="6" name="Title 5"/>
          <p:cNvSpPr>
            <a:spLocks noGrp="1"/>
          </p:cNvSpPr>
          <p:nvPr>
            <p:ph type="title"/>
          </p:nvPr>
        </p:nvSpPr>
        <p:spPr/>
        <p:txBody>
          <a:bodyPr>
            <a:normAutofit fontScale="90000"/>
          </a:bodyPr>
          <a:lstStyle/>
          <a:p>
            <a:r>
              <a:rPr lang="en-US" dirty="0"/>
              <a:t>Object TYPE Returned by the Get-Date Cmdlet</a:t>
            </a:r>
          </a:p>
        </p:txBody>
      </p:sp>
      <p:sp>
        <p:nvSpPr>
          <p:cNvPr id="2" name="TextBox 1"/>
          <p:cNvSpPr txBox="1"/>
          <p:nvPr/>
        </p:nvSpPr>
        <p:spPr>
          <a:xfrm>
            <a:off x="3269796" y="4756655"/>
            <a:ext cx="5274521" cy="461665"/>
          </a:xfrm>
          <a:prstGeom prst="rect">
            <a:avLst/>
          </a:prstGeom>
          <a:noFill/>
        </p:spPr>
        <p:txBody>
          <a:bodyPr wrap="none" rtlCol="0">
            <a:spAutoFit/>
          </a:bodyPr>
          <a:lstStyle/>
          <a:p>
            <a:pPr marL="285750" indent="-285750">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Get-Member displays the TYPE name</a:t>
            </a:r>
          </a:p>
        </p:txBody>
      </p:sp>
      <p:sp>
        <p:nvSpPr>
          <p:cNvPr id="9" name="Rectangle 8">
            <a:extLst>
              <a:ext uri="{FF2B5EF4-FFF2-40B4-BE49-F238E27FC236}">
                <a16:creationId xmlns:a16="http://schemas.microsoft.com/office/drawing/2014/main" id="{FB095EF1-CCC6-4D44-9B95-5923B9B0D73F}"/>
              </a:ext>
            </a:extLst>
          </p:cNvPr>
          <p:cNvSpPr/>
          <p:nvPr/>
        </p:nvSpPr>
        <p:spPr>
          <a:xfrm>
            <a:off x="1582588" y="1143000"/>
            <a:ext cx="8648935" cy="4154984"/>
          </a:xfrm>
          <a:prstGeom prst="rect">
            <a:avLst/>
          </a:prstGeom>
          <a:solidFill>
            <a:srgbClr val="012456"/>
          </a:solidFill>
        </p:spPr>
        <p:txBody>
          <a:bodyPr wrap="square">
            <a:spAutoFit/>
          </a:bodyPr>
          <a:lstStyle/>
          <a:p>
            <a:pPr defTabSz="457200"/>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Get-Date</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Get-Member </a:t>
            </a:r>
          </a:p>
          <a:p>
            <a:pPr defTabSz="457200"/>
            <a:endParaRPr lang="en-AU" sz="2000" dirty="0">
              <a:solidFill>
                <a:srgbClr val="F5F5F5"/>
              </a:solidFill>
              <a:latin typeface="Lucida Console" panose="020B0609040504020204" pitchFamily="49" charset="0"/>
            </a:endParaRPr>
          </a:p>
          <a:p>
            <a:pPr defTabSz="457200"/>
            <a:r>
              <a:rPr lang="en-AU" sz="2000" dirty="0" err="1">
                <a:solidFill>
                  <a:srgbClr val="F5F5F5"/>
                </a:solidFill>
                <a:latin typeface="Lucida Console" panose="020B0609040504020204" pitchFamily="49" charset="0"/>
              </a:rPr>
              <a:t>TypeName</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System.DateTime</a:t>
            </a:r>
            <a:endParaRPr lang="en-AU" sz="2000" dirty="0">
              <a:solidFill>
                <a:srgbClr val="F5F5F5"/>
              </a:solidFill>
              <a:latin typeface="Lucida Console" panose="020B0609040504020204" pitchFamily="49" charset="0"/>
            </a:endParaRPr>
          </a:p>
          <a:p>
            <a:pPr defTabSz="457200"/>
            <a:endParaRPr lang="en-AU" sz="2000" dirty="0">
              <a:solidFill>
                <a:srgbClr val="F5F5F5"/>
              </a:solidFill>
              <a:latin typeface="Lucida Console" panose="020B0609040504020204" pitchFamily="49" charset="0"/>
            </a:endParaRPr>
          </a:p>
          <a:p>
            <a:pPr defTabSz="457200"/>
            <a:r>
              <a:rPr lang="en-AU" sz="2000" dirty="0">
                <a:solidFill>
                  <a:srgbClr val="FFFFFF">
                    <a:lumMod val="50000"/>
                  </a:srgbClr>
                </a:solidFill>
                <a:latin typeface="Lucida Console" panose="020B0609040504020204" pitchFamily="49" charset="0"/>
              </a:rPr>
              <a:t>Name           </a:t>
            </a:r>
            <a:r>
              <a:rPr lang="en-AU" sz="2000" dirty="0" err="1">
                <a:solidFill>
                  <a:srgbClr val="FFFFFF">
                    <a:lumMod val="50000"/>
                  </a:srgbClr>
                </a:solidFill>
                <a:latin typeface="Lucida Console" panose="020B0609040504020204" pitchFamily="49" charset="0"/>
              </a:rPr>
              <a:t>MemberType</a:t>
            </a:r>
            <a:r>
              <a:rPr lang="en-AU" sz="2000" dirty="0">
                <a:solidFill>
                  <a:srgbClr val="FFFFFF">
                    <a:lumMod val="50000"/>
                  </a:srgbClr>
                </a:solidFill>
                <a:latin typeface="Lucida Console" panose="020B0609040504020204" pitchFamily="49" charset="0"/>
              </a:rPr>
              <a:t>     Definition</a:t>
            </a:r>
          </a:p>
          <a:p>
            <a:pPr defTabSz="457200"/>
            <a:r>
              <a:rPr lang="en-AU" sz="2000" dirty="0">
                <a:solidFill>
                  <a:srgbClr val="FFFFFF">
                    <a:lumMod val="50000"/>
                  </a:srgbClr>
                </a:solidFill>
                <a:latin typeface="Lucida Console" panose="020B0609040504020204" pitchFamily="49" charset="0"/>
              </a:rPr>
              <a:t>----           ----------     ----------</a:t>
            </a:r>
          </a:p>
          <a:p>
            <a:pPr defTabSz="457200"/>
            <a:r>
              <a:rPr lang="en-AU" sz="2000" dirty="0">
                <a:solidFill>
                  <a:srgbClr val="FFFFFF">
                    <a:lumMod val="50000"/>
                  </a:srgbClr>
                </a:solidFill>
                <a:latin typeface="Lucida Console" panose="020B0609040504020204" pitchFamily="49" charset="0"/>
              </a:rPr>
              <a:t>Add            Method         </a:t>
            </a:r>
            <a:r>
              <a:rPr lang="en-AU" sz="2000" dirty="0" err="1">
                <a:solidFill>
                  <a:srgbClr val="FFFFFF">
                    <a:lumMod val="50000"/>
                  </a:srgbClr>
                </a:solidFill>
                <a:latin typeface="Lucida Console" panose="020B0609040504020204" pitchFamily="49" charset="0"/>
              </a:rPr>
              <a:t>datetime</a:t>
            </a:r>
            <a:r>
              <a:rPr lang="en-AU" sz="2000" dirty="0">
                <a:solidFill>
                  <a:srgbClr val="FFFFFF">
                    <a:lumMod val="50000"/>
                  </a:srgbClr>
                </a:solidFill>
                <a:latin typeface="Lucida Console" panose="020B0609040504020204" pitchFamily="49" charset="0"/>
              </a:rPr>
              <a:t> Add(timespan value)</a:t>
            </a:r>
          </a:p>
          <a:p>
            <a:pPr defTabSz="457200"/>
            <a:r>
              <a:rPr lang="en-AU" sz="2000" dirty="0" err="1">
                <a:solidFill>
                  <a:srgbClr val="FFFFFF">
                    <a:lumMod val="50000"/>
                  </a:srgbClr>
                </a:solidFill>
                <a:latin typeface="Lucida Console" panose="020B0609040504020204" pitchFamily="49" charset="0"/>
              </a:rPr>
              <a:t>AddDays</a:t>
            </a:r>
            <a:r>
              <a:rPr lang="en-AU" sz="2000" dirty="0">
                <a:solidFill>
                  <a:srgbClr val="FFFFFF">
                    <a:lumMod val="50000"/>
                  </a:srgbClr>
                </a:solidFill>
                <a:latin typeface="Lucida Console" panose="020B0609040504020204" pitchFamily="49" charset="0"/>
              </a:rPr>
              <a:t>        Method         </a:t>
            </a:r>
            <a:r>
              <a:rPr lang="en-AU" sz="2000" dirty="0" err="1">
                <a:solidFill>
                  <a:srgbClr val="FFFFFF">
                    <a:lumMod val="50000"/>
                  </a:srgbClr>
                </a:solidFill>
                <a:latin typeface="Lucida Console" panose="020B0609040504020204" pitchFamily="49" charset="0"/>
              </a:rPr>
              <a:t>datetime</a:t>
            </a:r>
            <a:r>
              <a:rPr lang="en-AU" sz="2000" dirty="0">
                <a:solidFill>
                  <a:srgbClr val="FFFFFF">
                    <a:lumMod val="50000"/>
                  </a:srgbClr>
                </a:solidFill>
                <a:latin typeface="Lucida Console" panose="020B0609040504020204" pitchFamily="49" charset="0"/>
              </a:rPr>
              <a:t> </a:t>
            </a:r>
            <a:r>
              <a:rPr lang="en-AU" sz="2000" dirty="0" err="1">
                <a:solidFill>
                  <a:srgbClr val="FFFFFF">
                    <a:lumMod val="50000"/>
                  </a:srgbClr>
                </a:solidFill>
                <a:latin typeface="Lucida Console" panose="020B0609040504020204" pitchFamily="49" charset="0"/>
              </a:rPr>
              <a:t>AddDays</a:t>
            </a:r>
            <a:r>
              <a:rPr lang="en-AU" sz="2000" dirty="0">
                <a:solidFill>
                  <a:srgbClr val="FFFFFF">
                    <a:lumMod val="50000"/>
                  </a:srgbClr>
                </a:solidFill>
                <a:latin typeface="Lucida Console" panose="020B0609040504020204" pitchFamily="49" charset="0"/>
              </a:rPr>
              <a:t>(double value)</a:t>
            </a:r>
          </a:p>
          <a:p>
            <a:pPr defTabSz="457200"/>
            <a:r>
              <a:rPr lang="en-AU" sz="2000" dirty="0" err="1">
                <a:solidFill>
                  <a:srgbClr val="FFFFFF">
                    <a:lumMod val="50000"/>
                  </a:srgbClr>
                </a:solidFill>
                <a:latin typeface="Lucida Console" panose="020B0609040504020204" pitchFamily="49" charset="0"/>
              </a:rPr>
              <a:t>AddHours</a:t>
            </a:r>
            <a:r>
              <a:rPr lang="en-AU" sz="2000" dirty="0">
                <a:solidFill>
                  <a:srgbClr val="FFFFFF">
                    <a:lumMod val="50000"/>
                  </a:srgbClr>
                </a:solidFill>
                <a:latin typeface="Lucida Console" panose="020B0609040504020204" pitchFamily="49" charset="0"/>
              </a:rPr>
              <a:t>       Method         </a:t>
            </a:r>
            <a:r>
              <a:rPr lang="en-AU" sz="2000" dirty="0" err="1">
                <a:solidFill>
                  <a:srgbClr val="FFFFFF">
                    <a:lumMod val="50000"/>
                  </a:srgbClr>
                </a:solidFill>
                <a:latin typeface="Lucida Console" panose="020B0609040504020204" pitchFamily="49" charset="0"/>
              </a:rPr>
              <a:t>datetime</a:t>
            </a:r>
            <a:r>
              <a:rPr lang="en-AU" sz="2000" dirty="0">
                <a:solidFill>
                  <a:srgbClr val="FFFFFF">
                    <a:lumMod val="50000"/>
                  </a:srgbClr>
                </a:solidFill>
                <a:latin typeface="Lucida Console" panose="020B0609040504020204" pitchFamily="49" charset="0"/>
              </a:rPr>
              <a:t> </a:t>
            </a:r>
            <a:r>
              <a:rPr lang="en-AU" sz="2000" dirty="0" err="1">
                <a:solidFill>
                  <a:srgbClr val="FFFFFF">
                    <a:lumMod val="50000"/>
                  </a:srgbClr>
                </a:solidFill>
                <a:latin typeface="Lucida Console" panose="020B0609040504020204" pitchFamily="49" charset="0"/>
              </a:rPr>
              <a:t>AddHours</a:t>
            </a:r>
            <a:r>
              <a:rPr lang="en-AU" sz="2000" dirty="0">
                <a:solidFill>
                  <a:srgbClr val="FFFFFF">
                    <a:lumMod val="50000"/>
                  </a:srgbClr>
                </a:solidFill>
                <a:latin typeface="Lucida Console" panose="020B0609040504020204" pitchFamily="49" charset="0"/>
              </a:rPr>
              <a:t>(double value)</a:t>
            </a:r>
          </a:p>
          <a:p>
            <a:pPr defTabSz="457200"/>
            <a:r>
              <a:rPr lang="en-AU" sz="2000" dirty="0">
                <a:solidFill>
                  <a:srgbClr val="FFFFFF">
                    <a:lumMod val="50000"/>
                  </a:srgbClr>
                </a:solidFill>
                <a:latin typeface="Lucida Console" panose="020B0609040504020204" pitchFamily="49" charset="0"/>
              </a:rPr>
              <a:t>…</a:t>
            </a:r>
          </a:p>
        </p:txBody>
      </p:sp>
    </p:spTree>
    <p:extLst>
      <p:ext uri="{BB962C8B-B14F-4D97-AF65-F5344CB8AC3E}">
        <p14:creationId xmlns:p14="http://schemas.microsoft.com/office/powerpoint/2010/main" val="17234121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6B4D17-082D-4672-AB11-5A3930D3B7BA}"/>
              </a:ext>
            </a:extLst>
          </p:cNvPr>
          <p:cNvSpPr>
            <a:spLocks noGrp="1"/>
          </p:cNvSpPr>
          <p:nvPr>
            <p:ph type="body" sz="quarter" idx="10"/>
          </p:nvPr>
        </p:nvSpPr>
        <p:spPr>
          <a:xfrm>
            <a:off x="269239" y="1189177"/>
            <a:ext cx="11653523" cy="483824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285750" indent="-285750"/>
            <a:r>
              <a:rPr lang="en-AU" dirty="0" err="1">
                <a:latin typeface="Segoe UI Light" panose="020B0502040204020203" pitchFamily="34" charset="0"/>
                <a:cs typeface="Segoe UI Light" panose="020B0502040204020203" pitchFamily="34" charset="0"/>
              </a:rPr>
              <a:t>GetType</a:t>
            </a:r>
            <a:r>
              <a:rPr lang="en-AU" dirty="0">
                <a:latin typeface="Segoe UI Light" panose="020B0502040204020203" pitchFamily="34" charset="0"/>
                <a:cs typeface="Segoe UI Light" panose="020B0502040204020203" pitchFamily="34" charset="0"/>
              </a:rPr>
              <a:t>() METHOD retrieves the TYPE name</a:t>
            </a:r>
          </a:p>
          <a:p>
            <a:pPr marL="285750" indent="-285750"/>
            <a:endParaRPr lang="en-AU" dirty="0">
              <a:latin typeface="Segoe UI Light" panose="020B0502040204020203" pitchFamily="34" charset="0"/>
              <a:cs typeface="Segoe UI Light" panose="020B0502040204020203" pitchFamily="34" charset="0"/>
            </a:endParaRPr>
          </a:p>
          <a:p>
            <a:pPr marL="285750" indent="-285750"/>
            <a:r>
              <a:rPr lang="en-AU" dirty="0">
                <a:latin typeface="Segoe UI Light" panose="020B0502040204020203" pitchFamily="34" charset="0"/>
                <a:cs typeface="Segoe UI Light" panose="020B0502040204020203" pitchFamily="34" charset="0"/>
              </a:rPr>
              <a:t>Available on ALL objects</a:t>
            </a:r>
            <a:endParaRPr lang="en-AU" dirty="0">
              <a:solidFill>
                <a:srgbClr val="FF0000"/>
              </a:solidFill>
              <a:latin typeface="Segoe UI Light" panose="020B0502040204020203" pitchFamily="34" charset="0"/>
              <a:cs typeface="Segoe UI Light" panose="020B0502040204020203" pitchFamily="34" charset="0"/>
            </a:endParaRPr>
          </a:p>
        </p:txBody>
      </p:sp>
      <p:sp>
        <p:nvSpPr>
          <p:cNvPr id="8" name="Title 5"/>
          <p:cNvSpPr>
            <a:spLocks noGrp="1"/>
          </p:cNvSpPr>
          <p:nvPr>
            <p:ph type="title"/>
          </p:nvPr>
        </p:nvSpPr>
        <p:spPr/>
        <p:txBody>
          <a:bodyPr>
            <a:normAutofit fontScale="90000"/>
          </a:bodyPr>
          <a:lstStyle/>
          <a:p>
            <a:r>
              <a:rPr lang="en-US" dirty="0"/>
              <a:t>Object TYPE Returned By The </a:t>
            </a:r>
            <a:r>
              <a:rPr lang="en-US"/>
              <a:t>Get-Date Cmdlet</a:t>
            </a:r>
            <a:endParaRPr lang="en-US" dirty="0"/>
          </a:p>
        </p:txBody>
      </p:sp>
      <p:sp>
        <p:nvSpPr>
          <p:cNvPr id="5" name="Rectangle 4"/>
          <p:cNvSpPr/>
          <p:nvPr/>
        </p:nvSpPr>
        <p:spPr>
          <a:xfrm>
            <a:off x="1777092" y="1828800"/>
            <a:ext cx="8637815" cy="1938992"/>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Get-Date</a:t>
            </a:r>
            <a:r>
              <a:rPr lang="en-AU" sz="2400" dirty="0">
                <a:solidFill>
                  <a:srgbClr val="F5F5F5"/>
                </a:solidFill>
                <a:latin typeface="Lucida Console" panose="020B0609040504020204" pitchFamily="49" charset="0"/>
              </a:rPr>
              <a:t>)</a:t>
            </a:r>
            <a:r>
              <a:rPr lang="en-AU" sz="2400" dirty="0">
                <a:solidFill>
                  <a:srgbClr val="D3D3D3"/>
                </a:solidFill>
                <a:latin typeface="Lucida Console" panose="020B0609040504020204" pitchFamily="49" charset="0"/>
              </a:rPr>
              <a:t>.</a:t>
            </a:r>
            <a:r>
              <a:rPr lang="en-AU" sz="2400" dirty="0" err="1">
                <a:solidFill>
                  <a:srgbClr val="F5F5F5"/>
                </a:solidFill>
                <a:latin typeface="Lucida Console" panose="020B0609040504020204" pitchFamily="49" charset="0"/>
              </a:rPr>
              <a:t>GetType</a:t>
            </a:r>
            <a:r>
              <a:rPr lang="en-AU" sz="2400" dirty="0">
                <a:solidFill>
                  <a:srgbClr val="F5F5F5"/>
                </a:solidFill>
                <a:latin typeface="Lucida Console" panose="020B0609040504020204" pitchFamily="49" charset="0"/>
              </a:rPr>
              <a:t>()</a:t>
            </a:r>
          </a:p>
          <a:p>
            <a:r>
              <a:rPr lang="en-AU" sz="2400" dirty="0">
                <a:solidFill>
                  <a:srgbClr val="F5F5F5"/>
                </a:solidFill>
                <a:latin typeface="Lucida Console" panose="020B0609040504020204" pitchFamily="49" charset="0"/>
              </a:rPr>
              <a:t> </a:t>
            </a:r>
          </a:p>
          <a:p>
            <a:r>
              <a:rPr lang="en-AU" sz="2400" dirty="0" err="1">
                <a:solidFill>
                  <a:schemeClr val="bg1"/>
                </a:solidFill>
                <a:latin typeface="Lucida Console" panose="020B0609040504020204" pitchFamily="49" charset="0"/>
              </a:rPr>
              <a:t>IsPublic</a:t>
            </a:r>
            <a:r>
              <a:rPr lang="en-AU" sz="2400" dirty="0">
                <a:solidFill>
                  <a:schemeClr val="bg1"/>
                </a:solidFill>
                <a:latin typeface="Lucida Console" panose="020B0609040504020204" pitchFamily="49" charset="0"/>
              </a:rPr>
              <a:t> </a:t>
            </a:r>
            <a:r>
              <a:rPr lang="en-AU" sz="2400" dirty="0" err="1">
                <a:solidFill>
                  <a:schemeClr val="bg1"/>
                </a:solidFill>
                <a:latin typeface="Lucida Console" panose="020B0609040504020204" pitchFamily="49" charset="0"/>
              </a:rPr>
              <a:t>IsSerial</a:t>
            </a:r>
            <a:r>
              <a:rPr lang="en-AU" sz="2400" dirty="0">
                <a:solidFill>
                  <a:schemeClr val="bg1"/>
                </a:solidFill>
                <a:latin typeface="Lucida Console" panose="020B0609040504020204" pitchFamily="49" charset="0"/>
              </a:rPr>
              <a:t> Name   </a:t>
            </a:r>
          </a:p>
          <a:p>
            <a:r>
              <a:rPr lang="en-AU" sz="2400" dirty="0">
                <a:solidFill>
                  <a:schemeClr val="bg1"/>
                </a:solidFill>
                <a:latin typeface="Lucida Console" panose="020B0609040504020204" pitchFamily="49" charset="0"/>
              </a:rPr>
              <a:t>-------- -------- ---- </a:t>
            </a:r>
          </a:p>
          <a:p>
            <a:r>
              <a:rPr lang="en-AU" sz="2400" dirty="0">
                <a:solidFill>
                  <a:schemeClr val="bg1"/>
                </a:solidFill>
                <a:latin typeface="Lucida Console" panose="020B0609040504020204" pitchFamily="49" charset="0"/>
              </a:rPr>
              <a:t>True     </a:t>
            </a:r>
            <a:r>
              <a:rPr lang="en-AU" sz="2400" dirty="0" err="1">
                <a:solidFill>
                  <a:schemeClr val="bg1"/>
                </a:solidFill>
                <a:latin typeface="Lucida Console" panose="020B0609040504020204" pitchFamily="49" charset="0"/>
              </a:rPr>
              <a:t>True</a:t>
            </a:r>
            <a:r>
              <a:rPr lang="en-AU" sz="2400" dirty="0">
                <a:solidFill>
                  <a:schemeClr val="bg1"/>
                </a:solidFill>
                <a:latin typeface="Lucida Console" panose="020B0609040504020204" pitchFamily="49" charset="0"/>
              </a:rPr>
              <a:t>     </a:t>
            </a:r>
            <a:r>
              <a:rPr lang="en-AU" sz="2400" dirty="0" err="1">
                <a:solidFill>
                  <a:schemeClr val="bg1"/>
                </a:solidFill>
                <a:latin typeface="Lucida Console" panose="020B0609040504020204" pitchFamily="49" charset="0"/>
              </a:rPr>
              <a:t>DateTime</a:t>
            </a:r>
            <a:r>
              <a:rPr lang="en-AU" sz="2400" dirty="0">
                <a:latin typeface="Lucida Console" panose="020B0609040504020204" pitchFamily="49" charset="0"/>
              </a:rPr>
              <a:t>                          </a:t>
            </a:r>
            <a:endParaRPr lang="en-AU" sz="2400" dirty="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13549301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HIDDEN - Slide27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Gettype() And Get-Member</a:t>
            </a:r>
            <a:endParaRPr lang="en-US" sz="3600" dirty="0">
              <a:solidFill>
                <a:schemeClr val="tx1"/>
              </a:solidFill>
            </a:endParaRPr>
          </a:p>
        </p:txBody>
      </p:sp>
    </p:spTree>
    <p:extLst>
      <p:ext uri="{BB962C8B-B14F-4D97-AF65-F5344CB8AC3E}">
        <p14:creationId xmlns:p14="http://schemas.microsoft.com/office/powerpoint/2010/main" val="254718862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Object Models</a:t>
            </a:r>
            <a:endParaRPr lang="en-US" dirty="0"/>
          </a:p>
        </p:txBody>
      </p:sp>
    </p:spTree>
    <p:extLst>
      <p:ext uri="{BB962C8B-B14F-4D97-AF65-F5344CB8AC3E}">
        <p14:creationId xmlns:p14="http://schemas.microsoft.com/office/powerpoint/2010/main" val="4807472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HIDDEN - Slide277">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Variables and Data Types</a:t>
            </a:r>
            <a:endParaRPr lang="en-US" dirty="0"/>
          </a:p>
        </p:txBody>
      </p:sp>
    </p:spTree>
    <p:extLst>
      <p:ext uri="{BB962C8B-B14F-4D97-AF65-F5344CB8AC3E}">
        <p14:creationId xmlns:p14="http://schemas.microsoft.com/office/powerpoint/2010/main" val="256566649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a:t>Objects, Variables and Data Types</a:t>
            </a:r>
            <a:endParaRPr lang="en-US" sz="3921" dirty="0"/>
          </a:p>
        </p:txBody>
      </p:sp>
    </p:spTree>
    <p:extLst>
      <p:ext uri="{BB962C8B-B14F-4D97-AF65-F5344CB8AC3E}">
        <p14:creationId xmlns:p14="http://schemas.microsoft.com/office/powerpoint/2010/main" val="342476615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HIDDEN - Slide419">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custDataLst>
              <p:custData r:id="rId1"/>
            </p:custDataLst>
          </p:nvPr>
        </p:nvSpPr>
        <p:spPr>
          <a:xfrm>
            <a:off x="269239" y="1189177"/>
            <a:ext cx="11653523" cy="1994392"/>
          </a:xfrm>
        </p:spPr>
        <p:txBody>
          <a:bodyPr numCol="2"/>
          <a:lstStyle/>
          <a:p>
            <a:pPr marL="571500" indent="-571500">
              <a:buFont typeface="Arial" panose="020B0604020202020204" pitchFamily="34" charset="0"/>
              <a:buChar char="•"/>
            </a:pPr>
            <a:r>
              <a:rPr lang="en-US" sz="2800"/>
              <a:t>What are Variables?</a:t>
            </a:r>
          </a:p>
          <a:p>
            <a:pPr marL="571500" indent="-571500">
              <a:buFont typeface="Arial" panose="020B0604020202020204" pitchFamily="34" charset="0"/>
              <a:buChar char="•"/>
            </a:pPr>
            <a:r>
              <a:rPr lang="en-US" sz="2800"/>
              <a:t>User-Defined Variables</a:t>
            </a:r>
          </a:p>
          <a:p>
            <a:pPr marL="571500" indent="-571500">
              <a:buFont typeface="Arial" panose="020B0604020202020204" pitchFamily="34" charset="0"/>
              <a:buChar char="•"/>
            </a:pPr>
            <a:r>
              <a:rPr lang="en-US" sz="2800"/>
              <a:t>Strings</a:t>
            </a:r>
          </a:p>
          <a:p>
            <a:pPr marL="571500" indent="-571500">
              <a:buFont typeface="Arial" panose="020B0604020202020204" pitchFamily="34" charset="0"/>
              <a:buChar char="•"/>
            </a:pPr>
            <a:r>
              <a:rPr lang="en-US" sz="2800"/>
              <a:t>Types</a:t>
            </a:r>
          </a:p>
          <a:p>
            <a:pPr marL="571500" indent="-571500">
              <a:buFont typeface="Arial" panose="020B0604020202020204" pitchFamily="34" charset="0"/>
              <a:buChar char="•"/>
            </a:pPr>
            <a:r>
              <a:rPr lang="en-US" sz="2800"/>
              <a:t>Type Operators</a:t>
            </a:r>
          </a:p>
          <a:p>
            <a:pPr marL="571500" indent="-571500">
              <a:buFont typeface="Arial" panose="020B0604020202020204" pitchFamily="34" charset="0"/>
              <a:buChar char="•"/>
            </a:pPr>
            <a:r>
              <a:rPr lang="en-US" sz="2800"/>
              <a:t>Parsing Modes</a:t>
            </a:r>
          </a:p>
          <a:p>
            <a:pPr marL="571500" indent="-571500">
              <a:buFont typeface="Arial" panose="020B0604020202020204" pitchFamily="34" charset="0"/>
              <a:buChar char="•"/>
            </a:pPr>
            <a:r>
              <a:rPr lang="en-US" sz="2800"/>
              <a:t>Escape Character</a:t>
            </a:r>
          </a:p>
          <a:p>
            <a:pPr marL="571500" indent="-571500">
              <a:buFont typeface="Arial" panose="020B0604020202020204" pitchFamily="34" charset="0"/>
              <a:buChar char="•"/>
            </a:pPr>
            <a:r>
              <a:rPr lang="en-US" sz="2800"/>
              <a:t>Stop Parsing</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382979198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HIDDEN - Slide27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What are Variables?</a:t>
            </a:r>
            <a:endParaRPr lang="en-US" dirty="0"/>
          </a:p>
        </p:txBody>
      </p:sp>
    </p:spTree>
    <p:extLst>
      <p:ext uri="{BB962C8B-B14F-4D97-AF65-F5344CB8AC3E}">
        <p14:creationId xmlns:p14="http://schemas.microsoft.com/office/powerpoint/2010/main" val="34150674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01E6D3-D08A-49FA-8886-1C4064A3A97D}"/>
              </a:ext>
            </a:extLst>
          </p:cNvPr>
          <p:cNvSpPr>
            <a:spLocks noGrp="1"/>
          </p:cNvSpPr>
          <p:nvPr>
            <p:ph type="body" sz="quarter" idx="10"/>
          </p:nvPr>
        </p:nvSpPr>
        <p:spPr>
          <a:xfrm>
            <a:off x="269239" y="1189177"/>
            <a:ext cx="11653523" cy="4212820"/>
          </a:xfrm>
        </p:spPr>
        <p:txBody>
          <a:bodyPr/>
          <a:lstStyle/>
          <a:p>
            <a:r>
              <a:rPr lang="en-US" dirty="0"/>
              <a:t>Unit of memory</a:t>
            </a:r>
          </a:p>
          <a:p>
            <a:r>
              <a:rPr lang="en-US" dirty="0"/>
              <a:t>Defined and accessed using a dollar sign prefix ($)</a:t>
            </a:r>
          </a:p>
          <a:p>
            <a:r>
              <a:rPr lang="en-US" dirty="0"/>
              <a:t>Holds an object which can also be a collection of objects</a:t>
            </a:r>
          </a:p>
          <a:p>
            <a:r>
              <a:rPr lang="en-US" dirty="0"/>
              <a:t>Variable names can include spaces and special characters</a:t>
            </a:r>
          </a:p>
          <a:p>
            <a:r>
              <a:rPr lang="en-US" dirty="0"/>
              <a:t>Not case-sensitive</a:t>
            </a:r>
          </a:p>
          <a:p>
            <a:endParaRPr lang="en-US" dirty="0"/>
          </a:p>
          <a:p>
            <a:r>
              <a:rPr lang="en-US" dirty="0"/>
              <a:t>Kinds of variables:</a:t>
            </a:r>
          </a:p>
          <a:p>
            <a:pPr lvl="1"/>
            <a:r>
              <a:rPr lang="en-US" dirty="0">
                <a:latin typeface="+mj-lt"/>
              </a:rPr>
              <a:t>Automatic (built-in)</a:t>
            </a:r>
          </a:p>
          <a:p>
            <a:pPr lvl="1"/>
            <a:r>
              <a:rPr lang="en-US" dirty="0">
                <a:latin typeface="+mj-lt"/>
              </a:rPr>
              <a:t>User-defined</a:t>
            </a:r>
          </a:p>
        </p:txBody>
      </p:sp>
      <p:sp>
        <p:nvSpPr>
          <p:cNvPr id="9" name="Title 8"/>
          <p:cNvSpPr>
            <a:spLocks noGrp="1"/>
          </p:cNvSpPr>
          <p:nvPr>
            <p:ph type="title"/>
          </p:nvPr>
        </p:nvSpPr>
        <p:spPr/>
        <p:txBody>
          <a:bodyPr/>
          <a:lstStyle/>
          <a:p>
            <a:r>
              <a:rPr lang="en-AU" dirty="0"/>
              <a:t>What Are Variables?</a:t>
            </a:r>
          </a:p>
        </p:txBody>
      </p:sp>
    </p:spTree>
    <p:extLst>
      <p:ext uri="{BB962C8B-B14F-4D97-AF65-F5344CB8AC3E}">
        <p14:creationId xmlns:p14="http://schemas.microsoft.com/office/powerpoint/2010/main" val="17531426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D666C82-45D2-4351-B1F9-11747B3C2284}"/>
              </a:ext>
            </a:extLst>
          </p:cNvPr>
          <p:cNvSpPr>
            <a:spLocks noGrp="1"/>
          </p:cNvSpPr>
          <p:nvPr>
            <p:ph type="body" sz="quarter" idx="10"/>
          </p:nvPr>
        </p:nvSpPr>
        <p:spPr>
          <a:xfrm>
            <a:off x="269239" y="1189177"/>
            <a:ext cx="11653523" cy="3416320"/>
          </a:xfrm>
        </p:spPr>
        <p:txBody>
          <a:bodyPr/>
          <a:lstStyle/>
          <a:p>
            <a:endParaRPr lang="en-AU" dirty="0"/>
          </a:p>
          <a:p>
            <a:r>
              <a:rPr lang="en-AU" dirty="0"/>
              <a:t>Built-in</a:t>
            </a:r>
          </a:p>
          <a:p>
            <a:endParaRPr lang="en-AU" dirty="0"/>
          </a:p>
          <a:p>
            <a:r>
              <a:rPr lang="en-AU" dirty="0"/>
              <a:t>Created and maintained by PowerShell </a:t>
            </a:r>
          </a:p>
          <a:p>
            <a:endParaRPr lang="en-AU" dirty="0"/>
          </a:p>
          <a:p>
            <a:r>
              <a:rPr lang="en-AU" dirty="0"/>
              <a:t>Store PowerShell state</a:t>
            </a:r>
          </a:p>
          <a:p>
            <a:endParaRPr lang="en-US" dirty="0"/>
          </a:p>
        </p:txBody>
      </p:sp>
      <p:sp>
        <p:nvSpPr>
          <p:cNvPr id="6" name="Title 5"/>
          <p:cNvSpPr>
            <a:spLocks noGrp="1"/>
          </p:cNvSpPr>
          <p:nvPr>
            <p:ph type="title"/>
          </p:nvPr>
        </p:nvSpPr>
        <p:spPr/>
        <p:txBody>
          <a:bodyPr/>
          <a:lstStyle/>
          <a:p>
            <a:r>
              <a:rPr lang="en-US"/>
              <a:t>Automatic Variables</a:t>
            </a:r>
            <a:endParaRPr lang="en-US" dirty="0"/>
          </a:p>
        </p:txBody>
      </p:sp>
    </p:spTree>
    <p:extLst>
      <p:ext uri="{BB962C8B-B14F-4D97-AF65-F5344CB8AC3E}">
        <p14:creationId xmlns:p14="http://schemas.microsoft.com/office/powerpoint/2010/main" val="348281164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Automatic Variables </a:t>
            </a:r>
            <a:r>
              <a:rPr lang="en-AU" dirty="0"/>
              <a:t>– Examples</a:t>
            </a:r>
          </a:p>
        </p:txBody>
      </p:sp>
      <p:sp>
        <p:nvSpPr>
          <p:cNvPr id="7" name="Content Placeholder 6"/>
          <p:cNvSpPr>
            <a:spLocks noGrp="1"/>
          </p:cNvSpPr>
          <p:nvPr>
            <p:ph type="body" sz="quarter" idx="10"/>
          </p:nvPr>
        </p:nvSpPr>
        <p:spPr/>
        <p:txBody>
          <a:bodyPr/>
          <a:lstStyle/>
          <a:p>
            <a:pPr marL="0" indent="0">
              <a:buNone/>
            </a:pPr>
            <a:r>
              <a:rPr lang="en-US" sz="2400" dirty="0"/>
              <a:t>Get-Help </a:t>
            </a:r>
            <a:r>
              <a:rPr lang="en-US" sz="2400" dirty="0" err="1"/>
              <a:t>about_Automatic_Variables</a:t>
            </a:r>
            <a:endParaRPr lang="en-US" sz="2400" dirty="0"/>
          </a:p>
        </p:txBody>
      </p:sp>
      <p:graphicFrame>
        <p:nvGraphicFramePr>
          <p:cNvPr id="6" name="Table 5">
            <a:extLst>
              <a:ext uri="{FF2B5EF4-FFF2-40B4-BE49-F238E27FC236}">
                <a16:creationId xmlns:a16="http://schemas.microsoft.com/office/drawing/2014/main" id="{BC0814F2-2F6E-4AF0-AE59-F5C7D5184E9A}"/>
              </a:ext>
            </a:extLst>
          </p:cNvPr>
          <p:cNvGraphicFramePr>
            <a:graphicFrameLocks noGrp="1"/>
          </p:cNvGraphicFramePr>
          <p:nvPr>
            <p:extLst/>
          </p:nvPr>
        </p:nvGraphicFramePr>
        <p:xfrm>
          <a:off x="546857" y="1717877"/>
          <a:ext cx="10935335" cy="4676576"/>
        </p:xfrm>
        <a:graphic>
          <a:graphicData uri="http://schemas.openxmlformats.org/drawingml/2006/table">
            <a:tbl>
              <a:tblPr bandRow="1">
                <a:tableStyleId>{5C22544A-7EE6-4342-B048-85BDC9FD1C3A}</a:tableStyleId>
              </a:tblPr>
              <a:tblGrid>
                <a:gridCol w="3585722">
                  <a:extLst>
                    <a:ext uri="{9D8B030D-6E8A-4147-A177-3AD203B41FA5}">
                      <a16:colId xmlns:a16="http://schemas.microsoft.com/office/drawing/2014/main" val="139061553"/>
                    </a:ext>
                  </a:extLst>
                </a:gridCol>
                <a:gridCol w="7349613">
                  <a:extLst>
                    <a:ext uri="{9D8B030D-6E8A-4147-A177-3AD203B41FA5}">
                      <a16:colId xmlns:a16="http://schemas.microsoft.com/office/drawing/2014/main" val="850179735"/>
                    </a:ext>
                  </a:extLst>
                </a:gridCol>
              </a:tblGrid>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$Error</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List of all errors</a:t>
                      </a:r>
                    </a:p>
                  </a:txBody>
                  <a:tcPr/>
                </a:tc>
                <a:extLst>
                  <a:ext uri="{0D108BD9-81ED-4DB2-BD59-A6C34878D82A}">
                    <a16:rowId xmlns:a16="http://schemas.microsoft.com/office/drawing/2014/main" val="183371962"/>
                  </a:ext>
                </a:extLst>
              </a:tr>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Execution status of last operation</a:t>
                      </a:r>
                    </a:p>
                  </a:txBody>
                  <a:tcPr/>
                </a:tc>
                <a:extLst>
                  <a:ext uri="{0D108BD9-81ED-4DB2-BD59-A6C34878D82A}">
                    <a16:rowId xmlns:a16="http://schemas.microsoft.com/office/drawing/2014/main" val="2687660839"/>
                  </a:ext>
                </a:extLst>
              </a:tr>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$HOME</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User’s home directory</a:t>
                      </a:r>
                    </a:p>
                  </a:txBody>
                  <a:tcPr/>
                </a:tc>
                <a:extLst>
                  <a:ext uri="{0D108BD9-81ED-4DB2-BD59-A6C34878D82A}">
                    <a16:rowId xmlns:a16="http://schemas.microsoft.com/office/drawing/2014/main" val="2108909021"/>
                  </a:ext>
                </a:extLst>
              </a:tr>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$Host</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Current host application for PowerShell</a:t>
                      </a:r>
                    </a:p>
                  </a:txBody>
                  <a:tcPr/>
                </a:tc>
                <a:extLst>
                  <a:ext uri="{0D108BD9-81ED-4DB2-BD59-A6C34878D82A}">
                    <a16:rowId xmlns:a16="http://schemas.microsoft.com/office/drawing/2014/main" val="1353212800"/>
                  </a:ext>
                </a:extLst>
              </a:tr>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$null</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NULL or empty value</a:t>
                      </a:r>
                    </a:p>
                  </a:txBody>
                  <a:tcPr/>
                </a:tc>
                <a:extLst>
                  <a:ext uri="{0D108BD9-81ED-4DB2-BD59-A6C34878D82A}">
                    <a16:rowId xmlns:a16="http://schemas.microsoft.com/office/drawing/2014/main" val="1572443129"/>
                  </a:ext>
                </a:extLst>
              </a:tr>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$PSHOME</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Full path of installation directory for</a:t>
                      </a:r>
                      <a:r>
                        <a:rPr lang="en-AU" sz="2400" baseline="0" dirty="0">
                          <a:latin typeface="Segoe UI Light" panose="020B0502040204020203" pitchFamily="34" charset="0"/>
                          <a:cs typeface="Segoe UI Light" panose="020B0502040204020203" pitchFamily="34" charset="0"/>
                        </a:rPr>
                        <a:t> </a:t>
                      </a:r>
                      <a:r>
                        <a:rPr lang="en-AU" sz="2400" dirty="0">
                          <a:latin typeface="Segoe UI Light" panose="020B0502040204020203" pitchFamily="34" charset="0"/>
                          <a:cs typeface="Segoe UI Light" panose="020B0502040204020203" pitchFamily="34" charset="0"/>
                        </a:rPr>
                        <a:t>PowerShell</a:t>
                      </a:r>
                    </a:p>
                  </a:txBody>
                  <a:tcPr/>
                </a:tc>
                <a:extLst>
                  <a:ext uri="{0D108BD9-81ED-4DB2-BD59-A6C34878D82A}">
                    <a16:rowId xmlns:a16="http://schemas.microsoft.com/office/drawing/2014/main" val="3574153091"/>
                  </a:ext>
                </a:extLst>
              </a:tr>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$true</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Represents</a:t>
                      </a:r>
                      <a:r>
                        <a:rPr lang="en-AU" sz="2400" baseline="0" dirty="0">
                          <a:latin typeface="Segoe UI Light" panose="020B0502040204020203" pitchFamily="34" charset="0"/>
                          <a:cs typeface="Segoe UI Light" panose="020B0502040204020203" pitchFamily="34" charset="0"/>
                        </a:rPr>
                        <a:t> </a:t>
                      </a:r>
                      <a:r>
                        <a:rPr lang="en-AU" sz="2400" dirty="0">
                          <a:latin typeface="Segoe UI Light" panose="020B0502040204020203" pitchFamily="34" charset="0"/>
                          <a:cs typeface="Segoe UI Light" panose="020B0502040204020203" pitchFamily="34" charset="0"/>
                        </a:rPr>
                        <a:t>TRUE in commands</a:t>
                      </a:r>
                    </a:p>
                  </a:txBody>
                  <a:tcPr/>
                </a:tc>
                <a:extLst>
                  <a:ext uri="{0D108BD9-81ED-4DB2-BD59-A6C34878D82A}">
                    <a16:rowId xmlns:a16="http://schemas.microsoft.com/office/drawing/2014/main" val="1482766265"/>
                  </a:ext>
                </a:extLst>
              </a:tr>
              <a:tr h="584572">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$false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latin typeface="Segoe UI Light" panose="020B0502040204020203" pitchFamily="34" charset="0"/>
                          <a:cs typeface="Segoe UI Light" panose="020B0502040204020203" pitchFamily="34" charset="0"/>
                        </a:rPr>
                        <a:t>Represent FALSE in commands</a:t>
                      </a:r>
                    </a:p>
                  </a:txBody>
                  <a:tcPr/>
                </a:tc>
                <a:extLst>
                  <a:ext uri="{0D108BD9-81ED-4DB2-BD59-A6C34878D82A}">
                    <a16:rowId xmlns:a16="http://schemas.microsoft.com/office/drawing/2014/main" val="546766992"/>
                  </a:ext>
                </a:extLst>
              </a:tr>
            </a:tbl>
          </a:graphicData>
        </a:graphic>
      </p:graphicFrame>
    </p:spTree>
    <p:extLst>
      <p:ext uri="{BB962C8B-B14F-4D97-AF65-F5344CB8AC3E}">
        <p14:creationId xmlns:p14="http://schemas.microsoft.com/office/powerpoint/2010/main" val="15828008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HIDDEN - Slide366">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Automatic Variables</a:t>
            </a:r>
            <a:endParaRPr lang="en-US" sz="3600" dirty="0">
              <a:solidFill>
                <a:schemeClr val="tx1"/>
              </a:solidFill>
            </a:endParaRPr>
          </a:p>
        </p:txBody>
      </p:sp>
    </p:spTree>
    <p:extLst>
      <p:ext uri="{BB962C8B-B14F-4D97-AF65-F5344CB8AC3E}">
        <p14:creationId xmlns:p14="http://schemas.microsoft.com/office/powerpoint/2010/main" val="309386506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HIDDEN - Slide367">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091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HIDDEN - Slide36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User-Defined Variables</a:t>
            </a:r>
            <a:endParaRPr lang="en-US" dirty="0"/>
          </a:p>
        </p:txBody>
      </p:sp>
    </p:spTree>
    <p:extLst>
      <p:ext uri="{BB962C8B-B14F-4D97-AF65-F5344CB8AC3E}">
        <p14:creationId xmlns:p14="http://schemas.microsoft.com/office/powerpoint/2010/main" val="12138650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endParaRPr lang="en-AU" dirty="0"/>
          </a:p>
          <a:p>
            <a:r>
              <a:rPr lang="en-AU" dirty="0"/>
              <a:t>Created and maintained by user</a:t>
            </a:r>
          </a:p>
          <a:p>
            <a:endParaRPr lang="en-AU" dirty="0"/>
          </a:p>
          <a:p>
            <a:r>
              <a:rPr lang="en-AU" dirty="0"/>
              <a:t>Exist only in current session</a:t>
            </a:r>
          </a:p>
          <a:p>
            <a:endParaRPr lang="en-AU" dirty="0"/>
          </a:p>
          <a:p>
            <a:r>
              <a:rPr lang="en-AU" dirty="0"/>
              <a:t>Lost when session is closed</a:t>
            </a:r>
          </a:p>
          <a:p>
            <a:endParaRPr lang="en-AU" dirty="0"/>
          </a:p>
        </p:txBody>
      </p:sp>
      <p:sp>
        <p:nvSpPr>
          <p:cNvPr id="6" name="Title 5"/>
          <p:cNvSpPr>
            <a:spLocks noGrp="1"/>
          </p:cNvSpPr>
          <p:nvPr>
            <p:ph type="title"/>
          </p:nvPr>
        </p:nvSpPr>
        <p:spPr/>
        <p:txBody>
          <a:bodyPr/>
          <a:lstStyle/>
          <a:p>
            <a:r>
              <a:rPr lang="en-US"/>
              <a:t>User-Defined Variables</a:t>
            </a:r>
            <a:endParaRPr lang="en-US" dirty="0"/>
          </a:p>
        </p:txBody>
      </p:sp>
    </p:spTree>
    <p:extLst>
      <p:ext uri="{BB962C8B-B14F-4D97-AF65-F5344CB8AC3E}">
        <p14:creationId xmlns:p14="http://schemas.microsoft.com/office/powerpoint/2010/main" val="20801714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Variable Cmdlets</a:t>
            </a:r>
            <a:endParaRPr lang="en-AU" dirty="0"/>
          </a:p>
        </p:txBody>
      </p:sp>
      <p:graphicFrame>
        <p:nvGraphicFramePr>
          <p:cNvPr id="4" name="Table 3">
            <a:extLst>
              <a:ext uri="{FF2B5EF4-FFF2-40B4-BE49-F238E27FC236}">
                <a16:creationId xmlns:a16="http://schemas.microsoft.com/office/drawing/2014/main" id="{02F1DDF0-FC06-4CB4-A1C8-EAD5E2220921}"/>
              </a:ext>
            </a:extLst>
          </p:cNvPr>
          <p:cNvGraphicFramePr>
            <a:graphicFrameLocks noGrp="1"/>
          </p:cNvGraphicFramePr>
          <p:nvPr>
            <p:extLst>
              <p:ext uri="{D42A27DB-BD31-4B8C-83A1-F6EECF244321}">
                <p14:modId xmlns:p14="http://schemas.microsoft.com/office/powerpoint/2010/main" val="2641221426"/>
              </p:ext>
            </p:extLst>
          </p:nvPr>
        </p:nvGraphicFramePr>
        <p:xfrm>
          <a:off x="545304" y="1656461"/>
          <a:ext cx="11081340" cy="3916264"/>
        </p:xfrm>
        <a:graphic>
          <a:graphicData uri="http://schemas.openxmlformats.org/drawingml/2006/table">
            <a:tbl>
              <a:tblPr firstRow="1" bandRow="1">
                <a:tableStyleId>{073A0DAA-6AF3-43AB-8588-CEC1D06C72B9}</a:tableStyleId>
              </a:tblPr>
              <a:tblGrid>
                <a:gridCol w="2183148">
                  <a:extLst>
                    <a:ext uri="{9D8B030D-6E8A-4147-A177-3AD203B41FA5}">
                      <a16:colId xmlns:a16="http://schemas.microsoft.com/office/drawing/2014/main" val="793964081"/>
                    </a:ext>
                  </a:extLst>
                </a:gridCol>
                <a:gridCol w="8898192">
                  <a:extLst>
                    <a:ext uri="{9D8B030D-6E8A-4147-A177-3AD203B41FA5}">
                      <a16:colId xmlns:a16="http://schemas.microsoft.com/office/drawing/2014/main" val="3905230895"/>
                    </a:ext>
                  </a:extLst>
                </a:gridCol>
              </a:tblGrid>
              <a:tr h="650757">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Name</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Example</a:t>
                      </a:r>
                      <a:endParaRPr lang="en-AU" sz="20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990436866"/>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New-Variable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New-Variable</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zipcode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-Value</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98033</a:t>
                      </a:r>
                    </a:p>
                  </a:txBody>
                  <a:tcPr>
                    <a:solidFill>
                      <a:srgbClr val="012456"/>
                    </a:solidFill>
                  </a:tcPr>
                </a:tc>
                <a:extLst>
                  <a:ext uri="{0D108BD9-81ED-4DB2-BD59-A6C34878D82A}">
                    <a16:rowId xmlns:a16="http://schemas.microsoft.com/office/drawing/2014/main" val="1067910448"/>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Clear-Variable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Clear-Variable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Processes</a:t>
                      </a:r>
                    </a:p>
                  </a:txBody>
                  <a:tcPr>
                    <a:solidFill>
                      <a:srgbClr val="012456"/>
                    </a:solidFill>
                  </a:tcPr>
                </a:tc>
                <a:extLst>
                  <a:ext uri="{0D108BD9-81ED-4DB2-BD59-A6C34878D82A}">
                    <a16:rowId xmlns:a16="http://schemas.microsoft.com/office/drawing/2014/main" val="1535108766"/>
                  </a:ext>
                </a:extLst>
              </a:tr>
              <a:tr h="66247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Remove-Variable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Remove-Variable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Smp</a:t>
                      </a:r>
                      <a:endParaRPr lang="en-AU" sz="200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106179794"/>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Set-Variable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Set-Variable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desc</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-Value</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"Description"</a:t>
                      </a:r>
                    </a:p>
                  </a:txBody>
                  <a:tcPr>
                    <a:solidFill>
                      <a:srgbClr val="012456"/>
                    </a:solidFill>
                  </a:tcPr>
                </a:tc>
                <a:extLst>
                  <a:ext uri="{0D108BD9-81ED-4DB2-BD59-A6C34878D82A}">
                    <a16:rowId xmlns:a16="http://schemas.microsoft.com/office/drawing/2014/main" val="3726539097"/>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Get-Variable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m*</a:t>
                      </a:r>
                    </a:p>
                  </a:txBody>
                  <a:tcPr>
                    <a:solidFill>
                      <a:srgbClr val="012456"/>
                    </a:solidFill>
                  </a:tcPr>
                </a:tc>
                <a:extLst>
                  <a:ext uri="{0D108BD9-81ED-4DB2-BD59-A6C34878D82A}">
                    <a16:rowId xmlns:a16="http://schemas.microsoft.com/office/drawing/2014/main" val="273213993"/>
                  </a:ext>
                </a:extLst>
              </a:tr>
            </a:tbl>
          </a:graphicData>
        </a:graphic>
      </p:graphicFrame>
    </p:spTree>
    <p:extLst>
      <p:ext uri="{BB962C8B-B14F-4D97-AF65-F5344CB8AC3E}">
        <p14:creationId xmlns:p14="http://schemas.microsoft.com/office/powerpoint/2010/main" val="14220563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3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5F4707-2382-4D2B-8385-1E54F39F514C}"/>
              </a:ext>
            </a:extLst>
          </p:cNvPr>
          <p:cNvSpPr>
            <a:spLocks noGrp="1"/>
          </p:cNvSpPr>
          <p:nvPr>
            <p:ph type="body" sz="quarter" idx="10"/>
            <p:custDataLst>
              <p:custData r:id="rId1"/>
            </p:custDataLst>
          </p:nvPr>
        </p:nvSpPr>
        <p:spPr>
          <a:xfrm>
            <a:off x="269239" y="1189177"/>
            <a:ext cx="11653523" cy="1046440"/>
          </a:xfrm>
        </p:spPr>
        <p:txBody>
          <a:bodyPr numCol="1"/>
          <a:lstStyle/>
          <a:p>
            <a:r>
              <a:rPr lang="en-US"/>
              <a:t>Object Models
Variables and Data Types</a:t>
            </a:r>
            <a:endParaRPr lang="en-US"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Learning Units covered in this Module</a:t>
            </a:r>
            <a:endParaRPr lang="en-US" dirty="0"/>
          </a:p>
        </p:txBody>
      </p:sp>
    </p:spTree>
    <p:extLst>
      <p:ext uri="{BB962C8B-B14F-4D97-AF65-F5344CB8AC3E}">
        <p14:creationId xmlns:p14="http://schemas.microsoft.com/office/powerpoint/2010/main" val="16701267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Constant Variables</a:t>
            </a:r>
            <a:endParaRPr lang="en-US" dirty="0"/>
          </a:p>
        </p:txBody>
      </p:sp>
      <p:sp>
        <p:nvSpPr>
          <p:cNvPr id="11" name="Content Placeholder 10"/>
          <p:cNvSpPr>
            <a:spLocks noGrp="1"/>
          </p:cNvSpPr>
          <p:nvPr>
            <p:ph type="body" sz="quarter" idx="10"/>
          </p:nvPr>
        </p:nvSpPr>
        <p:spPr>
          <a:xfrm>
            <a:off x="269239" y="1189177"/>
            <a:ext cx="11653523" cy="2468368"/>
          </a:xfrm>
        </p:spPr>
        <p:txBody>
          <a:bodyPr/>
          <a:lstStyle/>
          <a:p>
            <a:pPr marL="457200" indent="-457200">
              <a:buFont typeface="Arial" panose="020B0604020202020204" pitchFamily="34" charset="0"/>
              <a:buChar char="•"/>
            </a:pPr>
            <a:r>
              <a:rPr lang="en-AU" dirty="0"/>
              <a:t>Variables can only be made constant at creation (cannot use “=“)</a:t>
            </a:r>
          </a:p>
          <a:p>
            <a:pPr marL="457200" indent="-457200">
              <a:buFont typeface="Arial" panose="020B0604020202020204" pitchFamily="34" charset="0"/>
              <a:buChar char="•"/>
            </a:pPr>
            <a:endParaRPr lang="en-AU" dirty="0"/>
          </a:p>
          <a:p>
            <a:pPr marL="457200" indent="-457200">
              <a:buFont typeface="Arial" panose="020B0604020202020204" pitchFamily="34" charset="0"/>
              <a:buChar char="•"/>
            </a:pPr>
            <a:r>
              <a:rPr lang="en-AU" dirty="0"/>
              <a:t>Cannot be deleted</a:t>
            </a:r>
          </a:p>
          <a:p>
            <a:pPr marL="457200" indent="-457200">
              <a:buFont typeface="Arial" panose="020B0604020202020204" pitchFamily="34" charset="0"/>
              <a:buChar char="•"/>
            </a:pPr>
            <a:endParaRPr lang="en-AU" dirty="0"/>
          </a:p>
          <a:p>
            <a:pPr marL="457200" indent="-457200">
              <a:buFont typeface="Arial" panose="020B0604020202020204" pitchFamily="34" charset="0"/>
              <a:buChar char="•"/>
            </a:pPr>
            <a:r>
              <a:rPr lang="en-AU" dirty="0"/>
              <a:t>Cannot be changed</a:t>
            </a:r>
          </a:p>
        </p:txBody>
      </p:sp>
      <p:sp>
        <p:nvSpPr>
          <p:cNvPr id="7" name="Rectangle 6"/>
          <p:cNvSpPr/>
          <p:nvPr/>
        </p:nvSpPr>
        <p:spPr>
          <a:xfrm>
            <a:off x="274926" y="4038600"/>
            <a:ext cx="11459874" cy="461665"/>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New-Variable</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pi</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-Value</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3.14159</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-Option</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Constant </a:t>
            </a:r>
          </a:p>
        </p:txBody>
      </p:sp>
    </p:spTree>
    <p:extLst>
      <p:ext uri="{BB962C8B-B14F-4D97-AF65-F5344CB8AC3E}">
        <p14:creationId xmlns:p14="http://schemas.microsoft.com/office/powerpoint/2010/main" val="36492875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ReadOnly Variables</a:t>
            </a:r>
            <a:endParaRPr lang="en-US" dirty="0"/>
          </a:p>
        </p:txBody>
      </p:sp>
      <p:sp>
        <p:nvSpPr>
          <p:cNvPr id="12" name="Content Placeholder 11"/>
          <p:cNvSpPr>
            <a:spLocks noGrp="1"/>
          </p:cNvSpPr>
          <p:nvPr>
            <p:ph sz="quarter" idx="4294967295"/>
          </p:nvPr>
        </p:nvSpPr>
        <p:spPr>
          <a:xfrm>
            <a:off x="0" y="1143000"/>
            <a:ext cx="11176000" cy="2547938"/>
          </a:xfrm>
        </p:spPr>
        <p:txBody>
          <a:bodyPr/>
          <a:lstStyle/>
          <a:p>
            <a:pPr marL="581845" indent="-342900"/>
            <a:r>
              <a:rPr lang="en-AU" sz="2400" dirty="0">
                <a:cs typeface="Segoe UI Light" panose="020B0502040204020203" pitchFamily="34" charset="0"/>
              </a:rPr>
              <a:t>Cannot mark a variable </a:t>
            </a:r>
            <a:r>
              <a:rPr lang="en-AU" sz="2400" dirty="0" err="1">
                <a:cs typeface="Segoe UI Light" panose="020B0502040204020203" pitchFamily="34" charset="0"/>
              </a:rPr>
              <a:t>ReadOnly</a:t>
            </a:r>
            <a:r>
              <a:rPr lang="en-AU" sz="2400" dirty="0">
                <a:cs typeface="Segoe UI Light" panose="020B0502040204020203" pitchFamily="34" charset="0"/>
              </a:rPr>
              <a:t> with “=“</a:t>
            </a:r>
          </a:p>
          <a:p>
            <a:pPr indent="-97200"/>
            <a:endParaRPr lang="en-AU" sz="2400" dirty="0">
              <a:cs typeface="Segoe UI Light" panose="020B0502040204020203" pitchFamily="34" charset="0"/>
            </a:endParaRPr>
          </a:p>
          <a:p>
            <a:pPr marL="581845" indent="-342900"/>
            <a:r>
              <a:rPr lang="en-AU" sz="2400" dirty="0">
                <a:cs typeface="Segoe UI Light" panose="020B0502040204020203" pitchFamily="34" charset="0"/>
              </a:rPr>
              <a:t>Cannot be easily deleted (must use Remove-Variable with -Force)</a:t>
            </a:r>
          </a:p>
          <a:p>
            <a:pPr indent="-97200"/>
            <a:endParaRPr lang="en-AU" sz="2400" dirty="0">
              <a:cs typeface="Segoe UI Light" panose="020B0502040204020203" pitchFamily="34" charset="0"/>
            </a:endParaRPr>
          </a:p>
          <a:p>
            <a:pPr marL="581845" indent="-342900"/>
            <a:r>
              <a:rPr lang="en-AU" sz="2400">
                <a:cs typeface="Segoe UI Light" panose="020B0502040204020203" pitchFamily="34" charset="0"/>
              </a:rPr>
              <a:t>Cannot </a:t>
            </a:r>
            <a:r>
              <a:rPr lang="en-AU" sz="2400" dirty="0">
                <a:cs typeface="Segoe UI Light" panose="020B0502040204020203" pitchFamily="34" charset="0"/>
              </a:rPr>
              <a:t>be changed with “=“ (must use Set-Variable with -Force)</a:t>
            </a:r>
          </a:p>
          <a:p>
            <a:endParaRPr lang="en-US" sz="2400" dirty="0"/>
          </a:p>
        </p:txBody>
      </p:sp>
      <p:sp>
        <p:nvSpPr>
          <p:cNvPr id="8" name="Rectangle 7"/>
          <p:cNvSpPr/>
          <p:nvPr/>
        </p:nvSpPr>
        <p:spPr>
          <a:xfrm>
            <a:off x="381000" y="4006820"/>
            <a:ext cx="11125200" cy="461665"/>
          </a:xfrm>
          <a:prstGeom prst="rect">
            <a:avLst/>
          </a:prstGeom>
          <a:solidFill>
            <a:srgbClr val="012456"/>
          </a:solidFill>
        </p:spPr>
        <p:txBody>
          <a:bodyPr wrap="square">
            <a:spAutoFit/>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New-Variable</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-Name</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max</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-Value</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256</a:t>
            </a:r>
            <a:r>
              <a:rPr lang="en-AU" sz="2400" dirty="0">
                <a:solidFill>
                  <a:srgbClr val="F5F5F5"/>
                </a:solidFill>
                <a:latin typeface="Lucida Console" panose="020B0609040504020204" pitchFamily="49" charset="0"/>
              </a:rPr>
              <a:t> </a:t>
            </a:r>
            <a:r>
              <a:rPr lang="en-AU" sz="2400" dirty="0">
                <a:solidFill>
                  <a:srgbClr val="FFE4B5"/>
                </a:solidFill>
                <a:latin typeface="Lucida Console" panose="020B0609040504020204" pitchFamily="49" charset="0"/>
              </a:rPr>
              <a:t>-Option</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ReadOnly</a:t>
            </a:r>
          </a:p>
        </p:txBody>
      </p:sp>
    </p:spTree>
    <p:extLst>
      <p:ext uri="{BB962C8B-B14F-4D97-AF65-F5344CB8AC3E}">
        <p14:creationId xmlns:p14="http://schemas.microsoft.com/office/powerpoint/2010/main" val="41579301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5C58-4BEA-448D-9819-43C4AA535DF1}"/>
              </a:ext>
            </a:extLst>
          </p:cNvPr>
          <p:cNvSpPr>
            <a:spLocks noGrp="1"/>
          </p:cNvSpPr>
          <p:nvPr>
            <p:ph type="title"/>
          </p:nvPr>
        </p:nvSpPr>
        <p:spPr/>
        <p:txBody>
          <a:bodyPr>
            <a:normAutofit fontScale="90000"/>
          </a:bodyPr>
          <a:lstStyle/>
          <a:p>
            <a:r>
              <a:rPr lang="en-AU"/>
              <a:t>User-Defined Variable</a:t>
            </a:r>
            <a:br>
              <a:rPr lang="en-AU"/>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57323195"/>
              </p:ext>
            </p:extLst>
          </p:nvPr>
        </p:nvGraphicFramePr>
        <p:xfrm>
          <a:off x="849520" y="11633200"/>
          <a:ext cx="10495280" cy="5577840"/>
        </p:xfrm>
        <a:graphic>
          <a:graphicData uri="http://schemas.openxmlformats.org/drawingml/2006/table">
            <a:tbl>
              <a:tblPr bandRow="1">
                <a:tableStyleId>{5C22544A-7EE6-4342-B048-85BDC9FD1C3A}</a:tableStyleId>
              </a:tblPr>
              <a:tblGrid>
                <a:gridCol w="10495280">
                  <a:extLst>
                    <a:ext uri="{9D8B030D-6E8A-4147-A177-3AD203B41FA5}">
                      <a16:colId xmlns:a16="http://schemas.microsoft.com/office/drawing/2014/main" val="3819130965"/>
                    </a:ext>
                  </a:extLst>
                </a:gridCol>
              </a:tblGrid>
              <a:tr h="370840">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svcs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Get-Service</a:t>
                      </a:r>
                    </a:p>
                    <a:p>
                      <a:r>
                        <a:rPr lang="en-US" sz="2400" dirty="0">
                          <a:solidFill>
                            <a:srgbClr val="98FB98"/>
                          </a:solidFill>
                          <a:latin typeface="Lucida Console" panose="020B0609040504020204" pitchFamily="49" charset="0"/>
                        </a:rPr>
                        <a:t>  #or </a:t>
                      </a:r>
                    </a:p>
                    <a:p>
                      <a:r>
                        <a:rPr lang="en-AU" sz="2400" dirty="0">
                          <a:solidFill>
                            <a:srgbClr val="F5F5F5"/>
                          </a:solidFill>
                          <a:latin typeface="Lucida Console" panose="020B0609040504020204" pitchFamily="49" charset="0"/>
                        </a:rPr>
                        <a:t>PS C:\&gt; </a:t>
                      </a:r>
                      <a:r>
                        <a:rPr lang="en-US" sz="2400" dirty="0">
                          <a:solidFill>
                            <a:srgbClr val="E0FFFF"/>
                          </a:solidFill>
                          <a:latin typeface="Lucida Console" panose="020B0609040504020204" pitchFamily="49" charset="0"/>
                        </a:rPr>
                        <a:t>Get-Service</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a:t>
                      </a:r>
                      <a:r>
                        <a:rPr lang="en-US" sz="2400" dirty="0" err="1">
                          <a:solidFill>
                            <a:srgbClr val="FFE4B5"/>
                          </a:solidFill>
                          <a:latin typeface="Lucida Console" panose="020B0609040504020204" pitchFamily="49" charset="0"/>
                        </a:rPr>
                        <a:t>OutVariable</a:t>
                      </a:r>
                      <a:r>
                        <a:rPr lang="en-US" sz="2400" dirty="0">
                          <a:solidFill>
                            <a:srgbClr val="F5F5F5"/>
                          </a:solidFill>
                          <a:latin typeface="Lucida Console" panose="020B0609040504020204" pitchFamily="49" charset="0"/>
                        </a:rPr>
                        <a:t> </a:t>
                      </a:r>
                      <a:r>
                        <a:rPr lang="en-US" sz="2400" dirty="0" err="1">
                          <a:solidFill>
                            <a:srgbClr val="FF4500"/>
                          </a:solidFill>
                          <a:latin typeface="Lucida Console" panose="020B0609040504020204" pitchFamily="49" charset="0"/>
                        </a:rPr>
                        <a:t>svcs</a:t>
                      </a:r>
                      <a:endParaRPr lang="en-US" sz="2400" dirty="0">
                        <a:solidFill>
                          <a:srgbClr val="FF4500"/>
                        </a:solidFill>
                        <a:latin typeface="Lucida Console" panose="020B0609040504020204" pitchFamily="49" charset="0"/>
                      </a:endParaRPr>
                    </a:p>
                    <a:p>
                      <a:r>
                        <a:rPr lang="en-US" sz="2400" dirty="0">
                          <a:solidFill>
                            <a:srgbClr val="98FB98"/>
                          </a:solidFill>
                          <a:latin typeface="Lucida Console" panose="020B0609040504020204" pitchFamily="49" charset="0"/>
                        </a:rPr>
                        <a:t>  #or</a:t>
                      </a:r>
                      <a:endParaRPr lang="en-US" sz="2400" dirty="0">
                        <a:solidFill>
                          <a:srgbClr val="FF4500"/>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E0FFFF"/>
                          </a:solidFill>
                          <a:latin typeface="Lucida Console" panose="020B0609040504020204" pitchFamily="49" charset="0"/>
                        </a:rPr>
                        <a:t>New-Variable</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-Name</a:t>
                      </a:r>
                      <a:r>
                        <a:rPr lang="en-US" sz="2400" dirty="0">
                          <a:solidFill>
                            <a:srgbClr val="F5F5F5"/>
                          </a:solidFill>
                          <a:latin typeface="Lucida Console" panose="020B0609040504020204" pitchFamily="49" charset="0"/>
                        </a:rPr>
                        <a:t> </a:t>
                      </a:r>
                      <a:r>
                        <a:rPr lang="en-US" sz="2400" dirty="0" err="1">
                          <a:solidFill>
                            <a:srgbClr val="EE82EE"/>
                          </a:solidFill>
                          <a:latin typeface="Lucida Console" panose="020B0609040504020204" pitchFamily="49" charset="0"/>
                        </a:rPr>
                        <a:t>svcs</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-Value</a:t>
                      </a:r>
                      <a:r>
                        <a:rPr lang="en-US" sz="2400" dirty="0">
                          <a:solidFill>
                            <a:srgbClr val="F5F5F5"/>
                          </a:solidFill>
                          <a:latin typeface="Lucida Console" panose="020B0609040504020204" pitchFamily="49" charset="0"/>
                        </a:rPr>
                        <a:t> (</a:t>
                      </a:r>
                      <a:r>
                        <a:rPr lang="en-US" sz="2400" dirty="0">
                          <a:solidFill>
                            <a:srgbClr val="E0FFFF"/>
                          </a:solidFill>
                          <a:latin typeface="Lucida Console" panose="020B0609040504020204" pitchFamily="49" charset="0"/>
                        </a:rPr>
                        <a:t>Get-Service</a:t>
                      </a:r>
                      <a:r>
                        <a:rPr lang="en-US" sz="2400" dirty="0">
                          <a:solidFill>
                            <a:srgbClr val="F5F5F5"/>
                          </a:solidFill>
                          <a:latin typeface="Lucida Console" panose="020B0609040504020204" pitchFamily="49" charset="0"/>
                        </a:rPr>
                        <a:t>) </a:t>
                      </a:r>
                    </a:p>
                    <a:p>
                      <a:endParaRPr lang="en-AU" sz="2400" dirty="0">
                        <a:solidFill>
                          <a:srgbClr val="E0FFFF"/>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svcs</a:t>
                      </a:r>
                      <a:r>
                        <a:rPr lang="en-AU" sz="2400" dirty="0">
                          <a:solidFill>
                            <a:srgbClr val="FF4500"/>
                          </a:solidFill>
                          <a:latin typeface="Lucida Console" panose="020B0609040504020204" pitchFamily="49" charset="0"/>
                        </a:rPr>
                        <a:t> </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Status   Name         </a:t>
                      </a:r>
                      <a:r>
                        <a:rPr lang="en-AU" sz="2400" dirty="0" err="1">
                          <a:solidFill>
                            <a:srgbClr val="F5F5F5"/>
                          </a:solidFill>
                          <a:latin typeface="Lucida Console" panose="020B0609040504020204" pitchFamily="49" charset="0"/>
                        </a:rPr>
                        <a:t>DisplayName</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         -----------</a:t>
                      </a:r>
                    </a:p>
                    <a:p>
                      <a:r>
                        <a:rPr lang="en-AU" sz="2400" dirty="0">
                          <a:solidFill>
                            <a:srgbClr val="F5F5F5"/>
                          </a:solidFill>
                          <a:latin typeface="Lucida Console" panose="020B0609040504020204" pitchFamily="49" charset="0"/>
                        </a:rPr>
                        <a:t>Stopped  </a:t>
                      </a:r>
                      <a:r>
                        <a:rPr lang="en-AU" sz="2400" dirty="0" err="1">
                          <a:solidFill>
                            <a:srgbClr val="F5F5F5"/>
                          </a:solidFill>
                          <a:latin typeface="Lucida Console" panose="020B0609040504020204" pitchFamily="49" charset="0"/>
                        </a:rPr>
                        <a:t>AeLookupSvc</a:t>
                      </a:r>
                      <a:r>
                        <a:rPr lang="en-AU" sz="2400" dirty="0">
                          <a:solidFill>
                            <a:srgbClr val="F5F5F5"/>
                          </a:solidFill>
                          <a:latin typeface="Lucida Console" panose="020B0609040504020204" pitchFamily="49" charset="0"/>
                        </a:rPr>
                        <a:t>  Application Experience</a:t>
                      </a:r>
                    </a:p>
                    <a:p>
                      <a:r>
                        <a:rPr lang="en-AU" sz="2400" dirty="0">
                          <a:solidFill>
                            <a:srgbClr val="F5F5F5"/>
                          </a:solidFill>
                          <a:latin typeface="Lucida Console" panose="020B0609040504020204" pitchFamily="49" charset="0"/>
                        </a:rPr>
                        <a:t>Stopped  ALG          Application Layer Gateway Service</a:t>
                      </a:r>
                    </a:p>
                    <a:p>
                      <a:r>
                        <a:rPr lang="en-AU" sz="2400" dirty="0">
                          <a:solidFill>
                            <a:srgbClr val="F5F5F5"/>
                          </a:solidFill>
                          <a:latin typeface="Lucida Console" panose="020B0609040504020204" pitchFamily="49" charset="0"/>
                        </a:rPr>
                        <a:t>Running  </a:t>
                      </a:r>
                      <a:r>
                        <a:rPr lang="en-AU" sz="2400" dirty="0" err="1">
                          <a:solidFill>
                            <a:srgbClr val="F5F5F5"/>
                          </a:solidFill>
                          <a:latin typeface="Lucida Console" panose="020B0609040504020204" pitchFamily="49" charset="0"/>
                        </a:rPr>
                        <a:t>AppIDSvc</a:t>
                      </a:r>
                      <a:r>
                        <a:rPr lang="en-AU" sz="2400" dirty="0">
                          <a:solidFill>
                            <a:srgbClr val="F5F5F5"/>
                          </a:solidFill>
                          <a:latin typeface="Lucida Console" panose="020B0609040504020204" pitchFamily="49" charset="0"/>
                        </a:rPr>
                        <a:t>     Application Identity</a:t>
                      </a:r>
                    </a:p>
                    <a:p>
                      <a:r>
                        <a:rPr lang="en-AU" sz="2400" dirty="0">
                          <a:solidFill>
                            <a:srgbClr val="F5F5F5"/>
                          </a:solidFill>
                          <a:latin typeface="Lucida Console" panose="020B0609040504020204" pitchFamily="49" charset="0"/>
                        </a:rPr>
                        <a:t>Running  </a:t>
                      </a:r>
                      <a:r>
                        <a:rPr lang="en-AU" sz="2400" dirty="0" err="1">
                          <a:solidFill>
                            <a:srgbClr val="F5F5F5"/>
                          </a:solidFill>
                          <a:latin typeface="Lucida Console" panose="020B0609040504020204" pitchFamily="49" charset="0"/>
                        </a:rPr>
                        <a:t>Appinfo</a:t>
                      </a:r>
                      <a:r>
                        <a:rPr lang="en-AU" sz="2400" dirty="0">
                          <a:solidFill>
                            <a:srgbClr val="F5F5F5"/>
                          </a:solidFill>
                          <a:latin typeface="Lucida Console" panose="020B0609040504020204" pitchFamily="49" charset="0"/>
                        </a:rPr>
                        <a:t>      Application Information</a:t>
                      </a:r>
                    </a:p>
                    <a:p>
                      <a:r>
                        <a:rPr lang="en-AU" sz="240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4701260"/>
                  </a:ext>
                </a:extLst>
              </a:tr>
            </a:tbl>
          </a:graphicData>
        </a:graphic>
      </p:graphicFrame>
      <p:graphicFrame>
        <p:nvGraphicFramePr>
          <p:cNvPr id="6" name="Table 5">
            <a:extLst>
              <a:ext uri="{FF2B5EF4-FFF2-40B4-BE49-F238E27FC236}">
                <a16:creationId xmlns:a16="http://schemas.microsoft.com/office/drawing/2014/main" id="{2C6A9559-BC7B-4CA0-836F-A27394661FDD}"/>
              </a:ext>
            </a:extLst>
          </p:cNvPr>
          <p:cNvGraphicFramePr>
            <a:graphicFrameLocks noGrp="1"/>
          </p:cNvGraphicFramePr>
          <p:nvPr>
            <p:extLst>
              <p:ext uri="{D42A27DB-BD31-4B8C-83A1-F6EECF244321}">
                <p14:modId xmlns:p14="http://schemas.microsoft.com/office/powerpoint/2010/main" val="3589712034"/>
              </p:ext>
            </p:extLst>
          </p:nvPr>
        </p:nvGraphicFramePr>
        <p:xfrm>
          <a:off x="685800" y="1163826"/>
          <a:ext cx="10495280" cy="5577840"/>
        </p:xfrm>
        <a:graphic>
          <a:graphicData uri="http://schemas.openxmlformats.org/drawingml/2006/table">
            <a:tbl>
              <a:tblPr bandRow="1">
                <a:tableStyleId>{5C22544A-7EE6-4342-B048-85BDC9FD1C3A}</a:tableStyleId>
              </a:tblPr>
              <a:tblGrid>
                <a:gridCol w="10495280">
                  <a:extLst>
                    <a:ext uri="{9D8B030D-6E8A-4147-A177-3AD203B41FA5}">
                      <a16:colId xmlns:a16="http://schemas.microsoft.com/office/drawing/2014/main" val="3819130965"/>
                    </a:ext>
                  </a:extLst>
                </a:gridCol>
              </a:tblGrid>
              <a:tr h="370840">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svcs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Get-Service</a:t>
                      </a:r>
                    </a:p>
                    <a:p>
                      <a:r>
                        <a:rPr lang="en-US" sz="2400" dirty="0">
                          <a:solidFill>
                            <a:srgbClr val="98FB98"/>
                          </a:solidFill>
                          <a:latin typeface="Lucida Console" panose="020B0609040504020204" pitchFamily="49" charset="0"/>
                        </a:rPr>
                        <a:t>  #or </a:t>
                      </a:r>
                    </a:p>
                    <a:p>
                      <a:r>
                        <a:rPr lang="en-AU" sz="2400" dirty="0">
                          <a:solidFill>
                            <a:srgbClr val="F5F5F5"/>
                          </a:solidFill>
                          <a:latin typeface="Lucida Console" panose="020B0609040504020204" pitchFamily="49" charset="0"/>
                        </a:rPr>
                        <a:t>PS C:\&gt; </a:t>
                      </a:r>
                      <a:r>
                        <a:rPr lang="en-US" sz="2400" dirty="0">
                          <a:solidFill>
                            <a:srgbClr val="E0FFFF"/>
                          </a:solidFill>
                          <a:latin typeface="Lucida Console" panose="020B0609040504020204" pitchFamily="49" charset="0"/>
                        </a:rPr>
                        <a:t>Get-Service</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a:t>
                      </a:r>
                      <a:r>
                        <a:rPr lang="en-US" sz="2400" dirty="0" err="1">
                          <a:solidFill>
                            <a:srgbClr val="FFE4B5"/>
                          </a:solidFill>
                          <a:latin typeface="Lucida Console" panose="020B0609040504020204" pitchFamily="49" charset="0"/>
                        </a:rPr>
                        <a:t>OutVariable</a:t>
                      </a:r>
                      <a:r>
                        <a:rPr lang="en-US" sz="2400" dirty="0">
                          <a:solidFill>
                            <a:srgbClr val="F5F5F5"/>
                          </a:solidFill>
                          <a:latin typeface="Lucida Console" panose="020B0609040504020204" pitchFamily="49" charset="0"/>
                        </a:rPr>
                        <a:t> </a:t>
                      </a:r>
                      <a:r>
                        <a:rPr lang="en-US" sz="2400" dirty="0" err="1">
                          <a:solidFill>
                            <a:srgbClr val="FF4500"/>
                          </a:solidFill>
                          <a:latin typeface="Lucida Console" panose="020B0609040504020204" pitchFamily="49" charset="0"/>
                        </a:rPr>
                        <a:t>svcs</a:t>
                      </a:r>
                      <a:endParaRPr lang="en-US" sz="2400" dirty="0">
                        <a:solidFill>
                          <a:srgbClr val="FF4500"/>
                        </a:solidFill>
                        <a:latin typeface="Lucida Console" panose="020B0609040504020204" pitchFamily="49" charset="0"/>
                      </a:endParaRPr>
                    </a:p>
                    <a:p>
                      <a:r>
                        <a:rPr lang="en-US" sz="2400" dirty="0">
                          <a:solidFill>
                            <a:srgbClr val="98FB98"/>
                          </a:solidFill>
                          <a:latin typeface="Lucida Console" panose="020B0609040504020204" pitchFamily="49" charset="0"/>
                        </a:rPr>
                        <a:t>  #or</a:t>
                      </a:r>
                      <a:endParaRPr lang="en-US" sz="2400" dirty="0">
                        <a:solidFill>
                          <a:srgbClr val="FF4500"/>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E0FFFF"/>
                          </a:solidFill>
                          <a:latin typeface="Lucida Console" panose="020B0609040504020204" pitchFamily="49" charset="0"/>
                        </a:rPr>
                        <a:t>New-Variable</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-Name</a:t>
                      </a:r>
                      <a:r>
                        <a:rPr lang="en-US" sz="2400" dirty="0">
                          <a:solidFill>
                            <a:srgbClr val="F5F5F5"/>
                          </a:solidFill>
                          <a:latin typeface="Lucida Console" panose="020B0609040504020204" pitchFamily="49" charset="0"/>
                        </a:rPr>
                        <a:t> </a:t>
                      </a:r>
                      <a:r>
                        <a:rPr lang="en-US" sz="2400" dirty="0" err="1">
                          <a:solidFill>
                            <a:srgbClr val="EE82EE"/>
                          </a:solidFill>
                          <a:latin typeface="Lucida Console" panose="020B0609040504020204" pitchFamily="49" charset="0"/>
                        </a:rPr>
                        <a:t>svcs</a:t>
                      </a:r>
                      <a:r>
                        <a:rPr lang="en-US" sz="2400" dirty="0">
                          <a:solidFill>
                            <a:srgbClr val="F5F5F5"/>
                          </a:solidFill>
                          <a:latin typeface="Lucida Console" panose="020B0609040504020204" pitchFamily="49" charset="0"/>
                        </a:rPr>
                        <a:t> </a:t>
                      </a:r>
                      <a:r>
                        <a:rPr lang="en-US" sz="2400" dirty="0">
                          <a:solidFill>
                            <a:srgbClr val="FFE4B5"/>
                          </a:solidFill>
                          <a:latin typeface="Lucida Console" panose="020B0609040504020204" pitchFamily="49" charset="0"/>
                        </a:rPr>
                        <a:t>-Value</a:t>
                      </a:r>
                      <a:r>
                        <a:rPr lang="en-US" sz="2400" dirty="0">
                          <a:solidFill>
                            <a:srgbClr val="F5F5F5"/>
                          </a:solidFill>
                          <a:latin typeface="Lucida Console" panose="020B0609040504020204" pitchFamily="49" charset="0"/>
                        </a:rPr>
                        <a:t> (</a:t>
                      </a:r>
                      <a:r>
                        <a:rPr lang="en-US" sz="2400" dirty="0">
                          <a:solidFill>
                            <a:srgbClr val="E0FFFF"/>
                          </a:solidFill>
                          <a:latin typeface="Lucida Console" panose="020B0609040504020204" pitchFamily="49" charset="0"/>
                        </a:rPr>
                        <a:t>Get-Service</a:t>
                      </a:r>
                      <a:r>
                        <a:rPr lang="en-US" sz="2400" dirty="0">
                          <a:solidFill>
                            <a:srgbClr val="F5F5F5"/>
                          </a:solidFill>
                          <a:latin typeface="Lucida Console" panose="020B0609040504020204" pitchFamily="49" charset="0"/>
                        </a:rPr>
                        <a:t>) </a:t>
                      </a:r>
                    </a:p>
                    <a:p>
                      <a:endParaRPr lang="en-AU" sz="2400" dirty="0">
                        <a:solidFill>
                          <a:srgbClr val="E0FFFF"/>
                        </a:solidFill>
                        <a:latin typeface="Lucida Console" panose="020B0609040504020204" pitchFamily="49" charset="0"/>
                      </a:endParaRP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svcs</a:t>
                      </a:r>
                      <a:r>
                        <a:rPr lang="en-AU" sz="2400" dirty="0">
                          <a:solidFill>
                            <a:srgbClr val="FF4500"/>
                          </a:solidFill>
                          <a:latin typeface="Lucida Console" panose="020B0609040504020204" pitchFamily="49" charset="0"/>
                        </a:rPr>
                        <a:t> </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Status   Name         </a:t>
                      </a:r>
                      <a:r>
                        <a:rPr lang="en-AU" sz="2400" dirty="0" err="1">
                          <a:solidFill>
                            <a:srgbClr val="F5F5F5"/>
                          </a:solidFill>
                          <a:latin typeface="Lucida Console" panose="020B0609040504020204" pitchFamily="49" charset="0"/>
                        </a:rPr>
                        <a:t>DisplayName</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   ----         -----------</a:t>
                      </a:r>
                    </a:p>
                    <a:p>
                      <a:r>
                        <a:rPr lang="en-AU" sz="2400" dirty="0">
                          <a:solidFill>
                            <a:srgbClr val="F5F5F5"/>
                          </a:solidFill>
                          <a:latin typeface="Lucida Console" panose="020B0609040504020204" pitchFamily="49" charset="0"/>
                        </a:rPr>
                        <a:t>Stopped  </a:t>
                      </a:r>
                      <a:r>
                        <a:rPr lang="en-AU" sz="2400" dirty="0" err="1">
                          <a:solidFill>
                            <a:srgbClr val="F5F5F5"/>
                          </a:solidFill>
                          <a:latin typeface="Lucida Console" panose="020B0609040504020204" pitchFamily="49" charset="0"/>
                        </a:rPr>
                        <a:t>AeLookupSvc</a:t>
                      </a:r>
                      <a:r>
                        <a:rPr lang="en-AU" sz="2400" dirty="0">
                          <a:solidFill>
                            <a:srgbClr val="F5F5F5"/>
                          </a:solidFill>
                          <a:latin typeface="Lucida Console" panose="020B0609040504020204" pitchFamily="49" charset="0"/>
                        </a:rPr>
                        <a:t>  Application Experience</a:t>
                      </a:r>
                    </a:p>
                    <a:p>
                      <a:r>
                        <a:rPr lang="en-AU" sz="2400" dirty="0">
                          <a:solidFill>
                            <a:srgbClr val="F5F5F5"/>
                          </a:solidFill>
                          <a:latin typeface="Lucida Console" panose="020B0609040504020204" pitchFamily="49" charset="0"/>
                        </a:rPr>
                        <a:t>Stopped  ALG          Application Layer Gateway Service</a:t>
                      </a:r>
                    </a:p>
                    <a:p>
                      <a:r>
                        <a:rPr lang="en-AU" sz="2400" dirty="0">
                          <a:solidFill>
                            <a:srgbClr val="F5F5F5"/>
                          </a:solidFill>
                          <a:latin typeface="Lucida Console" panose="020B0609040504020204" pitchFamily="49" charset="0"/>
                        </a:rPr>
                        <a:t>Running  </a:t>
                      </a:r>
                      <a:r>
                        <a:rPr lang="en-AU" sz="2400" dirty="0" err="1">
                          <a:solidFill>
                            <a:srgbClr val="F5F5F5"/>
                          </a:solidFill>
                          <a:latin typeface="Lucida Console" panose="020B0609040504020204" pitchFamily="49" charset="0"/>
                        </a:rPr>
                        <a:t>AppIDSvc</a:t>
                      </a:r>
                      <a:r>
                        <a:rPr lang="en-AU" sz="2400" dirty="0">
                          <a:solidFill>
                            <a:srgbClr val="F5F5F5"/>
                          </a:solidFill>
                          <a:latin typeface="Lucida Console" panose="020B0609040504020204" pitchFamily="49" charset="0"/>
                        </a:rPr>
                        <a:t>     Application Identity</a:t>
                      </a:r>
                    </a:p>
                    <a:p>
                      <a:r>
                        <a:rPr lang="en-AU" sz="2400" dirty="0">
                          <a:solidFill>
                            <a:srgbClr val="F5F5F5"/>
                          </a:solidFill>
                          <a:latin typeface="Lucida Console" panose="020B0609040504020204" pitchFamily="49" charset="0"/>
                        </a:rPr>
                        <a:t>Running  </a:t>
                      </a:r>
                      <a:r>
                        <a:rPr lang="en-AU" sz="2400" dirty="0" err="1">
                          <a:solidFill>
                            <a:srgbClr val="F5F5F5"/>
                          </a:solidFill>
                          <a:latin typeface="Lucida Console" panose="020B0609040504020204" pitchFamily="49" charset="0"/>
                        </a:rPr>
                        <a:t>Appinfo</a:t>
                      </a:r>
                      <a:r>
                        <a:rPr lang="en-AU" sz="2400" dirty="0">
                          <a:solidFill>
                            <a:srgbClr val="F5F5F5"/>
                          </a:solidFill>
                          <a:latin typeface="Lucida Console" panose="020B0609040504020204" pitchFamily="49" charset="0"/>
                        </a:rPr>
                        <a:t>      Application Information</a:t>
                      </a:r>
                    </a:p>
                    <a:p>
                      <a:r>
                        <a:rPr lang="en-AU" sz="240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4701260"/>
                  </a:ext>
                </a:extLst>
              </a:tr>
            </a:tbl>
          </a:graphicData>
        </a:graphic>
      </p:graphicFrame>
    </p:spTree>
    <p:extLst>
      <p:ext uri="{BB962C8B-B14F-4D97-AF65-F5344CB8AC3E}">
        <p14:creationId xmlns:p14="http://schemas.microsoft.com/office/powerpoint/2010/main" val="194810436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269239" y="1189177"/>
            <a:ext cx="11653523" cy="3663119"/>
          </a:xfrm>
        </p:spPr>
        <p:txBody>
          <a:bodyPr/>
          <a:lstStyle/>
          <a:p>
            <a:pPr marL="0" indent="0">
              <a:buNone/>
            </a:pPr>
            <a:r>
              <a:rPr lang="en-AU" dirty="0"/>
              <a:t>Remember, in PowerShell:</a:t>
            </a:r>
          </a:p>
          <a:p>
            <a:pPr lvl="1"/>
            <a:endParaRPr lang="en-AU" dirty="0"/>
          </a:p>
          <a:p>
            <a:pPr lvl="1"/>
            <a:endParaRPr lang="en-AU" dirty="0"/>
          </a:p>
          <a:p>
            <a:r>
              <a:rPr lang="en-AU" dirty="0"/>
              <a:t>Everything is an OBJECT</a:t>
            </a:r>
          </a:p>
          <a:p>
            <a:pPr lvl="1"/>
            <a:endParaRPr lang="en-AU" dirty="0"/>
          </a:p>
          <a:p>
            <a:r>
              <a:rPr lang="en-AU" dirty="0"/>
              <a:t>Each OBJECT has a TYPE</a:t>
            </a:r>
          </a:p>
          <a:p>
            <a:endParaRPr lang="en-AU" dirty="0"/>
          </a:p>
          <a:p>
            <a:r>
              <a:rPr lang="en-AU" dirty="0"/>
              <a:t>Variables reference OBJECTS</a:t>
            </a:r>
          </a:p>
        </p:txBody>
      </p:sp>
      <p:sp>
        <p:nvSpPr>
          <p:cNvPr id="5" name="Title 4"/>
          <p:cNvSpPr>
            <a:spLocks noGrp="1"/>
          </p:cNvSpPr>
          <p:nvPr>
            <p:ph type="title"/>
          </p:nvPr>
        </p:nvSpPr>
        <p:spPr/>
        <p:txBody>
          <a:bodyPr/>
          <a:lstStyle/>
          <a:p>
            <a:r>
              <a:rPr lang="en-AU"/>
              <a:t>Variables and Data Types</a:t>
            </a:r>
            <a:endParaRPr lang="en-AU" dirty="0"/>
          </a:p>
        </p:txBody>
      </p:sp>
    </p:spTree>
    <p:extLst>
      <p:ext uri="{BB962C8B-B14F-4D97-AF65-F5344CB8AC3E}">
        <p14:creationId xmlns:p14="http://schemas.microsoft.com/office/powerpoint/2010/main" val="13712488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HIDDEN - Slide37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User Defined Variables</a:t>
            </a:r>
            <a:endParaRPr lang="en-US" sz="3600" dirty="0">
              <a:solidFill>
                <a:schemeClr val="tx1"/>
              </a:solidFill>
            </a:endParaRPr>
          </a:p>
        </p:txBody>
      </p:sp>
    </p:spTree>
    <p:extLst>
      <p:ext uri="{BB962C8B-B14F-4D97-AF65-F5344CB8AC3E}">
        <p14:creationId xmlns:p14="http://schemas.microsoft.com/office/powerpoint/2010/main" val="24847706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name="HIDDEN - Slide376">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95732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HIDDEN - Slide37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Strings</a:t>
            </a:r>
            <a:endParaRPr lang="en-US" dirty="0"/>
          </a:p>
        </p:txBody>
      </p:sp>
    </p:spTree>
    <p:extLst>
      <p:ext uri="{BB962C8B-B14F-4D97-AF65-F5344CB8AC3E}">
        <p14:creationId xmlns:p14="http://schemas.microsoft.com/office/powerpoint/2010/main" val="193465265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AA-CE72-412E-81DB-396E5007FD1F}"/>
              </a:ext>
            </a:extLst>
          </p:cNvPr>
          <p:cNvSpPr>
            <a:spLocks noGrp="1"/>
          </p:cNvSpPr>
          <p:nvPr>
            <p:ph type="title"/>
          </p:nvPr>
        </p:nvSpPr>
        <p:spPr/>
        <p:txBody>
          <a:bodyPr>
            <a:normAutofit fontScale="90000"/>
          </a:bodyPr>
          <a:lstStyle/>
          <a:p>
            <a:r>
              <a:rPr lang="en-AU"/>
              <a:t>Literal Strings</a:t>
            </a:r>
            <a:br>
              <a:rPr lang="en-AU"/>
            </a:b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151143154"/>
              </p:ext>
            </p:extLst>
          </p:nvPr>
        </p:nvGraphicFramePr>
        <p:xfrm>
          <a:off x="1676400" y="1600200"/>
          <a:ext cx="8359346" cy="927166"/>
        </p:xfrm>
        <a:graphic>
          <a:graphicData uri="http://schemas.openxmlformats.org/drawingml/2006/table">
            <a:tbl>
              <a:tblPr firstRow="1" bandRow="1"/>
              <a:tblGrid>
                <a:gridCol w="8359346">
                  <a:extLst>
                    <a:ext uri="{9D8B030D-6E8A-4147-A177-3AD203B41FA5}">
                      <a16:colId xmlns:a16="http://schemas.microsoft.com/office/drawing/2014/main" val="523573073"/>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Create</a:t>
                      </a:r>
                      <a:r>
                        <a:rPr lang="en-AU" sz="2400" b="0" baseline="0" dirty="0">
                          <a:solidFill>
                            <a:schemeClr val="tx1"/>
                          </a:solidFill>
                          <a:latin typeface="Segoe UI Light" panose="020B0502040204020203" pitchFamily="34" charset="0"/>
                          <a:cs typeface="Segoe UI Light" panose="020B0502040204020203" pitchFamily="34" charset="0"/>
                        </a:rPr>
                        <a:t> a variable</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475243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123</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93744139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000299089"/>
              </p:ext>
            </p:extLst>
          </p:nvPr>
        </p:nvGraphicFramePr>
        <p:xfrm>
          <a:off x="1676400" y="3114062"/>
          <a:ext cx="8359346" cy="927166"/>
        </p:xfrm>
        <a:graphic>
          <a:graphicData uri="http://schemas.openxmlformats.org/drawingml/2006/table">
            <a:tbl>
              <a:tblPr firstRow="1" bandRow="1"/>
              <a:tblGrid>
                <a:gridCol w="8359346">
                  <a:extLst>
                    <a:ext uri="{9D8B030D-6E8A-4147-A177-3AD203B41FA5}">
                      <a16:colId xmlns:a16="http://schemas.microsoft.com/office/drawing/2014/main" val="327007313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Include the variable</a:t>
                      </a:r>
                      <a:r>
                        <a:rPr lang="en-AU" sz="2400" b="0" baseline="0" dirty="0">
                          <a:solidFill>
                            <a:schemeClr val="tx1"/>
                          </a:solidFill>
                          <a:latin typeface="Segoe UI Light" panose="020B0502040204020203" pitchFamily="34" charset="0"/>
                          <a:cs typeface="Segoe UI Light" panose="020B0502040204020203" pitchFamily="34" charset="0"/>
                        </a:rPr>
                        <a:t> in </a:t>
                      </a:r>
                      <a:r>
                        <a:rPr lang="en-AU" sz="2400" b="0" baseline="0" dirty="0">
                          <a:solidFill>
                            <a:schemeClr val="bg1"/>
                          </a:solidFill>
                          <a:latin typeface="Segoe UI Light" panose="020B0502040204020203" pitchFamily="34" charset="0"/>
                          <a:cs typeface="Segoe UI Light" panose="020B0502040204020203" pitchFamily="34" charset="0"/>
                        </a:rPr>
                        <a:t>a literal string (single-quotes)</a:t>
                      </a:r>
                      <a:endParaRPr lang="en-AU" sz="2400" b="0" dirty="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9674869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$b</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'As easy as $a'</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14828369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83580932"/>
              </p:ext>
            </p:extLst>
          </p:nvPr>
        </p:nvGraphicFramePr>
        <p:xfrm>
          <a:off x="1676400" y="4647922"/>
          <a:ext cx="8359346" cy="1158240"/>
        </p:xfrm>
        <a:graphic>
          <a:graphicData uri="http://schemas.openxmlformats.org/drawingml/2006/table">
            <a:tbl>
              <a:tblPr firstRow="1" bandRow="1"/>
              <a:tblGrid>
                <a:gridCol w="8359346">
                  <a:extLst>
                    <a:ext uri="{9D8B030D-6E8A-4147-A177-3AD203B41FA5}">
                      <a16:colId xmlns:a16="http://schemas.microsoft.com/office/drawing/2014/main" val="800231454"/>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Notice that $a</a:t>
                      </a:r>
                      <a:r>
                        <a:rPr lang="en-AU" sz="2400" b="0" baseline="0" dirty="0">
                          <a:solidFill>
                            <a:schemeClr val="tx1"/>
                          </a:solidFill>
                          <a:latin typeface="Segoe UI Light" panose="020B0502040204020203" pitchFamily="34" charset="0"/>
                          <a:cs typeface="Segoe UI Light" panose="020B0502040204020203" pitchFamily="34" charset="0"/>
                        </a:rPr>
                        <a:t> is not expanded</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67205502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$b </a:t>
                      </a:r>
                    </a:p>
                    <a:p>
                      <a:r>
                        <a:rPr lang="en-AU" sz="2000" dirty="0">
                          <a:solidFill>
                            <a:srgbClr val="F5F5F5"/>
                          </a:solidFill>
                          <a:latin typeface="Lucida Console" panose="020B0609040504020204" pitchFamily="49" charset="0"/>
                        </a:rPr>
                        <a:t>As easy as $a</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250451773"/>
                  </a:ext>
                </a:extLst>
              </a:tr>
            </a:tbl>
          </a:graphicData>
        </a:graphic>
      </p:graphicFrame>
    </p:spTree>
    <p:extLst>
      <p:ext uri="{BB962C8B-B14F-4D97-AF65-F5344CB8AC3E}">
        <p14:creationId xmlns:p14="http://schemas.microsoft.com/office/powerpoint/2010/main" val="21988487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1BB6-BD35-4B5A-B4B2-E8B97EBEA71B}"/>
              </a:ext>
            </a:extLst>
          </p:cNvPr>
          <p:cNvSpPr>
            <a:spLocks noGrp="1"/>
          </p:cNvSpPr>
          <p:nvPr>
            <p:ph type="title"/>
          </p:nvPr>
        </p:nvSpPr>
        <p:spPr/>
        <p:txBody>
          <a:bodyPr>
            <a:normAutofit fontScale="90000"/>
          </a:bodyPr>
          <a:lstStyle/>
          <a:p>
            <a:r>
              <a:rPr lang="en-AU"/>
              <a:t>Expandable Strings</a:t>
            </a:r>
            <a:br>
              <a:rPr lang="en-AU"/>
            </a:br>
            <a:endParaRPr lang="en-US" dirty="0"/>
          </a:p>
        </p:txBody>
      </p:sp>
      <p:graphicFrame>
        <p:nvGraphicFramePr>
          <p:cNvPr id="10" name="Table 9"/>
          <p:cNvGraphicFramePr>
            <a:graphicFrameLocks noGrp="1"/>
          </p:cNvGraphicFramePr>
          <p:nvPr>
            <p:extLst/>
          </p:nvPr>
        </p:nvGraphicFramePr>
        <p:xfrm>
          <a:off x="1828800" y="1371600"/>
          <a:ext cx="8359346" cy="927166"/>
        </p:xfrm>
        <a:graphic>
          <a:graphicData uri="http://schemas.openxmlformats.org/drawingml/2006/table">
            <a:tbl>
              <a:tblPr firstRow="1" bandRow="1"/>
              <a:tblGrid>
                <a:gridCol w="8359346">
                  <a:extLst>
                    <a:ext uri="{9D8B030D-6E8A-4147-A177-3AD203B41FA5}">
                      <a16:colId xmlns:a16="http://schemas.microsoft.com/office/drawing/2014/main" val="365581517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Create</a:t>
                      </a:r>
                      <a:r>
                        <a:rPr lang="en-AU" sz="2400" b="0" baseline="0" dirty="0">
                          <a:solidFill>
                            <a:schemeClr val="tx1"/>
                          </a:solidFill>
                          <a:latin typeface="Segoe UI Light" panose="020B0502040204020203" pitchFamily="34" charset="0"/>
                          <a:cs typeface="Segoe UI Light" panose="020B0502040204020203" pitchFamily="34" charset="0"/>
                        </a:rPr>
                        <a:t> a variable</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4979128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123</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569106958"/>
                  </a:ext>
                </a:extLst>
              </a:tr>
            </a:tbl>
          </a:graphicData>
        </a:graphic>
      </p:graphicFrame>
      <p:graphicFrame>
        <p:nvGraphicFramePr>
          <p:cNvPr id="11" name="Table 10"/>
          <p:cNvGraphicFramePr>
            <a:graphicFrameLocks noGrp="1"/>
          </p:cNvGraphicFramePr>
          <p:nvPr>
            <p:extLst/>
          </p:nvPr>
        </p:nvGraphicFramePr>
        <p:xfrm>
          <a:off x="1828800" y="2914957"/>
          <a:ext cx="8359346" cy="927166"/>
        </p:xfrm>
        <a:graphic>
          <a:graphicData uri="http://schemas.openxmlformats.org/drawingml/2006/table">
            <a:tbl>
              <a:tblPr firstRow="1" bandRow="1"/>
              <a:tblGrid>
                <a:gridCol w="8359346">
                  <a:extLst>
                    <a:ext uri="{9D8B030D-6E8A-4147-A177-3AD203B41FA5}">
                      <a16:colId xmlns:a16="http://schemas.microsoft.com/office/drawing/2014/main" val="3849778314"/>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Include the variable</a:t>
                      </a:r>
                      <a:r>
                        <a:rPr lang="en-AU" sz="2400" b="0" baseline="0" dirty="0">
                          <a:solidFill>
                            <a:schemeClr val="tx1"/>
                          </a:solidFill>
                          <a:latin typeface="Segoe UI Light" panose="020B0502040204020203" pitchFamily="34" charset="0"/>
                          <a:cs typeface="Segoe UI Light" panose="020B0502040204020203" pitchFamily="34" charset="0"/>
                        </a:rPr>
                        <a:t> in an expandable string (double-quotes)</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4157294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$b</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"As easy as </a:t>
                      </a:r>
                      <a:r>
                        <a:rPr lang="en-AU" sz="2000" dirty="0">
                          <a:solidFill>
                            <a:srgbClr val="FF4500"/>
                          </a:solidFill>
                          <a:latin typeface="Lucida Console" panose="020B0609040504020204" pitchFamily="49" charset="0"/>
                        </a:rPr>
                        <a:t>$a</a:t>
                      </a:r>
                      <a:r>
                        <a:rPr lang="en-AU" sz="2000" dirty="0">
                          <a:solidFill>
                            <a:srgbClr val="DB7093"/>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999237594"/>
                  </a:ext>
                </a:extLst>
              </a:tr>
            </a:tbl>
          </a:graphicData>
        </a:graphic>
      </p:graphicFrame>
      <p:graphicFrame>
        <p:nvGraphicFramePr>
          <p:cNvPr id="12" name="Table 11"/>
          <p:cNvGraphicFramePr>
            <a:graphicFrameLocks noGrp="1"/>
          </p:cNvGraphicFramePr>
          <p:nvPr>
            <p:extLst/>
          </p:nvPr>
        </p:nvGraphicFramePr>
        <p:xfrm>
          <a:off x="1828800" y="4625796"/>
          <a:ext cx="8359346" cy="1158240"/>
        </p:xfrm>
        <a:graphic>
          <a:graphicData uri="http://schemas.openxmlformats.org/drawingml/2006/table">
            <a:tbl>
              <a:tblPr firstRow="1" bandRow="1"/>
              <a:tblGrid>
                <a:gridCol w="8359346">
                  <a:extLst>
                    <a:ext uri="{9D8B030D-6E8A-4147-A177-3AD203B41FA5}">
                      <a16:colId xmlns:a16="http://schemas.microsoft.com/office/drawing/2014/main" val="4294185590"/>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Notice that $a</a:t>
                      </a:r>
                      <a:r>
                        <a:rPr lang="en-AU" sz="2400" b="0" baseline="0" dirty="0">
                          <a:solidFill>
                            <a:schemeClr val="tx1"/>
                          </a:solidFill>
                          <a:latin typeface="Segoe UI Light" panose="020B0502040204020203" pitchFamily="34" charset="0"/>
                          <a:cs typeface="Segoe UI Light" panose="020B0502040204020203" pitchFamily="34" charset="0"/>
                        </a:rPr>
                        <a:t> is expanded</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1965373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$b </a:t>
                      </a:r>
                    </a:p>
                    <a:p>
                      <a:r>
                        <a:rPr lang="en-AU" sz="2000" dirty="0">
                          <a:solidFill>
                            <a:srgbClr val="F5F5F5"/>
                          </a:solidFill>
                          <a:latin typeface="Lucida Console" panose="020B0609040504020204" pitchFamily="49" charset="0"/>
                        </a:rPr>
                        <a:t>As easy as 123</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723041376"/>
                  </a:ext>
                </a:extLst>
              </a:tr>
            </a:tbl>
          </a:graphicData>
        </a:graphic>
      </p:graphicFrame>
    </p:spTree>
    <p:extLst>
      <p:ext uri="{BB962C8B-B14F-4D97-AF65-F5344CB8AC3E}">
        <p14:creationId xmlns:p14="http://schemas.microsoft.com/office/powerpoint/2010/main" val="4095953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1EF4-E2FC-4B32-94C6-997D2EC39CC6}"/>
              </a:ext>
            </a:extLst>
          </p:cNvPr>
          <p:cNvSpPr>
            <a:spLocks noGrp="1"/>
          </p:cNvSpPr>
          <p:nvPr>
            <p:ph type="title"/>
          </p:nvPr>
        </p:nvSpPr>
        <p:spPr/>
        <p:txBody>
          <a:bodyPr>
            <a:normAutofit fontScale="90000"/>
          </a:bodyPr>
          <a:lstStyle/>
          <a:p>
            <a:r>
              <a:rPr lang="en-AU" dirty="0"/>
              <a:t>Literal or Expandable String Spanning Multiple Lines</a:t>
            </a:r>
            <a:endParaRPr lang="en-US" dirty="0"/>
          </a:p>
        </p:txBody>
      </p:sp>
      <p:graphicFrame>
        <p:nvGraphicFramePr>
          <p:cNvPr id="10" name="Table 9"/>
          <p:cNvGraphicFramePr>
            <a:graphicFrameLocks noGrp="1"/>
          </p:cNvGraphicFramePr>
          <p:nvPr>
            <p:extLst/>
          </p:nvPr>
        </p:nvGraphicFramePr>
        <p:xfrm>
          <a:off x="1855912" y="2346960"/>
          <a:ext cx="3992880" cy="4206240"/>
        </p:xfrm>
        <a:graphic>
          <a:graphicData uri="http://schemas.openxmlformats.org/drawingml/2006/table">
            <a:tbl>
              <a:tblPr firstRow="1" bandRow="1"/>
              <a:tblGrid>
                <a:gridCol w="3992880">
                  <a:extLst>
                    <a:ext uri="{9D8B030D-6E8A-4147-A177-3AD203B41FA5}">
                      <a16:colId xmlns:a16="http://schemas.microsoft.com/office/drawing/2014/main" val="228829704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Literal String</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5729936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lString</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p>
                    <a:p>
                      <a:r>
                        <a:rPr lang="en-AU" sz="2000" dirty="0">
                          <a:solidFill>
                            <a:srgbClr val="DB7093"/>
                          </a:solidFill>
                          <a:latin typeface="Lucida Console" panose="020B0609040504020204" pitchFamily="49" charset="0"/>
                        </a:rPr>
                        <a:t>As</a:t>
                      </a:r>
                    </a:p>
                    <a:p>
                      <a:r>
                        <a:rPr lang="en-AU" sz="2000" dirty="0">
                          <a:solidFill>
                            <a:srgbClr val="DB7093"/>
                          </a:solidFill>
                          <a:latin typeface="Lucida Console" panose="020B0609040504020204" pitchFamily="49" charset="0"/>
                        </a:rPr>
                        <a:t>easy</a:t>
                      </a:r>
                    </a:p>
                    <a:p>
                      <a:r>
                        <a:rPr lang="en-AU" sz="2000" dirty="0">
                          <a:solidFill>
                            <a:srgbClr val="DB7093"/>
                          </a:solidFill>
                          <a:latin typeface="Lucida Console" panose="020B0609040504020204" pitchFamily="49" charset="0"/>
                        </a:rPr>
                        <a:t>as</a:t>
                      </a:r>
                    </a:p>
                    <a:p>
                      <a:r>
                        <a:rPr lang="en-AU" sz="2000" dirty="0">
                          <a:solidFill>
                            <a:srgbClr val="DB7093"/>
                          </a:solidFill>
                          <a:latin typeface="Lucida Console" panose="020B0609040504020204" pitchFamily="49" charset="0"/>
                        </a:rPr>
                        <a:t>$a</a:t>
                      </a:r>
                    </a:p>
                    <a:p>
                      <a:r>
                        <a:rPr lang="en-AU" sz="2000" dirty="0">
                          <a:solidFill>
                            <a:srgbClr val="DB7093"/>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lString</a:t>
                      </a:r>
                      <a:endParaRPr lang="en-AU" sz="2000" dirty="0">
                        <a:solidFill>
                          <a:srgbClr val="FF4500"/>
                        </a:solidFill>
                        <a:latin typeface="Lucida Console" panose="020B0609040504020204" pitchFamily="49" charset="0"/>
                      </a:endParaRPr>
                    </a:p>
                    <a:p>
                      <a:r>
                        <a:rPr lang="en-AU" sz="2000" dirty="0">
                          <a:solidFill>
                            <a:srgbClr val="F5F5F5"/>
                          </a:solidFill>
                          <a:latin typeface="Lucida Console" panose="020B0609040504020204" pitchFamily="49" charset="0"/>
                        </a:rPr>
                        <a:t>As</a:t>
                      </a:r>
                    </a:p>
                    <a:p>
                      <a:r>
                        <a:rPr lang="en-AU" sz="2000" dirty="0">
                          <a:solidFill>
                            <a:srgbClr val="F5F5F5"/>
                          </a:solidFill>
                          <a:latin typeface="Lucida Console" panose="020B0609040504020204" pitchFamily="49" charset="0"/>
                        </a:rPr>
                        <a:t>easy </a:t>
                      </a:r>
                    </a:p>
                    <a:p>
                      <a:r>
                        <a:rPr lang="en-AU" sz="2000" dirty="0">
                          <a:solidFill>
                            <a:srgbClr val="F5F5F5"/>
                          </a:solidFill>
                          <a:latin typeface="Lucida Console" panose="020B0609040504020204" pitchFamily="49" charset="0"/>
                        </a:rPr>
                        <a:t>as</a:t>
                      </a:r>
                    </a:p>
                    <a:p>
                      <a:r>
                        <a:rPr lang="en-AU" sz="2000" dirty="0">
                          <a:solidFill>
                            <a:srgbClr val="F5F5F5"/>
                          </a:solidFill>
                          <a:latin typeface="Lucida Console" panose="020B0609040504020204" pitchFamily="49" charset="0"/>
                        </a:rPr>
                        <a:t>$a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356071288"/>
                  </a:ext>
                </a:extLst>
              </a:tr>
            </a:tbl>
          </a:graphicData>
        </a:graphic>
      </p:graphicFrame>
      <p:graphicFrame>
        <p:nvGraphicFramePr>
          <p:cNvPr id="11" name="Table 10"/>
          <p:cNvGraphicFramePr>
            <a:graphicFrameLocks noGrp="1"/>
          </p:cNvGraphicFramePr>
          <p:nvPr>
            <p:extLst/>
          </p:nvPr>
        </p:nvGraphicFramePr>
        <p:xfrm>
          <a:off x="6934200" y="2346960"/>
          <a:ext cx="4011488" cy="4206240"/>
        </p:xfrm>
        <a:graphic>
          <a:graphicData uri="http://schemas.openxmlformats.org/drawingml/2006/table">
            <a:tbl>
              <a:tblPr firstRow="1" bandRow="1"/>
              <a:tblGrid>
                <a:gridCol w="4011488">
                  <a:extLst>
                    <a:ext uri="{9D8B030D-6E8A-4147-A177-3AD203B41FA5}">
                      <a16:colId xmlns:a16="http://schemas.microsoft.com/office/drawing/2014/main" val="3811318744"/>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Expandable String</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4690270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eString</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p>
                    <a:p>
                      <a:r>
                        <a:rPr lang="en-AU" sz="2000" dirty="0">
                          <a:solidFill>
                            <a:srgbClr val="DB7093"/>
                          </a:solidFill>
                          <a:latin typeface="Lucida Console" panose="020B0609040504020204" pitchFamily="49" charset="0"/>
                        </a:rPr>
                        <a:t>As</a:t>
                      </a:r>
                    </a:p>
                    <a:p>
                      <a:r>
                        <a:rPr lang="en-AU" sz="2000" dirty="0">
                          <a:solidFill>
                            <a:srgbClr val="DB7093"/>
                          </a:solidFill>
                          <a:latin typeface="Lucida Console" panose="020B0609040504020204" pitchFamily="49" charset="0"/>
                        </a:rPr>
                        <a:t>easy</a:t>
                      </a:r>
                    </a:p>
                    <a:p>
                      <a:r>
                        <a:rPr lang="en-AU" sz="2000" dirty="0">
                          <a:solidFill>
                            <a:srgbClr val="DB7093"/>
                          </a:solidFill>
                          <a:latin typeface="Lucida Console" panose="020B0609040504020204" pitchFamily="49" charset="0"/>
                        </a:rPr>
                        <a:t>as</a:t>
                      </a:r>
                    </a:p>
                    <a:p>
                      <a:r>
                        <a:rPr lang="en-AU" sz="2000" dirty="0">
                          <a:solidFill>
                            <a:srgbClr val="FF4500"/>
                          </a:solidFill>
                          <a:latin typeface="Lucida Console" panose="020B0609040504020204" pitchFamily="49" charset="0"/>
                        </a:rPr>
                        <a:t>$a</a:t>
                      </a:r>
                      <a:endParaRPr lang="en-AU" sz="2000" dirty="0">
                        <a:solidFill>
                          <a:srgbClr val="DB7093"/>
                        </a:solidFill>
                        <a:latin typeface="Lucida Console" panose="020B0609040504020204" pitchFamily="49" charset="0"/>
                      </a:endParaRPr>
                    </a:p>
                    <a:p>
                      <a:r>
                        <a:rPr lang="en-AU" sz="2000" dirty="0">
                          <a:solidFill>
                            <a:srgbClr val="DB7093"/>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eString</a:t>
                      </a:r>
                      <a:r>
                        <a:rPr lang="en-AU" sz="2000" dirty="0">
                          <a:solidFill>
                            <a:srgbClr val="FF4500"/>
                          </a:solidFill>
                          <a:latin typeface="Lucida Console" panose="020B0609040504020204" pitchFamily="49" charset="0"/>
                        </a:rPr>
                        <a:t> </a:t>
                      </a:r>
                    </a:p>
                    <a:p>
                      <a:r>
                        <a:rPr lang="en-AU" sz="2000" dirty="0">
                          <a:solidFill>
                            <a:srgbClr val="F5F5F5"/>
                          </a:solidFill>
                          <a:latin typeface="Lucida Console" panose="020B0609040504020204" pitchFamily="49" charset="0"/>
                        </a:rPr>
                        <a:t>As</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rPr>
                        <a:t>easy </a:t>
                      </a:r>
                    </a:p>
                    <a:p>
                      <a:r>
                        <a:rPr lang="en-AU" sz="2000" dirty="0">
                          <a:solidFill>
                            <a:srgbClr val="F5F5F5"/>
                          </a:solidFill>
                          <a:latin typeface="Lucida Console" panose="020B0609040504020204" pitchFamily="49" charset="0"/>
                        </a:rPr>
                        <a:t>as</a:t>
                      </a:r>
                    </a:p>
                    <a:p>
                      <a:r>
                        <a:rPr lang="en-AU" sz="2000" dirty="0">
                          <a:solidFill>
                            <a:srgbClr val="F5F5F5"/>
                          </a:solidFill>
                          <a:latin typeface="Lucida Console" panose="020B0609040504020204" pitchFamily="49" charset="0"/>
                        </a:rPr>
                        <a:t>123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01451879"/>
                  </a:ext>
                </a:extLst>
              </a:tr>
            </a:tbl>
          </a:graphicData>
        </a:graphic>
      </p:graphicFrame>
    </p:spTree>
    <p:extLst>
      <p:ext uri="{BB962C8B-B14F-4D97-AF65-F5344CB8AC3E}">
        <p14:creationId xmlns:p14="http://schemas.microsoft.com/office/powerpoint/2010/main" val="13194806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Object Models</a:t>
            </a:r>
            <a:endParaRPr lang="en-US" dirty="0"/>
          </a:p>
        </p:txBody>
      </p:sp>
    </p:spTree>
    <p:extLst>
      <p:ext uri="{BB962C8B-B14F-4D97-AF65-F5344CB8AC3E}">
        <p14:creationId xmlns:p14="http://schemas.microsoft.com/office/powerpoint/2010/main" val="421403118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9C6AFDE-9BCD-47C1-B5F6-880211ED176C}"/>
              </a:ext>
            </a:extLst>
          </p:cNvPr>
          <p:cNvSpPr>
            <a:spLocks noGrp="1"/>
          </p:cNvSpPr>
          <p:nvPr>
            <p:ph type="body" sz="quarter" idx="10"/>
          </p:nvPr>
        </p:nvSpPr>
        <p:spPr>
          <a:xfrm>
            <a:off x="269239" y="1189177"/>
            <a:ext cx="11653523" cy="1520416"/>
          </a:xfrm>
        </p:spPr>
        <p:txBody>
          <a:bodyPr/>
          <a:lstStyle/>
          <a:p>
            <a:pPr marL="342900" indent="-342900"/>
            <a:r>
              <a:rPr lang="en-AU" dirty="0">
                <a:latin typeface="Segoe UI Light" panose="020B0502040204020203" pitchFamily="34" charset="0"/>
                <a:cs typeface="Segoe UI Light" panose="020B0502040204020203" pitchFamily="34" charset="0"/>
              </a:rPr>
              <a:t>Simplify use of longer, more complex string assignments</a:t>
            </a:r>
          </a:p>
          <a:p>
            <a:pPr marL="342900" indent="-342900"/>
            <a:r>
              <a:rPr lang="en-AU" dirty="0">
                <a:latin typeface="Segoe UI Light" panose="020B0502040204020203" pitchFamily="34" charset="0"/>
                <a:cs typeface="Segoe UI Light" panose="020B0502040204020203" pitchFamily="34" charset="0"/>
              </a:rPr>
              <a:t>Here String can contain quotes, @ sign, etc.</a:t>
            </a:r>
          </a:p>
          <a:p>
            <a:endParaRPr lang="en-US" dirty="0"/>
          </a:p>
        </p:txBody>
      </p:sp>
      <p:sp>
        <p:nvSpPr>
          <p:cNvPr id="3" name="Title 2">
            <a:extLst>
              <a:ext uri="{FF2B5EF4-FFF2-40B4-BE49-F238E27FC236}">
                <a16:creationId xmlns:a16="http://schemas.microsoft.com/office/drawing/2014/main" id="{CCD83C72-9F5A-434B-A4ED-F86A7A23D344}"/>
              </a:ext>
            </a:extLst>
          </p:cNvPr>
          <p:cNvSpPr>
            <a:spLocks noGrp="1"/>
          </p:cNvSpPr>
          <p:nvPr>
            <p:ph type="title"/>
          </p:nvPr>
        </p:nvSpPr>
        <p:spPr/>
        <p:txBody>
          <a:bodyPr>
            <a:normAutofit fontScale="90000"/>
          </a:bodyPr>
          <a:lstStyle/>
          <a:p>
            <a:r>
              <a:rPr lang="en-AU"/>
              <a:t>Here Strings</a:t>
            </a:r>
            <a:br>
              <a:rPr lang="en-AU"/>
            </a:br>
            <a:endParaRPr lang="en-US" dirty="0"/>
          </a:p>
        </p:txBody>
      </p:sp>
      <p:sp>
        <p:nvSpPr>
          <p:cNvPr id="4" name="Slide Number Placeholder 3"/>
          <p:cNvSpPr>
            <a:spLocks noGrp="1"/>
          </p:cNvSpPr>
          <p:nvPr>
            <p:ph type="sldNum" sz="quarter" idx="4294967295"/>
          </p:nvPr>
        </p:nvSpPr>
        <p:spPr>
          <a:xfrm>
            <a:off x="9347200" y="6492875"/>
            <a:ext cx="2844800" cy="365125"/>
          </a:xfrm>
        </p:spPr>
        <p:txBody>
          <a:bodyPr/>
          <a:lstStyle/>
          <a:p>
            <a:fld id="{74A398B2-5A34-1A4A-811E-F4027282568C}" type="slidenum">
              <a:rPr lang="en-US" smtClean="0">
                <a:solidFill>
                  <a:schemeClr val="bg1"/>
                </a:solidFill>
              </a:rPr>
              <a:pPr/>
              <a:t>50</a:t>
            </a:fld>
            <a:endParaRPr lang="en-US">
              <a:solidFill>
                <a:schemeClr val="bg1"/>
              </a:solidFill>
            </a:endParaRPr>
          </a:p>
        </p:txBody>
      </p:sp>
      <p:graphicFrame>
        <p:nvGraphicFramePr>
          <p:cNvPr id="10" name="Table 9"/>
          <p:cNvGraphicFramePr>
            <a:graphicFrameLocks noGrp="1"/>
          </p:cNvGraphicFramePr>
          <p:nvPr>
            <p:extLst/>
          </p:nvPr>
        </p:nvGraphicFramePr>
        <p:xfrm>
          <a:off x="1859168" y="2270760"/>
          <a:ext cx="3992880" cy="4206240"/>
        </p:xfrm>
        <a:graphic>
          <a:graphicData uri="http://schemas.openxmlformats.org/drawingml/2006/table">
            <a:tbl>
              <a:tblPr firstRow="1" bandRow="1"/>
              <a:tblGrid>
                <a:gridCol w="3992880">
                  <a:extLst>
                    <a:ext uri="{9D8B030D-6E8A-4147-A177-3AD203B41FA5}">
                      <a16:colId xmlns:a16="http://schemas.microsoft.com/office/drawing/2014/main" val="242463979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Literal Here String</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16734034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lhere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p>
                    <a:p>
                      <a:r>
                        <a:rPr lang="en-AU" sz="2000" dirty="0">
                          <a:solidFill>
                            <a:srgbClr val="DB7093"/>
                          </a:solidFill>
                          <a:latin typeface="Lucida Console" panose="020B0609040504020204" pitchFamily="49" charset="0"/>
                        </a:rPr>
                        <a:t>As</a:t>
                      </a:r>
                    </a:p>
                    <a:p>
                      <a:r>
                        <a:rPr lang="en-AU" sz="2000" dirty="0">
                          <a:solidFill>
                            <a:srgbClr val="DB7093"/>
                          </a:solidFill>
                          <a:latin typeface="Lucida Console" panose="020B0609040504020204" pitchFamily="49" charset="0"/>
                        </a:rPr>
                        <a:t>'easy' </a:t>
                      </a:r>
                    </a:p>
                    <a:p>
                      <a:r>
                        <a:rPr lang="en-AU" sz="2000" dirty="0">
                          <a:solidFill>
                            <a:srgbClr val="DB7093"/>
                          </a:solidFill>
                          <a:latin typeface="Lucida Console" panose="020B0609040504020204" pitchFamily="49" charset="0"/>
                        </a:rPr>
                        <a:t>as</a:t>
                      </a:r>
                    </a:p>
                    <a:p>
                      <a:r>
                        <a:rPr lang="en-AU" sz="2000" dirty="0">
                          <a:solidFill>
                            <a:srgbClr val="DB7093"/>
                          </a:solidFill>
                          <a:latin typeface="Lucida Console" panose="020B0609040504020204" pitchFamily="49" charset="0"/>
                        </a:rPr>
                        <a:t>$a</a:t>
                      </a:r>
                    </a:p>
                    <a:p>
                      <a:r>
                        <a:rPr lang="en-AU" sz="2000" dirty="0">
                          <a:solidFill>
                            <a:srgbClr val="DB7093"/>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lhere</a:t>
                      </a:r>
                      <a:r>
                        <a:rPr lang="en-AU" sz="2000" dirty="0">
                          <a:solidFill>
                            <a:srgbClr val="FF4500"/>
                          </a:solidFill>
                          <a:latin typeface="Lucida Console" panose="020B0609040504020204" pitchFamily="49" charset="0"/>
                        </a:rPr>
                        <a:t> </a:t>
                      </a:r>
                    </a:p>
                    <a:p>
                      <a:r>
                        <a:rPr lang="en-AU" sz="2000" dirty="0">
                          <a:solidFill>
                            <a:srgbClr val="F5F5F5"/>
                          </a:solidFill>
                          <a:latin typeface="Lucida Console" panose="020B0609040504020204" pitchFamily="49" charset="0"/>
                        </a:rPr>
                        <a:t>As</a:t>
                      </a:r>
                    </a:p>
                    <a:p>
                      <a:pPr marL="0" marR="0" indent="0" defTabSz="914400" eaLnBrk="1" fontAlgn="auto" latinLnBrk="0" hangingPunct="1">
                        <a:lnSpc>
                          <a:spcPct val="100000"/>
                        </a:lnSpc>
                        <a:spcBef>
                          <a:spcPts val="0"/>
                        </a:spcBef>
                        <a:spcAft>
                          <a:spcPts val="0"/>
                        </a:spcAft>
                        <a:buClrTx/>
                        <a:buSzTx/>
                        <a:buFontTx/>
                        <a:buNone/>
                        <a:tabLst/>
                        <a:defRPr/>
                      </a:pPr>
                      <a:r>
                        <a:rPr lang="en-US" sz="2000" dirty="0"/>
                        <a:t> </a:t>
                      </a:r>
                      <a:r>
                        <a:rPr lang="en-US" sz="1800" dirty="0">
                          <a:solidFill>
                            <a:schemeClr val="tx1"/>
                          </a:solidFill>
                          <a:latin typeface="Segoe UI"/>
                          <a:ea typeface=""/>
                          <a:cs typeface=""/>
                        </a:rPr>
                        <a:t>' </a:t>
                      </a:r>
                      <a:r>
                        <a:rPr lang="en-AU" sz="2000" dirty="0">
                          <a:solidFill>
                            <a:srgbClr val="F5F5F5"/>
                          </a:solidFill>
                          <a:latin typeface="Lucida Console" panose="020B0609040504020204" pitchFamily="49" charset="0"/>
                        </a:rPr>
                        <a:t>easy</a:t>
                      </a:r>
                      <a:r>
                        <a:rPr lang="en-US" sz="2000" dirty="0"/>
                        <a:t> </a:t>
                      </a:r>
                      <a:r>
                        <a:rPr lang="en-US" sz="1800" dirty="0">
                          <a:solidFill>
                            <a:schemeClr val="tx1"/>
                          </a:solidFill>
                          <a:latin typeface="Segoe UI"/>
                          <a:ea typeface=""/>
                          <a:cs typeface=""/>
                        </a:rPr>
                        <a:t>' </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as</a:t>
                      </a:r>
                    </a:p>
                    <a:p>
                      <a:r>
                        <a:rPr lang="en-AU" sz="2000" dirty="0">
                          <a:solidFill>
                            <a:srgbClr val="F5F5F5"/>
                          </a:solidFill>
                          <a:latin typeface="Lucida Console" panose="020B0609040504020204" pitchFamily="49" charset="0"/>
                        </a:rPr>
                        <a:t>$a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307354092"/>
                  </a:ext>
                </a:extLst>
              </a:tr>
            </a:tbl>
          </a:graphicData>
        </a:graphic>
      </p:graphicFrame>
      <p:graphicFrame>
        <p:nvGraphicFramePr>
          <p:cNvPr id="11" name="Table 10"/>
          <p:cNvGraphicFramePr>
            <a:graphicFrameLocks noGrp="1"/>
          </p:cNvGraphicFramePr>
          <p:nvPr>
            <p:extLst/>
          </p:nvPr>
        </p:nvGraphicFramePr>
        <p:xfrm>
          <a:off x="6888410" y="2270760"/>
          <a:ext cx="4011488" cy="4206240"/>
        </p:xfrm>
        <a:graphic>
          <a:graphicData uri="http://schemas.openxmlformats.org/drawingml/2006/table">
            <a:tbl>
              <a:tblPr firstRow="1" bandRow="1"/>
              <a:tblGrid>
                <a:gridCol w="4011488">
                  <a:extLst>
                    <a:ext uri="{9D8B030D-6E8A-4147-A177-3AD203B41FA5}">
                      <a16:colId xmlns:a16="http://schemas.microsoft.com/office/drawing/2014/main" val="847039438"/>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Expandable Here String</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91278540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ehere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a:t>
                      </a:r>
                    </a:p>
                    <a:p>
                      <a:r>
                        <a:rPr lang="en-AU" sz="2000" dirty="0">
                          <a:solidFill>
                            <a:srgbClr val="DB7093"/>
                          </a:solidFill>
                          <a:latin typeface="Lucida Console" panose="020B0609040504020204" pitchFamily="49" charset="0"/>
                        </a:rPr>
                        <a:t>As</a:t>
                      </a:r>
                    </a:p>
                    <a:p>
                      <a:r>
                        <a:rPr lang="en-AU" sz="2000" dirty="0">
                          <a:solidFill>
                            <a:srgbClr val="DB7093"/>
                          </a:solidFill>
                          <a:latin typeface="Lucida Console" panose="020B0609040504020204" pitchFamily="49" charset="0"/>
                        </a:rPr>
                        <a:t>"easy"</a:t>
                      </a:r>
                    </a:p>
                    <a:p>
                      <a:r>
                        <a:rPr lang="en-AU" sz="2000" dirty="0">
                          <a:solidFill>
                            <a:srgbClr val="DB7093"/>
                          </a:solidFill>
                          <a:latin typeface="Lucida Console" panose="020B0609040504020204" pitchFamily="49" charset="0"/>
                        </a:rPr>
                        <a:t>as</a:t>
                      </a:r>
                    </a:p>
                    <a:p>
                      <a:r>
                        <a:rPr lang="en-AU" sz="2000" dirty="0">
                          <a:solidFill>
                            <a:srgbClr val="FF4500"/>
                          </a:solidFill>
                          <a:latin typeface="Lucida Console" panose="020B0609040504020204" pitchFamily="49" charset="0"/>
                        </a:rPr>
                        <a:t>$a</a:t>
                      </a:r>
                      <a:endParaRPr lang="en-AU" sz="2000" dirty="0">
                        <a:solidFill>
                          <a:srgbClr val="DB7093"/>
                        </a:solidFill>
                        <a:latin typeface="Lucida Console" panose="020B0609040504020204" pitchFamily="49" charset="0"/>
                      </a:endParaRPr>
                    </a:p>
                    <a:p>
                      <a:r>
                        <a:rPr lang="en-AU" sz="2000" dirty="0">
                          <a:solidFill>
                            <a:srgbClr val="DB7093"/>
                          </a:solidFill>
                          <a:latin typeface="Lucida Console" panose="020B0609040504020204" pitchFamily="49" charset="0"/>
                        </a:rPr>
                        <a:t>"@ </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ehere</a:t>
                      </a:r>
                      <a:r>
                        <a:rPr lang="en-AU" sz="2000" dirty="0">
                          <a:solidFill>
                            <a:srgbClr val="FF4500"/>
                          </a:solidFill>
                          <a:latin typeface="Lucida Console" panose="020B0609040504020204" pitchFamily="49" charset="0"/>
                        </a:rPr>
                        <a:t> </a:t>
                      </a:r>
                    </a:p>
                    <a:p>
                      <a:r>
                        <a:rPr lang="en-AU" sz="2000" dirty="0">
                          <a:solidFill>
                            <a:srgbClr val="F5F5F5"/>
                          </a:solidFill>
                          <a:latin typeface="Lucida Console" panose="020B0609040504020204" pitchFamily="49" charset="0"/>
                        </a:rPr>
                        <a:t>As</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F5F5F5"/>
                          </a:solidFill>
                          <a:effectLst/>
                          <a:uLnTx/>
                          <a:uFillTx/>
                          <a:latin typeface="Lucida Console" panose="020B0609040504020204" pitchFamily="49" charset="0"/>
                        </a:rPr>
                        <a:t>"easy" </a:t>
                      </a:r>
                    </a:p>
                    <a:p>
                      <a:r>
                        <a:rPr lang="en-AU" sz="2000" dirty="0">
                          <a:solidFill>
                            <a:srgbClr val="F5F5F5"/>
                          </a:solidFill>
                          <a:latin typeface="Lucida Console" panose="020B0609040504020204" pitchFamily="49" charset="0"/>
                        </a:rPr>
                        <a:t>as</a:t>
                      </a:r>
                    </a:p>
                    <a:p>
                      <a:r>
                        <a:rPr lang="en-AU" sz="2000" dirty="0">
                          <a:solidFill>
                            <a:srgbClr val="F5F5F5"/>
                          </a:solidFill>
                          <a:latin typeface="Lucida Console" panose="020B0609040504020204" pitchFamily="49" charset="0"/>
                        </a:rPr>
                        <a:t>123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722068591"/>
                  </a:ext>
                </a:extLst>
              </a:tr>
            </a:tbl>
          </a:graphicData>
        </a:graphic>
      </p:graphicFrame>
    </p:spTree>
    <p:extLst>
      <p:ext uri="{BB962C8B-B14F-4D97-AF65-F5344CB8AC3E}">
        <p14:creationId xmlns:p14="http://schemas.microsoft.com/office/powerpoint/2010/main" val="33252142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457200" indent="-457200">
              <a:buFont typeface="Arial" panose="020B0604020202020204" pitchFamily="34" charset="0"/>
              <a:buChar char="•"/>
            </a:pPr>
            <a:r>
              <a:rPr lang="en-AU" sz="2400" dirty="0"/>
              <a:t>Within an expandable string, it might be necessary to display the results of an operation or a property of an object.</a:t>
            </a:r>
          </a:p>
          <a:p>
            <a:pPr marL="457200" indent="-457200">
              <a:buFont typeface="Arial" panose="020B0604020202020204" pitchFamily="34" charset="0"/>
              <a:buChar char="•"/>
            </a:pPr>
            <a:r>
              <a:rPr lang="en-AU" sz="2400" dirty="0"/>
              <a:t>Utilizing the Dollar Sign ($) followed by enclosing parenthesis, we can surround certain statements to so they are processed. This is called </a:t>
            </a:r>
            <a:r>
              <a:rPr lang="en-AU" sz="2400" b="1" dirty="0"/>
              <a:t>Expression Mode</a:t>
            </a:r>
          </a:p>
        </p:txBody>
      </p:sp>
      <p:sp>
        <p:nvSpPr>
          <p:cNvPr id="6" name="Title 5"/>
          <p:cNvSpPr>
            <a:spLocks noGrp="1"/>
          </p:cNvSpPr>
          <p:nvPr>
            <p:ph type="title"/>
          </p:nvPr>
        </p:nvSpPr>
        <p:spPr/>
        <p:txBody>
          <a:bodyPr/>
          <a:lstStyle/>
          <a:p>
            <a:r>
              <a:rPr lang="en-US"/>
              <a:t>Sub-Expression</a:t>
            </a:r>
            <a:endParaRPr lang="en-US" dirty="0"/>
          </a:p>
        </p:txBody>
      </p:sp>
      <p:sp>
        <p:nvSpPr>
          <p:cNvPr id="8" name="Rectangle 7"/>
          <p:cNvSpPr/>
          <p:nvPr/>
        </p:nvSpPr>
        <p:spPr>
          <a:xfrm>
            <a:off x="533183" y="2681976"/>
            <a:ext cx="11049217" cy="3970318"/>
          </a:xfrm>
          <a:prstGeom prst="rect">
            <a:avLst/>
          </a:prstGeom>
          <a:solidFill>
            <a:srgbClr val="00317B"/>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C6126">
                    <a:lumMod val="60000"/>
                    <a:lumOff val="40000"/>
                  </a:srgbClr>
                </a:solidFill>
                <a:effectLst/>
                <a:uLnTx/>
                <a:uFillTx/>
                <a:latin typeface="Lucida Console" panose="020B0609040504020204" pitchFamily="49" charset="0"/>
                <a:ea typeface="+mn-ea"/>
                <a:cs typeface="+mn-cs"/>
              </a:rPr>
              <a:t># Properties Not expanded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8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Get-Service </a:t>
            </a:r>
            <a:r>
              <a:rPr kumimoji="0" lang="en-US" sz="1800"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-Name</a:t>
            </a:r>
            <a:r>
              <a:rPr kumimoji="0" lang="en-AU" sz="18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BITS</a:t>
            </a:r>
          </a:p>
          <a:p>
            <a:pPr lvl="0" defTabSz="457200">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8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$b</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lang="en-AU" sz="1800" dirty="0">
                <a:solidFill>
                  <a:srgbClr val="DB7093"/>
                </a:solidFill>
                <a:latin typeface="Lucida Console" panose="020B0609040504020204" pitchFamily="49" charset="0"/>
              </a:rPr>
              <a:t>"</a:t>
            </a:r>
            <a:r>
              <a:rPr kumimoji="0" lang="en-AU" sz="18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a</a:t>
            </a:r>
            <a:r>
              <a:rPr kumimoji="0" lang="en-AU" sz="1800" b="0" i="0" u="none" strike="noStrike" kern="1200" cap="none" spc="0" normalizeH="0" baseline="0" noProof="0" dirty="0" err="1">
                <a:ln>
                  <a:noFill/>
                </a:ln>
                <a:solidFill>
                  <a:srgbClr val="DB7093"/>
                </a:solidFill>
                <a:effectLst/>
                <a:uLnTx/>
                <a:uFillTx/>
                <a:latin typeface="Lucida Console" panose="020B0609040504020204" pitchFamily="49" charset="0"/>
                <a:ea typeface="+mn-ea"/>
                <a:cs typeface="+mn-cs"/>
              </a:rPr>
              <a:t>.Name</a:t>
            </a:r>
            <a:r>
              <a:rPr kumimoji="0" lang="en-AU" sz="18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 is </a:t>
            </a:r>
            <a:r>
              <a:rPr kumimoji="0" lang="en-AU" sz="18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a</a:t>
            </a:r>
            <a:r>
              <a:rPr kumimoji="0" lang="en-AU" sz="1800" b="0" i="0" u="none" strike="noStrike" kern="1200" cap="none" spc="0" normalizeH="0" baseline="0" noProof="0" dirty="0" err="1">
                <a:ln>
                  <a:noFill/>
                </a:ln>
                <a:solidFill>
                  <a:srgbClr val="DB7093"/>
                </a:solidFill>
                <a:effectLst/>
                <a:uLnTx/>
                <a:uFillTx/>
                <a:latin typeface="Lucida Console" panose="020B0609040504020204" pitchFamily="49" charset="0"/>
                <a:ea typeface="+mn-ea"/>
                <a:cs typeface="+mn-cs"/>
              </a:rPr>
              <a:t>.Status</a:t>
            </a:r>
            <a:r>
              <a:rPr kumimoji="0" lang="en-AU" sz="18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System.ServiceProcess.ServiceController.name is </a:t>
            </a: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System.ServiceProcess.ServiceController.status</a:t>
            </a: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800" dirty="0">
              <a:solidFill>
                <a:srgbClr val="F5F5F5"/>
              </a:solidFill>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800" dirty="0">
              <a:solidFill>
                <a:srgbClr val="F5F5F5"/>
              </a:solidFill>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800" dirty="0">
              <a:solidFill>
                <a:srgbClr val="F5F5F5"/>
              </a:solidFill>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800" dirty="0">
              <a:solidFill>
                <a:srgbClr val="F5F5F5"/>
              </a:solidFill>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9" name="Callout: Bent Line 8"/>
          <p:cNvSpPr/>
          <p:nvPr/>
        </p:nvSpPr>
        <p:spPr>
          <a:xfrm>
            <a:off x="7314377" y="2904960"/>
            <a:ext cx="4268023" cy="798898"/>
          </a:xfrm>
          <a:prstGeom prst="borderCallout2">
            <a:avLst>
              <a:gd name="adj1" fmla="val 41812"/>
              <a:gd name="adj2" fmla="val 1900"/>
              <a:gd name="adj3" fmla="val 40104"/>
              <a:gd name="adj4" fmla="val -16187"/>
              <a:gd name="adj5" fmla="val 65855"/>
              <a:gd name="adj6" fmla="val -44897"/>
            </a:avLst>
          </a:prstGeom>
          <a:solidFill>
            <a:schemeClr val="bg1"/>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Note the colorization. PowerShell is not processing the properties as part of the Expansion.</a:t>
            </a:r>
          </a:p>
        </p:txBody>
      </p:sp>
      <p:sp>
        <p:nvSpPr>
          <p:cNvPr id="10" name="Callout: Bent Line 9"/>
          <p:cNvSpPr/>
          <p:nvPr/>
        </p:nvSpPr>
        <p:spPr>
          <a:xfrm>
            <a:off x="7314377" y="4191000"/>
            <a:ext cx="4877623" cy="953162"/>
          </a:xfrm>
          <a:prstGeom prst="borderCallout2">
            <a:avLst>
              <a:gd name="adj1" fmla="val 52398"/>
              <a:gd name="adj2" fmla="val 341"/>
              <a:gd name="adj3" fmla="val 53114"/>
              <a:gd name="adj4" fmla="val -16667"/>
              <a:gd name="adj5" fmla="val -6708"/>
              <a:gd name="adj6" fmla="val -40756"/>
            </a:avLst>
          </a:prstGeom>
          <a:solidFill>
            <a:schemeClr val="bg1"/>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When a variable is expanded, the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ToString</a:t>
            </a:r>
            <a:r>
              <a:rPr kumimoji="0" lang="en-US" sz="1800" b="0" i="0" u="none" strike="noStrike" kern="1200" cap="none" spc="0" normalizeH="0" baseline="0" noProof="0" dirty="0">
                <a:ln>
                  <a:noFill/>
                </a:ln>
                <a:solidFill>
                  <a:srgbClr val="000000"/>
                </a:solidFill>
                <a:effectLst/>
                <a:uLnTx/>
                <a:uFillTx/>
                <a:latin typeface="Segoe UI"/>
                <a:ea typeface="+mn-ea"/>
                <a:cs typeface="+mn-cs"/>
              </a:rPr>
              <a:t> method is called. Most objects default for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ToString</a:t>
            </a:r>
            <a:r>
              <a:rPr kumimoji="0" lang="en-US" sz="1800" b="0" i="0" u="none" strike="noStrike" kern="1200" cap="none" spc="0" normalizeH="0" baseline="0" noProof="0" dirty="0">
                <a:ln>
                  <a:noFill/>
                </a:ln>
                <a:solidFill>
                  <a:srgbClr val="000000"/>
                </a:solidFill>
                <a:effectLst/>
                <a:uLnTx/>
                <a:uFillTx/>
                <a:latin typeface="Segoe UI"/>
                <a:ea typeface="+mn-ea"/>
                <a:cs typeface="+mn-cs"/>
              </a:rPr>
              <a:t> is to display their Type Name.</a:t>
            </a:r>
          </a:p>
        </p:txBody>
      </p:sp>
      <p:sp>
        <p:nvSpPr>
          <p:cNvPr id="5" name="Rectangle 4">
            <a:extLst>
              <a:ext uri="{FF2B5EF4-FFF2-40B4-BE49-F238E27FC236}">
                <a16:creationId xmlns:a16="http://schemas.microsoft.com/office/drawing/2014/main" id="{A619EE65-0F12-4B7B-BE19-BDEB65F171B9}"/>
              </a:ext>
            </a:extLst>
          </p:cNvPr>
          <p:cNvSpPr/>
          <p:nvPr/>
        </p:nvSpPr>
        <p:spPr>
          <a:xfrm>
            <a:off x="538870" y="4120892"/>
            <a:ext cx="10967330" cy="1107996"/>
          </a:xfrm>
          <a:prstGeom prst="rect">
            <a:avLst/>
          </a:prstGeom>
        </p:spPr>
        <p:txBody>
          <a:bodyPr wrap="square">
            <a:spAutoFit/>
          </a:bodyPr>
          <a:lstStyle/>
          <a:p>
            <a:pPr lvl="0" defTabSz="457200">
              <a:defRPr/>
            </a:pPr>
            <a:r>
              <a:rPr lang="en-AU" sz="1600" dirty="0">
                <a:solidFill>
                  <a:srgbClr val="0C6126">
                    <a:lumMod val="60000"/>
                    <a:lumOff val="40000"/>
                  </a:srgbClr>
                </a:solidFill>
                <a:latin typeface="Lucida Console" panose="020B0609040504020204" pitchFamily="49" charset="0"/>
              </a:rPr>
              <a:t># RIGHT WAY using </a:t>
            </a:r>
            <a:r>
              <a:rPr lang="en-AU" sz="1600" dirty="0" err="1">
                <a:solidFill>
                  <a:srgbClr val="0C6126">
                    <a:lumMod val="60000"/>
                    <a:lumOff val="40000"/>
                  </a:srgbClr>
                </a:solidFill>
                <a:latin typeface="Lucida Console" panose="020B0609040504020204" pitchFamily="49" charset="0"/>
              </a:rPr>
              <a:t>SubExpression</a:t>
            </a:r>
            <a:endParaRPr lang="en-AU" sz="1600" dirty="0">
              <a:solidFill>
                <a:srgbClr val="0C6126">
                  <a:lumMod val="60000"/>
                  <a:lumOff val="40000"/>
                </a:srgbClr>
              </a:solidFill>
              <a:latin typeface="Lucida Console" panose="020B0609040504020204" pitchFamily="49" charset="0"/>
            </a:endParaRPr>
          </a:p>
          <a:p>
            <a:pPr lvl="0" defTabSz="457200">
              <a:defRPr/>
            </a:pPr>
            <a:r>
              <a:rPr lang="en-AU" sz="1600" dirty="0">
                <a:solidFill>
                  <a:srgbClr val="F5F5F5"/>
                </a:solidFill>
                <a:latin typeface="Lucida Console" panose="020B0609040504020204" pitchFamily="49" charset="0"/>
              </a:rPr>
              <a:t>PS C:\&gt; </a:t>
            </a:r>
            <a:r>
              <a:rPr lang="en-AU" sz="1600" dirty="0">
                <a:solidFill>
                  <a:srgbClr val="FF4500"/>
                </a:solidFill>
                <a:latin typeface="Lucida Console" panose="020B0609040504020204" pitchFamily="49" charset="0"/>
              </a:rPr>
              <a:t>$a</a:t>
            </a:r>
            <a:r>
              <a:rPr lang="en-AU" sz="1600" dirty="0">
                <a:solidFill>
                  <a:srgbClr val="F5F5F5"/>
                </a:solidFill>
                <a:latin typeface="Lucida Console" panose="020B0609040504020204" pitchFamily="49" charset="0"/>
              </a:rPr>
              <a:t> </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 </a:t>
            </a:r>
            <a:r>
              <a:rPr lang="en-AU" sz="1600" dirty="0">
                <a:solidFill>
                  <a:prstClr val="white"/>
                </a:solidFill>
                <a:latin typeface="Lucida Console" panose="020B0609040504020204" pitchFamily="49" charset="0"/>
              </a:rPr>
              <a:t>Get-Service </a:t>
            </a:r>
            <a:r>
              <a:rPr lang="en-US" sz="1600" dirty="0">
                <a:solidFill>
                  <a:srgbClr val="FFE4C4"/>
                </a:solidFill>
                <a:latin typeface="Lucida Console" panose="020B0609040504020204" pitchFamily="49" charset="0"/>
              </a:rPr>
              <a:t>-Name</a:t>
            </a:r>
            <a:r>
              <a:rPr lang="en-AU" sz="1600" dirty="0">
                <a:solidFill>
                  <a:prstClr val="white"/>
                </a:solidFill>
                <a:latin typeface="Lucida Console" panose="020B0609040504020204" pitchFamily="49" charset="0"/>
              </a:rPr>
              <a:t> </a:t>
            </a:r>
            <a:r>
              <a:rPr lang="en-AU" sz="1600" dirty="0">
                <a:solidFill>
                  <a:srgbClr val="DB7093"/>
                </a:solidFill>
                <a:latin typeface="Lucida Console" panose="020B0609040504020204" pitchFamily="49" charset="0"/>
              </a:rPr>
              <a:t>BITS</a:t>
            </a:r>
          </a:p>
          <a:p>
            <a:pPr lvl="0" defTabSz="457200">
              <a:defRPr/>
            </a:pPr>
            <a:r>
              <a:rPr lang="en-AU" sz="1600" dirty="0">
                <a:solidFill>
                  <a:srgbClr val="F5F5F5"/>
                </a:solidFill>
                <a:latin typeface="Lucida Console" panose="020B0609040504020204" pitchFamily="49" charset="0"/>
              </a:rPr>
              <a:t>PS C:\&gt; </a:t>
            </a:r>
            <a:r>
              <a:rPr lang="en-AU" sz="1600" dirty="0">
                <a:solidFill>
                  <a:srgbClr val="FF4500"/>
                </a:solidFill>
                <a:latin typeface="Lucida Console" panose="020B0609040504020204" pitchFamily="49" charset="0"/>
              </a:rPr>
              <a:t>$b</a:t>
            </a:r>
            <a:r>
              <a:rPr lang="en-AU" sz="1600" dirty="0">
                <a:solidFill>
                  <a:srgbClr val="F5F5F5"/>
                </a:solidFill>
                <a:latin typeface="Lucida Console" panose="020B0609040504020204" pitchFamily="49" charset="0"/>
              </a:rPr>
              <a:t> </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 </a:t>
            </a:r>
            <a:r>
              <a:rPr lang="en-AU" sz="1600" dirty="0">
                <a:solidFill>
                  <a:srgbClr val="DB7093"/>
                </a:solidFill>
                <a:latin typeface="Lucida Console" panose="020B0609040504020204" pitchFamily="49" charset="0"/>
              </a:rPr>
              <a:t>"</a:t>
            </a:r>
            <a:r>
              <a:rPr lang="en-AU" sz="1600" dirty="0">
                <a:solidFill>
                  <a:prstClr val="white"/>
                </a:solidFill>
                <a:latin typeface="Lucida Console" panose="020B0609040504020204" pitchFamily="49" charset="0"/>
              </a:rPr>
              <a:t>$(</a:t>
            </a:r>
            <a:r>
              <a:rPr lang="en-AU" sz="1600" dirty="0">
                <a:solidFill>
                  <a:srgbClr val="FF4500"/>
                </a:solidFill>
                <a:latin typeface="Lucida Console" panose="020B0609040504020204" pitchFamily="49" charset="0"/>
              </a:rPr>
              <a:t>$</a:t>
            </a:r>
            <a:r>
              <a:rPr lang="en-AU" sz="1600" dirty="0" err="1">
                <a:solidFill>
                  <a:srgbClr val="FF4500"/>
                </a:solidFill>
                <a:latin typeface="Lucida Console" panose="020B0609040504020204" pitchFamily="49" charset="0"/>
              </a:rPr>
              <a:t>a</a:t>
            </a:r>
            <a:r>
              <a:rPr lang="en-AU" sz="1600" dirty="0" err="1">
                <a:solidFill>
                  <a:prstClr val="white"/>
                </a:solidFill>
                <a:latin typeface="Lucida Console" panose="020B0609040504020204" pitchFamily="49" charset="0"/>
              </a:rPr>
              <a:t>.Name</a:t>
            </a:r>
            <a:r>
              <a:rPr lang="en-AU" sz="1600" dirty="0">
                <a:solidFill>
                  <a:prstClr val="white"/>
                </a:solidFill>
                <a:latin typeface="Lucida Console" panose="020B0609040504020204" pitchFamily="49" charset="0"/>
              </a:rPr>
              <a:t>)</a:t>
            </a:r>
            <a:r>
              <a:rPr lang="en-AU" sz="1600" dirty="0">
                <a:solidFill>
                  <a:srgbClr val="DB7093"/>
                </a:solidFill>
                <a:latin typeface="Lucida Console" panose="020B0609040504020204" pitchFamily="49" charset="0"/>
              </a:rPr>
              <a:t> </a:t>
            </a:r>
            <a:r>
              <a:rPr lang="en-AU" sz="1600">
                <a:solidFill>
                  <a:srgbClr val="DB7093"/>
                </a:solidFill>
                <a:latin typeface="Lucida Console" panose="020B0609040504020204" pitchFamily="49" charset="0"/>
              </a:rPr>
              <a:t>is </a:t>
            </a:r>
            <a:r>
              <a:rPr lang="en-AU" sz="1600" dirty="0">
                <a:solidFill>
                  <a:prstClr val="white"/>
                </a:solidFill>
                <a:latin typeface="Lucida Console" panose="020B0609040504020204" pitchFamily="49" charset="0"/>
              </a:rPr>
              <a:t>$</a:t>
            </a:r>
            <a:r>
              <a:rPr lang="en-AU" sz="1600">
                <a:solidFill>
                  <a:prstClr val="white"/>
                </a:solidFill>
                <a:latin typeface="Lucida Console" panose="020B0609040504020204" pitchFamily="49" charset="0"/>
              </a:rPr>
              <a:t>(</a:t>
            </a:r>
            <a:r>
              <a:rPr lang="en-AU" sz="1600">
                <a:solidFill>
                  <a:srgbClr val="FF4500"/>
                </a:solidFill>
                <a:latin typeface="Lucida Console" panose="020B0609040504020204" pitchFamily="49" charset="0"/>
              </a:rPr>
              <a:t>$</a:t>
            </a:r>
            <a:r>
              <a:rPr lang="en-AU" sz="1600" dirty="0" err="1">
                <a:solidFill>
                  <a:srgbClr val="FF4500"/>
                </a:solidFill>
                <a:latin typeface="Lucida Console" panose="020B0609040504020204" pitchFamily="49" charset="0"/>
              </a:rPr>
              <a:t>a</a:t>
            </a:r>
            <a:r>
              <a:rPr lang="en-AU" sz="1600" dirty="0" err="1">
                <a:solidFill>
                  <a:prstClr val="white"/>
                </a:solidFill>
                <a:latin typeface="Lucida Console" panose="020B0609040504020204" pitchFamily="49" charset="0"/>
              </a:rPr>
              <a:t>.Status</a:t>
            </a:r>
            <a:r>
              <a:rPr lang="en-AU" sz="1600" dirty="0">
                <a:solidFill>
                  <a:prstClr val="white"/>
                </a:solidFill>
                <a:latin typeface="Lucida Console" panose="020B0609040504020204" pitchFamily="49" charset="0"/>
              </a:rPr>
              <a:t>)</a:t>
            </a:r>
            <a:r>
              <a:rPr lang="en-AU" sz="1600" dirty="0">
                <a:solidFill>
                  <a:srgbClr val="DB7093"/>
                </a:solidFill>
                <a:latin typeface="Lucida Console" panose="020B0609040504020204" pitchFamily="49" charset="0"/>
              </a:rPr>
              <a:t>"</a:t>
            </a:r>
          </a:p>
          <a:p>
            <a:pPr lvl="0" defTabSz="457200">
              <a:defRPr/>
            </a:pPr>
            <a:r>
              <a:rPr lang="en-AU" sz="1600" dirty="0">
                <a:solidFill>
                  <a:srgbClr val="F5F5F5"/>
                </a:solidFill>
                <a:latin typeface="Lucida Console" panose="020B0609040504020204" pitchFamily="49" charset="0"/>
              </a:rPr>
              <a:t>BITS is Running</a:t>
            </a:r>
          </a:p>
        </p:txBody>
      </p:sp>
      <p:sp>
        <p:nvSpPr>
          <p:cNvPr id="7" name="Rectangle 6">
            <a:extLst>
              <a:ext uri="{FF2B5EF4-FFF2-40B4-BE49-F238E27FC236}">
                <a16:creationId xmlns:a16="http://schemas.microsoft.com/office/drawing/2014/main" id="{8ABC8C21-4885-4A9F-828C-FADFFC83907D}"/>
              </a:ext>
            </a:extLst>
          </p:cNvPr>
          <p:cNvSpPr/>
          <p:nvPr/>
        </p:nvSpPr>
        <p:spPr>
          <a:xfrm>
            <a:off x="549104" y="5144162"/>
            <a:ext cx="10967329" cy="1477328"/>
          </a:xfrm>
          <a:prstGeom prst="rect">
            <a:avLst/>
          </a:prstGeom>
        </p:spPr>
        <p:txBody>
          <a:bodyPr wrap="square">
            <a:spAutoFit/>
          </a:bodyPr>
          <a:lstStyle/>
          <a:p>
            <a:pPr lvl="0" defTabSz="457200">
              <a:defRPr/>
            </a:pPr>
            <a:r>
              <a:rPr lang="en-AU" sz="1800" dirty="0">
                <a:solidFill>
                  <a:srgbClr val="0C6126">
                    <a:lumMod val="40000"/>
                    <a:lumOff val="60000"/>
                  </a:srgbClr>
                </a:solidFill>
                <a:latin typeface="Lucida Console" panose="020B0609040504020204" pitchFamily="49" charset="0"/>
              </a:rPr>
              <a:t># This can also be used on any operation that you want to run in a string</a:t>
            </a:r>
          </a:p>
          <a:p>
            <a:pPr lvl="0" defTabSz="457200">
              <a:defRPr/>
            </a:pPr>
            <a:r>
              <a:rPr lang="en-AU" sz="1800" dirty="0">
                <a:solidFill>
                  <a:srgbClr val="F5F5F5"/>
                </a:solidFill>
                <a:latin typeface="Lucida Console" panose="020B0609040504020204" pitchFamily="49" charset="0"/>
              </a:rPr>
              <a:t>PS C:\&gt; </a:t>
            </a:r>
            <a:r>
              <a:rPr lang="en-AU" sz="1800" dirty="0">
                <a:solidFill>
                  <a:srgbClr val="FF4500"/>
                </a:solidFill>
                <a:latin typeface="Lucida Console" panose="020B0609040504020204" pitchFamily="49" charset="0"/>
              </a:rPr>
              <a:t>$a</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a:t>
            </a:r>
            <a:r>
              <a:rPr lang="en-US" sz="1800" dirty="0">
                <a:solidFill>
                  <a:srgbClr val="DB7093"/>
                </a:solidFill>
                <a:latin typeface="Lucida Console" panose="020B0609040504020204" pitchFamily="49" charset="0"/>
              </a:rPr>
              <a:t>Your Lucky Number is </a:t>
            </a:r>
            <a:r>
              <a:rPr lang="en-US" sz="1800" dirty="0">
                <a:solidFill>
                  <a:prstClr val="white"/>
                </a:solidFill>
                <a:latin typeface="Lucida Console" panose="020B0609040504020204" pitchFamily="49" charset="0"/>
              </a:rPr>
              <a:t>$(Get-Random)</a:t>
            </a:r>
            <a:r>
              <a:rPr lang="en-AU" sz="1800" dirty="0">
                <a:solidFill>
                  <a:srgbClr val="DB7093"/>
                </a:solidFill>
                <a:latin typeface="Lucida Console" panose="020B0609040504020204" pitchFamily="49" charset="0"/>
              </a:rPr>
              <a:t>" </a:t>
            </a:r>
            <a:r>
              <a:rPr lang="en-AU" sz="1800" dirty="0">
                <a:solidFill>
                  <a:srgbClr val="54C659"/>
                </a:solidFill>
                <a:latin typeface="Lucida Console" panose="020B0609040504020204" pitchFamily="49" charset="0"/>
              </a:rPr>
              <a:t># Get-Random gives you a random number</a:t>
            </a:r>
          </a:p>
          <a:p>
            <a:pPr lvl="0" defTabSz="457200">
              <a:defRPr/>
            </a:pPr>
            <a:r>
              <a:rPr lang="en-AU" sz="1800" dirty="0">
                <a:solidFill>
                  <a:srgbClr val="F5F5F5"/>
                </a:solidFill>
                <a:latin typeface="Lucida Console" panose="020B0609040504020204" pitchFamily="49" charset="0"/>
              </a:rPr>
              <a:t>PS C:\&gt; </a:t>
            </a:r>
            <a:r>
              <a:rPr lang="en-AU" sz="1800" dirty="0">
                <a:solidFill>
                  <a:srgbClr val="FF4500"/>
                </a:solidFill>
                <a:latin typeface="Lucida Console" panose="020B0609040504020204" pitchFamily="49" charset="0"/>
              </a:rPr>
              <a:t>$a</a:t>
            </a:r>
            <a:endParaRPr lang="en-AU" sz="1800" dirty="0">
              <a:solidFill>
                <a:srgbClr val="DB7093"/>
              </a:solidFill>
              <a:latin typeface="Lucida Console" panose="020B0609040504020204" pitchFamily="49" charset="0"/>
            </a:endParaRPr>
          </a:p>
          <a:p>
            <a:pPr lvl="0" defTabSz="457200">
              <a:defRPr/>
            </a:pPr>
            <a:r>
              <a:rPr lang="en-US" sz="1800" dirty="0">
                <a:solidFill>
                  <a:srgbClr val="F5F5F5"/>
                </a:solidFill>
                <a:latin typeface="Lucida Console" panose="020B0609040504020204" pitchFamily="49" charset="0"/>
              </a:rPr>
              <a:t>Your Lucky Number is 1023023027</a:t>
            </a:r>
            <a:endParaRPr lang="en-US" dirty="0"/>
          </a:p>
        </p:txBody>
      </p:sp>
    </p:spTree>
    <p:extLst>
      <p:ext uri="{BB962C8B-B14F-4D97-AF65-F5344CB8AC3E}">
        <p14:creationId xmlns:p14="http://schemas.microsoft.com/office/powerpoint/2010/main" val="41696039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name="HIDDEN - Slide38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Strings, Here Strings and Subexpression</a:t>
            </a:r>
            <a:endParaRPr lang="en-US" sz="3600" dirty="0">
              <a:solidFill>
                <a:schemeClr val="tx1"/>
              </a:solidFill>
            </a:endParaRPr>
          </a:p>
        </p:txBody>
      </p:sp>
    </p:spTree>
    <p:extLst>
      <p:ext uri="{BB962C8B-B14F-4D97-AF65-F5344CB8AC3E}">
        <p14:creationId xmlns:p14="http://schemas.microsoft.com/office/powerpoint/2010/main" val="248555642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HIDDEN - Slide383">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32785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HIDDEN - Slide38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Types</a:t>
            </a:r>
            <a:endParaRPr lang="en-US" dirty="0"/>
          </a:p>
        </p:txBody>
      </p:sp>
    </p:spTree>
    <p:extLst>
      <p:ext uri="{BB962C8B-B14F-4D97-AF65-F5344CB8AC3E}">
        <p14:creationId xmlns:p14="http://schemas.microsoft.com/office/powerpoint/2010/main" val="40275736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9F743A-009D-445C-B9FA-A3DDFAFF80DD}"/>
              </a:ext>
            </a:extLst>
          </p:cNvPr>
          <p:cNvSpPr>
            <a:spLocks noGrp="1"/>
          </p:cNvSpPr>
          <p:nvPr>
            <p:ph type="body" sz="quarter" idx="10"/>
          </p:nvPr>
        </p:nvSpPr>
        <p:spPr>
          <a:xfrm>
            <a:off x="269239" y="1189177"/>
            <a:ext cx="11653523" cy="3804118"/>
          </a:xfrm>
        </p:spPr>
        <p:txBody>
          <a:bodyPr/>
          <a:lstStyle/>
          <a:p>
            <a:r>
              <a:rPr lang="en-US" dirty="0"/>
              <a:t>Every object exists of a type</a:t>
            </a:r>
          </a:p>
          <a:p>
            <a:endParaRPr lang="en-US" dirty="0"/>
          </a:p>
          <a:p>
            <a:r>
              <a:rPr lang="en-US" dirty="0"/>
              <a:t>Object types are declared when created </a:t>
            </a:r>
          </a:p>
          <a:p>
            <a:endParaRPr lang="en-US" dirty="0"/>
          </a:p>
          <a:p>
            <a:r>
              <a:rPr lang="en-US" dirty="0"/>
              <a:t>Object types can be converted into other types using type casting</a:t>
            </a:r>
          </a:p>
          <a:p>
            <a:endParaRPr lang="en-US" dirty="0"/>
          </a:p>
          <a:p>
            <a:r>
              <a:rPr lang="en-US" dirty="0"/>
              <a:t>PowerShell is a non declared language meaning, PowerShell will search for a best match type for you when not casted</a:t>
            </a:r>
          </a:p>
        </p:txBody>
      </p:sp>
      <p:sp>
        <p:nvSpPr>
          <p:cNvPr id="3" name="Title 2">
            <a:extLst>
              <a:ext uri="{FF2B5EF4-FFF2-40B4-BE49-F238E27FC236}">
                <a16:creationId xmlns:a16="http://schemas.microsoft.com/office/drawing/2014/main" id="{22BB0B84-8838-4994-A103-CD7E647BA912}"/>
              </a:ext>
            </a:extLst>
          </p:cNvPr>
          <p:cNvSpPr>
            <a:spLocks noGrp="1"/>
          </p:cNvSpPr>
          <p:nvPr>
            <p:ph type="title"/>
          </p:nvPr>
        </p:nvSpPr>
        <p:spPr/>
        <p:txBody>
          <a:bodyPr/>
          <a:lstStyle/>
          <a:p>
            <a:r>
              <a:rPr lang="en-US" dirty="0"/>
              <a:t>Types</a:t>
            </a:r>
          </a:p>
        </p:txBody>
      </p:sp>
    </p:spTree>
    <p:extLst>
      <p:ext uri="{BB962C8B-B14F-4D97-AF65-F5344CB8AC3E}">
        <p14:creationId xmlns:p14="http://schemas.microsoft.com/office/powerpoint/2010/main" val="31666277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General Types</a:t>
            </a:r>
          </a:p>
        </p:txBody>
      </p:sp>
      <p:graphicFrame>
        <p:nvGraphicFramePr>
          <p:cNvPr id="6" name="Table 5">
            <a:extLst>
              <a:ext uri="{FF2B5EF4-FFF2-40B4-BE49-F238E27FC236}">
                <a16:creationId xmlns:a16="http://schemas.microsoft.com/office/drawing/2014/main" id="{EEB4A52C-4627-4F08-BBD6-900889E3424C}"/>
              </a:ext>
            </a:extLst>
          </p:cNvPr>
          <p:cNvGraphicFramePr>
            <a:graphicFrameLocks noGrp="1"/>
          </p:cNvGraphicFramePr>
          <p:nvPr>
            <p:extLst>
              <p:ext uri="{D42A27DB-BD31-4B8C-83A1-F6EECF244321}">
                <p14:modId xmlns:p14="http://schemas.microsoft.com/office/powerpoint/2010/main" val="1411682266"/>
              </p:ext>
            </p:extLst>
          </p:nvPr>
        </p:nvGraphicFramePr>
        <p:xfrm>
          <a:off x="419100" y="1600200"/>
          <a:ext cx="11353800" cy="4572000"/>
        </p:xfrm>
        <a:graphic>
          <a:graphicData uri="http://schemas.openxmlformats.org/drawingml/2006/table">
            <a:tbl>
              <a:tblPr firstRow="1" bandRow="1">
                <a:tableStyleId>{073A0DAA-6AF3-43AB-8588-CEC1D06C72B9}</a:tableStyleId>
              </a:tblPr>
              <a:tblGrid>
                <a:gridCol w="1599842">
                  <a:extLst>
                    <a:ext uri="{9D8B030D-6E8A-4147-A177-3AD203B41FA5}">
                      <a16:colId xmlns:a16="http://schemas.microsoft.com/office/drawing/2014/main" val="1314716096"/>
                    </a:ext>
                  </a:extLst>
                </a:gridCol>
                <a:gridCol w="2597219">
                  <a:extLst>
                    <a:ext uri="{9D8B030D-6E8A-4147-A177-3AD203B41FA5}">
                      <a16:colId xmlns:a16="http://schemas.microsoft.com/office/drawing/2014/main" val="2188776661"/>
                    </a:ext>
                  </a:extLst>
                </a:gridCol>
                <a:gridCol w="7156739">
                  <a:extLst>
                    <a:ext uri="{9D8B030D-6E8A-4147-A177-3AD203B41FA5}">
                      <a16:colId xmlns:a16="http://schemas.microsoft.com/office/drawing/2014/main" val="1292352295"/>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Alias</a:t>
                      </a:r>
                      <a:endParaRPr lang="en-AU" sz="2400" b="0" i="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Full Name</a:t>
                      </a:r>
                      <a:endParaRPr lang="en-AU" sz="2400" b="0" i="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Description</a:t>
                      </a:r>
                      <a:endParaRPr lang="en-AU" sz="2400" b="0" i="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19852075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Object</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System.Object</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Every type in PowerShell is derived from object</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7129509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Boolean</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System.Boolean</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$true and $false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69510864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Char</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System.Char</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Stores UTF-16-encoded 16-bit Unicode code point</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122929929"/>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Int</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System.Int32</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-2147483648 to 2147483647</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33042630"/>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Long</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System.Int64</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-9223372036854775808 to 9223372036854775807</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64332944"/>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Double</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System.Double</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Double-precision floating-point number</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69205557"/>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Enum</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System.Enum</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Defines a set of named constants </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984013861"/>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Array</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System.Array</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One or more dimensions with 0 or more elements</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07134243"/>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DateTime</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err="1"/>
                        <a:t>System.DateTime</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dirty="0"/>
                        <a:t>Stores date</a:t>
                      </a:r>
                      <a:r>
                        <a:rPr lang="en-AU" sz="2400" baseline="0" dirty="0"/>
                        <a:t> and time values</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064941930"/>
                  </a:ext>
                </a:extLst>
              </a:tr>
            </a:tbl>
          </a:graphicData>
        </a:graphic>
      </p:graphicFrame>
    </p:spTree>
    <p:extLst>
      <p:ext uri="{BB962C8B-B14F-4D97-AF65-F5344CB8AC3E}">
        <p14:creationId xmlns:p14="http://schemas.microsoft.com/office/powerpoint/2010/main" val="10271559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Object Type am I Using?</a:t>
            </a:r>
          </a:p>
        </p:txBody>
      </p:sp>
      <p:sp>
        <p:nvSpPr>
          <p:cNvPr id="3" name="Content Placeholder 2"/>
          <p:cNvSpPr>
            <a:spLocks noGrp="1"/>
          </p:cNvSpPr>
          <p:nvPr>
            <p:ph type="body" sz="quarter" idx="10"/>
          </p:nvPr>
        </p:nvSpPr>
        <p:spPr/>
        <p:txBody>
          <a:bodyPr/>
          <a:lstStyle/>
          <a:p>
            <a:r>
              <a:rPr lang="en-US"/>
              <a:t>PowerShell typically picks object type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54117625"/>
              </p:ext>
            </p:extLst>
          </p:nvPr>
        </p:nvGraphicFramePr>
        <p:xfrm>
          <a:off x="1894620" y="2411104"/>
          <a:ext cx="8612505" cy="3474720"/>
        </p:xfrm>
        <a:graphic>
          <a:graphicData uri="http://schemas.openxmlformats.org/drawingml/2006/table">
            <a:tbl>
              <a:tblPr firstRow="1" bandRow="1"/>
              <a:tblGrid>
                <a:gridCol w="8612505">
                  <a:extLst>
                    <a:ext uri="{9D8B030D-6E8A-4147-A177-3AD203B41FA5}">
                      <a16:colId xmlns:a16="http://schemas.microsoft.com/office/drawing/2014/main" val="90202577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Examples of PowerShell choosing</a:t>
                      </a:r>
                      <a:r>
                        <a:rPr lang="en-AU" sz="2400" b="0" baseline="0" dirty="0">
                          <a:solidFill>
                            <a:schemeClr val="tx1"/>
                          </a:solidFill>
                          <a:latin typeface="Segoe UI Light" panose="020B0502040204020203" pitchFamily="34" charset="0"/>
                          <a:cs typeface="Segoe UI Light" panose="020B0502040204020203" pitchFamily="34" charset="0"/>
                        </a:rPr>
                        <a:t> appropriate Type</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7829940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400" dirty="0">
                          <a:solidFill>
                            <a:srgbClr val="F5F5F5"/>
                          </a:solidFill>
                          <a:latin typeface="Lucida Console" panose="020B0609040504020204" pitchFamily="49" charset="0"/>
                        </a:rPr>
                        <a:t>PS C:\&gt; (</a:t>
                      </a:r>
                      <a:r>
                        <a:rPr lang="en-US" sz="2400" dirty="0">
                          <a:solidFill>
                            <a:srgbClr val="FFE4C4"/>
                          </a:solidFill>
                          <a:latin typeface="Lucida Console" panose="020B0609040504020204" pitchFamily="49" charset="0"/>
                        </a:rPr>
                        <a:t>1024</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GetType</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FullName</a:t>
                      </a:r>
                      <a:r>
                        <a:rPr lang="en-US" sz="2400" dirty="0">
                          <a:solidFill>
                            <a:srgbClr val="F5F5F5"/>
                          </a:solidFill>
                          <a:latin typeface="Lucida Console" panose="020B0609040504020204" pitchFamily="49" charset="0"/>
                        </a:rPr>
                        <a:t> </a:t>
                      </a:r>
                    </a:p>
                    <a:p>
                      <a:r>
                        <a:rPr lang="en-US" sz="2400" dirty="0">
                          <a:solidFill>
                            <a:srgbClr val="F5F5F5"/>
                          </a:solidFill>
                          <a:latin typeface="Lucida Console" panose="020B0609040504020204" pitchFamily="49" charset="0"/>
                        </a:rPr>
                        <a:t>System.Int32 </a:t>
                      </a:r>
                      <a:endParaRPr lang="en-AU" sz="2400" dirty="0">
                        <a:solidFill>
                          <a:srgbClr val="EE82EE"/>
                        </a:solidFill>
                        <a:latin typeface="Lucida Console" panose="020B0609040504020204" pitchFamily="49" charset="0"/>
                      </a:endParaRPr>
                    </a:p>
                    <a:p>
                      <a:endParaRPr lang="en-AU" sz="2400" dirty="0">
                        <a:solidFill>
                          <a:srgbClr val="EE82EE"/>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E4C4"/>
                          </a:solidFill>
                          <a:latin typeface="Lucida Console" panose="020B0609040504020204" pitchFamily="49" charset="0"/>
                        </a:rPr>
                        <a:t>1.6</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GetType</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FullName</a:t>
                      </a:r>
                      <a:endParaRPr lang="en-US" sz="2400" dirty="0">
                        <a:solidFill>
                          <a:srgbClr val="F5F5F5"/>
                        </a:solidFill>
                        <a:latin typeface="Lucida Console" panose="020B0609040504020204" pitchFamily="49" charset="0"/>
                      </a:endParaRPr>
                    </a:p>
                    <a:p>
                      <a:r>
                        <a:rPr lang="en-US" sz="2400" dirty="0" err="1">
                          <a:solidFill>
                            <a:srgbClr val="F5F5F5"/>
                          </a:solidFill>
                          <a:latin typeface="Lucida Console" panose="020B0609040504020204" pitchFamily="49" charset="0"/>
                        </a:rPr>
                        <a:t>System.Double</a:t>
                      </a:r>
                      <a:r>
                        <a:rPr lang="en-US" sz="2400" dirty="0">
                          <a:solidFill>
                            <a:srgbClr val="F5F5F5"/>
                          </a:solidFill>
                          <a:latin typeface="Lucida Console" panose="020B0609040504020204" pitchFamily="49" charset="0"/>
                        </a:rPr>
                        <a:t> </a:t>
                      </a:r>
                    </a:p>
                    <a:p>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E4C4"/>
                          </a:solidFill>
                          <a:latin typeface="Lucida Console" panose="020B0609040504020204" pitchFamily="49" charset="0"/>
                        </a:rPr>
                        <a:t>1tb</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GetType</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FullName</a:t>
                      </a:r>
                      <a:r>
                        <a:rPr lang="en-US" sz="2400" dirty="0">
                          <a:solidFill>
                            <a:srgbClr val="F5F5F5"/>
                          </a:solidFill>
                          <a:latin typeface="Lucida Console" panose="020B0609040504020204" pitchFamily="49" charset="0"/>
                        </a:rPr>
                        <a:t> </a:t>
                      </a:r>
                    </a:p>
                    <a:p>
                      <a:r>
                        <a:rPr lang="en-US" sz="2400" dirty="0">
                          <a:solidFill>
                            <a:srgbClr val="F5F5F5"/>
                          </a:solidFill>
                          <a:latin typeface="Lucida Console" panose="020B0609040504020204" pitchFamily="49" charset="0"/>
                        </a:rPr>
                        <a:t>System.Int64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669670692"/>
                  </a:ext>
                </a:extLst>
              </a:tr>
            </a:tbl>
          </a:graphicData>
        </a:graphic>
      </p:graphicFrame>
    </p:spTree>
    <p:extLst>
      <p:ext uri="{BB962C8B-B14F-4D97-AF65-F5344CB8AC3E}">
        <p14:creationId xmlns:p14="http://schemas.microsoft.com/office/powerpoint/2010/main" val="24105625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329595"/>
          </a:xfrm>
        </p:spPr>
        <p:txBody>
          <a:bodyPr/>
          <a:lstStyle/>
          <a:p>
            <a:r>
              <a:rPr lang="en-US" sz="2400" dirty="0"/>
              <a:t>You can control object types</a:t>
            </a:r>
          </a:p>
          <a:p>
            <a:r>
              <a:rPr lang="en-US" sz="2400" dirty="0"/>
              <a:t>Using a type or class in [ Square Brackets ] in front of an object will force that type</a:t>
            </a:r>
          </a:p>
          <a:p>
            <a:r>
              <a:rPr lang="en-US" sz="2400" dirty="0"/>
              <a:t>Some common types have simpler type alias’</a:t>
            </a:r>
          </a:p>
        </p:txBody>
      </p:sp>
      <p:sp>
        <p:nvSpPr>
          <p:cNvPr id="2" name="Title 1"/>
          <p:cNvSpPr>
            <a:spLocks noGrp="1"/>
          </p:cNvSpPr>
          <p:nvPr>
            <p:ph type="title"/>
          </p:nvPr>
        </p:nvSpPr>
        <p:spPr/>
        <p:txBody>
          <a:bodyPr/>
          <a:lstStyle/>
          <a:p>
            <a:r>
              <a:rPr lang="en-US"/>
              <a:t>Type Casting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03598803"/>
              </p:ext>
            </p:extLst>
          </p:nvPr>
        </p:nvGraphicFramePr>
        <p:xfrm>
          <a:off x="533400" y="2765540"/>
          <a:ext cx="10515599" cy="3840480"/>
        </p:xfrm>
        <a:graphic>
          <a:graphicData uri="http://schemas.openxmlformats.org/drawingml/2006/table">
            <a:tbl>
              <a:tblPr firstRow="1" bandRow="1"/>
              <a:tblGrid>
                <a:gridCol w="10515599">
                  <a:extLst>
                    <a:ext uri="{9D8B030D-6E8A-4147-A177-3AD203B41FA5}">
                      <a16:colId xmlns:a16="http://schemas.microsoft.com/office/drawing/2014/main" val="3589278406"/>
                    </a:ext>
                  </a:extLst>
                </a:gridCol>
              </a:tblGrid>
              <a:tr h="443159">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Examples</a:t>
                      </a:r>
                      <a:r>
                        <a:rPr lang="en-AU" sz="2400" b="0" baseline="0" dirty="0">
                          <a:solidFill>
                            <a:schemeClr val="tx1"/>
                          </a:solidFill>
                          <a:latin typeface="Segoe UI Light" panose="020B0502040204020203" pitchFamily="34" charset="0"/>
                          <a:cs typeface="Segoe UI Light" panose="020B0502040204020203" pitchFamily="34" charset="0"/>
                        </a:rPr>
                        <a:t> of Type Casting</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26555361"/>
                  </a:ext>
                </a:extLst>
              </a:tr>
              <a:tr h="2893562">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400" dirty="0">
                          <a:solidFill>
                            <a:srgbClr val="F5F5F5"/>
                          </a:solidFill>
                          <a:latin typeface="Lucida Console" panose="020B0609040504020204" pitchFamily="49" charset="0"/>
                        </a:rPr>
                        <a:t>PS C:\&gt; </a:t>
                      </a:r>
                      <a:r>
                        <a:rPr lang="en-US" sz="2400" dirty="0">
                          <a:solidFill>
                            <a:srgbClr val="D3D3D3"/>
                          </a:solidFill>
                          <a:latin typeface="Lucida Console" panose="020B0609040504020204" pitchFamily="49" charset="0"/>
                        </a:rPr>
                        <a:t>[</a:t>
                      </a:r>
                      <a:r>
                        <a:rPr lang="en-US" sz="2400" dirty="0">
                          <a:solidFill>
                            <a:srgbClr val="8FBC8F"/>
                          </a:solidFill>
                          <a:latin typeface="Lucida Console" panose="020B0609040504020204" pitchFamily="49" charset="0"/>
                        </a:rPr>
                        <a:t>system.int32</a:t>
                      </a:r>
                      <a:r>
                        <a:rPr lang="en-US" sz="2400" dirty="0">
                          <a:solidFill>
                            <a:srgbClr val="D3D3D3"/>
                          </a:solidFill>
                          <a:latin typeface="Lucida Console" panose="020B0609040504020204" pitchFamily="49" charset="0"/>
                        </a:rPr>
                        <a:t>]</a:t>
                      </a:r>
                      <a:r>
                        <a:rPr lang="en-US" sz="2400" dirty="0">
                          <a:solidFill>
                            <a:srgbClr val="FFE4C4"/>
                          </a:solidFill>
                          <a:latin typeface="Lucida Console" panose="020B0609040504020204" pitchFamily="49" charset="0"/>
                        </a:rPr>
                        <a:t>1.6</a:t>
                      </a:r>
                    </a:p>
                    <a:p>
                      <a:pPr marL="0" marR="0" indent="0" defTabSz="914400" eaLnBrk="1" fontAlgn="auto" latinLnBrk="0" hangingPunct="1">
                        <a:lnSpc>
                          <a:spcPct val="100000"/>
                        </a:lnSpc>
                        <a:spcBef>
                          <a:spcPts val="0"/>
                        </a:spcBef>
                        <a:spcAft>
                          <a:spcPts val="0"/>
                        </a:spcAft>
                        <a:buClrTx/>
                        <a:buSzTx/>
                        <a:buFontTx/>
                        <a:buNone/>
                        <a:tabLst/>
                        <a:defRPr/>
                      </a:pPr>
                      <a:r>
                        <a:rPr lang="en-US" sz="2400" kern="1200" dirty="0">
                          <a:solidFill>
                            <a:srgbClr val="F5F5F5"/>
                          </a:solidFill>
                          <a:latin typeface="Lucida Console" panose="020B0609040504020204" pitchFamily="49" charset="0"/>
                          <a:ea typeface=""/>
                          <a:cs typeface=""/>
                        </a:rPr>
                        <a:t>2 </a:t>
                      </a:r>
                    </a:p>
                    <a:p>
                      <a:pPr marL="0" marR="0" indent="0" defTabSz="914400" eaLnBrk="1" fontAlgn="auto" latinLnBrk="0" hangingPunct="1">
                        <a:lnSpc>
                          <a:spcPct val="100000"/>
                        </a:lnSpc>
                        <a:spcBef>
                          <a:spcPts val="0"/>
                        </a:spcBef>
                        <a:spcAft>
                          <a:spcPts val="0"/>
                        </a:spcAft>
                        <a:buClrTx/>
                        <a:buSzTx/>
                        <a:buFontTx/>
                        <a:buNone/>
                        <a:tabLst/>
                        <a:defRPr/>
                      </a:pPr>
                      <a:endParaRPr lang="en-US" sz="2400" dirty="0">
                        <a:solidFill>
                          <a:schemeClr val="tx1"/>
                        </a:solidFill>
                        <a:latin typeface="Segoe UI"/>
                        <a:ea typeface=""/>
                        <a:cs typeface=""/>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MyNumber</a:t>
                      </a:r>
                      <a:r>
                        <a:rPr lang="en-US" sz="2400" dirty="0">
                          <a:solidFill>
                            <a:srgbClr val="F5F5F5"/>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srgbClr val="F5F5F5"/>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8FBC8F"/>
                          </a:solidFill>
                          <a:latin typeface="Lucida Console" panose="020B0609040504020204" pitchFamily="49" charset="0"/>
                        </a:rPr>
                        <a:t>int</a:t>
                      </a:r>
                      <a:r>
                        <a:rPr lang="en-US" sz="2400" dirty="0">
                          <a:solidFill>
                            <a:srgbClr val="D3D3D3"/>
                          </a:solidFill>
                          <a:latin typeface="Lucida Console" panose="020B0609040504020204" pitchFamily="49" charset="0"/>
                        </a:rPr>
                        <a:t>]</a:t>
                      </a:r>
                      <a:r>
                        <a:rPr lang="en-US" sz="2400" dirty="0">
                          <a:solidFill>
                            <a:srgbClr val="DB7093"/>
                          </a:solidFill>
                          <a:latin typeface="Lucida Console" panose="020B0609040504020204" pitchFamily="49" charset="0"/>
                        </a:rPr>
                        <a:t>"000123" </a:t>
                      </a: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MyNumber</a:t>
                      </a:r>
                      <a:r>
                        <a:rPr lang="en-US" sz="2400" dirty="0">
                          <a:solidFill>
                            <a:srgbClr val="FF4500"/>
                          </a:solidFill>
                          <a:latin typeface="Lucida Console" panose="020B0609040504020204" pitchFamily="49" charset="0"/>
                        </a:rPr>
                        <a:t> </a:t>
                      </a:r>
                    </a:p>
                    <a:p>
                      <a:r>
                        <a:rPr lang="en-US" sz="2400" dirty="0">
                          <a:solidFill>
                            <a:srgbClr val="F5F5F5"/>
                          </a:solidFill>
                          <a:latin typeface="Lucida Console" panose="020B0609040504020204" pitchFamily="49" charset="0"/>
                        </a:rPr>
                        <a:t>123 </a:t>
                      </a:r>
                    </a:p>
                    <a:p>
                      <a:endParaRPr lang="en-US" sz="2400" dirty="0">
                        <a:solidFill>
                          <a:srgbClr val="FFE4C4"/>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MyNumber</a:t>
                      </a:r>
                      <a:r>
                        <a:rPr lang="en-US" sz="2400" dirty="0" err="1">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GetType</a:t>
                      </a:r>
                      <a:r>
                        <a:rPr lang="en-US" sz="2400" dirty="0">
                          <a:solidFill>
                            <a:srgbClr val="F5F5F5"/>
                          </a:solidFill>
                          <a:latin typeface="Lucida Console" panose="020B0609040504020204" pitchFamily="49" charset="0"/>
                        </a:rPr>
                        <a:t>()</a:t>
                      </a:r>
                      <a:r>
                        <a:rPr lang="en-US" sz="2400" dirty="0">
                          <a:solidFill>
                            <a:srgbClr val="D3D3D3"/>
                          </a:solidFill>
                          <a:latin typeface="Lucida Console" panose="020B0609040504020204" pitchFamily="49" charset="0"/>
                        </a:rPr>
                        <a:t>.</a:t>
                      </a:r>
                      <a:r>
                        <a:rPr lang="en-US" sz="2400" dirty="0" err="1">
                          <a:solidFill>
                            <a:srgbClr val="F5F5F5"/>
                          </a:solidFill>
                          <a:latin typeface="Lucida Console" panose="020B0609040504020204" pitchFamily="49" charset="0"/>
                        </a:rPr>
                        <a:t>FullName</a:t>
                      </a:r>
                      <a:r>
                        <a:rPr lang="en-US" sz="2400" dirty="0">
                          <a:solidFill>
                            <a:srgbClr val="F5F5F5"/>
                          </a:solidFill>
                          <a:latin typeface="Lucida Console" panose="020B0609040504020204" pitchFamily="49" charset="0"/>
                        </a:rPr>
                        <a:t> </a:t>
                      </a:r>
                    </a:p>
                    <a:p>
                      <a:r>
                        <a:rPr lang="en-US" sz="2400" dirty="0">
                          <a:solidFill>
                            <a:srgbClr val="F5F5F5"/>
                          </a:solidFill>
                          <a:latin typeface="Lucida Console" panose="020B0609040504020204" pitchFamily="49" charset="0"/>
                        </a:rPr>
                        <a:t>System.Int32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297524100"/>
                  </a:ext>
                </a:extLst>
              </a:tr>
            </a:tbl>
          </a:graphicData>
        </a:graphic>
      </p:graphicFrame>
    </p:spTree>
    <p:extLst>
      <p:ext uri="{BB962C8B-B14F-4D97-AF65-F5344CB8AC3E}">
        <p14:creationId xmlns:p14="http://schemas.microsoft.com/office/powerpoint/2010/main" val="37217282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t>
            </a:r>
            <a:r>
              <a:rPr lang="en-US"/>
              <a:t>Can Be </a:t>
            </a:r>
            <a:r>
              <a:rPr lang="en-US" dirty="0"/>
              <a:t>Strongly Typed</a:t>
            </a:r>
          </a:p>
        </p:txBody>
      </p:sp>
      <p:sp>
        <p:nvSpPr>
          <p:cNvPr id="3" name="Content Placeholder 2"/>
          <p:cNvSpPr>
            <a:spLocks noGrp="1"/>
          </p:cNvSpPr>
          <p:nvPr>
            <p:ph type="body" sz="quarter" idx="10"/>
          </p:nvPr>
        </p:nvSpPr>
        <p:spPr>
          <a:xfrm>
            <a:off x="269239" y="1189177"/>
            <a:ext cx="11653523" cy="1520416"/>
          </a:xfrm>
        </p:spPr>
        <p:txBody>
          <a:bodyPr/>
          <a:lstStyle/>
          <a:p>
            <a:r>
              <a:rPr lang="en-US" dirty="0"/>
              <a:t>Variables are weakly typed by default</a:t>
            </a:r>
          </a:p>
          <a:p>
            <a:r>
              <a:rPr lang="en-US" dirty="0"/>
              <a:t>Type cast the variable name during creation to strongly type</a:t>
            </a:r>
          </a:p>
          <a:p>
            <a:r>
              <a:rPr lang="en-US" dirty="0"/>
              <a:t>Variable will only hold that type of object</a:t>
            </a:r>
          </a:p>
        </p:txBody>
      </p:sp>
      <p:graphicFrame>
        <p:nvGraphicFramePr>
          <p:cNvPr id="5" name="Table 4"/>
          <p:cNvGraphicFramePr>
            <a:graphicFrameLocks noGrp="1"/>
          </p:cNvGraphicFramePr>
          <p:nvPr>
            <p:extLst/>
          </p:nvPr>
        </p:nvGraphicFramePr>
        <p:xfrm>
          <a:off x="619432" y="2926080"/>
          <a:ext cx="5250426" cy="3169920"/>
        </p:xfrm>
        <a:graphic>
          <a:graphicData uri="http://schemas.openxmlformats.org/drawingml/2006/table">
            <a:tbl>
              <a:tblPr firstRow="1" bandRow="1"/>
              <a:tblGrid>
                <a:gridCol w="5250426">
                  <a:extLst>
                    <a:ext uri="{9D8B030D-6E8A-4147-A177-3AD203B41FA5}">
                      <a16:colId xmlns:a16="http://schemas.microsoft.com/office/drawing/2014/main" val="2923880538"/>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800" b="0" dirty="0">
                          <a:solidFill>
                            <a:schemeClr val="tx1"/>
                          </a:solidFill>
                          <a:latin typeface="Segoe UI Light" panose="020B0502040204020203" pitchFamily="34" charset="0"/>
                          <a:cs typeface="Segoe UI Light" panose="020B0502040204020203" pitchFamily="34" charset="0"/>
                        </a:rPr>
                        <a:t>Weakly</a:t>
                      </a:r>
                      <a:r>
                        <a:rPr lang="en-AU" sz="2800" b="0" baseline="0" dirty="0">
                          <a:solidFill>
                            <a:schemeClr val="tx1"/>
                          </a:solidFill>
                          <a:latin typeface="Segoe UI Light" panose="020B0502040204020203" pitchFamily="34" charset="0"/>
                          <a:cs typeface="Segoe UI Light" panose="020B0502040204020203" pitchFamily="34" charset="0"/>
                        </a:rPr>
                        <a:t> Typed Variable</a:t>
                      </a:r>
                      <a:endParaRPr lang="en-AU" sz="28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16092917"/>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err="1">
                          <a:solidFill>
                            <a:srgbClr val="8FBC8F"/>
                          </a:solidFill>
                          <a:latin typeface="Lucida Console" panose="020B0609040504020204" pitchFamily="49" charset="0"/>
                        </a:rPr>
                        <a:t>int</a:t>
                      </a:r>
                      <a:r>
                        <a:rPr lang="en-US" sz="2400" dirty="0">
                          <a:solidFill>
                            <a:srgbClr val="D3D3D3"/>
                          </a:solidFill>
                          <a:latin typeface="Lucida Console" panose="020B0609040504020204" pitchFamily="49" charset="0"/>
                        </a:rPr>
                        <a:t>]</a:t>
                      </a:r>
                      <a:r>
                        <a:rPr lang="en-US" sz="2400" dirty="0">
                          <a:solidFill>
                            <a:srgbClr val="FFE4C4"/>
                          </a:solidFill>
                          <a:latin typeface="Lucida Console" panose="020B0609040504020204" pitchFamily="49" charset="0"/>
                        </a:rPr>
                        <a:t>1.3</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1</a:t>
                      </a:r>
                    </a:p>
                    <a:p>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1.2</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1.2</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591598744"/>
                  </a:ext>
                </a:extLst>
              </a:tr>
            </a:tbl>
          </a:graphicData>
        </a:graphic>
      </p:graphicFrame>
      <p:graphicFrame>
        <p:nvGraphicFramePr>
          <p:cNvPr id="6" name="Table 5"/>
          <p:cNvGraphicFramePr>
            <a:graphicFrameLocks noGrp="1"/>
          </p:cNvGraphicFramePr>
          <p:nvPr>
            <p:extLst/>
          </p:nvPr>
        </p:nvGraphicFramePr>
        <p:xfrm>
          <a:off x="6530529" y="2926080"/>
          <a:ext cx="5051871" cy="3169920"/>
        </p:xfrm>
        <a:graphic>
          <a:graphicData uri="http://schemas.openxmlformats.org/drawingml/2006/table">
            <a:tbl>
              <a:tblPr firstRow="1" bandRow="1"/>
              <a:tblGrid>
                <a:gridCol w="5051871">
                  <a:extLst>
                    <a:ext uri="{9D8B030D-6E8A-4147-A177-3AD203B41FA5}">
                      <a16:colId xmlns:a16="http://schemas.microsoft.com/office/drawing/2014/main" val="804100620"/>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800" b="0" dirty="0">
                          <a:solidFill>
                            <a:schemeClr val="tx1"/>
                          </a:solidFill>
                          <a:latin typeface="Segoe UI Light" panose="020B0502040204020203" pitchFamily="34" charset="0"/>
                          <a:cs typeface="Segoe UI Light" panose="020B0502040204020203" pitchFamily="34" charset="0"/>
                        </a:rPr>
                        <a:t>Strongly</a:t>
                      </a:r>
                      <a:r>
                        <a:rPr lang="en-AU" sz="2800" b="0" baseline="0" dirty="0">
                          <a:solidFill>
                            <a:schemeClr val="tx1"/>
                          </a:solidFill>
                          <a:latin typeface="Segoe UI Light" panose="020B0502040204020203" pitchFamily="34" charset="0"/>
                          <a:cs typeface="Segoe UI Light" panose="020B0502040204020203" pitchFamily="34" charset="0"/>
                        </a:rPr>
                        <a:t> Typed Variable</a:t>
                      </a:r>
                      <a:endParaRPr lang="en-AU" sz="28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910726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400" dirty="0">
                          <a:solidFill>
                            <a:srgbClr val="F5F5F5"/>
                          </a:solidFill>
                          <a:latin typeface="Lucida Console" panose="020B0609040504020204" pitchFamily="49" charset="0"/>
                        </a:rPr>
                        <a:t>PS C:\&gt; </a:t>
                      </a:r>
                      <a:r>
                        <a:rPr lang="en-US" sz="2400" dirty="0">
                          <a:solidFill>
                            <a:srgbClr val="D3D3D3"/>
                          </a:solidFill>
                          <a:latin typeface="Lucida Console" panose="020B0609040504020204" pitchFamily="49" charset="0"/>
                        </a:rPr>
                        <a:t>[</a:t>
                      </a:r>
                      <a:r>
                        <a:rPr lang="en-US" sz="2400" dirty="0" err="1">
                          <a:solidFill>
                            <a:srgbClr val="8FBC8F"/>
                          </a:solidFill>
                          <a:latin typeface="Lucida Console" panose="020B0609040504020204" pitchFamily="49" charset="0"/>
                        </a:rPr>
                        <a:t>int</a:t>
                      </a:r>
                      <a:r>
                        <a:rPr lang="en-US" sz="2400" dirty="0">
                          <a:solidFill>
                            <a:srgbClr val="D3D3D3"/>
                          </a:solidFill>
                          <a:latin typeface="Lucida Console" panose="020B0609040504020204" pitchFamily="49" charset="0"/>
                        </a:rPr>
                        <a:t>]</a:t>
                      </a:r>
                      <a:r>
                        <a:rPr lang="en-US" sz="2400" dirty="0">
                          <a:solidFill>
                            <a:srgbClr val="FF4500"/>
                          </a:solidFill>
                          <a:latin typeface="Lucida Console" panose="020B0609040504020204" pitchFamily="49" charset="0"/>
                        </a:rPr>
                        <a:t>$var1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1.3</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1</a:t>
                      </a:r>
                    </a:p>
                    <a:p>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1.2</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 </a:t>
                      </a:r>
                    </a:p>
                    <a:p>
                      <a:r>
                        <a:rPr lang="en-US" sz="2400" dirty="0">
                          <a:solidFill>
                            <a:srgbClr val="F5F5F5"/>
                          </a:solidFill>
                          <a:latin typeface="Lucida Console" panose="020B0609040504020204" pitchFamily="49" charset="0"/>
                        </a:rPr>
                        <a:t>1</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25309841"/>
                  </a:ext>
                </a:extLst>
              </a:tr>
            </a:tbl>
          </a:graphicData>
        </a:graphic>
      </p:graphicFrame>
    </p:spTree>
    <p:extLst>
      <p:ext uri="{BB962C8B-B14F-4D97-AF65-F5344CB8AC3E}">
        <p14:creationId xmlns:p14="http://schemas.microsoft.com/office/powerpoint/2010/main" val="19367461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p:txBody>
          <a:bodyPr/>
          <a:lstStyle/>
          <a:p>
            <a:r>
              <a:rPr lang="en-US"/>
              <a:t>Describe objects and types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Object Models, you will be able to:</a:t>
            </a:r>
            <a:endParaRPr lang="en-US" dirty="0"/>
          </a:p>
        </p:txBody>
      </p:sp>
    </p:spTree>
    <p:extLst>
      <p:ext uri="{BB962C8B-B14F-4D97-AF65-F5344CB8AC3E}">
        <p14:creationId xmlns:p14="http://schemas.microsoft.com/office/powerpoint/2010/main" val="24131721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9F73-BA87-45EA-AFE2-60AEB1DC97B4}"/>
              </a:ext>
            </a:extLst>
          </p:cNvPr>
          <p:cNvSpPr>
            <a:spLocks noGrp="1"/>
          </p:cNvSpPr>
          <p:nvPr>
            <p:ph type="title"/>
          </p:nvPr>
        </p:nvSpPr>
        <p:spPr/>
        <p:txBody>
          <a:bodyPr>
            <a:normAutofit/>
          </a:bodyPr>
          <a:lstStyle/>
          <a:p>
            <a:r>
              <a:rPr lang="en-AU" dirty="0"/>
              <a:t>Strong Typing a variable</a:t>
            </a:r>
            <a:endParaRPr lang="en-US" dirty="0"/>
          </a:p>
        </p:txBody>
      </p:sp>
      <p:graphicFrame>
        <p:nvGraphicFramePr>
          <p:cNvPr id="11" name="Table 10"/>
          <p:cNvGraphicFramePr>
            <a:graphicFrameLocks noGrp="1"/>
          </p:cNvGraphicFramePr>
          <p:nvPr>
            <p:extLst/>
          </p:nvPr>
        </p:nvGraphicFramePr>
        <p:xfrm>
          <a:off x="1164612" y="1508760"/>
          <a:ext cx="9865096" cy="4663440"/>
        </p:xfrm>
        <a:graphic>
          <a:graphicData uri="http://schemas.openxmlformats.org/drawingml/2006/table">
            <a:tbl>
              <a:tblPr firstRow="1" bandRow="1"/>
              <a:tblGrid>
                <a:gridCol w="9865096">
                  <a:extLst>
                    <a:ext uri="{9D8B030D-6E8A-4147-A177-3AD203B41FA5}">
                      <a16:colId xmlns:a16="http://schemas.microsoft.com/office/drawing/2014/main" val="2759004146"/>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D3D3D3"/>
                          </a:solidFill>
                          <a:latin typeface="Lucida Console" panose="020B0609040504020204" pitchFamily="49" charset="0"/>
                        </a:rPr>
                        <a:t>[</a:t>
                      </a:r>
                      <a:r>
                        <a:rPr lang="en-AU" sz="2000" dirty="0" err="1">
                          <a:solidFill>
                            <a:srgbClr val="8FBC8F"/>
                          </a:solidFill>
                          <a:latin typeface="Lucida Console" panose="020B0609040504020204" pitchFamily="49" charset="0"/>
                        </a:rPr>
                        <a:t>int</a:t>
                      </a:r>
                      <a:r>
                        <a:rPr lang="en-AU" sz="2000" dirty="0">
                          <a:solidFill>
                            <a:srgbClr val="D3D3D3"/>
                          </a:solidFill>
                          <a:latin typeface="Lucida Console" panose="020B0609040504020204" pitchFamily="49" charset="0"/>
                        </a:rPr>
                        <a:t>]</a:t>
                      </a:r>
                      <a:r>
                        <a:rPr lang="en-AU" sz="2000" dirty="0">
                          <a:solidFill>
                            <a:srgbClr val="FF4500"/>
                          </a:solidFill>
                          <a:latin typeface="Lucida Console" panose="020B0609040504020204" pitchFamily="49" charset="0"/>
                        </a:rPr>
                        <a:t>$var1</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123.5</a:t>
                      </a:r>
                    </a:p>
                    <a:p>
                      <a:r>
                        <a:rPr lang="en-AU" sz="2000" kern="12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$var1</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124</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8FBC8F"/>
                          </a:solidFill>
                          <a:latin typeface="Lucida Console" panose="020B0609040504020204" pitchFamily="49" charset="0"/>
                        </a:rPr>
                        <a:t>string</a:t>
                      </a:r>
                      <a:r>
                        <a:rPr lang="en-AU" sz="2000" dirty="0">
                          <a:solidFill>
                            <a:srgbClr val="F5F5F5"/>
                          </a:solidFill>
                          <a:latin typeface="Lucida Console" panose="020B0609040504020204" pitchFamily="49" charset="0"/>
                        </a:rPr>
                        <a:t>]</a:t>
                      </a:r>
                      <a:r>
                        <a:rPr lang="en-AU" sz="2000" dirty="0">
                          <a:solidFill>
                            <a:srgbClr val="FF4500"/>
                          </a:solidFill>
                          <a:latin typeface="Lucida Console" panose="020B0609040504020204" pitchFamily="49" charset="0"/>
                        </a:rPr>
                        <a:t>$var2</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987.6</a:t>
                      </a:r>
                    </a:p>
                    <a:p>
                      <a:pPr marL="0" marR="0" indent="0" defTabSz="914400" eaLnBrk="1" fontAlgn="auto" latinLnBrk="0" hangingPunct="1">
                        <a:lnSpc>
                          <a:spcPct val="100000"/>
                        </a:lnSpc>
                        <a:spcBef>
                          <a:spcPts val="0"/>
                        </a:spcBef>
                        <a:spcAft>
                          <a:spcPts val="0"/>
                        </a:spcAft>
                        <a:buClrTx/>
                        <a:buSzTx/>
                        <a:buFontTx/>
                        <a:buNone/>
                        <a:tabLst/>
                        <a:defRPr/>
                      </a:pPr>
                      <a:r>
                        <a:rPr lang="en-AU" sz="2000" kern="12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$var2</a:t>
                      </a:r>
                      <a:endParaRPr lang="en-AU" sz="2000" dirty="0">
                        <a:solidFill>
                          <a:srgbClr val="FFE4C4"/>
                        </a:solidFill>
                        <a:latin typeface="Lucida Console" panose="020B0609040504020204" pitchFamily="49" charset="0"/>
                      </a:endParaRPr>
                    </a:p>
                    <a:p>
                      <a:r>
                        <a:rPr lang="en-AU" sz="2000" dirty="0">
                          <a:solidFill>
                            <a:srgbClr val="FFE4C4"/>
                          </a:solidFill>
                          <a:latin typeface="Lucida Console" panose="020B0609040504020204" pitchFamily="49" charset="0"/>
                        </a:rPr>
                        <a:t>987.6</a:t>
                      </a:r>
                    </a:p>
                    <a:p>
                      <a:endParaRPr lang="en-AU" sz="2000" dirty="0">
                        <a:solidFill>
                          <a:srgbClr val="FFE4C4"/>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$var1</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GetType().</a:t>
                      </a:r>
                      <a:r>
                        <a:rPr lang="en-AU" sz="2000" dirty="0" err="1">
                          <a:solidFill>
                            <a:srgbClr val="F5F5F5"/>
                          </a:solidFill>
                          <a:latin typeface="Lucida Console" panose="020B0609040504020204" pitchFamily="49" charset="0"/>
                        </a:rPr>
                        <a:t>FullName</a:t>
                      </a:r>
                      <a:r>
                        <a:rPr lang="en-AU" sz="2000" dirty="0">
                          <a:solidFill>
                            <a:srgbClr val="F5F5F5"/>
                          </a:solidFill>
                          <a:latin typeface="Lucida Console" panose="020B0609040504020204" pitchFamily="49" charset="0"/>
                        </a:rPr>
                        <a:t> ; </a:t>
                      </a:r>
                      <a:r>
                        <a:rPr lang="en-AU" sz="2000" dirty="0">
                          <a:solidFill>
                            <a:srgbClr val="FF4500"/>
                          </a:solidFill>
                          <a:latin typeface="Lucida Console" panose="020B0609040504020204" pitchFamily="49" charset="0"/>
                        </a:rPr>
                        <a:t>$var2</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GetType().</a:t>
                      </a:r>
                      <a:r>
                        <a:rPr lang="en-AU" sz="2000" dirty="0" err="1">
                          <a:solidFill>
                            <a:srgbClr val="F5F5F5"/>
                          </a:solidFill>
                          <a:latin typeface="Lucida Console" panose="020B0609040504020204" pitchFamily="49" charset="0"/>
                        </a:rPr>
                        <a:t>FullName</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System.Int32</a:t>
                      </a:r>
                    </a:p>
                    <a:p>
                      <a:r>
                        <a:rPr lang="en-AU" sz="2000" dirty="0" err="1">
                          <a:solidFill>
                            <a:srgbClr val="F5F5F5"/>
                          </a:solidFill>
                          <a:latin typeface="Lucida Console" panose="020B0609040504020204" pitchFamily="49" charset="0"/>
                        </a:rPr>
                        <a:t>System.String</a:t>
                      </a:r>
                      <a:endParaRPr lang="en-AU" sz="2000" dirty="0">
                        <a:solidFill>
                          <a:srgbClr val="F5F5F5"/>
                        </a:solidFill>
                        <a:latin typeface="Lucida Console" panose="020B0609040504020204" pitchFamily="49" charset="0"/>
                      </a:endParaRP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$var1 </a:t>
                      </a:r>
                      <a:r>
                        <a:rPr lang="en-AU" sz="2000" dirty="0">
                          <a:solidFill>
                            <a:srgbClr val="D3D3D3"/>
                          </a:solidFill>
                          <a:latin typeface="Lucida Console" panose="020B0609040504020204" pitchFamily="49" charset="0"/>
                        </a:rPr>
                        <a:t>= </a:t>
                      </a:r>
                      <a:r>
                        <a:rPr lang="en-AU" sz="2000" dirty="0"/>
                        <a:t> </a:t>
                      </a:r>
                      <a:r>
                        <a:rPr lang="en-AU" sz="2000" dirty="0">
                          <a:solidFill>
                            <a:srgbClr val="F5F5F5"/>
                          </a:solidFill>
                          <a:latin typeface="Lucida Console" panose="020B0609040504020204" pitchFamily="49" charset="0"/>
                        </a:rPr>
                        <a:t>"Fred" </a:t>
                      </a:r>
                    </a:p>
                    <a:p>
                      <a:r>
                        <a:rPr lang="en-AU" sz="2000" dirty="0"/>
                        <a:t> </a:t>
                      </a:r>
                      <a:r>
                        <a:rPr lang="en-AU" sz="2000" dirty="0">
                          <a:solidFill>
                            <a:srgbClr val="FF0000"/>
                          </a:solidFill>
                          <a:latin typeface="Lucida Console" panose="020B0609040504020204" pitchFamily="49" charset="0"/>
                        </a:rPr>
                        <a:t>Cannot convert value "Fred" to type "System.Int32". </a:t>
                      </a:r>
                    </a:p>
                    <a:p>
                      <a:r>
                        <a:rPr lang="en-AU" sz="2000" dirty="0">
                          <a:solidFill>
                            <a:srgbClr val="FF0000"/>
                          </a:solidFill>
                          <a:latin typeface="Lucida Console" panose="020B0609040504020204" pitchFamily="49" charset="0"/>
                        </a:rPr>
                        <a:t>Error: "Input string was not in a correct format."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575493557"/>
                  </a:ext>
                </a:extLst>
              </a:tr>
            </a:tbl>
          </a:graphicData>
        </a:graphic>
      </p:graphicFrame>
    </p:spTree>
    <p:extLst>
      <p:ext uri="{BB962C8B-B14F-4D97-AF65-F5344CB8AC3E}">
        <p14:creationId xmlns:p14="http://schemas.microsoft.com/office/powerpoint/2010/main" val="12409150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HIDDEN - Slide397">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Type Casting</a:t>
            </a:r>
            <a:endParaRPr lang="en-US" sz="3600" dirty="0">
              <a:solidFill>
                <a:schemeClr val="tx1"/>
              </a:solidFill>
            </a:endParaRPr>
          </a:p>
        </p:txBody>
      </p:sp>
    </p:spTree>
    <p:extLst>
      <p:ext uri="{BB962C8B-B14F-4D97-AF65-F5344CB8AC3E}">
        <p14:creationId xmlns:p14="http://schemas.microsoft.com/office/powerpoint/2010/main" val="159139162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p:txBody>
          <a:bodyPr/>
          <a:lstStyle/>
          <a:p>
            <a:endParaRPr lang="en-AU" dirty="0"/>
          </a:p>
          <a:p>
            <a:r>
              <a:rPr lang="en-AU" dirty="0"/>
              <a:t>Static Member is callable without having to create an instance of a type</a:t>
            </a:r>
          </a:p>
          <a:p>
            <a:endParaRPr lang="en-AU" dirty="0"/>
          </a:p>
          <a:p>
            <a:r>
              <a:rPr lang="en-AU" dirty="0"/>
              <a:t>Static Member is accessed by type name (not instance name)</a:t>
            </a:r>
          </a:p>
          <a:p>
            <a:endParaRPr lang="en-AU" dirty="0"/>
          </a:p>
          <a:p>
            <a:r>
              <a:rPr lang="en-AU" dirty="0"/>
              <a:t>Static Members are accessed using the Static Operator</a:t>
            </a:r>
          </a:p>
          <a:p>
            <a:endParaRPr lang="en-AU" dirty="0"/>
          </a:p>
          <a:p>
            <a:endParaRPr lang="en-AU" dirty="0"/>
          </a:p>
        </p:txBody>
      </p:sp>
      <p:sp>
        <p:nvSpPr>
          <p:cNvPr id="9" name="Title 8"/>
          <p:cNvSpPr>
            <a:spLocks noGrp="1"/>
          </p:cNvSpPr>
          <p:nvPr>
            <p:ph type="title"/>
          </p:nvPr>
        </p:nvSpPr>
        <p:spPr/>
        <p:txBody>
          <a:bodyPr/>
          <a:lstStyle/>
          <a:p>
            <a:r>
              <a:rPr lang="en-AU" dirty="0"/>
              <a:t>Static Members</a:t>
            </a:r>
          </a:p>
        </p:txBody>
      </p:sp>
      <p:sp>
        <p:nvSpPr>
          <p:cNvPr id="12" name="Rectangle 11"/>
          <p:cNvSpPr/>
          <p:nvPr/>
        </p:nvSpPr>
        <p:spPr>
          <a:xfrm>
            <a:off x="9220200" y="3450771"/>
            <a:ext cx="803425" cy="707886"/>
          </a:xfrm>
          <a:prstGeom prst="rect">
            <a:avLst/>
          </a:prstGeom>
          <a:solidFill>
            <a:srgbClr val="012456"/>
          </a:solidFill>
        </p:spPr>
        <p:txBody>
          <a:bodyPr wrap="none">
            <a:spAutoFit/>
          </a:bodyPr>
          <a:lstStyle/>
          <a:p>
            <a:r>
              <a:rPr lang="en-AU" sz="4000" dirty="0">
                <a:solidFill>
                  <a:srgbClr val="E0FFFF"/>
                </a:solidFill>
                <a:latin typeface="Lucida Console" panose="020B0609040504020204" pitchFamily="49" charset="0"/>
              </a:rPr>
              <a:t>::</a:t>
            </a:r>
          </a:p>
        </p:txBody>
      </p:sp>
    </p:spTree>
    <p:extLst>
      <p:ext uri="{BB962C8B-B14F-4D97-AF65-F5344CB8AC3E}">
        <p14:creationId xmlns:p14="http://schemas.microsoft.com/office/powerpoint/2010/main" val="29189732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2353-0CCB-431A-9CE9-DA83569BFBB8}"/>
              </a:ext>
            </a:extLst>
          </p:cNvPr>
          <p:cNvSpPr>
            <a:spLocks noGrp="1"/>
          </p:cNvSpPr>
          <p:nvPr>
            <p:ph type="title"/>
          </p:nvPr>
        </p:nvSpPr>
        <p:spPr/>
        <p:txBody>
          <a:bodyPr>
            <a:normAutofit/>
          </a:bodyPr>
          <a:lstStyle/>
          <a:p>
            <a:r>
              <a:rPr lang="en-AU" dirty="0"/>
              <a:t>Discover Static Members</a:t>
            </a:r>
            <a:endParaRPr lang="en-US" dirty="0"/>
          </a:p>
        </p:txBody>
      </p:sp>
      <p:graphicFrame>
        <p:nvGraphicFramePr>
          <p:cNvPr id="11" name="Table 10"/>
          <p:cNvGraphicFramePr>
            <a:graphicFrameLocks noGrp="1"/>
          </p:cNvGraphicFramePr>
          <p:nvPr>
            <p:extLst/>
          </p:nvPr>
        </p:nvGraphicFramePr>
        <p:xfrm>
          <a:off x="1371600" y="1264920"/>
          <a:ext cx="9710364" cy="1859280"/>
        </p:xfrm>
        <a:graphic>
          <a:graphicData uri="http://schemas.openxmlformats.org/drawingml/2006/table">
            <a:tbl>
              <a:tblPr firstRow="1" bandRow="1"/>
              <a:tblGrid>
                <a:gridCol w="9710364">
                  <a:extLst>
                    <a:ext uri="{9D8B030D-6E8A-4147-A177-3AD203B41FA5}">
                      <a16:colId xmlns:a16="http://schemas.microsoft.com/office/drawing/2014/main" val="2724887263"/>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A type can be used in PowerShell using square brackets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2127367"/>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 </a:t>
                      </a:r>
                      <a:r>
                        <a:rPr lang="en-AU" sz="1800" dirty="0">
                          <a:solidFill>
                            <a:srgbClr val="D3D3D3"/>
                          </a:solidFill>
                          <a:latin typeface="Lucida Console" panose="020B0609040504020204" pitchFamily="49" charset="0"/>
                        </a:rPr>
                        <a:t>[</a:t>
                      </a:r>
                      <a:r>
                        <a:rPr lang="en-AU" sz="1800" dirty="0">
                          <a:solidFill>
                            <a:srgbClr val="8FBC8F"/>
                          </a:solidFill>
                          <a:latin typeface="Lucida Console" panose="020B0609040504020204" pitchFamily="49" charset="0"/>
                        </a:rPr>
                        <a:t>char</a:t>
                      </a:r>
                      <a:r>
                        <a:rPr lang="en-AU" sz="1800" dirty="0">
                          <a:solidFill>
                            <a:srgbClr val="D3D3D3"/>
                          </a:solidFill>
                          <a:latin typeface="Lucida Console" panose="020B0609040504020204" pitchFamily="49" charset="0"/>
                        </a:rPr>
                        <a:t>]</a:t>
                      </a:r>
                    </a:p>
                    <a:p>
                      <a:endParaRPr lang="en-AU" sz="1800" dirty="0">
                        <a:solidFill>
                          <a:srgbClr val="D3D3D3"/>
                        </a:solidFill>
                        <a:latin typeface="Lucida Console" panose="020B0609040504020204" pitchFamily="49" charset="0"/>
                      </a:endParaRPr>
                    </a:p>
                    <a:p>
                      <a:r>
                        <a:rPr lang="en-AU" sz="1800" dirty="0" err="1">
                          <a:solidFill>
                            <a:srgbClr val="F5F5F5"/>
                          </a:solidFill>
                          <a:latin typeface="Lucida Console" panose="020B0609040504020204" pitchFamily="49" charset="0"/>
                        </a:rPr>
                        <a:t>IsPublic</a:t>
                      </a:r>
                      <a:r>
                        <a:rPr lang="en-AU" sz="1800" dirty="0">
                          <a:solidFill>
                            <a:srgbClr val="F5F5F5"/>
                          </a:solidFill>
                          <a:latin typeface="Lucida Console" panose="020B0609040504020204" pitchFamily="49" charset="0"/>
                        </a:rPr>
                        <a:t> </a:t>
                      </a:r>
                      <a:r>
                        <a:rPr lang="en-AU" sz="1800" dirty="0" err="1">
                          <a:solidFill>
                            <a:srgbClr val="F5F5F5"/>
                          </a:solidFill>
                          <a:latin typeface="Lucida Console" panose="020B0609040504020204" pitchFamily="49" charset="0"/>
                        </a:rPr>
                        <a:t>IsSerial</a:t>
                      </a:r>
                      <a:r>
                        <a:rPr lang="en-AU" sz="1800" dirty="0">
                          <a:solidFill>
                            <a:srgbClr val="F5F5F5"/>
                          </a:solidFill>
                          <a:latin typeface="Lucida Console" panose="020B0609040504020204" pitchFamily="49" charset="0"/>
                        </a:rPr>
                        <a:t> Name   </a:t>
                      </a:r>
                      <a:r>
                        <a:rPr lang="en-AU" sz="1800" dirty="0" err="1">
                          <a:solidFill>
                            <a:srgbClr val="F5F5F5"/>
                          </a:solidFill>
                          <a:latin typeface="Lucida Console" panose="020B0609040504020204" pitchFamily="49" charset="0"/>
                        </a:rPr>
                        <a:t>BaseType</a:t>
                      </a:r>
                      <a:endParaRPr lang="en-AU" sz="1800" dirty="0">
                        <a:solidFill>
                          <a:srgbClr val="F5F5F5"/>
                        </a:solidFill>
                        <a:latin typeface="Lucida Console" panose="020B0609040504020204" pitchFamily="49" charset="0"/>
                      </a:endParaRPr>
                    </a:p>
                    <a:p>
                      <a:r>
                        <a:rPr lang="en-AU" sz="1800" dirty="0">
                          <a:solidFill>
                            <a:srgbClr val="F5F5F5"/>
                          </a:solidFill>
                          <a:latin typeface="Lucida Console" panose="020B0609040504020204" pitchFamily="49" charset="0"/>
                        </a:rPr>
                        <a:t>-------- -------- ----   --------</a:t>
                      </a:r>
                    </a:p>
                    <a:p>
                      <a:r>
                        <a:rPr lang="en-AU" sz="1800" dirty="0">
                          <a:solidFill>
                            <a:srgbClr val="F5F5F5"/>
                          </a:solidFill>
                          <a:latin typeface="Lucida Console" panose="020B0609040504020204" pitchFamily="49" charset="0"/>
                        </a:rPr>
                        <a:t>True     </a:t>
                      </a:r>
                      <a:r>
                        <a:rPr lang="en-AU" sz="1800" dirty="0" err="1">
                          <a:solidFill>
                            <a:srgbClr val="F5F5F5"/>
                          </a:solidFill>
                          <a:latin typeface="Lucida Console" panose="020B0609040504020204" pitchFamily="49" charset="0"/>
                        </a:rPr>
                        <a:t>True</a:t>
                      </a:r>
                      <a:r>
                        <a:rPr lang="en-AU" sz="1800" dirty="0">
                          <a:solidFill>
                            <a:srgbClr val="F5F5F5"/>
                          </a:solidFill>
                          <a:latin typeface="Lucida Console" panose="020B0609040504020204" pitchFamily="49" charset="0"/>
                        </a:rPr>
                        <a:t>     Char   </a:t>
                      </a:r>
                      <a:r>
                        <a:rPr lang="en-AU" sz="1800" dirty="0" err="1">
                          <a:solidFill>
                            <a:srgbClr val="F5F5F5"/>
                          </a:solidFill>
                          <a:latin typeface="Lucida Console" panose="020B0609040504020204" pitchFamily="49" charset="0"/>
                        </a:rPr>
                        <a:t>System.ValueType</a:t>
                      </a:r>
                      <a:endParaRPr lang="en-AU" sz="18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1077107"/>
                  </a:ext>
                </a:extLst>
              </a:tr>
            </a:tbl>
          </a:graphicData>
        </a:graphic>
      </p:graphicFrame>
      <p:graphicFrame>
        <p:nvGraphicFramePr>
          <p:cNvPr id="12" name="Table 11"/>
          <p:cNvGraphicFramePr>
            <a:graphicFrameLocks noGrp="1"/>
          </p:cNvGraphicFramePr>
          <p:nvPr>
            <p:extLst/>
          </p:nvPr>
        </p:nvGraphicFramePr>
        <p:xfrm>
          <a:off x="1371600" y="3324794"/>
          <a:ext cx="9730105" cy="866206"/>
        </p:xfrm>
        <a:graphic>
          <a:graphicData uri="http://schemas.openxmlformats.org/drawingml/2006/table">
            <a:tbl>
              <a:tblPr firstRow="1" bandRow="1"/>
              <a:tblGrid>
                <a:gridCol w="9730105">
                  <a:extLst>
                    <a:ext uri="{9D8B030D-6E8A-4147-A177-3AD203B41FA5}">
                      <a16:colId xmlns:a16="http://schemas.microsoft.com/office/drawing/2014/main" val="21048455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Use </a:t>
                      </a:r>
                      <a:r>
                        <a:rPr lang="en-AU" sz="2000" b="0" baseline="0" dirty="0">
                          <a:solidFill>
                            <a:schemeClr val="tx1"/>
                          </a:solidFill>
                          <a:latin typeface="Segoe UI Light" panose="020B0502040204020203" pitchFamily="34" charset="0"/>
                          <a:cs typeface="Segoe UI Light" panose="020B0502040204020203" pitchFamily="34" charset="0"/>
                        </a:rPr>
                        <a:t>Get-Member -Static to discover ‘useful’ members</a:t>
                      </a:r>
                      <a:endParaRPr lang="en-AU" sz="20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64829718"/>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 </a:t>
                      </a:r>
                      <a:r>
                        <a:rPr lang="en-AU" sz="1800" dirty="0">
                          <a:solidFill>
                            <a:srgbClr val="D3D3D3"/>
                          </a:solidFill>
                          <a:latin typeface="Lucida Console" panose="020B0609040504020204" pitchFamily="49" charset="0"/>
                        </a:rPr>
                        <a:t>[</a:t>
                      </a:r>
                      <a:r>
                        <a:rPr lang="en-AU" sz="1800" dirty="0">
                          <a:solidFill>
                            <a:srgbClr val="8FBC8F"/>
                          </a:solidFill>
                          <a:latin typeface="Lucida Console" panose="020B0609040504020204" pitchFamily="49" charset="0"/>
                        </a:rPr>
                        <a:t>char</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Get-Member</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rPr>
                        <a:t>-Static</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766577710"/>
                  </a:ext>
                </a:extLst>
              </a:tr>
            </a:tbl>
          </a:graphicData>
        </a:graphic>
      </p:graphicFrame>
      <p:graphicFrame>
        <p:nvGraphicFramePr>
          <p:cNvPr id="13" name="Table 12"/>
          <p:cNvGraphicFramePr>
            <a:graphicFrameLocks noGrp="1"/>
          </p:cNvGraphicFramePr>
          <p:nvPr>
            <p:extLst/>
          </p:nvPr>
        </p:nvGraphicFramePr>
        <p:xfrm>
          <a:off x="1371600" y="4391594"/>
          <a:ext cx="9710364" cy="866206"/>
        </p:xfrm>
        <a:graphic>
          <a:graphicData uri="http://schemas.openxmlformats.org/drawingml/2006/table">
            <a:tbl>
              <a:tblPr firstRow="1" bandRow="1"/>
              <a:tblGrid>
                <a:gridCol w="9710364">
                  <a:extLst>
                    <a:ext uri="{9D8B030D-6E8A-4147-A177-3AD203B41FA5}">
                      <a16:colId xmlns:a16="http://schemas.microsoft.com/office/drawing/2014/main" val="163666999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baseline="0" dirty="0">
                          <a:solidFill>
                            <a:schemeClr val="tx1"/>
                          </a:solidFill>
                          <a:latin typeface="Segoe UI Light" panose="020B0502040204020203" pitchFamily="34" charset="0"/>
                          <a:cs typeface="Segoe UI Light" panose="020B0502040204020203" pitchFamily="34" charset="0"/>
                        </a:rPr>
                        <a:t>Get-Member without -Static discovers members that provide information about the type</a:t>
                      </a:r>
                      <a:endParaRPr lang="en-AU" sz="20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87761805"/>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 </a:t>
                      </a:r>
                      <a:r>
                        <a:rPr lang="en-AU" sz="1800" dirty="0">
                          <a:solidFill>
                            <a:srgbClr val="D3D3D3"/>
                          </a:solidFill>
                          <a:latin typeface="Lucida Console" panose="020B0609040504020204" pitchFamily="49" charset="0"/>
                        </a:rPr>
                        <a:t>[</a:t>
                      </a:r>
                      <a:r>
                        <a:rPr lang="en-AU" sz="1800" dirty="0">
                          <a:solidFill>
                            <a:srgbClr val="8FBC8F"/>
                          </a:solidFill>
                          <a:latin typeface="Lucida Console" panose="020B0609040504020204" pitchFamily="49" charset="0"/>
                        </a:rPr>
                        <a:t>char</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Get-Member</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998768887"/>
                  </a:ext>
                </a:extLst>
              </a:tr>
            </a:tbl>
          </a:graphicData>
        </a:graphic>
      </p:graphicFrame>
      <p:graphicFrame>
        <p:nvGraphicFramePr>
          <p:cNvPr id="14" name="Table 13"/>
          <p:cNvGraphicFramePr>
            <a:graphicFrameLocks noGrp="1"/>
          </p:cNvGraphicFramePr>
          <p:nvPr>
            <p:extLst/>
          </p:nvPr>
        </p:nvGraphicFramePr>
        <p:xfrm>
          <a:off x="1381522" y="5410200"/>
          <a:ext cx="9700442" cy="1036320"/>
        </p:xfrm>
        <a:graphic>
          <a:graphicData uri="http://schemas.openxmlformats.org/drawingml/2006/table">
            <a:tbl>
              <a:tblPr firstRow="1" bandRow="1"/>
              <a:tblGrid>
                <a:gridCol w="9700442">
                  <a:extLst>
                    <a:ext uri="{9D8B030D-6E8A-4147-A177-3AD203B41FA5}">
                      <a16:colId xmlns:a16="http://schemas.microsoft.com/office/drawing/2014/main" val="884306110"/>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Calling a STATIC</a:t>
                      </a:r>
                      <a:r>
                        <a:rPr lang="en-AU" sz="2000" b="0" baseline="0" dirty="0">
                          <a:solidFill>
                            <a:schemeClr val="tx1"/>
                          </a:solidFill>
                          <a:latin typeface="Segoe UI Light" panose="020B0502040204020203" pitchFamily="34" charset="0"/>
                          <a:cs typeface="Segoe UI Light" panose="020B0502040204020203" pitchFamily="34" charset="0"/>
                        </a:rPr>
                        <a:t> member</a:t>
                      </a:r>
                      <a:endParaRPr lang="en-AU" sz="20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14543588"/>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 </a:t>
                      </a:r>
                      <a:r>
                        <a:rPr lang="en-AU" sz="1800" dirty="0">
                          <a:solidFill>
                            <a:srgbClr val="D3D3D3"/>
                          </a:solidFill>
                          <a:latin typeface="Lucida Console" panose="020B0609040504020204" pitchFamily="49" charset="0"/>
                        </a:rPr>
                        <a:t>[</a:t>
                      </a:r>
                      <a:r>
                        <a:rPr lang="en-AU" sz="1800" dirty="0">
                          <a:solidFill>
                            <a:srgbClr val="8FBC8F"/>
                          </a:solidFill>
                          <a:latin typeface="Lucida Console" panose="020B0609040504020204" pitchFamily="49" charset="0"/>
                        </a:rPr>
                        <a:t>char</a:t>
                      </a:r>
                      <a:r>
                        <a:rPr lang="en-AU" sz="1800" dirty="0">
                          <a:solidFill>
                            <a:srgbClr val="D3D3D3"/>
                          </a:solidFill>
                          <a:latin typeface="Lucida Console" panose="020B0609040504020204" pitchFamily="49" charset="0"/>
                        </a:rPr>
                        <a:t>]::</a:t>
                      </a:r>
                      <a:r>
                        <a:rPr lang="en-AU" sz="1800" dirty="0" err="1">
                          <a:solidFill>
                            <a:srgbClr val="F5F5F5"/>
                          </a:solidFill>
                          <a:latin typeface="Lucida Console" panose="020B0609040504020204" pitchFamily="49" charset="0"/>
                        </a:rPr>
                        <a:t>IsWhiteSpace</a:t>
                      </a:r>
                      <a:r>
                        <a:rPr lang="en-AU" sz="1800" dirty="0">
                          <a:solidFill>
                            <a:srgbClr val="F5F5F5"/>
                          </a:solidFill>
                          <a:latin typeface="Lucida Console" panose="020B0609040504020204" pitchFamily="49" charset="0"/>
                        </a:rPr>
                        <a:t>(</a:t>
                      </a:r>
                      <a:r>
                        <a:rPr lang="en-AU" sz="1800" dirty="0">
                          <a:solidFill>
                            <a:srgbClr val="DB7093"/>
                          </a:solidFill>
                          <a:latin typeface="Lucida Console" panose="020B0609040504020204" pitchFamily="49" charset="0"/>
                        </a:rPr>
                        <a:t>" "</a:t>
                      </a:r>
                      <a:r>
                        <a:rPr lang="en-AU" sz="1800" dirty="0">
                          <a:solidFill>
                            <a:srgbClr val="F5F5F5"/>
                          </a:solidFill>
                          <a:latin typeface="Lucida Console" panose="020B0609040504020204" pitchFamily="49" charset="0"/>
                        </a:rPr>
                        <a:t>)</a:t>
                      </a:r>
                    </a:p>
                    <a:p>
                      <a:r>
                        <a:rPr lang="en-AU" sz="1800" dirty="0">
                          <a:solidFill>
                            <a:srgbClr val="F5F5F5"/>
                          </a:solidFill>
                          <a:latin typeface="Lucida Console" panose="020B0609040504020204" pitchFamily="49" charset="0"/>
                        </a:rPr>
                        <a:t>True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187607289"/>
                  </a:ext>
                </a:extLst>
              </a:tr>
            </a:tbl>
          </a:graphicData>
        </a:graphic>
      </p:graphicFrame>
    </p:spTree>
    <p:extLst>
      <p:ext uri="{BB962C8B-B14F-4D97-AF65-F5344CB8AC3E}">
        <p14:creationId xmlns:p14="http://schemas.microsoft.com/office/powerpoint/2010/main" val="14082462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43B4-94FD-4F86-A155-C4F85500E3FB}"/>
              </a:ext>
            </a:extLst>
          </p:cNvPr>
          <p:cNvSpPr>
            <a:spLocks noGrp="1"/>
          </p:cNvSpPr>
          <p:nvPr>
            <p:ph type="title"/>
          </p:nvPr>
        </p:nvSpPr>
        <p:spPr/>
        <p:txBody>
          <a:bodyPr>
            <a:normAutofit/>
          </a:bodyPr>
          <a:lstStyle/>
          <a:p>
            <a:r>
              <a:rPr lang="en-AU" dirty="0"/>
              <a:t>Print ASCII table using PowerShell</a:t>
            </a:r>
            <a:endParaRPr lang="en-US" dirty="0"/>
          </a:p>
        </p:txBody>
      </p:sp>
      <p:graphicFrame>
        <p:nvGraphicFramePr>
          <p:cNvPr id="11" name="Table 10"/>
          <p:cNvGraphicFramePr>
            <a:graphicFrameLocks noGrp="1"/>
          </p:cNvGraphicFramePr>
          <p:nvPr>
            <p:extLst/>
          </p:nvPr>
        </p:nvGraphicFramePr>
        <p:xfrm>
          <a:off x="1143000" y="1600200"/>
          <a:ext cx="9587122" cy="4572000"/>
        </p:xfrm>
        <a:graphic>
          <a:graphicData uri="http://schemas.openxmlformats.org/drawingml/2006/table">
            <a:tbl>
              <a:tblPr firstRow="1" bandRow="1"/>
              <a:tblGrid>
                <a:gridCol w="9587122">
                  <a:extLst>
                    <a:ext uri="{9D8B030D-6E8A-4147-A177-3AD203B41FA5}">
                      <a16:colId xmlns:a16="http://schemas.microsoft.com/office/drawing/2014/main" val="35024556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Use range</a:t>
                      </a:r>
                      <a:r>
                        <a:rPr lang="en-AU" sz="2400" b="0" baseline="0" dirty="0">
                          <a:solidFill>
                            <a:schemeClr val="tx1"/>
                          </a:solidFill>
                          <a:latin typeface="Segoe UI Light" panose="020B0502040204020203" pitchFamily="34" charset="0"/>
                          <a:cs typeface="Segoe UI Light" panose="020B0502040204020203" pitchFamily="34" charset="0"/>
                        </a:rPr>
                        <a:t> operator and Char type to convert numbers to ASCII Characters</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49304893"/>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E4C4"/>
                          </a:solidFill>
                          <a:latin typeface="Lucida Console" panose="020B0609040504020204" pitchFamily="49" charset="0"/>
                        </a:rPr>
                        <a:t>33</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255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err="1">
                          <a:solidFill>
                            <a:srgbClr val="E0FFFF"/>
                          </a:solidFill>
                          <a:latin typeface="Lucida Console" panose="020B0609040504020204" pitchFamily="49" charset="0"/>
                        </a:rPr>
                        <a:t>ForEach</a:t>
                      </a:r>
                      <a:r>
                        <a:rPr lang="en-AU" sz="2000" dirty="0">
                          <a:solidFill>
                            <a:srgbClr val="E0FFFF"/>
                          </a:solidFill>
                          <a:latin typeface="Lucida Console" panose="020B0609040504020204" pitchFamily="49" charset="0"/>
                        </a:rPr>
                        <a:t>-Object</a:t>
                      </a:r>
                      <a:r>
                        <a:rPr lang="en-AU" sz="2000" dirty="0">
                          <a:solidFill>
                            <a:srgbClr val="F5F5F5"/>
                          </a:solidFill>
                          <a:latin typeface="Lucida Console" panose="020B0609040504020204" pitchFamily="49" charset="0"/>
                        </a:rPr>
                        <a:t> {</a:t>
                      </a:r>
                    </a:p>
                    <a:p>
                      <a:r>
                        <a:rPr lang="en-AU" sz="2000" dirty="0">
                          <a:solidFill>
                            <a:srgbClr val="E0FFFF"/>
                          </a:solidFill>
                          <a:latin typeface="Lucida Console" panose="020B0609040504020204" pitchFamily="49" charset="0"/>
                        </a:rPr>
                        <a:t>Write-Host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"Decimal: </a:t>
                      </a:r>
                      <a:r>
                        <a:rPr lang="en-AU" sz="2000" dirty="0">
                          <a:solidFill>
                            <a:srgbClr val="FF4500"/>
                          </a:solidFill>
                          <a:latin typeface="Lucida Console" panose="020B0609040504020204" pitchFamily="49" charset="0"/>
                        </a:rPr>
                        <a:t>$_</a:t>
                      </a:r>
                      <a:r>
                        <a:rPr lang="en-AU" sz="2000" dirty="0">
                          <a:solidFill>
                            <a:srgbClr val="DB7093"/>
                          </a:solidFill>
                          <a:latin typeface="Lucida Console" panose="020B0609040504020204" pitchFamily="49" charset="0"/>
                        </a:rPr>
                        <a:t> = Character: </a:t>
                      </a:r>
                      <a:r>
                        <a:rPr lang="en-AU" sz="2000" dirty="0">
                          <a:solidFill>
                            <a:srgbClr val="F5F5F5"/>
                          </a:solidFill>
                          <a:latin typeface="Lucida Console" panose="020B0609040504020204" pitchFamily="49" charset="0"/>
                        </a:rPr>
                        <a:t>$(</a:t>
                      </a:r>
                      <a:r>
                        <a:rPr lang="en-AU" sz="2000" dirty="0">
                          <a:solidFill>
                            <a:srgbClr val="D3D3D3"/>
                          </a:solidFill>
                          <a:latin typeface="Lucida Console" panose="020B0609040504020204" pitchFamily="49" charset="0"/>
                        </a:rPr>
                        <a:t>[</a:t>
                      </a:r>
                      <a:r>
                        <a:rPr lang="en-AU" sz="2000" dirty="0">
                          <a:solidFill>
                            <a:srgbClr val="8FBC8F"/>
                          </a:solidFill>
                          <a:latin typeface="Lucida Console" panose="020B0609040504020204" pitchFamily="49" charset="0"/>
                        </a:rPr>
                        <a:t>Char</a:t>
                      </a:r>
                      <a:r>
                        <a:rPr lang="en-AU" sz="2000" dirty="0">
                          <a:solidFill>
                            <a:srgbClr val="D3D3D3"/>
                          </a:solidFill>
                          <a:latin typeface="Lucida Console" panose="020B0609040504020204" pitchFamily="49" charset="0"/>
                        </a:rPr>
                        <a:t>]</a:t>
                      </a:r>
                      <a:r>
                        <a:rPr lang="en-AU" sz="2000" dirty="0">
                          <a:solidFill>
                            <a:srgbClr val="FF4500"/>
                          </a:solidFill>
                          <a:latin typeface="Lucida Console" panose="020B0609040504020204" pitchFamily="49" charset="0"/>
                        </a:rPr>
                        <a:t>$_</a:t>
                      </a:r>
                      <a:r>
                        <a:rPr lang="en-AU" sz="2000" dirty="0">
                          <a:solidFill>
                            <a:srgbClr val="F5F5F5"/>
                          </a:solidFill>
                          <a:latin typeface="Lucida Console" panose="020B0609040504020204" pitchFamily="49" charset="0"/>
                        </a:rPr>
                        <a:t>)</a:t>
                      </a:r>
                      <a:r>
                        <a:rPr lang="en-AU" sz="2000" dirty="0">
                          <a:solidFill>
                            <a:srgbClr val="DB7093"/>
                          </a:solidFill>
                          <a:latin typeface="Lucida Console" panose="020B0609040504020204" pitchFamily="49" charset="0"/>
                        </a:rPr>
                        <a:t>"</a:t>
                      </a:r>
                    </a:p>
                    <a:p>
                      <a:r>
                        <a:rPr lang="en-AU" sz="2000" dirty="0">
                          <a:solidFill>
                            <a:srgbClr val="F5F5F5"/>
                          </a:solidFill>
                          <a:latin typeface="Lucida Console" panose="020B0609040504020204" pitchFamily="49" charset="0"/>
                        </a:rPr>
                        <a:t>}</a:t>
                      </a:r>
                    </a:p>
                    <a:p>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Decimal: 33 = Character: !</a:t>
                      </a:r>
                    </a:p>
                    <a:p>
                      <a:r>
                        <a:rPr lang="en-AU" sz="2000" dirty="0">
                          <a:solidFill>
                            <a:srgbClr val="F5F5F5"/>
                          </a:solidFill>
                          <a:latin typeface="Lucida Console" panose="020B0609040504020204" pitchFamily="49" charset="0"/>
                        </a:rPr>
                        <a:t>Decimal: 34 = Character: "</a:t>
                      </a:r>
                    </a:p>
                    <a:p>
                      <a:r>
                        <a:rPr lang="en-AU" sz="2000" dirty="0">
                          <a:solidFill>
                            <a:srgbClr val="F5F5F5"/>
                          </a:solidFill>
                          <a:latin typeface="Lucida Console" panose="020B0609040504020204" pitchFamily="49" charset="0"/>
                        </a:rPr>
                        <a:t>Decimal: 35 = Character: #</a:t>
                      </a:r>
                    </a:p>
                    <a:p>
                      <a:r>
                        <a:rPr lang="en-AU" sz="2000" dirty="0">
                          <a:solidFill>
                            <a:srgbClr val="F5F5F5"/>
                          </a:solidFill>
                          <a:latin typeface="Lucida Console" panose="020B0609040504020204" pitchFamily="49" charset="0"/>
                        </a:rPr>
                        <a:t>Decimal: 36 = Character: $</a:t>
                      </a:r>
                    </a:p>
                    <a:p>
                      <a:r>
                        <a:rPr lang="en-AU" sz="2000" dirty="0">
                          <a:solidFill>
                            <a:srgbClr val="F5F5F5"/>
                          </a:solidFill>
                          <a:latin typeface="Lucida Console" panose="020B0609040504020204" pitchFamily="49" charset="0"/>
                        </a:rPr>
                        <a:t>Decimal: 37 = Character: %</a:t>
                      </a:r>
                    </a:p>
                    <a:p>
                      <a:r>
                        <a:rPr lang="en-AU" sz="2000" dirty="0">
                          <a:solidFill>
                            <a:srgbClr val="F5F5F5"/>
                          </a:solidFill>
                          <a:latin typeface="Lucida Console" panose="020B0609040504020204" pitchFamily="49" charset="0"/>
                        </a:rPr>
                        <a:t>Decimal: 38 = Character: &amp;</a:t>
                      </a:r>
                    </a:p>
                    <a:p>
                      <a:r>
                        <a:rPr lang="en-AU" sz="2000" dirty="0">
                          <a:solidFill>
                            <a:srgbClr val="F5F5F5"/>
                          </a:solidFill>
                          <a:latin typeface="Lucida Console" panose="020B0609040504020204" pitchFamily="49" charset="0"/>
                        </a:rPr>
                        <a:t>Decimal: 39 = Character: '</a:t>
                      </a:r>
                    </a:p>
                    <a:p>
                      <a:r>
                        <a:rPr lang="en-AU" sz="20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239137174"/>
                  </a:ext>
                </a:extLst>
              </a:tr>
            </a:tbl>
          </a:graphicData>
        </a:graphic>
      </p:graphicFrame>
    </p:spTree>
    <p:extLst>
      <p:ext uri="{BB962C8B-B14F-4D97-AF65-F5344CB8AC3E}">
        <p14:creationId xmlns:p14="http://schemas.microsoft.com/office/powerpoint/2010/main" val="33360228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name="HIDDEN - Slide39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Static Methods</a:t>
            </a:r>
            <a:endParaRPr lang="en-US" sz="3600" dirty="0">
              <a:solidFill>
                <a:schemeClr val="tx1"/>
              </a:solidFill>
            </a:endParaRPr>
          </a:p>
        </p:txBody>
      </p:sp>
    </p:spTree>
    <p:extLst>
      <p:ext uri="{BB962C8B-B14F-4D97-AF65-F5344CB8AC3E}">
        <p14:creationId xmlns:p14="http://schemas.microsoft.com/office/powerpoint/2010/main" val="248151676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name="HIDDEN - Slide399">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476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name="HIDDEN - Slide40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Type Operators</a:t>
            </a:r>
            <a:endParaRPr lang="en-US" dirty="0"/>
          </a:p>
        </p:txBody>
      </p:sp>
    </p:spTree>
    <p:extLst>
      <p:ext uri="{BB962C8B-B14F-4D97-AF65-F5344CB8AC3E}">
        <p14:creationId xmlns:p14="http://schemas.microsoft.com/office/powerpoint/2010/main" val="12030048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Type Operators – Test Object Types</a:t>
            </a:r>
            <a:endParaRPr lang="en-AU" dirty="0"/>
          </a:p>
        </p:txBody>
      </p:sp>
      <p:graphicFrame>
        <p:nvGraphicFramePr>
          <p:cNvPr id="6" name="Table 5">
            <a:extLst>
              <a:ext uri="{FF2B5EF4-FFF2-40B4-BE49-F238E27FC236}">
                <a16:creationId xmlns:a16="http://schemas.microsoft.com/office/drawing/2014/main" id="{0C15415A-D62C-4C13-8580-EE70596604B9}"/>
              </a:ext>
            </a:extLst>
          </p:cNvPr>
          <p:cNvGraphicFramePr>
            <a:graphicFrameLocks noGrp="1"/>
          </p:cNvGraphicFramePr>
          <p:nvPr>
            <p:extLst>
              <p:ext uri="{D42A27DB-BD31-4B8C-83A1-F6EECF244321}">
                <p14:modId xmlns:p14="http://schemas.microsoft.com/office/powerpoint/2010/main" val="3062491713"/>
              </p:ext>
            </p:extLst>
          </p:nvPr>
        </p:nvGraphicFramePr>
        <p:xfrm>
          <a:off x="551383" y="1635736"/>
          <a:ext cx="10910147" cy="2834640"/>
        </p:xfrm>
        <a:graphic>
          <a:graphicData uri="http://schemas.openxmlformats.org/drawingml/2006/table">
            <a:tbl>
              <a:tblPr firstRow="1" bandRow="1">
                <a:tableStyleId>{073A0DAA-6AF3-43AB-8588-CEC1D06C72B9}</a:tableStyleId>
              </a:tblPr>
              <a:tblGrid>
                <a:gridCol w="1781233">
                  <a:extLst>
                    <a:ext uri="{9D8B030D-6E8A-4147-A177-3AD203B41FA5}">
                      <a16:colId xmlns:a16="http://schemas.microsoft.com/office/drawing/2014/main" val="1213558363"/>
                    </a:ext>
                  </a:extLst>
                </a:gridCol>
                <a:gridCol w="9128914">
                  <a:extLst>
                    <a:ext uri="{9D8B030D-6E8A-4147-A177-3AD203B41FA5}">
                      <a16:colId xmlns:a16="http://schemas.microsoft.com/office/drawing/2014/main" val="3523789464"/>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Operator</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996745872"/>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u="none" strike="noStrike" baseline="0" dirty="0"/>
                        <a:t>-is</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get-date</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-is</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8FBC8F"/>
                          </a:solidFill>
                          <a:latin typeface="Lucida Console" panose="020B0609040504020204" pitchFamily="49" charset="0"/>
                        </a:rPr>
                        <a:t>DateTime</a:t>
                      </a:r>
                      <a:r>
                        <a:rPr lang="en-AU" sz="2400" dirty="0">
                          <a:solidFill>
                            <a:srgbClr val="D3D3D3"/>
                          </a:solidFill>
                          <a:latin typeface="Lucida Console" panose="020B0609040504020204" pitchFamily="49" charset="0"/>
                        </a:rPr>
                        <a:t>]</a:t>
                      </a:r>
                    </a:p>
                    <a:p>
                      <a:r>
                        <a:rPr lang="en-AU" sz="2400" dirty="0"/>
                        <a:t> </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True</a:t>
                      </a:r>
                    </a:p>
                  </a:txBody>
                  <a:tcPr>
                    <a:solidFill>
                      <a:srgbClr val="012456"/>
                    </a:solidFill>
                  </a:tcPr>
                </a:tc>
                <a:extLst>
                  <a:ext uri="{0D108BD9-81ED-4DB2-BD59-A6C34878D82A}">
                    <a16:rowId xmlns:a16="http://schemas.microsoft.com/office/drawing/2014/main" val="397199924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400" u="none" strike="noStrike" baseline="0" dirty="0"/>
                        <a:t>-</a:t>
                      </a:r>
                      <a:r>
                        <a:rPr lang="en-AU" sz="2400" u="none" strike="noStrike" baseline="0" dirty="0" err="1"/>
                        <a:t>isNot</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get-date</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D3D3D3"/>
                          </a:solidFill>
                          <a:latin typeface="Lucida Console" panose="020B0609040504020204" pitchFamily="49" charset="0"/>
                        </a:rPr>
                        <a:t>isNot</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err="1">
                          <a:solidFill>
                            <a:srgbClr val="8FBC8F"/>
                          </a:solidFill>
                          <a:latin typeface="Lucida Console" panose="020B0609040504020204" pitchFamily="49" charset="0"/>
                        </a:rPr>
                        <a:t>DateTime</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p>
                    <a:p>
                      <a:r>
                        <a:rPr lang="en-AU" sz="2400" dirty="0"/>
                        <a:t> </a:t>
                      </a:r>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False</a:t>
                      </a:r>
                    </a:p>
                  </a:txBody>
                  <a:tcPr>
                    <a:solidFill>
                      <a:srgbClr val="012456"/>
                    </a:solidFill>
                  </a:tcPr>
                </a:tc>
                <a:extLst>
                  <a:ext uri="{0D108BD9-81ED-4DB2-BD59-A6C34878D82A}">
                    <a16:rowId xmlns:a16="http://schemas.microsoft.com/office/drawing/2014/main" val="1697800106"/>
                  </a:ext>
                </a:extLst>
              </a:tr>
            </a:tbl>
          </a:graphicData>
        </a:graphic>
      </p:graphicFrame>
    </p:spTree>
    <p:extLst>
      <p:ext uri="{BB962C8B-B14F-4D97-AF65-F5344CB8AC3E}">
        <p14:creationId xmlns:p14="http://schemas.microsoft.com/office/powerpoint/2010/main" val="38481147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Type Operators – Type Cast via Operator</a:t>
            </a:r>
          </a:p>
        </p:txBody>
      </p:sp>
      <p:graphicFrame>
        <p:nvGraphicFramePr>
          <p:cNvPr id="10" name="Table 9">
            <a:extLst>
              <a:ext uri="{FF2B5EF4-FFF2-40B4-BE49-F238E27FC236}">
                <a16:creationId xmlns:a16="http://schemas.microsoft.com/office/drawing/2014/main" id="{BDA6A562-8B13-4B35-9FA4-8168F47C1A1C}"/>
              </a:ext>
            </a:extLst>
          </p:cNvPr>
          <p:cNvGraphicFramePr>
            <a:graphicFrameLocks noGrp="1"/>
          </p:cNvGraphicFramePr>
          <p:nvPr>
            <p:extLst>
              <p:ext uri="{D42A27DB-BD31-4B8C-83A1-F6EECF244321}">
                <p14:modId xmlns:p14="http://schemas.microsoft.com/office/powerpoint/2010/main" val="1869543913"/>
              </p:ext>
            </p:extLst>
          </p:nvPr>
        </p:nvGraphicFramePr>
        <p:xfrm>
          <a:off x="551383" y="1340768"/>
          <a:ext cx="10910147" cy="1645920"/>
        </p:xfrm>
        <a:graphic>
          <a:graphicData uri="http://schemas.openxmlformats.org/drawingml/2006/table">
            <a:tbl>
              <a:tblPr firstRow="1" bandRow="1">
                <a:tableStyleId>{073A0DAA-6AF3-43AB-8588-CEC1D06C72B9}</a:tableStyleId>
              </a:tblPr>
              <a:tblGrid>
                <a:gridCol w="1781233">
                  <a:extLst>
                    <a:ext uri="{9D8B030D-6E8A-4147-A177-3AD203B41FA5}">
                      <a16:colId xmlns:a16="http://schemas.microsoft.com/office/drawing/2014/main" val="4031587028"/>
                    </a:ext>
                  </a:extLst>
                </a:gridCol>
                <a:gridCol w="9128914">
                  <a:extLst>
                    <a:ext uri="{9D8B030D-6E8A-4147-A177-3AD203B41FA5}">
                      <a16:colId xmlns:a16="http://schemas.microsoft.com/office/drawing/2014/main" val="1111263045"/>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Operator</a:t>
                      </a:r>
                      <a:endParaRPr lang="en-AU" sz="24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400" dirty="0"/>
                        <a:t>Example</a:t>
                      </a:r>
                      <a:endParaRPr lang="en-AU" sz="24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60795928"/>
                  </a:ext>
                </a:extLst>
              </a:tr>
              <a:tr h="370840">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u="none" strike="noStrike" baseline="0" dirty="0"/>
                        <a:t>-as</a:t>
                      </a:r>
                      <a:endParaRPr lang="en-AU" sz="240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2400" b="0" i="0" u="none" strike="noStrike" kern="0" cap="none" spc="0" normalizeH="0" baseline="0" noProof="0" dirty="0">
                          <a:ln>
                            <a:noFill/>
                          </a:ln>
                          <a:solidFill>
                            <a:srgbClr val="DB7093"/>
                          </a:solidFill>
                          <a:effectLst/>
                          <a:uLnTx/>
                          <a:uFillTx/>
                          <a:latin typeface="Lucida Console" panose="020B0609040504020204" pitchFamily="49" charset="0"/>
                          <a:ea typeface="+mn-ea"/>
                          <a:cs typeface="+mn-cs"/>
                        </a:rPr>
                        <a:t>"27/12/2017"</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-as</a:t>
                      </a: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2400" b="0" i="0" u="none" strike="noStrike" kern="0" cap="none" spc="0" normalizeH="0" baseline="0" noProof="0" dirty="0">
                          <a:ln>
                            <a:noFill/>
                          </a:ln>
                          <a:solidFill>
                            <a:srgbClr val="8FBC8F"/>
                          </a:solidFill>
                          <a:effectLst/>
                          <a:uLnTx/>
                          <a:uFillTx/>
                          <a:latin typeface="Lucida Console" panose="020B0609040504020204" pitchFamily="49" charset="0"/>
                          <a:ea typeface="+mn-ea"/>
                          <a:cs typeface="+mn-cs"/>
                        </a:rPr>
                        <a:t>datetime</a:t>
                      </a:r>
                      <a:r>
                        <a:rPr kumimoji="0" lang="en-AU"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dirty="0">
                        <a:ln>
                          <a:noFill/>
                        </a:ln>
                        <a:solidFill>
                          <a:srgbClr val="D3D3D3"/>
                        </a:solidFill>
                        <a:effectLst/>
                        <a:uLnTx/>
                        <a:uFillTx/>
                        <a:latin typeface="Lucida Console" panose="020B060904050402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Wednesday, 27 December 2017 12:00:00 AM</a:t>
                      </a:r>
                    </a:p>
                  </a:txBody>
                  <a:tcPr>
                    <a:solidFill>
                      <a:srgbClr val="012456"/>
                    </a:solidFill>
                  </a:tcPr>
                </a:tc>
                <a:extLst>
                  <a:ext uri="{0D108BD9-81ED-4DB2-BD59-A6C34878D82A}">
                    <a16:rowId xmlns:a16="http://schemas.microsoft.com/office/drawing/2014/main" val="1375105249"/>
                  </a:ext>
                </a:extLst>
              </a:tr>
            </a:tbl>
          </a:graphicData>
        </a:graphic>
      </p:graphicFrame>
      <p:graphicFrame>
        <p:nvGraphicFramePr>
          <p:cNvPr id="12" name="Table 11">
            <a:extLst>
              <a:ext uri="{FF2B5EF4-FFF2-40B4-BE49-F238E27FC236}">
                <a16:creationId xmlns:a16="http://schemas.microsoft.com/office/drawing/2014/main" id="{F8136A69-2DC0-4522-9C04-E9CF18015E62}"/>
              </a:ext>
            </a:extLst>
          </p:cNvPr>
          <p:cNvGraphicFramePr>
            <a:graphicFrameLocks noGrp="1"/>
          </p:cNvGraphicFramePr>
          <p:nvPr>
            <p:extLst>
              <p:ext uri="{D42A27DB-BD31-4B8C-83A1-F6EECF244321}">
                <p14:modId xmlns:p14="http://schemas.microsoft.com/office/powerpoint/2010/main" val="698995391"/>
              </p:ext>
            </p:extLst>
          </p:nvPr>
        </p:nvGraphicFramePr>
        <p:xfrm>
          <a:off x="1800835" y="3899140"/>
          <a:ext cx="8612505" cy="1706880"/>
        </p:xfrm>
        <a:graphic>
          <a:graphicData uri="http://schemas.openxmlformats.org/drawingml/2006/table">
            <a:tbl>
              <a:tblPr firstRow="1" bandRow="1"/>
              <a:tblGrid>
                <a:gridCol w="8612505">
                  <a:extLst>
                    <a:ext uri="{9D8B030D-6E8A-4147-A177-3AD203B41FA5}">
                      <a16:colId xmlns:a16="http://schemas.microsoft.com/office/drawing/2014/main" val="485370349"/>
                    </a:ext>
                  </a:extLst>
                </a:gridCol>
              </a:tblGrid>
              <a:tr h="303994">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algn="l"/>
                      <a:r>
                        <a:rPr lang="en-AU" sz="2800" b="0" dirty="0">
                          <a:solidFill>
                            <a:schemeClr val="tx1"/>
                          </a:solidFill>
                          <a:latin typeface="Segoe UI Light" panose="020B0502040204020203" pitchFamily="34" charset="0"/>
                          <a:cs typeface="Segoe UI Light" panose="020B0502040204020203" pitchFamily="34" charset="0"/>
                        </a:rPr>
                        <a:t>Same Result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919360405"/>
                  </a:ext>
                </a:extLst>
              </a:tr>
              <a:tr h="469966">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solidFill>
                            <a:srgbClr val="F5F5F5"/>
                          </a:solidFill>
                          <a:latin typeface="Lucida Console" panose="020B0609040504020204" pitchFamily="49" charset="0"/>
                        </a:rPr>
                        <a:t>PS C:\&gt; </a:t>
                      </a:r>
                      <a:r>
                        <a:rPr lang="en-AU" sz="2400" dirty="0">
                          <a:solidFill>
                            <a:srgbClr val="D3D3D3"/>
                          </a:solidFill>
                          <a:latin typeface="Lucida Console" panose="020B0609040504020204" pitchFamily="49" charset="0"/>
                        </a:rPr>
                        <a:t>[</a:t>
                      </a:r>
                      <a:r>
                        <a:rPr lang="en-AU" sz="2400" dirty="0">
                          <a:solidFill>
                            <a:srgbClr val="8FBC8F"/>
                          </a:solidFill>
                          <a:latin typeface="Lucida Console" panose="020B0609040504020204" pitchFamily="49" charset="0"/>
                        </a:rPr>
                        <a:t>datetime</a:t>
                      </a:r>
                      <a:r>
                        <a:rPr lang="en-AU" sz="2400" dirty="0">
                          <a:solidFill>
                            <a:srgbClr val="D3D3D3"/>
                          </a:solidFill>
                          <a:latin typeface="Lucida Console" panose="020B0609040504020204" pitchFamily="49" charset="0"/>
                        </a:rPr>
                        <a:t>]</a:t>
                      </a:r>
                      <a:r>
                        <a:rPr lang="en-AU" sz="2400" dirty="0">
                          <a:solidFill>
                            <a:srgbClr val="DB7093"/>
                          </a:solidFill>
                          <a:latin typeface="Lucida Console" panose="020B0609040504020204" pitchFamily="49" charset="0"/>
                        </a:rPr>
                        <a:t>"27/12/2017"</a:t>
                      </a:r>
                      <a:endParaRPr lang="en-AU" sz="2400" dirty="0">
                        <a:solidFill>
                          <a:srgbClr val="D3D3D3"/>
                        </a:solidFill>
                        <a:latin typeface="Lucida Console" panose="020B0609040504020204" pitchFamily="49" charset="0"/>
                      </a:endParaRP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Wednesday, 27 December 2017 12:00:00 AM</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323251000"/>
                  </a:ext>
                </a:extLst>
              </a:tr>
            </a:tbl>
          </a:graphicData>
        </a:graphic>
      </p:graphicFrame>
    </p:spTree>
    <p:extLst>
      <p:ext uri="{BB962C8B-B14F-4D97-AF65-F5344CB8AC3E}">
        <p14:creationId xmlns:p14="http://schemas.microsoft.com/office/powerpoint/2010/main" val="10625774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What is an object?</a:t>
            </a:r>
            <a:endParaRPr lang="en-US" dirty="0"/>
          </a:p>
        </p:txBody>
      </p:sp>
    </p:spTree>
    <p:extLst>
      <p:ext uri="{BB962C8B-B14F-4D97-AF65-F5344CB8AC3E}">
        <p14:creationId xmlns:p14="http://schemas.microsoft.com/office/powerpoint/2010/main" val="143743135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name="HIDDEN - Slide40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Type Operator</a:t>
            </a:r>
            <a:endParaRPr lang="en-US" sz="3600" dirty="0">
              <a:solidFill>
                <a:schemeClr val="tx1"/>
              </a:solidFill>
            </a:endParaRPr>
          </a:p>
        </p:txBody>
      </p:sp>
    </p:spTree>
    <p:extLst>
      <p:ext uri="{BB962C8B-B14F-4D97-AF65-F5344CB8AC3E}">
        <p14:creationId xmlns:p14="http://schemas.microsoft.com/office/powerpoint/2010/main" val="87024210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HIDDEN - Slide40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Parsing Modes</a:t>
            </a:r>
            <a:endParaRPr lang="en-US" dirty="0"/>
          </a:p>
        </p:txBody>
      </p:sp>
    </p:spTree>
    <p:extLst>
      <p:ext uri="{BB962C8B-B14F-4D97-AF65-F5344CB8AC3E}">
        <p14:creationId xmlns:p14="http://schemas.microsoft.com/office/powerpoint/2010/main" val="35066109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79715"/>
          </a:xfrm>
        </p:spPr>
        <p:txBody>
          <a:bodyPr/>
          <a:lstStyle/>
          <a:p>
            <a:r>
              <a:rPr lang="en-AU" dirty="0"/>
              <a:t>PowerShell parser divides commands into “tokens“</a:t>
            </a:r>
          </a:p>
          <a:p>
            <a:endParaRPr lang="en-AU" dirty="0"/>
          </a:p>
          <a:p>
            <a:r>
              <a:rPr lang="en-AU" dirty="0"/>
              <a:t>Parser is in either EXPRESSION or ARGUMENT mode depending on the “token”</a:t>
            </a:r>
          </a:p>
          <a:p>
            <a:endParaRPr lang="en-AU" dirty="0"/>
          </a:p>
          <a:p>
            <a:r>
              <a:rPr lang="en-AU" dirty="0"/>
              <a:t>In </a:t>
            </a:r>
            <a:r>
              <a:rPr lang="en-AU" b="1" dirty="0"/>
              <a:t>expression</a:t>
            </a:r>
            <a:r>
              <a:rPr lang="en-AU" dirty="0"/>
              <a:t> mode, the parsing is conventional: strings must be quoted, numbers are always numbers, and so on. </a:t>
            </a:r>
          </a:p>
          <a:p>
            <a:endParaRPr lang="en-AU" dirty="0"/>
          </a:p>
          <a:p>
            <a:r>
              <a:rPr lang="en-AU" dirty="0"/>
              <a:t>In </a:t>
            </a:r>
            <a:r>
              <a:rPr lang="en-AU" b="1" dirty="0"/>
              <a:t>argument</a:t>
            </a:r>
            <a:r>
              <a:rPr lang="en-AU" dirty="0"/>
              <a:t> mode, numbers are treated as numbers but all other arguments are treated as strings unless they start with $, @, ', ", or (.</a:t>
            </a:r>
          </a:p>
        </p:txBody>
      </p:sp>
      <p:sp>
        <p:nvSpPr>
          <p:cNvPr id="6" name="Title 5"/>
          <p:cNvSpPr>
            <a:spLocks noGrp="1"/>
          </p:cNvSpPr>
          <p:nvPr>
            <p:ph type="title"/>
          </p:nvPr>
        </p:nvSpPr>
        <p:spPr/>
        <p:txBody>
          <a:bodyPr/>
          <a:lstStyle/>
          <a:p>
            <a:r>
              <a:rPr lang="en-US"/>
              <a:t>Parsing Modes</a:t>
            </a:r>
            <a:endParaRPr lang="en-US" dirty="0"/>
          </a:p>
        </p:txBody>
      </p:sp>
    </p:spTree>
    <p:extLst>
      <p:ext uri="{BB962C8B-B14F-4D97-AF65-F5344CB8AC3E}">
        <p14:creationId xmlns:p14="http://schemas.microsoft.com/office/powerpoint/2010/main" val="15879263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Parsing Mode Examples</a:t>
            </a:r>
          </a:p>
        </p:txBody>
      </p:sp>
      <p:graphicFrame>
        <p:nvGraphicFramePr>
          <p:cNvPr id="10" name="Table 9">
            <a:extLst>
              <a:ext uri="{FF2B5EF4-FFF2-40B4-BE49-F238E27FC236}">
                <a16:creationId xmlns:a16="http://schemas.microsoft.com/office/drawing/2014/main" id="{AB0C0AD6-4D88-492D-8CF3-FC1B7A0506F1}"/>
              </a:ext>
            </a:extLst>
          </p:cNvPr>
          <p:cNvGraphicFramePr>
            <a:graphicFrameLocks noGrp="1"/>
          </p:cNvGraphicFramePr>
          <p:nvPr>
            <p:extLst>
              <p:ext uri="{D42A27DB-BD31-4B8C-83A1-F6EECF244321}">
                <p14:modId xmlns:p14="http://schemas.microsoft.com/office/powerpoint/2010/main" val="3608705372"/>
              </p:ext>
            </p:extLst>
          </p:nvPr>
        </p:nvGraphicFramePr>
        <p:xfrm>
          <a:off x="774343" y="1580743"/>
          <a:ext cx="10573596" cy="3169920"/>
        </p:xfrm>
        <a:graphic>
          <a:graphicData uri="http://schemas.openxmlformats.org/drawingml/2006/table">
            <a:tbl>
              <a:tblPr firstRow="1" bandRow="1">
                <a:tableStyleId>{073A0DAA-6AF3-43AB-8588-CEC1D06C72B9}</a:tableStyleId>
              </a:tblPr>
              <a:tblGrid>
                <a:gridCol w="6246943">
                  <a:extLst>
                    <a:ext uri="{9D8B030D-6E8A-4147-A177-3AD203B41FA5}">
                      <a16:colId xmlns:a16="http://schemas.microsoft.com/office/drawing/2014/main" val="471380439"/>
                    </a:ext>
                  </a:extLst>
                </a:gridCol>
                <a:gridCol w="1551214">
                  <a:extLst>
                    <a:ext uri="{9D8B030D-6E8A-4147-A177-3AD203B41FA5}">
                      <a16:colId xmlns:a16="http://schemas.microsoft.com/office/drawing/2014/main" val="2712909605"/>
                    </a:ext>
                  </a:extLst>
                </a:gridCol>
                <a:gridCol w="2775439">
                  <a:extLst>
                    <a:ext uri="{9D8B030D-6E8A-4147-A177-3AD203B41FA5}">
                      <a16:colId xmlns:a16="http://schemas.microsoft.com/office/drawing/2014/main" val="1514356332"/>
                    </a:ext>
                  </a:extLst>
                </a:gridCol>
              </a:tblGrid>
              <a:tr h="370840">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Example</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Mode</a:t>
                      </a:r>
                      <a:endParaRPr lang="en-AU" sz="2000" b="0" dirty="0">
                        <a:latin typeface="Segoe UI Light" panose="020B0502040204020203" pitchFamily="34" charset="0"/>
                        <a:cs typeface="Segoe UI Light" panose="020B0502040204020203" pitchFamily="34" charset="0"/>
                      </a:endParaRPr>
                    </a:p>
                  </a:txBody>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dirty="0"/>
                        <a:t>Result</a:t>
                      </a:r>
                      <a:endParaRPr lang="en-AU" sz="20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413578870"/>
                  </a:ext>
                </a:extLst>
              </a:tr>
              <a:tr h="370840">
                <a:tc>
                  <a:txBody>
                    <a:bodyPr/>
                    <a:lstStyle/>
                    <a:p>
                      <a:r>
                        <a:rPr lang="en-AU" sz="2000" dirty="0">
                          <a:solidFill>
                            <a:srgbClr val="FFE4C4"/>
                          </a:solidFill>
                          <a:latin typeface="Lucida Console" panose="020B0609040504020204" pitchFamily="49" charset="0"/>
                        </a:rPr>
                        <a:t>2</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2</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Expression</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1491303122"/>
                  </a:ext>
                </a:extLst>
              </a:tr>
              <a:tr h="370840">
                <a:tc>
                  <a:txBody>
                    <a:bodyPr/>
                    <a:lstStyle/>
                    <a:p>
                      <a:r>
                        <a:rPr lang="en-AU" sz="2000" dirty="0">
                          <a:solidFill>
                            <a:srgbClr val="E0FFFF"/>
                          </a:solidFill>
                          <a:latin typeface="Lucida Console" panose="020B0609040504020204" pitchFamily="49" charset="0"/>
                        </a:rPr>
                        <a:t>Write-Output</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InputObject</a:t>
                      </a:r>
                      <a:r>
                        <a:rPr lang="en-AU" sz="2000" baseline="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2+2</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Argument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"2+2"</a:t>
                      </a:r>
                    </a:p>
                  </a:txBody>
                  <a:tcPr>
                    <a:solidFill>
                      <a:srgbClr val="012456"/>
                    </a:solidFill>
                  </a:tcPr>
                </a:tc>
                <a:extLst>
                  <a:ext uri="{0D108BD9-81ED-4DB2-BD59-A6C34878D82A}">
                    <a16:rowId xmlns:a16="http://schemas.microsoft.com/office/drawing/2014/main" val="3374127749"/>
                  </a:ext>
                </a:extLst>
              </a:tr>
              <a:tr h="370840">
                <a:tc>
                  <a:txBody>
                    <a:bodyPr/>
                    <a:lstStyle/>
                    <a:p>
                      <a:r>
                        <a:rPr lang="en-AU" sz="2000" dirty="0">
                          <a:solidFill>
                            <a:srgbClr val="E0FFFF"/>
                          </a:solidFill>
                          <a:latin typeface="Lucida Console" panose="020B0609040504020204" pitchFamily="49" charset="0"/>
                        </a:rPr>
                        <a:t>Write-Output</a:t>
                      </a:r>
                      <a:r>
                        <a:rPr lang="en-AU" sz="2000" dirty="0">
                          <a:solidFill>
                            <a:srgbClr val="F5F5F5"/>
                          </a:solidFill>
                          <a:latin typeface="Lucida Console" panose="020B0609040504020204" pitchFamily="49" charset="0"/>
                        </a:rPr>
                        <a:t> –</a:t>
                      </a:r>
                      <a:r>
                        <a:rPr lang="en-AU" sz="2000" dirty="0" err="1">
                          <a:solidFill>
                            <a:srgbClr val="F5F5F5"/>
                          </a:solidFill>
                          <a:latin typeface="Lucida Console" panose="020B0609040504020204" pitchFamily="49" charset="0"/>
                        </a:rPr>
                        <a:t>InputObject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2</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2</a:t>
                      </a:r>
                      <a:r>
                        <a:rPr lang="en-AU" sz="2000" dirty="0">
                          <a:solidFill>
                            <a:srgbClr val="F5F5F5"/>
                          </a:solidFill>
                          <a:latin typeface="Lucida Console" panose="020B0609040504020204" pitchFamily="49" charset="0"/>
                        </a:rPr>
                        <a:t>)</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Expression</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3118554670"/>
                  </a:ext>
                </a:extLst>
              </a:tr>
              <a:tr h="370840">
                <a:tc>
                  <a:txBody>
                    <a:bodyPr/>
                    <a:lstStyle/>
                    <a:p>
                      <a:r>
                        <a:rPr lang="en-AU" sz="2000" dirty="0">
                          <a:solidFill>
                            <a:srgbClr val="FF4500"/>
                          </a:solidFill>
                          <a:latin typeface="Lucida Console" panose="020B0609040504020204" pitchFamily="49" charset="0"/>
                        </a:rPr>
                        <a:t>$a</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2</a:t>
                      </a:r>
                      <a:r>
                        <a:rPr lang="en-AU" sz="2000" dirty="0">
                          <a:solidFill>
                            <a:srgbClr val="D3D3D3"/>
                          </a:solidFill>
                          <a:latin typeface="Lucida Console" panose="020B0609040504020204" pitchFamily="49" charset="0"/>
                        </a:rPr>
                        <a:t>+</a:t>
                      </a:r>
                      <a:r>
                        <a:rPr lang="en-AU" sz="2000" dirty="0">
                          <a:solidFill>
                            <a:srgbClr val="FFE4C4"/>
                          </a:solidFill>
                          <a:latin typeface="Lucida Console" panose="020B0609040504020204" pitchFamily="49" charset="0"/>
                        </a:rPr>
                        <a:t>2</a:t>
                      </a:r>
                      <a:r>
                        <a:rPr lang="en-AU" sz="2000" baseline="0" dirty="0">
                          <a:solidFill>
                            <a:srgbClr val="FFE4C4"/>
                          </a:solidFill>
                          <a:latin typeface="Lucida Console" panose="020B0609040504020204" pitchFamily="49" charset="0"/>
                        </a:rPr>
                        <a:t> ; </a:t>
                      </a:r>
                      <a:r>
                        <a:rPr lang="en-AU" sz="2000" dirty="0">
                          <a:solidFill>
                            <a:srgbClr val="FF4500"/>
                          </a:solidFill>
                          <a:latin typeface="Lucida Console" panose="020B0609040504020204" pitchFamily="49" charset="0"/>
                        </a:rPr>
                        <a:t>$a</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Expression</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413722496"/>
                  </a:ext>
                </a:extLst>
              </a:tr>
              <a:tr h="370840">
                <a:tc>
                  <a:txBody>
                    <a:bodyPr/>
                    <a:lstStyle/>
                    <a:p>
                      <a:r>
                        <a:rPr lang="en-AU" sz="2000" dirty="0">
                          <a:solidFill>
                            <a:srgbClr val="E0FFFF"/>
                          </a:solidFill>
                          <a:latin typeface="Lucida Console" panose="020B0609040504020204" pitchFamily="49" charset="0"/>
                        </a:rPr>
                        <a:t>Write-Output</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$a</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Expression</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364540046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solidFill>
                            <a:srgbClr val="E0FFFF"/>
                          </a:solidFill>
                          <a:latin typeface="Lucida Console" panose="020B0609040504020204" pitchFamily="49" charset="0"/>
                        </a:rPr>
                        <a:t>Write-Output</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$a/H</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Argument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"4/H"</a:t>
                      </a:r>
                    </a:p>
                  </a:txBody>
                  <a:tcPr>
                    <a:solidFill>
                      <a:srgbClr val="012456"/>
                    </a:solidFill>
                  </a:tcPr>
                </a:tc>
                <a:extLst>
                  <a:ext uri="{0D108BD9-81ED-4DB2-BD59-A6C34878D82A}">
                    <a16:rowId xmlns:a16="http://schemas.microsoft.com/office/drawing/2014/main" val="1726058803"/>
                  </a:ext>
                </a:extLst>
              </a:tr>
              <a:tr h="370840">
                <a:tc>
                  <a:txBody>
                    <a:bodyPr/>
                    <a:lstStyle/>
                    <a:p>
                      <a:r>
                        <a:rPr lang="en-AU" sz="2000" kern="1200" dirty="0">
                          <a:solidFill>
                            <a:srgbClr val="F5F5F5"/>
                          </a:solidFill>
                          <a:latin typeface="Lucida Console" panose="020B0609040504020204" pitchFamily="49" charset="0"/>
                          <a:ea typeface="+mn-ea"/>
                          <a:cs typeface="+mn-cs"/>
                        </a:rPr>
                        <a:t>Get-</a:t>
                      </a:r>
                      <a:r>
                        <a:rPr lang="en-AU" sz="2000" kern="1200" dirty="0" err="1">
                          <a:solidFill>
                            <a:srgbClr val="F5F5F5"/>
                          </a:solidFill>
                          <a:latin typeface="Lucida Console" panose="020B0609040504020204" pitchFamily="49" charset="0"/>
                          <a:ea typeface="+mn-ea"/>
                          <a:cs typeface="+mn-cs"/>
                        </a:rPr>
                        <a:t>ChildItem</a:t>
                      </a:r>
                      <a:r>
                        <a:rPr lang="en-AU" sz="2000" kern="1200" dirty="0">
                          <a:solidFill>
                            <a:srgbClr val="F5F5F5"/>
                          </a:solidFill>
                          <a:latin typeface="Lucida Console" panose="020B0609040504020204" pitchFamily="49" charset="0"/>
                          <a:ea typeface="+mn-ea"/>
                          <a:cs typeface="+mn-cs"/>
                        </a:rPr>
                        <a:t> "C:\Program Files"</a:t>
                      </a:r>
                    </a:p>
                  </a:txBody>
                  <a:tcPr>
                    <a:solidFill>
                      <a:srgbClr val="012456"/>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dirty="0"/>
                        <a:t>Expression</a:t>
                      </a:r>
                      <a:endParaRPr lang="en-AU" sz="2000" dirty="0">
                        <a:latin typeface="Segoe UI Light" panose="020B0502040204020203" pitchFamily="34" charset="0"/>
                        <a:cs typeface="Segoe UI Light" panose="020B0502040204020203" pitchFamily="34" charset="0"/>
                      </a:endParaRPr>
                    </a:p>
                  </a:txBody>
                  <a:tcPr/>
                </a:tc>
                <a:tc>
                  <a:txBody>
                    <a:bodyPr/>
                    <a:lstStyle/>
                    <a:p>
                      <a:endParaRPr lang="en-AU" sz="2000" dirty="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3278931985"/>
                  </a:ext>
                </a:extLst>
              </a:tr>
            </a:tbl>
          </a:graphicData>
        </a:graphic>
      </p:graphicFrame>
    </p:spTree>
    <p:extLst>
      <p:ext uri="{BB962C8B-B14F-4D97-AF65-F5344CB8AC3E}">
        <p14:creationId xmlns:p14="http://schemas.microsoft.com/office/powerpoint/2010/main" val="39650317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CDBB10-2BAF-4EC1-887A-473FC75970BA}"/>
              </a:ext>
            </a:extLst>
          </p:cNvPr>
          <p:cNvSpPr>
            <a:spLocks noGrp="1"/>
          </p:cNvSpPr>
          <p:nvPr>
            <p:ph type="title"/>
          </p:nvPr>
        </p:nvSpPr>
        <p:spPr/>
        <p:txBody>
          <a:bodyPr>
            <a:normAutofit fontScale="90000"/>
          </a:bodyPr>
          <a:lstStyle/>
          <a:p>
            <a:r>
              <a:rPr lang="en-AU" dirty="0"/>
              <a:t>Turn Argument Mode Into Expression Mode With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7776295"/>
              </p:ext>
            </p:extLst>
          </p:nvPr>
        </p:nvGraphicFramePr>
        <p:xfrm>
          <a:off x="1344632" y="1366085"/>
          <a:ext cx="9505056" cy="1645920"/>
        </p:xfrm>
        <a:graphic>
          <a:graphicData uri="http://schemas.openxmlformats.org/drawingml/2006/table">
            <a:tbl>
              <a:tblPr firstRow="1" bandRow="1"/>
              <a:tblGrid>
                <a:gridCol w="9505056">
                  <a:extLst>
                    <a:ext uri="{9D8B030D-6E8A-4147-A177-3AD203B41FA5}">
                      <a16:colId xmlns:a16="http://schemas.microsoft.com/office/drawing/2014/main" val="4083127333"/>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Get-Date</a:t>
                      </a:r>
                      <a:r>
                        <a:rPr lang="en-AU" sz="2400" b="0" baseline="0" dirty="0">
                          <a:solidFill>
                            <a:schemeClr val="tx1"/>
                          </a:solidFill>
                          <a:latin typeface="Segoe UI Light" panose="020B0502040204020203" pitchFamily="34" charset="0"/>
                          <a:cs typeface="Segoe UI Light" panose="020B0502040204020203" pitchFamily="34" charset="0"/>
                        </a:rPr>
                        <a:t> is a token interpreted as an ARGUMENT by the parser </a:t>
                      </a:r>
                    </a:p>
                    <a:p>
                      <a:pPr algn="l"/>
                      <a:r>
                        <a:rPr lang="en-AU" sz="2400" b="0" baseline="0" dirty="0">
                          <a:solidFill>
                            <a:schemeClr val="tx1"/>
                          </a:solidFill>
                          <a:latin typeface="Segoe UI Light" panose="020B0502040204020203" pitchFamily="34" charset="0"/>
                          <a:cs typeface="Segoe UI Light" panose="020B0502040204020203" pitchFamily="34" charset="0"/>
                        </a:rPr>
                        <a:t>Get-Date is not treated as an expression</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51483529"/>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Write-Host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"The date is: Get-Date"</a:t>
                      </a:r>
                    </a:p>
                    <a:p>
                      <a:r>
                        <a:rPr lang="en-AU" sz="2400" dirty="0">
                          <a:solidFill>
                            <a:srgbClr val="F5F5F5"/>
                          </a:solidFill>
                          <a:latin typeface="Lucida Console" panose="020B0609040504020204" pitchFamily="49" charset="0"/>
                        </a:rPr>
                        <a:t>The date is: Get-Date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447932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14289078"/>
              </p:ext>
            </p:extLst>
          </p:nvPr>
        </p:nvGraphicFramePr>
        <p:xfrm>
          <a:off x="1364685" y="3389886"/>
          <a:ext cx="9505056" cy="1280160"/>
        </p:xfrm>
        <a:graphic>
          <a:graphicData uri="http://schemas.openxmlformats.org/drawingml/2006/table">
            <a:tbl>
              <a:tblPr firstRow="1" bandRow="1"/>
              <a:tblGrid>
                <a:gridCol w="9505056">
                  <a:extLst>
                    <a:ext uri="{9D8B030D-6E8A-4147-A177-3AD203B41FA5}">
                      <a16:colId xmlns:a16="http://schemas.microsoft.com/office/drawing/2014/main" val="755322849"/>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 changes the parsing mode</a:t>
                      </a:r>
                      <a:r>
                        <a:rPr lang="en-AU" sz="2400" b="0" baseline="0" dirty="0">
                          <a:solidFill>
                            <a:schemeClr val="tx1"/>
                          </a:solidFill>
                          <a:latin typeface="Segoe UI Light" panose="020B0502040204020203" pitchFamily="34" charset="0"/>
                          <a:cs typeface="Segoe UI Light" panose="020B0502040204020203" pitchFamily="34" charset="0"/>
                        </a:rPr>
                        <a:t> to EXPRESSION</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092282047"/>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Write-Host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"The date is: </a:t>
                      </a:r>
                      <a:r>
                        <a:rPr lang="en-AU" sz="2400" dirty="0">
                          <a:solidFill>
                            <a:srgbClr val="F5F5F5"/>
                          </a:solidFill>
                          <a:latin typeface="Lucida Console" panose="020B0609040504020204" pitchFamily="49" charset="0"/>
                        </a:rPr>
                        <a:t>$(</a:t>
                      </a:r>
                      <a:r>
                        <a:rPr lang="en-AU" sz="2400" dirty="0">
                          <a:solidFill>
                            <a:srgbClr val="E0FFFF"/>
                          </a:solidFill>
                          <a:latin typeface="Lucida Console" panose="020B0609040504020204" pitchFamily="49" charset="0"/>
                        </a:rPr>
                        <a:t>Get-Date</a:t>
                      </a:r>
                      <a:r>
                        <a:rPr lang="en-AU" sz="2400" dirty="0">
                          <a:solidFill>
                            <a:srgbClr val="F5F5F5"/>
                          </a:solidFill>
                          <a:latin typeface="Lucida Console" panose="020B0609040504020204" pitchFamily="49" charset="0"/>
                        </a:rPr>
                        <a:t>)</a:t>
                      </a:r>
                      <a:r>
                        <a:rPr lang="en-AU" sz="2400" dirty="0">
                          <a:solidFill>
                            <a:srgbClr val="DB7093"/>
                          </a:solidFill>
                          <a:latin typeface="Lucida Console" panose="020B0609040504020204" pitchFamily="49" charset="0"/>
                        </a:rPr>
                        <a:t>" </a:t>
                      </a:r>
                    </a:p>
                    <a:p>
                      <a:r>
                        <a:rPr lang="en-AU" sz="2400" dirty="0">
                          <a:solidFill>
                            <a:srgbClr val="F5F5F5"/>
                          </a:solidFill>
                          <a:latin typeface="Lucida Console" panose="020B0609040504020204" pitchFamily="49" charset="0"/>
                        </a:rPr>
                        <a:t>The date is: 1/3/2018 11:03:53</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245419621"/>
                  </a:ext>
                </a:extLst>
              </a:tr>
            </a:tbl>
          </a:graphicData>
        </a:graphic>
      </p:graphicFrame>
    </p:spTree>
    <p:extLst>
      <p:ext uri="{BB962C8B-B14F-4D97-AF65-F5344CB8AC3E}">
        <p14:creationId xmlns:p14="http://schemas.microsoft.com/office/powerpoint/2010/main" val="5137689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FB93-2367-4C75-92F7-7063E92127EC}"/>
              </a:ext>
            </a:extLst>
          </p:cNvPr>
          <p:cNvSpPr>
            <a:spLocks noGrp="1"/>
          </p:cNvSpPr>
          <p:nvPr>
            <p:ph type="title"/>
          </p:nvPr>
        </p:nvSpPr>
        <p:spPr/>
        <p:txBody>
          <a:bodyPr>
            <a:normAutofit fontScale="90000"/>
          </a:bodyPr>
          <a:lstStyle/>
          <a:p>
            <a:r>
              <a:rPr lang="en-AU" dirty="0"/>
              <a:t>Turn Expression Mode into Argument Mode With &amp;</a:t>
            </a:r>
            <a:br>
              <a:rPr lang="en-AU"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98680088"/>
              </p:ext>
            </p:extLst>
          </p:nvPr>
        </p:nvGraphicFramePr>
        <p:xfrm>
          <a:off x="1264544" y="1271447"/>
          <a:ext cx="9505056" cy="4954848"/>
        </p:xfrm>
        <a:graphic>
          <a:graphicData uri="http://schemas.openxmlformats.org/drawingml/2006/table">
            <a:tbl>
              <a:tblPr firstRow="1" bandRow="1"/>
              <a:tblGrid>
                <a:gridCol w="9505056">
                  <a:extLst>
                    <a:ext uri="{9D8B030D-6E8A-4147-A177-3AD203B41FA5}">
                      <a16:colId xmlns:a16="http://schemas.microsoft.com/office/drawing/2014/main" val="3835665808"/>
                    </a:ext>
                  </a:extLst>
                </a:gridCol>
              </a:tblGrid>
              <a:tr h="748731">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Store</a:t>
                      </a:r>
                      <a:r>
                        <a:rPr lang="en-AU" sz="2400" b="0" baseline="0" dirty="0">
                          <a:solidFill>
                            <a:schemeClr val="tx1"/>
                          </a:solidFill>
                          <a:latin typeface="Segoe UI Light" panose="020B0502040204020203" pitchFamily="34" charset="0"/>
                          <a:cs typeface="Segoe UI Light" panose="020B0502040204020203" pitchFamily="34" charset="0"/>
                        </a:rPr>
                        <a:t> a string representing a Cmdlet name in a variable</a:t>
                      </a:r>
                    </a:p>
                    <a:p>
                      <a:pPr algn="l"/>
                      <a:r>
                        <a:rPr lang="en-AU" sz="2400" b="0" baseline="0" dirty="0">
                          <a:solidFill>
                            <a:schemeClr val="tx1"/>
                          </a:solidFill>
                          <a:latin typeface="Segoe UI Light" panose="020B0502040204020203" pitchFamily="34" charset="0"/>
                          <a:cs typeface="Segoe UI Light" panose="020B0502040204020203" pitchFamily="34" charset="0"/>
                        </a:rPr>
                        <a:t>Call the command by using the ampersand (&amp;) character</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831754810"/>
                  </a:ext>
                </a:extLst>
              </a:tr>
              <a:tr h="4131888">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0000"/>
                          </a:solidFill>
                          <a:latin typeface="Lucida Console" panose="020B0609040504020204" pitchFamily="49" charset="0"/>
                        </a:rPr>
                        <a:t>$</a:t>
                      </a:r>
                      <a:r>
                        <a:rPr lang="en-AU" sz="2000" dirty="0" err="1">
                          <a:solidFill>
                            <a:srgbClr val="FF0000"/>
                          </a:solidFill>
                          <a:latin typeface="Lucida Console" panose="020B0609040504020204" pitchFamily="49" charset="0"/>
                        </a:rPr>
                        <a:t>cmd</a:t>
                      </a:r>
                      <a:r>
                        <a:rPr lang="en-AU" sz="2000" baseline="0" dirty="0">
                          <a:solidFill>
                            <a:srgbClr val="FF0000"/>
                          </a:solidFill>
                          <a:latin typeface="Lucida Console" panose="020B0609040504020204" pitchFamily="49" charset="0"/>
                        </a:rPr>
                        <a:t> </a:t>
                      </a:r>
                      <a:r>
                        <a:rPr lang="en-AU" sz="2000" baseline="0" dirty="0">
                          <a:solidFill>
                            <a:srgbClr val="E0FFFF"/>
                          </a:solidFill>
                          <a:latin typeface="Lucida Console" panose="020B0609040504020204" pitchFamily="49" charset="0"/>
                        </a:rPr>
                        <a:t>= </a:t>
                      </a:r>
                      <a:r>
                        <a:rPr lang="en-AU" sz="2000" dirty="0">
                          <a:latin typeface="Lucida Console" panose="020B0609040504020204" pitchFamily="49" charset="0"/>
                        </a:rPr>
                        <a:t> </a:t>
                      </a:r>
                      <a:r>
                        <a:rPr lang="en-AU" sz="2000" dirty="0">
                          <a:solidFill>
                            <a:srgbClr val="DB7093"/>
                          </a:solidFill>
                          <a:latin typeface="Lucida Console" panose="020B0609040504020204" pitchFamily="49" charset="0"/>
                        </a:rPr>
                        <a:t>"Get-Process" </a:t>
                      </a:r>
                    </a:p>
                    <a:p>
                      <a:r>
                        <a:rPr lang="en-AU" sz="2000" baseline="0" dirty="0">
                          <a:solidFill>
                            <a:srgbClr val="E0FFFF"/>
                          </a:solidFill>
                          <a:latin typeface="Lucida Console" panose="020B0609040504020204" pitchFamily="49" charset="0"/>
                        </a:rPr>
                        <a:t>PS C:\&gt; </a:t>
                      </a:r>
                      <a:r>
                        <a:rPr lang="en-AU" sz="2000" baseline="0" dirty="0">
                          <a:solidFill>
                            <a:srgbClr val="FF0000"/>
                          </a:solidFill>
                          <a:latin typeface="Lucida Console" panose="020B0609040504020204" pitchFamily="49" charset="0"/>
                        </a:rPr>
                        <a:t>$</a:t>
                      </a:r>
                      <a:r>
                        <a:rPr lang="en-AU" sz="2000" baseline="0" dirty="0" err="1">
                          <a:solidFill>
                            <a:srgbClr val="FF0000"/>
                          </a:solidFill>
                          <a:latin typeface="Lucida Console" panose="020B0609040504020204" pitchFamily="49" charset="0"/>
                        </a:rPr>
                        <a:t>cmd</a:t>
                      </a:r>
                      <a:endParaRPr lang="en-AU" sz="2000" baseline="0" dirty="0">
                        <a:solidFill>
                          <a:srgbClr val="FF0000"/>
                        </a:solidFill>
                        <a:latin typeface="Lucida Console" panose="020B0609040504020204" pitchFamily="49" charset="0"/>
                      </a:endParaRPr>
                    </a:p>
                    <a:p>
                      <a:r>
                        <a:rPr lang="en-AU" sz="2000" baseline="0" dirty="0">
                          <a:solidFill>
                            <a:srgbClr val="E0FFFF"/>
                          </a:solidFill>
                          <a:latin typeface="Lucida Console" panose="020B0609040504020204" pitchFamily="49" charset="0"/>
                        </a:rPr>
                        <a:t>Get-Process</a:t>
                      </a:r>
                    </a:p>
                    <a:p>
                      <a:endParaRPr lang="en-AU" sz="2000" baseline="0" dirty="0">
                        <a:solidFill>
                          <a:srgbClr val="E0FFFF"/>
                        </a:solidFill>
                        <a:latin typeface="Lucida Console" panose="020B0609040504020204" pitchFamily="49" charset="0"/>
                      </a:endParaRPr>
                    </a:p>
                    <a:p>
                      <a:r>
                        <a:rPr lang="en-AU" sz="2000" baseline="0" dirty="0">
                          <a:solidFill>
                            <a:srgbClr val="E0FFFF"/>
                          </a:solidFill>
                          <a:latin typeface="Lucida Console" panose="020B0609040504020204" pitchFamily="49" charset="0"/>
                        </a:rPr>
                        <a:t>PS C:\&gt; &amp; </a:t>
                      </a:r>
                      <a:r>
                        <a:rPr lang="en-AU" sz="2000" baseline="0" dirty="0">
                          <a:solidFill>
                            <a:srgbClr val="FF0000"/>
                          </a:solidFill>
                          <a:latin typeface="Lucida Console" panose="020B0609040504020204" pitchFamily="49" charset="0"/>
                        </a:rPr>
                        <a:t>$</a:t>
                      </a:r>
                      <a:r>
                        <a:rPr lang="en-AU" sz="2000" baseline="0" dirty="0" err="1">
                          <a:solidFill>
                            <a:srgbClr val="FF0000"/>
                          </a:solidFill>
                          <a:latin typeface="Lucida Console" panose="020B0609040504020204" pitchFamily="49" charset="0"/>
                        </a:rPr>
                        <a:t>cmd</a:t>
                      </a:r>
                      <a:endParaRPr lang="en-AU" sz="2000" baseline="0" dirty="0">
                        <a:solidFill>
                          <a:srgbClr val="FF0000"/>
                        </a:solidFill>
                        <a:latin typeface="Lucida Console" panose="020B0609040504020204" pitchFamily="49" charset="0"/>
                      </a:endParaRPr>
                    </a:p>
                    <a:p>
                      <a:endParaRPr lang="en-AU" sz="2000" baseline="0" dirty="0">
                        <a:solidFill>
                          <a:srgbClr val="E0FFFF"/>
                        </a:solidFill>
                        <a:latin typeface="Lucida Console" panose="020B0609040504020204" pitchFamily="49" charset="0"/>
                      </a:endParaRPr>
                    </a:p>
                    <a:p>
                      <a:r>
                        <a:rPr lang="en-AU" sz="2000" dirty="0">
                          <a:latin typeface="Lucida Console" panose="020B0609040504020204" pitchFamily="49" charset="0"/>
                        </a:rPr>
                        <a:t> </a:t>
                      </a:r>
                      <a:r>
                        <a:rPr lang="en-AU" sz="2000" dirty="0">
                          <a:solidFill>
                            <a:srgbClr val="F5F5F5"/>
                          </a:solidFill>
                          <a:latin typeface="Lucida Console" panose="020B0609040504020204" pitchFamily="49" charset="0"/>
                        </a:rPr>
                        <a:t>Handles  NPM(K)    PM(K)      WS(K) Id      Name                                       </a:t>
                      </a:r>
                    </a:p>
                    <a:p>
                      <a:r>
                        <a:rPr lang="en-AU" sz="2000" dirty="0">
                          <a:solidFill>
                            <a:srgbClr val="F5F5F5"/>
                          </a:solidFill>
                          <a:latin typeface="Lucida Console" panose="020B0609040504020204" pitchFamily="49" charset="0"/>
                        </a:rPr>
                        <a:t>-------  ------    -----      ----- -----   ------</a:t>
                      </a:r>
                    </a:p>
                    <a:p>
                      <a:r>
                        <a:rPr lang="en-AU" sz="2000" dirty="0">
                          <a:solidFill>
                            <a:srgbClr val="F5F5F5"/>
                          </a:solidFill>
                          <a:latin typeface="Lucida Console" panose="020B0609040504020204" pitchFamily="49" charset="0"/>
                        </a:rPr>
                        <a:t>    333      18     8032       8.80   8244  AcroRd32                                          </a:t>
                      </a:r>
                    </a:p>
                    <a:p>
                      <a:r>
                        <a:rPr lang="en-AU" sz="2000" dirty="0">
                          <a:solidFill>
                            <a:srgbClr val="F5F5F5"/>
                          </a:solidFill>
                          <a:latin typeface="Lucida Console" panose="020B0609040504020204" pitchFamily="49" charset="0"/>
                        </a:rPr>
                        <a:t>    413      39   155844     131.89  10140  AcroRd32                                          </a:t>
                      </a:r>
                    </a:p>
                    <a:p>
                      <a:r>
                        <a:rPr lang="en-AU" sz="2000" dirty="0">
                          <a:solidFill>
                            <a:srgbClr val="F5F5F5"/>
                          </a:solidFill>
                          <a:latin typeface="Lucida Console" panose="020B0609040504020204" pitchFamily="49" charset="0"/>
                        </a:rPr>
                        <a:t>     84       8     1128       0.13   2228  </a:t>
                      </a:r>
                      <a:r>
                        <a:rPr lang="en-AU" sz="2000" dirty="0" err="1">
                          <a:solidFill>
                            <a:srgbClr val="F5F5F5"/>
                          </a:solidFill>
                          <a:latin typeface="Lucida Console" panose="020B0609040504020204" pitchFamily="49" charset="0"/>
                        </a:rPr>
                        <a:t>armsvc</a:t>
                      </a:r>
                      <a:r>
                        <a:rPr lang="en-AU" sz="2000" dirty="0">
                          <a:solidFill>
                            <a:srgbClr val="F5F5F5"/>
                          </a:solidFill>
                          <a:latin typeface="Lucida Console" panose="020B0609040504020204" pitchFamily="49" charset="0"/>
                        </a:rPr>
                        <a:t>      </a:t>
                      </a:r>
                    </a:p>
                    <a:p>
                      <a:r>
                        <a:rPr lang="en-AU" sz="2400" baseline="0" dirty="0">
                          <a:solidFill>
                            <a:srgbClr val="E0FFFF"/>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889834245"/>
                  </a:ext>
                </a:extLst>
              </a:tr>
            </a:tbl>
          </a:graphicData>
        </a:graphic>
      </p:graphicFrame>
    </p:spTree>
    <p:extLst>
      <p:ext uri="{BB962C8B-B14F-4D97-AF65-F5344CB8AC3E}">
        <p14:creationId xmlns:p14="http://schemas.microsoft.com/office/powerpoint/2010/main" val="40427480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name="HIDDEN - Slide408">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2581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name="HIDDEN - Slide40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Escape Character</a:t>
            </a:r>
            <a:endParaRPr lang="en-US" dirty="0"/>
          </a:p>
        </p:txBody>
      </p:sp>
    </p:spTree>
    <p:extLst>
      <p:ext uri="{BB962C8B-B14F-4D97-AF65-F5344CB8AC3E}">
        <p14:creationId xmlns:p14="http://schemas.microsoft.com/office/powerpoint/2010/main" val="222247385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AU"/>
              <a:t>Assigns a special interpretation to characters that follow</a:t>
            </a:r>
          </a:p>
          <a:p>
            <a:endParaRPr lang="en-AU"/>
          </a:p>
          <a:p>
            <a:r>
              <a:rPr lang="en-AU"/>
              <a:t>Backtick (grave accent)</a:t>
            </a:r>
          </a:p>
          <a:p>
            <a:endParaRPr lang="en-AU"/>
          </a:p>
          <a:p>
            <a:r>
              <a:rPr lang="en-AU"/>
              <a:t>ASCII 96</a:t>
            </a:r>
            <a:endParaRPr lang="en-AU" dirty="0"/>
          </a:p>
        </p:txBody>
      </p:sp>
      <p:sp>
        <p:nvSpPr>
          <p:cNvPr id="2" name="Title 1"/>
          <p:cNvSpPr>
            <a:spLocks noGrp="1"/>
          </p:cNvSpPr>
          <p:nvPr>
            <p:ph type="title"/>
          </p:nvPr>
        </p:nvSpPr>
        <p:spPr/>
        <p:txBody>
          <a:bodyPr/>
          <a:lstStyle/>
          <a:p>
            <a:r>
              <a:rPr lang="en-AU" dirty="0"/>
              <a:t>Escape Character</a:t>
            </a:r>
          </a:p>
        </p:txBody>
      </p:sp>
      <p:sp>
        <p:nvSpPr>
          <p:cNvPr id="6" name="Rectangle 5"/>
          <p:cNvSpPr/>
          <p:nvPr/>
        </p:nvSpPr>
        <p:spPr>
          <a:xfrm>
            <a:off x="2667000" y="2999311"/>
            <a:ext cx="524503" cy="769441"/>
          </a:xfrm>
          <a:prstGeom prst="rect">
            <a:avLst/>
          </a:prstGeom>
          <a:solidFill>
            <a:srgbClr val="012456"/>
          </a:solidFill>
        </p:spPr>
        <p:txBody>
          <a:bodyPr wrap="square">
            <a:spAutoFit/>
          </a:bodyPr>
          <a:lstStyle/>
          <a:p>
            <a:r>
              <a:rPr lang="en-AU" sz="4400" dirty="0">
                <a:solidFill>
                  <a:srgbClr val="F5F5F5"/>
                </a:solidFill>
                <a:latin typeface="Lucida Console" panose="020B0609040504020204" pitchFamily="49" charset="0"/>
              </a:rPr>
              <a:t>`</a:t>
            </a:r>
          </a:p>
        </p:txBody>
      </p:sp>
    </p:spTree>
    <p:extLst>
      <p:ext uri="{BB962C8B-B14F-4D97-AF65-F5344CB8AC3E}">
        <p14:creationId xmlns:p14="http://schemas.microsoft.com/office/powerpoint/2010/main" val="5279314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F3D9-AE11-4A4E-8DE7-3B26C9100860}"/>
              </a:ext>
            </a:extLst>
          </p:cNvPr>
          <p:cNvSpPr>
            <a:spLocks noGrp="1"/>
          </p:cNvSpPr>
          <p:nvPr>
            <p:ph type="title"/>
          </p:nvPr>
        </p:nvSpPr>
        <p:spPr/>
        <p:txBody>
          <a:bodyPr>
            <a:normAutofit/>
          </a:bodyPr>
          <a:lstStyle/>
          <a:p>
            <a:r>
              <a:rPr lang="en-AU" dirty="0"/>
              <a:t>Backtick Uses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98950871"/>
              </p:ext>
            </p:extLst>
          </p:nvPr>
        </p:nvGraphicFramePr>
        <p:xfrm>
          <a:off x="990600" y="1524000"/>
          <a:ext cx="9779000" cy="4297680"/>
        </p:xfrm>
        <a:graphic>
          <a:graphicData uri="http://schemas.openxmlformats.org/drawingml/2006/table">
            <a:tbl>
              <a:tblPr firstRow="1" bandRow="1"/>
              <a:tblGrid>
                <a:gridCol w="3042157">
                  <a:extLst>
                    <a:ext uri="{9D8B030D-6E8A-4147-A177-3AD203B41FA5}">
                      <a16:colId xmlns:a16="http://schemas.microsoft.com/office/drawing/2014/main" val="1827989907"/>
                    </a:ext>
                  </a:extLst>
                </a:gridCol>
                <a:gridCol w="6736843">
                  <a:extLst>
                    <a:ext uri="{9D8B030D-6E8A-4147-A177-3AD203B41FA5}">
                      <a16:colId xmlns:a16="http://schemas.microsoft.com/office/drawing/2014/main" val="4156359082"/>
                    </a:ext>
                  </a:extLst>
                </a:gridCol>
              </a:tblGrid>
              <a:tr h="469966">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solidFill>
                            <a:schemeClr val="tx1"/>
                          </a:solidFill>
                          <a:latin typeface="Segoe UI Light" panose="020B0502040204020203" pitchFamily="34" charset="0"/>
                          <a:cs typeface="Segoe UI Light" panose="020B0502040204020203" pitchFamily="34" charset="0"/>
                        </a:rPr>
                        <a:t>Force a special</a:t>
                      </a:r>
                      <a:r>
                        <a:rPr lang="en-AU" sz="2400" baseline="0" dirty="0">
                          <a:solidFill>
                            <a:schemeClr val="tx1"/>
                          </a:solidFill>
                          <a:latin typeface="Segoe UI Light" panose="020B0502040204020203" pitchFamily="34" charset="0"/>
                          <a:cs typeface="Segoe UI Light" panose="020B0502040204020203" pitchFamily="34" charset="0"/>
                        </a:rPr>
                        <a:t> character to be l</a:t>
                      </a:r>
                      <a:r>
                        <a:rPr lang="en-AU" sz="2400" dirty="0">
                          <a:solidFill>
                            <a:schemeClr val="tx1"/>
                          </a:solidFill>
                          <a:latin typeface="Segoe UI Light" panose="020B0502040204020203" pitchFamily="34" charset="0"/>
                          <a:cs typeface="Segoe UI Light" panose="020B0502040204020203" pitchFamily="34" charset="0"/>
                        </a:rPr>
                        <a:t>iteral</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123</a:t>
                      </a:r>
                    </a:p>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Write-Host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"`$a is </a:t>
                      </a:r>
                      <a:r>
                        <a:rPr lang="en-AU" sz="2400" dirty="0">
                          <a:solidFill>
                            <a:srgbClr val="FF4500"/>
                          </a:solidFill>
                          <a:latin typeface="Lucida Console" panose="020B0609040504020204" pitchFamily="49" charset="0"/>
                        </a:rPr>
                        <a:t>$a</a:t>
                      </a:r>
                      <a:r>
                        <a:rPr lang="en-AU" sz="2400" dirty="0">
                          <a:solidFill>
                            <a:srgbClr val="DB7093"/>
                          </a:solidFill>
                          <a:latin typeface="Lucida Console" panose="020B0609040504020204" pitchFamily="49" charset="0"/>
                        </a:rPr>
                        <a:t>"</a:t>
                      </a:r>
                    </a:p>
                    <a:p>
                      <a:r>
                        <a:rPr lang="en-AU" sz="2400" dirty="0">
                          <a:solidFill>
                            <a:srgbClr val="F5F5F5"/>
                          </a:solidFill>
                          <a:latin typeface="Lucida Console" panose="020B0609040504020204" pitchFamily="49" charset="0"/>
                        </a:rPr>
                        <a:t>$a is 123</a:t>
                      </a:r>
                    </a:p>
                  </a:txBody>
                  <a:tcP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265845619"/>
                  </a:ext>
                </a:extLst>
              </a:tr>
              <a:tr h="469966">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kern="1200" dirty="0">
                          <a:solidFill>
                            <a:schemeClr val="tx1"/>
                          </a:solidFill>
                          <a:latin typeface="Segoe UI Light" panose="020B0502040204020203" pitchFamily="34" charset="0"/>
                          <a:ea typeface="+mn-ea"/>
                          <a:cs typeface="Segoe UI Light" panose="020B0502040204020203" pitchFamily="34" charset="0"/>
                        </a:rPr>
                        <a:t>Force a </a:t>
                      </a:r>
                      <a:r>
                        <a:rPr lang="en-AU" sz="2400" dirty="0">
                          <a:solidFill>
                            <a:schemeClr val="tx1"/>
                          </a:solidFill>
                          <a:latin typeface="Segoe UI Light" panose="020B0502040204020203" pitchFamily="34" charset="0"/>
                          <a:cs typeface="Segoe UI Light" panose="020B0502040204020203" pitchFamily="34" charset="0"/>
                        </a:rPr>
                        <a:t>literal character to be special</a:t>
                      </a:r>
                      <a:br>
                        <a:rPr lang="en-AU" sz="2400" dirty="0">
                          <a:solidFill>
                            <a:schemeClr val="tx1"/>
                          </a:solidFill>
                          <a:latin typeface="Segoe UI Light" panose="020B0502040204020203" pitchFamily="34" charset="0"/>
                          <a:cs typeface="Segoe UI Light" panose="020B0502040204020203" pitchFamily="34" charset="0"/>
                        </a:rPr>
                      </a:br>
                      <a:r>
                        <a:rPr lang="en-AU" sz="2000" i="1" dirty="0">
                          <a:solidFill>
                            <a:schemeClr val="tx1"/>
                          </a:solidFill>
                          <a:latin typeface="Segoe UI Light" panose="020B0502040204020203" pitchFamily="34" charset="0"/>
                          <a:cs typeface="Segoe UI Light" panose="020B0502040204020203" pitchFamily="34" charset="0"/>
                        </a:rPr>
                        <a:t>Limited List (next slide)</a:t>
                      </a:r>
                      <a:endParaRPr lang="en-AU" sz="2000" dirty="0">
                        <a:solidFill>
                          <a:schemeClr val="tx1"/>
                        </a:solidFill>
                        <a:latin typeface="Segoe UI Light" panose="020B0502040204020203" pitchFamily="34" charset="0"/>
                        <a:cs typeface="Segoe UI Light" panose="020B0502040204020203" pitchFamily="34"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Write-Host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"There are two line </a:t>
                      </a:r>
                      <a:r>
                        <a:rPr lang="en-AU" sz="2400" dirty="0" err="1">
                          <a:solidFill>
                            <a:srgbClr val="DB7093"/>
                          </a:solidFill>
                          <a:latin typeface="Lucida Console" panose="020B0609040504020204" pitchFamily="49" charset="0"/>
                        </a:rPr>
                        <a:t>breaks`n`nhere</a:t>
                      </a:r>
                      <a:r>
                        <a:rPr lang="en-AU" sz="2400" dirty="0">
                          <a:solidFill>
                            <a:srgbClr val="DB7093"/>
                          </a:solidFill>
                          <a:latin typeface="Lucida Console" panose="020B0609040504020204" pitchFamily="49" charset="0"/>
                        </a:rPr>
                        <a:t>. "</a:t>
                      </a:r>
                    </a:p>
                    <a:p>
                      <a:r>
                        <a:rPr lang="en-AU" sz="2400" dirty="0">
                          <a:solidFill>
                            <a:srgbClr val="F5F5F5"/>
                          </a:solidFill>
                          <a:latin typeface="Lucida Console" panose="020B0609040504020204" pitchFamily="49" charset="0"/>
                        </a:rPr>
                        <a:t>There are two line breaks</a:t>
                      </a:r>
                    </a:p>
                    <a:p>
                      <a:endParaRPr lang="en-AU" sz="2400" dirty="0">
                        <a:solidFill>
                          <a:srgbClr val="F5F5F5"/>
                        </a:solidFill>
                        <a:latin typeface="Lucida Console" panose="020B0609040504020204" pitchFamily="49" charset="0"/>
                      </a:endParaRPr>
                    </a:p>
                    <a:p>
                      <a:r>
                        <a:rPr lang="en-AU" sz="2400" dirty="0">
                          <a:solidFill>
                            <a:srgbClr val="F5F5F5"/>
                          </a:solidFill>
                          <a:latin typeface="Lucida Console" panose="020B0609040504020204" pitchFamily="49" charset="0"/>
                        </a:rPr>
                        <a:t>here.</a:t>
                      </a:r>
                    </a:p>
                  </a:txBody>
                  <a:tcP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790239360"/>
                  </a:ext>
                </a:extLst>
              </a:tr>
              <a:tr h="469966">
                <a:tc>
                  <a:txBody>
                    <a:bodyPr/>
                    <a:lstStyle/>
                    <a:p>
                      <a:r>
                        <a:rPr lang="en-AU" sz="2400" dirty="0">
                          <a:solidFill>
                            <a:schemeClr val="tx1"/>
                          </a:solidFill>
                          <a:latin typeface="Segoe UI Light" panose="020B0502040204020203" pitchFamily="34" charset="0"/>
                          <a:cs typeface="Segoe UI Light" panose="020B0502040204020203" pitchFamily="34" charset="0"/>
                        </a:rPr>
                        <a:t>Line continuation</a:t>
                      </a:r>
                      <a:br>
                        <a:rPr lang="en-AU" sz="2400" dirty="0">
                          <a:solidFill>
                            <a:schemeClr val="tx1"/>
                          </a:solidFill>
                          <a:latin typeface="Segoe UI Light" panose="020B0502040204020203" pitchFamily="34" charset="0"/>
                          <a:cs typeface="Segoe UI Light" panose="020B0502040204020203" pitchFamily="34" charset="0"/>
                        </a:rPr>
                      </a:br>
                      <a:r>
                        <a:rPr lang="en-AU" sz="2000" i="1" dirty="0">
                          <a:solidFill>
                            <a:schemeClr val="tx1"/>
                          </a:solidFill>
                          <a:latin typeface="Segoe UI Light" panose="020B0502040204020203" pitchFamily="34" charset="0"/>
                          <a:cs typeface="Segoe UI Light" panose="020B0502040204020203" pitchFamily="34" charset="0"/>
                        </a:rPr>
                        <a:t>Must be last char</a:t>
                      </a:r>
                      <a:endParaRPr lang="en-AU" sz="2000" dirty="0">
                        <a:solidFill>
                          <a:schemeClr val="tx1"/>
                        </a:solidFill>
                        <a:latin typeface="Segoe UI Light" panose="020B0502040204020203" pitchFamily="34" charset="0"/>
                        <a:cs typeface="Segoe UI Light" panose="020B0502040204020203" pitchFamily="34" charset="0"/>
                      </a:endParaRPr>
                    </a:p>
                    <a:p>
                      <a:endParaRPr lang="en-AU" sz="2400" dirty="0">
                        <a:solidFill>
                          <a:srgbClr val="F5F5F5"/>
                        </a:solidFill>
                        <a:latin typeface="Segoe UI Light" panose="020B0502040204020203" pitchFamily="34" charset="0"/>
                        <a:cs typeface="Segoe UI Light" panose="020B0502040204020203" pitchFamily="34"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round/>
                      <a:headEnd type="none" w="med" len="med"/>
                      <a:tailEnd type="none" w="med" len="me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tc>
                  <a:txBody>
                    <a:bodyPr/>
                    <a:lstStyle/>
                    <a:p>
                      <a:r>
                        <a:rPr lang="en-US" sz="2400" kern="1200" dirty="0">
                          <a:solidFill>
                            <a:srgbClr val="F5F5F5"/>
                          </a:solidFill>
                          <a:latin typeface="Lucida Console" panose="020B0609040504020204" pitchFamily="49" charset="0"/>
                          <a:ea typeface="+mn-ea"/>
                          <a:cs typeface="+mn-cs"/>
                        </a:rPr>
                        <a:t>PS C:\scripts&gt; Get-Service | `</a:t>
                      </a:r>
                    </a:p>
                    <a:p>
                      <a:r>
                        <a:rPr lang="en-US" sz="2400" kern="1200" dirty="0">
                          <a:solidFill>
                            <a:srgbClr val="F5F5F5"/>
                          </a:solidFill>
                          <a:latin typeface="Lucida Console" panose="020B0609040504020204" pitchFamily="49" charset="0"/>
                          <a:ea typeface="+mn-ea"/>
                          <a:cs typeface="+mn-cs"/>
                        </a:rPr>
                        <a:t>Where-Object </a:t>
                      </a:r>
                      <a:r>
                        <a:rPr lang="en-US" sz="2400" kern="1200" dirty="0">
                          <a:solidFill>
                            <a:srgbClr val="DB7093"/>
                          </a:solidFill>
                          <a:latin typeface="Lucida Console" panose="020B0609040504020204" pitchFamily="49" charset="0"/>
                          <a:ea typeface="+mn-ea"/>
                          <a:cs typeface="+mn-cs"/>
                        </a:rPr>
                        <a:t>name</a:t>
                      </a:r>
                      <a:r>
                        <a:rPr lang="en-US" sz="2400" kern="1200" dirty="0">
                          <a:solidFill>
                            <a:srgbClr val="F5F5F5"/>
                          </a:solidFill>
                          <a:latin typeface="Lucida Console" panose="020B0609040504020204" pitchFamily="49" charset="0"/>
                          <a:ea typeface="+mn-ea"/>
                          <a:cs typeface="+mn-cs"/>
                        </a:rPr>
                        <a:t> -EQ `</a:t>
                      </a:r>
                    </a:p>
                    <a:p>
                      <a:r>
                        <a:rPr lang="en-US" sz="2400" kern="1200" dirty="0" err="1">
                          <a:solidFill>
                            <a:srgbClr val="DB7093"/>
                          </a:solidFill>
                          <a:latin typeface="Lucida Console" panose="020B0609040504020204" pitchFamily="49" charset="0"/>
                          <a:ea typeface="+mn-ea"/>
                          <a:cs typeface="+mn-cs"/>
                        </a:rPr>
                        <a:t>alg</a:t>
                      </a:r>
                      <a:endParaRPr lang="en-AU" sz="2400" kern="1200" dirty="0">
                        <a:solidFill>
                          <a:srgbClr val="DB7093"/>
                        </a:solidFill>
                        <a:latin typeface="Lucida Console" panose="020B0609040504020204" pitchFamily="49" charset="0"/>
                        <a:ea typeface="+mn-ea"/>
                        <a:cs typeface="+mn-cs"/>
                      </a:endParaRPr>
                    </a:p>
                  </a:txBody>
                  <a:tcPr>
                    <a:lnL w="9525" cap="flat" cmpd="sng" algn="ctr">
                      <a:solidFill>
                        <a:srgbClr val="4F81BD">
                          <a:shade val="95000"/>
                          <a:satMod val="105000"/>
                        </a:srgbClr>
                      </a:solidFill>
                      <a:prstDash val="solid"/>
                      <a:round/>
                      <a:headEnd type="none" w="med" len="med"/>
                      <a:tailEnd type="none" w="med" len="me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443956336"/>
                  </a:ext>
                </a:extLst>
              </a:tr>
            </a:tbl>
          </a:graphicData>
        </a:graphic>
      </p:graphicFrame>
    </p:spTree>
    <p:extLst>
      <p:ext uri="{BB962C8B-B14F-4D97-AF65-F5344CB8AC3E}">
        <p14:creationId xmlns:p14="http://schemas.microsoft.com/office/powerpoint/2010/main" val="275540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269239" y="1189177"/>
            <a:ext cx="11653523" cy="2942344"/>
          </a:xfrm>
        </p:spPr>
        <p:txBody>
          <a:bodyPr/>
          <a:lstStyle/>
          <a:p>
            <a:r>
              <a:rPr lang="en-US" dirty="0"/>
              <a:t>Structured Data</a:t>
            </a:r>
          </a:p>
          <a:p>
            <a:endParaRPr lang="en-US" dirty="0"/>
          </a:p>
          <a:p>
            <a:r>
              <a:rPr lang="en-US" dirty="0"/>
              <a:t>Combines similar information and capabilities into one entity</a:t>
            </a:r>
          </a:p>
          <a:p>
            <a:endParaRPr lang="en-US" dirty="0"/>
          </a:p>
          <a:p>
            <a:r>
              <a:rPr lang="en-US" dirty="0"/>
              <a:t>A collection of </a:t>
            </a:r>
            <a:r>
              <a:rPr lang="en-US" b="1" dirty="0"/>
              <a:t>parts</a:t>
            </a:r>
            <a:r>
              <a:rPr lang="en-US" dirty="0"/>
              <a:t> and </a:t>
            </a:r>
            <a:r>
              <a:rPr lang="en-US" b="1" dirty="0"/>
              <a:t>how to use</a:t>
            </a:r>
            <a:r>
              <a:rPr lang="en-US" dirty="0"/>
              <a:t> them</a:t>
            </a:r>
          </a:p>
          <a:p>
            <a:endParaRPr lang="en-US" dirty="0"/>
          </a:p>
        </p:txBody>
      </p:sp>
      <p:sp>
        <p:nvSpPr>
          <p:cNvPr id="2" name="Title 1"/>
          <p:cNvSpPr>
            <a:spLocks noGrp="1"/>
          </p:cNvSpPr>
          <p:nvPr>
            <p:ph type="title"/>
          </p:nvPr>
        </p:nvSpPr>
        <p:spPr/>
        <p:txBody>
          <a:bodyPr/>
          <a:lstStyle/>
          <a:p>
            <a:r>
              <a:rPr lang="en-AU" dirty="0"/>
              <a:t>What is an Object?</a:t>
            </a: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r>
              <a:rPr lang="en-US" dirty="0">
                <a:solidFill>
                  <a:prstClr val="white"/>
                </a:solidFill>
              </a:rPr>
              <a:t>Microsoft Confidential</a:t>
            </a:r>
          </a:p>
        </p:txBody>
      </p:sp>
    </p:spTree>
    <p:extLst>
      <p:ext uri="{BB962C8B-B14F-4D97-AF65-F5344CB8AC3E}">
        <p14:creationId xmlns:p14="http://schemas.microsoft.com/office/powerpoint/2010/main" val="6123786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Special Characters</a:t>
            </a:r>
          </a:p>
        </p:txBody>
      </p:sp>
      <p:graphicFrame>
        <p:nvGraphicFramePr>
          <p:cNvPr id="5" name="Table 4"/>
          <p:cNvGraphicFramePr>
            <a:graphicFrameLocks noGrp="1"/>
          </p:cNvGraphicFramePr>
          <p:nvPr>
            <p:extLst>
              <p:ext uri="{D42A27DB-BD31-4B8C-83A1-F6EECF244321}">
                <p14:modId xmlns:p14="http://schemas.microsoft.com/office/powerpoint/2010/main" val="3360523341"/>
              </p:ext>
            </p:extLst>
          </p:nvPr>
        </p:nvGraphicFramePr>
        <p:xfrm>
          <a:off x="479376" y="1440803"/>
          <a:ext cx="4258311" cy="4114800"/>
        </p:xfrm>
        <a:graphic>
          <a:graphicData uri="http://schemas.openxmlformats.org/drawingml/2006/table">
            <a:tbl>
              <a:tblPr firstRow="1" bandRow="1">
                <a:tableStyleId>{073A0DAA-6AF3-43AB-8588-CEC1D06C72B9}</a:tableStyleId>
              </a:tblPr>
              <a:tblGrid>
                <a:gridCol w="1721168">
                  <a:extLst>
                    <a:ext uri="{9D8B030D-6E8A-4147-A177-3AD203B41FA5}">
                      <a16:colId xmlns:a16="http://schemas.microsoft.com/office/drawing/2014/main" val="3977198700"/>
                    </a:ext>
                  </a:extLst>
                </a:gridCol>
                <a:gridCol w="2537143">
                  <a:extLst>
                    <a:ext uri="{9D8B030D-6E8A-4147-A177-3AD203B41FA5}">
                      <a16:colId xmlns:a16="http://schemas.microsoft.com/office/drawing/2014/main" val="509067569"/>
                    </a:ext>
                  </a:extLst>
                </a:gridCol>
              </a:tblGrid>
              <a:tr h="370840">
                <a:tc>
                  <a:txBody>
                    <a:bodyPr/>
                    <a:lstStyle/>
                    <a:p>
                      <a:r>
                        <a:rPr lang="en-AU" sz="2400" dirty="0"/>
                        <a:t>Character</a:t>
                      </a:r>
                      <a:endParaRPr lang="en-AU" sz="2400" b="0" dirty="0">
                        <a:latin typeface="Segoe UI Light" panose="020B0502040204020203" pitchFamily="34" charset="0"/>
                        <a:cs typeface="Segoe UI Light" panose="020B0502040204020203" pitchFamily="34" charset="0"/>
                      </a:endParaRPr>
                    </a:p>
                  </a:txBody>
                  <a:tcPr/>
                </a:tc>
                <a:tc>
                  <a:txBody>
                    <a:bodyPr/>
                    <a:lstStyle/>
                    <a:p>
                      <a:r>
                        <a:rPr lang="en-AU" sz="2400" dirty="0"/>
                        <a:t>Description</a:t>
                      </a:r>
                      <a:endParaRPr lang="en-AU" sz="2400" b="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063388602"/>
                  </a:ext>
                </a:extLst>
              </a:tr>
              <a:tr h="370840">
                <a:tc>
                  <a:txBody>
                    <a:bodyPr/>
                    <a:lstStyle/>
                    <a:p>
                      <a:r>
                        <a:rPr lang="en-AU" sz="2400" dirty="0"/>
                        <a:t> `0</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Null</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08479629"/>
                  </a:ext>
                </a:extLst>
              </a:tr>
              <a:tr h="370840">
                <a:tc>
                  <a:txBody>
                    <a:bodyPr/>
                    <a:lstStyle/>
                    <a:p>
                      <a:r>
                        <a:rPr lang="en-AU" sz="2400" dirty="0"/>
                        <a:t> `a</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Alert</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76665150"/>
                  </a:ext>
                </a:extLst>
              </a:tr>
              <a:tr h="370840">
                <a:tc>
                  <a:txBody>
                    <a:bodyPr/>
                    <a:lstStyle/>
                    <a:p>
                      <a:r>
                        <a:rPr lang="en-AU" sz="2400" dirty="0"/>
                        <a:t> `b</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Backspace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803922229"/>
                  </a:ext>
                </a:extLst>
              </a:tr>
              <a:tr h="370840">
                <a:tc>
                  <a:txBody>
                    <a:bodyPr/>
                    <a:lstStyle/>
                    <a:p>
                      <a:r>
                        <a:rPr lang="en-AU" sz="2400" dirty="0"/>
                        <a:t> `f</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Form feed</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84565785"/>
                  </a:ext>
                </a:extLst>
              </a:tr>
              <a:tr h="370840">
                <a:tc>
                  <a:txBody>
                    <a:bodyPr/>
                    <a:lstStyle/>
                    <a:p>
                      <a:r>
                        <a:rPr lang="en-AU" sz="2400" dirty="0"/>
                        <a:t> `n</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New line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976367239"/>
                  </a:ext>
                </a:extLst>
              </a:tr>
              <a:tr h="370840">
                <a:tc>
                  <a:txBody>
                    <a:bodyPr/>
                    <a:lstStyle/>
                    <a:p>
                      <a:r>
                        <a:rPr lang="en-AU" sz="2400" dirty="0"/>
                        <a:t> `r</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Carriage return</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850697169"/>
                  </a:ext>
                </a:extLst>
              </a:tr>
              <a:tr h="370840">
                <a:tc>
                  <a:txBody>
                    <a:bodyPr/>
                    <a:lstStyle/>
                    <a:p>
                      <a:r>
                        <a:rPr lang="en-AU" sz="2400" dirty="0"/>
                        <a:t> `t</a:t>
                      </a:r>
                      <a:endParaRPr lang="en-AU" sz="2400" dirty="0">
                        <a:latin typeface="Segoe UI Light" panose="020B0502040204020203" pitchFamily="34" charset="0"/>
                        <a:cs typeface="Segoe UI Light" panose="020B0502040204020203" pitchFamily="34" charset="0"/>
                      </a:endParaRPr>
                    </a:p>
                  </a:txBody>
                  <a:tcPr/>
                </a:tc>
                <a:tc>
                  <a:txBody>
                    <a:bodyPr/>
                    <a:lstStyle/>
                    <a:p>
                      <a:r>
                        <a:rPr lang="en-AU" sz="2400" dirty="0"/>
                        <a:t>Horizontal tab</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09235946"/>
                  </a:ext>
                </a:extLst>
              </a:tr>
              <a:tr h="370840">
                <a:tc>
                  <a:txBody>
                    <a:bodyPr/>
                    <a:lstStyle/>
                    <a:p>
                      <a:r>
                        <a:rPr lang="en-AU" sz="2400" dirty="0"/>
                        <a:t> `v</a:t>
                      </a:r>
                      <a:endParaRPr lang="en-AU" sz="2400" dirty="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t>Vertical tab</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85590499"/>
                  </a:ext>
                </a:extLst>
              </a:tr>
            </a:tbl>
          </a:graphicData>
        </a:graphic>
      </p:graphicFrame>
      <p:sp>
        <p:nvSpPr>
          <p:cNvPr id="7" name="Rectangle 6"/>
          <p:cNvSpPr/>
          <p:nvPr/>
        </p:nvSpPr>
        <p:spPr>
          <a:xfrm>
            <a:off x="5205130" y="1378598"/>
            <a:ext cx="6179449" cy="1384995"/>
          </a:xfrm>
          <a:prstGeom prst="rect">
            <a:avLst/>
          </a:prstGeom>
        </p:spPr>
        <p:txBody>
          <a:bodyPr wrap="none">
            <a:spAutoFit/>
          </a:bodyPr>
          <a:lstStyle/>
          <a:p>
            <a:r>
              <a:rPr lang="en-AU" sz="2800" dirty="0">
                <a:latin typeface="Segoe UI Light" panose="020B0502040204020203" pitchFamily="34" charset="0"/>
                <a:cs typeface="Segoe UI Light" panose="020B0502040204020203" pitchFamily="34" charset="0"/>
              </a:rPr>
              <a:t>Note:</a:t>
            </a:r>
          </a:p>
          <a:p>
            <a:r>
              <a:rPr lang="en-AU" sz="2800" dirty="0">
                <a:latin typeface="Segoe UI Light" panose="020B0502040204020203" pitchFamily="34" charset="0"/>
                <a:cs typeface="Segoe UI Light" panose="020B0502040204020203" pitchFamily="34" charset="0"/>
              </a:rPr>
              <a:t>These characters are case-sensitive and </a:t>
            </a:r>
          </a:p>
          <a:p>
            <a:r>
              <a:rPr lang="en-AU" sz="2800" dirty="0">
                <a:latin typeface="Segoe UI Light" panose="020B0502040204020203" pitchFamily="34" charset="0"/>
                <a:cs typeface="Segoe UI Light" panose="020B0502040204020203" pitchFamily="34" charset="0"/>
              </a:rPr>
              <a:t>only have effect within double quotes</a:t>
            </a:r>
          </a:p>
        </p:txBody>
      </p:sp>
    </p:spTree>
    <p:extLst>
      <p:ext uri="{BB962C8B-B14F-4D97-AF65-F5344CB8AC3E}">
        <p14:creationId xmlns:p14="http://schemas.microsoft.com/office/powerpoint/2010/main" val="31432995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name="HIDDEN - Slide41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Special Escape Characters</a:t>
            </a:r>
            <a:endParaRPr lang="en-US" sz="3600" dirty="0">
              <a:solidFill>
                <a:schemeClr val="tx1"/>
              </a:solidFill>
            </a:endParaRPr>
          </a:p>
        </p:txBody>
      </p:sp>
    </p:spTree>
    <p:extLst>
      <p:ext uri="{BB962C8B-B14F-4D97-AF65-F5344CB8AC3E}">
        <p14:creationId xmlns:p14="http://schemas.microsoft.com/office/powerpoint/2010/main" val="17406478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name="HIDDEN - Slide414">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53075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name="HIDDEN - Slide41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Stop Parsing</a:t>
            </a:r>
            <a:endParaRPr lang="en-US" dirty="0"/>
          </a:p>
        </p:txBody>
      </p:sp>
    </p:spTree>
    <p:extLst>
      <p:ext uri="{BB962C8B-B14F-4D97-AF65-F5344CB8AC3E}">
        <p14:creationId xmlns:p14="http://schemas.microsoft.com/office/powerpoint/2010/main" val="92044972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0"/>
          </p:nvPr>
        </p:nvSpPr>
        <p:spPr/>
        <p:txBody>
          <a:bodyPr/>
          <a:lstStyle/>
          <a:p>
            <a:r>
              <a:rPr lang="en-AU"/>
              <a:t>Stops PowerShell from interpreting input</a:t>
            </a:r>
          </a:p>
          <a:p>
            <a:endParaRPr lang="en-AU"/>
          </a:p>
          <a:p>
            <a:r>
              <a:rPr lang="en-AU"/>
              <a:t>Use when entering external command arguments</a:t>
            </a:r>
            <a:br>
              <a:rPr lang="en-AU"/>
            </a:br>
            <a:r>
              <a:rPr lang="en-AU"/>
              <a:t>(rather than escape characters)</a:t>
            </a:r>
          </a:p>
          <a:p>
            <a:endParaRPr lang="en-AU"/>
          </a:p>
          <a:p>
            <a:r>
              <a:rPr lang="en-AU"/>
              <a:t>Only takes effect until next newline or pipe character</a:t>
            </a:r>
            <a:endParaRPr lang="en-AU" dirty="0"/>
          </a:p>
        </p:txBody>
      </p:sp>
      <p:sp>
        <p:nvSpPr>
          <p:cNvPr id="2" name="Title 1"/>
          <p:cNvSpPr>
            <a:spLocks noGrp="1"/>
          </p:cNvSpPr>
          <p:nvPr>
            <p:ph type="title"/>
          </p:nvPr>
        </p:nvSpPr>
        <p:spPr/>
        <p:txBody>
          <a:bodyPr/>
          <a:lstStyle/>
          <a:p>
            <a:r>
              <a:rPr lang="en-AU"/>
              <a:t>Stop Parsing</a:t>
            </a:r>
            <a:endParaRPr lang="en-AU" dirty="0"/>
          </a:p>
        </p:txBody>
      </p:sp>
      <p:sp>
        <p:nvSpPr>
          <p:cNvPr id="6" name="Rectangle 5">
            <a:extLst>
              <a:ext uri="{FF2B5EF4-FFF2-40B4-BE49-F238E27FC236}">
                <a16:creationId xmlns:a16="http://schemas.microsoft.com/office/drawing/2014/main" id="{AA06BB3A-9705-4AE9-B965-484F004AFA44}"/>
              </a:ext>
            </a:extLst>
          </p:cNvPr>
          <p:cNvSpPr/>
          <p:nvPr/>
        </p:nvSpPr>
        <p:spPr>
          <a:xfrm>
            <a:off x="834253" y="4820716"/>
            <a:ext cx="973765" cy="584775"/>
          </a:xfrm>
          <a:prstGeom prst="rect">
            <a:avLst/>
          </a:prstGeom>
          <a:solidFill>
            <a:srgbClr val="012456"/>
          </a:solidFill>
        </p:spPr>
        <p:txBody>
          <a:bodyPr wrap="square">
            <a:spAutoFit/>
          </a:bodyPr>
          <a:lstStyle/>
          <a:p>
            <a:pPr defTabSz="457200"/>
            <a:r>
              <a:rPr lang="en-AU" sz="3200" dirty="0">
                <a:solidFill>
                  <a:prstClr val="white"/>
                </a:solidFill>
                <a:latin typeface="Lucida Console" panose="020B0609040504020204" pitchFamily="49" charset="0"/>
              </a:rPr>
              <a:t>--%</a:t>
            </a:r>
          </a:p>
        </p:txBody>
      </p:sp>
    </p:spTree>
    <p:extLst>
      <p:ext uri="{BB962C8B-B14F-4D97-AF65-F5344CB8AC3E}">
        <p14:creationId xmlns:p14="http://schemas.microsoft.com/office/powerpoint/2010/main" val="13069678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A42B6C0-9777-4379-AB8B-4DD34FB5EB90}"/>
              </a:ext>
            </a:extLst>
          </p:cNvPr>
          <p:cNvSpPr>
            <a:spLocks noGrp="1"/>
          </p:cNvSpPr>
          <p:nvPr>
            <p:ph type="title"/>
          </p:nvPr>
        </p:nvSpPr>
        <p:spPr/>
        <p:txBody>
          <a:bodyPr>
            <a:normAutofit/>
          </a:bodyPr>
          <a:lstStyle/>
          <a:p>
            <a:r>
              <a:rPr lang="en-AU" dirty="0"/>
              <a:t>Stop Parsing External Command Arguments</a:t>
            </a:r>
            <a:endParaRPr lang="en-US" dirty="0"/>
          </a:p>
        </p:txBody>
      </p:sp>
      <p:graphicFrame>
        <p:nvGraphicFramePr>
          <p:cNvPr id="22" name="Table 21">
            <a:extLst>
              <a:ext uri="{FF2B5EF4-FFF2-40B4-BE49-F238E27FC236}">
                <a16:creationId xmlns:a16="http://schemas.microsoft.com/office/drawing/2014/main" id="{C6295A5E-44D2-4F94-AB06-FB46477F522D}"/>
              </a:ext>
            </a:extLst>
          </p:cNvPr>
          <p:cNvGraphicFramePr>
            <a:graphicFrameLocks noGrp="1"/>
          </p:cNvGraphicFramePr>
          <p:nvPr>
            <p:extLst>
              <p:ext uri="{D42A27DB-BD31-4B8C-83A1-F6EECF244321}">
                <p14:modId xmlns:p14="http://schemas.microsoft.com/office/powerpoint/2010/main" val="3184253006"/>
              </p:ext>
            </p:extLst>
          </p:nvPr>
        </p:nvGraphicFramePr>
        <p:xfrm>
          <a:off x="1676400" y="4184333"/>
          <a:ext cx="9510464" cy="927166"/>
        </p:xfrm>
        <a:graphic>
          <a:graphicData uri="http://schemas.openxmlformats.org/drawingml/2006/table">
            <a:tbl>
              <a:tblPr firstRow="1" bandRow="1"/>
              <a:tblGrid>
                <a:gridCol w="9510464">
                  <a:extLst>
                    <a:ext uri="{9D8B030D-6E8A-4147-A177-3AD203B41FA5}">
                      <a16:colId xmlns:a16="http://schemas.microsoft.com/office/drawing/2014/main" val="1941467804"/>
                    </a:ext>
                  </a:extLst>
                </a:gridCol>
              </a:tblGrid>
              <a:tr h="303994">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Use --%</a:t>
                      </a:r>
                      <a:r>
                        <a:rPr lang="en-AU" sz="2400" b="0" baseline="0" dirty="0">
                          <a:solidFill>
                            <a:schemeClr val="tx1"/>
                          </a:solidFill>
                          <a:latin typeface="Segoe UI Light" panose="020B0502040204020203" pitchFamily="34" charset="0"/>
                          <a:cs typeface="Segoe UI Light" panose="020B0502040204020203" pitchFamily="34" charset="0"/>
                        </a:rPr>
                        <a:t> to stop PowerShell parsing</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22748662"/>
                  </a:ext>
                </a:extLst>
              </a:tr>
              <a:tr h="469966">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fr-FR" sz="2400" dirty="0">
                          <a:solidFill>
                            <a:srgbClr val="F5F5F5"/>
                          </a:solidFill>
                          <a:latin typeface="Lucida Console" panose="020B0609040504020204" pitchFamily="49" charset="0"/>
                        </a:rPr>
                        <a:t>PS C:\&gt; </a:t>
                      </a:r>
                      <a:r>
                        <a:rPr lang="fr-FR" sz="2400" dirty="0" err="1">
                          <a:solidFill>
                            <a:srgbClr val="E0FFFF"/>
                          </a:solidFill>
                          <a:latin typeface="Lucida Console" panose="020B0609040504020204" pitchFamily="49" charset="0"/>
                        </a:rPr>
                        <a:t>icacls</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X:\VMS</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a:t>
                      </a:r>
                      <a:r>
                        <a:rPr lang="fr-FR" sz="2400" dirty="0" err="1">
                          <a:solidFill>
                            <a:srgbClr val="EE82EE"/>
                          </a:solidFill>
                          <a:latin typeface="Lucida Console" panose="020B0609040504020204" pitchFamily="49" charset="0"/>
                        </a:rPr>
                        <a:t>grant</a:t>
                      </a:r>
                      <a:r>
                        <a:rPr lang="fr-FR" sz="2400" dirty="0">
                          <a:solidFill>
                            <a:srgbClr val="EE82EE"/>
                          </a:solidFill>
                          <a:latin typeface="Lucida Console" panose="020B0609040504020204" pitchFamily="49" charset="0"/>
                        </a:rPr>
                        <a:t> Dom\</a:t>
                      </a:r>
                      <a:r>
                        <a:rPr lang="fr-FR" sz="2400" dirty="0" err="1">
                          <a:solidFill>
                            <a:srgbClr val="EE82EE"/>
                          </a:solidFill>
                          <a:latin typeface="Lucida Console" panose="020B0609040504020204" pitchFamily="49" charset="0"/>
                        </a:rPr>
                        <a:t>HVAdmin</a:t>
                      </a:r>
                      <a:r>
                        <a:rPr lang="fr-FR" sz="2400" dirty="0">
                          <a:solidFill>
                            <a:srgbClr val="EE82EE"/>
                          </a:solidFill>
                          <a:latin typeface="Lucida Console" panose="020B0609040504020204" pitchFamily="49" charset="0"/>
                        </a:rPr>
                        <a:t>:(CI)F</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769078382"/>
                  </a:ext>
                </a:extLst>
              </a:tr>
            </a:tbl>
          </a:graphicData>
        </a:graphic>
      </p:graphicFrame>
      <p:sp>
        <p:nvSpPr>
          <p:cNvPr id="23" name="Down Arrow 6">
            <a:extLst>
              <a:ext uri="{FF2B5EF4-FFF2-40B4-BE49-F238E27FC236}">
                <a16:creationId xmlns:a16="http://schemas.microsoft.com/office/drawing/2014/main" id="{BF2F1BA7-ED12-409B-8148-11C1831005B1}"/>
              </a:ext>
            </a:extLst>
          </p:cNvPr>
          <p:cNvSpPr/>
          <p:nvPr/>
        </p:nvSpPr>
        <p:spPr>
          <a:xfrm>
            <a:off x="6107596" y="5257205"/>
            <a:ext cx="648072" cy="480549"/>
          </a:xfrm>
          <a:prstGeom prst="downArrow">
            <a:avLst>
              <a:gd name="adj1" fmla="val 50000"/>
              <a:gd name="adj2" fmla="val 46662"/>
            </a:avLst>
          </a:prstGeom>
          <a:solidFill>
            <a:srgbClr val="002050">
              <a:lumMod val="90000"/>
              <a:lumOff val="10000"/>
            </a:srgb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graphicFrame>
        <p:nvGraphicFramePr>
          <p:cNvPr id="24" name="Table 23">
            <a:extLst>
              <a:ext uri="{FF2B5EF4-FFF2-40B4-BE49-F238E27FC236}">
                <a16:creationId xmlns:a16="http://schemas.microsoft.com/office/drawing/2014/main" id="{C3062D69-F353-4C49-97A6-916C35398CBB}"/>
              </a:ext>
            </a:extLst>
          </p:cNvPr>
          <p:cNvGraphicFramePr>
            <a:graphicFrameLocks noGrp="1"/>
          </p:cNvGraphicFramePr>
          <p:nvPr>
            <p:extLst>
              <p:ext uri="{D42A27DB-BD31-4B8C-83A1-F6EECF244321}">
                <p14:modId xmlns:p14="http://schemas.microsoft.com/office/powerpoint/2010/main" val="4057807242"/>
              </p:ext>
            </p:extLst>
          </p:nvPr>
        </p:nvGraphicFramePr>
        <p:xfrm>
          <a:off x="1676400" y="5737754"/>
          <a:ext cx="9510464" cy="927166"/>
        </p:xfrm>
        <a:graphic>
          <a:graphicData uri="http://schemas.openxmlformats.org/drawingml/2006/table">
            <a:tbl>
              <a:tblPr firstRow="1" bandRow="1"/>
              <a:tblGrid>
                <a:gridCol w="9510464">
                  <a:extLst>
                    <a:ext uri="{9D8B030D-6E8A-4147-A177-3AD203B41FA5}">
                      <a16:colId xmlns:a16="http://schemas.microsoft.com/office/drawing/2014/main" val="967674269"/>
                    </a:ext>
                  </a:extLst>
                </a:gridCol>
              </a:tblGrid>
              <a:tr h="303994">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Sends the following command to the </a:t>
                      </a:r>
                      <a:r>
                        <a:rPr lang="en-AU" sz="2400" b="0" dirty="0" err="1">
                          <a:solidFill>
                            <a:schemeClr val="tx1"/>
                          </a:solidFill>
                          <a:latin typeface="Segoe UI Light" panose="020B0502040204020203" pitchFamily="34" charset="0"/>
                          <a:cs typeface="Segoe UI Light" panose="020B0502040204020203" pitchFamily="34" charset="0"/>
                        </a:rPr>
                        <a:t>icacls</a:t>
                      </a:r>
                      <a:r>
                        <a:rPr lang="en-AU" sz="2400" b="0" baseline="0" dirty="0">
                          <a:solidFill>
                            <a:schemeClr val="tx1"/>
                          </a:solidFill>
                          <a:latin typeface="Segoe UI Light" panose="020B0502040204020203" pitchFamily="34" charset="0"/>
                          <a:cs typeface="Segoe UI Light" panose="020B0502040204020203" pitchFamily="34" charset="0"/>
                        </a:rPr>
                        <a:t> program</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26982806"/>
                  </a:ext>
                </a:extLst>
              </a:tr>
              <a:tr h="469966">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fr-FR" sz="2400" dirty="0">
                          <a:solidFill>
                            <a:srgbClr val="EE82EE"/>
                          </a:solidFill>
                          <a:latin typeface="Lucida Console" panose="020B0609040504020204" pitchFamily="49" charset="0"/>
                        </a:rPr>
                        <a:t>X:\VMS</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a:t>
                      </a:r>
                      <a:r>
                        <a:rPr lang="fr-FR" sz="2400" dirty="0" err="1">
                          <a:solidFill>
                            <a:srgbClr val="EE82EE"/>
                          </a:solidFill>
                          <a:latin typeface="Lucida Console" panose="020B0609040504020204" pitchFamily="49" charset="0"/>
                        </a:rPr>
                        <a:t>grant</a:t>
                      </a:r>
                      <a:r>
                        <a:rPr lang="fr-FR" sz="2400" dirty="0">
                          <a:solidFill>
                            <a:srgbClr val="EE82EE"/>
                          </a:solidFill>
                          <a:latin typeface="Lucida Console" panose="020B0609040504020204" pitchFamily="49" charset="0"/>
                        </a:rPr>
                        <a:t> Dom\</a:t>
                      </a:r>
                      <a:r>
                        <a:rPr lang="fr-FR" sz="2400" dirty="0" err="1">
                          <a:solidFill>
                            <a:srgbClr val="EE82EE"/>
                          </a:solidFill>
                          <a:latin typeface="Lucida Console" panose="020B0609040504020204" pitchFamily="49" charset="0"/>
                        </a:rPr>
                        <a:t>HVAdmin</a:t>
                      </a:r>
                      <a:r>
                        <a:rPr lang="fr-FR" sz="2400" dirty="0">
                          <a:solidFill>
                            <a:srgbClr val="EE82EE"/>
                          </a:solidFill>
                          <a:latin typeface="Lucida Console" panose="020B0609040504020204" pitchFamily="49" charset="0"/>
                        </a:rPr>
                        <a:t>:(CI)F</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050839153"/>
                  </a:ext>
                </a:extLst>
              </a:tr>
            </a:tbl>
          </a:graphicData>
        </a:graphic>
      </p:graphicFrame>
      <p:graphicFrame>
        <p:nvGraphicFramePr>
          <p:cNvPr id="25" name="Table 24">
            <a:extLst>
              <a:ext uri="{FF2B5EF4-FFF2-40B4-BE49-F238E27FC236}">
                <a16:creationId xmlns:a16="http://schemas.microsoft.com/office/drawing/2014/main" id="{F34C4346-B566-45F6-98F9-CEF3756FB8B2}"/>
              </a:ext>
            </a:extLst>
          </p:cNvPr>
          <p:cNvGraphicFramePr>
            <a:graphicFrameLocks noGrp="1"/>
          </p:cNvGraphicFramePr>
          <p:nvPr>
            <p:extLst>
              <p:ext uri="{D42A27DB-BD31-4B8C-83A1-F6EECF244321}">
                <p14:modId xmlns:p14="http://schemas.microsoft.com/office/powerpoint/2010/main" val="983022588"/>
              </p:ext>
            </p:extLst>
          </p:nvPr>
        </p:nvGraphicFramePr>
        <p:xfrm>
          <a:off x="1676400" y="1137117"/>
          <a:ext cx="9510464" cy="2420954"/>
        </p:xfrm>
        <a:graphic>
          <a:graphicData uri="http://schemas.openxmlformats.org/drawingml/2006/table">
            <a:tbl>
              <a:tblPr firstRow="1" bandRow="1"/>
              <a:tblGrid>
                <a:gridCol w="9510464">
                  <a:extLst>
                    <a:ext uri="{9D8B030D-6E8A-4147-A177-3AD203B41FA5}">
                      <a16:colId xmlns:a16="http://schemas.microsoft.com/office/drawing/2014/main" val="2899710155"/>
                    </a:ext>
                  </a:extLst>
                </a:gridCol>
              </a:tblGrid>
              <a:tr h="465568">
                <a:tc>
                  <a:txBody>
                    <a:bodyPr/>
                    <a:lstStyle>
                      <a:lvl1pPr marL="0" algn="l" defTabSz="914367" rtl="0" eaLnBrk="1" latinLnBrk="0" hangingPunct="1">
                        <a:defRPr sz="1765" b="1" kern="1200">
                          <a:solidFill>
                            <a:schemeClr val="bg1"/>
                          </a:solidFill>
                          <a:latin typeface="Segoe UI"/>
                          <a:ea typeface=""/>
                          <a:cs typeface=""/>
                        </a:defRPr>
                      </a:lvl1pPr>
                      <a:lvl2pPr marL="457183" algn="l" defTabSz="914367" rtl="0" eaLnBrk="1" latinLnBrk="0" hangingPunct="1">
                        <a:defRPr sz="1765" b="1" kern="1200">
                          <a:solidFill>
                            <a:schemeClr val="bg1"/>
                          </a:solidFill>
                          <a:latin typeface="Segoe UI"/>
                          <a:ea typeface=""/>
                          <a:cs typeface=""/>
                        </a:defRPr>
                      </a:lvl2pPr>
                      <a:lvl3pPr marL="914367" algn="l" defTabSz="914367" rtl="0" eaLnBrk="1" latinLnBrk="0" hangingPunct="1">
                        <a:defRPr sz="1765" b="1" kern="1200">
                          <a:solidFill>
                            <a:schemeClr val="bg1"/>
                          </a:solidFill>
                          <a:latin typeface="Segoe UI"/>
                          <a:ea typeface=""/>
                          <a:cs typeface=""/>
                        </a:defRPr>
                      </a:lvl3pPr>
                      <a:lvl4pPr marL="1371550" algn="l" defTabSz="914367" rtl="0" eaLnBrk="1" latinLnBrk="0" hangingPunct="1">
                        <a:defRPr sz="1765" b="1" kern="1200">
                          <a:solidFill>
                            <a:schemeClr val="bg1"/>
                          </a:solidFill>
                          <a:latin typeface="Segoe UI"/>
                          <a:ea typeface=""/>
                          <a:cs typeface=""/>
                        </a:defRPr>
                      </a:lvl4pPr>
                      <a:lvl5pPr marL="1828734" algn="l" defTabSz="914367" rtl="0" eaLnBrk="1" latinLnBrk="0" hangingPunct="1">
                        <a:defRPr sz="1765" b="1" kern="1200">
                          <a:solidFill>
                            <a:schemeClr val="bg1"/>
                          </a:solidFill>
                          <a:latin typeface="Segoe UI"/>
                          <a:ea typeface=""/>
                          <a:cs typeface=""/>
                        </a:defRPr>
                      </a:lvl5pPr>
                      <a:lvl6pPr marL="2285918" algn="l" defTabSz="914367" rtl="0" eaLnBrk="1" latinLnBrk="0" hangingPunct="1">
                        <a:defRPr sz="1765" b="1" kern="1200">
                          <a:solidFill>
                            <a:schemeClr val="bg1"/>
                          </a:solidFill>
                          <a:latin typeface="Segoe UI"/>
                          <a:ea typeface=""/>
                          <a:cs typeface=""/>
                        </a:defRPr>
                      </a:lvl6pPr>
                      <a:lvl7pPr marL="2743101" algn="l" defTabSz="914367" rtl="0" eaLnBrk="1" latinLnBrk="0" hangingPunct="1">
                        <a:defRPr sz="1765" b="1" kern="1200">
                          <a:solidFill>
                            <a:schemeClr val="bg1"/>
                          </a:solidFill>
                          <a:latin typeface="Segoe UI"/>
                          <a:ea typeface=""/>
                          <a:cs typeface=""/>
                        </a:defRPr>
                      </a:lvl7pPr>
                      <a:lvl8pPr marL="3200284" algn="l" defTabSz="914367" rtl="0" eaLnBrk="1" latinLnBrk="0" hangingPunct="1">
                        <a:defRPr sz="1765" b="1" kern="1200">
                          <a:solidFill>
                            <a:schemeClr val="bg1"/>
                          </a:solidFill>
                          <a:latin typeface="Segoe UI"/>
                          <a:ea typeface=""/>
                          <a:cs typeface=""/>
                        </a:defRPr>
                      </a:lvl8pPr>
                      <a:lvl9pPr marL="3657469" algn="l" defTabSz="914367" rtl="0" eaLnBrk="1" latinLnBrk="0" hangingPunct="1">
                        <a:defRPr sz="1765" b="1" kern="1200">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Parsing</a:t>
                      </a:r>
                      <a:r>
                        <a:rPr lang="en-AU" sz="2400" b="0" baseline="0" dirty="0">
                          <a:solidFill>
                            <a:schemeClr val="tx1"/>
                          </a:solidFill>
                          <a:latin typeface="Segoe UI Light" panose="020B0502040204020203" pitchFamily="34" charset="0"/>
                          <a:cs typeface="Segoe UI Light" panose="020B0502040204020203" pitchFamily="34" charset="0"/>
                        </a:rPr>
                        <a:t> and special characters can make external commands challenging</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2336507"/>
                  </a:ext>
                </a:extLst>
              </a:tr>
              <a:tr h="1955386">
                <a:tc>
                  <a:txBody>
                    <a:bodyPr/>
                    <a:lstStyle>
                      <a:lvl1pPr marL="0" algn="l" defTabSz="914367" rtl="0" eaLnBrk="1" latinLnBrk="0" hangingPunct="1">
                        <a:defRPr sz="1765" kern="1200">
                          <a:solidFill>
                            <a:schemeClr val="tx1"/>
                          </a:solidFill>
                          <a:latin typeface="Segoe UI"/>
                          <a:ea typeface=""/>
                          <a:cs typeface=""/>
                        </a:defRPr>
                      </a:lvl1pPr>
                      <a:lvl2pPr marL="457183" algn="l" defTabSz="914367" rtl="0" eaLnBrk="1" latinLnBrk="0" hangingPunct="1">
                        <a:defRPr sz="1765" kern="1200">
                          <a:solidFill>
                            <a:schemeClr val="tx1"/>
                          </a:solidFill>
                          <a:latin typeface="Segoe UI"/>
                          <a:ea typeface=""/>
                          <a:cs typeface=""/>
                        </a:defRPr>
                      </a:lvl2pPr>
                      <a:lvl3pPr marL="914367" algn="l" defTabSz="914367" rtl="0" eaLnBrk="1" latinLnBrk="0" hangingPunct="1">
                        <a:defRPr sz="1765" kern="1200">
                          <a:solidFill>
                            <a:schemeClr val="tx1"/>
                          </a:solidFill>
                          <a:latin typeface="Segoe UI"/>
                          <a:ea typeface=""/>
                          <a:cs typeface=""/>
                        </a:defRPr>
                      </a:lvl3pPr>
                      <a:lvl4pPr marL="1371550" algn="l" defTabSz="914367" rtl="0" eaLnBrk="1" latinLnBrk="0" hangingPunct="1">
                        <a:defRPr sz="1765" kern="1200">
                          <a:solidFill>
                            <a:schemeClr val="tx1"/>
                          </a:solidFill>
                          <a:latin typeface="Segoe UI"/>
                          <a:ea typeface=""/>
                          <a:cs typeface=""/>
                        </a:defRPr>
                      </a:lvl4pPr>
                      <a:lvl5pPr marL="1828734" algn="l" defTabSz="914367" rtl="0" eaLnBrk="1" latinLnBrk="0" hangingPunct="1">
                        <a:defRPr sz="1765" kern="1200">
                          <a:solidFill>
                            <a:schemeClr val="tx1"/>
                          </a:solidFill>
                          <a:latin typeface="Segoe UI"/>
                          <a:ea typeface=""/>
                          <a:cs typeface=""/>
                        </a:defRPr>
                      </a:lvl5pPr>
                      <a:lvl6pPr marL="2285918" algn="l" defTabSz="914367" rtl="0" eaLnBrk="1" latinLnBrk="0" hangingPunct="1">
                        <a:defRPr sz="1765" kern="1200">
                          <a:solidFill>
                            <a:schemeClr val="tx1"/>
                          </a:solidFill>
                          <a:latin typeface="Segoe UI"/>
                          <a:ea typeface=""/>
                          <a:cs typeface=""/>
                        </a:defRPr>
                      </a:lvl6pPr>
                      <a:lvl7pPr marL="2743101" algn="l" defTabSz="914367" rtl="0" eaLnBrk="1" latinLnBrk="0" hangingPunct="1">
                        <a:defRPr sz="1765" kern="1200">
                          <a:solidFill>
                            <a:schemeClr val="tx1"/>
                          </a:solidFill>
                          <a:latin typeface="Segoe UI"/>
                          <a:ea typeface=""/>
                          <a:cs typeface=""/>
                        </a:defRPr>
                      </a:lvl7pPr>
                      <a:lvl8pPr marL="3200284" algn="l" defTabSz="914367" rtl="0" eaLnBrk="1" latinLnBrk="0" hangingPunct="1">
                        <a:defRPr sz="1765" kern="1200">
                          <a:solidFill>
                            <a:schemeClr val="tx1"/>
                          </a:solidFill>
                          <a:latin typeface="Segoe UI"/>
                          <a:ea typeface=""/>
                          <a:cs typeface=""/>
                        </a:defRPr>
                      </a:lvl8pPr>
                      <a:lvl9pPr marL="3657469" algn="l" defTabSz="914367" rtl="0" eaLnBrk="1" latinLnBrk="0" hangingPunct="1">
                        <a:defRPr sz="1765" kern="1200">
                          <a:solidFill>
                            <a:schemeClr val="tx1"/>
                          </a:solidFill>
                          <a:latin typeface="Segoe UI"/>
                          <a:ea typeface=""/>
                          <a:cs typeface=""/>
                        </a:defRPr>
                      </a:lvl9pPr>
                    </a:lstStyle>
                    <a:p>
                      <a:r>
                        <a:rPr lang="fr-FR" sz="2400" dirty="0">
                          <a:solidFill>
                            <a:srgbClr val="F5F5F5"/>
                          </a:solidFill>
                          <a:latin typeface="Lucida Console" panose="020B0609040504020204" pitchFamily="49" charset="0"/>
                        </a:rPr>
                        <a:t>PS C:\&gt; </a:t>
                      </a:r>
                      <a:r>
                        <a:rPr lang="fr-FR" sz="2400" dirty="0" err="1">
                          <a:solidFill>
                            <a:srgbClr val="E0FFFF"/>
                          </a:solidFill>
                          <a:latin typeface="Lucida Console" panose="020B0609040504020204" pitchFamily="49" charset="0"/>
                        </a:rPr>
                        <a:t>icacls</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X:\VMS</a:t>
                      </a:r>
                      <a:r>
                        <a:rPr lang="fr-FR" sz="2400" dirty="0">
                          <a:solidFill>
                            <a:srgbClr val="F5F5F5"/>
                          </a:solidFill>
                          <a:latin typeface="Lucida Console" panose="020B0609040504020204" pitchFamily="49" charset="0"/>
                        </a:rPr>
                        <a:t> </a:t>
                      </a:r>
                      <a:r>
                        <a:rPr lang="fr-FR" sz="2400" dirty="0">
                          <a:solidFill>
                            <a:srgbClr val="EE82EE"/>
                          </a:solidFill>
                          <a:latin typeface="Lucida Console" panose="020B0609040504020204" pitchFamily="49" charset="0"/>
                        </a:rPr>
                        <a:t>/</a:t>
                      </a:r>
                      <a:r>
                        <a:rPr lang="fr-FR" sz="2400" dirty="0" err="1">
                          <a:solidFill>
                            <a:srgbClr val="EE82EE"/>
                          </a:solidFill>
                          <a:latin typeface="Lucida Console" panose="020B0609040504020204" pitchFamily="49" charset="0"/>
                        </a:rPr>
                        <a:t>grant</a:t>
                      </a:r>
                      <a:r>
                        <a:rPr lang="fr-FR" sz="2400" dirty="0">
                          <a:solidFill>
                            <a:srgbClr val="EE82EE"/>
                          </a:solidFill>
                          <a:latin typeface="Lucida Console" panose="020B0609040504020204" pitchFamily="49" charset="0"/>
                        </a:rPr>
                        <a:t> Dom\</a:t>
                      </a:r>
                      <a:r>
                        <a:rPr lang="fr-FR" sz="2400" dirty="0" err="1">
                          <a:solidFill>
                            <a:srgbClr val="EE82EE"/>
                          </a:solidFill>
                          <a:latin typeface="Lucida Console" panose="020B0609040504020204" pitchFamily="49" charset="0"/>
                        </a:rPr>
                        <a:t>HVAdmin</a:t>
                      </a:r>
                      <a:r>
                        <a:rPr lang="fr-FR" sz="2400" dirty="0">
                          <a:solidFill>
                            <a:srgbClr val="EE82EE"/>
                          </a:solidFill>
                          <a:latin typeface="Lucida Console" panose="020B0609040504020204" pitchFamily="49" charset="0"/>
                        </a:rPr>
                        <a:t>:(CI)F</a:t>
                      </a:r>
                    </a:p>
                    <a:p>
                      <a:endParaRPr lang="en-US" sz="2400" dirty="0">
                        <a:solidFill>
                          <a:srgbClr val="FF0000"/>
                        </a:solidFill>
                        <a:latin typeface="Lucida Console" panose="020B0609040504020204" pitchFamily="49" charset="0"/>
                      </a:endParaRPr>
                    </a:p>
                    <a:p>
                      <a:r>
                        <a:rPr lang="en-US" sz="2400" dirty="0">
                          <a:solidFill>
                            <a:srgbClr val="FF0000"/>
                          </a:solidFill>
                          <a:latin typeface="Lucida Console" panose="020B0609040504020204" pitchFamily="49" charset="0"/>
                        </a:rPr>
                        <a:t>CI : The term 'CI' is not recognized as the name of a </a:t>
                      </a:r>
                      <a:r>
                        <a:rPr lang="en-US" sz="2400" dirty="0" err="1">
                          <a:solidFill>
                            <a:srgbClr val="FF0000"/>
                          </a:solidFill>
                          <a:latin typeface="Lucida Console" panose="020B0609040504020204" pitchFamily="49" charset="0"/>
                        </a:rPr>
                        <a:t>cmdlet</a:t>
                      </a:r>
                      <a:r>
                        <a:rPr lang="en-US" sz="2400" dirty="0">
                          <a:solidFill>
                            <a:srgbClr val="FF0000"/>
                          </a:solidFill>
                          <a:latin typeface="Lucida Console" panose="020B0609040504020204" pitchFamily="49" charset="0"/>
                        </a:rPr>
                        <a:t>, function, script file, or operable program.</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592654075"/>
                  </a:ext>
                </a:extLst>
              </a:tr>
            </a:tbl>
          </a:graphicData>
        </a:graphic>
      </p:graphicFrame>
      <p:sp>
        <p:nvSpPr>
          <p:cNvPr id="26" name="Down Arrow 10">
            <a:extLst>
              <a:ext uri="{FF2B5EF4-FFF2-40B4-BE49-F238E27FC236}">
                <a16:creationId xmlns:a16="http://schemas.microsoft.com/office/drawing/2014/main" id="{B0612AE5-7B7C-431B-BA1D-27370AB61BB9}"/>
              </a:ext>
            </a:extLst>
          </p:cNvPr>
          <p:cNvSpPr/>
          <p:nvPr/>
        </p:nvSpPr>
        <p:spPr>
          <a:xfrm>
            <a:off x="6107596" y="3709185"/>
            <a:ext cx="648072" cy="480549"/>
          </a:xfrm>
          <a:prstGeom prst="downArrow">
            <a:avLst>
              <a:gd name="adj1" fmla="val 50000"/>
              <a:gd name="adj2" fmla="val 46662"/>
            </a:avLst>
          </a:prstGeom>
          <a:solidFill>
            <a:srgbClr val="002050">
              <a:lumMod val="90000"/>
              <a:lumOff val="10000"/>
            </a:srgb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prstClr val="white"/>
              </a:solidFill>
              <a:effectLst/>
              <a:uLnTx/>
              <a:uFillTx/>
              <a:latin typeface="Segoe UI"/>
              <a:ea typeface="+mn-ea"/>
              <a:cs typeface="+mn-cs"/>
            </a:endParaRPr>
          </a:p>
        </p:txBody>
      </p:sp>
      <p:grpSp>
        <p:nvGrpSpPr>
          <p:cNvPr id="27" name="Group 26">
            <a:extLst>
              <a:ext uri="{FF2B5EF4-FFF2-40B4-BE49-F238E27FC236}">
                <a16:creationId xmlns:a16="http://schemas.microsoft.com/office/drawing/2014/main" id="{BD7C0170-4A11-4156-ABFC-3389F30984DB}"/>
              </a:ext>
            </a:extLst>
          </p:cNvPr>
          <p:cNvGrpSpPr/>
          <p:nvPr/>
        </p:nvGrpSpPr>
        <p:grpSpPr>
          <a:xfrm>
            <a:off x="7467600" y="2112856"/>
            <a:ext cx="3582751" cy="2012561"/>
            <a:chOff x="7876674" y="1143000"/>
            <a:chExt cx="3582751" cy="2012561"/>
          </a:xfrm>
          <a:effectLst/>
        </p:grpSpPr>
        <p:sp>
          <p:nvSpPr>
            <p:cNvPr id="28" name="Isosceles Triangle 27">
              <a:extLst>
                <a:ext uri="{FF2B5EF4-FFF2-40B4-BE49-F238E27FC236}">
                  <a16:creationId xmlns:a16="http://schemas.microsoft.com/office/drawing/2014/main" id="{7EEBB74F-49F8-4BA4-92BF-616D55267E87}"/>
                </a:ext>
              </a:extLst>
            </p:cNvPr>
            <p:cNvSpPr/>
            <p:nvPr/>
          </p:nvSpPr>
          <p:spPr>
            <a:xfrm>
              <a:off x="10122568" y="1143000"/>
              <a:ext cx="304800" cy="1467036"/>
            </a:xfrm>
            <a:prstGeom prst="triangle">
              <a:avLst/>
            </a:prstGeom>
            <a:solidFill>
              <a:sysClr val="window" lastClr="FFFFFF">
                <a:lumMod val="50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Segoe UI"/>
                <a:ea typeface="+mn-ea"/>
                <a:cs typeface="+mn-cs"/>
              </a:endParaRPr>
            </a:p>
          </p:txBody>
        </p:sp>
        <p:sp>
          <p:nvSpPr>
            <p:cNvPr id="29" name="Rectangle 28">
              <a:extLst>
                <a:ext uri="{FF2B5EF4-FFF2-40B4-BE49-F238E27FC236}">
                  <a16:creationId xmlns:a16="http://schemas.microsoft.com/office/drawing/2014/main" id="{10DB4AF1-B520-4500-A37F-8C691343231D}"/>
                </a:ext>
              </a:extLst>
            </p:cNvPr>
            <p:cNvSpPr/>
            <p:nvPr/>
          </p:nvSpPr>
          <p:spPr>
            <a:xfrm>
              <a:off x="7876674" y="2477967"/>
              <a:ext cx="3582751" cy="677594"/>
            </a:xfrm>
            <a:prstGeom prst="rect">
              <a:avLst/>
            </a:prstGeom>
            <a:solidFill>
              <a:sysClr val="window" lastClr="FFFFFF">
                <a:lumMod val="50000"/>
              </a:sys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a:ea typeface="+mn-ea"/>
                  <a:cs typeface="+mn-cs"/>
                </a:rPr>
                <a:t>Parenthesis  cause issue</a:t>
              </a:r>
            </a:p>
          </p:txBody>
        </p:sp>
      </p:grpSp>
    </p:spTree>
    <p:extLst>
      <p:ext uri="{BB962C8B-B14F-4D97-AF65-F5344CB8AC3E}">
        <p14:creationId xmlns:p14="http://schemas.microsoft.com/office/powerpoint/2010/main" val="5562196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Variables and Datatypes</a:t>
            </a:r>
            <a:endParaRPr lang="en-US" dirty="0"/>
          </a:p>
        </p:txBody>
      </p:sp>
    </p:spTree>
    <p:extLst>
      <p:ext uri="{BB962C8B-B14F-4D97-AF65-F5344CB8AC3E}">
        <p14:creationId xmlns:p14="http://schemas.microsoft.com/office/powerpoint/2010/main" val="42178268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26281196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53306" y="2936826"/>
            <a:ext cx="2739937" cy="2347858"/>
          </a:xfrm>
          <a:prstGeom prst="rect">
            <a:avLst/>
          </a:prstGeom>
        </p:spPr>
      </p:pic>
      <p:pic>
        <p:nvPicPr>
          <p:cNvPr id="26" name="Picture 25"/>
          <p:cNvPicPr>
            <a:picLocks noChangeAspect="1"/>
          </p:cNvPicPr>
          <p:nvPr/>
        </p:nvPicPr>
        <p:blipFill>
          <a:blip r:embed="rId4"/>
          <a:stretch>
            <a:fillRect/>
          </a:stretch>
        </p:blipFill>
        <p:spPr>
          <a:xfrm>
            <a:off x="3038890" y="1141428"/>
            <a:ext cx="2972403" cy="2443976"/>
          </a:xfrm>
          <a:prstGeom prst="rect">
            <a:avLst/>
          </a:prstGeom>
        </p:spPr>
      </p:pic>
      <p:sp>
        <p:nvSpPr>
          <p:cNvPr id="6" name="Title 5"/>
          <p:cNvSpPr>
            <a:spLocks noGrp="1"/>
          </p:cNvSpPr>
          <p:nvPr>
            <p:ph type="title"/>
          </p:nvPr>
        </p:nvSpPr>
        <p:spPr/>
        <p:txBody>
          <a:bodyPr/>
          <a:lstStyle/>
          <a:p>
            <a:r>
              <a:rPr lang="en-US" dirty="0"/>
              <a:t>How Would You Model a TV?</a:t>
            </a:r>
          </a:p>
        </p:txBody>
      </p:sp>
      <p:sp>
        <p:nvSpPr>
          <p:cNvPr id="5" name="Rectangle 4"/>
          <p:cNvSpPr/>
          <p:nvPr/>
        </p:nvSpPr>
        <p:spPr bwMode="auto">
          <a:xfrm>
            <a:off x="8531681" y="1143000"/>
            <a:ext cx="2515459" cy="929473"/>
          </a:xfrm>
          <a:prstGeom prst="rect">
            <a:avLst/>
          </a:prstGeom>
          <a:solidFill>
            <a:srgbClr val="4F7FB7"/>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sz="2800" kern="0" dirty="0">
                <a:solidFill>
                  <a:srgbClr val="FFFFFF"/>
                </a:solidFill>
                <a:latin typeface="Arial"/>
              </a:rPr>
              <a:t>Methods</a:t>
            </a:r>
          </a:p>
          <a:p>
            <a:pPr algn="ctr" defTabSz="914400" eaLnBrk="0" fontAlgn="base" hangingPunct="0">
              <a:spcBef>
                <a:spcPct val="0"/>
              </a:spcBef>
              <a:spcAft>
                <a:spcPct val="0"/>
              </a:spcAft>
              <a:defRPr/>
            </a:pPr>
            <a:r>
              <a:rPr lang="en-GB" sz="2800" kern="0" dirty="0">
                <a:solidFill>
                  <a:srgbClr val="FFFFFF"/>
                </a:solidFill>
                <a:latin typeface="Arial"/>
              </a:rPr>
              <a:t>(Actions)</a:t>
            </a:r>
            <a:endParaRPr lang="en-GB" sz="3600" kern="0" dirty="0">
              <a:solidFill>
                <a:srgbClr val="FFFFFF"/>
              </a:solidFill>
              <a:latin typeface="Arial"/>
            </a:endParaRPr>
          </a:p>
        </p:txBody>
      </p:sp>
      <p:sp>
        <p:nvSpPr>
          <p:cNvPr id="8" name="Rectangle 7"/>
          <p:cNvSpPr/>
          <p:nvPr/>
        </p:nvSpPr>
        <p:spPr bwMode="auto">
          <a:xfrm>
            <a:off x="406399" y="1143000"/>
            <a:ext cx="2500351" cy="929473"/>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sz="2800" kern="0" dirty="0">
                <a:solidFill>
                  <a:srgbClr val="FFFFFF"/>
                </a:solidFill>
                <a:latin typeface="Arial"/>
              </a:rPr>
              <a:t>Properties</a:t>
            </a:r>
          </a:p>
          <a:p>
            <a:pPr algn="ctr" defTabSz="914400" eaLnBrk="0" fontAlgn="base" hangingPunct="0">
              <a:spcBef>
                <a:spcPct val="0"/>
              </a:spcBef>
              <a:spcAft>
                <a:spcPct val="0"/>
              </a:spcAft>
              <a:defRPr/>
            </a:pPr>
            <a:r>
              <a:rPr lang="en-GB" sz="2800" kern="0" dirty="0">
                <a:solidFill>
                  <a:srgbClr val="FFFFFF"/>
                </a:solidFill>
                <a:latin typeface="Arial"/>
              </a:rPr>
              <a:t>(Information)</a:t>
            </a:r>
            <a:endParaRPr lang="en-GB" sz="3600" kern="0" dirty="0">
              <a:solidFill>
                <a:srgbClr val="FFFFFF"/>
              </a:solidFill>
              <a:latin typeface="Arial"/>
            </a:endParaRPr>
          </a:p>
        </p:txBody>
      </p:sp>
      <p:sp>
        <p:nvSpPr>
          <p:cNvPr id="9" name="Rectangle 8"/>
          <p:cNvSpPr/>
          <p:nvPr/>
        </p:nvSpPr>
        <p:spPr bwMode="auto">
          <a:xfrm>
            <a:off x="404725" y="2191431"/>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Is it on?</a:t>
            </a:r>
          </a:p>
        </p:txBody>
      </p:sp>
      <p:sp>
        <p:nvSpPr>
          <p:cNvPr id="10" name="Rectangle 9"/>
          <p:cNvSpPr/>
          <p:nvPr/>
        </p:nvSpPr>
        <p:spPr bwMode="auto">
          <a:xfrm>
            <a:off x="406400" y="2735717"/>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Current Channel</a:t>
            </a:r>
          </a:p>
        </p:txBody>
      </p:sp>
      <p:sp>
        <p:nvSpPr>
          <p:cNvPr id="11" name="Rectangle 10"/>
          <p:cNvSpPr/>
          <p:nvPr/>
        </p:nvSpPr>
        <p:spPr bwMode="auto">
          <a:xfrm>
            <a:off x="404725" y="3280003"/>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Current Volume</a:t>
            </a:r>
          </a:p>
        </p:txBody>
      </p:sp>
      <p:sp>
        <p:nvSpPr>
          <p:cNvPr id="12" name="Rectangle 11"/>
          <p:cNvSpPr/>
          <p:nvPr/>
        </p:nvSpPr>
        <p:spPr bwMode="auto">
          <a:xfrm>
            <a:off x="404725" y="4353561"/>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Brand</a:t>
            </a:r>
          </a:p>
        </p:txBody>
      </p:sp>
      <p:sp>
        <p:nvSpPr>
          <p:cNvPr id="13" name="Rectangle 12"/>
          <p:cNvSpPr/>
          <p:nvPr/>
        </p:nvSpPr>
        <p:spPr bwMode="auto">
          <a:xfrm>
            <a:off x="404725" y="3827667"/>
            <a:ext cx="2500350" cy="36168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Screen Size</a:t>
            </a:r>
          </a:p>
        </p:txBody>
      </p:sp>
      <p:sp>
        <p:nvSpPr>
          <p:cNvPr id="19" name="Rectangle 18"/>
          <p:cNvSpPr/>
          <p:nvPr/>
        </p:nvSpPr>
        <p:spPr bwMode="auto">
          <a:xfrm>
            <a:off x="404725" y="4901225"/>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Input</a:t>
            </a:r>
          </a:p>
        </p:txBody>
      </p:sp>
      <p:sp>
        <p:nvSpPr>
          <p:cNvPr id="20" name="Rectangle 19"/>
          <p:cNvSpPr/>
          <p:nvPr/>
        </p:nvSpPr>
        <p:spPr bwMode="auto">
          <a:xfrm>
            <a:off x="8531681" y="2191431"/>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Toggle Power</a:t>
            </a:r>
          </a:p>
        </p:txBody>
      </p:sp>
      <p:sp>
        <p:nvSpPr>
          <p:cNvPr id="21" name="Rectangle 20"/>
          <p:cNvSpPr/>
          <p:nvPr/>
        </p:nvSpPr>
        <p:spPr bwMode="auto">
          <a:xfrm>
            <a:off x="8533356" y="2735717"/>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 Channel Up</a:t>
            </a:r>
          </a:p>
        </p:txBody>
      </p:sp>
      <p:sp>
        <p:nvSpPr>
          <p:cNvPr id="22" name="Rectangle 21"/>
          <p:cNvSpPr/>
          <p:nvPr/>
        </p:nvSpPr>
        <p:spPr bwMode="auto">
          <a:xfrm>
            <a:off x="8531681" y="3280003"/>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Channel Down</a:t>
            </a:r>
          </a:p>
        </p:txBody>
      </p:sp>
      <p:sp>
        <p:nvSpPr>
          <p:cNvPr id="23" name="Rectangle 22"/>
          <p:cNvSpPr/>
          <p:nvPr/>
        </p:nvSpPr>
        <p:spPr bwMode="auto">
          <a:xfrm>
            <a:off x="8531681" y="4353561"/>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Volume Down</a:t>
            </a:r>
          </a:p>
        </p:txBody>
      </p:sp>
      <p:sp>
        <p:nvSpPr>
          <p:cNvPr id="24" name="Rectangle 23"/>
          <p:cNvSpPr/>
          <p:nvPr/>
        </p:nvSpPr>
        <p:spPr bwMode="auto">
          <a:xfrm>
            <a:off x="8531681" y="3827667"/>
            <a:ext cx="2513783" cy="36168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eaLnBrk="0" fontAlgn="base" hangingPunct="0">
              <a:spcBef>
                <a:spcPct val="0"/>
              </a:spcBef>
              <a:spcAft>
                <a:spcPct val="0"/>
              </a:spcAft>
              <a:defRPr/>
            </a:pPr>
            <a:r>
              <a:rPr lang="en-GB" kern="0" dirty="0">
                <a:solidFill>
                  <a:srgbClr val="FFFFFF"/>
                </a:solidFill>
                <a:latin typeface="Arial"/>
              </a:rPr>
              <a:t>Volume Up</a:t>
            </a:r>
          </a:p>
        </p:txBody>
      </p:sp>
      <p:sp>
        <p:nvSpPr>
          <p:cNvPr id="25" name="Rectangle 24"/>
          <p:cNvSpPr/>
          <p:nvPr/>
        </p:nvSpPr>
        <p:spPr bwMode="auto">
          <a:xfrm>
            <a:off x="8531681" y="4901225"/>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Change Input</a:t>
            </a:r>
          </a:p>
        </p:txBody>
      </p:sp>
      <p:sp>
        <p:nvSpPr>
          <p:cNvPr id="29" name="Rectangle 28"/>
          <p:cNvSpPr/>
          <p:nvPr/>
        </p:nvSpPr>
        <p:spPr bwMode="auto">
          <a:xfrm>
            <a:off x="8531681" y="5505320"/>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Set Channel(&lt;</a:t>
            </a:r>
            <a:r>
              <a:rPr lang="en-GB" kern="0" dirty="0" err="1">
                <a:solidFill>
                  <a:srgbClr val="FFFFFF"/>
                </a:solidFill>
                <a:latin typeface="Arial"/>
              </a:rPr>
              <a:t>int</a:t>
            </a:r>
            <a:r>
              <a:rPr lang="en-GB" kern="0" dirty="0">
                <a:solidFill>
                  <a:srgbClr val="FFFFFF"/>
                </a:solidFill>
                <a:latin typeface="Arial"/>
              </a:rPr>
              <a:t>&gt;)</a:t>
            </a:r>
          </a:p>
        </p:txBody>
      </p:sp>
      <p:cxnSp>
        <p:nvCxnSpPr>
          <p:cNvPr id="31" name="Straight Arrow Connector 30"/>
          <p:cNvCxnSpPr>
            <a:cxnSpLocks/>
          </p:cNvCxnSpPr>
          <p:nvPr/>
        </p:nvCxnSpPr>
        <p:spPr>
          <a:xfrm flipV="1">
            <a:off x="5553306" y="5943600"/>
            <a:ext cx="4733694" cy="425977"/>
          </a:xfrm>
          <a:prstGeom prst="straightConnector1">
            <a:avLst/>
          </a:prstGeom>
          <a:ln>
            <a:solidFill>
              <a:srgbClr val="32145A"/>
            </a:solidFill>
            <a:tailEnd type="triangle"/>
          </a:ln>
        </p:spPr>
        <p:style>
          <a:lnRef idx="3">
            <a:schemeClr val="accent6"/>
          </a:lnRef>
          <a:fillRef idx="0">
            <a:schemeClr val="accent6"/>
          </a:fillRef>
          <a:effectRef idx="2">
            <a:schemeClr val="accent6"/>
          </a:effectRef>
          <a:fontRef idx="minor">
            <a:schemeClr val="tx1"/>
          </a:fontRef>
        </p:style>
      </p:cxnSp>
      <p:sp>
        <p:nvSpPr>
          <p:cNvPr id="33" name="TextBox 32"/>
          <p:cNvSpPr txBox="1"/>
          <p:nvPr/>
        </p:nvSpPr>
        <p:spPr>
          <a:xfrm>
            <a:off x="304800" y="5933384"/>
            <a:ext cx="5400035" cy="646331"/>
          </a:xfrm>
          <a:prstGeom prst="rect">
            <a:avLst/>
          </a:prstGeom>
          <a:solidFill>
            <a:srgbClr val="107C10"/>
          </a:solidFill>
          <a:ln>
            <a:solidFill>
              <a:srgbClr val="32145A"/>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solidFill>
                  <a:schemeClr val="bg1"/>
                </a:solidFill>
              </a:rPr>
              <a:t>To change the channel to a particular one we have to pass in data (the channel number).</a:t>
            </a:r>
          </a:p>
        </p:txBody>
      </p:sp>
      <p:sp>
        <p:nvSpPr>
          <p:cNvPr id="34" name="Rectangle 33"/>
          <p:cNvSpPr/>
          <p:nvPr/>
        </p:nvSpPr>
        <p:spPr bwMode="auto">
          <a:xfrm>
            <a:off x="404725" y="5448889"/>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Screen Type</a:t>
            </a:r>
          </a:p>
        </p:txBody>
      </p:sp>
    </p:spTree>
    <p:extLst>
      <p:ext uri="{BB962C8B-B14F-4D97-AF65-F5344CB8AC3E}">
        <p14:creationId xmlns:p14="http://schemas.microsoft.com/office/powerpoint/2010/main" val="15227350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par>
                                <p:cTn id="69" presetID="22" presetClass="entr" presetSubtype="8"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9" grpId="0" animBg="1"/>
      <p:bldP spid="20" grpId="0" animBg="1"/>
      <p:bldP spid="21" grpId="0" animBg="1"/>
      <p:bldP spid="22" grpId="0" animBg="1"/>
      <p:bldP spid="23" grpId="0" animBg="1"/>
      <p:bldP spid="24" grpId="0" animBg="1"/>
      <p:bldP spid="25" grpId="0" animBg="1"/>
      <p:bldP spid="29" grpId="0" animBg="1"/>
      <p:bldP spid="33" grpId="0"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5366D007-9D6C-4F17-B88E-EA0EF7F0E1D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02DCE5BF-0620-405C-AB2E-55A001BDDF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4479520e-c01d-46b7-8288-e62ea01161ee" variableListUniqueId="d6c5d8a6-45b5-4a0e-b0e7-cf1e0e53bdd5"/>
  </pd:DataReferenceList>
  <pd:VariableReplacementDescriptor name="" desc="" uid="">
    <pd:DataReferenceList>
      <pd:DataReference datasourceID="feebff45-792f-402d-b0b2-aef9b0ece030" dataFieldID="4479520e-c01d-46b7-8288-e62ea01161ee"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30.xml><?xml version="1.0" encoding="utf-8"?>
<ct:contentTypeSchema xmlns:ct="http://schemas.microsoft.com/office/2006/metadata/contentType" xmlns:ma="http://schemas.microsoft.com/office/2006/metadata/properties/metaAttributes" ct:_="" ma:_="" ma:contentTypeName="Document" ma:contentTypeID="0x0101003D836F0D51E45746AA90AA578B82A533" ma:contentTypeVersion="11" ma:contentTypeDescription="Create a new document." ma:contentTypeScope="" ma:versionID="5237bfa6acac454aa46e597307ad7a2e">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ce0497b6632bcbde9a6d1b4b828b5ed7"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fa9ac045-4823-4e55-900e-1aa609c35a06" xsi:nil="true"/>
    <_ip_UnifiedCompliancePolicyProperties xmlns="http://schemas.microsoft.com/sharepoint/v3" xsi:nil="true"/>
  </documentManagement>
</p:properties>
</file>

<file path=customXml/item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212A2E93-36B2-4FC4-8A8B-F563AA6FDEAF}">
  <ds:schemaRefs>
    <ds:schemaRef ds:uri="Strauss.PersonalizationDefinition"/>
  </ds:schemaRefs>
</ds:datastoreItem>
</file>

<file path=customXml/itemProps11.xml><?xml version="1.0" encoding="utf-8"?>
<ds:datastoreItem xmlns:ds="http://schemas.openxmlformats.org/officeDocument/2006/customXml" ds:itemID="{F2DA9F2B-88A3-4FD8-816A-5AEDD15C3CB8}">
  <ds:schemaRefs>
    <ds:schemaRef ds:uri="Strauss.PersonalizationDefinition"/>
  </ds:schemaRefs>
</ds:datastoreItem>
</file>

<file path=customXml/itemProps12.xml><?xml version="1.0" encoding="utf-8"?>
<ds:datastoreItem xmlns:ds="http://schemas.openxmlformats.org/officeDocument/2006/customXml" ds:itemID="{E5B72C13-CB3A-4B5D-BCF3-B87AEBEDAEC2}">
  <ds:schemaRefs>
    <ds:schemaRef ds:uri="Strauss.PersonalizationDefinition"/>
  </ds:schemaRefs>
</ds:datastoreItem>
</file>

<file path=customXml/itemProps13.xml><?xml version="1.0" encoding="utf-8"?>
<ds:datastoreItem xmlns:ds="http://schemas.openxmlformats.org/officeDocument/2006/customXml" ds:itemID="{17EF3724-EF3D-4353-8708-94BCD987B4A8}">
  <ds:schemaRefs>
    <ds:schemaRef ds:uri="Strauss.PersonalizationDefinition"/>
  </ds:schemaRefs>
</ds:datastoreItem>
</file>

<file path=customXml/itemProps14.xml><?xml version="1.0" encoding="utf-8"?>
<ds:datastoreItem xmlns:ds="http://schemas.openxmlformats.org/officeDocument/2006/customXml" ds:itemID="{745A9F02-279B-40A5-ACFE-778B932498B9}">
  <ds:schemaRefs>
    <ds:schemaRef ds:uri="Strauss.PersonalizationDefinition"/>
  </ds:schemaRefs>
</ds:datastoreItem>
</file>

<file path=customXml/itemProps15.xml><?xml version="1.0" encoding="utf-8"?>
<ds:datastoreItem xmlns:ds="http://schemas.openxmlformats.org/officeDocument/2006/customXml" ds:itemID="{1171264E-FDDC-4D58-B06F-86016C2C80B3}">
  <ds:schemaRefs>
    <ds:schemaRef ds:uri="Strauss.PersonalizationDefinition"/>
  </ds:schemaRefs>
</ds:datastoreItem>
</file>

<file path=customXml/itemProps16.xml><?xml version="1.0" encoding="utf-8"?>
<ds:datastoreItem xmlns:ds="http://schemas.openxmlformats.org/officeDocument/2006/customXml" ds:itemID="{EAF16860-FE45-4933-B536-807DC9939B56}">
  <ds:schemaRefs>
    <ds:schemaRef ds:uri="Strauss.PersonalizationDefinition"/>
  </ds:schemaRefs>
</ds:datastoreItem>
</file>

<file path=customXml/itemProps17.xml><?xml version="1.0" encoding="utf-8"?>
<ds:datastoreItem xmlns:ds="http://schemas.openxmlformats.org/officeDocument/2006/customXml" ds:itemID="{E87399B4-47E9-4030-BB74-2CF9A50A4B28}">
  <ds:schemaRefs>
    <ds:schemaRef ds:uri="Strauss.PersonalizationDefinition"/>
  </ds:schemaRefs>
</ds:datastoreItem>
</file>

<file path=customXml/itemProps18.xml><?xml version="1.0" encoding="utf-8"?>
<ds:datastoreItem xmlns:ds="http://schemas.openxmlformats.org/officeDocument/2006/customXml" ds:itemID="{96264F61-3495-4914-94C2-C53211D4A299}">
  <ds:schemaRefs>
    <ds:schemaRef ds:uri="Strauss.PersonalizationDefinition"/>
  </ds:schemaRefs>
</ds:datastoreItem>
</file>

<file path=customXml/itemProps19.xml><?xml version="1.0" encoding="utf-8"?>
<ds:datastoreItem xmlns:ds="http://schemas.openxmlformats.org/officeDocument/2006/customXml" ds:itemID="{87FC71C4-EE08-4E04-92F8-17FB50F8982C}">
  <ds:schemaRefs>
    <ds:schemaRef ds:uri="Strauss.PersonalizationDefinition"/>
  </ds:schemaRefs>
</ds:datastoreItem>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20.xml><?xml version="1.0" encoding="utf-8"?>
<ds:datastoreItem xmlns:ds="http://schemas.openxmlformats.org/officeDocument/2006/customXml" ds:itemID="{E4E6E34D-1BD3-4B4F-8FFE-FCE026A39327}">
  <ds:schemaRefs>
    <ds:schemaRef ds:uri="Strauss.PersonalizationDefinition"/>
  </ds:schemaRefs>
</ds:datastoreItem>
</file>

<file path=customXml/itemProps21.xml><?xml version="1.0" encoding="utf-8"?>
<ds:datastoreItem xmlns:ds="http://schemas.openxmlformats.org/officeDocument/2006/customXml" ds:itemID="{4DA57F68-2826-464B-B020-50047ACF46D9}">
  <ds:schemaRefs>
    <ds:schemaRef ds:uri="Strauss.PersonalizationDefinition"/>
  </ds:schemaRefs>
</ds:datastoreItem>
</file>

<file path=customXml/itemProps22.xml><?xml version="1.0" encoding="utf-8"?>
<ds:datastoreItem xmlns:ds="http://schemas.openxmlformats.org/officeDocument/2006/customXml" ds:itemID="{3FBC2CBA-6E96-4CA2-BFB1-526691A4EC26}">
  <ds:schemaRefs>
    <ds:schemaRef ds:uri="Strauss.PersonalizationDefinition"/>
  </ds:schemaRefs>
</ds:datastoreItem>
</file>

<file path=customXml/itemProps23.xml><?xml version="1.0" encoding="utf-8"?>
<ds:datastoreItem xmlns:ds="http://schemas.openxmlformats.org/officeDocument/2006/customXml" ds:itemID="{AF4549AA-E7D3-4D60-8BFF-92A1C05A668F}">
  <ds:schemaRefs>
    <ds:schemaRef ds:uri="Strauss.PersonalizationDefinition"/>
  </ds:schemaRefs>
</ds:datastoreItem>
</file>

<file path=customXml/itemProps24.xml><?xml version="1.0" encoding="utf-8"?>
<ds:datastoreItem xmlns:ds="http://schemas.openxmlformats.org/officeDocument/2006/customXml" ds:itemID="{61DDDCED-CB07-49D5-8A63-0775755ECD9A}">
  <ds:schemaRefs>
    <ds:schemaRef ds:uri="Strauss.PersonalizationDefinition"/>
  </ds:schemaRefs>
</ds:datastoreItem>
</file>

<file path=customXml/itemProps25.xml><?xml version="1.0" encoding="utf-8"?>
<ds:datastoreItem xmlns:ds="http://schemas.openxmlformats.org/officeDocument/2006/customXml" ds:itemID="{30A725BE-1E40-4629-B1BC-4ED25972B2CD}">
  <ds:schemaRefs>
    <ds:schemaRef ds:uri="Strauss.PersonalizationDefinition"/>
  </ds:schemaRefs>
</ds:datastoreItem>
</file>

<file path=customXml/itemProps26.xml><?xml version="1.0" encoding="utf-8"?>
<ds:datastoreItem xmlns:ds="http://schemas.openxmlformats.org/officeDocument/2006/customXml" ds:itemID="{22FA32DF-E66D-45AB-AF2B-AB17E5B931DE}">
  <ds:schemaRefs>
    <ds:schemaRef ds:uri="Strauss.PersonalizationDefinition"/>
  </ds:schemaRefs>
</ds:datastoreItem>
</file>

<file path=customXml/itemProps27.xml><?xml version="1.0" encoding="utf-8"?>
<ds:datastoreItem xmlns:ds="http://schemas.openxmlformats.org/officeDocument/2006/customXml" ds:itemID="{82FF3EAE-0AD2-48A3-AF3F-EFB21AA0155E}">
  <ds:schemaRefs>
    <ds:schemaRef ds:uri="Strauss.PersonalizationDefinition"/>
  </ds:schemaRefs>
</ds:datastoreItem>
</file>

<file path=customXml/itemProps28.xml><?xml version="1.0" encoding="utf-8"?>
<ds:datastoreItem xmlns:ds="http://schemas.openxmlformats.org/officeDocument/2006/customXml" ds:itemID="{8CDEDA23-86EF-4FD1-BDEA-E03423EEB550}">
  <ds:schemaRefs>
    <ds:schemaRef ds:uri="Strauss.PersonalizationDefinition"/>
  </ds:schemaRefs>
</ds:datastoreItem>
</file>

<file path=customXml/itemProps29.xml><?xml version="1.0" encoding="utf-8"?>
<ds:datastoreItem xmlns:ds="http://schemas.openxmlformats.org/officeDocument/2006/customXml" ds:itemID="{F1A705D6-28A3-4570-82B4-CEDEABCA00D2}">
  <ds:schemaRefs>
    <ds:schemaRef ds:uri="Strauss.PersonalizationDefinition"/>
  </ds:schemaRefs>
</ds:datastoreItem>
</file>

<file path=customXml/itemProps3.xml><?xml version="1.0" encoding="utf-8"?>
<ds:datastoreItem xmlns:ds="http://schemas.openxmlformats.org/officeDocument/2006/customXml" ds:itemID="{E7EBEF02-C69B-46E0-B38A-E51611CE5254}">
  <ds:schemaRefs>
    <ds:schemaRef ds:uri="Strauss.PersonalizationDefinition"/>
  </ds:schemaRefs>
</ds:datastoreItem>
</file>

<file path=customXml/itemProps30.xml><?xml version="1.0" encoding="utf-8"?>
<ds:datastoreItem xmlns:ds="http://schemas.openxmlformats.org/officeDocument/2006/customXml" ds:itemID="{97420F7B-7EC4-46C2-B9D8-5AB90E3ECCEF}"/>
</file>

<file path=customXml/itemProps31.xml><?xml version="1.0" encoding="utf-8"?>
<ds:datastoreItem xmlns:ds="http://schemas.openxmlformats.org/officeDocument/2006/customXml" ds:itemID="{608B544F-57B6-4E1F-964D-6CAE6A840C75}"/>
</file>

<file path=customXml/itemProps32.xml><?xml version="1.0" encoding="utf-8"?>
<ds:datastoreItem xmlns:ds="http://schemas.openxmlformats.org/officeDocument/2006/customXml" ds:itemID="{15B70F47-7662-4577-9E1D-3A677BB6FFCF}"/>
</file>

<file path=customXml/itemProps4.xml><?xml version="1.0" encoding="utf-8"?>
<ds:datastoreItem xmlns:ds="http://schemas.openxmlformats.org/officeDocument/2006/customXml" ds:itemID="{4A3F169F-E27D-4A25-888C-4C5D83BAC082}">
  <ds:schemaRefs>
    <ds:schemaRef ds:uri="Strauss.PersonalizationDefinition"/>
  </ds:schemaRefs>
</ds:datastoreItem>
</file>

<file path=customXml/itemProps5.xml><?xml version="1.0" encoding="utf-8"?>
<ds:datastoreItem xmlns:ds="http://schemas.openxmlformats.org/officeDocument/2006/customXml" ds:itemID="{0F7851F0-22C9-4086-B07A-5B53AA1D88C0}">
  <ds:schemaRefs>
    <ds:schemaRef ds:uri="Strauss.PersonalizationDefinition"/>
  </ds:schemaRefs>
</ds:datastoreItem>
</file>

<file path=customXml/itemProps6.xml><?xml version="1.0" encoding="utf-8"?>
<ds:datastoreItem xmlns:ds="http://schemas.openxmlformats.org/officeDocument/2006/customXml" ds:itemID="{1C29C85C-B0E6-4A81-8D1A-F7F50C870851}">
  <ds:schemaRefs>
    <ds:schemaRef ds:uri="Strauss.PersonalizationDefinition"/>
  </ds:schemaRefs>
</ds:datastoreItem>
</file>

<file path=customXml/itemProps7.xml><?xml version="1.0" encoding="utf-8"?>
<ds:datastoreItem xmlns:ds="http://schemas.openxmlformats.org/officeDocument/2006/customXml" ds:itemID="{B09E3EAE-66CA-4A91-A5FE-A34A70B099ED}">
  <ds:schemaRefs>
    <ds:schemaRef ds:uri="Strauss.PersonalizationDefinition"/>
  </ds:schemaRefs>
</ds:datastoreItem>
</file>

<file path=customXml/itemProps8.xml><?xml version="1.0" encoding="utf-8"?>
<ds:datastoreItem xmlns:ds="http://schemas.openxmlformats.org/officeDocument/2006/customXml" ds:itemID="{712108F3-86F2-4B95-AF2D-FE4E45965FCC}">
  <ds:schemaRefs>
    <ds:schemaRef ds:uri="Strauss.PersonalizationDefinition"/>
  </ds:schemaRefs>
</ds:datastoreItem>
</file>

<file path=customXml/itemProps9.xml><?xml version="1.0" encoding="utf-8"?>
<ds:datastoreItem xmlns:ds="http://schemas.openxmlformats.org/officeDocument/2006/customXml" ds:itemID="{031FA6E1-AAF0-48B9-B760-19692CA52A18}">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Module_Template</Template>
  <TotalTime>5</TotalTime>
  <Words>4730</Words>
  <Application>Microsoft Office PowerPoint</Application>
  <PresentationFormat>Widescreen</PresentationFormat>
  <Paragraphs>1053</Paragraphs>
  <Slides>87</Slides>
  <Notes>87</Notes>
  <HiddenSlides>3</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87</vt:i4>
      </vt:variant>
    </vt:vector>
  </HeadingPairs>
  <TitlesOfParts>
    <vt:vector size="99" baseType="lpstr">
      <vt:lpstr>Arial</vt:lpstr>
      <vt:lpstr>Calibri</vt:lpstr>
      <vt:lpstr>Calibri Light</vt:lpstr>
      <vt:lpstr>Consolas</vt:lpstr>
      <vt:lpstr>Courier New</vt:lpstr>
      <vt:lpstr>Lucida Console</vt:lpstr>
      <vt:lpstr>Segoe UI</vt:lpstr>
      <vt:lpstr>Segoe UI Light</vt:lpstr>
      <vt:lpstr>Segoe UI Semibold</vt:lpstr>
      <vt:lpstr>Wingdings</vt:lpstr>
      <vt:lpstr>WHITE TEMPLATE</vt:lpstr>
      <vt:lpstr>COLOR TEMPLATE</vt:lpstr>
      <vt:lpstr>WorkshopPLUS - Windows PowerShell: Foundation Skills</vt:lpstr>
      <vt:lpstr>Disclaimer</vt:lpstr>
      <vt:lpstr>Objects, Variables and Data Types</vt:lpstr>
      <vt:lpstr>Learning Units covered in this Module</vt:lpstr>
      <vt:lpstr>Object Models</vt:lpstr>
      <vt:lpstr>PowerPoint Presentation</vt:lpstr>
      <vt:lpstr>What is an object?</vt:lpstr>
      <vt:lpstr>What is an Object?</vt:lpstr>
      <vt:lpstr>How Would You Model a TV?</vt:lpstr>
      <vt:lpstr>Understanding Instances</vt:lpstr>
      <vt:lpstr>TV Model Example</vt:lpstr>
      <vt:lpstr>Object-Based Shell</vt:lpstr>
      <vt:lpstr>IntelliSense Object Members</vt:lpstr>
      <vt:lpstr>Demonstration</vt:lpstr>
      <vt:lpstr>PowerPoint Presentation</vt:lpstr>
      <vt:lpstr>Identify PROPERTIES and METHODS for an object</vt:lpstr>
      <vt:lpstr>Get-Member</vt:lpstr>
      <vt:lpstr>What Object Type Am I Using?</vt:lpstr>
      <vt:lpstr>What Object Type am I Using?</vt:lpstr>
      <vt:lpstr>Understanding Get-Member Definitions</vt:lpstr>
      <vt:lpstr>Understanding Get-Member Definitions</vt:lpstr>
      <vt:lpstr>Demonstration</vt:lpstr>
      <vt:lpstr>PowerPoint Presentation</vt:lpstr>
      <vt:lpstr>Identify the TYPE of an object</vt:lpstr>
      <vt:lpstr>Object TYPE Returned by the Get-Date Cmdlet</vt:lpstr>
      <vt:lpstr>Object TYPE Returned By The Get-Date Cmdlet</vt:lpstr>
      <vt:lpstr>Demonstration</vt:lpstr>
      <vt:lpstr>Object Models</vt:lpstr>
      <vt:lpstr>Variables and Data Types</vt:lpstr>
      <vt:lpstr>Learnings covered in this Unit</vt:lpstr>
      <vt:lpstr>What are Variables?</vt:lpstr>
      <vt:lpstr>What Are Variables?</vt:lpstr>
      <vt:lpstr>Automatic Variables</vt:lpstr>
      <vt:lpstr>Automatic Variables – Examples</vt:lpstr>
      <vt:lpstr>Demonstration</vt:lpstr>
      <vt:lpstr>PowerPoint Presentation</vt:lpstr>
      <vt:lpstr>User-Defined Variables</vt:lpstr>
      <vt:lpstr>User-Defined Variables</vt:lpstr>
      <vt:lpstr>Variable Cmdlets</vt:lpstr>
      <vt:lpstr>Constant Variables</vt:lpstr>
      <vt:lpstr>ReadOnly Variables</vt:lpstr>
      <vt:lpstr>User-Defined Variable </vt:lpstr>
      <vt:lpstr>Variables and Data Types</vt:lpstr>
      <vt:lpstr>Demonstration</vt:lpstr>
      <vt:lpstr>PowerPoint Presentation</vt:lpstr>
      <vt:lpstr>Strings</vt:lpstr>
      <vt:lpstr>Literal Strings </vt:lpstr>
      <vt:lpstr>Expandable Strings </vt:lpstr>
      <vt:lpstr>Literal or Expandable String Spanning Multiple Lines</vt:lpstr>
      <vt:lpstr>Here Strings </vt:lpstr>
      <vt:lpstr>Sub-Expression</vt:lpstr>
      <vt:lpstr>Demonstration</vt:lpstr>
      <vt:lpstr>PowerPoint Presentation</vt:lpstr>
      <vt:lpstr>Types</vt:lpstr>
      <vt:lpstr>Types</vt:lpstr>
      <vt:lpstr>General Types</vt:lpstr>
      <vt:lpstr>What Object Type am I Using?</vt:lpstr>
      <vt:lpstr>Type Casting</vt:lpstr>
      <vt:lpstr>Variables Can Be Strongly Typed</vt:lpstr>
      <vt:lpstr>Strong Typing a variable</vt:lpstr>
      <vt:lpstr>Demonstration</vt:lpstr>
      <vt:lpstr>Static Members</vt:lpstr>
      <vt:lpstr>Discover Static Members</vt:lpstr>
      <vt:lpstr>Print ASCII table using PowerShell</vt:lpstr>
      <vt:lpstr>Demonstration</vt:lpstr>
      <vt:lpstr>PowerPoint Presentation</vt:lpstr>
      <vt:lpstr>Type Operators</vt:lpstr>
      <vt:lpstr>Type Operators – Test Object Types</vt:lpstr>
      <vt:lpstr>Type Operators – Type Cast via Operator</vt:lpstr>
      <vt:lpstr>Demonstration</vt:lpstr>
      <vt:lpstr>Parsing Modes</vt:lpstr>
      <vt:lpstr>Parsing Modes</vt:lpstr>
      <vt:lpstr>Parsing Mode Examples</vt:lpstr>
      <vt:lpstr>Turn Argument Mode Into Expression Mode With $()</vt:lpstr>
      <vt:lpstr>Turn Expression Mode into Argument Mode With &amp; </vt:lpstr>
      <vt:lpstr>PowerPoint Presentation</vt:lpstr>
      <vt:lpstr>Escape Character</vt:lpstr>
      <vt:lpstr>Escape Character</vt:lpstr>
      <vt:lpstr>Backtick Uses</vt:lpstr>
      <vt:lpstr>Special Characters</vt:lpstr>
      <vt:lpstr>Demonstration</vt:lpstr>
      <vt:lpstr>PowerPoint Presentation</vt:lpstr>
      <vt:lpstr>Stop Parsing</vt:lpstr>
      <vt:lpstr>Stop Parsing</vt:lpstr>
      <vt:lpstr>Stop Parsing External Command Arguments</vt:lpstr>
      <vt:lpstr>Variables and Datatypes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Mike O'Neill</cp:lastModifiedBy>
  <cp:revision>3</cp:revision>
  <dcterms:created xsi:type="dcterms:W3CDTF">2019-02-08T20:18:42Z</dcterms:created>
  <dcterms:modified xsi:type="dcterms:W3CDTF">2019-02-08T20:23:42Z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2019-02-08T20:23:12.9206880Z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1c8230ff-ba1c-4b9e-bb79-fe2670d662cc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0x0101003D836F0D51E45746AA90AA578B82A533</vt:lpwstr>
  </property>
</Properties>
</file>