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slideLayouts/slideLayout59.xml" ContentType="application/vnd.openxmlformats-officedocument.presentationml.slideLayout+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26.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customXml/itemProps8.xml" ContentType="application/vnd.openxmlformats-officedocument.customXmlProperties+xml"/>
  <Override PartName="/customXml/itemProps7.xml" ContentType="application/vnd.openxmlformats-officedocument.customXmlProperties+xml"/>
  <Override PartName="/customXml/itemProps6.xml" ContentType="application/vnd.openxmlformats-officedocument.customXmlProperties+xml"/>
  <Override PartName="/docProps/core.xml" ContentType="application/vnd.openxmlformats-package.core-properties+xml"/>
  <Override PartName="/docProps/custom.xml" ContentType="application/vnd.openxmlformats-officedocument.custom-properties+xml"/>
  <Override PartName="/ppt/tags/tag3.xml" ContentType="application/vnd.openxmlformats-officedocument.presentationml.tags+xml"/>
  <Override PartName="/ppt/tags/tag2.xml" ContentType="application/vnd.openxmlformats-officedocument.presentationml.tag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tags/tag4.xml" ContentType="application/vnd.openxmlformats-officedocument.presentationml.tags+xml"/>
  <Override PartName="/customXml/itemProps5.xml" ContentType="application/vnd.openxmlformats-officedocument.customXmlProperties+xml"/>
  <Override PartName="/docProps/app.xml" ContentType="application/vnd.openxmlformats-officedocument.extended-properties+xml"/>
  <Override PartName="/customXml/itemProps12.xml" ContentType="application/vnd.openxmlformats-officedocument.customXmlProperties+xml"/>
  <Override PartName="/ppt/tags/tag1.xml" ContentType="application/vnd.openxmlformats-officedocument.presentationml.tags+xml"/>
  <Override PartName="/customXml/itemProps11.xml" ContentType="application/vnd.openxmlformats-officedocument.customXmlProperties+xml"/>
  <Override PartName="/customXml/itemProps10.xml" ContentType="application/vnd.openxmlformats-officedocument.customXmlProperties+xml"/>
  <Override PartName="/customXml/itemProps9.xml" ContentType="application/vnd.openxmlformats-officedocument.customXmlProperties+xml"/>
  <Override PartName="/customXml/itemProps14.xml" ContentType="application/vnd.openxmlformats-officedocument.customXmlProperties+xml"/>
  <Override PartName="/customXml/itemProps13.xml" ContentType="application/vnd.openxmlformats-officedocument.customXmlProperties+xml"/>
  <Override PartName="/customXml/itemProps15.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3"/>
    <p:sldMasterId id="2147483697" r:id="rId14"/>
  </p:sldMasterIdLst>
  <p:notesMasterIdLst>
    <p:notesMasterId r:id="rId56"/>
  </p:notesMasterIdLst>
  <p:sldIdLst>
    <p:sldId id="257" r:id="rId15"/>
    <p:sldId id="259" r:id="rId16"/>
    <p:sldId id="258" r:id="rId17"/>
    <p:sldId id="261" r:id="rId18"/>
    <p:sldId id="260" r:id="rId19"/>
    <p:sldId id="264" r:id="rId20"/>
    <p:sldId id="292" r:id="rId21"/>
    <p:sldId id="288" r:id="rId22"/>
    <p:sldId id="289" r:id="rId23"/>
    <p:sldId id="291" r:id="rId24"/>
    <p:sldId id="290" r:id="rId25"/>
    <p:sldId id="494" r:id="rId26"/>
    <p:sldId id="280" r:id="rId27"/>
    <p:sldId id="267" r:id="rId28"/>
    <p:sldId id="495" r:id="rId29"/>
    <p:sldId id="496" r:id="rId30"/>
    <p:sldId id="287" r:id="rId31"/>
    <p:sldId id="497" r:id="rId32"/>
    <p:sldId id="498" r:id="rId33"/>
    <p:sldId id="499" r:id="rId34"/>
    <p:sldId id="500" r:id="rId35"/>
    <p:sldId id="501" r:id="rId36"/>
    <p:sldId id="487" r:id="rId37"/>
    <p:sldId id="488" r:id="rId38"/>
    <p:sldId id="489" r:id="rId39"/>
    <p:sldId id="491" r:id="rId40"/>
    <p:sldId id="273" r:id="rId41"/>
    <p:sldId id="492" r:id="rId42"/>
    <p:sldId id="502" r:id="rId43"/>
    <p:sldId id="503" r:id="rId44"/>
    <p:sldId id="504" r:id="rId45"/>
    <p:sldId id="505" r:id="rId46"/>
    <p:sldId id="506" r:id="rId47"/>
    <p:sldId id="507" r:id="rId48"/>
    <p:sldId id="508" r:id="rId49"/>
    <p:sldId id="509" r:id="rId50"/>
    <p:sldId id="510" r:id="rId51"/>
    <p:sldId id="511" r:id="rId52"/>
    <p:sldId id="512" r:id="rId53"/>
    <p:sldId id="256" r:id="rId54"/>
    <p:sldId id="262"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orkshopPLUS - Windows PowerShell: Foundation Skills" id="{FFEF8AD3-9A27-4443-988F-6654778A0805}">
          <p14:sldIdLst>
            <p14:sldId id="257"/>
            <p14:sldId id="259"/>
          </p14:sldIdLst>
        </p14:section>
        <p14:section name="PowerShell Built-In Help System" id="{C462F5C8-1708-4250-992F-8CE5B6503FDA}">
          <p14:sldIdLst>
            <p14:sldId id="258"/>
          </p14:sldIdLst>
        </p14:section>
        <p14:section name="Using the PowerShell Help System" id="{2CD051E2-A4A7-4B2D-A34A-EB2611AE2C97}">
          <p14:sldIdLst>
            <p14:sldId id="261"/>
            <p14:sldId id="260"/>
          </p14:sldIdLst>
        </p14:section>
        <p14:section name="Using the PowerShell Help System - Get help using Get-Help" id="{C1789A5C-4126-4C92-B2A8-668B9F72E4ED}">
          <p14:sldIdLst>
            <p14:sldId id="264"/>
            <p14:sldId id="292"/>
            <p14:sldId id="288"/>
            <p14:sldId id="289"/>
            <p14:sldId id="291"/>
            <p14:sldId id="290"/>
            <p14:sldId id="494"/>
            <p14:sldId id="280"/>
            <p14:sldId id="267"/>
          </p14:sldIdLst>
        </p14:section>
        <p14:section name="Using the PowerShell Help System - Getting help for PowerShell concepts" id="{28F9BDCA-8003-4379-9CA9-75F7288E891A}">
          <p14:sldIdLst>
            <p14:sldId id="495"/>
            <p14:sldId id="496"/>
            <p14:sldId id="287"/>
            <p14:sldId id="497"/>
            <p14:sldId id="498"/>
            <p14:sldId id="499"/>
            <p14:sldId id="500"/>
          </p14:sldIdLst>
        </p14:section>
        <p14:section name="Using the PowerShell Help System - Updatable Help" id="{81A95D94-3D7B-40B2-AD42-5A3DE8E52DFF}">
          <p14:sldIdLst>
            <p14:sldId id="501"/>
            <p14:sldId id="487"/>
            <p14:sldId id="488"/>
            <p14:sldId id="489"/>
            <p14:sldId id="491"/>
            <p14:sldId id="273"/>
            <p14:sldId id="492"/>
            <p14:sldId id="502"/>
          </p14:sldIdLst>
        </p14:section>
        <p14:section name="Using the PowerShell Help System - Comment-based help topics for functions and scripts" id="{E95B2F2F-BCDA-4FF8-8BFD-89138DF8F3BD}">
          <p14:sldIdLst>
            <p14:sldId id="503"/>
            <p14:sldId id="504"/>
            <p14:sldId id="505"/>
            <p14:sldId id="506"/>
            <p14:sldId id="507"/>
            <p14:sldId id="508"/>
            <p14:sldId id="509"/>
            <p14:sldId id="510"/>
            <p14:sldId id="511"/>
            <p14:sldId id="512"/>
          </p14:sldIdLst>
        </p14:section>
        <p14:section name="Using the PowerShell Help System - Lab: Using the PowerShell Help System" id="{F6B6D8D8-B25C-4C23-AA73-730AE438F970}">
          <p14:sldIdLst>
            <p14:sldId id="256"/>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2" d="100"/>
          <a:sy n="22" d="100"/>
        </p:scale>
        <p:origin x="970"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slide" Target="slides/slide25.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slide" Target="slides/slide28.xml"/><Relationship Id="rId47" Type="http://schemas.openxmlformats.org/officeDocument/2006/relationships/slide" Target="slides/slide33.xml"/><Relationship Id="rId50" Type="http://schemas.openxmlformats.org/officeDocument/2006/relationships/slide" Target="slides/slide36.xml"/><Relationship Id="rId55" Type="http://schemas.openxmlformats.org/officeDocument/2006/relationships/slide" Target="slides/slide41.xml"/><Relationship Id="rId63" Type="http://schemas.openxmlformats.org/officeDocument/2006/relationships/customXml" Target="../customXml/item15.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 Target="slides/slide2.xml"/><Relationship Id="rId29" Type="http://schemas.openxmlformats.org/officeDocument/2006/relationships/slide" Target="slides/slide15.xml"/><Relationship Id="rId11" Type="http://schemas.openxmlformats.org/officeDocument/2006/relationships/customXml" Target="../customXml/item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slide" Target="slides/slide31.xml"/><Relationship Id="rId53" Type="http://schemas.openxmlformats.org/officeDocument/2006/relationships/slide" Target="slides/slide39.xml"/><Relationship Id="rId58" Type="http://schemas.openxmlformats.org/officeDocument/2006/relationships/viewProps" Target="viewProps.xml"/><Relationship Id="rId5" Type="http://schemas.openxmlformats.org/officeDocument/2006/relationships/customXml" Target="../customXml/item5.xml"/><Relationship Id="rId61" Type="http://schemas.openxmlformats.org/officeDocument/2006/relationships/customXml" Target="../customXml/item13.xml"/><Relationship Id="rId19" Type="http://schemas.openxmlformats.org/officeDocument/2006/relationships/slide" Target="slides/slide5.xml"/><Relationship Id="rId14" Type="http://schemas.openxmlformats.org/officeDocument/2006/relationships/slideMaster" Target="slideMasters/slideMaster2.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slide" Target="slides/slide29.xml"/><Relationship Id="rId48" Type="http://schemas.openxmlformats.org/officeDocument/2006/relationships/slide" Target="slides/slide34.xml"/><Relationship Id="rId56" Type="http://schemas.openxmlformats.org/officeDocument/2006/relationships/notesMaster" Target="notesMasters/notesMaster1.xml"/><Relationship Id="rId8" Type="http://schemas.openxmlformats.org/officeDocument/2006/relationships/customXml" Target="../customXml/item8.xml"/><Relationship Id="rId51" Type="http://schemas.openxmlformats.org/officeDocument/2006/relationships/slide" Target="slides/slide3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slide" Target="slides/slide32.xml"/><Relationship Id="rId59" Type="http://schemas.openxmlformats.org/officeDocument/2006/relationships/theme" Target="theme/theme1.xml"/><Relationship Id="rId20" Type="http://schemas.openxmlformats.org/officeDocument/2006/relationships/slide" Target="slides/slide6.xml"/><Relationship Id="rId41" Type="http://schemas.openxmlformats.org/officeDocument/2006/relationships/slide" Target="slides/slide27.xml"/><Relationship Id="rId54" Type="http://schemas.openxmlformats.org/officeDocument/2006/relationships/slide" Target="slides/slide40.xml"/><Relationship Id="rId62" Type="http://schemas.openxmlformats.org/officeDocument/2006/relationships/customXml" Target="../customXml/item14.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slide" Target="slides/slide35.xml"/><Relationship Id="rId57" Type="http://schemas.openxmlformats.org/officeDocument/2006/relationships/presProps" Target="presProps.xml"/><Relationship Id="rId10" Type="http://schemas.openxmlformats.org/officeDocument/2006/relationships/customXml" Target="../customXml/item10.xml"/><Relationship Id="rId31" Type="http://schemas.openxmlformats.org/officeDocument/2006/relationships/slide" Target="slides/slide17.xml"/><Relationship Id="rId44" Type="http://schemas.openxmlformats.org/officeDocument/2006/relationships/slide" Target="slides/slide30.xml"/><Relationship Id="rId52" Type="http://schemas.openxmlformats.org/officeDocument/2006/relationships/slide" Target="slides/slide38.xml"/><Relationship Id="rId6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A5C094-FFDA-42A9-A5FB-78A2D25A61D7}" type="datetimeFigureOut">
              <a:rPr lang="en-US" smtClean="0"/>
              <a:t>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703FF4-339F-4CD3-B438-F0D8691C49F0}" type="slidenum">
              <a:rPr lang="en-US" smtClean="0"/>
              <a:t>‹#›</a:t>
            </a:fld>
            <a:endParaRPr lang="en-US"/>
          </a:p>
        </p:txBody>
      </p:sp>
    </p:spTree>
    <p:extLst>
      <p:ext uri="{BB962C8B-B14F-4D97-AF65-F5344CB8AC3E}">
        <p14:creationId xmlns:p14="http://schemas.microsoft.com/office/powerpoint/2010/main" val="2308837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3" name="Date Placeholder 2">
            <a:extLst>
              <a:ext uri="{FF2B5EF4-FFF2-40B4-BE49-F238E27FC236}">
                <a16:creationId xmlns:a16="http://schemas.microsoft.com/office/drawing/2014/main" id="{C7C19F77-53A8-4FB6-AC8D-EB465917D2AF}"/>
              </a:ext>
            </a:extLst>
          </p:cNvPr>
          <p:cNvSpPr>
            <a:spLocks noGrp="1"/>
          </p:cNvSpPr>
          <p:nvPr>
            <p:ph type="dt" idx="15"/>
          </p:nvPr>
        </p:nvSpPr>
        <p:spPr/>
        <p:txBody>
          <a:bodyPr/>
          <a:lstStyle/>
          <a:p>
            <a:fld id="{8AC84295-5BF3-4C0D-B900-059CC5DD0EBB}" type="datetime1">
              <a:rPr lang="en-US" smtClean="0"/>
              <a:t>2/8/2019</a:t>
            </a:fld>
            <a:endParaRPr lang="en-US"/>
          </a:p>
        </p:txBody>
      </p:sp>
      <p:sp>
        <p:nvSpPr>
          <p:cNvPr id="8" name="Slide Image Placeholder 7">
            <a:extLst>
              <a:ext uri="{FF2B5EF4-FFF2-40B4-BE49-F238E27FC236}">
                <a16:creationId xmlns:a16="http://schemas.microsoft.com/office/drawing/2014/main" id="{7734A72D-49FF-42A5-863D-B6D217905E7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63C66B90-D656-4E49-9C08-763AD9938646}"/>
              </a:ext>
            </a:extLst>
          </p:cNvPr>
          <p:cNvSpPr>
            <a:spLocks noGrp="1"/>
          </p:cNvSpPr>
          <p:nvPr>
            <p:ph type="body" idx="1"/>
          </p:nvPr>
        </p:nvSpPr>
        <p:spPr>
          <a:xfrm>
            <a:off x="685800" y="4400550"/>
            <a:ext cx="5486400" cy="3600450"/>
          </a:xfrm>
          <a:prstGeom prst="rect">
            <a:avLst/>
          </a:prstGeom>
        </p:spPr>
        <p:txBody>
          <a:bodyPr/>
          <a:lstStyle/>
          <a:p>
            <a:r>
              <a:rPr lang="en-US"/>
              <a:t>Version: 02/08/2019 13:08:16</a:t>
            </a:r>
          </a:p>
        </p:txBody>
      </p:sp>
      <p:sp>
        <p:nvSpPr>
          <p:cNvPr id="4" name="Header Placeholder 3">
            <a:extLst>
              <a:ext uri="{FF2B5EF4-FFF2-40B4-BE49-F238E27FC236}">
                <a16:creationId xmlns:a16="http://schemas.microsoft.com/office/drawing/2014/main" id="{380E7524-C736-4DF6-AE9E-280A6C63AA6D}"/>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869721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Note that the following command does not work:</a:t>
            </a:r>
          </a:p>
          <a:p>
            <a:r>
              <a:rPr lang="en-AU" dirty="0"/>
              <a:t>Get-</a:t>
            </a:r>
            <a:r>
              <a:rPr lang="en-AU" dirty="0" err="1"/>
              <a:t>ChildItem</a:t>
            </a:r>
            <a:r>
              <a:rPr lang="en-AU" dirty="0"/>
              <a:t> /?</a:t>
            </a:r>
          </a:p>
          <a:p>
            <a:endParaRPr lang="en-AU" dirty="0"/>
          </a:p>
        </p:txBody>
      </p:sp>
    </p:spTree>
    <p:extLst>
      <p:ext uri="{BB962C8B-B14F-4D97-AF65-F5344CB8AC3E}">
        <p14:creationId xmlns:p14="http://schemas.microsoft.com/office/powerpoint/2010/main" val="2787479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34948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noProof="1">
                <a:latin typeface="SegoeUI"/>
              </a:rPr>
              <a:t>Get-Help has been enhanced in PowerShell 3.0 in several ways.
Let’s start with an easy one. You can use the –ShowWindow option. As always, the cmdlet will get the needed Help Objects, but they will be displayed in a graphical window instead.
Try :
        get-help gps  -ShowWindow
Some limitations :
   1. As always, you can’t Get-Help on several topics at the same time.
   2. Get-Help * will be valid, but the –ShowWindow option will be ignored in that case.
   3. Possible bug : Get-Help Registry (or other provider) with this –ShowWindow option.
More information, see get-help get-help –Full 
</a:t>
            </a:r>
            <a:endParaRPr lang="en-US" dirty="0">
              <a:latin typeface="SegoeUI"/>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73EBD503-35D4-44A8-8587-AEC2C404BB90}" type="slidenum">
              <a:rPr lang="en-US" smtClean="0">
                <a:solidFill>
                  <a:prstClr val="black"/>
                </a:solidFill>
              </a:rPr>
              <a:pPr/>
              <a:t>12</a:t>
            </a:fld>
            <a:endParaRPr lang="en-US">
              <a:solidFill>
                <a:prstClr val="black"/>
              </a:solidFill>
            </a:endParaRPr>
          </a:p>
        </p:txBody>
      </p:sp>
      <p:sp>
        <p:nvSpPr>
          <p:cNvPr id="5" name="Footer Placeholder 4"/>
          <p:cNvSpPr>
            <a:spLocks noGrp="1"/>
          </p:cNvSpPr>
          <p:nvPr>
            <p:ph type="ftr" sz="quarter" idx="4"/>
          </p:nvPr>
        </p:nvSpPr>
        <p:spPr>
          <a:xfrm>
            <a:off x="-1" y="8685213"/>
            <a:ext cx="6155473" cy="457200"/>
          </a:xfrm>
          <a:prstGeom prst="rect">
            <a:avLst/>
          </a:prstGeom>
        </p:spPr>
        <p:txBody>
          <a:bodyPr/>
          <a:lstStyle/>
          <a:p>
            <a:r>
              <a:rPr lang="en-US" dirty="0"/>
              <a:t>© 2013 Microsoft Corporation    	Microsoft Confidential</a:t>
            </a:r>
          </a:p>
        </p:txBody>
      </p:sp>
    </p:spTree>
    <p:extLst>
      <p:ext uri="{BB962C8B-B14F-4D97-AF65-F5344CB8AC3E}">
        <p14:creationId xmlns:p14="http://schemas.microsoft.com/office/powerpoint/2010/main" val="2979245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13</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18482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14</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668792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15</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700735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703FF4-339F-4CD3-B438-F0D8691C49F0}" type="slidenum">
              <a:rPr lang="en-US" smtClean="0"/>
              <a:t>16</a:t>
            </a:fld>
            <a:endParaRPr lang="en-US"/>
          </a:p>
        </p:txBody>
      </p:sp>
    </p:spTree>
    <p:extLst>
      <p:ext uri="{BB962C8B-B14F-4D97-AF65-F5344CB8AC3E}">
        <p14:creationId xmlns:p14="http://schemas.microsoft.com/office/powerpoint/2010/main" val="2887066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Conceptual help topics in PowerShell begin with "about_", such as "</a:t>
            </a:r>
            <a:r>
              <a:rPr lang="en-US" dirty="0" err="1"/>
              <a:t>about_Comparison_Operators</a:t>
            </a:r>
            <a:r>
              <a:rPr lang="en-US" dirty="0"/>
              <a:t>".</a:t>
            </a:r>
          </a:p>
          <a:p>
            <a:r>
              <a:rPr lang="en-US" dirty="0"/>
              <a:t>To see all "about_" topics, type Get-Help about_*.</a:t>
            </a:r>
          </a:p>
          <a:p>
            <a:r>
              <a:rPr lang="en-US" dirty="0"/>
              <a:t>To see a particular topic, type Get-Help about_&lt;topic-name&gt;, such as Get-Help </a:t>
            </a:r>
            <a:r>
              <a:rPr lang="en-US" dirty="0" err="1"/>
              <a:t>about_Comparison_Operators</a:t>
            </a:r>
            <a:r>
              <a:rPr lang="en-US" dirty="0"/>
              <a:t>.</a:t>
            </a:r>
          </a:p>
        </p:txBody>
      </p:sp>
    </p:spTree>
    <p:extLst>
      <p:ext uri="{BB962C8B-B14F-4D97-AF65-F5344CB8AC3E}">
        <p14:creationId xmlns:p14="http://schemas.microsoft.com/office/powerpoint/2010/main" val="37536491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0214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703FF4-339F-4CD3-B438-F0D8691C49F0}" type="slidenum">
              <a:rPr lang="en-US" smtClean="0"/>
              <a:t>19</a:t>
            </a:fld>
            <a:endParaRPr lang="en-US"/>
          </a:p>
        </p:txBody>
      </p:sp>
    </p:spTree>
    <p:extLst>
      <p:ext uri="{BB962C8B-B14F-4D97-AF65-F5344CB8AC3E}">
        <p14:creationId xmlns:p14="http://schemas.microsoft.com/office/powerpoint/2010/main" val="3439470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7087899-B757-42DD-BFAC-FD8FB9602085}"/>
              </a:ext>
            </a:extLst>
          </p:cNvPr>
          <p:cNvSpPr>
            <a:spLocks noGrp="1"/>
          </p:cNvSpPr>
          <p:nvPr>
            <p:ph type="sldNum" sz="quarter" idx="10"/>
          </p:nvPr>
        </p:nvSpPr>
        <p:spPr/>
        <p:txBody>
          <a:bodyPr/>
          <a:lstStyle/>
          <a:p>
            <a:fld id="{F475C4C8-7DEA-455A-9336-A4C7DB3AE516}" type="slidenum">
              <a:rPr lang="en-US" smtClean="0"/>
              <a:pPr/>
              <a:t>2</a:t>
            </a:fld>
            <a:endParaRPr lang="en-US"/>
          </a:p>
        </p:txBody>
      </p:sp>
      <p:sp>
        <p:nvSpPr>
          <p:cNvPr id="3" name="Date Placeholder 2">
            <a:extLst>
              <a:ext uri="{FF2B5EF4-FFF2-40B4-BE49-F238E27FC236}">
                <a16:creationId xmlns:a16="http://schemas.microsoft.com/office/drawing/2014/main" id="{2A3279EF-EF08-4E77-A509-F922EC61A8AC}"/>
              </a:ext>
            </a:extLst>
          </p:cNvPr>
          <p:cNvSpPr>
            <a:spLocks noGrp="1"/>
          </p:cNvSpPr>
          <p:nvPr>
            <p:ph type="dt" idx="12"/>
          </p:nvPr>
        </p:nvSpPr>
        <p:spPr/>
        <p:txBody>
          <a:bodyPr/>
          <a:lstStyle/>
          <a:p>
            <a:fld id="{DB0F5A79-03C7-4F04-B936-1D8348BF7B8D}" type="datetime1">
              <a:rPr lang="en-US" smtClean="0"/>
              <a:t>2/8/2019</a:t>
            </a:fld>
            <a:endParaRPr lang="en-US"/>
          </a:p>
        </p:txBody>
      </p:sp>
      <p:sp>
        <p:nvSpPr>
          <p:cNvPr id="10" name="Slide Image Placeholder 9">
            <a:extLst>
              <a:ext uri="{FF2B5EF4-FFF2-40B4-BE49-F238E27FC236}">
                <a16:creationId xmlns:a16="http://schemas.microsoft.com/office/drawing/2014/main" id="{71623331-4C35-4EFF-9868-F85DF8DB4AAA}"/>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D4BB9EA6-88F5-449F-9E36-08AD1C866DB2}"/>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1B5D50AE-A09E-4DDD-9B13-A2619C0E3244}"/>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1894306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20</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en-US"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9919506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21</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792766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22</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013056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solidFill>
                  <a:schemeClr val="bg1"/>
                </a:solidFill>
                <a:cs typeface="Segoe UI Light" panose="020B0502040204020203" pitchFamily="34" charset="0"/>
              </a:rPr>
              <a:t>When running console in v2 mode, Help only available if downloaded already in v4 mode</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F1BC979-A1C0-4ED2-A678-6D3EBCD72C4B}" type="slidenum">
              <a:rPr lang="es-ES" smtClean="0"/>
              <a:t>23</a:t>
            </a:fld>
            <a:endParaRPr lang="es-ES"/>
          </a:p>
        </p:txBody>
      </p:sp>
      <p:sp>
        <p:nvSpPr>
          <p:cNvPr id="5" name="Footer Placeholder 4"/>
          <p:cNvSpPr>
            <a:spLocks noGrp="1"/>
          </p:cNvSpPr>
          <p:nvPr>
            <p:ph type="ftr" sz="quarter" idx="4"/>
          </p:nvPr>
        </p:nvSpPr>
        <p:spPr>
          <a:xfrm>
            <a:off x="-1" y="8685213"/>
            <a:ext cx="6155473" cy="457200"/>
          </a:xfrm>
          <a:prstGeom prst="rect">
            <a:avLst/>
          </a:prstGeom>
        </p:spPr>
        <p:txBody>
          <a:bodyPr/>
          <a:lstStyle/>
          <a:p>
            <a:r>
              <a:rPr lang="en-US" dirty="0"/>
              <a:t>© 2013 Microsoft Corporation    	Microsoft Confidential</a:t>
            </a:r>
          </a:p>
        </p:txBody>
      </p:sp>
    </p:spTree>
    <p:extLst>
      <p:ext uri="{BB962C8B-B14F-4D97-AF65-F5344CB8AC3E}">
        <p14:creationId xmlns:p14="http://schemas.microsoft.com/office/powerpoint/2010/main" val="14007948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442913"/>
            <a:ext cx="5673725" cy="3192462"/>
          </a:xfrm>
        </p:spPr>
      </p:sp>
      <p:sp>
        <p:nvSpPr>
          <p:cNvPr id="3" name="Notes Placeholder 2"/>
          <p:cNvSpPr>
            <a:spLocks noGrp="1"/>
          </p:cNvSpPr>
          <p:nvPr>
            <p:ph type="body" idx="1"/>
          </p:nvPr>
        </p:nvSpPr>
        <p:spPr/>
        <p:txBody>
          <a:bodyPr/>
          <a:lstStyle/>
          <a:p>
            <a:endParaRPr lang="en-US" dirty="0">
              <a:latin typeface="Segoe" pitchFamily="34" charset="0"/>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9920E16-7E2D-4061-8759-5F8497A7A433}" type="slidenum">
              <a:rPr lang="en-US" smtClean="0"/>
              <a:pPr/>
              <a:t>24</a:t>
            </a:fld>
            <a:endParaRPr lang="en-US" dirty="0"/>
          </a:p>
        </p:txBody>
      </p:sp>
      <p:sp>
        <p:nvSpPr>
          <p:cNvPr id="5" name="Footer Placeholder 4"/>
          <p:cNvSpPr>
            <a:spLocks noGrp="1"/>
          </p:cNvSpPr>
          <p:nvPr>
            <p:ph type="ftr" sz="quarter" idx="11"/>
          </p:nvPr>
        </p:nvSpPr>
        <p:spPr>
          <a:xfrm>
            <a:off x="0" y="8685213"/>
            <a:ext cx="6177776" cy="457200"/>
          </a:xfrm>
          <a:prstGeom prst="rect">
            <a:avLst/>
          </a:prstGeom>
        </p:spPr>
        <p:txBody>
          <a:bodyPr/>
          <a:lstStyle/>
          <a:p>
            <a:r>
              <a:rPr lang="en-US" sz="1100" dirty="0">
                <a:latin typeface="Segoe" pitchFamily="34" charset="0"/>
              </a:rPr>
              <a:t>© 2013 Microsoft Corporation    	Microsoft Confidential</a:t>
            </a:r>
          </a:p>
        </p:txBody>
      </p:sp>
    </p:spTree>
    <p:extLst>
      <p:ext uri="{BB962C8B-B14F-4D97-AF65-F5344CB8AC3E}">
        <p14:creationId xmlns:p14="http://schemas.microsoft.com/office/powerpoint/2010/main" val="27254453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225" y="0"/>
            <a:ext cx="6096000" cy="3429000"/>
          </a:xfrm>
        </p:spPr>
      </p:sp>
      <p:sp>
        <p:nvSpPr>
          <p:cNvPr id="3" name="Notes Placeholder 2"/>
          <p:cNvSpPr>
            <a:spLocks noGrp="1"/>
          </p:cNvSpPr>
          <p:nvPr>
            <p:ph type="body" idx="1"/>
          </p:nvPr>
        </p:nvSpPr>
        <p:spPr>
          <a:xfrm>
            <a:off x="122663" y="3501483"/>
            <a:ext cx="6579220" cy="4956717"/>
          </a:xfrm>
        </p:spPr>
        <p:txBody>
          <a:bodyPr>
            <a:noAutofit/>
          </a:bodyPr>
          <a:lstStyle/>
          <a:p>
            <a:r>
              <a:rPr lang="en-US" dirty="0">
                <a:latin typeface="SegoeUI"/>
              </a:rPr>
              <a:t>For more info:</a:t>
            </a:r>
          </a:p>
          <a:p>
            <a:r>
              <a:rPr lang="en-US" noProof="1"/>
              <a:t>Get-help About_Updatable_Help</a:t>
            </a:r>
          </a:p>
          <a:p>
            <a:r>
              <a:rPr lang="en-US" dirty="0"/>
              <a:t>Get-help Update-Help -Full</a:t>
            </a:r>
          </a:p>
          <a:p>
            <a:pPr marL="171450" indent="-171450">
              <a:buChar char=" "/>
            </a:pPr>
            <a:endParaRPr lang="en-US" dirty="0">
              <a:latin typeface="SegoeUI"/>
            </a:endParaRPr>
          </a:p>
          <a:p>
            <a:pPr marL="171450" indent="-171450">
              <a:buChar char=" "/>
            </a:pPr>
            <a:r>
              <a:rPr lang="en-US" dirty="0">
                <a:latin typeface="SegoeUI"/>
              </a:rPr>
              <a:t>PowerShell 4.0 uses the same Help system as previous versions. Help is defined as “Help Objects”, which are physically stored on files. 
But in PowerShell 4.0 these Help files are not static. In fact, they’re not even installed with PowerShell. They can -and should- be updated. You download Help from the Internet. 
This allows installing and updating the Help files only when needed. This is especially useful in Modules, which could get updates more frequently than the basic </a:t>
            </a:r>
            <a:r>
              <a:rPr lang="en-US" dirty="0" err="1">
                <a:latin typeface="SegoeUI"/>
              </a:rPr>
              <a:t>cmdlets</a:t>
            </a:r>
            <a:r>
              <a:rPr lang="en-US" dirty="0">
                <a:latin typeface="SegoeUI"/>
              </a:rPr>
              <a:t>.
To download the Help files, you only need to use Update-Help without a –</a:t>
            </a:r>
            <a:r>
              <a:rPr lang="en-US" dirty="0" err="1">
                <a:latin typeface="SegoeUI"/>
              </a:rPr>
              <a:t>SourcePath</a:t>
            </a:r>
            <a:r>
              <a:rPr lang="en-US" dirty="0">
                <a:latin typeface="SegoeUI"/>
              </a:rPr>
              <a:t> parameter. It will download Help files from the Microsoft Download Server on the Internet and save them in the right places. 
Running as an administrator (elevated) is mandatory because some Help files are common to all users. 
You can also use the –Force option. Without it, the download is restricted to once a day. This avoids unnecessary traffic if you set this command in the Profile, for example.
For learning and troubleshooting purposes, -Verbose is also useful.
Remember that the old  Get-Help –Online option is still available.
</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73EBD503-35D4-44A8-8587-AEC2C404BB90}" type="slidenum">
              <a:rPr lang="en-US" smtClean="0"/>
              <a:pPr/>
              <a:t>25</a:t>
            </a:fld>
            <a:endParaRPr lang="en-US"/>
          </a:p>
        </p:txBody>
      </p:sp>
      <p:sp>
        <p:nvSpPr>
          <p:cNvPr id="5" name="Footer Placeholder 4"/>
          <p:cNvSpPr>
            <a:spLocks noGrp="1"/>
          </p:cNvSpPr>
          <p:nvPr>
            <p:ph type="ftr" sz="quarter" idx="4"/>
          </p:nvPr>
        </p:nvSpPr>
        <p:spPr>
          <a:xfrm>
            <a:off x="-1" y="8685213"/>
            <a:ext cx="6155473" cy="457200"/>
          </a:xfrm>
          <a:prstGeom prst="rect">
            <a:avLst/>
          </a:prstGeom>
        </p:spPr>
        <p:txBody>
          <a:bodyPr/>
          <a:lstStyle/>
          <a:p>
            <a:r>
              <a:rPr lang="en-US" dirty="0"/>
              <a:t>© 2013 Microsoft Corporation    	Microsoft Confidential</a:t>
            </a:r>
          </a:p>
        </p:txBody>
      </p:sp>
    </p:spTree>
    <p:extLst>
      <p:ext uri="{BB962C8B-B14F-4D97-AF65-F5344CB8AC3E}">
        <p14:creationId xmlns:p14="http://schemas.microsoft.com/office/powerpoint/2010/main" val="12320487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indent="0">
              <a:buNone/>
            </a:pPr>
            <a:r>
              <a:rPr lang="en-US" dirty="0">
                <a:latin typeface="SegoeUI"/>
              </a:rPr>
              <a:t>For more information: </a:t>
            </a:r>
          </a:p>
          <a:p>
            <a:r>
              <a:rPr lang="en-US" noProof="1"/>
              <a:t>Get-help About_Updatable_Help</a:t>
            </a:r>
          </a:p>
          <a:p>
            <a:r>
              <a:rPr lang="en-US" noProof="1"/>
              <a:t>Get-help Save-Help -Full</a:t>
            </a:r>
          </a:p>
          <a:p>
            <a:pPr marL="171450" indent="-171450">
              <a:buChar char=" "/>
            </a:pPr>
            <a:endParaRPr lang="en-US" dirty="0">
              <a:latin typeface="SegoeUI"/>
            </a:endParaRPr>
          </a:p>
          <a:p>
            <a:pPr marL="171450" indent="-171450">
              <a:buChar char=" "/>
            </a:pPr>
            <a:r>
              <a:rPr lang="en-US" dirty="0">
                <a:latin typeface="SegoeUI"/>
              </a:rPr>
              <a:t>If your computers do not have Internet connectivity, you can still use the Updatable Help System. You only need one PC connected to the Internet.
In this case, you must use the Save-Help </a:t>
            </a:r>
            <a:r>
              <a:rPr lang="en-US" dirty="0" err="1">
                <a:latin typeface="SegoeUI"/>
              </a:rPr>
              <a:t>cmdlet</a:t>
            </a:r>
            <a:r>
              <a:rPr lang="en-US" dirty="0">
                <a:latin typeface="SegoeUI"/>
              </a:rPr>
              <a:t> on the PC and specify a destination folder. The Help files will be downloaded there. You can use the –Force and –Verbose options as before. Remember to run this with elevated privileges.
Now all the other computers can get the Help files from this folder (using a share or any other mechanism), by using 
	Update-Help  –</a:t>
            </a:r>
            <a:r>
              <a:rPr lang="en-US" dirty="0" err="1">
                <a:latin typeface="SegoeUI"/>
              </a:rPr>
              <a:t>SourcePath</a:t>
            </a:r>
            <a:r>
              <a:rPr lang="en-US" dirty="0">
                <a:latin typeface="SegoeUI"/>
              </a:rPr>
              <a:t> \\Server\SharedFolder
</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73EBD503-35D4-44A8-8587-AEC2C404BB90}" type="slidenum">
              <a:rPr lang="en-US" smtClean="0"/>
              <a:pPr/>
              <a:t>26</a:t>
            </a:fld>
            <a:endParaRPr lang="en-US"/>
          </a:p>
        </p:txBody>
      </p:sp>
      <p:sp>
        <p:nvSpPr>
          <p:cNvPr id="5" name="Footer Placeholder 4"/>
          <p:cNvSpPr>
            <a:spLocks noGrp="1"/>
          </p:cNvSpPr>
          <p:nvPr>
            <p:ph type="ftr" sz="quarter" idx="4"/>
          </p:nvPr>
        </p:nvSpPr>
        <p:spPr>
          <a:xfrm>
            <a:off x="-1" y="8685213"/>
            <a:ext cx="6155473" cy="457200"/>
          </a:xfrm>
          <a:prstGeom prst="rect">
            <a:avLst/>
          </a:prstGeom>
        </p:spPr>
        <p:txBody>
          <a:bodyPr/>
          <a:lstStyle/>
          <a:p>
            <a:r>
              <a:rPr lang="en-US" dirty="0"/>
              <a:t>© 2013 Microsoft Corporation    	Microsoft Confidential</a:t>
            </a:r>
          </a:p>
        </p:txBody>
      </p:sp>
    </p:spTree>
    <p:extLst>
      <p:ext uri="{BB962C8B-B14F-4D97-AF65-F5344CB8AC3E}">
        <p14:creationId xmlns:p14="http://schemas.microsoft.com/office/powerpoint/2010/main" val="7138707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465138"/>
            <a:ext cx="4337050" cy="2439987"/>
          </a:xfrm>
        </p:spPr>
      </p:sp>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white"/>
                </a:solidFill>
                <a:effectLst/>
                <a:uLnTx/>
                <a:uFillTx/>
                <a:latin typeface="Segoe UI Light" panose="020B0502040204020203" pitchFamily="34" charset="0"/>
                <a:cs typeface="Segoe UI Light" panose="020B0502040204020203" pitchFamily="34" charset="0"/>
              </a:rPr>
              <a:t>GPO Setting:</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0" cap="none" spc="0" normalizeH="0" baseline="0" noProof="0" dirty="0">
                <a:ln>
                  <a:noFill/>
                </a:ln>
                <a:solidFill>
                  <a:prstClr val="white"/>
                </a:solidFill>
                <a:effectLst/>
                <a:uLnTx/>
                <a:uFillTx/>
                <a:latin typeface="Segoe UI Light" panose="020B0502040204020203" pitchFamily="34" charset="0"/>
                <a:cs typeface="Segoe UI Light" panose="020B0502040204020203" pitchFamily="34" charset="0"/>
              </a:rPr>
              <a:t>Computer &gt; Policies &gt; Administrative Templates &gt; Windows Components &gt; Windows PowerShell</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0" cap="none" spc="0" normalizeH="0" baseline="0" noProof="0" dirty="0">
                <a:ln>
                  <a:noFill/>
                </a:ln>
                <a:solidFill>
                  <a:prstClr val="white"/>
                </a:solidFill>
                <a:effectLst/>
                <a:uLnTx/>
                <a:uFillTx/>
                <a:latin typeface="Segoe UI Light" panose="020B0502040204020203" pitchFamily="34" charset="0"/>
                <a:cs typeface="Segoe UI Light" panose="020B0502040204020203" pitchFamily="34" charset="0"/>
              </a:rPr>
              <a:t>Enable "Set the default source path for Update-Help."</a:t>
            </a:r>
          </a:p>
          <a:p>
            <a:endParaRPr lang="en-US" dirty="0">
              <a:latin typeface="Segoe" pitchFamily="34" charset="0"/>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 name="Footer Placeholder 4"/>
          <p:cNvSpPr>
            <a:spLocks noGrp="1"/>
          </p:cNvSpPr>
          <p:nvPr>
            <p:ph type="ftr" sz="quarter" idx="11"/>
          </p:nvPr>
        </p:nvSpPr>
        <p:spPr>
          <a:xfrm>
            <a:off x="0" y="8685213"/>
            <a:ext cx="6200078" cy="4572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Segoe" pitchFamily="34" charset="0"/>
                <a:ea typeface="+mn-ea"/>
                <a:cs typeface="+mn-cs"/>
              </a:rPr>
              <a:t>© 2013 Microsoft Corporation    	Microsoft Confidential</a:t>
            </a:r>
          </a:p>
        </p:txBody>
      </p:sp>
    </p:spTree>
    <p:extLst>
      <p:ext uri="{BB962C8B-B14F-4D97-AF65-F5344CB8AC3E}">
        <p14:creationId xmlns:p14="http://schemas.microsoft.com/office/powerpoint/2010/main" val="14944932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indent="0">
              <a:buNone/>
            </a:pPr>
            <a:r>
              <a:rPr lang="en-US">
                <a:latin typeface="SegoeUI"/>
              </a:rPr>
              <a:t>The </a:t>
            </a:r>
            <a:r>
              <a:rPr lang="en-US" dirty="0">
                <a:latin typeface="SegoeUI"/>
              </a:rPr>
              <a:t>–Module option enables you to update the Help files for a single module. If not given, all loaded modules in the session are updated. 
Using –Module *  updates all modules, even the ones not loaded in the session.
</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73EBD503-35D4-44A8-8587-AEC2C404BB90}" type="slidenum">
              <a:rPr lang="en-US" smtClean="0"/>
              <a:pPr/>
              <a:t>28</a:t>
            </a:fld>
            <a:endParaRPr lang="en-US"/>
          </a:p>
        </p:txBody>
      </p:sp>
      <p:sp>
        <p:nvSpPr>
          <p:cNvPr id="5" name="Footer Placeholder 4"/>
          <p:cNvSpPr>
            <a:spLocks noGrp="1"/>
          </p:cNvSpPr>
          <p:nvPr>
            <p:ph type="ftr" sz="quarter" idx="4"/>
          </p:nvPr>
        </p:nvSpPr>
        <p:spPr>
          <a:xfrm>
            <a:off x="-1" y="8685213"/>
            <a:ext cx="6155473" cy="457200"/>
          </a:xfrm>
          <a:prstGeom prst="rect">
            <a:avLst/>
          </a:prstGeom>
        </p:spPr>
        <p:txBody>
          <a:bodyPr/>
          <a:lstStyle/>
          <a:p>
            <a:r>
              <a:rPr lang="en-US" dirty="0"/>
              <a:t>© 2013 Microsoft Corporation    	Microsoft Confidential</a:t>
            </a:r>
          </a:p>
        </p:txBody>
      </p:sp>
    </p:spTree>
    <p:extLst>
      <p:ext uri="{BB962C8B-B14F-4D97-AF65-F5344CB8AC3E}">
        <p14:creationId xmlns:p14="http://schemas.microsoft.com/office/powerpoint/2010/main" val="32453442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29</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505294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a:t>
            </a:fld>
            <a:endParaRPr lang="en-US"/>
          </a:p>
        </p:txBody>
      </p:sp>
      <p:sp>
        <p:nvSpPr>
          <p:cNvPr id="3" name="Date Placeholder 2">
            <a:extLst>
              <a:ext uri="{FF2B5EF4-FFF2-40B4-BE49-F238E27FC236}">
                <a16:creationId xmlns:a16="http://schemas.microsoft.com/office/drawing/2014/main" id="{82C0C817-6383-40C6-A619-A7F43126961B}"/>
              </a:ext>
            </a:extLst>
          </p:cNvPr>
          <p:cNvSpPr>
            <a:spLocks noGrp="1"/>
          </p:cNvSpPr>
          <p:nvPr>
            <p:ph type="dt" idx="12"/>
          </p:nvPr>
        </p:nvSpPr>
        <p:spPr/>
        <p:txBody>
          <a:bodyPr/>
          <a:lstStyle/>
          <a:p>
            <a:fld id="{93F0BA74-B6B0-4726-B93D-848B68F9209C}" type="datetime1">
              <a:rPr lang="en-US" smtClean="0"/>
              <a:t>2/8/2019</a:t>
            </a:fld>
            <a:endParaRPr lang="en-US"/>
          </a:p>
        </p:txBody>
      </p:sp>
      <p:sp>
        <p:nvSpPr>
          <p:cNvPr id="8" name="Slide Image Placeholder 7">
            <a:extLst>
              <a:ext uri="{FF2B5EF4-FFF2-40B4-BE49-F238E27FC236}">
                <a16:creationId xmlns:a16="http://schemas.microsoft.com/office/drawing/2014/main" id="{F98C1305-7F63-4C5E-9604-A0FF494BE45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9BFE94D2-9DA0-437E-8011-0DB757A5E8DD}"/>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A24C5275-F675-4BEB-AAB5-B95AC3507DD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4508243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30</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7627056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703FF4-339F-4CD3-B438-F0D8691C49F0}" type="slidenum">
              <a:rPr lang="en-US" smtClean="0"/>
              <a:t>31</a:t>
            </a:fld>
            <a:endParaRPr lang="en-US"/>
          </a:p>
        </p:txBody>
      </p:sp>
    </p:spTree>
    <p:extLst>
      <p:ext uri="{BB962C8B-B14F-4D97-AF65-F5344CB8AC3E}">
        <p14:creationId xmlns:p14="http://schemas.microsoft.com/office/powerpoint/2010/main" val="19537012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F1BC979-A1C0-4ED2-A678-6D3EBCD72C4B}" type="slidenum">
              <a:rPr lang="es-ES" smtClean="0"/>
              <a:t>32</a:t>
            </a:fld>
            <a:endParaRPr lang="es-ES"/>
          </a:p>
        </p:txBody>
      </p:sp>
      <p:sp>
        <p:nvSpPr>
          <p:cNvPr id="5" name="Footer Placeholder 4"/>
          <p:cNvSpPr>
            <a:spLocks noGrp="1"/>
          </p:cNvSpPr>
          <p:nvPr>
            <p:ph type="ftr" sz="quarter" idx="4"/>
          </p:nvPr>
        </p:nvSpPr>
        <p:spPr>
          <a:xfrm>
            <a:off x="-1" y="8685213"/>
            <a:ext cx="6155473" cy="457200"/>
          </a:xfrm>
          <a:prstGeom prst="rect">
            <a:avLst/>
          </a:prstGeom>
        </p:spPr>
        <p:txBody>
          <a:bodyPr/>
          <a:lstStyle/>
          <a:p>
            <a:r>
              <a:rPr lang="en-US" dirty="0"/>
              <a:t>© 2013 Microsoft Corporation    	Microsoft Confidential</a:t>
            </a:r>
          </a:p>
        </p:txBody>
      </p:sp>
    </p:spTree>
    <p:extLst>
      <p:ext uri="{BB962C8B-B14F-4D97-AF65-F5344CB8AC3E}">
        <p14:creationId xmlns:p14="http://schemas.microsoft.com/office/powerpoint/2010/main" val="42733867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F1BC979-A1C0-4ED2-A678-6D3EBCD72C4B}" type="slidenum">
              <a:rPr lang="es-ES" smtClean="0"/>
              <a:t>33</a:t>
            </a:fld>
            <a:endParaRPr lang="es-ES"/>
          </a:p>
        </p:txBody>
      </p:sp>
      <p:sp>
        <p:nvSpPr>
          <p:cNvPr id="5" name="Footer Placeholder 4"/>
          <p:cNvSpPr>
            <a:spLocks noGrp="1"/>
          </p:cNvSpPr>
          <p:nvPr>
            <p:ph type="ftr" sz="quarter" idx="4"/>
          </p:nvPr>
        </p:nvSpPr>
        <p:spPr>
          <a:xfrm>
            <a:off x="-1" y="8685213"/>
            <a:ext cx="6155473" cy="457200"/>
          </a:xfrm>
          <a:prstGeom prst="rect">
            <a:avLst/>
          </a:prstGeom>
        </p:spPr>
        <p:txBody>
          <a:bodyPr/>
          <a:lstStyle/>
          <a:p>
            <a:r>
              <a:rPr lang="en-US" dirty="0"/>
              <a:t>© 2013 Microsoft Corporation    	Microsoft Confidential</a:t>
            </a:r>
          </a:p>
        </p:txBody>
      </p:sp>
    </p:spTree>
    <p:extLst>
      <p:ext uri="{BB962C8B-B14F-4D97-AF65-F5344CB8AC3E}">
        <p14:creationId xmlns:p14="http://schemas.microsoft.com/office/powerpoint/2010/main" val="7268863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647411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793859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894640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667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38</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6894913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39</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003712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a:t>
            </a:fld>
            <a:endParaRPr lang="en-US"/>
          </a:p>
        </p:txBody>
      </p:sp>
      <p:sp>
        <p:nvSpPr>
          <p:cNvPr id="3" name="Date Placeholder 2">
            <a:extLst>
              <a:ext uri="{FF2B5EF4-FFF2-40B4-BE49-F238E27FC236}">
                <a16:creationId xmlns:a16="http://schemas.microsoft.com/office/drawing/2014/main" id="{253F21FE-6D90-469E-9047-D9E85B68DF6B}"/>
              </a:ext>
            </a:extLst>
          </p:cNvPr>
          <p:cNvSpPr>
            <a:spLocks noGrp="1"/>
          </p:cNvSpPr>
          <p:nvPr>
            <p:ph type="dt" idx="12"/>
          </p:nvPr>
        </p:nvSpPr>
        <p:spPr/>
        <p:txBody>
          <a:bodyPr/>
          <a:lstStyle/>
          <a:p>
            <a:fld id="{E57E3D00-9D4C-429E-9A61-DDFE4F2097D5}" type="datetime1">
              <a:rPr lang="en-US" smtClean="0"/>
              <a:t>2/8/2019</a:t>
            </a:fld>
            <a:endParaRPr lang="en-US"/>
          </a:p>
        </p:txBody>
      </p:sp>
      <p:sp>
        <p:nvSpPr>
          <p:cNvPr id="8" name="Slide Image Placeholder 7">
            <a:extLst>
              <a:ext uri="{FF2B5EF4-FFF2-40B4-BE49-F238E27FC236}">
                <a16:creationId xmlns:a16="http://schemas.microsoft.com/office/drawing/2014/main" id="{C7B11183-186A-4BBC-B2F8-7884666DA151}"/>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F5BB2EB-6EC5-46BF-B848-AF78DF3313F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D2DE8FA8-BD65-4569-8095-2AAA0C0CEA0A}"/>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8462949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Link to lab: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40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29327243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EC87E0CF-87F6-4B58-B8B8-DCAB2DAAF3CA}" type="slidenum">
              <a:rPr lang="en-US" smtClean="0"/>
              <a:pPr/>
              <a:t>41</a:t>
            </a:fld>
            <a:endParaRPr lang="en-US"/>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fld id="{6D50A064-0189-4F17-A351-AA3748785BA8}" type="datetime1">
              <a:rPr lang="en-US" smtClean="0"/>
              <a:t>2/8/2019</a:t>
            </a:fld>
            <a:endParaRPr lang="en-US"/>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794124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5</a:t>
            </a:fld>
            <a:endParaRPr lang="en-US" noProof="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2/8/2019</a:t>
            </a:fld>
            <a:endParaRPr lang="en-US"/>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247874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6</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765773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703FF4-339F-4CD3-B438-F0D8691C49F0}" type="slidenum">
              <a:rPr lang="en-US" smtClean="0"/>
              <a:t>7</a:t>
            </a:fld>
            <a:endParaRPr lang="en-US"/>
          </a:p>
        </p:txBody>
      </p:sp>
    </p:spTree>
    <p:extLst>
      <p:ext uri="{BB962C8B-B14F-4D97-AF65-F5344CB8AC3E}">
        <p14:creationId xmlns:p14="http://schemas.microsoft.com/office/powerpoint/2010/main" val="1982532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Note that the following command does not work:</a:t>
            </a:r>
          </a:p>
          <a:p>
            <a:r>
              <a:rPr lang="en-AU" dirty="0"/>
              <a:t>Get-</a:t>
            </a:r>
            <a:r>
              <a:rPr lang="en-AU" dirty="0" err="1"/>
              <a:t>ChildItem</a:t>
            </a:r>
            <a:r>
              <a:rPr lang="en-AU" dirty="0"/>
              <a:t> /?</a:t>
            </a:r>
          </a:p>
          <a:p>
            <a:endParaRPr lang="en-AU" dirty="0"/>
          </a:p>
        </p:txBody>
      </p:sp>
    </p:spTree>
    <p:extLst>
      <p:ext uri="{BB962C8B-B14F-4D97-AF65-F5344CB8AC3E}">
        <p14:creationId xmlns:p14="http://schemas.microsoft.com/office/powerpoint/2010/main" val="3347947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Note that the following command does not work:</a:t>
            </a:r>
          </a:p>
          <a:p>
            <a:r>
              <a:rPr lang="en-AU" dirty="0"/>
              <a:t>Get-</a:t>
            </a:r>
            <a:r>
              <a:rPr lang="en-AU" dirty="0" err="1"/>
              <a:t>ChildItem</a:t>
            </a:r>
            <a:r>
              <a:rPr lang="en-AU" dirty="0"/>
              <a:t> /?</a:t>
            </a:r>
          </a:p>
          <a:p>
            <a:endParaRPr lang="en-AU" dirty="0"/>
          </a:p>
        </p:txBody>
      </p:sp>
    </p:spTree>
    <p:extLst>
      <p:ext uri="{BB962C8B-B14F-4D97-AF65-F5344CB8AC3E}">
        <p14:creationId xmlns:p14="http://schemas.microsoft.com/office/powerpoint/2010/main" val="5985281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flipH="1">
            <a:off x="0" y="2"/>
            <a:ext cx="12190264" cy="6857996"/>
          </a:xfrm>
          <a:prstGeom prst="rect">
            <a:avLst/>
          </a:prstGeom>
        </p:spPr>
      </p:pic>
      <p:sp>
        <p:nvSpPr>
          <p:cNvPr id="2" name="Rectangle 1"/>
          <p:cNvSpPr/>
          <p:nvPr/>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wrap="square"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7" name="Text Placeholder 2"/>
          <p:cNvSpPr txBox="1">
            <a:spLocks/>
          </p:cNvSpPr>
          <p:nvPr/>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70139361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633288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Tree>
    <p:extLst>
      <p:ext uri="{BB962C8B-B14F-4D97-AF65-F5344CB8AC3E}">
        <p14:creationId xmlns:p14="http://schemas.microsoft.com/office/powerpoint/2010/main" val="232468274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wrap="square" tIns="91440" bIns="91440" anchor="t" anchorCtr="0"/>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8337381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wrap="square"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9865222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13236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5504950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14485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688536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8095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30894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8067760" cy="1793104"/>
          </a:xfrm>
          <a:noFill/>
        </p:spPr>
        <p:txBody>
          <a:bodyPr wrap="square"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263402278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831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wrap="square"/>
          <a:lstStyle>
            <a:lvl1pPr>
              <a:defRPr baseline="0">
                <a:solidFill>
                  <a:srgbClr val="0078D7"/>
                </a:solidFill>
              </a:defRPr>
            </a:lvl1pPr>
          </a:lstStyle>
          <a:p>
            <a:r>
              <a:rPr lang="en-US" dirty="0"/>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28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998059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2019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322114945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9287421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2019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00121097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Section">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183652"/>
            <a:ext cx="11353800" cy="3066444"/>
          </a:xfrm>
        </p:spPr>
        <p:txBody>
          <a:bodyPr wrap="square" lIns="393192" anchor="t" anchorCtr="0">
            <a:normAutofit/>
          </a:bodyPr>
          <a:lstStyle>
            <a:lvl1pPr>
              <a:defRPr sz="6598">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99167088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Title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8D7"/>
                </a:solidFill>
              </a:defRPr>
            </a:lvl1pPr>
          </a:lstStyle>
          <a:p>
            <a:r>
              <a:rPr lang="en-US"/>
              <a:t>Click to edit Master title style</a:t>
            </a:r>
            <a:endParaRPr lang="en-US" dirty="0"/>
          </a:p>
        </p:txBody>
      </p:sp>
      <p:sp>
        <p:nvSpPr>
          <p:cNvPr id="60" name="Content Placeholder 59"/>
          <p:cNvSpPr>
            <a:spLocks noGrp="1"/>
          </p:cNvSpPr>
          <p:nvPr>
            <p:ph sz="quarter" idx="10"/>
          </p:nvPr>
        </p:nvSpPr>
        <p:spPr>
          <a:xfrm>
            <a:off x="304622" y="1411757"/>
            <a:ext cx="2796845" cy="5155174"/>
          </a:xfrm>
        </p:spPr>
        <p:txBody>
          <a:bodyPr>
            <a:noAutofit/>
          </a:bodyPr>
          <a:lstStyle>
            <a:lvl1pPr marL="0" indent="0">
              <a:buNone/>
              <a:defRPr sz="3137"/>
            </a:lvl1pPr>
          </a:lstStyle>
          <a:p>
            <a:pPr lvl="0"/>
            <a:r>
              <a:rPr lang="en-US"/>
              <a:t>Click to edit Master text styles</a:t>
            </a:r>
          </a:p>
        </p:txBody>
      </p:sp>
      <p:sp>
        <p:nvSpPr>
          <p:cNvPr id="61" name="Content Placeholder 59"/>
          <p:cNvSpPr>
            <a:spLocks noGrp="1"/>
          </p:cNvSpPr>
          <p:nvPr>
            <p:ph sz="quarter" idx="11"/>
          </p:nvPr>
        </p:nvSpPr>
        <p:spPr>
          <a:xfrm>
            <a:off x="3245216" y="1411757"/>
            <a:ext cx="2796845" cy="5155174"/>
          </a:xfrm>
        </p:spPr>
        <p:txBody>
          <a:bodyPr vert="horz" wrap="square" lIns="146304" tIns="91440" rIns="146304" bIns="91440" rtlCol="0">
            <a:noAutofit/>
          </a:bodyPr>
          <a:lstStyle>
            <a:lvl1pPr>
              <a:defRPr lang="en-US" sz="3137" smtClean="0"/>
            </a:lvl1pPr>
          </a:lstStyle>
          <a:p>
            <a:pPr marL="0" lvl="0" indent="0">
              <a:buNone/>
            </a:pPr>
            <a:r>
              <a:rPr lang="en-US"/>
              <a:t>Click to edit Master text styles</a:t>
            </a:r>
          </a:p>
        </p:txBody>
      </p:sp>
      <p:sp>
        <p:nvSpPr>
          <p:cNvPr id="62" name="Content Placeholder 59"/>
          <p:cNvSpPr>
            <a:spLocks noGrp="1"/>
          </p:cNvSpPr>
          <p:nvPr>
            <p:ph sz="quarter" idx="12"/>
          </p:nvPr>
        </p:nvSpPr>
        <p:spPr>
          <a:xfrm>
            <a:off x="6214090" y="1411757"/>
            <a:ext cx="2796845" cy="5155174"/>
          </a:xfrm>
        </p:spPr>
        <p:txBody>
          <a:bodyPr>
            <a:noAutofit/>
          </a:bodyPr>
          <a:lstStyle>
            <a:lvl1pPr marL="0" indent="0">
              <a:buNone/>
              <a:defRPr sz="3137"/>
            </a:lvl1pPr>
          </a:lstStyle>
          <a:p>
            <a:pPr lvl="0"/>
            <a:r>
              <a:rPr lang="en-US"/>
              <a:t>Click to edit Master text styles</a:t>
            </a:r>
          </a:p>
        </p:txBody>
      </p:sp>
      <p:sp>
        <p:nvSpPr>
          <p:cNvPr id="63" name="Content Placeholder 59"/>
          <p:cNvSpPr>
            <a:spLocks noGrp="1"/>
          </p:cNvSpPr>
          <p:nvPr>
            <p:ph sz="quarter" idx="13"/>
          </p:nvPr>
        </p:nvSpPr>
        <p:spPr>
          <a:xfrm>
            <a:off x="9126404" y="1411757"/>
            <a:ext cx="2796357" cy="5155174"/>
          </a:xfrm>
        </p:spPr>
        <p:txBody>
          <a:bodyPr>
            <a:noAutofit/>
          </a:bodyPr>
          <a:lstStyle>
            <a:lvl1pPr marL="0" indent="0">
              <a:buNone/>
              <a:defRPr sz="3137"/>
            </a:lvl1pPr>
          </a:lstStyle>
          <a:p>
            <a:pPr lvl="0"/>
            <a:r>
              <a:rPr lang="en-US"/>
              <a:t>Click to edit Master text styles</a:t>
            </a:r>
          </a:p>
        </p:txBody>
      </p:sp>
    </p:spTree>
    <p:extLst>
      <p:ext uri="{BB962C8B-B14F-4D97-AF65-F5344CB8AC3E}">
        <p14:creationId xmlns:p14="http://schemas.microsoft.com/office/powerpoint/2010/main" val="381316163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6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nodePh="1">
                                  <p:stCondLst>
                                    <p:cond delay="0"/>
                                  </p:stCondLst>
                                  <p:endCondLst>
                                    <p:cond evt="begin" delay="0">
                                      <p:tn val="13"/>
                                    </p:cond>
                                  </p:endCondLst>
                                  <p:childTnLst>
                                    <p:set>
                                      <p:cBhvr>
                                        <p:cTn id="14"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nodePh="1">
                                  <p:stCondLst>
                                    <p:cond delay="0"/>
                                  </p:stCondLst>
                                  <p:endCondLst>
                                    <p:cond evt="begin" delay="0">
                                      <p:tn val="17"/>
                                    </p:cond>
                                  </p:endCondLst>
                                  <p:childTnLst>
                                    <p:set>
                                      <p:cBhvr>
                                        <p:cTn id="18" dur="1" fill="hold">
                                          <p:stCondLst>
                                            <p:cond delay="0"/>
                                          </p:stCondLst>
                                        </p:cTn>
                                        <p:tgtEl>
                                          <p:spTgt spid="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build="p">
        <p:tmplLst>
          <p:tmpl lvl="1">
            <p:tnLst>
              <p:par>
                <p:cTn presetID="1" presetClass="entr" presetSubtype="0" fill="hold" nodeType="withEffect" nodePh="1">
                  <p:stCondLst>
                    <p:cond delay="0"/>
                  </p:stCondLst>
                  <p:endCondLst>
                    <p:cond delay="0"/>
                  </p:endCondLst>
                  <p:childTnLst>
                    <p:set>
                      <p:cBhvr>
                        <p:cTn dur="1" fill="hold">
                          <p:stCondLst>
                            <p:cond delay="0"/>
                          </p:stCondLst>
                        </p:cTn>
                        <p:tgtEl>
                          <p:spTgt spid="60"/>
                        </p:tgtEl>
                        <p:attrNameLst>
                          <p:attrName>style.visibility</p:attrName>
                        </p:attrNameLst>
                      </p:cBhvr>
                      <p:to>
                        <p:strVal val="visible"/>
                      </p:to>
                    </p:set>
                  </p:childTnLst>
                </p:cTn>
              </p:par>
            </p:tnLst>
          </p:tmpl>
        </p:tmplLst>
      </p:bldP>
      <p:bldP spid="61" grpId="0" build="p">
        <p:tmplLst>
          <p:tmpl lvl="1">
            <p:tnLst>
              <p:par>
                <p:cTn presetID="1" presetClass="entr" presetSubtype="0" fill="hold" nodeType="clickEffect" nodePh="1">
                  <p:stCondLst>
                    <p:cond delay="0"/>
                  </p:stCondLst>
                  <p:endCondLst>
                    <p:cond delay="0"/>
                  </p:endCondLst>
                  <p:childTnLst>
                    <p:set>
                      <p:cBhvr>
                        <p:cTn dur="1" fill="hold">
                          <p:stCondLst>
                            <p:cond delay="0"/>
                          </p:stCondLst>
                        </p:cTn>
                        <p:tgtEl>
                          <p:spTgt spid="61"/>
                        </p:tgtEl>
                        <p:attrNameLst>
                          <p:attrName>style.visibility</p:attrName>
                        </p:attrNameLst>
                      </p:cBhvr>
                      <p:to>
                        <p:strVal val="visible"/>
                      </p:to>
                    </p:set>
                  </p:childTnLst>
                </p:cTn>
              </p:par>
            </p:tnLst>
          </p:tmpl>
        </p:tmplLst>
      </p:bldP>
      <p:bldP spid="62" grpId="0" build="p">
        <p:tmplLst>
          <p:tmpl lvl="1">
            <p:tnLst>
              <p:par>
                <p:cTn presetID="1" presetClass="entr" presetSubtype="0" fill="hold" nodeType="clickEffect" nodePh="1">
                  <p:stCondLst>
                    <p:cond delay="0"/>
                  </p:stCondLst>
                  <p:endCondLst>
                    <p:cond delay="0"/>
                  </p:endCondLst>
                  <p:childTnLst>
                    <p:set>
                      <p:cBhvr>
                        <p:cTn dur="1" fill="hold">
                          <p:stCondLst>
                            <p:cond delay="0"/>
                          </p:stCondLst>
                        </p:cTn>
                        <p:tgtEl>
                          <p:spTgt spid="62"/>
                        </p:tgtEl>
                        <p:attrNameLst>
                          <p:attrName>style.visibility</p:attrName>
                        </p:attrNameLst>
                      </p:cBhvr>
                      <p:to>
                        <p:strVal val="visible"/>
                      </p:to>
                    </p:set>
                  </p:childTnLst>
                </p:cTn>
              </p:par>
            </p:tnLst>
          </p:tmpl>
        </p:tmplLst>
      </p:bldP>
      <p:bldP spid="63" grpId="0" build="p">
        <p:tmplLst>
          <p:tmpl lvl="1">
            <p:tnLst>
              <p:par>
                <p:cTn presetID="1" presetClass="entr" presetSubtype="0" fill="hold" nodeType="clickEffect" nodePh="1">
                  <p:stCondLst>
                    <p:cond delay="0"/>
                  </p:stCondLst>
                  <p:endCondLst>
                    <p:cond delay="0"/>
                  </p:endCondLst>
                  <p:childTnLst>
                    <p:set>
                      <p:cBhvr>
                        <p:cTn dur="1" fill="hold">
                          <p:stCondLst>
                            <p:cond delay="0"/>
                          </p:stCondLst>
                        </p:cTn>
                        <p:tgtEl>
                          <p:spTgt spid="63"/>
                        </p:tgtEl>
                        <p:attrNameLst>
                          <p:attrName>style.visibility</p:attrName>
                        </p:attrNameLst>
                      </p:cBhvr>
                      <p:to>
                        <p:strVal val="visible"/>
                      </p:to>
                    </p:se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6"/>
            <a:ext cx="5378548" cy="1973570"/>
          </a:xfrm>
        </p:spPr>
        <p:txBody>
          <a:bodyPr wrap="square">
            <a:spAutoFit/>
          </a:bodyPr>
          <a:lstStyle>
            <a:lvl1pPr>
              <a:defRPr sz="6470" baseline="0">
                <a:solidFill>
                  <a:srgbClr val="0078D7"/>
                </a:solidFill>
              </a:defRPr>
            </a:lvl1pPr>
          </a:lstStyle>
          <a:p>
            <a:r>
              <a:rPr lang="en-US" dirty="0"/>
              <a:t>50/50 photo layout</a:t>
            </a:r>
          </a:p>
        </p:txBody>
      </p:sp>
      <p:sp>
        <p:nvSpPr>
          <p:cNvPr id="5" name="Picture Placeholder 4"/>
          <p:cNvSpPr>
            <a:spLocks noGrp="1"/>
          </p:cNvSpPr>
          <p:nvPr>
            <p:ph type="pic" sz="quarter" idx="10"/>
          </p:nvPr>
        </p:nvSpPr>
        <p:spPr bwMode="ltGray">
          <a:xfrm>
            <a:off x="6097556" y="1"/>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9"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10331069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5175" y="292606"/>
            <a:ext cx="8000857" cy="896112"/>
          </a:xfrm>
        </p:spPr>
        <p:txBody>
          <a:bodyPr wrap="square">
            <a:spAutoFit/>
          </a:bodyPr>
          <a:lstStyle>
            <a:lvl1pPr>
              <a:defRPr sz="4800" baseline="0">
                <a:solidFill>
                  <a:srgbClr val="0078D7"/>
                </a:solidFill>
              </a:defRPr>
            </a:lvl1pPr>
          </a:lstStyle>
          <a:p>
            <a:r>
              <a:rPr lang="en-US" dirty="0"/>
              <a:t>Lab Title</a:t>
            </a:r>
          </a:p>
        </p:txBody>
      </p:sp>
      <p:sp>
        <p:nvSpPr>
          <p:cNvPr id="5" name="Rectangle 4">
            <a:extLst>
              <a:ext uri="{FF2B5EF4-FFF2-40B4-BE49-F238E27FC236}">
                <a16:creationId xmlns:a16="http://schemas.microsoft.com/office/drawing/2014/main" id="{EC1155FD-2680-45F5-AEA7-470AD2C9634B}"/>
              </a:ext>
            </a:extLst>
          </p:cNvPr>
          <p:cNvSpPr/>
          <p:nvPr/>
        </p:nvSpPr>
        <p:spPr>
          <a:xfrm>
            <a:off x="8266033" y="5114996"/>
            <a:ext cx="2094574" cy="1323439"/>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w="0"/>
                <a:solidFill>
                  <a:srgbClr val="00BCF2"/>
                </a:solidFill>
                <a:effectLst>
                  <a:outerShdw blurRad="38100" dist="25400" dir="5400000" algn="ctr" rotWithShape="0">
                    <a:srgbClr val="6E747A">
                      <a:alpha val="43000"/>
                    </a:srgbClr>
                  </a:outerShdw>
                </a:effectLst>
                <a:uLnTx/>
                <a:uFillTx/>
                <a:latin typeface="Segoe UI Semibold" panose="020B0702040204020203" pitchFamily="34" charset="0"/>
                <a:ea typeface="+mn-ea"/>
                <a:cs typeface="Segoe UI Semibold" panose="020B0702040204020203" pitchFamily="34" charset="0"/>
              </a:rPr>
              <a:t>LAB</a:t>
            </a:r>
          </a:p>
        </p:txBody>
      </p:sp>
      <p:pic>
        <p:nvPicPr>
          <p:cNvPr id="6" name="Picture 5">
            <a:extLst>
              <a:ext uri="{FF2B5EF4-FFF2-40B4-BE49-F238E27FC236}">
                <a16:creationId xmlns:a16="http://schemas.microsoft.com/office/drawing/2014/main" id="{6782C3B0-E4D0-44FD-BF97-346B40ECDB06}"/>
              </a:ext>
            </a:extLst>
          </p:cNvPr>
          <p:cNvPicPr>
            <a:picLocks noChangeAspect="1"/>
          </p:cNvPicPr>
          <p:nvPr/>
        </p:nvPicPr>
        <p:blipFill>
          <a:blip r:embed="rId2"/>
          <a:stretch>
            <a:fillRect/>
          </a:stretch>
        </p:blipFill>
        <p:spPr>
          <a:xfrm>
            <a:off x="8234464" y="1017661"/>
            <a:ext cx="2157713" cy="3900480"/>
          </a:xfrm>
          <a:prstGeom prst="rect">
            <a:avLst/>
          </a:prstGeom>
        </p:spPr>
      </p:pic>
    </p:spTree>
    <p:extLst>
      <p:ext uri="{BB962C8B-B14F-4D97-AF65-F5344CB8AC3E}">
        <p14:creationId xmlns:p14="http://schemas.microsoft.com/office/powerpoint/2010/main" val="234781451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5175" y="292607"/>
            <a:ext cx="11658600" cy="896112"/>
          </a:xfrm>
        </p:spPr>
        <p:txBody>
          <a:bodyPr wrap="square">
            <a:spAutoFit/>
          </a:bodyPr>
          <a:lstStyle>
            <a:lvl1pPr>
              <a:defRPr sz="4800" baseline="0">
                <a:solidFill>
                  <a:srgbClr val="0078D7"/>
                </a:solidFill>
              </a:defRPr>
            </a:lvl1pPr>
          </a:lstStyle>
          <a:p>
            <a:r>
              <a:rPr lang="en-US" dirty="0"/>
              <a:t>Video Title</a:t>
            </a:r>
          </a:p>
        </p:txBody>
      </p:sp>
      <p:grpSp>
        <p:nvGrpSpPr>
          <p:cNvPr id="7" name="Group 6">
            <a:extLst>
              <a:ext uri="{FF2B5EF4-FFF2-40B4-BE49-F238E27FC236}">
                <a16:creationId xmlns:a16="http://schemas.microsoft.com/office/drawing/2014/main" id="{9AF37199-6030-4C10-9BF2-3226DD45EFC3}"/>
              </a:ext>
            </a:extLst>
          </p:cNvPr>
          <p:cNvGrpSpPr>
            <a:grpSpLocks noChangeAspect="1"/>
          </p:cNvGrpSpPr>
          <p:nvPr/>
        </p:nvGrpSpPr>
        <p:grpSpPr>
          <a:xfrm>
            <a:off x="3939412" y="2438400"/>
            <a:ext cx="4313176" cy="2590800"/>
            <a:chOff x="10156031" y="3728242"/>
            <a:chExt cx="1892300" cy="1136650"/>
          </a:xfrm>
        </p:grpSpPr>
        <p:sp>
          <p:nvSpPr>
            <p:cNvPr id="8" name="Freeform 310">
              <a:extLst>
                <a:ext uri="{FF2B5EF4-FFF2-40B4-BE49-F238E27FC236}">
                  <a16:creationId xmlns:a16="http://schemas.microsoft.com/office/drawing/2014/main" id="{D50538D4-DB85-4899-9401-DDCA739F9507}"/>
                </a:ext>
              </a:extLst>
            </p:cNvPr>
            <p:cNvSpPr>
              <a:spLocks/>
            </p:cNvSpPr>
            <p:nvPr/>
          </p:nvSpPr>
          <p:spPr bwMode="auto">
            <a:xfrm>
              <a:off x="10156031" y="4583904"/>
              <a:ext cx="1892300" cy="258763"/>
            </a:xfrm>
            <a:custGeom>
              <a:avLst/>
              <a:gdLst>
                <a:gd name="T0" fmla="*/ 0 w 1192"/>
                <a:gd name="T1" fmla="*/ 142 h 163"/>
                <a:gd name="T2" fmla="*/ 142 w 1192"/>
                <a:gd name="T3" fmla="*/ 64 h 163"/>
                <a:gd name="T4" fmla="*/ 837 w 1192"/>
                <a:gd name="T5" fmla="*/ 0 h 163"/>
                <a:gd name="T6" fmla="*/ 1050 w 1192"/>
                <a:gd name="T7" fmla="*/ 64 h 163"/>
                <a:gd name="T8" fmla="*/ 1192 w 1192"/>
                <a:gd name="T9" fmla="*/ 142 h 163"/>
                <a:gd name="T10" fmla="*/ 589 w 1192"/>
                <a:gd name="T11" fmla="*/ 163 h 163"/>
                <a:gd name="T12" fmla="*/ 0 w 1192"/>
                <a:gd name="T13" fmla="*/ 142 h 163"/>
                <a:gd name="T14" fmla="*/ 0 w 1192"/>
                <a:gd name="T15" fmla="*/ 142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2" h="163">
                  <a:moveTo>
                    <a:pt x="0" y="142"/>
                  </a:moveTo>
                  <a:lnTo>
                    <a:pt x="142" y="64"/>
                  </a:lnTo>
                  <a:lnTo>
                    <a:pt x="837" y="0"/>
                  </a:lnTo>
                  <a:lnTo>
                    <a:pt x="1050" y="64"/>
                  </a:lnTo>
                  <a:lnTo>
                    <a:pt x="1192" y="142"/>
                  </a:lnTo>
                  <a:lnTo>
                    <a:pt x="589" y="163"/>
                  </a:lnTo>
                  <a:lnTo>
                    <a:pt x="0" y="142"/>
                  </a:lnTo>
                  <a:lnTo>
                    <a:pt x="0" y="14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9" name="Freeform 311">
              <a:extLst>
                <a:ext uri="{FF2B5EF4-FFF2-40B4-BE49-F238E27FC236}">
                  <a16:creationId xmlns:a16="http://schemas.microsoft.com/office/drawing/2014/main" id="{319993E5-8964-46F7-B421-A4230318C690}"/>
                </a:ext>
              </a:extLst>
            </p:cNvPr>
            <p:cNvSpPr>
              <a:spLocks/>
            </p:cNvSpPr>
            <p:nvPr/>
          </p:nvSpPr>
          <p:spPr bwMode="auto">
            <a:xfrm>
              <a:off x="10381456" y="3728242"/>
              <a:ext cx="1441450" cy="957263"/>
            </a:xfrm>
            <a:custGeom>
              <a:avLst/>
              <a:gdLst>
                <a:gd name="T0" fmla="*/ 908 w 908"/>
                <a:gd name="T1" fmla="*/ 603 h 603"/>
                <a:gd name="T2" fmla="*/ 0 w 908"/>
                <a:gd name="T3" fmla="*/ 603 h 603"/>
                <a:gd name="T4" fmla="*/ 0 w 908"/>
                <a:gd name="T5" fmla="*/ 0 h 603"/>
                <a:gd name="T6" fmla="*/ 908 w 908"/>
                <a:gd name="T7" fmla="*/ 0 h 603"/>
                <a:gd name="T8" fmla="*/ 908 w 908"/>
                <a:gd name="T9" fmla="*/ 603 h 603"/>
                <a:gd name="T10" fmla="*/ 908 w 908"/>
                <a:gd name="T11" fmla="*/ 603 h 603"/>
              </a:gdLst>
              <a:ahLst/>
              <a:cxnLst>
                <a:cxn ang="0">
                  <a:pos x="T0" y="T1"/>
                </a:cxn>
                <a:cxn ang="0">
                  <a:pos x="T2" y="T3"/>
                </a:cxn>
                <a:cxn ang="0">
                  <a:pos x="T4" y="T5"/>
                </a:cxn>
                <a:cxn ang="0">
                  <a:pos x="T6" y="T7"/>
                </a:cxn>
                <a:cxn ang="0">
                  <a:pos x="T8" y="T9"/>
                </a:cxn>
                <a:cxn ang="0">
                  <a:pos x="T10" y="T11"/>
                </a:cxn>
              </a:cxnLst>
              <a:rect l="0" t="0" r="r" b="b"/>
              <a:pathLst>
                <a:path w="908" h="603">
                  <a:moveTo>
                    <a:pt x="908" y="603"/>
                  </a:moveTo>
                  <a:lnTo>
                    <a:pt x="0" y="603"/>
                  </a:lnTo>
                  <a:lnTo>
                    <a:pt x="0" y="0"/>
                  </a:lnTo>
                  <a:lnTo>
                    <a:pt x="908" y="0"/>
                  </a:lnTo>
                  <a:lnTo>
                    <a:pt x="908" y="603"/>
                  </a:lnTo>
                  <a:lnTo>
                    <a:pt x="908" y="60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0" name="Freeform 312">
              <a:extLst>
                <a:ext uri="{FF2B5EF4-FFF2-40B4-BE49-F238E27FC236}">
                  <a16:creationId xmlns:a16="http://schemas.microsoft.com/office/drawing/2014/main" id="{B468FE64-ECE9-4327-B8EF-AFF453EB141C}"/>
                </a:ext>
              </a:extLst>
            </p:cNvPr>
            <p:cNvSpPr>
              <a:spLocks/>
            </p:cNvSpPr>
            <p:nvPr/>
          </p:nvSpPr>
          <p:spPr bwMode="auto">
            <a:xfrm>
              <a:off x="10381456" y="3728242"/>
              <a:ext cx="1238250" cy="957263"/>
            </a:xfrm>
            <a:custGeom>
              <a:avLst/>
              <a:gdLst>
                <a:gd name="T0" fmla="*/ 213 w 780"/>
                <a:gd name="T1" fmla="*/ 603 h 603"/>
                <a:gd name="T2" fmla="*/ 0 w 780"/>
                <a:gd name="T3" fmla="*/ 603 h 603"/>
                <a:gd name="T4" fmla="*/ 0 w 780"/>
                <a:gd name="T5" fmla="*/ 0 h 603"/>
                <a:gd name="T6" fmla="*/ 780 w 780"/>
                <a:gd name="T7" fmla="*/ 0 h 603"/>
                <a:gd name="T8" fmla="*/ 213 w 780"/>
                <a:gd name="T9" fmla="*/ 603 h 603"/>
                <a:gd name="T10" fmla="*/ 213 w 780"/>
                <a:gd name="T11" fmla="*/ 603 h 603"/>
              </a:gdLst>
              <a:ahLst/>
              <a:cxnLst>
                <a:cxn ang="0">
                  <a:pos x="T0" y="T1"/>
                </a:cxn>
                <a:cxn ang="0">
                  <a:pos x="T2" y="T3"/>
                </a:cxn>
                <a:cxn ang="0">
                  <a:pos x="T4" y="T5"/>
                </a:cxn>
                <a:cxn ang="0">
                  <a:pos x="T6" y="T7"/>
                </a:cxn>
                <a:cxn ang="0">
                  <a:pos x="T8" y="T9"/>
                </a:cxn>
                <a:cxn ang="0">
                  <a:pos x="T10" y="T11"/>
                </a:cxn>
              </a:cxnLst>
              <a:rect l="0" t="0" r="r" b="b"/>
              <a:pathLst>
                <a:path w="780" h="603">
                  <a:moveTo>
                    <a:pt x="213" y="603"/>
                  </a:moveTo>
                  <a:lnTo>
                    <a:pt x="0" y="603"/>
                  </a:lnTo>
                  <a:lnTo>
                    <a:pt x="0" y="0"/>
                  </a:lnTo>
                  <a:lnTo>
                    <a:pt x="780" y="0"/>
                  </a:lnTo>
                  <a:lnTo>
                    <a:pt x="213" y="603"/>
                  </a:lnTo>
                  <a:lnTo>
                    <a:pt x="213" y="603"/>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 name="Freeform 313">
              <a:extLst>
                <a:ext uri="{FF2B5EF4-FFF2-40B4-BE49-F238E27FC236}">
                  <a16:creationId xmlns:a16="http://schemas.microsoft.com/office/drawing/2014/main" id="{3DF3FB8E-16CA-42DD-B916-98D71DD83DAE}"/>
                </a:ext>
              </a:extLst>
            </p:cNvPr>
            <p:cNvSpPr>
              <a:spLocks/>
            </p:cNvSpPr>
            <p:nvPr/>
          </p:nvSpPr>
          <p:spPr bwMode="auto">
            <a:xfrm>
              <a:off x="10449718" y="3806029"/>
              <a:ext cx="1306513" cy="800100"/>
            </a:xfrm>
            <a:custGeom>
              <a:avLst/>
              <a:gdLst>
                <a:gd name="T0" fmla="*/ 823 w 823"/>
                <a:gd name="T1" fmla="*/ 504 h 504"/>
                <a:gd name="T2" fmla="*/ 0 w 823"/>
                <a:gd name="T3" fmla="*/ 504 h 504"/>
                <a:gd name="T4" fmla="*/ 0 w 823"/>
                <a:gd name="T5" fmla="*/ 0 h 504"/>
                <a:gd name="T6" fmla="*/ 823 w 823"/>
                <a:gd name="T7" fmla="*/ 0 h 504"/>
                <a:gd name="T8" fmla="*/ 823 w 823"/>
                <a:gd name="T9" fmla="*/ 504 h 504"/>
                <a:gd name="T10" fmla="*/ 823 w 823"/>
                <a:gd name="T11" fmla="*/ 504 h 504"/>
              </a:gdLst>
              <a:ahLst/>
              <a:cxnLst>
                <a:cxn ang="0">
                  <a:pos x="T0" y="T1"/>
                </a:cxn>
                <a:cxn ang="0">
                  <a:pos x="T2" y="T3"/>
                </a:cxn>
                <a:cxn ang="0">
                  <a:pos x="T4" y="T5"/>
                </a:cxn>
                <a:cxn ang="0">
                  <a:pos x="T6" y="T7"/>
                </a:cxn>
                <a:cxn ang="0">
                  <a:pos x="T8" y="T9"/>
                </a:cxn>
                <a:cxn ang="0">
                  <a:pos x="T10" y="T11"/>
                </a:cxn>
              </a:cxnLst>
              <a:rect l="0" t="0" r="r" b="b"/>
              <a:pathLst>
                <a:path w="823" h="504">
                  <a:moveTo>
                    <a:pt x="823" y="504"/>
                  </a:moveTo>
                  <a:lnTo>
                    <a:pt x="0" y="504"/>
                  </a:lnTo>
                  <a:lnTo>
                    <a:pt x="0" y="0"/>
                  </a:lnTo>
                  <a:lnTo>
                    <a:pt x="823" y="0"/>
                  </a:lnTo>
                  <a:lnTo>
                    <a:pt x="823" y="504"/>
                  </a:lnTo>
                  <a:lnTo>
                    <a:pt x="823" y="504"/>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 name="Freeform 314">
              <a:extLst>
                <a:ext uri="{FF2B5EF4-FFF2-40B4-BE49-F238E27FC236}">
                  <a16:creationId xmlns:a16="http://schemas.microsoft.com/office/drawing/2014/main" id="{A0E68EAB-AD51-439E-9EAA-A5C56A3DF689}"/>
                </a:ext>
              </a:extLst>
            </p:cNvPr>
            <p:cNvSpPr>
              <a:spLocks/>
            </p:cNvSpPr>
            <p:nvPr/>
          </p:nvSpPr>
          <p:spPr bwMode="auto">
            <a:xfrm>
              <a:off x="10156031" y="4809329"/>
              <a:ext cx="1892300" cy="55563"/>
            </a:xfrm>
            <a:custGeom>
              <a:avLst/>
              <a:gdLst>
                <a:gd name="T0" fmla="*/ 1192 w 1192"/>
                <a:gd name="T1" fmla="*/ 35 h 35"/>
                <a:gd name="T2" fmla="*/ 0 w 1192"/>
                <a:gd name="T3" fmla="*/ 35 h 35"/>
                <a:gd name="T4" fmla="*/ 0 w 1192"/>
                <a:gd name="T5" fmla="*/ 0 h 35"/>
                <a:gd name="T6" fmla="*/ 1192 w 1192"/>
                <a:gd name="T7" fmla="*/ 0 h 35"/>
                <a:gd name="T8" fmla="*/ 1192 w 1192"/>
                <a:gd name="T9" fmla="*/ 35 h 35"/>
                <a:gd name="T10" fmla="*/ 1192 w 1192"/>
                <a:gd name="T11" fmla="*/ 35 h 35"/>
              </a:gdLst>
              <a:ahLst/>
              <a:cxnLst>
                <a:cxn ang="0">
                  <a:pos x="T0" y="T1"/>
                </a:cxn>
                <a:cxn ang="0">
                  <a:pos x="T2" y="T3"/>
                </a:cxn>
                <a:cxn ang="0">
                  <a:pos x="T4" y="T5"/>
                </a:cxn>
                <a:cxn ang="0">
                  <a:pos x="T6" y="T7"/>
                </a:cxn>
                <a:cxn ang="0">
                  <a:pos x="T8" y="T9"/>
                </a:cxn>
                <a:cxn ang="0">
                  <a:pos x="T10" y="T11"/>
                </a:cxn>
              </a:cxnLst>
              <a:rect l="0" t="0" r="r" b="b"/>
              <a:pathLst>
                <a:path w="1192" h="35">
                  <a:moveTo>
                    <a:pt x="1192" y="35"/>
                  </a:moveTo>
                  <a:lnTo>
                    <a:pt x="0" y="35"/>
                  </a:lnTo>
                  <a:lnTo>
                    <a:pt x="0" y="0"/>
                  </a:lnTo>
                  <a:lnTo>
                    <a:pt x="1192" y="0"/>
                  </a:lnTo>
                  <a:lnTo>
                    <a:pt x="1192" y="35"/>
                  </a:lnTo>
                  <a:lnTo>
                    <a:pt x="1192" y="3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 name="Freeform 315">
              <a:extLst>
                <a:ext uri="{FF2B5EF4-FFF2-40B4-BE49-F238E27FC236}">
                  <a16:creationId xmlns:a16="http://schemas.microsoft.com/office/drawing/2014/main" id="{4A24C8C4-040A-4D87-B379-F37592504D46}"/>
                </a:ext>
              </a:extLst>
            </p:cNvPr>
            <p:cNvSpPr>
              <a:spLocks/>
            </p:cNvSpPr>
            <p:nvPr/>
          </p:nvSpPr>
          <p:spPr bwMode="auto">
            <a:xfrm>
              <a:off x="10516393" y="3874292"/>
              <a:ext cx="1160463" cy="101600"/>
            </a:xfrm>
            <a:custGeom>
              <a:avLst/>
              <a:gdLst>
                <a:gd name="T0" fmla="*/ 731 w 731"/>
                <a:gd name="T1" fmla="*/ 64 h 64"/>
                <a:gd name="T2" fmla="*/ 0 w 731"/>
                <a:gd name="T3" fmla="*/ 64 h 64"/>
                <a:gd name="T4" fmla="*/ 0 w 731"/>
                <a:gd name="T5" fmla="*/ 0 h 64"/>
                <a:gd name="T6" fmla="*/ 731 w 731"/>
                <a:gd name="T7" fmla="*/ 0 h 64"/>
                <a:gd name="T8" fmla="*/ 731 w 731"/>
                <a:gd name="T9" fmla="*/ 64 h 64"/>
                <a:gd name="T10" fmla="*/ 731 w 731"/>
                <a:gd name="T11" fmla="*/ 64 h 64"/>
              </a:gdLst>
              <a:ahLst/>
              <a:cxnLst>
                <a:cxn ang="0">
                  <a:pos x="T0" y="T1"/>
                </a:cxn>
                <a:cxn ang="0">
                  <a:pos x="T2" y="T3"/>
                </a:cxn>
                <a:cxn ang="0">
                  <a:pos x="T4" y="T5"/>
                </a:cxn>
                <a:cxn ang="0">
                  <a:pos x="T6" y="T7"/>
                </a:cxn>
                <a:cxn ang="0">
                  <a:pos x="T8" y="T9"/>
                </a:cxn>
                <a:cxn ang="0">
                  <a:pos x="T10" y="T11"/>
                </a:cxn>
              </a:cxnLst>
              <a:rect l="0" t="0" r="r" b="b"/>
              <a:pathLst>
                <a:path w="731" h="64">
                  <a:moveTo>
                    <a:pt x="731" y="64"/>
                  </a:moveTo>
                  <a:lnTo>
                    <a:pt x="0" y="64"/>
                  </a:lnTo>
                  <a:lnTo>
                    <a:pt x="0" y="0"/>
                  </a:lnTo>
                  <a:lnTo>
                    <a:pt x="731" y="0"/>
                  </a:lnTo>
                  <a:lnTo>
                    <a:pt x="731" y="64"/>
                  </a:lnTo>
                  <a:lnTo>
                    <a:pt x="731" y="64"/>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 name="Freeform 316">
              <a:extLst>
                <a:ext uri="{FF2B5EF4-FFF2-40B4-BE49-F238E27FC236}">
                  <a16:creationId xmlns:a16="http://schemas.microsoft.com/office/drawing/2014/main" id="{7562C426-FBEE-4ABD-A311-CCD909864498}"/>
                </a:ext>
              </a:extLst>
            </p:cNvPr>
            <p:cNvSpPr>
              <a:spLocks/>
            </p:cNvSpPr>
            <p:nvPr/>
          </p:nvSpPr>
          <p:spPr bwMode="auto">
            <a:xfrm>
              <a:off x="10516393" y="4042567"/>
              <a:ext cx="271463" cy="484188"/>
            </a:xfrm>
            <a:custGeom>
              <a:avLst/>
              <a:gdLst>
                <a:gd name="T0" fmla="*/ 171 w 171"/>
                <a:gd name="T1" fmla="*/ 305 h 305"/>
                <a:gd name="T2" fmla="*/ 0 w 171"/>
                <a:gd name="T3" fmla="*/ 305 h 305"/>
                <a:gd name="T4" fmla="*/ 0 w 171"/>
                <a:gd name="T5" fmla="*/ 0 h 305"/>
                <a:gd name="T6" fmla="*/ 171 w 171"/>
                <a:gd name="T7" fmla="*/ 0 h 305"/>
                <a:gd name="T8" fmla="*/ 171 w 171"/>
                <a:gd name="T9" fmla="*/ 305 h 305"/>
                <a:gd name="T10" fmla="*/ 171 w 171"/>
                <a:gd name="T11" fmla="*/ 305 h 305"/>
              </a:gdLst>
              <a:ahLst/>
              <a:cxnLst>
                <a:cxn ang="0">
                  <a:pos x="T0" y="T1"/>
                </a:cxn>
                <a:cxn ang="0">
                  <a:pos x="T2" y="T3"/>
                </a:cxn>
                <a:cxn ang="0">
                  <a:pos x="T4" y="T5"/>
                </a:cxn>
                <a:cxn ang="0">
                  <a:pos x="T6" y="T7"/>
                </a:cxn>
                <a:cxn ang="0">
                  <a:pos x="T8" y="T9"/>
                </a:cxn>
                <a:cxn ang="0">
                  <a:pos x="T10" y="T11"/>
                </a:cxn>
              </a:cxnLst>
              <a:rect l="0" t="0" r="r" b="b"/>
              <a:pathLst>
                <a:path w="171" h="305">
                  <a:moveTo>
                    <a:pt x="171" y="305"/>
                  </a:moveTo>
                  <a:lnTo>
                    <a:pt x="0" y="305"/>
                  </a:lnTo>
                  <a:lnTo>
                    <a:pt x="0" y="0"/>
                  </a:lnTo>
                  <a:lnTo>
                    <a:pt x="171" y="0"/>
                  </a:lnTo>
                  <a:lnTo>
                    <a:pt x="171" y="305"/>
                  </a:lnTo>
                  <a:lnTo>
                    <a:pt x="171" y="305"/>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 name="Freeform 317">
              <a:extLst>
                <a:ext uri="{FF2B5EF4-FFF2-40B4-BE49-F238E27FC236}">
                  <a16:creationId xmlns:a16="http://schemas.microsoft.com/office/drawing/2014/main" id="{C23523A8-6CA6-4E7C-A797-A4B39CD2960C}"/>
                </a:ext>
              </a:extLst>
            </p:cNvPr>
            <p:cNvSpPr>
              <a:spLocks/>
            </p:cNvSpPr>
            <p:nvPr/>
          </p:nvSpPr>
          <p:spPr bwMode="auto">
            <a:xfrm>
              <a:off x="10854531" y="4042567"/>
              <a:ext cx="822325" cy="484188"/>
            </a:xfrm>
            <a:custGeom>
              <a:avLst/>
              <a:gdLst>
                <a:gd name="T0" fmla="*/ 518 w 518"/>
                <a:gd name="T1" fmla="*/ 305 h 305"/>
                <a:gd name="T2" fmla="*/ 0 w 518"/>
                <a:gd name="T3" fmla="*/ 305 h 305"/>
                <a:gd name="T4" fmla="*/ 0 w 518"/>
                <a:gd name="T5" fmla="*/ 0 h 305"/>
                <a:gd name="T6" fmla="*/ 518 w 518"/>
                <a:gd name="T7" fmla="*/ 0 h 305"/>
                <a:gd name="T8" fmla="*/ 518 w 518"/>
                <a:gd name="T9" fmla="*/ 305 h 305"/>
                <a:gd name="T10" fmla="*/ 518 w 518"/>
                <a:gd name="T11" fmla="*/ 305 h 305"/>
              </a:gdLst>
              <a:ahLst/>
              <a:cxnLst>
                <a:cxn ang="0">
                  <a:pos x="T0" y="T1"/>
                </a:cxn>
                <a:cxn ang="0">
                  <a:pos x="T2" y="T3"/>
                </a:cxn>
                <a:cxn ang="0">
                  <a:pos x="T4" y="T5"/>
                </a:cxn>
                <a:cxn ang="0">
                  <a:pos x="T6" y="T7"/>
                </a:cxn>
                <a:cxn ang="0">
                  <a:pos x="T8" y="T9"/>
                </a:cxn>
                <a:cxn ang="0">
                  <a:pos x="T10" y="T11"/>
                </a:cxn>
              </a:cxnLst>
              <a:rect l="0" t="0" r="r" b="b"/>
              <a:pathLst>
                <a:path w="518" h="305">
                  <a:moveTo>
                    <a:pt x="518" y="305"/>
                  </a:moveTo>
                  <a:lnTo>
                    <a:pt x="0" y="305"/>
                  </a:lnTo>
                  <a:lnTo>
                    <a:pt x="0" y="0"/>
                  </a:lnTo>
                  <a:lnTo>
                    <a:pt x="518" y="0"/>
                  </a:lnTo>
                  <a:lnTo>
                    <a:pt x="518" y="305"/>
                  </a:lnTo>
                  <a:lnTo>
                    <a:pt x="518" y="3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6" name="Freeform 318">
              <a:extLst>
                <a:ext uri="{FF2B5EF4-FFF2-40B4-BE49-F238E27FC236}">
                  <a16:creationId xmlns:a16="http://schemas.microsoft.com/office/drawing/2014/main" id="{E5EAE584-2F90-49F7-AAB2-B4B8D9039D0D}"/>
                </a:ext>
              </a:extLst>
            </p:cNvPr>
            <p:cNvSpPr>
              <a:spLocks/>
            </p:cNvSpPr>
            <p:nvPr/>
          </p:nvSpPr>
          <p:spPr bwMode="auto">
            <a:xfrm>
              <a:off x="11214893" y="4201317"/>
              <a:ext cx="123825" cy="168275"/>
            </a:xfrm>
            <a:custGeom>
              <a:avLst/>
              <a:gdLst>
                <a:gd name="T0" fmla="*/ 0 w 78"/>
                <a:gd name="T1" fmla="*/ 106 h 106"/>
                <a:gd name="T2" fmla="*/ 0 w 78"/>
                <a:gd name="T3" fmla="*/ 0 h 106"/>
                <a:gd name="T4" fmla="*/ 78 w 78"/>
                <a:gd name="T5" fmla="*/ 56 h 106"/>
                <a:gd name="T6" fmla="*/ 0 w 78"/>
                <a:gd name="T7" fmla="*/ 106 h 106"/>
                <a:gd name="T8" fmla="*/ 0 w 78"/>
                <a:gd name="T9" fmla="*/ 106 h 106"/>
              </a:gdLst>
              <a:ahLst/>
              <a:cxnLst>
                <a:cxn ang="0">
                  <a:pos x="T0" y="T1"/>
                </a:cxn>
                <a:cxn ang="0">
                  <a:pos x="T2" y="T3"/>
                </a:cxn>
                <a:cxn ang="0">
                  <a:pos x="T4" y="T5"/>
                </a:cxn>
                <a:cxn ang="0">
                  <a:pos x="T6" y="T7"/>
                </a:cxn>
                <a:cxn ang="0">
                  <a:pos x="T8" y="T9"/>
                </a:cxn>
              </a:cxnLst>
              <a:rect l="0" t="0" r="r" b="b"/>
              <a:pathLst>
                <a:path w="78" h="106">
                  <a:moveTo>
                    <a:pt x="0" y="106"/>
                  </a:moveTo>
                  <a:lnTo>
                    <a:pt x="0" y="0"/>
                  </a:lnTo>
                  <a:lnTo>
                    <a:pt x="78" y="56"/>
                  </a:lnTo>
                  <a:lnTo>
                    <a:pt x="0" y="106"/>
                  </a:lnTo>
                  <a:lnTo>
                    <a:pt x="0" y="106"/>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7" name="Freeform 319">
              <a:extLst>
                <a:ext uri="{FF2B5EF4-FFF2-40B4-BE49-F238E27FC236}">
                  <a16:creationId xmlns:a16="http://schemas.microsoft.com/office/drawing/2014/main" id="{50734464-F025-4254-815B-536C0BE68594}"/>
                </a:ext>
              </a:extLst>
            </p:cNvPr>
            <p:cNvSpPr>
              <a:spLocks noEditPoints="1"/>
            </p:cNvSpPr>
            <p:nvPr/>
          </p:nvSpPr>
          <p:spPr bwMode="auto">
            <a:xfrm>
              <a:off x="11068843" y="4110829"/>
              <a:ext cx="371475" cy="360363"/>
            </a:xfrm>
            <a:custGeom>
              <a:avLst/>
              <a:gdLst>
                <a:gd name="T0" fmla="*/ 48 w 99"/>
                <a:gd name="T1" fmla="*/ 96 h 96"/>
                <a:gd name="T2" fmla="*/ 0 w 99"/>
                <a:gd name="T3" fmla="*/ 48 h 96"/>
                <a:gd name="T4" fmla="*/ 48 w 99"/>
                <a:gd name="T5" fmla="*/ 0 h 96"/>
                <a:gd name="T6" fmla="*/ 99 w 99"/>
                <a:gd name="T7" fmla="*/ 48 h 96"/>
                <a:gd name="T8" fmla="*/ 48 w 99"/>
                <a:gd name="T9" fmla="*/ 96 h 96"/>
                <a:gd name="T10" fmla="*/ 48 w 99"/>
                <a:gd name="T11" fmla="*/ 9 h 96"/>
                <a:gd name="T12" fmla="*/ 12 w 99"/>
                <a:gd name="T13" fmla="*/ 48 h 96"/>
                <a:gd name="T14" fmla="*/ 48 w 99"/>
                <a:gd name="T15" fmla="*/ 87 h 96"/>
                <a:gd name="T16" fmla="*/ 87 w 99"/>
                <a:gd name="T17" fmla="*/ 48 h 96"/>
                <a:gd name="T18" fmla="*/ 48 w 99"/>
                <a:gd name="T19" fmla="*/ 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96">
                  <a:moveTo>
                    <a:pt x="48" y="96"/>
                  </a:moveTo>
                  <a:cubicBezTo>
                    <a:pt x="24" y="96"/>
                    <a:pt x="0" y="75"/>
                    <a:pt x="0" y="48"/>
                  </a:cubicBezTo>
                  <a:cubicBezTo>
                    <a:pt x="0" y="21"/>
                    <a:pt x="24" y="0"/>
                    <a:pt x="48" y="0"/>
                  </a:cubicBezTo>
                  <a:cubicBezTo>
                    <a:pt x="75" y="0"/>
                    <a:pt x="99" y="21"/>
                    <a:pt x="99" y="48"/>
                  </a:cubicBezTo>
                  <a:cubicBezTo>
                    <a:pt x="99" y="75"/>
                    <a:pt x="75" y="96"/>
                    <a:pt x="48" y="96"/>
                  </a:cubicBezTo>
                  <a:moveTo>
                    <a:pt x="48" y="9"/>
                  </a:moveTo>
                  <a:cubicBezTo>
                    <a:pt x="27" y="9"/>
                    <a:pt x="12" y="27"/>
                    <a:pt x="12" y="48"/>
                  </a:cubicBezTo>
                  <a:cubicBezTo>
                    <a:pt x="12" y="69"/>
                    <a:pt x="27" y="87"/>
                    <a:pt x="48" y="87"/>
                  </a:cubicBezTo>
                  <a:cubicBezTo>
                    <a:pt x="72" y="87"/>
                    <a:pt x="87" y="69"/>
                    <a:pt x="87" y="48"/>
                  </a:cubicBezTo>
                  <a:cubicBezTo>
                    <a:pt x="87" y="27"/>
                    <a:pt x="72" y="9"/>
                    <a:pt x="48" y="9"/>
                  </a:cubicBezTo>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8" name="Freeform 320">
              <a:extLst>
                <a:ext uri="{FF2B5EF4-FFF2-40B4-BE49-F238E27FC236}">
                  <a16:creationId xmlns:a16="http://schemas.microsoft.com/office/drawing/2014/main" id="{3DB69E1F-191F-4CD0-8C7B-507248471562}"/>
                </a:ext>
              </a:extLst>
            </p:cNvPr>
            <p:cNvSpPr>
              <a:spLocks noEditPoints="1"/>
            </p:cNvSpPr>
            <p:nvPr/>
          </p:nvSpPr>
          <p:spPr bwMode="auto">
            <a:xfrm>
              <a:off x="10449718" y="3806029"/>
              <a:ext cx="1103313" cy="800100"/>
            </a:xfrm>
            <a:custGeom>
              <a:avLst/>
              <a:gdLst>
                <a:gd name="T0" fmla="*/ 42 w 695"/>
                <a:gd name="T1" fmla="*/ 454 h 504"/>
                <a:gd name="T2" fmla="*/ 42 w 695"/>
                <a:gd name="T3" fmla="*/ 149 h 504"/>
                <a:gd name="T4" fmla="*/ 213 w 695"/>
                <a:gd name="T5" fmla="*/ 149 h 504"/>
                <a:gd name="T6" fmla="*/ 213 w 695"/>
                <a:gd name="T7" fmla="*/ 454 h 504"/>
                <a:gd name="T8" fmla="*/ 42 w 695"/>
                <a:gd name="T9" fmla="*/ 454 h 504"/>
                <a:gd name="T10" fmla="*/ 42 w 695"/>
                <a:gd name="T11" fmla="*/ 454 h 504"/>
                <a:gd name="T12" fmla="*/ 695 w 695"/>
                <a:gd name="T13" fmla="*/ 0 h 504"/>
                <a:gd name="T14" fmla="*/ 0 w 695"/>
                <a:gd name="T15" fmla="*/ 0 h 504"/>
                <a:gd name="T16" fmla="*/ 0 w 695"/>
                <a:gd name="T17" fmla="*/ 504 h 504"/>
                <a:gd name="T18" fmla="*/ 220 w 695"/>
                <a:gd name="T19" fmla="*/ 504 h 504"/>
                <a:gd name="T20" fmla="*/ 262 w 695"/>
                <a:gd name="T21" fmla="*/ 454 h 504"/>
                <a:gd name="T22" fmla="*/ 255 w 695"/>
                <a:gd name="T23" fmla="*/ 454 h 504"/>
                <a:gd name="T24" fmla="*/ 255 w 695"/>
                <a:gd name="T25" fmla="*/ 149 h 504"/>
                <a:gd name="T26" fmla="*/ 546 w 695"/>
                <a:gd name="T27" fmla="*/ 149 h 504"/>
                <a:gd name="T28" fmla="*/ 588 w 695"/>
                <a:gd name="T29" fmla="*/ 107 h 504"/>
                <a:gd name="T30" fmla="*/ 42 w 695"/>
                <a:gd name="T31" fmla="*/ 107 h 504"/>
                <a:gd name="T32" fmla="*/ 42 w 695"/>
                <a:gd name="T33" fmla="*/ 43 h 504"/>
                <a:gd name="T34" fmla="*/ 652 w 695"/>
                <a:gd name="T35" fmla="*/ 43 h 504"/>
                <a:gd name="T36" fmla="*/ 695 w 695"/>
                <a:gd name="T37" fmla="*/ 0 h 504"/>
                <a:gd name="T38" fmla="*/ 695 w 695"/>
                <a:gd name="T39"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5" h="504">
                  <a:moveTo>
                    <a:pt x="42" y="454"/>
                  </a:moveTo>
                  <a:lnTo>
                    <a:pt x="42" y="149"/>
                  </a:lnTo>
                  <a:lnTo>
                    <a:pt x="213" y="149"/>
                  </a:lnTo>
                  <a:lnTo>
                    <a:pt x="213" y="454"/>
                  </a:lnTo>
                  <a:lnTo>
                    <a:pt x="42" y="454"/>
                  </a:lnTo>
                  <a:lnTo>
                    <a:pt x="42" y="454"/>
                  </a:lnTo>
                  <a:close/>
                  <a:moveTo>
                    <a:pt x="695" y="0"/>
                  </a:moveTo>
                  <a:lnTo>
                    <a:pt x="0" y="0"/>
                  </a:lnTo>
                  <a:lnTo>
                    <a:pt x="0" y="504"/>
                  </a:lnTo>
                  <a:lnTo>
                    <a:pt x="220" y="504"/>
                  </a:lnTo>
                  <a:lnTo>
                    <a:pt x="262" y="454"/>
                  </a:lnTo>
                  <a:lnTo>
                    <a:pt x="255" y="454"/>
                  </a:lnTo>
                  <a:lnTo>
                    <a:pt x="255" y="149"/>
                  </a:lnTo>
                  <a:lnTo>
                    <a:pt x="546" y="149"/>
                  </a:lnTo>
                  <a:lnTo>
                    <a:pt x="588" y="107"/>
                  </a:lnTo>
                  <a:lnTo>
                    <a:pt x="42" y="107"/>
                  </a:lnTo>
                  <a:lnTo>
                    <a:pt x="42" y="43"/>
                  </a:lnTo>
                  <a:lnTo>
                    <a:pt x="652" y="43"/>
                  </a:lnTo>
                  <a:lnTo>
                    <a:pt x="695" y="0"/>
                  </a:lnTo>
                  <a:lnTo>
                    <a:pt x="695" y="0"/>
                  </a:lnTo>
                  <a:close/>
                </a:path>
              </a:pathLst>
            </a:custGeom>
            <a:solidFill>
              <a:srgbClr val="4DA1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9" name="Freeform 321">
              <a:extLst>
                <a:ext uri="{FF2B5EF4-FFF2-40B4-BE49-F238E27FC236}">
                  <a16:creationId xmlns:a16="http://schemas.microsoft.com/office/drawing/2014/main" id="{DE60201D-78C8-471B-B590-BFAE87F31B34}"/>
                </a:ext>
              </a:extLst>
            </p:cNvPr>
            <p:cNvSpPr>
              <a:spLocks/>
            </p:cNvSpPr>
            <p:nvPr/>
          </p:nvSpPr>
          <p:spPr bwMode="auto">
            <a:xfrm>
              <a:off x="10516393" y="3874292"/>
              <a:ext cx="968375" cy="101600"/>
            </a:xfrm>
            <a:custGeom>
              <a:avLst/>
              <a:gdLst>
                <a:gd name="T0" fmla="*/ 610 w 610"/>
                <a:gd name="T1" fmla="*/ 0 h 64"/>
                <a:gd name="T2" fmla="*/ 0 w 610"/>
                <a:gd name="T3" fmla="*/ 0 h 64"/>
                <a:gd name="T4" fmla="*/ 0 w 610"/>
                <a:gd name="T5" fmla="*/ 64 h 64"/>
                <a:gd name="T6" fmla="*/ 546 w 610"/>
                <a:gd name="T7" fmla="*/ 64 h 64"/>
                <a:gd name="T8" fmla="*/ 610 w 610"/>
                <a:gd name="T9" fmla="*/ 0 h 64"/>
                <a:gd name="T10" fmla="*/ 610 w 610"/>
                <a:gd name="T11" fmla="*/ 0 h 64"/>
              </a:gdLst>
              <a:ahLst/>
              <a:cxnLst>
                <a:cxn ang="0">
                  <a:pos x="T0" y="T1"/>
                </a:cxn>
                <a:cxn ang="0">
                  <a:pos x="T2" y="T3"/>
                </a:cxn>
                <a:cxn ang="0">
                  <a:pos x="T4" y="T5"/>
                </a:cxn>
                <a:cxn ang="0">
                  <a:pos x="T6" y="T7"/>
                </a:cxn>
                <a:cxn ang="0">
                  <a:pos x="T8" y="T9"/>
                </a:cxn>
                <a:cxn ang="0">
                  <a:pos x="T10" y="T11"/>
                </a:cxn>
              </a:cxnLst>
              <a:rect l="0" t="0" r="r" b="b"/>
              <a:pathLst>
                <a:path w="610" h="64">
                  <a:moveTo>
                    <a:pt x="610" y="0"/>
                  </a:moveTo>
                  <a:lnTo>
                    <a:pt x="0" y="0"/>
                  </a:lnTo>
                  <a:lnTo>
                    <a:pt x="0" y="64"/>
                  </a:lnTo>
                  <a:lnTo>
                    <a:pt x="546" y="64"/>
                  </a:lnTo>
                  <a:lnTo>
                    <a:pt x="610" y="0"/>
                  </a:lnTo>
                  <a:lnTo>
                    <a:pt x="610" y="0"/>
                  </a:lnTo>
                  <a:close/>
                </a:path>
              </a:pathLst>
            </a:custGeom>
            <a:solidFill>
              <a:srgbClr val="7AB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0" name="Freeform 322">
              <a:extLst>
                <a:ext uri="{FF2B5EF4-FFF2-40B4-BE49-F238E27FC236}">
                  <a16:creationId xmlns:a16="http://schemas.microsoft.com/office/drawing/2014/main" id="{4D775388-EAB0-41D2-93BF-80D94AA27393}"/>
                </a:ext>
              </a:extLst>
            </p:cNvPr>
            <p:cNvSpPr>
              <a:spLocks/>
            </p:cNvSpPr>
            <p:nvPr/>
          </p:nvSpPr>
          <p:spPr bwMode="auto">
            <a:xfrm>
              <a:off x="10516393" y="4042567"/>
              <a:ext cx="271463" cy="484188"/>
            </a:xfrm>
            <a:custGeom>
              <a:avLst/>
              <a:gdLst>
                <a:gd name="T0" fmla="*/ 171 w 171"/>
                <a:gd name="T1" fmla="*/ 0 h 305"/>
                <a:gd name="T2" fmla="*/ 0 w 171"/>
                <a:gd name="T3" fmla="*/ 0 h 305"/>
                <a:gd name="T4" fmla="*/ 0 w 171"/>
                <a:gd name="T5" fmla="*/ 305 h 305"/>
                <a:gd name="T6" fmla="*/ 171 w 171"/>
                <a:gd name="T7" fmla="*/ 305 h 305"/>
                <a:gd name="T8" fmla="*/ 171 w 171"/>
                <a:gd name="T9" fmla="*/ 0 h 305"/>
                <a:gd name="T10" fmla="*/ 171 w 171"/>
                <a:gd name="T11" fmla="*/ 0 h 305"/>
              </a:gdLst>
              <a:ahLst/>
              <a:cxnLst>
                <a:cxn ang="0">
                  <a:pos x="T0" y="T1"/>
                </a:cxn>
                <a:cxn ang="0">
                  <a:pos x="T2" y="T3"/>
                </a:cxn>
                <a:cxn ang="0">
                  <a:pos x="T4" y="T5"/>
                </a:cxn>
                <a:cxn ang="0">
                  <a:pos x="T6" y="T7"/>
                </a:cxn>
                <a:cxn ang="0">
                  <a:pos x="T8" y="T9"/>
                </a:cxn>
                <a:cxn ang="0">
                  <a:pos x="T10" y="T11"/>
                </a:cxn>
              </a:cxnLst>
              <a:rect l="0" t="0" r="r" b="b"/>
              <a:pathLst>
                <a:path w="171" h="305">
                  <a:moveTo>
                    <a:pt x="171" y="0"/>
                  </a:moveTo>
                  <a:lnTo>
                    <a:pt x="0" y="0"/>
                  </a:lnTo>
                  <a:lnTo>
                    <a:pt x="0" y="305"/>
                  </a:lnTo>
                  <a:lnTo>
                    <a:pt x="171" y="305"/>
                  </a:lnTo>
                  <a:lnTo>
                    <a:pt x="171" y="0"/>
                  </a:lnTo>
                  <a:lnTo>
                    <a:pt x="171" y="0"/>
                  </a:lnTo>
                  <a:close/>
                </a:path>
              </a:pathLst>
            </a:custGeom>
            <a:solidFill>
              <a:srgbClr val="FFCE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1" name="Freeform 323">
              <a:extLst>
                <a:ext uri="{FF2B5EF4-FFF2-40B4-BE49-F238E27FC236}">
                  <a16:creationId xmlns:a16="http://schemas.microsoft.com/office/drawing/2014/main" id="{5C381D83-D695-4762-802E-E0C85621A55F}"/>
                </a:ext>
              </a:extLst>
            </p:cNvPr>
            <p:cNvSpPr>
              <a:spLocks noEditPoints="1"/>
            </p:cNvSpPr>
            <p:nvPr/>
          </p:nvSpPr>
          <p:spPr bwMode="auto">
            <a:xfrm>
              <a:off x="10854531" y="4042567"/>
              <a:ext cx="461963" cy="484188"/>
            </a:xfrm>
            <a:custGeom>
              <a:avLst/>
              <a:gdLst>
                <a:gd name="T0" fmla="*/ 99 w 123"/>
                <a:gd name="T1" fmla="*/ 27 h 129"/>
                <a:gd name="T2" fmla="*/ 69 w 123"/>
                <a:gd name="T3" fmla="*/ 60 h 129"/>
                <a:gd name="T4" fmla="*/ 99 w 123"/>
                <a:gd name="T5" fmla="*/ 27 h 129"/>
                <a:gd name="T6" fmla="*/ 123 w 123"/>
                <a:gd name="T7" fmla="*/ 0 h 129"/>
                <a:gd name="T8" fmla="*/ 0 w 123"/>
                <a:gd name="T9" fmla="*/ 0 h 129"/>
                <a:gd name="T10" fmla="*/ 0 w 123"/>
                <a:gd name="T11" fmla="*/ 129 h 129"/>
                <a:gd name="T12" fmla="*/ 3 w 123"/>
                <a:gd name="T13" fmla="*/ 129 h 129"/>
                <a:gd name="T14" fmla="*/ 60 w 123"/>
                <a:gd name="T15" fmla="*/ 69 h 129"/>
                <a:gd name="T16" fmla="*/ 57 w 123"/>
                <a:gd name="T17" fmla="*/ 66 h 129"/>
                <a:gd name="T18" fmla="*/ 105 w 123"/>
                <a:gd name="T19" fmla="*/ 18 h 129"/>
                <a:gd name="T20" fmla="*/ 108 w 123"/>
                <a:gd name="T21" fmla="*/ 18 h 129"/>
                <a:gd name="T22" fmla="*/ 123 w 123"/>
                <a:gd name="T2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 h="129">
                  <a:moveTo>
                    <a:pt x="99" y="27"/>
                  </a:moveTo>
                  <a:cubicBezTo>
                    <a:pt x="84" y="30"/>
                    <a:pt x="69" y="42"/>
                    <a:pt x="69" y="60"/>
                  </a:cubicBezTo>
                  <a:cubicBezTo>
                    <a:pt x="99" y="27"/>
                    <a:pt x="99" y="27"/>
                    <a:pt x="99" y="27"/>
                  </a:cubicBezTo>
                  <a:moveTo>
                    <a:pt x="123" y="0"/>
                  </a:moveTo>
                  <a:cubicBezTo>
                    <a:pt x="0" y="0"/>
                    <a:pt x="0" y="0"/>
                    <a:pt x="0" y="0"/>
                  </a:cubicBezTo>
                  <a:cubicBezTo>
                    <a:pt x="0" y="129"/>
                    <a:pt x="0" y="129"/>
                    <a:pt x="0" y="129"/>
                  </a:cubicBezTo>
                  <a:cubicBezTo>
                    <a:pt x="3" y="129"/>
                    <a:pt x="3" y="129"/>
                    <a:pt x="3" y="129"/>
                  </a:cubicBezTo>
                  <a:cubicBezTo>
                    <a:pt x="60" y="69"/>
                    <a:pt x="60" y="69"/>
                    <a:pt x="60" y="69"/>
                  </a:cubicBezTo>
                  <a:cubicBezTo>
                    <a:pt x="57" y="69"/>
                    <a:pt x="57" y="66"/>
                    <a:pt x="57" y="66"/>
                  </a:cubicBezTo>
                  <a:cubicBezTo>
                    <a:pt x="57" y="39"/>
                    <a:pt x="81" y="18"/>
                    <a:pt x="105" y="18"/>
                  </a:cubicBezTo>
                  <a:cubicBezTo>
                    <a:pt x="108" y="18"/>
                    <a:pt x="108" y="18"/>
                    <a:pt x="108" y="18"/>
                  </a:cubicBezTo>
                  <a:cubicBezTo>
                    <a:pt x="123" y="0"/>
                    <a:pt x="123" y="0"/>
                    <a:pt x="12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2" name="Freeform 324">
              <a:extLst>
                <a:ext uri="{FF2B5EF4-FFF2-40B4-BE49-F238E27FC236}">
                  <a16:creationId xmlns:a16="http://schemas.microsoft.com/office/drawing/2014/main" id="{55F03D25-0435-4433-A414-9347085AA2E0}"/>
                </a:ext>
              </a:extLst>
            </p:cNvPr>
            <p:cNvSpPr>
              <a:spLocks/>
            </p:cNvSpPr>
            <p:nvPr/>
          </p:nvSpPr>
          <p:spPr bwMode="auto">
            <a:xfrm>
              <a:off x="11068843" y="4110829"/>
              <a:ext cx="190500" cy="190500"/>
            </a:xfrm>
            <a:custGeom>
              <a:avLst/>
              <a:gdLst>
                <a:gd name="T0" fmla="*/ 48 w 51"/>
                <a:gd name="T1" fmla="*/ 0 h 51"/>
                <a:gd name="T2" fmla="*/ 0 w 51"/>
                <a:gd name="T3" fmla="*/ 48 h 51"/>
                <a:gd name="T4" fmla="*/ 3 w 51"/>
                <a:gd name="T5" fmla="*/ 51 h 51"/>
                <a:gd name="T6" fmla="*/ 12 w 51"/>
                <a:gd name="T7" fmla="*/ 42 h 51"/>
                <a:gd name="T8" fmla="*/ 42 w 51"/>
                <a:gd name="T9" fmla="*/ 9 h 51"/>
                <a:gd name="T10" fmla="*/ 51 w 51"/>
                <a:gd name="T11" fmla="*/ 0 h 51"/>
                <a:gd name="T12" fmla="*/ 48 w 51"/>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1" h="51">
                  <a:moveTo>
                    <a:pt x="48" y="0"/>
                  </a:moveTo>
                  <a:cubicBezTo>
                    <a:pt x="24" y="0"/>
                    <a:pt x="0" y="21"/>
                    <a:pt x="0" y="48"/>
                  </a:cubicBezTo>
                  <a:cubicBezTo>
                    <a:pt x="0" y="48"/>
                    <a:pt x="0" y="51"/>
                    <a:pt x="3" y="51"/>
                  </a:cubicBezTo>
                  <a:cubicBezTo>
                    <a:pt x="12" y="42"/>
                    <a:pt x="12" y="42"/>
                    <a:pt x="12" y="42"/>
                  </a:cubicBezTo>
                  <a:cubicBezTo>
                    <a:pt x="12" y="24"/>
                    <a:pt x="27" y="12"/>
                    <a:pt x="42" y="9"/>
                  </a:cubicBezTo>
                  <a:cubicBezTo>
                    <a:pt x="51" y="0"/>
                    <a:pt x="51" y="0"/>
                    <a:pt x="51" y="0"/>
                  </a:cubicBezTo>
                  <a:cubicBezTo>
                    <a:pt x="51" y="0"/>
                    <a:pt x="51" y="0"/>
                    <a:pt x="48" y="0"/>
                  </a:cubicBezTo>
                </a:path>
              </a:pathLst>
            </a:custGeom>
            <a:solidFill>
              <a:srgbClr val="7ADC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Tree>
    <p:extLst>
      <p:ext uri="{BB962C8B-B14F-4D97-AF65-F5344CB8AC3E}">
        <p14:creationId xmlns:p14="http://schemas.microsoft.com/office/powerpoint/2010/main" val="316864025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lvl1pPr>
              <a:defRPr>
                <a:solidFill>
                  <a:srgbClr val="0078D7"/>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833707"/>
          </a:xfrm>
        </p:spPr>
        <p:txBody>
          <a:bodyPr/>
          <a:lstStyle>
            <a:lvl1pPr marL="0" indent="0">
              <a:buNone/>
              <a:defRPr sz="2800">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9533712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VIDEO_FS">
    <p:spTree>
      <p:nvGrpSpPr>
        <p:cNvPr id="1" name=""/>
        <p:cNvGrpSpPr/>
        <p:nvPr/>
      </p:nvGrpSpPr>
      <p:grpSpPr>
        <a:xfrm>
          <a:off x="0" y="0"/>
          <a:ext cx="0" cy="0"/>
          <a:chOff x="0" y="0"/>
          <a:chExt cx="0" cy="0"/>
        </a:xfrm>
      </p:grpSpPr>
      <p:sp>
        <p:nvSpPr>
          <p:cNvPr id="4" name="Media Placeholder 3">
            <a:extLst>
              <a:ext uri="{FF2B5EF4-FFF2-40B4-BE49-F238E27FC236}">
                <a16:creationId xmlns:a16="http://schemas.microsoft.com/office/drawing/2014/main" id="{14725104-DF9A-4FEF-884F-95C917AAB800}"/>
              </a:ext>
            </a:extLst>
          </p:cNvPr>
          <p:cNvSpPr>
            <a:spLocks noGrp="1"/>
          </p:cNvSpPr>
          <p:nvPr>
            <p:ph type="media" sz="quarter" idx="10" hasCustomPrompt="1"/>
          </p:nvPr>
        </p:nvSpPr>
        <p:spPr>
          <a:xfrm>
            <a:off x="0" y="0"/>
            <a:ext cx="12192000" cy="6858000"/>
          </a:xfrm>
        </p:spPr>
        <p:txBody>
          <a:bodyPr/>
          <a:lstStyle>
            <a:lvl1pPr>
              <a:defRPr/>
            </a:lvl1pPr>
          </a:lstStyle>
          <a:p>
            <a:r>
              <a:rPr lang="en-US" dirty="0"/>
              <a:t>Click here to select video</a:t>
            </a:r>
          </a:p>
        </p:txBody>
      </p:sp>
    </p:spTree>
    <p:extLst>
      <p:ext uri="{BB962C8B-B14F-4D97-AF65-F5344CB8AC3E}">
        <p14:creationId xmlns:p14="http://schemas.microsoft.com/office/powerpoint/2010/main" val="155178125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9AB473D5-9FEC-4DEB-9DA1-E6656C65CEE9}"/>
              </a:ext>
            </a:extLst>
          </p:cNvPr>
          <p:cNvGrpSpPr/>
          <p:nvPr/>
        </p:nvGrpSpPr>
        <p:grpSpPr>
          <a:xfrm>
            <a:off x="9448800" y="3124200"/>
            <a:ext cx="1801366" cy="2323914"/>
            <a:chOff x="6442193" y="3927459"/>
            <a:chExt cx="1837488" cy="2370514"/>
          </a:xfrm>
        </p:grpSpPr>
        <p:sp>
          <p:nvSpPr>
            <p:cNvPr id="25" name="Rectangle 17">
              <a:extLst>
                <a:ext uri="{FF2B5EF4-FFF2-40B4-BE49-F238E27FC236}">
                  <a16:creationId xmlns:a16="http://schemas.microsoft.com/office/drawing/2014/main" id="{09A85490-7A62-4E50-86C8-DDEB58E09606}"/>
                </a:ext>
              </a:extLst>
            </p:cNvPr>
            <p:cNvSpPr>
              <a:spLocks noChangeArrowheads="1"/>
            </p:cNvSpPr>
            <p:nvPr/>
          </p:nvSpPr>
          <p:spPr bwMode="auto">
            <a:xfrm>
              <a:off x="6442193" y="3927459"/>
              <a:ext cx="1837488" cy="2370514"/>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6" name="Rectangle 18">
              <a:extLst>
                <a:ext uri="{FF2B5EF4-FFF2-40B4-BE49-F238E27FC236}">
                  <a16:creationId xmlns:a16="http://schemas.microsoft.com/office/drawing/2014/main" id="{EBFB9D2E-DA78-4BA0-ABA0-30FB4FEAE0DE}"/>
                </a:ext>
              </a:extLst>
            </p:cNvPr>
            <p:cNvSpPr>
              <a:spLocks noChangeArrowheads="1"/>
            </p:cNvSpPr>
            <p:nvPr/>
          </p:nvSpPr>
          <p:spPr bwMode="auto">
            <a:xfrm>
              <a:off x="6442193" y="3927459"/>
              <a:ext cx="1837488" cy="2370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7" name="Freeform 115">
              <a:extLst>
                <a:ext uri="{FF2B5EF4-FFF2-40B4-BE49-F238E27FC236}">
                  <a16:creationId xmlns:a16="http://schemas.microsoft.com/office/drawing/2014/main" id="{91966C13-F44C-43AC-8B15-4533C03AAE63}"/>
                </a:ext>
              </a:extLst>
            </p:cNvPr>
            <p:cNvSpPr>
              <a:spLocks noEditPoints="1"/>
            </p:cNvSpPr>
            <p:nvPr/>
          </p:nvSpPr>
          <p:spPr bwMode="auto">
            <a:xfrm>
              <a:off x="6910505" y="4213555"/>
              <a:ext cx="822528" cy="819122"/>
            </a:xfrm>
            <a:custGeom>
              <a:avLst/>
              <a:gdLst>
                <a:gd name="T0" fmla="*/ 129 w 258"/>
                <a:gd name="T1" fmla="*/ 220 h 258"/>
                <a:gd name="T2" fmla="*/ 38 w 258"/>
                <a:gd name="T3" fmla="*/ 129 h 258"/>
                <a:gd name="T4" fmla="*/ 129 w 258"/>
                <a:gd name="T5" fmla="*/ 37 h 258"/>
                <a:gd name="T6" fmla="*/ 221 w 258"/>
                <a:gd name="T7" fmla="*/ 129 h 258"/>
                <a:gd name="T8" fmla="*/ 129 w 258"/>
                <a:gd name="T9" fmla="*/ 220 h 258"/>
                <a:gd name="T10" fmla="*/ 129 w 258"/>
                <a:gd name="T11" fmla="*/ 0 h 258"/>
                <a:gd name="T12" fmla="*/ 0 w 258"/>
                <a:gd name="T13" fmla="*/ 129 h 258"/>
                <a:gd name="T14" fmla="*/ 129 w 258"/>
                <a:gd name="T15" fmla="*/ 258 h 258"/>
                <a:gd name="T16" fmla="*/ 258 w 258"/>
                <a:gd name="T17" fmla="*/ 129 h 258"/>
                <a:gd name="T18" fmla="*/ 129 w 258"/>
                <a:gd name="T1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258">
                  <a:moveTo>
                    <a:pt x="129" y="220"/>
                  </a:moveTo>
                  <a:cubicBezTo>
                    <a:pt x="79" y="220"/>
                    <a:pt x="38" y="179"/>
                    <a:pt x="38" y="129"/>
                  </a:cubicBezTo>
                  <a:cubicBezTo>
                    <a:pt x="38" y="78"/>
                    <a:pt x="79" y="37"/>
                    <a:pt x="129" y="37"/>
                  </a:cubicBezTo>
                  <a:cubicBezTo>
                    <a:pt x="180" y="37"/>
                    <a:pt x="221" y="78"/>
                    <a:pt x="221" y="129"/>
                  </a:cubicBezTo>
                  <a:cubicBezTo>
                    <a:pt x="221" y="179"/>
                    <a:pt x="180" y="220"/>
                    <a:pt x="129" y="220"/>
                  </a:cubicBezTo>
                  <a:moveTo>
                    <a:pt x="129" y="0"/>
                  </a:moveTo>
                  <a:cubicBezTo>
                    <a:pt x="58" y="0"/>
                    <a:pt x="0" y="58"/>
                    <a:pt x="0" y="129"/>
                  </a:cubicBezTo>
                  <a:cubicBezTo>
                    <a:pt x="0" y="200"/>
                    <a:pt x="58" y="258"/>
                    <a:pt x="129" y="258"/>
                  </a:cubicBezTo>
                  <a:cubicBezTo>
                    <a:pt x="201" y="258"/>
                    <a:pt x="258" y="200"/>
                    <a:pt x="258" y="129"/>
                  </a:cubicBezTo>
                  <a:cubicBezTo>
                    <a:pt x="258" y="58"/>
                    <a:pt x="201" y="0"/>
                    <a:pt x="129" y="0"/>
                  </a:cubicBezTo>
                </a:path>
              </a:pathLst>
            </a:custGeom>
            <a:solidFill>
              <a:srgbClr val="54AB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8" name="Oval 116">
              <a:extLst>
                <a:ext uri="{FF2B5EF4-FFF2-40B4-BE49-F238E27FC236}">
                  <a16:creationId xmlns:a16="http://schemas.microsoft.com/office/drawing/2014/main" id="{53DF3AF6-B67B-4047-AFD4-E19E4E5F25E8}"/>
                </a:ext>
              </a:extLst>
            </p:cNvPr>
            <p:cNvSpPr>
              <a:spLocks noChangeArrowheads="1"/>
            </p:cNvSpPr>
            <p:nvPr/>
          </p:nvSpPr>
          <p:spPr bwMode="auto">
            <a:xfrm>
              <a:off x="7033118" y="4331060"/>
              <a:ext cx="582410" cy="580708"/>
            </a:xfrm>
            <a:prstGeom prst="ellipse">
              <a:avLst/>
            </a:prstGeom>
            <a:solidFill>
              <a:srgbClr val="C5E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9" name="Rectangle 117">
              <a:extLst>
                <a:ext uri="{FF2B5EF4-FFF2-40B4-BE49-F238E27FC236}">
                  <a16:creationId xmlns:a16="http://schemas.microsoft.com/office/drawing/2014/main" id="{C519CDD8-C45E-42DB-AEFC-84A32C82898C}"/>
                </a:ext>
              </a:extLst>
            </p:cNvPr>
            <p:cNvSpPr>
              <a:spLocks noChangeArrowheads="1"/>
            </p:cNvSpPr>
            <p:nvPr/>
          </p:nvSpPr>
          <p:spPr bwMode="auto">
            <a:xfrm>
              <a:off x="7322620" y="4889629"/>
              <a:ext cx="3406" cy="1312979"/>
            </a:xfrm>
            <a:prstGeom prst="rect">
              <a:avLst/>
            </a:prstGeom>
            <a:solidFill>
              <a:srgbClr val="0036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0" name="Freeform 118">
              <a:extLst>
                <a:ext uri="{FF2B5EF4-FFF2-40B4-BE49-F238E27FC236}">
                  <a16:creationId xmlns:a16="http://schemas.microsoft.com/office/drawing/2014/main" id="{5F869E08-B777-4EE5-AE62-519D226AAB14}"/>
                </a:ext>
              </a:extLst>
            </p:cNvPr>
            <p:cNvSpPr>
              <a:spLocks/>
            </p:cNvSpPr>
            <p:nvPr/>
          </p:nvSpPr>
          <p:spPr bwMode="auto">
            <a:xfrm>
              <a:off x="7184681" y="5695127"/>
              <a:ext cx="349106" cy="396789"/>
            </a:xfrm>
            <a:custGeom>
              <a:avLst/>
              <a:gdLst>
                <a:gd name="T0" fmla="*/ 2 w 109"/>
                <a:gd name="T1" fmla="*/ 39 h 125"/>
                <a:gd name="T2" fmla="*/ 4 w 109"/>
                <a:gd name="T3" fmla="*/ 48 h 125"/>
                <a:gd name="T4" fmla="*/ 21 w 109"/>
                <a:gd name="T5" fmla="*/ 68 h 125"/>
                <a:gd name="T6" fmla="*/ 13 w 109"/>
                <a:gd name="T7" fmla="*/ 60 h 125"/>
                <a:gd name="T8" fmla="*/ 6 w 109"/>
                <a:gd name="T9" fmla="*/ 60 h 125"/>
                <a:gd name="T10" fmla="*/ 10 w 109"/>
                <a:gd name="T11" fmla="*/ 71 h 125"/>
                <a:gd name="T12" fmla="*/ 25 w 109"/>
                <a:gd name="T13" fmla="*/ 83 h 125"/>
                <a:gd name="T14" fmla="*/ 78 w 109"/>
                <a:gd name="T15" fmla="*/ 120 h 125"/>
                <a:gd name="T16" fmla="*/ 81 w 109"/>
                <a:gd name="T17" fmla="*/ 125 h 125"/>
                <a:gd name="T18" fmla="*/ 109 w 109"/>
                <a:gd name="T19" fmla="*/ 105 h 125"/>
                <a:gd name="T20" fmla="*/ 88 w 109"/>
                <a:gd name="T21" fmla="*/ 46 h 125"/>
                <a:gd name="T22" fmla="*/ 77 w 109"/>
                <a:gd name="T23" fmla="*/ 31 h 125"/>
                <a:gd name="T24" fmla="*/ 51 w 109"/>
                <a:gd name="T25" fmla="*/ 9 h 125"/>
                <a:gd name="T26" fmla="*/ 48 w 109"/>
                <a:gd name="T27" fmla="*/ 9 h 125"/>
                <a:gd name="T28" fmla="*/ 51 w 109"/>
                <a:gd name="T29" fmla="*/ 26 h 125"/>
                <a:gd name="T30" fmla="*/ 61 w 109"/>
                <a:gd name="T31" fmla="*/ 32 h 125"/>
                <a:gd name="T32" fmla="*/ 66 w 109"/>
                <a:gd name="T33" fmla="*/ 56 h 125"/>
                <a:gd name="T34" fmla="*/ 40 w 109"/>
                <a:gd name="T35" fmla="*/ 43 h 125"/>
                <a:gd name="T36" fmla="*/ 28 w 109"/>
                <a:gd name="T37" fmla="*/ 25 h 125"/>
                <a:gd name="T38" fmla="*/ 34 w 109"/>
                <a:gd name="T39" fmla="*/ 14 h 125"/>
                <a:gd name="T40" fmla="*/ 39 w 109"/>
                <a:gd name="T41" fmla="*/ 3 h 125"/>
                <a:gd name="T42" fmla="*/ 34 w 109"/>
                <a:gd name="T43" fmla="*/ 1 h 125"/>
                <a:gd name="T44" fmla="*/ 18 w 109"/>
                <a:gd name="T45" fmla="*/ 14 h 125"/>
                <a:gd name="T46" fmla="*/ 17 w 109"/>
                <a:gd name="T47" fmla="*/ 29 h 125"/>
                <a:gd name="T48" fmla="*/ 31 w 109"/>
                <a:gd name="T49" fmla="*/ 51 h 125"/>
                <a:gd name="T50" fmla="*/ 18 w 109"/>
                <a:gd name="T51" fmla="*/ 32 h 125"/>
                <a:gd name="T52" fmla="*/ 10 w 109"/>
                <a:gd name="T53" fmla="*/ 29 h 125"/>
                <a:gd name="T54" fmla="*/ 11 w 109"/>
                <a:gd name="T55" fmla="*/ 38 h 125"/>
                <a:gd name="T56" fmla="*/ 25 w 109"/>
                <a:gd name="T57" fmla="*/ 59 h 125"/>
                <a:gd name="T58" fmla="*/ 10 w 109"/>
                <a:gd name="T59" fmla="*/ 40 h 125"/>
                <a:gd name="T60" fmla="*/ 2 w 109"/>
                <a:gd name="T61" fmla="*/ 3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9" h="125">
                  <a:moveTo>
                    <a:pt x="2" y="39"/>
                  </a:moveTo>
                  <a:cubicBezTo>
                    <a:pt x="0" y="41"/>
                    <a:pt x="1" y="45"/>
                    <a:pt x="4" y="48"/>
                  </a:cubicBezTo>
                  <a:cubicBezTo>
                    <a:pt x="21" y="68"/>
                    <a:pt x="21" y="68"/>
                    <a:pt x="21" y="68"/>
                  </a:cubicBezTo>
                  <a:cubicBezTo>
                    <a:pt x="13" y="60"/>
                    <a:pt x="13" y="60"/>
                    <a:pt x="13" y="60"/>
                  </a:cubicBezTo>
                  <a:cubicBezTo>
                    <a:pt x="10" y="58"/>
                    <a:pt x="8" y="58"/>
                    <a:pt x="6" y="60"/>
                  </a:cubicBezTo>
                  <a:cubicBezTo>
                    <a:pt x="5" y="63"/>
                    <a:pt x="7" y="68"/>
                    <a:pt x="10" y="71"/>
                  </a:cubicBezTo>
                  <a:cubicBezTo>
                    <a:pt x="25" y="83"/>
                    <a:pt x="25" y="83"/>
                    <a:pt x="25" y="83"/>
                  </a:cubicBezTo>
                  <a:cubicBezTo>
                    <a:pt x="44" y="100"/>
                    <a:pt x="66" y="104"/>
                    <a:pt x="78" y="120"/>
                  </a:cubicBezTo>
                  <a:cubicBezTo>
                    <a:pt x="81" y="125"/>
                    <a:pt x="81" y="125"/>
                    <a:pt x="81" y="125"/>
                  </a:cubicBezTo>
                  <a:cubicBezTo>
                    <a:pt x="109" y="105"/>
                    <a:pt x="109" y="105"/>
                    <a:pt x="109" y="105"/>
                  </a:cubicBezTo>
                  <a:cubicBezTo>
                    <a:pt x="94" y="64"/>
                    <a:pt x="89" y="50"/>
                    <a:pt x="88" y="46"/>
                  </a:cubicBezTo>
                  <a:cubicBezTo>
                    <a:pt x="86" y="42"/>
                    <a:pt x="80" y="34"/>
                    <a:pt x="77" y="31"/>
                  </a:cubicBezTo>
                  <a:cubicBezTo>
                    <a:pt x="51" y="9"/>
                    <a:pt x="51" y="9"/>
                    <a:pt x="51" y="9"/>
                  </a:cubicBezTo>
                  <a:cubicBezTo>
                    <a:pt x="50" y="7"/>
                    <a:pt x="49" y="7"/>
                    <a:pt x="48" y="9"/>
                  </a:cubicBezTo>
                  <a:cubicBezTo>
                    <a:pt x="45" y="15"/>
                    <a:pt x="47" y="20"/>
                    <a:pt x="51" y="26"/>
                  </a:cubicBezTo>
                  <a:cubicBezTo>
                    <a:pt x="56" y="33"/>
                    <a:pt x="61" y="32"/>
                    <a:pt x="61" y="32"/>
                  </a:cubicBezTo>
                  <a:cubicBezTo>
                    <a:pt x="67" y="40"/>
                    <a:pt x="70" y="51"/>
                    <a:pt x="66" y="56"/>
                  </a:cubicBezTo>
                  <a:cubicBezTo>
                    <a:pt x="55" y="65"/>
                    <a:pt x="40" y="43"/>
                    <a:pt x="40" y="43"/>
                  </a:cubicBezTo>
                  <a:cubicBezTo>
                    <a:pt x="28" y="25"/>
                    <a:pt x="28" y="25"/>
                    <a:pt x="28" y="25"/>
                  </a:cubicBezTo>
                  <a:cubicBezTo>
                    <a:pt x="26" y="21"/>
                    <a:pt x="34" y="14"/>
                    <a:pt x="34" y="14"/>
                  </a:cubicBezTo>
                  <a:cubicBezTo>
                    <a:pt x="38" y="11"/>
                    <a:pt x="41" y="9"/>
                    <a:pt x="39" y="3"/>
                  </a:cubicBezTo>
                  <a:cubicBezTo>
                    <a:pt x="38" y="1"/>
                    <a:pt x="36" y="0"/>
                    <a:pt x="34" y="1"/>
                  </a:cubicBezTo>
                  <a:cubicBezTo>
                    <a:pt x="18" y="14"/>
                    <a:pt x="18" y="14"/>
                    <a:pt x="18" y="14"/>
                  </a:cubicBezTo>
                  <a:cubicBezTo>
                    <a:pt x="14" y="16"/>
                    <a:pt x="14" y="23"/>
                    <a:pt x="17" y="29"/>
                  </a:cubicBezTo>
                  <a:cubicBezTo>
                    <a:pt x="31" y="51"/>
                    <a:pt x="31" y="51"/>
                    <a:pt x="31" y="51"/>
                  </a:cubicBezTo>
                  <a:cubicBezTo>
                    <a:pt x="18" y="32"/>
                    <a:pt x="18" y="32"/>
                    <a:pt x="18" y="32"/>
                  </a:cubicBezTo>
                  <a:cubicBezTo>
                    <a:pt x="16" y="28"/>
                    <a:pt x="12" y="27"/>
                    <a:pt x="10" y="29"/>
                  </a:cubicBezTo>
                  <a:cubicBezTo>
                    <a:pt x="8" y="31"/>
                    <a:pt x="8" y="35"/>
                    <a:pt x="11" y="38"/>
                  </a:cubicBezTo>
                  <a:cubicBezTo>
                    <a:pt x="25" y="59"/>
                    <a:pt x="25" y="59"/>
                    <a:pt x="25" y="59"/>
                  </a:cubicBezTo>
                  <a:cubicBezTo>
                    <a:pt x="10" y="40"/>
                    <a:pt x="10" y="40"/>
                    <a:pt x="10" y="40"/>
                  </a:cubicBezTo>
                  <a:cubicBezTo>
                    <a:pt x="7" y="37"/>
                    <a:pt x="4" y="36"/>
                    <a:pt x="2" y="39"/>
                  </a:cubicBezTo>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1" name="Freeform 119">
              <a:extLst>
                <a:ext uri="{FF2B5EF4-FFF2-40B4-BE49-F238E27FC236}">
                  <a16:creationId xmlns:a16="http://schemas.microsoft.com/office/drawing/2014/main" id="{4D277B52-2458-4C95-8D36-9C0DA0C0D6EF}"/>
                </a:ext>
              </a:extLst>
            </p:cNvPr>
            <p:cNvSpPr>
              <a:spLocks/>
            </p:cNvSpPr>
            <p:nvPr/>
          </p:nvSpPr>
          <p:spPr bwMode="auto">
            <a:xfrm>
              <a:off x="7433313" y="6062965"/>
              <a:ext cx="246929" cy="224790"/>
            </a:xfrm>
            <a:custGeom>
              <a:avLst/>
              <a:gdLst>
                <a:gd name="T0" fmla="*/ 25 w 145"/>
                <a:gd name="T1" fmla="*/ 132 h 132"/>
                <a:gd name="T2" fmla="*/ 145 w 145"/>
                <a:gd name="T3" fmla="*/ 132 h 132"/>
                <a:gd name="T4" fmla="*/ 77 w 145"/>
                <a:gd name="T5" fmla="*/ 0 h 132"/>
                <a:gd name="T6" fmla="*/ 0 w 145"/>
                <a:gd name="T7" fmla="*/ 52 h 132"/>
                <a:gd name="T8" fmla="*/ 25 w 145"/>
                <a:gd name="T9" fmla="*/ 132 h 132"/>
              </a:gdLst>
              <a:ahLst/>
              <a:cxnLst>
                <a:cxn ang="0">
                  <a:pos x="T0" y="T1"/>
                </a:cxn>
                <a:cxn ang="0">
                  <a:pos x="T2" y="T3"/>
                </a:cxn>
                <a:cxn ang="0">
                  <a:pos x="T4" y="T5"/>
                </a:cxn>
                <a:cxn ang="0">
                  <a:pos x="T6" y="T7"/>
                </a:cxn>
                <a:cxn ang="0">
                  <a:pos x="T8" y="T9"/>
                </a:cxn>
              </a:cxnLst>
              <a:rect l="0" t="0" r="r" b="b"/>
              <a:pathLst>
                <a:path w="145" h="132">
                  <a:moveTo>
                    <a:pt x="25" y="132"/>
                  </a:moveTo>
                  <a:lnTo>
                    <a:pt x="145" y="132"/>
                  </a:lnTo>
                  <a:lnTo>
                    <a:pt x="77" y="0"/>
                  </a:lnTo>
                  <a:lnTo>
                    <a:pt x="0" y="52"/>
                  </a:lnTo>
                  <a:lnTo>
                    <a:pt x="25" y="132"/>
                  </a:lnTo>
                  <a:close/>
                </a:path>
              </a:pathLst>
            </a:custGeom>
            <a:solidFill>
              <a:srgbClr val="396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2" name="Freeform 120">
              <a:extLst>
                <a:ext uri="{FF2B5EF4-FFF2-40B4-BE49-F238E27FC236}">
                  <a16:creationId xmlns:a16="http://schemas.microsoft.com/office/drawing/2014/main" id="{27E3DEBF-3C2B-4907-A8F5-601B1E860310}"/>
                </a:ext>
              </a:extLst>
            </p:cNvPr>
            <p:cNvSpPr>
              <a:spLocks/>
            </p:cNvSpPr>
            <p:nvPr/>
          </p:nvSpPr>
          <p:spPr bwMode="auto">
            <a:xfrm>
              <a:off x="7417986" y="6022094"/>
              <a:ext cx="143048" cy="126019"/>
            </a:xfrm>
            <a:custGeom>
              <a:avLst/>
              <a:gdLst>
                <a:gd name="T0" fmla="*/ 0 w 84"/>
                <a:gd name="T1" fmla="*/ 50 h 74"/>
                <a:gd name="T2" fmla="*/ 13 w 84"/>
                <a:gd name="T3" fmla="*/ 74 h 74"/>
                <a:gd name="T4" fmla="*/ 84 w 84"/>
                <a:gd name="T5" fmla="*/ 26 h 74"/>
                <a:gd name="T6" fmla="*/ 71 w 84"/>
                <a:gd name="T7" fmla="*/ 0 h 74"/>
                <a:gd name="T8" fmla="*/ 0 w 84"/>
                <a:gd name="T9" fmla="*/ 50 h 74"/>
              </a:gdLst>
              <a:ahLst/>
              <a:cxnLst>
                <a:cxn ang="0">
                  <a:pos x="T0" y="T1"/>
                </a:cxn>
                <a:cxn ang="0">
                  <a:pos x="T2" y="T3"/>
                </a:cxn>
                <a:cxn ang="0">
                  <a:pos x="T4" y="T5"/>
                </a:cxn>
                <a:cxn ang="0">
                  <a:pos x="T6" y="T7"/>
                </a:cxn>
                <a:cxn ang="0">
                  <a:pos x="T8" y="T9"/>
                </a:cxn>
              </a:cxnLst>
              <a:rect l="0" t="0" r="r" b="b"/>
              <a:pathLst>
                <a:path w="84" h="74">
                  <a:moveTo>
                    <a:pt x="0" y="50"/>
                  </a:moveTo>
                  <a:lnTo>
                    <a:pt x="13" y="74"/>
                  </a:lnTo>
                  <a:lnTo>
                    <a:pt x="84" y="26"/>
                  </a:lnTo>
                  <a:lnTo>
                    <a:pt x="71" y="0"/>
                  </a:lnTo>
                  <a:lnTo>
                    <a:pt x="0" y="50"/>
                  </a:lnTo>
                  <a:close/>
                </a:path>
              </a:pathLst>
            </a:custGeom>
            <a:solidFill>
              <a:srgbClr val="665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3" name="Freeform 121">
              <a:extLst>
                <a:ext uri="{FF2B5EF4-FFF2-40B4-BE49-F238E27FC236}">
                  <a16:creationId xmlns:a16="http://schemas.microsoft.com/office/drawing/2014/main" id="{79DE3FD7-53D3-4FF8-B484-3DC913A640EF}"/>
                </a:ext>
              </a:extLst>
            </p:cNvPr>
            <p:cNvSpPr>
              <a:spLocks/>
            </p:cNvSpPr>
            <p:nvPr/>
          </p:nvSpPr>
          <p:spPr bwMode="auto">
            <a:xfrm>
              <a:off x="7268126" y="5695127"/>
              <a:ext cx="28951" cy="25545"/>
            </a:xfrm>
            <a:custGeom>
              <a:avLst/>
              <a:gdLst>
                <a:gd name="T0" fmla="*/ 9 w 9"/>
                <a:gd name="T1" fmla="*/ 0 h 8"/>
                <a:gd name="T2" fmla="*/ 2 w 9"/>
                <a:gd name="T3" fmla="*/ 7 h 8"/>
                <a:gd name="T4" fmla="*/ 0 w 9"/>
                <a:gd name="T5" fmla="*/ 7 h 8"/>
                <a:gd name="T6" fmla="*/ 9 w 9"/>
                <a:gd name="T7" fmla="*/ 0 h 8"/>
              </a:gdLst>
              <a:ahLst/>
              <a:cxnLst>
                <a:cxn ang="0">
                  <a:pos x="T0" y="T1"/>
                </a:cxn>
                <a:cxn ang="0">
                  <a:pos x="T2" y="T3"/>
                </a:cxn>
                <a:cxn ang="0">
                  <a:pos x="T4" y="T5"/>
                </a:cxn>
                <a:cxn ang="0">
                  <a:pos x="T6" y="T7"/>
                </a:cxn>
              </a:cxnLst>
              <a:rect l="0" t="0" r="r" b="b"/>
              <a:pathLst>
                <a:path w="9" h="8">
                  <a:moveTo>
                    <a:pt x="9" y="0"/>
                  </a:moveTo>
                  <a:cubicBezTo>
                    <a:pt x="2" y="7"/>
                    <a:pt x="2" y="7"/>
                    <a:pt x="2" y="7"/>
                  </a:cubicBezTo>
                  <a:cubicBezTo>
                    <a:pt x="1" y="8"/>
                    <a:pt x="0" y="8"/>
                    <a:pt x="0" y="7"/>
                  </a:cubicBezTo>
                  <a:cubicBezTo>
                    <a:pt x="9" y="0"/>
                    <a:pt x="9" y="0"/>
                    <a:pt x="9" y="0"/>
                  </a:cubicBezTo>
                  <a:close/>
                </a:path>
              </a:pathLst>
            </a:custGeom>
            <a:solidFill>
              <a:srgbClr val="B187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4" name="Freeform 122">
              <a:extLst>
                <a:ext uri="{FF2B5EF4-FFF2-40B4-BE49-F238E27FC236}">
                  <a16:creationId xmlns:a16="http://schemas.microsoft.com/office/drawing/2014/main" id="{D8581015-8A1E-4898-8B0C-23D9684E2ABD}"/>
                </a:ext>
              </a:extLst>
            </p:cNvPr>
            <p:cNvSpPr>
              <a:spLocks/>
            </p:cNvSpPr>
            <p:nvPr/>
          </p:nvSpPr>
          <p:spPr bwMode="auto">
            <a:xfrm>
              <a:off x="7341353" y="5717266"/>
              <a:ext cx="35763" cy="32357"/>
            </a:xfrm>
            <a:custGeom>
              <a:avLst/>
              <a:gdLst>
                <a:gd name="T0" fmla="*/ 1 w 11"/>
                <a:gd name="T1" fmla="*/ 1 h 10"/>
                <a:gd name="T2" fmla="*/ 8 w 11"/>
                <a:gd name="T3" fmla="*/ 10 h 10"/>
                <a:gd name="T4" fmla="*/ 11 w 11"/>
                <a:gd name="T5" fmla="*/ 9 h 10"/>
                <a:gd name="T6" fmla="*/ 1 w 11"/>
                <a:gd name="T7" fmla="*/ 0 h 10"/>
                <a:gd name="T8" fmla="*/ 1 w 11"/>
                <a:gd name="T9" fmla="*/ 1 h 10"/>
              </a:gdLst>
              <a:ahLst/>
              <a:cxnLst>
                <a:cxn ang="0">
                  <a:pos x="T0" y="T1"/>
                </a:cxn>
                <a:cxn ang="0">
                  <a:pos x="T2" y="T3"/>
                </a:cxn>
                <a:cxn ang="0">
                  <a:pos x="T4" y="T5"/>
                </a:cxn>
                <a:cxn ang="0">
                  <a:pos x="T6" y="T7"/>
                </a:cxn>
                <a:cxn ang="0">
                  <a:pos x="T8" y="T9"/>
                </a:cxn>
              </a:cxnLst>
              <a:rect l="0" t="0" r="r" b="b"/>
              <a:pathLst>
                <a:path w="11" h="10">
                  <a:moveTo>
                    <a:pt x="1" y="1"/>
                  </a:moveTo>
                  <a:cubicBezTo>
                    <a:pt x="8" y="10"/>
                    <a:pt x="8" y="10"/>
                    <a:pt x="8" y="10"/>
                  </a:cubicBezTo>
                  <a:cubicBezTo>
                    <a:pt x="9" y="10"/>
                    <a:pt x="10" y="10"/>
                    <a:pt x="11" y="9"/>
                  </a:cubicBezTo>
                  <a:cubicBezTo>
                    <a:pt x="1" y="0"/>
                    <a:pt x="1" y="0"/>
                    <a:pt x="1" y="0"/>
                  </a:cubicBezTo>
                  <a:cubicBezTo>
                    <a:pt x="0" y="0"/>
                    <a:pt x="0" y="1"/>
                    <a:pt x="1" y="1"/>
                  </a:cubicBezTo>
                  <a:close/>
                </a:path>
              </a:pathLst>
            </a:custGeom>
            <a:solidFill>
              <a:srgbClr val="B187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5" name="Freeform 123">
              <a:extLst>
                <a:ext uri="{FF2B5EF4-FFF2-40B4-BE49-F238E27FC236}">
                  <a16:creationId xmlns:a16="http://schemas.microsoft.com/office/drawing/2014/main" id="{2756DE8C-5876-428D-A7B3-FB2D96641731}"/>
                </a:ext>
              </a:extLst>
            </p:cNvPr>
            <p:cNvSpPr>
              <a:spLocks/>
            </p:cNvSpPr>
            <p:nvPr/>
          </p:nvSpPr>
          <p:spPr bwMode="auto">
            <a:xfrm>
              <a:off x="7411174" y="6069777"/>
              <a:ext cx="25545" cy="22139"/>
            </a:xfrm>
            <a:custGeom>
              <a:avLst/>
              <a:gdLst>
                <a:gd name="T0" fmla="*/ 4 w 8"/>
                <a:gd name="T1" fmla="*/ 7 h 7"/>
                <a:gd name="T2" fmla="*/ 7 w 8"/>
                <a:gd name="T3" fmla="*/ 6 h 7"/>
                <a:gd name="T4" fmla="*/ 8 w 8"/>
                <a:gd name="T5" fmla="*/ 3 h 7"/>
                <a:gd name="T6" fmla="*/ 7 w 8"/>
                <a:gd name="T7" fmla="*/ 1 h 7"/>
                <a:gd name="T8" fmla="*/ 4 w 8"/>
                <a:gd name="T9" fmla="*/ 0 h 7"/>
                <a:gd name="T10" fmla="*/ 2 w 8"/>
                <a:gd name="T11" fmla="*/ 1 h 7"/>
                <a:gd name="T12" fmla="*/ 0 w 8"/>
                <a:gd name="T13" fmla="*/ 3 h 7"/>
                <a:gd name="T14" fmla="*/ 2 w 8"/>
                <a:gd name="T15" fmla="*/ 6 h 7"/>
                <a:gd name="T16" fmla="*/ 4 w 8"/>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4" y="7"/>
                  </a:moveTo>
                  <a:cubicBezTo>
                    <a:pt x="5" y="7"/>
                    <a:pt x="6" y="7"/>
                    <a:pt x="7" y="6"/>
                  </a:cubicBezTo>
                  <a:cubicBezTo>
                    <a:pt x="8" y="5"/>
                    <a:pt x="8" y="4"/>
                    <a:pt x="8" y="3"/>
                  </a:cubicBezTo>
                  <a:cubicBezTo>
                    <a:pt x="8" y="2"/>
                    <a:pt x="8" y="1"/>
                    <a:pt x="7" y="1"/>
                  </a:cubicBezTo>
                  <a:cubicBezTo>
                    <a:pt x="6" y="0"/>
                    <a:pt x="5" y="0"/>
                    <a:pt x="4" y="0"/>
                  </a:cubicBezTo>
                  <a:cubicBezTo>
                    <a:pt x="3" y="0"/>
                    <a:pt x="2" y="0"/>
                    <a:pt x="2" y="1"/>
                  </a:cubicBezTo>
                  <a:cubicBezTo>
                    <a:pt x="1" y="1"/>
                    <a:pt x="0" y="2"/>
                    <a:pt x="0" y="3"/>
                  </a:cubicBezTo>
                  <a:cubicBezTo>
                    <a:pt x="0" y="4"/>
                    <a:pt x="1" y="5"/>
                    <a:pt x="2" y="6"/>
                  </a:cubicBezTo>
                  <a:cubicBezTo>
                    <a:pt x="2" y="7"/>
                    <a:pt x="3" y="7"/>
                    <a:pt x="4" y="7"/>
                  </a:cubicBezTo>
                </a:path>
              </a:pathLst>
            </a:custGeom>
            <a:solidFill>
              <a:srgbClr val="A3BD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6" name="Freeform 124">
              <a:extLst>
                <a:ext uri="{FF2B5EF4-FFF2-40B4-BE49-F238E27FC236}">
                  <a16:creationId xmlns:a16="http://schemas.microsoft.com/office/drawing/2014/main" id="{17623555-C4AA-4378-8B46-EDD7DD0CD561}"/>
                </a:ext>
              </a:extLst>
            </p:cNvPr>
            <p:cNvSpPr>
              <a:spLocks noEditPoints="1"/>
            </p:cNvSpPr>
            <p:nvPr/>
          </p:nvSpPr>
          <p:spPr bwMode="auto">
            <a:xfrm>
              <a:off x="7433313" y="5999956"/>
              <a:ext cx="90257" cy="78336"/>
            </a:xfrm>
            <a:custGeom>
              <a:avLst/>
              <a:gdLst>
                <a:gd name="T0" fmla="*/ 26 w 28"/>
                <a:gd name="T1" fmla="*/ 8 h 25"/>
                <a:gd name="T2" fmla="*/ 26 w 28"/>
                <a:gd name="T3" fmla="*/ 8 h 25"/>
                <a:gd name="T4" fmla="*/ 27 w 28"/>
                <a:gd name="T5" fmla="*/ 3 h 25"/>
                <a:gd name="T6" fmla="*/ 22 w 28"/>
                <a:gd name="T7" fmla="*/ 1 h 25"/>
                <a:gd name="T8" fmla="*/ 22 w 28"/>
                <a:gd name="T9" fmla="*/ 1 h 25"/>
                <a:gd name="T10" fmla="*/ 20 w 28"/>
                <a:gd name="T11" fmla="*/ 6 h 25"/>
                <a:gd name="T12" fmla="*/ 26 w 28"/>
                <a:gd name="T13" fmla="*/ 8 h 25"/>
                <a:gd name="T14" fmla="*/ 19 w 28"/>
                <a:gd name="T15" fmla="*/ 12 h 25"/>
                <a:gd name="T16" fmla="*/ 19 w 28"/>
                <a:gd name="T17" fmla="*/ 12 h 25"/>
                <a:gd name="T18" fmla="*/ 20 w 28"/>
                <a:gd name="T19" fmla="*/ 7 h 25"/>
                <a:gd name="T20" fmla="*/ 15 w 28"/>
                <a:gd name="T21" fmla="*/ 6 h 25"/>
                <a:gd name="T22" fmla="*/ 14 w 28"/>
                <a:gd name="T23" fmla="*/ 12 h 25"/>
                <a:gd name="T24" fmla="*/ 19 w 28"/>
                <a:gd name="T25" fmla="*/ 12 h 25"/>
                <a:gd name="T26" fmla="*/ 13 w 28"/>
                <a:gd name="T27" fmla="*/ 18 h 25"/>
                <a:gd name="T28" fmla="*/ 13 w 28"/>
                <a:gd name="T29" fmla="*/ 18 h 25"/>
                <a:gd name="T30" fmla="*/ 13 w 28"/>
                <a:gd name="T31" fmla="*/ 12 h 25"/>
                <a:gd name="T32" fmla="*/ 8 w 28"/>
                <a:gd name="T33" fmla="*/ 12 h 25"/>
                <a:gd name="T34" fmla="*/ 8 w 28"/>
                <a:gd name="T35" fmla="*/ 12 h 25"/>
                <a:gd name="T36" fmla="*/ 7 w 28"/>
                <a:gd name="T37" fmla="*/ 17 h 25"/>
                <a:gd name="T38" fmla="*/ 13 w 28"/>
                <a:gd name="T39" fmla="*/ 18 h 25"/>
                <a:gd name="T40" fmla="*/ 7 w 28"/>
                <a:gd name="T41" fmla="*/ 23 h 25"/>
                <a:gd name="T42" fmla="*/ 7 w 28"/>
                <a:gd name="T43" fmla="*/ 23 h 25"/>
                <a:gd name="T44" fmla="*/ 7 w 28"/>
                <a:gd name="T45" fmla="*/ 18 h 25"/>
                <a:gd name="T46" fmla="*/ 2 w 28"/>
                <a:gd name="T47" fmla="*/ 17 h 25"/>
                <a:gd name="T48" fmla="*/ 2 w 28"/>
                <a:gd name="T49" fmla="*/ 17 h 25"/>
                <a:gd name="T50" fmla="*/ 1 w 28"/>
                <a:gd name="T51" fmla="*/ 23 h 25"/>
                <a:gd name="T52" fmla="*/ 7 w 28"/>
                <a:gd name="T53"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 h="25">
                  <a:moveTo>
                    <a:pt x="26" y="8"/>
                  </a:moveTo>
                  <a:cubicBezTo>
                    <a:pt x="26" y="8"/>
                    <a:pt x="26" y="8"/>
                    <a:pt x="26" y="8"/>
                  </a:cubicBezTo>
                  <a:cubicBezTo>
                    <a:pt x="28" y="7"/>
                    <a:pt x="28" y="5"/>
                    <a:pt x="27" y="3"/>
                  </a:cubicBezTo>
                  <a:cubicBezTo>
                    <a:pt x="26" y="1"/>
                    <a:pt x="24" y="0"/>
                    <a:pt x="22" y="1"/>
                  </a:cubicBezTo>
                  <a:cubicBezTo>
                    <a:pt x="22" y="1"/>
                    <a:pt x="22" y="1"/>
                    <a:pt x="22" y="1"/>
                  </a:cubicBezTo>
                  <a:cubicBezTo>
                    <a:pt x="20" y="2"/>
                    <a:pt x="19" y="5"/>
                    <a:pt x="20" y="6"/>
                  </a:cubicBezTo>
                  <a:cubicBezTo>
                    <a:pt x="22" y="8"/>
                    <a:pt x="24" y="9"/>
                    <a:pt x="26" y="8"/>
                  </a:cubicBezTo>
                  <a:close/>
                  <a:moveTo>
                    <a:pt x="19" y="12"/>
                  </a:moveTo>
                  <a:cubicBezTo>
                    <a:pt x="19" y="12"/>
                    <a:pt x="19" y="12"/>
                    <a:pt x="19" y="12"/>
                  </a:cubicBezTo>
                  <a:cubicBezTo>
                    <a:pt x="21" y="11"/>
                    <a:pt x="21" y="9"/>
                    <a:pt x="20" y="7"/>
                  </a:cubicBezTo>
                  <a:cubicBezTo>
                    <a:pt x="19" y="5"/>
                    <a:pt x="16" y="5"/>
                    <a:pt x="15" y="6"/>
                  </a:cubicBezTo>
                  <a:cubicBezTo>
                    <a:pt x="13" y="8"/>
                    <a:pt x="13" y="10"/>
                    <a:pt x="14" y="12"/>
                  </a:cubicBezTo>
                  <a:cubicBezTo>
                    <a:pt x="15" y="13"/>
                    <a:pt x="18" y="14"/>
                    <a:pt x="19" y="12"/>
                  </a:cubicBezTo>
                  <a:close/>
                  <a:moveTo>
                    <a:pt x="13" y="18"/>
                  </a:moveTo>
                  <a:cubicBezTo>
                    <a:pt x="13" y="18"/>
                    <a:pt x="13" y="18"/>
                    <a:pt x="13" y="18"/>
                  </a:cubicBezTo>
                  <a:cubicBezTo>
                    <a:pt x="15" y="16"/>
                    <a:pt x="15" y="14"/>
                    <a:pt x="13" y="12"/>
                  </a:cubicBezTo>
                  <a:cubicBezTo>
                    <a:pt x="12" y="11"/>
                    <a:pt x="9" y="10"/>
                    <a:pt x="8" y="12"/>
                  </a:cubicBezTo>
                  <a:cubicBezTo>
                    <a:pt x="8" y="12"/>
                    <a:pt x="8" y="12"/>
                    <a:pt x="8" y="12"/>
                  </a:cubicBezTo>
                  <a:cubicBezTo>
                    <a:pt x="6" y="13"/>
                    <a:pt x="6" y="16"/>
                    <a:pt x="7" y="17"/>
                  </a:cubicBezTo>
                  <a:cubicBezTo>
                    <a:pt x="9" y="19"/>
                    <a:pt x="11" y="19"/>
                    <a:pt x="13" y="18"/>
                  </a:cubicBezTo>
                  <a:close/>
                  <a:moveTo>
                    <a:pt x="7" y="23"/>
                  </a:moveTo>
                  <a:cubicBezTo>
                    <a:pt x="7" y="23"/>
                    <a:pt x="7" y="23"/>
                    <a:pt x="7" y="23"/>
                  </a:cubicBezTo>
                  <a:cubicBezTo>
                    <a:pt x="8" y="22"/>
                    <a:pt x="8" y="19"/>
                    <a:pt x="7" y="18"/>
                  </a:cubicBezTo>
                  <a:cubicBezTo>
                    <a:pt x="6" y="16"/>
                    <a:pt x="3" y="16"/>
                    <a:pt x="2" y="17"/>
                  </a:cubicBezTo>
                  <a:cubicBezTo>
                    <a:pt x="2" y="17"/>
                    <a:pt x="2" y="17"/>
                    <a:pt x="2" y="17"/>
                  </a:cubicBezTo>
                  <a:cubicBezTo>
                    <a:pt x="0" y="19"/>
                    <a:pt x="0" y="21"/>
                    <a:pt x="1" y="23"/>
                  </a:cubicBezTo>
                  <a:cubicBezTo>
                    <a:pt x="3" y="24"/>
                    <a:pt x="5" y="25"/>
                    <a:pt x="7" y="23"/>
                  </a:cubicBezTo>
                  <a:close/>
                </a:path>
              </a:pathLst>
            </a:custGeom>
            <a:solidFill>
              <a:srgbClr val="A3BD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7" name="Freeform 125">
              <a:extLst>
                <a:ext uri="{FF2B5EF4-FFF2-40B4-BE49-F238E27FC236}">
                  <a16:creationId xmlns:a16="http://schemas.microsoft.com/office/drawing/2014/main" id="{3E5ADAB7-87E7-456F-8ECF-04AC3B94D04B}"/>
                </a:ext>
              </a:extLst>
            </p:cNvPr>
            <p:cNvSpPr>
              <a:spLocks/>
            </p:cNvSpPr>
            <p:nvPr/>
          </p:nvSpPr>
          <p:spPr bwMode="auto">
            <a:xfrm>
              <a:off x="7523569" y="5996550"/>
              <a:ext cx="25545" cy="25545"/>
            </a:xfrm>
            <a:custGeom>
              <a:avLst/>
              <a:gdLst>
                <a:gd name="T0" fmla="*/ 4 w 8"/>
                <a:gd name="T1" fmla="*/ 8 h 8"/>
                <a:gd name="T2" fmla="*/ 7 w 8"/>
                <a:gd name="T3" fmla="*/ 6 h 8"/>
                <a:gd name="T4" fmla="*/ 8 w 8"/>
                <a:gd name="T5" fmla="*/ 4 h 8"/>
                <a:gd name="T6" fmla="*/ 7 w 8"/>
                <a:gd name="T7" fmla="*/ 1 h 8"/>
                <a:gd name="T8" fmla="*/ 4 w 8"/>
                <a:gd name="T9" fmla="*/ 0 h 8"/>
                <a:gd name="T10" fmla="*/ 1 w 8"/>
                <a:gd name="T11" fmla="*/ 1 h 8"/>
                <a:gd name="T12" fmla="*/ 0 w 8"/>
                <a:gd name="T13" fmla="*/ 4 h 8"/>
                <a:gd name="T14" fmla="*/ 1 w 8"/>
                <a:gd name="T15" fmla="*/ 6 h 8"/>
                <a:gd name="T16" fmla="*/ 4 w 8"/>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4" y="8"/>
                  </a:moveTo>
                  <a:cubicBezTo>
                    <a:pt x="5" y="8"/>
                    <a:pt x="6" y="7"/>
                    <a:pt x="7" y="6"/>
                  </a:cubicBezTo>
                  <a:cubicBezTo>
                    <a:pt x="7" y="6"/>
                    <a:pt x="8" y="5"/>
                    <a:pt x="8" y="4"/>
                  </a:cubicBezTo>
                  <a:cubicBezTo>
                    <a:pt x="8" y="3"/>
                    <a:pt x="7" y="2"/>
                    <a:pt x="7" y="1"/>
                  </a:cubicBezTo>
                  <a:cubicBezTo>
                    <a:pt x="6" y="0"/>
                    <a:pt x="5" y="0"/>
                    <a:pt x="4" y="0"/>
                  </a:cubicBezTo>
                  <a:cubicBezTo>
                    <a:pt x="3" y="0"/>
                    <a:pt x="2" y="0"/>
                    <a:pt x="1" y="1"/>
                  </a:cubicBezTo>
                  <a:cubicBezTo>
                    <a:pt x="0" y="2"/>
                    <a:pt x="0" y="3"/>
                    <a:pt x="0" y="4"/>
                  </a:cubicBezTo>
                  <a:cubicBezTo>
                    <a:pt x="0" y="5"/>
                    <a:pt x="0" y="6"/>
                    <a:pt x="1" y="6"/>
                  </a:cubicBezTo>
                  <a:cubicBezTo>
                    <a:pt x="2" y="7"/>
                    <a:pt x="3" y="8"/>
                    <a:pt x="4" y="8"/>
                  </a:cubicBezTo>
                </a:path>
              </a:pathLst>
            </a:custGeom>
            <a:solidFill>
              <a:srgbClr val="A3BD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8" name="Freeform 209">
              <a:extLst>
                <a:ext uri="{FF2B5EF4-FFF2-40B4-BE49-F238E27FC236}">
                  <a16:creationId xmlns:a16="http://schemas.microsoft.com/office/drawing/2014/main" id="{32E088AC-CE33-4C57-9583-0B46B9AB2BFB}"/>
                </a:ext>
              </a:extLst>
            </p:cNvPr>
            <p:cNvSpPr>
              <a:spLocks/>
            </p:cNvSpPr>
            <p:nvPr/>
          </p:nvSpPr>
          <p:spPr bwMode="auto">
            <a:xfrm>
              <a:off x="7140405" y="4434940"/>
              <a:ext cx="367838" cy="463204"/>
            </a:xfrm>
            <a:custGeom>
              <a:avLst/>
              <a:gdLst>
                <a:gd name="T0" fmla="*/ 115 w 115"/>
                <a:gd name="T1" fmla="*/ 58 h 146"/>
                <a:gd name="T2" fmla="*/ 57 w 115"/>
                <a:gd name="T3" fmla="*/ 0 h 146"/>
                <a:gd name="T4" fmla="*/ 0 w 115"/>
                <a:gd name="T5" fmla="*/ 58 h 146"/>
                <a:gd name="T6" fmla="*/ 17 w 115"/>
                <a:gd name="T7" fmla="*/ 99 h 146"/>
                <a:gd name="T8" fmla="*/ 35 w 115"/>
                <a:gd name="T9" fmla="*/ 136 h 146"/>
                <a:gd name="T10" fmla="*/ 56 w 115"/>
                <a:gd name="T11" fmla="*/ 145 h 146"/>
                <a:gd name="T12" fmla="*/ 56 w 115"/>
                <a:gd name="T13" fmla="*/ 146 h 146"/>
                <a:gd name="T14" fmla="*/ 57 w 115"/>
                <a:gd name="T15" fmla="*/ 146 h 146"/>
                <a:gd name="T16" fmla="*/ 58 w 115"/>
                <a:gd name="T17" fmla="*/ 146 h 146"/>
                <a:gd name="T18" fmla="*/ 59 w 115"/>
                <a:gd name="T19" fmla="*/ 145 h 146"/>
                <a:gd name="T20" fmla="*/ 80 w 115"/>
                <a:gd name="T21" fmla="*/ 136 h 146"/>
                <a:gd name="T22" fmla="*/ 97 w 115"/>
                <a:gd name="T23" fmla="*/ 100 h 146"/>
                <a:gd name="T24" fmla="*/ 115 w 115"/>
                <a:gd name="T25" fmla="*/ 5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 h="146">
                  <a:moveTo>
                    <a:pt x="115" y="58"/>
                  </a:moveTo>
                  <a:cubicBezTo>
                    <a:pt x="115" y="26"/>
                    <a:pt x="89" y="0"/>
                    <a:pt x="57" y="0"/>
                  </a:cubicBezTo>
                  <a:cubicBezTo>
                    <a:pt x="25" y="0"/>
                    <a:pt x="0" y="26"/>
                    <a:pt x="0" y="58"/>
                  </a:cubicBezTo>
                  <a:cubicBezTo>
                    <a:pt x="0" y="74"/>
                    <a:pt x="6" y="88"/>
                    <a:pt x="17" y="99"/>
                  </a:cubicBezTo>
                  <a:cubicBezTo>
                    <a:pt x="34" y="117"/>
                    <a:pt x="35" y="136"/>
                    <a:pt x="35" y="136"/>
                  </a:cubicBezTo>
                  <a:cubicBezTo>
                    <a:pt x="56" y="145"/>
                    <a:pt x="56" y="145"/>
                    <a:pt x="56" y="145"/>
                  </a:cubicBezTo>
                  <a:cubicBezTo>
                    <a:pt x="56" y="146"/>
                    <a:pt x="56" y="146"/>
                    <a:pt x="56" y="146"/>
                  </a:cubicBezTo>
                  <a:cubicBezTo>
                    <a:pt x="57" y="146"/>
                    <a:pt x="57" y="146"/>
                    <a:pt x="57" y="146"/>
                  </a:cubicBezTo>
                  <a:cubicBezTo>
                    <a:pt x="58" y="146"/>
                    <a:pt x="58" y="146"/>
                    <a:pt x="58" y="146"/>
                  </a:cubicBezTo>
                  <a:cubicBezTo>
                    <a:pt x="59" y="145"/>
                    <a:pt x="59" y="145"/>
                    <a:pt x="59" y="145"/>
                  </a:cubicBezTo>
                  <a:cubicBezTo>
                    <a:pt x="80" y="136"/>
                    <a:pt x="80" y="136"/>
                    <a:pt x="80" y="136"/>
                  </a:cubicBezTo>
                  <a:cubicBezTo>
                    <a:pt x="80" y="136"/>
                    <a:pt x="80" y="117"/>
                    <a:pt x="97" y="100"/>
                  </a:cubicBezTo>
                  <a:cubicBezTo>
                    <a:pt x="108" y="89"/>
                    <a:pt x="115" y="74"/>
                    <a:pt x="115" y="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9" name="Freeform 210">
              <a:extLst>
                <a:ext uri="{FF2B5EF4-FFF2-40B4-BE49-F238E27FC236}">
                  <a16:creationId xmlns:a16="http://schemas.microsoft.com/office/drawing/2014/main" id="{E408B9A7-9E7F-47CF-A1A3-43C511FEF29F}"/>
                </a:ext>
              </a:extLst>
            </p:cNvPr>
            <p:cNvSpPr>
              <a:spLocks noEditPoints="1"/>
            </p:cNvSpPr>
            <p:nvPr/>
          </p:nvSpPr>
          <p:spPr bwMode="auto">
            <a:xfrm>
              <a:off x="7293670" y="4504761"/>
              <a:ext cx="61306" cy="275879"/>
            </a:xfrm>
            <a:custGeom>
              <a:avLst/>
              <a:gdLst>
                <a:gd name="T0" fmla="*/ 1 w 19"/>
                <a:gd name="T1" fmla="*/ 79 h 87"/>
                <a:gd name="T2" fmla="*/ 9 w 19"/>
                <a:gd name="T3" fmla="*/ 71 h 87"/>
                <a:gd name="T4" fmla="*/ 17 w 19"/>
                <a:gd name="T5" fmla="*/ 79 h 87"/>
                <a:gd name="T6" fmla="*/ 9 w 19"/>
                <a:gd name="T7" fmla="*/ 87 h 87"/>
                <a:gd name="T8" fmla="*/ 1 w 19"/>
                <a:gd name="T9" fmla="*/ 79 h 87"/>
                <a:gd name="T10" fmla="*/ 5 w 19"/>
                <a:gd name="T11" fmla="*/ 64 h 87"/>
                <a:gd name="T12" fmla="*/ 0 w 19"/>
                <a:gd name="T13" fmla="*/ 0 h 87"/>
                <a:gd name="T14" fmla="*/ 19 w 19"/>
                <a:gd name="T15" fmla="*/ 0 h 87"/>
                <a:gd name="T16" fmla="*/ 14 w 19"/>
                <a:gd name="T17" fmla="*/ 64 h 87"/>
                <a:gd name="T18" fmla="*/ 5 w 19"/>
                <a:gd name="T19" fmla="*/ 6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87">
                  <a:moveTo>
                    <a:pt x="1" y="79"/>
                  </a:moveTo>
                  <a:cubicBezTo>
                    <a:pt x="1" y="74"/>
                    <a:pt x="5" y="71"/>
                    <a:pt x="9" y="71"/>
                  </a:cubicBezTo>
                  <a:cubicBezTo>
                    <a:pt x="14" y="71"/>
                    <a:pt x="17" y="74"/>
                    <a:pt x="17" y="79"/>
                  </a:cubicBezTo>
                  <a:cubicBezTo>
                    <a:pt x="17" y="84"/>
                    <a:pt x="14" y="87"/>
                    <a:pt x="9" y="87"/>
                  </a:cubicBezTo>
                  <a:cubicBezTo>
                    <a:pt x="5" y="87"/>
                    <a:pt x="1" y="84"/>
                    <a:pt x="1" y="79"/>
                  </a:cubicBezTo>
                  <a:close/>
                  <a:moveTo>
                    <a:pt x="5" y="64"/>
                  </a:moveTo>
                  <a:cubicBezTo>
                    <a:pt x="0" y="0"/>
                    <a:pt x="0" y="0"/>
                    <a:pt x="0" y="0"/>
                  </a:cubicBezTo>
                  <a:cubicBezTo>
                    <a:pt x="19" y="0"/>
                    <a:pt x="19" y="0"/>
                    <a:pt x="19" y="0"/>
                  </a:cubicBezTo>
                  <a:cubicBezTo>
                    <a:pt x="14" y="64"/>
                    <a:pt x="14" y="64"/>
                    <a:pt x="14" y="64"/>
                  </a:cubicBezTo>
                  <a:lnTo>
                    <a:pt x="5" y="64"/>
                  </a:lnTo>
                  <a:close/>
                </a:path>
              </a:pathLst>
            </a:custGeom>
            <a:solidFill>
              <a:srgbClr val="006E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40" name="Rectangle 214">
              <a:extLst>
                <a:ext uri="{FF2B5EF4-FFF2-40B4-BE49-F238E27FC236}">
                  <a16:creationId xmlns:a16="http://schemas.microsoft.com/office/drawing/2014/main" id="{EF6A7130-5CD1-418F-80F5-236A58EBA0A6}"/>
                </a:ext>
              </a:extLst>
            </p:cNvPr>
            <p:cNvSpPr>
              <a:spLocks noChangeArrowheads="1"/>
            </p:cNvSpPr>
            <p:nvPr/>
          </p:nvSpPr>
          <p:spPr bwMode="auto">
            <a:xfrm>
              <a:off x="7252800" y="4864084"/>
              <a:ext cx="143048" cy="8514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grpSp>
      <p:sp>
        <p:nvSpPr>
          <p:cNvPr id="43" name="Text Placeholder 3">
            <a:extLst>
              <a:ext uri="{FF2B5EF4-FFF2-40B4-BE49-F238E27FC236}">
                <a16:creationId xmlns:a16="http://schemas.microsoft.com/office/drawing/2014/main" id="{BAB0F5A1-CEB1-4C1A-A0DD-FF320E2F30E3}"/>
              </a:ext>
            </a:extLst>
          </p:cNvPr>
          <p:cNvSpPr>
            <a:spLocks noGrp="1"/>
          </p:cNvSpPr>
          <p:nvPr>
            <p:ph type="body" sz="quarter" idx="10" hasCustomPrompt="1"/>
          </p:nvPr>
        </p:nvSpPr>
        <p:spPr>
          <a:xfrm>
            <a:off x="265176" y="2011680"/>
            <a:ext cx="9064366" cy="517065"/>
          </a:xfrm>
        </p:spPr>
        <p:txBody>
          <a:bodyPr wrap="square">
            <a:spAutoFit/>
          </a:bodyPr>
          <a:lstStyle>
            <a:lvl1pPr>
              <a:defRPr sz="2400"/>
            </a:lvl1pPr>
          </a:lstStyle>
          <a:p>
            <a:pPr lvl="0"/>
            <a:r>
              <a:rPr lang="en-US" dirty="0"/>
              <a:t>First level</a:t>
            </a:r>
          </a:p>
        </p:txBody>
      </p:sp>
      <p:sp>
        <p:nvSpPr>
          <p:cNvPr id="49" name="TextBox 48">
            <a:extLst>
              <a:ext uri="{FF2B5EF4-FFF2-40B4-BE49-F238E27FC236}">
                <a16:creationId xmlns:a16="http://schemas.microsoft.com/office/drawing/2014/main" id="{92A6989C-BE96-4864-86C6-EC70D470553C}"/>
              </a:ext>
            </a:extLst>
          </p:cNvPr>
          <p:cNvSpPr txBox="1"/>
          <p:nvPr/>
        </p:nvSpPr>
        <p:spPr>
          <a:xfrm>
            <a:off x="265175" y="292607"/>
            <a:ext cx="11658600" cy="896112"/>
          </a:xfrm>
          <a:prstGeom prst="rect">
            <a:avLst/>
          </a:prstGeom>
          <a:noFill/>
        </p:spPr>
        <p:txBody>
          <a:bodyPr wrap="square" lIns="146304" tIns="91440" rIns="146304" bIns="91440" rtlCol="0">
            <a:noAutofit/>
          </a:bodyPr>
          <a:lstStyle/>
          <a:p>
            <a:pPr>
              <a:lnSpc>
                <a:spcPct val="90000"/>
              </a:lnSpc>
              <a:spcAft>
                <a:spcPts val="600"/>
              </a:spcAft>
            </a:pPr>
            <a:r>
              <a:rPr lang="en-US" sz="4800" b="0" kern="1200" cap="none" spc="-100" baseline="0" dirty="0">
                <a:ln w="3175">
                  <a:noFill/>
                </a:ln>
                <a:solidFill>
                  <a:schemeClr val="accent3"/>
                </a:solidFill>
                <a:effectLst/>
                <a:latin typeface="+mj-lt"/>
                <a:ea typeface="+mn-ea"/>
                <a:cs typeface="Segoe UI" pitchFamily="34" charset="0"/>
              </a:rPr>
              <a:t>Objectives</a:t>
            </a:r>
          </a:p>
        </p:txBody>
      </p:sp>
      <p:sp>
        <p:nvSpPr>
          <p:cNvPr id="22" name="Text Placeholder 5">
            <a:extLst>
              <a:ext uri="{FF2B5EF4-FFF2-40B4-BE49-F238E27FC236}">
                <a16:creationId xmlns:a16="http://schemas.microsoft.com/office/drawing/2014/main" id="{7C7D33A1-8736-4D77-98F6-2FC67812D602}"/>
              </a:ext>
            </a:extLst>
          </p:cNvPr>
          <p:cNvSpPr>
            <a:spLocks noGrp="1"/>
          </p:cNvSpPr>
          <p:nvPr>
            <p:ph type="body" sz="quarter" idx="11"/>
          </p:nvPr>
        </p:nvSpPr>
        <p:spPr>
          <a:xfrm>
            <a:off x="269239" y="1189177"/>
            <a:ext cx="11653523" cy="572464"/>
          </a:xfrm>
        </p:spPr>
        <p:txBody>
          <a:bodyPr/>
          <a:lstStyle>
            <a:lvl1pPr marL="0" indent="0">
              <a:buNone/>
              <a:defRPr sz="2800">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p:txBody>
      </p:sp>
    </p:spTree>
    <p:extLst>
      <p:ext uri="{BB962C8B-B14F-4D97-AF65-F5344CB8AC3E}">
        <p14:creationId xmlns:p14="http://schemas.microsoft.com/office/powerpoint/2010/main" val="247445034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2_Title Bullet Points 1">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wrap="square"/>
          <a:lstStyle>
            <a:lvl1pPr>
              <a:defRPr>
                <a:solidFill>
                  <a:srgbClr val="0078D7"/>
                </a:solidFill>
              </a:defRPr>
            </a:lvl1pPr>
          </a:lstStyle>
          <a:p>
            <a:r>
              <a:rPr lang="en-US"/>
              <a:t>Click to edit Master title style</a:t>
            </a:r>
            <a:endParaRPr lang="en-US" dirty="0"/>
          </a:p>
        </p:txBody>
      </p:sp>
      <p:sp>
        <p:nvSpPr>
          <p:cNvPr id="38" name="Content Placeholder 37"/>
          <p:cNvSpPr>
            <a:spLocks noGrp="1"/>
          </p:cNvSpPr>
          <p:nvPr>
            <p:ph sz="quarter" idx="21"/>
          </p:nvPr>
        </p:nvSpPr>
        <p:spPr>
          <a:xfrm>
            <a:off x="269240" y="1710608"/>
            <a:ext cx="5854029" cy="4553806"/>
          </a:xfrm>
        </p:spPr>
        <p:txBody>
          <a:bodyPr>
            <a:noAutofit/>
          </a:bodyPr>
          <a:lstStyle>
            <a:lvl1pPr marL="0" indent="0">
              <a:buNone/>
              <a:defRPr sz="3137">
                <a:latin typeface="+mj-lt"/>
              </a:defRPr>
            </a:lvl1pPr>
          </a:lstStyle>
          <a:p>
            <a:pPr lvl="0"/>
            <a:r>
              <a:rPr lang="en-US"/>
              <a:t>Click to edit Master text styles</a:t>
            </a:r>
          </a:p>
        </p:txBody>
      </p:sp>
      <p:sp>
        <p:nvSpPr>
          <p:cNvPr id="12" name="Content Placeholder 32"/>
          <p:cNvSpPr>
            <a:spLocks noGrp="1"/>
          </p:cNvSpPr>
          <p:nvPr>
            <p:ph sz="quarter" idx="17"/>
          </p:nvPr>
        </p:nvSpPr>
        <p:spPr>
          <a:xfrm>
            <a:off x="6245403" y="1710609"/>
            <a:ext cx="2346441" cy="2203133"/>
          </a:xfrm>
          <a:solidFill>
            <a:schemeClr val="accent1"/>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3" name="Content Placeholder 32"/>
          <p:cNvSpPr>
            <a:spLocks noGrp="1"/>
          </p:cNvSpPr>
          <p:nvPr>
            <p:ph sz="quarter" idx="18"/>
          </p:nvPr>
        </p:nvSpPr>
        <p:spPr>
          <a:xfrm>
            <a:off x="8713978" y="1710609"/>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4" name="Content Placeholder 32"/>
          <p:cNvSpPr>
            <a:spLocks noGrp="1"/>
          </p:cNvSpPr>
          <p:nvPr>
            <p:ph sz="quarter" idx="19"/>
          </p:nvPr>
        </p:nvSpPr>
        <p:spPr>
          <a:xfrm>
            <a:off x="6253381" y="4061280"/>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5" name="Content Placeholder 32"/>
          <p:cNvSpPr>
            <a:spLocks noGrp="1"/>
          </p:cNvSpPr>
          <p:nvPr>
            <p:ph sz="quarter" idx="20"/>
          </p:nvPr>
        </p:nvSpPr>
        <p:spPr>
          <a:xfrm>
            <a:off x="8718402" y="4061280"/>
            <a:ext cx="2346441" cy="2203134"/>
          </a:xfrm>
          <a:solidFill>
            <a:srgbClr val="00BCF2"/>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Tree>
    <p:extLst>
      <p:ext uri="{BB962C8B-B14F-4D97-AF65-F5344CB8AC3E}">
        <p14:creationId xmlns:p14="http://schemas.microsoft.com/office/powerpoint/2010/main" val="154982808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Title Bullet Points 2">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wrap="square"/>
          <a:lstStyle>
            <a:lvl1pPr>
              <a:defRPr>
                <a:solidFill>
                  <a:srgbClr val="0078D7"/>
                </a:solidFill>
              </a:defRPr>
            </a:lvl1pPr>
          </a:lstStyle>
          <a:p>
            <a:r>
              <a:rPr lang="en-US"/>
              <a:t>Click to edit Master title style</a:t>
            </a:r>
            <a:endParaRPr lang="en-US" dirty="0"/>
          </a:p>
        </p:txBody>
      </p:sp>
      <p:sp>
        <p:nvSpPr>
          <p:cNvPr id="38" name="Content Placeholder 37"/>
          <p:cNvSpPr>
            <a:spLocks noGrp="1"/>
          </p:cNvSpPr>
          <p:nvPr>
            <p:ph sz="quarter" idx="21"/>
          </p:nvPr>
        </p:nvSpPr>
        <p:spPr>
          <a:xfrm>
            <a:off x="6256445" y="1710607"/>
            <a:ext cx="5672902" cy="4553806"/>
          </a:xfrm>
        </p:spPr>
        <p:txBody>
          <a:bodyPr>
            <a:noAutofit/>
          </a:bodyPr>
          <a:lstStyle>
            <a:lvl1pPr marL="0" indent="0">
              <a:buNone/>
              <a:defRPr sz="3137">
                <a:latin typeface="+mj-lt"/>
              </a:defRPr>
            </a:lvl1pPr>
          </a:lstStyle>
          <a:p>
            <a:pPr lvl="0"/>
            <a:r>
              <a:rPr lang="en-US"/>
              <a:t>Click to edit Master text styles</a:t>
            </a:r>
          </a:p>
        </p:txBody>
      </p:sp>
      <p:sp>
        <p:nvSpPr>
          <p:cNvPr id="12" name="Content Placeholder 32"/>
          <p:cNvSpPr>
            <a:spLocks noGrp="1"/>
          </p:cNvSpPr>
          <p:nvPr>
            <p:ph sz="quarter" idx="17"/>
          </p:nvPr>
        </p:nvSpPr>
        <p:spPr>
          <a:xfrm>
            <a:off x="1315067" y="1710608"/>
            <a:ext cx="2346441" cy="2203133"/>
          </a:xfrm>
          <a:solidFill>
            <a:schemeClr val="accent1"/>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4" name="Content Placeholder 32"/>
          <p:cNvSpPr>
            <a:spLocks noGrp="1"/>
          </p:cNvSpPr>
          <p:nvPr>
            <p:ph sz="quarter" idx="18"/>
          </p:nvPr>
        </p:nvSpPr>
        <p:spPr>
          <a:xfrm>
            <a:off x="3783642" y="1710608"/>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5" name="Content Placeholder 32"/>
          <p:cNvSpPr>
            <a:spLocks noGrp="1"/>
          </p:cNvSpPr>
          <p:nvPr>
            <p:ph sz="quarter" idx="20"/>
          </p:nvPr>
        </p:nvSpPr>
        <p:spPr>
          <a:xfrm>
            <a:off x="3788066" y="4061279"/>
            <a:ext cx="2346441" cy="2203134"/>
          </a:xfrm>
          <a:solidFill>
            <a:srgbClr val="00BCF2"/>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6" name="Content Placeholder 32"/>
          <p:cNvSpPr>
            <a:spLocks noGrp="1"/>
          </p:cNvSpPr>
          <p:nvPr>
            <p:ph sz="quarter" idx="19"/>
          </p:nvPr>
        </p:nvSpPr>
        <p:spPr>
          <a:xfrm>
            <a:off x="1323045" y="4061279"/>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Tree>
    <p:extLst>
      <p:ext uri="{BB962C8B-B14F-4D97-AF65-F5344CB8AC3E}">
        <p14:creationId xmlns:p14="http://schemas.microsoft.com/office/powerpoint/2010/main" val="170625693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_Title Bullet Points 3">
    <p:spTree>
      <p:nvGrpSpPr>
        <p:cNvPr id="1" name=""/>
        <p:cNvGrpSpPr/>
        <p:nvPr/>
      </p:nvGrpSpPr>
      <p:grpSpPr>
        <a:xfrm>
          <a:off x="0" y="0"/>
          <a:ext cx="0" cy="0"/>
          <a:chOff x="0" y="0"/>
          <a:chExt cx="0" cy="0"/>
        </a:xfrm>
      </p:grpSpPr>
      <p:sp>
        <p:nvSpPr>
          <p:cNvPr id="18" name="Title 17"/>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15" name="Content Placeholder 32"/>
          <p:cNvSpPr>
            <a:spLocks noGrp="1"/>
          </p:cNvSpPr>
          <p:nvPr>
            <p:ph sz="quarter" idx="18"/>
          </p:nvPr>
        </p:nvSpPr>
        <p:spPr>
          <a:xfrm>
            <a:off x="1326562" y="1710609"/>
            <a:ext cx="2346441" cy="2203134"/>
          </a:xfrm>
          <a:solidFill>
            <a:srgbClr val="002050"/>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6" name="Content Placeholder 32"/>
          <p:cNvSpPr>
            <a:spLocks noGrp="1"/>
          </p:cNvSpPr>
          <p:nvPr>
            <p:ph sz="quarter" idx="19"/>
          </p:nvPr>
        </p:nvSpPr>
        <p:spPr>
          <a:xfrm>
            <a:off x="3797268" y="1710609"/>
            <a:ext cx="2335156" cy="2203133"/>
          </a:xfrm>
          <a:solidFill>
            <a:srgbClr val="0078D7"/>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7" name="Content Placeholder 32"/>
          <p:cNvSpPr>
            <a:spLocks noGrp="1"/>
          </p:cNvSpPr>
          <p:nvPr>
            <p:ph sz="quarter" idx="17"/>
          </p:nvPr>
        </p:nvSpPr>
        <p:spPr>
          <a:xfrm>
            <a:off x="6245403" y="1710609"/>
            <a:ext cx="2346441" cy="2203133"/>
          </a:xfrm>
          <a:solidFill>
            <a:srgbClr val="002050"/>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9" name="Content Placeholder 32"/>
          <p:cNvSpPr>
            <a:spLocks noGrp="1"/>
          </p:cNvSpPr>
          <p:nvPr>
            <p:ph sz="quarter" idx="20"/>
          </p:nvPr>
        </p:nvSpPr>
        <p:spPr>
          <a:xfrm>
            <a:off x="3797268" y="4061280"/>
            <a:ext cx="2335156" cy="2203134"/>
          </a:xfrm>
          <a:solidFill>
            <a:srgbClr val="00BCF2"/>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20" name="Content Placeholder 32"/>
          <p:cNvSpPr>
            <a:spLocks noGrp="1"/>
          </p:cNvSpPr>
          <p:nvPr>
            <p:ph sz="quarter" idx="21"/>
          </p:nvPr>
        </p:nvSpPr>
        <p:spPr>
          <a:xfrm>
            <a:off x="6257231" y="4061280"/>
            <a:ext cx="2346441" cy="2203134"/>
          </a:xfrm>
          <a:solidFill>
            <a:srgbClr val="0078D7"/>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21" name="Content Placeholder 32"/>
          <p:cNvSpPr>
            <a:spLocks noGrp="1"/>
          </p:cNvSpPr>
          <p:nvPr>
            <p:ph sz="quarter" idx="22"/>
          </p:nvPr>
        </p:nvSpPr>
        <p:spPr>
          <a:xfrm>
            <a:off x="8718401" y="4061280"/>
            <a:ext cx="2346441" cy="2203134"/>
          </a:xfrm>
          <a:solidFill>
            <a:srgbClr val="00BCF2"/>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Tree>
    <p:extLst>
      <p:ext uri="{BB962C8B-B14F-4D97-AF65-F5344CB8AC3E}">
        <p14:creationId xmlns:p14="http://schemas.microsoft.com/office/powerpoint/2010/main" val="79072203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estions">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903C54-18C5-4399-A845-D9E265D5A7D1}"/>
              </a:ext>
            </a:extLst>
          </p:cNvPr>
          <p:cNvSpPr txBox="1"/>
          <p:nvPr/>
        </p:nvSpPr>
        <p:spPr>
          <a:xfrm>
            <a:off x="269239" y="289511"/>
            <a:ext cx="11658600" cy="896112"/>
          </a:xfrm>
          <a:prstGeom prst="rect">
            <a:avLst/>
          </a:prstGeom>
          <a:noFill/>
        </p:spPr>
        <p:txBody>
          <a:bodyPr wrap="none" lIns="146304" tIns="91440" rIns="146304" bIns="91440" rtlCol="0">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800" b="0" i="0" u="none" strike="noStrike" kern="1200" cap="none" spc="0" normalizeH="0" baseline="0" noProof="0" dirty="0">
                <a:ln>
                  <a:noFill/>
                </a:ln>
                <a:solidFill>
                  <a:srgbClr val="0078D7"/>
                </a:solidFill>
                <a:effectLst/>
                <a:uLnTx/>
                <a:uFillTx/>
                <a:latin typeface="+mj-lt"/>
                <a:ea typeface="+mn-ea"/>
                <a:cs typeface="+mn-cs"/>
              </a:rPr>
              <a:t>Questions?</a:t>
            </a:r>
            <a:endParaRPr kumimoji="0" lang="en-US" sz="4800" b="0" i="0" u="none" strike="noStrike" kern="1200" cap="none" spc="0" normalizeH="0" baseline="0" noProof="0" dirty="0">
              <a:ln>
                <a:noFill/>
              </a:ln>
              <a:solidFill>
                <a:srgbClr val="0078D7"/>
              </a:solidFill>
              <a:effectLst/>
              <a:uLnTx/>
              <a:uFillTx/>
              <a:latin typeface="+mj-lt"/>
              <a:ea typeface="+mn-ea"/>
              <a:cs typeface="Segoe UI Semibold" panose="020B0702040204020203" pitchFamily="34" charset="0"/>
            </a:endParaRPr>
          </a:p>
        </p:txBody>
      </p:sp>
      <p:pic>
        <p:nvPicPr>
          <p:cNvPr id="6" name="Picture 5">
            <a:extLst>
              <a:ext uri="{FF2B5EF4-FFF2-40B4-BE49-F238E27FC236}">
                <a16:creationId xmlns:a16="http://schemas.microsoft.com/office/drawing/2014/main" id="{EA1604F4-FD14-4176-A036-E0A8DDAC17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3849" y="291549"/>
            <a:ext cx="5019924" cy="6274904"/>
          </a:xfrm>
          <a:prstGeom prst="rect">
            <a:avLst/>
          </a:prstGeom>
        </p:spPr>
      </p:pic>
    </p:spTree>
    <p:extLst>
      <p:ext uri="{BB962C8B-B14F-4D97-AF65-F5344CB8AC3E}">
        <p14:creationId xmlns:p14="http://schemas.microsoft.com/office/powerpoint/2010/main" val="128346389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Version 1.2">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332259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flipH="1">
            <a:off x="0" y="2"/>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7"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14045805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1381"/>
            <a:ext cx="1792850" cy="386208"/>
          </a:xfrm>
          <a:prstGeom prst="rect">
            <a:avLst/>
          </a:prstGeom>
        </p:spPr>
      </p:pic>
    </p:spTree>
    <p:extLst>
      <p:ext uri="{BB962C8B-B14F-4D97-AF65-F5344CB8AC3E}">
        <p14:creationId xmlns:p14="http://schemas.microsoft.com/office/powerpoint/2010/main" val="168581609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833707"/>
          </a:xfrm>
        </p:spPr>
        <p:txBody>
          <a:bodyPr/>
          <a:lstStyle>
            <a:lvl1pPr marL="0" indent="0">
              <a:buNone/>
              <a:defRPr sz="2800">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106981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833707"/>
          </a:xfrm>
        </p:spPr>
        <p:txBody>
          <a:bodyPr/>
          <a:lstStyle>
            <a:lvl1pPr marL="0" indent="0">
              <a:buNone/>
              <a:defRPr sz="2800">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20253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00072"/>
          </a:xfrm>
        </p:spPr>
        <p:txBody>
          <a:bodyPr>
            <a:spAutoFit/>
          </a:bodyPr>
          <a:lstStyle>
            <a:lvl1pPr>
              <a:defRPr sz="2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490817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393756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159985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3974163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rPr lang="en-US"/>
              <a:t>Click to edit Master title style</a:t>
            </a:r>
            <a:endParaRPr lang="en-US" dirty="0"/>
          </a:p>
        </p:txBody>
      </p:sp>
      <p:sp>
        <p:nvSpPr>
          <p:cNvPr id="3" name="Rectangle 2"/>
          <p:cNvSpPr/>
          <p:nvPr userDrawn="1"/>
        </p:nvSpPr>
        <p:spPr bwMode="auto">
          <a:xfrm>
            <a:off x="3002162" y="1762387"/>
            <a:ext cx="2346440" cy="2203134"/>
          </a:xfrm>
          <a:prstGeom prst="rect">
            <a:avLst/>
          </a:prstGeom>
          <a:solidFill>
            <a:srgbClr val="D7D7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solidFill>
                <a:schemeClr val="bg2"/>
              </a:solidFill>
              <a:latin typeface="+mj-lt"/>
            </a:endParaRPr>
          </a:p>
        </p:txBody>
      </p:sp>
      <p:sp>
        <p:nvSpPr>
          <p:cNvPr id="4" name="Rectangle 3"/>
          <p:cNvSpPr/>
          <p:nvPr userDrawn="1"/>
        </p:nvSpPr>
        <p:spPr bwMode="auto">
          <a:xfrm>
            <a:off x="542741" y="1762387"/>
            <a:ext cx="2346440" cy="2203134"/>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latin typeface="+mj-lt"/>
            </a:endParaRPr>
          </a:p>
        </p:txBody>
      </p:sp>
      <p:sp>
        <p:nvSpPr>
          <p:cNvPr id="5" name="Rectangle 4"/>
          <p:cNvSpPr/>
          <p:nvPr userDrawn="1"/>
        </p:nvSpPr>
        <p:spPr bwMode="auto">
          <a:xfrm>
            <a:off x="3002162" y="4113059"/>
            <a:ext cx="2346440" cy="2203134"/>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latin typeface="+mj-lt"/>
            </a:endParaRPr>
          </a:p>
        </p:txBody>
      </p:sp>
      <p:sp>
        <p:nvSpPr>
          <p:cNvPr id="6" name="Rectangle 5"/>
          <p:cNvSpPr/>
          <p:nvPr userDrawn="1"/>
        </p:nvSpPr>
        <p:spPr bwMode="auto">
          <a:xfrm>
            <a:off x="5461582" y="1762387"/>
            <a:ext cx="2346440" cy="2203134"/>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fontAlgn="base">
              <a:lnSpc>
                <a:spcPct val="90000"/>
              </a:lnSpc>
              <a:spcBef>
                <a:spcPct val="0"/>
              </a:spcBef>
              <a:spcAft>
                <a:spcPct val="0"/>
              </a:spcAft>
            </a:pPr>
            <a:endParaRPr lang="en-US" sz="2353" dirty="0">
              <a:latin typeface="+mj-lt"/>
            </a:endParaRPr>
          </a:p>
        </p:txBody>
      </p:sp>
      <p:sp>
        <p:nvSpPr>
          <p:cNvPr id="7" name="Rectangle 6"/>
          <p:cNvSpPr/>
          <p:nvPr userDrawn="1"/>
        </p:nvSpPr>
        <p:spPr bwMode="auto">
          <a:xfrm>
            <a:off x="5461582" y="4113059"/>
            <a:ext cx="2346440" cy="2203134"/>
          </a:xfrm>
          <a:prstGeom prst="rect">
            <a:avLst/>
          </a:prstGeom>
          <a:solidFill>
            <a:srgbClr val="D7D7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solidFill>
                <a:schemeClr val="bg2"/>
              </a:solidFill>
              <a:latin typeface="+mj-lt"/>
            </a:endParaRPr>
          </a:p>
        </p:txBody>
      </p:sp>
      <p:sp>
        <p:nvSpPr>
          <p:cNvPr id="8" name="Rectangle 7"/>
          <p:cNvSpPr/>
          <p:nvPr userDrawn="1"/>
        </p:nvSpPr>
        <p:spPr bwMode="auto">
          <a:xfrm>
            <a:off x="7934581" y="4113058"/>
            <a:ext cx="2346440" cy="2203134"/>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latin typeface="+mj-lt"/>
            </a:endParaRPr>
          </a:p>
        </p:txBody>
      </p:sp>
    </p:spTree>
    <p:extLst>
      <p:ext uri="{BB962C8B-B14F-4D97-AF65-F5344CB8AC3E}">
        <p14:creationId xmlns:p14="http://schemas.microsoft.com/office/powerpoint/2010/main" val="34253818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8768674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57953005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47828936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66485294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97766889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00072"/>
          </a:xfrm>
        </p:spPr>
        <p:txBody>
          <a:bodyPr>
            <a:spAutoFit/>
          </a:bodyPr>
          <a:lstStyle>
            <a:lvl1pPr>
              <a:defRPr sz="28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Tree>
    <p:extLst>
      <p:ext uri="{BB962C8B-B14F-4D97-AF65-F5344CB8AC3E}">
        <p14:creationId xmlns:p14="http://schemas.microsoft.com/office/powerpoint/2010/main" val="195396284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8354622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50-50 Right Photo Layou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2588771"/>
            <a:ext cx="5378548" cy="1680460"/>
          </a:xfrm>
        </p:spPr>
        <p:txBody>
          <a:bodyPr wrap="square" anchor="ctr">
            <a:spAutoFit/>
          </a:bodyPr>
          <a:lstStyle>
            <a:lvl1pPr>
              <a:defRPr sz="5399" baseline="0">
                <a:solidFill>
                  <a:schemeClr val="bg1"/>
                </a:solidFill>
              </a:defRPr>
            </a:lvl1pPr>
          </a:lstStyle>
          <a:p>
            <a:r>
              <a:rPr lang="en-US" dirty="0"/>
              <a:t>50/50 photo layout</a:t>
            </a:r>
          </a:p>
        </p:txBody>
      </p:sp>
      <p:sp>
        <p:nvSpPr>
          <p:cNvPr id="5" name="Picture Placeholder 4"/>
          <p:cNvSpPr>
            <a:spLocks noGrp="1"/>
          </p:cNvSpPr>
          <p:nvPr>
            <p:ph type="pic" sz="quarter" idx="10"/>
          </p:nvPr>
        </p:nvSpPr>
        <p:spPr bwMode="ltGray">
          <a:xfrm>
            <a:off x="6097556" y="1"/>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7"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99861726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wrap="square">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83670772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303479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192838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865676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199195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28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971240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2019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147136824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298321"/>
          </a:xfrm>
          <a:prstGeom prst="rect">
            <a:avLst/>
          </a:prstGeom>
        </p:spPr>
        <p:txBody>
          <a:bodyPr/>
          <a:lstStyle>
            <a:lvl1pPr marL="284790" indent="-284790">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16082749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00072"/>
          </a:xfrm>
        </p:spPr>
        <p:txBody>
          <a:bodyPr>
            <a:spAutoFit/>
          </a:bodyPr>
          <a:lstStyle>
            <a:lvl1pPr>
              <a:defRPr sz="2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Tree>
    <p:extLst>
      <p:ext uri="{BB962C8B-B14F-4D97-AF65-F5344CB8AC3E}">
        <p14:creationId xmlns:p14="http://schemas.microsoft.com/office/powerpoint/2010/main" val="397338788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Version 1.2">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361858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750206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205316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946646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image" Target="../media/image1.png"/><Relationship Id="rId3" Type="http://schemas.openxmlformats.org/officeDocument/2006/relationships/slideLayout" Target="../slideLayouts/slideLayout39.xml"/><Relationship Id="rId21" Type="http://schemas.openxmlformats.org/officeDocument/2006/relationships/slideLayout" Target="../slideLayouts/slideLayout57.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theme" Target="../theme/theme2.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rm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38"/>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454747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xStyles>
    <p:titleStyle>
      <a:lvl1pPr algn="l" defTabSz="914367" rtl="0" eaLnBrk="1" latinLnBrk="0" hangingPunct="1">
        <a:lnSpc>
          <a:spcPct val="90000"/>
        </a:lnSpc>
        <a:spcBef>
          <a:spcPct val="0"/>
        </a:spcBef>
        <a:buNone/>
        <a:defRPr lang="en-US" sz="4800" b="0" kern="1200" cap="none" spc="-100" baseline="0" dirty="0" smtClean="0">
          <a:ln w="3175">
            <a:noFill/>
          </a:ln>
          <a:solidFill>
            <a:srgbClr val="0078D7"/>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none" lIns="146304" tIns="91440" rIns="146304" bIns="91440" rtlCol="0" anchor="t">
            <a:norm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6"/>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596462277"/>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 id="2147483718" r:id="rId21"/>
    <p:sldLayoutId id="2147483719" r:id="rId22"/>
    <p:sldLayoutId id="2147483720" r:id="rId23"/>
    <p:sldLayoutId id="2147483721" r:id="rId24"/>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hf sldNum="0" hdr="0" ftr="0" dt="0"/>
  <p:txStyles>
    <p:titleStyle>
      <a:lvl1pPr algn="l" defTabSz="914367" rtl="0" eaLnBrk="1" latinLnBrk="0" hangingPunct="1">
        <a:lnSpc>
          <a:spcPct val="90000"/>
        </a:lnSpc>
        <a:spcBef>
          <a:spcPct val="0"/>
        </a:spcBef>
        <a:buNone/>
        <a:defRPr lang="en-US" sz="480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customXml" Target="../../customXml/item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1.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7.xml"/><Relationship Id="rId1" Type="http://schemas.openxmlformats.org/officeDocument/2006/relationships/customXml" Target="../../customXml/item7.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6.xml"/><Relationship Id="rId1" Type="http://schemas.openxmlformats.org/officeDocument/2006/relationships/customXml" Target="../../customXml/item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7.xml"/><Relationship Id="rId1" Type="http://schemas.openxmlformats.org/officeDocument/2006/relationships/customXml" Target="../../customXml/item9.xml"/><Relationship Id="rId4" Type="http://schemas.openxmlformats.org/officeDocument/2006/relationships/image" Target="../media/image12.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6.xml"/><Relationship Id="rId1" Type="http://schemas.openxmlformats.org/officeDocument/2006/relationships/customXml" Target="../../customXml/item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1.xml"/><Relationship Id="rId5" Type="http://schemas.openxmlformats.org/officeDocument/2006/relationships/image" Target="../media/image16.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4.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customXml" Target="../../customXml/item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6.xml"/><Relationship Id="rId1" Type="http://schemas.openxmlformats.org/officeDocument/2006/relationships/customXml" Target="../../customXml/item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7.xml"/><Relationship Id="rId1" Type="http://schemas.openxmlformats.org/officeDocument/2006/relationships/customXml" Target="../../customXml/item12.xml"/><Relationship Id="rId4" Type="http://schemas.openxmlformats.org/officeDocument/2006/relationships/image" Target="../media/image12.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customXml" Target="../../customXml/item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customXml" Target="../../customXml/item5.xml"/><Relationship Id="rId1" Type="http://schemas.openxmlformats.org/officeDocument/2006/relationships/customXml" Target="../../customXml/item4.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6.xml"/><Relationship Id="rId1" Type="http://schemas.openxmlformats.org/officeDocument/2006/relationships/customXml" Target="../../customXml/item6.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powershell/module/microsoft.powershell.core/about/"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name="HIDDEN - Slide2">
    <p:spTree>
      <p:nvGrpSpPr>
        <p:cNvPr id="1" name=""/>
        <p:cNvGrpSpPr/>
        <p:nvPr/>
      </p:nvGrpSpPr>
      <p:grpSpPr>
        <a:xfrm>
          <a:off x="0" y="0"/>
          <a:ext cx="0" cy="0"/>
          <a:chOff x="0" y="0"/>
          <a:chExt cx="0" cy="0"/>
        </a:xfrm>
      </p:grpSpPr>
      <p:sp>
        <p:nvSpPr>
          <p:cNvPr id="6" name="Title 1"/>
          <p:cNvSpPr>
            <a:spLocks noGrp="1"/>
          </p:cNvSpPr>
          <p:nvPr>
            <p:ph type="title"/>
            <p:custDataLst>
              <p:custData r:id="rId1"/>
            </p:custDataLst>
          </p:nvPr>
        </p:nvSpPr>
        <p:spPr/>
        <p:txBody>
          <a:bodyPr/>
          <a:lstStyle/>
          <a:p>
            <a:r>
              <a:rPr lang="en-US" sz="3921"/>
              <a:t>WorkshopPLUS - Windows PowerShell: Foundation Skills</a:t>
            </a:r>
            <a:endParaRPr lang="en-US" sz="3137" i="1" dirty="0"/>
          </a:p>
        </p:txBody>
      </p:sp>
      <p:sp>
        <p:nvSpPr>
          <p:cNvPr id="2" name="Text Placeholder 1">
            <a:extLst>
              <a:ext uri="{FF2B5EF4-FFF2-40B4-BE49-F238E27FC236}">
                <a16:creationId xmlns:a16="http://schemas.microsoft.com/office/drawing/2014/main" id="{E7BCBFC0-AD22-494C-8769-27F96392D235}"/>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936237278"/>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Help for Cmdlets – Parameters</a:t>
            </a:r>
          </a:p>
        </p:txBody>
      </p:sp>
      <p:graphicFrame>
        <p:nvGraphicFramePr>
          <p:cNvPr id="4" name="Table 3">
            <a:extLst>
              <a:ext uri="{FF2B5EF4-FFF2-40B4-BE49-F238E27FC236}">
                <a16:creationId xmlns:a16="http://schemas.microsoft.com/office/drawing/2014/main" id="{60F4A5AC-3E99-4407-93D4-7936E1922924}"/>
              </a:ext>
            </a:extLst>
          </p:cNvPr>
          <p:cNvGraphicFramePr>
            <a:graphicFrameLocks noGrp="1"/>
          </p:cNvGraphicFramePr>
          <p:nvPr>
            <p:extLst>
              <p:ext uri="{D42A27DB-BD31-4B8C-83A1-F6EECF244321}">
                <p14:modId xmlns:p14="http://schemas.microsoft.com/office/powerpoint/2010/main" val="1027442276"/>
              </p:ext>
            </p:extLst>
          </p:nvPr>
        </p:nvGraphicFramePr>
        <p:xfrm>
          <a:off x="484632" y="1600200"/>
          <a:ext cx="11227596" cy="3779520"/>
        </p:xfrm>
        <a:graphic>
          <a:graphicData uri="http://schemas.openxmlformats.org/drawingml/2006/table">
            <a:tbl>
              <a:tblPr firstRow="1" bandRow="1"/>
              <a:tblGrid>
                <a:gridCol w="1921671">
                  <a:extLst>
                    <a:ext uri="{9D8B030D-6E8A-4147-A177-3AD203B41FA5}">
                      <a16:colId xmlns:a16="http://schemas.microsoft.com/office/drawing/2014/main" val="793964081"/>
                    </a:ext>
                  </a:extLst>
                </a:gridCol>
                <a:gridCol w="2590800">
                  <a:extLst>
                    <a:ext uri="{9D8B030D-6E8A-4147-A177-3AD203B41FA5}">
                      <a16:colId xmlns:a16="http://schemas.microsoft.com/office/drawing/2014/main" val="1898863205"/>
                    </a:ext>
                  </a:extLst>
                </a:gridCol>
                <a:gridCol w="6715125">
                  <a:extLst>
                    <a:ext uri="{9D8B030D-6E8A-4147-A177-3AD203B41FA5}">
                      <a16:colId xmlns:a16="http://schemas.microsoft.com/office/drawing/2014/main" val="1727863582"/>
                    </a:ext>
                  </a:extLst>
                </a:gridCol>
              </a:tblGrid>
              <a:tr h="282644">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b="0" dirty="0">
                          <a:latin typeface="Segoe UI Light" panose="020B0502040204020203" pitchFamily="34" charset="0"/>
                          <a:cs typeface="Segoe UI Light" panose="020B0502040204020203" pitchFamily="34" charset="0"/>
                        </a:rPr>
                        <a:t>Parameter</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A5BBA"/>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b="0" dirty="0">
                          <a:latin typeface="Segoe UI Light" panose="020B0502040204020203" pitchFamily="34" charset="0"/>
                          <a:cs typeface="Segoe UI Light" panose="020B0502040204020203" pitchFamily="34" charset="0"/>
                        </a:rPr>
                        <a:t>What you Get</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A5BBA"/>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b="0" dirty="0">
                          <a:latin typeface="Segoe UI Light" panose="020B0502040204020203" pitchFamily="34" charset="0"/>
                          <a:cs typeface="Segoe UI Light" panose="020B0502040204020203" pitchFamily="34" charset="0"/>
                        </a:rPr>
                        <a:t>Example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A5BBA"/>
                    </a:solidFill>
                  </a:tcPr>
                </a:tc>
                <a:extLst>
                  <a:ext uri="{0D108BD9-81ED-4DB2-BD59-A6C34878D82A}">
                    <a16:rowId xmlns:a16="http://schemas.microsoft.com/office/drawing/2014/main" val="990436866"/>
                  </a:ext>
                </a:extLst>
              </a:tr>
              <a:tr h="44752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1800" dirty="0">
                          <a:latin typeface="Segoe UI Light" panose="020B0502040204020203" pitchFamily="34" charset="0"/>
                          <a:cs typeface="Segoe UI Light" panose="020B0502040204020203" pitchFamily="34" charset="0"/>
                        </a:rPr>
                        <a:t>-Parameter &lt;Names&gt;</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40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1800">
                          <a:latin typeface="Segoe UI Light" panose="020B0502040204020203" pitchFamily="34" charset="0"/>
                          <a:cs typeface="Segoe UI Light" panose="020B0502040204020203" pitchFamily="34" charset="0"/>
                        </a:rPr>
                        <a:t>Parameters</a:t>
                      </a:r>
                      <a:r>
                        <a:rPr lang="en-AU" sz="1800" baseline="0">
                          <a:latin typeface="Segoe UI Light" panose="020B0502040204020203" pitchFamily="34" charset="0"/>
                          <a:cs typeface="Segoe UI Light" panose="020B0502040204020203" pitchFamily="34" charset="0"/>
                        </a:rPr>
                        <a:t> Specified Only</a:t>
                      </a:r>
                      <a:endParaRPr lang="en-AU" sz="180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40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AU" sz="2000" b="0" dirty="0">
                          <a:solidFill>
                            <a:srgbClr val="F5F5F5"/>
                          </a:solidFill>
                          <a:latin typeface="Lucida Console" panose="020B0609040504020204" pitchFamily="49" charset="0"/>
                        </a:rPr>
                        <a:t>PS C:\&gt; </a:t>
                      </a:r>
                      <a:r>
                        <a:rPr lang="en-US" sz="2000" b="0" dirty="0"/>
                        <a:t> </a:t>
                      </a:r>
                      <a:r>
                        <a:rPr lang="en-US" sz="2000" b="0" dirty="0">
                          <a:solidFill>
                            <a:srgbClr val="E0FFFF"/>
                          </a:solidFill>
                          <a:latin typeface="Lucida Console" panose="020B0609040504020204" pitchFamily="49" charset="0"/>
                        </a:rPr>
                        <a:t>Get-Help</a:t>
                      </a:r>
                      <a:r>
                        <a:rPr lang="en-US" sz="2000" b="0" dirty="0">
                          <a:solidFill>
                            <a:srgbClr val="F5F5F5"/>
                          </a:solidFill>
                          <a:latin typeface="Lucida Console" panose="020B0609040504020204" pitchFamily="49" charset="0"/>
                        </a:rPr>
                        <a:t> </a:t>
                      </a:r>
                      <a:r>
                        <a:rPr lang="en-US" sz="2000" b="0" dirty="0">
                          <a:solidFill>
                            <a:srgbClr val="EE82EE"/>
                          </a:solidFill>
                          <a:latin typeface="Lucida Console" panose="020B0609040504020204" pitchFamily="49" charset="0"/>
                        </a:rPr>
                        <a:t>Get-</a:t>
                      </a:r>
                      <a:r>
                        <a:rPr lang="en-US" sz="2000" b="0" dirty="0" err="1">
                          <a:solidFill>
                            <a:srgbClr val="EE82EE"/>
                          </a:solidFill>
                          <a:latin typeface="Lucida Console" panose="020B0609040504020204" pitchFamily="49" charset="0"/>
                        </a:rPr>
                        <a:t>ChildItem</a:t>
                      </a:r>
                      <a:r>
                        <a:rPr lang="en-US" sz="2000" b="0" dirty="0">
                          <a:solidFill>
                            <a:srgbClr val="F5F5F5"/>
                          </a:solidFill>
                          <a:latin typeface="Lucida Console" panose="020B0609040504020204" pitchFamily="49" charset="0"/>
                        </a:rPr>
                        <a:t> </a:t>
                      </a:r>
                      <a:r>
                        <a:rPr lang="en-US" sz="2000" b="0" dirty="0">
                          <a:solidFill>
                            <a:srgbClr val="FFE4B5"/>
                          </a:solidFill>
                          <a:latin typeface="Lucida Console" panose="020B0609040504020204" pitchFamily="49" charset="0"/>
                        </a:rPr>
                        <a:t>–Parameter</a:t>
                      </a:r>
                      <a:r>
                        <a:rPr lang="en-US" sz="2000" b="0" baseline="0" dirty="0">
                          <a:solidFill>
                            <a:srgbClr val="FFE4B5"/>
                          </a:solidFill>
                          <a:latin typeface="Lucida Console" panose="020B0609040504020204" pitchFamily="49" charset="0"/>
                        </a:rPr>
                        <a:t> </a:t>
                      </a:r>
                      <a:r>
                        <a:rPr lang="en-US" sz="2000" b="0" dirty="0">
                          <a:solidFill>
                            <a:srgbClr val="EE82EE"/>
                          </a:solidFill>
                          <a:latin typeface="Lucida Console" panose="020B0609040504020204" pitchFamily="49" charset="0"/>
                          <a:ea typeface="+mn-ea"/>
                          <a:cs typeface="+mn-cs"/>
                        </a:rPr>
                        <a:t>Filter</a:t>
                      </a:r>
                    </a:p>
                    <a:p>
                      <a:endParaRPr lang="en-AU" sz="2000" dirty="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2050"/>
                    </a:solidFill>
                  </a:tcPr>
                </a:tc>
                <a:extLst>
                  <a:ext uri="{0D108BD9-81ED-4DB2-BD59-A6C34878D82A}">
                    <a16:rowId xmlns:a16="http://schemas.microsoft.com/office/drawing/2014/main" val="273213993"/>
                  </a:ext>
                </a:extLst>
              </a:tr>
              <a:tr h="44752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1800" dirty="0">
                          <a:latin typeface="Segoe UI Light" panose="020B0502040204020203" pitchFamily="34" charset="0"/>
                          <a:cs typeface="Segoe UI Light" panose="020B0502040204020203" pitchFamily="34" charset="0"/>
                        </a:rPr>
                        <a:t>-Path &lt;Path&gt;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20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1800">
                          <a:latin typeface="Segoe UI Light" panose="020B0502040204020203" pitchFamily="34" charset="0"/>
                          <a:cs typeface="Segoe UI Light" panose="020B0502040204020203" pitchFamily="34" charset="0"/>
                        </a:rPr>
                        <a:t>Cmdlet help relative</a:t>
                      </a:r>
                      <a:r>
                        <a:rPr lang="en-AU" sz="1800" baseline="0">
                          <a:latin typeface="Segoe UI Light" panose="020B0502040204020203" pitchFamily="34" charset="0"/>
                          <a:cs typeface="Segoe UI Light" panose="020B0502040204020203" pitchFamily="34" charset="0"/>
                        </a:rPr>
                        <a:t> to a Path</a:t>
                      </a:r>
                      <a:endParaRPr lang="en-AU" sz="180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20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AU" sz="2000" b="0" dirty="0">
                          <a:solidFill>
                            <a:srgbClr val="F5F5F5"/>
                          </a:solidFill>
                          <a:latin typeface="Lucida Console" panose="020B0609040504020204" pitchFamily="49" charset="0"/>
                        </a:rPr>
                        <a:t>PS C:\&gt; </a:t>
                      </a:r>
                      <a:r>
                        <a:rPr lang="en-US" sz="2000" b="0" dirty="0"/>
                        <a:t> </a:t>
                      </a:r>
                      <a:r>
                        <a:rPr lang="en-US" sz="2000" b="0" dirty="0">
                          <a:solidFill>
                            <a:srgbClr val="E0FFFF"/>
                          </a:solidFill>
                          <a:latin typeface="Lucida Console" panose="020B0609040504020204" pitchFamily="49" charset="0"/>
                        </a:rPr>
                        <a:t>Get-Help</a:t>
                      </a:r>
                      <a:r>
                        <a:rPr lang="en-US" sz="2000" b="0" dirty="0">
                          <a:solidFill>
                            <a:srgbClr val="F5F5F5"/>
                          </a:solidFill>
                          <a:latin typeface="Lucida Console" panose="020B0609040504020204" pitchFamily="49" charset="0"/>
                        </a:rPr>
                        <a:t> </a:t>
                      </a:r>
                      <a:r>
                        <a:rPr lang="en-US" sz="2000" b="0" dirty="0">
                          <a:solidFill>
                            <a:srgbClr val="EE82EE"/>
                          </a:solidFill>
                          <a:latin typeface="Lucida Console" panose="020B0609040504020204" pitchFamily="49" charset="0"/>
                        </a:rPr>
                        <a:t>Get-</a:t>
                      </a:r>
                      <a:r>
                        <a:rPr lang="en-US" sz="2000" b="0" dirty="0" err="1">
                          <a:solidFill>
                            <a:srgbClr val="EE82EE"/>
                          </a:solidFill>
                          <a:latin typeface="Lucida Console" panose="020B0609040504020204" pitchFamily="49" charset="0"/>
                        </a:rPr>
                        <a:t>ChildItem</a:t>
                      </a:r>
                      <a:r>
                        <a:rPr lang="en-US" sz="2000" b="0" dirty="0">
                          <a:solidFill>
                            <a:srgbClr val="F5F5F5"/>
                          </a:solidFill>
                          <a:latin typeface="Lucida Console" panose="020B0609040504020204" pitchFamily="49" charset="0"/>
                        </a:rPr>
                        <a:t> </a:t>
                      </a:r>
                      <a:r>
                        <a:rPr lang="en-US" sz="2000" b="0" dirty="0">
                          <a:solidFill>
                            <a:srgbClr val="FFE4B5"/>
                          </a:solidFill>
                          <a:latin typeface="Lucida Console" panose="020B0609040504020204" pitchFamily="49" charset="0"/>
                        </a:rPr>
                        <a:t>–Path </a:t>
                      </a:r>
                      <a:r>
                        <a:rPr lang="en-US" sz="2000" b="0" dirty="0">
                          <a:solidFill>
                            <a:srgbClr val="EE82EE"/>
                          </a:solidFill>
                          <a:latin typeface="Lucida Console" panose="020B0609040504020204" pitchFamily="49" charset="0"/>
                          <a:ea typeface="+mn-ea"/>
                          <a:cs typeface="+mn-cs"/>
                        </a:rPr>
                        <a:t>C:\</a:t>
                      </a:r>
                    </a:p>
                    <a:p>
                      <a:endParaRPr lang="en-AU" sz="2000" dirty="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2050"/>
                    </a:solidFill>
                  </a:tcPr>
                </a:tc>
                <a:extLst>
                  <a:ext uri="{0D108BD9-81ED-4DB2-BD59-A6C34878D82A}">
                    <a16:rowId xmlns:a16="http://schemas.microsoft.com/office/drawing/2014/main" val="653106159"/>
                  </a:ext>
                </a:extLst>
              </a:tr>
              <a:tr h="44752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1800">
                          <a:latin typeface="Segoe UI Light" panose="020B0502040204020203" pitchFamily="34" charset="0"/>
                          <a:cs typeface="Segoe UI Light" panose="020B0502040204020203" pitchFamily="34" charset="0"/>
                        </a:rPr>
                        <a:t>-Online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40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1800">
                          <a:latin typeface="Segoe UI Light" panose="020B0502040204020203" pitchFamily="34" charset="0"/>
                          <a:cs typeface="Segoe UI Light" panose="020B0502040204020203" pitchFamily="34" charset="0"/>
                        </a:rPr>
                        <a:t>Displays online help in Internet</a:t>
                      </a:r>
                      <a:r>
                        <a:rPr lang="en-AU" sz="1800" baseline="0">
                          <a:latin typeface="Segoe UI Light" panose="020B0502040204020203" pitchFamily="34" charset="0"/>
                          <a:cs typeface="Segoe UI Light" panose="020B0502040204020203" pitchFamily="34" charset="0"/>
                        </a:rPr>
                        <a:t> Browser.</a:t>
                      </a:r>
                      <a:endParaRPr lang="en-AU" sz="180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40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AU" sz="2000" b="0" dirty="0">
                          <a:solidFill>
                            <a:srgbClr val="F5F5F5"/>
                          </a:solidFill>
                          <a:latin typeface="Lucida Console" panose="020B0609040504020204" pitchFamily="49" charset="0"/>
                        </a:rPr>
                        <a:t>PS C:\&gt; </a:t>
                      </a:r>
                      <a:r>
                        <a:rPr lang="en-US" sz="2000" b="0" dirty="0"/>
                        <a:t> </a:t>
                      </a:r>
                      <a:r>
                        <a:rPr lang="en-US" sz="2000" b="0" dirty="0">
                          <a:solidFill>
                            <a:srgbClr val="E0FFFF"/>
                          </a:solidFill>
                          <a:latin typeface="Lucida Console" panose="020B0609040504020204" pitchFamily="49" charset="0"/>
                        </a:rPr>
                        <a:t>Get-Help</a:t>
                      </a:r>
                      <a:r>
                        <a:rPr lang="en-US" sz="2000" b="0" dirty="0">
                          <a:solidFill>
                            <a:srgbClr val="F5F5F5"/>
                          </a:solidFill>
                          <a:latin typeface="Lucida Console" panose="020B0609040504020204" pitchFamily="49" charset="0"/>
                        </a:rPr>
                        <a:t> </a:t>
                      </a:r>
                      <a:r>
                        <a:rPr lang="en-US" sz="2000" b="0" dirty="0">
                          <a:solidFill>
                            <a:srgbClr val="EE82EE"/>
                          </a:solidFill>
                          <a:latin typeface="Lucida Console" panose="020B0609040504020204" pitchFamily="49" charset="0"/>
                        </a:rPr>
                        <a:t>Get-</a:t>
                      </a:r>
                      <a:r>
                        <a:rPr lang="en-US" sz="2000" b="0" dirty="0" err="1">
                          <a:solidFill>
                            <a:srgbClr val="EE82EE"/>
                          </a:solidFill>
                          <a:latin typeface="Lucida Console" panose="020B0609040504020204" pitchFamily="49" charset="0"/>
                        </a:rPr>
                        <a:t>ChildItem</a:t>
                      </a:r>
                      <a:r>
                        <a:rPr lang="en-US" sz="2000" b="0" dirty="0">
                          <a:solidFill>
                            <a:srgbClr val="F5F5F5"/>
                          </a:solidFill>
                          <a:latin typeface="Lucida Console" panose="020B0609040504020204" pitchFamily="49" charset="0"/>
                        </a:rPr>
                        <a:t> </a:t>
                      </a:r>
                      <a:r>
                        <a:rPr lang="en-US" sz="2000" b="0" dirty="0">
                          <a:solidFill>
                            <a:srgbClr val="FFE4B5"/>
                          </a:solidFill>
                          <a:latin typeface="Lucida Console" panose="020B0609040504020204" pitchFamily="49" charset="0"/>
                        </a:rPr>
                        <a:t>–Online</a:t>
                      </a:r>
                    </a:p>
                    <a:p>
                      <a:endParaRPr lang="en-AU" sz="2000" dirty="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2050"/>
                    </a:solidFill>
                  </a:tcPr>
                </a:tc>
                <a:extLst>
                  <a:ext uri="{0D108BD9-81ED-4DB2-BD59-A6C34878D82A}">
                    <a16:rowId xmlns:a16="http://schemas.microsoft.com/office/drawing/2014/main" val="3661729429"/>
                  </a:ext>
                </a:extLst>
              </a:tr>
              <a:tr h="25909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1800" dirty="0">
                          <a:latin typeface="Segoe UI Light" panose="020B0502040204020203" pitchFamily="34" charset="0"/>
                          <a:cs typeface="Segoe UI Light" panose="020B0502040204020203" pitchFamily="34" charset="0"/>
                        </a:rPr>
                        <a:t>-</a:t>
                      </a:r>
                      <a:r>
                        <a:rPr lang="en-AU" sz="1800" dirty="0" err="1">
                          <a:latin typeface="Segoe UI Light" panose="020B0502040204020203" pitchFamily="34" charset="0"/>
                          <a:cs typeface="Segoe UI Light" panose="020B0502040204020203" pitchFamily="34" charset="0"/>
                        </a:rPr>
                        <a:t>ShowWindow</a:t>
                      </a:r>
                      <a:endParaRPr lang="en-AU" sz="1800" dirty="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20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1800" dirty="0">
                          <a:latin typeface="Segoe UI Light" panose="020B0502040204020203" pitchFamily="34" charset="0"/>
                          <a:cs typeface="Segoe UI Light" panose="020B0502040204020203" pitchFamily="34" charset="0"/>
                        </a:rPr>
                        <a:t>Shows help in an</a:t>
                      </a:r>
                      <a:r>
                        <a:rPr lang="en-AU" sz="1800" baseline="0" dirty="0">
                          <a:latin typeface="Segoe UI Light" panose="020B0502040204020203" pitchFamily="34" charset="0"/>
                          <a:cs typeface="Segoe UI Light" panose="020B0502040204020203" pitchFamily="34" charset="0"/>
                        </a:rPr>
                        <a:t> external Window in –Full mode.</a:t>
                      </a:r>
                      <a:endParaRPr lang="en-AU" sz="1800" dirty="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20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AU" sz="2000" b="0" dirty="0">
                          <a:solidFill>
                            <a:srgbClr val="F5F5F5"/>
                          </a:solidFill>
                          <a:latin typeface="Lucida Console" panose="020B0609040504020204" pitchFamily="49" charset="0"/>
                        </a:rPr>
                        <a:t>PS C:\&gt; </a:t>
                      </a:r>
                      <a:r>
                        <a:rPr lang="en-US" sz="2000" b="0" dirty="0"/>
                        <a:t> </a:t>
                      </a:r>
                      <a:r>
                        <a:rPr lang="en-US" sz="2000" b="0" dirty="0">
                          <a:solidFill>
                            <a:srgbClr val="E0FFFF"/>
                          </a:solidFill>
                          <a:latin typeface="Lucida Console" panose="020B0609040504020204" pitchFamily="49" charset="0"/>
                        </a:rPr>
                        <a:t>Get-Help</a:t>
                      </a:r>
                      <a:r>
                        <a:rPr lang="en-US" sz="2000" b="0" dirty="0">
                          <a:solidFill>
                            <a:srgbClr val="F5F5F5"/>
                          </a:solidFill>
                          <a:latin typeface="Lucida Console" panose="020B0609040504020204" pitchFamily="49" charset="0"/>
                        </a:rPr>
                        <a:t> </a:t>
                      </a:r>
                      <a:r>
                        <a:rPr lang="en-US" sz="2000" b="0" dirty="0">
                          <a:solidFill>
                            <a:srgbClr val="EE82EE"/>
                          </a:solidFill>
                          <a:latin typeface="Lucida Console" panose="020B0609040504020204" pitchFamily="49" charset="0"/>
                        </a:rPr>
                        <a:t>Get-</a:t>
                      </a:r>
                      <a:r>
                        <a:rPr lang="en-US" sz="2000" b="0" dirty="0" err="1">
                          <a:solidFill>
                            <a:srgbClr val="EE82EE"/>
                          </a:solidFill>
                          <a:latin typeface="Lucida Console" panose="020B0609040504020204" pitchFamily="49" charset="0"/>
                        </a:rPr>
                        <a:t>ChildItem</a:t>
                      </a:r>
                      <a:r>
                        <a:rPr lang="en-US" sz="2000" b="0" dirty="0">
                          <a:solidFill>
                            <a:srgbClr val="F5F5F5"/>
                          </a:solidFill>
                          <a:latin typeface="Lucida Console" panose="020B0609040504020204" pitchFamily="49" charset="0"/>
                        </a:rPr>
                        <a:t> </a:t>
                      </a:r>
                      <a:r>
                        <a:rPr lang="en-US" sz="2000" b="0" dirty="0">
                          <a:solidFill>
                            <a:srgbClr val="FFE4B5"/>
                          </a:solidFill>
                          <a:latin typeface="Lucida Console" panose="020B0609040504020204" pitchFamily="49" charset="0"/>
                        </a:rPr>
                        <a:t>–</a:t>
                      </a:r>
                      <a:r>
                        <a:rPr lang="en-US" sz="2000" b="0" dirty="0" err="1">
                          <a:solidFill>
                            <a:srgbClr val="FFE4B5"/>
                          </a:solidFill>
                          <a:latin typeface="Lucida Console" panose="020B0609040504020204" pitchFamily="49" charset="0"/>
                        </a:rPr>
                        <a:t>ShowWindow</a:t>
                      </a:r>
                      <a:endParaRPr lang="en-US" sz="2000" b="0" dirty="0">
                        <a:solidFill>
                          <a:srgbClr val="FFE4B5"/>
                        </a:solidFill>
                        <a:latin typeface="Lucida Console" panose="020B0609040504020204" pitchFamily="49" charset="0"/>
                      </a:endParaRPr>
                    </a:p>
                    <a:p>
                      <a:endParaRPr lang="en-AU" sz="2000" dirty="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2050"/>
                    </a:solidFill>
                  </a:tcPr>
                </a:tc>
                <a:extLst>
                  <a:ext uri="{0D108BD9-81ED-4DB2-BD59-A6C34878D82A}">
                    <a16:rowId xmlns:a16="http://schemas.microsoft.com/office/drawing/2014/main" val="1602066987"/>
                  </a:ext>
                </a:extLst>
              </a:tr>
            </a:tbl>
          </a:graphicData>
        </a:graphic>
      </p:graphicFrame>
    </p:spTree>
    <p:extLst>
      <p:ext uri="{BB962C8B-B14F-4D97-AF65-F5344CB8AC3E}">
        <p14:creationId xmlns:p14="http://schemas.microsoft.com/office/powerpoint/2010/main" val="128317498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Help for Specified Cmdlet Parameter(s)</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741328576"/>
              </p:ext>
            </p:extLst>
          </p:nvPr>
        </p:nvGraphicFramePr>
        <p:xfrm>
          <a:off x="1208239" y="1189176"/>
          <a:ext cx="9775522" cy="5273040"/>
        </p:xfrm>
        <a:graphic>
          <a:graphicData uri="http://schemas.openxmlformats.org/drawingml/2006/table">
            <a:tbl>
              <a:tblPr firstRow="1" bandRow="1">
                <a:tableStyleId>{5C22544A-7EE6-4342-B048-85BDC9FD1C3A}</a:tableStyleId>
              </a:tblPr>
              <a:tblGrid>
                <a:gridCol w="9775522">
                  <a:extLst>
                    <a:ext uri="{9D8B030D-6E8A-4147-A177-3AD203B41FA5}">
                      <a16:colId xmlns:a16="http://schemas.microsoft.com/office/drawing/2014/main" val="1800100086"/>
                    </a:ext>
                  </a:extLst>
                </a:gridCol>
              </a:tblGrid>
              <a:tr h="370840">
                <a:tc>
                  <a:txBody>
                    <a:bodyPr/>
                    <a:lstStyle/>
                    <a:p>
                      <a:r>
                        <a:rPr lang="en-AU" sz="2000" b="0" dirty="0">
                          <a:solidFill>
                            <a:srgbClr val="F5F5F5"/>
                          </a:solidFill>
                          <a:latin typeface="Lucida Console" panose="020B0609040504020204" pitchFamily="49" charset="0"/>
                        </a:rPr>
                        <a:t>PS C:\&gt; </a:t>
                      </a:r>
                      <a:r>
                        <a:rPr lang="en-AU" sz="2000" b="0" dirty="0">
                          <a:solidFill>
                            <a:srgbClr val="E0FFFF"/>
                          </a:solidFill>
                          <a:latin typeface="Lucida Console" panose="020B0609040504020204" pitchFamily="49" charset="0"/>
                        </a:rPr>
                        <a:t>Get-Help</a:t>
                      </a:r>
                      <a:r>
                        <a:rPr lang="en-AU" sz="2000" b="0" dirty="0">
                          <a:solidFill>
                            <a:srgbClr val="F5F5F5"/>
                          </a:solidFill>
                          <a:latin typeface="Lucida Console" panose="020B0609040504020204" pitchFamily="49" charset="0"/>
                        </a:rPr>
                        <a:t> </a:t>
                      </a:r>
                      <a:r>
                        <a:rPr lang="en-AU" sz="2000" b="0" dirty="0">
                          <a:solidFill>
                            <a:srgbClr val="EE82EE"/>
                          </a:solidFill>
                          <a:latin typeface="Lucida Console" panose="020B0609040504020204" pitchFamily="49" charset="0"/>
                        </a:rPr>
                        <a:t>Get-Counter</a:t>
                      </a:r>
                      <a:r>
                        <a:rPr lang="en-AU" sz="2000" b="0" dirty="0">
                          <a:solidFill>
                            <a:srgbClr val="F5F5F5"/>
                          </a:solidFill>
                          <a:latin typeface="Lucida Console" panose="020B0609040504020204" pitchFamily="49" charset="0"/>
                        </a:rPr>
                        <a:t> </a:t>
                      </a:r>
                      <a:r>
                        <a:rPr lang="en-AU" sz="2000" b="0" dirty="0">
                          <a:solidFill>
                            <a:srgbClr val="FFE4B5"/>
                          </a:solidFill>
                          <a:latin typeface="Lucida Console" panose="020B0609040504020204" pitchFamily="49" charset="0"/>
                        </a:rPr>
                        <a:t>-Parameter</a:t>
                      </a:r>
                      <a:r>
                        <a:rPr lang="en-AU" sz="2000" b="0" dirty="0">
                          <a:solidFill>
                            <a:srgbClr val="F5F5F5"/>
                          </a:solidFill>
                          <a:latin typeface="Lucida Console" panose="020B0609040504020204" pitchFamily="49" charset="0"/>
                        </a:rPr>
                        <a:t> </a:t>
                      </a:r>
                      <a:r>
                        <a:rPr lang="en-AU" sz="2000" b="0" dirty="0">
                          <a:solidFill>
                            <a:srgbClr val="EE82EE"/>
                          </a:solidFill>
                          <a:latin typeface="Lucida Console" panose="020B0609040504020204" pitchFamily="49" charset="0"/>
                        </a:rPr>
                        <a:t>Counter</a:t>
                      </a:r>
                    </a:p>
                    <a:p>
                      <a:endParaRPr lang="en-AU" sz="2000" b="0" dirty="0">
                        <a:solidFill>
                          <a:srgbClr val="EE82EE"/>
                        </a:solidFill>
                        <a:latin typeface="Lucida Console" panose="020B0609040504020204" pitchFamily="49" charset="0"/>
                      </a:endParaRPr>
                    </a:p>
                    <a:p>
                      <a:r>
                        <a:rPr lang="en-AU" sz="2000" b="0" dirty="0">
                          <a:latin typeface="Lucida Console" panose="020B0609040504020204" pitchFamily="49" charset="0"/>
                        </a:rPr>
                        <a:t> </a:t>
                      </a:r>
                      <a:r>
                        <a:rPr lang="en-AU" sz="2000" b="0" dirty="0">
                          <a:solidFill>
                            <a:srgbClr val="F5F5F5"/>
                          </a:solidFill>
                          <a:latin typeface="Lucida Console" panose="020B0609040504020204" pitchFamily="49" charset="0"/>
                        </a:rPr>
                        <a:t>-Counter &lt;String[]&gt;</a:t>
                      </a:r>
                    </a:p>
                    <a:p>
                      <a:pPr marL="360000"/>
                      <a:r>
                        <a:rPr lang="en-AU" sz="2000" b="0" dirty="0">
                          <a:solidFill>
                            <a:srgbClr val="F5F5F5"/>
                          </a:solidFill>
                          <a:latin typeface="Lucida Console" panose="020B0609040504020204" pitchFamily="49" charset="0"/>
                        </a:rPr>
                        <a:t>Gets data from the specified performance counters. Enter one or more </a:t>
                      </a:r>
                    </a:p>
                    <a:p>
                      <a:pPr marL="360000"/>
                      <a:r>
                        <a:rPr lang="en-AU" sz="2000" b="0" dirty="0">
                          <a:solidFill>
                            <a:srgbClr val="F5F5F5"/>
                          </a:solidFill>
                          <a:latin typeface="Lucida Console" panose="020B0609040504020204" pitchFamily="49" charset="0"/>
                        </a:rPr>
                        <a:t>...</a:t>
                      </a:r>
                    </a:p>
                    <a:p>
                      <a:r>
                        <a:rPr lang="en-AU" sz="2000" b="0" dirty="0">
                          <a:solidFill>
                            <a:srgbClr val="F5F5F5"/>
                          </a:solidFill>
                          <a:latin typeface="Lucida Console" panose="020B0609040504020204" pitchFamily="49" charset="0"/>
                        </a:rPr>
                        <a:t>    </a:t>
                      </a:r>
                    </a:p>
                    <a:p>
                      <a:pPr marL="360000"/>
                      <a:r>
                        <a:rPr lang="en-AU" sz="2000" b="0" dirty="0">
                          <a:solidFill>
                            <a:srgbClr val="F5F5F5"/>
                          </a:solidFill>
                          <a:latin typeface="Lucida Console" panose="020B0609040504020204" pitchFamily="49" charset="0"/>
                        </a:rPr>
                        <a:t>Each counter path has the following format:</a:t>
                      </a:r>
                    </a:p>
                    <a:p>
                      <a:pPr marL="360000"/>
                      <a:r>
                        <a:rPr lang="en-AU" sz="2000" b="0" dirty="0">
                          <a:solidFill>
                            <a:srgbClr val="F5F5F5"/>
                          </a:solidFill>
                          <a:latin typeface="Lucida Console" panose="020B0609040504020204" pitchFamily="49" charset="0"/>
                        </a:rPr>
                        <a:t>    </a:t>
                      </a:r>
                    </a:p>
                    <a:p>
                      <a:pPr marL="360000"/>
                      <a:r>
                        <a:rPr lang="en-AU" sz="2000" b="0" dirty="0">
                          <a:solidFill>
                            <a:srgbClr val="F5F5F5"/>
                          </a:solidFill>
                          <a:latin typeface="Lucida Console" panose="020B0609040504020204" pitchFamily="49" charset="0"/>
                        </a:rPr>
                        <a:t>"[\\&lt;</a:t>
                      </a:r>
                      <a:r>
                        <a:rPr lang="en-AU" sz="2000" b="0" dirty="0" err="1">
                          <a:solidFill>
                            <a:srgbClr val="F5F5F5"/>
                          </a:solidFill>
                          <a:latin typeface="Lucida Console" panose="020B0609040504020204" pitchFamily="49" charset="0"/>
                        </a:rPr>
                        <a:t>ComputerName</a:t>
                      </a:r>
                      <a:r>
                        <a:rPr lang="en-AU" sz="2000" b="0" dirty="0">
                          <a:solidFill>
                            <a:srgbClr val="F5F5F5"/>
                          </a:solidFill>
                          <a:latin typeface="Lucida Console" panose="020B0609040504020204" pitchFamily="49" charset="0"/>
                        </a:rPr>
                        <a:t>&gt;]\&lt;</a:t>
                      </a:r>
                      <a:r>
                        <a:rPr lang="en-AU" sz="2000" b="0" dirty="0" err="1">
                          <a:solidFill>
                            <a:srgbClr val="F5F5F5"/>
                          </a:solidFill>
                          <a:latin typeface="Lucida Console" panose="020B0609040504020204" pitchFamily="49" charset="0"/>
                        </a:rPr>
                        <a:t>CounterSet</a:t>
                      </a:r>
                      <a:r>
                        <a:rPr lang="en-AU" sz="2000" b="0" dirty="0">
                          <a:solidFill>
                            <a:srgbClr val="F5F5F5"/>
                          </a:solidFill>
                          <a:latin typeface="Lucida Console" panose="020B0609040504020204" pitchFamily="49" charset="0"/>
                        </a:rPr>
                        <a:t>&gt;(&lt;Instance&gt;)\&lt;</a:t>
                      </a:r>
                      <a:r>
                        <a:rPr lang="en-AU" sz="2000" b="0" dirty="0" err="1">
                          <a:solidFill>
                            <a:srgbClr val="F5F5F5"/>
                          </a:solidFill>
                          <a:latin typeface="Lucida Console" panose="020B0609040504020204" pitchFamily="49" charset="0"/>
                        </a:rPr>
                        <a:t>CounterName</a:t>
                      </a:r>
                      <a:r>
                        <a:rPr lang="en-AU" sz="2000" b="0" dirty="0">
                          <a:solidFill>
                            <a:srgbClr val="F5F5F5"/>
                          </a:solidFill>
                          <a:latin typeface="Lucida Console" panose="020B0609040504020204" pitchFamily="49" charset="0"/>
                        </a:rPr>
                        <a:t>&gt;"</a:t>
                      </a:r>
                    </a:p>
                    <a:p>
                      <a:pPr marL="360000"/>
                      <a:r>
                        <a:rPr lang="en-AU" sz="2000" b="0" dirty="0">
                          <a:solidFill>
                            <a:srgbClr val="F5F5F5"/>
                          </a:solidFill>
                          <a:latin typeface="Lucida Console" panose="020B0609040504020204" pitchFamily="49" charset="0"/>
                        </a:rPr>
                        <a:t>    </a:t>
                      </a:r>
                    </a:p>
                    <a:p>
                      <a:pPr marL="360000"/>
                      <a:r>
                        <a:rPr lang="en-AU" sz="2000" b="0" dirty="0">
                          <a:solidFill>
                            <a:srgbClr val="F5F5F5"/>
                          </a:solidFill>
                          <a:latin typeface="Lucida Console" panose="020B0609040504020204" pitchFamily="49" charset="0"/>
                        </a:rPr>
                        <a:t>...</a:t>
                      </a:r>
                    </a:p>
                    <a:p>
                      <a:pPr marL="360000"/>
                      <a:r>
                        <a:rPr lang="en-AU" sz="2000" b="0" dirty="0">
                          <a:solidFill>
                            <a:srgbClr val="F5F5F5"/>
                          </a:solidFill>
                          <a:latin typeface="Lucida Console" panose="020B0609040504020204" pitchFamily="49" charset="0"/>
                        </a:rPr>
                        <a:t>Required?                    false</a:t>
                      </a:r>
                    </a:p>
                    <a:p>
                      <a:pPr marL="360000"/>
                      <a:r>
                        <a:rPr lang="en-AU" sz="2000" b="0" dirty="0">
                          <a:solidFill>
                            <a:srgbClr val="F5F5F5"/>
                          </a:solidFill>
                          <a:latin typeface="Lucida Console" panose="020B0609040504020204" pitchFamily="49" charset="0"/>
                        </a:rPr>
                        <a:t>Position?                    1</a:t>
                      </a:r>
                    </a:p>
                    <a:p>
                      <a:pPr marL="360000"/>
                      <a:r>
                        <a:rPr lang="en-AU" sz="2000" b="0" dirty="0">
                          <a:solidFill>
                            <a:srgbClr val="F5F5F5"/>
                          </a:solidFill>
                          <a:latin typeface="Lucida Console" panose="020B0609040504020204" pitchFamily="49" charset="0"/>
                        </a:rPr>
                        <a:t>Default value                </a:t>
                      </a:r>
                    </a:p>
                    <a:p>
                      <a:pPr marL="360000"/>
                      <a:r>
                        <a:rPr lang="en-AU" sz="2000" b="0" dirty="0">
                          <a:solidFill>
                            <a:srgbClr val="F5F5F5"/>
                          </a:solidFill>
                          <a:latin typeface="Lucida Console" panose="020B0609040504020204" pitchFamily="49" charset="0"/>
                        </a:rPr>
                        <a:t>Accept pipeline input?       true (ByValue, </a:t>
                      </a:r>
                      <a:r>
                        <a:rPr lang="en-AU" sz="2000" b="0" dirty="0" err="1">
                          <a:solidFill>
                            <a:srgbClr val="F5F5F5"/>
                          </a:solidFill>
                          <a:latin typeface="Lucida Console" panose="020B0609040504020204" pitchFamily="49" charset="0"/>
                        </a:rPr>
                        <a:t>ByPropertyName</a:t>
                      </a:r>
                      <a:r>
                        <a:rPr lang="en-AU" sz="2000" b="0" dirty="0">
                          <a:solidFill>
                            <a:srgbClr val="F5F5F5"/>
                          </a:solidFill>
                          <a:latin typeface="Lucida Console" panose="020B0609040504020204" pitchFamily="49" charset="0"/>
                        </a:rPr>
                        <a:t>)</a:t>
                      </a:r>
                    </a:p>
                    <a:p>
                      <a:pPr marL="360000"/>
                      <a:r>
                        <a:rPr lang="en-AU" sz="2000" b="0" dirty="0">
                          <a:solidFill>
                            <a:srgbClr val="F5F5F5"/>
                          </a:solidFill>
                          <a:latin typeface="Lucida Console" panose="020B0609040504020204" pitchFamily="49" charset="0"/>
                        </a:rPr>
                        <a:t>Accept wildcard characters?  True</a:t>
                      </a:r>
                    </a:p>
                  </a:txBody>
                  <a:tcPr>
                    <a:solidFill>
                      <a:srgbClr val="012456"/>
                    </a:solidFill>
                  </a:tcPr>
                </a:tc>
                <a:extLst>
                  <a:ext uri="{0D108BD9-81ED-4DB2-BD59-A6C34878D82A}">
                    <a16:rowId xmlns:a16="http://schemas.microsoft.com/office/drawing/2014/main" val="2163200198"/>
                  </a:ext>
                </a:extLst>
              </a:tr>
            </a:tbl>
          </a:graphicData>
        </a:graphic>
      </p:graphicFrame>
    </p:spTree>
    <p:extLst>
      <p:ext uri="{BB962C8B-B14F-4D97-AF65-F5344CB8AC3E}">
        <p14:creationId xmlns:p14="http://schemas.microsoft.com/office/powerpoint/2010/main" val="192784430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1"/>
              <a:t>Get-Help -ShowWindow</a:t>
            </a:r>
          </a:p>
        </p:txBody>
      </p:sp>
      <p:sp>
        <p:nvSpPr>
          <p:cNvPr id="2" name="Text Placeholder 1">
            <a:extLst>
              <a:ext uri="{FF2B5EF4-FFF2-40B4-BE49-F238E27FC236}">
                <a16:creationId xmlns:a16="http://schemas.microsoft.com/office/drawing/2014/main" id="{0989C3E9-A6B9-43F5-88D7-87EA4E66D0C0}"/>
              </a:ext>
            </a:extLst>
          </p:cNvPr>
          <p:cNvSpPr>
            <a:spLocks noGrp="1"/>
          </p:cNvSpPr>
          <p:nvPr>
            <p:ph type="body" sz="quarter" idx="10"/>
          </p:nvPr>
        </p:nvSpPr>
        <p:spPr/>
        <p:txBody>
          <a:bodyPr/>
          <a:lstStyle/>
          <a:p>
            <a:r>
              <a:rPr lang="en-US"/>
              <a:t>Display Help in floating window</a:t>
            </a:r>
          </a:p>
          <a:p>
            <a:endParaRPr lang="en-US" dirty="0"/>
          </a:p>
        </p:txBody>
      </p:sp>
      <p:graphicFrame>
        <p:nvGraphicFramePr>
          <p:cNvPr id="15" name="Table 14"/>
          <p:cNvGraphicFramePr>
            <a:graphicFrameLocks noGrp="1"/>
          </p:cNvGraphicFramePr>
          <p:nvPr>
            <p:extLst/>
          </p:nvPr>
        </p:nvGraphicFramePr>
        <p:xfrm>
          <a:off x="465771" y="3385569"/>
          <a:ext cx="4635760" cy="927166"/>
        </p:xfrm>
        <a:graphic>
          <a:graphicData uri="http://schemas.openxmlformats.org/drawingml/2006/table">
            <a:tbl>
              <a:tblPr firstRow="1" bandRow="1"/>
              <a:tblGrid>
                <a:gridCol w="4635760">
                  <a:extLst>
                    <a:ext uri="{9D8B030D-6E8A-4147-A177-3AD203B41FA5}">
                      <a16:colId xmlns:a16="http://schemas.microsoft.com/office/drawing/2014/main" val="3528046658"/>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rgbClr val="525252"/>
                          </a:solidFill>
                          <a:latin typeface="Segoe UI Light" panose="020B0502040204020203" pitchFamily="34" charset="0"/>
                          <a:cs typeface="Segoe UI Light" panose="020B0502040204020203" pitchFamily="34" charset="0"/>
                        </a:rPr>
                        <a:t>PowerShell</a:t>
                      </a:r>
                      <a:r>
                        <a:rPr lang="en-AU" sz="2400" b="0" baseline="0" dirty="0">
                          <a:solidFill>
                            <a:srgbClr val="525252"/>
                          </a:solidFill>
                          <a:latin typeface="Segoe UI Light" panose="020B0502040204020203" pitchFamily="34" charset="0"/>
                          <a:cs typeface="Segoe UI Light" panose="020B0502040204020203" pitchFamily="34" charset="0"/>
                        </a:rPr>
                        <a:t> Help Window</a:t>
                      </a:r>
                      <a:endParaRPr lang="en-AU" sz="2400" b="0" dirty="0">
                        <a:solidFill>
                          <a:srgbClr val="525252"/>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59189847"/>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dirty="0"/>
                        <a:t> </a:t>
                      </a:r>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Get-Help</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-ShowWindow </a:t>
                      </a:r>
                      <a:endParaRPr lang="en-AU" sz="1800" dirty="0">
                        <a:solidFill>
                          <a:srgbClr val="FFE4B5"/>
                        </a:solidFill>
                        <a:latin typeface="Lucida Console" panose="020B0609040504020204" pitchFamily="49" charset="0"/>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2703057510"/>
                  </a:ext>
                </a:extLst>
              </a:tr>
            </a:tbl>
          </a:graphicData>
        </a:graphic>
      </p:graphicFrame>
      <p:graphicFrame>
        <p:nvGraphicFramePr>
          <p:cNvPr id="16" name="Table 15"/>
          <p:cNvGraphicFramePr>
            <a:graphicFrameLocks noGrp="1"/>
          </p:cNvGraphicFramePr>
          <p:nvPr>
            <p:extLst/>
          </p:nvPr>
        </p:nvGraphicFramePr>
        <p:xfrm>
          <a:off x="462459" y="5256191"/>
          <a:ext cx="7838936" cy="1127760"/>
        </p:xfrm>
        <a:graphic>
          <a:graphicData uri="http://schemas.openxmlformats.org/drawingml/2006/table">
            <a:tbl>
              <a:tblPr firstRow="1" bandRow="1"/>
              <a:tblGrid>
                <a:gridCol w="7838936">
                  <a:extLst>
                    <a:ext uri="{9D8B030D-6E8A-4147-A177-3AD203B41FA5}">
                      <a16:colId xmlns:a16="http://schemas.microsoft.com/office/drawing/2014/main" val="1056042769"/>
                    </a:ext>
                  </a:extLst>
                </a:gridCol>
              </a:tblGrid>
              <a:tr h="326191">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baseline="0" dirty="0">
                          <a:solidFill>
                            <a:srgbClr val="525252"/>
                          </a:solidFill>
                          <a:latin typeface="Segoe UI Light" panose="020B0502040204020203" pitchFamily="34" charset="0"/>
                          <a:cs typeface="Segoe UI Light" panose="020B0502040204020203" pitchFamily="34" charset="0"/>
                        </a:rPr>
                        <a:t>Cmdlet-specific Help Window</a:t>
                      </a:r>
                      <a:endParaRPr lang="en-AU" sz="2400" b="0" dirty="0">
                        <a:solidFill>
                          <a:srgbClr val="525252"/>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969573437"/>
                  </a:ext>
                </a:extLst>
              </a:tr>
              <a:tr h="490970">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Get-Help</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Get-Process</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-ShowWindow</a:t>
                      </a:r>
                      <a:r>
                        <a:rPr lang="en-AU" sz="2000" dirty="0">
                          <a:solidFill>
                            <a:srgbClr val="F5F5F5"/>
                          </a:solidFill>
                          <a:latin typeface="Lucida Console" panose="020B0609040504020204" pitchFamily="49" charset="0"/>
                        </a:rPr>
                        <a:t>  </a:t>
                      </a:r>
                      <a:endParaRPr lang="en-AU" sz="2000" dirty="0">
                        <a:solidFill>
                          <a:schemeClr val="tx1"/>
                        </a:solidFill>
                        <a:latin typeface="Segoe UI"/>
                        <a:ea typeface=""/>
                        <a:cs typeface=""/>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noProof="1">
                        <a:solidFill>
                          <a:srgbClr val="EE82EE"/>
                        </a:solidFill>
                        <a:latin typeface="Consolas" panose="020B0609020204030204" pitchFamily="49" charset="0"/>
                        <a:cs typeface="Consolas" panose="020B0609020204030204" pitchFamily="49" charset="0"/>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529951566"/>
                  </a:ext>
                </a:extLst>
              </a:tr>
            </a:tbl>
          </a:graphicData>
        </a:graphic>
      </p:graphicFrame>
      <p:pic>
        <p:nvPicPr>
          <p:cNvPr id="7" name="Picture 6"/>
          <p:cNvPicPr>
            <a:picLocks noChangeAspect="1"/>
          </p:cNvPicPr>
          <p:nvPr/>
        </p:nvPicPr>
        <p:blipFill>
          <a:blip r:embed="rId4"/>
          <a:stretch>
            <a:fillRect/>
          </a:stretch>
        </p:blipFill>
        <p:spPr>
          <a:xfrm>
            <a:off x="8758477" y="2646365"/>
            <a:ext cx="2829182" cy="3726903"/>
          </a:xfrm>
          <a:prstGeom prst="rect">
            <a:avLst/>
          </a:prstGeom>
        </p:spPr>
      </p:pic>
      <p:pic>
        <p:nvPicPr>
          <p:cNvPr id="8" name="Picture 7"/>
          <p:cNvPicPr>
            <a:picLocks noChangeAspect="1"/>
          </p:cNvPicPr>
          <p:nvPr/>
        </p:nvPicPr>
        <p:blipFill>
          <a:blip r:embed="rId5"/>
          <a:stretch>
            <a:fillRect/>
          </a:stretch>
        </p:blipFill>
        <p:spPr>
          <a:xfrm>
            <a:off x="5486404" y="1374504"/>
            <a:ext cx="2814991" cy="3706068"/>
          </a:xfrm>
          <a:prstGeom prst="rect">
            <a:avLst/>
          </a:prstGeom>
        </p:spPr>
      </p:pic>
    </p:spTree>
    <p:custDataLst>
      <p:tags r:id="rId1"/>
    </p:custDataLst>
    <p:extLst>
      <p:ext uri="{BB962C8B-B14F-4D97-AF65-F5344CB8AC3E}">
        <p14:creationId xmlns:p14="http://schemas.microsoft.com/office/powerpoint/2010/main" val="261380915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name="HIDDEN - Slide25">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Help About General Topics</a:t>
            </a:r>
            <a:endParaRPr lang="en-US" sz="3600" dirty="0">
              <a:solidFill>
                <a:schemeClr val="tx1"/>
              </a:solidFill>
            </a:endParaRPr>
          </a:p>
        </p:txBody>
      </p:sp>
    </p:spTree>
    <p:extLst>
      <p:ext uri="{BB962C8B-B14F-4D97-AF65-F5344CB8AC3E}">
        <p14:creationId xmlns:p14="http://schemas.microsoft.com/office/powerpoint/2010/main" val="1504963185"/>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name="HIDDEN - Slide12">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295158"/>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name="HIDDEN - Slide240">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a:xfrm>
            <a:off x="269239" y="2084172"/>
            <a:ext cx="11653523" cy="2139688"/>
          </a:xfrm>
        </p:spPr>
        <p:txBody>
          <a:bodyPr/>
          <a:lstStyle/>
          <a:p>
            <a:r>
              <a:rPr lang="en-US"/>
              <a:t>Getting help for PowerShell concepts</a:t>
            </a:r>
            <a:endParaRPr lang="en-US" dirty="0"/>
          </a:p>
        </p:txBody>
      </p:sp>
    </p:spTree>
    <p:extLst>
      <p:ext uri="{BB962C8B-B14F-4D97-AF65-F5344CB8AC3E}">
        <p14:creationId xmlns:p14="http://schemas.microsoft.com/office/powerpoint/2010/main" val="291622538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01C720-5933-46CD-86C3-566CC50396FB}"/>
              </a:ext>
            </a:extLst>
          </p:cNvPr>
          <p:cNvSpPr>
            <a:spLocks noGrp="1"/>
          </p:cNvSpPr>
          <p:nvPr>
            <p:ph type="body" sz="quarter" idx="10"/>
          </p:nvPr>
        </p:nvSpPr>
        <p:spPr>
          <a:xfrm>
            <a:off x="269239" y="1189177"/>
            <a:ext cx="11653523" cy="1520416"/>
          </a:xfrm>
        </p:spPr>
        <p:txBody>
          <a:bodyPr/>
          <a:lstStyle/>
          <a:p>
            <a:r>
              <a:rPr lang="en-US" dirty="0"/>
              <a:t>PowerShell Concept help is available in Shell and ISE</a:t>
            </a:r>
          </a:p>
          <a:p>
            <a:r>
              <a:rPr lang="en-US" dirty="0"/>
              <a:t>Concept help is also documented on MS docs</a:t>
            </a:r>
          </a:p>
          <a:p>
            <a:r>
              <a:rPr lang="en-US" dirty="0"/>
              <a:t>All topics start with About_</a:t>
            </a:r>
            <a:endParaRPr lang="nl-NL" dirty="0"/>
          </a:p>
        </p:txBody>
      </p:sp>
      <p:sp>
        <p:nvSpPr>
          <p:cNvPr id="3" name="Title 2">
            <a:extLst>
              <a:ext uri="{FF2B5EF4-FFF2-40B4-BE49-F238E27FC236}">
                <a16:creationId xmlns:a16="http://schemas.microsoft.com/office/drawing/2014/main" id="{D850067F-E250-4C48-B895-93BCDC856A06}"/>
              </a:ext>
            </a:extLst>
          </p:cNvPr>
          <p:cNvSpPr>
            <a:spLocks noGrp="1"/>
          </p:cNvSpPr>
          <p:nvPr>
            <p:ph type="title"/>
          </p:nvPr>
        </p:nvSpPr>
        <p:spPr/>
        <p:txBody>
          <a:bodyPr/>
          <a:lstStyle/>
          <a:p>
            <a:r>
              <a:rPr lang="en-US" dirty="0"/>
              <a:t>PowerShell Concept Help</a:t>
            </a:r>
            <a:endParaRPr lang="nl-NL" dirty="0"/>
          </a:p>
        </p:txBody>
      </p:sp>
    </p:spTree>
    <p:extLst>
      <p:ext uri="{BB962C8B-B14F-4D97-AF65-F5344CB8AC3E}">
        <p14:creationId xmlns:p14="http://schemas.microsoft.com/office/powerpoint/2010/main" val="211551529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Segoe UI Light" panose="020B0502040204020203" pitchFamily="34" charset="0"/>
                <a:cs typeface="Segoe UI Light" panose="020B0502040204020203" pitchFamily="34" charset="0"/>
              </a:rPr>
              <a:t>Concept Help in the Console</a:t>
            </a:r>
          </a:p>
        </p:txBody>
      </p:sp>
      <p:sp>
        <p:nvSpPr>
          <p:cNvPr id="3" name="Text Placeholder 2">
            <a:extLst>
              <a:ext uri="{FF2B5EF4-FFF2-40B4-BE49-F238E27FC236}">
                <a16:creationId xmlns:a16="http://schemas.microsoft.com/office/drawing/2014/main" id="{EF7F62B0-7F54-452F-B414-345BA9B562C4}"/>
              </a:ext>
            </a:extLst>
          </p:cNvPr>
          <p:cNvSpPr>
            <a:spLocks noGrp="1"/>
          </p:cNvSpPr>
          <p:nvPr>
            <p:ph type="body" sz="quarter" idx="10"/>
          </p:nvPr>
        </p:nvSpPr>
        <p:spPr>
          <a:xfrm>
            <a:off x="269239" y="1189177"/>
            <a:ext cx="11653523" cy="572464"/>
          </a:xfrm>
        </p:spPr>
        <p:txBody>
          <a:bodyPr/>
          <a:lstStyle/>
          <a:p>
            <a:r>
              <a:rPr lang="en-AU" dirty="0">
                <a:latin typeface="Segoe UI Light" panose="020B0502040204020203" pitchFamily="34" charset="0"/>
                <a:cs typeface="Segoe UI Light" panose="020B0502040204020203" pitchFamily="34" charset="0"/>
              </a:rPr>
              <a:t>Conceptual help topic names start with “about_”</a:t>
            </a:r>
          </a:p>
        </p:txBody>
      </p:sp>
      <p:sp>
        <p:nvSpPr>
          <p:cNvPr id="7" name="Rectangle 6">
            <a:extLst>
              <a:ext uri="{FF2B5EF4-FFF2-40B4-BE49-F238E27FC236}">
                <a16:creationId xmlns:a16="http://schemas.microsoft.com/office/drawing/2014/main" id="{76E2E953-336E-47D3-9785-5A8F178CDC58}"/>
              </a:ext>
            </a:extLst>
          </p:cNvPr>
          <p:cNvSpPr/>
          <p:nvPr/>
        </p:nvSpPr>
        <p:spPr>
          <a:xfrm>
            <a:off x="610565" y="2386130"/>
            <a:ext cx="9632334" cy="3477875"/>
          </a:xfrm>
          <a:prstGeom prst="rect">
            <a:avLst/>
          </a:prstGeom>
          <a:solidFill>
            <a:srgbClr val="0A5BBA">
              <a:lumMod val="50000"/>
            </a:srgbClr>
          </a:solidFill>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dirty="0">
                <a:ln>
                  <a:noFill/>
                </a:ln>
                <a:solidFill>
                  <a:srgbClr val="F5F5F5"/>
                </a:solidFill>
                <a:effectLst/>
                <a:uLnTx/>
                <a:uFillTx/>
                <a:latin typeface="Lucida Console" panose="020B0609040504020204" pitchFamily="49" charset="0"/>
              </a:rPr>
              <a:t>PS C:\&gt; </a:t>
            </a:r>
            <a:r>
              <a:rPr kumimoji="0" lang="en-AU" sz="2000" b="0" i="0" u="none" strike="noStrike" kern="0" cap="none" spc="0" normalizeH="0" baseline="0" noProof="0" dirty="0">
                <a:ln>
                  <a:noFill/>
                </a:ln>
                <a:solidFill>
                  <a:srgbClr val="E0FFFF"/>
                </a:solidFill>
                <a:effectLst/>
                <a:uLnTx/>
                <a:uFillTx/>
                <a:latin typeface="Lucida Console" panose="020B0609040504020204" pitchFamily="49" charset="0"/>
              </a:rPr>
              <a:t>Get-Help</a:t>
            </a:r>
            <a:r>
              <a:rPr kumimoji="0" lang="en-AU" sz="2000" b="0" i="0" u="none" strike="noStrike" kern="0" cap="none" spc="0" normalizeH="0" baseline="0" noProof="0" dirty="0">
                <a:ln>
                  <a:noFill/>
                </a:ln>
                <a:solidFill>
                  <a:srgbClr val="F5F5F5"/>
                </a:solidFill>
                <a:effectLst/>
                <a:uLnTx/>
                <a:uFillTx/>
                <a:latin typeface="Lucida Console" panose="020B0609040504020204" pitchFamily="49" charset="0"/>
              </a:rPr>
              <a:t> </a:t>
            </a:r>
            <a:r>
              <a:rPr kumimoji="0" lang="en-AU" sz="2000" b="0" i="0" u="none" strike="noStrike" kern="0" cap="none" spc="0" normalizeH="0" baseline="0" noProof="0" dirty="0">
                <a:ln>
                  <a:noFill/>
                </a:ln>
                <a:solidFill>
                  <a:srgbClr val="EE82EE"/>
                </a:solidFill>
                <a:effectLst/>
                <a:uLnTx/>
                <a:uFillTx/>
                <a:latin typeface="Lucida Console" panose="020B0609040504020204" pitchFamily="49" charset="0"/>
              </a:rPr>
              <a:t>about_</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5F5F5"/>
                </a:solidFill>
                <a:effectLst/>
                <a:uLnTx/>
                <a:uFillTx/>
                <a:latin typeface="Lucida Console" panose="020B0609040504020204" pitchFamily="49" charset="0"/>
              </a:rPr>
              <a:t>Name                       Category Module Synopsis</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5F5F5"/>
                </a:solidFill>
                <a:effectLst/>
                <a:uLnTx/>
                <a:uFillTx/>
                <a:latin typeface="Lucida Console" panose="020B0609040504020204" pitchFamily="49" charset="0"/>
              </a:rPr>
              <a:t>----                       -------- ------ --------</a:t>
            </a:r>
            <a:r>
              <a:rPr kumimoji="0" lang="en-US" sz="2000" b="0" i="0" u="none" strike="noStrike" kern="0" cap="none" spc="0" normalizeH="0" baseline="0" noProof="0" dirty="0" err="1">
                <a:ln>
                  <a:noFill/>
                </a:ln>
                <a:solidFill>
                  <a:srgbClr val="F5F5F5"/>
                </a:solidFill>
                <a:effectLst/>
                <a:uLnTx/>
                <a:uFillTx/>
                <a:latin typeface="Lucida Console" panose="020B0609040504020204" pitchFamily="49" charset="0"/>
              </a:rPr>
              <a:t>about_Aliases</a:t>
            </a:r>
            <a:r>
              <a:rPr kumimoji="0" lang="en-US" sz="2000" b="0" i="0" u="none" strike="noStrike" kern="0" cap="none" spc="0" normalizeH="0" baseline="0" noProof="0" dirty="0">
                <a:ln>
                  <a:noFill/>
                </a:ln>
                <a:solidFill>
                  <a:srgbClr val="F5F5F5"/>
                </a:solidFill>
                <a:effectLst/>
                <a:uLnTx/>
                <a:uFillTx/>
                <a:latin typeface="Lucida Console" panose="020B0609040504020204" pitchFamily="49" charset="0"/>
              </a:rPr>
              <a:t>              </a:t>
            </a:r>
            <a:r>
              <a:rPr kumimoji="0" lang="en-US" sz="2000" b="0" i="0" u="none" strike="noStrike" kern="0" cap="none" spc="0" normalizeH="0" baseline="0" noProof="0" dirty="0" err="1">
                <a:ln>
                  <a:noFill/>
                </a:ln>
                <a:solidFill>
                  <a:srgbClr val="F5F5F5"/>
                </a:solidFill>
                <a:effectLst/>
                <a:uLnTx/>
                <a:uFillTx/>
                <a:latin typeface="Lucida Console" panose="020B0609040504020204" pitchFamily="49" charset="0"/>
              </a:rPr>
              <a:t>HelpFile</a:t>
            </a:r>
            <a:r>
              <a:rPr kumimoji="0" lang="en-US" sz="2000" b="0" i="0" u="none" strike="noStrike" kern="0" cap="none" spc="0" normalizeH="0" baseline="0" noProof="0" dirty="0">
                <a:ln>
                  <a:noFill/>
                </a:ln>
                <a:solidFill>
                  <a:srgbClr val="F5F5F5"/>
                </a:solidFill>
                <a:effectLst/>
                <a:uLnTx/>
                <a:uFillTx/>
                <a:latin typeface="Lucida Console" panose="020B0609040504020204" pitchFamily="49" charset="0"/>
              </a:rPr>
              <a:t>        Describes how to...</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rgbClr val="F5F5F5"/>
                </a:solidFill>
                <a:effectLst/>
                <a:uLnTx/>
                <a:uFillTx/>
                <a:latin typeface="Lucida Console" panose="020B0609040504020204" pitchFamily="49" charset="0"/>
              </a:rPr>
              <a:t>about_Arithmetic_Operators</a:t>
            </a:r>
            <a:r>
              <a:rPr kumimoji="0" lang="en-US" sz="2000" b="0" i="0" u="none" strike="noStrike" kern="0" cap="none" spc="0" normalizeH="0" baseline="0" noProof="0" dirty="0">
                <a:ln>
                  <a:noFill/>
                </a:ln>
                <a:solidFill>
                  <a:srgbClr val="F5F5F5"/>
                </a:solidFill>
                <a:effectLst/>
                <a:uLnTx/>
                <a:uFillTx/>
                <a:latin typeface="Lucida Console" panose="020B0609040504020204" pitchFamily="49" charset="0"/>
              </a:rPr>
              <a:t> </a:t>
            </a:r>
            <a:r>
              <a:rPr kumimoji="0" lang="en-US" sz="2000" b="0" i="0" u="none" strike="noStrike" kern="0" cap="none" spc="0" normalizeH="0" baseline="0" noProof="0" dirty="0" err="1">
                <a:ln>
                  <a:noFill/>
                </a:ln>
                <a:solidFill>
                  <a:srgbClr val="F5F5F5"/>
                </a:solidFill>
                <a:effectLst/>
                <a:uLnTx/>
                <a:uFillTx/>
                <a:latin typeface="Lucida Console" panose="020B0609040504020204" pitchFamily="49" charset="0"/>
              </a:rPr>
              <a:t>HelpFile</a:t>
            </a:r>
            <a:r>
              <a:rPr kumimoji="0" lang="en-US" sz="2000" b="0" i="0" u="none" strike="noStrike" kern="0" cap="none" spc="0" normalizeH="0" baseline="0" noProof="0" dirty="0">
                <a:ln>
                  <a:noFill/>
                </a:ln>
                <a:solidFill>
                  <a:srgbClr val="F5F5F5"/>
                </a:solidFill>
                <a:effectLst/>
                <a:uLnTx/>
                <a:uFillTx/>
                <a:latin typeface="Lucida Console" panose="020B0609040504020204" pitchFamily="49" charset="0"/>
              </a:rPr>
              <a:t>        Describes the op...</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rgbClr val="F5F5F5"/>
                </a:solidFill>
                <a:effectLst/>
                <a:uLnTx/>
                <a:uFillTx/>
                <a:latin typeface="Lucida Console" panose="020B0609040504020204" pitchFamily="49" charset="0"/>
              </a:rPr>
              <a:t>about_Arrays</a:t>
            </a:r>
            <a:r>
              <a:rPr kumimoji="0" lang="en-US" sz="2000" b="0" i="0" u="none" strike="noStrike" kern="0" cap="none" spc="0" normalizeH="0" baseline="0" noProof="0" dirty="0">
                <a:ln>
                  <a:noFill/>
                </a:ln>
                <a:solidFill>
                  <a:srgbClr val="F5F5F5"/>
                </a:solidFill>
                <a:effectLst/>
                <a:uLnTx/>
                <a:uFillTx/>
                <a:latin typeface="Lucida Console" panose="020B0609040504020204" pitchFamily="49" charset="0"/>
              </a:rPr>
              <a:t>               </a:t>
            </a:r>
            <a:r>
              <a:rPr kumimoji="0" lang="en-US" sz="2000" b="0" i="0" u="none" strike="noStrike" kern="0" cap="none" spc="0" normalizeH="0" baseline="0" noProof="0" dirty="0" err="1">
                <a:ln>
                  <a:noFill/>
                </a:ln>
                <a:solidFill>
                  <a:srgbClr val="F5F5F5"/>
                </a:solidFill>
                <a:effectLst/>
                <a:uLnTx/>
                <a:uFillTx/>
                <a:latin typeface="Lucida Console" panose="020B0609040504020204" pitchFamily="49" charset="0"/>
              </a:rPr>
              <a:t>HelpFile</a:t>
            </a:r>
            <a:r>
              <a:rPr kumimoji="0" lang="en-US" sz="2000" b="0" i="0" u="none" strike="noStrike" kern="0" cap="none" spc="0" normalizeH="0" baseline="0" noProof="0" dirty="0">
                <a:ln>
                  <a:noFill/>
                </a:ln>
                <a:solidFill>
                  <a:srgbClr val="F5F5F5"/>
                </a:solidFill>
                <a:effectLst/>
                <a:uLnTx/>
                <a:uFillTx/>
                <a:latin typeface="Lucida Console" panose="020B0609040504020204" pitchFamily="49" charset="0"/>
              </a:rPr>
              <a:t>        Describes arrays...</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rgbClr val="F5F5F5"/>
                </a:solidFill>
                <a:effectLst/>
                <a:uLnTx/>
                <a:uFillTx/>
                <a:latin typeface="Lucida Console" panose="020B0609040504020204" pitchFamily="49" charset="0"/>
              </a:rPr>
              <a:t>about_Assignment_Operators</a:t>
            </a:r>
            <a:r>
              <a:rPr kumimoji="0" lang="en-US" sz="2000" b="0" i="0" u="none" strike="noStrike" kern="0" cap="none" spc="0" normalizeH="0" baseline="0" noProof="0" dirty="0">
                <a:ln>
                  <a:noFill/>
                </a:ln>
                <a:solidFill>
                  <a:srgbClr val="F5F5F5"/>
                </a:solidFill>
                <a:effectLst/>
                <a:uLnTx/>
                <a:uFillTx/>
                <a:latin typeface="Lucida Console" panose="020B0609040504020204" pitchFamily="49" charset="0"/>
              </a:rPr>
              <a:t> </a:t>
            </a:r>
            <a:r>
              <a:rPr kumimoji="0" lang="en-US" sz="2000" b="0" i="0" u="none" strike="noStrike" kern="0" cap="none" spc="0" normalizeH="0" baseline="0" noProof="0" dirty="0" err="1">
                <a:ln>
                  <a:noFill/>
                </a:ln>
                <a:solidFill>
                  <a:srgbClr val="F5F5F5"/>
                </a:solidFill>
                <a:effectLst/>
                <a:uLnTx/>
                <a:uFillTx/>
                <a:latin typeface="Lucida Console" panose="020B0609040504020204" pitchFamily="49" charset="0"/>
              </a:rPr>
              <a:t>HelpFile</a:t>
            </a:r>
            <a:r>
              <a:rPr kumimoji="0" lang="en-US" sz="2000" b="0" i="0" u="none" strike="noStrike" kern="0" cap="none" spc="0" normalizeH="0" baseline="0" noProof="0" dirty="0">
                <a:ln>
                  <a:noFill/>
                </a:ln>
                <a:solidFill>
                  <a:srgbClr val="F5F5F5"/>
                </a:solidFill>
                <a:effectLst/>
                <a:uLnTx/>
                <a:uFillTx/>
                <a:latin typeface="Lucida Console" panose="020B0609040504020204" pitchFamily="49" charset="0"/>
              </a:rPr>
              <a:t>        Describes how tp...</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rgbClr val="F5F5F5"/>
                </a:solidFill>
                <a:effectLst/>
                <a:uLnTx/>
                <a:uFillTx/>
                <a:latin typeface="Lucida Console" panose="020B0609040504020204" pitchFamily="49" charset="0"/>
              </a:rPr>
              <a:t>about_Automatic_Variables</a:t>
            </a:r>
            <a:r>
              <a:rPr kumimoji="0" lang="en-US" sz="2000" b="0" i="0" u="none" strike="noStrike" kern="0" cap="none" spc="0" normalizeH="0" baseline="0" noProof="0" dirty="0">
                <a:ln>
                  <a:noFill/>
                </a:ln>
                <a:solidFill>
                  <a:srgbClr val="F5F5F5"/>
                </a:solidFill>
                <a:effectLst/>
                <a:uLnTx/>
                <a:uFillTx/>
                <a:latin typeface="Lucida Console" panose="020B0609040504020204" pitchFamily="49" charset="0"/>
              </a:rPr>
              <a:t>  </a:t>
            </a:r>
            <a:r>
              <a:rPr kumimoji="0" lang="en-US" sz="2000" b="0" i="0" u="none" strike="noStrike" kern="0" cap="none" spc="0" normalizeH="0" baseline="0" noProof="0" dirty="0" err="1">
                <a:ln>
                  <a:noFill/>
                </a:ln>
                <a:solidFill>
                  <a:srgbClr val="F5F5F5"/>
                </a:solidFill>
                <a:effectLst/>
                <a:uLnTx/>
                <a:uFillTx/>
                <a:latin typeface="Lucida Console" panose="020B0609040504020204" pitchFamily="49" charset="0"/>
              </a:rPr>
              <a:t>HelpFile</a:t>
            </a:r>
            <a:r>
              <a:rPr kumimoji="0" lang="en-US" sz="2000" b="0" i="0" u="none" strike="noStrike" kern="0" cap="none" spc="0" normalizeH="0" baseline="0" noProof="0" dirty="0">
                <a:ln>
                  <a:noFill/>
                </a:ln>
                <a:solidFill>
                  <a:srgbClr val="F5F5F5"/>
                </a:solidFill>
                <a:effectLst/>
                <a:uLnTx/>
                <a:uFillTx/>
                <a:latin typeface="Lucida Console" panose="020B0609040504020204" pitchFamily="49" charset="0"/>
              </a:rPr>
              <a:t>        Describes </a:t>
            </a:r>
            <a:r>
              <a:rPr kumimoji="0" lang="en-US" sz="2000" b="0" i="0" u="none" strike="noStrike" kern="0" cap="none" spc="0" normalizeH="0" baseline="0" noProof="0" dirty="0" err="1">
                <a:ln>
                  <a:noFill/>
                </a:ln>
                <a:solidFill>
                  <a:srgbClr val="F5F5F5"/>
                </a:solidFill>
                <a:effectLst/>
                <a:uLnTx/>
                <a:uFillTx/>
                <a:latin typeface="Lucida Console" panose="020B0609040504020204" pitchFamily="49" charset="0"/>
              </a:rPr>
              <a:t>variab</a:t>
            </a:r>
            <a:r>
              <a:rPr kumimoji="0" lang="en-US" sz="2000" b="0" i="0" u="none" strike="noStrike" kern="0" cap="none" spc="0" normalizeH="0" baseline="0" noProof="0" dirty="0">
                <a:ln>
                  <a:noFill/>
                </a:ln>
                <a:solidFill>
                  <a:srgbClr val="F5F5F5"/>
                </a:solidFill>
                <a:effectLst/>
                <a:uLnTx/>
                <a:uFillTx/>
                <a:latin typeface="Lucida Console" panose="020B0609040504020204" pitchFamily="49" charset="0"/>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5F5F5"/>
                </a:solidFill>
                <a:effectLst/>
                <a:uLnTx/>
                <a:uFillTx/>
                <a:latin typeface="Lucida Console" panose="020B0609040504020204" pitchFamily="49" charset="0"/>
              </a:rPr>
              <a:t>...</a:t>
            </a:r>
          </a:p>
          <a:p>
            <a:pPr marL="0" marR="0" lvl="0" indent="0" defTabSz="457200" eaLnBrk="1" fontAlgn="auto" latinLnBrk="0" hangingPunct="1">
              <a:lnSpc>
                <a:spcPct val="100000"/>
              </a:lnSpc>
              <a:spcBef>
                <a:spcPts val="0"/>
              </a:spcBef>
              <a:spcAft>
                <a:spcPts val="0"/>
              </a:spcAft>
              <a:buClrTx/>
              <a:buSzTx/>
              <a:buFontTx/>
              <a:buNone/>
              <a:tabLst/>
              <a:defRPr/>
            </a:pPr>
            <a:endParaRPr kumimoji="0" lang="en-AU" sz="2000" b="0" i="0" u="none" strike="noStrike" kern="0" cap="none" spc="0" normalizeH="0" baseline="0" noProof="0" dirty="0">
              <a:ln>
                <a:noFill/>
              </a:ln>
              <a:solidFill>
                <a:srgbClr val="EE82EE"/>
              </a:solidFill>
              <a:effectLst/>
              <a:uLnTx/>
              <a:uFillTx/>
              <a:latin typeface="Lucida Console" panose="020B0609040504020204" pitchFamily="49" charset="0"/>
            </a:endParaRPr>
          </a:p>
        </p:txBody>
      </p:sp>
    </p:spTree>
    <p:extLst>
      <p:ext uri="{BB962C8B-B14F-4D97-AF65-F5344CB8AC3E}">
        <p14:creationId xmlns:p14="http://schemas.microsoft.com/office/powerpoint/2010/main" val="285334292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5B5A705-12A3-4AEC-B85D-EAC39172E1D2}"/>
              </a:ext>
            </a:extLst>
          </p:cNvPr>
          <p:cNvSpPr>
            <a:spLocks noGrp="1"/>
          </p:cNvSpPr>
          <p:nvPr>
            <p:ph type="body" sz="quarter" idx="10"/>
          </p:nvPr>
        </p:nvSpPr>
        <p:spPr>
          <a:xfrm>
            <a:off x="269239" y="1189176"/>
            <a:ext cx="3517907" cy="3631763"/>
          </a:xfrm>
        </p:spPr>
        <p:txBody>
          <a:bodyPr/>
          <a:lstStyle/>
          <a:p>
            <a:pPr marL="342900" indent="-342900">
              <a:buFont typeface="+mj-lt"/>
              <a:buAutoNum type="arabicPeriod"/>
            </a:pPr>
            <a:r>
              <a:rPr lang="en-AU" dirty="0">
                <a:latin typeface="Segoe UI Light" panose="020B0502040204020203" pitchFamily="34" charset="0"/>
                <a:cs typeface="Segoe UI Light" panose="020B0502040204020203" pitchFamily="34" charset="0"/>
              </a:rPr>
              <a:t>Type Get-Help about_ in the console pane</a:t>
            </a:r>
          </a:p>
          <a:p>
            <a:pPr marL="342900" indent="-342900">
              <a:buFont typeface="+mj-lt"/>
              <a:buAutoNum type="arabicPeriod"/>
            </a:pPr>
            <a:endParaRPr lang="en-AU" dirty="0">
              <a:latin typeface="Segoe UI Light" panose="020B0502040204020203" pitchFamily="34" charset="0"/>
              <a:cs typeface="Segoe UI Light" panose="020B0502040204020203" pitchFamily="34" charset="0"/>
            </a:endParaRPr>
          </a:p>
          <a:p>
            <a:pPr marL="342900" indent="-342900">
              <a:buFont typeface="+mj-lt"/>
              <a:buAutoNum type="arabicPeriod"/>
            </a:pPr>
            <a:r>
              <a:rPr lang="en-AU" dirty="0">
                <a:latin typeface="Segoe UI Light" panose="020B0502040204020203" pitchFamily="34" charset="0"/>
                <a:cs typeface="Segoe UI Light" panose="020B0502040204020203" pitchFamily="34" charset="0"/>
              </a:rPr>
              <a:t>Click on an item in the result set</a:t>
            </a:r>
          </a:p>
          <a:p>
            <a:pPr marL="342900" indent="-342900">
              <a:buFont typeface="+mj-lt"/>
              <a:buAutoNum type="arabicPeriod"/>
            </a:pPr>
            <a:endParaRPr lang="en-AU" dirty="0">
              <a:latin typeface="Segoe UI Light" panose="020B0502040204020203" pitchFamily="34" charset="0"/>
              <a:cs typeface="Segoe UI Light" panose="020B0502040204020203" pitchFamily="34" charset="0"/>
            </a:endParaRPr>
          </a:p>
          <a:p>
            <a:pPr marL="342900" indent="-342900">
              <a:buFont typeface="+mj-lt"/>
              <a:buAutoNum type="arabicPeriod"/>
            </a:pPr>
            <a:r>
              <a:rPr lang="en-AU" dirty="0">
                <a:latin typeface="Segoe UI Light" panose="020B0502040204020203" pitchFamily="34" charset="0"/>
                <a:cs typeface="Segoe UI Light" panose="020B0502040204020203" pitchFamily="34" charset="0"/>
              </a:rPr>
              <a:t>Press F1 </a:t>
            </a:r>
          </a:p>
        </p:txBody>
      </p:sp>
      <p:sp>
        <p:nvSpPr>
          <p:cNvPr id="2" name="Title 1"/>
          <p:cNvSpPr>
            <a:spLocks noGrp="1"/>
          </p:cNvSpPr>
          <p:nvPr>
            <p:ph type="title"/>
          </p:nvPr>
        </p:nvSpPr>
        <p:spPr/>
        <p:txBody>
          <a:bodyPr/>
          <a:lstStyle/>
          <a:p>
            <a:r>
              <a:rPr lang="en-AU" dirty="0"/>
              <a:t>Concept Help in the ISE</a:t>
            </a:r>
          </a:p>
        </p:txBody>
      </p:sp>
      <p:pic>
        <p:nvPicPr>
          <p:cNvPr id="9" name="Picture 8">
            <a:extLst>
              <a:ext uri="{FF2B5EF4-FFF2-40B4-BE49-F238E27FC236}">
                <a16:creationId xmlns:a16="http://schemas.microsoft.com/office/drawing/2014/main" id="{8E5AD5E1-A279-48A2-9EEA-D26428809929}"/>
              </a:ext>
            </a:extLst>
          </p:cNvPr>
          <p:cNvPicPr>
            <a:picLocks noChangeAspect="1"/>
          </p:cNvPicPr>
          <p:nvPr/>
        </p:nvPicPr>
        <p:blipFill>
          <a:blip r:embed="rId3"/>
          <a:stretch>
            <a:fillRect/>
          </a:stretch>
        </p:blipFill>
        <p:spPr>
          <a:xfrm>
            <a:off x="3787146" y="1219200"/>
            <a:ext cx="8252454" cy="4481751"/>
          </a:xfrm>
          <a:prstGeom prst="rect">
            <a:avLst/>
          </a:prstGeom>
        </p:spPr>
      </p:pic>
      <p:sp>
        <p:nvSpPr>
          <p:cNvPr id="10" name="Oval 9">
            <a:extLst>
              <a:ext uri="{FF2B5EF4-FFF2-40B4-BE49-F238E27FC236}">
                <a16:creationId xmlns:a16="http://schemas.microsoft.com/office/drawing/2014/main" id="{29D823DE-1C2F-4E98-B84A-52F8B4C505EC}"/>
              </a:ext>
            </a:extLst>
          </p:cNvPr>
          <p:cNvSpPr/>
          <p:nvPr/>
        </p:nvSpPr>
        <p:spPr>
          <a:xfrm>
            <a:off x="5768283" y="2586801"/>
            <a:ext cx="555490" cy="555490"/>
          </a:xfrm>
          <a:prstGeom prst="ellipse">
            <a:avLst/>
          </a:prstGeom>
          <a:gradFill rotWithShape="1">
            <a:gsLst>
              <a:gs pos="0">
                <a:srgbClr val="0A5BBA">
                  <a:tint val="100000"/>
                  <a:shade val="100000"/>
                  <a:satMod val="130000"/>
                </a:srgbClr>
              </a:gs>
              <a:gs pos="100000">
                <a:srgbClr val="0A5BBA">
                  <a:tint val="50000"/>
                  <a:shade val="100000"/>
                  <a:satMod val="350000"/>
                </a:srgbClr>
              </a:gs>
            </a:gsLst>
            <a:lin ang="16200000" scaled="0"/>
          </a:gradFill>
          <a:ln w="9525" cap="flat" cmpd="sng" algn="ctr">
            <a:solidFill>
              <a:srgbClr val="0A5BB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prstClr val="white"/>
                </a:solidFill>
                <a:effectLst/>
                <a:uLnTx/>
                <a:uFillTx/>
                <a:latin typeface="Segoe UI"/>
                <a:ea typeface="+mn-ea"/>
                <a:cs typeface="+mn-cs"/>
              </a:rPr>
              <a:t>1</a:t>
            </a:r>
          </a:p>
        </p:txBody>
      </p:sp>
      <p:sp>
        <p:nvSpPr>
          <p:cNvPr id="12" name="Oval 11">
            <a:extLst>
              <a:ext uri="{FF2B5EF4-FFF2-40B4-BE49-F238E27FC236}">
                <a16:creationId xmlns:a16="http://schemas.microsoft.com/office/drawing/2014/main" id="{354500E1-1E3D-43BC-805F-DB0A27690DC0}"/>
              </a:ext>
            </a:extLst>
          </p:cNvPr>
          <p:cNvSpPr/>
          <p:nvPr/>
        </p:nvSpPr>
        <p:spPr>
          <a:xfrm>
            <a:off x="4660060" y="3897178"/>
            <a:ext cx="555490" cy="555490"/>
          </a:xfrm>
          <a:prstGeom prst="ellipse">
            <a:avLst/>
          </a:prstGeom>
          <a:gradFill rotWithShape="1">
            <a:gsLst>
              <a:gs pos="0">
                <a:srgbClr val="0A5BBA">
                  <a:tint val="100000"/>
                  <a:shade val="100000"/>
                  <a:satMod val="130000"/>
                </a:srgbClr>
              </a:gs>
              <a:gs pos="100000">
                <a:srgbClr val="0A5BBA">
                  <a:tint val="50000"/>
                  <a:shade val="100000"/>
                  <a:satMod val="350000"/>
                </a:srgbClr>
              </a:gs>
            </a:gsLst>
            <a:lin ang="16200000" scaled="0"/>
          </a:gradFill>
          <a:ln w="9525" cap="flat" cmpd="sng" algn="ctr">
            <a:solidFill>
              <a:srgbClr val="0A5BB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prstClr val="white"/>
                </a:solidFill>
                <a:effectLst/>
                <a:uLnTx/>
                <a:uFillTx/>
                <a:latin typeface="Segoe UI"/>
                <a:ea typeface="+mn-ea"/>
                <a:cs typeface="+mn-cs"/>
              </a:rPr>
              <a:t>2</a:t>
            </a:r>
          </a:p>
        </p:txBody>
      </p:sp>
      <p:pic>
        <p:nvPicPr>
          <p:cNvPr id="13" name="Picture 12">
            <a:extLst>
              <a:ext uri="{FF2B5EF4-FFF2-40B4-BE49-F238E27FC236}">
                <a16:creationId xmlns:a16="http://schemas.microsoft.com/office/drawing/2014/main" id="{BD6EC1AA-9652-4935-8346-81CE5088EE77}"/>
              </a:ext>
            </a:extLst>
          </p:cNvPr>
          <p:cNvPicPr>
            <a:picLocks noChangeAspect="1"/>
          </p:cNvPicPr>
          <p:nvPr/>
        </p:nvPicPr>
        <p:blipFill>
          <a:blip r:embed="rId4"/>
          <a:stretch>
            <a:fillRect/>
          </a:stretch>
        </p:blipFill>
        <p:spPr>
          <a:xfrm>
            <a:off x="8657499" y="3326242"/>
            <a:ext cx="3382101" cy="2252852"/>
          </a:xfrm>
          <a:prstGeom prst="rect">
            <a:avLst/>
          </a:prstGeom>
        </p:spPr>
      </p:pic>
      <p:sp>
        <p:nvSpPr>
          <p:cNvPr id="15" name="Oval 14">
            <a:extLst>
              <a:ext uri="{FF2B5EF4-FFF2-40B4-BE49-F238E27FC236}">
                <a16:creationId xmlns:a16="http://schemas.microsoft.com/office/drawing/2014/main" id="{17E9BE83-7AF6-4EB9-B553-EB22BDF749DC}"/>
              </a:ext>
            </a:extLst>
          </p:cNvPr>
          <p:cNvSpPr/>
          <p:nvPr/>
        </p:nvSpPr>
        <p:spPr>
          <a:xfrm>
            <a:off x="10214964" y="4214601"/>
            <a:ext cx="555490" cy="555490"/>
          </a:xfrm>
          <a:prstGeom prst="ellipse">
            <a:avLst/>
          </a:prstGeom>
          <a:gradFill rotWithShape="1">
            <a:gsLst>
              <a:gs pos="0">
                <a:srgbClr val="0A5BBA">
                  <a:tint val="100000"/>
                  <a:shade val="100000"/>
                  <a:satMod val="130000"/>
                </a:srgbClr>
              </a:gs>
              <a:gs pos="100000">
                <a:srgbClr val="0A5BBA">
                  <a:tint val="50000"/>
                  <a:shade val="100000"/>
                  <a:satMod val="350000"/>
                </a:srgbClr>
              </a:gs>
            </a:gsLst>
            <a:lin ang="16200000" scaled="0"/>
          </a:gradFill>
          <a:ln w="9525" cap="flat" cmpd="sng" algn="ctr">
            <a:solidFill>
              <a:srgbClr val="0A5BB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prstClr val="white"/>
                </a:solidFill>
                <a:effectLst/>
                <a:uLnTx/>
                <a:uFillTx/>
                <a:latin typeface="Segoe UI"/>
                <a:ea typeface="+mn-ea"/>
                <a:cs typeface="+mn-cs"/>
              </a:rPr>
              <a:t>3</a:t>
            </a:r>
          </a:p>
        </p:txBody>
      </p:sp>
    </p:spTree>
    <p:extLst>
      <p:ext uri="{BB962C8B-B14F-4D97-AF65-F5344CB8AC3E}">
        <p14:creationId xmlns:p14="http://schemas.microsoft.com/office/powerpoint/2010/main" val="407410674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5CEE62-2E93-4865-92EF-2EDFA133A471}"/>
              </a:ext>
            </a:extLst>
          </p:cNvPr>
          <p:cNvSpPr>
            <a:spLocks noGrp="1"/>
          </p:cNvSpPr>
          <p:nvPr>
            <p:ph type="title"/>
          </p:nvPr>
        </p:nvSpPr>
        <p:spPr/>
        <p:txBody>
          <a:bodyPr/>
          <a:lstStyle/>
          <a:p>
            <a:r>
              <a:rPr lang="en-US" dirty="0"/>
              <a:t>About Help on Microsoft Docs</a:t>
            </a:r>
          </a:p>
        </p:txBody>
      </p:sp>
      <p:pic>
        <p:nvPicPr>
          <p:cNvPr id="6" name="Picture 5">
            <a:extLst>
              <a:ext uri="{FF2B5EF4-FFF2-40B4-BE49-F238E27FC236}">
                <a16:creationId xmlns:a16="http://schemas.microsoft.com/office/drawing/2014/main" id="{D8B9F199-F765-4277-A7F0-15A5A4C78AE7}"/>
              </a:ext>
            </a:extLst>
          </p:cNvPr>
          <p:cNvPicPr>
            <a:picLocks noChangeAspect="1"/>
          </p:cNvPicPr>
          <p:nvPr/>
        </p:nvPicPr>
        <p:blipFill>
          <a:blip r:embed="rId3"/>
          <a:stretch>
            <a:fillRect/>
          </a:stretch>
        </p:blipFill>
        <p:spPr>
          <a:xfrm>
            <a:off x="2506371" y="1689193"/>
            <a:ext cx="7179258" cy="5030938"/>
          </a:xfrm>
          <a:prstGeom prst="rect">
            <a:avLst/>
          </a:prstGeom>
        </p:spPr>
      </p:pic>
      <p:sp>
        <p:nvSpPr>
          <p:cNvPr id="7" name="Rectangle 6">
            <a:extLst>
              <a:ext uri="{FF2B5EF4-FFF2-40B4-BE49-F238E27FC236}">
                <a16:creationId xmlns:a16="http://schemas.microsoft.com/office/drawing/2014/main" id="{382488E9-36B1-46A3-8776-35CA91707393}"/>
              </a:ext>
            </a:extLst>
          </p:cNvPr>
          <p:cNvSpPr/>
          <p:nvPr/>
        </p:nvSpPr>
        <p:spPr>
          <a:xfrm>
            <a:off x="2888327" y="1227528"/>
            <a:ext cx="6415346" cy="461665"/>
          </a:xfrm>
          <a:prstGeom prst="rect">
            <a:avLst/>
          </a:prstGeom>
        </p:spPr>
        <p:txBody>
          <a:bodyPr wrap="none">
            <a:spAutoFit/>
          </a:bodyPr>
          <a:lstStyle/>
          <a:p>
            <a:r>
              <a:rPr lang="en-US" sz="2400" dirty="0"/>
              <a:t>https://docs.microsoft.com/en-us/powershell/</a:t>
            </a:r>
          </a:p>
        </p:txBody>
      </p:sp>
    </p:spTree>
    <p:extLst>
      <p:ext uri="{BB962C8B-B14F-4D97-AF65-F5344CB8AC3E}">
        <p14:creationId xmlns:p14="http://schemas.microsoft.com/office/powerpoint/2010/main" val="373196227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B42-69EC-4737-A1D3-6170002B2FA4}"/>
              </a:ext>
            </a:extLst>
          </p:cNvPr>
          <p:cNvSpPr>
            <a:spLocks noGrp="1"/>
          </p:cNvSpPr>
          <p:nvPr>
            <p:ph type="title" idx="4294967295"/>
          </p:nvPr>
        </p:nvSpPr>
        <p:spPr>
          <a:xfrm>
            <a:off x="536575" y="288925"/>
            <a:ext cx="11655425" cy="900113"/>
          </a:xfrm>
        </p:spPr>
        <p:txBody>
          <a:bodyPr/>
          <a:lstStyle/>
          <a:p>
            <a:r>
              <a:rPr lang="en-US" dirty="0">
                <a:noFill/>
              </a:rPr>
              <a:t>Disclaimer</a:t>
            </a:r>
          </a:p>
        </p:txBody>
      </p:sp>
    </p:spTree>
    <p:extLst>
      <p:ext uri="{BB962C8B-B14F-4D97-AF65-F5344CB8AC3E}">
        <p14:creationId xmlns:p14="http://schemas.microsoft.com/office/powerpoint/2010/main" val="368370464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name="HIDDEN - Slide24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Get-Help</a:t>
            </a:r>
            <a:endParaRPr lang="en-US" sz="3600" dirty="0">
              <a:solidFill>
                <a:schemeClr val="tx1"/>
              </a:solidFill>
            </a:endParaRPr>
          </a:p>
        </p:txBody>
      </p:sp>
    </p:spTree>
    <p:extLst>
      <p:ext uri="{BB962C8B-B14F-4D97-AF65-F5344CB8AC3E}">
        <p14:creationId xmlns:p14="http://schemas.microsoft.com/office/powerpoint/2010/main" val="4169092066"/>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name="HIDDEN - Slide245">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7697"/>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name="HIDDEN - Slide246">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Updatable Help</a:t>
            </a:r>
            <a:endParaRPr lang="en-US" dirty="0"/>
          </a:p>
        </p:txBody>
      </p:sp>
    </p:spTree>
    <p:extLst>
      <p:ext uri="{BB962C8B-B14F-4D97-AF65-F5344CB8AC3E}">
        <p14:creationId xmlns:p14="http://schemas.microsoft.com/office/powerpoint/2010/main" val="2116435515"/>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905958"/>
          </a:xfrm>
        </p:spPr>
        <p:txBody>
          <a:bodyPr/>
          <a:lstStyle/>
          <a:p>
            <a:r>
              <a:rPr lang="en-US" dirty="0"/>
              <a:t>Help contents not shipped with v3.0+</a:t>
            </a:r>
          </a:p>
          <a:p>
            <a:endParaRPr lang="en-US" dirty="0"/>
          </a:p>
          <a:p>
            <a:r>
              <a:rPr lang="en-US" dirty="0"/>
              <a:t>Help topics must be downloaded before they can be used locally</a:t>
            </a:r>
          </a:p>
          <a:p>
            <a:pPr lvl="1">
              <a:buFont typeface="Courier New" panose="02070309020205020404" pitchFamily="49" charset="0"/>
              <a:buChar char="o"/>
            </a:pPr>
            <a:r>
              <a:rPr lang="en-US" sz="2400" dirty="0">
                <a:latin typeface="+mj-lt"/>
              </a:rPr>
              <a:t>Update-Help (pulls from direct Internet access or offline copies)</a:t>
            </a:r>
          </a:p>
          <a:p>
            <a:pPr lvl="1">
              <a:buFont typeface="Courier New" panose="02070309020205020404" pitchFamily="49" charset="0"/>
              <a:buChar char="o"/>
            </a:pPr>
            <a:r>
              <a:rPr lang="en-US" sz="2400" dirty="0">
                <a:latin typeface="+mj-lt"/>
              </a:rPr>
              <a:t>Save-Help (allows help to be re-distributed)</a:t>
            </a:r>
          </a:p>
          <a:p>
            <a:pPr lvl="1"/>
            <a:endParaRPr lang="en-US" sz="2400" dirty="0"/>
          </a:p>
          <a:p>
            <a:r>
              <a:rPr lang="en-AU" dirty="0"/>
              <a:t>Help is updated per Module:</a:t>
            </a:r>
          </a:p>
          <a:p>
            <a:pPr lvl="1">
              <a:buFont typeface="Courier New" panose="02070309020205020404" pitchFamily="49" charset="0"/>
              <a:buChar char="o"/>
            </a:pPr>
            <a:r>
              <a:rPr lang="en-AU" sz="2400" dirty="0">
                <a:latin typeface="+mj-lt"/>
              </a:rPr>
              <a:t>Help readily updated by authors</a:t>
            </a:r>
          </a:p>
          <a:p>
            <a:pPr lvl="1">
              <a:buFont typeface="Courier New" panose="02070309020205020404" pitchFamily="49" charset="0"/>
              <a:buChar char="o"/>
            </a:pPr>
            <a:r>
              <a:rPr lang="en-AU" sz="2400" dirty="0">
                <a:latin typeface="+mj-lt"/>
              </a:rPr>
              <a:t>No need to ship updates with Service Packs or new module download</a:t>
            </a:r>
          </a:p>
          <a:p>
            <a:pPr lvl="1">
              <a:buFont typeface="Courier New" panose="02070309020205020404" pitchFamily="49" charset="0"/>
              <a:buChar char="o"/>
            </a:pPr>
            <a:r>
              <a:rPr lang="en-AU" sz="2400" dirty="0">
                <a:latin typeface="+mj-lt"/>
              </a:rPr>
              <a:t>Module authors designate URL for help download in module manifest</a:t>
            </a:r>
          </a:p>
          <a:p>
            <a:pPr lvl="1">
              <a:buFont typeface="Courier New" panose="02070309020205020404" pitchFamily="49" charset="0"/>
              <a:buChar char="o"/>
            </a:pPr>
            <a:r>
              <a:rPr lang="en-AU" sz="2400" dirty="0">
                <a:latin typeface="+mj-lt"/>
              </a:rPr>
              <a:t>Module author </a:t>
            </a:r>
            <a:r>
              <a:rPr lang="en-AU" sz="2800" dirty="0">
                <a:latin typeface="+mj-lt"/>
              </a:rPr>
              <a:t>provides</a:t>
            </a:r>
            <a:r>
              <a:rPr lang="en-AU" sz="2400" dirty="0">
                <a:latin typeface="+mj-lt"/>
              </a:rPr>
              <a:t> web site URL targets</a:t>
            </a:r>
          </a:p>
        </p:txBody>
      </p:sp>
      <p:sp>
        <p:nvSpPr>
          <p:cNvPr id="2" name="Title 1"/>
          <p:cNvSpPr>
            <a:spLocks noGrp="1"/>
          </p:cNvSpPr>
          <p:nvPr>
            <p:ph type="title"/>
          </p:nvPr>
        </p:nvSpPr>
        <p:spPr/>
        <p:txBody>
          <a:bodyPr/>
          <a:lstStyle/>
          <a:p>
            <a:r>
              <a:rPr lang="en-US"/>
              <a:t>Updatable Help</a:t>
            </a:r>
            <a:endParaRPr lang="en-US" dirty="0"/>
          </a:p>
        </p:txBody>
      </p:sp>
    </p:spTree>
    <p:extLst>
      <p:ext uri="{BB962C8B-B14F-4D97-AF65-F5344CB8AC3E}">
        <p14:creationId xmlns:p14="http://schemas.microsoft.com/office/powerpoint/2010/main" val="344891727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Update-Help Diagram (Internet Connected)</a:t>
            </a:r>
            <a:endParaRPr lang="en-US" dirty="0"/>
          </a:p>
        </p:txBody>
      </p:sp>
      <p:grpSp>
        <p:nvGrpSpPr>
          <p:cNvPr id="34" name="Group 33"/>
          <p:cNvGrpSpPr/>
          <p:nvPr/>
        </p:nvGrpSpPr>
        <p:grpSpPr>
          <a:xfrm>
            <a:off x="1983920" y="2264176"/>
            <a:ext cx="2593280" cy="2697955"/>
            <a:chOff x="6230296" y="2317863"/>
            <a:chExt cx="2593280" cy="2697955"/>
          </a:xfrm>
        </p:grpSpPr>
        <p:pic>
          <p:nvPicPr>
            <p:cNvPr id="44" name="Picture 43" descr="\\MAGNUM\Projects\Microsoft\Cloud Power FY12\Design\ICONS_PNG\Cloud.png"/>
            <p:cNvPicPr>
              <a:picLocks noChangeAspect="1" noChangeArrowheads="1"/>
            </p:cNvPicPr>
            <p:nvPr/>
          </p:nvPicPr>
          <p:blipFill>
            <a:blip r:embed="rId3" cstate="print">
              <a:duotone>
                <a:prstClr val="black"/>
                <a:srgbClr val="385593">
                  <a:tint val="45000"/>
                  <a:satMod val="400000"/>
                </a:srgbClr>
              </a:duotone>
            </a:blip>
            <a:srcRect/>
            <a:stretch>
              <a:fillRect/>
            </a:stretch>
          </p:blipFill>
          <p:spPr bwMode="auto">
            <a:xfrm>
              <a:off x="6230296" y="2317863"/>
              <a:ext cx="2593280" cy="2697955"/>
            </a:xfrm>
            <a:prstGeom prst="rect">
              <a:avLst/>
            </a:prstGeom>
            <a:noFill/>
          </p:spPr>
        </p:pic>
        <p:sp>
          <p:nvSpPr>
            <p:cNvPr id="45" name="TextBox 44"/>
            <p:cNvSpPr txBox="1"/>
            <p:nvPr/>
          </p:nvSpPr>
          <p:spPr>
            <a:xfrm>
              <a:off x="7017823" y="3466785"/>
              <a:ext cx="1018227" cy="400110"/>
            </a:xfrm>
            <a:prstGeom prst="rect">
              <a:avLst/>
            </a:prstGeom>
            <a:noFill/>
          </p:spPr>
          <p:txBody>
            <a:bodyPr wrap="none" rtlCol="0" anchor="ctr">
              <a:spAutoFit/>
            </a:bodyPr>
            <a:lstStyle/>
            <a:p>
              <a:pPr marL="0" marR="0" lvl="0" indent="0" algn="ctr" defTabSz="914400" eaLnBrk="1" fontAlgn="auto" latinLnBrk="0" hangingPunct="1">
                <a:lnSpc>
                  <a:spcPct val="100000"/>
                </a:lnSpc>
                <a:spcBef>
                  <a:spcPts val="0"/>
                </a:spcBef>
                <a:spcAft>
                  <a:spcPts val="0"/>
                </a:spcAft>
                <a:buClrTx/>
                <a:buSzPct val="110000"/>
                <a:buFontTx/>
                <a:buNone/>
                <a:tabLst/>
                <a:defRPr/>
              </a:pPr>
              <a:r>
                <a:rPr kumimoji="0" lang="en-AU" sz="2000" b="1" i="0" u="none" strike="noStrike" kern="0" cap="none" spc="0" normalizeH="0" baseline="0" noProof="0" dirty="0">
                  <a:ln>
                    <a:noFill/>
                  </a:ln>
                  <a:solidFill>
                    <a:prstClr val="white"/>
                  </a:solidFill>
                  <a:effectLst/>
                  <a:uLnTx/>
                  <a:uFillTx/>
                  <a:latin typeface="Segoe UI Light" panose="020B0502040204020203" pitchFamily="34" charset="0"/>
                  <a:cs typeface="Segoe UI Light" panose="020B0502040204020203" pitchFamily="34" charset="0"/>
                </a:rPr>
                <a:t>Internet</a:t>
              </a:r>
            </a:p>
          </p:txBody>
        </p:sp>
      </p:grpSp>
      <p:grpSp>
        <p:nvGrpSpPr>
          <p:cNvPr id="35" name="Group 34"/>
          <p:cNvGrpSpPr/>
          <p:nvPr/>
        </p:nvGrpSpPr>
        <p:grpSpPr>
          <a:xfrm>
            <a:off x="8030078" y="1457176"/>
            <a:ext cx="1920355" cy="4301057"/>
            <a:chOff x="174113" y="2324647"/>
            <a:chExt cx="1920355" cy="4301057"/>
          </a:xfrm>
        </p:grpSpPr>
        <p:pic>
          <p:nvPicPr>
            <p:cNvPr id="41" name="Picture 3" descr="\\MAGNUM\Projects\Microsoft\Cloud Power FY12\Design\ICONS_PNG\Laptop.png"/>
            <p:cNvPicPr>
              <a:picLocks noChangeAspect="1" noChangeArrowheads="1"/>
            </p:cNvPicPr>
            <p:nvPr/>
          </p:nvPicPr>
          <p:blipFill>
            <a:blip r:embed="rId4" cstate="print">
              <a:duotone>
                <a:srgbClr val="4F81BD">
                  <a:shade val="45000"/>
                  <a:satMod val="135000"/>
                </a:srgbClr>
                <a:prstClr val="white"/>
              </a:duotone>
            </a:blip>
            <a:srcRect/>
            <a:stretch>
              <a:fillRect/>
            </a:stretch>
          </p:blipFill>
          <p:spPr bwMode="auto">
            <a:xfrm>
              <a:off x="431973" y="2324647"/>
              <a:ext cx="1404635" cy="1483299"/>
            </a:xfrm>
            <a:prstGeom prst="rect">
              <a:avLst/>
            </a:prstGeom>
            <a:noFill/>
          </p:spPr>
        </p:pic>
        <p:pic>
          <p:nvPicPr>
            <p:cNvPr id="42" name="Picture 9" descr="\\MAGNUM\Projects\Microsoft\Cloud Power FY12\Design\Icons\PNGs\Optimized.png"/>
            <p:cNvPicPr>
              <a:picLocks noChangeAspect="1" noChangeArrowheads="1"/>
            </p:cNvPicPr>
            <p:nvPr/>
          </p:nvPicPr>
          <p:blipFill>
            <a:blip r:embed="rId5" cstate="print">
              <a:duotone>
                <a:prstClr val="black"/>
                <a:srgbClr val="385593">
                  <a:tint val="45000"/>
                  <a:satMod val="400000"/>
                </a:srgbClr>
              </a:duotone>
            </a:blip>
            <a:stretch>
              <a:fillRect/>
            </a:stretch>
          </p:blipFill>
          <p:spPr bwMode="auto">
            <a:xfrm>
              <a:off x="174113" y="3658546"/>
              <a:ext cx="1920355" cy="1779031"/>
            </a:xfrm>
            <a:prstGeom prst="rect">
              <a:avLst/>
            </a:prstGeom>
            <a:noFill/>
          </p:spPr>
        </p:pic>
        <p:pic>
          <p:nvPicPr>
            <p:cNvPr id="43" name="Picture 2" descr="\\MAGNUM\Projects\Microsoft\Cloud Power FY12\Design\ICONS_PNG\Devices.png"/>
            <p:cNvPicPr>
              <a:picLocks noChangeAspect="1" noChangeArrowheads="1"/>
            </p:cNvPicPr>
            <p:nvPr/>
          </p:nvPicPr>
          <p:blipFill>
            <a:blip r:embed="rId6" cstate="print">
              <a:duotone>
                <a:prstClr val="black"/>
                <a:srgbClr val="385593">
                  <a:tint val="45000"/>
                  <a:satMod val="400000"/>
                </a:srgbClr>
              </a:duotone>
            </a:blip>
            <a:srcRect r="54000" b="50000"/>
            <a:stretch>
              <a:fillRect/>
            </a:stretch>
          </p:blipFill>
          <p:spPr bwMode="auto">
            <a:xfrm>
              <a:off x="549196" y="5288177"/>
              <a:ext cx="1170188" cy="1337527"/>
            </a:xfrm>
            <a:prstGeom prst="rect">
              <a:avLst/>
            </a:prstGeom>
            <a:noFill/>
            <a:ln>
              <a:noFill/>
            </a:ln>
          </p:spPr>
        </p:pic>
      </p:grpSp>
      <p:sp>
        <p:nvSpPr>
          <p:cNvPr id="13" name="Left-Right Arrow 3">
            <a:extLst>
              <a:ext uri="{FF2B5EF4-FFF2-40B4-BE49-F238E27FC236}">
                <a16:creationId xmlns:a16="http://schemas.microsoft.com/office/drawing/2014/main" id="{FB159B2A-61AA-4401-9898-918E5614697F}"/>
              </a:ext>
            </a:extLst>
          </p:cNvPr>
          <p:cNvSpPr/>
          <p:nvPr/>
        </p:nvSpPr>
        <p:spPr>
          <a:xfrm>
            <a:off x="5067595" y="3307314"/>
            <a:ext cx="2729948" cy="611677"/>
          </a:xfrm>
          <a:prstGeom prst="leftRightArrow">
            <a:avLst/>
          </a:prstGeom>
          <a:solidFill>
            <a:sysClr val="window" lastClr="FFFFFF"/>
          </a:solidFill>
          <a:ln w="25400" cap="flat" cmpd="sng" algn="ctr">
            <a:solidFill>
              <a:srgbClr val="002050">
                <a:lumMod val="90000"/>
                <a:lumOff val="1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Update-Help</a:t>
            </a:r>
          </a:p>
        </p:txBody>
      </p:sp>
      <p:sp>
        <p:nvSpPr>
          <p:cNvPr id="14" name="Left-Right Arrow 16">
            <a:extLst>
              <a:ext uri="{FF2B5EF4-FFF2-40B4-BE49-F238E27FC236}">
                <a16:creationId xmlns:a16="http://schemas.microsoft.com/office/drawing/2014/main" id="{7AFC13C2-17B0-4C5A-8DD7-189C37D9E024}"/>
              </a:ext>
            </a:extLst>
          </p:cNvPr>
          <p:cNvSpPr/>
          <p:nvPr/>
        </p:nvSpPr>
        <p:spPr>
          <a:xfrm rot="900000">
            <a:off x="5067595" y="4264267"/>
            <a:ext cx="2729948" cy="611677"/>
          </a:xfrm>
          <a:prstGeom prst="leftRightArrow">
            <a:avLst/>
          </a:prstGeom>
          <a:solidFill>
            <a:sysClr val="window" lastClr="FFFFFF"/>
          </a:solidFill>
          <a:ln w="25400" cap="flat" cmpd="sng" algn="ctr">
            <a:solidFill>
              <a:srgbClr val="002050">
                <a:lumMod val="90000"/>
                <a:lumOff val="1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Update-Help</a:t>
            </a:r>
          </a:p>
        </p:txBody>
      </p:sp>
      <p:sp>
        <p:nvSpPr>
          <p:cNvPr id="15" name="Left-Right Arrow 17">
            <a:extLst>
              <a:ext uri="{FF2B5EF4-FFF2-40B4-BE49-F238E27FC236}">
                <a16:creationId xmlns:a16="http://schemas.microsoft.com/office/drawing/2014/main" id="{634EC180-E2D8-46B0-ACA1-641C5F2A6E57}"/>
              </a:ext>
            </a:extLst>
          </p:cNvPr>
          <p:cNvSpPr/>
          <p:nvPr/>
        </p:nvSpPr>
        <p:spPr>
          <a:xfrm rot="20700000">
            <a:off x="5073227" y="2312791"/>
            <a:ext cx="2729948" cy="611677"/>
          </a:xfrm>
          <a:prstGeom prst="leftRightArrow">
            <a:avLst/>
          </a:prstGeom>
          <a:solidFill>
            <a:sysClr val="window" lastClr="FFFFFF"/>
          </a:solidFill>
          <a:ln w="25400" cap="flat" cmpd="sng" algn="ctr">
            <a:solidFill>
              <a:srgbClr val="002050">
                <a:lumMod val="90000"/>
                <a:lumOff val="1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Update-Help</a:t>
            </a:r>
          </a:p>
        </p:txBody>
      </p:sp>
    </p:spTree>
    <p:extLst>
      <p:ext uri="{BB962C8B-B14F-4D97-AF65-F5344CB8AC3E}">
        <p14:creationId xmlns:p14="http://schemas.microsoft.com/office/powerpoint/2010/main" val="262334335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a:xfrm>
            <a:off x="269239" y="1189176"/>
            <a:ext cx="11653523" cy="5277727"/>
          </a:xfrm>
        </p:spPr>
        <p:txBody>
          <a:bodyPr/>
          <a:lstStyle/>
          <a:p>
            <a:r>
              <a:rPr lang="en-US" dirty="0"/>
              <a:t>Automatically downloads Help content for Cmdlets and modules in current session (including discoverable modules)</a:t>
            </a:r>
          </a:p>
          <a:p>
            <a:endParaRPr lang="en-US" dirty="0"/>
          </a:p>
          <a:p>
            <a:r>
              <a:rPr lang="en-US" dirty="0"/>
              <a:t>Only downloads updated help topics</a:t>
            </a:r>
          </a:p>
          <a:p>
            <a:endParaRPr lang="en-US" dirty="0"/>
          </a:p>
          <a:p>
            <a:r>
              <a:rPr lang="en-US" dirty="0"/>
              <a:t>For system modules, administrative elevation required</a:t>
            </a:r>
          </a:p>
          <a:p>
            <a:pPr lvl="1">
              <a:buFont typeface="Courier New" panose="02070309020205020404" pitchFamily="49" charset="0"/>
              <a:buChar char="o"/>
            </a:pPr>
            <a:r>
              <a:rPr lang="en-US" sz="2000" dirty="0">
                <a:latin typeface="+mj-lt"/>
              </a:rPr>
              <a:t>Run PS window as admin, then run update-help</a:t>
            </a:r>
          </a:p>
          <a:p>
            <a:pPr lvl="1"/>
            <a:endParaRPr lang="en-US" dirty="0"/>
          </a:p>
          <a:p>
            <a:r>
              <a:rPr lang="en-US" dirty="0"/>
              <a:t>Only updates Help once per day even if run multiple times</a:t>
            </a:r>
          </a:p>
          <a:p>
            <a:pPr lvl="1">
              <a:buFont typeface="Courier New" panose="02070309020205020404" pitchFamily="49" charset="0"/>
              <a:buChar char="o"/>
            </a:pPr>
            <a:r>
              <a:rPr lang="en-US" sz="2000" dirty="0">
                <a:latin typeface="+mj-lt"/>
              </a:rPr>
              <a:t>-Force can be used to update each time</a:t>
            </a:r>
          </a:p>
          <a:p>
            <a:pPr lvl="1"/>
            <a:endParaRPr lang="en-US" dirty="0"/>
          </a:p>
          <a:p>
            <a:r>
              <a:rPr lang="en-US" dirty="0" err="1"/>
              <a:t>HelpinfoURI</a:t>
            </a:r>
            <a:r>
              <a:rPr lang="en-US" dirty="0"/>
              <a:t> property of modules indicates URL for download</a:t>
            </a:r>
          </a:p>
        </p:txBody>
      </p:sp>
      <p:sp>
        <p:nvSpPr>
          <p:cNvPr id="3" name="Title 2"/>
          <p:cNvSpPr>
            <a:spLocks noGrp="1"/>
          </p:cNvSpPr>
          <p:nvPr>
            <p:ph type="title"/>
          </p:nvPr>
        </p:nvSpPr>
        <p:spPr/>
        <p:txBody>
          <a:bodyPr/>
          <a:lstStyle/>
          <a:p>
            <a:r>
              <a:rPr lang="en-US" noProof="1"/>
              <a:t>Updatable Help – With Internet Access</a:t>
            </a:r>
          </a:p>
        </p:txBody>
      </p:sp>
    </p:spTree>
    <p:custDataLst>
      <p:tags r:id="rId1"/>
    </p:custDataLst>
    <p:extLst>
      <p:ext uri="{BB962C8B-B14F-4D97-AF65-F5344CB8AC3E}">
        <p14:creationId xmlns:p14="http://schemas.microsoft.com/office/powerpoint/2010/main" val="291417451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lstStyle/>
          <a:p>
            <a:pPr marL="342900" indent="-342900">
              <a:buFont typeface="Arial" panose="020B0604020202020204" pitchFamily="34" charset="0"/>
              <a:buChar char="•"/>
            </a:pPr>
            <a:r>
              <a:rPr lang="en-AU" sz="2400" noProof="1">
                <a:solidFill>
                  <a:schemeClr val="tx1"/>
                </a:solidFill>
                <a:cs typeface="Segoe UI Light" panose="020B0502040204020203" pitchFamily="34" charset="0"/>
              </a:rPr>
              <a:t>Save-Help cmdlet saves help files locally for later </a:t>
            </a:r>
            <a:r>
              <a:rPr lang="en-AU" noProof="1">
                <a:solidFill>
                  <a:schemeClr val="tx1"/>
                </a:solidFill>
                <a:cs typeface="Segoe UI Light" panose="020B0502040204020203" pitchFamily="34" charset="0"/>
              </a:rPr>
              <a:t>use:</a:t>
            </a:r>
            <a:endParaRPr lang="en-US" noProof="1">
              <a:solidFill>
                <a:schemeClr val="tx1"/>
              </a:solidFill>
              <a:cs typeface="Segoe UI Light" panose="020B0502040204020203" pitchFamily="34" charset="0"/>
            </a:endParaRPr>
          </a:p>
          <a:p>
            <a:pPr marL="702000" lvl="1" indent="-342900">
              <a:buFont typeface="Courier New" panose="02070309020205020404" pitchFamily="49" charset="0"/>
              <a:buChar char="o"/>
            </a:pPr>
            <a:r>
              <a:rPr lang="en-US" sz="2000" noProof="1">
                <a:solidFill>
                  <a:schemeClr val="tx1"/>
                </a:solidFill>
                <a:latin typeface="Segoe UI Light" panose="020B0502040204020203" pitchFamily="34" charset="0"/>
                <a:cs typeface="Segoe UI Light" panose="020B0502040204020203" pitchFamily="34" charset="0"/>
              </a:rPr>
              <a:t>On computer with Internet Access:</a:t>
            </a:r>
          </a:p>
          <a:p>
            <a:pPr marL="702000" lvl="1" indent="-342900">
              <a:buFont typeface="Courier New" panose="02070309020205020404" pitchFamily="49" charset="0"/>
              <a:buChar char="o"/>
            </a:pPr>
            <a:endParaRPr lang="en-US" sz="2000" noProof="1">
              <a:solidFill>
                <a:schemeClr val="tx1"/>
              </a:solidFill>
              <a:latin typeface="Segoe UI Light" panose="020B0502040204020203" pitchFamily="34" charset="0"/>
              <a:cs typeface="Segoe UI Light" panose="020B0502040204020203" pitchFamily="34" charset="0"/>
            </a:endParaRPr>
          </a:p>
          <a:p>
            <a:pPr marL="359100" lvl="1" indent="0">
              <a:buNone/>
            </a:pPr>
            <a:endParaRPr lang="en-US" sz="2000" noProof="1">
              <a:solidFill>
                <a:schemeClr val="tx1"/>
              </a:solidFill>
              <a:latin typeface="Segoe UI Light" panose="020B0502040204020203" pitchFamily="34" charset="0"/>
              <a:cs typeface="Segoe UI Light" panose="020B0502040204020203" pitchFamily="34" charset="0"/>
            </a:endParaRPr>
          </a:p>
          <a:p>
            <a:pPr marL="702000" lvl="1" indent="-342900">
              <a:buFont typeface="Courier New" panose="02070309020205020404" pitchFamily="49" charset="0"/>
              <a:buChar char="o"/>
            </a:pPr>
            <a:r>
              <a:rPr lang="en-US" sz="2000" noProof="1">
                <a:solidFill>
                  <a:schemeClr val="tx1"/>
                </a:solidFill>
                <a:latin typeface="Segoe UI Light" panose="020B0502040204020203" pitchFamily="34" charset="0"/>
                <a:cs typeface="Segoe UI Light" panose="020B0502040204020203" pitchFamily="34" charset="0"/>
              </a:rPr>
              <a:t>On computers without Internet Access (no GPO source path):</a:t>
            </a:r>
          </a:p>
          <a:p>
            <a:pPr marL="702000" lvl="1" indent="-342900">
              <a:buFont typeface="Courier New" panose="02070309020205020404" pitchFamily="49" charset="0"/>
              <a:buChar char="o"/>
            </a:pPr>
            <a:endParaRPr lang="en-US" sz="2000" noProof="1">
              <a:solidFill>
                <a:schemeClr val="tx1"/>
              </a:solidFill>
              <a:latin typeface="Segoe UI Light" panose="020B0502040204020203" pitchFamily="34" charset="0"/>
              <a:cs typeface="Segoe UI Light" panose="020B0502040204020203" pitchFamily="34" charset="0"/>
            </a:endParaRPr>
          </a:p>
          <a:p>
            <a:pPr marL="702000" lvl="1" indent="-342900">
              <a:buFont typeface="Courier New" panose="02070309020205020404" pitchFamily="49" charset="0"/>
              <a:buChar char="o"/>
            </a:pPr>
            <a:endParaRPr lang="en-US" sz="2000" noProof="1">
              <a:solidFill>
                <a:schemeClr val="tx1"/>
              </a:solidFill>
              <a:latin typeface="Segoe UI Light" panose="020B0502040204020203" pitchFamily="34" charset="0"/>
              <a:cs typeface="Segoe UI Light" panose="020B0502040204020203" pitchFamily="34" charset="0"/>
            </a:endParaRPr>
          </a:p>
          <a:p>
            <a:pPr marL="702000" lvl="1" indent="-342900">
              <a:buFont typeface="Courier New" panose="02070309020205020404" pitchFamily="49" charset="0"/>
              <a:buChar char="o"/>
            </a:pPr>
            <a:r>
              <a:rPr lang="en-US" sz="2000" noProof="1">
                <a:solidFill>
                  <a:schemeClr val="tx1"/>
                </a:solidFill>
                <a:latin typeface="Segoe UI Light" panose="020B0502040204020203" pitchFamily="34" charset="0"/>
                <a:cs typeface="Segoe UI Light" panose="020B0502040204020203" pitchFamily="34" charset="0"/>
              </a:rPr>
              <a:t>On computers without Internet Access (with GPO source path):</a:t>
            </a:r>
          </a:p>
        </p:txBody>
      </p:sp>
      <p:sp>
        <p:nvSpPr>
          <p:cNvPr id="3" name="Title 2"/>
          <p:cNvSpPr>
            <a:spLocks noGrp="1"/>
          </p:cNvSpPr>
          <p:nvPr>
            <p:ph type="title"/>
          </p:nvPr>
        </p:nvSpPr>
        <p:spPr/>
        <p:txBody>
          <a:bodyPr/>
          <a:lstStyle/>
          <a:p>
            <a:r>
              <a:rPr lang="en-US" noProof="1"/>
              <a:t>Updatable Help – No Internet Access</a:t>
            </a:r>
          </a:p>
        </p:txBody>
      </p:sp>
      <p:sp>
        <p:nvSpPr>
          <p:cNvPr id="6" name="Rectangle 5"/>
          <p:cNvSpPr/>
          <p:nvPr/>
        </p:nvSpPr>
        <p:spPr>
          <a:xfrm>
            <a:off x="1124180" y="2057400"/>
            <a:ext cx="9945961" cy="400110"/>
          </a:xfrm>
          <a:prstGeom prst="rect">
            <a:avLst/>
          </a:prstGeom>
          <a:solidFill>
            <a:srgbClr val="012456"/>
          </a:solidFill>
        </p:spPr>
        <p:txBody>
          <a:bodyPr wrap="square">
            <a:spAutoFit/>
          </a:body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Save-Help</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a:t>
            </a:r>
            <a:r>
              <a:rPr lang="en-AU" sz="2000" dirty="0" err="1">
                <a:solidFill>
                  <a:srgbClr val="FFE4B5"/>
                </a:solidFill>
                <a:latin typeface="Lucida Console" panose="020B0609040504020204" pitchFamily="49" charset="0"/>
              </a:rPr>
              <a:t>DestinationPath</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\\SomeServer\SomeShare </a:t>
            </a:r>
          </a:p>
        </p:txBody>
      </p:sp>
      <p:sp>
        <p:nvSpPr>
          <p:cNvPr id="7" name="Rectangle 6"/>
          <p:cNvSpPr/>
          <p:nvPr/>
        </p:nvSpPr>
        <p:spPr>
          <a:xfrm>
            <a:off x="1124179" y="3124200"/>
            <a:ext cx="9945962" cy="400110"/>
          </a:xfrm>
          <a:prstGeom prst="rect">
            <a:avLst/>
          </a:prstGeom>
          <a:solidFill>
            <a:srgbClr val="012456"/>
          </a:solidFill>
        </p:spPr>
        <p:txBody>
          <a:bodyPr wrap="square">
            <a:spAutoFit/>
          </a:bodyPr>
          <a:lstStyle/>
          <a:p>
            <a:r>
              <a:rPr lang="en-AU" sz="2000" dirty="0"/>
              <a:t> </a:t>
            </a:r>
            <a:r>
              <a:rPr lang="en-AU" sz="2000" dirty="0">
                <a:solidFill>
                  <a:srgbClr val="F5F5F5"/>
                </a:solidFill>
                <a:latin typeface="Lucida Console" panose="020B0609040504020204" pitchFamily="49" charset="0"/>
              </a:rPr>
              <a:t>PS C:\&gt; </a:t>
            </a:r>
            <a:r>
              <a:rPr lang="en-AU" sz="2000" dirty="0">
                <a:solidFill>
                  <a:schemeClr val="bg1"/>
                </a:solidFill>
                <a:latin typeface="Lucida Console" panose="020B0609040504020204" pitchFamily="49" charset="0"/>
              </a:rPr>
              <a:t>Update-Help</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a:t>
            </a:r>
            <a:r>
              <a:rPr lang="en-AU" sz="2000" dirty="0" err="1">
                <a:solidFill>
                  <a:srgbClr val="FFE4B5"/>
                </a:solidFill>
                <a:latin typeface="Lucida Console" panose="020B0609040504020204" pitchFamily="49" charset="0"/>
              </a:rPr>
              <a:t>SourcePath</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\\SomeServer\SomeShare </a:t>
            </a:r>
          </a:p>
        </p:txBody>
      </p:sp>
      <p:sp>
        <p:nvSpPr>
          <p:cNvPr id="8" name="Rectangle 7"/>
          <p:cNvSpPr/>
          <p:nvPr/>
        </p:nvSpPr>
        <p:spPr>
          <a:xfrm>
            <a:off x="1124179" y="4095690"/>
            <a:ext cx="9945962" cy="400110"/>
          </a:xfrm>
          <a:prstGeom prst="rect">
            <a:avLst/>
          </a:prstGeom>
          <a:solidFill>
            <a:srgbClr val="012456"/>
          </a:solidFill>
        </p:spPr>
        <p:txBody>
          <a:bodyPr wrap="square">
            <a:spAutoFit/>
          </a:bodyPr>
          <a:lstStyle/>
          <a:p>
            <a:r>
              <a:rPr lang="en-AU" sz="2000" dirty="0"/>
              <a:t> </a:t>
            </a:r>
            <a:r>
              <a:rPr lang="en-AU" sz="2000" dirty="0">
                <a:solidFill>
                  <a:srgbClr val="F5F5F5"/>
                </a:solidFill>
                <a:latin typeface="Lucida Console" panose="020B0609040504020204" pitchFamily="49" charset="0"/>
              </a:rPr>
              <a:t>PS C:\&gt; </a:t>
            </a:r>
            <a:r>
              <a:rPr lang="en-AU" sz="2000" dirty="0">
                <a:solidFill>
                  <a:schemeClr val="bg1"/>
                </a:solidFill>
                <a:latin typeface="Lucida Console" panose="020B0609040504020204" pitchFamily="49" charset="0"/>
              </a:rPr>
              <a:t>Update-Help</a:t>
            </a:r>
          </a:p>
        </p:txBody>
      </p:sp>
      <p:sp>
        <p:nvSpPr>
          <p:cNvPr id="10" name="Rectangle 9"/>
          <p:cNvSpPr/>
          <p:nvPr/>
        </p:nvSpPr>
        <p:spPr>
          <a:xfrm>
            <a:off x="647700" y="5416763"/>
            <a:ext cx="11079434" cy="957967"/>
          </a:xfrm>
          <a:prstGeom prst="rect">
            <a:avLst/>
          </a:prstGeom>
          <a:solidFill>
            <a:srgbClr val="277EB5"/>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Segoe UI Light" panose="020B0502040204020203" pitchFamily="34" charset="0"/>
                <a:cs typeface="Segoe UI Light" panose="020B0502040204020203" pitchFamily="34" charset="0"/>
              </a:rPr>
              <a:t>GPO Setting:</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0" cap="none" spc="0" normalizeH="0" baseline="0" noProof="0" dirty="0">
                <a:ln>
                  <a:noFill/>
                </a:ln>
                <a:solidFill>
                  <a:prstClr val="white"/>
                </a:solidFill>
                <a:effectLst/>
                <a:uLnTx/>
                <a:uFillTx/>
                <a:latin typeface="Segoe UI Light" panose="020B0502040204020203" pitchFamily="34" charset="0"/>
                <a:cs typeface="Segoe UI Light" panose="020B0502040204020203" pitchFamily="34" charset="0"/>
              </a:rPr>
              <a:t>Computer &gt; Policies &gt; Administrative Templates &gt; Windows Components &gt; Windows PowerShell</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0" cap="none" spc="0" normalizeH="0" baseline="0" noProof="0" dirty="0">
                <a:ln>
                  <a:noFill/>
                </a:ln>
                <a:solidFill>
                  <a:prstClr val="white"/>
                </a:solidFill>
                <a:effectLst/>
                <a:uLnTx/>
                <a:uFillTx/>
                <a:latin typeface="Segoe UI Light" panose="020B0502040204020203" pitchFamily="34" charset="0"/>
                <a:cs typeface="Segoe UI Light" panose="020B0502040204020203" pitchFamily="34" charset="0"/>
              </a:rPr>
              <a:t>Enable "Set the default source path for Update-Help."</a:t>
            </a:r>
          </a:p>
        </p:txBody>
      </p:sp>
    </p:spTree>
    <p:custDataLst>
      <p:tags r:id="rId1"/>
    </p:custDataLst>
    <p:extLst>
      <p:ext uri="{BB962C8B-B14F-4D97-AF65-F5344CB8AC3E}">
        <p14:creationId xmlns:p14="http://schemas.microsoft.com/office/powerpoint/2010/main" val="135313371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Update-Help Diagram</a:t>
            </a:r>
          </a:p>
        </p:txBody>
      </p:sp>
      <p:sp>
        <p:nvSpPr>
          <p:cNvPr id="45" name="Right Arrow 44"/>
          <p:cNvSpPr/>
          <p:nvPr/>
        </p:nvSpPr>
        <p:spPr>
          <a:xfrm>
            <a:off x="2459153" y="2235309"/>
            <a:ext cx="592935" cy="716814"/>
          </a:xfrm>
          <a:prstGeom prst="rightArrow">
            <a:avLst/>
          </a:prstGeom>
          <a:gradFill>
            <a:gsLst>
              <a:gs pos="0">
                <a:schemeClr val="accent1">
                  <a:tint val="100000"/>
                  <a:shade val="100000"/>
                  <a:satMod val="130000"/>
                </a:schemeClr>
              </a:gs>
              <a:gs pos="100000">
                <a:schemeClr val="accent1">
                  <a:tint val="50000"/>
                  <a:shade val="100000"/>
                  <a:satMod val="350000"/>
                </a:schemeClr>
              </a:gs>
            </a:gsLst>
            <a:lin ang="16200000" scaled="0"/>
          </a:gradFill>
          <a:ln w="50800" cap="flat" cmpd="sng" algn="ctr">
            <a:solidFill>
              <a:schemeClr val="bg1"/>
            </a:solidFill>
            <a:prstDash val="solid"/>
          </a:ln>
          <a:effectLst/>
        </p:spPr>
        <p:txBody>
          <a:bodyPr rtlCol="0" anchor="ctr"/>
          <a:lstStyle/>
          <a:p>
            <a:pPr marL="228600" marR="0" lvl="0" indent="-228600" algn="ctr" defTabSz="914400" rtl="0" eaLnBrk="1" fontAlgn="auto" latinLnBrk="0" hangingPunct="1">
              <a:lnSpc>
                <a:spcPct val="100000"/>
              </a:lnSpc>
              <a:spcBef>
                <a:spcPts val="0"/>
              </a:spcBef>
              <a:spcAft>
                <a:spcPts val="0"/>
              </a:spcAft>
              <a:buClrTx/>
              <a:buSzTx/>
              <a:buFontTx/>
              <a:buBlip>
                <a:blip r:embed="rId3"/>
              </a:buBlip>
              <a:tabLst/>
              <a:defRPr/>
            </a:pPr>
            <a:endParaRPr kumimoji="0" lang="en-US" sz="1800" b="0" i="0" u="none" strike="noStrike" kern="0" cap="none" spc="0" normalizeH="0" baseline="0" noProof="0" err="1">
              <a:ln>
                <a:noFill/>
              </a:ln>
              <a:solidFill>
                <a:sysClr val="windowText" lastClr="000000"/>
              </a:solidFill>
              <a:effectLst/>
              <a:uLnTx/>
              <a:uFillTx/>
              <a:latin typeface="Segoe UI"/>
              <a:ea typeface="+mn-ea"/>
              <a:cs typeface="+mn-cs"/>
            </a:endParaRPr>
          </a:p>
        </p:txBody>
      </p:sp>
      <p:pic>
        <p:nvPicPr>
          <p:cNvPr id="46" name="Picture 3" descr="\\MAGNUM\Projects\Microsoft\Cloud Power FY12\Design\ICONS_PNG\Laptop.png"/>
          <p:cNvPicPr>
            <a:picLocks noChangeAspect="1" noChangeArrowheads="1"/>
          </p:cNvPicPr>
          <p:nvPr/>
        </p:nvPicPr>
        <p:blipFill>
          <a:blip r:embed="rId4" cstate="print">
            <a:duotone>
              <a:srgbClr val="4F81BD">
                <a:shade val="45000"/>
                <a:satMod val="135000"/>
              </a:srgbClr>
              <a:prstClr val="white"/>
            </a:duotone>
          </a:blip>
          <a:srcRect/>
          <a:stretch>
            <a:fillRect/>
          </a:stretch>
        </p:blipFill>
        <p:spPr bwMode="auto">
          <a:xfrm>
            <a:off x="5987754" y="4757666"/>
            <a:ext cx="1404635" cy="1483299"/>
          </a:xfrm>
          <a:prstGeom prst="rect">
            <a:avLst/>
          </a:prstGeom>
          <a:noFill/>
        </p:spPr>
      </p:pic>
      <p:pic>
        <p:nvPicPr>
          <p:cNvPr id="50" name="Picture 49" descr="\\MAGNUM\Projects\Microsoft\Cloud Power FY12\Design\ICONS_PNG\Cloud.png"/>
          <p:cNvPicPr>
            <a:picLocks noChangeAspect="1" noChangeArrowheads="1"/>
          </p:cNvPicPr>
          <p:nvPr/>
        </p:nvPicPr>
        <p:blipFill>
          <a:blip r:embed="rId5" cstate="print">
            <a:duotone>
              <a:prstClr val="black"/>
              <a:srgbClr val="385593">
                <a:tint val="45000"/>
                <a:satMod val="400000"/>
              </a:srgbClr>
            </a:duotone>
          </a:blip>
          <a:srcRect/>
          <a:stretch>
            <a:fillRect/>
          </a:stretch>
        </p:blipFill>
        <p:spPr bwMode="auto">
          <a:xfrm>
            <a:off x="877621" y="1422865"/>
            <a:ext cx="1877999" cy="2141715"/>
          </a:xfrm>
          <a:prstGeom prst="rect">
            <a:avLst/>
          </a:prstGeom>
          <a:noFill/>
        </p:spPr>
      </p:pic>
      <p:sp>
        <p:nvSpPr>
          <p:cNvPr id="51" name="TextBox 50"/>
          <p:cNvSpPr txBox="1"/>
          <p:nvPr/>
        </p:nvSpPr>
        <p:spPr>
          <a:xfrm>
            <a:off x="1300652" y="2309634"/>
            <a:ext cx="1018227" cy="400110"/>
          </a:xfrm>
          <a:prstGeom prst="rect">
            <a:avLst/>
          </a:prstGeom>
          <a:noFill/>
        </p:spPr>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Pct val="110000"/>
              <a:buFontTx/>
              <a:buNone/>
              <a:tabLst/>
              <a:defRPr/>
            </a:pPr>
            <a:r>
              <a:rPr kumimoji="0" lang="en-AU" sz="2000" b="1" i="0" u="none" strike="noStrike" kern="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rPr>
              <a:t>Internet</a:t>
            </a:r>
          </a:p>
        </p:txBody>
      </p:sp>
      <p:sp>
        <p:nvSpPr>
          <p:cNvPr id="52" name="Freeform 79"/>
          <p:cNvSpPr>
            <a:spLocks noEditPoints="1"/>
          </p:cNvSpPr>
          <p:nvPr/>
        </p:nvSpPr>
        <p:spPr bwMode="black">
          <a:xfrm rot="16200000">
            <a:off x="9514952" y="1586598"/>
            <a:ext cx="1609019" cy="1611476"/>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385593"/>
          </a:solidFill>
          <a:ln>
            <a:noFill/>
          </a:ln>
          <a:extLst/>
        </p:spPr>
        <p:txBody>
          <a:bodyPr vert="vert" wrap="square" lIns="82305" tIns="41153" rIns="82305" bIns="41153"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Internal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Folder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Location</a:t>
            </a:r>
          </a:p>
        </p:txBody>
      </p:sp>
      <p:sp>
        <p:nvSpPr>
          <p:cNvPr id="54" name="Left Arrow 53"/>
          <p:cNvSpPr/>
          <p:nvPr/>
        </p:nvSpPr>
        <p:spPr>
          <a:xfrm rot="19784368">
            <a:off x="7331351" y="4191527"/>
            <a:ext cx="3013582" cy="559045"/>
          </a:xfrm>
          <a:prstGeom prst="leftArrow">
            <a:avLst/>
          </a:prstGeom>
          <a:noFill/>
          <a:ln w="25400" cap="flat" cmpd="sng" algn="ctr">
            <a:solidFill>
              <a:srgbClr val="4F81BD"/>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Update-Help -</a:t>
            </a:r>
            <a:r>
              <a:rPr kumimoji="0" lang="en-AU" sz="1800" b="0" i="0" u="none" strike="noStrike" kern="0" cap="none" spc="0" normalizeH="0" baseline="0" noProof="0" dirty="0" err="1">
                <a:ln>
                  <a:noFill/>
                </a:ln>
                <a:solidFill>
                  <a:srgbClr val="000000"/>
                </a:solidFill>
                <a:effectLst/>
                <a:uLnTx/>
                <a:uFillTx/>
                <a:latin typeface="Segoe UI Light" panose="020B0502040204020203" pitchFamily="34" charset="0"/>
                <a:ea typeface="+mn-ea"/>
                <a:cs typeface="Segoe UI Light" panose="020B0502040204020203" pitchFamily="34" charset="0"/>
              </a:rPr>
              <a:t>SourcePath</a:t>
            </a:r>
            <a:endParaRPr kumimoji="0" lang="en-AU" sz="1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59" name="Rectangle 58"/>
          <p:cNvSpPr/>
          <p:nvPr/>
        </p:nvSpPr>
        <p:spPr>
          <a:xfrm>
            <a:off x="2345158" y="3959460"/>
            <a:ext cx="2351397" cy="1150197"/>
          </a:xfrm>
          <a:prstGeom prst="rect">
            <a:avLst/>
          </a:prstGeom>
          <a:solidFill>
            <a:srgbClr val="385593"/>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rPr>
              <a:t>Internal machines do not need Internet access</a:t>
            </a:r>
          </a:p>
        </p:txBody>
      </p:sp>
      <p:sp>
        <p:nvSpPr>
          <p:cNvPr id="19" name="Rectangle 18"/>
          <p:cNvSpPr/>
          <p:nvPr/>
        </p:nvSpPr>
        <p:spPr>
          <a:xfrm>
            <a:off x="2352815" y="5326803"/>
            <a:ext cx="2351397" cy="1150197"/>
          </a:xfrm>
          <a:prstGeom prst="rect">
            <a:avLst/>
          </a:prstGeom>
          <a:solidFill>
            <a:srgbClr val="385593"/>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rPr>
              <a:t>Optional Default source path location GPO Setting</a:t>
            </a:r>
          </a:p>
        </p:txBody>
      </p:sp>
      <p:pic>
        <p:nvPicPr>
          <p:cNvPr id="22" name="Picture 3" descr="\\MAGNUM\Projects\Microsoft\Cloud Power FY12\Design\ICONS_PNG\Laptop.png"/>
          <p:cNvPicPr>
            <a:picLocks noChangeAspect="1" noChangeArrowheads="1"/>
          </p:cNvPicPr>
          <p:nvPr/>
        </p:nvPicPr>
        <p:blipFill>
          <a:blip r:embed="rId4" cstate="print">
            <a:duotone>
              <a:srgbClr val="4F81BD">
                <a:shade val="45000"/>
                <a:satMod val="135000"/>
              </a:srgbClr>
              <a:prstClr val="white"/>
            </a:duotone>
          </a:blip>
          <a:srcRect/>
          <a:stretch>
            <a:fillRect/>
          </a:stretch>
        </p:blipFill>
        <p:spPr bwMode="auto">
          <a:xfrm>
            <a:off x="2895894" y="1733038"/>
            <a:ext cx="1327243" cy="1721356"/>
          </a:xfrm>
          <a:prstGeom prst="rect">
            <a:avLst/>
          </a:prstGeom>
          <a:noFill/>
        </p:spPr>
      </p:pic>
      <p:sp>
        <p:nvSpPr>
          <p:cNvPr id="4" name="TextBox 3"/>
          <p:cNvSpPr txBox="1"/>
          <p:nvPr/>
        </p:nvSpPr>
        <p:spPr>
          <a:xfrm>
            <a:off x="2957196" y="1587826"/>
            <a:ext cx="1459690"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385593"/>
                </a:solidFill>
                <a:effectLst/>
                <a:uLnTx/>
                <a:uFillTx/>
                <a:latin typeface="Segoe UI Light" panose="020B0502040204020203" pitchFamily="34" charset="0"/>
                <a:ea typeface="+mn-ea"/>
                <a:cs typeface="Segoe UI Light" panose="020B0502040204020203" pitchFamily="34" charset="0"/>
              </a:rPr>
              <a:t>Update-Help</a:t>
            </a:r>
          </a:p>
        </p:txBody>
      </p:sp>
      <p:sp>
        <p:nvSpPr>
          <p:cNvPr id="23" name="Right Arrow 22"/>
          <p:cNvSpPr/>
          <p:nvPr/>
        </p:nvSpPr>
        <p:spPr>
          <a:xfrm>
            <a:off x="8477934" y="2273594"/>
            <a:ext cx="972530" cy="716814"/>
          </a:xfrm>
          <a:prstGeom prst="rightArrow">
            <a:avLst/>
          </a:prstGeom>
          <a:gradFill>
            <a:gsLst>
              <a:gs pos="0">
                <a:schemeClr val="accent1">
                  <a:tint val="100000"/>
                  <a:shade val="100000"/>
                  <a:satMod val="130000"/>
                </a:schemeClr>
              </a:gs>
              <a:gs pos="100000">
                <a:schemeClr val="accent1">
                  <a:tint val="50000"/>
                  <a:shade val="100000"/>
                  <a:satMod val="350000"/>
                </a:schemeClr>
              </a:gs>
            </a:gsLst>
            <a:lin ang="16200000" scaled="0"/>
          </a:gradFill>
          <a:ln w="50800" cap="flat" cmpd="sng" algn="ctr">
            <a:solidFill>
              <a:schemeClr val="bg1"/>
            </a:solidFill>
            <a:prstDash val="solid"/>
          </a:ln>
          <a:effectLst/>
        </p:spPr>
        <p:txBody>
          <a:bodyPr rtlCol="0" anchor="ctr"/>
          <a:lstStyle/>
          <a:p>
            <a:pPr marL="228600" marR="0" lvl="0" indent="-228600" algn="ctr" defTabSz="914400" rtl="0" eaLnBrk="1" fontAlgn="auto" latinLnBrk="0" hangingPunct="1">
              <a:lnSpc>
                <a:spcPct val="100000"/>
              </a:lnSpc>
              <a:spcBef>
                <a:spcPts val="0"/>
              </a:spcBef>
              <a:spcAft>
                <a:spcPts val="0"/>
              </a:spcAft>
              <a:buClrTx/>
              <a:buSzTx/>
              <a:buFontTx/>
              <a:buBlip>
                <a:blip r:embed="rId3"/>
              </a:buBlip>
              <a:tabLst/>
              <a:defRPr/>
            </a:pPr>
            <a:endParaRPr kumimoji="0" lang="en-US" sz="1800" b="0" i="0" u="none" strike="noStrike" kern="0" cap="none" spc="0" normalizeH="0" baseline="0" noProof="0" err="1">
              <a:ln>
                <a:noFill/>
              </a:ln>
              <a:solidFill>
                <a:sysClr val="windowText" lastClr="000000"/>
              </a:solidFill>
              <a:effectLst/>
              <a:uLnTx/>
              <a:uFillTx/>
              <a:latin typeface="Segoe UI"/>
              <a:ea typeface="+mn-ea"/>
              <a:cs typeface="+mn-cs"/>
            </a:endParaRPr>
          </a:p>
        </p:txBody>
      </p:sp>
      <p:pic>
        <p:nvPicPr>
          <p:cNvPr id="24" name="Picture 3" descr="\\MAGNUM\Projects\Microsoft\Cloud Power FY12\Design\ICONS_PNG\Laptop.png"/>
          <p:cNvPicPr>
            <a:picLocks noChangeAspect="1" noChangeArrowheads="1"/>
          </p:cNvPicPr>
          <p:nvPr/>
        </p:nvPicPr>
        <p:blipFill>
          <a:blip r:embed="rId4" cstate="print">
            <a:duotone>
              <a:srgbClr val="4F81BD">
                <a:shade val="45000"/>
                <a:satMod val="135000"/>
              </a:srgbClr>
              <a:prstClr val="white"/>
            </a:duotone>
          </a:blip>
          <a:srcRect/>
          <a:stretch>
            <a:fillRect/>
          </a:stretch>
        </p:blipFill>
        <p:spPr bwMode="auto">
          <a:xfrm>
            <a:off x="7218685" y="1762107"/>
            <a:ext cx="1327243" cy="1721356"/>
          </a:xfrm>
          <a:prstGeom prst="rect">
            <a:avLst/>
          </a:prstGeom>
          <a:noFill/>
        </p:spPr>
      </p:pic>
      <p:sp>
        <p:nvSpPr>
          <p:cNvPr id="25" name="TextBox 24"/>
          <p:cNvSpPr txBox="1"/>
          <p:nvPr/>
        </p:nvSpPr>
        <p:spPr>
          <a:xfrm>
            <a:off x="5398841" y="1586709"/>
            <a:ext cx="3921133"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385593"/>
                </a:solidFill>
                <a:effectLst/>
                <a:uLnTx/>
                <a:uFillTx/>
                <a:latin typeface="Segoe UI Light" panose="020B0502040204020203" pitchFamily="34" charset="0"/>
                <a:ea typeface="+mn-ea"/>
                <a:cs typeface="Segoe UI Light" panose="020B0502040204020203" pitchFamily="34" charset="0"/>
              </a:rPr>
              <a:t>Save-Help –</a:t>
            </a:r>
            <a:r>
              <a:rPr kumimoji="0" lang="en-US" sz="1800" b="0" i="0" u="none" strike="noStrike" kern="0" cap="none" spc="0" normalizeH="0" baseline="0" noProof="0" err="1">
                <a:ln>
                  <a:noFill/>
                </a:ln>
                <a:solidFill>
                  <a:srgbClr val="385593"/>
                </a:solidFill>
                <a:effectLst/>
                <a:uLnTx/>
                <a:uFillTx/>
                <a:latin typeface="Segoe UI Light" panose="020B0502040204020203" pitchFamily="34" charset="0"/>
                <a:ea typeface="+mn-ea"/>
                <a:cs typeface="Segoe UI Light" panose="020B0502040204020203" pitchFamily="34" charset="0"/>
              </a:rPr>
              <a:t>DestinationPath</a:t>
            </a:r>
            <a:r>
              <a:rPr kumimoji="0" lang="en-US" sz="1800" b="0" i="0" u="none" strike="noStrike" kern="0" cap="none" spc="0" normalizeH="0" baseline="0" noProof="0">
                <a:ln>
                  <a:noFill/>
                </a:ln>
                <a:solidFill>
                  <a:srgbClr val="385593"/>
                </a:solidFill>
                <a:effectLst/>
                <a:uLnTx/>
                <a:uFillTx/>
                <a:latin typeface="Segoe UI Light" panose="020B0502040204020203" pitchFamily="34" charset="0"/>
                <a:ea typeface="+mn-ea"/>
                <a:cs typeface="Segoe UI Light" panose="020B0502040204020203" pitchFamily="34" charset="0"/>
              </a:rPr>
              <a:t> \\Share</a:t>
            </a:r>
          </a:p>
        </p:txBody>
      </p:sp>
      <p:grpSp>
        <p:nvGrpSpPr>
          <p:cNvPr id="8" name="Group 7"/>
          <p:cNvGrpSpPr/>
          <p:nvPr/>
        </p:nvGrpSpPr>
        <p:grpSpPr>
          <a:xfrm>
            <a:off x="4624092" y="2188679"/>
            <a:ext cx="2243932" cy="810073"/>
            <a:chOff x="3349216" y="1797481"/>
            <a:chExt cx="2243932" cy="810073"/>
          </a:xfrm>
        </p:grpSpPr>
        <p:sp>
          <p:nvSpPr>
            <p:cNvPr id="7" name="Chevron 6"/>
            <p:cNvSpPr/>
            <p:nvPr/>
          </p:nvSpPr>
          <p:spPr>
            <a:xfrm>
              <a:off x="3349216" y="1803044"/>
              <a:ext cx="531628" cy="804510"/>
            </a:xfrm>
            <a:prstGeom prst="chevron">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9" name="Chevron 28"/>
            <p:cNvSpPr/>
            <p:nvPr/>
          </p:nvSpPr>
          <p:spPr>
            <a:xfrm>
              <a:off x="3799667" y="1803044"/>
              <a:ext cx="531628" cy="804510"/>
            </a:xfrm>
            <a:prstGeom prst="chevron">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30" name="Chevron 29"/>
            <p:cNvSpPr/>
            <p:nvPr/>
          </p:nvSpPr>
          <p:spPr>
            <a:xfrm>
              <a:off x="4229158" y="1797481"/>
              <a:ext cx="531628" cy="804510"/>
            </a:xfrm>
            <a:prstGeom prst="chevron">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31" name="Chevron 30"/>
            <p:cNvSpPr/>
            <p:nvPr/>
          </p:nvSpPr>
          <p:spPr>
            <a:xfrm>
              <a:off x="4649385" y="1803044"/>
              <a:ext cx="531628" cy="804510"/>
            </a:xfrm>
            <a:prstGeom prst="chevron">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32" name="Chevron 31"/>
            <p:cNvSpPr/>
            <p:nvPr/>
          </p:nvSpPr>
          <p:spPr>
            <a:xfrm>
              <a:off x="5061520" y="1803044"/>
              <a:ext cx="531628" cy="804510"/>
            </a:xfrm>
            <a:prstGeom prst="chevron">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grpSp>
    </p:spTree>
    <p:extLst>
      <p:ext uri="{BB962C8B-B14F-4D97-AF65-F5344CB8AC3E}">
        <p14:creationId xmlns:p14="http://schemas.microsoft.com/office/powerpoint/2010/main" val="52688639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par>
                          <p:cTn id="8" fill="hold">
                            <p:stCondLst>
                              <p:cond delay="2000"/>
                            </p:stCondLst>
                            <p:childTnLst>
                              <p:par>
                                <p:cTn id="9" presetID="26" presetClass="emph" presetSubtype="0" fill="hold" nodeType="afterEffect">
                                  <p:stCondLst>
                                    <p:cond delay="0"/>
                                  </p:stCondLst>
                                  <p:childTnLst>
                                    <p:animEffect transition="out" filter="fade">
                                      <p:cBhvr>
                                        <p:cTn id="10" dur="500" tmFilter="0, 0; .2, .5; .8, .5; 1, 0"/>
                                        <p:tgtEl>
                                          <p:spTgt spid="50"/>
                                        </p:tgtEl>
                                      </p:cBhvr>
                                    </p:animEffect>
                                    <p:animScale>
                                      <p:cBhvr>
                                        <p:cTn id="11" dur="250" autoRev="1" fill="hold"/>
                                        <p:tgtEl>
                                          <p:spTgt spid="50"/>
                                        </p:tgtEl>
                                      </p:cBhvr>
                                      <p:by x="105000" y="105000"/>
                                    </p:animScale>
                                  </p:childTnLst>
                                </p:cTn>
                              </p:par>
                            </p:childTnLst>
                          </p:cTn>
                        </p:par>
                        <p:par>
                          <p:cTn id="12" fill="hold">
                            <p:stCondLst>
                              <p:cond delay="2500"/>
                            </p:stCondLst>
                            <p:childTnLst>
                              <p:par>
                                <p:cTn id="13" presetID="22" presetClass="entr" presetSubtype="8" fill="hold" grpId="0"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500"/>
                                        <p:tgtEl>
                                          <p:spTgt spid="45"/>
                                        </p:tgtEl>
                                      </p:cBhvr>
                                    </p:animEffect>
                                  </p:childTnLst>
                                </p:cTn>
                              </p:par>
                            </p:childTnLst>
                          </p:cTn>
                        </p:par>
                        <p:par>
                          <p:cTn id="16" fill="hold">
                            <p:stCondLst>
                              <p:cond delay="3000"/>
                            </p:stCondLst>
                            <p:childTnLst>
                              <p:par>
                                <p:cTn id="17" presetID="26" presetClass="emph" presetSubtype="0" fill="hold" nodeType="afterEffect">
                                  <p:stCondLst>
                                    <p:cond delay="0"/>
                                  </p:stCondLst>
                                  <p:childTnLst>
                                    <p:animEffect transition="out" filter="fade">
                                      <p:cBhvr>
                                        <p:cTn id="18" dur="500" tmFilter="0, 0; .2, .5; .8, .5; 1, 0"/>
                                        <p:tgtEl>
                                          <p:spTgt spid="50"/>
                                        </p:tgtEl>
                                      </p:cBhvr>
                                    </p:animEffect>
                                    <p:animScale>
                                      <p:cBhvr>
                                        <p:cTn id="19" dur="250" autoRev="1" fill="hold"/>
                                        <p:tgtEl>
                                          <p:spTgt spid="50"/>
                                        </p:tgtEl>
                                      </p:cBhvr>
                                      <p:by x="105000" y="105000"/>
                                    </p:animScale>
                                  </p:childTnLst>
                                </p:cTn>
                              </p:par>
                            </p:childTnLst>
                          </p:cTn>
                        </p:par>
                        <p:par>
                          <p:cTn id="20" fill="hold">
                            <p:stCondLst>
                              <p:cond delay="3500"/>
                            </p:stCondLst>
                            <p:childTnLst>
                              <p:par>
                                <p:cTn id="21" presetID="22" presetClass="entr" presetSubtype="8" fill="hold" grpId="1"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wipe(left)">
                                      <p:cBhvr>
                                        <p:cTn id="23" dur="500"/>
                                        <p:tgtEl>
                                          <p:spTgt spid="45"/>
                                        </p:tgtEl>
                                      </p:cBhvr>
                                    </p:animEffect>
                                  </p:childTnLst>
                                </p:cTn>
                              </p:par>
                            </p:childTnLst>
                          </p:cTn>
                        </p:par>
                        <p:par>
                          <p:cTn id="24" fill="hold">
                            <p:stCondLst>
                              <p:cond delay="4000"/>
                            </p:stCondLst>
                            <p:childTnLst>
                              <p:par>
                                <p:cTn id="25" presetID="26" presetClass="emph" presetSubtype="0" fill="hold" nodeType="afterEffect">
                                  <p:stCondLst>
                                    <p:cond delay="0"/>
                                  </p:stCondLst>
                                  <p:childTnLst>
                                    <p:animEffect transition="out" filter="fade">
                                      <p:cBhvr>
                                        <p:cTn id="26" dur="500" tmFilter="0, 0; .2, .5; .8, .5; 1, 0"/>
                                        <p:tgtEl>
                                          <p:spTgt spid="50"/>
                                        </p:tgtEl>
                                      </p:cBhvr>
                                    </p:animEffect>
                                    <p:animScale>
                                      <p:cBhvr>
                                        <p:cTn id="27" dur="250" autoRev="1" fill="hold"/>
                                        <p:tgtEl>
                                          <p:spTgt spid="50"/>
                                        </p:tgtEl>
                                      </p:cBhvr>
                                      <p:by x="105000" y="105000"/>
                                    </p:animScale>
                                  </p:childTnLst>
                                </p:cTn>
                              </p:par>
                            </p:childTnLst>
                          </p:cTn>
                        </p:par>
                        <p:par>
                          <p:cTn id="28" fill="hold">
                            <p:stCondLst>
                              <p:cond delay="4500"/>
                            </p:stCondLst>
                            <p:childTnLst>
                              <p:par>
                                <p:cTn id="29" presetID="22" presetClass="entr" presetSubtype="8" fill="hold" grpId="2" nodeType="after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left)">
                                      <p:cBhvr>
                                        <p:cTn id="31" dur="500"/>
                                        <p:tgtEl>
                                          <p:spTgt spid="45"/>
                                        </p:tgtEl>
                                      </p:cBhvr>
                                    </p:animEffect>
                                  </p:childTnLst>
                                </p:cTn>
                              </p:par>
                            </p:childTnLst>
                          </p:cTn>
                        </p:par>
                        <p:par>
                          <p:cTn id="32" fill="hold">
                            <p:stCondLst>
                              <p:cond delay="5000"/>
                            </p:stCondLst>
                            <p:childTnLst>
                              <p:par>
                                <p:cTn id="33" presetID="26" presetClass="emph" presetSubtype="0" fill="hold" nodeType="afterEffect">
                                  <p:stCondLst>
                                    <p:cond delay="0"/>
                                  </p:stCondLst>
                                  <p:childTnLst>
                                    <p:animEffect transition="out" filter="fade">
                                      <p:cBhvr>
                                        <p:cTn id="34" dur="500" tmFilter="0, 0; .2, .5; .8, .5; 1, 0"/>
                                        <p:tgtEl>
                                          <p:spTgt spid="50"/>
                                        </p:tgtEl>
                                      </p:cBhvr>
                                    </p:animEffect>
                                    <p:animScale>
                                      <p:cBhvr>
                                        <p:cTn id="35" dur="250" autoRev="1" fill="hold"/>
                                        <p:tgtEl>
                                          <p:spTgt spid="50"/>
                                        </p:tgtEl>
                                      </p:cBhvr>
                                      <p:by x="105000" y="105000"/>
                                    </p:animScale>
                                  </p:childTnLst>
                                </p:cTn>
                              </p:par>
                            </p:childTnLst>
                          </p:cTn>
                        </p:par>
                        <p:par>
                          <p:cTn id="36" fill="hold">
                            <p:stCondLst>
                              <p:cond delay="5500"/>
                            </p:stCondLst>
                            <p:childTnLst>
                              <p:par>
                                <p:cTn id="37" presetID="22" presetClass="entr" presetSubtype="8" fill="hold" grpId="3" nodeType="after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wipe(left)">
                                      <p:cBhvr>
                                        <p:cTn id="39" dur="500"/>
                                        <p:tgtEl>
                                          <p:spTgt spid="4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4"/>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nodeType="after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par>
                          <p:cTn id="47" fill="hold">
                            <p:stCondLst>
                              <p:cond delay="0"/>
                            </p:stCondLst>
                            <p:childTnLst>
                              <p:par>
                                <p:cTn id="48" presetID="22" presetClass="entr" presetSubtype="8" fill="hold" grpId="0" nodeType="after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left)">
                                      <p:cBhvr>
                                        <p:cTn id="50" dur="2000"/>
                                        <p:tgtEl>
                                          <p:spTgt spid="25"/>
                                        </p:tgtEl>
                                      </p:cBhvr>
                                    </p:animEffect>
                                  </p:childTnLst>
                                </p:cTn>
                              </p:par>
                            </p:childTnLst>
                          </p:cTn>
                        </p:par>
                        <p:par>
                          <p:cTn id="51" fill="hold">
                            <p:stCondLst>
                              <p:cond delay="2000"/>
                            </p:stCondLst>
                            <p:childTnLst>
                              <p:par>
                                <p:cTn id="52" presetID="1" presetClass="entr" presetSubtype="0" fill="hold" grpId="0" nodeType="afterEffect">
                                  <p:stCondLst>
                                    <p:cond delay="0"/>
                                  </p:stCondLst>
                                  <p:childTnLst>
                                    <p:set>
                                      <p:cBhvr>
                                        <p:cTn id="53" dur="1" fill="hold">
                                          <p:stCondLst>
                                            <p:cond delay="0"/>
                                          </p:stCondLst>
                                        </p:cTn>
                                        <p:tgtEl>
                                          <p:spTgt spid="52"/>
                                        </p:tgtEl>
                                        <p:attrNameLst>
                                          <p:attrName>style.visibility</p:attrName>
                                        </p:attrNameLst>
                                      </p:cBhvr>
                                      <p:to>
                                        <p:strVal val="visible"/>
                                      </p:to>
                                    </p:set>
                                  </p:childTnLst>
                                </p:cTn>
                              </p:par>
                            </p:childTnLst>
                          </p:cTn>
                        </p:par>
                        <p:par>
                          <p:cTn id="54" fill="hold">
                            <p:stCondLst>
                              <p:cond delay="2000"/>
                            </p:stCondLst>
                            <p:childTnLst>
                              <p:par>
                                <p:cTn id="55" presetID="22" presetClass="entr" presetSubtype="8"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left)">
                                      <p:cBhvr>
                                        <p:cTn id="57" dur="500"/>
                                        <p:tgtEl>
                                          <p:spTgt spid="23"/>
                                        </p:tgtEl>
                                      </p:cBhvr>
                                    </p:animEffect>
                                  </p:childTnLst>
                                </p:cTn>
                              </p:par>
                              <p:par>
                                <p:cTn id="58" presetID="26" presetClass="emph" presetSubtype="0" fill="hold" grpId="1" nodeType="withEffect">
                                  <p:stCondLst>
                                    <p:cond delay="0"/>
                                  </p:stCondLst>
                                  <p:childTnLst>
                                    <p:animEffect transition="out" filter="fade">
                                      <p:cBhvr>
                                        <p:cTn id="59" dur="500" tmFilter="0, 0; .2, .5; .8, .5; 1, 0"/>
                                        <p:tgtEl>
                                          <p:spTgt spid="52"/>
                                        </p:tgtEl>
                                      </p:cBhvr>
                                    </p:animEffect>
                                    <p:animScale>
                                      <p:cBhvr>
                                        <p:cTn id="60" dur="250" autoRev="1" fill="hold"/>
                                        <p:tgtEl>
                                          <p:spTgt spid="52"/>
                                        </p:tgtEl>
                                      </p:cBhvr>
                                      <p:by x="105000" y="105000"/>
                                    </p:animScale>
                                  </p:childTnLst>
                                </p:cTn>
                              </p:par>
                            </p:childTnLst>
                          </p:cTn>
                        </p:par>
                        <p:par>
                          <p:cTn id="61" fill="hold">
                            <p:stCondLst>
                              <p:cond delay="2500"/>
                            </p:stCondLst>
                            <p:childTnLst>
                              <p:par>
                                <p:cTn id="62" presetID="22" presetClass="entr" presetSubtype="8" fill="hold" grpId="1" nodeType="after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wipe(left)">
                                      <p:cBhvr>
                                        <p:cTn id="64" dur="500"/>
                                        <p:tgtEl>
                                          <p:spTgt spid="23"/>
                                        </p:tgtEl>
                                      </p:cBhvr>
                                    </p:animEffect>
                                  </p:childTnLst>
                                </p:cTn>
                              </p:par>
                            </p:childTnLst>
                          </p:cTn>
                        </p:par>
                        <p:par>
                          <p:cTn id="65" fill="hold">
                            <p:stCondLst>
                              <p:cond delay="3000"/>
                            </p:stCondLst>
                            <p:childTnLst>
                              <p:par>
                                <p:cTn id="66" presetID="26" presetClass="emph" presetSubtype="0" fill="hold" grpId="2" nodeType="afterEffect">
                                  <p:stCondLst>
                                    <p:cond delay="0"/>
                                  </p:stCondLst>
                                  <p:childTnLst>
                                    <p:animEffect transition="out" filter="fade">
                                      <p:cBhvr>
                                        <p:cTn id="67" dur="500" tmFilter="0, 0; .2, .5; .8, .5; 1, 0"/>
                                        <p:tgtEl>
                                          <p:spTgt spid="52"/>
                                        </p:tgtEl>
                                      </p:cBhvr>
                                    </p:animEffect>
                                    <p:animScale>
                                      <p:cBhvr>
                                        <p:cTn id="68" dur="250" autoRev="1" fill="hold"/>
                                        <p:tgtEl>
                                          <p:spTgt spid="52"/>
                                        </p:tgtEl>
                                      </p:cBhvr>
                                      <p:by x="105000" y="105000"/>
                                    </p:animScale>
                                  </p:childTnLst>
                                </p:cTn>
                              </p:par>
                            </p:childTnLst>
                          </p:cTn>
                        </p:par>
                        <p:par>
                          <p:cTn id="69" fill="hold">
                            <p:stCondLst>
                              <p:cond delay="3500"/>
                            </p:stCondLst>
                            <p:childTnLst>
                              <p:par>
                                <p:cTn id="70" presetID="22" presetClass="entr" presetSubtype="8" fill="hold" grpId="2" nodeType="after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wipe(left)">
                                      <p:cBhvr>
                                        <p:cTn id="72" dur="500"/>
                                        <p:tgtEl>
                                          <p:spTgt spid="23"/>
                                        </p:tgtEl>
                                      </p:cBhvr>
                                    </p:animEffect>
                                  </p:childTnLst>
                                </p:cTn>
                              </p:par>
                            </p:childTnLst>
                          </p:cTn>
                        </p:par>
                        <p:par>
                          <p:cTn id="73" fill="hold">
                            <p:stCondLst>
                              <p:cond delay="4000"/>
                            </p:stCondLst>
                            <p:childTnLst>
                              <p:par>
                                <p:cTn id="74" presetID="26" presetClass="emph" presetSubtype="0" fill="hold" grpId="3" nodeType="afterEffect">
                                  <p:stCondLst>
                                    <p:cond delay="0"/>
                                  </p:stCondLst>
                                  <p:childTnLst>
                                    <p:animEffect transition="out" filter="fade">
                                      <p:cBhvr>
                                        <p:cTn id="75" dur="500" tmFilter="0, 0; .2, .5; .8, .5; 1, 0"/>
                                        <p:tgtEl>
                                          <p:spTgt spid="52"/>
                                        </p:tgtEl>
                                      </p:cBhvr>
                                    </p:animEffect>
                                    <p:animScale>
                                      <p:cBhvr>
                                        <p:cTn id="76" dur="250" autoRev="1" fill="hold"/>
                                        <p:tgtEl>
                                          <p:spTgt spid="52"/>
                                        </p:tgtEl>
                                      </p:cBhvr>
                                      <p:by x="105000" y="105000"/>
                                    </p:animScale>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54"/>
                                        </p:tgtEl>
                                        <p:attrNameLst>
                                          <p:attrName>style.visibility</p:attrName>
                                        </p:attrNameLst>
                                      </p:cBhvr>
                                      <p:to>
                                        <p:strVal val="visible"/>
                                      </p:to>
                                    </p:set>
                                    <p:animEffect transition="in" filter="fade">
                                      <p:cBhvr>
                                        <p:cTn id="85"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5" grpId="1" animBg="1"/>
      <p:bldP spid="45" grpId="2" animBg="1"/>
      <p:bldP spid="45" grpId="3" animBg="1"/>
      <p:bldP spid="52" grpId="0" animBg="1"/>
      <p:bldP spid="52" grpId="1" animBg="1"/>
      <p:bldP spid="52" grpId="2" animBg="1"/>
      <p:bldP spid="52" grpId="3" animBg="1"/>
      <p:bldP spid="54" grpId="0" animBg="1"/>
      <p:bldP spid="4" grpId="0"/>
      <p:bldP spid="23" grpId="0" animBg="1"/>
      <p:bldP spid="23" grpId="1" animBg="1"/>
      <p:bldP spid="23" grpId="2" animBg="1"/>
      <p:bldP spid="2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a:xfrm>
            <a:off x="269239" y="1189176"/>
            <a:ext cx="11653523" cy="3877985"/>
          </a:xfrm>
        </p:spPr>
        <p:txBody>
          <a:bodyPr/>
          <a:lstStyle/>
          <a:p>
            <a:r>
              <a:rPr lang="en-US" sz="3200" dirty="0"/>
              <a:t>Update-Help can be targeted at individual modules</a:t>
            </a:r>
          </a:p>
          <a:p>
            <a:endParaRPr lang="en-US" sz="3200" dirty="0"/>
          </a:p>
          <a:p>
            <a:r>
              <a:rPr lang="en-US" sz="3200" dirty="0"/>
              <a:t>Update-Help –Module </a:t>
            </a:r>
            <a:r>
              <a:rPr lang="en-US" sz="3200" dirty="0" err="1"/>
              <a:t>ModuleName</a:t>
            </a:r>
            <a:endParaRPr lang="en-US" sz="3200" dirty="0"/>
          </a:p>
          <a:p>
            <a:endParaRPr lang="en-US" sz="3200" dirty="0"/>
          </a:p>
          <a:p>
            <a:r>
              <a:rPr lang="en-US" sz="3200" dirty="0"/>
              <a:t>Update-Help –Module *</a:t>
            </a:r>
          </a:p>
          <a:p>
            <a:endParaRPr lang="en-US" sz="3200" dirty="0"/>
          </a:p>
          <a:p>
            <a:r>
              <a:rPr lang="en-US" sz="3200" dirty="0"/>
              <a:t>Get-Module </a:t>
            </a:r>
            <a:r>
              <a:rPr lang="en-US" sz="3200" dirty="0" err="1"/>
              <a:t>ActiveDirectory</a:t>
            </a:r>
            <a:r>
              <a:rPr lang="en-US" sz="3200" dirty="0"/>
              <a:t> | Update-Help</a:t>
            </a:r>
          </a:p>
        </p:txBody>
      </p:sp>
      <p:sp>
        <p:nvSpPr>
          <p:cNvPr id="3" name="Title 2"/>
          <p:cNvSpPr>
            <a:spLocks noGrp="1"/>
          </p:cNvSpPr>
          <p:nvPr>
            <p:ph type="title"/>
          </p:nvPr>
        </p:nvSpPr>
        <p:spPr/>
        <p:txBody>
          <a:bodyPr/>
          <a:lstStyle/>
          <a:p>
            <a:r>
              <a:rPr lang="en-US" noProof="1"/>
              <a:t>Updatable Help – Modules</a:t>
            </a:r>
          </a:p>
        </p:txBody>
      </p:sp>
      <p:sp>
        <p:nvSpPr>
          <p:cNvPr id="11" name="Content Placeholder 5"/>
          <p:cNvSpPr txBox="1">
            <a:spLocks/>
          </p:cNvSpPr>
          <p:nvPr/>
        </p:nvSpPr>
        <p:spPr>
          <a:xfrm>
            <a:off x="1919536" y="1268760"/>
            <a:ext cx="8534400" cy="51663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100000"/>
              <a:buFontTx/>
              <a:buBlip>
                <a:blip r:embed="rId4"/>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4"/>
              </a:buBlip>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SzPct val="110000"/>
              <a:buFontTx/>
              <a:buBlip>
                <a:blip r:embed="rId4"/>
              </a:buBlip>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SzPct val="110000"/>
              <a:buFontTx/>
              <a:buBlip>
                <a:blip r:embed="rId4"/>
              </a:buBlip>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SzPct val="110000"/>
              <a:buFontTx/>
              <a:buBlip>
                <a:blip r:embed="rId4"/>
              </a:buBlip>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solidFill>
                <a:schemeClr val="bg1"/>
              </a:solidFill>
              <a:effectLst>
                <a:outerShdw blurRad="38100" dist="38100" dir="2700000" algn="tl">
                  <a:srgbClr val="000000">
                    <a:alpha val="43137"/>
                  </a:srgbClr>
                </a:outerShdw>
              </a:effectLst>
            </a:endParaRPr>
          </a:p>
          <a:p>
            <a:endParaRPr lang="en-US" dirty="0">
              <a:solidFill>
                <a:schemeClr val="bg1"/>
              </a:solidFill>
              <a:effectLst>
                <a:outerShdw blurRad="38100" dist="38100" dir="2700000" algn="tl">
                  <a:srgbClr val="000000">
                    <a:alpha val="43137"/>
                  </a:srgbClr>
                </a:outerShdw>
              </a:effectLst>
            </a:endParaRPr>
          </a:p>
        </p:txBody>
      </p:sp>
    </p:spTree>
    <p:custDataLst>
      <p:tags r:id="rId1"/>
    </p:custDataLst>
    <p:extLst>
      <p:ext uri="{BB962C8B-B14F-4D97-AF65-F5344CB8AC3E}">
        <p14:creationId xmlns:p14="http://schemas.microsoft.com/office/powerpoint/2010/main" val="201625402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name="HIDDEN - Slide247">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165974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HIDDEN - Slide3">
    <p:spTree>
      <p:nvGrpSpPr>
        <p:cNvPr id="1" name=""/>
        <p:cNvGrpSpPr/>
        <p:nvPr/>
      </p:nvGrpSpPr>
      <p:grpSpPr>
        <a:xfrm>
          <a:off x="0" y="0"/>
          <a:ext cx="0" cy="0"/>
          <a:chOff x="0" y="0"/>
          <a:chExt cx="0" cy="0"/>
        </a:xfrm>
      </p:grpSpPr>
      <p:sp>
        <p:nvSpPr>
          <p:cNvPr id="4" name="Title 3"/>
          <p:cNvSpPr>
            <a:spLocks noGrp="1"/>
          </p:cNvSpPr>
          <p:nvPr>
            <p:ph type="title"/>
            <p:custDataLst>
              <p:custData r:id="rId1"/>
            </p:custDataLst>
          </p:nvPr>
        </p:nvSpPr>
        <p:spPr/>
        <p:txBody>
          <a:bodyPr>
            <a:normAutofit/>
          </a:bodyPr>
          <a:lstStyle/>
          <a:p>
            <a:r>
              <a:rPr lang="en-US" sz="3921"/>
              <a:t>PowerShell Built-In Help System</a:t>
            </a:r>
            <a:endParaRPr lang="en-US" sz="3921" dirty="0"/>
          </a:p>
        </p:txBody>
      </p:sp>
    </p:spTree>
    <p:extLst>
      <p:ext uri="{BB962C8B-B14F-4D97-AF65-F5344CB8AC3E}">
        <p14:creationId xmlns:p14="http://schemas.microsoft.com/office/powerpoint/2010/main" val="175241302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name="HIDDEN - Slide248">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a:xfrm>
            <a:off x="269239" y="2084172"/>
            <a:ext cx="11653523" cy="2139688"/>
          </a:xfrm>
        </p:spPr>
        <p:txBody>
          <a:bodyPr/>
          <a:lstStyle/>
          <a:p>
            <a:r>
              <a:rPr lang="en-US"/>
              <a:t>Comment-based help topics for functions and scripts</a:t>
            </a:r>
            <a:endParaRPr lang="en-US" dirty="0"/>
          </a:p>
        </p:txBody>
      </p:sp>
    </p:spTree>
    <p:extLst>
      <p:ext uri="{BB962C8B-B14F-4D97-AF65-F5344CB8AC3E}">
        <p14:creationId xmlns:p14="http://schemas.microsoft.com/office/powerpoint/2010/main" val="416839192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A59B3A-6EDE-40C3-8B84-A4FA4640E7CA}"/>
              </a:ext>
            </a:extLst>
          </p:cNvPr>
          <p:cNvSpPr>
            <a:spLocks noGrp="1"/>
          </p:cNvSpPr>
          <p:nvPr>
            <p:ph type="body" sz="quarter" idx="10"/>
          </p:nvPr>
        </p:nvSpPr>
        <p:spPr>
          <a:xfrm>
            <a:off x="269239" y="1189177"/>
            <a:ext cx="11653523" cy="2468368"/>
          </a:xfrm>
        </p:spPr>
        <p:txBody>
          <a:bodyPr/>
          <a:lstStyle/>
          <a:p>
            <a:r>
              <a:rPr lang="en-US" dirty="0"/>
              <a:t>Used by the help system to create output of get-help</a:t>
            </a:r>
          </a:p>
          <a:p>
            <a:r>
              <a:rPr lang="en-US" dirty="0"/>
              <a:t>Other people should be able to understand what your code does</a:t>
            </a:r>
          </a:p>
          <a:p>
            <a:r>
              <a:rPr lang="en-US" dirty="0"/>
              <a:t>Every script / function you share should have help</a:t>
            </a:r>
          </a:p>
          <a:p>
            <a:endParaRPr lang="en-US" dirty="0"/>
          </a:p>
          <a:p>
            <a:endParaRPr lang="nl-NL" dirty="0"/>
          </a:p>
        </p:txBody>
      </p:sp>
      <p:sp>
        <p:nvSpPr>
          <p:cNvPr id="3" name="Title 2">
            <a:extLst>
              <a:ext uri="{FF2B5EF4-FFF2-40B4-BE49-F238E27FC236}">
                <a16:creationId xmlns:a16="http://schemas.microsoft.com/office/drawing/2014/main" id="{891BEBCA-4954-44E1-BD1E-1BF2AEA0DCC2}"/>
              </a:ext>
            </a:extLst>
          </p:cNvPr>
          <p:cNvSpPr>
            <a:spLocks noGrp="1"/>
          </p:cNvSpPr>
          <p:nvPr>
            <p:ph type="title"/>
          </p:nvPr>
        </p:nvSpPr>
        <p:spPr/>
        <p:txBody>
          <a:bodyPr/>
          <a:lstStyle/>
          <a:p>
            <a:r>
              <a:rPr lang="en-US" dirty="0"/>
              <a:t>Comment Based Help</a:t>
            </a:r>
            <a:endParaRPr lang="nl-NL" dirty="0"/>
          </a:p>
        </p:txBody>
      </p:sp>
    </p:spTree>
    <p:extLst>
      <p:ext uri="{BB962C8B-B14F-4D97-AF65-F5344CB8AC3E}">
        <p14:creationId xmlns:p14="http://schemas.microsoft.com/office/powerpoint/2010/main" val="207705248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Function/Script Comment-Based Help</a:t>
            </a:r>
          </a:p>
        </p:txBody>
      </p:sp>
      <p:sp>
        <p:nvSpPr>
          <p:cNvPr id="4" name="Text Placeholder 3">
            <a:extLst>
              <a:ext uri="{FF2B5EF4-FFF2-40B4-BE49-F238E27FC236}">
                <a16:creationId xmlns:a16="http://schemas.microsoft.com/office/drawing/2014/main" id="{73B18017-4B69-4234-951A-530B16F254A0}"/>
              </a:ext>
            </a:extLst>
          </p:cNvPr>
          <p:cNvSpPr>
            <a:spLocks noGrp="1"/>
          </p:cNvSpPr>
          <p:nvPr>
            <p:ph type="body" sz="quarter" idx="10"/>
          </p:nvPr>
        </p:nvSpPr>
        <p:spPr>
          <a:xfrm>
            <a:off x="269239" y="1189177"/>
            <a:ext cx="11653523" cy="960263"/>
          </a:xfrm>
        </p:spPr>
        <p:txBody>
          <a:bodyPr/>
          <a:lstStyle/>
          <a:p>
            <a:r>
              <a:rPr lang="en-US" dirty="0"/>
              <a:t>Special help comment keywords can be used to write Get-Help topics for functions and scripts</a:t>
            </a:r>
          </a:p>
        </p:txBody>
      </p:sp>
      <p:graphicFrame>
        <p:nvGraphicFramePr>
          <p:cNvPr id="10" name="Table 9"/>
          <p:cNvGraphicFramePr>
            <a:graphicFrameLocks noGrp="1"/>
          </p:cNvGraphicFramePr>
          <p:nvPr>
            <p:extLst>
              <p:ext uri="{D42A27DB-BD31-4B8C-83A1-F6EECF244321}">
                <p14:modId xmlns:p14="http://schemas.microsoft.com/office/powerpoint/2010/main" val="2317724773"/>
              </p:ext>
            </p:extLst>
          </p:nvPr>
        </p:nvGraphicFramePr>
        <p:xfrm>
          <a:off x="1125419" y="2519683"/>
          <a:ext cx="9636362" cy="3840480"/>
        </p:xfrm>
        <a:graphic>
          <a:graphicData uri="http://schemas.openxmlformats.org/drawingml/2006/table">
            <a:tbl>
              <a:tblPr firstRow="1" bandRow="1"/>
              <a:tblGrid>
                <a:gridCol w="9636362">
                  <a:extLst>
                    <a:ext uri="{9D8B030D-6E8A-4147-A177-3AD203B41FA5}">
                      <a16:colId xmlns:a16="http://schemas.microsoft.com/office/drawing/2014/main" val="2939345761"/>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rgbClr val="525252"/>
                          </a:solidFill>
                          <a:latin typeface="Segoe UI Light" panose="020B0502040204020203" pitchFamily="34" charset="0"/>
                          <a:cs typeface="Segoe UI Light" panose="020B0502040204020203" pitchFamily="34" charset="0"/>
                        </a:rPr>
                        <a:t>Syntax</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638775561"/>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400" dirty="0">
                          <a:solidFill>
                            <a:srgbClr val="98FB98"/>
                          </a:solidFill>
                          <a:latin typeface="Lucida Console" panose="020B0609040504020204" pitchFamily="49" charset="0"/>
                        </a:rPr>
                        <a:t># .&lt; help keyword&gt;</a:t>
                      </a:r>
                      <a:endParaRPr lang="en-AU" sz="2400" dirty="0">
                        <a:solidFill>
                          <a:srgbClr val="F5F5F5"/>
                        </a:solidFill>
                        <a:latin typeface="Lucida Console" panose="020B0609040504020204" pitchFamily="49" charset="0"/>
                      </a:endParaRPr>
                    </a:p>
                    <a:p>
                      <a:r>
                        <a:rPr lang="en-AU" sz="2400" dirty="0">
                          <a:solidFill>
                            <a:srgbClr val="98FB98"/>
                          </a:solidFill>
                          <a:latin typeface="Lucida Console" panose="020B0609040504020204" pitchFamily="49" charset="0"/>
                        </a:rPr>
                        <a:t># &lt;help content&gt;</a:t>
                      </a:r>
                      <a:endParaRPr lang="en-AU"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 </a:t>
                      </a:r>
                    </a:p>
                    <a:p>
                      <a:r>
                        <a:rPr lang="en-AU" sz="2400" dirty="0">
                          <a:solidFill>
                            <a:srgbClr val="F5F5F5"/>
                          </a:solidFill>
                          <a:latin typeface="Lucida Console" panose="020B0609040504020204" pitchFamily="49" charset="0"/>
                        </a:rPr>
                        <a:t>    </a:t>
                      </a:r>
                      <a:r>
                        <a:rPr lang="en-AU" sz="2400" dirty="0">
                          <a:solidFill>
                            <a:srgbClr val="E0FFFF"/>
                          </a:solidFill>
                          <a:latin typeface="Lucida Console" panose="020B0609040504020204" pitchFamily="49" charset="0"/>
                        </a:rPr>
                        <a:t>-or</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a:t>
                      </a:r>
                      <a:endParaRPr lang="en-AU" sz="2400" dirty="0">
                        <a:solidFill>
                          <a:srgbClr val="F5F5F5"/>
                        </a:solidFill>
                        <a:latin typeface="Lucida Console" panose="020B0609040504020204" pitchFamily="49" charset="0"/>
                      </a:endParaRPr>
                    </a:p>
                    <a:p>
                      <a:endParaRPr lang="en-AU" sz="2400" dirty="0">
                        <a:solidFill>
                          <a:srgbClr val="F5F5F5"/>
                        </a:solidFill>
                        <a:latin typeface="Lucida Console" panose="020B0609040504020204" pitchFamily="49" charset="0"/>
                      </a:endParaRPr>
                    </a:p>
                    <a:p>
                      <a:r>
                        <a:rPr lang="en-AU" sz="2400" dirty="0">
                          <a:solidFill>
                            <a:srgbClr val="98FB98"/>
                          </a:solidFill>
                          <a:latin typeface="Lucida Console" panose="020B0609040504020204" pitchFamily="49" charset="0"/>
                        </a:rPr>
                        <a:t>&lt;#</a:t>
                      </a:r>
                    </a:p>
                    <a:p>
                      <a:r>
                        <a:rPr lang="en-AU" sz="2400" dirty="0">
                          <a:solidFill>
                            <a:srgbClr val="98FB98"/>
                          </a:solidFill>
                          <a:latin typeface="Lucida Console" panose="020B0609040504020204" pitchFamily="49" charset="0"/>
                        </a:rPr>
                        <a:t>    .&lt; help keyword&gt;</a:t>
                      </a:r>
                    </a:p>
                    <a:p>
                      <a:r>
                        <a:rPr lang="en-AU" sz="2400" dirty="0">
                          <a:solidFill>
                            <a:srgbClr val="98FB98"/>
                          </a:solidFill>
                          <a:latin typeface="Lucida Console" panose="020B0609040504020204" pitchFamily="49" charset="0"/>
                        </a:rPr>
                        <a:t>     &lt; help content&gt;</a:t>
                      </a:r>
                    </a:p>
                    <a:p>
                      <a:r>
                        <a:rPr lang="en-AU" sz="2400" dirty="0">
                          <a:solidFill>
                            <a:srgbClr val="98FB98"/>
                          </a:solidFill>
                          <a:latin typeface="Lucida Console" panose="020B0609040504020204" pitchFamily="49" charset="0"/>
                        </a:rPr>
                        <a:t>#&gt;  </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2321280645"/>
                  </a:ext>
                </a:extLst>
              </a:tr>
            </a:tbl>
          </a:graphicData>
        </a:graphic>
      </p:graphicFrame>
    </p:spTree>
    <p:extLst>
      <p:ext uri="{BB962C8B-B14F-4D97-AF65-F5344CB8AC3E}">
        <p14:creationId xmlns:p14="http://schemas.microsoft.com/office/powerpoint/2010/main" val="152863954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Keywords</a:t>
            </a:r>
          </a:p>
        </p:txBody>
      </p:sp>
      <p:sp>
        <p:nvSpPr>
          <p:cNvPr id="4" name="Text Placeholder 3">
            <a:extLst>
              <a:ext uri="{FF2B5EF4-FFF2-40B4-BE49-F238E27FC236}">
                <a16:creationId xmlns:a16="http://schemas.microsoft.com/office/drawing/2014/main" id="{935F53C9-9D17-4EC4-9E73-A2FFCBBD96C0}"/>
              </a:ext>
            </a:extLst>
          </p:cNvPr>
          <p:cNvSpPr>
            <a:spLocks noGrp="1"/>
          </p:cNvSpPr>
          <p:nvPr>
            <p:ph type="body" sz="quarter" idx="10"/>
          </p:nvPr>
        </p:nvSpPr>
        <p:spPr>
          <a:xfrm>
            <a:off x="269241" y="1189176"/>
            <a:ext cx="5378548" cy="3280898"/>
          </a:xfrm>
        </p:spPr>
        <p:txBody>
          <a:bodyPr/>
          <a:lstStyle/>
          <a:p>
            <a:r>
              <a:rPr lang="en-AU" sz="2800" noProof="1"/>
              <a:t>.SYNOPSIS</a:t>
            </a:r>
          </a:p>
          <a:p>
            <a:r>
              <a:rPr lang="en-AU" sz="2800" noProof="1"/>
              <a:t>.DESCRIPTION</a:t>
            </a:r>
          </a:p>
          <a:p>
            <a:r>
              <a:rPr lang="en-AU" sz="2800" noProof="1"/>
              <a:t>.PARAMETER  &lt;parameter name&gt;</a:t>
            </a:r>
          </a:p>
          <a:p>
            <a:r>
              <a:rPr lang="en-AU" sz="2800" noProof="1"/>
              <a:t>.EXAMPLE</a:t>
            </a:r>
          </a:p>
          <a:p>
            <a:r>
              <a:rPr lang="en-AU" sz="2800" noProof="1"/>
              <a:t>.INPUTS</a:t>
            </a:r>
          </a:p>
          <a:p>
            <a:r>
              <a:rPr lang="en-AU" sz="2800" noProof="1"/>
              <a:t>.OUTPUTS</a:t>
            </a:r>
          </a:p>
        </p:txBody>
      </p:sp>
      <p:sp>
        <p:nvSpPr>
          <p:cNvPr id="8" name="Text Placeholder 7">
            <a:extLst>
              <a:ext uri="{FF2B5EF4-FFF2-40B4-BE49-F238E27FC236}">
                <a16:creationId xmlns:a16="http://schemas.microsoft.com/office/drawing/2014/main" id="{6F18BB99-2176-458F-8CC7-12DB1878F337}"/>
              </a:ext>
            </a:extLst>
          </p:cNvPr>
          <p:cNvSpPr>
            <a:spLocks noGrp="1"/>
          </p:cNvSpPr>
          <p:nvPr>
            <p:ph type="body" sz="quarter" idx="11"/>
          </p:nvPr>
        </p:nvSpPr>
        <p:spPr>
          <a:xfrm>
            <a:off x="6544214" y="1189176"/>
            <a:ext cx="5378548" cy="2739211"/>
          </a:xfrm>
        </p:spPr>
        <p:txBody>
          <a:bodyPr/>
          <a:lstStyle/>
          <a:p>
            <a:r>
              <a:rPr lang="en-AU" sz="2800" noProof="1"/>
              <a:t>.NOTES</a:t>
            </a:r>
          </a:p>
          <a:p>
            <a:r>
              <a:rPr lang="en-AU" sz="2800" noProof="1"/>
              <a:t>.LINK</a:t>
            </a:r>
          </a:p>
          <a:p>
            <a:r>
              <a:rPr lang="en-AU" sz="2800" noProof="1"/>
              <a:t>.COMPONENT</a:t>
            </a:r>
          </a:p>
          <a:p>
            <a:r>
              <a:rPr lang="en-AU" sz="2800" noProof="1"/>
              <a:t>.ROLE</a:t>
            </a:r>
          </a:p>
          <a:p>
            <a:r>
              <a:rPr lang="en-AU" sz="2800" noProof="1"/>
              <a:t>.FUNCTIONALITY</a:t>
            </a:r>
          </a:p>
        </p:txBody>
      </p:sp>
    </p:spTree>
    <p:extLst>
      <p:ext uri="{BB962C8B-B14F-4D97-AF65-F5344CB8AC3E}">
        <p14:creationId xmlns:p14="http://schemas.microsoft.com/office/powerpoint/2010/main" val="379872770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635767" y="1376605"/>
            <a:ext cx="8920466" cy="4104790"/>
          </a:xfrm>
          <a:prstGeom prst="rect">
            <a:avLst/>
          </a:prstGeom>
        </p:spPr>
      </p:pic>
      <p:sp>
        <p:nvSpPr>
          <p:cNvPr id="5" name="Title 4"/>
          <p:cNvSpPr>
            <a:spLocks noGrp="1"/>
          </p:cNvSpPr>
          <p:nvPr>
            <p:ph type="title"/>
          </p:nvPr>
        </p:nvSpPr>
        <p:spPr/>
        <p:txBody>
          <a:bodyPr>
            <a:normAutofit/>
          </a:bodyPr>
          <a:lstStyle/>
          <a:p>
            <a:r>
              <a:rPr lang="en-AU" dirty="0"/>
              <a:t>Function Help - Code</a:t>
            </a:r>
          </a:p>
        </p:txBody>
      </p:sp>
    </p:spTree>
    <p:extLst>
      <p:ext uri="{BB962C8B-B14F-4D97-AF65-F5344CB8AC3E}">
        <p14:creationId xmlns:p14="http://schemas.microsoft.com/office/powerpoint/2010/main" val="106298542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AU" dirty="0"/>
              <a:t>Function Help – Shell Output</a:t>
            </a:r>
          </a:p>
        </p:txBody>
      </p:sp>
      <p:sp>
        <p:nvSpPr>
          <p:cNvPr id="8" name="Rectangle 7"/>
          <p:cNvSpPr/>
          <p:nvPr/>
        </p:nvSpPr>
        <p:spPr>
          <a:xfrm>
            <a:off x="685800" y="1536174"/>
            <a:ext cx="10820400" cy="3785652"/>
          </a:xfrm>
          <a:prstGeom prst="rect">
            <a:avLst/>
          </a:prstGeom>
          <a:solidFill>
            <a:srgbClr val="012456"/>
          </a:solidFill>
        </p:spPr>
        <p:txBody>
          <a:bodyPr wrap="square">
            <a:spAutoFit/>
          </a:body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Get-Help</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Get-</a:t>
            </a:r>
            <a:r>
              <a:rPr lang="en-AU" sz="2000" dirty="0" err="1">
                <a:solidFill>
                  <a:srgbClr val="EE82EE"/>
                </a:solidFill>
                <a:latin typeface="Lucida Console" panose="020B0609040504020204" pitchFamily="49" charset="0"/>
              </a:rPr>
              <a:t>SysLogNN</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-Full </a:t>
            </a:r>
          </a:p>
          <a:p>
            <a:endParaRPr lang="en-AU" sz="2000" dirty="0">
              <a:solidFill>
                <a:srgbClr val="F5F5F5"/>
              </a:solidFill>
              <a:latin typeface="Lucida Console" panose="020B0609040504020204" pitchFamily="49" charset="0"/>
            </a:endParaRPr>
          </a:p>
          <a:p>
            <a:r>
              <a:rPr lang="en-AU" sz="2000" dirty="0">
                <a:solidFill>
                  <a:srgbClr val="F5F5F5"/>
                </a:solidFill>
                <a:latin typeface="Lucida Console" panose="020B0609040504020204" pitchFamily="49" charset="0"/>
              </a:rPr>
              <a:t>NAME</a:t>
            </a:r>
          </a:p>
          <a:p>
            <a:r>
              <a:rPr lang="en-AU" sz="2000" dirty="0">
                <a:solidFill>
                  <a:srgbClr val="F5F5F5"/>
                </a:solidFill>
                <a:latin typeface="Lucida Console" panose="020B0609040504020204" pitchFamily="49" charset="0"/>
              </a:rPr>
              <a:t>    Get-</a:t>
            </a:r>
            <a:r>
              <a:rPr lang="en-AU" sz="2000" dirty="0" err="1">
                <a:solidFill>
                  <a:srgbClr val="F5F5F5"/>
                </a:solidFill>
                <a:latin typeface="Lucida Console" panose="020B0609040504020204" pitchFamily="49" charset="0"/>
              </a:rPr>
              <a:t>SysLogNN</a:t>
            </a:r>
            <a:endParaRPr lang="en-AU" sz="2000" dirty="0">
              <a:solidFill>
                <a:srgbClr val="F5F5F5"/>
              </a:solidFill>
              <a:latin typeface="Lucida Console" panose="020B0609040504020204" pitchFamily="49" charset="0"/>
            </a:endParaRPr>
          </a:p>
          <a:p>
            <a:r>
              <a:rPr lang="en-AU" sz="2000" dirty="0">
                <a:solidFill>
                  <a:srgbClr val="F5F5F5"/>
                </a:solidFill>
                <a:latin typeface="Lucida Console" panose="020B0609040504020204" pitchFamily="49" charset="0"/>
              </a:rPr>
              <a:t>    </a:t>
            </a:r>
          </a:p>
          <a:p>
            <a:r>
              <a:rPr lang="en-AU" sz="2000" dirty="0">
                <a:solidFill>
                  <a:srgbClr val="F5F5F5"/>
                </a:solidFill>
                <a:latin typeface="Lucida Console" panose="020B0609040504020204" pitchFamily="49" charset="0"/>
              </a:rPr>
              <a:t>SYNOPSIS</a:t>
            </a:r>
          </a:p>
          <a:p>
            <a:r>
              <a:rPr lang="en-AU" sz="2000" dirty="0">
                <a:solidFill>
                  <a:srgbClr val="F5F5F5"/>
                </a:solidFill>
                <a:latin typeface="Lucida Console" panose="020B0609040504020204" pitchFamily="49" charset="0"/>
              </a:rPr>
              <a:t>    Function that returns the most recent system event log entries.</a:t>
            </a:r>
          </a:p>
          <a:p>
            <a:r>
              <a:rPr lang="en-AU" sz="2000" dirty="0">
                <a:solidFill>
                  <a:srgbClr val="F5F5F5"/>
                </a:solidFill>
                <a:latin typeface="Lucida Console" panose="020B0609040504020204" pitchFamily="49" charset="0"/>
              </a:rPr>
              <a:t>    </a:t>
            </a:r>
          </a:p>
          <a:p>
            <a:r>
              <a:rPr lang="en-AU" sz="2000" dirty="0">
                <a:solidFill>
                  <a:srgbClr val="F5F5F5"/>
                </a:solidFill>
                <a:latin typeface="Lucida Console" panose="020B0609040504020204" pitchFamily="49" charset="0"/>
              </a:rPr>
              <a:t>SYNTAX</a:t>
            </a:r>
          </a:p>
          <a:p>
            <a:r>
              <a:rPr lang="en-AU" sz="2000" dirty="0">
                <a:solidFill>
                  <a:srgbClr val="F5F5F5"/>
                </a:solidFill>
                <a:latin typeface="Lucida Console" panose="020B0609040504020204" pitchFamily="49" charset="0"/>
              </a:rPr>
              <a:t>    Get-</a:t>
            </a:r>
            <a:r>
              <a:rPr lang="en-AU" sz="2000" dirty="0" err="1">
                <a:solidFill>
                  <a:srgbClr val="F5F5F5"/>
                </a:solidFill>
                <a:latin typeface="Lucida Console" panose="020B0609040504020204" pitchFamily="49" charset="0"/>
              </a:rPr>
              <a:t>SysLogNN</a:t>
            </a:r>
            <a:r>
              <a:rPr lang="en-AU" sz="2000" dirty="0">
                <a:solidFill>
                  <a:srgbClr val="F5F5F5"/>
                </a:solidFill>
                <a:latin typeface="Lucida Console" panose="020B0609040504020204" pitchFamily="49" charset="0"/>
              </a:rPr>
              <a:t> [[-Log] &lt;Object&gt;] [[-</a:t>
            </a:r>
            <a:r>
              <a:rPr lang="en-AU" sz="2000" dirty="0" err="1">
                <a:solidFill>
                  <a:srgbClr val="F5F5F5"/>
                </a:solidFill>
                <a:latin typeface="Lucida Console" panose="020B0609040504020204" pitchFamily="49" charset="0"/>
              </a:rPr>
              <a:t>NumberOfEvents</a:t>
            </a:r>
            <a:r>
              <a:rPr lang="en-AU" sz="2000" dirty="0">
                <a:solidFill>
                  <a:srgbClr val="F5F5F5"/>
                </a:solidFill>
                <a:latin typeface="Lucida Console" panose="020B0609040504020204" pitchFamily="49" charset="0"/>
              </a:rPr>
              <a:t>] &lt;Object&gt;] </a:t>
            </a:r>
          </a:p>
          <a:p>
            <a:r>
              <a:rPr lang="en-AU" sz="2000" dirty="0">
                <a:solidFill>
                  <a:srgbClr val="F5F5F5"/>
                </a:solidFill>
                <a:latin typeface="Lucida Console" panose="020B0609040504020204" pitchFamily="49" charset="0"/>
              </a:rPr>
              <a:t>    [&lt;</a:t>
            </a:r>
            <a:r>
              <a:rPr lang="en-AU" sz="2000" dirty="0" err="1">
                <a:solidFill>
                  <a:srgbClr val="F5F5F5"/>
                </a:solidFill>
                <a:latin typeface="Lucida Console" panose="020B0609040504020204" pitchFamily="49" charset="0"/>
              </a:rPr>
              <a:t>CommonParameters</a:t>
            </a:r>
            <a:r>
              <a:rPr lang="en-AU" sz="2000" dirty="0">
                <a:solidFill>
                  <a:srgbClr val="F5F5F5"/>
                </a:solidFill>
                <a:latin typeface="Lucida Console" panose="020B0609040504020204" pitchFamily="49" charset="0"/>
              </a:rPr>
              <a:t>&gt;]</a:t>
            </a:r>
          </a:p>
          <a:p>
            <a:r>
              <a:rPr lang="en-AU" sz="2000" dirty="0">
                <a:solidFill>
                  <a:srgbClr val="F5F5F5"/>
                </a:solidFill>
                <a:latin typeface="Lucida Console" panose="020B0609040504020204" pitchFamily="49" charset="0"/>
              </a:rPr>
              <a:t>...</a:t>
            </a:r>
          </a:p>
        </p:txBody>
      </p:sp>
    </p:spTree>
    <p:extLst>
      <p:ext uri="{BB962C8B-B14F-4D97-AF65-F5344CB8AC3E}">
        <p14:creationId xmlns:p14="http://schemas.microsoft.com/office/powerpoint/2010/main" val="248367525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AU" dirty="0"/>
              <a:t>Script Help - Code</a:t>
            </a:r>
          </a:p>
        </p:txBody>
      </p:sp>
      <p:pic>
        <p:nvPicPr>
          <p:cNvPr id="6" name="Picture 5"/>
          <p:cNvPicPr>
            <a:picLocks noChangeAspect="1"/>
          </p:cNvPicPr>
          <p:nvPr/>
        </p:nvPicPr>
        <p:blipFill rotWithShape="1">
          <a:blip r:embed="rId3"/>
          <a:srcRect l="4644" t="11507" b="7068"/>
          <a:stretch/>
        </p:blipFill>
        <p:spPr>
          <a:xfrm>
            <a:off x="1371600" y="1572659"/>
            <a:ext cx="9448800" cy="3712682"/>
          </a:xfrm>
          <a:prstGeom prst="rect">
            <a:avLst/>
          </a:prstGeom>
        </p:spPr>
      </p:pic>
    </p:spTree>
    <p:extLst>
      <p:ext uri="{BB962C8B-B14F-4D97-AF65-F5344CB8AC3E}">
        <p14:creationId xmlns:p14="http://schemas.microsoft.com/office/powerpoint/2010/main" val="195781631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AU" dirty="0"/>
              <a:t>Script Help – Shell Output</a:t>
            </a:r>
          </a:p>
        </p:txBody>
      </p:sp>
      <p:sp>
        <p:nvSpPr>
          <p:cNvPr id="8" name="Rectangle 7"/>
          <p:cNvSpPr/>
          <p:nvPr/>
        </p:nvSpPr>
        <p:spPr>
          <a:xfrm>
            <a:off x="1104900" y="1536174"/>
            <a:ext cx="9982200" cy="3785652"/>
          </a:xfrm>
          <a:prstGeom prst="rect">
            <a:avLst/>
          </a:prstGeom>
          <a:solidFill>
            <a:srgbClr val="012456"/>
          </a:solidFill>
        </p:spPr>
        <p:txBody>
          <a:bodyPr wrap="square">
            <a:spAutoFit/>
          </a:body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Get-Help</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.\ScriptHelpExample.ps1</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–Full</a:t>
            </a:r>
          </a:p>
          <a:p>
            <a:endParaRPr lang="en-AU" sz="2000" dirty="0">
              <a:solidFill>
                <a:srgbClr val="FFE4B5"/>
              </a:solidFill>
              <a:latin typeface="Lucida Console" panose="020B0609040504020204" pitchFamily="49" charset="0"/>
            </a:endParaRPr>
          </a:p>
          <a:p>
            <a:r>
              <a:rPr lang="en-AU" sz="2000" dirty="0">
                <a:solidFill>
                  <a:srgbClr val="F5F5F5"/>
                </a:solidFill>
                <a:latin typeface="Lucida Console" panose="020B0609040504020204" pitchFamily="49" charset="0"/>
              </a:rPr>
              <a:t>NAME</a:t>
            </a:r>
          </a:p>
          <a:p>
            <a:r>
              <a:rPr lang="en-AU" sz="2000" dirty="0">
                <a:solidFill>
                  <a:srgbClr val="F5F5F5"/>
                </a:solidFill>
                <a:latin typeface="Lucida Console" panose="020B0609040504020204" pitchFamily="49" charset="0"/>
              </a:rPr>
              <a:t>    C:\scripts\ScriptHelpExample.ps1</a:t>
            </a:r>
          </a:p>
          <a:p>
            <a:r>
              <a:rPr lang="en-AU" sz="2000" dirty="0">
                <a:solidFill>
                  <a:srgbClr val="F5F5F5"/>
                </a:solidFill>
                <a:latin typeface="Lucida Console" panose="020B0609040504020204" pitchFamily="49" charset="0"/>
              </a:rPr>
              <a:t>   </a:t>
            </a:r>
          </a:p>
          <a:p>
            <a:r>
              <a:rPr lang="en-AU" sz="2000" dirty="0">
                <a:solidFill>
                  <a:srgbClr val="F5F5F5"/>
                </a:solidFill>
                <a:latin typeface="Lucida Console" panose="020B0609040504020204" pitchFamily="49" charset="0"/>
              </a:rPr>
              <a:t>SYNOPSIS</a:t>
            </a:r>
          </a:p>
          <a:p>
            <a:r>
              <a:rPr lang="en-AU" sz="2000" dirty="0">
                <a:solidFill>
                  <a:srgbClr val="F5F5F5"/>
                </a:solidFill>
                <a:latin typeface="Lucida Console" panose="020B0609040504020204" pitchFamily="49" charset="0"/>
              </a:rPr>
              <a:t>    Script returns the most recent system event log entries.</a:t>
            </a:r>
          </a:p>
          <a:p>
            <a:r>
              <a:rPr lang="en-AU" sz="2000" dirty="0">
                <a:solidFill>
                  <a:srgbClr val="F5F5F5"/>
                </a:solidFill>
                <a:latin typeface="Lucida Console" panose="020B0609040504020204" pitchFamily="49" charset="0"/>
              </a:rPr>
              <a:t>    </a:t>
            </a:r>
          </a:p>
          <a:p>
            <a:r>
              <a:rPr lang="en-AU" sz="2000" dirty="0">
                <a:solidFill>
                  <a:srgbClr val="F5F5F5"/>
                </a:solidFill>
                <a:latin typeface="Lucida Console" panose="020B0609040504020204" pitchFamily="49" charset="0"/>
              </a:rPr>
              <a:t>SYNTAX</a:t>
            </a:r>
          </a:p>
          <a:p>
            <a:r>
              <a:rPr lang="en-AU" sz="2000" dirty="0">
                <a:solidFill>
                  <a:srgbClr val="F5F5F5"/>
                </a:solidFill>
                <a:latin typeface="Lucida Console" panose="020B0609040504020204" pitchFamily="49" charset="0"/>
              </a:rPr>
              <a:t>    C:\scripts\ScriptHelpExample.ps1 [[-Log] &lt;Object&gt;] [[-</a:t>
            </a:r>
            <a:r>
              <a:rPr lang="en-AU" sz="2000" dirty="0" err="1">
                <a:solidFill>
                  <a:srgbClr val="F5F5F5"/>
                </a:solidFill>
                <a:latin typeface="Lucida Console" panose="020B0609040504020204" pitchFamily="49" charset="0"/>
              </a:rPr>
              <a:t>NumberOfEvents</a:t>
            </a:r>
            <a:r>
              <a:rPr lang="en-AU" sz="2000" dirty="0">
                <a:solidFill>
                  <a:srgbClr val="F5F5F5"/>
                </a:solidFill>
                <a:latin typeface="Lucida Console" panose="020B0609040504020204" pitchFamily="49" charset="0"/>
              </a:rPr>
              <a:t>] &lt;Object&gt;] [&lt;</a:t>
            </a:r>
            <a:r>
              <a:rPr lang="en-AU" sz="2000" dirty="0" err="1">
                <a:solidFill>
                  <a:srgbClr val="F5F5F5"/>
                </a:solidFill>
                <a:latin typeface="Lucida Console" panose="020B0609040504020204" pitchFamily="49" charset="0"/>
              </a:rPr>
              <a:t>CommonParameters</a:t>
            </a:r>
            <a:r>
              <a:rPr lang="en-AU" sz="2000" dirty="0">
                <a:solidFill>
                  <a:srgbClr val="F5F5F5"/>
                </a:solidFill>
                <a:latin typeface="Lucida Console" panose="020B0609040504020204" pitchFamily="49" charset="0"/>
              </a:rPr>
              <a:t>&gt;]</a:t>
            </a:r>
          </a:p>
          <a:p>
            <a:r>
              <a:rPr lang="en-AU" sz="2000" dirty="0">
                <a:solidFill>
                  <a:srgbClr val="F5F5F5"/>
                </a:solidFill>
                <a:latin typeface="Lucida Console" panose="020B0609040504020204" pitchFamily="49" charset="0"/>
              </a:rPr>
              <a:t>...</a:t>
            </a:r>
          </a:p>
        </p:txBody>
      </p:sp>
    </p:spTree>
    <p:extLst>
      <p:ext uri="{BB962C8B-B14F-4D97-AF65-F5344CB8AC3E}">
        <p14:creationId xmlns:p14="http://schemas.microsoft.com/office/powerpoint/2010/main" val="32647402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name="HIDDEN - Slide256">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1178231"/>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Comment Based Help in Scripts and Functions</a:t>
            </a:r>
            <a:endParaRPr lang="en-US" sz="3600" dirty="0">
              <a:solidFill>
                <a:schemeClr val="tx1"/>
              </a:solidFill>
            </a:endParaRPr>
          </a:p>
        </p:txBody>
      </p:sp>
    </p:spTree>
    <p:extLst>
      <p:ext uri="{BB962C8B-B14F-4D97-AF65-F5344CB8AC3E}">
        <p14:creationId xmlns:p14="http://schemas.microsoft.com/office/powerpoint/2010/main" val="3328704276"/>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name="HIDDEN - Slide257">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757408"/>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HIDDEN - Slide6">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32E6D-A6EE-402B-895A-D0B053AB702A}"/>
              </a:ext>
            </a:extLst>
          </p:cNvPr>
          <p:cNvSpPr>
            <a:spLocks noGrp="1"/>
          </p:cNvSpPr>
          <p:nvPr>
            <p:ph type="title"/>
            <p:custDataLst>
              <p:custData r:id="rId1"/>
            </p:custDataLst>
          </p:nvPr>
        </p:nvSpPr>
        <p:spPr>
          <a:xfrm>
            <a:off x="269239" y="2084172"/>
            <a:ext cx="11653523" cy="2139688"/>
          </a:xfrm>
        </p:spPr>
        <p:txBody>
          <a:bodyPr wrap="square"/>
          <a:lstStyle/>
          <a:p>
            <a:r>
              <a:rPr lang="en-US"/>
              <a:t>Using the PowerShell Help System</a:t>
            </a:r>
            <a:endParaRPr lang="en-US" dirty="0"/>
          </a:p>
        </p:txBody>
      </p:sp>
    </p:spTree>
    <p:extLst>
      <p:ext uri="{BB962C8B-B14F-4D97-AF65-F5344CB8AC3E}">
        <p14:creationId xmlns:p14="http://schemas.microsoft.com/office/powerpoint/2010/main" val="138104581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73110F-3F7F-446D-87F9-219F6D0DBF1D}"/>
              </a:ext>
            </a:extLst>
          </p:cNvPr>
          <p:cNvSpPr>
            <a:spLocks noGrp="1"/>
          </p:cNvSpPr>
          <p:nvPr>
            <p:ph type="title"/>
          </p:nvPr>
        </p:nvSpPr>
        <p:spPr>
          <a:xfrm>
            <a:off x="265176" y="292608"/>
            <a:ext cx="8001000" cy="1514261"/>
          </a:xfrm>
        </p:spPr>
        <p:txBody>
          <a:bodyPr/>
          <a:lstStyle/>
          <a:p>
            <a:r>
              <a:rPr lang="en-US"/>
              <a:t>Using the PowerShell Help System</a:t>
            </a:r>
            <a:endParaRPr lang="en-US" dirty="0"/>
          </a:p>
        </p:txBody>
      </p:sp>
    </p:spTree>
    <p:extLst>
      <p:ext uri="{BB962C8B-B14F-4D97-AF65-F5344CB8AC3E}">
        <p14:creationId xmlns:p14="http://schemas.microsoft.com/office/powerpoint/2010/main" val="125766544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name="HIDDEN - 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5B00-DC84-4AB5-82AF-5C975E540C0B}"/>
              </a:ext>
            </a:extLst>
          </p:cNvPr>
          <p:cNvSpPr>
            <a:spLocks noGrp="1"/>
          </p:cNvSpPr>
          <p:nvPr>
            <p:ph type="title" idx="4294967295"/>
          </p:nvPr>
        </p:nvSpPr>
        <p:spPr>
          <a:xfrm>
            <a:off x="536575" y="288925"/>
            <a:ext cx="11655425" cy="900113"/>
          </a:xfrm>
        </p:spPr>
        <p:txBody>
          <a:bodyPr/>
          <a:lstStyle/>
          <a:p>
            <a:r>
              <a:rPr lang="en-US" dirty="0">
                <a:noFill/>
              </a:rPr>
              <a:t>Microsoft</a:t>
            </a:r>
          </a:p>
        </p:txBody>
      </p:sp>
    </p:spTree>
    <p:extLst>
      <p:ext uri="{BB962C8B-B14F-4D97-AF65-F5344CB8AC3E}">
        <p14:creationId xmlns:p14="http://schemas.microsoft.com/office/powerpoint/2010/main" val="343307611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HIDDEN - Slide5">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BDD850C-29B9-4641-B580-0B91B9EBAE00}"/>
              </a:ext>
            </a:extLst>
          </p:cNvPr>
          <p:cNvSpPr>
            <a:spLocks noGrp="1"/>
          </p:cNvSpPr>
          <p:nvPr>
            <p:ph type="body" sz="quarter" idx="10"/>
            <p:custDataLst>
              <p:custData r:id="rId1"/>
            </p:custDataLst>
          </p:nvPr>
        </p:nvSpPr>
        <p:spPr>
          <a:xfrm>
            <a:off x="265176" y="2011680"/>
            <a:ext cx="9064366" cy="923330"/>
          </a:xfrm>
        </p:spPr>
        <p:txBody>
          <a:bodyPr/>
          <a:lstStyle/>
          <a:p>
            <a:r>
              <a:rPr lang="en-US"/>
              <a:t>Understand how the help system works</a:t>
            </a:r>
          </a:p>
          <a:p>
            <a:r>
              <a:rPr lang="en-US"/>
              <a:t>Update help files</a:t>
            </a:r>
            <a:endParaRPr lang="en-US" dirty="0"/>
          </a:p>
        </p:txBody>
      </p:sp>
      <p:sp>
        <p:nvSpPr>
          <p:cNvPr id="5" name="Text Placeholder 4">
            <a:extLst>
              <a:ext uri="{FF2B5EF4-FFF2-40B4-BE49-F238E27FC236}">
                <a16:creationId xmlns:a16="http://schemas.microsoft.com/office/drawing/2014/main" id="{55182462-DFDF-4D48-A92C-42FD52821C4E}"/>
              </a:ext>
            </a:extLst>
          </p:cNvPr>
          <p:cNvSpPr>
            <a:spLocks noGrp="1"/>
          </p:cNvSpPr>
          <p:nvPr>
            <p:ph type="body" sz="quarter" idx="11"/>
            <p:custDataLst>
              <p:custData r:id="rId2"/>
            </p:custDataLst>
          </p:nvPr>
        </p:nvSpPr>
        <p:spPr>
          <a:xfrm>
            <a:off x="269239" y="1189177"/>
            <a:ext cx="11653523" cy="572464"/>
          </a:xfrm>
        </p:spPr>
        <p:txBody>
          <a:bodyPr/>
          <a:lstStyle/>
          <a:p>
            <a:r>
              <a:rPr lang="en-US"/>
              <a:t>After completing Using the PowerShell Help System, you will be able to:</a:t>
            </a:r>
            <a:endParaRPr lang="en-US" dirty="0"/>
          </a:p>
        </p:txBody>
      </p:sp>
    </p:spTree>
    <p:extLst>
      <p:ext uri="{BB962C8B-B14F-4D97-AF65-F5344CB8AC3E}">
        <p14:creationId xmlns:p14="http://schemas.microsoft.com/office/powerpoint/2010/main" val="4074415210"/>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HIDDEN - Slide9">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Get help using Get-Help</a:t>
            </a:r>
            <a:endParaRPr lang="en-US" dirty="0"/>
          </a:p>
        </p:txBody>
      </p:sp>
    </p:spTree>
    <p:extLst>
      <p:ext uri="{BB962C8B-B14F-4D97-AF65-F5344CB8AC3E}">
        <p14:creationId xmlns:p14="http://schemas.microsoft.com/office/powerpoint/2010/main" val="368260117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8E2868-980D-40AB-9FFA-150DEFE33AAF}"/>
              </a:ext>
            </a:extLst>
          </p:cNvPr>
          <p:cNvSpPr>
            <a:spLocks noGrp="1"/>
          </p:cNvSpPr>
          <p:nvPr>
            <p:ph type="body" sz="quarter" idx="10"/>
          </p:nvPr>
        </p:nvSpPr>
        <p:spPr>
          <a:xfrm>
            <a:off x="269239" y="1189177"/>
            <a:ext cx="11653523" cy="2244525"/>
          </a:xfrm>
        </p:spPr>
        <p:txBody>
          <a:bodyPr/>
          <a:lstStyle/>
          <a:p>
            <a:r>
              <a:rPr lang="en-US" dirty="0"/>
              <a:t>PowerShell has a building help system via command “Get-Help”</a:t>
            </a:r>
          </a:p>
          <a:p>
            <a:endParaRPr lang="en-US" dirty="0"/>
          </a:p>
          <a:p>
            <a:r>
              <a:rPr lang="en-US" dirty="0"/>
              <a:t>PowerShell help per concept: (About_)</a:t>
            </a:r>
          </a:p>
          <a:p>
            <a:pPr lvl="1"/>
            <a:r>
              <a:rPr lang="en-US" dirty="0">
                <a:hlinkClick r:id="rId3"/>
              </a:rPr>
              <a:t>https://docs.microsoft.com/en-us/powershell/module/microsoft.powershell.core/about/</a:t>
            </a:r>
            <a:endParaRPr lang="en-US" dirty="0"/>
          </a:p>
        </p:txBody>
      </p:sp>
      <p:sp>
        <p:nvSpPr>
          <p:cNvPr id="3" name="Title 2">
            <a:extLst>
              <a:ext uri="{FF2B5EF4-FFF2-40B4-BE49-F238E27FC236}">
                <a16:creationId xmlns:a16="http://schemas.microsoft.com/office/drawing/2014/main" id="{353737A5-8888-44D0-ADC3-5F4A1DE10D3D}"/>
              </a:ext>
            </a:extLst>
          </p:cNvPr>
          <p:cNvSpPr>
            <a:spLocks noGrp="1"/>
          </p:cNvSpPr>
          <p:nvPr>
            <p:ph type="title"/>
          </p:nvPr>
        </p:nvSpPr>
        <p:spPr/>
        <p:txBody>
          <a:bodyPr/>
          <a:lstStyle/>
          <a:p>
            <a:r>
              <a:rPr lang="en-US" dirty="0"/>
              <a:t>PowerShell get-help</a:t>
            </a:r>
            <a:endParaRPr lang="nl-NL" dirty="0"/>
          </a:p>
        </p:txBody>
      </p:sp>
    </p:spTree>
    <p:extLst>
      <p:ext uri="{BB962C8B-B14F-4D97-AF65-F5344CB8AC3E}">
        <p14:creationId xmlns:p14="http://schemas.microsoft.com/office/powerpoint/2010/main" val="183887599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Help for Cmdlets – Default Short View</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4035992145"/>
              </p:ext>
            </p:extLst>
          </p:nvPr>
        </p:nvGraphicFramePr>
        <p:xfrm>
          <a:off x="1203960" y="1371600"/>
          <a:ext cx="9784080" cy="5059680"/>
        </p:xfrm>
        <a:graphic>
          <a:graphicData uri="http://schemas.openxmlformats.org/drawingml/2006/table">
            <a:tbl>
              <a:tblPr firstRow="1" bandRow="1">
                <a:tableStyleId>{5C22544A-7EE6-4342-B048-85BDC9FD1C3A}</a:tableStyleId>
              </a:tblPr>
              <a:tblGrid>
                <a:gridCol w="9784080">
                  <a:extLst>
                    <a:ext uri="{9D8B030D-6E8A-4147-A177-3AD203B41FA5}">
                      <a16:colId xmlns:a16="http://schemas.microsoft.com/office/drawing/2014/main" val="2289400794"/>
                    </a:ext>
                  </a:extLst>
                </a:gridCol>
              </a:tblGrid>
              <a:tr h="370840">
                <a:tc>
                  <a:txBody>
                    <a:bodyPr/>
                    <a:lstStyle/>
                    <a:p>
                      <a:r>
                        <a:rPr lang="en-AU" sz="1800" b="0" dirty="0">
                          <a:solidFill>
                            <a:srgbClr val="F5F5F5"/>
                          </a:solidFill>
                          <a:latin typeface="Lucida Console" panose="020B0609040504020204" pitchFamily="49" charset="0"/>
                        </a:rPr>
                        <a:t>PS C:\&gt; </a:t>
                      </a:r>
                      <a:r>
                        <a:rPr lang="en-AU" sz="1800" b="0" dirty="0">
                          <a:solidFill>
                            <a:srgbClr val="E0FFFF"/>
                          </a:solidFill>
                          <a:latin typeface="Lucida Console" panose="020B0609040504020204" pitchFamily="49" charset="0"/>
                        </a:rPr>
                        <a:t>Get-Help</a:t>
                      </a:r>
                      <a:r>
                        <a:rPr lang="en-AU" sz="1800" b="0" dirty="0">
                          <a:solidFill>
                            <a:srgbClr val="F5F5F5"/>
                          </a:solidFill>
                          <a:latin typeface="Lucida Console" panose="020B0609040504020204" pitchFamily="49" charset="0"/>
                        </a:rPr>
                        <a:t> </a:t>
                      </a:r>
                      <a:r>
                        <a:rPr lang="en-AU" sz="1800" b="0" dirty="0">
                          <a:solidFill>
                            <a:srgbClr val="EE82EE"/>
                          </a:solidFill>
                          <a:latin typeface="Lucida Console" panose="020B0609040504020204" pitchFamily="49" charset="0"/>
                        </a:rPr>
                        <a:t>Get-</a:t>
                      </a:r>
                      <a:r>
                        <a:rPr lang="en-AU" sz="1800" b="0" dirty="0" err="1">
                          <a:solidFill>
                            <a:srgbClr val="EE82EE"/>
                          </a:solidFill>
                          <a:latin typeface="Lucida Console" panose="020B0609040504020204" pitchFamily="49" charset="0"/>
                        </a:rPr>
                        <a:t>ChildItem</a:t>
                      </a:r>
                      <a:r>
                        <a:rPr lang="en-AU" sz="1800" b="0" dirty="0">
                          <a:solidFill>
                            <a:srgbClr val="EE82EE"/>
                          </a:solidFill>
                          <a:latin typeface="Lucida Console" panose="020B0609040504020204" pitchFamily="49" charset="0"/>
                        </a:rPr>
                        <a:t> </a:t>
                      </a:r>
                    </a:p>
                    <a:p>
                      <a:r>
                        <a:rPr lang="en-AU" sz="1800" b="0" dirty="0">
                          <a:solidFill>
                            <a:srgbClr val="98FB98"/>
                          </a:solidFill>
                          <a:latin typeface="Lucida Console" panose="020B0609040504020204" pitchFamily="49" charset="0"/>
                        </a:rPr>
                        <a:t>#or </a:t>
                      </a:r>
                    </a:p>
                    <a:p>
                      <a:r>
                        <a:rPr lang="en-AU" sz="1800" b="0" dirty="0">
                          <a:solidFill>
                            <a:srgbClr val="F5F5F5"/>
                          </a:solidFill>
                          <a:latin typeface="Lucida Console" panose="020B0609040504020204" pitchFamily="49" charset="0"/>
                        </a:rPr>
                        <a:t>PS C:\&gt; </a:t>
                      </a:r>
                      <a:r>
                        <a:rPr lang="en-AU" sz="1800" b="0" dirty="0">
                          <a:solidFill>
                            <a:srgbClr val="E0FFFF"/>
                          </a:solidFill>
                          <a:latin typeface="Lucida Console" panose="020B0609040504020204" pitchFamily="49" charset="0"/>
                        </a:rPr>
                        <a:t>Get-</a:t>
                      </a:r>
                      <a:r>
                        <a:rPr lang="en-AU" sz="1800" b="0" dirty="0" err="1">
                          <a:solidFill>
                            <a:srgbClr val="E0FFFF"/>
                          </a:solidFill>
                          <a:latin typeface="Lucida Console" panose="020B0609040504020204" pitchFamily="49" charset="0"/>
                        </a:rPr>
                        <a:t>ChildItem</a:t>
                      </a:r>
                      <a:r>
                        <a:rPr lang="en-AU" sz="1800" b="0" dirty="0">
                          <a:solidFill>
                            <a:srgbClr val="F5F5F5"/>
                          </a:solidFill>
                          <a:latin typeface="Lucida Console" panose="020B0609040504020204" pitchFamily="49" charset="0"/>
                        </a:rPr>
                        <a:t> </a:t>
                      </a:r>
                      <a:r>
                        <a:rPr lang="en-AU" sz="1800" b="0" dirty="0">
                          <a:solidFill>
                            <a:srgbClr val="FFE4B5"/>
                          </a:solidFill>
                          <a:latin typeface="Lucida Console" panose="020B0609040504020204" pitchFamily="49" charset="0"/>
                        </a:rPr>
                        <a:t>-? </a:t>
                      </a:r>
                    </a:p>
                    <a:p>
                      <a:endParaRPr lang="en-AU" sz="1600" b="0" dirty="0">
                        <a:solidFill>
                          <a:srgbClr val="EE82EE"/>
                        </a:solidFill>
                        <a:latin typeface="Lucida Console" panose="020B0609040504020204" pitchFamily="49" charset="0"/>
                      </a:endParaRPr>
                    </a:p>
                    <a:p>
                      <a:r>
                        <a:rPr lang="en-AU" sz="1600" b="0" dirty="0">
                          <a:solidFill>
                            <a:srgbClr val="F5F5F5"/>
                          </a:solidFill>
                          <a:latin typeface="Lucida Console" panose="020B0609040504020204" pitchFamily="49" charset="0"/>
                        </a:rPr>
                        <a:t>NAME</a:t>
                      </a:r>
                    </a:p>
                    <a:p>
                      <a:r>
                        <a:rPr lang="en-AU" sz="1600" b="0" dirty="0">
                          <a:solidFill>
                            <a:srgbClr val="F5F5F5"/>
                          </a:solidFill>
                          <a:latin typeface="Lucida Console" panose="020B0609040504020204" pitchFamily="49" charset="0"/>
                        </a:rPr>
                        <a:t>    Get-</a:t>
                      </a:r>
                      <a:r>
                        <a:rPr lang="en-AU" sz="1600" b="0" dirty="0" err="1">
                          <a:solidFill>
                            <a:srgbClr val="F5F5F5"/>
                          </a:solidFill>
                          <a:latin typeface="Lucida Console" panose="020B0609040504020204" pitchFamily="49" charset="0"/>
                        </a:rPr>
                        <a:t>ChildItem</a:t>
                      </a:r>
                      <a:endParaRPr lang="en-AU" sz="1600" b="0" dirty="0">
                        <a:solidFill>
                          <a:srgbClr val="F5F5F5"/>
                        </a:solidFill>
                        <a:latin typeface="Lucida Console" panose="020B0609040504020204" pitchFamily="49" charset="0"/>
                      </a:endParaRPr>
                    </a:p>
                    <a:p>
                      <a:r>
                        <a:rPr lang="en-AU" sz="1600" b="0" dirty="0">
                          <a:solidFill>
                            <a:srgbClr val="F5F5F5"/>
                          </a:solidFill>
                          <a:latin typeface="Lucida Console" panose="020B0609040504020204" pitchFamily="49" charset="0"/>
                        </a:rPr>
                        <a:t>SYNOPSIS</a:t>
                      </a:r>
                    </a:p>
                    <a:p>
                      <a:r>
                        <a:rPr lang="en-AU" sz="1600" b="0" dirty="0">
                          <a:solidFill>
                            <a:srgbClr val="F5F5F5"/>
                          </a:solidFill>
                          <a:latin typeface="Lucida Console" panose="020B0609040504020204" pitchFamily="49" charset="0"/>
                        </a:rPr>
                        <a:t>    Gets the files and folders in a file system drive.</a:t>
                      </a:r>
                    </a:p>
                    <a:p>
                      <a:r>
                        <a:rPr lang="en-AU" sz="1600" b="0" dirty="0">
                          <a:solidFill>
                            <a:srgbClr val="F5F5F5"/>
                          </a:solidFill>
                          <a:latin typeface="Lucida Console" panose="020B0609040504020204" pitchFamily="49" charset="0"/>
                        </a:rPr>
                        <a:t>SYNTAX</a:t>
                      </a:r>
                    </a:p>
                    <a:p>
                      <a:r>
                        <a:rPr lang="en-AU" sz="1600" b="0" dirty="0">
                          <a:solidFill>
                            <a:srgbClr val="F5F5F5"/>
                          </a:solidFill>
                          <a:latin typeface="Lucida Console" panose="020B0609040504020204" pitchFamily="49" charset="0"/>
                        </a:rPr>
                        <a:t>    Get-</a:t>
                      </a:r>
                      <a:r>
                        <a:rPr lang="en-AU" sz="1600" b="0" dirty="0" err="1">
                          <a:solidFill>
                            <a:srgbClr val="F5F5F5"/>
                          </a:solidFill>
                          <a:latin typeface="Lucida Console" panose="020B0609040504020204" pitchFamily="49" charset="0"/>
                        </a:rPr>
                        <a:t>ChildItem</a:t>
                      </a:r>
                      <a:r>
                        <a:rPr lang="en-AU" sz="1600" b="0" dirty="0">
                          <a:solidFill>
                            <a:srgbClr val="F5F5F5"/>
                          </a:solidFill>
                          <a:latin typeface="Lucida Console" panose="020B0609040504020204" pitchFamily="49" charset="0"/>
                        </a:rPr>
                        <a:t> [[-Path] &lt;String[]&gt;] [[-Filter] &lt;String&gt;]...</a:t>
                      </a:r>
                    </a:p>
                    <a:p>
                      <a:r>
                        <a:rPr lang="en-AU" sz="1600" b="0" dirty="0">
                          <a:solidFill>
                            <a:srgbClr val="F5F5F5"/>
                          </a:solidFill>
                          <a:latin typeface="Lucida Console" panose="020B0609040504020204" pitchFamily="49" charset="0"/>
                        </a:rPr>
                        <a:t>...    </a:t>
                      </a:r>
                    </a:p>
                    <a:p>
                      <a:r>
                        <a:rPr lang="en-AU" sz="1600" b="0" dirty="0">
                          <a:solidFill>
                            <a:srgbClr val="F5F5F5"/>
                          </a:solidFill>
                          <a:latin typeface="Lucida Console" panose="020B0609040504020204" pitchFamily="49" charset="0"/>
                        </a:rPr>
                        <a:t>DESCRIPTION</a:t>
                      </a:r>
                    </a:p>
                    <a:p>
                      <a:r>
                        <a:rPr lang="en-AU" sz="1600" b="0" dirty="0">
                          <a:solidFill>
                            <a:srgbClr val="F5F5F5"/>
                          </a:solidFill>
                          <a:latin typeface="Lucida Console" panose="020B0609040504020204" pitchFamily="49" charset="0"/>
                        </a:rPr>
                        <a:t>    The Get-</a:t>
                      </a:r>
                      <a:r>
                        <a:rPr lang="en-AU" sz="1600" b="0" dirty="0" err="1">
                          <a:solidFill>
                            <a:srgbClr val="F5F5F5"/>
                          </a:solidFill>
                          <a:latin typeface="Lucida Console" panose="020B0609040504020204" pitchFamily="49" charset="0"/>
                        </a:rPr>
                        <a:t>ChildItem</a:t>
                      </a:r>
                      <a:r>
                        <a:rPr lang="en-AU" sz="1600" b="0" dirty="0">
                          <a:solidFill>
                            <a:srgbClr val="F5F5F5"/>
                          </a:solidFill>
                          <a:latin typeface="Lucida Console" panose="020B0609040504020204" pitchFamily="49" charset="0"/>
                        </a:rPr>
                        <a:t> cmdlet gets the items in one or more...</a:t>
                      </a:r>
                    </a:p>
                    <a:p>
                      <a:r>
                        <a:rPr lang="en-AU" sz="1600" b="0" dirty="0">
                          <a:solidFill>
                            <a:srgbClr val="F5F5F5"/>
                          </a:solidFill>
                          <a:latin typeface="Lucida Console" panose="020B0609040504020204" pitchFamily="49" charset="0"/>
                        </a:rPr>
                        <a:t>...</a:t>
                      </a:r>
                    </a:p>
                    <a:p>
                      <a:r>
                        <a:rPr lang="en-AU" sz="1600" b="0" dirty="0">
                          <a:solidFill>
                            <a:srgbClr val="F5F5F5"/>
                          </a:solidFill>
                          <a:latin typeface="Lucida Console" panose="020B0609040504020204" pitchFamily="49" charset="0"/>
                        </a:rPr>
                        <a:t>RELATED LINKS</a:t>
                      </a:r>
                    </a:p>
                    <a:p>
                      <a:r>
                        <a:rPr lang="de-DE" sz="1600" b="0" dirty="0">
                          <a:solidFill>
                            <a:srgbClr val="F5F5F5"/>
                          </a:solidFill>
                          <a:latin typeface="Lucida Console" panose="020B0609040504020204" pitchFamily="49" charset="0"/>
                        </a:rPr>
                        <a:t>    Online version: http://technet.microsoft.com/library/h...</a:t>
                      </a:r>
                    </a:p>
                    <a:p>
                      <a:r>
                        <a:rPr lang="en-AU" sz="1600" b="0" dirty="0">
                          <a:solidFill>
                            <a:srgbClr val="F5F5F5"/>
                          </a:solidFill>
                          <a:latin typeface="Lucida Console" panose="020B0609040504020204" pitchFamily="49" charset="0"/>
                        </a:rPr>
                        <a:t>...</a:t>
                      </a:r>
                    </a:p>
                    <a:p>
                      <a:r>
                        <a:rPr lang="en-AU" sz="1600" b="0" dirty="0">
                          <a:solidFill>
                            <a:srgbClr val="F5F5F5"/>
                          </a:solidFill>
                          <a:latin typeface="Lucida Console" panose="020B0609040504020204" pitchFamily="49" charset="0"/>
                        </a:rPr>
                        <a:t>REMARKS</a:t>
                      </a:r>
                    </a:p>
                    <a:p>
                      <a:r>
                        <a:rPr lang="en-AU" sz="1600" b="0" dirty="0">
                          <a:solidFill>
                            <a:srgbClr val="F5F5F5"/>
                          </a:solidFill>
                          <a:latin typeface="Lucida Console" panose="020B0609040504020204" pitchFamily="49" charset="0"/>
                        </a:rPr>
                        <a:t>    To see the examples, type: "get-help Get-</a:t>
                      </a:r>
                      <a:r>
                        <a:rPr lang="en-AU" sz="1600" b="0" dirty="0" err="1">
                          <a:solidFill>
                            <a:srgbClr val="F5F5F5"/>
                          </a:solidFill>
                          <a:latin typeface="Lucida Console" panose="020B0609040504020204" pitchFamily="49" charset="0"/>
                        </a:rPr>
                        <a:t>ChildItem</a:t>
                      </a:r>
                      <a:r>
                        <a:rPr lang="en-AU" sz="1600" b="0" dirty="0">
                          <a:solidFill>
                            <a:srgbClr val="F5F5F5"/>
                          </a:solidFill>
                          <a:latin typeface="Lucida Console" panose="020B0609040504020204" pitchFamily="49" charset="0"/>
                        </a:rPr>
                        <a:t> ...</a:t>
                      </a:r>
                    </a:p>
                    <a:p>
                      <a:r>
                        <a:rPr lang="en-AU" sz="1600" b="0" dirty="0">
                          <a:solidFill>
                            <a:srgbClr val="E0FFFF"/>
                          </a:solidFill>
                          <a:latin typeface="Lucida Console" panose="020B0609040504020204" pitchFamily="49" charset="0"/>
                        </a:rPr>
                        <a:t>...</a:t>
                      </a:r>
                    </a:p>
                  </a:txBody>
                  <a:tcPr>
                    <a:solidFill>
                      <a:srgbClr val="012456"/>
                    </a:solidFill>
                  </a:tcPr>
                </a:tc>
                <a:extLst>
                  <a:ext uri="{0D108BD9-81ED-4DB2-BD59-A6C34878D82A}">
                    <a16:rowId xmlns:a16="http://schemas.microsoft.com/office/drawing/2014/main" val="4292146092"/>
                  </a:ext>
                </a:extLst>
              </a:tr>
            </a:tbl>
          </a:graphicData>
        </a:graphic>
      </p:graphicFrame>
    </p:spTree>
    <p:extLst>
      <p:ext uri="{BB962C8B-B14F-4D97-AF65-F5344CB8AC3E}">
        <p14:creationId xmlns:p14="http://schemas.microsoft.com/office/powerpoint/2010/main" val="312896579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Help for Cmdlets – Parameters</a:t>
            </a:r>
          </a:p>
        </p:txBody>
      </p:sp>
      <p:graphicFrame>
        <p:nvGraphicFramePr>
          <p:cNvPr id="6" name="Table 5">
            <a:extLst>
              <a:ext uri="{FF2B5EF4-FFF2-40B4-BE49-F238E27FC236}">
                <a16:creationId xmlns:a16="http://schemas.microsoft.com/office/drawing/2014/main" id="{E6198855-848B-4466-988A-E44861704549}"/>
              </a:ext>
            </a:extLst>
          </p:cNvPr>
          <p:cNvGraphicFramePr>
            <a:graphicFrameLocks noGrp="1"/>
          </p:cNvGraphicFramePr>
          <p:nvPr>
            <p:extLst>
              <p:ext uri="{D42A27DB-BD31-4B8C-83A1-F6EECF244321}">
                <p14:modId xmlns:p14="http://schemas.microsoft.com/office/powerpoint/2010/main" val="2738019221"/>
              </p:ext>
            </p:extLst>
          </p:nvPr>
        </p:nvGraphicFramePr>
        <p:xfrm>
          <a:off x="482202" y="1600200"/>
          <a:ext cx="11227596" cy="4511040"/>
        </p:xfrm>
        <a:graphic>
          <a:graphicData uri="http://schemas.openxmlformats.org/drawingml/2006/table">
            <a:tbl>
              <a:tblPr firstRow="1" bandRow="1"/>
              <a:tblGrid>
                <a:gridCol w="1921671">
                  <a:extLst>
                    <a:ext uri="{9D8B030D-6E8A-4147-A177-3AD203B41FA5}">
                      <a16:colId xmlns:a16="http://schemas.microsoft.com/office/drawing/2014/main" val="793964081"/>
                    </a:ext>
                  </a:extLst>
                </a:gridCol>
                <a:gridCol w="2590800">
                  <a:extLst>
                    <a:ext uri="{9D8B030D-6E8A-4147-A177-3AD203B41FA5}">
                      <a16:colId xmlns:a16="http://schemas.microsoft.com/office/drawing/2014/main" val="1898863205"/>
                    </a:ext>
                  </a:extLst>
                </a:gridCol>
                <a:gridCol w="6715125">
                  <a:extLst>
                    <a:ext uri="{9D8B030D-6E8A-4147-A177-3AD203B41FA5}">
                      <a16:colId xmlns:a16="http://schemas.microsoft.com/office/drawing/2014/main" val="1727863582"/>
                    </a:ext>
                  </a:extLst>
                </a:gridCol>
              </a:tblGrid>
              <a:tr h="282644">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b="0">
                          <a:latin typeface="Segoe UI Light" panose="020B0502040204020203" pitchFamily="34" charset="0"/>
                          <a:cs typeface="Segoe UI Light" panose="020B0502040204020203" pitchFamily="34" charset="0"/>
                        </a:rPr>
                        <a:t>Parameter</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A5BBA"/>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b="0">
                          <a:latin typeface="Segoe UI Light" panose="020B0502040204020203" pitchFamily="34" charset="0"/>
                          <a:cs typeface="Segoe UI Light" panose="020B0502040204020203" pitchFamily="34" charset="0"/>
                        </a:rPr>
                        <a:t>What you Get</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A5BBA"/>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b="0" dirty="0">
                          <a:latin typeface="Segoe UI Light" panose="020B0502040204020203" pitchFamily="34" charset="0"/>
                          <a:cs typeface="Segoe UI Light" panose="020B0502040204020203" pitchFamily="34" charset="0"/>
                        </a:rPr>
                        <a:t>Example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A5BBA"/>
                    </a:solidFill>
                  </a:tcPr>
                </a:tc>
                <a:extLst>
                  <a:ext uri="{0D108BD9-81ED-4DB2-BD59-A6C34878D82A}">
                    <a16:rowId xmlns:a16="http://schemas.microsoft.com/office/drawing/2014/main" val="990436866"/>
                  </a:ext>
                </a:extLst>
              </a:tr>
              <a:tr h="565288">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1800" dirty="0">
                          <a:latin typeface="Segoe UI Light" panose="020B0502040204020203" pitchFamily="34" charset="0"/>
                          <a:cs typeface="Segoe UI Light" panose="020B0502040204020203" pitchFamily="34" charset="0"/>
                        </a:rPr>
                        <a:t>&lt;None</a:t>
                      </a:r>
                      <a:r>
                        <a:rPr lang="en-AU" sz="1800" baseline="0" dirty="0">
                          <a:latin typeface="Segoe UI Light" panose="020B0502040204020203" pitchFamily="34" charset="0"/>
                          <a:cs typeface="Segoe UI Light" panose="020B0502040204020203" pitchFamily="34" charset="0"/>
                        </a:rPr>
                        <a:t> Specified&gt;</a:t>
                      </a:r>
                      <a:endParaRPr lang="en-AU" sz="1800" dirty="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40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1800">
                          <a:latin typeface="Segoe UI Light" panose="020B0502040204020203" pitchFamily="34" charset="0"/>
                          <a:cs typeface="Segoe UI Light" panose="020B0502040204020203" pitchFamily="34" charset="0"/>
                        </a:rPr>
                        <a:t>Command</a:t>
                      </a:r>
                      <a:r>
                        <a:rPr lang="en-AU" sz="1800" baseline="0">
                          <a:latin typeface="Segoe UI Light" panose="020B0502040204020203" pitchFamily="34" charset="0"/>
                          <a:cs typeface="Segoe UI Light" panose="020B0502040204020203" pitchFamily="34" charset="0"/>
                        </a:rPr>
                        <a:t> Name, Synopsis, Syntax, Description, Related Links, Remarks</a:t>
                      </a:r>
                      <a:endParaRPr lang="en-AU" sz="180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40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AU" sz="2000" b="0">
                          <a:solidFill>
                            <a:srgbClr val="F5F5F5"/>
                          </a:solidFill>
                          <a:latin typeface="Lucida Console" panose="020B0609040504020204" pitchFamily="49" charset="0"/>
                        </a:rPr>
                        <a:t>PS C:\&gt; </a:t>
                      </a:r>
                      <a:r>
                        <a:rPr lang="en-US" sz="2000" b="0"/>
                        <a:t> </a:t>
                      </a:r>
                      <a:r>
                        <a:rPr lang="en-US" sz="2000" b="0">
                          <a:solidFill>
                            <a:srgbClr val="E0FFFF"/>
                          </a:solidFill>
                          <a:latin typeface="Lucida Console" panose="020B0609040504020204" pitchFamily="49" charset="0"/>
                        </a:rPr>
                        <a:t>Get-Help</a:t>
                      </a:r>
                      <a:r>
                        <a:rPr lang="en-US" sz="2000" b="0">
                          <a:solidFill>
                            <a:srgbClr val="F5F5F5"/>
                          </a:solidFill>
                          <a:latin typeface="Lucida Console" panose="020B0609040504020204" pitchFamily="49" charset="0"/>
                        </a:rPr>
                        <a:t> </a:t>
                      </a:r>
                      <a:r>
                        <a:rPr lang="en-US" sz="2000" b="0">
                          <a:solidFill>
                            <a:srgbClr val="EE82EE"/>
                          </a:solidFill>
                          <a:latin typeface="Lucida Console" panose="020B0609040504020204" pitchFamily="49" charset="0"/>
                        </a:rPr>
                        <a:t>Get-</a:t>
                      </a:r>
                      <a:r>
                        <a:rPr lang="en-US" sz="2000" b="0" err="1">
                          <a:solidFill>
                            <a:srgbClr val="EE82EE"/>
                          </a:solidFill>
                          <a:latin typeface="Lucida Console" panose="020B0609040504020204" pitchFamily="49" charset="0"/>
                        </a:rPr>
                        <a:t>ChildItem</a:t>
                      </a:r>
                      <a:endParaRPr lang="en-US" sz="2000" b="0">
                        <a:solidFill>
                          <a:srgbClr val="FFE4B5"/>
                        </a:solidFill>
                        <a:latin typeface="Lucida Console" panose="020B0609040504020204" pitchFamily="49"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2050"/>
                    </a:solidFill>
                  </a:tcPr>
                </a:tc>
                <a:extLst>
                  <a:ext uri="{0D108BD9-81ED-4DB2-BD59-A6C34878D82A}">
                    <a16:rowId xmlns:a16="http://schemas.microsoft.com/office/drawing/2014/main" val="1067910448"/>
                  </a:ext>
                </a:extLst>
              </a:tr>
              <a:tr h="44752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1800">
                          <a:latin typeface="Segoe UI Light" panose="020B0502040204020203" pitchFamily="34" charset="0"/>
                          <a:cs typeface="Segoe UI Light" panose="020B0502040204020203" pitchFamily="34" charset="0"/>
                        </a:rPr>
                        <a:t>-Examples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20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1800" dirty="0">
                          <a:latin typeface="Segoe UI Light" panose="020B0502040204020203" pitchFamily="34" charset="0"/>
                          <a:cs typeface="Segoe UI Light" panose="020B0502040204020203" pitchFamily="34" charset="0"/>
                        </a:rPr>
                        <a:t>Name, Synopsis, Examples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20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AU" sz="2000" b="0">
                          <a:solidFill>
                            <a:srgbClr val="F5F5F5"/>
                          </a:solidFill>
                          <a:latin typeface="Lucida Console" panose="020B0609040504020204" pitchFamily="49" charset="0"/>
                        </a:rPr>
                        <a:t>PS C:\&gt; </a:t>
                      </a:r>
                      <a:r>
                        <a:rPr lang="en-US" sz="2000" b="0"/>
                        <a:t> </a:t>
                      </a:r>
                      <a:r>
                        <a:rPr lang="en-US" sz="2000" b="0">
                          <a:solidFill>
                            <a:srgbClr val="E0FFFF"/>
                          </a:solidFill>
                          <a:latin typeface="Lucida Console" panose="020B0609040504020204" pitchFamily="49" charset="0"/>
                        </a:rPr>
                        <a:t>Get-Help</a:t>
                      </a:r>
                      <a:r>
                        <a:rPr lang="en-US" sz="2000" b="0">
                          <a:solidFill>
                            <a:srgbClr val="F5F5F5"/>
                          </a:solidFill>
                          <a:latin typeface="Lucida Console" panose="020B0609040504020204" pitchFamily="49" charset="0"/>
                        </a:rPr>
                        <a:t> </a:t>
                      </a:r>
                      <a:r>
                        <a:rPr lang="en-US" sz="2000" b="0">
                          <a:solidFill>
                            <a:srgbClr val="EE82EE"/>
                          </a:solidFill>
                          <a:latin typeface="Lucida Console" panose="020B0609040504020204" pitchFamily="49" charset="0"/>
                        </a:rPr>
                        <a:t>Get-ChildItem</a:t>
                      </a:r>
                      <a:r>
                        <a:rPr lang="en-US" sz="2000" b="0">
                          <a:solidFill>
                            <a:srgbClr val="F5F5F5"/>
                          </a:solidFill>
                          <a:latin typeface="Lucida Console" panose="020B0609040504020204" pitchFamily="49" charset="0"/>
                        </a:rPr>
                        <a:t> </a:t>
                      </a:r>
                      <a:r>
                        <a:rPr lang="en-US" sz="2000" b="0">
                          <a:solidFill>
                            <a:srgbClr val="FFE4B5"/>
                          </a:solidFill>
                          <a:latin typeface="Lucida Console" panose="020B0609040504020204" pitchFamily="49" charset="0"/>
                        </a:rPr>
                        <a:t>–Examples</a:t>
                      </a:r>
                    </a:p>
                    <a:p>
                      <a:endParaRPr lang="en-AU" sz="200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2050"/>
                    </a:solidFill>
                  </a:tcPr>
                </a:tc>
                <a:extLst>
                  <a:ext uri="{0D108BD9-81ED-4DB2-BD59-A6C34878D82A}">
                    <a16:rowId xmlns:a16="http://schemas.microsoft.com/office/drawing/2014/main" val="1535108766"/>
                  </a:ext>
                </a:extLst>
              </a:tr>
              <a:tr h="44752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1800">
                          <a:latin typeface="Segoe UI Light" panose="020B0502040204020203" pitchFamily="34" charset="0"/>
                          <a:cs typeface="Segoe UI Light" panose="020B0502040204020203" pitchFamily="34" charset="0"/>
                        </a:rPr>
                        <a:t>-Detailed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40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1800">
                          <a:latin typeface="Segoe UI Light" panose="020B0502040204020203" pitchFamily="34" charset="0"/>
                          <a:cs typeface="Segoe UI Light" panose="020B0502040204020203" pitchFamily="34" charset="0"/>
                        </a:rPr>
                        <a:t>Name, Synopsis,</a:t>
                      </a:r>
                      <a:r>
                        <a:rPr lang="en-AU" sz="1800" baseline="0">
                          <a:latin typeface="Segoe UI Light" panose="020B0502040204020203" pitchFamily="34" charset="0"/>
                          <a:cs typeface="Segoe UI Light" panose="020B0502040204020203" pitchFamily="34" charset="0"/>
                        </a:rPr>
                        <a:t> Parameters, Examples</a:t>
                      </a:r>
                      <a:endParaRPr lang="en-AU" sz="180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40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AU" sz="2000" b="0">
                          <a:solidFill>
                            <a:srgbClr val="F5F5F5"/>
                          </a:solidFill>
                          <a:latin typeface="Lucida Console" panose="020B0609040504020204" pitchFamily="49" charset="0"/>
                        </a:rPr>
                        <a:t>PS C:\&gt; </a:t>
                      </a:r>
                      <a:r>
                        <a:rPr lang="en-US" sz="2000" b="0"/>
                        <a:t> </a:t>
                      </a:r>
                      <a:r>
                        <a:rPr lang="en-US" sz="2000" b="0">
                          <a:solidFill>
                            <a:srgbClr val="E0FFFF"/>
                          </a:solidFill>
                          <a:latin typeface="Lucida Console" panose="020B0609040504020204" pitchFamily="49" charset="0"/>
                        </a:rPr>
                        <a:t>Get-Help</a:t>
                      </a:r>
                      <a:r>
                        <a:rPr lang="en-US" sz="2000" b="0">
                          <a:solidFill>
                            <a:srgbClr val="F5F5F5"/>
                          </a:solidFill>
                          <a:latin typeface="Lucida Console" panose="020B0609040504020204" pitchFamily="49" charset="0"/>
                        </a:rPr>
                        <a:t> </a:t>
                      </a:r>
                      <a:r>
                        <a:rPr lang="en-US" sz="2000" b="0">
                          <a:solidFill>
                            <a:srgbClr val="EE82EE"/>
                          </a:solidFill>
                          <a:latin typeface="Lucida Console" panose="020B0609040504020204" pitchFamily="49" charset="0"/>
                        </a:rPr>
                        <a:t>Get-ChildItem</a:t>
                      </a:r>
                      <a:r>
                        <a:rPr lang="en-US" sz="2000" b="0">
                          <a:solidFill>
                            <a:srgbClr val="F5F5F5"/>
                          </a:solidFill>
                          <a:latin typeface="Lucida Console" panose="020B0609040504020204" pitchFamily="49" charset="0"/>
                        </a:rPr>
                        <a:t> </a:t>
                      </a:r>
                      <a:r>
                        <a:rPr lang="en-US" sz="2000" b="0">
                          <a:solidFill>
                            <a:srgbClr val="FFE4B5"/>
                          </a:solidFill>
                          <a:latin typeface="Lucida Console" panose="020B0609040504020204" pitchFamily="49" charset="0"/>
                        </a:rPr>
                        <a:t>–Detailed</a:t>
                      </a:r>
                    </a:p>
                    <a:p>
                      <a:endParaRPr lang="en-AU" sz="200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2050"/>
                    </a:solidFill>
                  </a:tcPr>
                </a:tc>
                <a:extLst>
                  <a:ext uri="{0D108BD9-81ED-4DB2-BD59-A6C34878D82A}">
                    <a16:rowId xmlns:a16="http://schemas.microsoft.com/office/drawing/2014/main" val="1106179794"/>
                  </a:ext>
                </a:extLst>
              </a:tr>
              <a:tr h="730164">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1800">
                          <a:latin typeface="Segoe UI Light" panose="020B0502040204020203" pitchFamily="34" charset="0"/>
                          <a:cs typeface="Segoe UI Light" panose="020B0502040204020203" pitchFamily="34" charset="0"/>
                        </a:rPr>
                        <a:t>-Full</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20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1800">
                          <a:latin typeface="Segoe UI Light" panose="020B0502040204020203" pitchFamily="34" charset="0"/>
                          <a:cs typeface="Segoe UI Light" panose="020B0502040204020203" pitchFamily="34" charset="0"/>
                        </a:rPr>
                        <a:t>Name, Synopsis, Syntax,</a:t>
                      </a:r>
                      <a:r>
                        <a:rPr lang="en-AU" sz="1800" baseline="0">
                          <a:latin typeface="Segoe UI Light" panose="020B0502040204020203" pitchFamily="34" charset="0"/>
                          <a:cs typeface="Segoe UI Light" panose="020B0502040204020203" pitchFamily="34" charset="0"/>
                        </a:rPr>
                        <a:t> Description, Parameters, Inputs, Outputs, Notes, Remarks, Examples, Related Links</a:t>
                      </a:r>
                      <a:endParaRPr lang="en-AU" sz="180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20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AU" sz="2000" b="0" dirty="0">
                          <a:solidFill>
                            <a:srgbClr val="F5F5F5"/>
                          </a:solidFill>
                          <a:latin typeface="Lucida Console" panose="020B0609040504020204" pitchFamily="49" charset="0"/>
                        </a:rPr>
                        <a:t>PS C:\&gt; </a:t>
                      </a:r>
                      <a:r>
                        <a:rPr lang="en-US" sz="2000" b="0" dirty="0"/>
                        <a:t> </a:t>
                      </a:r>
                      <a:r>
                        <a:rPr lang="en-US" sz="2000" b="0" dirty="0">
                          <a:solidFill>
                            <a:srgbClr val="E0FFFF"/>
                          </a:solidFill>
                          <a:latin typeface="Lucida Console" panose="020B0609040504020204" pitchFamily="49" charset="0"/>
                        </a:rPr>
                        <a:t>Get-Help</a:t>
                      </a:r>
                      <a:r>
                        <a:rPr lang="en-US" sz="2000" b="0" dirty="0">
                          <a:solidFill>
                            <a:srgbClr val="F5F5F5"/>
                          </a:solidFill>
                          <a:latin typeface="Lucida Console" panose="020B0609040504020204" pitchFamily="49" charset="0"/>
                        </a:rPr>
                        <a:t> </a:t>
                      </a:r>
                      <a:r>
                        <a:rPr lang="en-US" sz="2000" b="0" dirty="0">
                          <a:solidFill>
                            <a:srgbClr val="EE82EE"/>
                          </a:solidFill>
                          <a:latin typeface="Lucida Console" panose="020B0609040504020204" pitchFamily="49" charset="0"/>
                        </a:rPr>
                        <a:t>Get-</a:t>
                      </a:r>
                      <a:r>
                        <a:rPr lang="en-US" sz="2000" b="0" dirty="0" err="1">
                          <a:solidFill>
                            <a:srgbClr val="EE82EE"/>
                          </a:solidFill>
                          <a:latin typeface="Lucida Console" panose="020B0609040504020204" pitchFamily="49" charset="0"/>
                        </a:rPr>
                        <a:t>ChildItem</a:t>
                      </a:r>
                      <a:r>
                        <a:rPr lang="en-US" sz="2000" b="0" dirty="0">
                          <a:solidFill>
                            <a:srgbClr val="F5F5F5"/>
                          </a:solidFill>
                          <a:latin typeface="Lucida Console" panose="020B0609040504020204" pitchFamily="49" charset="0"/>
                        </a:rPr>
                        <a:t> </a:t>
                      </a:r>
                      <a:r>
                        <a:rPr lang="en-US" sz="2000" b="0" dirty="0">
                          <a:solidFill>
                            <a:srgbClr val="FFE4B5"/>
                          </a:solidFill>
                          <a:latin typeface="Lucida Console" panose="020B0609040504020204" pitchFamily="49" charset="0"/>
                        </a:rPr>
                        <a:t>–Full</a:t>
                      </a:r>
                    </a:p>
                    <a:p>
                      <a:endParaRPr lang="en-AU" sz="2000" dirty="0">
                        <a:latin typeface="Segoe UI Light" panose="020B0502040204020203" pitchFamily="34" charset="0"/>
                        <a:cs typeface="Segoe UI Light" panose="020B05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2050"/>
                    </a:solidFill>
                  </a:tcPr>
                </a:tc>
                <a:extLst>
                  <a:ext uri="{0D108BD9-81ED-4DB2-BD59-A6C34878D82A}">
                    <a16:rowId xmlns:a16="http://schemas.microsoft.com/office/drawing/2014/main" val="3726539097"/>
                  </a:ext>
                </a:extLst>
              </a:tr>
            </a:tbl>
          </a:graphicData>
        </a:graphic>
      </p:graphicFrame>
    </p:spTree>
    <p:extLst>
      <p:ext uri="{BB962C8B-B14F-4D97-AF65-F5344CB8AC3E}">
        <p14:creationId xmlns:p14="http://schemas.microsoft.com/office/powerpoint/2010/main" val="149592140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ESTINGTAG" val="TestingValue-JC Was here"/>
</p:tagLst>
</file>

<file path=ppt/tags/tag2.xml><?xml version="1.0" encoding="utf-8"?>
<p:tagLst xmlns:a="http://schemas.openxmlformats.org/drawingml/2006/main" xmlns:r="http://schemas.openxmlformats.org/officeDocument/2006/relationships" xmlns:p="http://schemas.openxmlformats.org/presentationml/2006/main">
  <p:tag name="TESTINGTAG" val="TestingValue-JC Was here"/>
</p:tagLst>
</file>

<file path=ppt/tags/tag3.xml><?xml version="1.0" encoding="utf-8"?>
<p:tagLst xmlns:a="http://schemas.openxmlformats.org/drawingml/2006/main" xmlns:r="http://schemas.openxmlformats.org/officeDocument/2006/relationships" xmlns:p="http://schemas.openxmlformats.org/presentationml/2006/main">
  <p:tag name="TESTINGTAG" val="TestingValue-JC Was here"/>
</p:tagLst>
</file>

<file path=ppt/tags/tag4.xml><?xml version="1.0" encoding="utf-8"?>
<p:tagLst xmlns:a="http://schemas.openxmlformats.org/drawingml/2006/main" xmlns:r="http://schemas.openxmlformats.org/officeDocument/2006/relationships" xmlns:p="http://schemas.openxmlformats.org/presentationml/2006/main">
  <p:tag name="TESTINGTAG" val="TestingValue-JC Was here"/>
</p:tagLst>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odule_Template.potx" id="{BB82BB87-20AC-4D5F-99E6-343083F3454E}" vid="{5366D007-9D6C-4F17-B88E-EA0EF7F0E1DD}"/>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odule_Template.potx" id="{BB82BB87-20AC-4D5F-99E6-343083F3454E}" vid="{02DCE5BF-0620-405C-AB2E-55A001BDDF9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10.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1.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2.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13.xml><?xml version="1.0" encoding="utf-8"?>
<ct:contentTypeSchema xmlns:ct="http://schemas.microsoft.com/office/2006/metadata/contentType" xmlns:ma="http://schemas.microsoft.com/office/2006/metadata/properties/metaAttributes" ct:_="" ma:_="" ma:contentTypeName="Document" ma:contentTypeID="0x0101003D836F0D51E45746AA90AA578B82A533" ma:contentTypeVersion="11" ma:contentTypeDescription="Create a new document." ma:contentTypeScope="" ma:versionID="5237bfa6acac454aa46e597307ad7a2e">
  <xsd:schema xmlns:xsd="http://www.w3.org/2001/XMLSchema" xmlns:xs="http://www.w3.org/2001/XMLSchema" xmlns:p="http://schemas.microsoft.com/office/2006/metadata/properties" xmlns:ns1="http://schemas.microsoft.com/sharepoint/v3" xmlns:ns2="fa9ac045-4823-4e55-900e-1aa609c35a06" xmlns:ns3="c704a652-3265-482e-8a1b-93524a267d50" targetNamespace="http://schemas.microsoft.com/office/2006/metadata/properties" ma:root="true" ma:fieldsID="ce0497b6632bcbde9a6d1b4b828b5ed7" ns1:_="" ns2:_="" ns3:_="">
    <xsd:import namespace="http://schemas.microsoft.com/sharepoint/v3"/>
    <xsd:import namespace="fa9ac045-4823-4e55-900e-1aa609c35a06"/>
    <xsd:import namespace="c704a652-3265-482e-8a1b-93524a267d5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element ref="ns1:_ip_UnifiedCompliancePolicyProperties" minOccurs="0"/>
                <xsd:element ref="ns1:_ip_UnifiedCompliancePolicyUIAc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9ac045-4823-4e55-900e-1aa609c35a06"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704a652-3265-482e-8a1b-93524a267d5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4.xml><?xml version="1.0" encoding="utf-8"?>
<?mso-contentType ?>
<FormTemplates xmlns="http://schemas.microsoft.com/sharepoint/v3/contenttype/forms">
  <Display>DocumentLibraryForm</Display>
  <Edit>DocumentLibraryForm</Edit>
  <New>DocumentLibraryForm</New>
</FormTemplates>
</file>

<file path=customXml/item15.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MediaServiceKeyPoints xmlns="fa9ac045-4823-4e55-900e-1aa609c35a06" xsi:nil="true"/>
    <_ip_UnifiedCompliancePolicyProperties xmlns="http://schemas.microsoft.com/sharepoint/v3" xsi:nil="true"/>
  </documentManagement>
</p:properties>
</file>

<file path=customXml/item2.xml><?xml version="1.0" encoding="utf-8"?>
<pd:PersonalizationDefinition xmlns:pd="Strauss.PersonalizationDefinition" name="">
  <pd:DataReferenceList>
    <pd:DataReference datasourceID="feebff45-792f-402d-b0b2-aef9b0ece030" dataFieldID="c025b050-8f9b-4a58-8690-6c2d0d1906cd" variableListUniqueId="d6c5d8a6-45b5-4a0e-b0e7-cf1e0e53bdd5"/>
  </pd:DataReferenceList>
  <pd:VariableReplacementDescriptor name="" desc="" uid="">
    <pd:DataReferenceList>
      <pd:DataReference datasourceID="feebff45-792f-402d-b0b2-aef9b0ece030" dataFieldID="c025b050-8f9b-4a58-8690-6c2d0d1906cd" variableListUniqueId="d6c5d8a6-45b5-4a0e-b0e7-cf1e0e53bdd5"/>
    </pd:DataReferenceList>
  </pd:VariableReplacementDescriptor>
</pd:PersonalizationDefinition>
</file>

<file path=customXml/item3.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4.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D90DEB8C-C00E-4B1C-B45B-737A9292CE09}">
  <ds:schemaRefs>
    <ds:schemaRef ds:uri="Strauss.PersonalizationDefinition"/>
  </ds:schemaRefs>
</ds:datastoreItem>
</file>

<file path=customXml/itemProps10.xml><?xml version="1.0" encoding="utf-8"?>
<ds:datastoreItem xmlns:ds="http://schemas.openxmlformats.org/officeDocument/2006/customXml" ds:itemID="{5877949E-1685-4FD6-8EDB-2750F3513C29}">
  <ds:schemaRefs>
    <ds:schemaRef ds:uri="Strauss.PersonalizationDefinition"/>
  </ds:schemaRefs>
</ds:datastoreItem>
</file>

<file path=customXml/itemProps11.xml><?xml version="1.0" encoding="utf-8"?>
<ds:datastoreItem xmlns:ds="http://schemas.openxmlformats.org/officeDocument/2006/customXml" ds:itemID="{D4BA36DB-6E1F-4C58-ADF5-30702D7DADDB}">
  <ds:schemaRefs>
    <ds:schemaRef ds:uri="Strauss.PersonalizationDefinition"/>
  </ds:schemaRefs>
</ds:datastoreItem>
</file>

<file path=customXml/itemProps12.xml><?xml version="1.0" encoding="utf-8"?>
<ds:datastoreItem xmlns:ds="http://schemas.openxmlformats.org/officeDocument/2006/customXml" ds:itemID="{DD0590D6-C2D6-4ADE-AFF9-E99226A6152E}">
  <ds:schemaRefs>
    <ds:schemaRef ds:uri="Strauss.PersonalizationDefinition"/>
  </ds:schemaRefs>
</ds:datastoreItem>
</file>

<file path=customXml/itemProps13.xml><?xml version="1.0" encoding="utf-8"?>
<ds:datastoreItem xmlns:ds="http://schemas.openxmlformats.org/officeDocument/2006/customXml" ds:itemID="{A23E2E98-03C9-46BD-8C4E-67C95297EA00}"/>
</file>

<file path=customXml/itemProps14.xml><?xml version="1.0" encoding="utf-8"?>
<ds:datastoreItem xmlns:ds="http://schemas.openxmlformats.org/officeDocument/2006/customXml" ds:itemID="{C59D8E69-C898-40D5-8B12-D2789B70AC06}"/>
</file>

<file path=customXml/itemProps15.xml><?xml version="1.0" encoding="utf-8"?>
<ds:datastoreItem xmlns:ds="http://schemas.openxmlformats.org/officeDocument/2006/customXml" ds:itemID="{EAA77BCC-3220-47AD-B441-0FEF332A20BA}"/>
</file>

<file path=customXml/itemProps2.xml><?xml version="1.0" encoding="utf-8"?>
<ds:datastoreItem xmlns:ds="http://schemas.openxmlformats.org/officeDocument/2006/customXml" ds:itemID="{541D4602-AC17-4CBD-B95E-D5B3D757BC54}">
  <ds:schemaRefs>
    <ds:schemaRef ds:uri="Strauss.PersonalizationDefinition"/>
  </ds:schemaRefs>
</ds:datastoreItem>
</file>

<file path=customXml/itemProps3.xml><?xml version="1.0" encoding="utf-8"?>
<ds:datastoreItem xmlns:ds="http://schemas.openxmlformats.org/officeDocument/2006/customXml" ds:itemID="{4A3F169F-E27D-4A25-888C-4C5D83BAC082}">
  <ds:schemaRefs>
    <ds:schemaRef ds:uri="Strauss.PersonalizationDefinition"/>
  </ds:schemaRefs>
</ds:datastoreItem>
</file>

<file path=customXml/itemProps4.xml><?xml version="1.0" encoding="utf-8"?>
<ds:datastoreItem xmlns:ds="http://schemas.openxmlformats.org/officeDocument/2006/customXml" ds:itemID="{0F7851F0-22C9-4086-B07A-5B53AA1D88C0}">
  <ds:schemaRefs>
    <ds:schemaRef ds:uri="Strauss.PersonalizationDefinition"/>
  </ds:schemaRefs>
</ds:datastoreItem>
</file>

<file path=customXml/itemProps5.xml><?xml version="1.0" encoding="utf-8"?>
<ds:datastoreItem xmlns:ds="http://schemas.openxmlformats.org/officeDocument/2006/customXml" ds:itemID="{1C29C85C-B0E6-4A81-8D1A-F7F50C870851}">
  <ds:schemaRefs>
    <ds:schemaRef ds:uri="Strauss.PersonalizationDefinition"/>
  </ds:schemaRefs>
</ds:datastoreItem>
</file>

<file path=customXml/itemProps6.xml><?xml version="1.0" encoding="utf-8"?>
<ds:datastoreItem xmlns:ds="http://schemas.openxmlformats.org/officeDocument/2006/customXml" ds:itemID="{B09E3EAE-66CA-4A91-A5FE-A34A70B099ED}">
  <ds:schemaRefs>
    <ds:schemaRef ds:uri="Strauss.PersonalizationDefinition"/>
  </ds:schemaRefs>
</ds:datastoreItem>
</file>

<file path=customXml/itemProps7.xml><?xml version="1.0" encoding="utf-8"?>
<ds:datastoreItem xmlns:ds="http://schemas.openxmlformats.org/officeDocument/2006/customXml" ds:itemID="{712108F3-86F2-4B95-AF2D-FE4E45965FCC}">
  <ds:schemaRefs>
    <ds:schemaRef ds:uri="Strauss.PersonalizationDefinition"/>
  </ds:schemaRefs>
</ds:datastoreItem>
</file>

<file path=customXml/itemProps8.xml><?xml version="1.0" encoding="utf-8"?>
<ds:datastoreItem xmlns:ds="http://schemas.openxmlformats.org/officeDocument/2006/customXml" ds:itemID="{403C2C4B-ACA6-4985-91F1-9FFEA60D2B25}">
  <ds:schemaRefs>
    <ds:schemaRef ds:uri="Strauss.PersonalizationDefinition"/>
  </ds:schemaRefs>
</ds:datastoreItem>
</file>

<file path=customXml/itemProps9.xml><?xml version="1.0" encoding="utf-8"?>
<ds:datastoreItem xmlns:ds="http://schemas.openxmlformats.org/officeDocument/2006/customXml" ds:itemID="{8B91C954-B3B5-4BE5-A6B4-B95B3C7FAE33}">
  <ds:schemaRefs>
    <ds:schemaRef ds:uri="Strauss.PersonalizationDefinition"/>
  </ds:schemaRefs>
</ds:datastoreItem>
</file>

<file path=docProps/app.xml><?xml version="1.0" encoding="utf-8"?>
<Properties xmlns="http://schemas.openxmlformats.org/officeDocument/2006/extended-properties" xmlns:vt="http://schemas.openxmlformats.org/officeDocument/2006/docPropsVTypes">
  <Template>Module_Template</Template>
  <TotalTime>2</TotalTime>
  <Words>1533</Words>
  <Application>Microsoft Office PowerPoint</Application>
  <PresentationFormat>Widescreen</PresentationFormat>
  <Paragraphs>346</Paragraphs>
  <Slides>41</Slides>
  <Notes>41</Notes>
  <HiddenSlides>1</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41</vt:i4>
      </vt:variant>
    </vt:vector>
  </HeadingPairs>
  <TitlesOfParts>
    <vt:vector size="55" baseType="lpstr">
      <vt:lpstr>Arial</vt:lpstr>
      <vt:lpstr>Calibri</vt:lpstr>
      <vt:lpstr>Calibri Light</vt:lpstr>
      <vt:lpstr>Consolas</vt:lpstr>
      <vt:lpstr>Courier New</vt:lpstr>
      <vt:lpstr>Lucida Console</vt:lpstr>
      <vt:lpstr>Segoe</vt:lpstr>
      <vt:lpstr>Segoe UI</vt:lpstr>
      <vt:lpstr>Segoe UI Light</vt:lpstr>
      <vt:lpstr>Segoe UI Semibold</vt:lpstr>
      <vt:lpstr>SegoeUI</vt:lpstr>
      <vt:lpstr>Wingdings</vt:lpstr>
      <vt:lpstr>WHITE TEMPLATE</vt:lpstr>
      <vt:lpstr>COLOR TEMPLATE</vt:lpstr>
      <vt:lpstr>WorkshopPLUS - Windows PowerShell: Foundation Skills</vt:lpstr>
      <vt:lpstr>Disclaimer</vt:lpstr>
      <vt:lpstr>PowerShell Built-In Help System</vt:lpstr>
      <vt:lpstr>Using the PowerShell Help System</vt:lpstr>
      <vt:lpstr>PowerPoint Presentation</vt:lpstr>
      <vt:lpstr>Get help using Get-Help</vt:lpstr>
      <vt:lpstr>PowerShell get-help</vt:lpstr>
      <vt:lpstr>Help for Cmdlets – Default Short View</vt:lpstr>
      <vt:lpstr>Help for Cmdlets – Parameters</vt:lpstr>
      <vt:lpstr>Help for Cmdlets – Parameters</vt:lpstr>
      <vt:lpstr>Help for Specified Cmdlet Parameter(s)</vt:lpstr>
      <vt:lpstr>Get-Help -ShowWindow</vt:lpstr>
      <vt:lpstr>Demonstration</vt:lpstr>
      <vt:lpstr>PowerPoint Presentation</vt:lpstr>
      <vt:lpstr>Getting help for PowerShell concepts</vt:lpstr>
      <vt:lpstr>PowerShell Concept Help</vt:lpstr>
      <vt:lpstr>Concept Help in the Console</vt:lpstr>
      <vt:lpstr>Concept Help in the ISE</vt:lpstr>
      <vt:lpstr>About Help on Microsoft Docs</vt:lpstr>
      <vt:lpstr>Demonstration</vt:lpstr>
      <vt:lpstr>PowerPoint Presentation</vt:lpstr>
      <vt:lpstr>Updatable Help</vt:lpstr>
      <vt:lpstr>Updatable Help</vt:lpstr>
      <vt:lpstr>Update-Help Diagram (Internet Connected)</vt:lpstr>
      <vt:lpstr>Updatable Help – With Internet Access</vt:lpstr>
      <vt:lpstr>Updatable Help – No Internet Access</vt:lpstr>
      <vt:lpstr>Update-Help Diagram</vt:lpstr>
      <vt:lpstr>Updatable Help – Modules</vt:lpstr>
      <vt:lpstr>PowerPoint Presentation</vt:lpstr>
      <vt:lpstr>Comment-based help topics for functions and scripts</vt:lpstr>
      <vt:lpstr>Comment Based Help</vt:lpstr>
      <vt:lpstr>Function/Script Comment-Based Help</vt:lpstr>
      <vt:lpstr>Keywords</vt:lpstr>
      <vt:lpstr>Function Help - Code</vt:lpstr>
      <vt:lpstr>Function Help – Shell Output</vt:lpstr>
      <vt:lpstr>Script Help - Code</vt:lpstr>
      <vt:lpstr>Script Help – Shell Output</vt:lpstr>
      <vt:lpstr>Demonstration</vt:lpstr>
      <vt:lpstr>PowerPoint Presentation</vt:lpstr>
      <vt:lpstr>Using the PowerShell Help System</vt:lpstr>
      <vt:lpstr>Microsoft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WorkshopPLUS - Windows PowerShell: Foundation Skills</dc:title>
  <dc:creator>Mike O'Neill</dc:creator>
  <cp:lastModifiedBy>Mike O'Neill</cp:lastModifiedBy>
  <cp:revision>3</cp:revision>
  <dcterms:created xsi:type="dcterms:W3CDTF">2019-02-08T20:23:45Z</dcterms:created>
  <dcterms:modified xsi:type="dcterms:W3CDTF">2019-02-08T20:25:53Z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mconeill@microsoft.com</vt:lpwstr>
  </property>
  <property fmtid="{D5CDD505-2E9C-101B-9397-08002B2CF9AE}" pid="5" name="MSIP_Label_f42aa342-8706-4288-bd11-ebb85995028c_SetDate">
    <vt:lpwstr>2019-02-08T20:25:35.1774268Z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c8026ca0-e63c-4e11-ac5e-1c4dcb983a40</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0x0101003D836F0D51E45746AA90AA578B82A533</vt:lpwstr>
  </property>
</Properties>
</file>