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Slides/notesSlide95.xml" ContentType="application/vnd.openxmlformats-officedocument.presentationml.notesSlide+xml"/>
  <Override PartName="/ppt/notesSlides/notesSlide117.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94.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96.xml" ContentType="application/vnd.openxmlformats-officedocument.presentationml.notesSlide+xml"/>
  <Override PartName="/ppt/notesMasters/notesMaster1.xml" ContentType="application/vnd.openxmlformats-officedocument.presentationml.notesMaster+xml"/>
  <Override PartName="/ppt/diagrams/quickStyle2.xml" ContentType="application/vnd.openxmlformats-officedocument.drawingml.diagramStyl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colors2.xml" ContentType="application/vnd.openxmlformats-officedocument.drawingml.diagramColors+xml"/>
  <Override PartName="/ppt/diagrams/drawing2.xml" ContentType="application/vnd.ms-office.drawingml.diagramDrawing+xml"/>
  <Override PartName="/ppt/diagrams/drawing3.xml" ContentType="application/vnd.ms-office.drawingml.diagramDrawing+xml"/>
  <Override PartName="/ppt/diagrams/quickStyle3.xml" ContentType="application/vnd.openxmlformats-officedocument.drawingml.diagramStyle+xml"/>
  <Override PartName="/ppt/diagrams/colors3.xml" ContentType="application/vnd.openxmlformats-officedocument.drawingml.diagramColors+xml"/>
  <Override PartName="/ppt/diagrams/layout3.xml" ContentType="application/vnd.openxmlformats-officedocument.drawingml.diagramLayout+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3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33.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ppt/tags/tag3.xml" ContentType="application/vnd.openxmlformats-officedocument.presentationml.tags+xml"/>
  <Override PartName="/customXml/itemProps13.xml" ContentType="application/vnd.openxmlformats-officedocument.customXmlProperties+xml"/>
  <Override PartName="/customXml/itemProps14.xml" ContentType="application/vnd.openxmlformats-officedocument.customXmlProperties+xml"/>
  <Override PartName="/ppt/tags/tag4.xml" ContentType="application/vnd.openxmlformats-officedocument.presentationml.tags+xml"/>
  <Override PartName="/customXml/itemProps15.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ppt/tags/tag1.xml" ContentType="application/vnd.openxmlformats-officedocument.presentationml.tags+xml"/>
  <Override PartName="/ppt/tags/tag2.xml" ContentType="application/vnd.openxmlformats-officedocument.presentationml.tags+xml"/>
  <Override PartName="/customXml/itemProps45.xml" ContentType="application/vnd.openxmlformats-officedocument.customXmlProperties+xml"/>
  <Override PartName="/customXml/itemProps44.xml" ContentType="application/vnd.openxmlformats-officedocument.customXmlProperties+xml"/>
  <Override PartName="/customXml/itemProps46.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4"/>
    <p:sldMasterId id="2147483697" r:id="rId45"/>
  </p:sldMasterIdLst>
  <p:notesMasterIdLst>
    <p:notesMasterId r:id="rId167"/>
  </p:notesMasterIdLst>
  <p:sldIdLst>
    <p:sldId id="257" r:id="rId46"/>
    <p:sldId id="259" r:id="rId47"/>
    <p:sldId id="258" r:id="rId48"/>
    <p:sldId id="286" r:id="rId49"/>
    <p:sldId id="261" r:id="rId50"/>
    <p:sldId id="260" r:id="rId51"/>
    <p:sldId id="264" r:id="rId52"/>
    <p:sldId id="289" r:id="rId53"/>
    <p:sldId id="287" r:id="rId54"/>
    <p:sldId id="288" r:id="rId55"/>
    <p:sldId id="280" r:id="rId56"/>
    <p:sldId id="267" r:id="rId57"/>
    <p:sldId id="290" r:id="rId58"/>
    <p:sldId id="291" r:id="rId59"/>
    <p:sldId id="292" r:id="rId60"/>
    <p:sldId id="293" r:id="rId61"/>
    <p:sldId id="294" r:id="rId62"/>
    <p:sldId id="295" r:id="rId63"/>
    <p:sldId id="296" r:id="rId64"/>
    <p:sldId id="297" r:id="rId65"/>
    <p:sldId id="298" r:id="rId66"/>
    <p:sldId id="299" r:id="rId67"/>
    <p:sldId id="300" r:id="rId68"/>
    <p:sldId id="301" r:id="rId69"/>
    <p:sldId id="302" r:id="rId70"/>
    <p:sldId id="303" r:id="rId71"/>
    <p:sldId id="304" r:id="rId72"/>
    <p:sldId id="305" r:id="rId73"/>
    <p:sldId id="306" r:id="rId74"/>
    <p:sldId id="307" r:id="rId75"/>
    <p:sldId id="308" r:id="rId76"/>
    <p:sldId id="309" r:id="rId77"/>
    <p:sldId id="310" r:id="rId78"/>
    <p:sldId id="311" r:id="rId79"/>
    <p:sldId id="312" r:id="rId80"/>
    <p:sldId id="313" r:id="rId81"/>
    <p:sldId id="314" r:id="rId82"/>
    <p:sldId id="256" r:id="rId83"/>
    <p:sldId id="315" r:id="rId84"/>
    <p:sldId id="316" r:id="rId85"/>
    <p:sldId id="317" r:id="rId86"/>
    <p:sldId id="587" r:id="rId87"/>
    <p:sldId id="588" r:id="rId88"/>
    <p:sldId id="589" r:id="rId89"/>
    <p:sldId id="591" r:id="rId90"/>
    <p:sldId id="592" r:id="rId91"/>
    <p:sldId id="593" r:id="rId92"/>
    <p:sldId id="594" r:id="rId93"/>
    <p:sldId id="598" r:id="rId94"/>
    <p:sldId id="596" r:id="rId95"/>
    <p:sldId id="597" r:id="rId96"/>
    <p:sldId id="599" r:id="rId97"/>
    <p:sldId id="600" r:id="rId98"/>
    <p:sldId id="601" r:id="rId99"/>
    <p:sldId id="602" r:id="rId100"/>
    <p:sldId id="603" r:id="rId101"/>
    <p:sldId id="604" r:id="rId102"/>
    <p:sldId id="605" r:id="rId103"/>
    <p:sldId id="606" r:id="rId104"/>
    <p:sldId id="607" r:id="rId105"/>
    <p:sldId id="608" r:id="rId106"/>
    <p:sldId id="609" r:id="rId107"/>
    <p:sldId id="610" r:id="rId108"/>
    <p:sldId id="611" r:id="rId109"/>
    <p:sldId id="612" r:id="rId110"/>
    <p:sldId id="613" r:id="rId111"/>
    <p:sldId id="614" r:id="rId112"/>
    <p:sldId id="615" r:id="rId113"/>
    <p:sldId id="616" r:id="rId114"/>
    <p:sldId id="617" r:id="rId115"/>
    <p:sldId id="618" r:id="rId116"/>
    <p:sldId id="619" r:id="rId117"/>
    <p:sldId id="620" r:id="rId118"/>
    <p:sldId id="621" r:id="rId119"/>
    <p:sldId id="622" r:id="rId120"/>
    <p:sldId id="623" r:id="rId121"/>
    <p:sldId id="624" r:id="rId122"/>
    <p:sldId id="625" r:id="rId123"/>
    <p:sldId id="626" r:id="rId124"/>
    <p:sldId id="627" r:id="rId125"/>
    <p:sldId id="628" r:id="rId126"/>
    <p:sldId id="629" r:id="rId127"/>
    <p:sldId id="630" r:id="rId128"/>
    <p:sldId id="631" r:id="rId129"/>
    <p:sldId id="632" r:id="rId130"/>
    <p:sldId id="633" r:id="rId131"/>
    <p:sldId id="634" r:id="rId132"/>
    <p:sldId id="635" r:id="rId133"/>
    <p:sldId id="636" r:id="rId134"/>
    <p:sldId id="637" r:id="rId135"/>
    <p:sldId id="638" r:id="rId136"/>
    <p:sldId id="639" r:id="rId137"/>
    <p:sldId id="640" r:id="rId138"/>
    <p:sldId id="641" r:id="rId139"/>
    <p:sldId id="642" r:id="rId140"/>
    <p:sldId id="643" r:id="rId141"/>
    <p:sldId id="644" r:id="rId142"/>
    <p:sldId id="645" r:id="rId143"/>
    <p:sldId id="646" r:id="rId144"/>
    <p:sldId id="647" r:id="rId145"/>
    <p:sldId id="648" r:id="rId146"/>
    <p:sldId id="649" r:id="rId147"/>
    <p:sldId id="650" r:id="rId148"/>
    <p:sldId id="651" r:id="rId149"/>
    <p:sldId id="652" r:id="rId150"/>
    <p:sldId id="653" r:id="rId151"/>
    <p:sldId id="654" r:id="rId152"/>
    <p:sldId id="655" r:id="rId153"/>
    <p:sldId id="656" r:id="rId154"/>
    <p:sldId id="657" r:id="rId155"/>
    <p:sldId id="658" r:id="rId156"/>
    <p:sldId id="659" r:id="rId157"/>
    <p:sldId id="660" r:id="rId158"/>
    <p:sldId id="661" r:id="rId159"/>
    <p:sldId id="662" r:id="rId160"/>
    <p:sldId id="663" r:id="rId161"/>
    <p:sldId id="664" r:id="rId162"/>
    <p:sldId id="665" r:id="rId163"/>
    <p:sldId id="666" r:id="rId164"/>
    <p:sldId id="667" r:id="rId165"/>
    <p:sldId id="262" r:id="rId1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Foundation Skills" id="{09D1C986-9A42-44D0-9795-34EBA586A235}">
          <p14:sldIdLst>
            <p14:sldId id="257"/>
            <p14:sldId id="259"/>
          </p14:sldIdLst>
        </p14:section>
        <p14:section name="From Script Blocks to Scripts" id="{9F58D1A4-BF4D-4CED-B02A-7998B2C5B4AC}">
          <p14:sldIdLst>
            <p14:sldId id="258"/>
            <p14:sldId id="286"/>
          </p14:sldIdLst>
        </p14:section>
        <p14:section name="Using Script Blocks" id="{C96D1534-C117-4723-B0CF-89AA7A0586D8}">
          <p14:sldIdLst>
            <p14:sldId id="261"/>
            <p14:sldId id="260"/>
          </p14:sldIdLst>
        </p14:section>
        <p14:section name="Using Script Blocks - What is a Script Block?" id="{3AB9C685-052A-44C1-815F-FC7E0775DC67}">
          <p14:sldIdLst>
            <p14:sldId id="264"/>
            <p14:sldId id="289"/>
            <p14:sldId id="287"/>
            <p14:sldId id="288"/>
            <p14:sldId id="280"/>
            <p14:sldId id="267"/>
          </p14:sldIdLst>
        </p14:section>
        <p14:section name="Using Script Blocks - Functions Introduction" id="{2D265B5D-3979-488A-B200-C545964A4187}">
          <p14:sldIdLst>
            <p14:sldId id="290"/>
            <p14:sldId id="291"/>
            <p14:sldId id="292"/>
            <p14:sldId id="293"/>
            <p14:sldId id="294"/>
            <p14:sldId id="295"/>
            <p14:sldId id="296"/>
          </p14:sldIdLst>
        </p14:section>
        <p14:section name="Using Script Blocks - Introduction to PowerShell Remoting" id="{2B7D061B-A342-4CE8-ACA9-8BC784F8C35B}">
          <p14:sldIdLst>
            <p14:sldId id="297"/>
            <p14:sldId id="298"/>
            <p14:sldId id="299"/>
            <p14:sldId id="300"/>
            <p14:sldId id="301"/>
            <p14:sldId id="302"/>
            <p14:sldId id="303"/>
            <p14:sldId id="304"/>
          </p14:sldIdLst>
        </p14:section>
        <p14:section name="Using Script Blocks - Using PowerShell Remoting" id="{464E5736-1248-4FCE-BD25-79FB3A5F34E1}">
          <p14:sldIdLst>
            <p14:sldId id="305"/>
            <p14:sldId id="306"/>
            <p14:sldId id="307"/>
            <p14:sldId id="308"/>
            <p14:sldId id="309"/>
            <p14:sldId id="310"/>
            <p14:sldId id="311"/>
            <p14:sldId id="312"/>
            <p14:sldId id="313"/>
            <p14:sldId id="314"/>
          </p14:sldIdLst>
        </p14:section>
        <p14:section name="Using Script Blocks - Lab: Using Script Blocks" id="{93215D66-1BEB-4BB1-8427-E2B8BE9EA2A5}">
          <p14:sldIdLst>
            <p14:sldId id="256"/>
          </p14:sldIdLst>
        </p14:section>
        <p14:section name="Providers" id="{5FE3C776-BC2D-49CF-BD1E-31A17DD79FC7}">
          <p14:sldIdLst>
            <p14:sldId id="315"/>
            <p14:sldId id="316"/>
          </p14:sldIdLst>
        </p14:section>
        <p14:section name="Providers - What are Providers?" id="{2FC0BE8A-A0D2-4BFB-93B6-434BD260B5FB}">
          <p14:sldIdLst>
            <p14:sldId id="317"/>
            <p14:sldId id="587"/>
            <p14:sldId id="588"/>
            <p14:sldId id="589"/>
            <p14:sldId id="591"/>
            <p14:sldId id="592"/>
            <p14:sldId id="593"/>
          </p14:sldIdLst>
        </p14:section>
        <p14:section name="Providers - Drive Cmdlets" id="{63B78B48-987E-439C-926F-0382946A6DFB}">
          <p14:sldIdLst>
            <p14:sldId id="594"/>
            <p14:sldId id="598"/>
            <p14:sldId id="596"/>
            <p14:sldId id="597"/>
            <p14:sldId id="599"/>
            <p14:sldId id="600"/>
          </p14:sldIdLst>
        </p14:section>
        <p14:section name="Providers - Item Cmdlets" id="{95DC6EFE-54C0-4107-8B22-153E925DDBCE}">
          <p14:sldIdLst>
            <p14:sldId id="601"/>
            <p14:sldId id="602"/>
            <p14:sldId id="603"/>
            <p14:sldId id="604"/>
            <p14:sldId id="605"/>
          </p14:sldIdLst>
        </p14:section>
        <p14:section name="Providers - ItemProperty Cmdlets" id="{138B34B8-7A6C-4B65-BED9-D05EF81801F0}">
          <p14:sldIdLst>
            <p14:sldId id="606"/>
            <p14:sldId id="607"/>
            <p14:sldId id="608"/>
            <p14:sldId id="609"/>
            <p14:sldId id="610"/>
            <p14:sldId id="611"/>
          </p14:sldIdLst>
        </p14:section>
        <p14:section name="Providers - Content Cmdlets" id="{09CF6179-C346-4545-A68D-4E7052442D57}">
          <p14:sldIdLst>
            <p14:sldId id="612"/>
            <p14:sldId id="613"/>
            <p14:sldId id="614"/>
          </p14:sldIdLst>
        </p14:section>
        <p14:section name="Providers - Path Cmdlets" id="{8C66559A-7012-41EE-ACB9-A2EFDF5AF19F}">
          <p14:sldIdLst>
            <p14:sldId id="615"/>
            <p14:sldId id="616"/>
            <p14:sldId id="617"/>
            <p14:sldId id="618"/>
            <p14:sldId id="619"/>
            <p14:sldId id="620"/>
            <p14:sldId id="621"/>
            <p14:sldId id="622"/>
          </p14:sldIdLst>
        </p14:section>
        <p14:section name="Providers - Lab: Providers" id="{ED5D9286-494B-4BE9-8000-BE7DE4D87D70}">
          <p14:sldIdLst>
            <p14:sldId id="623"/>
          </p14:sldIdLst>
        </p14:section>
        <p14:section name="Scripts" id="{8E5E3A1F-3C18-4557-97B8-56B8301A982C}">
          <p14:sldIdLst>
            <p14:sldId id="624"/>
            <p14:sldId id="625"/>
          </p14:sldIdLst>
        </p14:section>
        <p14:section name="Scripts - What is a Script?" id="{9FDE6712-D3E4-4874-9FF4-FD0C24FB7658}">
          <p14:sldIdLst>
            <p14:sldId id="626"/>
            <p14:sldId id="627"/>
            <p14:sldId id="628"/>
            <p14:sldId id="629"/>
          </p14:sldIdLst>
        </p14:section>
        <p14:section name="Scripts - Execution Policies" id="{64653DA3-D4D3-41C8-93FC-FB71371223E1}">
          <p14:sldIdLst>
            <p14:sldId id="630"/>
            <p14:sldId id="631"/>
            <p14:sldId id="632"/>
            <p14:sldId id="633"/>
            <p14:sldId id="634"/>
            <p14:sldId id="635"/>
            <p14:sldId id="636"/>
            <p14:sldId id="637"/>
            <p14:sldId id="638"/>
          </p14:sldIdLst>
        </p14:section>
        <p14:section name="Scripts - Launching a script" id="{972DF6AD-149C-41AB-901F-49A80DCBE5BD}">
          <p14:sldIdLst>
            <p14:sldId id="639"/>
            <p14:sldId id="640"/>
            <p14:sldId id="641"/>
            <p14:sldId id="642"/>
            <p14:sldId id="643"/>
            <p14:sldId id="644"/>
          </p14:sldIdLst>
        </p14:section>
        <p14:section name="Scripts - Script signing" id="{43F3CEB4-00DF-4C36-A950-24034B81F696}">
          <p14:sldIdLst>
            <p14:sldId id="645"/>
            <p14:sldId id="646"/>
            <p14:sldId id="647"/>
            <p14:sldId id="648"/>
            <p14:sldId id="649"/>
            <p14:sldId id="650"/>
          </p14:sldIdLst>
        </p14:section>
        <p14:section name="Scripts - Single-line and Block Comments" id="{D18D4BF3-9FA4-4EAF-9723-584EF0FFF8DA}">
          <p14:sldIdLst>
            <p14:sldId id="651"/>
            <p14:sldId id="652"/>
            <p14:sldId id="653"/>
            <p14:sldId id="654"/>
          </p14:sldIdLst>
        </p14:section>
        <p14:section name="Scripts - The Param and Require Statements" id="{73541773-7302-4051-88DF-37E8B6476291}">
          <p14:sldIdLst>
            <p14:sldId id="655"/>
            <p14:sldId id="656"/>
            <p14:sldId id="657"/>
            <p14:sldId id="658"/>
            <p14:sldId id="659"/>
            <p14:sldId id="660"/>
            <p14:sldId id="661"/>
          </p14:sldIdLst>
        </p14:section>
        <p14:section name="Scripts - Explore Command Precedence Rules" id="{41D24B27-90F8-4E4E-A237-2A36A8B7D88A}">
          <p14:sldIdLst>
            <p14:sldId id="662"/>
            <p14:sldId id="663"/>
            <p14:sldId id="664"/>
            <p14:sldId id="665"/>
            <p14:sldId id="666"/>
          </p14:sldIdLst>
        </p14:section>
        <p14:section name="Scripts - Lab: Scripts" id="{A54D47C2-804F-452E-81A4-9AADE5A3C9BF}">
          <p14:sldIdLst>
            <p14:sldId id="667"/>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2" d="100"/>
          <a:sy n="22" d="100"/>
        </p:scale>
        <p:origin x="97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72.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slide" Target="slides/slide18.xml"/><Relationship Id="rId84" Type="http://schemas.openxmlformats.org/officeDocument/2006/relationships/slide" Target="slides/slide39.xml"/><Relationship Id="rId138" Type="http://schemas.openxmlformats.org/officeDocument/2006/relationships/slide" Target="slides/slide93.xml"/><Relationship Id="rId159" Type="http://schemas.openxmlformats.org/officeDocument/2006/relationships/slide" Target="slides/slide114.xml"/><Relationship Id="rId170" Type="http://schemas.openxmlformats.org/officeDocument/2006/relationships/theme" Target="theme/theme1.xml"/><Relationship Id="rId107" Type="http://schemas.openxmlformats.org/officeDocument/2006/relationships/slide" Target="slides/slide62.xml"/><Relationship Id="rId11" Type="http://schemas.openxmlformats.org/officeDocument/2006/relationships/customXml" Target="../customXml/item11.xml"/><Relationship Id="rId32" Type="http://schemas.openxmlformats.org/officeDocument/2006/relationships/customXml" Target="../customXml/item32.xml"/><Relationship Id="rId53" Type="http://schemas.openxmlformats.org/officeDocument/2006/relationships/slide" Target="slides/slide8.xml"/><Relationship Id="rId74" Type="http://schemas.openxmlformats.org/officeDocument/2006/relationships/slide" Target="slides/slide29.xml"/><Relationship Id="rId128" Type="http://schemas.openxmlformats.org/officeDocument/2006/relationships/slide" Target="slides/slide83.xml"/><Relationship Id="rId149" Type="http://schemas.openxmlformats.org/officeDocument/2006/relationships/slide" Target="slides/slide104.xml"/><Relationship Id="rId5" Type="http://schemas.openxmlformats.org/officeDocument/2006/relationships/customXml" Target="../customXml/item5.xml"/><Relationship Id="rId95" Type="http://schemas.openxmlformats.org/officeDocument/2006/relationships/slide" Target="slides/slide50.xml"/><Relationship Id="rId160" Type="http://schemas.openxmlformats.org/officeDocument/2006/relationships/slide" Target="slides/slide115.xml"/><Relationship Id="rId22" Type="http://schemas.openxmlformats.org/officeDocument/2006/relationships/customXml" Target="../customXml/item22.xml"/><Relationship Id="rId43" Type="http://schemas.openxmlformats.org/officeDocument/2006/relationships/customXml" Target="../customXml/item43.xml"/><Relationship Id="rId64" Type="http://schemas.openxmlformats.org/officeDocument/2006/relationships/slide" Target="slides/slide19.xml"/><Relationship Id="rId118" Type="http://schemas.openxmlformats.org/officeDocument/2006/relationships/slide" Target="slides/slide73.xml"/><Relationship Id="rId139" Type="http://schemas.openxmlformats.org/officeDocument/2006/relationships/slide" Target="slides/slide94.xml"/><Relationship Id="rId85" Type="http://schemas.openxmlformats.org/officeDocument/2006/relationships/slide" Target="slides/slide40.xml"/><Relationship Id="rId150" Type="http://schemas.openxmlformats.org/officeDocument/2006/relationships/slide" Target="slides/slide105.xml"/><Relationship Id="rId171" Type="http://schemas.openxmlformats.org/officeDocument/2006/relationships/tableStyles" Target="tableStyles.xml"/><Relationship Id="rId12" Type="http://schemas.openxmlformats.org/officeDocument/2006/relationships/customXml" Target="../customXml/item12.xml"/><Relationship Id="rId33" Type="http://schemas.openxmlformats.org/officeDocument/2006/relationships/customXml" Target="../customXml/item33.xml"/><Relationship Id="rId108" Type="http://schemas.openxmlformats.org/officeDocument/2006/relationships/slide" Target="slides/slide63.xml"/><Relationship Id="rId129" Type="http://schemas.openxmlformats.org/officeDocument/2006/relationships/slide" Target="slides/slide84.xml"/><Relationship Id="rId54" Type="http://schemas.openxmlformats.org/officeDocument/2006/relationships/slide" Target="slides/slide9.xml"/><Relationship Id="rId75" Type="http://schemas.openxmlformats.org/officeDocument/2006/relationships/slide" Target="slides/slide30.xml"/><Relationship Id="rId96" Type="http://schemas.openxmlformats.org/officeDocument/2006/relationships/slide" Target="slides/slide51.xml"/><Relationship Id="rId140" Type="http://schemas.openxmlformats.org/officeDocument/2006/relationships/slide" Target="slides/slide95.xml"/><Relationship Id="rId161" Type="http://schemas.openxmlformats.org/officeDocument/2006/relationships/slide" Target="slides/slide116.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slide" Target="slides/slide4.xml"/><Relationship Id="rId114" Type="http://schemas.openxmlformats.org/officeDocument/2006/relationships/slide" Target="slides/slide69.xml"/><Relationship Id="rId119" Type="http://schemas.openxmlformats.org/officeDocument/2006/relationships/slide" Target="slides/slide74.xml"/><Relationship Id="rId44" Type="http://schemas.openxmlformats.org/officeDocument/2006/relationships/slideMaster" Target="slideMasters/slideMaster1.xml"/><Relationship Id="rId60" Type="http://schemas.openxmlformats.org/officeDocument/2006/relationships/slide" Target="slides/slide15.xml"/><Relationship Id="rId65" Type="http://schemas.openxmlformats.org/officeDocument/2006/relationships/slide" Target="slides/slide20.xml"/><Relationship Id="rId81" Type="http://schemas.openxmlformats.org/officeDocument/2006/relationships/slide" Target="slides/slide36.xml"/><Relationship Id="rId86" Type="http://schemas.openxmlformats.org/officeDocument/2006/relationships/slide" Target="slides/slide41.xml"/><Relationship Id="rId130" Type="http://schemas.openxmlformats.org/officeDocument/2006/relationships/slide" Target="slides/slide85.xml"/><Relationship Id="rId135" Type="http://schemas.openxmlformats.org/officeDocument/2006/relationships/slide" Target="slides/slide90.xml"/><Relationship Id="rId151" Type="http://schemas.openxmlformats.org/officeDocument/2006/relationships/slide" Target="slides/slide106.xml"/><Relationship Id="rId156" Type="http://schemas.openxmlformats.org/officeDocument/2006/relationships/slide" Target="slides/slide111.xml"/><Relationship Id="rId172" Type="http://schemas.openxmlformats.org/officeDocument/2006/relationships/customXml" Target="../customXml/item44.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64.xml"/><Relationship Id="rId34" Type="http://schemas.openxmlformats.org/officeDocument/2006/relationships/customXml" Target="../customXml/item34.xml"/><Relationship Id="rId50" Type="http://schemas.openxmlformats.org/officeDocument/2006/relationships/slide" Target="slides/slide5.xml"/><Relationship Id="rId55" Type="http://schemas.openxmlformats.org/officeDocument/2006/relationships/slide" Target="slides/slide10.xml"/><Relationship Id="rId76" Type="http://schemas.openxmlformats.org/officeDocument/2006/relationships/slide" Target="slides/slide31.xml"/><Relationship Id="rId97" Type="http://schemas.openxmlformats.org/officeDocument/2006/relationships/slide" Target="slides/slide52.xml"/><Relationship Id="rId104" Type="http://schemas.openxmlformats.org/officeDocument/2006/relationships/slide" Target="slides/slide59.xml"/><Relationship Id="rId120" Type="http://schemas.openxmlformats.org/officeDocument/2006/relationships/slide" Target="slides/slide75.xml"/><Relationship Id="rId125" Type="http://schemas.openxmlformats.org/officeDocument/2006/relationships/slide" Target="slides/slide80.xml"/><Relationship Id="rId141" Type="http://schemas.openxmlformats.org/officeDocument/2006/relationships/slide" Target="slides/slide96.xml"/><Relationship Id="rId146" Type="http://schemas.openxmlformats.org/officeDocument/2006/relationships/slide" Target="slides/slide101.xml"/><Relationship Id="rId167" Type="http://schemas.openxmlformats.org/officeDocument/2006/relationships/notesMaster" Target="notesMasters/notesMaster1.xml"/><Relationship Id="rId7" Type="http://schemas.openxmlformats.org/officeDocument/2006/relationships/customXml" Target="../customXml/item7.xml"/><Relationship Id="rId71" Type="http://schemas.openxmlformats.org/officeDocument/2006/relationships/slide" Target="slides/slide26.xml"/><Relationship Id="rId92" Type="http://schemas.openxmlformats.org/officeDocument/2006/relationships/slide" Target="slides/slide47.xml"/><Relationship Id="rId162" Type="http://schemas.openxmlformats.org/officeDocument/2006/relationships/slide" Target="slides/slide117.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slideMaster" Target="slideMasters/slideMaster2.xml"/><Relationship Id="rId66" Type="http://schemas.openxmlformats.org/officeDocument/2006/relationships/slide" Target="slides/slide21.xml"/><Relationship Id="rId87" Type="http://schemas.openxmlformats.org/officeDocument/2006/relationships/slide" Target="slides/slide42.xml"/><Relationship Id="rId110" Type="http://schemas.openxmlformats.org/officeDocument/2006/relationships/slide" Target="slides/slide65.xml"/><Relationship Id="rId115" Type="http://schemas.openxmlformats.org/officeDocument/2006/relationships/slide" Target="slides/slide70.xml"/><Relationship Id="rId131" Type="http://schemas.openxmlformats.org/officeDocument/2006/relationships/slide" Target="slides/slide86.xml"/><Relationship Id="rId136" Type="http://schemas.openxmlformats.org/officeDocument/2006/relationships/slide" Target="slides/slide91.xml"/><Relationship Id="rId157" Type="http://schemas.openxmlformats.org/officeDocument/2006/relationships/slide" Target="slides/slide112.xml"/><Relationship Id="rId61" Type="http://schemas.openxmlformats.org/officeDocument/2006/relationships/slide" Target="slides/slide16.xml"/><Relationship Id="rId82" Type="http://schemas.openxmlformats.org/officeDocument/2006/relationships/slide" Target="slides/slide37.xml"/><Relationship Id="rId152" Type="http://schemas.openxmlformats.org/officeDocument/2006/relationships/slide" Target="slides/slide107.xml"/><Relationship Id="rId173" Type="http://schemas.openxmlformats.org/officeDocument/2006/relationships/customXml" Target="../customXml/item45.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slide" Target="slides/slide11.xml"/><Relationship Id="rId77" Type="http://schemas.openxmlformats.org/officeDocument/2006/relationships/slide" Target="slides/slide32.xml"/><Relationship Id="rId100" Type="http://schemas.openxmlformats.org/officeDocument/2006/relationships/slide" Target="slides/slide55.xml"/><Relationship Id="rId105" Type="http://schemas.openxmlformats.org/officeDocument/2006/relationships/slide" Target="slides/slide60.xml"/><Relationship Id="rId126" Type="http://schemas.openxmlformats.org/officeDocument/2006/relationships/slide" Target="slides/slide81.xml"/><Relationship Id="rId147" Type="http://schemas.openxmlformats.org/officeDocument/2006/relationships/slide" Target="slides/slide102.xml"/><Relationship Id="rId168"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6.xml"/><Relationship Id="rId72" Type="http://schemas.openxmlformats.org/officeDocument/2006/relationships/slide" Target="slides/slide27.xml"/><Relationship Id="rId93" Type="http://schemas.openxmlformats.org/officeDocument/2006/relationships/slide" Target="slides/slide48.xml"/><Relationship Id="rId98" Type="http://schemas.openxmlformats.org/officeDocument/2006/relationships/slide" Target="slides/slide53.xml"/><Relationship Id="rId121" Type="http://schemas.openxmlformats.org/officeDocument/2006/relationships/slide" Target="slides/slide76.xml"/><Relationship Id="rId142" Type="http://schemas.openxmlformats.org/officeDocument/2006/relationships/slide" Target="slides/slide97.xml"/><Relationship Id="rId163" Type="http://schemas.openxmlformats.org/officeDocument/2006/relationships/slide" Target="slides/slide118.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slide" Target="slides/slide1.xml"/><Relationship Id="rId67" Type="http://schemas.openxmlformats.org/officeDocument/2006/relationships/slide" Target="slides/slide22.xml"/><Relationship Id="rId116" Type="http://schemas.openxmlformats.org/officeDocument/2006/relationships/slide" Target="slides/slide71.xml"/><Relationship Id="rId137" Type="http://schemas.openxmlformats.org/officeDocument/2006/relationships/slide" Target="slides/slide92.xml"/><Relationship Id="rId158" Type="http://schemas.openxmlformats.org/officeDocument/2006/relationships/slide" Target="slides/slide113.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slide" Target="slides/slide17.xml"/><Relationship Id="rId83" Type="http://schemas.openxmlformats.org/officeDocument/2006/relationships/slide" Target="slides/slide38.xml"/><Relationship Id="rId88" Type="http://schemas.openxmlformats.org/officeDocument/2006/relationships/slide" Target="slides/slide43.xml"/><Relationship Id="rId111" Type="http://schemas.openxmlformats.org/officeDocument/2006/relationships/slide" Target="slides/slide66.xml"/><Relationship Id="rId132" Type="http://schemas.openxmlformats.org/officeDocument/2006/relationships/slide" Target="slides/slide87.xml"/><Relationship Id="rId153" Type="http://schemas.openxmlformats.org/officeDocument/2006/relationships/slide" Target="slides/slide108.xml"/><Relationship Id="rId174" Type="http://schemas.openxmlformats.org/officeDocument/2006/relationships/customXml" Target="../customXml/item46.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slide" Target="slides/slide12.xml"/><Relationship Id="rId106" Type="http://schemas.openxmlformats.org/officeDocument/2006/relationships/slide" Target="slides/slide61.xml"/><Relationship Id="rId127" Type="http://schemas.openxmlformats.org/officeDocument/2006/relationships/slide" Target="slides/slide82.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slide" Target="slides/slide7.xml"/><Relationship Id="rId73" Type="http://schemas.openxmlformats.org/officeDocument/2006/relationships/slide" Target="slides/slide28.xml"/><Relationship Id="rId78" Type="http://schemas.openxmlformats.org/officeDocument/2006/relationships/slide" Target="slides/slide33.xml"/><Relationship Id="rId94" Type="http://schemas.openxmlformats.org/officeDocument/2006/relationships/slide" Target="slides/slide49.xml"/><Relationship Id="rId99" Type="http://schemas.openxmlformats.org/officeDocument/2006/relationships/slide" Target="slides/slide54.xml"/><Relationship Id="rId101" Type="http://schemas.openxmlformats.org/officeDocument/2006/relationships/slide" Target="slides/slide56.xml"/><Relationship Id="rId122" Type="http://schemas.openxmlformats.org/officeDocument/2006/relationships/slide" Target="slides/slide77.xml"/><Relationship Id="rId143" Type="http://schemas.openxmlformats.org/officeDocument/2006/relationships/slide" Target="slides/slide98.xml"/><Relationship Id="rId148" Type="http://schemas.openxmlformats.org/officeDocument/2006/relationships/slide" Target="slides/slide103.xml"/><Relationship Id="rId164" Type="http://schemas.openxmlformats.org/officeDocument/2006/relationships/slide" Target="slides/slide119.xml"/><Relationship Id="rId16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26" Type="http://schemas.openxmlformats.org/officeDocument/2006/relationships/customXml" Target="../customXml/item26.xml"/><Relationship Id="rId47" Type="http://schemas.openxmlformats.org/officeDocument/2006/relationships/slide" Target="slides/slide2.xml"/><Relationship Id="rId68" Type="http://schemas.openxmlformats.org/officeDocument/2006/relationships/slide" Target="slides/slide23.xml"/><Relationship Id="rId89" Type="http://schemas.openxmlformats.org/officeDocument/2006/relationships/slide" Target="slides/slide44.xml"/><Relationship Id="rId112" Type="http://schemas.openxmlformats.org/officeDocument/2006/relationships/slide" Target="slides/slide67.xml"/><Relationship Id="rId133" Type="http://schemas.openxmlformats.org/officeDocument/2006/relationships/slide" Target="slides/slide88.xml"/><Relationship Id="rId154" Type="http://schemas.openxmlformats.org/officeDocument/2006/relationships/slide" Target="slides/slide109.xml"/><Relationship Id="rId16" Type="http://schemas.openxmlformats.org/officeDocument/2006/relationships/customXml" Target="../customXml/item16.xml"/><Relationship Id="rId37" Type="http://schemas.openxmlformats.org/officeDocument/2006/relationships/customXml" Target="../customXml/item37.xml"/><Relationship Id="rId58" Type="http://schemas.openxmlformats.org/officeDocument/2006/relationships/slide" Target="slides/slide13.xml"/><Relationship Id="rId79" Type="http://schemas.openxmlformats.org/officeDocument/2006/relationships/slide" Target="slides/slide34.xml"/><Relationship Id="rId102" Type="http://schemas.openxmlformats.org/officeDocument/2006/relationships/slide" Target="slides/slide57.xml"/><Relationship Id="rId123" Type="http://schemas.openxmlformats.org/officeDocument/2006/relationships/slide" Target="slides/slide78.xml"/><Relationship Id="rId144" Type="http://schemas.openxmlformats.org/officeDocument/2006/relationships/slide" Target="slides/slide99.xml"/><Relationship Id="rId90" Type="http://schemas.openxmlformats.org/officeDocument/2006/relationships/slide" Target="slides/slide45.xml"/><Relationship Id="rId165" Type="http://schemas.openxmlformats.org/officeDocument/2006/relationships/slide" Target="slides/slide120.xml"/><Relationship Id="rId27" Type="http://schemas.openxmlformats.org/officeDocument/2006/relationships/customXml" Target="../customXml/item27.xml"/><Relationship Id="rId48" Type="http://schemas.openxmlformats.org/officeDocument/2006/relationships/slide" Target="slides/slide3.xml"/><Relationship Id="rId69" Type="http://schemas.openxmlformats.org/officeDocument/2006/relationships/slide" Target="slides/slide24.xml"/><Relationship Id="rId113" Type="http://schemas.openxmlformats.org/officeDocument/2006/relationships/slide" Target="slides/slide68.xml"/><Relationship Id="rId134" Type="http://schemas.openxmlformats.org/officeDocument/2006/relationships/slide" Target="slides/slide89.xml"/><Relationship Id="rId80" Type="http://schemas.openxmlformats.org/officeDocument/2006/relationships/slide" Target="slides/slide35.xml"/><Relationship Id="rId155" Type="http://schemas.openxmlformats.org/officeDocument/2006/relationships/slide" Target="slides/slide110.xml"/><Relationship Id="rId17" Type="http://schemas.openxmlformats.org/officeDocument/2006/relationships/customXml" Target="../customXml/item17.xml"/><Relationship Id="rId38" Type="http://schemas.openxmlformats.org/officeDocument/2006/relationships/customXml" Target="../customXml/item38.xml"/><Relationship Id="rId59" Type="http://schemas.openxmlformats.org/officeDocument/2006/relationships/slide" Target="slides/slide14.xml"/><Relationship Id="rId103" Type="http://schemas.openxmlformats.org/officeDocument/2006/relationships/slide" Target="slides/slide58.xml"/><Relationship Id="rId124" Type="http://schemas.openxmlformats.org/officeDocument/2006/relationships/slide" Target="slides/slide79.xml"/><Relationship Id="rId70" Type="http://schemas.openxmlformats.org/officeDocument/2006/relationships/slide" Target="slides/slide25.xml"/><Relationship Id="rId91" Type="http://schemas.openxmlformats.org/officeDocument/2006/relationships/slide" Target="slides/slide46.xml"/><Relationship Id="rId145" Type="http://schemas.openxmlformats.org/officeDocument/2006/relationships/slide" Target="slides/slide100.xml"/><Relationship Id="rId166" Type="http://schemas.openxmlformats.org/officeDocument/2006/relationships/slide" Target="slides/slide1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51FB56-F85B-424E-8EC6-FA70BE1C5F9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0942685-F350-453B-AA81-F181D846573C}">
      <dgm:prSet phldrT="[Text]" custT="1"/>
      <dgm:spPr>
        <a:solidFill>
          <a:srgbClr val="0078D7"/>
        </a:solidFill>
      </dgm:spPr>
      <dgm:t>
        <a:bodyPr/>
        <a:lstStyle/>
        <a:p>
          <a:r>
            <a:rPr lang="en-US" sz="2400"/>
            <a:t>Restricted</a:t>
          </a:r>
        </a:p>
      </dgm:t>
    </dgm:pt>
    <dgm:pt modelId="{977C8F95-A358-4B52-B749-195CB3130F84}" type="parTrans" cxnId="{44646C7E-8F9C-43EC-9713-16BD94315E3A}">
      <dgm:prSet/>
      <dgm:spPr/>
      <dgm:t>
        <a:bodyPr/>
        <a:lstStyle/>
        <a:p>
          <a:endParaRPr lang="en-US" sz="2800"/>
        </a:p>
      </dgm:t>
    </dgm:pt>
    <dgm:pt modelId="{087DC7D7-A745-4E35-9BEF-9FA71AD0A543}" type="sibTrans" cxnId="{44646C7E-8F9C-43EC-9713-16BD94315E3A}">
      <dgm:prSet/>
      <dgm:spPr/>
      <dgm:t>
        <a:bodyPr/>
        <a:lstStyle/>
        <a:p>
          <a:endParaRPr lang="en-US" sz="2800"/>
        </a:p>
      </dgm:t>
    </dgm:pt>
    <dgm:pt modelId="{62A59317-C6E4-4772-8015-B673C6BCE914}">
      <dgm:prSet phldrT="[Text]" custT="1"/>
      <dgm:spPr>
        <a:solidFill>
          <a:srgbClr val="0078D7"/>
        </a:solidFill>
      </dgm:spPr>
      <dgm:t>
        <a:bodyPr/>
        <a:lstStyle/>
        <a:p>
          <a:r>
            <a:rPr lang="en-US" sz="2400" err="1"/>
            <a:t>AllSigned</a:t>
          </a:r>
          <a:endParaRPr lang="en-US" sz="2400"/>
        </a:p>
      </dgm:t>
    </dgm:pt>
    <dgm:pt modelId="{1FEDC2FD-15D1-4B72-9AA6-F2565D0FF622}" type="parTrans" cxnId="{BEF1F1FA-6922-43CC-AA83-906BB35D9FAD}">
      <dgm:prSet/>
      <dgm:spPr/>
      <dgm:t>
        <a:bodyPr/>
        <a:lstStyle/>
        <a:p>
          <a:endParaRPr lang="en-US" sz="2800"/>
        </a:p>
      </dgm:t>
    </dgm:pt>
    <dgm:pt modelId="{93D6B9B0-61BC-4E6F-ABC3-DCDB3D4E542D}" type="sibTrans" cxnId="{BEF1F1FA-6922-43CC-AA83-906BB35D9FAD}">
      <dgm:prSet/>
      <dgm:spPr/>
      <dgm:t>
        <a:bodyPr/>
        <a:lstStyle/>
        <a:p>
          <a:endParaRPr lang="en-US" sz="2800"/>
        </a:p>
      </dgm:t>
    </dgm:pt>
    <dgm:pt modelId="{8BA88A8D-BFDE-4AD1-852C-BC6D3BCD4F3C}">
      <dgm:prSet phldrT="[Text]" custT="1"/>
      <dgm:spPr>
        <a:solidFill>
          <a:srgbClr val="0078D7"/>
        </a:solidFill>
      </dgm:spPr>
      <dgm:t>
        <a:bodyPr/>
        <a:lstStyle/>
        <a:p>
          <a:r>
            <a:rPr lang="en-US" sz="2400" err="1"/>
            <a:t>RemoteSigned</a:t>
          </a:r>
          <a:endParaRPr lang="en-US" sz="2400"/>
        </a:p>
      </dgm:t>
    </dgm:pt>
    <dgm:pt modelId="{24E7BBE6-CB54-4BB1-AC40-BF737455F149}" type="parTrans" cxnId="{3443A479-3244-49B6-B996-E0918F4D55FC}">
      <dgm:prSet/>
      <dgm:spPr/>
      <dgm:t>
        <a:bodyPr/>
        <a:lstStyle/>
        <a:p>
          <a:endParaRPr lang="en-US" sz="2800"/>
        </a:p>
      </dgm:t>
    </dgm:pt>
    <dgm:pt modelId="{5613C298-A11A-4DD6-9C69-275DCC633F6A}" type="sibTrans" cxnId="{3443A479-3244-49B6-B996-E0918F4D55FC}">
      <dgm:prSet/>
      <dgm:spPr/>
      <dgm:t>
        <a:bodyPr/>
        <a:lstStyle/>
        <a:p>
          <a:endParaRPr lang="en-US" sz="2800"/>
        </a:p>
      </dgm:t>
    </dgm:pt>
    <dgm:pt modelId="{50F97579-6682-43C1-BB3E-89A2D79871D1}">
      <dgm:prSet phldrT="[Text]" custT="1"/>
      <dgm:spPr>
        <a:solidFill>
          <a:srgbClr val="0078D7"/>
        </a:solidFill>
      </dgm:spPr>
      <dgm:t>
        <a:bodyPr/>
        <a:lstStyle/>
        <a:p>
          <a:r>
            <a:rPr lang="en-US" sz="2400"/>
            <a:t>Unrestricted</a:t>
          </a:r>
        </a:p>
      </dgm:t>
    </dgm:pt>
    <dgm:pt modelId="{AB1A38B1-CD17-455E-8B2F-191D5EA79DAC}" type="parTrans" cxnId="{957B8096-0060-4C72-BF4E-7AC9C27AC85A}">
      <dgm:prSet/>
      <dgm:spPr/>
      <dgm:t>
        <a:bodyPr/>
        <a:lstStyle/>
        <a:p>
          <a:endParaRPr lang="en-US" sz="2800"/>
        </a:p>
      </dgm:t>
    </dgm:pt>
    <dgm:pt modelId="{2A59C5D3-017B-443B-B631-A530FF0BED41}" type="sibTrans" cxnId="{957B8096-0060-4C72-BF4E-7AC9C27AC85A}">
      <dgm:prSet/>
      <dgm:spPr/>
      <dgm:t>
        <a:bodyPr/>
        <a:lstStyle/>
        <a:p>
          <a:endParaRPr lang="en-US" sz="2800"/>
        </a:p>
      </dgm:t>
    </dgm:pt>
    <dgm:pt modelId="{158B8E31-AA5B-47D9-92B2-B84E21C0A141}">
      <dgm:prSet phldrT="[Text]" custT="1"/>
      <dgm:spPr/>
      <dgm:t>
        <a:bodyPr/>
        <a:lstStyle/>
        <a:p>
          <a:r>
            <a:rPr lang="en-GB" sz="1600" b="1" dirty="0">
              <a:solidFill>
                <a:srgbClr val="C00000"/>
              </a:solidFill>
              <a:latin typeface="Segoe UI Light" panose="020B0502040204020203" pitchFamily="34" charset="0"/>
              <a:cs typeface="Segoe UI Light" panose="020B0502040204020203" pitchFamily="34" charset="0"/>
            </a:rPr>
            <a:t>Default in 2008R2 and below.</a:t>
          </a:r>
          <a:endParaRPr lang="en-US" sz="1600" dirty="0"/>
        </a:p>
      </dgm:t>
    </dgm:pt>
    <dgm:pt modelId="{B2090758-6EF1-4A7D-A0BF-5DF555229AD4}" type="parTrans" cxnId="{0F70A0C6-FF26-4B9F-A8A2-5761C808D66F}">
      <dgm:prSet/>
      <dgm:spPr/>
      <dgm:t>
        <a:bodyPr/>
        <a:lstStyle/>
        <a:p>
          <a:endParaRPr lang="en-US" sz="2800"/>
        </a:p>
      </dgm:t>
    </dgm:pt>
    <dgm:pt modelId="{6D936519-A3A4-4A34-9EEB-9526911FDE36}" type="sibTrans" cxnId="{0F70A0C6-FF26-4B9F-A8A2-5761C808D66F}">
      <dgm:prSet/>
      <dgm:spPr/>
      <dgm:t>
        <a:bodyPr/>
        <a:lstStyle/>
        <a:p>
          <a:endParaRPr lang="en-US" sz="2800"/>
        </a:p>
      </dgm:t>
    </dgm:pt>
    <dgm:pt modelId="{5E813EF5-D36D-4471-A945-6FBCF35F96B7}">
      <dgm:prSe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Scripts cannot be run</a:t>
          </a:r>
        </a:p>
      </dgm:t>
    </dgm:pt>
    <dgm:pt modelId="{B66735CD-D072-4D5B-936F-48C0F58E02B7}" type="parTrans" cxnId="{6D57CA69-F1D1-499A-B61E-6F5AB62B9D37}">
      <dgm:prSet/>
      <dgm:spPr/>
      <dgm:t>
        <a:bodyPr/>
        <a:lstStyle/>
        <a:p>
          <a:endParaRPr lang="en-US" sz="2800"/>
        </a:p>
      </dgm:t>
    </dgm:pt>
    <dgm:pt modelId="{A45BBB9B-F808-4443-8A63-39D5186DC99C}" type="sibTrans" cxnId="{6D57CA69-F1D1-499A-B61E-6F5AB62B9D37}">
      <dgm:prSet/>
      <dgm:spPr/>
      <dgm:t>
        <a:bodyPr/>
        <a:lstStyle/>
        <a:p>
          <a:endParaRPr lang="en-US" sz="2800"/>
        </a:p>
      </dgm:t>
    </dgm:pt>
    <dgm:pt modelId="{709815EA-2706-4946-ADE1-C0652BD4D319}">
      <dgm:prSe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PowerShell interactive-mode only</a:t>
          </a:r>
        </a:p>
      </dgm:t>
    </dgm:pt>
    <dgm:pt modelId="{330DEE9F-0CE6-4F39-A663-F3AE2BDC72E7}" type="parTrans" cxnId="{C4E64412-E9E0-45A0-887E-012DEA1F967B}">
      <dgm:prSet/>
      <dgm:spPr/>
      <dgm:t>
        <a:bodyPr/>
        <a:lstStyle/>
        <a:p>
          <a:endParaRPr lang="en-US" sz="2800"/>
        </a:p>
      </dgm:t>
    </dgm:pt>
    <dgm:pt modelId="{9B28C453-638C-4644-A3BB-A8D4C03F67C8}" type="sibTrans" cxnId="{C4E64412-E9E0-45A0-887E-012DEA1F967B}">
      <dgm:prSet/>
      <dgm:spPr/>
      <dgm:t>
        <a:bodyPr/>
        <a:lstStyle/>
        <a:p>
          <a:endParaRPr lang="en-US" sz="2800"/>
        </a:p>
      </dgm:t>
    </dgm:pt>
    <dgm:pt modelId="{C898C3B9-1F9B-498D-91CB-F7043CA734E4}">
      <dgm:prSet phldrT="[Tex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Runs a script only if signed</a:t>
          </a:r>
          <a:endParaRPr lang="en-US" sz="1600"/>
        </a:p>
      </dgm:t>
    </dgm:pt>
    <dgm:pt modelId="{0BAA7B49-309C-4855-8BA9-3CC0C9B5C733}" type="parTrans" cxnId="{305E25A0-989D-4FDB-AAD5-9FF9E362BE3C}">
      <dgm:prSet/>
      <dgm:spPr/>
      <dgm:t>
        <a:bodyPr/>
        <a:lstStyle/>
        <a:p>
          <a:endParaRPr lang="en-US" sz="2800"/>
        </a:p>
      </dgm:t>
    </dgm:pt>
    <dgm:pt modelId="{6763B982-445F-4371-90C1-37A01012FE2E}" type="sibTrans" cxnId="{305E25A0-989D-4FDB-AAD5-9FF9E362BE3C}">
      <dgm:prSet/>
      <dgm:spPr/>
      <dgm:t>
        <a:bodyPr/>
        <a:lstStyle/>
        <a:p>
          <a:endParaRPr lang="en-US" sz="2800"/>
        </a:p>
      </dgm:t>
    </dgm:pt>
    <dgm:pt modelId="{E5CF5E79-E414-40AA-A0A4-6CACEB892D3A}">
      <dgm:prSe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Signature must be trusted on local machine</a:t>
          </a:r>
        </a:p>
      </dgm:t>
    </dgm:pt>
    <dgm:pt modelId="{1AB6B62B-FEAF-401B-9ECD-B0BD5DEE04D4}" type="parTrans" cxnId="{F1C74DD9-3130-451D-8E60-83BECD4C6F24}">
      <dgm:prSet/>
      <dgm:spPr/>
      <dgm:t>
        <a:bodyPr/>
        <a:lstStyle/>
        <a:p>
          <a:endParaRPr lang="en-US" sz="2800"/>
        </a:p>
      </dgm:t>
    </dgm:pt>
    <dgm:pt modelId="{1EAA9BE1-D187-44C9-A0C5-E280F493F03C}" type="sibTrans" cxnId="{F1C74DD9-3130-451D-8E60-83BECD4C6F24}">
      <dgm:prSet/>
      <dgm:spPr/>
      <dgm:t>
        <a:bodyPr/>
        <a:lstStyle/>
        <a:p>
          <a:endParaRPr lang="en-US" sz="2800"/>
        </a:p>
      </dgm:t>
    </dgm:pt>
    <dgm:pt modelId="{2CD18478-05C8-462F-97F6-DF55DD1BE37A}">
      <dgm:prSet phldrT="[Text]" custT="1"/>
      <dgm:spPr/>
      <dgm:t>
        <a:bodyPr/>
        <a:lstStyle/>
        <a:p>
          <a:r>
            <a:rPr lang="en-GB" sz="1600" b="1" dirty="0">
              <a:solidFill>
                <a:srgbClr val="C00000"/>
              </a:solidFill>
              <a:latin typeface="Segoe UI Light" panose="020B0502040204020203" pitchFamily="34" charset="0"/>
              <a:cs typeface="Segoe UI Light" panose="020B0502040204020203" pitchFamily="34" charset="0"/>
            </a:rPr>
            <a:t>Default in 2012R2 and Beyond. (Recommended Minimum)</a:t>
          </a:r>
          <a:endParaRPr lang="en-US" sz="1600" dirty="0"/>
        </a:p>
      </dgm:t>
    </dgm:pt>
    <dgm:pt modelId="{75BD1F10-1CB8-4762-B440-6FADA195070D}" type="parTrans" cxnId="{78474351-39B5-4B9A-AF2B-945AF57E8FA6}">
      <dgm:prSet/>
      <dgm:spPr/>
      <dgm:t>
        <a:bodyPr/>
        <a:lstStyle/>
        <a:p>
          <a:endParaRPr lang="en-US" sz="2800"/>
        </a:p>
      </dgm:t>
    </dgm:pt>
    <dgm:pt modelId="{931EAF65-C402-4DDF-846E-6CE5118EFD56}" type="sibTrans" cxnId="{78474351-39B5-4B9A-AF2B-945AF57E8FA6}">
      <dgm:prSet/>
      <dgm:spPr/>
      <dgm:t>
        <a:bodyPr/>
        <a:lstStyle/>
        <a:p>
          <a:endParaRPr lang="en-US" sz="2800"/>
        </a:p>
      </dgm:t>
    </dgm:pt>
    <dgm:pt modelId="{321F9267-E335-40CD-BFC3-9E808B0D0015}">
      <dgm:prSet custT="1"/>
      <dgm:spPr/>
      <dgm:t>
        <a:bodyPr/>
        <a:lstStyle/>
        <a:p>
          <a:r>
            <a:rPr lang="en-GB" sz="1600" dirty="0">
              <a:solidFill>
                <a:srgbClr val="000000">
                  <a:hueOff val="0"/>
                  <a:satOff val="0"/>
                  <a:lumOff val="0"/>
                  <a:alphaOff val="0"/>
                </a:srgbClr>
              </a:solidFill>
              <a:latin typeface="Segoe UI Light" panose="020B0502040204020203" pitchFamily="34" charset="0"/>
              <a:cs typeface="Segoe UI Light" panose="020B0502040204020203" pitchFamily="34" charset="0"/>
            </a:rPr>
            <a:t>Runs all local scripts</a:t>
          </a:r>
        </a:p>
      </dgm:t>
    </dgm:pt>
    <dgm:pt modelId="{281B638B-80A7-4A7D-936D-28D858D62286}" type="parTrans" cxnId="{44C15A07-AEC6-4D8E-ADFA-A55D182ED2A4}">
      <dgm:prSet/>
      <dgm:spPr/>
      <dgm:t>
        <a:bodyPr/>
        <a:lstStyle/>
        <a:p>
          <a:endParaRPr lang="en-US" sz="2800"/>
        </a:p>
      </dgm:t>
    </dgm:pt>
    <dgm:pt modelId="{44A44319-7C58-483A-AEEC-E9A350470106}" type="sibTrans" cxnId="{44C15A07-AEC6-4D8E-ADFA-A55D182ED2A4}">
      <dgm:prSet/>
      <dgm:spPr/>
      <dgm:t>
        <a:bodyPr/>
        <a:lstStyle/>
        <a:p>
          <a:endParaRPr lang="en-US" sz="2800"/>
        </a:p>
      </dgm:t>
    </dgm:pt>
    <dgm:pt modelId="{FC38B4B0-2DC3-4067-811A-2E203CF0E599}">
      <dgm:prSe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Downloaded scripts must be signed by trusted source</a:t>
          </a:r>
        </a:p>
      </dgm:t>
    </dgm:pt>
    <dgm:pt modelId="{9BB8357D-DDCD-43FE-9909-BB32176F79AB}" type="parTrans" cxnId="{C77AA5E5-E6EE-498C-83F6-B05C79AFD619}">
      <dgm:prSet/>
      <dgm:spPr/>
      <dgm:t>
        <a:bodyPr/>
        <a:lstStyle/>
        <a:p>
          <a:endParaRPr lang="en-US" sz="2800"/>
        </a:p>
      </dgm:t>
    </dgm:pt>
    <dgm:pt modelId="{804E2D1F-0961-4774-AA6B-6B8185A75C03}" type="sibTrans" cxnId="{C77AA5E5-E6EE-498C-83F6-B05C79AFD619}">
      <dgm:prSet/>
      <dgm:spPr/>
      <dgm:t>
        <a:bodyPr/>
        <a:lstStyle/>
        <a:p>
          <a:endParaRPr lang="en-US" sz="2800"/>
        </a:p>
      </dgm:t>
    </dgm:pt>
    <dgm:pt modelId="{DC547200-8635-494D-A466-EFAC016D9CE3}">
      <dgm:prSet phldrT="[Tex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All scripts from all sources can be run without signing</a:t>
          </a:r>
          <a:endParaRPr lang="en-US" sz="1600"/>
        </a:p>
      </dgm:t>
    </dgm:pt>
    <dgm:pt modelId="{40746A66-0D40-40A9-89EF-426F2926EF3C}" type="parTrans" cxnId="{A266F323-7F90-4A0C-BB1F-F4F3AD9A2948}">
      <dgm:prSet/>
      <dgm:spPr/>
      <dgm:t>
        <a:bodyPr/>
        <a:lstStyle/>
        <a:p>
          <a:endParaRPr lang="en-US" sz="2800"/>
        </a:p>
      </dgm:t>
    </dgm:pt>
    <dgm:pt modelId="{F75326EA-B7A1-4D52-9B2C-F9A126425E91}" type="sibTrans" cxnId="{A266F323-7F90-4A0C-BB1F-F4F3AD9A2948}">
      <dgm:prSet/>
      <dgm:spPr/>
      <dgm:t>
        <a:bodyPr/>
        <a:lstStyle/>
        <a:p>
          <a:endParaRPr lang="en-US" sz="2800"/>
        </a:p>
      </dgm:t>
    </dgm:pt>
    <dgm:pt modelId="{1CBDA800-CA33-4354-A2BF-C736B0AAD3E1}" type="pres">
      <dgm:prSet presAssocID="{7F51FB56-F85B-424E-8EC6-FA70BE1C5F94}" presName="linear" presStyleCnt="0">
        <dgm:presLayoutVars>
          <dgm:dir/>
          <dgm:animLvl val="lvl"/>
          <dgm:resizeHandles val="exact"/>
        </dgm:presLayoutVars>
      </dgm:prSet>
      <dgm:spPr/>
    </dgm:pt>
    <dgm:pt modelId="{35557898-37AA-4F51-9C9D-91FFCE3BB9E9}" type="pres">
      <dgm:prSet presAssocID="{10942685-F350-453B-AA81-F181D846573C}" presName="parentLin" presStyleCnt="0"/>
      <dgm:spPr/>
    </dgm:pt>
    <dgm:pt modelId="{690F74BD-9A9B-4272-A365-B3D120AC1D54}" type="pres">
      <dgm:prSet presAssocID="{10942685-F350-453B-AA81-F181D846573C}" presName="parentLeftMargin" presStyleLbl="node1" presStyleIdx="0" presStyleCnt="4"/>
      <dgm:spPr/>
    </dgm:pt>
    <dgm:pt modelId="{98E14EDE-E096-4158-809E-9E604D8ED848}" type="pres">
      <dgm:prSet presAssocID="{10942685-F350-453B-AA81-F181D846573C}" presName="parentText" presStyleLbl="node1" presStyleIdx="0" presStyleCnt="4">
        <dgm:presLayoutVars>
          <dgm:chMax val="0"/>
          <dgm:bulletEnabled val="1"/>
        </dgm:presLayoutVars>
      </dgm:prSet>
      <dgm:spPr>
        <a:prstGeom prst="rect">
          <a:avLst/>
        </a:prstGeom>
      </dgm:spPr>
    </dgm:pt>
    <dgm:pt modelId="{9C82A81C-272C-4E98-BC35-AE238A58E5D8}" type="pres">
      <dgm:prSet presAssocID="{10942685-F350-453B-AA81-F181D846573C}" presName="negativeSpace" presStyleCnt="0"/>
      <dgm:spPr/>
    </dgm:pt>
    <dgm:pt modelId="{9F36A2C9-EEDE-4A69-AB35-611DF567892A}" type="pres">
      <dgm:prSet presAssocID="{10942685-F350-453B-AA81-F181D846573C}" presName="childText" presStyleLbl="conFgAcc1" presStyleIdx="0" presStyleCnt="4">
        <dgm:presLayoutVars>
          <dgm:bulletEnabled val="1"/>
        </dgm:presLayoutVars>
      </dgm:prSet>
      <dgm:spPr/>
    </dgm:pt>
    <dgm:pt modelId="{A373078B-EBFD-4620-91E4-A1F4823AB3A8}" type="pres">
      <dgm:prSet presAssocID="{087DC7D7-A745-4E35-9BEF-9FA71AD0A543}" presName="spaceBetweenRectangles" presStyleCnt="0"/>
      <dgm:spPr/>
    </dgm:pt>
    <dgm:pt modelId="{35D1DABA-B56B-4145-BB88-5776480DE33C}" type="pres">
      <dgm:prSet presAssocID="{62A59317-C6E4-4772-8015-B673C6BCE914}" presName="parentLin" presStyleCnt="0"/>
      <dgm:spPr/>
    </dgm:pt>
    <dgm:pt modelId="{BCD2E8D1-514E-490D-9652-E017BA527881}" type="pres">
      <dgm:prSet presAssocID="{62A59317-C6E4-4772-8015-B673C6BCE914}" presName="parentLeftMargin" presStyleLbl="node1" presStyleIdx="0" presStyleCnt="4"/>
      <dgm:spPr/>
    </dgm:pt>
    <dgm:pt modelId="{68E1BEB3-D885-44E8-82C6-989DB867C67B}" type="pres">
      <dgm:prSet presAssocID="{62A59317-C6E4-4772-8015-B673C6BCE914}" presName="parentText" presStyleLbl="node1" presStyleIdx="1" presStyleCnt="4">
        <dgm:presLayoutVars>
          <dgm:chMax val="0"/>
          <dgm:bulletEnabled val="1"/>
        </dgm:presLayoutVars>
      </dgm:prSet>
      <dgm:spPr>
        <a:prstGeom prst="rect">
          <a:avLst/>
        </a:prstGeom>
      </dgm:spPr>
    </dgm:pt>
    <dgm:pt modelId="{BCFC2B78-7125-4134-80CB-A9F53AF04ECA}" type="pres">
      <dgm:prSet presAssocID="{62A59317-C6E4-4772-8015-B673C6BCE914}" presName="negativeSpace" presStyleCnt="0"/>
      <dgm:spPr/>
    </dgm:pt>
    <dgm:pt modelId="{9E36DE79-EE6C-4A91-ABF9-4A582035168A}" type="pres">
      <dgm:prSet presAssocID="{62A59317-C6E4-4772-8015-B673C6BCE914}" presName="childText" presStyleLbl="conFgAcc1" presStyleIdx="1" presStyleCnt="4">
        <dgm:presLayoutVars>
          <dgm:bulletEnabled val="1"/>
        </dgm:presLayoutVars>
      </dgm:prSet>
      <dgm:spPr/>
    </dgm:pt>
    <dgm:pt modelId="{26414542-3260-41B2-9C3A-3F1B0D9A0CFF}" type="pres">
      <dgm:prSet presAssocID="{93D6B9B0-61BC-4E6F-ABC3-DCDB3D4E542D}" presName="spaceBetweenRectangles" presStyleCnt="0"/>
      <dgm:spPr/>
    </dgm:pt>
    <dgm:pt modelId="{59DE9176-946F-4A37-BC15-9FBDE0F77845}" type="pres">
      <dgm:prSet presAssocID="{8BA88A8D-BFDE-4AD1-852C-BC6D3BCD4F3C}" presName="parentLin" presStyleCnt="0"/>
      <dgm:spPr/>
    </dgm:pt>
    <dgm:pt modelId="{33593AA7-A2D1-4282-88CF-3CB3CDF61C48}" type="pres">
      <dgm:prSet presAssocID="{8BA88A8D-BFDE-4AD1-852C-BC6D3BCD4F3C}" presName="parentLeftMargin" presStyleLbl="node1" presStyleIdx="1" presStyleCnt="4"/>
      <dgm:spPr/>
    </dgm:pt>
    <dgm:pt modelId="{8B870745-5CB5-43A1-841C-66CCFC0902B6}" type="pres">
      <dgm:prSet presAssocID="{8BA88A8D-BFDE-4AD1-852C-BC6D3BCD4F3C}" presName="parentText" presStyleLbl="node1" presStyleIdx="2" presStyleCnt="4">
        <dgm:presLayoutVars>
          <dgm:chMax val="0"/>
          <dgm:bulletEnabled val="1"/>
        </dgm:presLayoutVars>
      </dgm:prSet>
      <dgm:spPr>
        <a:prstGeom prst="rect">
          <a:avLst/>
        </a:prstGeom>
      </dgm:spPr>
    </dgm:pt>
    <dgm:pt modelId="{FFC63B8F-0D0E-4947-A9D2-7485807FFAFE}" type="pres">
      <dgm:prSet presAssocID="{8BA88A8D-BFDE-4AD1-852C-BC6D3BCD4F3C}" presName="negativeSpace" presStyleCnt="0"/>
      <dgm:spPr/>
    </dgm:pt>
    <dgm:pt modelId="{EA47F679-C5D8-4851-A647-B280485EF49F}" type="pres">
      <dgm:prSet presAssocID="{8BA88A8D-BFDE-4AD1-852C-BC6D3BCD4F3C}" presName="childText" presStyleLbl="conFgAcc1" presStyleIdx="2" presStyleCnt="4">
        <dgm:presLayoutVars>
          <dgm:bulletEnabled val="1"/>
        </dgm:presLayoutVars>
      </dgm:prSet>
      <dgm:spPr/>
    </dgm:pt>
    <dgm:pt modelId="{4E2D7F69-DF46-425E-852C-6329CF128F59}" type="pres">
      <dgm:prSet presAssocID="{5613C298-A11A-4DD6-9C69-275DCC633F6A}" presName="spaceBetweenRectangles" presStyleCnt="0"/>
      <dgm:spPr/>
    </dgm:pt>
    <dgm:pt modelId="{6DCD48AB-2B29-4CFE-9CF7-E55377DA9733}" type="pres">
      <dgm:prSet presAssocID="{50F97579-6682-43C1-BB3E-89A2D79871D1}" presName="parentLin" presStyleCnt="0"/>
      <dgm:spPr/>
    </dgm:pt>
    <dgm:pt modelId="{22A6F48E-4F19-459A-936B-1580C879770B}" type="pres">
      <dgm:prSet presAssocID="{50F97579-6682-43C1-BB3E-89A2D79871D1}" presName="parentLeftMargin" presStyleLbl="node1" presStyleIdx="2" presStyleCnt="4"/>
      <dgm:spPr/>
    </dgm:pt>
    <dgm:pt modelId="{D8E314A4-FC13-4847-8CCA-4C758CE84F17}" type="pres">
      <dgm:prSet presAssocID="{50F97579-6682-43C1-BB3E-89A2D79871D1}" presName="parentText" presStyleLbl="node1" presStyleIdx="3" presStyleCnt="4">
        <dgm:presLayoutVars>
          <dgm:chMax val="0"/>
          <dgm:bulletEnabled val="1"/>
        </dgm:presLayoutVars>
      </dgm:prSet>
      <dgm:spPr>
        <a:prstGeom prst="rect">
          <a:avLst/>
        </a:prstGeom>
      </dgm:spPr>
    </dgm:pt>
    <dgm:pt modelId="{9EF74855-04BB-44BB-9B48-A265F005DF50}" type="pres">
      <dgm:prSet presAssocID="{50F97579-6682-43C1-BB3E-89A2D79871D1}" presName="negativeSpace" presStyleCnt="0"/>
      <dgm:spPr/>
    </dgm:pt>
    <dgm:pt modelId="{37CFD8B5-E461-4A62-BC8A-CDB7564AF439}" type="pres">
      <dgm:prSet presAssocID="{50F97579-6682-43C1-BB3E-89A2D79871D1}" presName="childText" presStyleLbl="conFgAcc1" presStyleIdx="3" presStyleCnt="4">
        <dgm:presLayoutVars>
          <dgm:bulletEnabled val="1"/>
        </dgm:presLayoutVars>
      </dgm:prSet>
      <dgm:spPr/>
    </dgm:pt>
  </dgm:ptLst>
  <dgm:cxnLst>
    <dgm:cxn modelId="{44C15A07-AEC6-4D8E-ADFA-A55D182ED2A4}" srcId="{8BA88A8D-BFDE-4AD1-852C-BC6D3BCD4F3C}" destId="{321F9267-E335-40CD-BFC3-9E808B0D0015}" srcOrd="1" destOrd="0" parTransId="{281B638B-80A7-4A7D-936D-28D858D62286}" sibTransId="{44A44319-7C58-483A-AEEC-E9A350470106}"/>
    <dgm:cxn modelId="{C4E64412-E9E0-45A0-887E-012DEA1F967B}" srcId="{10942685-F350-453B-AA81-F181D846573C}" destId="{709815EA-2706-4946-ADE1-C0652BD4D319}" srcOrd="2" destOrd="0" parTransId="{330DEE9F-0CE6-4F39-A663-F3AE2BDC72E7}" sibTransId="{9B28C453-638C-4644-A3BB-A8D4C03F67C8}"/>
    <dgm:cxn modelId="{A266F323-7F90-4A0C-BB1F-F4F3AD9A2948}" srcId="{50F97579-6682-43C1-BB3E-89A2D79871D1}" destId="{DC547200-8635-494D-A466-EFAC016D9CE3}" srcOrd="0" destOrd="0" parTransId="{40746A66-0D40-40A9-89EF-426F2926EF3C}" sibTransId="{F75326EA-B7A1-4D52-9B2C-F9A126425E91}"/>
    <dgm:cxn modelId="{E36BEA37-00FF-4A4D-9194-9CA02D83734E}" type="presOf" srcId="{10942685-F350-453B-AA81-F181D846573C}" destId="{690F74BD-9A9B-4272-A365-B3D120AC1D54}" srcOrd="0" destOrd="0" presId="urn:microsoft.com/office/officeart/2005/8/layout/list1"/>
    <dgm:cxn modelId="{C421105E-142D-4D6D-AEC6-ECD38B51754A}" type="presOf" srcId="{50F97579-6682-43C1-BB3E-89A2D79871D1}" destId="{22A6F48E-4F19-459A-936B-1580C879770B}" srcOrd="0" destOrd="0" presId="urn:microsoft.com/office/officeart/2005/8/layout/list1"/>
    <dgm:cxn modelId="{A12BE041-3802-4ACE-8EF3-678A2AA94478}" type="presOf" srcId="{DC547200-8635-494D-A466-EFAC016D9CE3}" destId="{37CFD8B5-E461-4A62-BC8A-CDB7564AF439}" srcOrd="0" destOrd="0" presId="urn:microsoft.com/office/officeart/2005/8/layout/list1"/>
    <dgm:cxn modelId="{37EC0969-91CE-4500-B5B3-7C212F78794B}" type="presOf" srcId="{10942685-F350-453B-AA81-F181D846573C}" destId="{98E14EDE-E096-4158-809E-9E604D8ED848}" srcOrd="1" destOrd="0" presId="urn:microsoft.com/office/officeart/2005/8/layout/list1"/>
    <dgm:cxn modelId="{AEF21549-E82E-4F2A-8A93-0A53783F5DB3}" type="presOf" srcId="{50F97579-6682-43C1-BB3E-89A2D79871D1}" destId="{D8E314A4-FC13-4847-8CCA-4C758CE84F17}" srcOrd="1" destOrd="0" presId="urn:microsoft.com/office/officeart/2005/8/layout/list1"/>
    <dgm:cxn modelId="{6D57CA69-F1D1-499A-B61E-6F5AB62B9D37}" srcId="{10942685-F350-453B-AA81-F181D846573C}" destId="{5E813EF5-D36D-4471-A945-6FBCF35F96B7}" srcOrd="1" destOrd="0" parTransId="{B66735CD-D072-4D5B-936F-48C0F58E02B7}" sibTransId="{A45BBB9B-F808-4443-8A63-39D5186DC99C}"/>
    <dgm:cxn modelId="{78474351-39B5-4B9A-AF2B-945AF57E8FA6}" srcId="{8BA88A8D-BFDE-4AD1-852C-BC6D3BCD4F3C}" destId="{2CD18478-05C8-462F-97F6-DF55DD1BE37A}" srcOrd="0" destOrd="0" parTransId="{75BD1F10-1CB8-4762-B440-6FADA195070D}" sibTransId="{931EAF65-C402-4DDF-846E-6CE5118EFD56}"/>
    <dgm:cxn modelId="{3443A479-3244-49B6-B996-E0918F4D55FC}" srcId="{7F51FB56-F85B-424E-8EC6-FA70BE1C5F94}" destId="{8BA88A8D-BFDE-4AD1-852C-BC6D3BCD4F3C}" srcOrd="2" destOrd="0" parTransId="{24E7BBE6-CB54-4BB1-AC40-BF737455F149}" sibTransId="{5613C298-A11A-4DD6-9C69-275DCC633F6A}"/>
    <dgm:cxn modelId="{B022777C-DA9F-4925-9277-4196920A0539}" type="presOf" srcId="{62A59317-C6E4-4772-8015-B673C6BCE914}" destId="{BCD2E8D1-514E-490D-9652-E017BA527881}" srcOrd="0" destOrd="0" presId="urn:microsoft.com/office/officeart/2005/8/layout/list1"/>
    <dgm:cxn modelId="{44646C7E-8F9C-43EC-9713-16BD94315E3A}" srcId="{7F51FB56-F85B-424E-8EC6-FA70BE1C5F94}" destId="{10942685-F350-453B-AA81-F181D846573C}" srcOrd="0" destOrd="0" parTransId="{977C8F95-A358-4B52-B749-195CB3130F84}" sibTransId="{087DC7D7-A745-4E35-9BEF-9FA71AD0A543}"/>
    <dgm:cxn modelId="{E4143989-547B-4FE3-9303-2F17D550E534}" type="presOf" srcId="{709815EA-2706-4946-ADE1-C0652BD4D319}" destId="{9F36A2C9-EEDE-4A69-AB35-611DF567892A}" srcOrd="0" destOrd="2" presId="urn:microsoft.com/office/officeart/2005/8/layout/list1"/>
    <dgm:cxn modelId="{957B8096-0060-4C72-BF4E-7AC9C27AC85A}" srcId="{7F51FB56-F85B-424E-8EC6-FA70BE1C5F94}" destId="{50F97579-6682-43C1-BB3E-89A2D79871D1}" srcOrd="3" destOrd="0" parTransId="{AB1A38B1-CD17-455E-8B2F-191D5EA79DAC}" sibTransId="{2A59C5D3-017B-443B-B631-A530FF0BED41}"/>
    <dgm:cxn modelId="{305E25A0-989D-4FDB-AAD5-9FF9E362BE3C}" srcId="{62A59317-C6E4-4772-8015-B673C6BCE914}" destId="{C898C3B9-1F9B-498D-91CB-F7043CA734E4}" srcOrd="0" destOrd="0" parTransId="{0BAA7B49-309C-4855-8BA9-3CC0C9B5C733}" sibTransId="{6763B982-445F-4371-90C1-37A01012FE2E}"/>
    <dgm:cxn modelId="{D717CEAD-AED5-4073-B0EB-EF3736EF6008}" type="presOf" srcId="{7F51FB56-F85B-424E-8EC6-FA70BE1C5F94}" destId="{1CBDA800-CA33-4354-A2BF-C736B0AAD3E1}" srcOrd="0" destOrd="0" presId="urn:microsoft.com/office/officeart/2005/8/layout/list1"/>
    <dgm:cxn modelId="{CCC476C2-A31A-4A0B-BB7E-E129E801FFAB}" type="presOf" srcId="{8BA88A8D-BFDE-4AD1-852C-BC6D3BCD4F3C}" destId="{8B870745-5CB5-43A1-841C-66CCFC0902B6}" srcOrd="1" destOrd="0" presId="urn:microsoft.com/office/officeart/2005/8/layout/list1"/>
    <dgm:cxn modelId="{462B74C3-730B-4F30-B629-1C8633D5FB31}" type="presOf" srcId="{E5CF5E79-E414-40AA-A0A4-6CACEB892D3A}" destId="{9E36DE79-EE6C-4A91-ABF9-4A582035168A}" srcOrd="0" destOrd="1" presId="urn:microsoft.com/office/officeart/2005/8/layout/list1"/>
    <dgm:cxn modelId="{0F70A0C6-FF26-4B9F-A8A2-5761C808D66F}" srcId="{10942685-F350-453B-AA81-F181D846573C}" destId="{158B8E31-AA5B-47D9-92B2-B84E21C0A141}" srcOrd="0" destOrd="0" parTransId="{B2090758-6EF1-4A7D-A0BF-5DF555229AD4}" sibTransId="{6D936519-A3A4-4A34-9EEB-9526911FDE36}"/>
    <dgm:cxn modelId="{C42176CE-7D5D-4166-8689-233E25E38F90}" type="presOf" srcId="{C898C3B9-1F9B-498D-91CB-F7043CA734E4}" destId="{9E36DE79-EE6C-4A91-ABF9-4A582035168A}" srcOrd="0" destOrd="0" presId="urn:microsoft.com/office/officeart/2005/8/layout/list1"/>
    <dgm:cxn modelId="{DA04B1CF-CC33-4CDA-A3D1-986833F8F63C}" type="presOf" srcId="{8BA88A8D-BFDE-4AD1-852C-BC6D3BCD4F3C}" destId="{33593AA7-A2D1-4282-88CF-3CB3CDF61C48}" srcOrd="0" destOrd="0" presId="urn:microsoft.com/office/officeart/2005/8/layout/list1"/>
    <dgm:cxn modelId="{F3E1E1D0-7F32-4188-B80C-3D7FBC231D88}" type="presOf" srcId="{158B8E31-AA5B-47D9-92B2-B84E21C0A141}" destId="{9F36A2C9-EEDE-4A69-AB35-611DF567892A}" srcOrd="0" destOrd="0" presId="urn:microsoft.com/office/officeart/2005/8/layout/list1"/>
    <dgm:cxn modelId="{89EB82D4-588D-47CE-811E-85BC0C8C4966}" type="presOf" srcId="{321F9267-E335-40CD-BFC3-9E808B0D0015}" destId="{EA47F679-C5D8-4851-A647-B280485EF49F}" srcOrd="0" destOrd="1" presId="urn:microsoft.com/office/officeart/2005/8/layout/list1"/>
    <dgm:cxn modelId="{87101DD6-4145-413D-8B65-A50BF0BA1619}" type="presOf" srcId="{FC38B4B0-2DC3-4067-811A-2E203CF0E599}" destId="{EA47F679-C5D8-4851-A647-B280485EF49F}" srcOrd="0" destOrd="2" presId="urn:microsoft.com/office/officeart/2005/8/layout/list1"/>
    <dgm:cxn modelId="{F1C74DD9-3130-451D-8E60-83BECD4C6F24}" srcId="{62A59317-C6E4-4772-8015-B673C6BCE914}" destId="{E5CF5E79-E414-40AA-A0A4-6CACEB892D3A}" srcOrd="1" destOrd="0" parTransId="{1AB6B62B-FEAF-401B-9ECD-B0BD5DEE04D4}" sibTransId="{1EAA9BE1-D187-44C9-A0C5-E280F493F03C}"/>
    <dgm:cxn modelId="{BF56E6DA-9353-4E34-8314-343159ED25A4}" type="presOf" srcId="{62A59317-C6E4-4772-8015-B673C6BCE914}" destId="{68E1BEB3-D885-44E8-82C6-989DB867C67B}" srcOrd="1" destOrd="0" presId="urn:microsoft.com/office/officeart/2005/8/layout/list1"/>
    <dgm:cxn modelId="{E4583DDC-BCCA-4476-A4CE-9628F40F790C}" type="presOf" srcId="{2CD18478-05C8-462F-97F6-DF55DD1BE37A}" destId="{EA47F679-C5D8-4851-A647-B280485EF49F}" srcOrd="0" destOrd="0" presId="urn:microsoft.com/office/officeart/2005/8/layout/list1"/>
    <dgm:cxn modelId="{C77AA5E5-E6EE-498C-83F6-B05C79AFD619}" srcId="{8BA88A8D-BFDE-4AD1-852C-BC6D3BCD4F3C}" destId="{FC38B4B0-2DC3-4067-811A-2E203CF0E599}" srcOrd="2" destOrd="0" parTransId="{9BB8357D-DDCD-43FE-9909-BB32176F79AB}" sibTransId="{804E2D1F-0961-4774-AA6B-6B8185A75C03}"/>
    <dgm:cxn modelId="{BEF1F1FA-6922-43CC-AA83-906BB35D9FAD}" srcId="{7F51FB56-F85B-424E-8EC6-FA70BE1C5F94}" destId="{62A59317-C6E4-4772-8015-B673C6BCE914}" srcOrd="1" destOrd="0" parTransId="{1FEDC2FD-15D1-4B72-9AA6-F2565D0FF622}" sibTransId="{93D6B9B0-61BC-4E6F-ABC3-DCDB3D4E542D}"/>
    <dgm:cxn modelId="{66A107FE-1EA7-4CC9-BB3F-52EFB3E2B043}" type="presOf" srcId="{5E813EF5-D36D-4471-A945-6FBCF35F96B7}" destId="{9F36A2C9-EEDE-4A69-AB35-611DF567892A}" srcOrd="0" destOrd="1" presId="urn:microsoft.com/office/officeart/2005/8/layout/list1"/>
    <dgm:cxn modelId="{4EB17C25-AC16-46F5-A3E9-44DD04FAE9FD}" type="presParOf" srcId="{1CBDA800-CA33-4354-A2BF-C736B0AAD3E1}" destId="{35557898-37AA-4F51-9C9D-91FFCE3BB9E9}" srcOrd="0" destOrd="0" presId="urn:microsoft.com/office/officeart/2005/8/layout/list1"/>
    <dgm:cxn modelId="{549D6ACC-4D53-4770-8F2E-5281B0D59061}" type="presParOf" srcId="{35557898-37AA-4F51-9C9D-91FFCE3BB9E9}" destId="{690F74BD-9A9B-4272-A365-B3D120AC1D54}" srcOrd="0" destOrd="0" presId="urn:microsoft.com/office/officeart/2005/8/layout/list1"/>
    <dgm:cxn modelId="{29199444-06D2-4F4C-812B-8B2CF2E90789}" type="presParOf" srcId="{35557898-37AA-4F51-9C9D-91FFCE3BB9E9}" destId="{98E14EDE-E096-4158-809E-9E604D8ED848}" srcOrd="1" destOrd="0" presId="urn:microsoft.com/office/officeart/2005/8/layout/list1"/>
    <dgm:cxn modelId="{D7AA6318-7677-4E2A-AC3A-9E6F211E7001}" type="presParOf" srcId="{1CBDA800-CA33-4354-A2BF-C736B0AAD3E1}" destId="{9C82A81C-272C-4E98-BC35-AE238A58E5D8}" srcOrd="1" destOrd="0" presId="urn:microsoft.com/office/officeart/2005/8/layout/list1"/>
    <dgm:cxn modelId="{80F84C36-C11E-4284-A612-877D6656355D}" type="presParOf" srcId="{1CBDA800-CA33-4354-A2BF-C736B0AAD3E1}" destId="{9F36A2C9-EEDE-4A69-AB35-611DF567892A}" srcOrd="2" destOrd="0" presId="urn:microsoft.com/office/officeart/2005/8/layout/list1"/>
    <dgm:cxn modelId="{53A336D0-7BE8-486F-BFD5-6D581F1A15D0}" type="presParOf" srcId="{1CBDA800-CA33-4354-A2BF-C736B0AAD3E1}" destId="{A373078B-EBFD-4620-91E4-A1F4823AB3A8}" srcOrd="3" destOrd="0" presId="urn:microsoft.com/office/officeart/2005/8/layout/list1"/>
    <dgm:cxn modelId="{E8AC27BD-C85C-45FF-9AAC-0B84DE0FC7B8}" type="presParOf" srcId="{1CBDA800-CA33-4354-A2BF-C736B0AAD3E1}" destId="{35D1DABA-B56B-4145-BB88-5776480DE33C}" srcOrd="4" destOrd="0" presId="urn:microsoft.com/office/officeart/2005/8/layout/list1"/>
    <dgm:cxn modelId="{C4223A16-F53F-4943-88F8-159435A32577}" type="presParOf" srcId="{35D1DABA-B56B-4145-BB88-5776480DE33C}" destId="{BCD2E8D1-514E-490D-9652-E017BA527881}" srcOrd="0" destOrd="0" presId="urn:microsoft.com/office/officeart/2005/8/layout/list1"/>
    <dgm:cxn modelId="{C6BB0041-E06E-4637-81D5-96BAAE405987}" type="presParOf" srcId="{35D1DABA-B56B-4145-BB88-5776480DE33C}" destId="{68E1BEB3-D885-44E8-82C6-989DB867C67B}" srcOrd="1" destOrd="0" presId="urn:microsoft.com/office/officeart/2005/8/layout/list1"/>
    <dgm:cxn modelId="{791BE56A-4E1D-468D-99D7-A2582556A7A5}" type="presParOf" srcId="{1CBDA800-CA33-4354-A2BF-C736B0AAD3E1}" destId="{BCFC2B78-7125-4134-80CB-A9F53AF04ECA}" srcOrd="5" destOrd="0" presId="urn:microsoft.com/office/officeart/2005/8/layout/list1"/>
    <dgm:cxn modelId="{8E0A52B6-6E62-4BC7-9036-E55F09E1615C}" type="presParOf" srcId="{1CBDA800-CA33-4354-A2BF-C736B0AAD3E1}" destId="{9E36DE79-EE6C-4A91-ABF9-4A582035168A}" srcOrd="6" destOrd="0" presId="urn:microsoft.com/office/officeart/2005/8/layout/list1"/>
    <dgm:cxn modelId="{C6CBCAE4-4CC0-48F1-A43E-A5E81C299EF2}" type="presParOf" srcId="{1CBDA800-CA33-4354-A2BF-C736B0AAD3E1}" destId="{26414542-3260-41B2-9C3A-3F1B0D9A0CFF}" srcOrd="7" destOrd="0" presId="urn:microsoft.com/office/officeart/2005/8/layout/list1"/>
    <dgm:cxn modelId="{AFB37B68-628A-43F3-867E-63535A7F2E57}" type="presParOf" srcId="{1CBDA800-CA33-4354-A2BF-C736B0AAD3E1}" destId="{59DE9176-946F-4A37-BC15-9FBDE0F77845}" srcOrd="8" destOrd="0" presId="urn:microsoft.com/office/officeart/2005/8/layout/list1"/>
    <dgm:cxn modelId="{D9C59D8A-79AC-4DDB-B187-785EAD211AB1}" type="presParOf" srcId="{59DE9176-946F-4A37-BC15-9FBDE0F77845}" destId="{33593AA7-A2D1-4282-88CF-3CB3CDF61C48}" srcOrd="0" destOrd="0" presId="urn:microsoft.com/office/officeart/2005/8/layout/list1"/>
    <dgm:cxn modelId="{99BB08FC-04B2-4587-A673-5EA077BDF1B1}" type="presParOf" srcId="{59DE9176-946F-4A37-BC15-9FBDE0F77845}" destId="{8B870745-5CB5-43A1-841C-66CCFC0902B6}" srcOrd="1" destOrd="0" presId="urn:microsoft.com/office/officeart/2005/8/layout/list1"/>
    <dgm:cxn modelId="{825B6801-80FB-4DCE-B111-F71A28EEECC4}" type="presParOf" srcId="{1CBDA800-CA33-4354-A2BF-C736B0AAD3E1}" destId="{FFC63B8F-0D0E-4947-A9D2-7485807FFAFE}" srcOrd="9" destOrd="0" presId="urn:microsoft.com/office/officeart/2005/8/layout/list1"/>
    <dgm:cxn modelId="{CCA3689E-81E5-45AE-963D-F49039437E84}" type="presParOf" srcId="{1CBDA800-CA33-4354-A2BF-C736B0AAD3E1}" destId="{EA47F679-C5D8-4851-A647-B280485EF49F}" srcOrd="10" destOrd="0" presId="urn:microsoft.com/office/officeart/2005/8/layout/list1"/>
    <dgm:cxn modelId="{FB549C71-BF71-4F7A-8B4D-12EBD919ABCA}" type="presParOf" srcId="{1CBDA800-CA33-4354-A2BF-C736B0AAD3E1}" destId="{4E2D7F69-DF46-425E-852C-6329CF128F59}" srcOrd="11" destOrd="0" presId="urn:microsoft.com/office/officeart/2005/8/layout/list1"/>
    <dgm:cxn modelId="{41EE35CD-265A-4D7A-86D2-40C332B66DFA}" type="presParOf" srcId="{1CBDA800-CA33-4354-A2BF-C736B0AAD3E1}" destId="{6DCD48AB-2B29-4CFE-9CF7-E55377DA9733}" srcOrd="12" destOrd="0" presId="urn:microsoft.com/office/officeart/2005/8/layout/list1"/>
    <dgm:cxn modelId="{014A5598-972D-46E2-A112-0B9AE0E581EB}" type="presParOf" srcId="{6DCD48AB-2B29-4CFE-9CF7-E55377DA9733}" destId="{22A6F48E-4F19-459A-936B-1580C879770B}" srcOrd="0" destOrd="0" presId="urn:microsoft.com/office/officeart/2005/8/layout/list1"/>
    <dgm:cxn modelId="{E75F022C-DC50-4707-B542-61C39B2DFFA2}" type="presParOf" srcId="{6DCD48AB-2B29-4CFE-9CF7-E55377DA9733}" destId="{D8E314A4-FC13-4847-8CCA-4C758CE84F17}" srcOrd="1" destOrd="0" presId="urn:microsoft.com/office/officeart/2005/8/layout/list1"/>
    <dgm:cxn modelId="{E6AF9ADE-5FCC-4B03-AD8C-39DFF4B7FDE1}" type="presParOf" srcId="{1CBDA800-CA33-4354-A2BF-C736B0AAD3E1}" destId="{9EF74855-04BB-44BB-9B48-A265F005DF50}" srcOrd="13" destOrd="0" presId="urn:microsoft.com/office/officeart/2005/8/layout/list1"/>
    <dgm:cxn modelId="{C92F88F1-59C5-4F31-B187-02670FCC35BF}" type="presParOf" srcId="{1CBDA800-CA33-4354-A2BF-C736B0AAD3E1}" destId="{37CFD8B5-E461-4A62-BC8A-CDB7564AF439}"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51FB56-F85B-424E-8EC6-FA70BE1C5F9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0942685-F350-453B-AA81-F181D846573C}">
      <dgm:prSet phldrT="[Text]" custT="1"/>
      <dgm:spPr>
        <a:solidFill>
          <a:srgbClr val="0078D7"/>
        </a:solidFill>
      </dgm:spPr>
      <dgm:t>
        <a:bodyPr/>
        <a:lstStyle/>
        <a:p>
          <a:r>
            <a:rPr lang="en-US" sz="2000"/>
            <a:t>AD Group Policy – Computer</a:t>
          </a:r>
        </a:p>
      </dgm:t>
    </dgm:pt>
    <dgm:pt modelId="{977C8F95-A358-4B52-B749-195CB3130F84}" type="parTrans" cxnId="{44646C7E-8F9C-43EC-9713-16BD94315E3A}">
      <dgm:prSet/>
      <dgm:spPr/>
      <dgm:t>
        <a:bodyPr/>
        <a:lstStyle/>
        <a:p>
          <a:endParaRPr lang="en-US" sz="1600"/>
        </a:p>
      </dgm:t>
    </dgm:pt>
    <dgm:pt modelId="{087DC7D7-A745-4E35-9BEF-9FA71AD0A543}" type="sibTrans" cxnId="{44646C7E-8F9C-43EC-9713-16BD94315E3A}">
      <dgm:prSet/>
      <dgm:spPr/>
      <dgm:t>
        <a:bodyPr/>
        <a:lstStyle/>
        <a:p>
          <a:endParaRPr lang="en-US" sz="1600"/>
        </a:p>
      </dgm:t>
    </dgm:pt>
    <dgm:pt modelId="{3B7D36E9-9119-401D-A82D-958896D3F99E}">
      <dgm:prSet phldrT="[Text]" custT="1"/>
      <dgm:spPr>
        <a:solidFill>
          <a:srgbClr val="0078D7"/>
        </a:solidFill>
      </dgm:spPr>
      <dgm:t>
        <a:bodyPr/>
        <a:lstStyle/>
        <a:p>
          <a:r>
            <a:rPr lang="en-US" sz="2000"/>
            <a:t>AD Group Policy – User</a:t>
          </a:r>
        </a:p>
      </dgm:t>
    </dgm:pt>
    <dgm:pt modelId="{2D4C453F-6FD5-4255-8262-74FDD94CF297}" type="parTrans" cxnId="{5FCF61C3-C621-4FBF-9682-4470863A1C57}">
      <dgm:prSet/>
      <dgm:spPr/>
      <dgm:t>
        <a:bodyPr/>
        <a:lstStyle/>
        <a:p>
          <a:endParaRPr lang="en-US" sz="1600"/>
        </a:p>
      </dgm:t>
    </dgm:pt>
    <dgm:pt modelId="{08247C7F-4CD9-42FF-9359-B383D5078ACA}" type="sibTrans" cxnId="{5FCF61C3-C621-4FBF-9682-4470863A1C57}">
      <dgm:prSet/>
      <dgm:spPr/>
      <dgm:t>
        <a:bodyPr/>
        <a:lstStyle/>
        <a:p>
          <a:endParaRPr lang="en-US" sz="1600"/>
        </a:p>
      </dgm:t>
    </dgm:pt>
    <dgm:pt modelId="{23B0D755-4CBC-4963-B925-1C60F0D031AF}">
      <dgm:prSet phldrT="[Text]" custT="1"/>
      <dgm:spPr>
        <a:solidFill>
          <a:srgbClr val="0078D7"/>
        </a:solidFill>
      </dgm:spPr>
      <dgm:t>
        <a:bodyPr/>
        <a:lstStyle/>
        <a:p>
          <a:r>
            <a:rPr lang="en-US" sz="2000" dirty="0"/>
            <a:t>Process</a:t>
          </a:r>
        </a:p>
      </dgm:t>
    </dgm:pt>
    <dgm:pt modelId="{29B21110-0423-409F-A841-EFBD43758D61}" type="parTrans" cxnId="{858619BA-F2D7-4E40-9347-201F3B5FE205}">
      <dgm:prSet/>
      <dgm:spPr/>
      <dgm:t>
        <a:bodyPr/>
        <a:lstStyle/>
        <a:p>
          <a:endParaRPr lang="en-US" sz="1600"/>
        </a:p>
      </dgm:t>
    </dgm:pt>
    <dgm:pt modelId="{A19425A6-9120-415F-8C25-158321942A14}" type="sibTrans" cxnId="{858619BA-F2D7-4E40-9347-201F3B5FE205}">
      <dgm:prSet/>
      <dgm:spPr/>
      <dgm:t>
        <a:bodyPr/>
        <a:lstStyle/>
        <a:p>
          <a:endParaRPr lang="en-US" sz="1600"/>
        </a:p>
      </dgm:t>
    </dgm:pt>
    <dgm:pt modelId="{04D7202B-70A6-4AE3-8DCA-97102B4DA444}">
      <dgm:prSet phldrT="[Text]" custT="1"/>
      <dgm:spPr>
        <a:solidFill>
          <a:srgbClr val="0078D7"/>
        </a:solidFill>
      </dgm:spPr>
      <dgm:t>
        <a:bodyPr/>
        <a:lstStyle/>
        <a:p>
          <a:r>
            <a:rPr lang="en-US" sz="2000"/>
            <a:t>Registry – Computer</a:t>
          </a:r>
        </a:p>
      </dgm:t>
    </dgm:pt>
    <dgm:pt modelId="{6159E6CF-F5E9-45BA-A5A0-4432004E79C8}" type="parTrans" cxnId="{C88DB003-32D2-4F25-8B4F-A7AE5674AE18}">
      <dgm:prSet/>
      <dgm:spPr/>
      <dgm:t>
        <a:bodyPr/>
        <a:lstStyle/>
        <a:p>
          <a:endParaRPr lang="en-US" sz="1600"/>
        </a:p>
      </dgm:t>
    </dgm:pt>
    <dgm:pt modelId="{5AB371D3-E7CD-4EC5-B3A2-C45159CA6427}" type="sibTrans" cxnId="{C88DB003-32D2-4F25-8B4F-A7AE5674AE18}">
      <dgm:prSet/>
      <dgm:spPr/>
      <dgm:t>
        <a:bodyPr/>
        <a:lstStyle/>
        <a:p>
          <a:endParaRPr lang="en-US" sz="1600"/>
        </a:p>
      </dgm:t>
    </dgm:pt>
    <dgm:pt modelId="{62D18B0F-AB2B-430F-95EE-AAAF710F4F55}">
      <dgm:prSet phldrT="[Tex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Affects current PowerShell Host session only</a:t>
          </a:r>
          <a:endParaRPr lang="en-US" sz="1600">
            <a:latin typeface="Segoe UI Light" panose="020B0502040204020203" pitchFamily="34" charset="0"/>
            <a:cs typeface="Segoe UI Light" panose="020B0502040204020203" pitchFamily="34" charset="0"/>
          </a:endParaRPr>
        </a:p>
      </dgm:t>
    </dgm:pt>
    <dgm:pt modelId="{658AC4B6-5DDA-4073-B252-89DF275213ED}" type="parTrans" cxnId="{96093EF6-4A31-4EEE-A963-F2960A67663B}">
      <dgm:prSet/>
      <dgm:spPr/>
      <dgm:t>
        <a:bodyPr/>
        <a:lstStyle/>
        <a:p>
          <a:endParaRPr lang="en-US" sz="1600"/>
        </a:p>
      </dgm:t>
    </dgm:pt>
    <dgm:pt modelId="{279F1198-8C10-4FD5-B337-BBB7F304CD26}" type="sibTrans" cxnId="{96093EF6-4A31-4EEE-A963-F2960A67663B}">
      <dgm:prSet/>
      <dgm:spPr/>
      <dgm:t>
        <a:bodyPr/>
        <a:lstStyle/>
        <a:p>
          <a:endParaRPr lang="en-US" sz="1600"/>
        </a:p>
      </dgm:t>
    </dgm:pt>
    <dgm:pt modelId="{3F86F2D7-0F78-41F7-936B-0A9E8DB01F81}">
      <dgm:prSe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Lost upon exit of session (i.e. host process)</a:t>
          </a:r>
        </a:p>
      </dgm:t>
    </dgm:pt>
    <dgm:pt modelId="{3E49A15E-5006-4737-980A-33B1C3A9862B}" type="parTrans" cxnId="{96697C1D-F046-4253-A8ED-9FF306794711}">
      <dgm:prSet/>
      <dgm:spPr/>
      <dgm:t>
        <a:bodyPr/>
        <a:lstStyle/>
        <a:p>
          <a:endParaRPr lang="en-US" sz="1600"/>
        </a:p>
      </dgm:t>
    </dgm:pt>
    <dgm:pt modelId="{A9A565FC-E46E-401F-A6BA-CE7D0ECFE4CB}" type="sibTrans" cxnId="{96697C1D-F046-4253-A8ED-9FF306794711}">
      <dgm:prSet/>
      <dgm:spPr/>
      <dgm:t>
        <a:bodyPr/>
        <a:lstStyle/>
        <a:p>
          <a:endParaRPr lang="en-US" sz="1600"/>
        </a:p>
      </dgm:t>
    </dgm:pt>
    <dgm:pt modelId="{7E2F9CBB-58C6-4315-B035-9D6F5C3937FD}">
      <dgm:prSet phldrT="[Text]" custT="1"/>
      <dgm:spPr/>
      <dgm:t>
        <a:bodyPr/>
        <a:lstStyle/>
        <a:p>
          <a:r>
            <a:rPr lang="en-US" sz="1600" dirty="0">
              <a:latin typeface="Segoe UI Light" panose="020B0502040204020203" pitchFamily="34" charset="0"/>
              <a:cs typeface="Segoe UI Light" panose="020B0502040204020203" pitchFamily="34" charset="0"/>
            </a:rPr>
            <a:t>Console or ISE </a:t>
          </a:r>
          <a:r>
            <a:rPr lang="en-US" sz="1600">
              <a:latin typeface="Segoe UI Light" panose="020B0502040204020203" pitchFamily="34" charset="0"/>
              <a:cs typeface="Segoe UI Light" panose="020B0502040204020203" pitchFamily="34" charset="0"/>
            </a:rPr>
            <a:t>Command-line Parameter </a:t>
          </a:r>
          <a:r>
            <a:rPr lang="en-US" sz="1600" dirty="0">
              <a:latin typeface="Segoe UI Light" panose="020B0502040204020203" pitchFamily="34" charset="0"/>
              <a:cs typeface="Segoe UI Light" panose="020B0502040204020203" pitchFamily="34" charset="0"/>
            </a:rPr>
            <a:t>(</a:t>
          </a:r>
          <a:r>
            <a:rPr lang="en-US" sz="1600" i="1" dirty="0">
              <a:latin typeface="Segoe UI Light" panose="020B0502040204020203" pitchFamily="34" charset="0"/>
              <a:cs typeface="Segoe UI Light" panose="020B0502040204020203" pitchFamily="34" charset="0"/>
            </a:rPr>
            <a:t>c:\&gt; powershell.exe –</a:t>
          </a:r>
          <a:r>
            <a:rPr lang="en-US" sz="1600" i="1" dirty="0" err="1">
              <a:latin typeface="Segoe UI Light" panose="020B0502040204020203" pitchFamily="34" charset="0"/>
              <a:cs typeface="Segoe UI Light" panose="020B0502040204020203" pitchFamily="34" charset="0"/>
            </a:rPr>
            <a:t>executionpolicy</a:t>
          </a:r>
          <a:r>
            <a:rPr lang="en-US" sz="1600" i="1" dirty="0">
              <a:latin typeface="Segoe UI Light" panose="020B0502040204020203" pitchFamily="34" charset="0"/>
              <a:cs typeface="Segoe UI Light" panose="020B0502040204020203" pitchFamily="34" charset="0"/>
            </a:rPr>
            <a:t> </a:t>
          </a:r>
          <a:r>
            <a:rPr lang="en-US" sz="1600" i="1" dirty="0" err="1">
              <a:latin typeface="Segoe UI Light" panose="020B0502040204020203" pitchFamily="34" charset="0"/>
              <a:cs typeface="Segoe UI Light" panose="020B0502040204020203" pitchFamily="34" charset="0"/>
            </a:rPr>
            <a:t>remotesigned</a:t>
          </a:r>
          <a:r>
            <a:rPr lang="en-US" sz="1600" i="1" dirty="0">
              <a:latin typeface="Segoe UI Light" panose="020B0502040204020203" pitchFamily="34" charset="0"/>
              <a:cs typeface="Segoe UI Light" panose="020B0502040204020203" pitchFamily="34" charset="0"/>
            </a:rPr>
            <a:t>)</a:t>
          </a:r>
        </a:p>
      </dgm:t>
    </dgm:pt>
    <dgm:pt modelId="{C0C9F7A6-5D3D-4432-9DFA-C8CBD9AFEB83}" type="parTrans" cxnId="{89506985-F208-4180-A997-3ABC1E983406}">
      <dgm:prSet/>
      <dgm:spPr/>
      <dgm:t>
        <a:bodyPr/>
        <a:lstStyle/>
        <a:p>
          <a:endParaRPr lang="en-US" sz="1600"/>
        </a:p>
      </dgm:t>
    </dgm:pt>
    <dgm:pt modelId="{751B19B3-E5FA-4496-9885-AF82D049A0D5}" type="sibTrans" cxnId="{89506985-F208-4180-A997-3ABC1E983406}">
      <dgm:prSet/>
      <dgm:spPr/>
      <dgm:t>
        <a:bodyPr/>
        <a:lstStyle/>
        <a:p>
          <a:endParaRPr lang="en-US" sz="1600"/>
        </a:p>
      </dgm:t>
    </dgm:pt>
    <dgm:pt modelId="{A99FF1CF-5BB7-4672-8C45-8412608851AA}">
      <dgm:prSet phldrT="[Tex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Affects all users on computer</a:t>
          </a:r>
          <a:endParaRPr lang="en-US" sz="1600"/>
        </a:p>
      </dgm:t>
    </dgm:pt>
    <dgm:pt modelId="{67A5CF6E-62D9-4375-82B0-FA7C3A1C05B6}" type="parTrans" cxnId="{2E5488D2-6EDE-43E3-9CEF-E567C829CCAB}">
      <dgm:prSet/>
      <dgm:spPr/>
      <dgm:t>
        <a:bodyPr/>
        <a:lstStyle/>
        <a:p>
          <a:endParaRPr lang="en-US" sz="1600"/>
        </a:p>
      </dgm:t>
    </dgm:pt>
    <dgm:pt modelId="{38A9F264-4D07-441A-8ADB-D475A84A68D2}" type="sibTrans" cxnId="{2E5488D2-6EDE-43E3-9CEF-E567C829CCAB}">
      <dgm:prSet/>
      <dgm:spPr/>
      <dgm:t>
        <a:bodyPr/>
        <a:lstStyle/>
        <a:p>
          <a:endParaRPr lang="en-US" sz="1600"/>
        </a:p>
      </dgm:t>
    </dgm:pt>
    <dgm:pt modelId="{347F427B-80B0-4F91-BC64-0A422B8D9B11}">
      <dgm:prSe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Stored in HKLM registry </a:t>
          </a:r>
          <a:r>
            <a:rPr lang="en-GB" sz="1600" err="1">
              <a:solidFill>
                <a:srgbClr val="000000">
                  <a:hueOff val="0"/>
                  <a:satOff val="0"/>
                  <a:lumOff val="0"/>
                  <a:alphaOff val="0"/>
                </a:srgbClr>
              </a:solidFill>
              <a:latin typeface="Segoe UI Light" panose="020B0502040204020203" pitchFamily="34" charset="0"/>
              <a:cs typeface="Segoe UI Light" panose="020B0502040204020203" pitchFamily="34" charset="0"/>
            </a:rPr>
            <a:t>subkey</a:t>
          </a:r>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 (Admin access needed to change)</a:t>
          </a:r>
        </a:p>
      </dgm:t>
    </dgm:pt>
    <dgm:pt modelId="{C5A0FA4A-4885-442F-9BD4-976AF47EA0E5}" type="parTrans" cxnId="{85DCF040-DB2D-462A-8C21-676AC130CD48}">
      <dgm:prSet/>
      <dgm:spPr/>
      <dgm:t>
        <a:bodyPr/>
        <a:lstStyle/>
        <a:p>
          <a:endParaRPr lang="en-US" sz="1600"/>
        </a:p>
      </dgm:t>
    </dgm:pt>
    <dgm:pt modelId="{BB8B2057-353C-4F9D-B6E7-877DDDDD51C5}" type="sibTrans" cxnId="{85DCF040-DB2D-462A-8C21-676AC130CD48}">
      <dgm:prSet/>
      <dgm:spPr/>
      <dgm:t>
        <a:bodyPr/>
        <a:lstStyle/>
        <a:p>
          <a:endParaRPr lang="en-US" sz="1600"/>
        </a:p>
      </dgm:t>
    </dgm:pt>
    <dgm:pt modelId="{34144098-C675-42F3-AE29-94BB23384944}">
      <dgm:prSet phldrT="[Text]" custT="1"/>
      <dgm:spPr>
        <a:solidFill>
          <a:srgbClr val="0078D7"/>
        </a:solidFill>
      </dgm:spPr>
      <dgm:t>
        <a:bodyPr/>
        <a:lstStyle/>
        <a:p>
          <a:r>
            <a:rPr lang="en-US" sz="2000"/>
            <a:t>Registry – User</a:t>
          </a:r>
        </a:p>
      </dgm:t>
    </dgm:pt>
    <dgm:pt modelId="{467B567F-7C67-4D8D-B90F-B3AB2E5D94B7}" type="parTrans" cxnId="{87451373-FBE0-41B3-B2B8-1734A3216BA6}">
      <dgm:prSet/>
      <dgm:spPr/>
      <dgm:t>
        <a:bodyPr/>
        <a:lstStyle/>
        <a:p>
          <a:endParaRPr lang="en-US" sz="1600"/>
        </a:p>
      </dgm:t>
    </dgm:pt>
    <dgm:pt modelId="{31CA856C-80B4-48A5-88E1-2725D5992079}" type="sibTrans" cxnId="{87451373-FBE0-41B3-B2B8-1734A3216BA6}">
      <dgm:prSet/>
      <dgm:spPr/>
      <dgm:t>
        <a:bodyPr/>
        <a:lstStyle/>
        <a:p>
          <a:endParaRPr lang="en-US" sz="1600"/>
        </a:p>
      </dgm:t>
    </dgm:pt>
    <dgm:pt modelId="{41ED1F18-FC25-48C1-8E1C-AB7F70C107DD}">
      <dgm:prSet phldrT="[Tex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Affects current user only</a:t>
          </a:r>
          <a:endParaRPr lang="en-US" sz="1600"/>
        </a:p>
      </dgm:t>
    </dgm:pt>
    <dgm:pt modelId="{1EB1F69D-9BF2-4650-B8F7-A5ED1FD23900}" type="parTrans" cxnId="{6D39981F-C3A1-4C99-831A-8CA2C4232C61}">
      <dgm:prSet/>
      <dgm:spPr/>
      <dgm:t>
        <a:bodyPr/>
        <a:lstStyle/>
        <a:p>
          <a:endParaRPr lang="en-US" sz="1600"/>
        </a:p>
      </dgm:t>
    </dgm:pt>
    <dgm:pt modelId="{C5A2E1E9-DAA4-4B46-B6C2-FD79F1BCB526}" type="sibTrans" cxnId="{6D39981F-C3A1-4C99-831A-8CA2C4232C61}">
      <dgm:prSet/>
      <dgm:spPr/>
      <dgm:t>
        <a:bodyPr/>
        <a:lstStyle/>
        <a:p>
          <a:endParaRPr lang="en-US" sz="1600"/>
        </a:p>
      </dgm:t>
    </dgm:pt>
    <dgm:pt modelId="{4A16A2E0-4251-4A5E-A223-4B4848DE0FE5}">
      <dgm:prSe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Stored in HKCU registry </a:t>
          </a:r>
          <a:r>
            <a:rPr lang="en-GB" sz="1600" err="1">
              <a:solidFill>
                <a:srgbClr val="000000">
                  <a:hueOff val="0"/>
                  <a:satOff val="0"/>
                  <a:lumOff val="0"/>
                  <a:alphaOff val="0"/>
                </a:srgbClr>
              </a:solidFill>
              <a:latin typeface="Segoe UI Light" panose="020B0502040204020203" pitchFamily="34" charset="0"/>
              <a:cs typeface="Segoe UI Light" panose="020B0502040204020203" pitchFamily="34" charset="0"/>
            </a:rPr>
            <a:t>subkey</a:t>
          </a:r>
          <a:endPar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endParaRPr>
        </a:p>
      </dgm:t>
    </dgm:pt>
    <dgm:pt modelId="{4A27B10F-00E5-4254-ABBB-18D4C1C86CA7}" type="parTrans" cxnId="{089B628B-3251-422B-B331-5E70450C3A68}">
      <dgm:prSet/>
      <dgm:spPr/>
      <dgm:t>
        <a:bodyPr/>
        <a:lstStyle/>
        <a:p>
          <a:endParaRPr lang="en-US" sz="1600"/>
        </a:p>
      </dgm:t>
    </dgm:pt>
    <dgm:pt modelId="{4D1E87F0-FFDB-4738-983E-24A012611A5F}" type="sibTrans" cxnId="{089B628B-3251-422B-B331-5E70450C3A68}">
      <dgm:prSet/>
      <dgm:spPr/>
      <dgm:t>
        <a:bodyPr/>
        <a:lstStyle/>
        <a:p>
          <a:endParaRPr lang="en-US" sz="1600"/>
        </a:p>
      </dgm:t>
    </dgm:pt>
    <dgm:pt modelId="{93D9285E-1A5A-4291-8C6B-B697FC5B19DB}">
      <dgm:prSet phldrT="[Tex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Affects all users on targeted computer</a:t>
          </a:r>
          <a:endParaRPr lang="en-US" sz="1600">
            <a:latin typeface="Segoe UI Light" panose="020B0502040204020203" pitchFamily="34" charset="0"/>
            <a:cs typeface="Segoe UI Light" panose="020B0502040204020203" pitchFamily="34" charset="0"/>
          </a:endParaRPr>
        </a:p>
      </dgm:t>
    </dgm:pt>
    <dgm:pt modelId="{BABE2D2B-6915-4601-A79C-DF97F16F9B6F}" type="parTrans" cxnId="{FA2D9FC5-30AB-4A40-858E-9D2640485C37}">
      <dgm:prSet/>
      <dgm:spPr/>
      <dgm:t>
        <a:bodyPr/>
        <a:lstStyle/>
        <a:p>
          <a:endParaRPr lang="en-US"/>
        </a:p>
      </dgm:t>
    </dgm:pt>
    <dgm:pt modelId="{A7A9A1AD-2192-423B-B912-8D301BD0C651}" type="sibTrans" cxnId="{FA2D9FC5-30AB-4A40-858E-9D2640485C37}">
      <dgm:prSet/>
      <dgm:spPr/>
      <dgm:t>
        <a:bodyPr/>
        <a:lstStyle/>
        <a:p>
          <a:endParaRPr lang="en-US"/>
        </a:p>
      </dgm:t>
    </dgm:pt>
    <dgm:pt modelId="{9A949D18-6633-4445-8B72-E8CE03499C3D}">
      <dgm:prSet phldrT="[Text]" custT="1"/>
      <dgm:spPr/>
      <dgm:t>
        <a:bodyPr/>
        <a:lstStyle/>
        <a:p>
          <a:r>
            <a:rPr lang="en-US" sz="1600">
              <a:latin typeface="Segoe UI Light" panose="020B0502040204020203" pitchFamily="34" charset="0"/>
              <a:cs typeface="Segoe UI Light" panose="020B0502040204020203" pitchFamily="34" charset="0"/>
            </a:rPr>
            <a:t>Edited through GPO Tools</a:t>
          </a:r>
        </a:p>
      </dgm:t>
    </dgm:pt>
    <dgm:pt modelId="{A29DE682-74E0-4155-8AD5-62C2E234CA01}" type="parTrans" cxnId="{D998E466-3994-41ED-ADF3-0772D05FF6A8}">
      <dgm:prSet/>
      <dgm:spPr/>
      <dgm:t>
        <a:bodyPr/>
        <a:lstStyle/>
        <a:p>
          <a:endParaRPr lang="en-US"/>
        </a:p>
      </dgm:t>
    </dgm:pt>
    <dgm:pt modelId="{BCD2ABCD-0AF8-4345-80E7-45572A88842E}" type="sibTrans" cxnId="{D998E466-3994-41ED-ADF3-0772D05FF6A8}">
      <dgm:prSet/>
      <dgm:spPr/>
      <dgm:t>
        <a:bodyPr/>
        <a:lstStyle/>
        <a:p>
          <a:endParaRPr lang="en-US"/>
        </a:p>
      </dgm:t>
    </dgm:pt>
    <dgm:pt modelId="{9094307E-DD2F-46C3-8D2B-BECDF2443319}">
      <dgm:prSet phldrT="[Text]" custT="1"/>
      <dgm:spPr/>
      <dgm:t>
        <a:bodyPr/>
        <a:lstStyle/>
        <a:p>
          <a:r>
            <a:rPr lang="en-US" sz="1600">
              <a:latin typeface="Segoe UI Light" panose="020B0502040204020203" pitchFamily="34" charset="0"/>
              <a:cs typeface="Segoe UI Light" panose="020B0502040204020203" pitchFamily="34" charset="0"/>
            </a:rPr>
            <a:t>Edited through GPO Tools</a:t>
          </a:r>
        </a:p>
      </dgm:t>
    </dgm:pt>
    <dgm:pt modelId="{04EF7B9C-379B-41AA-A8D4-6881DB1F3B9C}" type="parTrans" cxnId="{D39FA413-216D-4E2E-A017-A80B872CA8D7}">
      <dgm:prSet/>
      <dgm:spPr/>
      <dgm:t>
        <a:bodyPr/>
        <a:lstStyle/>
        <a:p>
          <a:endParaRPr lang="en-US"/>
        </a:p>
      </dgm:t>
    </dgm:pt>
    <dgm:pt modelId="{FD4CBF12-EA50-4F54-A7BF-4F7CFF6DE390}" type="sibTrans" cxnId="{D39FA413-216D-4E2E-A017-A80B872CA8D7}">
      <dgm:prSet/>
      <dgm:spPr/>
      <dgm:t>
        <a:bodyPr/>
        <a:lstStyle/>
        <a:p>
          <a:endParaRPr lang="en-US"/>
        </a:p>
      </dgm:t>
    </dgm:pt>
    <dgm:pt modelId="{B188E902-117C-4EAA-A71D-B1DEDE132B16}">
      <dgm:prSet phldrT="[Tex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Affects users targeted only</a:t>
          </a:r>
          <a:endParaRPr lang="en-US" sz="1600">
            <a:latin typeface="Segoe UI Light" panose="020B0502040204020203" pitchFamily="34" charset="0"/>
            <a:cs typeface="Segoe UI Light" panose="020B0502040204020203" pitchFamily="34" charset="0"/>
          </a:endParaRPr>
        </a:p>
      </dgm:t>
    </dgm:pt>
    <dgm:pt modelId="{B2B0C11D-0D95-4953-9C69-3B40B65983F1}" type="parTrans" cxnId="{CF96964E-DD0C-42C4-A2A5-0336C4E2E42D}">
      <dgm:prSet/>
      <dgm:spPr/>
      <dgm:t>
        <a:bodyPr/>
        <a:lstStyle/>
        <a:p>
          <a:endParaRPr lang="en-US"/>
        </a:p>
      </dgm:t>
    </dgm:pt>
    <dgm:pt modelId="{D8B7C4DF-7666-4D45-913B-0311B9C29E76}" type="sibTrans" cxnId="{CF96964E-DD0C-42C4-A2A5-0336C4E2E42D}">
      <dgm:prSet/>
      <dgm:spPr/>
      <dgm:t>
        <a:bodyPr/>
        <a:lstStyle/>
        <a:p>
          <a:endParaRPr lang="en-US"/>
        </a:p>
      </dgm:t>
    </dgm:pt>
    <dgm:pt modelId="{1CBDA800-CA33-4354-A2BF-C736B0AAD3E1}" type="pres">
      <dgm:prSet presAssocID="{7F51FB56-F85B-424E-8EC6-FA70BE1C5F94}" presName="linear" presStyleCnt="0">
        <dgm:presLayoutVars>
          <dgm:dir/>
          <dgm:animLvl val="lvl"/>
          <dgm:resizeHandles val="exact"/>
        </dgm:presLayoutVars>
      </dgm:prSet>
      <dgm:spPr/>
    </dgm:pt>
    <dgm:pt modelId="{35557898-37AA-4F51-9C9D-91FFCE3BB9E9}" type="pres">
      <dgm:prSet presAssocID="{10942685-F350-453B-AA81-F181D846573C}" presName="parentLin" presStyleCnt="0"/>
      <dgm:spPr/>
    </dgm:pt>
    <dgm:pt modelId="{690F74BD-9A9B-4272-A365-B3D120AC1D54}" type="pres">
      <dgm:prSet presAssocID="{10942685-F350-453B-AA81-F181D846573C}" presName="parentLeftMargin" presStyleLbl="node1" presStyleIdx="0" presStyleCnt="5"/>
      <dgm:spPr/>
    </dgm:pt>
    <dgm:pt modelId="{98E14EDE-E096-4158-809E-9E604D8ED848}" type="pres">
      <dgm:prSet presAssocID="{10942685-F350-453B-AA81-F181D846573C}" presName="parentText" presStyleLbl="node1" presStyleIdx="0" presStyleCnt="5" custScaleY="118182">
        <dgm:presLayoutVars>
          <dgm:chMax val="0"/>
          <dgm:bulletEnabled val="1"/>
        </dgm:presLayoutVars>
      </dgm:prSet>
      <dgm:spPr>
        <a:prstGeom prst="rect">
          <a:avLst/>
        </a:prstGeom>
      </dgm:spPr>
    </dgm:pt>
    <dgm:pt modelId="{9C82A81C-272C-4E98-BC35-AE238A58E5D8}" type="pres">
      <dgm:prSet presAssocID="{10942685-F350-453B-AA81-F181D846573C}" presName="negativeSpace" presStyleCnt="0"/>
      <dgm:spPr/>
    </dgm:pt>
    <dgm:pt modelId="{9F36A2C9-EEDE-4A69-AB35-611DF567892A}" type="pres">
      <dgm:prSet presAssocID="{10942685-F350-453B-AA81-F181D846573C}" presName="childText" presStyleLbl="conFgAcc1" presStyleIdx="0" presStyleCnt="5">
        <dgm:presLayoutVars>
          <dgm:bulletEnabled val="1"/>
        </dgm:presLayoutVars>
      </dgm:prSet>
      <dgm:spPr/>
    </dgm:pt>
    <dgm:pt modelId="{A373078B-EBFD-4620-91E4-A1F4823AB3A8}" type="pres">
      <dgm:prSet presAssocID="{087DC7D7-A745-4E35-9BEF-9FA71AD0A543}" presName="spaceBetweenRectangles" presStyleCnt="0"/>
      <dgm:spPr/>
    </dgm:pt>
    <dgm:pt modelId="{C0E7A059-6B73-4CD5-ACE5-C79B6A056B5C}" type="pres">
      <dgm:prSet presAssocID="{3B7D36E9-9119-401D-A82D-958896D3F99E}" presName="parentLin" presStyleCnt="0"/>
      <dgm:spPr/>
    </dgm:pt>
    <dgm:pt modelId="{2273C9E1-4BF0-4E22-B74A-D3C2E2502A8E}" type="pres">
      <dgm:prSet presAssocID="{3B7D36E9-9119-401D-A82D-958896D3F99E}" presName="parentLeftMargin" presStyleLbl="node1" presStyleIdx="0" presStyleCnt="5"/>
      <dgm:spPr/>
    </dgm:pt>
    <dgm:pt modelId="{77AC44F0-EB4E-4AA7-9250-EB31DA9FAA40}" type="pres">
      <dgm:prSet presAssocID="{3B7D36E9-9119-401D-A82D-958896D3F99E}" presName="parentText" presStyleLbl="node1" presStyleIdx="1" presStyleCnt="5" custScaleY="118182">
        <dgm:presLayoutVars>
          <dgm:chMax val="0"/>
          <dgm:bulletEnabled val="1"/>
        </dgm:presLayoutVars>
      </dgm:prSet>
      <dgm:spPr>
        <a:prstGeom prst="rect">
          <a:avLst/>
        </a:prstGeom>
      </dgm:spPr>
    </dgm:pt>
    <dgm:pt modelId="{A56B0137-F04D-4BBC-866A-2D2D72888817}" type="pres">
      <dgm:prSet presAssocID="{3B7D36E9-9119-401D-A82D-958896D3F99E}" presName="negativeSpace" presStyleCnt="0"/>
      <dgm:spPr/>
    </dgm:pt>
    <dgm:pt modelId="{AEA2F477-F7C2-4544-986B-9D0A7334103E}" type="pres">
      <dgm:prSet presAssocID="{3B7D36E9-9119-401D-A82D-958896D3F99E}" presName="childText" presStyleLbl="conFgAcc1" presStyleIdx="1" presStyleCnt="5">
        <dgm:presLayoutVars>
          <dgm:bulletEnabled val="1"/>
        </dgm:presLayoutVars>
      </dgm:prSet>
      <dgm:spPr/>
    </dgm:pt>
    <dgm:pt modelId="{5C2F8228-CA2C-4AC1-A4A7-77781EB49BF8}" type="pres">
      <dgm:prSet presAssocID="{08247C7F-4CD9-42FF-9359-B383D5078ACA}" presName="spaceBetweenRectangles" presStyleCnt="0"/>
      <dgm:spPr/>
    </dgm:pt>
    <dgm:pt modelId="{D1D18084-08D0-43E7-869E-09ED8BFA2203}" type="pres">
      <dgm:prSet presAssocID="{23B0D755-4CBC-4963-B925-1C60F0D031AF}" presName="parentLin" presStyleCnt="0"/>
      <dgm:spPr/>
    </dgm:pt>
    <dgm:pt modelId="{E75128D7-B649-4089-9BFF-009D7CFD6940}" type="pres">
      <dgm:prSet presAssocID="{23B0D755-4CBC-4963-B925-1C60F0D031AF}" presName="parentLeftMargin" presStyleLbl="node1" presStyleIdx="1" presStyleCnt="5"/>
      <dgm:spPr/>
    </dgm:pt>
    <dgm:pt modelId="{F8C7FA05-3AB3-4641-9FD8-DD6A31ADF109}" type="pres">
      <dgm:prSet presAssocID="{23B0D755-4CBC-4963-B925-1C60F0D031AF}" presName="parentText" presStyleLbl="node1" presStyleIdx="2" presStyleCnt="5" custScaleY="118182">
        <dgm:presLayoutVars>
          <dgm:chMax val="0"/>
          <dgm:bulletEnabled val="1"/>
        </dgm:presLayoutVars>
      </dgm:prSet>
      <dgm:spPr>
        <a:prstGeom prst="rect">
          <a:avLst/>
        </a:prstGeom>
      </dgm:spPr>
    </dgm:pt>
    <dgm:pt modelId="{91F00406-7702-44A9-BD6B-BBFCBD9269D9}" type="pres">
      <dgm:prSet presAssocID="{23B0D755-4CBC-4963-B925-1C60F0D031AF}" presName="negativeSpace" presStyleCnt="0"/>
      <dgm:spPr/>
    </dgm:pt>
    <dgm:pt modelId="{45954178-B8C0-4311-9708-A568D9A9BC1E}" type="pres">
      <dgm:prSet presAssocID="{23B0D755-4CBC-4963-B925-1C60F0D031AF}" presName="childText" presStyleLbl="conFgAcc1" presStyleIdx="2" presStyleCnt="5">
        <dgm:presLayoutVars>
          <dgm:bulletEnabled val="1"/>
        </dgm:presLayoutVars>
      </dgm:prSet>
      <dgm:spPr/>
    </dgm:pt>
    <dgm:pt modelId="{DD06DB73-95A8-4CD2-8AE4-AB9BF590C9A8}" type="pres">
      <dgm:prSet presAssocID="{A19425A6-9120-415F-8C25-158321942A14}" presName="spaceBetweenRectangles" presStyleCnt="0"/>
      <dgm:spPr/>
    </dgm:pt>
    <dgm:pt modelId="{ECC175D2-4A6F-4F97-8BD2-F009C38BCE12}" type="pres">
      <dgm:prSet presAssocID="{34144098-C675-42F3-AE29-94BB23384944}" presName="parentLin" presStyleCnt="0"/>
      <dgm:spPr/>
    </dgm:pt>
    <dgm:pt modelId="{03B642F7-148D-4272-94A2-61C4E7659D83}" type="pres">
      <dgm:prSet presAssocID="{34144098-C675-42F3-AE29-94BB23384944}" presName="parentLeftMargin" presStyleLbl="node1" presStyleIdx="2" presStyleCnt="5"/>
      <dgm:spPr/>
    </dgm:pt>
    <dgm:pt modelId="{139B431D-3F3D-4175-B44B-A536110ECD6B}" type="pres">
      <dgm:prSet presAssocID="{34144098-C675-42F3-AE29-94BB23384944}" presName="parentText" presStyleLbl="node1" presStyleIdx="3" presStyleCnt="5" custScaleY="118182">
        <dgm:presLayoutVars>
          <dgm:chMax val="0"/>
          <dgm:bulletEnabled val="1"/>
        </dgm:presLayoutVars>
      </dgm:prSet>
      <dgm:spPr>
        <a:prstGeom prst="rect">
          <a:avLst/>
        </a:prstGeom>
      </dgm:spPr>
    </dgm:pt>
    <dgm:pt modelId="{184E3A9E-257C-4503-9B4E-0BD8BEB678E7}" type="pres">
      <dgm:prSet presAssocID="{34144098-C675-42F3-AE29-94BB23384944}" presName="negativeSpace" presStyleCnt="0"/>
      <dgm:spPr/>
    </dgm:pt>
    <dgm:pt modelId="{0A03E0FB-6590-4CFF-B46E-DB1D9A5297FC}" type="pres">
      <dgm:prSet presAssocID="{34144098-C675-42F3-AE29-94BB23384944}" presName="childText" presStyleLbl="conFgAcc1" presStyleIdx="3" presStyleCnt="5">
        <dgm:presLayoutVars>
          <dgm:bulletEnabled val="1"/>
        </dgm:presLayoutVars>
      </dgm:prSet>
      <dgm:spPr/>
    </dgm:pt>
    <dgm:pt modelId="{7422B19A-7500-4C7D-9DAA-1E8138F0327F}" type="pres">
      <dgm:prSet presAssocID="{31CA856C-80B4-48A5-88E1-2725D5992079}" presName="spaceBetweenRectangles" presStyleCnt="0"/>
      <dgm:spPr/>
    </dgm:pt>
    <dgm:pt modelId="{47A98C6D-5597-44F1-9AB8-540347502B49}" type="pres">
      <dgm:prSet presAssocID="{04D7202B-70A6-4AE3-8DCA-97102B4DA444}" presName="parentLin" presStyleCnt="0"/>
      <dgm:spPr/>
    </dgm:pt>
    <dgm:pt modelId="{669CAD17-EB6F-4E7B-882F-F11DC4DC8EC5}" type="pres">
      <dgm:prSet presAssocID="{04D7202B-70A6-4AE3-8DCA-97102B4DA444}" presName="parentLeftMargin" presStyleLbl="node1" presStyleIdx="3" presStyleCnt="5"/>
      <dgm:spPr/>
    </dgm:pt>
    <dgm:pt modelId="{70EDF559-FC04-42E6-91A3-4C20B15A16A6}" type="pres">
      <dgm:prSet presAssocID="{04D7202B-70A6-4AE3-8DCA-97102B4DA444}" presName="parentText" presStyleLbl="node1" presStyleIdx="4" presStyleCnt="5" custScaleY="118182">
        <dgm:presLayoutVars>
          <dgm:chMax val="0"/>
          <dgm:bulletEnabled val="1"/>
        </dgm:presLayoutVars>
      </dgm:prSet>
      <dgm:spPr>
        <a:prstGeom prst="rect">
          <a:avLst/>
        </a:prstGeom>
      </dgm:spPr>
    </dgm:pt>
    <dgm:pt modelId="{7A745984-070D-4B5F-B11D-FC8D966097FB}" type="pres">
      <dgm:prSet presAssocID="{04D7202B-70A6-4AE3-8DCA-97102B4DA444}" presName="negativeSpace" presStyleCnt="0"/>
      <dgm:spPr/>
    </dgm:pt>
    <dgm:pt modelId="{FDFBB843-F491-4091-BB33-F33B71265CF9}" type="pres">
      <dgm:prSet presAssocID="{04D7202B-70A6-4AE3-8DCA-97102B4DA444}" presName="childText" presStyleLbl="conFgAcc1" presStyleIdx="4" presStyleCnt="5">
        <dgm:presLayoutVars>
          <dgm:bulletEnabled val="1"/>
        </dgm:presLayoutVars>
      </dgm:prSet>
      <dgm:spPr/>
    </dgm:pt>
  </dgm:ptLst>
  <dgm:cxnLst>
    <dgm:cxn modelId="{C88DB003-32D2-4F25-8B4F-A7AE5674AE18}" srcId="{7F51FB56-F85B-424E-8EC6-FA70BE1C5F94}" destId="{04D7202B-70A6-4AE3-8DCA-97102B4DA444}" srcOrd="4" destOrd="0" parTransId="{6159E6CF-F5E9-45BA-A5A0-4432004E79C8}" sibTransId="{5AB371D3-E7CD-4EC5-B3A2-C45159CA6427}"/>
    <dgm:cxn modelId="{AA79A405-932C-4DE9-BE8E-1401770F1AFB}" type="presOf" srcId="{04D7202B-70A6-4AE3-8DCA-97102B4DA444}" destId="{669CAD17-EB6F-4E7B-882F-F11DC4DC8EC5}" srcOrd="0" destOrd="0" presId="urn:microsoft.com/office/officeart/2005/8/layout/list1"/>
    <dgm:cxn modelId="{2A68A00A-0EA8-41CE-AB82-1DF8ACE4E7FD}" type="presOf" srcId="{7F51FB56-F85B-424E-8EC6-FA70BE1C5F94}" destId="{1CBDA800-CA33-4354-A2BF-C736B0AAD3E1}" srcOrd="0" destOrd="0" presId="urn:microsoft.com/office/officeart/2005/8/layout/list1"/>
    <dgm:cxn modelId="{57ED3210-F81D-4760-8904-6303995590CA}" type="presOf" srcId="{62D18B0F-AB2B-430F-95EE-AAAF710F4F55}" destId="{45954178-B8C0-4311-9708-A568D9A9BC1E}" srcOrd="0" destOrd="1" presId="urn:microsoft.com/office/officeart/2005/8/layout/list1"/>
    <dgm:cxn modelId="{D39FA413-216D-4E2E-A017-A80B872CA8D7}" srcId="{3B7D36E9-9119-401D-A82D-958896D3F99E}" destId="{9094307E-DD2F-46C3-8D2B-BECDF2443319}" srcOrd="1" destOrd="0" parTransId="{04EF7B9C-379B-41AA-A8D4-6881DB1F3B9C}" sibTransId="{FD4CBF12-EA50-4F54-A7BF-4F7CFF6DE390}"/>
    <dgm:cxn modelId="{1B90B417-CE6B-4183-A5BD-99F8382F0A32}" type="presOf" srcId="{10942685-F350-453B-AA81-F181D846573C}" destId="{98E14EDE-E096-4158-809E-9E604D8ED848}" srcOrd="1" destOrd="0" presId="urn:microsoft.com/office/officeart/2005/8/layout/list1"/>
    <dgm:cxn modelId="{96697C1D-F046-4253-A8ED-9FF306794711}" srcId="{23B0D755-4CBC-4963-B925-1C60F0D031AF}" destId="{3F86F2D7-0F78-41F7-936B-0A9E8DB01F81}" srcOrd="2" destOrd="0" parTransId="{3E49A15E-5006-4737-980A-33B1C3A9862B}" sibTransId="{A9A565FC-E46E-401F-A6BA-CE7D0ECFE4CB}"/>
    <dgm:cxn modelId="{6D39981F-C3A1-4C99-831A-8CA2C4232C61}" srcId="{34144098-C675-42F3-AE29-94BB23384944}" destId="{41ED1F18-FC25-48C1-8E1C-AB7F70C107DD}" srcOrd="0" destOrd="0" parTransId="{1EB1F69D-9BF2-4650-B8F7-A5ED1FD23900}" sibTransId="{C5A2E1E9-DAA4-4B46-B6C2-FD79F1BCB526}"/>
    <dgm:cxn modelId="{A26AC721-0188-4970-A014-D0F36CEC4181}" type="presOf" srcId="{4A16A2E0-4251-4A5E-A223-4B4848DE0FE5}" destId="{0A03E0FB-6590-4CFF-B46E-DB1D9A5297FC}" srcOrd="0" destOrd="1" presId="urn:microsoft.com/office/officeart/2005/8/layout/list1"/>
    <dgm:cxn modelId="{6C741A27-B9EE-4154-9CF4-6EA98EB1CE5A}" type="presOf" srcId="{9094307E-DD2F-46C3-8D2B-BECDF2443319}" destId="{AEA2F477-F7C2-4544-986B-9D0A7334103E}" srcOrd="0" destOrd="1" presId="urn:microsoft.com/office/officeart/2005/8/layout/list1"/>
    <dgm:cxn modelId="{1221AD2E-744C-4291-9974-B357F6FF0DEE}" type="presOf" srcId="{B188E902-117C-4EAA-A71D-B1DEDE132B16}" destId="{AEA2F477-F7C2-4544-986B-9D0A7334103E}" srcOrd="0" destOrd="0" presId="urn:microsoft.com/office/officeart/2005/8/layout/list1"/>
    <dgm:cxn modelId="{85DCF040-DB2D-462A-8C21-676AC130CD48}" srcId="{04D7202B-70A6-4AE3-8DCA-97102B4DA444}" destId="{347F427B-80B0-4F91-BC64-0A422B8D9B11}" srcOrd="1" destOrd="0" parTransId="{C5A0FA4A-4885-442F-9BD4-976AF47EA0E5}" sibTransId="{BB8B2057-353C-4F9D-B6E7-877DDDDD51C5}"/>
    <dgm:cxn modelId="{DA929460-AA26-4E0E-802E-9DB4F4CB44CE}" type="presOf" srcId="{347F427B-80B0-4F91-BC64-0A422B8D9B11}" destId="{FDFBB843-F491-4091-BB33-F33B71265CF9}" srcOrd="0" destOrd="1" presId="urn:microsoft.com/office/officeart/2005/8/layout/list1"/>
    <dgm:cxn modelId="{D998E466-3994-41ED-ADF3-0772D05FF6A8}" srcId="{10942685-F350-453B-AA81-F181D846573C}" destId="{9A949D18-6633-4445-8B72-E8CE03499C3D}" srcOrd="1" destOrd="0" parTransId="{A29DE682-74E0-4155-8AD5-62C2E234CA01}" sibTransId="{BCD2ABCD-0AF8-4345-80E7-45572A88842E}"/>
    <dgm:cxn modelId="{F7BF4A69-E06C-496F-BF58-FB9CA9BE8632}" type="presOf" srcId="{9A949D18-6633-4445-8B72-E8CE03499C3D}" destId="{9F36A2C9-EEDE-4A69-AB35-611DF567892A}" srcOrd="0" destOrd="1" presId="urn:microsoft.com/office/officeart/2005/8/layout/list1"/>
    <dgm:cxn modelId="{0377B569-A6BA-4354-A769-297C13C3E98E}" type="presOf" srcId="{34144098-C675-42F3-AE29-94BB23384944}" destId="{139B431D-3F3D-4175-B44B-A536110ECD6B}" srcOrd="1" destOrd="0" presId="urn:microsoft.com/office/officeart/2005/8/layout/list1"/>
    <dgm:cxn modelId="{CF96964E-DD0C-42C4-A2A5-0336C4E2E42D}" srcId="{3B7D36E9-9119-401D-A82D-958896D3F99E}" destId="{B188E902-117C-4EAA-A71D-B1DEDE132B16}" srcOrd="0" destOrd="0" parTransId="{B2B0C11D-0D95-4953-9C69-3B40B65983F1}" sibTransId="{D8B7C4DF-7666-4D45-913B-0311B9C29E76}"/>
    <dgm:cxn modelId="{EE35FE72-9691-4C9D-B0F6-B504BC336178}" type="presOf" srcId="{04D7202B-70A6-4AE3-8DCA-97102B4DA444}" destId="{70EDF559-FC04-42E6-91A3-4C20B15A16A6}" srcOrd="1" destOrd="0" presId="urn:microsoft.com/office/officeart/2005/8/layout/list1"/>
    <dgm:cxn modelId="{87451373-FBE0-41B3-B2B8-1734A3216BA6}" srcId="{7F51FB56-F85B-424E-8EC6-FA70BE1C5F94}" destId="{34144098-C675-42F3-AE29-94BB23384944}" srcOrd="3" destOrd="0" parTransId="{467B567F-7C67-4D8D-B90F-B3AB2E5D94B7}" sibTransId="{31CA856C-80B4-48A5-88E1-2725D5992079}"/>
    <dgm:cxn modelId="{11E8FC73-EDF5-4E03-AAFD-ACA1275DDE75}" type="presOf" srcId="{23B0D755-4CBC-4963-B925-1C60F0D031AF}" destId="{F8C7FA05-3AB3-4641-9FD8-DD6A31ADF109}" srcOrd="1" destOrd="0" presId="urn:microsoft.com/office/officeart/2005/8/layout/list1"/>
    <dgm:cxn modelId="{3321D67B-E939-4CBA-AA22-B1EF355B75BA}" type="presOf" srcId="{7E2F9CBB-58C6-4315-B035-9D6F5C3937FD}" destId="{45954178-B8C0-4311-9708-A568D9A9BC1E}" srcOrd="0" destOrd="0" presId="urn:microsoft.com/office/officeart/2005/8/layout/list1"/>
    <dgm:cxn modelId="{44646C7E-8F9C-43EC-9713-16BD94315E3A}" srcId="{7F51FB56-F85B-424E-8EC6-FA70BE1C5F94}" destId="{10942685-F350-453B-AA81-F181D846573C}" srcOrd="0" destOrd="0" parTransId="{977C8F95-A358-4B52-B749-195CB3130F84}" sibTransId="{087DC7D7-A745-4E35-9BEF-9FA71AD0A543}"/>
    <dgm:cxn modelId="{89506985-F208-4180-A997-3ABC1E983406}" srcId="{23B0D755-4CBC-4963-B925-1C60F0D031AF}" destId="{7E2F9CBB-58C6-4315-B035-9D6F5C3937FD}" srcOrd="0" destOrd="0" parTransId="{C0C9F7A6-5D3D-4432-9DFA-C8CBD9AFEB83}" sibTransId="{751B19B3-E5FA-4496-9885-AF82D049A0D5}"/>
    <dgm:cxn modelId="{089B628B-3251-422B-B331-5E70450C3A68}" srcId="{34144098-C675-42F3-AE29-94BB23384944}" destId="{4A16A2E0-4251-4A5E-A223-4B4848DE0FE5}" srcOrd="1" destOrd="0" parTransId="{4A27B10F-00E5-4254-ABBB-18D4C1C86CA7}" sibTransId="{4D1E87F0-FFDB-4738-983E-24A012611A5F}"/>
    <dgm:cxn modelId="{FA01AAA3-0EA1-4535-A0D1-4FEE285B877B}" type="presOf" srcId="{A99FF1CF-5BB7-4672-8C45-8412608851AA}" destId="{FDFBB843-F491-4091-BB33-F33B71265CF9}" srcOrd="0" destOrd="0" presId="urn:microsoft.com/office/officeart/2005/8/layout/list1"/>
    <dgm:cxn modelId="{738ED4B5-1808-4450-94DD-278D9FFF92FA}" type="presOf" srcId="{93D9285E-1A5A-4291-8C6B-B697FC5B19DB}" destId="{9F36A2C9-EEDE-4A69-AB35-611DF567892A}" srcOrd="0" destOrd="0" presId="urn:microsoft.com/office/officeart/2005/8/layout/list1"/>
    <dgm:cxn modelId="{858619BA-F2D7-4E40-9347-201F3B5FE205}" srcId="{7F51FB56-F85B-424E-8EC6-FA70BE1C5F94}" destId="{23B0D755-4CBC-4963-B925-1C60F0D031AF}" srcOrd="2" destOrd="0" parTransId="{29B21110-0423-409F-A841-EFBD43758D61}" sibTransId="{A19425A6-9120-415F-8C25-158321942A14}"/>
    <dgm:cxn modelId="{5FCF61C3-C621-4FBF-9682-4470863A1C57}" srcId="{7F51FB56-F85B-424E-8EC6-FA70BE1C5F94}" destId="{3B7D36E9-9119-401D-A82D-958896D3F99E}" srcOrd="1" destOrd="0" parTransId="{2D4C453F-6FD5-4255-8262-74FDD94CF297}" sibTransId="{08247C7F-4CD9-42FF-9359-B383D5078ACA}"/>
    <dgm:cxn modelId="{FA2D9FC5-30AB-4A40-858E-9D2640485C37}" srcId="{10942685-F350-453B-AA81-F181D846573C}" destId="{93D9285E-1A5A-4291-8C6B-B697FC5B19DB}" srcOrd="0" destOrd="0" parTransId="{BABE2D2B-6915-4601-A79C-DF97F16F9B6F}" sibTransId="{A7A9A1AD-2192-423B-B912-8D301BD0C651}"/>
    <dgm:cxn modelId="{000D0DC6-F76E-4D9B-BDE5-FB9A1B2BBF7E}" type="presOf" srcId="{3B7D36E9-9119-401D-A82D-958896D3F99E}" destId="{77AC44F0-EB4E-4AA7-9250-EB31DA9FAA40}" srcOrd="1" destOrd="0" presId="urn:microsoft.com/office/officeart/2005/8/layout/list1"/>
    <dgm:cxn modelId="{1F0D99CF-684D-4F22-B3BA-966BC2050C3C}" type="presOf" srcId="{10942685-F350-453B-AA81-F181D846573C}" destId="{690F74BD-9A9B-4272-A365-B3D120AC1D54}" srcOrd="0" destOrd="0" presId="urn:microsoft.com/office/officeart/2005/8/layout/list1"/>
    <dgm:cxn modelId="{2E5488D2-6EDE-43E3-9CEF-E567C829CCAB}" srcId="{04D7202B-70A6-4AE3-8DCA-97102B4DA444}" destId="{A99FF1CF-5BB7-4672-8C45-8412608851AA}" srcOrd="0" destOrd="0" parTransId="{67A5CF6E-62D9-4375-82B0-FA7C3A1C05B6}" sibTransId="{38A9F264-4D07-441A-8ADB-D475A84A68D2}"/>
    <dgm:cxn modelId="{825CCBE5-F5E6-4F65-98D2-006D4F1AC402}" type="presOf" srcId="{34144098-C675-42F3-AE29-94BB23384944}" destId="{03B642F7-148D-4272-94A2-61C4E7659D83}" srcOrd="0" destOrd="0" presId="urn:microsoft.com/office/officeart/2005/8/layout/list1"/>
    <dgm:cxn modelId="{26F201E7-53EE-4461-B5CA-BE46CEED5CD5}" type="presOf" srcId="{23B0D755-4CBC-4963-B925-1C60F0D031AF}" destId="{E75128D7-B649-4089-9BFF-009D7CFD6940}" srcOrd="0" destOrd="0" presId="urn:microsoft.com/office/officeart/2005/8/layout/list1"/>
    <dgm:cxn modelId="{27F8A9EF-A719-49FB-AB65-BF8760341594}" type="presOf" srcId="{3B7D36E9-9119-401D-A82D-958896D3F99E}" destId="{2273C9E1-4BF0-4E22-B74A-D3C2E2502A8E}" srcOrd="0" destOrd="0" presId="urn:microsoft.com/office/officeart/2005/8/layout/list1"/>
    <dgm:cxn modelId="{DC831EF5-56BB-4E91-9AA0-F7955452DC9C}" type="presOf" srcId="{3F86F2D7-0F78-41F7-936B-0A9E8DB01F81}" destId="{45954178-B8C0-4311-9708-A568D9A9BC1E}" srcOrd="0" destOrd="2" presId="urn:microsoft.com/office/officeart/2005/8/layout/list1"/>
    <dgm:cxn modelId="{96093EF6-4A31-4EEE-A963-F2960A67663B}" srcId="{23B0D755-4CBC-4963-B925-1C60F0D031AF}" destId="{62D18B0F-AB2B-430F-95EE-AAAF710F4F55}" srcOrd="1" destOrd="0" parTransId="{658AC4B6-5DDA-4073-B252-89DF275213ED}" sibTransId="{279F1198-8C10-4FD5-B337-BBB7F304CD26}"/>
    <dgm:cxn modelId="{5B7F24FF-D555-4F3B-B89A-9325CEDE43ED}" type="presOf" srcId="{41ED1F18-FC25-48C1-8E1C-AB7F70C107DD}" destId="{0A03E0FB-6590-4CFF-B46E-DB1D9A5297FC}" srcOrd="0" destOrd="0" presId="urn:microsoft.com/office/officeart/2005/8/layout/list1"/>
    <dgm:cxn modelId="{3F36BDBC-5AA4-4FBB-9E4E-18C1DCB686D0}" type="presParOf" srcId="{1CBDA800-CA33-4354-A2BF-C736B0AAD3E1}" destId="{35557898-37AA-4F51-9C9D-91FFCE3BB9E9}" srcOrd="0" destOrd="0" presId="urn:microsoft.com/office/officeart/2005/8/layout/list1"/>
    <dgm:cxn modelId="{29588138-7A4B-4B41-AA08-53299B09E061}" type="presParOf" srcId="{35557898-37AA-4F51-9C9D-91FFCE3BB9E9}" destId="{690F74BD-9A9B-4272-A365-B3D120AC1D54}" srcOrd="0" destOrd="0" presId="urn:microsoft.com/office/officeart/2005/8/layout/list1"/>
    <dgm:cxn modelId="{B673BDAF-D92E-45BB-949D-5AA5DE708CA7}" type="presParOf" srcId="{35557898-37AA-4F51-9C9D-91FFCE3BB9E9}" destId="{98E14EDE-E096-4158-809E-9E604D8ED848}" srcOrd="1" destOrd="0" presId="urn:microsoft.com/office/officeart/2005/8/layout/list1"/>
    <dgm:cxn modelId="{D4E260EE-9F08-4D1D-8053-F35497C9A2C2}" type="presParOf" srcId="{1CBDA800-CA33-4354-A2BF-C736B0AAD3E1}" destId="{9C82A81C-272C-4E98-BC35-AE238A58E5D8}" srcOrd="1" destOrd="0" presId="urn:microsoft.com/office/officeart/2005/8/layout/list1"/>
    <dgm:cxn modelId="{95AC6CA3-194B-49D9-91D7-8334EDF5640C}" type="presParOf" srcId="{1CBDA800-CA33-4354-A2BF-C736B0AAD3E1}" destId="{9F36A2C9-EEDE-4A69-AB35-611DF567892A}" srcOrd="2" destOrd="0" presId="urn:microsoft.com/office/officeart/2005/8/layout/list1"/>
    <dgm:cxn modelId="{EC6EEB1C-009C-4E22-8BA7-82EFED615FA9}" type="presParOf" srcId="{1CBDA800-CA33-4354-A2BF-C736B0AAD3E1}" destId="{A373078B-EBFD-4620-91E4-A1F4823AB3A8}" srcOrd="3" destOrd="0" presId="urn:microsoft.com/office/officeart/2005/8/layout/list1"/>
    <dgm:cxn modelId="{9DCAB3D7-F4EC-4AE7-92BB-C20DAF0D0BE3}" type="presParOf" srcId="{1CBDA800-CA33-4354-A2BF-C736B0AAD3E1}" destId="{C0E7A059-6B73-4CD5-ACE5-C79B6A056B5C}" srcOrd="4" destOrd="0" presId="urn:microsoft.com/office/officeart/2005/8/layout/list1"/>
    <dgm:cxn modelId="{50EBE93B-F8D4-44B8-B4F2-E2DDC5366540}" type="presParOf" srcId="{C0E7A059-6B73-4CD5-ACE5-C79B6A056B5C}" destId="{2273C9E1-4BF0-4E22-B74A-D3C2E2502A8E}" srcOrd="0" destOrd="0" presId="urn:microsoft.com/office/officeart/2005/8/layout/list1"/>
    <dgm:cxn modelId="{15950BE5-AD33-4016-A271-67E84B055D30}" type="presParOf" srcId="{C0E7A059-6B73-4CD5-ACE5-C79B6A056B5C}" destId="{77AC44F0-EB4E-4AA7-9250-EB31DA9FAA40}" srcOrd="1" destOrd="0" presId="urn:microsoft.com/office/officeart/2005/8/layout/list1"/>
    <dgm:cxn modelId="{A48080D1-86C6-46BA-8A17-D5F826F37231}" type="presParOf" srcId="{1CBDA800-CA33-4354-A2BF-C736B0AAD3E1}" destId="{A56B0137-F04D-4BBC-866A-2D2D72888817}" srcOrd="5" destOrd="0" presId="urn:microsoft.com/office/officeart/2005/8/layout/list1"/>
    <dgm:cxn modelId="{68A238DF-B9B0-4A4C-BBB8-D9ECF37A8457}" type="presParOf" srcId="{1CBDA800-CA33-4354-A2BF-C736B0AAD3E1}" destId="{AEA2F477-F7C2-4544-986B-9D0A7334103E}" srcOrd="6" destOrd="0" presId="urn:microsoft.com/office/officeart/2005/8/layout/list1"/>
    <dgm:cxn modelId="{9671BE64-E5E6-46E3-827F-5321A7124B2E}" type="presParOf" srcId="{1CBDA800-CA33-4354-A2BF-C736B0AAD3E1}" destId="{5C2F8228-CA2C-4AC1-A4A7-77781EB49BF8}" srcOrd="7" destOrd="0" presId="urn:microsoft.com/office/officeart/2005/8/layout/list1"/>
    <dgm:cxn modelId="{6CAB9DF7-5E4C-4B3B-B4D9-62F36AE81817}" type="presParOf" srcId="{1CBDA800-CA33-4354-A2BF-C736B0AAD3E1}" destId="{D1D18084-08D0-43E7-869E-09ED8BFA2203}" srcOrd="8" destOrd="0" presId="urn:microsoft.com/office/officeart/2005/8/layout/list1"/>
    <dgm:cxn modelId="{4F269832-D843-4530-B30F-B057638C8E75}" type="presParOf" srcId="{D1D18084-08D0-43E7-869E-09ED8BFA2203}" destId="{E75128D7-B649-4089-9BFF-009D7CFD6940}" srcOrd="0" destOrd="0" presId="urn:microsoft.com/office/officeart/2005/8/layout/list1"/>
    <dgm:cxn modelId="{E67D245E-2A6F-4A9F-8645-80B9D610F32B}" type="presParOf" srcId="{D1D18084-08D0-43E7-869E-09ED8BFA2203}" destId="{F8C7FA05-3AB3-4641-9FD8-DD6A31ADF109}" srcOrd="1" destOrd="0" presId="urn:microsoft.com/office/officeart/2005/8/layout/list1"/>
    <dgm:cxn modelId="{6F65016B-25D4-4D72-8D54-3A4D048479BD}" type="presParOf" srcId="{1CBDA800-CA33-4354-A2BF-C736B0AAD3E1}" destId="{91F00406-7702-44A9-BD6B-BBFCBD9269D9}" srcOrd="9" destOrd="0" presId="urn:microsoft.com/office/officeart/2005/8/layout/list1"/>
    <dgm:cxn modelId="{88D377DD-6297-493B-894B-979F39E20EB1}" type="presParOf" srcId="{1CBDA800-CA33-4354-A2BF-C736B0AAD3E1}" destId="{45954178-B8C0-4311-9708-A568D9A9BC1E}" srcOrd="10" destOrd="0" presId="urn:microsoft.com/office/officeart/2005/8/layout/list1"/>
    <dgm:cxn modelId="{E3098582-F4D5-4895-9759-F7CD92E99918}" type="presParOf" srcId="{1CBDA800-CA33-4354-A2BF-C736B0AAD3E1}" destId="{DD06DB73-95A8-4CD2-8AE4-AB9BF590C9A8}" srcOrd="11" destOrd="0" presId="urn:microsoft.com/office/officeart/2005/8/layout/list1"/>
    <dgm:cxn modelId="{230967D3-E366-47CE-814F-381D6996EBB6}" type="presParOf" srcId="{1CBDA800-CA33-4354-A2BF-C736B0AAD3E1}" destId="{ECC175D2-4A6F-4F97-8BD2-F009C38BCE12}" srcOrd="12" destOrd="0" presId="urn:microsoft.com/office/officeart/2005/8/layout/list1"/>
    <dgm:cxn modelId="{C6E4C67D-E7BF-4B33-9A7C-ACF45AD77AA6}" type="presParOf" srcId="{ECC175D2-4A6F-4F97-8BD2-F009C38BCE12}" destId="{03B642F7-148D-4272-94A2-61C4E7659D83}" srcOrd="0" destOrd="0" presId="urn:microsoft.com/office/officeart/2005/8/layout/list1"/>
    <dgm:cxn modelId="{AA9DE91D-6760-4B0E-BD39-EAB698EC02FF}" type="presParOf" srcId="{ECC175D2-4A6F-4F97-8BD2-F009C38BCE12}" destId="{139B431D-3F3D-4175-B44B-A536110ECD6B}" srcOrd="1" destOrd="0" presId="urn:microsoft.com/office/officeart/2005/8/layout/list1"/>
    <dgm:cxn modelId="{8364A905-30A5-43E1-A53D-4DC81130E53B}" type="presParOf" srcId="{1CBDA800-CA33-4354-A2BF-C736B0AAD3E1}" destId="{184E3A9E-257C-4503-9B4E-0BD8BEB678E7}" srcOrd="13" destOrd="0" presId="urn:microsoft.com/office/officeart/2005/8/layout/list1"/>
    <dgm:cxn modelId="{BB2B034E-35F0-4608-A513-CDAF26637B0F}" type="presParOf" srcId="{1CBDA800-CA33-4354-A2BF-C736B0AAD3E1}" destId="{0A03E0FB-6590-4CFF-B46E-DB1D9A5297FC}" srcOrd="14" destOrd="0" presId="urn:microsoft.com/office/officeart/2005/8/layout/list1"/>
    <dgm:cxn modelId="{81BEA149-12C7-4A56-BDAB-EA344589D518}" type="presParOf" srcId="{1CBDA800-CA33-4354-A2BF-C736B0AAD3E1}" destId="{7422B19A-7500-4C7D-9DAA-1E8138F0327F}" srcOrd="15" destOrd="0" presId="urn:microsoft.com/office/officeart/2005/8/layout/list1"/>
    <dgm:cxn modelId="{3503141E-F562-4028-97FE-DD670564E6CB}" type="presParOf" srcId="{1CBDA800-CA33-4354-A2BF-C736B0AAD3E1}" destId="{47A98C6D-5597-44F1-9AB8-540347502B49}" srcOrd="16" destOrd="0" presId="urn:microsoft.com/office/officeart/2005/8/layout/list1"/>
    <dgm:cxn modelId="{FA719A37-816E-4276-A059-45517769B621}" type="presParOf" srcId="{47A98C6D-5597-44F1-9AB8-540347502B49}" destId="{669CAD17-EB6F-4E7B-882F-F11DC4DC8EC5}" srcOrd="0" destOrd="0" presId="urn:microsoft.com/office/officeart/2005/8/layout/list1"/>
    <dgm:cxn modelId="{9D3655A9-4184-4C2B-B120-19F89484FF7D}" type="presParOf" srcId="{47A98C6D-5597-44F1-9AB8-540347502B49}" destId="{70EDF559-FC04-42E6-91A3-4C20B15A16A6}" srcOrd="1" destOrd="0" presId="urn:microsoft.com/office/officeart/2005/8/layout/list1"/>
    <dgm:cxn modelId="{0B833095-4BE7-4D51-B4EE-D5B26A414AE7}" type="presParOf" srcId="{1CBDA800-CA33-4354-A2BF-C736B0AAD3E1}" destId="{7A745984-070D-4B5F-B11D-FC8D966097FB}" srcOrd="17" destOrd="0" presId="urn:microsoft.com/office/officeart/2005/8/layout/list1"/>
    <dgm:cxn modelId="{B624CF20-16A0-4C71-AA83-D0603C4264B7}" type="presParOf" srcId="{1CBDA800-CA33-4354-A2BF-C736B0AAD3E1}" destId="{FDFBB843-F491-4091-BB33-F33B71265CF9}"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04032F-2186-499D-9A0B-F880F1F565F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AU"/>
        </a:p>
      </dgm:t>
    </dgm:pt>
    <dgm:pt modelId="{80C99C80-9248-4A52-9594-429EC625F8C4}">
      <dgm:prSet phldrT="[Text]" custT="1"/>
      <dgm:spPr>
        <a:xfrm>
          <a:off x="454287" y="664273"/>
          <a:ext cx="6083502" cy="583264"/>
        </a:xfrm>
        <a:prstGeom prst="rect">
          <a:avLst/>
        </a:prstGeom>
        <a:solidFill>
          <a:srgbClr val="0A5BBA">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AU" sz="2000" dirty="0">
              <a:solidFill>
                <a:sysClr val="window" lastClr="FFFFFF"/>
              </a:solidFill>
              <a:latin typeface="Segoe UI Light" panose="020B0502040204020203" pitchFamily="34" charset="0"/>
              <a:ea typeface="+mn-ea"/>
              <a:cs typeface="Segoe UI Light" panose="020B0502040204020203" pitchFamily="34" charset="0"/>
            </a:rPr>
            <a:t>Alias</a:t>
          </a:r>
          <a:endParaRPr lang="en-AU" sz="2400" dirty="0">
            <a:solidFill>
              <a:sysClr val="window" lastClr="FFFFFF"/>
            </a:solidFill>
            <a:latin typeface="Segoe UI Light" panose="020B0502040204020203" pitchFamily="34" charset="0"/>
            <a:ea typeface="+mn-ea"/>
            <a:cs typeface="Segoe UI Light" panose="020B0502040204020203" pitchFamily="34" charset="0"/>
          </a:endParaRPr>
        </a:p>
      </dgm:t>
    </dgm:pt>
    <dgm:pt modelId="{9C8C0281-2106-42AE-A2A7-DC466D2E9D68}" type="parTrans" cxnId="{A7524BFD-19C7-42A2-9489-CCCFCBE79CBC}">
      <dgm:prSet/>
      <dgm:spPr/>
      <dgm:t>
        <a:bodyPr/>
        <a:lstStyle/>
        <a:p>
          <a:endParaRPr lang="en-AU" sz="1100">
            <a:latin typeface="Segoe UI Light" panose="020B0502040204020203" pitchFamily="34" charset="0"/>
            <a:cs typeface="Segoe UI Light" panose="020B0502040204020203" pitchFamily="34" charset="0"/>
          </a:endParaRPr>
        </a:p>
      </dgm:t>
    </dgm:pt>
    <dgm:pt modelId="{F6075C1E-B84C-408E-965B-065E78653990}" type="sibTrans" cxnId="{A7524BFD-19C7-42A2-9489-CCCFCBE79CBC}">
      <dgm:prSet custT="1"/>
      <dgm:spPr>
        <a:xfrm>
          <a:off x="6158667" y="1090381"/>
          <a:ext cx="379122" cy="379122"/>
        </a:xfrm>
        <a:prstGeom prst="downArrow">
          <a:avLst>
            <a:gd name="adj1" fmla="val 55000"/>
            <a:gd name="adj2" fmla="val 45000"/>
          </a:avLst>
        </a:prstGeom>
        <a:solidFill>
          <a:srgbClr val="0A5BBA">
            <a:tint val="40000"/>
            <a:hueOff val="0"/>
            <a:satOff val="0"/>
            <a:lumOff val="0"/>
          </a:srgbClr>
        </a:solidFill>
        <a:ln w="25400" cap="flat" cmpd="sng" algn="ctr">
          <a:solidFill>
            <a:srgbClr val="0A5BBA">
              <a:alpha val="90000"/>
              <a:tint val="40000"/>
              <a:hueOff val="0"/>
              <a:satOff val="0"/>
              <a:lumOff val="0"/>
              <a:alphaOff val="0"/>
            </a:srgbClr>
          </a:solidFill>
          <a:prstDash val="solid"/>
        </a:ln>
        <a:effectLst/>
      </dgm:spPr>
      <dgm:t>
        <a:bodyPr/>
        <a:lstStyle/>
        <a:p>
          <a:pPr>
            <a:buNone/>
          </a:pPr>
          <a:endParaRPr lang="en-AU" sz="1600">
            <a:solidFill>
              <a:srgbClr val="000000">
                <a:hueOff val="0"/>
                <a:satOff val="0"/>
                <a:lumOff val="0"/>
                <a:alphaOff val="0"/>
              </a:srgbClr>
            </a:solidFill>
            <a:latin typeface="Segoe UI Light" panose="020B0502040204020203" pitchFamily="34" charset="0"/>
            <a:ea typeface="+mn-ea"/>
            <a:cs typeface="Segoe UI Light" panose="020B0502040204020203" pitchFamily="34" charset="0"/>
          </a:endParaRPr>
        </a:p>
      </dgm:t>
    </dgm:pt>
    <dgm:pt modelId="{404BB29D-E70B-4C87-81AE-7AC39903C18D}">
      <dgm:prSet phldrT="[Text]" custT="1"/>
      <dgm:spPr>
        <a:xfrm>
          <a:off x="908574" y="1328547"/>
          <a:ext cx="6083502" cy="583264"/>
        </a:xfrm>
        <a:prstGeom prst="rect">
          <a:avLst/>
        </a:prstGeom>
        <a:solidFill>
          <a:srgbClr val="0A5BBA">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AU" sz="2000" dirty="0">
              <a:solidFill>
                <a:sysClr val="window" lastClr="FFFFFF"/>
              </a:solidFill>
              <a:latin typeface="Segoe UI Light" panose="020B0502040204020203" pitchFamily="34" charset="0"/>
              <a:ea typeface="+mn-ea"/>
              <a:cs typeface="Segoe UI Light" panose="020B0502040204020203" pitchFamily="34" charset="0"/>
            </a:rPr>
            <a:t>Function</a:t>
          </a:r>
          <a:endParaRPr lang="en-AU" sz="2400" dirty="0">
            <a:solidFill>
              <a:sysClr val="window" lastClr="FFFFFF"/>
            </a:solidFill>
            <a:latin typeface="Segoe UI Light" panose="020B0502040204020203" pitchFamily="34" charset="0"/>
            <a:ea typeface="+mn-ea"/>
            <a:cs typeface="Segoe UI Light" panose="020B0502040204020203" pitchFamily="34" charset="0"/>
          </a:endParaRPr>
        </a:p>
      </dgm:t>
    </dgm:pt>
    <dgm:pt modelId="{2A8E3D53-35A0-4778-B7DA-8B486388A926}" type="parTrans" cxnId="{C0F24D5A-0CCF-4264-BC9C-B06A5129D282}">
      <dgm:prSet/>
      <dgm:spPr/>
      <dgm:t>
        <a:bodyPr/>
        <a:lstStyle/>
        <a:p>
          <a:endParaRPr lang="en-AU" sz="1100">
            <a:latin typeface="Segoe UI Light" panose="020B0502040204020203" pitchFamily="34" charset="0"/>
            <a:cs typeface="Segoe UI Light" panose="020B0502040204020203" pitchFamily="34" charset="0"/>
          </a:endParaRPr>
        </a:p>
      </dgm:t>
    </dgm:pt>
    <dgm:pt modelId="{C4B8BFD2-B66B-4945-BD5B-8EA4B62D99EB}" type="sibTrans" cxnId="{C0F24D5A-0CCF-4264-BC9C-B06A5129D282}">
      <dgm:prSet custT="1"/>
      <dgm:spPr>
        <a:xfrm>
          <a:off x="6612954" y="1744933"/>
          <a:ext cx="379122" cy="379122"/>
        </a:xfrm>
        <a:prstGeom prst="downArrow">
          <a:avLst>
            <a:gd name="adj1" fmla="val 55000"/>
            <a:gd name="adj2" fmla="val 45000"/>
          </a:avLst>
        </a:prstGeom>
        <a:solidFill>
          <a:srgbClr val="0A5BBA">
            <a:tint val="40000"/>
            <a:hueOff val="0"/>
            <a:satOff val="0"/>
            <a:lumOff val="0"/>
          </a:srgbClr>
        </a:solidFill>
        <a:ln w="25400" cap="flat" cmpd="sng" algn="ctr">
          <a:solidFill>
            <a:srgbClr val="0A5BBA">
              <a:alpha val="90000"/>
              <a:tint val="40000"/>
              <a:hueOff val="0"/>
              <a:satOff val="0"/>
              <a:lumOff val="0"/>
              <a:alphaOff val="0"/>
            </a:srgbClr>
          </a:solidFill>
          <a:prstDash val="solid"/>
        </a:ln>
        <a:effectLst/>
      </dgm:spPr>
      <dgm:t>
        <a:bodyPr/>
        <a:lstStyle/>
        <a:p>
          <a:pPr>
            <a:buNone/>
          </a:pPr>
          <a:endParaRPr lang="en-AU" sz="1600">
            <a:solidFill>
              <a:srgbClr val="000000">
                <a:hueOff val="0"/>
                <a:satOff val="0"/>
                <a:lumOff val="0"/>
                <a:alphaOff val="0"/>
              </a:srgbClr>
            </a:solidFill>
            <a:latin typeface="Segoe UI Light" panose="020B0502040204020203" pitchFamily="34" charset="0"/>
            <a:ea typeface="+mn-ea"/>
            <a:cs typeface="Segoe UI Light" panose="020B0502040204020203" pitchFamily="34" charset="0"/>
          </a:endParaRPr>
        </a:p>
      </dgm:t>
    </dgm:pt>
    <dgm:pt modelId="{785034A5-078E-4910-8D1A-0918EE10A50B}">
      <dgm:prSet phldrT="[Text]" custT="1"/>
      <dgm:spPr>
        <a:xfrm>
          <a:off x="1362862" y="1992821"/>
          <a:ext cx="6083502" cy="583264"/>
        </a:xfrm>
        <a:prstGeom prst="rect">
          <a:avLst/>
        </a:prstGeom>
        <a:solidFill>
          <a:srgbClr val="0A5BBA">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AU" sz="2000" dirty="0">
              <a:solidFill>
                <a:sysClr val="window" lastClr="FFFFFF"/>
              </a:solidFill>
              <a:latin typeface="Segoe UI Light" panose="020B0502040204020203" pitchFamily="34" charset="0"/>
              <a:ea typeface="+mn-ea"/>
              <a:cs typeface="Segoe UI Light" panose="020B0502040204020203" pitchFamily="34" charset="0"/>
            </a:rPr>
            <a:t>Cmdlet</a:t>
          </a:r>
          <a:endParaRPr lang="en-AU" sz="2400" dirty="0">
            <a:solidFill>
              <a:sysClr val="window" lastClr="FFFFFF"/>
            </a:solidFill>
            <a:latin typeface="Segoe UI Light" panose="020B0502040204020203" pitchFamily="34" charset="0"/>
            <a:ea typeface="+mn-ea"/>
            <a:cs typeface="Segoe UI Light" panose="020B0502040204020203" pitchFamily="34" charset="0"/>
          </a:endParaRPr>
        </a:p>
      </dgm:t>
    </dgm:pt>
    <dgm:pt modelId="{59007BA3-0536-4C30-82DC-57CB327DE9C2}" type="parTrans" cxnId="{F08A0182-EF21-4D8D-AE19-2641989A0C5D}">
      <dgm:prSet/>
      <dgm:spPr/>
      <dgm:t>
        <a:bodyPr/>
        <a:lstStyle/>
        <a:p>
          <a:endParaRPr lang="en-AU" sz="1100">
            <a:latin typeface="Segoe UI Light" panose="020B0502040204020203" pitchFamily="34" charset="0"/>
            <a:cs typeface="Segoe UI Light" panose="020B0502040204020203" pitchFamily="34" charset="0"/>
          </a:endParaRPr>
        </a:p>
      </dgm:t>
    </dgm:pt>
    <dgm:pt modelId="{49CCD655-87EE-4FC0-BEE2-D0ECD2917E09}" type="sibTrans" cxnId="{F08A0182-EF21-4D8D-AE19-2641989A0C5D}">
      <dgm:prSet custT="1"/>
      <dgm:spPr>
        <a:xfrm>
          <a:off x="7067242" y="2415688"/>
          <a:ext cx="379122" cy="379122"/>
        </a:xfrm>
        <a:prstGeom prst="downArrow">
          <a:avLst>
            <a:gd name="adj1" fmla="val 55000"/>
            <a:gd name="adj2" fmla="val 45000"/>
          </a:avLst>
        </a:prstGeom>
        <a:solidFill>
          <a:srgbClr val="0A5BBA">
            <a:tint val="40000"/>
            <a:hueOff val="0"/>
            <a:satOff val="0"/>
            <a:lumOff val="0"/>
          </a:srgbClr>
        </a:solidFill>
        <a:ln w="25400" cap="flat" cmpd="sng" algn="ctr">
          <a:solidFill>
            <a:srgbClr val="0A5BBA">
              <a:alpha val="90000"/>
              <a:tint val="40000"/>
              <a:hueOff val="0"/>
              <a:satOff val="0"/>
              <a:lumOff val="0"/>
              <a:alphaOff val="0"/>
            </a:srgbClr>
          </a:solidFill>
          <a:prstDash val="solid"/>
        </a:ln>
        <a:effectLst/>
      </dgm:spPr>
      <dgm:t>
        <a:bodyPr/>
        <a:lstStyle/>
        <a:p>
          <a:pPr>
            <a:buNone/>
          </a:pPr>
          <a:endParaRPr lang="en-AU" sz="1600" dirty="0">
            <a:solidFill>
              <a:srgbClr val="000000">
                <a:hueOff val="0"/>
                <a:satOff val="0"/>
                <a:lumOff val="0"/>
                <a:alphaOff val="0"/>
              </a:srgbClr>
            </a:solidFill>
            <a:latin typeface="Segoe UI Light" panose="020B0502040204020203" pitchFamily="34" charset="0"/>
            <a:ea typeface="+mn-ea"/>
            <a:cs typeface="Segoe UI Light" panose="020B0502040204020203" pitchFamily="34" charset="0"/>
          </a:endParaRPr>
        </a:p>
      </dgm:t>
    </dgm:pt>
    <dgm:pt modelId="{623248AC-8062-4BCD-8470-77538776C5DA}">
      <dgm:prSet phldrT="[Text]" custT="1"/>
      <dgm:spPr>
        <a:xfrm>
          <a:off x="1817149" y="2657095"/>
          <a:ext cx="6083502" cy="583264"/>
        </a:xfrm>
        <a:prstGeom prst="rect">
          <a:avLst/>
        </a:prstGeom>
        <a:solidFill>
          <a:srgbClr val="0A5BBA">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AU" sz="2000" dirty="0">
              <a:solidFill>
                <a:sysClr val="window" lastClr="FFFFFF"/>
              </a:solidFill>
              <a:latin typeface="Segoe UI Light" panose="020B0502040204020203" pitchFamily="34" charset="0"/>
              <a:ea typeface="+mn-ea"/>
              <a:cs typeface="Segoe UI Light" panose="020B0502040204020203" pitchFamily="34" charset="0"/>
            </a:rPr>
            <a:t>External commands</a:t>
          </a:r>
        </a:p>
      </dgm:t>
    </dgm:pt>
    <dgm:pt modelId="{6C771228-5C58-416C-BE7A-A8BEB3D07A13}" type="parTrans" cxnId="{52C9676D-E89C-4BAC-86A7-FD9628CAFE83}">
      <dgm:prSet/>
      <dgm:spPr/>
      <dgm:t>
        <a:bodyPr/>
        <a:lstStyle/>
        <a:p>
          <a:endParaRPr lang="en-AU" sz="1100">
            <a:latin typeface="Segoe UI Light" panose="020B0502040204020203" pitchFamily="34" charset="0"/>
            <a:cs typeface="Segoe UI Light" panose="020B0502040204020203" pitchFamily="34" charset="0"/>
          </a:endParaRPr>
        </a:p>
      </dgm:t>
    </dgm:pt>
    <dgm:pt modelId="{A465EB07-3281-46DF-BD04-D39B2D307392}" type="sibTrans" cxnId="{52C9676D-E89C-4BAC-86A7-FD9628CAFE83}">
      <dgm:prSet/>
      <dgm:spPr/>
      <dgm:t>
        <a:bodyPr/>
        <a:lstStyle/>
        <a:p>
          <a:endParaRPr lang="en-AU" sz="1100">
            <a:latin typeface="Segoe UI Light" panose="020B0502040204020203" pitchFamily="34" charset="0"/>
            <a:cs typeface="Segoe UI Light" panose="020B0502040204020203" pitchFamily="34" charset="0"/>
          </a:endParaRPr>
        </a:p>
      </dgm:t>
    </dgm:pt>
    <dgm:pt modelId="{41BB2AFA-7DC4-4885-93DF-6CAF8E1F0AE3}">
      <dgm:prSet phldrT="[Text]" custT="1"/>
      <dgm:spPr>
        <a:xfrm>
          <a:off x="0" y="0"/>
          <a:ext cx="6083502" cy="583264"/>
        </a:xfrm>
        <a:prstGeom prst="rect">
          <a:avLst/>
        </a:prstGeom>
        <a:solidFill>
          <a:srgbClr val="0A5BBA">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AU" sz="2000" dirty="0">
              <a:solidFill>
                <a:sysClr val="window" lastClr="FFFFFF"/>
              </a:solidFill>
              <a:latin typeface="Segoe UI Light" panose="020B0502040204020203" pitchFamily="34" charset="0"/>
              <a:ea typeface="+mn-ea"/>
              <a:cs typeface="Segoe UI Light" panose="020B0502040204020203" pitchFamily="34" charset="0"/>
            </a:rPr>
            <a:t>Full Path (e.g. c:\scripts\BigFiles.ps1)</a:t>
          </a:r>
        </a:p>
      </dgm:t>
    </dgm:pt>
    <dgm:pt modelId="{064135F2-FF85-40C6-9BD7-36778FE8CDDA}" type="parTrans" cxnId="{86625C99-0311-49B7-9FE4-5C124D9337CB}">
      <dgm:prSet/>
      <dgm:spPr/>
      <dgm:t>
        <a:bodyPr/>
        <a:lstStyle/>
        <a:p>
          <a:endParaRPr lang="en-AU">
            <a:latin typeface="Segoe UI Light" panose="020B0502040204020203" pitchFamily="34" charset="0"/>
            <a:cs typeface="Segoe UI Light" panose="020B0502040204020203" pitchFamily="34" charset="0"/>
          </a:endParaRPr>
        </a:p>
      </dgm:t>
    </dgm:pt>
    <dgm:pt modelId="{61F2B97D-E44C-42E9-A1E1-B8E82C735253}" type="sibTrans" cxnId="{86625C99-0311-49B7-9FE4-5C124D9337CB}">
      <dgm:prSet custT="1"/>
      <dgm:spPr>
        <a:xfrm>
          <a:off x="5704379" y="426107"/>
          <a:ext cx="379122" cy="379122"/>
        </a:xfrm>
        <a:prstGeom prst="downArrow">
          <a:avLst>
            <a:gd name="adj1" fmla="val 55000"/>
            <a:gd name="adj2" fmla="val 45000"/>
          </a:avLst>
        </a:prstGeom>
        <a:solidFill>
          <a:srgbClr val="0A5BBA">
            <a:tint val="40000"/>
            <a:hueOff val="0"/>
            <a:satOff val="0"/>
            <a:lumOff val="0"/>
          </a:srgbClr>
        </a:solidFill>
        <a:ln w="25400" cap="flat" cmpd="sng" algn="ctr">
          <a:solidFill>
            <a:srgbClr val="0A5BBA">
              <a:alpha val="90000"/>
              <a:tint val="40000"/>
              <a:hueOff val="0"/>
              <a:satOff val="0"/>
              <a:lumOff val="0"/>
              <a:alphaOff val="0"/>
            </a:srgbClr>
          </a:solidFill>
          <a:prstDash val="solid"/>
        </a:ln>
        <a:effectLst/>
      </dgm:spPr>
      <dgm:t>
        <a:bodyPr/>
        <a:lstStyle/>
        <a:p>
          <a:pPr>
            <a:buNone/>
          </a:pPr>
          <a:endParaRPr lang="en-AU" sz="2000">
            <a:solidFill>
              <a:srgbClr val="000000">
                <a:hueOff val="0"/>
                <a:satOff val="0"/>
                <a:lumOff val="0"/>
                <a:alphaOff val="0"/>
              </a:srgbClr>
            </a:solidFill>
            <a:latin typeface="Segoe UI Light" panose="020B0502040204020203" pitchFamily="34" charset="0"/>
            <a:ea typeface="+mn-ea"/>
            <a:cs typeface="Segoe UI Light" panose="020B0502040204020203" pitchFamily="34" charset="0"/>
          </a:endParaRPr>
        </a:p>
      </dgm:t>
    </dgm:pt>
    <dgm:pt modelId="{4BAC0E06-6B09-4F04-8C7D-0692E61AEC5F}" type="pres">
      <dgm:prSet presAssocID="{1304032F-2186-499D-9A0B-F880F1F565F3}" presName="outerComposite" presStyleCnt="0">
        <dgm:presLayoutVars>
          <dgm:chMax val="5"/>
          <dgm:dir/>
          <dgm:resizeHandles val="exact"/>
        </dgm:presLayoutVars>
      </dgm:prSet>
      <dgm:spPr/>
    </dgm:pt>
    <dgm:pt modelId="{CD50746D-5BA7-47E8-9640-AE9EB2A60CF4}" type="pres">
      <dgm:prSet presAssocID="{1304032F-2186-499D-9A0B-F880F1F565F3}" presName="dummyMaxCanvas" presStyleCnt="0">
        <dgm:presLayoutVars/>
      </dgm:prSet>
      <dgm:spPr/>
    </dgm:pt>
    <dgm:pt modelId="{A31F97E1-C2BA-4D06-A342-1611A63FF327}" type="pres">
      <dgm:prSet presAssocID="{1304032F-2186-499D-9A0B-F880F1F565F3}" presName="FiveNodes_1" presStyleLbl="node1" presStyleIdx="0" presStyleCnt="5">
        <dgm:presLayoutVars>
          <dgm:bulletEnabled val="1"/>
        </dgm:presLayoutVars>
      </dgm:prSet>
      <dgm:spPr>
        <a:prstGeom prst="rect">
          <a:avLst/>
        </a:prstGeom>
      </dgm:spPr>
    </dgm:pt>
    <dgm:pt modelId="{93217E31-F9D1-453E-819C-82A9524D62C7}" type="pres">
      <dgm:prSet presAssocID="{1304032F-2186-499D-9A0B-F880F1F565F3}" presName="FiveNodes_2" presStyleLbl="node1" presStyleIdx="1" presStyleCnt="5">
        <dgm:presLayoutVars>
          <dgm:bulletEnabled val="1"/>
        </dgm:presLayoutVars>
      </dgm:prSet>
      <dgm:spPr>
        <a:prstGeom prst="rect">
          <a:avLst/>
        </a:prstGeom>
      </dgm:spPr>
    </dgm:pt>
    <dgm:pt modelId="{9DD3833A-19B6-455F-B0CC-26896E62A328}" type="pres">
      <dgm:prSet presAssocID="{1304032F-2186-499D-9A0B-F880F1F565F3}" presName="FiveNodes_3" presStyleLbl="node1" presStyleIdx="2" presStyleCnt="5">
        <dgm:presLayoutVars>
          <dgm:bulletEnabled val="1"/>
        </dgm:presLayoutVars>
      </dgm:prSet>
      <dgm:spPr>
        <a:prstGeom prst="rect">
          <a:avLst/>
        </a:prstGeom>
      </dgm:spPr>
    </dgm:pt>
    <dgm:pt modelId="{7AD69936-031E-4A79-88D2-D59C37316CF7}" type="pres">
      <dgm:prSet presAssocID="{1304032F-2186-499D-9A0B-F880F1F565F3}" presName="FiveNodes_4" presStyleLbl="node1" presStyleIdx="3" presStyleCnt="5">
        <dgm:presLayoutVars>
          <dgm:bulletEnabled val="1"/>
        </dgm:presLayoutVars>
      </dgm:prSet>
      <dgm:spPr>
        <a:prstGeom prst="rect">
          <a:avLst/>
        </a:prstGeom>
      </dgm:spPr>
    </dgm:pt>
    <dgm:pt modelId="{2DBA4BC7-93B7-4DFA-B81D-457310184CF8}" type="pres">
      <dgm:prSet presAssocID="{1304032F-2186-499D-9A0B-F880F1F565F3}" presName="FiveNodes_5" presStyleLbl="node1" presStyleIdx="4" presStyleCnt="5">
        <dgm:presLayoutVars>
          <dgm:bulletEnabled val="1"/>
        </dgm:presLayoutVars>
      </dgm:prSet>
      <dgm:spPr>
        <a:prstGeom prst="rect">
          <a:avLst/>
        </a:prstGeom>
      </dgm:spPr>
    </dgm:pt>
    <dgm:pt modelId="{9F24F4F8-8E7E-498D-9BC2-08489682CC70}" type="pres">
      <dgm:prSet presAssocID="{1304032F-2186-499D-9A0B-F880F1F565F3}" presName="FiveConn_1-2" presStyleLbl="fgAccFollowNode1" presStyleIdx="0" presStyleCnt="4">
        <dgm:presLayoutVars>
          <dgm:bulletEnabled val="1"/>
        </dgm:presLayoutVars>
      </dgm:prSet>
      <dgm:spPr/>
    </dgm:pt>
    <dgm:pt modelId="{C895BE20-7188-456C-B79A-AF4A90BC3A92}" type="pres">
      <dgm:prSet presAssocID="{1304032F-2186-499D-9A0B-F880F1F565F3}" presName="FiveConn_2-3" presStyleLbl="fgAccFollowNode1" presStyleIdx="1" presStyleCnt="4">
        <dgm:presLayoutVars>
          <dgm:bulletEnabled val="1"/>
        </dgm:presLayoutVars>
      </dgm:prSet>
      <dgm:spPr/>
    </dgm:pt>
    <dgm:pt modelId="{CDAE02F6-84B6-4228-8602-A03116B2D3A3}" type="pres">
      <dgm:prSet presAssocID="{1304032F-2186-499D-9A0B-F880F1F565F3}" presName="FiveConn_3-4" presStyleLbl="fgAccFollowNode1" presStyleIdx="2" presStyleCnt="4">
        <dgm:presLayoutVars>
          <dgm:bulletEnabled val="1"/>
        </dgm:presLayoutVars>
      </dgm:prSet>
      <dgm:spPr/>
    </dgm:pt>
    <dgm:pt modelId="{20B92194-597A-4908-9D6D-411E0C061F98}" type="pres">
      <dgm:prSet presAssocID="{1304032F-2186-499D-9A0B-F880F1F565F3}" presName="FiveConn_4-5" presStyleLbl="fgAccFollowNode1" presStyleIdx="3" presStyleCnt="4">
        <dgm:presLayoutVars>
          <dgm:bulletEnabled val="1"/>
        </dgm:presLayoutVars>
      </dgm:prSet>
      <dgm:spPr/>
    </dgm:pt>
    <dgm:pt modelId="{84746D5C-7F94-4926-90B1-0101AED30583}" type="pres">
      <dgm:prSet presAssocID="{1304032F-2186-499D-9A0B-F880F1F565F3}" presName="FiveNodes_1_text" presStyleLbl="node1" presStyleIdx="4" presStyleCnt="5">
        <dgm:presLayoutVars>
          <dgm:bulletEnabled val="1"/>
        </dgm:presLayoutVars>
      </dgm:prSet>
      <dgm:spPr/>
    </dgm:pt>
    <dgm:pt modelId="{77FA5DEF-0A3F-4B64-A231-087580222F67}" type="pres">
      <dgm:prSet presAssocID="{1304032F-2186-499D-9A0B-F880F1F565F3}" presName="FiveNodes_2_text" presStyleLbl="node1" presStyleIdx="4" presStyleCnt="5">
        <dgm:presLayoutVars>
          <dgm:bulletEnabled val="1"/>
        </dgm:presLayoutVars>
      </dgm:prSet>
      <dgm:spPr/>
    </dgm:pt>
    <dgm:pt modelId="{7CF0711E-8117-4370-8CDD-E5C0B05BE7A5}" type="pres">
      <dgm:prSet presAssocID="{1304032F-2186-499D-9A0B-F880F1F565F3}" presName="FiveNodes_3_text" presStyleLbl="node1" presStyleIdx="4" presStyleCnt="5">
        <dgm:presLayoutVars>
          <dgm:bulletEnabled val="1"/>
        </dgm:presLayoutVars>
      </dgm:prSet>
      <dgm:spPr/>
    </dgm:pt>
    <dgm:pt modelId="{0F4FDA8E-C7BC-4398-8F92-8B6C91667FBD}" type="pres">
      <dgm:prSet presAssocID="{1304032F-2186-499D-9A0B-F880F1F565F3}" presName="FiveNodes_4_text" presStyleLbl="node1" presStyleIdx="4" presStyleCnt="5">
        <dgm:presLayoutVars>
          <dgm:bulletEnabled val="1"/>
        </dgm:presLayoutVars>
      </dgm:prSet>
      <dgm:spPr/>
    </dgm:pt>
    <dgm:pt modelId="{624DEB9D-84BB-4565-BAE6-BEAE67416A31}" type="pres">
      <dgm:prSet presAssocID="{1304032F-2186-499D-9A0B-F880F1F565F3}" presName="FiveNodes_5_text" presStyleLbl="node1" presStyleIdx="4" presStyleCnt="5">
        <dgm:presLayoutVars>
          <dgm:bulletEnabled val="1"/>
        </dgm:presLayoutVars>
      </dgm:prSet>
      <dgm:spPr/>
    </dgm:pt>
  </dgm:ptLst>
  <dgm:cxnLst>
    <dgm:cxn modelId="{7EC9701E-A099-40FE-84BD-586EBF9663F4}" type="presOf" srcId="{404BB29D-E70B-4C87-81AE-7AC39903C18D}" destId="{7CF0711E-8117-4370-8CDD-E5C0B05BE7A5}" srcOrd="1" destOrd="0" presId="urn:microsoft.com/office/officeart/2005/8/layout/vProcess5"/>
    <dgm:cxn modelId="{0C8D0E38-D847-4804-BC4E-6EB134879EEC}" type="presOf" srcId="{785034A5-078E-4910-8D1A-0918EE10A50B}" destId="{7AD69936-031E-4A79-88D2-D59C37316CF7}" srcOrd="0" destOrd="0" presId="urn:microsoft.com/office/officeart/2005/8/layout/vProcess5"/>
    <dgm:cxn modelId="{BBEA4C40-F2F0-4590-952F-B07C7A7AEA24}" type="presOf" srcId="{41BB2AFA-7DC4-4885-93DF-6CAF8E1F0AE3}" destId="{A31F97E1-C2BA-4D06-A342-1611A63FF327}" srcOrd="0" destOrd="0" presId="urn:microsoft.com/office/officeart/2005/8/layout/vProcess5"/>
    <dgm:cxn modelId="{76ADE35E-D7B2-4C57-B0AA-6CFE42510B88}" type="presOf" srcId="{F6075C1E-B84C-408E-965B-065E78653990}" destId="{C895BE20-7188-456C-B79A-AF4A90BC3A92}" srcOrd="0" destOrd="0" presId="urn:microsoft.com/office/officeart/2005/8/layout/vProcess5"/>
    <dgm:cxn modelId="{14214668-7A56-46E8-B7DE-324A330C1DC7}" type="presOf" srcId="{61F2B97D-E44C-42E9-A1E1-B8E82C735253}" destId="{9F24F4F8-8E7E-498D-9BC2-08489682CC70}" srcOrd="0" destOrd="0" presId="urn:microsoft.com/office/officeart/2005/8/layout/vProcess5"/>
    <dgm:cxn modelId="{EF5EA14A-21B1-4C2C-85D4-81F3E54054A7}" type="presOf" srcId="{80C99C80-9248-4A52-9594-429EC625F8C4}" destId="{77FA5DEF-0A3F-4B64-A231-087580222F67}" srcOrd="1" destOrd="0" presId="urn:microsoft.com/office/officeart/2005/8/layout/vProcess5"/>
    <dgm:cxn modelId="{52C9676D-E89C-4BAC-86A7-FD9628CAFE83}" srcId="{1304032F-2186-499D-9A0B-F880F1F565F3}" destId="{623248AC-8062-4BCD-8470-77538776C5DA}" srcOrd="4" destOrd="0" parTransId="{6C771228-5C58-416C-BE7A-A8BEB3D07A13}" sibTransId="{A465EB07-3281-46DF-BD04-D39B2D307392}"/>
    <dgm:cxn modelId="{457AD251-9CA8-4B46-B41D-8935A86DB3AE}" type="presOf" srcId="{623248AC-8062-4BCD-8470-77538776C5DA}" destId="{624DEB9D-84BB-4565-BAE6-BEAE67416A31}" srcOrd="1" destOrd="0" presId="urn:microsoft.com/office/officeart/2005/8/layout/vProcess5"/>
    <dgm:cxn modelId="{4BD5C954-9A53-4F02-B8EC-E4CBB0FC5172}" type="presOf" srcId="{C4B8BFD2-B66B-4945-BD5B-8EA4B62D99EB}" destId="{CDAE02F6-84B6-4228-8602-A03116B2D3A3}" srcOrd="0" destOrd="0" presId="urn:microsoft.com/office/officeart/2005/8/layout/vProcess5"/>
    <dgm:cxn modelId="{C0F24D5A-0CCF-4264-BC9C-B06A5129D282}" srcId="{1304032F-2186-499D-9A0B-F880F1F565F3}" destId="{404BB29D-E70B-4C87-81AE-7AC39903C18D}" srcOrd="2" destOrd="0" parTransId="{2A8E3D53-35A0-4778-B7DA-8B486388A926}" sibTransId="{C4B8BFD2-B66B-4945-BD5B-8EA4B62D99EB}"/>
    <dgm:cxn modelId="{6703C07A-1C37-43E5-82CD-4E1A27C62D52}" type="presOf" srcId="{80C99C80-9248-4A52-9594-429EC625F8C4}" destId="{93217E31-F9D1-453E-819C-82A9524D62C7}" srcOrd="0" destOrd="0" presId="urn:microsoft.com/office/officeart/2005/8/layout/vProcess5"/>
    <dgm:cxn modelId="{F08A0182-EF21-4D8D-AE19-2641989A0C5D}" srcId="{1304032F-2186-499D-9A0B-F880F1F565F3}" destId="{785034A5-078E-4910-8D1A-0918EE10A50B}" srcOrd="3" destOrd="0" parTransId="{59007BA3-0536-4C30-82DC-57CB327DE9C2}" sibTransId="{49CCD655-87EE-4FC0-BEE2-D0ECD2917E09}"/>
    <dgm:cxn modelId="{ADD67788-FEC8-44E2-B3F2-CCB6A279CEEB}" type="presOf" srcId="{404BB29D-E70B-4C87-81AE-7AC39903C18D}" destId="{9DD3833A-19B6-455F-B0CC-26896E62A328}" srcOrd="0" destOrd="0" presId="urn:microsoft.com/office/officeart/2005/8/layout/vProcess5"/>
    <dgm:cxn modelId="{86625C99-0311-49B7-9FE4-5C124D9337CB}" srcId="{1304032F-2186-499D-9A0B-F880F1F565F3}" destId="{41BB2AFA-7DC4-4885-93DF-6CAF8E1F0AE3}" srcOrd="0" destOrd="0" parTransId="{064135F2-FF85-40C6-9BD7-36778FE8CDDA}" sibTransId="{61F2B97D-E44C-42E9-A1E1-B8E82C735253}"/>
    <dgm:cxn modelId="{67A3FFAA-43FA-4327-9990-FB27CA12EBED}" type="presOf" srcId="{41BB2AFA-7DC4-4885-93DF-6CAF8E1F0AE3}" destId="{84746D5C-7F94-4926-90B1-0101AED30583}" srcOrd="1" destOrd="0" presId="urn:microsoft.com/office/officeart/2005/8/layout/vProcess5"/>
    <dgm:cxn modelId="{BED356B6-7C83-4E1E-9FE6-0F3EA9BD2CD6}" type="presOf" srcId="{623248AC-8062-4BCD-8470-77538776C5DA}" destId="{2DBA4BC7-93B7-4DFA-B81D-457310184CF8}" srcOrd="0" destOrd="0" presId="urn:microsoft.com/office/officeart/2005/8/layout/vProcess5"/>
    <dgm:cxn modelId="{307F7CBD-6E17-4268-AEBB-2C55E398CABC}" type="presOf" srcId="{1304032F-2186-499D-9A0B-F880F1F565F3}" destId="{4BAC0E06-6B09-4F04-8C7D-0692E61AEC5F}" srcOrd="0" destOrd="0" presId="urn:microsoft.com/office/officeart/2005/8/layout/vProcess5"/>
    <dgm:cxn modelId="{5EAA52CE-4EBA-42BE-837B-CF2ABF4BEF17}" type="presOf" srcId="{49CCD655-87EE-4FC0-BEE2-D0ECD2917E09}" destId="{20B92194-597A-4908-9D6D-411E0C061F98}" srcOrd="0" destOrd="0" presId="urn:microsoft.com/office/officeart/2005/8/layout/vProcess5"/>
    <dgm:cxn modelId="{20A571D5-93E7-48B0-ACBD-802E27B406E0}" type="presOf" srcId="{785034A5-078E-4910-8D1A-0918EE10A50B}" destId="{0F4FDA8E-C7BC-4398-8F92-8B6C91667FBD}" srcOrd="1" destOrd="0" presId="urn:microsoft.com/office/officeart/2005/8/layout/vProcess5"/>
    <dgm:cxn modelId="{A7524BFD-19C7-42A2-9489-CCCFCBE79CBC}" srcId="{1304032F-2186-499D-9A0B-F880F1F565F3}" destId="{80C99C80-9248-4A52-9594-429EC625F8C4}" srcOrd="1" destOrd="0" parTransId="{9C8C0281-2106-42AE-A2A7-DC466D2E9D68}" sibTransId="{F6075C1E-B84C-408E-965B-065E78653990}"/>
    <dgm:cxn modelId="{333A25CF-A52C-4EEB-B34C-B8C64145A73D}" type="presParOf" srcId="{4BAC0E06-6B09-4F04-8C7D-0692E61AEC5F}" destId="{CD50746D-5BA7-47E8-9640-AE9EB2A60CF4}" srcOrd="0" destOrd="0" presId="urn:microsoft.com/office/officeart/2005/8/layout/vProcess5"/>
    <dgm:cxn modelId="{E005A415-2FE0-4F7C-9B28-1C1074D5D9B7}" type="presParOf" srcId="{4BAC0E06-6B09-4F04-8C7D-0692E61AEC5F}" destId="{A31F97E1-C2BA-4D06-A342-1611A63FF327}" srcOrd="1" destOrd="0" presId="urn:microsoft.com/office/officeart/2005/8/layout/vProcess5"/>
    <dgm:cxn modelId="{3B83EC58-4E76-4E94-A82E-4EB128762AED}" type="presParOf" srcId="{4BAC0E06-6B09-4F04-8C7D-0692E61AEC5F}" destId="{93217E31-F9D1-453E-819C-82A9524D62C7}" srcOrd="2" destOrd="0" presId="urn:microsoft.com/office/officeart/2005/8/layout/vProcess5"/>
    <dgm:cxn modelId="{A6EDF2C7-C9BA-4223-9E66-D600713EFA10}" type="presParOf" srcId="{4BAC0E06-6B09-4F04-8C7D-0692E61AEC5F}" destId="{9DD3833A-19B6-455F-B0CC-26896E62A328}" srcOrd="3" destOrd="0" presId="urn:microsoft.com/office/officeart/2005/8/layout/vProcess5"/>
    <dgm:cxn modelId="{4B94DAE4-0D53-45D9-AE2A-B46B7AB2E9E4}" type="presParOf" srcId="{4BAC0E06-6B09-4F04-8C7D-0692E61AEC5F}" destId="{7AD69936-031E-4A79-88D2-D59C37316CF7}" srcOrd="4" destOrd="0" presId="urn:microsoft.com/office/officeart/2005/8/layout/vProcess5"/>
    <dgm:cxn modelId="{B83E3D8C-4E4F-4789-A97B-D186E5BB3735}" type="presParOf" srcId="{4BAC0E06-6B09-4F04-8C7D-0692E61AEC5F}" destId="{2DBA4BC7-93B7-4DFA-B81D-457310184CF8}" srcOrd="5" destOrd="0" presId="urn:microsoft.com/office/officeart/2005/8/layout/vProcess5"/>
    <dgm:cxn modelId="{C8CAD744-7035-43AD-80DF-EAEE51C4D137}" type="presParOf" srcId="{4BAC0E06-6B09-4F04-8C7D-0692E61AEC5F}" destId="{9F24F4F8-8E7E-498D-9BC2-08489682CC70}" srcOrd="6" destOrd="0" presId="urn:microsoft.com/office/officeart/2005/8/layout/vProcess5"/>
    <dgm:cxn modelId="{1053B7A9-1C43-4419-8C29-D23113F62506}" type="presParOf" srcId="{4BAC0E06-6B09-4F04-8C7D-0692E61AEC5F}" destId="{C895BE20-7188-456C-B79A-AF4A90BC3A92}" srcOrd="7" destOrd="0" presId="urn:microsoft.com/office/officeart/2005/8/layout/vProcess5"/>
    <dgm:cxn modelId="{F471EB50-9E41-4236-84A4-D43F3A654E17}" type="presParOf" srcId="{4BAC0E06-6B09-4F04-8C7D-0692E61AEC5F}" destId="{CDAE02F6-84B6-4228-8602-A03116B2D3A3}" srcOrd="8" destOrd="0" presId="urn:microsoft.com/office/officeart/2005/8/layout/vProcess5"/>
    <dgm:cxn modelId="{69B78897-AA83-46D5-BB28-EA4F49BCA820}" type="presParOf" srcId="{4BAC0E06-6B09-4F04-8C7D-0692E61AEC5F}" destId="{20B92194-597A-4908-9D6D-411E0C061F98}" srcOrd="9" destOrd="0" presId="urn:microsoft.com/office/officeart/2005/8/layout/vProcess5"/>
    <dgm:cxn modelId="{A409D45E-4F2A-4498-8AC9-9B6D128D4CF3}" type="presParOf" srcId="{4BAC0E06-6B09-4F04-8C7D-0692E61AEC5F}" destId="{84746D5C-7F94-4926-90B1-0101AED30583}" srcOrd="10" destOrd="0" presId="urn:microsoft.com/office/officeart/2005/8/layout/vProcess5"/>
    <dgm:cxn modelId="{24C4A319-4047-4812-8E7F-EE1EC8229A5C}" type="presParOf" srcId="{4BAC0E06-6B09-4F04-8C7D-0692E61AEC5F}" destId="{77FA5DEF-0A3F-4B64-A231-087580222F67}" srcOrd="11" destOrd="0" presId="urn:microsoft.com/office/officeart/2005/8/layout/vProcess5"/>
    <dgm:cxn modelId="{9C8D7C09-8E91-407C-A729-A59A5C14D723}" type="presParOf" srcId="{4BAC0E06-6B09-4F04-8C7D-0692E61AEC5F}" destId="{7CF0711E-8117-4370-8CDD-E5C0B05BE7A5}" srcOrd="12" destOrd="0" presId="urn:microsoft.com/office/officeart/2005/8/layout/vProcess5"/>
    <dgm:cxn modelId="{4096701D-77C6-497E-9E9B-0DD9458E9ED7}" type="presParOf" srcId="{4BAC0E06-6B09-4F04-8C7D-0692E61AEC5F}" destId="{0F4FDA8E-C7BC-4398-8F92-8B6C91667FBD}" srcOrd="13" destOrd="0" presId="urn:microsoft.com/office/officeart/2005/8/layout/vProcess5"/>
    <dgm:cxn modelId="{B40DAACE-A797-445C-B2BA-FE8C3DEC358E}" type="presParOf" srcId="{4BAC0E06-6B09-4F04-8C7D-0692E61AEC5F}" destId="{624DEB9D-84BB-4565-BAE6-BEAE67416A31}"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6A2C9-EEDE-4A69-AB35-611DF567892A}">
      <dsp:nvSpPr>
        <dsp:cNvPr id="0" name=""/>
        <dsp:cNvSpPr/>
      </dsp:nvSpPr>
      <dsp:spPr>
        <a:xfrm>
          <a:off x="0" y="245673"/>
          <a:ext cx="7697974" cy="1260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448" tIns="333248" rIns="597448" bIns="113792" numCol="1" spcCol="1270" anchor="t" anchorCtr="0">
          <a:noAutofit/>
        </a:bodyPr>
        <a:lstStyle/>
        <a:p>
          <a:pPr marL="171450" lvl="1" indent="-171450" algn="l" defTabSz="711200">
            <a:lnSpc>
              <a:spcPct val="90000"/>
            </a:lnSpc>
            <a:spcBef>
              <a:spcPct val="0"/>
            </a:spcBef>
            <a:spcAft>
              <a:spcPct val="15000"/>
            </a:spcAft>
            <a:buChar char="•"/>
          </a:pPr>
          <a:r>
            <a:rPr lang="en-GB" sz="1600" b="1" kern="1200" dirty="0">
              <a:solidFill>
                <a:srgbClr val="C00000"/>
              </a:solidFill>
              <a:latin typeface="Segoe UI Light" panose="020B0502040204020203" pitchFamily="34" charset="0"/>
              <a:cs typeface="Segoe UI Light" panose="020B0502040204020203" pitchFamily="34" charset="0"/>
            </a:rPr>
            <a:t>Default in 2008R2 and below.</a:t>
          </a:r>
          <a:endParaRPr lang="en-US" sz="1600" kern="1200" dirty="0"/>
        </a:p>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Scripts cannot be run</a:t>
          </a:r>
        </a:p>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PowerShell interactive-mode only</a:t>
          </a:r>
        </a:p>
      </dsp:txBody>
      <dsp:txXfrm>
        <a:off x="0" y="245673"/>
        <a:ext cx="7697974" cy="1260000"/>
      </dsp:txXfrm>
    </dsp:sp>
    <dsp:sp modelId="{98E14EDE-E096-4158-809E-9E604D8ED848}">
      <dsp:nvSpPr>
        <dsp:cNvPr id="0" name=""/>
        <dsp:cNvSpPr/>
      </dsp:nvSpPr>
      <dsp:spPr>
        <a:xfrm>
          <a:off x="384898" y="9513"/>
          <a:ext cx="5388581" cy="472320"/>
        </a:xfrm>
        <a:prstGeom prst="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76" tIns="0" rIns="203676" bIns="0" numCol="1" spcCol="1270" anchor="ctr" anchorCtr="0">
          <a:noAutofit/>
        </a:bodyPr>
        <a:lstStyle/>
        <a:p>
          <a:pPr marL="0" lvl="0" indent="0" algn="l" defTabSz="1066800">
            <a:lnSpc>
              <a:spcPct val="90000"/>
            </a:lnSpc>
            <a:spcBef>
              <a:spcPct val="0"/>
            </a:spcBef>
            <a:spcAft>
              <a:spcPct val="35000"/>
            </a:spcAft>
            <a:buNone/>
          </a:pPr>
          <a:r>
            <a:rPr lang="en-US" sz="2400" kern="1200"/>
            <a:t>Restricted</a:t>
          </a:r>
        </a:p>
      </dsp:txBody>
      <dsp:txXfrm>
        <a:off x="384898" y="9513"/>
        <a:ext cx="5388581" cy="472320"/>
      </dsp:txXfrm>
    </dsp:sp>
    <dsp:sp modelId="{9E36DE79-EE6C-4A91-ABF9-4A582035168A}">
      <dsp:nvSpPr>
        <dsp:cNvPr id="0" name=""/>
        <dsp:cNvSpPr/>
      </dsp:nvSpPr>
      <dsp:spPr>
        <a:xfrm>
          <a:off x="0" y="1828233"/>
          <a:ext cx="7697974" cy="982799"/>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448" tIns="333248" rIns="597448"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Runs a script only if signed</a:t>
          </a:r>
          <a:endParaRPr lang="en-US" sz="1600" kern="1200"/>
        </a:p>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Signature must be trusted on local machine</a:t>
          </a:r>
        </a:p>
      </dsp:txBody>
      <dsp:txXfrm>
        <a:off x="0" y="1828233"/>
        <a:ext cx="7697974" cy="982799"/>
      </dsp:txXfrm>
    </dsp:sp>
    <dsp:sp modelId="{68E1BEB3-D885-44E8-82C6-989DB867C67B}">
      <dsp:nvSpPr>
        <dsp:cNvPr id="0" name=""/>
        <dsp:cNvSpPr/>
      </dsp:nvSpPr>
      <dsp:spPr>
        <a:xfrm>
          <a:off x="384898" y="1592073"/>
          <a:ext cx="5388581" cy="472320"/>
        </a:xfrm>
        <a:prstGeom prst="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76" tIns="0" rIns="203676" bIns="0" numCol="1" spcCol="1270" anchor="ctr" anchorCtr="0">
          <a:noAutofit/>
        </a:bodyPr>
        <a:lstStyle/>
        <a:p>
          <a:pPr marL="0" lvl="0" indent="0" algn="l" defTabSz="1066800">
            <a:lnSpc>
              <a:spcPct val="90000"/>
            </a:lnSpc>
            <a:spcBef>
              <a:spcPct val="0"/>
            </a:spcBef>
            <a:spcAft>
              <a:spcPct val="35000"/>
            </a:spcAft>
            <a:buNone/>
          </a:pPr>
          <a:r>
            <a:rPr lang="en-US" sz="2400" kern="1200" err="1"/>
            <a:t>AllSigned</a:t>
          </a:r>
          <a:endParaRPr lang="en-US" sz="2400" kern="1200"/>
        </a:p>
      </dsp:txBody>
      <dsp:txXfrm>
        <a:off x="384898" y="1592073"/>
        <a:ext cx="5388581" cy="472320"/>
      </dsp:txXfrm>
    </dsp:sp>
    <dsp:sp modelId="{EA47F679-C5D8-4851-A647-B280485EF49F}">
      <dsp:nvSpPr>
        <dsp:cNvPr id="0" name=""/>
        <dsp:cNvSpPr/>
      </dsp:nvSpPr>
      <dsp:spPr>
        <a:xfrm>
          <a:off x="0" y="3133593"/>
          <a:ext cx="7697974" cy="1260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448" tIns="333248" rIns="597448" bIns="113792" numCol="1" spcCol="1270" anchor="t" anchorCtr="0">
          <a:noAutofit/>
        </a:bodyPr>
        <a:lstStyle/>
        <a:p>
          <a:pPr marL="171450" lvl="1" indent="-171450" algn="l" defTabSz="711200">
            <a:lnSpc>
              <a:spcPct val="90000"/>
            </a:lnSpc>
            <a:spcBef>
              <a:spcPct val="0"/>
            </a:spcBef>
            <a:spcAft>
              <a:spcPct val="15000"/>
            </a:spcAft>
            <a:buChar char="•"/>
          </a:pPr>
          <a:r>
            <a:rPr lang="en-GB" sz="1600" b="1" kern="1200" dirty="0">
              <a:solidFill>
                <a:srgbClr val="C00000"/>
              </a:solidFill>
              <a:latin typeface="Segoe UI Light" panose="020B0502040204020203" pitchFamily="34" charset="0"/>
              <a:cs typeface="Segoe UI Light" panose="020B0502040204020203" pitchFamily="34" charset="0"/>
            </a:rPr>
            <a:t>Default in 2012R2 and Beyond. (Recommended Minimum)</a:t>
          </a:r>
          <a:endParaRPr lang="en-US" sz="1600" kern="1200" dirty="0"/>
        </a:p>
        <a:p>
          <a:pPr marL="171450" lvl="1" indent="-171450" algn="l" defTabSz="711200">
            <a:lnSpc>
              <a:spcPct val="90000"/>
            </a:lnSpc>
            <a:spcBef>
              <a:spcPct val="0"/>
            </a:spcBef>
            <a:spcAft>
              <a:spcPct val="15000"/>
            </a:spcAft>
            <a:buChar char="•"/>
          </a:pPr>
          <a:r>
            <a:rPr lang="en-GB" sz="1600" kern="1200" dirty="0">
              <a:solidFill>
                <a:srgbClr val="000000">
                  <a:hueOff val="0"/>
                  <a:satOff val="0"/>
                  <a:lumOff val="0"/>
                  <a:alphaOff val="0"/>
                </a:srgbClr>
              </a:solidFill>
              <a:latin typeface="Segoe UI Light" panose="020B0502040204020203" pitchFamily="34" charset="0"/>
              <a:cs typeface="Segoe UI Light" panose="020B0502040204020203" pitchFamily="34" charset="0"/>
            </a:rPr>
            <a:t>Runs all local scripts</a:t>
          </a:r>
        </a:p>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Downloaded scripts must be signed by trusted source</a:t>
          </a:r>
        </a:p>
      </dsp:txBody>
      <dsp:txXfrm>
        <a:off x="0" y="3133593"/>
        <a:ext cx="7697974" cy="1260000"/>
      </dsp:txXfrm>
    </dsp:sp>
    <dsp:sp modelId="{8B870745-5CB5-43A1-841C-66CCFC0902B6}">
      <dsp:nvSpPr>
        <dsp:cNvPr id="0" name=""/>
        <dsp:cNvSpPr/>
      </dsp:nvSpPr>
      <dsp:spPr>
        <a:xfrm>
          <a:off x="384898" y="2897433"/>
          <a:ext cx="5388581" cy="472320"/>
        </a:xfrm>
        <a:prstGeom prst="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76" tIns="0" rIns="203676" bIns="0" numCol="1" spcCol="1270" anchor="ctr" anchorCtr="0">
          <a:noAutofit/>
        </a:bodyPr>
        <a:lstStyle/>
        <a:p>
          <a:pPr marL="0" lvl="0" indent="0" algn="l" defTabSz="1066800">
            <a:lnSpc>
              <a:spcPct val="90000"/>
            </a:lnSpc>
            <a:spcBef>
              <a:spcPct val="0"/>
            </a:spcBef>
            <a:spcAft>
              <a:spcPct val="35000"/>
            </a:spcAft>
            <a:buNone/>
          </a:pPr>
          <a:r>
            <a:rPr lang="en-US" sz="2400" kern="1200" err="1"/>
            <a:t>RemoteSigned</a:t>
          </a:r>
          <a:endParaRPr lang="en-US" sz="2400" kern="1200"/>
        </a:p>
      </dsp:txBody>
      <dsp:txXfrm>
        <a:off x="384898" y="2897433"/>
        <a:ext cx="5388581" cy="472320"/>
      </dsp:txXfrm>
    </dsp:sp>
    <dsp:sp modelId="{37CFD8B5-E461-4A62-BC8A-CDB7564AF439}">
      <dsp:nvSpPr>
        <dsp:cNvPr id="0" name=""/>
        <dsp:cNvSpPr/>
      </dsp:nvSpPr>
      <dsp:spPr>
        <a:xfrm>
          <a:off x="0" y="4716153"/>
          <a:ext cx="7697974" cy="693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448" tIns="333248" rIns="597448"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All scripts from all sources can be run without signing</a:t>
          </a:r>
          <a:endParaRPr lang="en-US" sz="1600" kern="1200"/>
        </a:p>
      </dsp:txBody>
      <dsp:txXfrm>
        <a:off x="0" y="4716153"/>
        <a:ext cx="7697974" cy="693000"/>
      </dsp:txXfrm>
    </dsp:sp>
    <dsp:sp modelId="{D8E314A4-FC13-4847-8CCA-4C758CE84F17}">
      <dsp:nvSpPr>
        <dsp:cNvPr id="0" name=""/>
        <dsp:cNvSpPr/>
      </dsp:nvSpPr>
      <dsp:spPr>
        <a:xfrm>
          <a:off x="384898" y="4479993"/>
          <a:ext cx="5388581" cy="472320"/>
        </a:xfrm>
        <a:prstGeom prst="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76" tIns="0" rIns="203676" bIns="0" numCol="1" spcCol="1270" anchor="ctr" anchorCtr="0">
          <a:noAutofit/>
        </a:bodyPr>
        <a:lstStyle/>
        <a:p>
          <a:pPr marL="0" lvl="0" indent="0" algn="l" defTabSz="1066800">
            <a:lnSpc>
              <a:spcPct val="90000"/>
            </a:lnSpc>
            <a:spcBef>
              <a:spcPct val="0"/>
            </a:spcBef>
            <a:spcAft>
              <a:spcPct val="35000"/>
            </a:spcAft>
            <a:buNone/>
          </a:pPr>
          <a:r>
            <a:rPr lang="en-US" sz="2400" kern="1200"/>
            <a:t>Unrestricted</a:t>
          </a:r>
        </a:p>
      </dsp:txBody>
      <dsp:txXfrm>
        <a:off x="384898" y="4479993"/>
        <a:ext cx="5388581" cy="472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6A2C9-EEDE-4A69-AB35-611DF567892A}">
      <dsp:nvSpPr>
        <dsp:cNvPr id="0" name=""/>
        <dsp:cNvSpPr/>
      </dsp:nvSpPr>
      <dsp:spPr>
        <a:xfrm>
          <a:off x="0" y="243888"/>
          <a:ext cx="10408062" cy="8316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7781" tIns="166624" rIns="807781"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Affects all users on targeted computer</a:t>
          </a:r>
          <a:endParaRPr lang="en-US" sz="1600" kern="1200">
            <a:latin typeface="Segoe UI Light" panose="020B0502040204020203" pitchFamily="34" charset="0"/>
            <a:cs typeface="Segoe UI Light" panose="020B0502040204020203" pitchFamily="34" charset="0"/>
          </a:endParaRPr>
        </a:p>
        <a:p>
          <a:pPr marL="171450" lvl="1" indent="-171450" algn="l" defTabSz="711200">
            <a:lnSpc>
              <a:spcPct val="90000"/>
            </a:lnSpc>
            <a:spcBef>
              <a:spcPct val="0"/>
            </a:spcBef>
            <a:spcAft>
              <a:spcPct val="15000"/>
            </a:spcAft>
            <a:buChar char="•"/>
          </a:pPr>
          <a:r>
            <a:rPr lang="en-US" sz="1600" kern="1200">
              <a:latin typeface="Segoe UI Light" panose="020B0502040204020203" pitchFamily="34" charset="0"/>
              <a:cs typeface="Segoe UI Light" panose="020B0502040204020203" pitchFamily="34" charset="0"/>
            </a:rPr>
            <a:t>Edited through GPO Tools</a:t>
          </a:r>
        </a:p>
      </dsp:txBody>
      <dsp:txXfrm>
        <a:off x="0" y="243888"/>
        <a:ext cx="10408062" cy="831600"/>
      </dsp:txXfrm>
    </dsp:sp>
    <dsp:sp modelId="{98E14EDE-E096-4158-809E-9E604D8ED848}">
      <dsp:nvSpPr>
        <dsp:cNvPr id="0" name=""/>
        <dsp:cNvSpPr/>
      </dsp:nvSpPr>
      <dsp:spPr>
        <a:xfrm>
          <a:off x="520403" y="82869"/>
          <a:ext cx="7285643" cy="279098"/>
        </a:xfrm>
        <a:prstGeom prst="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5380" tIns="0" rIns="275380" bIns="0" numCol="1" spcCol="1270" anchor="ctr" anchorCtr="0">
          <a:noAutofit/>
        </a:bodyPr>
        <a:lstStyle/>
        <a:p>
          <a:pPr marL="0" lvl="0" indent="0" algn="l" defTabSz="889000">
            <a:lnSpc>
              <a:spcPct val="90000"/>
            </a:lnSpc>
            <a:spcBef>
              <a:spcPct val="0"/>
            </a:spcBef>
            <a:spcAft>
              <a:spcPct val="35000"/>
            </a:spcAft>
            <a:buNone/>
          </a:pPr>
          <a:r>
            <a:rPr lang="en-US" sz="2000" kern="1200"/>
            <a:t>AD Group Policy – Computer</a:t>
          </a:r>
        </a:p>
      </dsp:txBody>
      <dsp:txXfrm>
        <a:off x="520403" y="82869"/>
        <a:ext cx="7285643" cy="279098"/>
      </dsp:txXfrm>
    </dsp:sp>
    <dsp:sp modelId="{AEA2F477-F7C2-4544-986B-9D0A7334103E}">
      <dsp:nvSpPr>
        <dsp:cNvPr id="0" name=""/>
        <dsp:cNvSpPr/>
      </dsp:nvSpPr>
      <dsp:spPr>
        <a:xfrm>
          <a:off x="0" y="1279706"/>
          <a:ext cx="10408062" cy="8316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7781" tIns="166624" rIns="807781"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Affects users targeted only</a:t>
          </a:r>
          <a:endParaRPr lang="en-US" sz="1600" kern="1200">
            <a:latin typeface="Segoe UI Light" panose="020B0502040204020203" pitchFamily="34" charset="0"/>
            <a:cs typeface="Segoe UI Light" panose="020B0502040204020203" pitchFamily="34" charset="0"/>
          </a:endParaRPr>
        </a:p>
        <a:p>
          <a:pPr marL="171450" lvl="1" indent="-171450" algn="l" defTabSz="711200">
            <a:lnSpc>
              <a:spcPct val="90000"/>
            </a:lnSpc>
            <a:spcBef>
              <a:spcPct val="0"/>
            </a:spcBef>
            <a:spcAft>
              <a:spcPct val="15000"/>
            </a:spcAft>
            <a:buChar char="•"/>
          </a:pPr>
          <a:r>
            <a:rPr lang="en-US" sz="1600" kern="1200">
              <a:latin typeface="Segoe UI Light" panose="020B0502040204020203" pitchFamily="34" charset="0"/>
              <a:cs typeface="Segoe UI Light" panose="020B0502040204020203" pitchFamily="34" charset="0"/>
            </a:rPr>
            <a:t>Edited through GPO Tools</a:t>
          </a:r>
        </a:p>
      </dsp:txBody>
      <dsp:txXfrm>
        <a:off x="0" y="1279706"/>
        <a:ext cx="10408062" cy="831600"/>
      </dsp:txXfrm>
    </dsp:sp>
    <dsp:sp modelId="{77AC44F0-EB4E-4AA7-9250-EB31DA9FAA40}">
      <dsp:nvSpPr>
        <dsp:cNvPr id="0" name=""/>
        <dsp:cNvSpPr/>
      </dsp:nvSpPr>
      <dsp:spPr>
        <a:xfrm>
          <a:off x="520403" y="1118688"/>
          <a:ext cx="7285643" cy="279098"/>
        </a:xfrm>
        <a:prstGeom prst="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5380" tIns="0" rIns="275380" bIns="0" numCol="1" spcCol="1270" anchor="ctr" anchorCtr="0">
          <a:noAutofit/>
        </a:bodyPr>
        <a:lstStyle/>
        <a:p>
          <a:pPr marL="0" lvl="0" indent="0" algn="l" defTabSz="889000">
            <a:lnSpc>
              <a:spcPct val="90000"/>
            </a:lnSpc>
            <a:spcBef>
              <a:spcPct val="0"/>
            </a:spcBef>
            <a:spcAft>
              <a:spcPct val="35000"/>
            </a:spcAft>
            <a:buNone/>
          </a:pPr>
          <a:r>
            <a:rPr lang="en-US" sz="2000" kern="1200"/>
            <a:t>AD Group Policy – User</a:t>
          </a:r>
        </a:p>
      </dsp:txBody>
      <dsp:txXfrm>
        <a:off x="520403" y="1118688"/>
        <a:ext cx="7285643" cy="279098"/>
      </dsp:txXfrm>
    </dsp:sp>
    <dsp:sp modelId="{45954178-B8C0-4311-9708-A568D9A9BC1E}">
      <dsp:nvSpPr>
        <dsp:cNvPr id="0" name=""/>
        <dsp:cNvSpPr/>
      </dsp:nvSpPr>
      <dsp:spPr>
        <a:xfrm>
          <a:off x="0" y="2315525"/>
          <a:ext cx="10408062" cy="1108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7781" tIns="166624" rIns="80778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Segoe UI Light" panose="020B0502040204020203" pitchFamily="34" charset="0"/>
              <a:cs typeface="Segoe UI Light" panose="020B0502040204020203" pitchFamily="34" charset="0"/>
            </a:rPr>
            <a:t>Console or ISE </a:t>
          </a:r>
          <a:r>
            <a:rPr lang="en-US" sz="1600" kern="1200">
              <a:latin typeface="Segoe UI Light" panose="020B0502040204020203" pitchFamily="34" charset="0"/>
              <a:cs typeface="Segoe UI Light" panose="020B0502040204020203" pitchFamily="34" charset="0"/>
            </a:rPr>
            <a:t>Command-line Parameter </a:t>
          </a:r>
          <a:r>
            <a:rPr lang="en-US" sz="1600" kern="1200" dirty="0">
              <a:latin typeface="Segoe UI Light" panose="020B0502040204020203" pitchFamily="34" charset="0"/>
              <a:cs typeface="Segoe UI Light" panose="020B0502040204020203" pitchFamily="34" charset="0"/>
            </a:rPr>
            <a:t>(</a:t>
          </a:r>
          <a:r>
            <a:rPr lang="en-US" sz="1600" i="1" kern="1200" dirty="0">
              <a:latin typeface="Segoe UI Light" panose="020B0502040204020203" pitchFamily="34" charset="0"/>
              <a:cs typeface="Segoe UI Light" panose="020B0502040204020203" pitchFamily="34" charset="0"/>
            </a:rPr>
            <a:t>c:\&gt; powershell.exe –</a:t>
          </a:r>
          <a:r>
            <a:rPr lang="en-US" sz="1600" i="1" kern="1200" dirty="0" err="1">
              <a:latin typeface="Segoe UI Light" panose="020B0502040204020203" pitchFamily="34" charset="0"/>
              <a:cs typeface="Segoe UI Light" panose="020B0502040204020203" pitchFamily="34" charset="0"/>
            </a:rPr>
            <a:t>executionpolicy</a:t>
          </a:r>
          <a:r>
            <a:rPr lang="en-US" sz="1600" i="1" kern="1200" dirty="0">
              <a:latin typeface="Segoe UI Light" panose="020B0502040204020203" pitchFamily="34" charset="0"/>
              <a:cs typeface="Segoe UI Light" panose="020B0502040204020203" pitchFamily="34" charset="0"/>
            </a:rPr>
            <a:t> </a:t>
          </a:r>
          <a:r>
            <a:rPr lang="en-US" sz="1600" i="1" kern="1200" dirty="0" err="1">
              <a:latin typeface="Segoe UI Light" panose="020B0502040204020203" pitchFamily="34" charset="0"/>
              <a:cs typeface="Segoe UI Light" panose="020B0502040204020203" pitchFamily="34" charset="0"/>
            </a:rPr>
            <a:t>remotesigned</a:t>
          </a:r>
          <a:r>
            <a:rPr lang="en-US" sz="1600" i="1" kern="1200" dirty="0">
              <a:latin typeface="Segoe UI Light" panose="020B0502040204020203" pitchFamily="34" charset="0"/>
              <a:cs typeface="Segoe UI Light" panose="020B0502040204020203" pitchFamily="34" charset="0"/>
            </a:rPr>
            <a:t>)</a:t>
          </a:r>
        </a:p>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Affects current PowerShell Host session only</a:t>
          </a:r>
          <a:endParaRPr lang="en-US" sz="1600" kern="1200">
            <a:latin typeface="Segoe UI Light" panose="020B0502040204020203" pitchFamily="34" charset="0"/>
            <a:cs typeface="Segoe UI Light" panose="020B0502040204020203" pitchFamily="34" charset="0"/>
          </a:endParaRPr>
        </a:p>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Lost upon exit of session (i.e. host process)</a:t>
          </a:r>
        </a:p>
      </dsp:txBody>
      <dsp:txXfrm>
        <a:off x="0" y="2315525"/>
        <a:ext cx="10408062" cy="1108800"/>
      </dsp:txXfrm>
    </dsp:sp>
    <dsp:sp modelId="{F8C7FA05-3AB3-4641-9FD8-DD6A31ADF109}">
      <dsp:nvSpPr>
        <dsp:cNvPr id="0" name=""/>
        <dsp:cNvSpPr/>
      </dsp:nvSpPr>
      <dsp:spPr>
        <a:xfrm>
          <a:off x="520403" y="2154506"/>
          <a:ext cx="7285643" cy="279098"/>
        </a:xfrm>
        <a:prstGeom prst="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5380" tIns="0" rIns="275380" bIns="0" numCol="1" spcCol="1270" anchor="ctr" anchorCtr="0">
          <a:noAutofit/>
        </a:bodyPr>
        <a:lstStyle/>
        <a:p>
          <a:pPr marL="0" lvl="0" indent="0" algn="l" defTabSz="889000">
            <a:lnSpc>
              <a:spcPct val="90000"/>
            </a:lnSpc>
            <a:spcBef>
              <a:spcPct val="0"/>
            </a:spcBef>
            <a:spcAft>
              <a:spcPct val="35000"/>
            </a:spcAft>
            <a:buNone/>
          </a:pPr>
          <a:r>
            <a:rPr lang="en-US" sz="2000" kern="1200" dirty="0"/>
            <a:t>Process</a:t>
          </a:r>
        </a:p>
      </dsp:txBody>
      <dsp:txXfrm>
        <a:off x="520403" y="2154506"/>
        <a:ext cx="7285643" cy="279098"/>
      </dsp:txXfrm>
    </dsp:sp>
    <dsp:sp modelId="{0A03E0FB-6590-4CFF-B46E-DB1D9A5297FC}">
      <dsp:nvSpPr>
        <dsp:cNvPr id="0" name=""/>
        <dsp:cNvSpPr/>
      </dsp:nvSpPr>
      <dsp:spPr>
        <a:xfrm>
          <a:off x="0" y="3628543"/>
          <a:ext cx="10408062" cy="8316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7781" tIns="166624" rIns="807781"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Affects current user only</a:t>
          </a:r>
          <a:endParaRPr lang="en-US" sz="1600" kern="1200"/>
        </a:p>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Stored in HKCU registry </a:t>
          </a:r>
          <a:r>
            <a:rPr lang="en-GB" sz="1600" kern="1200" err="1">
              <a:solidFill>
                <a:srgbClr val="000000">
                  <a:hueOff val="0"/>
                  <a:satOff val="0"/>
                  <a:lumOff val="0"/>
                  <a:alphaOff val="0"/>
                </a:srgbClr>
              </a:solidFill>
              <a:latin typeface="Segoe UI Light" panose="020B0502040204020203" pitchFamily="34" charset="0"/>
              <a:cs typeface="Segoe UI Light" panose="020B0502040204020203" pitchFamily="34" charset="0"/>
            </a:rPr>
            <a:t>subkey</a:t>
          </a:r>
          <a:endPar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endParaRPr>
        </a:p>
      </dsp:txBody>
      <dsp:txXfrm>
        <a:off x="0" y="3628543"/>
        <a:ext cx="10408062" cy="831600"/>
      </dsp:txXfrm>
    </dsp:sp>
    <dsp:sp modelId="{139B431D-3F3D-4175-B44B-A536110ECD6B}">
      <dsp:nvSpPr>
        <dsp:cNvPr id="0" name=""/>
        <dsp:cNvSpPr/>
      </dsp:nvSpPr>
      <dsp:spPr>
        <a:xfrm>
          <a:off x="520403" y="3467525"/>
          <a:ext cx="7285643" cy="279098"/>
        </a:xfrm>
        <a:prstGeom prst="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5380" tIns="0" rIns="275380" bIns="0" numCol="1" spcCol="1270" anchor="ctr" anchorCtr="0">
          <a:noAutofit/>
        </a:bodyPr>
        <a:lstStyle/>
        <a:p>
          <a:pPr marL="0" lvl="0" indent="0" algn="l" defTabSz="889000">
            <a:lnSpc>
              <a:spcPct val="90000"/>
            </a:lnSpc>
            <a:spcBef>
              <a:spcPct val="0"/>
            </a:spcBef>
            <a:spcAft>
              <a:spcPct val="35000"/>
            </a:spcAft>
            <a:buNone/>
          </a:pPr>
          <a:r>
            <a:rPr lang="en-US" sz="2000" kern="1200"/>
            <a:t>Registry – User</a:t>
          </a:r>
        </a:p>
      </dsp:txBody>
      <dsp:txXfrm>
        <a:off x="520403" y="3467525"/>
        <a:ext cx="7285643" cy="279098"/>
      </dsp:txXfrm>
    </dsp:sp>
    <dsp:sp modelId="{FDFBB843-F491-4091-BB33-F33B71265CF9}">
      <dsp:nvSpPr>
        <dsp:cNvPr id="0" name=""/>
        <dsp:cNvSpPr/>
      </dsp:nvSpPr>
      <dsp:spPr>
        <a:xfrm>
          <a:off x="0" y="4664362"/>
          <a:ext cx="10408062" cy="8316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7781" tIns="166624" rIns="807781"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Affects all users on computer</a:t>
          </a:r>
          <a:endParaRPr lang="en-US" sz="1600" kern="1200"/>
        </a:p>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Stored in HKLM registry </a:t>
          </a:r>
          <a:r>
            <a:rPr lang="en-GB" sz="1600" kern="1200" err="1">
              <a:solidFill>
                <a:srgbClr val="000000">
                  <a:hueOff val="0"/>
                  <a:satOff val="0"/>
                  <a:lumOff val="0"/>
                  <a:alphaOff val="0"/>
                </a:srgbClr>
              </a:solidFill>
              <a:latin typeface="Segoe UI Light" panose="020B0502040204020203" pitchFamily="34" charset="0"/>
              <a:cs typeface="Segoe UI Light" panose="020B0502040204020203" pitchFamily="34" charset="0"/>
            </a:rPr>
            <a:t>subkey</a:t>
          </a: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 (Admin access needed to change)</a:t>
          </a:r>
        </a:p>
      </dsp:txBody>
      <dsp:txXfrm>
        <a:off x="0" y="4664362"/>
        <a:ext cx="10408062" cy="831600"/>
      </dsp:txXfrm>
    </dsp:sp>
    <dsp:sp modelId="{70EDF559-FC04-42E6-91A3-4C20B15A16A6}">
      <dsp:nvSpPr>
        <dsp:cNvPr id="0" name=""/>
        <dsp:cNvSpPr/>
      </dsp:nvSpPr>
      <dsp:spPr>
        <a:xfrm>
          <a:off x="520403" y="4503343"/>
          <a:ext cx="7285643" cy="279098"/>
        </a:xfrm>
        <a:prstGeom prst="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5380" tIns="0" rIns="275380" bIns="0" numCol="1" spcCol="1270" anchor="ctr" anchorCtr="0">
          <a:noAutofit/>
        </a:bodyPr>
        <a:lstStyle/>
        <a:p>
          <a:pPr marL="0" lvl="0" indent="0" algn="l" defTabSz="889000">
            <a:lnSpc>
              <a:spcPct val="90000"/>
            </a:lnSpc>
            <a:spcBef>
              <a:spcPct val="0"/>
            </a:spcBef>
            <a:spcAft>
              <a:spcPct val="35000"/>
            </a:spcAft>
            <a:buNone/>
          </a:pPr>
          <a:r>
            <a:rPr lang="en-US" sz="2000" kern="1200"/>
            <a:t>Registry – Computer</a:t>
          </a:r>
        </a:p>
      </dsp:txBody>
      <dsp:txXfrm>
        <a:off x="520403" y="4503343"/>
        <a:ext cx="7285643" cy="2790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F97E1-C2BA-4D06-A342-1611A63FF327}">
      <dsp:nvSpPr>
        <dsp:cNvPr id="0" name=""/>
        <dsp:cNvSpPr/>
      </dsp:nvSpPr>
      <dsp:spPr>
        <a:xfrm>
          <a:off x="0" y="0"/>
          <a:ext cx="6083502" cy="583264"/>
        </a:xfrm>
        <a:prstGeom prst="rect">
          <a:avLst/>
        </a:prstGeom>
        <a:solidFill>
          <a:srgbClr val="0A5BBA">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dirty="0">
              <a:solidFill>
                <a:sysClr val="window" lastClr="FFFFFF"/>
              </a:solidFill>
              <a:latin typeface="Segoe UI Light" panose="020B0502040204020203" pitchFamily="34" charset="0"/>
              <a:ea typeface="+mn-ea"/>
              <a:cs typeface="Segoe UI Light" panose="020B0502040204020203" pitchFamily="34" charset="0"/>
            </a:rPr>
            <a:t>Full Path (e.g. c:\scripts\BigFiles.ps1)</a:t>
          </a:r>
        </a:p>
      </dsp:txBody>
      <dsp:txXfrm>
        <a:off x="0" y="0"/>
        <a:ext cx="5420038" cy="583264"/>
      </dsp:txXfrm>
    </dsp:sp>
    <dsp:sp modelId="{93217E31-F9D1-453E-819C-82A9524D62C7}">
      <dsp:nvSpPr>
        <dsp:cNvPr id="0" name=""/>
        <dsp:cNvSpPr/>
      </dsp:nvSpPr>
      <dsp:spPr>
        <a:xfrm>
          <a:off x="454287" y="664273"/>
          <a:ext cx="6083502" cy="583264"/>
        </a:xfrm>
        <a:prstGeom prst="rect">
          <a:avLst/>
        </a:prstGeom>
        <a:solidFill>
          <a:srgbClr val="0A5BBA">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dirty="0">
              <a:solidFill>
                <a:sysClr val="window" lastClr="FFFFFF"/>
              </a:solidFill>
              <a:latin typeface="Segoe UI Light" panose="020B0502040204020203" pitchFamily="34" charset="0"/>
              <a:ea typeface="+mn-ea"/>
              <a:cs typeface="Segoe UI Light" panose="020B0502040204020203" pitchFamily="34" charset="0"/>
            </a:rPr>
            <a:t>Alias</a:t>
          </a:r>
          <a:endParaRPr lang="en-AU" sz="2400" kern="1200" dirty="0">
            <a:solidFill>
              <a:sysClr val="window" lastClr="FFFFFF"/>
            </a:solidFill>
            <a:latin typeface="Segoe UI Light" panose="020B0502040204020203" pitchFamily="34" charset="0"/>
            <a:ea typeface="+mn-ea"/>
            <a:cs typeface="Segoe UI Light" panose="020B0502040204020203" pitchFamily="34" charset="0"/>
          </a:endParaRPr>
        </a:p>
      </dsp:txBody>
      <dsp:txXfrm>
        <a:off x="454287" y="664273"/>
        <a:ext cx="5250092" cy="583264"/>
      </dsp:txXfrm>
    </dsp:sp>
    <dsp:sp modelId="{9DD3833A-19B6-455F-B0CC-26896E62A328}">
      <dsp:nvSpPr>
        <dsp:cNvPr id="0" name=""/>
        <dsp:cNvSpPr/>
      </dsp:nvSpPr>
      <dsp:spPr>
        <a:xfrm>
          <a:off x="908574" y="1328547"/>
          <a:ext cx="6083502" cy="583264"/>
        </a:xfrm>
        <a:prstGeom prst="rect">
          <a:avLst/>
        </a:prstGeom>
        <a:solidFill>
          <a:srgbClr val="0A5BBA">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dirty="0">
              <a:solidFill>
                <a:sysClr val="window" lastClr="FFFFFF"/>
              </a:solidFill>
              <a:latin typeface="Segoe UI Light" panose="020B0502040204020203" pitchFamily="34" charset="0"/>
              <a:ea typeface="+mn-ea"/>
              <a:cs typeface="Segoe UI Light" panose="020B0502040204020203" pitchFamily="34" charset="0"/>
            </a:rPr>
            <a:t>Function</a:t>
          </a:r>
          <a:endParaRPr lang="en-AU" sz="2400" kern="1200" dirty="0">
            <a:solidFill>
              <a:sysClr val="window" lastClr="FFFFFF"/>
            </a:solidFill>
            <a:latin typeface="Segoe UI Light" panose="020B0502040204020203" pitchFamily="34" charset="0"/>
            <a:ea typeface="+mn-ea"/>
            <a:cs typeface="Segoe UI Light" panose="020B0502040204020203" pitchFamily="34" charset="0"/>
          </a:endParaRPr>
        </a:p>
      </dsp:txBody>
      <dsp:txXfrm>
        <a:off x="908574" y="1328547"/>
        <a:ext cx="5250092" cy="583264"/>
      </dsp:txXfrm>
    </dsp:sp>
    <dsp:sp modelId="{7AD69936-031E-4A79-88D2-D59C37316CF7}">
      <dsp:nvSpPr>
        <dsp:cNvPr id="0" name=""/>
        <dsp:cNvSpPr/>
      </dsp:nvSpPr>
      <dsp:spPr>
        <a:xfrm>
          <a:off x="1362862" y="1992821"/>
          <a:ext cx="6083502" cy="583264"/>
        </a:xfrm>
        <a:prstGeom prst="rect">
          <a:avLst/>
        </a:prstGeom>
        <a:solidFill>
          <a:srgbClr val="0A5BBA">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dirty="0">
              <a:solidFill>
                <a:sysClr val="window" lastClr="FFFFFF"/>
              </a:solidFill>
              <a:latin typeface="Segoe UI Light" panose="020B0502040204020203" pitchFamily="34" charset="0"/>
              <a:ea typeface="+mn-ea"/>
              <a:cs typeface="Segoe UI Light" panose="020B0502040204020203" pitchFamily="34" charset="0"/>
            </a:rPr>
            <a:t>Cmdlet</a:t>
          </a:r>
          <a:endParaRPr lang="en-AU" sz="2400" kern="1200" dirty="0">
            <a:solidFill>
              <a:sysClr val="window" lastClr="FFFFFF"/>
            </a:solidFill>
            <a:latin typeface="Segoe UI Light" panose="020B0502040204020203" pitchFamily="34" charset="0"/>
            <a:ea typeface="+mn-ea"/>
            <a:cs typeface="Segoe UI Light" panose="020B0502040204020203" pitchFamily="34" charset="0"/>
          </a:endParaRPr>
        </a:p>
      </dsp:txBody>
      <dsp:txXfrm>
        <a:off x="1362862" y="1992821"/>
        <a:ext cx="5250092" cy="583264"/>
      </dsp:txXfrm>
    </dsp:sp>
    <dsp:sp modelId="{2DBA4BC7-93B7-4DFA-B81D-457310184CF8}">
      <dsp:nvSpPr>
        <dsp:cNvPr id="0" name=""/>
        <dsp:cNvSpPr/>
      </dsp:nvSpPr>
      <dsp:spPr>
        <a:xfrm>
          <a:off x="1817149" y="2657095"/>
          <a:ext cx="6083502" cy="583264"/>
        </a:xfrm>
        <a:prstGeom prst="rect">
          <a:avLst/>
        </a:prstGeom>
        <a:solidFill>
          <a:srgbClr val="0A5BBA">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dirty="0">
              <a:solidFill>
                <a:sysClr val="window" lastClr="FFFFFF"/>
              </a:solidFill>
              <a:latin typeface="Segoe UI Light" panose="020B0502040204020203" pitchFamily="34" charset="0"/>
              <a:ea typeface="+mn-ea"/>
              <a:cs typeface="Segoe UI Light" panose="020B0502040204020203" pitchFamily="34" charset="0"/>
            </a:rPr>
            <a:t>External commands</a:t>
          </a:r>
        </a:p>
      </dsp:txBody>
      <dsp:txXfrm>
        <a:off x="1817149" y="2657095"/>
        <a:ext cx="5250092" cy="583264"/>
      </dsp:txXfrm>
    </dsp:sp>
    <dsp:sp modelId="{9F24F4F8-8E7E-498D-9BC2-08489682CC70}">
      <dsp:nvSpPr>
        <dsp:cNvPr id="0" name=""/>
        <dsp:cNvSpPr/>
      </dsp:nvSpPr>
      <dsp:spPr>
        <a:xfrm>
          <a:off x="5704379" y="426107"/>
          <a:ext cx="379122" cy="379122"/>
        </a:xfrm>
        <a:prstGeom prst="downArrow">
          <a:avLst>
            <a:gd name="adj1" fmla="val 55000"/>
            <a:gd name="adj2" fmla="val 45000"/>
          </a:avLst>
        </a:prstGeom>
        <a:solidFill>
          <a:srgbClr val="0A5BBA">
            <a:tint val="40000"/>
            <a:hueOff val="0"/>
            <a:satOff val="0"/>
            <a:lumOff val="0"/>
          </a:srgbClr>
        </a:solidFill>
        <a:ln w="25400" cap="flat" cmpd="sng" algn="ctr">
          <a:solidFill>
            <a:srgbClr val="0A5BBA">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AU" sz="2000" kern="1200">
            <a:solidFill>
              <a:srgbClr val="000000">
                <a:hueOff val="0"/>
                <a:satOff val="0"/>
                <a:lumOff val="0"/>
                <a:alphaOff val="0"/>
              </a:srgbClr>
            </a:solidFill>
            <a:latin typeface="Segoe UI Light" panose="020B0502040204020203" pitchFamily="34" charset="0"/>
            <a:ea typeface="+mn-ea"/>
            <a:cs typeface="Segoe UI Light" panose="020B0502040204020203" pitchFamily="34" charset="0"/>
          </a:endParaRPr>
        </a:p>
      </dsp:txBody>
      <dsp:txXfrm>
        <a:off x="5789681" y="426107"/>
        <a:ext cx="208518" cy="285289"/>
      </dsp:txXfrm>
    </dsp:sp>
    <dsp:sp modelId="{C895BE20-7188-456C-B79A-AF4A90BC3A92}">
      <dsp:nvSpPr>
        <dsp:cNvPr id="0" name=""/>
        <dsp:cNvSpPr/>
      </dsp:nvSpPr>
      <dsp:spPr>
        <a:xfrm>
          <a:off x="6158667" y="1090381"/>
          <a:ext cx="379122" cy="379122"/>
        </a:xfrm>
        <a:prstGeom prst="downArrow">
          <a:avLst>
            <a:gd name="adj1" fmla="val 55000"/>
            <a:gd name="adj2" fmla="val 45000"/>
          </a:avLst>
        </a:prstGeom>
        <a:solidFill>
          <a:srgbClr val="0A5BBA">
            <a:tint val="40000"/>
            <a:hueOff val="0"/>
            <a:satOff val="0"/>
            <a:lumOff val="0"/>
          </a:srgbClr>
        </a:solidFill>
        <a:ln w="25400" cap="flat" cmpd="sng" algn="ctr">
          <a:solidFill>
            <a:srgbClr val="0A5BBA">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AU" sz="1600" kern="1200">
            <a:solidFill>
              <a:srgbClr val="000000">
                <a:hueOff val="0"/>
                <a:satOff val="0"/>
                <a:lumOff val="0"/>
                <a:alphaOff val="0"/>
              </a:srgbClr>
            </a:solidFill>
            <a:latin typeface="Segoe UI Light" panose="020B0502040204020203" pitchFamily="34" charset="0"/>
            <a:ea typeface="+mn-ea"/>
            <a:cs typeface="Segoe UI Light" panose="020B0502040204020203" pitchFamily="34" charset="0"/>
          </a:endParaRPr>
        </a:p>
      </dsp:txBody>
      <dsp:txXfrm>
        <a:off x="6243969" y="1090381"/>
        <a:ext cx="208518" cy="285289"/>
      </dsp:txXfrm>
    </dsp:sp>
    <dsp:sp modelId="{CDAE02F6-84B6-4228-8602-A03116B2D3A3}">
      <dsp:nvSpPr>
        <dsp:cNvPr id="0" name=""/>
        <dsp:cNvSpPr/>
      </dsp:nvSpPr>
      <dsp:spPr>
        <a:xfrm>
          <a:off x="6612954" y="1744933"/>
          <a:ext cx="379122" cy="379122"/>
        </a:xfrm>
        <a:prstGeom prst="downArrow">
          <a:avLst>
            <a:gd name="adj1" fmla="val 55000"/>
            <a:gd name="adj2" fmla="val 45000"/>
          </a:avLst>
        </a:prstGeom>
        <a:solidFill>
          <a:srgbClr val="0A5BBA">
            <a:tint val="40000"/>
            <a:hueOff val="0"/>
            <a:satOff val="0"/>
            <a:lumOff val="0"/>
          </a:srgbClr>
        </a:solidFill>
        <a:ln w="25400" cap="flat" cmpd="sng" algn="ctr">
          <a:solidFill>
            <a:srgbClr val="0A5BBA">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AU" sz="1600" kern="1200">
            <a:solidFill>
              <a:srgbClr val="000000">
                <a:hueOff val="0"/>
                <a:satOff val="0"/>
                <a:lumOff val="0"/>
                <a:alphaOff val="0"/>
              </a:srgbClr>
            </a:solidFill>
            <a:latin typeface="Segoe UI Light" panose="020B0502040204020203" pitchFamily="34" charset="0"/>
            <a:ea typeface="+mn-ea"/>
            <a:cs typeface="Segoe UI Light" panose="020B0502040204020203" pitchFamily="34" charset="0"/>
          </a:endParaRPr>
        </a:p>
      </dsp:txBody>
      <dsp:txXfrm>
        <a:off x="6698256" y="1744933"/>
        <a:ext cx="208518" cy="285289"/>
      </dsp:txXfrm>
    </dsp:sp>
    <dsp:sp modelId="{20B92194-597A-4908-9D6D-411E0C061F98}">
      <dsp:nvSpPr>
        <dsp:cNvPr id="0" name=""/>
        <dsp:cNvSpPr/>
      </dsp:nvSpPr>
      <dsp:spPr>
        <a:xfrm>
          <a:off x="7067242" y="2415688"/>
          <a:ext cx="379122" cy="379122"/>
        </a:xfrm>
        <a:prstGeom prst="downArrow">
          <a:avLst>
            <a:gd name="adj1" fmla="val 55000"/>
            <a:gd name="adj2" fmla="val 45000"/>
          </a:avLst>
        </a:prstGeom>
        <a:solidFill>
          <a:srgbClr val="0A5BBA">
            <a:tint val="40000"/>
            <a:hueOff val="0"/>
            <a:satOff val="0"/>
            <a:lumOff val="0"/>
          </a:srgbClr>
        </a:solidFill>
        <a:ln w="25400" cap="flat" cmpd="sng" algn="ctr">
          <a:solidFill>
            <a:srgbClr val="0A5BBA">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AU" sz="1600" kern="1200" dirty="0">
            <a:solidFill>
              <a:srgbClr val="000000">
                <a:hueOff val="0"/>
                <a:satOff val="0"/>
                <a:lumOff val="0"/>
                <a:alphaOff val="0"/>
              </a:srgbClr>
            </a:solidFill>
            <a:latin typeface="Segoe UI Light" panose="020B0502040204020203" pitchFamily="34" charset="0"/>
            <a:ea typeface="+mn-ea"/>
            <a:cs typeface="Segoe UI Light" panose="020B0502040204020203" pitchFamily="34" charset="0"/>
          </a:endParaRPr>
        </a:p>
      </dsp:txBody>
      <dsp:txXfrm>
        <a:off x="7152544" y="2415688"/>
        <a:ext cx="208518" cy="28528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BB689-20B2-45FA-85A9-805FF505D991}" type="datetimeFigureOut">
              <a:rPr lang="en-US" smtClean="0"/>
              <a:t>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192B5-AF94-4183-9A44-1E53A3B14982}" type="slidenum">
              <a:rPr lang="en-US" smtClean="0"/>
              <a:t>‹#›</a:t>
            </a:fld>
            <a:endParaRPr lang="en-US"/>
          </a:p>
        </p:txBody>
      </p:sp>
    </p:spTree>
    <p:extLst>
      <p:ext uri="{BB962C8B-B14F-4D97-AF65-F5344CB8AC3E}">
        <p14:creationId xmlns:p14="http://schemas.microsoft.com/office/powerpoint/2010/main" val="135634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3" Type="http://schemas.openxmlformats.org/officeDocument/2006/relationships/hyperlink" Target="http://verisign.com/" TargetMode="External"/><Relationship Id="rId2" Type="http://schemas.openxmlformats.org/officeDocument/2006/relationships/slide" Target="../slides/slide100.xml"/><Relationship Id="rId1" Type="http://schemas.openxmlformats.org/officeDocument/2006/relationships/notesMaster" Target="../notesMasters/notesMaster1.xml"/><Relationship Id="rId6" Type="http://schemas.openxmlformats.org/officeDocument/2006/relationships/hyperlink" Target="http://go.microsoft.com/fwlink/?LinkId=108538" TargetMode="External"/><Relationship Id="rId5" Type="http://schemas.openxmlformats.org/officeDocument/2006/relationships/hyperlink" Target="http://thawte.com/" TargetMode="External"/><Relationship Id="rId4" Type="http://schemas.openxmlformats.org/officeDocument/2006/relationships/hyperlink" Target="http://cybertrust.com/" TargetMode="External"/></Relationships>
</file>

<file path=ppt/notesSlides/_rels/notesSlide101.xml.rels><?xml version="1.0" encoding="UTF-8" standalone="yes"?>
<Relationships xmlns="http://schemas.openxmlformats.org/package/2006/relationships"><Relationship Id="rId3" Type="http://schemas.openxmlformats.org/officeDocument/2006/relationships/hyperlink" Target="http://verisign.com/" TargetMode="External"/><Relationship Id="rId2" Type="http://schemas.openxmlformats.org/officeDocument/2006/relationships/slide" Target="../slides/slide101.xml"/><Relationship Id="rId1" Type="http://schemas.openxmlformats.org/officeDocument/2006/relationships/notesMaster" Target="../notesMasters/notesMaster1.xml"/><Relationship Id="rId6" Type="http://schemas.openxmlformats.org/officeDocument/2006/relationships/hyperlink" Target="http://go.microsoft.com/fwlink/?LinkId=108538" TargetMode="External"/><Relationship Id="rId5" Type="http://schemas.openxmlformats.org/officeDocument/2006/relationships/hyperlink" Target="http://thawte.com/" TargetMode="External"/><Relationship Id="rId4" Type="http://schemas.openxmlformats.org/officeDocument/2006/relationships/hyperlink" Target="http://cybertrust.com/" TargetMode="External"/></Relationships>
</file>

<file path=ppt/notesSlides/_rels/notesSlide102.xml.rels><?xml version="1.0" encoding="UTF-8" standalone="yes"?>
<Relationships xmlns="http://schemas.openxmlformats.org/package/2006/relationships"><Relationship Id="rId3" Type="http://schemas.openxmlformats.org/officeDocument/2006/relationships/hyperlink" Target="http://verisign.com/" TargetMode="External"/><Relationship Id="rId2" Type="http://schemas.openxmlformats.org/officeDocument/2006/relationships/slide" Target="../slides/slide102.xml"/><Relationship Id="rId1" Type="http://schemas.openxmlformats.org/officeDocument/2006/relationships/notesMaster" Target="../notesMasters/notesMaster1.xml"/><Relationship Id="rId6" Type="http://schemas.openxmlformats.org/officeDocument/2006/relationships/hyperlink" Target="http://go.microsoft.com/fwlink/?LinkId=108538" TargetMode="External"/><Relationship Id="rId5" Type="http://schemas.openxmlformats.org/officeDocument/2006/relationships/hyperlink" Target="http://thawte.com/" TargetMode="External"/><Relationship Id="rId4" Type="http://schemas.openxmlformats.org/officeDocument/2006/relationships/hyperlink" Target="http://cybertrust.com/" TargetMode="Externa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3" Type="http://schemas.openxmlformats.org/officeDocument/2006/relationships/hyperlink" Target="/c$/temp/test.ps1" TargetMode="External"/><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smtClean="0"/>
              <a:t>2/8/2019</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r>
              <a:rPr lang="en-US"/>
              <a:t>Version: 02/08/2019 14:10:39</a:t>
            </a:r>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45433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195825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GB" dirty="0"/>
              <a:t>Setting the Execution</a:t>
            </a:r>
            <a:r>
              <a:rPr lang="en-GB" baseline="0" dirty="0"/>
              <a:t> Policy to All Signed means that only scripts that have been signed by a trusted certificate will run.  Any scripts that are not signed will NOT be run.</a:t>
            </a:r>
          </a:p>
          <a:p>
            <a:endParaRPr lang="en-GB" baseline="0" dirty="0"/>
          </a:p>
          <a:p>
            <a:r>
              <a:rPr lang="en-GB" baseline="0" dirty="0"/>
              <a:t>To sign a script create a variable that holds a certificate with a code signing attribute.  PKI and certificates themselves are outside the scope of this course.  Once the certificate is installed on the local machine, it could be assigned to a variable with code similar to this:</a:t>
            </a:r>
          </a:p>
          <a:p>
            <a:endParaRPr lang="en-GB" baseline="0" dirty="0"/>
          </a:p>
          <a:p>
            <a:r>
              <a:rPr lang="en-GB" baseline="0" dirty="0"/>
              <a:t>$cert = </a:t>
            </a:r>
            <a:r>
              <a:rPr lang="en-GB" baseline="0" dirty="0" err="1"/>
              <a:t>Dir</a:t>
            </a:r>
            <a:r>
              <a:rPr lang="en-GB" baseline="0" dirty="0"/>
              <a:t> cert: -</a:t>
            </a:r>
            <a:r>
              <a:rPr lang="en-GB" baseline="0" dirty="0" err="1"/>
              <a:t>codesign</a:t>
            </a:r>
            <a:r>
              <a:rPr lang="en-GB" baseline="0" dirty="0"/>
              <a:t> –</a:t>
            </a:r>
            <a:r>
              <a:rPr lang="en-GB" baseline="0" dirty="0" err="1"/>
              <a:t>recurse</a:t>
            </a:r>
            <a:endParaRPr lang="en-GB" baseline="0" dirty="0"/>
          </a:p>
          <a:p>
            <a:endParaRPr lang="en-GB" baseline="0" dirty="0"/>
          </a:p>
          <a:p>
            <a:r>
              <a:rPr lang="en-GB" baseline="0" dirty="0"/>
              <a:t>You can then use the Set-</a:t>
            </a:r>
            <a:r>
              <a:rPr lang="en-GB" baseline="0" dirty="0" err="1"/>
              <a:t>AuthenticodeSignature</a:t>
            </a:r>
            <a:r>
              <a:rPr lang="en-GB" baseline="0" dirty="0"/>
              <a:t> </a:t>
            </a:r>
            <a:r>
              <a:rPr lang="en-GB" baseline="0" dirty="0" err="1"/>
              <a:t>cmdlet</a:t>
            </a:r>
            <a:r>
              <a:rPr lang="en-GB" baseline="0" dirty="0"/>
              <a:t> to sign the script using similar syntax to this:</a:t>
            </a: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b="0" dirty="0">
                <a:latin typeface="Courier New" pitchFamily="49" charset="0"/>
                <a:cs typeface="Courier New" pitchFamily="49" charset="0"/>
              </a:rPr>
              <a:t>Set-</a:t>
            </a:r>
            <a:r>
              <a:rPr lang="en-GB" sz="1200" b="0" dirty="0" err="1">
                <a:latin typeface="Courier New" pitchFamily="49" charset="0"/>
                <a:cs typeface="Courier New" pitchFamily="49" charset="0"/>
              </a:rPr>
              <a:t>AuthenticodeSignature</a:t>
            </a:r>
            <a:r>
              <a:rPr lang="en-GB" sz="1200" b="0" dirty="0">
                <a:latin typeface="Courier New" pitchFamily="49" charset="0"/>
                <a:cs typeface="Courier New" pitchFamily="49" charset="0"/>
              </a:rPr>
              <a:t> .\test.ps1 $cert</a:t>
            </a:r>
          </a:p>
          <a:p>
            <a:endParaRPr lang="en-GB" dirty="0"/>
          </a:p>
          <a:p>
            <a:r>
              <a:rPr lang="en-GB" dirty="0"/>
              <a:t>This adds a hash to the end of</a:t>
            </a:r>
            <a:r>
              <a:rPr lang="en-GB" baseline="0" dirty="0"/>
              <a:t> the script file.  This hash is made up from the code in the script and the certificate. Therefore if the code in the script is modified the script will no longer run, and must be resigned.</a:t>
            </a:r>
          </a:p>
          <a:p>
            <a:r>
              <a:rPr lang="en-GB" baseline="0" dirty="0"/>
              <a:t>__________________</a:t>
            </a:r>
          </a:p>
          <a:p>
            <a:pPr rtl="0" fontAlgn="t"/>
            <a:r>
              <a:rPr lang="en-AU" dirty="0">
                <a:effectLst/>
              </a:rPr>
              <a:t>To sign scripts, you will need a specific kind of certificate—a Class III Authenticode Code-Signing Certificate—and there are three main ways to get one. The first is to use your organization's internal Public Key Infrastructure, or PKI, if it has one. A well-implemented PKI will have its root CA trusted by all of your organization's computers—this is necessary for the certificates issued by the CA to be usable in the organization.</a:t>
            </a:r>
          </a:p>
          <a:p>
            <a:pPr rtl="0" fontAlgn="t"/>
            <a:r>
              <a:rPr lang="en-AU" dirty="0">
                <a:effectLst/>
              </a:rPr>
              <a:t>Windows Server® has shipped with its own Certificate Server software since Windows® 2000, and you can use that software to create your own PKI. A full-fledged PKI implementation requires a lot of planning, but if you just need a PKI for the sole purpose of issuing code-signing certificates, you don't need to do a ton of work. You can simply use Group Policy to push your CA's root certificate out to your computers so that they'll trust it.</a:t>
            </a:r>
          </a:p>
          <a:p>
            <a:pPr rtl="0" fontAlgn="t"/>
            <a:r>
              <a:rPr lang="en-AU" dirty="0">
                <a:effectLst/>
              </a:rPr>
              <a:t>A second option is to use a commercial CA. One benefit of using a commercial CA is that, if you select one of the major CAs, your organization's computers are probably already configured to trust certificates from that CA. (Note that Windows XP trusts a large number by default, while Windows Vista® trusts a far smaller number by default). One popular commercial CA is VeriSign (</a:t>
            </a:r>
            <a:r>
              <a:rPr lang="en-AU" dirty="0">
                <a:effectLst/>
                <a:hlinkClick r:id="rId3"/>
              </a:rPr>
              <a:t>verisign.com</a:t>
            </a:r>
            <a:r>
              <a:rPr lang="en-AU" dirty="0">
                <a:effectLst/>
              </a:rPr>
              <a:t>). There are others worth investigating, also, such as </a:t>
            </a:r>
            <a:r>
              <a:rPr lang="en-AU" dirty="0" err="1">
                <a:effectLst/>
              </a:rPr>
              <a:t>CyberTrust</a:t>
            </a:r>
            <a:r>
              <a:rPr lang="en-AU" dirty="0">
                <a:effectLst/>
              </a:rPr>
              <a:t> (</a:t>
            </a:r>
            <a:r>
              <a:rPr lang="en-AU" dirty="0">
                <a:effectLst/>
                <a:hlinkClick r:id="rId4"/>
              </a:rPr>
              <a:t>cybertrust.com</a:t>
            </a:r>
            <a:r>
              <a:rPr lang="en-AU" dirty="0">
                <a:effectLst/>
              </a:rPr>
              <a:t>) and </a:t>
            </a:r>
            <a:r>
              <a:rPr lang="en-AU" dirty="0" err="1">
                <a:effectLst/>
              </a:rPr>
              <a:t>Thawte</a:t>
            </a:r>
            <a:r>
              <a:rPr lang="en-AU" dirty="0">
                <a:effectLst/>
              </a:rPr>
              <a:t> (</a:t>
            </a:r>
            <a:r>
              <a:rPr lang="en-AU" dirty="0">
                <a:effectLst/>
                <a:hlinkClick r:id="rId5"/>
              </a:rPr>
              <a:t>thawte.com</a:t>
            </a:r>
            <a:r>
              <a:rPr lang="en-AU" dirty="0">
                <a:effectLst/>
              </a:rPr>
              <a:t>).</a:t>
            </a:r>
          </a:p>
          <a:p>
            <a:pPr rtl="0" fontAlgn="t"/>
            <a:r>
              <a:rPr lang="en-AU" dirty="0">
                <a:effectLst/>
              </a:rPr>
              <a:t>The third option for obtaining a code-signing certificate is to make your own self-signed certificate using a tool like Makecert.exe. It ships with the Windows Platform SDK, it installs in some editions of Microsoft® Office, and it can be found in many other places. The upside of a self-signed certificate is that it's free and doesn't require any infrastructure. The downside, however, is that it's really only usable on your computer. But if you just need to enable script execution on your computer—for testing or general experimentation with code signing—Makecert.exe is a great option. Documentation about this tool is at </a:t>
            </a:r>
            <a:r>
              <a:rPr lang="en-AU" dirty="0">
                <a:effectLst/>
                <a:hlinkClick r:id="rId6"/>
              </a:rPr>
              <a:t>go.microsoft.com/</a:t>
            </a:r>
            <a:r>
              <a:rPr lang="en-AU" dirty="0" err="1">
                <a:effectLst/>
                <a:hlinkClick r:id="rId6"/>
              </a:rPr>
              <a:t>fwlink</a:t>
            </a:r>
            <a:r>
              <a:rPr lang="en-AU" dirty="0">
                <a:effectLst/>
                <a:hlinkClick r:id="rId6"/>
              </a:rPr>
              <a:t>/?</a:t>
            </a:r>
            <a:r>
              <a:rPr lang="en-AU" dirty="0" err="1">
                <a:effectLst/>
                <a:hlinkClick r:id="rId6"/>
              </a:rPr>
              <a:t>LinkId</a:t>
            </a:r>
            <a:r>
              <a:rPr lang="en-AU" dirty="0">
                <a:effectLst/>
                <a:hlinkClick r:id="rId6"/>
              </a:rPr>
              <a:t>=108538</a:t>
            </a:r>
            <a:r>
              <a:rPr lang="en-AU" dirty="0">
                <a:effectLst/>
              </a:rPr>
              <a:t>. Just be aware that many versions of this tool have existed over the years, so it's possible that your computer is running an older version that doesn't work exactly as the documentation describes.</a:t>
            </a:r>
          </a:p>
          <a:p>
            <a:pPr rtl="0" fontAlgn="t"/>
            <a:r>
              <a:rPr lang="en-AU" dirty="0">
                <a:effectLst/>
              </a:rPr>
              <a:t>Once you have Makecert.exe, you can then create a self-signed certificate by running something like the following from the Windows PowerShell command line (and don't let me catch anyone using cmd.exe when you're reading this column):</a:t>
            </a:r>
          </a:p>
          <a:p>
            <a:r>
              <a:rPr lang="en-GB" baseline="0" dirty="0"/>
              <a:t>____________________</a:t>
            </a:r>
          </a:p>
          <a:p>
            <a:r>
              <a:rPr lang="en-AU" baseline="0" dirty="0" err="1"/>
              <a:t>makecert</a:t>
            </a:r>
            <a:r>
              <a:rPr lang="en-AU" baseline="0" dirty="0"/>
              <a:t> -n "CN=</a:t>
            </a:r>
            <a:r>
              <a:rPr lang="en-AU" baseline="0" dirty="0" err="1"/>
              <a:t>MyRoot</a:t>
            </a:r>
            <a:r>
              <a:rPr lang="en-AU" baseline="0" dirty="0"/>
              <a:t>" -a sha1 –</a:t>
            </a:r>
            <a:r>
              <a:rPr lang="en-AU" baseline="0" dirty="0" err="1"/>
              <a:t>eku</a:t>
            </a:r>
            <a:r>
              <a:rPr lang="en-AU" baseline="0" dirty="0"/>
              <a:t> 1.3.6.1.5.5.7.3.3 -r -</a:t>
            </a:r>
            <a:r>
              <a:rPr lang="en-AU" baseline="0" dirty="0" err="1"/>
              <a:t>sv</a:t>
            </a:r>
            <a:r>
              <a:rPr lang="en-AU" baseline="0" dirty="0"/>
              <a:t> </a:t>
            </a:r>
            <a:r>
              <a:rPr lang="en-AU" baseline="0" dirty="0" err="1"/>
              <a:t>root.pvk</a:t>
            </a:r>
            <a:r>
              <a:rPr lang="en-AU" baseline="0" dirty="0"/>
              <a:t> root.cer –</a:t>
            </a:r>
            <a:r>
              <a:rPr lang="en-AU" baseline="0" dirty="0" err="1"/>
              <a:t>ss</a:t>
            </a:r>
            <a:r>
              <a:rPr lang="en-AU" baseline="0" dirty="0"/>
              <a:t> Root -</a:t>
            </a:r>
            <a:r>
              <a:rPr lang="en-AU" baseline="0" dirty="0" err="1"/>
              <a:t>sr</a:t>
            </a:r>
            <a:r>
              <a:rPr lang="en-AU" baseline="0" dirty="0"/>
              <a:t> </a:t>
            </a:r>
            <a:r>
              <a:rPr lang="en-AU" baseline="0" dirty="0" err="1"/>
              <a:t>localMachine</a:t>
            </a:r>
            <a:endParaRPr lang="en-AU" baseline="0" dirty="0"/>
          </a:p>
          <a:p>
            <a:r>
              <a:rPr lang="en-AU" baseline="0" dirty="0"/>
              <a:t>____________________</a:t>
            </a:r>
          </a:p>
          <a:p>
            <a:r>
              <a:rPr lang="en-GB" baseline="0" dirty="0" err="1"/>
              <a:t>makecert</a:t>
            </a:r>
            <a:r>
              <a:rPr lang="en-GB" baseline="0" dirty="0"/>
              <a:t> -</a:t>
            </a:r>
            <a:r>
              <a:rPr lang="en-GB" baseline="0" dirty="0" err="1"/>
              <a:t>pe</a:t>
            </a:r>
            <a:r>
              <a:rPr lang="en-GB" baseline="0" dirty="0"/>
              <a:t> -n "CN=</a:t>
            </a:r>
            <a:r>
              <a:rPr lang="en-GB" baseline="0" dirty="0" err="1"/>
              <a:t>MyCertificate</a:t>
            </a:r>
            <a:r>
              <a:rPr lang="en-GB" baseline="0" dirty="0"/>
              <a:t>" -</a:t>
            </a:r>
            <a:r>
              <a:rPr lang="en-GB" baseline="0" dirty="0" err="1"/>
              <a:t>ss</a:t>
            </a:r>
            <a:r>
              <a:rPr lang="en-GB" baseline="0" dirty="0"/>
              <a:t> MY –a sh1 -</a:t>
            </a:r>
            <a:r>
              <a:rPr lang="en-GB" baseline="0" dirty="0" err="1"/>
              <a:t>eku</a:t>
            </a:r>
            <a:r>
              <a:rPr lang="en-GB" baseline="0" dirty="0"/>
              <a:t> 1.3.6.1.5.5.7.3.3 -iv </a:t>
            </a:r>
            <a:r>
              <a:rPr lang="en-GB" baseline="0" dirty="0" err="1"/>
              <a:t>root.pvk</a:t>
            </a:r>
            <a:r>
              <a:rPr lang="en-GB" baseline="0" dirty="0"/>
              <a:t> –c root.cer</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____________________</a:t>
            </a:r>
          </a:p>
          <a:p>
            <a:r>
              <a:rPr lang="en-GB" baseline="0" dirty="0" err="1"/>
              <a:t>gci</a:t>
            </a:r>
            <a:r>
              <a:rPr lang="en-GB" baseline="0" dirty="0"/>
              <a:t> cert:\</a:t>
            </a:r>
            <a:r>
              <a:rPr lang="en-GB" baseline="0" dirty="0" err="1"/>
              <a:t>CurrentUser</a:t>
            </a:r>
            <a:r>
              <a:rPr lang="en-GB" baseline="0" dirty="0"/>
              <a:t>\My –</a:t>
            </a:r>
            <a:r>
              <a:rPr lang="en-GB" baseline="0" dirty="0" err="1"/>
              <a:t>codesigning</a:t>
            </a:r>
            <a:endParaRPr lang="en-GB" baseline="0" dirty="0"/>
          </a:p>
          <a:p>
            <a:r>
              <a:rPr lang="en-GB" baseline="0" dirty="0"/>
              <a:t>____________________</a:t>
            </a:r>
          </a:p>
          <a:p>
            <a:r>
              <a:rPr lang="en-AU" baseline="0" dirty="0"/>
              <a:t>$cert = @(</a:t>
            </a:r>
            <a:r>
              <a:rPr lang="en-AU" baseline="0" dirty="0" err="1"/>
              <a:t>gci</a:t>
            </a:r>
            <a:r>
              <a:rPr lang="en-AU" baseline="0" dirty="0"/>
              <a:t> cert:\</a:t>
            </a:r>
            <a:r>
              <a:rPr lang="en-AU" baseline="0" dirty="0" err="1"/>
              <a:t>currentuser</a:t>
            </a:r>
            <a:r>
              <a:rPr lang="en-AU" baseline="0" dirty="0"/>
              <a:t>\my -</a:t>
            </a:r>
            <a:r>
              <a:rPr lang="en-AU" baseline="0" dirty="0" err="1"/>
              <a:t>codesigning</a:t>
            </a:r>
            <a:r>
              <a:rPr lang="en-AU" baseline="0" dirty="0"/>
              <a:t>)[0] </a:t>
            </a:r>
          </a:p>
          <a:p>
            <a:r>
              <a:rPr lang="en-AU" baseline="0" dirty="0"/>
              <a:t>Set-</a:t>
            </a:r>
            <a:r>
              <a:rPr lang="en-AU" baseline="0" dirty="0" err="1"/>
              <a:t>AuthenticodeSignature</a:t>
            </a:r>
            <a:r>
              <a:rPr lang="en-AU" baseline="0" dirty="0"/>
              <a:t> myscript.ps1 $cert</a:t>
            </a:r>
          </a:p>
          <a:p>
            <a:r>
              <a:rPr lang="en-AU" baseline="0" dirty="0"/>
              <a:t>____________________</a:t>
            </a:r>
            <a:endParaRPr lang="en-GB" baseline="0" dirty="0"/>
          </a:p>
          <a:p>
            <a:r>
              <a:rPr lang="en-AU" dirty="0"/>
              <a:t>Code signing is the best step you can take, and it doesn't take much involvement. For example, I use a graphical script editor that automatically signs my scripts every time I press Save, so code signing is pretty much transparent for me.</a:t>
            </a:r>
          </a:p>
          <a:p>
            <a:endParaRPr lang="en-AU" dirty="0"/>
          </a:p>
          <a:p>
            <a:r>
              <a:rPr lang="en-AU" dirty="0"/>
              <a:t>You can make it more transparent even without a fancy editor. For example, you can create a Windows PowerShell profile for yourself (create the file Microsoft.PowerShell_profile.ps1 in a folder named </a:t>
            </a:r>
            <a:r>
              <a:rPr lang="en-AU" dirty="0" err="1"/>
              <a:t>WindowsPowerShell</a:t>
            </a:r>
            <a:r>
              <a:rPr lang="en-AU" dirty="0"/>
              <a:t>, located under your documents folder), and add this function to it:</a:t>
            </a:r>
          </a:p>
          <a:p>
            <a:endParaRPr lang="en-AU" dirty="0"/>
          </a:p>
          <a:p>
            <a:r>
              <a:rPr lang="en-AU" dirty="0"/>
              <a:t>function sign ($filename) {</a:t>
            </a:r>
          </a:p>
          <a:p>
            <a:r>
              <a:rPr lang="en-AU" dirty="0"/>
              <a:t> $cert = @(</a:t>
            </a:r>
            <a:r>
              <a:rPr lang="en-AU" dirty="0" err="1"/>
              <a:t>gci</a:t>
            </a:r>
            <a:r>
              <a:rPr lang="en-AU" dirty="0"/>
              <a:t> cert:\</a:t>
            </a:r>
            <a:r>
              <a:rPr lang="en-AU" dirty="0" err="1"/>
              <a:t>currentuser</a:t>
            </a:r>
            <a:r>
              <a:rPr lang="en-AU" dirty="0"/>
              <a:t>\my </a:t>
            </a:r>
          </a:p>
          <a:p>
            <a:r>
              <a:rPr lang="en-AU" dirty="0"/>
              <a:t>-</a:t>
            </a:r>
            <a:r>
              <a:rPr lang="en-AU" dirty="0" err="1"/>
              <a:t>codesigning</a:t>
            </a:r>
            <a:r>
              <a:rPr lang="en-AU" dirty="0"/>
              <a:t>)[0]</a:t>
            </a:r>
          </a:p>
          <a:p>
            <a:r>
              <a:rPr lang="en-AU" dirty="0"/>
              <a:t>Set-</a:t>
            </a:r>
            <a:r>
              <a:rPr lang="en-AU" dirty="0" err="1"/>
              <a:t>AuthenticodeSignature</a:t>
            </a:r>
            <a:r>
              <a:rPr lang="en-AU" dirty="0"/>
              <a:t> $filename $cert</a:t>
            </a:r>
          </a:p>
          <a:p>
            <a:r>
              <a:rPr lang="en-AU" dirty="0"/>
              <a:t>}</a:t>
            </a:r>
          </a:p>
          <a:p>
            <a:r>
              <a:rPr lang="en-AU" dirty="0"/>
              <a:t> </a:t>
            </a:r>
          </a:p>
          <a:p>
            <a:r>
              <a:rPr lang="en-AU" dirty="0"/>
              <a:t>Now you can sign your script by simply entering:</a:t>
            </a:r>
          </a:p>
          <a:p>
            <a:r>
              <a:rPr lang="en-AU" dirty="0"/>
              <a:t>Sign c:\scripts\myscript.ps1</a:t>
            </a:r>
          </a:p>
          <a:p>
            <a:endParaRPr lang="en-AU" dirty="0"/>
          </a:p>
          <a:p>
            <a:endParaRPr lang="en-GB"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r>
              <a:rPr lang="en-US"/>
              <a:t>© 2011 Microsoft Corporation    	Microsoft Confidential</a:t>
            </a:r>
            <a:endParaRPr lang="en-US" dirty="0"/>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smtClean="0"/>
              <a:pPr/>
              <a:t>100</a:t>
            </a:fld>
            <a:endParaRPr lang="en-US" dirty="0"/>
          </a:p>
        </p:txBody>
      </p:sp>
    </p:spTree>
    <p:extLst>
      <p:ext uri="{BB962C8B-B14F-4D97-AF65-F5344CB8AC3E}">
        <p14:creationId xmlns:p14="http://schemas.microsoft.com/office/powerpoint/2010/main" val="23938054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GB" dirty="0"/>
              <a:t>Setting the Execution</a:t>
            </a:r>
            <a:r>
              <a:rPr lang="en-GB" baseline="0" dirty="0"/>
              <a:t> Policy to All Signed means that only scripts that have been signed by a trusted certificate will run.  Any scripts that are not signed will NOT be run.</a:t>
            </a:r>
          </a:p>
          <a:p>
            <a:endParaRPr lang="en-GB" baseline="0" dirty="0"/>
          </a:p>
          <a:p>
            <a:r>
              <a:rPr lang="en-GB" baseline="0" dirty="0"/>
              <a:t>To sign a script create a variable that holds a certificate with a code signing attribute.  PKI and certificates themselves are outside the scope of this course.  Once the certificate is installed on the local machine, it could be assigned to a variable with code similar to this:</a:t>
            </a:r>
          </a:p>
          <a:p>
            <a:endParaRPr lang="en-GB" baseline="0" dirty="0"/>
          </a:p>
          <a:p>
            <a:r>
              <a:rPr lang="en-GB" baseline="0" dirty="0"/>
              <a:t>$cert = </a:t>
            </a:r>
            <a:r>
              <a:rPr lang="en-GB" baseline="0" dirty="0" err="1"/>
              <a:t>Dir</a:t>
            </a:r>
            <a:r>
              <a:rPr lang="en-GB" baseline="0" dirty="0"/>
              <a:t> cert: -</a:t>
            </a:r>
            <a:r>
              <a:rPr lang="en-GB" baseline="0" dirty="0" err="1"/>
              <a:t>codesign</a:t>
            </a:r>
            <a:r>
              <a:rPr lang="en-GB" baseline="0" dirty="0"/>
              <a:t> –</a:t>
            </a:r>
            <a:r>
              <a:rPr lang="en-GB" baseline="0" dirty="0" err="1"/>
              <a:t>recurse</a:t>
            </a:r>
            <a:endParaRPr lang="en-GB" baseline="0" dirty="0"/>
          </a:p>
          <a:p>
            <a:endParaRPr lang="en-GB" baseline="0" dirty="0"/>
          </a:p>
          <a:p>
            <a:r>
              <a:rPr lang="en-GB" baseline="0" dirty="0"/>
              <a:t>You can then use the Set-</a:t>
            </a:r>
            <a:r>
              <a:rPr lang="en-GB" baseline="0" dirty="0" err="1"/>
              <a:t>AuthenticodeSignature</a:t>
            </a:r>
            <a:r>
              <a:rPr lang="en-GB" baseline="0" dirty="0"/>
              <a:t> </a:t>
            </a:r>
            <a:r>
              <a:rPr lang="en-GB" baseline="0" dirty="0" err="1"/>
              <a:t>cmdletto</a:t>
            </a:r>
            <a:r>
              <a:rPr lang="en-GB" baseline="0" dirty="0"/>
              <a:t> sign the script using similar syntax to this:</a:t>
            </a: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b="0" dirty="0">
                <a:latin typeface="Courier New" pitchFamily="49" charset="0"/>
                <a:cs typeface="Courier New" pitchFamily="49" charset="0"/>
              </a:rPr>
              <a:t>Set-</a:t>
            </a:r>
            <a:r>
              <a:rPr lang="en-GB" sz="1200" b="0" dirty="0" err="1">
                <a:latin typeface="Courier New" pitchFamily="49" charset="0"/>
                <a:cs typeface="Courier New" pitchFamily="49" charset="0"/>
              </a:rPr>
              <a:t>AuthenticodeSignature</a:t>
            </a:r>
            <a:r>
              <a:rPr lang="en-GB" sz="1200" b="0" dirty="0">
                <a:latin typeface="Courier New" pitchFamily="49" charset="0"/>
                <a:cs typeface="Courier New" pitchFamily="49" charset="0"/>
              </a:rPr>
              <a:t> .\test.ps1 $cert</a:t>
            </a:r>
          </a:p>
          <a:p>
            <a:endParaRPr lang="en-GB" dirty="0"/>
          </a:p>
          <a:p>
            <a:r>
              <a:rPr lang="en-GB" dirty="0"/>
              <a:t>This adds a hash to the end of</a:t>
            </a:r>
            <a:r>
              <a:rPr lang="en-GB" baseline="0" dirty="0"/>
              <a:t> the script file.  This hash is made up from the code in the script and the certificate. Therefore if the code in the script is modified the script will no longer run, and must be resigned.</a:t>
            </a:r>
          </a:p>
          <a:p>
            <a:r>
              <a:rPr lang="en-GB" baseline="0" dirty="0"/>
              <a:t>__________________</a:t>
            </a:r>
          </a:p>
          <a:p>
            <a:pPr rtl="0" fontAlgn="t"/>
            <a:r>
              <a:rPr lang="en-AU" dirty="0">
                <a:effectLst/>
              </a:rPr>
              <a:t>To sign scripts, you will need a specific kind of certificate—a Class III Authenticode Code-Signing Certificate—and there are three main ways to get one. The first is to use your organization's internal Public Key Infrastructure, or PKI, if it has one. A well-implemented PKI will have its root CA trusted by all of your organization's computers—this is necessary for the certificates issued by the CA to be usable in the organization.</a:t>
            </a:r>
          </a:p>
          <a:p>
            <a:pPr rtl="0" fontAlgn="t"/>
            <a:r>
              <a:rPr lang="en-AU" dirty="0">
                <a:effectLst/>
              </a:rPr>
              <a:t>Windows Server® has shipped with its own Certificate Server software since Windows® 2000, and you can use that software to create your own PKI. A full-fledged PKI implementation requires a lot of planning, but if you just need a PKI for the sole purpose of issuing code-signing certificates, you don't need to do a ton of work. You can simply use Group Policy to push your CA's root certificate out to your computers so that they'll trust it.</a:t>
            </a:r>
          </a:p>
          <a:p>
            <a:pPr rtl="0" fontAlgn="t"/>
            <a:r>
              <a:rPr lang="en-AU" dirty="0">
                <a:effectLst/>
              </a:rPr>
              <a:t>A second option is to use a commercial CA. One benefit of using a commercial CA is that, if you select one of the major CAs, your organization's computers are probably already configured to trust certificates from that CA. (Note that Windows XP trusts a large number by default, while Windows Vista® trusts a far smaller number by default). One popular commercial CA is VeriSign (</a:t>
            </a:r>
            <a:r>
              <a:rPr lang="en-AU" dirty="0">
                <a:effectLst/>
                <a:hlinkClick r:id="rId3"/>
              </a:rPr>
              <a:t>verisign.com</a:t>
            </a:r>
            <a:r>
              <a:rPr lang="en-AU" dirty="0">
                <a:effectLst/>
              </a:rPr>
              <a:t>). There are others worth investigating, also, such as </a:t>
            </a:r>
            <a:r>
              <a:rPr lang="en-AU" dirty="0" err="1">
                <a:effectLst/>
              </a:rPr>
              <a:t>CyberTrust</a:t>
            </a:r>
            <a:r>
              <a:rPr lang="en-AU" dirty="0">
                <a:effectLst/>
              </a:rPr>
              <a:t> (</a:t>
            </a:r>
            <a:r>
              <a:rPr lang="en-AU" dirty="0">
                <a:effectLst/>
                <a:hlinkClick r:id="rId4"/>
              </a:rPr>
              <a:t>cybertrust.com</a:t>
            </a:r>
            <a:r>
              <a:rPr lang="en-AU" dirty="0">
                <a:effectLst/>
              </a:rPr>
              <a:t>) and </a:t>
            </a:r>
            <a:r>
              <a:rPr lang="en-AU" dirty="0" err="1">
                <a:effectLst/>
              </a:rPr>
              <a:t>Thawte</a:t>
            </a:r>
            <a:r>
              <a:rPr lang="en-AU" dirty="0">
                <a:effectLst/>
              </a:rPr>
              <a:t> (</a:t>
            </a:r>
            <a:r>
              <a:rPr lang="en-AU" dirty="0">
                <a:effectLst/>
                <a:hlinkClick r:id="rId5"/>
              </a:rPr>
              <a:t>thawte.com</a:t>
            </a:r>
            <a:r>
              <a:rPr lang="en-AU" dirty="0">
                <a:effectLst/>
              </a:rPr>
              <a:t>).</a:t>
            </a:r>
          </a:p>
          <a:p>
            <a:pPr rtl="0" fontAlgn="t"/>
            <a:r>
              <a:rPr lang="en-AU" dirty="0">
                <a:effectLst/>
              </a:rPr>
              <a:t>The third option for obtaining a code-signing certificate is to make your own self-signed certificate using a tool like Makecert.exe. It ships with the Windows Platform SDK, it installs in some editions of Microsoft® Office, and it can be found in many other places. The upside of a self-signed certificate is that it's free and doesn't require any infrastructure. The downside, however, is that it's really only usable on your computer. But if you just need to enable script execution on your computer—for testing or general experimentation with code signing—Makecert.exe is a great option. Documentation about this tool is at </a:t>
            </a:r>
            <a:r>
              <a:rPr lang="en-AU" dirty="0">
                <a:effectLst/>
                <a:hlinkClick r:id="rId6"/>
              </a:rPr>
              <a:t>go.microsoft.com/</a:t>
            </a:r>
            <a:r>
              <a:rPr lang="en-AU" dirty="0" err="1">
                <a:effectLst/>
                <a:hlinkClick r:id="rId6"/>
              </a:rPr>
              <a:t>fwlink</a:t>
            </a:r>
            <a:r>
              <a:rPr lang="en-AU" dirty="0">
                <a:effectLst/>
                <a:hlinkClick r:id="rId6"/>
              </a:rPr>
              <a:t>/?</a:t>
            </a:r>
            <a:r>
              <a:rPr lang="en-AU" dirty="0" err="1">
                <a:effectLst/>
                <a:hlinkClick r:id="rId6"/>
              </a:rPr>
              <a:t>LinkId</a:t>
            </a:r>
            <a:r>
              <a:rPr lang="en-AU" dirty="0">
                <a:effectLst/>
                <a:hlinkClick r:id="rId6"/>
              </a:rPr>
              <a:t>=108538</a:t>
            </a:r>
            <a:r>
              <a:rPr lang="en-AU" dirty="0">
                <a:effectLst/>
              </a:rPr>
              <a:t>. Just be aware that many versions of this tool have existed over the years, so it's possible that your computer is running an older version that doesn't work exactly as the documentation describes.</a:t>
            </a:r>
          </a:p>
          <a:p>
            <a:pPr rtl="0" fontAlgn="t"/>
            <a:r>
              <a:rPr lang="en-AU" dirty="0">
                <a:effectLst/>
              </a:rPr>
              <a:t>Once you have Makecert.exe, you can then create a self-signed certificate by running something like the following from the Windows PowerShell command line (and don't let me catch anyone using cmd.exe when you're reading this column):</a:t>
            </a:r>
          </a:p>
          <a:p>
            <a:r>
              <a:rPr lang="en-GB" baseline="0" dirty="0"/>
              <a:t>____________________</a:t>
            </a:r>
          </a:p>
          <a:p>
            <a:r>
              <a:rPr lang="en-AU" baseline="0" dirty="0" err="1"/>
              <a:t>makecert</a:t>
            </a:r>
            <a:r>
              <a:rPr lang="en-AU" baseline="0" dirty="0"/>
              <a:t> -n "CN=</a:t>
            </a:r>
            <a:r>
              <a:rPr lang="en-AU" baseline="0" dirty="0" err="1"/>
              <a:t>MyRoot</a:t>
            </a:r>
            <a:r>
              <a:rPr lang="en-AU" baseline="0" dirty="0"/>
              <a:t>" -a sha1 –</a:t>
            </a:r>
            <a:r>
              <a:rPr lang="en-AU" baseline="0" dirty="0" err="1"/>
              <a:t>eku</a:t>
            </a:r>
            <a:r>
              <a:rPr lang="en-AU" baseline="0" dirty="0"/>
              <a:t> 1.3.6.1.5.5.7.3.3 -r -</a:t>
            </a:r>
            <a:r>
              <a:rPr lang="en-AU" baseline="0" dirty="0" err="1"/>
              <a:t>sv</a:t>
            </a:r>
            <a:r>
              <a:rPr lang="en-AU" baseline="0" dirty="0"/>
              <a:t> </a:t>
            </a:r>
            <a:r>
              <a:rPr lang="en-AU" baseline="0" dirty="0" err="1"/>
              <a:t>root.pvk</a:t>
            </a:r>
            <a:r>
              <a:rPr lang="en-AU" baseline="0" dirty="0"/>
              <a:t> root.cer –</a:t>
            </a:r>
            <a:r>
              <a:rPr lang="en-AU" baseline="0" dirty="0" err="1"/>
              <a:t>ss</a:t>
            </a:r>
            <a:r>
              <a:rPr lang="en-AU" baseline="0" dirty="0"/>
              <a:t> Root -</a:t>
            </a:r>
            <a:r>
              <a:rPr lang="en-AU" baseline="0" dirty="0" err="1"/>
              <a:t>sr</a:t>
            </a:r>
            <a:r>
              <a:rPr lang="en-AU" baseline="0" dirty="0"/>
              <a:t> </a:t>
            </a:r>
            <a:r>
              <a:rPr lang="en-AU" baseline="0" dirty="0" err="1"/>
              <a:t>localMachine</a:t>
            </a:r>
            <a:endParaRPr lang="en-AU" baseline="0" dirty="0"/>
          </a:p>
          <a:p>
            <a:r>
              <a:rPr lang="en-AU" baseline="0" dirty="0"/>
              <a:t>____________________</a:t>
            </a:r>
          </a:p>
          <a:p>
            <a:r>
              <a:rPr lang="en-GB" baseline="0" dirty="0" err="1"/>
              <a:t>makecert</a:t>
            </a:r>
            <a:r>
              <a:rPr lang="en-GB" baseline="0" dirty="0"/>
              <a:t> -</a:t>
            </a:r>
            <a:r>
              <a:rPr lang="en-GB" baseline="0" dirty="0" err="1"/>
              <a:t>pe</a:t>
            </a:r>
            <a:r>
              <a:rPr lang="en-GB" baseline="0" dirty="0"/>
              <a:t> -n "CN=</a:t>
            </a:r>
            <a:r>
              <a:rPr lang="en-GB" baseline="0" dirty="0" err="1"/>
              <a:t>MyCertificate</a:t>
            </a:r>
            <a:r>
              <a:rPr lang="en-GB" baseline="0" dirty="0"/>
              <a:t>" -</a:t>
            </a:r>
            <a:r>
              <a:rPr lang="en-GB" baseline="0" dirty="0" err="1"/>
              <a:t>ss</a:t>
            </a:r>
            <a:r>
              <a:rPr lang="en-GB" baseline="0" dirty="0"/>
              <a:t> MY –a sh1 -</a:t>
            </a:r>
            <a:r>
              <a:rPr lang="en-GB" baseline="0" dirty="0" err="1"/>
              <a:t>eku</a:t>
            </a:r>
            <a:r>
              <a:rPr lang="en-GB" baseline="0" dirty="0"/>
              <a:t> 1.3.6.1.5.5.7.3.3 -iv </a:t>
            </a:r>
            <a:r>
              <a:rPr lang="en-GB" baseline="0" dirty="0" err="1"/>
              <a:t>root.pvk</a:t>
            </a:r>
            <a:r>
              <a:rPr lang="en-GB" baseline="0" dirty="0"/>
              <a:t> –c root.cer</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____________________</a:t>
            </a:r>
          </a:p>
          <a:p>
            <a:r>
              <a:rPr lang="en-GB" baseline="0" dirty="0" err="1"/>
              <a:t>gci</a:t>
            </a:r>
            <a:r>
              <a:rPr lang="en-GB" baseline="0" dirty="0"/>
              <a:t> cert:\</a:t>
            </a:r>
            <a:r>
              <a:rPr lang="en-GB" baseline="0" dirty="0" err="1"/>
              <a:t>CurrentUser</a:t>
            </a:r>
            <a:r>
              <a:rPr lang="en-GB" baseline="0" dirty="0"/>
              <a:t>\My –</a:t>
            </a:r>
            <a:r>
              <a:rPr lang="en-GB" baseline="0" dirty="0" err="1"/>
              <a:t>codesigning</a:t>
            </a:r>
            <a:endParaRPr lang="en-GB" baseline="0" dirty="0"/>
          </a:p>
          <a:p>
            <a:r>
              <a:rPr lang="en-GB" baseline="0" dirty="0"/>
              <a:t>____________________</a:t>
            </a:r>
          </a:p>
          <a:p>
            <a:r>
              <a:rPr lang="en-AU" baseline="0" dirty="0"/>
              <a:t>$cert = @(</a:t>
            </a:r>
            <a:r>
              <a:rPr lang="en-AU" baseline="0" dirty="0" err="1"/>
              <a:t>gci</a:t>
            </a:r>
            <a:r>
              <a:rPr lang="en-AU" baseline="0" dirty="0"/>
              <a:t> cert:\</a:t>
            </a:r>
            <a:r>
              <a:rPr lang="en-AU" baseline="0" dirty="0" err="1"/>
              <a:t>currentuser</a:t>
            </a:r>
            <a:r>
              <a:rPr lang="en-AU" baseline="0" dirty="0"/>
              <a:t>\my -</a:t>
            </a:r>
            <a:r>
              <a:rPr lang="en-AU" baseline="0" dirty="0" err="1"/>
              <a:t>codesigning</a:t>
            </a:r>
            <a:r>
              <a:rPr lang="en-AU" baseline="0" dirty="0"/>
              <a:t>)[0] </a:t>
            </a:r>
          </a:p>
          <a:p>
            <a:r>
              <a:rPr lang="en-AU" baseline="0" dirty="0"/>
              <a:t>Set-</a:t>
            </a:r>
            <a:r>
              <a:rPr lang="en-AU" baseline="0" dirty="0" err="1"/>
              <a:t>AuthenticodeSignature</a:t>
            </a:r>
            <a:r>
              <a:rPr lang="en-AU" baseline="0" dirty="0"/>
              <a:t> myscript.ps1 $cert</a:t>
            </a:r>
          </a:p>
          <a:p>
            <a:r>
              <a:rPr lang="en-AU" baseline="0" dirty="0"/>
              <a:t>____________________</a:t>
            </a:r>
            <a:endParaRPr lang="en-GB" baseline="0" dirty="0"/>
          </a:p>
          <a:p>
            <a:r>
              <a:rPr lang="en-AU" dirty="0"/>
              <a:t>Code signing is the best step you can take, and it doesn't take much involvement. For example, I use a graphical script editor that automatically signs my scripts every time I press Save, so code signing is pretty much transparent for me.</a:t>
            </a:r>
          </a:p>
          <a:p>
            <a:endParaRPr lang="en-AU" dirty="0"/>
          </a:p>
          <a:p>
            <a:r>
              <a:rPr lang="en-AU" dirty="0"/>
              <a:t>You can make it more transparent even without a fancy editor. For example, you can create a Windows PowerShell profile for yourself (create the file Microsoft.PowerShell_profile.ps1 in a folder named </a:t>
            </a:r>
            <a:r>
              <a:rPr lang="en-AU" dirty="0" err="1"/>
              <a:t>WindowsPowerShell</a:t>
            </a:r>
            <a:r>
              <a:rPr lang="en-AU" dirty="0"/>
              <a:t>, located under your documents folder), and add this function to it:</a:t>
            </a:r>
          </a:p>
          <a:p>
            <a:endParaRPr lang="en-AU" dirty="0"/>
          </a:p>
          <a:p>
            <a:r>
              <a:rPr lang="en-AU" dirty="0"/>
              <a:t>function sign ($filename) {</a:t>
            </a:r>
          </a:p>
          <a:p>
            <a:r>
              <a:rPr lang="en-AU" dirty="0"/>
              <a:t> $cert = @(</a:t>
            </a:r>
            <a:r>
              <a:rPr lang="en-AU" dirty="0" err="1"/>
              <a:t>gci</a:t>
            </a:r>
            <a:r>
              <a:rPr lang="en-AU" dirty="0"/>
              <a:t> cert:\</a:t>
            </a:r>
            <a:r>
              <a:rPr lang="en-AU" dirty="0" err="1"/>
              <a:t>currentuser</a:t>
            </a:r>
            <a:r>
              <a:rPr lang="en-AU" dirty="0"/>
              <a:t>\my </a:t>
            </a:r>
          </a:p>
          <a:p>
            <a:r>
              <a:rPr lang="en-AU" dirty="0"/>
              <a:t>-</a:t>
            </a:r>
            <a:r>
              <a:rPr lang="en-AU" dirty="0" err="1"/>
              <a:t>codesigning</a:t>
            </a:r>
            <a:r>
              <a:rPr lang="en-AU" dirty="0"/>
              <a:t>)[0]</a:t>
            </a:r>
          </a:p>
          <a:p>
            <a:r>
              <a:rPr lang="en-AU" dirty="0"/>
              <a:t>Set-</a:t>
            </a:r>
            <a:r>
              <a:rPr lang="en-AU" dirty="0" err="1"/>
              <a:t>AuthenticodeSignature</a:t>
            </a:r>
            <a:r>
              <a:rPr lang="en-AU" dirty="0"/>
              <a:t> $filename $cert</a:t>
            </a:r>
          </a:p>
          <a:p>
            <a:r>
              <a:rPr lang="en-AU" dirty="0"/>
              <a:t>}</a:t>
            </a:r>
          </a:p>
          <a:p>
            <a:r>
              <a:rPr lang="en-AU" dirty="0"/>
              <a:t> </a:t>
            </a:r>
          </a:p>
          <a:p>
            <a:r>
              <a:rPr lang="en-AU" dirty="0"/>
              <a:t>Now you can sign your script by simply entering:</a:t>
            </a:r>
          </a:p>
          <a:p>
            <a:r>
              <a:rPr lang="en-AU" dirty="0"/>
              <a:t>Sign c:\scripts\myscript.ps1</a:t>
            </a:r>
          </a:p>
          <a:p>
            <a:endParaRPr lang="en-AU" dirty="0"/>
          </a:p>
          <a:p>
            <a:endParaRPr lang="en-GB"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r>
              <a:rPr lang="en-US"/>
              <a:t>© 2011 Microsoft Corporation    	Microsoft Confidential</a:t>
            </a:r>
            <a:endParaRPr lang="en-US" dirty="0"/>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smtClean="0"/>
              <a:pPr/>
              <a:t>101</a:t>
            </a:fld>
            <a:endParaRPr lang="en-US" dirty="0"/>
          </a:p>
        </p:txBody>
      </p:sp>
    </p:spTree>
    <p:extLst>
      <p:ext uri="{BB962C8B-B14F-4D97-AF65-F5344CB8AC3E}">
        <p14:creationId xmlns:p14="http://schemas.microsoft.com/office/powerpoint/2010/main" val="246456944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GB" dirty="0"/>
              <a:t>Setting the Execution</a:t>
            </a:r>
            <a:r>
              <a:rPr lang="en-GB" baseline="0" dirty="0"/>
              <a:t> Policy to All Signed means that only scripts that have been signed by a trusted certificate will run.  Any scripts that are not signed will NOT be run.</a:t>
            </a:r>
          </a:p>
          <a:p>
            <a:endParaRPr lang="en-GB" baseline="0" dirty="0"/>
          </a:p>
          <a:p>
            <a:r>
              <a:rPr lang="en-GB" baseline="0" dirty="0"/>
              <a:t>To sign a script create a variable that holds a certificate with a code signing attribute.  PKI and certificates themselves are outside the scope of this course.  Once the certificate is installed on the local machine, it could be assigned to a variable with code similar to this:</a:t>
            </a:r>
          </a:p>
          <a:p>
            <a:endParaRPr lang="en-GB" baseline="0" dirty="0"/>
          </a:p>
          <a:p>
            <a:r>
              <a:rPr lang="en-GB" baseline="0" dirty="0"/>
              <a:t>$cert = </a:t>
            </a:r>
            <a:r>
              <a:rPr lang="en-GB" baseline="0" dirty="0" err="1"/>
              <a:t>Dir</a:t>
            </a:r>
            <a:r>
              <a:rPr lang="en-GB" baseline="0" dirty="0"/>
              <a:t> cert: -</a:t>
            </a:r>
            <a:r>
              <a:rPr lang="en-GB" baseline="0" dirty="0" err="1"/>
              <a:t>codesign</a:t>
            </a:r>
            <a:r>
              <a:rPr lang="en-GB" baseline="0" dirty="0"/>
              <a:t> –</a:t>
            </a:r>
            <a:r>
              <a:rPr lang="en-GB" baseline="0" dirty="0" err="1"/>
              <a:t>recurse</a:t>
            </a:r>
            <a:endParaRPr lang="en-GB" baseline="0" dirty="0"/>
          </a:p>
          <a:p>
            <a:endParaRPr lang="en-GB" baseline="0" dirty="0"/>
          </a:p>
          <a:p>
            <a:r>
              <a:rPr lang="en-GB" baseline="0" dirty="0"/>
              <a:t>You can then use the Set-</a:t>
            </a:r>
            <a:r>
              <a:rPr lang="en-GB" baseline="0" dirty="0" err="1"/>
              <a:t>AuthenticodeSignature</a:t>
            </a:r>
            <a:r>
              <a:rPr lang="en-GB" baseline="0" dirty="0"/>
              <a:t> </a:t>
            </a:r>
            <a:r>
              <a:rPr lang="en-GB" baseline="0" dirty="0" err="1"/>
              <a:t>cmdletto</a:t>
            </a:r>
            <a:r>
              <a:rPr lang="en-GB" baseline="0" dirty="0"/>
              <a:t> sign the script using similar syntax to this:</a:t>
            </a: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b="0" dirty="0">
                <a:latin typeface="Courier New" pitchFamily="49" charset="0"/>
                <a:cs typeface="Courier New" pitchFamily="49" charset="0"/>
              </a:rPr>
              <a:t>Set-</a:t>
            </a:r>
            <a:r>
              <a:rPr lang="en-GB" sz="1200" b="0" dirty="0" err="1">
                <a:latin typeface="Courier New" pitchFamily="49" charset="0"/>
                <a:cs typeface="Courier New" pitchFamily="49" charset="0"/>
              </a:rPr>
              <a:t>AuthenticodeSignature</a:t>
            </a:r>
            <a:r>
              <a:rPr lang="en-GB" sz="1200" b="0" dirty="0">
                <a:latin typeface="Courier New" pitchFamily="49" charset="0"/>
                <a:cs typeface="Courier New" pitchFamily="49" charset="0"/>
              </a:rPr>
              <a:t> .\test.ps1 $cert</a:t>
            </a:r>
          </a:p>
          <a:p>
            <a:endParaRPr lang="en-GB" dirty="0"/>
          </a:p>
          <a:p>
            <a:r>
              <a:rPr lang="en-GB" dirty="0"/>
              <a:t>This adds a hash to the end of</a:t>
            </a:r>
            <a:r>
              <a:rPr lang="en-GB" baseline="0" dirty="0"/>
              <a:t> the script file.  This hash is made up from the code in the script and the certificate. Therefore if the code in the script is modified the script will no longer run, and must be resigned.</a:t>
            </a:r>
          </a:p>
          <a:p>
            <a:r>
              <a:rPr lang="en-GB" baseline="0" dirty="0"/>
              <a:t>__________________</a:t>
            </a:r>
          </a:p>
          <a:p>
            <a:pPr rtl="0" fontAlgn="t"/>
            <a:r>
              <a:rPr lang="en-AU" dirty="0">
                <a:effectLst/>
              </a:rPr>
              <a:t>To sign scripts, you will need a specific kind of certificate—a Class III Authenticode Code-Signing Certificate—and there are three main ways to get one. The first is to use your organization's internal Public Key Infrastructure, or PKI, if it has one. A well-implemented PKI will have its root CA trusted by all of your organization's computers—this is necessary for the certificates issued by the CA to be usable in the organization.</a:t>
            </a:r>
          </a:p>
          <a:p>
            <a:pPr rtl="0" fontAlgn="t"/>
            <a:r>
              <a:rPr lang="en-AU" dirty="0">
                <a:effectLst/>
              </a:rPr>
              <a:t>Windows Server® has shipped with its own Certificate Server software since Windows® 2000, and you can use that software to create your own PKI. A full-fledged PKI implementation requires a lot of planning, but if you just need a PKI for the sole purpose of issuing code-signing certificates, you don't need to do a ton of work. You can simply use Group Policy to push your CA's root certificate out to your computers so that they'll trust it.</a:t>
            </a:r>
          </a:p>
          <a:p>
            <a:pPr rtl="0" fontAlgn="t"/>
            <a:r>
              <a:rPr lang="en-AU" dirty="0">
                <a:effectLst/>
              </a:rPr>
              <a:t>A second option is to use a commercial CA. One benefit of using a commercial CA is that, if you select one of the major CAs, your organization's computers are probably already configured to trust certificates from that CA. (Note that Windows XP trusts a large number by default, while Windows Vista® trusts a far smaller number by default). One popular commercial CA is VeriSign (</a:t>
            </a:r>
            <a:r>
              <a:rPr lang="en-AU" dirty="0">
                <a:effectLst/>
                <a:hlinkClick r:id="rId3"/>
              </a:rPr>
              <a:t>verisign.com</a:t>
            </a:r>
            <a:r>
              <a:rPr lang="en-AU" dirty="0">
                <a:effectLst/>
              </a:rPr>
              <a:t>). There are others worth investigating, also, such as </a:t>
            </a:r>
            <a:r>
              <a:rPr lang="en-AU" dirty="0" err="1">
                <a:effectLst/>
              </a:rPr>
              <a:t>CyberTrust</a:t>
            </a:r>
            <a:r>
              <a:rPr lang="en-AU" dirty="0">
                <a:effectLst/>
              </a:rPr>
              <a:t> (</a:t>
            </a:r>
            <a:r>
              <a:rPr lang="en-AU" dirty="0">
                <a:effectLst/>
                <a:hlinkClick r:id="rId4"/>
              </a:rPr>
              <a:t>cybertrust.com</a:t>
            </a:r>
            <a:r>
              <a:rPr lang="en-AU" dirty="0">
                <a:effectLst/>
              </a:rPr>
              <a:t>) and </a:t>
            </a:r>
            <a:r>
              <a:rPr lang="en-AU" dirty="0" err="1">
                <a:effectLst/>
              </a:rPr>
              <a:t>Thawte</a:t>
            </a:r>
            <a:r>
              <a:rPr lang="en-AU" dirty="0">
                <a:effectLst/>
              </a:rPr>
              <a:t> (</a:t>
            </a:r>
            <a:r>
              <a:rPr lang="en-AU" dirty="0">
                <a:effectLst/>
                <a:hlinkClick r:id="rId5"/>
              </a:rPr>
              <a:t>thawte.com</a:t>
            </a:r>
            <a:r>
              <a:rPr lang="en-AU" dirty="0">
                <a:effectLst/>
              </a:rPr>
              <a:t>).</a:t>
            </a:r>
          </a:p>
          <a:p>
            <a:pPr rtl="0" fontAlgn="t"/>
            <a:r>
              <a:rPr lang="en-AU" dirty="0">
                <a:effectLst/>
              </a:rPr>
              <a:t>The third option for obtaining a code-signing certificate is to make your own self-signed certificate using a tool like Makecert.exe. It ships with the Windows Platform SDK, it installs in some editions of Microsoft® Office, and it can be found in many other places. The upside of a self-signed certificate is that it's free and doesn't require any infrastructure. The downside, however, is that it's really only usable on your computer. But if you just need to enable script execution on your computer—for testing or general experimentation with code signing—Makecert.exe is a great option. Documentation about this tool is at </a:t>
            </a:r>
            <a:r>
              <a:rPr lang="en-AU" dirty="0">
                <a:effectLst/>
                <a:hlinkClick r:id="rId6"/>
              </a:rPr>
              <a:t>go.microsoft.com/</a:t>
            </a:r>
            <a:r>
              <a:rPr lang="en-AU" dirty="0" err="1">
                <a:effectLst/>
                <a:hlinkClick r:id="rId6"/>
              </a:rPr>
              <a:t>fwlink</a:t>
            </a:r>
            <a:r>
              <a:rPr lang="en-AU" dirty="0">
                <a:effectLst/>
                <a:hlinkClick r:id="rId6"/>
              </a:rPr>
              <a:t>/?</a:t>
            </a:r>
            <a:r>
              <a:rPr lang="en-AU" dirty="0" err="1">
                <a:effectLst/>
                <a:hlinkClick r:id="rId6"/>
              </a:rPr>
              <a:t>LinkId</a:t>
            </a:r>
            <a:r>
              <a:rPr lang="en-AU" dirty="0">
                <a:effectLst/>
                <a:hlinkClick r:id="rId6"/>
              </a:rPr>
              <a:t>=108538</a:t>
            </a:r>
            <a:r>
              <a:rPr lang="en-AU" dirty="0">
                <a:effectLst/>
              </a:rPr>
              <a:t>. Just be aware that many versions of this tool have existed over the years, so it's possible that your computer is running an older version that doesn't work exactly as the documentation describes.</a:t>
            </a:r>
          </a:p>
          <a:p>
            <a:pPr rtl="0" fontAlgn="t"/>
            <a:r>
              <a:rPr lang="en-AU" dirty="0">
                <a:effectLst/>
              </a:rPr>
              <a:t>Once you have Makecert.exe, you can then create a self-signed certificate by running something like the following from the Windows PowerShell command line (and don't let me catch anyone using cmd.exe when you're reading this column):</a:t>
            </a:r>
          </a:p>
          <a:p>
            <a:r>
              <a:rPr lang="en-GB" baseline="0" dirty="0"/>
              <a:t>____________________</a:t>
            </a:r>
          </a:p>
          <a:p>
            <a:r>
              <a:rPr lang="en-AU" baseline="0" dirty="0" err="1"/>
              <a:t>makecert</a:t>
            </a:r>
            <a:r>
              <a:rPr lang="en-AU" baseline="0" dirty="0"/>
              <a:t> -n "CN=</a:t>
            </a:r>
            <a:r>
              <a:rPr lang="en-AU" baseline="0" dirty="0" err="1"/>
              <a:t>MyRoot</a:t>
            </a:r>
            <a:r>
              <a:rPr lang="en-AU" baseline="0" dirty="0"/>
              <a:t>" -a sha1 –</a:t>
            </a:r>
            <a:r>
              <a:rPr lang="en-AU" baseline="0" dirty="0" err="1"/>
              <a:t>eku</a:t>
            </a:r>
            <a:r>
              <a:rPr lang="en-AU" baseline="0" dirty="0"/>
              <a:t> 1.3.6.1.5.5.7.3.3 -r -</a:t>
            </a:r>
            <a:r>
              <a:rPr lang="en-AU" baseline="0" dirty="0" err="1"/>
              <a:t>sv</a:t>
            </a:r>
            <a:r>
              <a:rPr lang="en-AU" baseline="0" dirty="0"/>
              <a:t> </a:t>
            </a:r>
            <a:r>
              <a:rPr lang="en-AU" baseline="0" dirty="0" err="1"/>
              <a:t>root.pvk</a:t>
            </a:r>
            <a:r>
              <a:rPr lang="en-AU" baseline="0" dirty="0"/>
              <a:t> root.cer –</a:t>
            </a:r>
            <a:r>
              <a:rPr lang="en-AU" baseline="0" dirty="0" err="1"/>
              <a:t>ss</a:t>
            </a:r>
            <a:r>
              <a:rPr lang="en-AU" baseline="0" dirty="0"/>
              <a:t> Root -</a:t>
            </a:r>
            <a:r>
              <a:rPr lang="en-AU" baseline="0" dirty="0" err="1"/>
              <a:t>sr</a:t>
            </a:r>
            <a:r>
              <a:rPr lang="en-AU" baseline="0" dirty="0"/>
              <a:t> </a:t>
            </a:r>
            <a:r>
              <a:rPr lang="en-AU" baseline="0" dirty="0" err="1"/>
              <a:t>localMachine</a:t>
            </a:r>
            <a:endParaRPr lang="en-AU" baseline="0" dirty="0"/>
          </a:p>
          <a:p>
            <a:r>
              <a:rPr lang="en-AU" baseline="0" dirty="0"/>
              <a:t>____________________</a:t>
            </a:r>
          </a:p>
          <a:p>
            <a:r>
              <a:rPr lang="en-GB" baseline="0" dirty="0" err="1"/>
              <a:t>makecert</a:t>
            </a:r>
            <a:r>
              <a:rPr lang="en-GB" baseline="0" dirty="0"/>
              <a:t> -</a:t>
            </a:r>
            <a:r>
              <a:rPr lang="en-GB" baseline="0" dirty="0" err="1"/>
              <a:t>pe</a:t>
            </a:r>
            <a:r>
              <a:rPr lang="en-GB" baseline="0" dirty="0"/>
              <a:t> -n "CN=</a:t>
            </a:r>
            <a:r>
              <a:rPr lang="en-GB" baseline="0" dirty="0" err="1"/>
              <a:t>MyCertificate</a:t>
            </a:r>
            <a:r>
              <a:rPr lang="en-GB" baseline="0" dirty="0"/>
              <a:t>" -</a:t>
            </a:r>
            <a:r>
              <a:rPr lang="en-GB" baseline="0" dirty="0" err="1"/>
              <a:t>ss</a:t>
            </a:r>
            <a:r>
              <a:rPr lang="en-GB" baseline="0" dirty="0"/>
              <a:t> MY –a sh1 -</a:t>
            </a:r>
            <a:r>
              <a:rPr lang="en-GB" baseline="0" dirty="0" err="1"/>
              <a:t>eku</a:t>
            </a:r>
            <a:r>
              <a:rPr lang="en-GB" baseline="0" dirty="0"/>
              <a:t> 1.3.6.1.5.5.7.3.3 -iv </a:t>
            </a:r>
            <a:r>
              <a:rPr lang="en-GB" baseline="0" dirty="0" err="1"/>
              <a:t>root.pvk</a:t>
            </a:r>
            <a:r>
              <a:rPr lang="en-GB" baseline="0" dirty="0"/>
              <a:t> –c root.cer</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____________________</a:t>
            </a:r>
          </a:p>
          <a:p>
            <a:r>
              <a:rPr lang="en-GB" baseline="0" dirty="0" err="1"/>
              <a:t>gci</a:t>
            </a:r>
            <a:r>
              <a:rPr lang="en-GB" baseline="0" dirty="0"/>
              <a:t> cert:\</a:t>
            </a:r>
            <a:r>
              <a:rPr lang="en-GB" baseline="0" dirty="0" err="1"/>
              <a:t>CurrentUser</a:t>
            </a:r>
            <a:r>
              <a:rPr lang="en-GB" baseline="0" dirty="0"/>
              <a:t>\My –</a:t>
            </a:r>
            <a:r>
              <a:rPr lang="en-GB" baseline="0" dirty="0" err="1"/>
              <a:t>codesigning</a:t>
            </a:r>
            <a:endParaRPr lang="en-GB" baseline="0" dirty="0"/>
          </a:p>
          <a:p>
            <a:r>
              <a:rPr lang="en-GB" baseline="0" dirty="0"/>
              <a:t>____________________</a:t>
            </a:r>
          </a:p>
          <a:p>
            <a:r>
              <a:rPr lang="en-AU" baseline="0" dirty="0"/>
              <a:t>$cert = @(</a:t>
            </a:r>
            <a:r>
              <a:rPr lang="en-AU" baseline="0" dirty="0" err="1"/>
              <a:t>gci</a:t>
            </a:r>
            <a:r>
              <a:rPr lang="en-AU" baseline="0" dirty="0"/>
              <a:t> cert:\</a:t>
            </a:r>
            <a:r>
              <a:rPr lang="en-AU" baseline="0" dirty="0" err="1"/>
              <a:t>currentuser</a:t>
            </a:r>
            <a:r>
              <a:rPr lang="en-AU" baseline="0" dirty="0"/>
              <a:t>\my -</a:t>
            </a:r>
            <a:r>
              <a:rPr lang="en-AU" baseline="0" dirty="0" err="1"/>
              <a:t>codesigning</a:t>
            </a:r>
            <a:r>
              <a:rPr lang="en-AU" baseline="0" dirty="0"/>
              <a:t>)[0] </a:t>
            </a:r>
          </a:p>
          <a:p>
            <a:r>
              <a:rPr lang="en-AU" baseline="0" dirty="0"/>
              <a:t>Set-</a:t>
            </a:r>
            <a:r>
              <a:rPr lang="en-AU" baseline="0" dirty="0" err="1"/>
              <a:t>AuthenticodeSignature</a:t>
            </a:r>
            <a:r>
              <a:rPr lang="en-AU" baseline="0" dirty="0"/>
              <a:t> myscript.ps1 $cert</a:t>
            </a:r>
          </a:p>
          <a:p>
            <a:r>
              <a:rPr lang="en-AU" baseline="0" dirty="0"/>
              <a:t>____________________</a:t>
            </a:r>
            <a:endParaRPr lang="en-GB" baseline="0" dirty="0"/>
          </a:p>
          <a:p>
            <a:r>
              <a:rPr lang="en-AU" dirty="0"/>
              <a:t>Code signing is the best step you can take, and it doesn't take much involvement. For example, I use a graphical script editor that automatically signs my scripts every time I press Save, so code signing is pretty much transparent for me.</a:t>
            </a:r>
          </a:p>
          <a:p>
            <a:endParaRPr lang="en-AU" dirty="0"/>
          </a:p>
          <a:p>
            <a:r>
              <a:rPr lang="en-AU" dirty="0"/>
              <a:t>You can make it more transparent even without a fancy editor. For example, you can create a Windows PowerShell profile for yourself (create the file Microsoft.PowerShell_profile.ps1 in a folder named </a:t>
            </a:r>
            <a:r>
              <a:rPr lang="en-AU" dirty="0" err="1"/>
              <a:t>WindowsPowerShell</a:t>
            </a:r>
            <a:r>
              <a:rPr lang="en-AU" dirty="0"/>
              <a:t>, located under your documents folder), and add this function to it:</a:t>
            </a:r>
          </a:p>
          <a:p>
            <a:endParaRPr lang="en-AU" dirty="0"/>
          </a:p>
          <a:p>
            <a:r>
              <a:rPr lang="en-AU" dirty="0"/>
              <a:t>function sign ($filename) {</a:t>
            </a:r>
          </a:p>
          <a:p>
            <a:r>
              <a:rPr lang="en-AU" dirty="0"/>
              <a:t> $cert = @(</a:t>
            </a:r>
            <a:r>
              <a:rPr lang="en-AU" dirty="0" err="1"/>
              <a:t>gci</a:t>
            </a:r>
            <a:r>
              <a:rPr lang="en-AU" dirty="0"/>
              <a:t> cert:\</a:t>
            </a:r>
            <a:r>
              <a:rPr lang="en-AU" dirty="0" err="1"/>
              <a:t>currentuser</a:t>
            </a:r>
            <a:r>
              <a:rPr lang="en-AU" dirty="0"/>
              <a:t>\my </a:t>
            </a:r>
          </a:p>
          <a:p>
            <a:r>
              <a:rPr lang="en-AU" dirty="0"/>
              <a:t>-</a:t>
            </a:r>
            <a:r>
              <a:rPr lang="en-AU" dirty="0" err="1"/>
              <a:t>codesigning</a:t>
            </a:r>
            <a:r>
              <a:rPr lang="en-AU" dirty="0"/>
              <a:t>)[0]</a:t>
            </a:r>
          </a:p>
          <a:p>
            <a:r>
              <a:rPr lang="en-AU" dirty="0"/>
              <a:t>Set-</a:t>
            </a:r>
            <a:r>
              <a:rPr lang="en-AU" dirty="0" err="1"/>
              <a:t>AuthenticodeSignature</a:t>
            </a:r>
            <a:r>
              <a:rPr lang="en-AU" dirty="0"/>
              <a:t> $filename $cert</a:t>
            </a:r>
          </a:p>
          <a:p>
            <a:r>
              <a:rPr lang="en-AU" dirty="0"/>
              <a:t>}</a:t>
            </a:r>
          </a:p>
          <a:p>
            <a:r>
              <a:rPr lang="en-AU" dirty="0"/>
              <a:t> </a:t>
            </a:r>
          </a:p>
          <a:p>
            <a:r>
              <a:rPr lang="en-AU" dirty="0"/>
              <a:t>Now you can sign your script by simply entering:</a:t>
            </a:r>
          </a:p>
          <a:p>
            <a:r>
              <a:rPr lang="en-AU" dirty="0"/>
              <a:t>Sign c:\scripts\myscript.ps1</a:t>
            </a:r>
          </a:p>
          <a:p>
            <a:endParaRPr lang="en-AU" dirty="0"/>
          </a:p>
          <a:p>
            <a:endParaRPr lang="en-GB"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r>
              <a:rPr lang="en-US"/>
              <a:t>© 2011 Microsoft Corporation    	Microsoft Confidential</a:t>
            </a:r>
            <a:endParaRPr lang="en-US" dirty="0"/>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smtClean="0"/>
              <a:pPr/>
              <a:t>102</a:t>
            </a:fld>
            <a:endParaRPr lang="en-US" dirty="0"/>
          </a:p>
        </p:txBody>
      </p:sp>
    </p:spTree>
    <p:extLst>
      <p:ext uri="{BB962C8B-B14F-4D97-AF65-F5344CB8AC3E}">
        <p14:creationId xmlns:p14="http://schemas.microsoft.com/office/powerpoint/2010/main" val="266460413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103</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3642076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104</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96577703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116642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751412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107</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4517783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108</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63887193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0992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11</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62088831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a:t>get-help </a:t>
            </a:r>
            <a:r>
              <a:rPr lang="en-US" dirty="0" err="1"/>
              <a:t>about_Requires</a:t>
            </a:r>
            <a:endParaRPr lang="en-US" dirty="0"/>
          </a:p>
          <a:p>
            <a:endParaRPr lang="en-US" dirty="0"/>
          </a:p>
          <a:p>
            <a:r>
              <a:rPr lang="en-US" dirty="0"/>
              <a:t>TOPIC</a:t>
            </a:r>
          </a:p>
          <a:p>
            <a:r>
              <a:rPr lang="en-US" dirty="0"/>
              <a:t>    </a:t>
            </a:r>
            <a:r>
              <a:rPr lang="en-US" dirty="0" err="1"/>
              <a:t>about_Requires</a:t>
            </a:r>
            <a:endParaRPr lang="en-US" dirty="0"/>
          </a:p>
          <a:p>
            <a:endParaRPr lang="en-US" dirty="0"/>
          </a:p>
          <a:p>
            <a:r>
              <a:rPr lang="en-US" dirty="0"/>
              <a:t>SHORT DESCRIPTION</a:t>
            </a:r>
          </a:p>
          <a:p>
            <a:r>
              <a:rPr lang="en-US" dirty="0"/>
              <a:t>    Prevents a script from running without the required elements.</a:t>
            </a:r>
          </a:p>
          <a:p>
            <a:endParaRPr lang="en-US" dirty="0"/>
          </a:p>
          <a:p>
            <a:r>
              <a:rPr lang="en-US" dirty="0"/>
              <a:t>LONG DESCRIPTION</a:t>
            </a:r>
          </a:p>
          <a:p>
            <a:r>
              <a:rPr lang="en-US" dirty="0"/>
              <a:t>    The #Requires statement prevents a script from running unless the Windows</a:t>
            </a:r>
          </a:p>
          <a:p>
            <a:r>
              <a:rPr lang="en-US" dirty="0"/>
              <a:t>    PowerShell version, modules, snap-ins, and module and snap-in version</a:t>
            </a:r>
          </a:p>
          <a:p>
            <a:r>
              <a:rPr lang="en-US" dirty="0"/>
              <a:t>    prerequisites are met. If the prerequisites are not met, Windows PowerShell</a:t>
            </a:r>
          </a:p>
          <a:p>
            <a:r>
              <a:rPr lang="en-US" dirty="0"/>
              <a:t>    does not run the script.</a:t>
            </a:r>
          </a:p>
          <a:p>
            <a:endParaRPr lang="en-US" dirty="0"/>
          </a:p>
          <a:p>
            <a:r>
              <a:rPr lang="en-US" dirty="0"/>
              <a:t>    You can use #Requires statements in any script. You cannot use them in</a:t>
            </a:r>
          </a:p>
          <a:p>
            <a:r>
              <a:rPr lang="en-US" dirty="0"/>
              <a:t>    functions, cmdlets, or snap-ins.</a:t>
            </a:r>
          </a:p>
          <a:p>
            <a:endParaRPr lang="en-US" dirty="0"/>
          </a:p>
          <a:p>
            <a:r>
              <a:rPr lang="en-US" dirty="0"/>
              <a:t>  SYNTAX</a:t>
            </a:r>
          </a:p>
          <a:p>
            <a:r>
              <a:rPr lang="en-US" dirty="0"/>
              <a:t>          #Requires -Version &lt;N&gt;[.&lt;n&gt;]</a:t>
            </a:r>
          </a:p>
          <a:p>
            <a:r>
              <a:rPr lang="en-US" dirty="0"/>
              <a:t>          #Requires –</a:t>
            </a:r>
            <a:r>
              <a:rPr lang="en-US" dirty="0" err="1"/>
              <a:t>PSSnapin</a:t>
            </a:r>
            <a:r>
              <a:rPr lang="en-US" dirty="0"/>
              <a:t> &lt;</a:t>
            </a:r>
            <a:r>
              <a:rPr lang="en-US" dirty="0" err="1"/>
              <a:t>PSSnapin</a:t>
            </a:r>
            <a:r>
              <a:rPr lang="en-US" dirty="0"/>
              <a:t>-Name&gt; [-Version &lt;N&gt;[.&lt;n&gt;]]</a:t>
            </a:r>
          </a:p>
          <a:p>
            <a:r>
              <a:rPr lang="en-US" dirty="0"/>
              <a:t>          #Requires -Modules { &lt;Module-Name&gt; | &lt;</a:t>
            </a:r>
            <a:r>
              <a:rPr lang="en-US" dirty="0" err="1"/>
              <a:t>Hashtable</a:t>
            </a:r>
            <a:r>
              <a:rPr lang="en-US" dirty="0"/>
              <a:t>&gt; }</a:t>
            </a:r>
          </a:p>
          <a:p>
            <a:r>
              <a:rPr lang="en-US" dirty="0"/>
              <a:t>          #Requires –</a:t>
            </a:r>
            <a:r>
              <a:rPr lang="en-US" dirty="0" err="1"/>
              <a:t>ShellId</a:t>
            </a:r>
            <a:r>
              <a:rPr lang="en-US" dirty="0"/>
              <a:t> &lt;</a:t>
            </a:r>
            <a:r>
              <a:rPr lang="en-US" dirty="0" err="1"/>
              <a:t>ShellId</a:t>
            </a:r>
            <a:r>
              <a:rPr lang="en-US" dirty="0"/>
              <a:t>&gt;</a:t>
            </a:r>
          </a:p>
          <a:p>
            <a:r>
              <a:rPr lang="en-US" dirty="0"/>
              <a:t>          #Requires -</a:t>
            </a:r>
            <a:r>
              <a:rPr lang="en-US" dirty="0" err="1"/>
              <a:t>RunAsAdministrator</a:t>
            </a:r>
            <a:endParaRPr lang="en-US" dirty="0"/>
          </a:p>
          <a:p>
            <a:endParaRPr lang="en-US" dirty="0"/>
          </a:p>
          <a:p>
            <a:r>
              <a:rPr lang="en-US" dirty="0"/>
              <a:t>  RULES FOR USE</a:t>
            </a:r>
          </a:p>
          <a:p>
            <a:endParaRPr lang="en-US" dirty="0"/>
          </a:p>
          <a:p>
            <a:r>
              <a:rPr lang="en-US" dirty="0"/>
              <a:t>      - The #Requires statement must be the first item on a line in a script.</a:t>
            </a:r>
          </a:p>
          <a:p>
            <a:r>
              <a:rPr lang="en-US" dirty="0"/>
              <a:t>      - A script can include more than one #Requires statement.</a:t>
            </a:r>
          </a:p>
          <a:p>
            <a:r>
              <a:rPr lang="en-US" dirty="0"/>
              <a:t>      - The #Requires statements can appear on any line in a script.</a:t>
            </a:r>
          </a:p>
          <a:p>
            <a:endParaRPr lang="en-US" dirty="0"/>
          </a:p>
          <a:p>
            <a:r>
              <a:rPr lang="en-US" dirty="0"/>
              <a:t>  PARAMETERS</a:t>
            </a:r>
          </a:p>
          <a:p>
            <a:r>
              <a:rPr lang="en-US" dirty="0"/>
              <a:t>  -Version &lt;N&gt;[.&lt;n&gt;]</a:t>
            </a:r>
          </a:p>
          <a:p>
            <a:r>
              <a:rPr lang="en-US" dirty="0"/>
              <a:t>      Specifies the minimum version of Windows PowerShell that the script</a:t>
            </a:r>
          </a:p>
          <a:p>
            <a:r>
              <a:rPr lang="en-US" dirty="0"/>
              <a:t>      requires. Enter a major version number and optional minor version number.</a:t>
            </a:r>
          </a:p>
          <a:p>
            <a:endParaRPr lang="en-US" dirty="0"/>
          </a:p>
          <a:p>
            <a:r>
              <a:rPr lang="en-US" dirty="0"/>
              <a:t>      For example:</a:t>
            </a:r>
          </a:p>
          <a:p>
            <a:r>
              <a:rPr lang="en-US" dirty="0"/>
              <a:t>        #Requires -Version 3.0</a:t>
            </a:r>
          </a:p>
          <a:p>
            <a:endParaRPr lang="en-US" dirty="0"/>
          </a:p>
          <a:p>
            <a:r>
              <a:rPr lang="en-US" dirty="0"/>
              <a:t> -</a:t>
            </a:r>
            <a:r>
              <a:rPr lang="en-US" dirty="0" err="1"/>
              <a:t>PSSnapin</a:t>
            </a:r>
            <a:r>
              <a:rPr lang="en-US" dirty="0"/>
              <a:t> &lt;</a:t>
            </a:r>
            <a:r>
              <a:rPr lang="en-US" dirty="0" err="1"/>
              <a:t>PSSnapin</a:t>
            </a:r>
            <a:r>
              <a:rPr lang="en-US" dirty="0"/>
              <a:t>-Name&gt; [-Version &lt;N&gt;[.&lt;n&gt;]]</a:t>
            </a:r>
          </a:p>
          <a:p>
            <a:r>
              <a:rPr lang="en-US" dirty="0"/>
              <a:t>      Specifies a Windows PowerShell snap-in that the script requires. Enter the snap-in</a:t>
            </a:r>
          </a:p>
          <a:p>
            <a:r>
              <a:rPr lang="en-US" dirty="0"/>
              <a:t>      name and an optional version number.</a:t>
            </a:r>
          </a:p>
          <a:p>
            <a:endParaRPr lang="en-US" dirty="0"/>
          </a:p>
          <a:p>
            <a:r>
              <a:rPr lang="en-US" dirty="0"/>
              <a:t>      For example:</a:t>
            </a:r>
          </a:p>
          <a:p>
            <a:r>
              <a:rPr lang="en-US" dirty="0"/>
              <a:t>        #Requires –</a:t>
            </a:r>
            <a:r>
              <a:rPr lang="en-US" dirty="0" err="1"/>
              <a:t>PSSnapin</a:t>
            </a:r>
            <a:r>
              <a:rPr lang="en-US" dirty="0"/>
              <a:t> </a:t>
            </a:r>
            <a:r>
              <a:rPr lang="en-US" dirty="0" err="1"/>
              <a:t>DiskSnapin</a:t>
            </a:r>
            <a:r>
              <a:rPr lang="en-US" dirty="0"/>
              <a:t> -Version 1.2</a:t>
            </a:r>
          </a:p>
          <a:p>
            <a:endParaRPr lang="en-US" dirty="0"/>
          </a:p>
          <a:p>
            <a:r>
              <a:rPr lang="en-US" dirty="0"/>
              <a:t>  -Modules &lt;Module-Name&gt; | &lt;</a:t>
            </a:r>
            <a:r>
              <a:rPr lang="en-US" dirty="0" err="1"/>
              <a:t>Hashtable</a:t>
            </a:r>
            <a:r>
              <a:rPr lang="en-US" dirty="0"/>
              <a:t>&gt;</a:t>
            </a:r>
          </a:p>
          <a:p>
            <a:r>
              <a:rPr lang="en-US" dirty="0"/>
              <a:t>      Specifies Windows PowerShell modules that the script requires. Enter the module</a:t>
            </a:r>
          </a:p>
          <a:p>
            <a:r>
              <a:rPr lang="en-US" dirty="0"/>
              <a:t>      name and an optional version number. The Modules parameter is introduced in</a:t>
            </a:r>
          </a:p>
          <a:p>
            <a:r>
              <a:rPr lang="en-US" dirty="0"/>
              <a:t>      Windows PowerShell 3.0.</a:t>
            </a:r>
          </a:p>
          <a:p>
            <a:endParaRPr lang="en-US" dirty="0"/>
          </a:p>
          <a:p>
            <a:r>
              <a:rPr lang="en-US" dirty="0"/>
              <a:t>      If the required modules are not in the current session, Windows</a:t>
            </a:r>
          </a:p>
          <a:p>
            <a:r>
              <a:rPr lang="en-US" dirty="0"/>
              <a:t>      PowerShell imports them. If the modules cannot be imported,</a:t>
            </a:r>
          </a:p>
          <a:p>
            <a:r>
              <a:rPr lang="en-US" dirty="0"/>
              <a:t>      Windows PowerShell throws a terminating error.</a:t>
            </a:r>
          </a:p>
          <a:p>
            <a:endParaRPr lang="en-US" dirty="0"/>
          </a:p>
          <a:p>
            <a:r>
              <a:rPr lang="en-US" dirty="0"/>
              <a:t>      For each module, type the module name (&lt;String&gt;) or a hash table</a:t>
            </a:r>
          </a:p>
          <a:p>
            <a:r>
              <a:rPr lang="en-US" dirty="0"/>
              <a:t>      with the following keys. The value can be a combination of strings</a:t>
            </a:r>
          </a:p>
          <a:p>
            <a:r>
              <a:rPr lang="en-US" dirty="0"/>
              <a:t>      and hash tables.</a:t>
            </a:r>
          </a:p>
          <a:p>
            <a:endParaRPr lang="en-US" dirty="0"/>
          </a:p>
          <a:p>
            <a:r>
              <a:rPr lang="en-US" dirty="0"/>
              <a:t>          -- </a:t>
            </a:r>
            <a:r>
              <a:rPr lang="en-US" dirty="0" err="1"/>
              <a:t>ModuleName</a:t>
            </a:r>
            <a:r>
              <a:rPr lang="en-US" dirty="0"/>
              <a:t>. This key is required.</a:t>
            </a:r>
          </a:p>
          <a:p>
            <a:r>
              <a:rPr lang="en-US" dirty="0"/>
              <a:t>          -- </a:t>
            </a:r>
            <a:r>
              <a:rPr lang="en-US" dirty="0" err="1"/>
              <a:t>ModuleVersion</a:t>
            </a:r>
            <a:r>
              <a:rPr lang="en-US" dirty="0"/>
              <a:t>. This key is required.</a:t>
            </a:r>
          </a:p>
          <a:p>
            <a:r>
              <a:rPr lang="en-US" dirty="0"/>
              <a:t>          -- GUID. This key is optional.</a:t>
            </a:r>
          </a:p>
          <a:p>
            <a:endParaRPr lang="en-US" dirty="0"/>
          </a:p>
          <a:p>
            <a:r>
              <a:rPr lang="en-US" dirty="0"/>
              <a:t>      For example,</a:t>
            </a:r>
          </a:p>
          <a:p>
            <a:r>
              <a:rPr lang="en-US" dirty="0"/>
              <a:t>        #Requires -Modules </a:t>
            </a:r>
            <a:r>
              <a:rPr lang="en-US" dirty="0" err="1"/>
              <a:t>PSWorkflow</a:t>
            </a:r>
            <a:r>
              <a:rPr lang="en-US" dirty="0"/>
              <a:t>, @{</a:t>
            </a:r>
            <a:r>
              <a:rPr lang="en-US" dirty="0" err="1"/>
              <a:t>ModuleName</a:t>
            </a:r>
            <a:r>
              <a:rPr lang="en-US" dirty="0"/>
              <a:t>="</a:t>
            </a:r>
            <a:r>
              <a:rPr lang="en-US" dirty="0" err="1"/>
              <a:t>PSScheduledJob</a:t>
            </a:r>
            <a:r>
              <a:rPr lang="en-US" dirty="0"/>
              <a:t>";</a:t>
            </a:r>
            <a:r>
              <a:rPr lang="en-US" dirty="0" err="1"/>
              <a:t>ModuleVersion</a:t>
            </a:r>
            <a:r>
              <a:rPr lang="en-US" dirty="0"/>
              <a:t>=1.0.0.0}</a:t>
            </a:r>
          </a:p>
          <a:p>
            <a:endParaRPr lang="en-US" dirty="0"/>
          </a:p>
          <a:p>
            <a:r>
              <a:rPr lang="en-US" dirty="0"/>
              <a:t>  -</a:t>
            </a:r>
            <a:r>
              <a:rPr lang="en-US" dirty="0" err="1"/>
              <a:t>ShellId</a:t>
            </a:r>
            <a:endParaRPr lang="en-US" dirty="0"/>
          </a:p>
          <a:p>
            <a:r>
              <a:rPr lang="en-US" dirty="0"/>
              <a:t>      Specifies the shell that the script requires. Enter the shell ID.</a:t>
            </a:r>
          </a:p>
          <a:p>
            <a:endParaRPr lang="en-US" dirty="0"/>
          </a:p>
          <a:p>
            <a:r>
              <a:rPr lang="en-US" dirty="0"/>
              <a:t>      For example,</a:t>
            </a:r>
          </a:p>
          <a:p>
            <a:r>
              <a:rPr lang="en-US" dirty="0"/>
              <a:t>        #Requires –</a:t>
            </a:r>
            <a:r>
              <a:rPr lang="en-US" dirty="0" err="1"/>
              <a:t>ShellId</a:t>
            </a:r>
            <a:r>
              <a:rPr lang="en-US" dirty="0"/>
              <a:t> </a:t>
            </a:r>
            <a:r>
              <a:rPr lang="en-US" dirty="0" err="1"/>
              <a:t>MyLocalShell</a:t>
            </a:r>
            <a:endParaRPr lang="en-US" dirty="0"/>
          </a:p>
          <a:p>
            <a:endParaRPr lang="en-US" dirty="0"/>
          </a:p>
          <a:p>
            <a:r>
              <a:rPr lang="en-US" dirty="0"/>
              <a:t> -</a:t>
            </a:r>
            <a:r>
              <a:rPr lang="en-US" dirty="0" err="1"/>
              <a:t>RunAsAdministrator</a:t>
            </a:r>
            <a:endParaRPr lang="en-US" dirty="0"/>
          </a:p>
          <a:p>
            <a:r>
              <a:rPr lang="en-US" dirty="0"/>
              <a:t>      When this switch parameter is added to your requires statement,</a:t>
            </a:r>
          </a:p>
          <a:p>
            <a:r>
              <a:rPr lang="en-US" dirty="0"/>
              <a:t>      it specifies that the Windows PowerShell session in which you are</a:t>
            </a:r>
          </a:p>
          <a:p>
            <a:r>
              <a:rPr lang="en-US" dirty="0"/>
              <a:t>      running the script must be started with elevated user rights</a:t>
            </a:r>
          </a:p>
          <a:p>
            <a:r>
              <a:rPr lang="en-US" dirty="0"/>
              <a:t>      (Run as Administrator).</a:t>
            </a:r>
          </a:p>
          <a:p>
            <a:endParaRPr lang="en-US" dirty="0"/>
          </a:p>
          <a:p>
            <a:r>
              <a:rPr lang="en-US" dirty="0"/>
              <a:t>      For example,</a:t>
            </a:r>
          </a:p>
          <a:p>
            <a:r>
              <a:rPr lang="en-US" dirty="0"/>
              <a:t>        #Requires -</a:t>
            </a:r>
            <a:r>
              <a:rPr lang="en-US" dirty="0" err="1"/>
              <a:t>RunAsAdministrator</a:t>
            </a:r>
            <a:endParaRPr lang="en-US" dirty="0"/>
          </a:p>
          <a:p>
            <a:endParaRPr lang="en-US" dirty="0"/>
          </a:p>
          <a:p>
            <a:r>
              <a:rPr lang="en-US" dirty="0"/>
              <a:t>  EXAMPLES</a:t>
            </a:r>
          </a:p>
          <a:p>
            <a:endParaRPr lang="en-US" dirty="0"/>
          </a:p>
          <a:p>
            <a:r>
              <a:rPr lang="en-US" dirty="0"/>
              <a:t>      The following script has two #Requires statements. If the requirements</a:t>
            </a:r>
          </a:p>
          <a:p>
            <a:r>
              <a:rPr lang="en-US" dirty="0"/>
              <a:t>      specified in both statements are not met, the script does not run.</a:t>
            </a:r>
          </a:p>
          <a:p>
            <a:r>
              <a:rPr lang="en-US" dirty="0"/>
              <a:t>      Each #Requires statement must be the first item on a line:</a:t>
            </a:r>
          </a:p>
          <a:p>
            <a:endParaRPr lang="en-US" dirty="0"/>
          </a:p>
          <a:p>
            <a:r>
              <a:rPr lang="en-US" dirty="0"/>
              <a:t>          #Requires –Modules </a:t>
            </a:r>
            <a:r>
              <a:rPr lang="en-US" dirty="0" err="1"/>
              <a:t>PSWorkflow</a:t>
            </a:r>
            <a:endParaRPr lang="en-US" dirty="0"/>
          </a:p>
          <a:p>
            <a:r>
              <a:rPr lang="en-US" dirty="0"/>
              <a:t>          #Requires –Version 3</a:t>
            </a:r>
          </a:p>
          <a:p>
            <a:r>
              <a:rPr lang="en-US" dirty="0"/>
              <a:t>          </a:t>
            </a:r>
            <a:r>
              <a:rPr lang="en-US" dirty="0" err="1"/>
              <a:t>Param</a:t>
            </a:r>
            <a:endParaRPr lang="en-US" dirty="0"/>
          </a:p>
          <a:p>
            <a:r>
              <a:rPr lang="en-US" dirty="0"/>
              <a:t>         (</a:t>
            </a:r>
          </a:p>
          <a:p>
            <a:r>
              <a:rPr lang="en-US" dirty="0"/>
              <a:t>             [parameter(Mandatory=$true)]</a:t>
            </a:r>
          </a:p>
          <a:p>
            <a:r>
              <a:rPr lang="en-US" dirty="0"/>
              <a:t>             [String[]]</a:t>
            </a:r>
          </a:p>
          <a:p>
            <a:r>
              <a:rPr lang="en-US" dirty="0"/>
              <a:t>             $Path</a:t>
            </a:r>
          </a:p>
          <a:p>
            <a:r>
              <a:rPr lang="en-US" dirty="0"/>
              <a:t>         )</a:t>
            </a:r>
          </a:p>
          <a:p>
            <a:r>
              <a:rPr lang="en-US" dirty="0"/>
              <a:t>         ...</a:t>
            </a:r>
          </a:p>
          <a:p>
            <a:endParaRPr lang="en-US" dirty="0"/>
          </a:p>
          <a:p>
            <a:endParaRPr lang="en-US" dirty="0"/>
          </a:p>
          <a:p>
            <a:r>
              <a:rPr lang="en-US" dirty="0"/>
              <a:t>  NOTES</a:t>
            </a:r>
          </a:p>
          <a:p>
            <a:r>
              <a:rPr lang="en-US" dirty="0"/>
              <a:t>      In Windows PowerShell 3.0, the Windows PowerShell Core packages appear</a:t>
            </a:r>
          </a:p>
          <a:p>
            <a:r>
              <a:rPr lang="en-US" dirty="0"/>
              <a:t>      as modules in sessions started by using the InitialSessionState.CreateDefault2</a:t>
            </a:r>
          </a:p>
          <a:p>
            <a:r>
              <a:rPr lang="en-US" dirty="0"/>
              <a:t>      method, such as sessions started in the Windows PowerShell console. Otherwise,</a:t>
            </a:r>
          </a:p>
          <a:p>
            <a:r>
              <a:rPr lang="en-US" dirty="0"/>
              <a:t>      they appear as snap-ins. The exception is </a:t>
            </a:r>
            <a:r>
              <a:rPr lang="en-US" dirty="0" err="1"/>
              <a:t>Microsoft.PowerShell.Core</a:t>
            </a:r>
            <a:r>
              <a:rPr lang="en-US" dirty="0"/>
              <a:t>, which</a:t>
            </a:r>
          </a:p>
          <a:p>
            <a:r>
              <a:rPr lang="en-US" dirty="0"/>
              <a:t>      is always a snap-in.</a:t>
            </a:r>
          </a:p>
          <a:p>
            <a:endParaRPr lang="en-US" dirty="0"/>
          </a:p>
        </p:txBody>
      </p:sp>
    </p:spTree>
    <p:extLst>
      <p:ext uri="{BB962C8B-B14F-4D97-AF65-F5344CB8AC3E}">
        <p14:creationId xmlns:p14="http://schemas.microsoft.com/office/powerpoint/2010/main" val="14574004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a:latin typeface="SegoeUI"/>
              </a:rPr>
              <a:t>This is a more frequent scenario, the opposite of the one described in the previous section.
Imagine we’ve developed some new scripts using PowerShell v3 and its new functionalities. Maybe some of our production machines have not yet been upgraded to PowerShell 2.0. If we tried to run these scripts on these machines, we’d have a serious problem.
For example, it makes no sense to run the –Hidden switch in PowerShell 2.0… unless you want to see an ugly red error.
If you want to guarantee a minimum PowerShell version, you could check $</a:t>
            </a:r>
            <a:r>
              <a:rPr lang="en-US" dirty="0" err="1">
                <a:latin typeface="SegoeUI"/>
              </a:rPr>
              <a:t>host.Version</a:t>
            </a:r>
            <a:r>
              <a:rPr lang="en-US" dirty="0">
                <a:latin typeface="SegoeUI"/>
              </a:rPr>
              <a:t> inside your script, and act accordingly. 
However, you can also use the #requires keyword for this purpose. You must use a clause like</a:t>
            </a:r>
          </a:p>
          <a:p>
            <a:r>
              <a:rPr lang="en-US" dirty="0">
                <a:latin typeface="SegoeUI"/>
              </a:rPr>
              <a:t>    </a:t>
            </a:r>
            <a:r>
              <a:rPr lang="en-US" b="1" dirty="0">
                <a:latin typeface="SegoeUI"/>
              </a:rPr>
              <a:t>#requires –Version 3</a:t>
            </a:r>
            <a:r>
              <a:rPr lang="en-US" dirty="0">
                <a:latin typeface="SegoeUI"/>
              </a:rPr>
              <a:t>
at the beginning of the script. 
If you try to run it on a lower version, it will give out an error, without trying to run the script. To read more, take a look at  </a:t>
            </a:r>
            <a:r>
              <a:rPr lang="en-US" b="1" dirty="0">
                <a:latin typeface="SegoeUI"/>
              </a:rPr>
              <a:t>get-help </a:t>
            </a:r>
            <a:r>
              <a:rPr lang="en-US" b="1" dirty="0" err="1">
                <a:latin typeface="SegoeUI"/>
              </a:rPr>
              <a:t>about_requires</a:t>
            </a:r>
            <a:r>
              <a:rPr lang="en-US" dirty="0">
                <a:latin typeface="SegoeUI"/>
              </a:rPr>
              <a:t>
</a:t>
            </a:r>
            <a:endParaRPr lang="en-US" noProof="1">
              <a:latin typeface="SegoeUI"/>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73EBD503-35D4-44A8-8587-AEC2C404BB90}" type="slidenum">
              <a:rPr lang="en-US" smtClean="0">
                <a:solidFill>
                  <a:prstClr val="black"/>
                </a:solidFill>
              </a:rPr>
              <a:pPr/>
              <a:t>111</a:t>
            </a:fld>
            <a:endParaRPr lang="en-US">
              <a:solidFill>
                <a:prstClr val="black"/>
              </a:solidFill>
            </a:endParaRPr>
          </a:p>
        </p:txBody>
      </p:sp>
      <p:sp>
        <p:nvSpPr>
          <p:cNvPr id="5" name="Footer Placeholder 4"/>
          <p:cNvSpPr>
            <a:spLocks noGrp="1"/>
          </p:cNvSpPr>
          <p:nvPr>
            <p:ph type="ftr" sz="quarter" idx="4"/>
          </p:nvPr>
        </p:nvSpPr>
        <p:spPr>
          <a:xfrm>
            <a:off x="0" y="8685213"/>
            <a:ext cx="6204030" cy="457200"/>
          </a:xfrm>
          <a:prstGeom prst="rect">
            <a:avLst/>
          </a:prstGeom>
        </p:spPr>
        <p:txBody>
          <a:bodyPr/>
          <a:lstStyle/>
          <a:p>
            <a:r>
              <a:rPr lang="en-US" dirty="0"/>
              <a:t>© 2013 Microsoft Corporation    	Microsoft Confidential</a:t>
            </a:r>
          </a:p>
        </p:txBody>
      </p:sp>
    </p:spTree>
    <p:extLst>
      <p:ext uri="{BB962C8B-B14F-4D97-AF65-F5344CB8AC3E}">
        <p14:creationId xmlns:p14="http://schemas.microsoft.com/office/powerpoint/2010/main" val="213566299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a:latin typeface="SegoeUI"/>
              </a:rPr>
              <a:t>This is a more frequent scenario, the opposite of the one described in the previous section.
Imagine we’ve developed some new scripts using PowerShell v3 and its new functionalities. Maybe some of our production machines have not yet been upgraded to PowerShell 2.0. If we tried to run these scripts on these machines, we’d have a serious problem.
For example, it makes no sense to run the –Hidden switch in PowerShell 2.0… unless you want to see an ugly red error.
If you want to guarantee a minimum PowerShell version, you could check $</a:t>
            </a:r>
            <a:r>
              <a:rPr lang="en-US" dirty="0" err="1">
                <a:latin typeface="SegoeUI"/>
              </a:rPr>
              <a:t>host.Version</a:t>
            </a:r>
            <a:r>
              <a:rPr lang="en-US" dirty="0">
                <a:latin typeface="SegoeUI"/>
              </a:rPr>
              <a:t> inside your script, and act accordingly. 
However, you can also use the #requires keyword for this purpose. You must use a clause like</a:t>
            </a:r>
          </a:p>
          <a:p>
            <a:r>
              <a:rPr lang="en-US" dirty="0">
                <a:latin typeface="SegoeUI"/>
              </a:rPr>
              <a:t>    </a:t>
            </a:r>
            <a:r>
              <a:rPr lang="en-US" b="1" dirty="0">
                <a:latin typeface="SegoeUI"/>
              </a:rPr>
              <a:t>#requires –Version 3</a:t>
            </a:r>
            <a:r>
              <a:rPr lang="en-US" dirty="0">
                <a:latin typeface="SegoeUI"/>
              </a:rPr>
              <a:t>
at the beginning of the script. 
If you try to run it on a lower version, it will give out an error, without trying to run the script. To read more, take a look at  </a:t>
            </a:r>
            <a:r>
              <a:rPr lang="en-US" b="1" dirty="0">
                <a:latin typeface="SegoeUI"/>
              </a:rPr>
              <a:t>get-help </a:t>
            </a:r>
            <a:r>
              <a:rPr lang="en-US" b="1" dirty="0" err="1">
                <a:latin typeface="SegoeUI"/>
              </a:rPr>
              <a:t>about_requires</a:t>
            </a:r>
            <a:r>
              <a:rPr lang="en-US" dirty="0">
                <a:latin typeface="SegoeUI"/>
              </a:rPr>
              <a:t>
</a:t>
            </a:r>
            <a:endParaRPr lang="en-US" noProof="1">
              <a:latin typeface="SegoeUI"/>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73EBD503-35D4-44A8-8587-AEC2C404BB90}" type="slidenum">
              <a:rPr lang="en-US" smtClean="0">
                <a:solidFill>
                  <a:prstClr val="black"/>
                </a:solidFill>
              </a:rPr>
              <a:pPr/>
              <a:t>112</a:t>
            </a:fld>
            <a:endParaRPr lang="en-US">
              <a:solidFill>
                <a:prstClr val="black"/>
              </a:solidFill>
            </a:endParaRPr>
          </a:p>
        </p:txBody>
      </p:sp>
      <p:sp>
        <p:nvSpPr>
          <p:cNvPr id="5" name="Footer Placeholder 4"/>
          <p:cNvSpPr>
            <a:spLocks noGrp="1"/>
          </p:cNvSpPr>
          <p:nvPr>
            <p:ph type="ftr" sz="quarter" idx="4"/>
          </p:nvPr>
        </p:nvSpPr>
        <p:spPr>
          <a:xfrm>
            <a:off x="0" y="8685213"/>
            <a:ext cx="6204030" cy="457200"/>
          </a:xfrm>
          <a:prstGeom prst="rect">
            <a:avLst/>
          </a:prstGeom>
        </p:spPr>
        <p:txBody>
          <a:bodyPr/>
          <a:lstStyle/>
          <a:p>
            <a:r>
              <a:rPr lang="en-US" dirty="0"/>
              <a:t>© 2013 Microsoft Corporation    	Microsoft Confidential</a:t>
            </a:r>
          </a:p>
        </p:txBody>
      </p:sp>
    </p:spTree>
    <p:extLst>
      <p:ext uri="{BB962C8B-B14F-4D97-AF65-F5344CB8AC3E}">
        <p14:creationId xmlns:p14="http://schemas.microsoft.com/office/powerpoint/2010/main" val="366820112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113</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784546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114</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6279731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115</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8355545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277276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73EBD503-35D4-44A8-8587-AEC2C404BB90}" type="slidenum">
              <a:rPr lang="en-US" smtClean="0"/>
              <a:pPr/>
              <a:t>117</a:t>
            </a:fld>
            <a:endParaRPr lang="en-US"/>
          </a:p>
        </p:txBody>
      </p:sp>
      <p:sp>
        <p:nvSpPr>
          <p:cNvPr id="7" name="Slide Image Placeholder 6"/>
          <p:cNvSpPr>
            <a:spLocks noGrp="1" noRot="1" noChangeAspect="1"/>
          </p:cNvSpPr>
          <p:nvPr>
            <p:ph type="sldImg"/>
          </p:nvPr>
        </p:nvSpPr>
        <p:spPr>
          <a:xfrm>
            <a:off x="685800" y="11430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r>
              <a:rPr lang="en-US" dirty="0"/>
              <a:t>© 2013 Microsoft Corporation    	Microsoft Confidential</a:t>
            </a:r>
          </a:p>
        </p:txBody>
      </p:sp>
    </p:spTree>
    <p:extLst>
      <p:ext uri="{BB962C8B-B14F-4D97-AF65-F5344CB8AC3E}">
        <p14:creationId xmlns:p14="http://schemas.microsoft.com/office/powerpoint/2010/main" val="340186359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highlight>
                <a:srgbClr val="FFFF00"/>
              </a:highlight>
            </a:endParaRP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73EBD503-35D4-44A8-8587-AEC2C404BB90}" type="slidenum">
              <a:rPr lang="en-US" smtClean="0"/>
              <a:pPr/>
              <a:t>118</a:t>
            </a:fld>
            <a:endParaRPr lang="en-US"/>
          </a:p>
        </p:txBody>
      </p:sp>
      <p:sp>
        <p:nvSpPr>
          <p:cNvPr id="7" name="Slide Image Placeholder 6"/>
          <p:cNvSpPr>
            <a:spLocks noGrp="1" noRot="1" noChangeAspect="1"/>
          </p:cNvSpPr>
          <p:nvPr>
            <p:ph type="sldImg"/>
          </p:nvPr>
        </p:nvSpPr>
        <p:spPr>
          <a:xfrm>
            <a:off x="685800" y="11430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r>
              <a:rPr lang="en-US" dirty="0"/>
              <a:t>© 2013 Microsoft Corporation    	Microsoft Confidential</a:t>
            </a:r>
          </a:p>
        </p:txBody>
      </p:sp>
    </p:spTree>
    <p:extLst>
      <p:ext uri="{BB962C8B-B14F-4D97-AF65-F5344CB8AC3E}">
        <p14:creationId xmlns:p14="http://schemas.microsoft.com/office/powerpoint/2010/main" val="277264882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119</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211144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12</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14777722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Link to lab: https://labondemand.com/LabProfile/40021</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104811052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smtClean="0"/>
              <a:pPr/>
              <a:t>121</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smtClean="0"/>
              <a:t>2/8/2019</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399178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13</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43501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function is a named block of code that performs an action. When you type the function name, the code in the function runs. </a:t>
            </a:r>
          </a:p>
          <a:p>
            <a:endParaRPr lang="en-GB" dirty="0"/>
          </a:p>
          <a:p>
            <a:r>
              <a:rPr lang="en-GB" dirty="0"/>
              <a:t>Functions</a:t>
            </a:r>
            <a:r>
              <a:rPr lang="en-GB" baseline="0" dirty="0"/>
              <a:t> can return objects and data as well as executing code.  Functions can also take parameters as input.</a:t>
            </a:r>
          </a:p>
          <a:p>
            <a:endParaRPr lang="en-GB" baseline="0" dirty="0"/>
          </a:p>
          <a:p>
            <a:r>
              <a:rPr lang="en-GB" baseline="0" dirty="0"/>
              <a:t>Functions must be defined in the script before they are called.</a:t>
            </a:r>
            <a:endParaRPr lang="en-GB"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r>
              <a:rPr lang="en-US"/>
              <a:t>© 2011 Microsoft Corporation    	Microsoft Confidential</a:t>
            </a:r>
            <a:endParaRPr lang="en-US" dirty="0"/>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smtClean="0"/>
              <a:pPr/>
              <a:t>14</a:t>
            </a:fld>
            <a:endParaRPr lang="en-US" dirty="0"/>
          </a:p>
        </p:txBody>
      </p:sp>
    </p:spTree>
    <p:extLst>
      <p:ext uri="{BB962C8B-B14F-4D97-AF65-F5344CB8AC3E}">
        <p14:creationId xmlns:p14="http://schemas.microsoft.com/office/powerpoint/2010/main" val="2050729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function is a named block of code that performs an action. When you type the function name, the code in the function runs. </a:t>
            </a:r>
          </a:p>
          <a:p>
            <a:endParaRPr lang="en-GB" dirty="0"/>
          </a:p>
          <a:p>
            <a:r>
              <a:rPr lang="en-GB" dirty="0"/>
              <a:t>Functions</a:t>
            </a:r>
            <a:r>
              <a:rPr lang="en-GB" baseline="0" dirty="0"/>
              <a:t> can return objects and data as well as executing code.  Functions can also take parameters as input.</a:t>
            </a:r>
          </a:p>
          <a:p>
            <a:endParaRPr lang="en-GB" baseline="0" dirty="0"/>
          </a:p>
          <a:p>
            <a:r>
              <a:rPr lang="en-GB" baseline="0" dirty="0"/>
              <a:t>Functions must be defined in the script before they are called.</a:t>
            </a:r>
          </a:p>
          <a:p>
            <a:endParaRPr lang="en-GB"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934331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Tab for all lines between {} to create readability in your scripts</a:t>
            </a:r>
          </a:p>
        </p:txBody>
      </p:sp>
    </p:spTree>
    <p:extLst>
      <p:ext uri="{BB962C8B-B14F-4D97-AF65-F5344CB8AC3E}">
        <p14:creationId xmlns:p14="http://schemas.microsoft.com/office/powerpoint/2010/main" val="4166235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4549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18</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82250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19</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630721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smtClean="0"/>
              <a:pPr/>
              <a:t>2</a:t>
            </a:fld>
            <a:endParaRPr lang="en-US"/>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smtClean="0"/>
              <a:t>2/8/2019</a:t>
            </a:fld>
            <a:endParaRPr lang="en-US"/>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119512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20</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952581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There</a:t>
            </a:r>
            <a:r>
              <a:rPr lang="en-US" baseline="0" dirty="0"/>
              <a:t> are 3 key areas of remoting in PowerShell 2. 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type is using legacy remoting protocols built into the operating system such as RPC and DCOM.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does not require an agent on the remote machine.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is WMI which has been installed by default on operating systems since Windows 2000 and again require no agent.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third type is using the WS-MAN protocol introduced in Windows Server 2008 R2 and will be discussed in depth in this lesson.</a:t>
            </a:r>
            <a:endParaRPr lang="en-US" dirty="0"/>
          </a:p>
          <a:p>
            <a:endParaRPr lang="en-AU" dirty="0"/>
          </a:p>
          <a:p>
            <a:r>
              <a:rPr lang="en-AU" dirty="0"/>
              <a:t>PowerShell 3.0 adds CIM sessions.  Technically these do</a:t>
            </a:r>
            <a:r>
              <a:rPr lang="en-AU" baseline="0" dirty="0"/>
              <a:t> not require </a:t>
            </a:r>
            <a:r>
              <a:rPr lang="en-AU" dirty="0"/>
              <a:t>PowerShell </a:t>
            </a:r>
            <a:r>
              <a:rPr lang="en-AU" dirty="0" err="1"/>
              <a:t>remoting</a:t>
            </a:r>
            <a:r>
              <a:rPr lang="en-AU" dirty="0"/>
              <a:t> to be enabled, but they run over WS-MAN.</a:t>
            </a:r>
          </a:p>
          <a:p>
            <a:r>
              <a:rPr lang="en-AU" dirty="0"/>
              <a:t>http://www.powershellmagazine.com/2014/04/01/desired-state-configuration-and-the-remoting-myth/</a:t>
            </a:r>
          </a:p>
          <a:p>
            <a:endParaRPr lang="en-AU" dirty="0"/>
          </a:p>
          <a:p>
            <a:r>
              <a:rPr lang="en-AU" dirty="0"/>
              <a:t>PowerShell 3.0 adds Workflows, which</a:t>
            </a:r>
            <a:r>
              <a:rPr lang="en-AU" baseline="0" dirty="0"/>
              <a:t> use a specially-configured session configuration over PS </a:t>
            </a:r>
            <a:r>
              <a:rPr lang="en-AU" baseline="0" dirty="0" err="1"/>
              <a:t>remoting</a:t>
            </a:r>
            <a:r>
              <a:rPr lang="en-AU" baseline="0" dirty="0"/>
              <a:t>.</a:t>
            </a:r>
          </a:p>
          <a:p>
            <a:endParaRPr lang="en-AU" baseline="0" dirty="0"/>
          </a:p>
          <a:p>
            <a:r>
              <a:rPr lang="en-AU" baseline="0" dirty="0"/>
              <a:t>PowerShell 4.0 adds Desired State Configuration (DSC), which uses CIM sessions.</a:t>
            </a:r>
            <a:endParaRPr lang="en-AU" dirty="0"/>
          </a:p>
          <a:p>
            <a:endParaRPr lang="en-AU"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r>
              <a:rPr lang="en-US"/>
              <a:t>© 2011 Microsoft Corporation    	Microsoft Confidential</a:t>
            </a:r>
            <a:endParaRPr lang="en-US" dirty="0"/>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smtClean="0"/>
              <a:pPr/>
              <a:t>21</a:t>
            </a:fld>
            <a:endParaRPr lang="en-US" dirty="0"/>
          </a:p>
        </p:txBody>
      </p:sp>
    </p:spTree>
    <p:extLst>
      <p:ext uri="{BB962C8B-B14F-4D97-AF65-F5344CB8AC3E}">
        <p14:creationId xmlns:p14="http://schemas.microsoft.com/office/powerpoint/2010/main" val="947641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3336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3426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AU" dirty="0"/>
              <a:t>To run remote sessions on Windows PowerShell 2.0, the local and remote computers</a:t>
            </a:r>
          </a:p>
          <a:p>
            <a:r>
              <a:rPr lang="en-AU" dirty="0"/>
              <a:t>must have the following:</a:t>
            </a:r>
          </a:p>
          <a:p>
            <a:endParaRPr lang="en-AU" dirty="0"/>
          </a:p>
          <a:p>
            <a:r>
              <a:rPr lang="en-AU" dirty="0"/>
              <a:t>    --  Windows PowerShell 2.0 or later</a:t>
            </a:r>
          </a:p>
          <a:p>
            <a:r>
              <a:rPr lang="en-AU" dirty="0"/>
              <a:t>    --  The Microsoft .NET Framework 2.0 or later</a:t>
            </a:r>
          </a:p>
          <a:p>
            <a:r>
              <a:rPr lang="en-AU" dirty="0"/>
              <a:t>    --  Windows Remote Management 2.0</a:t>
            </a:r>
          </a:p>
          <a:p>
            <a:endParaRPr lang="en-AU" dirty="0"/>
          </a:p>
          <a:p>
            <a:r>
              <a:rPr lang="en-AU" dirty="0"/>
              <a:t>You can create remote sessions between computers running Windows PowerShell 2.0</a:t>
            </a:r>
          </a:p>
          <a:p>
            <a:r>
              <a:rPr lang="en-AU" dirty="0"/>
              <a:t>and Windows PowerShell 3.0. However, features that run only on Windows</a:t>
            </a:r>
          </a:p>
          <a:p>
            <a:r>
              <a:rPr lang="en-AU" dirty="0"/>
              <a:t>PowerShell 3.0, such as the ability to disconnect and reconnect to sessions, are</a:t>
            </a:r>
          </a:p>
          <a:p>
            <a:r>
              <a:rPr lang="en-AU" dirty="0"/>
              <a:t>available only when both computers are running Windows PowerShell 3.0.</a:t>
            </a:r>
          </a:p>
          <a:p>
            <a:endParaRPr lang="en-AU" dirty="0"/>
          </a:p>
          <a:p>
            <a:r>
              <a:rPr lang="en-AU" dirty="0"/>
              <a:t>WINDOWS NETWORK LOCATIONS and Remoting</a:t>
            </a:r>
          </a:p>
          <a:p>
            <a:endParaRPr lang="en-AU" dirty="0"/>
          </a:p>
          <a:p>
            <a:r>
              <a:rPr lang="en-AU" dirty="0"/>
              <a:t>  Beginning in Windows PowerShell 3.0, the Enable-</a:t>
            </a:r>
            <a:r>
              <a:rPr lang="en-AU" dirty="0" err="1"/>
              <a:t>PSRemoting</a:t>
            </a:r>
            <a:r>
              <a:rPr lang="en-AU" dirty="0"/>
              <a:t> cmdlet can enable</a:t>
            </a:r>
          </a:p>
          <a:p>
            <a:r>
              <a:rPr lang="en-AU" dirty="0"/>
              <a:t>  </a:t>
            </a:r>
            <a:r>
              <a:rPr lang="en-AU" dirty="0" err="1"/>
              <a:t>remoting</a:t>
            </a:r>
            <a:r>
              <a:rPr lang="en-AU" dirty="0"/>
              <a:t> on client and server versions of Windows on private, domain, and</a:t>
            </a:r>
          </a:p>
          <a:p>
            <a:r>
              <a:rPr lang="en-AU" dirty="0"/>
              <a:t>  public networks.</a:t>
            </a:r>
          </a:p>
          <a:p>
            <a:endParaRPr lang="en-AU" dirty="0"/>
          </a:p>
          <a:p>
            <a:r>
              <a:rPr lang="en-AU" dirty="0"/>
              <a:t>  On server versions of Windows with private and domain networks, the</a:t>
            </a:r>
          </a:p>
          <a:p>
            <a:r>
              <a:rPr lang="en-AU" dirty="0"/>
              <a:t>  Enable-</a:t>
            </a:r>
            <a:r>
              <a:rPr lang="en-AU" dirty="0" err="1"/>
              <a:t>PSRemoting</a:t>
            </a:r>
            <a:r>
              <a:rPr lang="en-AU" dirty="0"/>
              <a:t> cmdlet creates  firewall rules that allow unrestricted</a:t>
            </a:r>
          </a:p>
          <a:p>
            <a:r>
              <a:rPr lang="en-AU" dirty="0"/>
              <a:t>  remote access. It also creates a firewall rule for public networks that</a:t>
            </a:r>
          </a:p>
          <a:p>
            <a:r>
              <a:rPr lang="en-AU" dirty="0"/>
              <a:t>  allows remote  access only from computers in the same local subnet. This</a:t>
            </a:r>
          </a:p>
          <a:p>
            <a:r>
              <a:rPr lang="en-AU" dirty="0"/>
              <a:t>  local subnet firewall rule is enabled by default on server versions of</a:t>
            </a:r>
          </a:p>
          <a:p>
            <a:r>
              <a:rPr lang="en-AU" dirty="0"/>
              <a:t>  Windows on public networks, but Enable-</a:t>
            </a:r>
            <a:r>
              <a:rPr lang="en-AU" dirty="0" err="1"/>
              <a:t>PSRemoting</a:t>
            </a:r>
            <a:r>
              <a:rPr lang="en-AU" dirty="0"/>
              <a:t> reapplies the rule in</a:t>
            </a:r>
          </a:p>
          <a:p>
            <a:r>
              <a:rPr lang="en-AU" dirty="0"/>
              <a:t>  case it was changed or deleted.</a:t>
            </a:r>
          </a:p>
          <a:p>
            <a:endParaRPr lang="en-AU" dirty="0"/>
          </a:p>
          <a:p>
            <a:r>
              <a:rPr lang="en-AU" dirty="0"/>
              <a:t>  On client versions of Windows with private and domain networks, by</a:t>
            </a:r>
          </a:p>
          <a:p>
            <a:r>
              <a:rPr lang="en-AU" dirty="0"/>
              <a:t>  default, the Enable-</a:t>
            </a:r>
            <a:r>
              <a:rPr lang="en-AU" dirty="0" err="1"/>
              <a:t>PSRemoting</a:t>
            </a:r>
            <a:r>
              <a:rPr lang="en-AU" dirty="0"/>
              <a:t> cmdlet creates firewall rules that</a:t>
            </a:r>
          </a:p>
          <a:p>
            <a:r>
              <a:rPr lang="en-AU" dirty="0"/>
              <a:t>  allow unrestricted remote access.</a:t>
            </a:r>
          </a:p>
          <a:p>
            <a:endParaRPr lang="en-AU" dirty="0"/>
          </a:p>
          <a:p>
            <a:r>
              <a:rPr lang="en-AU" dirty="0"/>
              <a:t>  To enable </a:t>
            </a:r>
            <a:r>
              <a:rPr lang="en-AU" dirty="0" err="1"/>
              <a:t>remoting</a:t>
            </a:r>
            <a:r>
              <a:rPr lang="en-AU" dirty="0"/>
              <a:t> on client versions of Windows with public networks,</a:t>
            </a:r>
          </a:p>
          <a:p>
            <a:r>
              <a:rPr lang="en-AU" dirty="0"/>
              <a:t>  use the </a:t>
            </a:r>
            <a:r>
              <a:rPr lang="en-AU" dirty="0" err="1"/>
              <a:t>SkipNetworkProfileCheck</a:t>
            </a:r>
            <a:r>
              <a:rPr lang="en-AU" dirty="0"/>
              <a:t> parameter of the Enable-</a:t>
            </a:r>
            <a:r>
              <a:rPr lang="en-AU" dirty="0" err="1"/>
              <a:t>PSRemoting</a:t>
            </a:r>
            <a:r>
              <a:rPr lang="en-AU" dirty="0"/>
              <a:t> cmdlet.</a:t>
            </a:r>
          </a:p>
          <a:p>
            <a:r>
              <a:rPr lang="en-AU" dirty="0"/>
              <a:t>  It creates a firewall rule that that allows remote access only from</a:t>
            </a:r>
          </a:p>
          <a:p>
            <a:r>
              <a:rPr lang="en-AU" dirty="0"/>
              <a:t>  computers in the same local subnet.</a:t>
            </a:r>
          </a:p>
          <a:p>
            <a:endParaRPr lang="en-AU" dirty="0"/>
          </a:p>
          <a:p>
            <a:r>
              <a:rPr lang="en-AU" dirty="0"/>
              <a:t>  To remove the local subnet restriction on public networks and allow remote</a:t>
            </a:r>
          </a:p>
          <a:p>
            <a:r>
              <a:rPr lang="en-AU" dirty="0"/>
              <a:t>  access from all locations on client and server versions of Windows, use</a:t>
            </a:r>
          </a:p>
          <a:p>
            <a:r>
              <a:rPr lang="en-AU" dirty="0"/>
              <a:t>  the Set-</a:t>
            </a:r>
            <a:r>
              <a:rPr lang="en-AU" dirty="0" err="1"/>
              <a:t>NetFirewallRule</a:t>
            </a:r>
            <a:r>
              <a:rPr lang="en-AU" dirty="0"/>
              <a:t> cmdlet in the </a:t>
            </a:r>
            <a:r>
              <a:rPr lang="en-AU" dirty="0" err="1"/>
              <a:t>NetSecurity</a:t>
            </a:r>
            <a:r>
              <a:rPr lang="en-AU" dirty="0"/>
              <a:t> module. Run the following</a:t>
            </a:r>
          </a:p>
          <a:p>
            <a:r>
              <a:rPr lang="en-AU" dirty="0"/>
              <a:t>  command:</a:t>
            </a:r>
          </a:p>
          <a:p>
            <a:endParaRPr lang="en-AU" dirty="0"/>
          </a:p>
          <a:p>
            <a:r>
              <a:rPr lang="en-AU" dirty="0"/>
              <a:t>      Set-</a:t>
            </a:r>
            <a:r>
              <a:rPr lang="en-AU" dirty="0" err="1"/>
              <a:t>NetFirewallRule</a:t>
            </a:r>
            <a:r>
              <a:rPr lang="en-AU" dirty="0"/>
              <a:t> -Name "WINRM-HTTP-In-TCP-PUBLIC" -</a:t>
            </a:r>
            <a:r>
              <a:rPr lang="en-AU" dirty="0" err="1"/>
              <a:t>RemoteAddress</a:t>
            </a:r>
            <a:r>
              <a:rPr lang="en-AU" dirty="0"/>
              <a:t> Any</a:t>
            </a:r>
          </a:p>
          <a:p>
            <a:endParaRPr lang="en-AU" dirty="0"/>
          </a:p>
          <a:p>
            <a:r>
              <a:rPr lang="en-AU" dirty="0"/>
              <a:t>RUN AS ADMINISTRATOR</a:t>
            </a:r>
          </a:p>
          <a:p>
            <a:endParaRPr lang="en-AU" dirty="0"/>
          </a:p>
          <a:p>
            <a:r>
              <a:rPr lang="en-AU" dirty="0"/>
              <a:t>   Administrator privileges are required for the following </a:t>
            </a:r>
            <a:r>
              <a:rPr lang="en-AU" dirty="0" err="1"/>
              <a:t>remoting</a:t>
            </a:r>
            <a:endParaRPr lang="en-AU" dirty="0"/>
          </a:p>
          <a:p>
            <a:r>
              <a:rPr lang="en-AU" dirty="0"/>
              <a:t>   operations:</a:t>
            </a:r>
          </a:p>
          <a:p>
            <a:endParaRPr lang="en-AU" dirty="0"/>
          </a:p>
          <a:p>
            <a:r>
              <a:rPr lang="en-AU" dirty="0"/>
              <a:t>       -- Establishing a remote connection to the local computer. This is</a:t>
            </a:r>
          </a:p>
          <a:p>
            <a:r>
              <a:rPr lang="en-AU" dirty="0"/>
              <a:t>          commonly known as a "loopback" scenario.</a:t>
            </a:r>
          </a:p>
          <a:p>
            <a:endParaRPr lang="en-AU" dirty="0"/>
          </a:p>
          <a:p>
            <a:r>
              <a:rPr lang="en-AU" dirty="0"/>
              <a:t>       -- Managing session configurations on the local computer.</a:t>
            </a:r>
          </a:p>
          <a:p>
            <a:endParaRPr lang="en-AU" dirty="0"/>
          </a:p>
          <a:p>
            <a:r>
              <a:rPr lang="en-AU" dirty="0"/>
              <a:t>       -- Viewing and changing WS-Management settings on the local computer.</a:t>
            </a:r>
          </a:p>
          <a:p>
            <a:r>
              <a:rPr lang="en-AU" dirty="0"/>
              <a:t>          These are the settings in the LocalHost node of the WSMAN: drive.</a:t>
            </a:r>
          </a:p>
        </p:txBody>
      </p:sp>
    </p:spTree>
    <p:extLst>
      <p:ext uri="{BB962C8B-B14F-4D97-AF65-F5344CB8AC3E}">
        <p14:creationId xmlns:p14="http://schemas.microsoft.com/office/powerpoint/2010/main" val="2585724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AU" dirty="0"/>
              <a:t>To run remote sessions on Windows PowerShell 2.0, the local and remote computers</a:t>
            </a:r>
          </a:p>
          <a:p>
            <a:r>
              <a:rPr lang="en-AU" dirty="0"/>
              <a:t>must have the following:</a:t>
            </a:r>
          </a:p>
          <a:p>
            <a:endParaRPr lang="en-AU" dirty="0"/>
          </a:p>
          <a:p>
            <a:r>
              <a:rPr lang="en-AU" dirty="0"/>
              <a:t>    --  Windows PowerShell 2.0 or later</a:t>
            </a:r>
          </a:p>
          <a:p>
            <a:r>
              <a:rPr lang="en-AU" dirty="0"/>
              <a:t>    --  The Microsoft .NET Framework 2.0 or later</a:t>
            </a:r>
          </a:p>
          <a:p>
            <a:r>
              <a:rPr lang="en-AU" dirty="0"/>
              <a:t>    --  Windows Remote Management 2.0</a:t>
            </a:r>
          </a:p>
          <a:p>
            <a:endParaRPr lang="en-AU" dirty="0"/>
          </a:p>
          <a:p>
            <a:r>
              <a:rPr lang="en-AU" dirty="0"/>
              <a:t>You can create remote sessions between computers running Windows PowerShell 2.0</a:t>
            </a:r>
          </a:p>
          <a:p>
            <a:r>
              <a:rPr lang="en-AU" dirty="0"/>
              <a:t>and Windows PowerShell 3.0. However, features that run only on Windows</a:t>
            </a:r>
          </a:p>
          <a:p>
            <a:r>
              <a:rPr lang="en-AU" dirty="0"/>
              <a:t>PowerShell 3.0, such as the ability to disconnect and reconnect to sessions, are</a:t>
            </a:r>
          </a:p>
          <a:p>
            <a:r>
              <a:rPr lang="en-AU" dirty="0"/>
              <a:t>available only when both computers are running Windows PowerShell 3.0.</a:t>
            </a:r>
          </a:p>
          <a:p>
            <a:endParaRPr lang="en-AU" dirty="0"/>
          </a:p>
          <a:p>
            <a:r>
              <a:rPr lang="en-AU" dirty="0"/>
              <a:t>WINDOWS NETWORK LOCATIONS and Remoting</a:t>
            </a:r>
          </a:p>
          <a:p>
            <a:endParaRPr lang="en-AU" dirty="0"/>
          </a:p>
          <a:p>
            <a:r>
              <a:rPr lang="en-AU" dirty="0"/>
              <a:t>  Beginning in Windows PowerShell 3.0, the Enable-</a:t>
            </a:r>
            <a:r>
              <a:rPr lang="en-AU" dirty="0" err="1"/>
              <a:t>PSRemoting</a:t>
            </a:r>
            <a:r>
              <a:rPr lang="en-AU" dirty="0"/>
              <a:t> cmdlet can enable</a:t>
            </a:r>
          </a:p>
          <a:p>
            <a:r>
              <a:rPr lang="en-AU" dirty="0"/>
              <a:t>  </a:t>
            </a:r>
            <a:r>
              <a:rPr lang="en-AU" dirty="0" err="1"/>
              <a:t>remoting</a:t>
            </a:r>
            <a:r>
              <a:rPr lang="en-AU" dirty="0"/>
              <a:t> on client and server versions of Windows on private, domain, and</a:t>
            </a:r>
          </a:p>
          <a:p>
            <a:r>
              <a:rPr lang="en-AU" dirty="0"/>
              <a:t>  public networks.</a:t>
            </a:r>
          </a:p>
          <a:p>
            <a:endParaRPr lang="en-AU" dirty="0"/>
          </a:p>
          <a:p>
            <a:r>
              <a:rPr lang="en-AU" dirty="0"/>
              <a:t>  On server versions of Windows with private and domain networks, the</a:t>
            </a:r>
          </a:p>
          <a:p>
            <a:r>
              <a:rPr lang="en-AU" dirty="0"/>
              <a:t>  Enable-</a:t>
            </a:r>
            <a:r>
              <a:rPr lang="en-AU" dirty="0" err="1"/>
              <a:t>PSRemoting</a:t>
            </a:r>
            <a:r>
              <a:rPr lang="en-AU" dirty="0"/>
              <a:t> cmdlet creates  firewall rules that allow unrestricted</a:t>
            </a:r>
          </a:p>
          <a:p>
            <a:r>
              <a:rPr lang="en-AU" dirty="0"/>
              <a:t>  remote access. It also creates a firewall rule for public networks that</a:t>
            </a:r>
          </a:p>
          <a:p>
            <a:r>
              <a:rPr lang="en-AU" dirty="0"/>
              <a:t>  allows remote  access only from computers in the same local subnet. This</a:t>
            </a:r>
          </a:p>
          <a:p>
            <a:r>
              <a:rPr lang="en-AU" dirty="0"/>
              <a:t>  local subnet firewall rule is enabled by default on server versions of</a:t>
            </a:r>
          </a:p>
          <a:p>
            <a:r>
              <a:rPr lang="en-AU" dirty="0"/>
              <a:t>  Windows on public networks, but Enable-</a:t>
            </a:r>
            <a:r>
              <a:rPr lang="en-AU" dirty="0" err="1"/>
              <a:t>PSRemoting</a:t>
            </a:r>
            <a:r>
              <a:rPr lang="en-AU" dirty="0"/>
              <a:t> reapplies the rule in</a:t>
            </a:r>
          </a:p>
          <a:p>
            <a:r>
              <a:rPr lang="en-AU" dirty="0"/>
              <a:t>  case it was changed or deleted.</a:t>
            </a:r>
          </a:p>
          <a:p>
            <a:endParaRPr lang="en-AU" dirty="0"/>
          </a:p>
          <a:p>
            <a:r>
              <a:rPr lang="en-AU" dirty="0"/>
              <a:t>  On client versions of Windows with private and domain networks, by</a:t>
            </a:r>
          </a:p>
          <a:p>
            <a:r>
              <a:rPr lang="en-AU" dirty="0"/>
              <a:t>  default, the Enable-</a:t>
            </a:r>
            <a:r>
              <a:rPr lang="en-AU" dirty="0" err="1"/>
              <a:t>PSRemoting</a:t>
            </a:r>
            <a:r>
              <a:rPr lang="en-AU" dirty="0"/>
              <a:t> cmdlet creates firewall rules that</a:t>
            </a:r>
          </a:p>
          <a:p>
            <a:r>
              <a:rPr lang="en-AU" dirty="0"/>
              <a:t>  allow unrestricted remote access.</a:t>
            </a:r>
          </a:p>
          <a:p>
            <a:endParaRPr lang="en-AU" dirty="0"/>
          </a:p>
          <a:p>
            <a:r>
              <a:rPr lang="en-AU" dirty="0"/>
              <a:t>  To enable </a:t>
            </a:r>
            <a:r>
              <a:rPr lang="en-AU" dirty="0" err="1"/>
              <a:t>remoting</a:t>
            </a:r>
            <a:r>
              <a:rPr lang="en-AU" dirty="0"/>
              <a:t> on client versions of Windows with public networks,</a:t>
            </a:r>
          </a:p>
          <a:p>
            <a:r>
              <a:rPr lang="en-AU" dirty="0"/>
              <a:t>  use the </a:t>
            </a:r>
            <a:r>
              <a:rPr lang="en-AU" dirty="0" err="1"/>
              <a:t>SkipNetworkProfileCheck</a:t>
            </a:r>
            <a:r>
              <a:rPr lang="en-AU" dirty="0"/>
              <a:t> parameter of the Enable-</a:t>
            </a:r>
            <a:r>
              <a:rPr lang="en-AU" dirty="0" err="1"/>
              <a:t>PSRemoting</a:t>
            </a:r>
            <a:r>
              <a:rPr lang="en-AU" dirty="0"/>
              <a:t> cmdlet.</a:t>
            </a:r>
          </a:p>
          <a:p>
            <a:r>
              <a:rPr lang="en-AU" dirty="0"/>
              <a:t>  It creates a firewall rule that that allows remote access only from</a:t>
            </a:r>
          </a:p>
          <a:p>
            <a:r>
              <a:rPr lang="en-AU" dirty="0"/>
              <a:t>  computers in the same local subnet.</a:t>
            </a:r>
          </a:p>
          <a:p>
            <a:endParaRPr lang="en-AU" dirty="0"/>
          </a:p>
          <a:p>
            <a:r>
              <a:rPr lang="en-AU" dirty="0"/>
              <a:t>  To remove the local subnet restriction on public networks and allow remote</a:t>
            </a:r>
          </a:p>
          <a:p>
            <a:r>
              <a:rPr lang="en-AU" dirty="0"/>
              <a:t>  access from all locations on client and server versions of Windows, use</a:t>
            </a:r>
          </a:p>
          <a:p>
            <a:r>
              <a:rPr lang="en-AU" dirty="0"/>
              <a:t>  the Set-</a:t>
            </a:r>
            <a:r>
              <a:rPr lang="en-AU" dirty="0" err="1"/>
              <a:t>NetFirewallRule</a:t>
            </a:r>
            <a:r>
              <a:rPr lang="en-AU" dirty="0"/>
              <a:t> cmdlet in the </a:t>
            </a:r>
            <a:r>
              <a:rPr lang="en-AU" dirty="0" err="1"/>
              <a:t>NetSecurity</a:t>
            </a:r>
            <a:r>
              <a:rPr lang="en-AU" dirty="0"/>
              <a:t> module. Run the following</a:t>
            </a:r>
          </a:p>
          <a:p>
            <a:r>
              <a:rPr lang="en-AU" dirty="0"/>
              <a:t>  command:</a:t>
            </a:r>
          </a:p>
          <a:p>
            <a:endParaRPr lang="en-AU" dirty="0"/>
          </a:p>
          <a:p>
            <a:r>
              <a:rPr lang="en-AU" dirty="0"/>
              <a:t>      Set-</a:t>
            </a:r>
            <a:r>
              <a:rPr lang="en-AU" dirty="0" err="1"/>
              <a:t>NetFirewallRule</a:t>
            </a:r>
            <a:r>
              <a:rPr lang="en-AU" dirty="0"/>
              <a:t> -Name "WINRM-HTTP-In-TCP-PUBLIC" -</a:t>
            </a:r>
            <a:r>
              <a:rPr lang="en-AU" dirty="0" err="1"/>
              <a:t>RemoteAddress</a:t>
            </a:r>
            <a:r>
              <a:rPr lang="en-AU" dirty="0"/>
              <a:t> Any</a:t>
            </a:r>
          </a:p>
          <a:p>
            <a:endParaRPr lang="en-AU" dirty="0"/>
          </a:p>
          <a:p>
            <a:r>
              <a:rPr lang="en-AU" dirty="0"/>
              <a:t>RUN AS ADMINISTRATOR</a:t>
            </a:r>
          </a:p>
          <a:p>
            <a:endParaRPr lang="en-AU" dirty="0"/>
          </a:p>
          <a:p>
            <a:r>
              <a:rPr lang="en-AU" dirty="0"/>
              <a:t>   Administrator privileges are required for the following </a:t>
            </a:r>
            <a:r>
              <a:rPr lang="en-AU" dirty="0" err="1"/>
              <a:t>remoting</a:t>
            </a:r>
            <a:endParaRPr lang="en-AU" dirty="0"/>
          </a:p>
          <a:p>
            <a:r>
              <a:rPr lang="en-AU" dirty="0"/>
              <a:t>   operations:</a:t>
            </a:r>
          </a:p>
          <a:p>
            <a:endParaRPr lang="en-AU" dirty="0"/>
          </a:p>
          <a:p>
            <a:r>
              <a:rPr lang="en-AU" dirty="0"/>
              <a:t>       -- Establishing a remote connection to the local computer. This is</a:t>
            </a:r>
          </a:p>
          <a:p>
            <a:r>
              <a:rPr lang="en-AU" dirty="0"/>
              <a:t>          commonly known as a "loopback" scenario.</a:t>
            </a:r>
          </a:p>
          <a:p>
            <a:endParaRPr lang="en-AU" dirty="0"/>
          </a:p>
          <a:p>
            <a:r>
              <a:rPr lang="en-AU" dirty="0"/>
              <a:t>       -- Managing session configurations on the local computer.</a:t>
            </a:r>
          </a:p>
          <a:p>
            <a:endParaRPr lang="en-AU" dirty="0"/>
          </a:p>
          <a:p>
            <a:r>
              <a:rPr lang="en-AU" dirty="0"/>
              <a:t>       -- Viewing and changing WS-Management settings on the local computer.</a:t>
            </a:r>
          </a:p>
          <a:p>
            <a:r>
              <a:rPr lang="en-AU" dirty="0"/>
              <a:t>          These are the settings in the LocalHost node of the WSMAN: drive.</a:t>
            </a:r>
          </a:p>
        </p:txBody>
      </p:sp>
    </p:spTree>
    <p:extLst>
      <p:ext uri="{BB962C8B-B14F-4D97-AF65-F5344CB8AC3E}">
        <p14:creationId xmlns:p14="http://schemas.microsoft.com/office/powerpoint/2010/main" val="54195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26</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143306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27</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81447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28</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440630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2659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a:t>
            </a:fld>
            <a:endParaRPr lang="en-US"/>
          </a:p>
        </p:txBody>
      </p:sp>
      <p:sp>
        <p:nvSpPr>
          <p:cNvPr id="3" name="Date Placeholder 2">
            <a:extLst>
              <a:ext uri="{FF2B5EF4-FFF2-40B4-BE49-F238E27FC236}">
                <a16:creationId xmlns:a16="http://schemas.microsoft.com/office/drawing/2014/main" id="{82C0C817-6383-40C6-A619-A7F43126961B}"/>
              </a:ext>
            </a:extLst>
          </p:cNvPr>
          <p:cNvSpPr>
            <a:spLocks noGrp="1"/>
          </p:cNvSpPr>
          <p:nvPr>
            <p:ph type="dt" idx="12"/>
          </p:nvPr>
        </p:nvSpPr>
        <p:spPr/>
        <p:txBody>
          <a:bodyPr/>
          <a:lstStyle/>
          <a:p>
            <a:fld id="{93F0BA74-B6B0-4726-B93D-848B68F9209C}" type="datetime1">
              <a:rPr lang="en-US" smtClean="0"/>
              <a:t>2/8/2019</a:t>
            </a:fld>
            <a:endParaRPr lang="en-US"/>
          </a:p>
        </p:txBody>
      </p:sp>
      <p:sp>
        <p:nvSpPr>
          <p:cNvPr id="8" name="Slide Image Placeholder 7">
            <a:extLst>
              <a:ext uri="{FF2B5EF4-FFF2-40B4-BE49-F238E27FC236}">
                <a16:creationId xmlns:a16="http://schemas.microsoft.com/office/drawing/2014/main" id="{F98C1305-7F63-4C5E-9604-A0FF494BE45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9BFE94D2-9DA0-437E-8011-0DB757A5E8DD}"/>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24C5275-F675-4BEB-AAB5-B95AC3507DD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870685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33477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617378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7590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28774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23896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sessions are limited to the configuration of the session. You can view these sessions via:</a:t>
            </a:r>
          </a:p>
          <a:p>
            <a:r>
              <a:rPr lang="en-US" dirty="0"/>
              <a:t>Get-</a:t>
            </a:r>
            <a:r>
              <a:rPr lang="en-US" dirty="0" err="1"/>
              <a:t>PSSessionConfiguration</a:t>
            </a:r>
            <a:endParaRPr lang="en-US" dirty="0"/>
          </a:p>
          <a:p>
            <a:endParaRPr lang="en-US" dirty="0"/>
          </a:p>
          <a:p>
            <a:pPr marL="171450" indent="-171450">
              <a:buFont typeface="Arial" panose="020B0604020202020204" pitchFamily="34" charset="0"/>
              <a:buChar char="•"/>
            </a:pPr>
            <a:r>
              <a:rPr lang="en-US" dirty="0" err="1"/>
              <a:t>microsoft.powershell</a:t>
            </a:r>
            <a:r>
              <a:rPr lang="en-US" dirty="0"/>
              <a:t>   		&lt;- Default listener</a:t>
            </a:r>
          </a:p>
          <a:p>
            <a:pPr marL="171450" indent="-171450">
              <a:buFont typeface="Arial" panose="020B0604020202020204" pitchFamily="34" charset="0"/>
              <a:buChar char="•"/>
            </a:pPr>
            <a:r>
              <a:rPr lang="en-US" dirty="0" err="1"/>
              <a:t>microsoft.powershell.workflow</a:t>
            </a:r>
            <a:r>
              <a:rPr lang="en-US" dirty="0"/>
              <a:t> 	&lt;- </a:t>
            </a:r>
            <a:r>
              <a:rPr lang="en-US"/>
              <a:t>Workflow listener</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6519872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36</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286039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37</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0912682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Link to lab: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38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1706853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39</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2/8/2019</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975973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a:t>
            </a:fld>
            <a:endParaRPr lang="en-US"/>
          </a:p>
        </p:txBody>
      </p:sp>
      <p:sp>
        <p:nvSpPr>
          <p:cNvPr id="6" name="Date Placeholder 5">
            <a:extLst>
              <a:ext uri="{FF2B5EF4-FFF2-40B4-BE49-F238E27FC236}">
                <a16:creationId xmlns:a16="http://schemas.microsoft.com/office/drawing/2014/main" id="{B5F0A125-1411-481C-8C57-BA8508D6EF94}"/>
              </a:ext>
            </a:extLst>
          </p:cNvPr>
          <p:cNvSpPr>
            <a:spLocks noGrp="1"/>
          </p:cNvSpPr>
          <p:nvPr>
            <p:ph type="dt" idx="12"/>
          </p:nvPr>
        </p:nvSpPr>
        <p:spPr/>
        <p:txBody>
          <a:bodyPr/>
          <a:lstStyle/>
          <a:p>
            <a:fld id="{520EDEF9-34DC-43EF-A96E-E4BC67A143AE}" type="datetime1">
              <a:rPr lang="en-US" smtClean="0"/>
              <a:t>2/8/2019</a:t>
            </a:fld>
            <a:endParaRPr lang="en-US"/>
          </a:p>
        </p:txBody>
      </p:sp>
      <p:sp>
        <p:nvSpPr>
          <p:cNvPr id="10" name="Slide Image Placeholder 9">
            <a:extLst>
              <a:ext uri="{FF2B5EF4-FFF2-40B4-BE49-F238E27FC236}">
                <a16:creationId xmlns:a16="http://schemas.microsoft.com/office/drawing/2014/main" id="{E2E78E2F-5A11-492B-863A-333FCB8BF99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F562AF71-297A-4E14-905B-9BC87AF9311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EE816882-27D1-47C1-B2DF-390182831B4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12739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40</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2/8/2019</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313256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41</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9218455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45828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59361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02729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88932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46</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5501432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47</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967252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48</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394754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9192B5-AF94-4183-9A44-1E53A3B14982}" type="slidenum">
              <a:rPr lang="en-US" smtClean="0"/>
              <a:t>49</a:t>
            </a:fld>
            <a:endParaRPr lang="en-US"/>
          </a:p>
        </p:txBody>
      </p:sp>
    </p:spTree>
    <p:extLst>
      <p:ext uri="{BB962C8B-B14F-4D97-AF65-F5344CB8AC3E}">
        <p14:creationId xmlns:p14="http://schemas.microsoft.com/office/powerpoint/2010/main" val="3735865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2/8/2019</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576400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40965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To disable the auto creation of PS drives when loading modules the following environment variable can be set:</a:t>
            </a:r>
          </a:p>
          <a:p>
            <a:endParaRPr lang="en-US" dirty="0"/>
          </a:p>
          <a:p>
            <a:r>
              <a:rPr lang="nl-NL" sz="882" b="0" i="0" u="none" strike="noStrike" kern="1200">
                <a:solidFill>
                  <a:schemeClr val="tx1"/>
                </a:solidFill>
                <a:effectLst/>
                <a:latin typeface="Segoe UI Light" pitchFamily="34" charset="0"/>
                <a:ea typeface="+mn-ea"/>
                <a:cs typeface="+mn-cs"/>
              </a:rPr>
              <a:t>$Env</a:t>
            </a:r>
            <a:r>
              <a:rPr lang="nl-NL" sz="882" b="0" i="0" u="none" strike="noStrike" kern="1200" dirty="0">
                <a:solidFill>
                  <a:schemeClr val="tx1"/>
                </a:solidFill>
                <a:effectLst/>
                <a:latin typeface="Segoe UI Light" pitchFamily="34" charset="0"/>
                <a:ea typeface="+mn-ea"/>
                <a:cs typeface="+mn-cs"/>
              </a:rPr>
              <a:t>:ADPS_LoadDefaultDrive = 0</a:t>
            </a:r>
          </a:p>
          <a:p>
            <a:endParaRPr lang="en-US" sz="882" b="0" i="0" u="none" strike="noStrike" kern="1200" dirty="0">
              <a:solidFill>
                <a:schemeClr val="tx1"/>
              </a:solidFill>
              <a:effectLst/>
              <a:latin typeface="Segoe UI Light" pitchFamily="34" charset="0"/>
              <a:ea typeface="+mn-ea"/>
              <a:cs typeface="+mn-cs"/>
            </a:endParaRPr>
          </a:p>
          <a:p>
            <a:endParaRPr lang="en-US" dirty="0"/>
          </a:p>
        </p:txBody>
      </p:sp>
    </p:spTree>
    <p:extLst>
      <p:ext uri="{BB962C8B-B14F-4D97-AF65-F5344CB8AC3E}">
        <p14:creationId xmlns:p14="http://schemas.microsoft.com/office/powerpoint/2010/main" val="14082248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52</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1028764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53</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3815320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54</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2901261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manipulate sub properties the </a:t>
            </a:r>
            <a:r>
              <a:rPr lang="en-US"/>
              <a:t>itemproperty</a:t>
            </a:r>
            <a:r>
              <a:rPr lang="en-US" dirty="0"/>
              <a:t> cmdlets should be used</a:t>
            </a:r>
            <a:endParaRPr lang="nl-NL"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55</a:t>
            </a:fld>
            <a:endParaRPr lang="en-US" dirty="0"/>
          </a:p>
        </p:txBody>
      </p:sp>
      <p:sp>
        <p:nvSpPr>
          <p:cNvPr id="5" name="Date Placeholder 4"/>
          <p:cNvSpPr>
            <a:spLocks noGrp="1"/>
          </p:cNvSpPr>
          <p:nvPr>
            <p:ph type="dt" idx="11"/>
          </p:nvPr>
        </p:nvSpPr>
        <p:spPr/>
        <p:txBody>
          <a:bodyPr/>
          <a:lstStyle/>
          <a:p>
            <a:fld id="{B63683C5-D28F-4EF7-868C-6B282EBD67F9}" type="datetime8">
              <a:rPr lang="en-US" smtClean="0"/>
              <a:t>2/8/2019 2:14 PM</a:t>
            </a:fld>
            <a:endParaRPr lang="en-US" dirty="0"/>
          </a:p>
        </p:txBody>
      </p:sp>
    </p:spTree>
    <p:extLst>
      <p:ext uri="{BB962C8B-B14F-4D97-AF65-F5344CB8AC3E}">
        <p14:creationId xmlns:p14="http://schemas.microsoft.com/office/powerpoint/2010/main" val="40883400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02656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88319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58</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0102012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59</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682608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6</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2/8/2019</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362285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9192B5-AF94-4183-9A44-1E53A3B14982}" type="slidenum">
              <a:rPr lang="en-US" smtClean="0"/>
              <a:t>60</a:t>
            </a:fld>
            <a:endParaRPr lang="en-US"/>
          </a:p>
        </p:txBody>
      </p:sp>
    </p:spTree>
    <p:extLst>
      <p:ext uri="{BB962C8B-B14F-4D97-AF65-F5344CB8AC3E}">
        <p14:creationId xmlns:p14="http://schemas.microsoft.com/office/powerpoint/2010/main" val="30853426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Registry values are considered item properties not items.</a:t>
            </a:r>
          </a:p>
        </p:txBody>
      </p:sp>
    </p:spTree>
    <p:extLst>
      <p:ext uri="{BB962C8B-B14F-4D97-AF65-F5344CB8AC3E}">
        <p14:creationId xmlns:p14="http://schemas.microsoft.com/office/powerpoint/2010/main" val="17871220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86957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63</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59883193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64</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328735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65</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6712796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56325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67</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1811077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68</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7495593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9192B5-AF94-4183-9A44-1E53A3B14982}" type="slidenum">
              <a:rPr lang="en-US" smtClean="0"/>
              <a:t>69</a:t>
            </a:fld>
            <a:endParaRPr lang="en-US"/>
          </a:p>
        </p:txBody>
      </p:sp>
    </p:spTree>
    <p:extLst>
      <p:ext uri="{BB962C8B-B14F-4D97-AF65-F5344CB8AC3E}">
        <p14:creationId xmlns:p14="http://schemas.microsoft.com/office/powerpoint/2010/main" val="829567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3557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Join-path is useful for removing unwanted “\” in a file path. However it will only remove 1 instance when more than one “\” to much is encountered.</a:t>
            </a:r>
          </a:p>
        </p:txBody>
      </p:sp>
    </p:spTree>
    <p:extLst>
      <p:ext uri="{BB962C8B-B14F-4D97-AF65-F5344CB8AC3E}">
        <p14:creationId xmlns:p14="http://schemas.microsoft.com/office/powerpoint/2010/main" val="6695718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99204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486239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238707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74</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2090984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75</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9090653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Link to lab: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76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198855533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77</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2/8/2019</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54528136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78</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2/8/2019</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600509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79</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86175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56875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5922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3865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82</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32341630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83</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11234381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Security Convenience not actual security…</a:t>
            </a:r>
            <a:r>
              <a:rPr lang="en-GB" b="1" baseline="0" dirty="0"/>
              <a:t>-</a:t>
            </a:r>
            <a:r>
              <a:rPr lang="en-GB" b="1" baseline="0" dirty="0" err="1"/>
              <a:t>ExecutionPolicy</a:t>
            </a:r>
            <a:r>
              <a:rPr lang="en-GB" b="1" baseline="0" dirty="0"/>
              <a:t> Bypass</a:t>
            </a:r>
          </a:p>
          <a:p>
            <a:endParaRPr lang="en-GB" b="1" baseline="0" dirty="0"/>
          </a:p>
          <a:p>
            <a:r>
              <a:rPr lang="en-GB" b="1"/>
              <a:t>https://blog.netspi.com/15-ways-to-bypass-the-powershell-execution-policy/</a:t>
            </a:r>
          </a:p>
          <a:p>
            <a:endParaRPr lang="en-GB" b="1"/>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84</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4901208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GB" b="0" dirty="0"/>
          </a:p>
          <a:p>
            <a:pPr lvl="0"/>
            <a:r>
              <a:rPr lang="en-GB" b="0" dirty="0"/>
              <a:t>The </a:t>
            </a:r>
            <a:r>
              <a:rPr lang="en-GB" b="0"/>
              <a:t>Policy settings are located at:</a:t>
            </a:r>
          </a:p>
          <a:p>
            <a:pPr lvl="0"/>
            <a:r>
              <a:rPr lang="en-US" sz="882" b="0" i="0" u="none" strike="noStrike" kern="1200">
                <a:solidFill>
                  <a:schemeClr val="tx1"/>
                </a:solidFill>
                <a:effectLst/>
                <a:latin typeface="Segoe UI Light" pitchFamily="34" charset="0"/>
                <a:ea typeface="+mn-ea"/>
                <a:cs typeface="+mn-cs"/>
              </a:rPr>
              <a:t>Policies</a:t>
            </a:r>
            <a:r>
              <a:rPr lang="en-US" sz="882" b="0" i="0" u="none" strike="noStrike" kern="1200" dirty="0">
                <a:solidFill>
                  <a:schemeClr val="tx1"/>
                </a:solidFill>
                <a:effectLst/>
                <a:latin typeface="Segoe UI Light" pitchFamily="34" charset="0"/>
                <a:ea typeface="+mn-ea"/>
                <a:cs typeface="+mn-cs"/>
              </a:rPr>
              <a:t>\Administrative Templates\Windows Components\Windows PowerShell</a:t>
            </a:r>
            <a:endParaRPr lang="en-GB" b="1"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85</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9570599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30287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r>
              <a:rPr lang="en-US"/>
              <a:t>© 2011 Microsoft Corporation    	Microsoft Confidential</a:t>
            </a:r>
            <a:endParaRPr lang="en-US" dirty="0"/>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smtClean="0"/>
              <a:pPr/>
              <a:t>87</a:t>
            </a:fld>
            <a:endParaRPr lang="en-US" dirty="0"/>
          </a:p>
        </p:txBody>
      </p:sp>
    </p:spTree>
    <p:extLst>
      <p:ext uri="{BB962C8B-B14F-4D97-AF65-F5344CB8AC3E}">
        <p14:creationId xmlns:p14="http://schemas.microsoft.com/office/powerpoint/2010/main" val="291826269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r>
              <a:rPr lang="en-US"/>
              <a:t>© 2011 Microsoft Corporation    	Microsoft Confidential</a:t>
            </a:r>
            <a:endParaRPr lang="en-US" dirty="0"/>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smtClean="0"/>
              <a:pPr/>
              <a:t>88</a:t>
            </a:fld>
            <a:endParaRPr lang="en-US" dirty="0"/>
          </a:p>
        </p:txBody>
      </p:sp>
    </p:spTree>
    <p:extLst>
      <p:ext uri="{BB962C8B-B14F-4D97-AF65-F5344CB8AC3E}">
        <p14:creationId xmlns:p14="http://schemas.microsoft.com/office/powerpoint/2010/main" val="239768829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Set-</a:t>
            </a:r>
            <a:r>
              <a:rPr lang="en-GB" dirty="0" err="1"/>
              <a:t>Execution</a:t>
            </a:r>
            <a:r>
              <a:rPr lang="en-GB" baseline="0" dirty="0" err="1"/>
              <a:t>Policy</a:t>
            </a:r>
            <a:r>
              <a:rPr lang="en-GB" baseline="0" dirty="0"/>
              <a:t> cmdlets can be used to set the execution policy, but PowerShell must be elevated to an administrator context to do this.  </a:t>
            </a:r>
          </a:p>
          <a:p>
            <a:r>
              <a:rPr lang="en-GB" baseline="0" dirty="0"/>
              <a:t>This setting is stored in the following registry key: HKEY_LOCAL_MACHINE\SOFTWARE\Microsoft\PowerShell\1\</a:t>
            </a:r>
            <a:r>
              <a:rPr lang="en-GB" baseline="0" dirty="0" err="1"/>
              <a:t>ShellIds</a:t>
            </a:r>
            <a:r>
              <a:rPr lang="en-GB" baseline="0" dirty="0"/>
              <a:t>\</a:t>
            </a:r>
            <a:r>
              <a:rPr lang="en-GB" baseline="0" dirty="0" err="1"/>
              <a:t>Microsoft.PowerShell</a:t>
            </a:r>
            <a:r>
              <a:rPr lang="en-GB" baseline="0" dirty="0"/>
              <a:t>.  </a:t>
            </a:r>
          </a:p>
          <a:p>
            <a:endParaRPr lang="en-GB"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a:t>To change the execution policy for the default (Local machine) scope. Launch PowerShell as an Administrator (Elevated).</a:t>
            </a:r>
          </a:p>
          <a:p>
            <a:endParaRPr lang="en-GB" baseline="0" dirty="0"/>
          </a:p>
          <a:p>
            <a:endParaRPr lang="en-GB" baseline="0" dirty="0"/>
          </a:p>
          <a:p>
            <a:r>
              <a:rPr lang="en-GB" baseline="0" dirty="0"/>
              <a:t>This setting can also be controlled using the “Turn On Script Execution” policy in Group Policy Management. </a:t>
            </a:r>
          </a:p>
          <a:p>
            <a:r>
              <a:rPr lang="en-GB" baseline="0" dirty="0"/>
              <a:t>This is installed by default in Windows 2008 R2, but can be downloaded as a custom ADM for Windows 2003 at the following link: </a:t>
            </a:r>
          </a:p>
          <a:p>
            <a:r>
              <a:rPr lang="en-GB" baseline="0" dirty="0"/>
              <a:t>http://www.microsoft.com/downloads/details.aspx?FamilyID=2917a564-dbbc-4da7-82c8-fe08b3ef4e6d&amp;DisplayLang=en</a:t>
            </a:r>
          </a:p>
          <a:p>
            <a:endParaRPr lang="en-AU" dirty="0"/>
          </a:p>
        </p:txBody>
      </p:sp>
    </p:spTree>
    <p:extLst>
      <p:ext uri="{BB962C8B-B14F-4D97-AF65-F5344CB8AC3E}">
        <p14:creationId xmlns:p14="http://schemas.microsoft.com/office/powerpoint/2010/main" val="4092276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946834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90</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5367760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91</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23986097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92</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72351241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Arial" charset="0"/>
                <a:ea typeface="+mn-ea"/>
                <a:cs typeface="+mn-cs"/>
              </a:rPr>
              <a:t>The file extension for PowerShell script files is .ps1 for both PowerShell v1, v2,</a:t>
            </a:r>
            <a:r>
              <a:rPr lang="en-GB" sz="1200" kern="1200" baseline="0" dirty="0">
                <a:solidFill>
                  <a:schemeClr val="tx1"/>
                </a:solidFill>
                <a:effectLst/>
                <a:latin typeface="Arial" charset="0"/>
                <a:ea typeface="+mn-ea"/>
                <a:cs typeface="+mn-cs"/>
              </a:rPr>
              <a:t> v3 and v4</a:t>
            </a:r>
            <a:endParaRPr lang="en-GB" sz="1200" kern="1200" dirty="0">
              <a:solidFill>
                <a:schemeClr val="tx1"/>
              </a:solidFill>
              <a:effectLst/>
              <a:latin typeface="Arial" charset="0"/>
              <a:ea typeface="+mn-ea"/>
              <a:cs typeface="+mn-cs"/>
            </a:endParaRPr>
          </a:p>
          <a:p>
            <a:endParaRPr lang="en-GB" sz="1200" kern="1200" dirty="0">
              <a:solidFill>
                <a:schemeClr val="tx1"/>
              </a:solidFill>
              <a:effectLst/>
              <a:latin typeface="Arial" charset="0"/>
              <a:ea typeface="+mn-ea"/>
              <a:cs typeface="+mn-cs"/>
            </a:endParaRPr>
          </a:p>
          <a:p>
            <a:r>
              <a:rPr lang="en-GB" sz="1200" kern="1200" dirty="0">
                <a:solidFill>
                  <a:schemeClr val="tx1"/>
                </a:solidFill>
                <a:effectLst/>
                <a:latin typeface="Arial" charset="0"/>
                <a:ea typeface="+mn-ea"/>
                <a:cs typeface="+mn-cs"/>
              </a:rPr>
              <a:t>To help stop scripts being accidentally run (with potentially devastating results), ps1 files cannot be executed by double clicking them in Windows Explorer; they are associated with notepad.  </a:t>
            </a:r>
          </a:p>
          <a:p>
            <a:endParaRPr lang="en-GB" sz="1200" kern="1200" dirty="0">
              <a:solidFill>
                <a:schemeClr val="tx1"/>
              </a:solidFill>
              <a:effectLst/>
              <a:latin typeface="Arial" charset="0"/>
              <a:ea typeface="+mn-ea"/>
              <a:cs typeface="+mn-cs"/>
            </a:endParaRPr>
          </a:p>
          <a:p>
            <a:r>
              <a:rPr lang="en-GB" sz="1200" kern="1200" dirty="0">
                <a:solidFill>
                  <a:schemeClr val="tx1"/>
                </a:solidFill>
                <a:effectLst/>
                <a:latin typeface="Arial" charset="0"/>
                <a:ea typeface="+mn-ea"/>
                <a:cs typeface="+mn-cs"/>
              </a:rPr>
              <a:t>When running scripts directly from the PowerShell console, </a:t>
            </a:r>
            <a:r>
              <a:rPr lang="en-US" sz="1200" kern="1200" dirty="0">
                <a:solidFill>
                  <a:schemeClr val="tx1"/>
                </a:solidFill>
                <a:effectLst/>
                <a:latin typeface="Arial" charset="0"/>
                <a:ea typeface="+mn-ea"/>
                <a:cs typeface="+mn-cs"/>
              </a:rPr>
              <a:t>even </a:t>
            </a:r>
            <a:r>
              <a:rPr lang="en-GB" sz="1200" kern="1200" dirty="0">
                <a:solidFill>
                  <a:schemeClr val="tx1"/>
                </a:solidFill>
                <a:effectLst/>
                <a:latin typeface="Arial" charset="0"/>
                <a:ea typeface="+mn-ea"/>
                <a:cs typeface="+mn-cs"/>
              </a:rPr>
              <a:t>when in the same directory as </a:t>
            </a:r>
            <a:r>
              <a:rPr lang="en-US" sz="1200" kern="1200" dirty="0">
                <a:solidFill>
                  <a:schemeClr val="tx1"/>
                </a:solidFill>
                <a:effectLst/>
                <a:latin typeface="Arial" charset="0"/>
                <a:ea typeface="+mn-ea"/>
                <a:cs typeface="+mn-cs"/>
              </a:rPr>
              <a:t>the </a:t>
            </a:r>
            <a:r>
              <a:rPr lang="en-GB" sz="1200" kern="1200" dirty="0">
                <a:solidFill>
                  <a:schemeClr val="tx1"/>
                </a:solidFill>
                <a:effectLst/>
                <a:latin typeface="Arial" charset="0"/>
                <a:ea typeface="+mn-ea"/>
                <a:cs typeface="+mn-cs"/>
              </a:rPr>
              <a:t>script you must prefix the script name with “.\”</a:t>
            </a:r>
            <a:r>
              <a:rPr lang="en-US" sz="1200" kern="1200" dirty="0">
                <a:solidFill>
                  <a:schemeClr val="tx1"/>
                </a:solidFill>
                <a:effectLst/>
                <a:latin typeface="Arial" charset="0"/>
                <a:ea typeface="+mn-ea"/>
                <a:cs typeface="+mn-cs"/>
              </a:rPr>
              <a:t>.  </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This</a:t>
            </a:r>
            <a:r>
              <a:rPr lang="en-GB" sz="1200" kern="1200" dirty="0">
                <a:solidFill>
                  <a:schemeClr val="tx1"/>
                </a:solidFill>
                <a:effectLst/>
                <a:latin typeface="Arial" charset="0"/>
                <a:ea typeface="+mn-ea"/>
                <a:cs typeface="+mn-cs"/>
              </a:rPr>
              <a:t> means execute the script in the current working directory.  For example: .\myscript.ps1 </a:t>
            </a:r>
          </a:p>
          <a:p>
            <a:endParaRPr lang="en-AU"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r>
              <a:rPr lang="en-US"/>
              <a:t>© 2011 Microsoft Corporation    	Microsoft Confidential</a:t>
            </a:r>
            <a:endParaRPr lang="en-US" dirty="0"/>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smtClean="0"/>
              <a:pPr/>
              <a:t>93</a:t>
            </a:fld>
            <a:endParaRPr lang="en-US" dirty="0"/>
          </a:p>
        </p:txBody>
      </p:sp>
    </p:spTree>
    <p:extLst>
      <p:ext uri="{BB962C8B-B14F-4D97-AF65-F5344CB8AC3E}">
        <p14:creationId xmlns:p14="http://schemas.microsoft.com/office/powerpoint/2010/main" val="68087564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Arial" charset="0"/>
                <a:ea typeface="+mn-ea"/>
                <a:cs typeface="+mn-cs"/>
              </a:rPr>
              <a:t>The file extension for PowerShell script files is .ps1 for all versions of PowerShell</a:t>
            </a:r>
          </a:p>
          <a:p>
            <a:endParaRPr lang="en-GB" sz="1200" kern="1200" dirty="0">
              <a:solidFill>
                <a:schemeClr val="tx1"/>
              </a:solidFill>
              <a:effectLst/>
              <a:latin typeface="Arial" charset="0"/>
              <a:ea typeface="+mn-ea"/>
              <a:cs typeface="+mn-cs"/>
            </a:endParaRPr>
          </a:p>
          <a:p>
            <a:r>
              <a:rPr lang="en-GB" sz="1200" kern="1200" dirty="0">
                <a:solidFill>
                  <a:schemeClr val="tx1"/>
                </a:solidFill>
                <a:effectLst/>
                <a:latin typeface="Arial" charset="0"/>
                <a:ea typeface="+mn-ea"/>
                <a:cs typeface="+mn-cs"/>
              </a:rPr>
              <a:t>To help stop scripts being accidentally run (with potentially devastating results), ps1 files cannot be executed by double clicking them in Windows Explorer; they are associated with notepad.  </a:t>
            </a:r>
          </a:p>
          <a:p>
            <a:endParaRPr lang="en-GB" sz="1200" kern="1200" dirty="0">
              <a:solidFill>
                <a:schemeClr val="tx1"/>
              </a:solidFill>
              <a:effectLst/>
              <a:latin typeface="Arial" charset="0"/>
              <a:ea typeface="+mn-ea"/>
              <a:cs typeface="+mn-cs"/>
            </a:endParaRPr>
          </a:p>
          <a:p>
            <a:r>
              <a:rPr lang="en-GB" sz="1200" kern="1200" dirty="0">
                <a:solidFill>
                  <a:schemeClr val="tx1"/>
                </a:solidFill>
                <a:effectLst/>
                <a:latin typeface="Arial" charset="0"/>
                <a:ea typeface="+mn-ea"/>
                <a:cs typeface="+mn-cs"/>
              </a:rPr>
              <a:t>When running scripts directly from the PowerShell console, </a:t>
            </a:r>
            <a:r>
              <a:rPr lang="en-US" sz="1200" kern="1200" dirty="0">
                <a:solidFill>
                  <a:schemeClr val="tx1"/>
                </a:solidFill>
                <a:effectLst/>
                <a:latin typeface="Arial" charset="0"/>
                <a:ea typeface="+mn-ea"/>
                <a:cs typeface="+mn-cs"/>
              </a:rPr>
              <a:t>even </a:t>
            </a:r>
            <a:r>
              <a:rPr lang="en-GB" sz="1200" kern="1200" dirty="0">
                <a:solidFill>
                  <a:schemeClr val="tx1"/>
                </a:solidFill>
                <a:effectLst/>
                <a:latin typeface="Arial" charset="0"/>
                <a:ea typeface="+mn-ea"/>
                <a:cs typeface="+mn-cs"/>
              </a:rPr>
              <a:t>when in the same directory as </a:t>
            </a:r>
            <a:r>
              <a:rPr lang="en-US" sz="1200" kern="1200" dirty="0">
                <a:solidFill>
                  <a:schemeClr val="tx1"/>
                </a:solidFill>
                <a:effectLst/>
                <a:latin typeface="Arial" charset="0"/>
                <a:ea typeface="+mn-ea"/>
                <a:cs typeface="+mn-cs"/>
              </a:rPr>
              <a:t>the </a:t>
            </a:r>
            <a:r>
              <a:rPr lang="en-GB" sz="1200" kern="1200" dirty="0">
                <a:solidFill>
                  <a:schemeClr val="tx1"/>
                </a:solidFill>
                <a:effectLst/>
                <a:latin typeface="Arial" charset="0"/>
                <a:ea typeface="+mn-ea"/>
                <a:cs typeface="+mn-cs"/>
              </a:rPr>
              <a:t>script you must prefix the script name with “.\”</a:t>
            </a:r>
            <a:r>
              <a:rPr lang="en-US" sz="1200" kern="1200" dirty="0">
                <a:solidFill>
                  <a:schemeClr val="tx1"/>
                </a:solidFill>
                <a:effectLst/>
                <a:latin typeface="Arial" charset="0"/>
                <a:ea typeface="+mn-ea"/>
                <a:cs typeface="+mn-cs"/>
              </a:rPr>
              <a:t>.  </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This</a:t>
            </a:r>
            <a:r>
              <a:rPr lang="en-GB" sz="1200" kern="1200" dirty="0">
                <a:solidFill>
                  <a:schemeClr val="tx1"/>
                </a:solidFill>
                <a:effectLst/>
                <a:latin typeface="Arial" charset="0"/>
                <a:ea typeface="+mn-ea"/>
                <a:cs typeface="+mn-cs"/>
              </a:rPr>
              <a:t> means execute the script in the current working directory.  For example: .\myscript.ps1 </a:t>
            </a:r>
          </a:p>
          <a:p>
            <a:endParaRPr lang="en-AU"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r>
              <a:rPr lang="en-US"/>
              <a:t>© 2011 Microsoft Corporation    	Microsoft Confidential</a:t>
            </a:r>
            <a:endParaRPr lang="en-US" dirty="0"/>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smtClean="0"/>
              <a:pPr/>
              <a:t>94</a:t>
            </a:fld>
            <a:endParaRPr lang="en-US" dirty="0"/>
          </a:p>
        </p:txBody>
      </p:sp>
    </p:spTree>
    <p:extLst>
      <p:ext uri="{BB962C8B-B14F-4D97-AF65-F5344CB8AC3E}">
        <p14:creationId xmlns:p14="http://schemas.microsoft.com/office/powerpoint/2010/main" val="209416382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Arial" charset="0"/>
                <a:ea typeface="+mn-ea"/>
                <a:cs typeface="+mn-cs"/>
              </a:rPr>
              <a:t>To run PowerShell scripts from scheduled tasks, a run command,</a:t>
            </a:r>
            <a:r>
              <a:rPr lang="en-GB" sz="1200" kern="1200" baseline="0" dirty="0">
                <a:solidFill>
                  <a:schemeClr val="tx1"/>
                </a:solidFill>
                <a:effectLst/>
                <a:latin typeface="Arial" charset="0"/>
                <a:ea typeface="+mn-ea"/>
                <a:cs typeface="+mn-cs"/>
              </a:rPr>
              <a:t> </a:t>
            </a:r>
            <a:r>
              <a:rPr lang="en-GB" sz="1200" kern="1200" dirty="0">
                <a:solidFill>
                  <a:schemeClr val="tx1"/>
                </a:solidFill>
                <a:effectLst/>
                <a:latin typeface="Arial" charset="0"/>
                <a:ea typeface="+mn-ea"/>
                <a:cs typeface="+mn-cs"/>
              </a:rPr>
              <a:t>or from a shortcut PowerShell.exe must be called and the script name passed in with the –file parameter.</a:t>
            </a:r>
          </a:p>
          <a:p>
            <a:endParaRPr lang="en-GB" sz="1200" kern="1200" dirty="0">
              <a:solidFill>
                <a:schemeClr val="tx1"/>
              </a:solidFill>
              <a:effectLst/>
              <a:latin typeface="Arial" charset="0"/>
              <a:ea typeface="+mn-ea"/>
              <a:cs typeface="+mn-cs"/>
            </a:endParaRPr>
          </a:p>
          <a:p>
            <a:r>
              <a:rPr lang="en-GB" sz="1200" kern="1200" dirty="0">
                <a:solidFill>
                  <a:schemeClr val="tx1"/>
                </a:solidFill>
                <a:effectLst/>
                <a:latin typeface="Arial" charset="0"/>
                <a:ea typeface="+mn-ea"/>
                <a:cs typeface="+mn-cs"/>
              </a:rPr>
              <a:t>powershell.exe –file “c:\myscript.ps1”</a:t>
            </a:r>
          </a:p>
          <a:p>
            <a:endParaRPr lang="en-GB" sz="1200" kern="1200" dirty="0">
              <a:solidFill>
                <a:schemeClr val="tx1"/>
              </a:solidFill>
              <a:effectLst/>
              <a:latin typeface="Arial" charset="0"/>
              <a:ea typeface="+mn-ea"/>
              <a:cs typeface="+mn-cs"/>
            </a:endParaRPr>
          </a:p>
          <a:p>
            <a:r>
              <a:rPr lang="en-GB" sz="1200" kern="1200" dirty="0">
                <a:solidFill>
                  <a:schemeClr val="tx1"/>
                </a:solidFill>
                <a:effectLst/>
                <a:latin typeface="Arial" charset="0"/>
                <a:ea typeface="+mn-ea"/>
                <a:cs typeface="+mn-cs"/>
              </a:rPr>
              <a:t>Other parameters that can be used when calling PowerShell can be found by typing the following:</a:t>
            </a:r>
          </a:p>
          <a:p>
            <a:r>
              <a:rPr lang="en-GB" sz="1200" kern="1200" dirty="0">
                <a:solidFill>
                  <a:schemeClr val="tx1"/>
                </a:solidFill>
                <a:effectLst/>
                <a:latin typeface="Arial" charset="0"/>
                <a:ea typeface="+mn-ea"/>
                <a:cs typeface="+mn-cs"/>
              </a:rPr>
              <a:t>PowerShell /? </a:t>
            </a:r>
          </a:p>
          <a:p>
            <a:endParaRPr lang="en-GB" sz="1200" kern="1200" dirty="0">
              <a:solidFill>
                <a:schemeClr val="tx1"/>
              </a:solidFill>
              <a:effectLst/>
              <a:latin typeface="Arial" charset="0"/>
              <a:ea typeface="+mn-ea"/>
              <a:cs typeface="+mn-cs"/>
            </a:endParaRPr>
          </a:p>
          <a:p>
            <a:r>
              <a:rPr lang="en-GB" sz="1200" kern="1200" dirty="0">
                <a:solidFill>
                  <a:schemeClr val="tx1"/>
                </a:solidFill>
                <a:effectLst/>
                <a:latin typeface="Arial" charset="0"/>
                <a:ea typeface="+mn-ea"/>
                <a:cs typeface="+mn-cs"/>
              </a:rPr>
              <a:t>Note: Bypass does not work if execution policy was set using GPO.</a:t>
            </a:r>
          </a:p>
          <a:p>
            <a:r>
              <a:rPr lang="en-US" sz="1200" kern="1200" dirty="0">
                <a:solidFill>
                  <a:schemeClr val="tx1"/>
                </a:solidFill>
                <a:effectLst/>
                <a:latin typeface="Segoe UI Light"/>
                <a:ea typeface="+mn-ea"/>
                <a:cs typeface="+mn-cs"/>
              </a:rPr>
              <a:t>This still works: </a:t>
            </a:r>
            <a:r>
              <a:rPr lang="en-US" sz="1200" kern="1200" dirty="0" err="1">
                <a:solidFill>
                  <a:schemeClr val="tx1"/>
                </a:solidFill>
                <a:effectLst/>
                <a:latin typeface="Segoe UI Light"/>
                <a:ea typeface="+mn-ea"/>
                <a:cs typeface="+mn-cs"/>
              </a:rPr>
              <a:t>powershell</a:t>
            </a:r>
            <a:r>
              <a:rPr lang="en-US" sz="1200" kern="1200" dirty="0">
                <a:solidFill>
                  <a:schemeClr val="tx1"/>
                </a:solidFill>
                <a:effectLst/>
                <a:latin typeface="Segoe UI Light"/>
                <a:ea typeface="+mn-ea"/>
                <a:cs typeface="+mn-cs"/>
              </a:rPr>
              <a:t> -exec bypass -file c:\temp\test.ps1</a:t>
            </a:r>
          </a:p>
          <a:p>
            <a:r>
              <a:rPr lang="en-US" sz="1200" kern="1200" dirty="0">
                <a:solidFill>
                  <a:schemeClr val="tx1"/>
                </a:solidFill>
                <a:effectLst/>
                <a:latin typeface="Segoe UI Light"/>
                <a:ea typeface="+mn-ea"/>
                <a:cs typeface="+mn-cs"/>
              </a:rPr>
              <a:t>This doesn't work: </a:t>
            </a:r>
            <a:r>
              <a:rPr lang="en-US" sz="1200" kern="1200" dirty="0" err="1">
                <a:solidFill>
                  <a:schemeClr val="tx1"/>
                </a:solidFill>
                <a:effectLst/>
                <a:latin typeface="Segoe UI Light"/>
                <a:ea typeface="+mn-ea"/>
                <a:cs typeface="+mn-cs"/>
              </a:rPr>
              <a:t>powershell</a:t>
            </a:r>
            <a:r>
              <a:rPr lang="en-US" sz="1200" kern="1200" dirty="0">
                <a:solidFill>
                  <a:schemeClr val="tx1"/>
                </a:solidFill>
                <a:effectLst/>
                <a:latin typeface="Segoe UI Light"/>
                <a:ea typeface="+mn-ea"/>
                <a:cs typeface="+mn-cs"/>
              </a:rPr>
              <a:t> -exec bypass -file </a:t>
            </a:r>
            <a:r>
              <a:rPr lang="en-US" sz="1200" u="sng" kern="1200" dirty="0">
                <a:solidFill>
                  <a:schemeClr val="tx1"/>
                </a:solidFill>
                <a:effectLst/>
                <a:latin typeface="Segoe UI Light"/>
                <a:ea typeface="+mn-ea"/>
                <a:cs typeface="+mn-cs"/>
                <a:hlinkClick r:id="rId3"/>
              </a:rPr>
              <a:t>\\localhost\c$\temp\test.ps1</a:t>
            </a:r>
            <a:endParaRPr lang="en-US" sz="1200" kern="1200" dirty="0">
              <a:solidFill>
                <a:schemeClr val="tx1"/>
              </a:solidFill>
              <a:effectLst/>
              <a:latin typeface="Segoe UI Light"/>
              <a:ea typeface="+mn-ea"/>
              <a:cs typeface="+mn-cs"/>
            </a:endParaRPr>
          </a:p>
          <a:p>
            <a:endParaRPr lang="en-GB" sz="1200" kern="1200" dirty="0">
              <a:solidFill>
                <a:schemeClr val="tx1"/>
              </a:solidFill>
              <a:effectLst/>
              <a:latin typeface="Arial" charset="0"/>
              <a:ea typeface="+mn-ea"/>
              <a:cs typeface="+mn-cs"/>
            </a:endParaRPr>
          </a:p>
        </p:txBody>
      </p:sp>
      <p:sp>
        <p:nvSpPr>
          <p:cNvPr id="4" name="Footer Placeholder 3"/>
          <p:cNvSpPr>
            <a:spLocks noGrp="1"/>
          </p:cNvSpPr>
          <p:nvPr>
            <p:ph type="ftr" sz="quarter" idx="10"/>
          </p:nvPr>
        </p:nvSpPr>
        <p:spPr>
          <a:xfrm>
            <a:off x="0" y="8915400"/>
            <a:ext cx="4572000" cy="314033"/>
          </a:xfrm>
          <a:prstGeom prst="rect">
            <a:avLst/>
          </a:prstGeom>
        </p:spPr>
        <p:txBody>
          <a:bodyPr/>
          <a:lstStyle/>
          <a:p>
            <a:r>
              <a:rPr lang="en-US"/>
              <a:t>© 2011 Microsoft Corporation    	Microsoft Confidential</a:t>
            </a:r>
            <a:endParaRPr lang="en-US" dirty="0"/>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smtClean="0"/>
              <a:pPr/>
              <a:t>95</a:t>
            </a:fld>
            <a:endParaRPr lang="en-US" dirty="0"/>
          </a:p>
        </p:txBody>
      </p:sp>
    </p:spTree>
    <p:extLst>
      <p:ext uri="{BB962C8B-B14F-4D97-AF65-F5344CB8AC3E}">
        <p14:creationId xmlns:p14="http://schemas.microsoft.com/office/powerpoint/2010/main" val="256565659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96</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06624038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97</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6227364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98</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72351712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9192B5-AF94-4183-9A44-1E53A3B14982}" type="slidenum">
              <a:rPr lang="en-US" smtClean="0"/>
              <a:t>99</a:t>
            </a:fld>
            <a:endParaRPr lang="en-US"/>
          </a:p>
        </p:txBody>
      </p:sp>
    </p:spTree>
    <p:extLst>
      <p:ext uri="{BB962C8B-B14F-4D97-AF65-F5344CB8AC3E}">
        <p14:creationId xmlns:p14="http://schemas.microsoft.com/office/powerpoint/2010/main" val="477541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wrap="square"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389779089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936192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10962019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2687050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54792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24029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4205296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02791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707212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3461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89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wrap="square"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425189598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76318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square"/>
          <a:lstStyle>
            <a:lvl1pPr>
              <a:defRPr baseline="0">
                <a:solidFill>
                  <a:srgbClr val="0078D7"/>
                </a:solidFill>
              </a:defRPr>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886846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2019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319787594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72504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2019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83979348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Sectio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83652"/>
            <a:ext cx="11353800" cy="3066444"/>
          </a:xfrm>
        </p:spPr>
        <p:txBody>
          <a:bodyPr wrap="square" lIns="393192" anchor="t" anchorCtr="0">
            <a:normAutofit/>
          </a:bodyPr>
          <a:lstStyle>
            <a:lvl1pPr>
              <a:defRPr sz="6598">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9116458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Title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8D7"/>
                </a:solidFill>
              </a:defRPr>
            </a:lvl1pPr>
          </a:lstStyle>
          <a:p>
            <a:r>
              <a:rPr lang="en-US"/>
              <a:t>Click to edit Master title style</a:t>
            </a:r>
            <a:endParaRPr lang="en-US" dirty="0"/>
          </a:p>
        </p:txBody>
      </p:sp>
      <p:sp>
        <p:nvSpPr>
          <p:cNvPr id="60" name="Content Placeholder 59"/>
          <p:cNvSpPr>
            <a:spLocks noGrp="1"/>
          </p:cNvSpPr>
          <p:nvPr>
            <p:ph sz="quarter" idx="10"/>
          </p:nvPr>
        </p:nvSpPr>
        <p:spPr>
          <a:xfrm>
            <a:off x="304622" y="1411757"/>
            <a:ext cx="2796845" cy="5155174"/>
          </a:xfrm>
        </p:spPr>
        <p:txBody>
          <a:bodyPr>
            <a:noAutofit/>
          </a:bodyPr>
          <a:lstStyle>
            <a:lvl1pPr marL="0" indent="0">
              <a:buNone/>
              <a:defRPr sz="3137"/>
            </a:lvl1pPr>
          </a:lstStyle>
          <a:p>
            <a:pPr lvl="0"/>
            <a:r>
              <a:rPr lang="en-US"/>
              <a:t>Click to edit Master text styles</a:t>
            </a:r>
          </a:p>
        </p:txBody>
      </p:sp>
      <p:sp>
        <p:nvSpPr>
          <p:cNvPr id="61" name="Content Placeholder 59"/>
          <p:cNvSpPr>
            <a:spLocks noGrp="1"/>
          </p:cNvSpPr>
          <p:nvPr>
            <p:ph sz="quarter" idx="11"/>
          </p:nvPr>
        </p:nvSpPr>
        <p:spPr>
          <a:xfrm>
            <a:off x="3245216" y="1411757"/>
            <a:ext cx="2796845" cy="5155174"/>
          </a:xfrm>
        </p:spPr>
        <p:txBody>
          <a:bodyPr vert="horz" wrap="square" lIns="146304" tIns="91440" rIns="146304" bIns="91440" rtlCol="0">
            <a:noAutofit/>
          </a:bodyPr>
          <a:lstStyle>
            <a:lvl1pPr>
              <a:defRPr lang="en-US" sz="3137" smtClean="0"/>
            </a:lvl1pPr>
          </a:lstStyle>
          <a:p>
            <a:pPr marL="0" lvl="0" indent="0">
              <a:buNone/>
            </a:pPr>
            <a:r>
              <a:rPr lang="en-US"/>
              <a:t>Click to edit Master text styles</a:t>
            </a:r>
          </a:p>
        </p:txBody>
      </p:sp>
      <p:sp>
        <p:nvSpPr>
          <p:cNvPr id="62" name="Content Placeholder 59"/>
          <p:cNvSpPr>
            <a:spLocks noGrp="1"/>
          </p:cNvSpPr>
          <p:nvPr>
            <p:ph sz="quarter" idx="12"/>
          </p:nvPr>
        </p:nvSpPr>
        <p:spPr>
          <a:xfrm>
            <a:off x="6214090" y="1411757"/>
            <a:ext cx="2796845" cy="5155174"/>
          </a:xfrm>
        </p:spPr>
        <p:txBody>
          <a:bodyPr>
            <a:noAutofit/>
          </a:bodyPr>
          <a:lstStyle>
            <a:lvl1pPr marL="0" indent="0">
              <a:buNone/>
              <a:defRPr sz="3137"/>
            </a:lvl1pPr>
          </a:lstStyle>
          <a:p>
            <a:pPr lvl="0"/>
            <a:r>
              <a:rPr lang="en-US"/>
              <a:t>Click to edit Master text styles</a:t>
            </a:r>
          </a:p>
        </p:txBody>
      </p:sp>
      <p:sp>
        <p:nvSpPr>
          <p:cNvPr id="63" name="Content Placeholder 59"/>
          <p:cNvSpPr>
            <a:spLocks noGrp="1"/>
          </p:cNvSpPr>
          <p:nvPr>
            <p:ph sz="quarter" idx="13"/>
          </p:nvPr>
        </p:nvSpPr>
        <p:spPr>
          <a:xfrm>
            <a:off x="9126404" y="1411757"/>
            <a:ext cx="2796357" cy="5155174"/>
          </a:xfrm>
        </p:spPr>
        <p:txBody>
          <a:bodyPr>
            <a:noAutofit/>
          </a:bodyPr>
          <a:lstStyle>
            <a:lvl1pPr marL="0" indent="0">
              <a:buNone/>
              <a:defRPr sz="3137"/>
            </a:lvl1pPr>
          </a:lstStyle>
          <a:p>
            <a:pPr lvl="0"/>
            <a:r>
              <a:rPr lang="en-US"/>
              <a:t>Click to edit Master text styles</a:t>
            </a:r>
          </a:p>
        </p:txBody>
      </p:sp>
    </p:spTree>
    <p:extLst>
      <p:ext uri="{BB962C8B-B14F-4D97-AF65-F5344CB8AC3E}">
        <p14:creationId xmlns:p14="http://schemas.microsoft.com/office/powerpoint/2010/main" val="305415575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nodePh="1">
                                  <p:stCondLst>
                                    <p:cond delay="0"/>
                                  </p:stCondLst>
                                  <p:endCondLst>
                                    <p:cond evt="begin" delay="0">
                                      <p:tn val="17"/>
                                    </p:cond>
                                  </p:endCondLst>
                                  <p:childTnLst>
                                    <p:set>
                                      <p:cBhvr>
                                        <p:cTn id="18"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60"/>
                        </p:tgtEl>
                        <p:attrNameLst>
                          <p:attrName>style.visibility</p:attrName>
                        </p:attrNameLst>
                      </p:cBhvr>
                      <p:to>
                        <p:strVal val="visible"/>
                      </p:to>
                    </p:set>
                  </p:childTnLst>
                </p:cTn>
              </p:par>
            </p:tnLst>
          </p:tmpl>
        </p:tmplLst>
      </p:bldP>
      <p:bldP spid="61"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1"/>
                        </p:tgtEl>
                        <p:attrNameLst>
                          <p:attrName>style.visibility</p:attrName>
                        </p:attrNameLst>
                      </p:cBhvr>
                      <p:to>
                        <p:strVal val="visible"/>
                      </p:to>
                    </p:set>
                  </p:childTnLst>
                </p:cTn>
              </p:par>
            </p:tnLst>
          </p:tmpl>
        </p:tmplLst>
      </p:bldP>
      <p:bldP spid="62"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2"/>
                        </p:tgtEl>
                        <p:attrNameLst>
                          <p:attrName>style.visibility</p:attrName>
                        </p:attrNameLst>
                      </p:cBhvr>
                      <p:to>
                        <p:strVal val="visible"/>
                      </p:to>
                    </p:set>
                  </p:childTnLst>
                </p:cTn>
              </p:par>
            </p:tnLst>
          </p:tmpl>
        </p:tmplLst>
      </p:bldP>
      <p:bldP spid="63"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3"/>
                        </p:tgtEl>
                        <p:attrNameLst>
                          <p:attrName>style.visibility</p:attrName>
                        </p:attrNameLst>
                      </p:cBhvr>
                      <p:to>
                        <p:strVal val="visible"/>
                      </p:to>
                    </p:se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6"/>
            <a:ext cx="5378548" cy="1973570"/>
          </a:xfrm>
        </p:spPr>
        <p:txBody>
          <a:bodyPr wrap="square">
            <a:spAutoFit/>
          </a:bodyPr>
          <a:lstStyle>
            <a:lvl1pPr>
              <a:defRPr sz="6470" baseline="0">
                <a:solidFill>
                  <a:srgbClr val="0078D7"/>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6819877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6"/>
            <a:ext cx="8000857" cy="896112"/>
          </a:xfrm>
        </p:spPr>
        <p:txBody>
          <a:bodyPr wrap="square">
            <a:spAutoFit/>
          </a:bodyPr>
          <a:lstStyle>
            <a:lvl1pPr>
              <a:defRPr sz="4800" baseline="0">
                <a:solidFill>
                  <a:srgbClr val="0078D7"/>
                </a:solidFill>
              </a:defRPr>
            </a:lvl1pPr>
          </a:lstStyle>
          <a:p>
            <a:r>
              <a:rPr lang="en-US" dirty="0"/>
              <a:t>Lab Title</a:t>
            </a:r>
          </a:p>
        </p:txBody>
      </p:sp>
      <p:sp>
        <p:nvSpPr>
          <p:cNvPr id="5" name="Rectangle 4">
            <a:extLst>
              <a:ext uri="{FF2B5EF4-FFF2-40B4-BE49-F238E27FC236}">
                <a16:creationId xmlns:a16="http://schemas.microsoft.com/office/drawing/2014/main" id="{EC1155FD-2680-45F5-AEA7-470AD2C9634B}"/>
              </a:ext>
            </a:extLst>
          </p:cNvPr>
          <p:cNvSpPr/>
          <p:nvPr/>
        </p:nvSpPr>
        <p:spPr>
          <a:xfrm>
            <a:off x="8266033" y="5114996"/>
            <a:ext cx="2094574" cy="1323439"/>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0"/>
                <a:solidFill>
                  <a:srgbClr val="00BCF2"/>
                </a:solidFill>
                <a:effectLst>
                  <a:outerShdw blurRad="38100" dist="25400" dir="5400000" algn="ctr" rotWithShape="0">
                    <a:srgbClr val="6E747A">
                      <a:alpha val="43000"/>
                    </a:srgbClr>
                  </a:outerShdw>
                </a:effectLst>
                <a:uLnTx/>
                <a:uFillTx/>
                <a:latin typeface="Segoe UI Semibold" panose="020B0702040204020203" pitchFamily="34" charset="0"/>
                <a:ea typeface="+mn-ea"/>
                <a:cs typeface="Segoe UI Semibold" panose="020B0702040204020203" pitchFamily="34" charset="0"/>
              </a:rPr>
              <a:t>LAB</a:t>
            </a:r>
          </a:p>
        </p:txBody>
      </p:sp>
      <p:pic>
        <p:nvPicPr>
          <p:cNvPr id="6" name="Picture 5">
            <a:extLst>
              <a:ext uri="{FF2B5EF4-FFF2-40B4-BE49-F238E27FC236}">
                <a16:creationId xmlns:a16="http://schemas.microsoft.com/office/drawing/2014/main" id="{6782C3B0-E4D0-44FD-BF97-346B40ECDB06}"/>
              </a:ext>
            </a:extLst>
          </p:cNvPr>
          <p:cNvPicPr>
            <a:picLocks noChangeAspect="1"/>
          </p:cNvPicPr>
          <p:nvPr/>
        </p:nvPicPr>
        <p:blipFill>
          <a:blip r:embed="rId2"/>
          <a:stretch>
            <a:fillRect/>
          </a:stretch>
        </p:blipFill>
        <p:spPr>
          <a:xfrm>
            <a:off x="8234464" y="1017661"/>
            <a:ext cx="2157713" cy="3900480"/>
          </a:xfrm>
          <a:prstGeom prst="rect">
            <a:avLst/>
          </a:prstGeom>
        </p:spPr>
      </p:pic>
    </p:spTree>
    <p:extLst>
      <p:ext uri="{BB962C8B-B14F-4D97-AF65-F5344CB8AC3E}">
        <p14:creationId xmlns:p14="http://schemas.microsoft.com/office/powerpoint/2010/main" val="202767148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7"/>
            <a:ext cx="11658600" cy="896112"/>
          </a:xfrm>
        </p:spPr>
        <p:txBody>
          <a:bodyPr wrap="square">
            <a:spAutoFit/>
          </a:bodyPr>
          <a:lstStyle>
            <a:lvl1pPr>
              <a:defRPr sz="4800" baseline="0">
                <a:solidFill>
                  <a:srgbClr val="0078D7"/>
                </a:solidFill>
              </a:defRPr>
            </a:lvl1pPr>
          </a:lstStyle>
          <a:p>
            <a:r>
              <a:rPr lang="en-US" dirty="0"/>
              <a:t>Video Title</a:t>
            </a:r>
          </a:p>
        </p:txBody>
      </p:sp>
      <p:grpSp>
        <p:nvGrpSpPr>
          <p:cNvPr id="7" name="Group 6">
            <a:extLst>
              <a:ext uri="{FF2B5EF4-FFF2-40B4-BE49-F238E27FC236}">
                <a16:creationId xmlns:a16="http://schemas.microsoft.com/office/drawing/2014/main" id="{9AF37199-6030-4C10-9BF2-3226DD45EFC3}"/>
              </a:ext>
            </a:extLst>
          </p:cNvPr>
          <p:cNvGrpSpPr>
            <a:grpSpLocks noChangeAspect="1"/>
          </p:cNvGrpSpPr>
          <p:nvPr/>
        </p:nvGrpSpPr>
        <p:grpSpPr>
          <a:xfrm>
            <a:off x="3939412" y="2438400"/>
            <a:ext cx="4313176" cy="2590800"/>
            <a:chOff x="10156031" y="3728242"/>
            <a:chExt cx="1892300" cy="1136650"/>
          </a:xfrm>
        </p:grpSpPr>
        <p:sp>
          <p:nvSpPr>
            <p:cNvPr id="8" name="Freeform 310">
              <a:extLst>
                <a:ext uri="{FF2B5EF4-FFF2-40B4-BE49-F238E27FC236}">
                  <a16:creationId xmlns:a16="http://schemas.microsoft.com/office/drawing/2014/main" id="{D50538D4-DB85-4899-9401-DDCA739F9507}"/>
                </a:ext>
              </a:extLst>
            </p:cNvPr>
            <p:cNvSpPr>
              <a:spLocks/>
            </p:cNvSpPr>
            <p:nvPr/>
          </p:nvSpPr>
          <p:spPr bwMode="auto">
            <a:xfrm>
              <a:off x="10156031" y="4583904"/>
              <a:ext cx="1892300" cy="258763"/>
            </a:xfrm>
            <a:custGeom>
              <a:avLst/>
              <a:gdLst>
                <a:gd name="T0" fmla="*/ 0 w 1192"/>
                <a:gd name="T1" fmla="*/ 142 h 163"/>
                <a:gd name="T2" fmla="*/ 142 w 1192"/>
                <a:gd name="T3" fmla="*/ 64 h 163"/>
                <a:gd name="T4" fmla="*/ 837 w 1192"/>
                <a:gd name="T5" fmla="*/ 0 h 163"/>
                <a:gd name="T6" fmla="*/ 1050 w 1192"/>
                <a:gd name="T7" fmla="*/ 64 h 163"/>
                <a:gd name="T8" fmla="*/ 1192 w 1192"/>
                <a:gd name="T9" fmla="*/ 142 h 163"/>
                <a:gd name="T10" fmla="*/ 589 w 1192"/>
                <a:gd name="T11" fmla="*/ 163 h 163"/>
                <a:gd name="T12" fmla="*/ 0 w 1192"/>
                <a:gd name="T13" fmla="*/ 142 h 163"/>
                <a:gd name="T14" fmla="*/ 0 w 1192"/>
                <a:gd name="T15" fmla="*/ 142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63">
                  <a:moveTo>
                    <a:pt x="0" y="142"/>
                  </a:moveTo>
                  <a:lnTo>
                    <a:pt x="142" y="64"/>
                  </a:lnTo>
                  <a:lnTo>
                    <a:pt x="837" y="0"/>
                  </a:lnTo>
                  <a:lnTo>
                    <a:pt x="1050" y="64"/>
                  </a:lnTo>
                  <a:lnTo>
                    <a:pt x="1192" y="142"/>
                  </a:lnTo>
                  <a:lnTo>
                    <a:pt x="589" y="163"/>
                  </a:lnTo>
                  <a:lnTo>
                    <a:pt x="0" y="142"/>
                  </a:lnTo>
                  <a:lnTo>
                    <a:pt x="0" y="14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 name="Freeform 311">
              <a:extLst>
                <a:ext uri="{FF2B5EF4-FFF2-40B4-BE49-F238E27FC236}">
                  <a16:creationId xmlns:a16="http://schemas.microsoft.com/office/drawing/2014/main" id="{319993E5-8964-46F7-B421-A4230318C690}"/>
                </a:ext>
              </a:extLst>
            </p:cNvPr>
            <p:cNvSpPr>
              <a:spLocks/>
            </p:cNvSpPr>
            <p:nvPr/>
          </p:nvSpPr>
          <p:spPr bwMode="auto">
            <a:xfrm>
              <a:off x="10381456" y="3728242"/>
              <a:ext cx="1441450" cy="957263"/>
            </a:xfrm>
            <a:custGeom>
              <a:avLst/>
              <a:gdLst>
                <a:gd name="T0" fmla="*/ 908 w 908"/>
                <a:gd name="T1" fmla="*/ 603 h 603"/>
                <a:gd name="T2" fmla="*/ 0 w 908"/>
                <a:gd name="T3" fmla="*/ 603 h 603"/>
                <a:gd name="T4" fmla="*/ 0 w 908"/>
                <a:gd name="T5" fmla="*/ 0 h 603"/>
                <a:gd name="T6" fmla="*/ 908 w 908"/>
                <a:gd name="T7" fmla="*/ 0 h 603"/>
                <a:gd name="T8" fmla="*/ 908 w 908"/>
                <a:gd name="T9" fmla="*/ 603 h 603"/>
                <a:gd name="T10" fmla="*/ 908 w 908"/>
                <a:gd name="T11" fmla="*/ 603 h 603"/>
              </a:gdLst>
              <a:ahLst/>
              <a:cxnLst>
                <a:cxn ang="0">
                  <a:pos x="T0" y="T1"/>
                </a:cxn>
                <a:cxn ang="0">
                  <a:pos x="T2" y="T3"/>
                </a:cxn>
                <a:cxn ang="0">
                  <a:pos x="T4" y="T5"/>
                </a:cxn>
                <a:cxn ang="0">
                  <a:pos x="T6" y="T7"/>
                </a:cxn>
                <a:cxn ang="0">
                  <a:pos x="T8" y="T9"/>
                </a:cxn>
                <a:cxn ang="0">
                  <a:pos x="T10" y="T11"/>
                </a:cxn>
              </a:cxnLst>
              <a:rect l="0" t="0" r="r" b="b"/>
              <a:pathLst>
                <a:path w="908" h="603">
                  <a:moveTo>
                    <a:pt x="908" y="603"/>
                  </a:moveTo>
                  <a:lnTo>
                    <a:pt x="0" y="603"/>
                  </a:lnTo>
                  <a:lnTo>
                    <a:pt x="0" y="0"/>
                  </a:lnTo>
                  <a:lnTo>
                    <a:pt x="908" y="0"/>
                  </a:lnTo>
                  <a:lnTo>
                    <a:pt x="908" y="603"/>
                  </a:lnTo>
                  <a:lnTo>
                    <a:pt x="908" y="60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 name="Freeform 312">
              <a:extLst>
                <a:ext uri="{FF2B5EF4-FFF2-40B4-BE49-F238E27FC236}">
                  <a16:creationId xmlns:a16="http://schemas.microsoft.com/office/drawing/2014/main" id="{B468FE64-ECE9-4327-B8EF-AFF453EB141C}"/>
                </a:ext>
              </a:extLst>
            </p:cNvPr>
            <p:cNvSpPr>
              <a:spLocks/>
            </p:cNvSpPr>
            <p:nvPr/>
          </p:nvSpPr>
          <p:spPr bwMode="auto">
            <a:xfrm>
              <a:off x="10381456" y="3728242"/>
              <a:ext cx="1238250" cy="957263"/>
            </a:xfrm>
            <a:custGeom>
              <a:avLst/>
              <a:gdLst>
                <a:gd name="T0" fmla="*/ 213 w 780"/>
                <a:gd name="T1" fmla="*/ 603 h 603"/>
                <a:gd name="T2" fmla="*/ 0 w 780"/>
                <a:gd name="T3" fmla="*/ 603 h 603"/>
                <a:gd name="T4" fmla="*/ 0 w 780"/>
                <a:gd name="T5" fmla="*/ 0 h 603"/>
                <a:gd name="T6" fmla="*/ 780 w 780"/>
                <a:gd name="T7" fmla="*/ 0 h 603"/>
                <a:gd name="T8" fmla="*/ 213 w 780"/>
                <a:gd name="T9" fmla="*/ 603 h 603"/>
                <a:gd name="T10" fmla="*/ 213 w 780"/>
                <a:gd name="T11" fmla="*/ 603 h 603"/>
              </a:gdLst>
              <a:ahLst/>
              <a:cxnLst>
                <a:cxn ang="0">
                  <a:pos x="T0" y="T1"/>
                </a:cxn>
                <a:cxn ang="0">
                  <a:pos x="T2" y="T3"/>
                </a:cxn>
                <a:cxn ang="0">
                  <a:pos x="T4" y="T5"/>
                </a:cxn>
                <a:cxn ang="0">
                  <a:pos x="T6" y="T7"/>
                </a:cxn>
                <a:cxn ang="0">
                  <a:pos x="T8" y="T9"/>
                </a:cxn>
                <a:cxn ang="0">
                  <a:pos x="T10" y="T11"/>
                </a:cxn>
              </a:cxnLst>
              <a:rect l="0" t="0" r="r" b="b"/>
              <a:pathLst>
                <a:path w="780" h="603">
                  <a:moveTo>
                    <a:pt x="213" y="603"/>
                  </a:moveTo>
                  <a:lnTo>
                    <a:pt x="0" y="603"/>
                  </a:lnTo>
                  <a:lnTo>
                    <a:pt x="0" y="0"/>
                  </a:lnTo>
                  <a:lnTo>
                    <a:pt x="780" y="0"/>
                  </a:lnTo>
                  <a:lnTo>
                    <a:pt x="213" y="603"/>
                  </a:lnTo>
                  <a:lnTo>
                    <a:pt x="213" y="60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3">
              <a:extLst>
                <a:ext uri="{FF2B5EF4-FFF2-40B4-BE49-F238E27FC236}">
                  <a16:creationId xmlns:a16="http://schemas.microsoft.com/office/drawing/2014/main" id="{3DF3FB8E-16CA-42DD-B916-98D71DD83DAE}"/>
                </a:ext>
              </a:extLst>
            </p:cNvPr>
            <p:cNvSpPr>
              <a:spLocks/>
            </p:cNvSpPr>
            <p:nvPr/>
          </p:nvSpPr>
          <p:spPr bwMode="auto">
            <a:xfrm>
              <a:off x="10449718" y="3806029"/>
              <a:ext cx="1306513" cy="800100"/>
            </a:xfrm>
            <a:custGeom>
              <a:avLst/>
              <a:gdLst>
                <a:gd name="T0" fmla="*/ 823 w 823"/>
                <a:gd name="T1" fmla="*/ 504 h 504"/>
                <a:gd name="T2" fmla="*/ 0 w 823"/>
                <a:gd name="T3" fmla="*/ 504 h 504"/>
                <a:gd name="T4" fmla="*/ 0 w 823"/>
                <a:gd name="T5" fmla="*/ 0 h 504"/>
                <a:gd name="T6" fmla="*/ 823 w 823"/>
                <a:gd name="T7" fmla="*/ 0 h 504"/>
                <a:gd name="T8" fmla="*/ 823 w 823"/>
                <a:gd name="T9" fmla="*/ 504 h 504"/>
                <a:gd name="T10" fmla="*/ 823 w 823"/>
                <a:gd name="T11" fmla="*/ 504 h 504"/>
              </a:gdLst>
              <a:ahLst/>
              <a:cxnLst>
                <a:cxn ang="0">
                  <a:pos x="T0" y="T1"/>
                </a:cxn>
                <a:cxn ang="0">
                  <a:pos x="T2" y="T3"/>
                </a:cxn>
                <a:cxn ang="0">
                  <a:pos x="T4" y="T5"/>
                </a:cxn>
                <a:cxn ang="0">
                  <a:pos x="T6" y="T7"/>
                </a:cxn>
                <a:cxn ang="0">
                  <a:pos x="T8" y="T9"/>
                </a:cxn>
                <a:cxn ang="0">
                  <a:pos x="T10" y="T11"/>
                </a:cxn>
              </a:cxnLst>
              <a:rect l="0" t="0" r="r" b="b"/>
              <a:pathLst>
                <a:path w="823" h="504">
                  <a:moveTo>
                    <a:pt x="823" y="504"/>
                  </a:moveTo>
                  <a:lnTo>
                    <a:pt x="0" y="504"/>
                  </a:lnTo>
                  <a:lnTo>
                    <a:pt x="0" y="0"/>
                  </a:lnTo>
                  <a:lnTo>
                    <a:pt x="823" y="0"/>
                  </a:lnTo>
                  <a:lnTo>
                    <a:pt x="823" y="504"/>
                  </a:lnTo>
                  <a:lnTo>
                    <a:pt x="823" y="504"/>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14">
              <a:extLst>
                <a:ext uri="{FF2B5EF4-FFF2-40B4-BE49-F238E27FC236}">
                  <a16:creationId xmlns:a16="http://schemas.microsoft.com/office/drawing/2014/main" id="{A0E68EAB-AD51-439E-9EAA-A5C56A3DF689}"/>
                </a:ext>
              </a:extLst>
            </p:cNvPr>
            <p:cNvSpPr>
              <a:spLocks/>
            </p:cNvSpPr>
            <p:nvPr/>
          </p:nvSpPr>
          <p:spPr bwMode="auto">
            <a:xfrm>
              <a:off x="10156031" y="4809329"/>
              <a:ext cx="1892300" cy="55563"/>
            </a:xfrm>
            <a:custGeom>
              <a:avLst/>
              <a:gdLst>
                <a:gd name="T0" fmla="*/ 1192 w 1192"/>
                <a:gd name="T1" fmla="*/ 35 h 35"/>
                <a:gd name="T2" fmla="*/ 0 w 1192"/>
                <a:gd name="T3" fmla="*/ 35 h 35"/>
                <a:gd name="T4" fmla="*/ 0 w 1192"/>
                <a:gd name="T5" fmla="*/ 0 h 35"/>
                <a:gd name="T6" fmla="*/ 1192 w 1192"/>
                <a:gd name="T7" fmla="*/ 0 h 35"/>
                <a:gd name="T8" fmla="*/ 1192 w 1192"/>
                <a:gd name="T9" fmla="*/ 35 h 35"/>
                <a:gd name="T10" fmla="*/ 1192 w 1192"/>
                <a:gd name="T11" fmla="*/ 35 h 35"/>
              </a:gdLst>
              <a:ahLst/>
              <a:cxnLst>
                <a:cxn ang="0">
                  <a:pos x="T0" y="T1"/>
                </a:cxn>
                <a:cxn ang="0">
                  <a:pos x="T2" y="T3"/>
                </a:cxn>
                <a:cxn ang="0">
                  <a:pos x="T4" y="T5"/>
                </a:cxn>
                <a:cxn ang="0">
                  <a:pos x="T6" y="T7"/>
                </a:cxn>
                <a:cxn ang="0">
                  <a:pos x="T8" y="T9"/>
                </a:cxn>
                <a:cxn ang="0">
                  <a:pos x="T10" y="T11"/>
                </a:cxn>
              </a:cxnLst>
              <a:rect l="0" t="0" r="r" b="b"/>
              <a:pathLst>
                <a:path w="1192" h="35">
                  <a:moveTo>
                    <a:pt x="1192" y="35"/>
                  </a:moveTo>
                  <a:lnTo>
                    <a:pt x="0" y="35"/>
                  </a:lnTo>
                  <a:lnTo>
                    <a:pt x="0" y="0"/>
                  </a:lnTo>
                  <a:lnTo>
                    <a:pt x="1192" y="0"/>
                  </a:lnTo>
                  <a:lnTo>
                    <a:pt x="1192" y="35"/>
                  </a:lnTo>
                  <a:lnTo>
                    <a:pt x="1192" y="3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 name="Freeform 315">
              <a:extLst>
                <a:ext uri="{FF2B5EF4-FFF2-40B4-BE49-F238E27FC236}">
                  <a16:creationId xmlns:a16="http://schemas.microsoft.com/office/drawing/2014/main" id="{4A24C8C4-040A-4D87-B379-F37592504D46}"/>
                </a:ext>
              </a:extLst>
            </p:cNvPr>
            <p:cNvSpPr>
              <a:spLocks/>
            </p:cNvSpPr>
            <p:nvPr/>
          </p:nvSpPr>
          <p:spPr bwMode="auto">
            <a:xfrm>
              <a:off x="10516393" y="3874292"/>
              <a:ext cx="1160463" cy="101600"/>
            </a:xfrm>
            <a:custGeom>
              <a:avLst/>
              <a:gdLst>
                <a:gd name="T0" fmla="*/ 731 w 731"/>
                <a:gd name="T1" fmla="*/ 64 h 64"/>
                <a:gd name="T2" fmla="*/ 0 w 731"/>
                <a:gd name="T3" fmla="*/ 64 h 64"/>
                <a:gd name="T4" fmla="*/ 0 w 731"/>
                <a:gd name="T5" fmla="*/ 0 h 64"/>
                <a:gd name="T6" fmla="*/ 731 w 731"/>
                <a:gd name="T7" fmla="*/ 0 h 64"/>
                <a:gd name="T8" fmla="*/ 731 w 731"/>
                <a:gd name="T9" fmla="*/ 64 h 64"/>
                <a:gd name="T10" fmla="*/ 731 w 731"/>
                <a:gd name="T11" fmla="*/ 64 h 64"/>
              </a:gdLst>
              <a:ahLst/>
              <a:cxnLst>
                <a:cxn ang="0">
                  <a:pos x="T0" y="T1"/>
                </a:cxn>
                <a:cxn ang="0">
                  <a:pos x="T2" y="T3"/>
                </a:cxn>
                <a:cxn ang="0">
                  <a:pos x="T4" y="T5"/>
                </a:cxn>
                <a:cxn ang="0">
                  <a:pos x="T6" y="T7"/>
                </a:cxn>
                <a:cxn ang="0">
                  <a:pos x="T8" y="T9"/>
                </a:cxn>
                <a:cxn ang="0">
                  <a:pos x="T10" y="T11"/>
                </a:cxn>
              </a:cxnLst>
              <a:rect l="0" t="0" r="r" b="b"/>
              <a:pathLst>
                <a:path w="731" h="64">
                  <a:moveTo>
                    <a:pt x="731" y="64"/>
                  </a:moveTo>
                  <a:lnTo>
                    <a:pt x="0" y="64"/>
                  </a:lnTo>
                  <a:lnTo>
                    <a:pt x="0" y="0"/>
                  </a:lnTo>
                  <a:lnTo>
                    <a:pt x="731" y="0"/>
                  </a:lnTo>
                  <a:lnTo>
                    <a:pt x="731" y="64"/>
                  </a:lnTo>
                  <a:lnTo>
                    <a:pt x="731" y="64"/>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 name="Freeform 316">
              <a:extLst>
                <a:ext uri="{FF2B5EF4-FFF2-40B4-BE49-F238E27FC236}">
                  <a16:creationId xmlns:a16="http://schemas.microsoft.com/office/drawing/2014/main" id="{7562C426-FBEE-4ABD-A311-CCD909864498}"/>
                </a:ext>
              </a:extLst>
            </p:cNvPr>
            <p:cNvSpPr>
              <a:spLocks/>
            </p:cNvSpPr>
            <p:nvPr/>
          </p:nvSpPr>
          <p:spPr bwMode="auto">
            <a:xfrm>
              <a:off x="10516393" y="4042567"/>
              <a:ext cx="271463" cy="484188"/>
            </a:xfrm>
            <a:custGeom>
              <a:avLst/>
              <a:gdLst>
                <a:gd name="T0" fmla="*/ 171 w 171"/>
                <a:gd name="T1" fmla="*/ 305 h 305"/>
                <a:gd name="T2" fmla="*/ 0 w 171"/>
                <a:gd name="T3" fmla="*/ 305 h 305"/>
                <a:gd name="T4" fmla="*/ 0 w 171"/>
                <a:gd name="T5" fmla="*/ 0 h 305"/>
                <a:gd name="T6" fmla="*/ 171 w 171"/>
                <a:gd name="T7" fmla="*/ 0 h 305"/>
                <a:gd name="T8" fmla="*/ 171 w 171"/>
                <a:gd name="T9" fmla="*/ 305 h 305"/>
                <a:gd name="T10" fmla="*/ 171 w 171"/>
                <a:gd name="T11" fmla="*/ 305 h 305"/>
              </a:gdLst>
              <a:ahLst/>
              <a:cxnLst>
                <a:cxn ang="0">
                  <a:pos x="T0" y="T1"/>
                </a:cxn>
                <a:cxn ang="0">
                  <a:pos x="T2" y="T3"/>
                </a:cxn>
                <a:cxn ang="0">
                  <a:pos x="T4" y="T5"/>
                </a:cxn>
                <a:cxn ang="0">
                  <a:pos x="T6" y="T7"/>
                </a:cxn>
                <a:cxn ang="0">
                  <a:pos x="T8" y="T9"/>
                </a:cxn>
                <a:cxn ang="0">
                  <a:pos x="T10" y="T11"/>
                </a:cxn>
              </a:cxnLst>
              <a:rect l="0" t="0" r="r" b="b"/>
              <a:pathLst>
                <a:path w="171" h="305">
                  <a:moveTo>
                    <a:pt x="171" y="305"/>
                  </a:moveTo>
                  <a:lnTo>
                    <a:pt x="0" y="305"/>
                  </a:lnTo>
                  <a:lnTo>
                    <a:pt x="0" y="0"/>
                  </a:lnTo>
                  <a:lnTo>
                    <a:pt x="171" y="0"/>
                  </a:lnTo>
                  <a:lnTo>
                    <a:pt x="171" y="305"/>
                  </a:lnTo>
                  <a:lnTo>
                    <a:pt x="171" y="30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 name="Freeform 317">
              <a:extLst>
                <a:ext uri="{FF2B5EF4-FFF2-40B4-BE49-F238E27FC236}">
                  <a16:creationId xmlns:a16="http://schemas.microsoft.com/office/drawing/2014/main" id="{C23523A8-6CA6-4E7C-A797-A4B39CD2960C}"/>
                </a:ext>
              </a:extLst>
            </p:cNvPr>
            <p:cNvSpPr>
              <a:spLocks/>
            </p:cNvSpPr>
            <p:nvPr/>
          </p:nvSpPr>
          <p:spPr bwMode="auto">
            <a:xfrm>
              <a:off x="10854531" y="4042567"/>
              <a:ext cx="822325" cy="484188"/>
            </a:xfrm>
            <a:custGeom>
              <a:avLst/>
              <a:gdLst>
                <a:gd name="T0" fmla="*/ 518 w 518"/>
                <a:gd name="T1" fmla="*/ 305 h 305"/>
                <a:gd name="T2" fmla="*/ 0 w 518"/>
                <a:gd name="T3" fmla="*/ 305 h 305"/>
                <a:gd name="T4" fmla="*/ 0 w 518"/>
                <a:gd name="T5" fmla="*/ 0 h 305"/>
                <a:gd name="T6" fmla="*/ 518 w 518"/>
                <a:gd name="T7" fmla="*/ 0 h 305"/>
                <a:gd name="T8" fmla="*/ 518 w 518"/>
                <a:gd name="T9" fmla="*/ 305 h 305"/>
                <a:gd name="T10" fmla="*/ 518 w 518"/>
                <a:gd name="T11" fmla="*/ 305 h 305"/>
              </a:gdLst>
              <a:ahLst/>
              <a:cxnLst>
                <a:cxn ang="0">
                  <a:pos x="T0" y="T1"/>
                </a:cxn>
                <a:cxn ang="0">
                  <a:pos x="T2" y="T3"/>
                </a:cxn>
                <a:cxn ang="0">
                  <a:pos x="T4" y="T5"/>
                </a:cxn>
                <a:cxn ang="0">
                  <a:pos x="T6" y="T7"/>
                </a:cxn>
                <a:cxn ang="0">
                  <a:pos x="T8" y="T9"/>
                </a:cxn>
                <a:cxn ang="0">
                  <a:pos x="T10" y="T11"/>
                </a:cxn>
              </a:cxnLst>
              <a:rect l="0" t="0" r="r" b="b"/>
              <a:pathLst>
                <a:path w="518" h="305">
                  <a:moveTo>
                    <a:pt x="518" y="305"/>
                  </a:moveTo>
                  <a:lnTo>
                    <a:pt x="0" y="305"/>
                  </a:lnTo>
                  <a:lnTo>
                    <a:pt x="0" y="0"/>
                  </a:lnTo>
                  <a:lnTo>
                    <a:pt x="518" y="0"/>
                  </a:lnTo>
                  <a:lnTo>
                    <a:pt x="518" y="305"/>
                  </a:lnTo>
                  <a:lnTo>
                    <a:pt x="518"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Freeform 318">
              <a:extLst>
                <a:ext uri="{FF2B5EF4-FFF2-40B4-BE49-F238E27FC236}">
                  <a16:creationId xmlns:a16="http://schemas.microsoft.com/office/drawing/2014/main" id="{E5EAE584-2F90-49F7-AAB2-B4B8D9039D0D}"/>
                </a:ext>
              </a:extLst>
            </p:cNvPr>
            <p:cNvSpPr>
              <a:spLocks/>
            </p:cNvSpPr>
            <p:nvPr/>
          </p:nvSpPr>
          <p:spPr bwMode="auto">
            <a:xfrm>
              <a:off x="11214893" y="4201317"/>
              <a:ext cx="123825" cy="168275"/>
            </a:xfrm>
            <a:custGeom>
              <a:avLst/>
              <a:gdLst>
                <a:gd name="T0" fmla="*/ 0 w 78"/>
                <a:gd name="T1" fmla="*/ 106 h 106"/>
                <a:gd name="T2" fmla="*/ 0 w 78"/>
                <a:gd name="T3" fmla="*/ 0 h 106"/>
                <a:gd name="T4" fmla="*/ 78 w 78"/>
                <a:gd name="T5" fmla="*/ 56 h 106"/>
                <a:gd name="T6" fmla="*/ 0 w 78"/>
                <a:gd name="T7" fmla="*/ 106 h 106"/>
                <a:gd name="T8" fmla="*/ 0 w 78"/>
                <a:gd name="T9" fmla="*/ 106 h 106"/>
              </a:gdLst>
              <a:ahLst/>
              <a:cxnLst>
                <a:cxn ang="0">
                  <a:pos x="T0" y="T1"/>
                </a:cxn>
                <a:cxn ang="0">
                  <a:pos x="T2" y="T3"/>
                </a:cxn>
                <a:cxn ang="0">
                  <a:pos x="T4" y="T5"/>
                </a:cxn>
                <a:cxn ang="0">
                  <a:pos x="T6" y="T7"/>
                </a:cxn>
                <a:cxn ang="0">
                  <a:pos x="T8" y="T9"/>
                </a:cxn>
              </a:cxnLst>
              <a:rect l="0" t="0" r="r" b="b"/>
              <a:pathLst>
                <a:path w="78" h="106">
                  <a:moveTo>
                    <a:pt x="0" y="106"/>
                  </a:moveTo>
                  <a:lnTo>
                    <a:pt x="0" y="0"/>
                  </a:lnTo>
                  <a:lnTo>
                    <a:pt x="78" y="56"/>
                  </a:lnTo>
                  <a:lnTo>
                    <a:pt x="0" y="106"/>
                  </a:lnTo>
                  <a:lnTo>
                    <a:pt x="0" y="106"/>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7" name="Freeform 319">
              <a:extLst>
                <a:ext uri="{FF2B5EF4-FFF2-40B4-BE49-F238E27FC236}">
                  <a16:creationId xmlns:a16="http://schemas.microsoft.com/office/drawing/2014/main" id="{50734464-F025-4254-815B-536C0BE68594}"/>
                </a:ext>
              </a:extLst>
            </p:cNvPr>
            <p:cNvSpPr>
              <a:spLocks noEditPoints="1"/>
            </p:cNvSpPr>
            <p:nvPr/>
          </p:nvSpPr>
          <p:spPr bwMode="auto">
            <a:xfrm>
              <a:off x="11068843" y="4110829"/>
              <a:ext cx="371475" cy="360363"/>
            </a:xfrm>
            <a:custGeom>
              <a:avLst/>
              <a:gdLst>
                <a:gd name="T0" fmla="*/ 48 w 99"/>
                <a:gd name="T1" fmla="*/ 96 h 96"/>
                <a:gd name="T2" fmla="*/ 0 w 99"/>
                <a:gd name="T3" fmla="*/ 48 h 96"/>
                <a:gd name="T4" fmla="*/ 48 w 99"/>
                <a:gd name="T5" fmla="*/ 0 h 96"/>
                <a:gd name="T6" fmla="*/ 99 w 99"/>
                <a:gd name="T7" fmla="*/ 48 h 96"/>
                <a:gd name="T8" fmla="*/ 48 w 99"/>
                <a:gd name="T9" fmla="*/ 96 h 96"/>
                <a:gd name="T10" fmla="*/ 48 w 99"/>
                <a:gd name="T11" fmla="*/ 9 h 96"/>
                <a:gd name="T12" fmla="*/ 12 w 99"/>
                <a:gd name="T13" fmla="*/ 48 h 96"/>
                <a:gd name="T14" fmla="*/ 48 w 99"/>
                <a:gd name="T15" fmla="*/ 87 h 96"/>
                <a:gd name="T16" fmla="*/ 87 w 99"/>
                <a:gd name="T17" fmla="*/ 48 h 96"/>
                <a:gd name="T18" fmla="*/ 48 w 99"/>
                <a:gd name="T19" fmla="*/ 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96">
                  <a:moveTo>
                    <a:pt x="48" y="96"/>
                  </a:moveTo>
                  <a:cubicBezTo>
                    <a:pt x="24" y="96"/>
                    <a:pt x="0" y="75"/>
                    <a:pt x="0" y="48"/>
                  </a:cubicBezTo>
                  <a:cubicBezTo>
                    <a:pt x="0" y="21"/>
                    <a:pt x="24" y="0"/>
                    <a:pt x="48" y="0"/>
                  </a:cubicBezTo>
                  <a:cubicBezTo>
                    <a:pt x="75" y="0"/>
                    <a:pt x="99" y="21"/>
                    <a:pt x="99" y="48"/>
                  </a:cubicBezTo>
                  <a:cubicBezTo>
                    <a:pt x="99" y="75"/>
                    <a:pt x="75" y="96"/>
                    <a:pt x="48" y="96"/>
                  </a:cubicBezTo>
                  <a:moveTo>
                    <a:pt x="48" y="9"/>
                  </a:moveTo>
                  <a:cubicBezTo>
                    <a:pt x="27" y="9"/>
                    <a:pt x="12" y="27"/>
                    <a:pt x="12" y="48"/>
                  </a:cubicBezTo>
                  <a:cubicBezTo>
                    <a:pt x="12" y="69"/>
                    <a:pt x="27" y="87"/>
                    <a:pt x="48" y="87"/>
                  </a:cubicBezTo>
                  <a:cubicBezTo>
                    <a:pt x="72" y="87"/>
                    <a:pt x="87" y="69"/>
                    <a:pt x="87" y="48"/>
                  </a:cubicBezTo>
                  <a:cubicBezTo>
                    <a:pt x="87" y="27"/>
                    <a:pt x="72" y="9"/>
                    <a:pt x="48" y="9"/>
                  </a:cubicBezTo>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 name="Freeform 320">
              <a:extLst>
                <a:ext uri="{FF2B5EF4-FFF2-40B4-BE49-F238E27FC236}">
                  <a16:creationId xmlns:a16="http://schemas.microsoft.com/office/drawing/2014/main" id="{3DB69E1F-191F-4CD0-8C7B-507248471562}"/>
                </a:ext>
              </a:extLst>
            </p:cNvPr>
            <p:cNvSpPr>
              <a:spLocks noEditPoints="1"/>
            </p:cNvSpPr>
            <p:nvPr/>
          </p:nvSpPr>
          <p:spPr bwMode="auto">
            <a:xfrm>
              <a:off x="10449718" y="3806029"/>
              <a:ext cx="1103313" cy="800100"/>
            </a:xfrm>
            <a:custGeom>
              <a:avLst/>
              <a:gdLst>
                <a:gd name="T0" fmla="*/ 42 w 695"/>
                <a:gd name="T1" fmla="*/ 454 h 504"/>
                <a:gd name="T2" fmla="*/ 42 w 695"/>
                <a:gd name="T3" fmla="*/ 149 h 504"/>
                <a:gd name="T4" fmla="*/ 213 w 695"/>
                <a:gd name="T5" fmla="*/ 149 h 504"/>
                <a:gd name="T6" fmla="*/ 213 w 695"/>
                <a:gd name="T7" fmla="*/ 454 h 504"/>
                <a:gd name="T8" fmla="*/ 42 w 695"/>
                <a:gd name="T9" fmla="*/ 454 h 504"/>
                <a:gd name="T10" fmla="*/ 42 w 695"/>
                <a:gd name="T11" fmla="*/ 454 h 504"/>
                <a:gd name="T12" fmla="*/ 695 w 695"/>
                <a:gd name="T13" fmla="*/ 0 h 504"/>
                <a:gd name="T14" fmla="*/ 0 w 695"/>
                <a:gd name="T15" fmla="*/ 0 h 504"/>
                <a:gd name="T16" fmla="*/ 0 w 695"/>
                <a:gd name="T17" fmla="*/ 504 h 504"/>
                <a:gd name="T18" fmla="*/ 220 w 695"/>
                <a:gd name="T19" fmla="*/ 504 h 504"/>
                <a:gd name="T20" fmla="*/ 262 w 695"/>
                <a:gd name="T21" fmla="*/ 454 h 504"/>
                <a:gd name="T22" fmla="*/ 255 w 695"/>
                <a:gd name="T23" fmla="*/ 454 h 504"/>
                <a:gd name="T24" fmla="*/ 255 w 695"/>
                <a:gd name="T25" fmla="*/ 149 h 504"/>
                <a:gd name="T26" fmla="*/ 546 w 695"/>
                <a:gd name="T27" fmla="*/ 149 h 504"/>
                <a:gd name="T28" fmla="*/ 588 w 695"/>
                <a:gd name="T29" fmla="*/ 107 h 504"/>
                <a:gd name="T30" fmla="*/ 42 w 695"/>
                <a:gd name="T31" fmla="*/ 107 h 504"/>
                <a:gd name="T32" fmla="*/ 42 w 695"/>
                <a:gd name="T33" fmla="*/ 43 h 504"/>
                <a:gd name="T34" fmla="*/ 652 w 695"/>
                <a:gd name="T35" fmla="*/ 43 h 504"/>
                <a:gd name="T36" fmla="*/ 695 w 695"/>
                <a:gd name="T37" fmla="*/ 0 h 504"/>
                <a:gd name="T38" fmla="*/ 695 w 695"/>
                <a:gd name="T39"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5" h="504">
                  <a:moveTo>
                    <a:pt x="42" y="454"/>
                  </a:moveTo>
                  <a:lnTo>
                    <a:pt x="42" y="149"/>
                  </a:lnTo>
                  <a:lnTo>
                    <a:pt x="213" y="149"/>
                  </a:lnTo>
                  <a:lnTo>
                    <a:pt x="213" y="454"/>
                  </a:lnTo>
                  <a:lnTo>
                    <a:pt x="42" y="454"/>
                  </a:lnTo>
                  <a:lnTo>
                    <a:pt x="42" y="454"/>
                  </a:lnTo>
                  <a:close/>
                  <a:moveTo>
                    <a:pt x="695" y="0"/>
                  </a:moveTo>
                  <a:lnTo>
                    <a:pt x="0" y="0"/>
                  </a:lnTo>
                  <a:lnTo>
                    <a:pt x="0" y="504"/>
                  </a:lnTo>
                  <a:lnTo>
                    <a:pt x="220" y="504"/>
                  </a:lnTo>
                  <a:lnTo>
                    <a:pt x="262" y="454"/>
                  </a:lnTo>
                  <a:lnTo>
                    <a:pt x="255" y="454"/>
                  </a:lnTo>
                  <a:lnTo>
                    <a:pt x="255" y="149"/>
                  </a:lnTo>
                  <a:lnTo>
                    <a:pt x="546" y="149"/>
                  </a:lnTo>
                  <a:lnTo>
                    <a:pt x="588" y="107"/>
                  </a:lnTo>
                  <a:lnTo>
                    <a:pt x="42" y="107"/>
                  </a:lnTo>
                  <a:lnTo>
                    <a:pt x="42" y="43"/>
                  </a:lnTo>
                  <a:lnTo>
                    <a:pt x="652" y="43"/>
                  </a:lnTo>
                  <a:lnTo>
                    <a:pt x="695" y="0"/>
                  </a:lnTo>
                  <a:lnTo>
                    <a:pt x="695" y="0"/>
                  </a:lnTo>
                  <a:close/>
                </a:path>
              </a:pathLst>
            </a:custGeom>
            <a:solidFill>
              <a:srgbClr val="4DA1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9" name="Freeform 321">
              <a:extLst>
                <a:ext uri="{FF2B5EF4-FFF2-40B4-BE49-F238E27FC236}">
                  <a16:creationId xmlns:a16="http://schemas.microsoft.com/office/drawing/2014/main" id="{DE60201D-78C8-471B-B590-BFAE87F31B34}"/>
                </a:ext>
              </a:extLst>
            </p:cNvPr>
            <p:cNvSpPr>
              <a:spLocks/>
            </p:cNvSpPr>
            <p:nvPr/>
          </p:nvSpPr>
          <p:spPr bwMode="auto">
            <a:xfrm>
              <a:off x="10516393" y="3874292"/>
              <a:ext cx="968375" cy="101600"/>
            </a:xfrm>
            <a:custGeom>
              <a:avLst/>
              <a:gdLst>
                <a:gd name="T0" fmla="*/ 610 w 610"/>
                <a:gd name="T1" fmla="*/ 0 h 64"/>
                <a:gd name="T2" fmla="*/ 0 w 610"/>
                <a:gd name="T3" fmla="*/ 0 h 64"/>
                <a:gd name="T4" fmla="*/ 0 w 610"/>
                <a:gd name="T5" fmla="*/ 64 h 64"/>
                <a:gd name="T6" fmla="*/ 546 w 610"/>
                <a:gd name="T7" fmla="*/ 64 h 64"/>
                <a:gd name="T8" fmla="*/ 610 w 610"/>
                <a:gd name="T9" fmla="*/ 0 h 64"/>
                <a:gd name="T10" fmla="*/ 610 w 610"/>
                <a:gd name="T11" fmla="*/ 0 h 64"/>
              </a:gdLst>
              <a:ahLst/>
              <a:cxnLst>
                <a:cxn ang="0">
                  <a:pos x="T0" y="T1"/>
                </a:cxn>
                <a:cxn ang="0">
                  <a:pos x="T2" y="T3"/>
                </a:cxn>
                <a:cxn ang="0">
                  <a:pos x="T4" y="T5"/>
                </a:cxn>
                <a:cxn ang="0">
                  <a:pos x="T6" y="T7"/>
                </a:cxn>
                <a:cxn ang="0">
                  <a:pos x="T8" y="T9"/>
                </a:cxn>
                <a:cxn ang="0">
                  <a:pos x="T10" y="T11"/>
                </a:cxn>
              </a:cxnLst>
              <a:rect l="0" t="0" r="r" b="b"/>
              <a:pathLst>
                <a:path w="610" h="64">
                  <a:moveTo>
                    <a:pt x="610" y="0"/>
                  </a:moveTo>
                  <a:lnTo>
                    <a:pt x="0" y="0"/>
                  </a:lnTo>
                  <a:lnTo>
                    <a:pt x="0" y="64"/>
                  </a:lnTo>
                  <a:lnTo>
                    <a:pt x="546" y="64"/>
                  </a:lnTo>
                  <a:lnTo>
                    <a:pt x="610" y="0"/>
                  </a:lnTo>
                  <a:lnTo>
                    <a:pt x="610" y="0"/>
                  </a:lnTo>
                  <a:close/>
                </a:path>
              </a:pathLst>
            </a:custGeom>
            <a:solidFill>
              <a:srgbClr val="7AB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0" name="Freeform 322">
              <a:extLst>
                <a:ext uri="{FF2B5EF4-FFF2-40B4-BE49-F238E27FC236}">
                  <a16:creationId xmlns:a16="http://schemas.microsoft.com/office/drawing/2014/main" id="{4D775388-EAB0-41D2-93BF-80D94AA27393}"/>
                </a:ext>
              </a:extLst>
            </p:cNvPr>
            <p:cNvSpPr>
              <a:spLocks/>
            </p:cNvSpPr>
            <p:nvPr/>
          </p:nvSpPr>
          <p:spPr bwMode="auto">
            <a:xfrm>
              <a:off x="10516393" y="4042567"/>
              <a:ext cx="271463" cy="484188"/>
            </a:xfrm>
            <a:custGeom>
              <a:avLst/>
              <a:gdLst>
                <a:gd name="T0" fmla="*/ 171 w 171"/>
                <a:gd name="T1" fmla="*/ 0 h 305"/>
                <a:gd name="T2" fmla="*/ 0 w 171"/>
                <a:gd name="T3" fmla="*/ 0 h 305"/>
                <a:gd name="T4" fmla="*/ 0 w 171"/>
                <a:gd name="T5" fmla="*/ 305 h 305"/>
                <a:gd name="T6" fmla="*/ 171 w 171"/>
                <a:gd name="T7" fmla="*/ 305 h 305"/>
                <a:gd name="T8" fmla="*/ 171 w 171"/>
                <a:gd name="T9" fmla="*/ 0 h 305"/>
                <a:gd name="T10" fmla="*/ 171 w 171"/>
                <a:gd name="T11" fmla="*/ 0 h 305"/>
              </a:gdLst>
              <a:ahLst/>
              <a:cxnLst>
                <a:cxn ang="0">
                  <a:pos x="T0" y="T1"/>
                </a:cxn>
                <a:cxn ang="0">
                  <a:pos x="T2" y="T3"/>
                </a:cxn>
                <a:cxn ang="0">
                  <a:pos x="T4" y="T5"/>
                </a:cxn>
                <a:cxn ang="0">
                  <a:pos x="T6" y="T7"/>
                </a:cxn>
                <a:cxn ang="0">
                  <a:pos x="T8" y="T9"/>
                </a:cxn>
                <a:cxn ang="0">
                  <a:pos x="T10" y="T11"/>
                </a:cxn>
              </a:cxnLst>
              <a:rect l="0" t="0" r="r" b="b"/>
              <a:pathLst>
                <a:path w="171" h="305">
                  <a:moveTo>
                    <a:pt x="171" y="0"/>
                  </a:moveTo>
                  <a:lnTo>
                    <a:pt x="0" y="0"/>
                  </a:lnTo>
                  <a:lnTo>
                    <a:pt x="0" y="305"/>
                  </a:lnTo>
                  <a:lnTo>
                    <a:pt x="171" y="305"/>
                  </a:lnTo>
                  <a:lnTo>
                    <a:pt x="171" y="0"/>
                  </a:lnTo>
                  <a:lnTo>
                    <a:pt x="171" y="0"/>
                  </a:lnTo>
                  <a:close/>
                </a:path>
              </a:pathLst>
            </a:custGeom>
            <a:solidFill>
              <a:srgbClr val="FFCE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1" name="Freeform 323">
              <a:extLst>
                <a:ext uri="{FF2B5EF4-FFF2-40B4-BE49-F238E27FC236}">
                  <a16:creationId xmlns:a16="http://schemas.microsoft.com/office/drawing/2014/main" id="{5C381D83-D695-4762-802E-E0C85621A55F}"/>
                </a:ext>
              </a:extLst>
            </p:cNvPr>
            <p:cNvSpPr>
              <a:spLocks noEditPoints="1"/>
            </p:cNvSpPr>
            <p:nvPr/>
          </p:nvSpPr>
          <p:spPr bwMode="auto">
            <a:xfrm>
              <a:off x="10854531" y="4042567"/>
              <a:ext cx="461963" cy="484188"/>
            </a:xfrm>
            <a:custGeom>
              <a:avLst/>
              <a:gdLst>
                <a:gd name="T0" fmla="*/ 99 w 123"/>
                <a:gd name="T1" fmla="*/ 27 h 129"/>
                <a:gd name="T2" fmla="*/ 69 w 123"/>
                <a:gd name="T3" fmla="*/ 60 h 129"/>
                <a:gd name="T4" fmla="*/ 99 w 123"/>
                <a:gd name="T5" fmla="*/ 27 h 129"/>
                <a:gd name="T6" fmla="*/ 123 w 123"/>
                <a:gd name="T7" fmla="*/ 0 h 129"/>
                <a:gd name="T8" fmla="*/ 0 w 123"/>
                <a:gd name="T9" fmla="*/ 0 h 129"/>
                <a:gd name="T10" fmla="*/ 0 w 123"/>
                <a:gd name="T11" fmla="*/ 129 h 129"/>
                <a:gd name="T12" fmla="*/ 3 w 123"/>
                <a:gd name="T13" fmla="*/ 129 h 129"/>
                <a:gd name="T14" fmla="*/ 60 w 123"/>
                <a:gd name="T15" fmla="*/ 69 h 129"/>
                <a:gd name="T16" fmla="*/ 57 w 123"/>
                <a:gd name="T17" fmla="*/ 66 h 129"/>
                <a:gd name="T18" fmla="*/ 105 w 123"/>
                <a:gd name="T19" fmla="*/ 18 h 129"/>
                <a:gd name="T20" fmla="*/ 108 w 123"/>
                <a:gd name="T21" fmla="*/ 18 h 129"/>
                <a:gd name="T22" fmla="*/ 123 w 123"/>
                <a:gd name="T2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29">
                  <a:moveTo>
                    <a:pt x="99" y="27"/>
                  </a:moveTo>
                  <a:cubicBezTo>
                    <a:pt x="84" y="30"/>
                    <a:pt x="69" y="42"/>
                    <a:pt x="69" y="60"/>
                  </a:cubicBezTo>
                  <a:cubicBezTo>
                    <a:pt x="99" y="27"/>
                    <a:pt x="99" y="27"/>
                    <a:pt x="99" y="27"/>
                  </a:cubicBezTo>
                  <a:moveTo>
                    <a:pt x="123" y="0"/>
                  </a:moveTo>
                  <a:cubicBezTo>
                    <a:pt x="0" y="0"/>
                    <a:pt x="0" y="0"/>
                    <a:pt x="0" y="0"/>
                  </a:cubicBezTo>
                  <a:cubicBezTo>
                    <a:pt x="0" y="129"/>
                    <a:pt x="0" y="129"/>
                    <a:pt x="0" y="129"/>
                  </a:cubicBezTo>
                  <a:cubicBezTo>
                    <a:pt x="3" y="129"/>
                    <a:pt x="3" y="129"/>
                    <a:pt x="3" y="129"/>
                  </a:cubicBezTo>
                  <a:cubicBezTo>
                    <a:pt x="60" y="69"/>
                    <a:pt x="60" y="69"/>
                    <a:pt x="60" y="69"/>
                  </a:cubicBezTo>
                  <a:cubicBezTo>
                    <a:pt x="57" y="69"/>
                    <a:pt x="57" y="66"/>
                    <a:pt x="57" y="66"/>
                  </a:cubicBezTo>
                  <a:cubicBezTo>
                    <a:pt x="57" y="39"/>
                    <a:pt x="81" y="18"/>
                    <a:pt x="105" y="18"/>
                  </a:cubicBezTo>
                  <a:cubicBezTo>
                    <a:pt x="108" y="18"/>
                    <a:pt x="108" y="18"/>
                    <a:pt x="108" y="18"/>
                  </a:cubicBezTo>
                  <a:cubicBezTo>
                    <a:pt x="123" y="0"/>
                    <a:pt x="123" y="0"/>
                    <a:pt x="12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Freeform 324">
              <a:extLst>
                <a:ext uri="{FF2B5EF4-FFF2-40B4-BE49-F238E27FC236}">
                  <a16:creationId xmlns:a16="http://schemas.microsoft.com/office/drawing/2014/main" id="{55F03D25-0435-4433-A414-9347085AA2E0}"/>
                </a:ext>
              </a:extLst>
            </p:cNvPr>
            <p:cNvSpPr>
              <a:spLocks/>
            </p:cNvSpPr>
            <p:nvPr/>
          </p:nvSpPr>
          <p:spPr bwMode="auto">
            <a:xfrm>
              <a:off x="11068843" y="4110829"/>
              <a:ext cx="190500" cy="190500"/>
            </a:xfrm>
            <a:custGeom>
              <a:avLst/>
              <a:gdLst>
                <a:gd name="T0" fmla="*/ 48 w 51"/>
                <a:gd name="T1" fmla="*/ 0 h 51"/>
                <a:gd name="T2" fmla="*/ 0 w 51"/>
                <a:gd name="T3" fmla="*/ 48 h 51"/>
                <a:gd name="T4" fmla="*/ 3 w 51"/>
                <a:gd name="T5" fmla="*/ 51 h 51"/>
                <a:gd name="T6" fmla="*/ 12 w 51"/>
                <a:gd name="T7" fmla="*/ 42 h 51"/>
                <a:gd name="T8" fmla="*/ 42 w 51"/>
                <a:gd name="T9" fmla="*/ 9 h 51"/>
                <a:gd name="T10" fmla="*/ 51 w 51"/>
                <a:gd name="T11" fmla="*/ 0 h 51"/>
                <a:gd name="T12" fmla="*/ 48 w 5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48" y="0"/>
                  </a:moveTo>
                  <a:cubicBezTo>
                    <a:pt x="24" y="0"/>
                    <a:pt x="0" y="21"/>
                    <a:pt x="0" y="48"/>
                  </a:cubicBezTo>
                  <a:cubicBezTo>
                    <a:pt x="0" y="48"/>
                    <a:pt x="0" y="51"/>
                    <a:pt x="3" y="51"/>
                  </a:cubicBezTo>
                  <a:cubicBezTo>
                    <a:pt x="12" y="42"/>
                    <a:pt x="12" y="42"/>
                    <a:pt x="12" y="42"/>
                  </a:cubicBezTo>
                  <a:cubicBezTo>
                    <a:pt x="12" y="24"/>
                    <a:pt x="27" y="12"/>
                    <a:pt x="42" y="9"/>
                  </a:cubicBezTo>
                  <a:cubicBezTo>
                    <a:pt x="51" y="0"/>
                    <a:pt x="51" y="0"/>
                    <a:pt x="51" y="0"/>
                  </a:cubicBezTo>
                  <a:cubicBezTo>
                    <a:pt x="51" y="0"/>
                    <a:pt x="51" y="0"/>
                    <a:pt x="48" y="0"/>
                  </a:cubicBezTo>
                </a:path>
              </a:pathLst>
            </a:custGeom>
            <a:solidFill>
              <a:srgbClr val="7ADC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60270036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234809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IDEO_FS">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14725104-DF9A-4FEF-884F-95C917AAB800}"/>
              </a:ext>
            </a:extLst>
          </p:cNvPr>
          <p:cNvSpPr>
            <a:spLocks noGrp="1"/>
          </p:cNvSpPr>
          <p:nvPr>
            <p:ph type="media" sz="quarter" idx="10" hasCustomPrompt="1"/>
          </p:nvPr>
        </p:nvSpPr>
        <p:spPr>
          <a:xfrm>
            <a:off x="0" y="0"/>
            <a:ext cx="12192000" cy="6858000"/>
          </a:xfrm>
        </p:spPr>
        <p:txBody>
          <a:bodyPr/>
          <a:lstStyle>
            <a:lvl1pPr>
              <a:defRPr/>
            </a:lvl1pPr>
          </a:lstStyle>
          <a:p>
            <a:r>
              <a:rPr lang="en-US" dirty="0"/>
              <a:t>Click here to select video</a:t>
            </a:r>
          </a:p>
        </p:txBody>
      </p:sp>
    </p:spTree>
    <p:extLst>
      <p:ext uri="{BB962C8B-B14F-4D97-AF65-F5344CB8AC3E}">
        <p14:creationId xmlns:p14="http://schemas.microsoft.com/office/powerpoint/2010/main" val="12209864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AB473D5-9FEC-4DEB-9DA1-E6656C65CEE9}"/>
              </a:ext>
            </a:extLst>
          </p:cNvPr>
          <p:cNvGrpSpPr/>
          <p:nvPr/>
        </p:nvGrpSpPr>
        <p:grpSpPr>
          <a:xfrm>
            <a:off x="9448800" y="3124200"/>
            <a:ext cx="1801366" cy="2323914"/>
            <a:chOff x="6442193" y="3927459"/>
            <a:chExt cx="1837488" cy="2370514"/>
          </a:xfrm>
        </p:grpSpPr>
        <p:sp>
          <p:nvSpPr>
            <p:cNvPr id="25" name="Rectangle 17">
              <a:extLst>
                <a:ext uri="{FF2B5EF4-FFF2-40B4-BE49-F238E27FC236}">
                  <a16:creationId xmlns:a16="http://schemas.microsoft.com/office/drawing/2014/main" id="{09A85490-7A62-4E50-86C8-DDEB58E09606}"/>
                </a:ext>
              </a:extLst>
            </p:cNvPr>
            <p:cNvSpPr>
              <a:spLocks noChangeArrowheads="1"/>
            </p:cNvSpPr>
            <p:nvPr/>
          </p:nvSpPr>
          <p:spPr bwMode="auto">
            <a:xfrm>
              <a:off x="6442193" y="3927459"/>
              <a:ext cx="1837488" cy="2370514"/>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6" name="Rectangle 18">
              <a:extLst>
                <a:ext uri="{FF2B5EF4-FFF2-40B4-BE49-F238E27FC236}">
                  <a16:creationId xmlns:a16="http://schemas.microsoft.com/office/drawing/2014/main" id="{EBFB9D2E-DA78-4BA0-ABA0-30FB4FEAE0DE}"/>
                </a:ext>
              </a:extLst>
            </p:cNvPr>
            <p:cNvSpPr>
              <a:spLocks noChangeArrowheads="1"/>
            </p:cNvSpPr>
            <p:nvPr/>
          </p:nvSpPr>
          <p:spPr bwMode="auto">
            <a:xfrm>
              <a:off x="6442193" y="3927459"/>
              <a:ext cx="1837488" cy="237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7" name="Freeform 115">
              <a:extLst>
                <a:ext uri="{FF2B5EF4-FFF2-40B4-BE49-F238E27FC236}">
                  <a16:creationId xmlns:a16="http://schemas.microsoft.com/office/drawing/2014/main" id="{91966C13-F44C-43AC-8B15-4533C03AAE63}"/>
                </a:ext>
              </a:extLst>
            </p:cNvPr>
            <p:cNvSpPr>
              <a:spLocks noEditPoints="1"/>
            </p:cNvSpPr>
            <p:nvPr/>
          </p:nvSpPr>
          <p:spPr bwMode="auto">
            <a:xfrm>
              <a:off x="6910505" y="4213555"/>
              <a:ext cx="822528" cy="819122"/>
            </a:xfrm>
            <a:custGeom>
              <a:avLst/>
              <a:gdLst>
                <a:gd name="T0" fmla="*/ 129 w 258"/>
                <a:gd name="T1" fmla="*/ 220 h 258"/>
                <a:gd name="T2" fmla="*/ 38 w 258"/>
                <a:gd name="T3" fmla="*/ 129 h 258"/>
                <a:gd name="T4" fmla="*/ 129 w 258"/>
                <a:gd name="T5" fmla="*/ 37 h 258"/>
                <a:gd name="T6" fmla="*/ 221 w 258"/>
                <a:gd name="T7" fmla="*/ 129 h 258"/>
                <a:gd name="T8" fmla="*/ 129 w 258"/>
                <a:gd name="T9" fmla="*/ 220 h 258"/>
                <a:gd name="T10" fmla="*/ 129 w 258"/>
                <a:gd name="T11" fmla="*/ 0 h 258"/>
                <a:gd name="T12" fmla="*/ 0 w 258"/>
                <a:gd name="T13" fmla="*/ 129 h 258"/>
                <a:gd name="T14" fmla="*/ 129 w 258"/>
                <a:gd name="T15" fmla="*/ 258 h 258"/>
                <a:gd name="T16" fmla="*/ 258 w 258"/>
                <a:gd name="T17" fmla="*/ 129 h 258"/>
                <a:gd name="T18" fmla="*/ 129 w 25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58">
                  <a:moveTo>
                    <a:pt x="129" y="220"/>
                  </a:moveTo>
                  <a:cubicBezTo>
                    <a:pt x="79" y="220"/>
                    <a:pt x="38" y="179"/>
                    <a:pt x="38" y="129"/>
                  </a:cubicBezTo>
                  <a:cubicBezTo>
                    <a:pt x="38" y="78"/>
                    <a:pt x="79" y="37"/>
                    <a:pt x="129" y="37"/>
                  </a:cubicBezTo>
                  <a:cubicBezTo>
                    <a:pt x="180" y="37"/>
                    <a:pt x="221" y="78"/>
                    <a:pt x="221" y="129"/>
                  </a:cubicBezTo>
                  <a:cubicBezTo>
                    <a:pt x="221" y="179"/>
                    <a:pt x="180" y="220"/>
                    <a:pt x="129" y="220"/>
                  </a:cubicBezTo>
                  <a:moveTo>
                    <a:pt x="129" y="0"/>
                  </a:moveTo>
                  <a:cubicBezTo>
                    <a:pt x="58" y="0"/>
                    <a:pt x="0" y="58"/>
                    <a:pt x="0" y="129"/>
                  </a:cubicBezTo>
                  <a:cubicBezTo>
                    <a:pt x="0" y="200"/>
                    <a:pt x="58" y="258"/>
                    <a:pt x="129" y="258"/>
                  </a:cubicBezTo>
                  <a:cubicBezTo>
                    <a:pt x="201" y="258"/>
                    <a:pt x="258" y="200"/>
                    <a:pt x="258" y="129"/>
                  </a:cubicBezTo>
                  <a:cubicBezTo>
                    <a:pt x="258" y="58"/>
                    <a:pt x="201" y="0"/>
                    <a:pt x="129" y="0"/>
                  </a:cubicBezTo>
                </a:path>
              </a:pathLst>
            </a:custGeom>
            <a:solidFill>
              <a:srgbClr val="54A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8" name="Oval 116">
              <a:extLst>
                <a:ext uri="{FF2B5EF4-FFF2-40B4-BE49-F238E27FC236}">
                  <a16:creationId xmlns:a16="http://schemas.microsoft.com/office/drawing/2014/main" id="{53DF3AF6-B67B-4047-AFD4-E19E4E5F25E8}"/>
                </a:ext>
              </a:extLst>
            </p:cNvPr>
            <p:cNvSpPr>
              <a:spLocks noChangeArrowheads="1"/>
            </p:cNvSpPr>
            <p:nvPr/>
          </p:nvSpPr>
          <p:spPr bwMode="auto">
            <a:xfrm>
              <a:off x="7033118" y="4331060"/>
              <a:ext cx="582410" cy="580708"/>
            </a:xfrm>
            <a:prstGeom prst="ellipse">
              <a:avLst/>
            </a:prstGeom>
            <a:solidFill>
              <a:srgbClr val="C5E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9" name="Rectangle 117">
              <a:extLst>
                <a:ext uri="{FF2B5EF4-FFF2-40B4-BE49-F238E27FC236}">
                  <a16:creationId xmlns:a16="http://schemas.microsoft.com/office/drawing/2014/main" id="{C519CDD8-C45E-42DB-AEFC-84A32C82898C}"/>
                </a:ext>
              </a:extLst>
            </p:cNvPr>
            <p:cNvSpPr>
              <a:spLocks noChangeArrowheads="1"/>
            </p:cNvSpPr>
            <p:nvPr/>
          </p:nvSpPr>
          <p:spPr bwMode="auto">
            <a:xfrm>
              <a:off x="7322620" y="4889629"/>
              <a:ext cx="3406" cy="1312979"/>
            </a:xfrm>
            <a:prstGeom prst="rect">
              <a:avLst/>
            </a:prstGeom>
            <a:solidFill>
              <a:srgbClr val="0036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0" name="Freeform 118">
              <a:extLst>
                <a:ext uri="{FF2B5EF4-FFF2-40B4-BE49-F238E27FC236}">
                  <a16:creationId xmlns:a16="http://schemas.microsoft.com/office/drawing/2014/main" id="{5F869E08-B777-4EE5-AE62-519D226AAB14}"/>
                </a:ext>
              </a:extLst>
            </p:cNvPr>
            <p:cNvSpPr>
              <a:spLocks/>
            </p:cNvSpPr>
            <p:nvPr/>
          </p:nvSpPr>
          <p:spPr bwMode="auto">
            <a:xfrm>
              <a:off x="7184681" y="5695127"/>
              <a:ext cx="349106" cy="396789"/>
            </a:xfrm>
            <a:custGeom>
              <a:avLst/>
              <a:gdLst>
                <a:gd name="T0" fmla="*/ 2 w 109"/>
                <a:gd name="T1" fmla="*/ 39 h 125"/>
                <a:gd name="T2" fmla="*/ 4 w 109"/>
                <a:gd name="T3" fmla="*/ 48 h 125"/>
                <a:gd name="T4" fmla="*/ 21 w 109"/>
                <a:gd name="T5" fmla="*/ 68 h 125"/>
                <a:gd name="T6" fmla="*/ 13 w 109"/>
                <a:gd name="T7" fmla="*/ 60 h 125"/>
                <a:gd name="T8" fmla="*/ 6 w 109"/>
                <a:gd name="T9" fmla="*/ 60 h 125"/>
                <a:gd name="T10" fmla="*/ 10 w 109"/>
                <a:gd name="T11" fmla="*/ 71 h 125"/>
                <a:gd name="T12" fmla="*/ 25 w 109"/>
                <a:gd name="T13" fmla="*/ 83 h 125"/>
                <a:gd name="T14" fmla="*/ 78 w 109"/>
                <a:gd name="T15" fmla="*/ 120 h 125"/>
                <a:gd name="T16" fmla="*/ 81 w 109"/>
                <a:gd name="T17" fmla="*/ 125 h 125"/>
                <a:gd name="T18" fmla="*/ 109 w 109"/>
                <a:gd name="T19" fmla="*/ 105 h 125"/>
                <a:gd name="T20" fmla="*/ 88 w 109"/>
                <a:gd name="T21" fmla="*/ 46 h 125"/>
                <a:gd name="T22" fmla="*/ 77 w 109"/>
                <a:gd name="T23" fmla="*/ 31 h 125"/>
                <a:gd name="T24" fmla="*/ 51 w 109"/>
                <a:gd name="T25" fmla="*/ 9 h 125"/>
                <a:gd name="T26" fmla="*/ 48 w 109"/>
                <a:gd name="T27" fmla="*/ 9 h 125"/>
                <a:gd name="T28" fmla="*/ 51 w 109"/>
                <a:gd name="T29" fmla="*/ 26 h 125"/>
                <a:gd name="T30" fmla="*/ 61 w 109"/>
                <a:gd name="T31" fmla="*/ 32 h 125"/>
                <a:gd name="T32" fmla="*/ 66 w 109"/>
                <a:gd name="T33" fmla="*/ 56 h 125"/>
                <a:gd name="T34" fmla="*/ 40 w 109"/>
                <a:gd name="T35" fmla="*/ 43 h 125"/>
                <a:gd name="T36" fmla="*/ 28 w 109"/>
                <a:gd name="T37" fmla="*/ 25 h 125"/>
                <a:gd name="T38" fmla="*/ 34 w 109"/>
                <a:gd name="T39" fmla="*/ 14 h 125"/>
                <a:gd name="T40" fmla="*/ 39 w 109"/>
                <a:gd name="T41" fmla="*/ 3 h 125"/>
                <a:gd name="T42" fmla="*/ 34 w 109"/>
                <a:gd name="T43" fmla="*/ 1 h 125"/>
                <a:gd name="T44" fmla="*/ 18 w 109"/>
                <a:gd name="T45" fmla="*/ 14 h 125"/>
                <a:gd name="T46" fmla="*/ 17 w 109"/>
                <a:gd name="T47" fmla="*/ 29 h 125"/>
                <a:gd name="T48" fmla="*/ 31 w 109"/>
                <a:gd name="T49" fmla="*/ 51 h 125"/>
                <a:gd name="T50" fmla="*/ 18 w 109"/>
                <a:gd name="T51" fmla="*/ 32 h 125"/>
                <a:gd name="T52" fmla="*/ 10 w 109"/>
                <a:gd name="T53" fmla="*/ 29 h 125"/>
                <a:gd name="T54" fmla="*/ 11 w 109"/>
                <a:gd name="T55" fmla="*/ 38 h 125"/>
                <a:gd name="T56" fmla="*/ 25 w 109"/>
                <a:gd name="T57" fmla="*/ 59 h 125"/>
                <a:gd name="T58" fmla="*/ 10 w 109"/>
                <a:gd name="T59" fmla="*/ 40 h 125"/>
                <a:gd name="T60" fmla="*/ 2 w 109"/>
                <a:gd name="T61" fmla="*/ 3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25">
                  <a:moveTo>
                    <a:pt x="2" y="39"/>
                  </a:moveTo>
                  <a:cubicBezTo>
                    <a:pt x="0" y="41"/>
                    <a:pt x="1" y="45"/>
                    <a:pt x="4" y="48"/>
                  </a:cubicBezTo>
                  <a:cubicBezTo>
                    <a:pt x="21" y="68"/>
                    <a:pt x="21" y="68"/>
                    <a:pt x="21" y="68"/>
                  </a:cubicBezTo>
                  <a:cubicBezTo>
                    <a:pt x="13" y="60"/>
                    <a:pt x="13" y="60"/>
                    <a:pt x="13" y="60"/>
                  </a:cubicBezTo>
                  <a:cubicBezTo>
                    <a:pt x="10" y="58"/>
                    <a:pt x="8" y="58"/>
                    <a:pt x="6" y="60"/>
                  </a:cubicBezTo>
                  <a:cubicBezTo>
                    <a:pt x="5" y="63"/>
                    <a:pt x="7" y="68"/>
                    <a:pt x="10" y="71"/>
                  </a:cubicBezTo>
                  <a:cubicBezTo>
                    <a:pt x="25" y="83"/>
                    <a:pt x="25" y="83"/>
                    <a:pt x="25" y="83"/>
                  </a:cubicBezTo>
                  <a:cubicBezTo>
                    <a:pt x="44" y="100"/>
                    <a:pt x="66" y="104"/>
                    <a:pt x="78" y="120"/>
                  </a:cubicBezTo>
                  <a:cubicBezTo>
                    <a:pt x="81" y="125"/>
                    <a:pt x="81" y="125"/>
                    <a:pt x="81" y="125"/>
                  </a:cubicBezTo>
                  <a:cubicBezTo>
                    <a:pt x="109" y="105"/>
                    <a:pt x="109" y="105"/>
                    <a:pt x="109" y="105"/>
                  </a:cubicBezTo>
                  <a:cubicBezTo>
                    <a:pt x="94" y="64"/>
                    <a:pt x="89" y="50"/>
                    <a:pt x="88" y="46"/>
                  </a:cubicBezTo>
                  <a:cubicBezTo>
                    <a:pt x="86" y="42"/>
                    <a:pt x="80" y="34"/>
                    <a:pt x="77" y="31"/>
                  </a:cubicBezTo>
                  <a:cubicBezTo>
                    <a:pt x="51" y="9"/>
                    <a:pt x="51" y="9"/>
                    <a:pt x="51" y="9"/>
                  </a:cubicBezTo>
                  <a:cubicBezTo>
                    <a:pt x="50" y="7"/>
                    <a:pt x="49" y="7"/>
                    <a:pt x="48" y="9"/>
                  </a:cubicBezTo>
                  <a:cubicBezTo>
                    <a:pt x="45" y="15"/>
                    <a:pt x="47" y="20"/>
                    <a:pt x="51" y="26"/>
                  </a:cubicBezTo>
                  <a:cubicBezTo>
                    <a:pt x="56" y="33"/>
                    <a:pt x="61" y="32"/>
                    <a:pt x="61" y="32"/>
                  </a:cubicBezTo>
                  <a:cubicBezTo>
                    <a:pt x="67" y="40"/>
                    <a:pt x="70" y="51"/>
                    <a:pt x="66" y="56"/>
                  </a:cubicBezTo>
                  <a:cubicBezTo>
                    <a:pt x="55" y="65"/>
                    <a:pt x="40" y="43"/>
                    <a:pt x="40" y="43"/>
                  </a:cubicBezTo>
                  <a:cubicBezTo>
                    <a:pt x="28" y="25"/>
                    <a:pt x="28" y="25"/>
                    <a:pt x="28" y="25"/>
                  </a:cubicBezTo>
                  <a:cubicBezTo>
                    <a:pt x="26" y="21"/>
                    <a:pt x="34" y="14"/>
                    <a:pt x="34" y="14"/>
                  </a:cubicBezTo>
                  <a:cubicBezTo>
                    <a:pt x="38" y="11"/>
                    <a:pt x="41" y="9"/>
                    <a:pt x="39" y="3"/>
                  </a:cubicBezTo>
                  <a:cubicBezTo>
                    <a:pt x="38" y="1"/>
                    <a:pt x="36" y="0"/>
                    <a:pt x="34" y="1"/>
                  </a:cubicBezTo>
                  <a:cubicBezTo>
                    <a:pt x="18" y="14"/>
                    <a:pt x="18" y="14"/>
                    <a:pt x="18" y="14"/>
                  </a:cubicBezTo>
                  <a:cubicBezTo>
                    <a:pt x="14" y="16"/>
                    <a:pt x="14" y="23"/>
                    <a:pt x="17" y="29"/>
                  </a:cubicBezTo>
                  <a:cubicBezTo>
                    <a:pt x="31" y="51"/>
                    <a:pt x="31" y="51"/>
                    <a:pt x="31" y="51"/>
                  </a:cubicBezTo>
                  <a:cubicBezTo>
                    <a:pt x="18" y="32"/>
                    <a:pt x="18" y="32"/>
                    <a:pt x="18" y="32"/>
                  </a:cubicBezTo>
                  <a:cubicBezTo>
                    <a:pt x="16" y="28"/>
                    <a:pt x="12" y="27"/>
                    <a:pt x="10" y="29"/>
                  </a:cubicBezTo>
                  <a:cubicBezTo>
                    <a:pt x="8" y="31"/>
                    <a:pt x="8" y="35"/>
                    <a:pt x="11" y="38"/>
                  </a:cubicBezTo>
                  <a:cubicBezTo>
                    <a:pt x="25" y="59"/>
                    <a:pt x="25" y="59"/>
                    <a:pt x="25" y="59"/>
                  </a:cubicBezTo>
                  <a:cubicBezTo>
                    <a:pt x="10" y="40"/>
                    <a:pt x="10" y="40"/>
                    <a:pt x="10" y="40"/>
                  </a:cubicBezTo>
                  <a:cubicBezTo>
                    <a:pt x="7" y="37"/>
                    <a:pt x="4" y="36"/>
                    <a:pt x="2" y="39"/>
                  </a:cubicBezTo>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1" name="Freeform 119">
              <a:extLst>
                <a:ext uri="{FF2B5EF4-FFF2-40B4-BE49-F238E27FC236}">
                  <a16:creationId xmlns:a16="http://schemas.microsoft.com/office/drawing/2014/main" id="{4D277B52-2458-4C95-8D36-9C0DA0C0D6EF}"/>
                </a:ext>
              </a:extLst>
            </p:cNvPr>
            <p:cNvSpPr>
              <a:spLocks/>
            </p:cNvSpPr>
            <p:nvPr/>
          </p:nvSpPr>
          <p:spPr bwMode="auto">
            <a:xfrm>
              <a:off x="7433313" y="6062965"/>
              <a:ext cx="246929" cy="224790"/>
            </a:xfrm>
            <a:custGeom>
              <a:avLst/>
              <a:gdLst>
                <a:gd name="T0" fmla="*/ 25 w 145"/>
                <a:gd name="T1" fmla="*/ 132 h 132"/>
                <a:gd name="T2" fmla="*/ 145 w 145"/>
                <a:gd name="T3" fmla="*/ 132 h 132"/>
                <a:gd name="T4" fmla="*/ 77 w 145"/>
                <a:gd name="T5" fmla="*/ 0 h 132"/>
                <a:gd name="T6" fmla="*/ 0 w 145"/>
                <a:gd name="T7" fmla="*/ 52 h 132"/>
                <a:gd name="T8" fmla="*/ 25 w 145"/>
                <a:gd name="T9" fmla="*/ 132 h 132"/>
              </a:gdLst>
              <a:ahLst/>
              <a:cxnLst>
                <a:cxn ang="0">
                  <a:pos x="T0" y="T1"/>
                </a:cxn>
                <a:cxn ang="0">
                  <a:pos x="T2" y="T3"/>
                </a:cxn>
                <a:cxn ang="0">
                  <a:pos x="T4" y="T5"/>
                </a:cxn>
                <a:cxn ang="0">
                  <a:pos x="T6" y="T7"/>
                </a:cxn>
                <a:cxn ang="0">
                  <a:pos x="T8" y="T9"/>
                </a:cxn>
              </a:cxnLst>
              <a:rect l="0" t="0" r="r" b="b"/>
              <a:pathLst>
                <a:path w="145" h="132">
                  <a:moveTo>
                    <a:pt x="25" y="132"/>
                  </a:moveTo>
                  <a:lnTo>
                    <a:pt x="145" y="132"/>
                  </a:lnTo>
                  <a:lnTo>
                    <a:pt x="77" y="0"/>
                  </a:lnTo>
                  <a:lnTo>
                    <a:pt x="0" y="52"/>
                  </a:lnTo>
                  <a:lnTo>
                    <a:pt x="25" y="132"/>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2" name="Freeform 120">
              <a:extLst>
                <a:ext uri="{FF2B5EF4-FFF2-40B4-BE49-F238E27FC236}">
                  <a16:creationId xmlns:a16="http://schemas.microsoft.com/office/drawing/2014/main" id="{27E3DEBF-3C2B-4907-A8F5-601B1E860310}"/>
                </a:ext>
              </a:extLst>
            </p:cNvPr>
            <p:cNvSpPr>
              <a:spLocks/>
            </p:cNvSpPr>
            <p:nvPr/>
          </p:nvSpPr>
          <p:spPr bwMode="auto">
            <a:xfrm>
              <a:off x="7417986" y="6022094"/>
              <a:ext cx="143048" cy="126019"/>
            </a:xfrm>
            <a:custGeom>
              <a:avLst/>
              <a:gdLst>
                <a:gd name="T0" fmla="*/ 0 w 84"/>
                <a:gd name="T1" fmla="*/ 50 h 74"/>
                <a:gd name="T2" fmla="*/ 13 w 84"/>
                <a:gd name="T3" fmla="*/ 74 h 74"/>
                <a:gd name="T4" fmla="*/ 84 w 84"/>
                <a:gd name="T5" fmla="*/ 26 h 74"/>
                <a:gd name="T6" fmla="*/ 71 w 84"/>
                <a:gd name="T7" fmla="*/ 0 h 74"/>
                <a:gd name="T8" fmla="*/ 0 w 84"/>
                <a:gd name="T9" fmla="*/ 50 h 74"/>
              </a:gdLst>
              <a:ahLst/>
              <a:cxnLst>
                <a:cxn ang="0">
                  <a:pos x="T0" y="T1"/>
                </a:cxn>
                <a:cxn ang="0">
                  <a:pos x="T2" y="T3"/>
                </a:cxn>
                <a:cxn ang="0">
                  <a:pos x="T4" y="T5"/>
                </a:cxn>
                <a:cxn ang="0">
                  <a:pos x="T6" y="T7"/>
                </a:cxn>
                <a:cxn ang="0">
                  <a:pos x="T8" y="T9"/>
                </a:cxn>
              </a:cxnLst>
              <a:rect l="0" t="0" r="r" b="b"/>
              <a:pathLst>
                <a:path w="84" h="74">
                  <a:moveTo>
                    <a:pt x="0" y="50"/>
                  </a:moveTo>
                  <a:lnTo>
                    <a:pt x="13" y="74"/>
                  </a:lnTo>
                  <a:lnTo>
                    <a:pt x="84" y="26"/>
                  </a:lnTo>
                  <a:lnTo>
                    <a:pt x="71" y="0"/>
                  </a:lnTo>
                  <a:lnTo>
                    <a:pt x="0" y="50"/>
                  </a:lnTo>
                  <a:close/>
                </a:path>
              </a:pathLst>
            </a:custGeom>
            <a:solidFill>
              <a:srgbClr val="66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3" name="Freeform 121">
              <a:extLst>
                <a:ext uri="{FF2B5EF4-FFF2-40B4-BE49-F238E27FC236}">
                  <a16:creationId xmlns:a16="http://schemas.microsoft.com/office/drawing/2014/main" id="{79DE3FD7-53D3-4FF8-B484-3DC913A640EF}"/>
                </a:ext>
              </a:extLst>
            </p:cNvPr>
            <p:cNvSpPr>
              <a:spLocks/>
            </p:cNvSpPr>
            <p:nvPr/>
          </p:nvSpPr>
          <p:spPr bwMode="auto">
            <a:xfrm>
              <a:off x="7268126" y="5695127"/>
              <a:ext cx="28951" cy="25545"/>
            </a:xfrm>
            <a:custGeom>
              <a:avLst/>
              <a:gdLst>
                <a:gd name="T0" fmla="*/ 9 w 9"/>
                <a:gd name="T1" fmla="*/ 0 h 8"/>
                <a:gd name="T2" fmla="*/ 2 w 9"/>
                <a:gd name="T3" fmla="*/ 7 h 8"/>
                <a:gd name="T4" fmla="*/ 0 w 9"/>
                <a:gd name="T5" fmla="*/ 7 h 8"/>
                <a:gd name="T6" fmla="*/ 9 w 9"/>
                <a:gd name="T7" fmla="*/ 0 h 8"/>
              </a:gdLst>
              <a:ahLst/>
              <a:cxnLst>
                <a:cxn ang="0">
                  <a:pos x="T0" y="T1"/>
                </a:cxn>
                <a:cxn ang="0">
                  <a:pos x="T2" y="T3"/>
                </a:cxn>
                <a:cxn ang="0">
                  <a:pos x="T4" y="T5"/>
                </a:cxn>
                <a:cxn ang="0">
                  <a:pos x="T6" y="T7"/>
                </a:cxn>
              </a:cxnLst>
              <a:rect l="0" t="0" r="r" b="b"/>
              <a:pathLst>
                <a:path w="9" h="8">
                  <a:moveTo>
                    <a:pt x="9" y="0"/>
                  </a:moveTo>
                  <a:cubicBezTo>
                    <a:pt x="2" y="7"/>
                    <a:pt x="2" y="7"/>
                    <a:pt x="2" y="7"/>
                  </a:cubicBezTo>
                  <a:cubicBezTo>
                    <a:pt x="1" y="8"/>
                    <a:pt x="0" y="8"/>
                    <a:pt x="0" y="7"/>
                  </a:cubicBezTo>
                  <a:cubicBezTo>
                    <a:pt x="9" y="0"/>
                    <a:pt x="9" y="0"/>
                    <a:pt x="9" y="0"/>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4" name="Freeform 122">
              <a:extLst>
                <a:ext uri="{FF2B5EF4-FFF2-40B4-BE49-F238E27FC236}">
                  <a16:creationId xmlns:a16="http://schemas.microsoft.com/office/drawing/2014/main" id="{D8581015-8A1E-4898-8B0C-23D9684E2ABD}"/>
                </a:ext>
              </a:extLst>
            </p:cNvPr>
            <p:cNvSpPr>
              <a:spLocks/>
            </p:cNvSpPr>
            <p:nvPr/>
          </p:nvSpPr>
          <p:spPr bwMode="auto">
            <a:xfrm>
              <a:off x="7341353" y="5717266"/>
              <a:ext cx="35763" cy="32357"/>
            </a:xfrm>
            <a:custGeom>
              <a:avLst/>
              <a:gdLst>
                <a:gd name="T0" fmla="*/ 1 w 11"/>
                <a:gd name="T1" fmla="*/ 1 h 10"/>
                <a:gd name="T2" fmla="*/ 8 w 11"/>
                <a:gd name="T3" fmla="*/ 10 h 10"/>
                <a:gd name="T4" fmla="*/ 11 w 11"/>
                <a:gd name="T5" fmla="*/ 9 h 10"/>
                <a:gd name="T6" fmla="*/ 1 w 11"/>
                <a:gd name="T7" fmla="*/ 0 h 10"/>
                <a:gd name="T8" fmla="*/ 1 w 11"/>
                <a:gd name="T9" fmla="*/ 1 h 10"/>
              </a:gdLst>
              <a:ahLst/>
              <a:cxnLst>
                <a:cxn ang="0">
                  <a:pos x="T0" y="T1"/>
                </a:cxn>
                <a:cxn ang="0">
                  <a:pos x="T2" y="T3"/>
                </a:cxn>
                <a:cxn ang="0">
                  <a:pos x="T4" y="T5"/>
                </a:cxn>
                <a:cxn ang="0">
                  <a:pos x="T6" y="T7"/>
                </a:cxn>
                <a:cxn ang="0">
                  <a:pos x="T8" y="T9"/>
                </a:cxn>
              </a:cxnLst>
              <a:rect l="0" t="0" r="r" b="b"/>
              <a:pathLst>
                <a:path w="11" h="10">
                  <a:moveTo>
                    <a:pt x="1" y="1"/>
                  </a:moveTo>
                  <a:cubicBezTo>
                    <a:pt x="8" y="10"/>
                    <a:pt x="8" y="10"/>
                    <a:pt x="8" y="10"/>
                  </a:cubicBezTo>
                  <a:cubicBezTo>
                    <a:pt x="9" y="10"/>
                    <a:pt x="10" y="10"/>
                    <a:pt x="11" y="9"/>
                  </a:cubicBezTo>
                  <a:cubicBezTo>
                    <a:pt x="1" y="0"/>
                    <a:pt x="1" y="0"/>
                    <a:pt x="1" y="0"/>
                  </a:cubicBezTo>
                  <a:cubicBezTo>
                    <a:pt x="0" y="0"/>
                    <a:pt x="0" y="1"/>
                    <a:pt x="1" y="1"/>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5" name="Freeform 123">
              <a:extLst>
                <a:ext uri="{FF2B5EF4-FFF2-40B4-BE49-F238E27FC236}">
                  <a16:creationId xmlns:a16="http://schemas.microsoft.com/office/drawing/2014/main" id="{2756DE8C-5876-428D-A7B3-FB2D96641731}"/>
                </a:ext>
              </a:extLst>
            </p:cNvPr>
            <p:cNvSpPr>
              <a:spLocks/>
            </p:cNvSpPr>
            <p:nvPr/>
          </p:nvSpPr>
          <p:spPr bwMode="auto">
            <a:xfrm>
              <a:off x="7411174" y="6069777"/>
              <a:ext cx="25545" cy="22139"/>
            </a:xfrm>
            <a:custGeom>
              <a:avLst/>
              <a:gdLst>
                <a:gd name="T0" fmla="*/ 4 w 8"/>
                <a:gd name="T1" fmla="*/ 7 h 7"/>
                <a:gd name="T2" fmla="*/ 7 w 8"/>
                <a:gd name="T3" fmla="*/ 6 h 7"/>
                <a:gd name="T4" fmla="*/ 8 w 8"/>
                <a:gd name="T5" fmla="*/ 3 h 7"/>
                <a:gd name="T6" fmla="*/ 7 w 8"/>
                <a:gd name="T7" fmla="*/ 1 h 7"/>
                <a:gd name="T8" fmla="*/ 4 w 8"/>
                <a:gd name="T9" fmla="*/ 0 h 7"/>
                <a:gd name="T10" fmla="*/ 2 w 8"/>
                <a:gd name="T11" fmla="*/ 1 h 7"/>
                <a:gd name="T12" fmla="*/ 0 w 8"/>
                <a:gd name="T13" fmla="*/ 3 h 7"/>
                <a:gd name="T14" fmla="*/ 2 w 8"/>
                <a:gd name="T15" fmla="*/ 6 h 7"/>
                <a:gd name="T16" fmla="*/ 4 w 8"/>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4" y="7"/>
                  </a:moveTo>
                  <a:cubicBezTo>
                    <a:pt x="5" y="7"/>
                    <a:pt x="6" y="7"/>
                    <a:pt x="7" y="6"/>
                  </a:cubicBezTo>
                  <a:cubicBezTo>
                    <a:pt x="8" y="5"/>
                    <a:pt x="8" y="4"/>
                    <a:pt x="8" y="3"/>
                  </a:cubicBezTo>
                  <a:cubicBezTo>
                    <a:pt x="8" y="2"/>
                    <a:pt x="8" y="1"/>
                    <a:pt x="7" y="1"/>
                  </a:cubicBezTo>
                  <a:cubicBezTo>
                    <a:pt x="6" y="0"/>
                    <a:pt x="5" y="0"/>
                    <a:pt x="4" y="0"/>
                  </a:cubicBezTo>
                  <a:cubicBezTo>
                    <a:pt x="3" y="0"/>
                    <a:pt x="2" y="0"/>
                    <a:pt x="2" y="1"/>
                  </a:cubicBezTo>
                  <a:cubicBezTo>
                    <a:pt x="1" y="1"/>
                    <a:pt x="0" y="2"/>
                    <a:pt x="0" y="3"/>
                  </a:cubicBezTo>
                  <a:cubicBezTo>
                    <a:pt x="0" y="4"/>
                    <a:pt x="1" y="5"/>
                    <a:pt x="2" y="6"/>
                  </a:cubicBezTo>
                  <a:cubicBezTo>
                    <a:pt x="2" y="7"/>
                    <a:pt x="3" y="7"/>
                    <a:pt x="4" y="7"/>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6" name="Freeform 124">
              <a:extLst>
                <a:ext uri="{FF2B5EF4-FFF2-40B4-BE49-F238E27FC236}">
                  <a16:creationId xmlns:a16="http://schemas.microsoft.com/office/drawing/2014/main" id="{17623555-C4AA-4378-8B46-EDD7DD0CD561}"/>
                </a:ext>
              </a:extLst>
            </p:cNvPr>
            <p:cNvSpPr>
              <a:spLocks noEditPoints="1"/>
            </p:cNvSpPr>
            <p:nvPr/>
          </p:nvSpPr>
          <p:spPr bwMode="auto">
            <a:xfrm>
              <a:off x="7433313" y="5999956"/>
              <a:ext cx="90257" cy="78336"/>
            </a:xfrm>
            <a:custGeom>
              <a:avLst/>
              <a:gdLst>
                <a:gd name="T0" fmla="*/ 26 w 28"/>
                <a:gd name="T1" fmla="*/ 8 h 25"/>
                <a:gd name="T2" fmla="*/ 26 w 28"/>
                <a:gd name="T3" fmla="*/ 8 h 25"/>
                <a:gd name="T4" fmla="*/ 27 w 28"/>
                <a:gd name="T5" fmla="*/ 3 h 25"/>
                <a:gd name="T6" fmla="*/ 22 w 28"/>
                <a:gd name="T7" fmla="*/ 1 h 25"/>
                <a:gd name="T8" fmla="*/ 22 w 28"/>
                <a:gd name="T9" fmla="*/ 1 h 25"/>
                <a:gd name="T10" fmla="*/ 20 w 28"/>
                <a:gd name="T11" fmla="*/ 6 h 25"/>
                <a:gd name="T12" fmla="*/ 26 w 28"/>
                <a:gd name="T13" fmla="*/ 8 h 25"/>
                <a:gd name="T14" fmla="*/ 19 w 28"/>
                <a:gd name="T15" fmla="*/ 12 h 25"/>
                <a:gd name="T16" fmla="*/ 19 w 28"/>
                <a:gd name="T17" fmla="*/ 12 h 25"/>
                <a:gd name="T18" fmla="*/ 20 w 28"/>
                <a:gd name="T19" fmla="*/ 7 h 25"/>
                <a:gd name="T20" fmla="*/ 15 w 28"/>
                <a:gd name="T21" fmla="*/ 6 h 25"/>
                <a:gd name="T22" fmla="*/ 14 w 28"/>
                <a:gd name="T23" fmla="*/ 12 h 25"/>
                <a:gd name="T24" fmla="*/ 19 w 28"/>
                <a:gd name="T25" fmla="*/ 12 h 25"/>
                <a:gd name="T26" fmla="*/ 13 w 28"/>
                <a:gd name="T27" fmla="*/ 18 h 25"/>
                <a:gd name="T28" fmla="*/ 13 w 28"/>
                <a:gd name="T29" fmla="*/ 18 h 25"/>
                <a:gd name="T30" fmla="*/ 13 w 28"/>
                <a:gd name="T31" fmla="*/ 12 h 25"/>
                <a:gd name="T32" fmla="*/ 8 w 28"/>
                <a:gd name="T33" fmla="*/ 12 h 25"/>
                <a:gd name="T34" fmla="*/ 8 w 28"/>
                <a:gd name="T35" fmla="*/ 12 h 25"/>
                <a:gd name="T36" fmla="*/ 7 w 28"/>
                <a:gd name="T37" fmla="*/ 17 h 25"/>
                <a:gd name="T38" fmla="*/ 13 w 28"/>
                <a:gd name="T39" fmla="*/ 18 h 25"/>
                <a:gd name="T40" fmla="*/ 7 w 28"/>
                <a:gd name="T41" fmla="*/ 23 h 25"/>
                <a:gd name="T42" fmla="*/ 7 w 28"/>
                <a:gd name="T43" fmla="*/ 23 h 25"/>
                <a:gd name="T44" fmla="*/ 7 w 28"/>
                <a:gd name="T45" fmla="*/ 18 h 25"/>
                <a:gd name="T46" fmla="*/ 2 w 28"/>
                <a:gd name="T47" fmla="*/ 17 h 25"/>
                <a:gd name="T48" fmla="*/ 2 w 28"/>
                <a:gd name="T49" fmla="*/ 17 h 25"/>
                <a:gd name="T50" fmla="*/ 1 w 28"/>
                <a:gd name="T51" fmla="*/ 23 h 25"/>
                <a:gd name="T52" fmla="*/ 7 w 28"/>
                <a:gd name="T5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5">
                  <a:moveTo>
                    <a:pt x="26" y="8"/>
                  </a:moveTo>
                  <a:cubicBezTo>
                    <a:pt x="26" y="8"/>
                    <a:pt x="26" y="8"/>
                    <a:pt x="26" y="8"/>
                  </a:cubicBezTo>
                  <a:cubicBezTo>
                    <a:pt x="28" y="7"/>
                    <a:pt x="28" y="5"/>
                    <a:pt x="27" y="3"/>
                  </a:cubicBezTo>
                  <a:cubicBezTo>
                    <a:pt x="26" y="1"/>
                    <a:pt x="24" y="0"/>
                    <a:pt x="22" y="1"/>
                  </a:cubicBezTo>
                  <a:cubicBezTo>
                    <a:pt x="22" y="1"/>
                    <a:pt x="22" y="1"/>
                    <a:pt x="22" y="1"/>
                  </a:cubicBezTo>
                  <a:cubicBezTo>
                    <a:pt x="20" y="2"/>
                    <a:pt x="19" y="5"/>
                    <a:pt x="20" y="6"/>
                  </a:cubicBezTo>
                  <a:cubicBezTo>
                    <a:pt x="22" y="8"/>
                    <a:pt x="24" y="9"/>
                    <a:pt x="26" y="8"/>
                  </a:cubicBezTo>
                  <a:close/>
                  <a:moveTo>
                    <a:pt x="19" y="12"/>
                  </a:moveTo>
                  <a:cubicBezTo>
                    <a:pt x="19" y="12"/>
                    <a:pt x="19" y="12"/>
                    <a:pt x="19" y="12"/>
                  </a:cubicBezTo>
                  <a:cubicBezTo>
                    <a:pt x="21" y="11"/>
                    <a:pt x="21" y="9"/>
                    <a:pt x="20" y="7"/>
                  </a:cubicBezTo>
                  <a:cubicBezTo>
                    <a:pt x="19" y="5"/>
                    <a:pt x="16" y="5"/>
                    <a:pt x="15" y="6"/>
                  </a:cubicBezTo>
                  <a:cubicBezTo>
                    <a:pt x="13" y="8"/>
                    <a:pt x="13" y="10"/>
                    <a:pt x="14" y="12"/>
                  </a:cubicBezTo>
                  <a:cubicBezTo>
                    <a:pt x="15" y="13"/>
                    <a:pt x="18" y="14"/>
                    <a:pt x="19" y="12"/>
                  </a:cubicBezTo>
                  <a:close/>
                  <a:moveTo>
                    <a:pt x="13" y="18"/>
                  </a:moveTo>
                  <a:cubicBezTo>
                    <a:pt x="13" y="18"/>
                    <a:pt x="13" y="18"/>
                    <a:pt x="13" y="18"/>
                  </a:cubicBezTo>
                  <a:cubicBezTo>
                    <a:pt x="15" y="16"/>
                    <a:pt x="15" y="14"/>
                    <a:pt x="13" y="12"/>
                  </a:cubicBezTo>
                  <a:cubicBezTo>
                    <a:pt x="12" y="11"/>
                    <a:pt x="9" y="10"/>
                    <a:pt x="8" y="12"/>
                  </a:cubicBezTo>
                  <a:cubicBezTo>
                    <a:pt x="8" y="12"/>
                    <a:pt x="8" y="12"/>
                    <a:pt x="8" y="12"/>
                  </a:cubicBezTo>
                  <a:cubicBezTo>
                    <a:pt x="6" y="13"/>
                    <a:pt x="6" y="16"/>
                    <a:pt x="7" y="17"/>
                  </a:cubicBezTo>
                  <a:cubicBezTo>
                    <a:pt x="9" y="19"/>
                    <a:pt x="11" y="19"/>
                    <a:pt x="13" y="18"/>
                  </a:cubicBezTo>
                  <a:close/>
                  <a:moveTo>
                    <a:pt x="7" y="23"/>
                  </a:moveTo>
                  <a:cubicBezTo>
                    <a:pt x="7" y="23"/>
                    <a:pt x="7" y="23"/>
                    <a:pt x="7" y="23"/>
                  </a:cubicBezTo>
                  <a:cubicBezTo>
                    <a:pt x="8" y="22"/>
                    <a:pt x="8" y="19"/>
                    <a:pt x="7" y="18"/>
                  </a:cubicBezTo>
                  <a:cubicBezTo>
                    <a:pt x="6" y="16"/>
                    <a:pt x="3" y="16"/>
                    <a:pt x="2" y="17"/>
                  </a:cubicBezTo>
                  <a:cubicBezTo>
                    <a:pt x="2" y="17"/>
                    <a:pt x="2" y="17"/>
                    <a:pt x="2" y="17"/>
                  </a:cubicBezTo>
                  <a:cubicBezTo>
                    <a:pt x="0" y="19"/>
                    <a:pt x="0" y="21"/>
                    <a:pt x="1" y="23"/>
                  </a:cubicBezTo>
                  <a:cubicBezTo>
                    <a:pt x="3" y="24"/>
                    <a:pt x="5" y="25"/>
                    <a:pt x="7" y="23"/>
                  </a:cubicBezTo>
                  <a:close/>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7" name="Freeform 125">
              <a:extLst>
                <a:ext uri="{FF2B5EF4-FFF2-40B4-BE49-F238E27FC236}">
                  <a16:creationId xmlns:a16="http://schemas.microsoft.com/office/drawing/2014/main" id="{3E5ADAB7-87E7-456F-8ECF-04AC3B94D04B}"/>
                </a:ext>
              </a:extLst>
            </p:cNvPr>
            <p:cNvSpPr>
              <a:spLocks/>
            </p:cNvSpPr>
            <p:nvPr/>
          </p:nvSpPr>
          <p:spPr bwMode="auto">
            <a:xfrm>
              <a:off x="7523569" y="5996550"/>
              <a:ext cx="25545" cy="25545"/>
            </a:xfrm>
            <a:custGeom>
              <a:avLst/>
              <a:gdLst>
                <a:gd name="T0" fmla="*/ 4 w 8"/>
                <a:gd name="T1" fmla="*/ 8 h 8"/>
                <a:gd name="T2" fmla="*/ 7 w 8"/>
                <a:gd name="T3" fmla="*/ 6 h 8"/>
                <a:gd name="T4" fmla="*/ 8 w 8"/>
                <a:gd name="T5" fmla="*/ 4 h 8"/>
                <a:gd name="T6" fmla="*/ 7 w 8"/>
                <a:gd name="T7" fmla="*/ 1 h 8"/>
                <a:gd name="T8" fmla="*/ 4 w 8"/>
                <a:gd name="T9" fmla="*/ 0 h 8"/>
                <a:gd name="T10" fmla="*/ 1 w 8"/>
                <a:gd name="T11" fmla="*/ 1 h 8"/>
                <a:gd name="T12" fmla="*/ 0 w 8"/>
                <a:gd name="T13" fmla="*/ 4 h 8"/>
                <a:gd name="T14" fmla="*/ 1 w 8"/>
                <a:gd name="T15" fmla="*/ 6 h 8"/>
                <a:gd name="T16" fmla="*/ 4 w 8"/>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4" y="8"/>
                  </a:moveTo>
                  <a:cubicBezTo>
                    <a:pt x="5" y="8"/>
                    <a:pt x="6" y="7"/>
                    <a:pt x="7" y="6"/>
                  </a:cubicBezTo>
                  <a:cubicBezTo>
                    <a:pt x="7" y="6"/>
                    <a:pt x="8" y="5"/>
                    <a:pt x="8" y="4"/>
                  </a:cubicBezTo>
                  <a:cubicBezTo>
                    <a:pt x="8" y="3"/>
                    <a:pt x="7" y="2"/>
                    <a:pt x="7" y="1"/>
                  </a:cubicBezTo>
                  <a:cubicBezTo>
                    <a:pt x="6" y="0"/>
                    <a:pt x="5" y="0"/>
                    <a:pt x="4" y="0"/>
                  </a:cubicBezTo>
                  <a:cubicBezTo>
                    <a:pt x="3" y="0"/>
                    <a:pt x="2" y="0"/>
                    <a:pt x="1" y="1"/>
                  </a:cubicBezTo>
                  <a:cubicBezTo>
                    <a:pt x="0" y="2"/>
                    <a:pt x="0" y="3"/>
                    <a:pt x="0" y="4"/>
                  </a:cubicBezTo>
                  <a:cubicBezTo>
                    <a:pt x="0" y="5"/>
                    <a:pt x="0" y="6"/>
                    <a:pt x="1" y="6"/>
                  </a:cubicBezTo>
                  <a:cubicBezTo>
                    <a:pt x="2" y="7"/>
                    <a:pt x="3" y="8"/>
                    <a:pt x="4" y="8"/>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8" name="Freeform 209">
              <a:extLst>
                <a:ext uri="{FF2B5EF4-FFF2-40B4-BE49-F238E27FC236}">
                  <a16:creationId xmlns:a16="http://schemas.microsoft.com/office/drawing/2014/main" id="{32E088AC-CE33-4C57-9583-0B46B9AB2BFB}"/>
                </a:ext>
              </a:extLst>
            </p:cNvPr>
            <p:cNvSpPr>
              <a:spLocks/>
            </p:cNvSpPr>
            <p:nvPr/>
          </p:nvSpPr>
          <p:spPr bwMode="auto">
            <a:xfrm>
              <a:off x="7140405" y="4434940"/>
              <a:ext cx="367838" cy="463204"/>
            </a:xfrm>
            <a:custGeom>
              <a:avLst/>
              <a:gdLst>
                <a:gd name="T0" fmla="*/ 115 w 115"/>
                <a:gd name="T1" fmla="*/ 58 h 146"/>
                <a:gd name="T2" fmla="*/ 57 w 115"/>
                <a:gd name="T3" fmla="*/ 0 h 146"/>
                <a:gd name="T4" fmla="*/ 0 w 115"/>
                <a:gd name="T5" fmla="*/ 58 h 146"/>
                <a:gd name="T6" fmla="*/ 17 w 115"/>
                <a:gd name="T7" fmla="*/ 99 h 146"/>
                <a:gd name="T8" fmla="*/ 35 w 115"/>
                <a:gd name="T9" fmla="*/ 136 h 146"/>
                <a:gd name="T10" fmla="*/ 56 w 115"/>
                <a:gd name="T11" fmla="*/ 145 h 146"/>
                <a:gd name="T12" fmla="*/ 56 w 115"/>
                <a:gd name="T13" fmla="*/ 146 h 146"/>
                <a:gd name="T14" fmla="*/ 57 w 115"/>
                <a:gd name="T15" fmla="*/ 146 h 146"/>
                <a:gd name="T16" fmla="*/ 58 w 115"/>
                <a:gd name="T17" fmla="*/ 146 h 146"/>
                <a:gd name="T18" fmla="*/ 59 w 115"/>
                <a:gd name="T19" fmla="*/ 145 h 146"/>
                <a:gd name="T20" fmla="*/ 80 w 115"/>
                <a:gd name="T21" fmla="*/ 136 h 146"/>
                <a:gd name="T22" fmla="*/ 97 w 115"/>
                <a:gd name="T23" fmla="*/ 100 h 146"/>
                <a:gd name="T24" fmla="*/ 115 w 115"/>
                <a:gd name="T25"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46">
                  <a:moveTo>
                    <a:pt x="115" y="58"/>
                  </a:moveTo>
                  <a:cubicBezTo>
                    <a:pt x="115" y="26"/>
                    <a:pt x="89" y="0"/>
                    <a:pt x="57" y="0"/>
                  </a:cubicBezTo>
                  <a:cubicBezTo>
                    <a:pt x="25" y="0"/>
                    <a:pt x="0" y="26"/>
                    <a:pt x="0" y="58"/>
                  </a:cubicBezTo>
                  <a:cubicBezTo>
                    <a:pt x="0" y="74"/>
                    <a:pt x="6" y="88"/>
                    <a:pt x="17" y="99"/>
                  </a:cubicBezTo>
                  <a:cubicBezTo>
                    <a:pt x="34" y="117"/>
                    <a:pt x="35" y="136"/>
                    <a:pt x="35" y="136"/>
                  </a:cubicBezTo>
                  <a:cubicBezTo>
                    <a:pt x="56" y="145"/>
                    <a:pt x="56" y="145"/>
                    <a:pt x="56" y="145"/>
                  </a:cubicBezTo>
                  <a:cubicBezTo>
                    <a:pt x="56" y="146"/>
                    <a:pt x="56" y="146"/>
                    <a:pt x="56" y="146"/>
                  </a:cubicBezTo>
                  <a:cubicBezTo>
                    <a:pt x="57" y="146"/>
                    <a:pt x="57" y="146"/>
                    <a:pt x="57" y="146"/>
                  </a:cubicBezTo>
                  <a:cubicBezTo>
                    <a:pt x="58" y="146"/>
                    <a:pt x="58" y="146"/>
                    <a:pt x="58" y="146"/>
                  </a:cubicBezTo>
                  <a:cubicBezTo>
                    <a:pt x="59" y="145"/>
                    <a:pt x="59" y="145"/>
                    <a:pt x="59" y="145"/>
                  </a:cubicBezTo>
                  <a:cubicBezTo>
                    <a:pt x="80" y="136"/>
                    <a:pt x="80" y="136"/>
                    <a:pt x="80" y="136"/>
                  </a:cubicBezTo>
                  <a:cubicBezTo>
                    <a:pt x="80" y="136"/>
                    <a:pt x="80" y="117"/>
                    <a:pt x="97" y="100"/>
                  </a:cubicBezTo>
                  <a:cubicBezTo>
                    <a:pt x="108" y="89"/>
                    <a:pt x="115" y="74"/>
                    <a:pt x="115"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9" name="Freeform 210">
              <a:extLst>
                <a:ext uri="{FF2B5EF4-FFF2-40B4-BE49-F238E27FC236}">
                  <a16:creationId xmlns:a16="http://schemas.microsoft.com/office/drawing/2014/main" id="{E408B9A7-9E7F-47CF-A1A3-43C511FEF29F}"/>
                </a:ext>
              </a:extLst>
            </p:cNvPr>
            <p:cNvSpPr>
              <a:spLocks noEditPoints="1"/>
            </p:cNvSpPr>
            <p:nvPr/>
          </p:nvSpPr>
          <p:spPr bwMode="auto">
            <a:xfrm>
              <a:off x="7293670" y="4504761"/>
              <a:ext cx="61306" cy="275879"/>
            </a:xfrm>
            <a:custGeom>
              <a:avLst/>
              <a:gdLst>
                <a:gd name="T0" fmla="*/ 1 w 19"/>
                <a:gd name="T1" fmla="*/ 79 h 87"/>
                <a:gd name="T2" fmla="*/ 9 w 19"/>
                <a:gd name="T3" fmla="*/ 71 h 87"/>
                <a:gd name="T4" fmla="*/ 17 w 19"/>
                <a:gd name="T5" fmla="*/ 79 h 87"/>
                <a:gd name="T6" fmla="*/ 9 w 19"/>
                <a:gd name="T7" fmla="*/ 87 h 87"/>
                <a:gd name="T8" fmla="*/ 1 w 19"/>
                <a:gd name="T9" fmla="*/ 79 h 87"/>
                <a:gd name="T10" fmla="*/ 5 w 19"/>
                <a:gd name="T11" fmla="*/ 64 h 87"/>
                <a:gd name="T12" fmla="*/ 0 w 19"/>
                <a:gd name="T13" fmla="*/ 0 h 87"/>
                <a:gd name="T14" fmla="*/ 19 w 19"/>
                <a:gd name="T15" fmla="*/ 0 h 87"/>
                <a:gd name="T16" fmla="*/ 14 w 19"/>
                <a:gd name="T17" fmla="*/ 64 h 87"/>
                <a:gd name="T18" fmla="*/ 5 w 19"/>
                <a:gd name="T19" fmla="*/ 6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87">
                  <a:moveTo>
                    <a:pt x="1" y="79"/>
                  </a:moveTo>
                  <a:cubicBezTo>
                    <a:pt x="1" y="74"/>
                    <a:pt x="5" y="71"/>
                    <a:pt x="9" y="71"/>
                  </a:cubicBezTo>
                  <a:cubicBezTo>
                    <a:pt x="14" y="71"/>
                    <a:pt x="17" y="74"/>
                    <a:pt x="17" y="79"/>
                  </a:cubicBezTo>
                  <a:cubicBezTo>
                    <a:pt x="17" y="84"/>
                    <a:pt x="14" y="87"/>
                    <a:pt x="9" y="87"/>
                  </a:cubicBezTo>
                  <a:cubicBezTo>
                    <a:pt x="5" y="87"/>
                    <a:pt x="1" y="84"/>
                    <a:pt x="1" y="79"/>
                  </a:cubicBezTo>
                  <a:close/>
                  <a:moveTo>
                    <a:pt x="5" y="64"/>
                  </a:moveTo>
                  <a:cubicBezTo>
                    <a:pt x="0" y="0"/>
                    <a:pt x="0" y="0"/>
                    <a:pt x="0" y="0"/>
                  </a:cubicBezTo>
                  <a:cubicBezTo>
                    <a:pt x="19" y="0"/>
                    <a:pt x="19" y="0"/>
                    <a:pt x="19" y="0"/>
                  </a:cubicBezTo>
                  <a:cubicBezTo>
                    <a:pt x="14" y="64"/>
                    <a:pt x="14" y="64"/>
                    <a:pt x="14" y="64"/>
                  </a:cubicBezTo>
                  <a:lnTo>
                    <a:pt x="5" y="64"/>
                  </a:lnTo>
                  <a:close/>
                </a:path>
              </a:pathLst>
            </a:custGeom>
            <a:solidFill>
              <a:srgbClr val="006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40" name="Rectangle 214">
              <a:extLst>
                <a:ext uri="{FF2B5EF4-FFF2-40B4-BE49-F238E27FC236}">
                  <a16:creationId xmlns:a16="http://schemas.microsoft.com/office/drawing/2014/main" id="{EF6A7130-5CD1-418F-80F5-236A58EBA0A6}"/>
                </a:ext>
              </a:extLst>
            </p:cNvPr>
            <p:cNvSpPr>
              <a:spLocks noChangeArrowheads="1"/>
            </p:cNvSpPr>
            <p:nvPr/>
          </p:nvSpPr>
          <p:spPr bwMode="auto">
            <a:xfrm>
              <a:off x="7252800" y="4864084"/>
              <a:ext cx="143048" cy="8514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grpSp>
      <p:sp>
        <p:nvSpPr>
          <p:cNvPr id="43" name="Text Placeholder 3">
            <a:extLst>
              <a:ext uri="{FF2B5EF4-FFF2-40B4-BE49-F238E27FC236}">
                <a16:creationId xmlns:a16="http://schemas.microsoft.com/office/drawing/2014/main" id="{BAB0F5A1-CEB1-4C1A-A0DD-FF320E2F30E3}"/>
              </a:ext>
            </a:extLst>
          </p:cNvPr>
          <p:cNvSpPr>
            <a:spLocks noGrp="1"/>
          </p:cNvSpPr>
          <p:nvPr>
            <p:ph type="body" sz="quarter" idx="10" hasCustomPrompt="1"/>
          </p:nvPr>
        </p:nvSpPr>
        <p:spPr>
          <a:xfrm>
            <a:off x="265176" y="2011680"/>
            <a:ext cx="9064366" cy="517065"/>
          </a:xfrm>
        </p:spPr>
        <p:txBody>
          <a:bodyPr wrap="square">
            <a:spAutoFit/>
          </a:bodyPr>
          <a:lstStyle>
            <a:lvl1pPr>
              <a:defRPr sz="2400"/>
            </a:lvl1pPr>
          </a:lstStyle>
          <a:p>
            <a:pPr lvl="0"/>
            <a:r>
              <a:rPr lang="en-US" dirty="0"/>
              <a:t>First level</a:t>
            </a:r>
          </a:p>
        </p:txBody>
      </p:sp>
      <p:sp>
        <p:nvSpPr>
          <p:cNvPr id="49" name="TextBox 48">
            <a:extLst>
              <a:ext uri="{FF2B5EF4-FFF2-40B4-BE49-F238E27FC236}">
                <a16:creationId xmlns:a16="http://schemas.microsoft.com/office/drawing/2014/main" id="{92A6989C-BE96-4864-86C6-EC70D470553C}"/>
              </a:ext>
            </a:extLst>
          </p:cNvPr>
          <p:cNvSpPr txBox="1"/>
          <p:nvPr/>
        </p:nvSpPr>
        <p:spPr>
          <a:xfrm>
            <a:off x="265175" y="292607"/>
            <a:ext cx="11658600" cy="896112"/>
          </a:xfrm>
          <a:prstGeom prst="rect">
            <a:avLst/>
          </a:prstGeom>
          <a:noFill/>
        </p:spPr>
        <p:txBody>
          <a:bodyPr wrap="square" lIns="146304" tIns="91440" rIns="146304" bIns="91440" rtlCol="0">
            <a:noAutofit/>
          </a:bodyPr>
          <a:lstStyle/>
          <a:p>
            <a:pPr>
              <a:lnSpc>
                <a:spcPct val="90000"/>
              </a:lnSpc>
              <a:spcAft>
                <a:spcPts val="600"/>
              </a:spcAft>
            </a:pPr>
            <a:r>
              <a:rPr lang="en-US" sz="4800" b="0" kern="1200" cap="none" spc="-100" baseline="0" dirty="0">
                <a:ln w="3175">
                  <a:noFill/>
                </a:ln>
                <a:solidFill>
                  <a:schemeClr val="accent3"/>
                </a:solidFill>
                <a:effectLst/>
                <a:latin typeface="+mj-lt"/>
                <a:ea typeface="+mn-ea"/>
                <a:cs typeface="Segoe UI" pitchFamily="34" charset="0"/>
              </a:rPr>
              <a:t>Objectives</a:t>
            </a:r>
          </a:p>
        </p:txBody>
      </p:sp>
      <p:sp>
        <p:nvSpPr>
          <p:cNvPr id="22" name="Text Placeholder 5">
            <a:extLst>
              <a:ext uri="{FF2B5EF4-FFF2-40B4-BE49-F238E27FC236}">
                <a16:creationId xmlns:a16="http://schemas.microsoft.com/office/drawing/2014/main" id="{7C7D33A1-8736-4D77-98F6-2FC67812D602}"/>
              </a:ext>
            </a:extLst>
          </p:cNvPr>
          <p:cNvSpPr>
            <a:spLocks noGrp="1"/>
          </p:cNvSpPr>
          <p:nvPr>
            <p:ph type="body" sz="quarter" idx="11"/>
          </p:nvPr>
        </p:nvSpPr>
        <p:spPr>
          <a:xfrm>
            <a:off x="269239" y="1189177"/>
            <a:ext cx="11653523" cy="572464"/>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Tree>
    <p:extLst>
      <p:ext uri="{BB962C8B-B14F-4D97-AF65-F5344CB8AC3E}">
        <p14:creationId xmlns:p14="http://schemas.microsoft.com/office/powerpoint/2010/main" val="7311201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Title Bullet Points 1">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269240" y="1710608"/>
            <a:ext cx="5854029" cy="4553806"/>
          </a:xfrm>
        </p:spPr>
        <p:txBody>
          <a:bodyPr>
            <a:noAutofit/>
          </a:bodyPr>
          <a:lstStyle>
            <a:lvl1pPr marL="0" indent="0">
              <a:buNone/>
              <a:defRPr sz="3137">
                <a:latin typeface="+mj-lt"/>
              </a:defRPr>
            </a:lvl1pPr>
          </a:lstStyle>
          <a:p>
            <a:pPr lvl="0"/>
            <a:r>
              <a:rPr lang="en-US"/>
              <a:t>Click to edit Master text styles</a:t>
            </a:r>
          </a:p>
        </p:txBody>
      </p:sp>
      <p:sp>
        <p:nvSpPr>
          <p:cNvPr id="12" name="Content Placeholder 32"/>
          <p:cNvSpPr>
            <a:spLocks noGrp="1"/>
          </p:cNvSpPr>
          <p:nvPr>
            <p:ph sz="quarter" idx="17"/>
          </p:nvPr>
        </p:nvSpPr>
        <p:spPr>
          <a:xfrm>
            <a:off x="6245403" y="1710609"/>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3" name="Content Placeholder 32"/>
          <p:cNvSpPr>
            <a:spLocks noGrp="1"/>
          </p:cNvSpPr>
          <p:nvPr>
            <p:ph sz="quarter" idx="18"/>
          </p:nvPr>
        </p:nvSpPr>
        <p:spPr>
          <a:xfrm>
            <a:off x="8713978" y="171060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4" name="Content Placeholder 32"/>
          <p:cNvSpPr>
            <a:spLocks noGrp="1"/>
          </p:cNvSpPr>
          <p:nvPr>
            <p:ph sz="quarter" idx="19"/>
          </p:nvPr>
        </p:nvSpPr>
        <p:spPr>
          <a:xfrm>
            <a:off x="6253381" y="4061280"/>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5" name="Content Placeholder 32"/>
          <p:cNvSpPr>
            <a:spLocks noGrp="1"/>
          </p:cNvSpPr>
          <p:nvPr>
            <p:ph sz="quarter" idx="20"/>
          </p:nvPr>
        </p:nvSpPr>
        <p:spPr>
          <a:xfrm>
            <a:off x="8718402" y="4061280"/>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325699796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Bullet Points 2">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6256445" y="1710607"/>
            <a:ext cx="5672902" cy="4553806"/>
          </a:xfrm>
        </p:spPr>
        <p:txBody>
          <a:bodyPr>
            <a:noAutofit/>
          </a:bodyPr>
          <a:lstStyle>
            <a:lvl1pPr marL="0" indent="0">
              <a:buNone/>
              <a:defRPr sz="3137">
                <a:latin typeface="+mj-lt"/>
              </a:defRPr>
            </a:lvl1pPr>
          </a:lstStyle>
          <a:p>
            <a:pPr lvl="0"/>
            <a:r>
              <a:rPr lang="en-US"/>
              <a:t>Click to edit Master text styles</a:t>
            </a:r>
          </a:p>
        </p:txBody>
      </p:sp>
      <p:sp>
        <p:nvSpPr>
          <p:cNvPr id="12" name="Content Placeholder 32"/>
          <p:cNvSpPr>
            <a:spLocks noGrp="1"/>
          </p:cNvSpPr>
          <p:nvPr>
            <p:ph sz="quarter" idx="17"/>
          </p:nvPr>
        </p:nvSpPr>
        <p:spPr>
          <a:xfrm>
            <a:off x="1315067" y="1710608"/>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4" name="Content Placeholder 32"/>
          <p:cNvSpPr>
            <a:spLocks noGrp="1"/>
          </p:cNvSpPr>
          <p:nvPr>
            <p:ph sz="quarter" idx="18"/>
          </p:nvPr>
        </p:nvSpPr>
        <p:spPr>
          <a:xfrm>
            <a:off x="3783642" y="1710608"/>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5" name="Content Placeholder 32"/>
          <p:cNvSpPr>
            <a:spLocks noGrp="1"/>
          </p:cNvSpPr>
          <p:nvPr>
            <p:ph sz="quarter" idx="20"/>
          </p:nvPr>
        </p:nvSpPr>
        <p:spPr>
          <a:xfrm>
            <a:off x="3788066" y="4061279"/>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6" name="Content Placeholder 32"/>
          <p:cNvSpPr>
            <a:spLocks noGrp="1"/>
          </p:cNvSpPr>
          <p:nvPr>
            <p:ph sz="quarter" idx="19"/>
          </p:nvPr>
        </p:nvSpPr>
        <p:spPr>
          <a:xfrm>
            <a:off x="1323045" y="406127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150664785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itle Bullet Points 3">
    <p:spTree>
      <p:nvGrpSpPr>
        <p:cNvPr id="1" name=""/>
        <p:cNvGrpSpPr/>
        <p:nvPr/>
      </p:nvGrpSpPr>
      <p:grpSpPr>
        <a:xfrm>
          <a:off x="0" y="0"/>
          <a:ext cx="0" cy="0"/>
          <a:chOff x="0" y="0"/>
          <a:chExt cx="0" cy="0"/>
        </a:xfrm>
      </p:grpSpPr>
      <p:sp>
        <p:nvSpPr>
          <p:cNvPr id="18" name="Title 17"/>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15" name="Content Placeholder 32"/>
          <p:cNvSpPr>
            <a:spLocks noGrp="1"/>
          </p:cNvSpPr>
          <p:nvPr>
            <p:ph sz="quarter" idx="18"/>
          </p:nvPr>
        </p:nvSpPr>
        <p:spPr>
          <a:xfrm>
            <a:off x="1326562" y="1710609"/>
            <a:ext cx="2346441" cy="2203134"/>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6" name="Content Placeholder 32"/>
          <p:cNvSpPr>
            <a:spLocks noGrp="1"/>
          </p:cNvSpPr>
          <p:nvPr>
            <p:ph sz="quarter" idx="19"/>
          </p:nvPr>
        </p:nvSpPr>
        <p:spPr>
          <a:xfrm>
            <a:off x="3797268" y="1710609"/>
            <a:ext cx="2335156" cy="2203133"/>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7" name="Content Placeholder 32"/>
          <p:cNvSpPr>
            <a:spLocks noGrp="1"/>
          </p:cNvSpPr>
          <p:nvPr>
            <p:ph sz="quarter" idx="17"/>
          </p:nvPr>
        </p:nvSpPr>
        <p:spPr>
          <a:xfrm>
            <a:off x="6245403" y="1710609"/>
            <a:ext cx="2346441" cy="2203133"/>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9" name="Content Placeholder 32"/>
          <p:cNvSpPr>
            <a:spLocks noGrp="1"/>
          </p:cNvSpPr>
          <p:nvPr>
            <p:ph sz="quarter" idx="20"/>
          </p:nvPr>
        </p:nvSpPr>
        <p:spPr>
          <a:xfrm>
            <a:off x="3797268" y="4061280"/>
            <a:ext cx="2335156"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20" name="Content Placeholder 32"/>
          <p:cNvSpPr>
            <a:spLocks noGrp="1"/>
          </p:cNvSpPr>
          <p:nvPr>
            <p:ph sz="quarter" idx="21"/>
          </p:nvPr>
        </p:nvSpPr>
        <p:spPr>
          <a:xfrm>
            <a:off x="6257231" y="4061280"/>
            <a:ext cx="2346441" cy="2203134"/>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21" name="Content Placeholder 32"/>
          <p:cNvSpPr>
            <a:spLocks noGrp="1"/>
          </p:cNvSpPr>
          <p:nvPr>
            <p:ph sz="quarter" idx="22"/>
          </p:nvPr>
        </p:nvSpPr>
        <p:spPr>
          <a:xfrm>
            <a:off x="8718401" y="4061280"/>
            <a:ext cx="2346441" cy="2203134"/>
          </a:xfrm>
          <a:solidFill>
            <a:srgbClr val="00BCF2"/>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255881158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903C54-18C5-4399-A845-D9E265D5A7D1}"/>
              </a:ext>
            </a:extLst>
          </p:cNvPr>
          <p:cNvSpPr txBox="1"/>
          <p:nvPr/>
        </p:nvSpPr>
        <p:spPr>
          <a:xfrm>
            <a:off x="269239" y="289511"/>
            <a:ext cx="11658600" cy="896112"/>
          </a:xfrm>
          <a:prstGeom prst="rect">
            <a:avLst/>
          </a:prstGeom>
          <a:noFill/>
        </p:spPr>
        <p:txBody>
          <a:bodyPr wrap="none" lIns="146304" tIns="91440" rIns="146304" bIns="91440" rtlCol="0">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800" b="0" i="0" u="none" strike="noStrike" kern="1200" cap="none" spc="0" normalizeH="0" baseline="0" noProof="0" dirty="0">
                <a:ln>
                  <a:noFill/>
                </a:ln>
                <a:solidFill>
                  <a:srgbClr val="0078D7"/>
                </a:solidFill>
                <a:effectLst/>
                <a:uLnTx/>
                <a:uFillTx/>
                <a:latin typeface="+mj-lt"/>
                <a:ea typeface="+mn-ea"/>
                <a:cs typeface="+mn-cs"/>
              </a:rPr>
              <a:t>Questions?</a:t>
            </a:r>
            <a:endParaRPr kumimoji="0" lang="en-US" sz="4800" b="0" i="0" u="none" strike="noStrike" kern="1200" cap="none" spc="0" normalizeH="0" baseline="0" noProof="0" dirty="0">
              <a:ln>
                <a:noFill/>
              </a:ln>
              <a:solidFill>
                <a:srgbClr val="0078D7"/>
              </a:solidFill>
              <a:effectLst/>
              <a:uLnTx/>
              <a:uFillTx/>
              <a:latin typeface="+mj-lt"/>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EA1604F4-FD14-4176-A036-E0A8DDAC1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49" y="291549"/>
            <a:ext cx="5019924" cy="6274904"/>
          </a:xfrm>
          <a:prstGeom prst="rect">
            <a:avLst/>
          </a:prstGeom>
        </p:spPr>
      </p:pic>
    </p:spTree>
    <p:extLst>
      <p:ext uri="{BB962C8B-B14F-4D97-AF65-F5344CB8AC3E}">
        <p14:creationId xmlns:p14="http://schemas.microsoft.com/office/powerpoint/2010/main" val="220064738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Version 1.2">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92651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62358120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233753907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26928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103210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73549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889104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204574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551439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US"/>
              <a:t>Click to edit Master title style</a:t>
            </a:r>
            <a:endParaRPr lang="en-US" dirty="0"/>
          </a:p>
        </p:txBody>
      </p:sp>
      <p:sp>
        <p:nvSpPr>
          <p:cNvPr id="3" name="Rectangle 2"/>
          <p:cNvSpPr/>
          <p:nvPr userDrawn="1"/>
        </p:nvSpPr>
        <p:spPr bwMode="auto">
          <a:xfrm>
            <a:off x="3002162" y="1762387"/>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4" name="Rectangle 3"/>
          <p:cNvSpPr/>
          <p:nvPr userDrawn="1"/>
        </p:nvSpPr>
        <p:spPr bwMode="auto">
          <a:xfrm>
            <a:off x="542741"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5" name="Rectangle 4"/>
          <p:cNvSpPr/>
          <p:nvPr userDrawn="1"/>
        </p:nvSpPr>
        <p:spPr bwMode="auto">
          <a:xfrm>
            <a:off x="3002162" y="4113059"/>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6" name="Rectangle 5"/>
          <p:cNvSpPr/>
          <p:nvPr userDrawn="1"/>
        </p:nvSpPr>
        <p:spPr bwMode="auto">
          <a:xfrm>
            <a:off x="5461582"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fontAlgn="base">
              <a:lnSpc>
                <a:spcPct val="90000"/>
              </a:lnSpc>
              <a:spcBef>
                <a:spcPct val="0"/>
              </a:spcBef>
              <a:spcAft>
                <a:spcPct val="0"/>
              </a:spcAft>
            </a:pPr>
            <a:endParaRPr lang="en-US" sz="2353" dirty="0">
              <a:latin typeface="+mj-lt"/>
            </a:endParaRPr>
          </a:p>
        </p:txBody>
      </p:sp>
      <p:sp>
        <p:nvSpPr>
          <p:cNvPr id="7" name="Rectangle 6"/>
          <p:cNvSpPr/>
          <p:nvPr userDrawn="1"/>
        </p:nvSpPr>
        <p:spPr bwMode="auto">
          <a:xfrm>
            <a:off x="5461582" y="4113059"/>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8" name="Rectangle 7"/>
          <p:cNvSpPr/>
          <p:nvPr userDrawn="1"/>
        </p:nvSpPr>
        <p:spPr bwMode="auto">
          <a:xfrm>
            <a:off x="7934581" y="4113058"/>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Tree>
    <p:extLst>
      <p:ext uri="{BB962C8B-B14F-4D97-AF65-F5344CB8AC3E}">
        <p14:creationId xmlns:p14="http://schemas.microsoft.com/office/powerpoint/2010/main" val="299414301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92900498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83699090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0600879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56776379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3496414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17534878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943067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50-50 Right Photo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88771"/>
            <a:ext cx="5378548" cy="1680460"/>
          </a:xfrm>
        </p:spPr>
        <p:txBody>
          <a:bodyPr wrap="square" anchor="ctr">
            <a:spAutoFit/>
          </a:bodyPr>
          <a:lstStyle>
            <a:lvl1pPr>
              <a:defRPr sz="5399" baseline="0">
                <a:solidFill>
                  <a:schemeClr val="bg1"/>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56100299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wrap="square">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410799461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818417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011640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093406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112640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340834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2019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75559889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298321"/>
          </a:xfrm>
          <a:prstGeom prst="rect">
            <a:avLst/>
          </a:prstGeom>
        </p:spPr>
        <p:txBody>
          <a:bodyPr/>
          <a:lstStyle>
            <a:lvl1pPr marL="284790" indent="-2847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39104108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361029030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ersion 1.2">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67903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764967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170852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74792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image" Target="../media/image1.png"/><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theme" Target="../theme/theme2.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033317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367" rtl="0" eaLnBrk="1" latinLnBrk="0" hangingPunct="1">
        <a:lnSpc>
          <a:spcPct val="90000"/>
        </a:lnSpc>
        <a:spcBef>
          <a:spcPct val="0"/>
        </a:spcBef>
        <a:buNone/>
        <a:defRPr lang="en-US" sz="4800"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non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6175732"/>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hf sldNum="0" hdr="0" ftr="0" dt="0"/>
  <p:txStyles>
    <p:titleStyle>
      <a:lvl1pPr algn="l" defTabSz="914367"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customXml" Target="../../customXml/item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1.xml"/><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2.xml"/><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5.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6.xml"/><Relationship Id="rId1" Type="http://schemas.openxmlformats.org/officeDocument/2006/relationships/customXml" Target="../../customXml/item39.xml"/></Relationships>
</file>

<file path=ppt/slides/_rels/slide10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5.xml"/><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6.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7.xml"/><Relationship Id="rId1" Type="http://schemas.openxmlformats.org/officeDocument/2006/relationships/customXml" Target="../../customXml/item40.xml"/><Relationship Id="rId4" Type="http://schemas.openxmlformats.org/officeDocument/2006/relationships/image" Target="../media/image10.jpe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16.xml"/><Relationship Id="rId1" Type="http://schemas.openxmlformats.org/officeDocument/2006/relationships/customXml" Target="../../customXml/item41.xml"/></Relationships>
</file>

<file path=ppt/slides/_rels/slide10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7.xml"/><Relationship Id="rId1" Type="http://schemas.openxmlformats.org/officeDocument/2006/relationships/customXml" Target="../../customXml/item8.xml"/><Relationship Id="rId4" Type="http://schemas.openxmlformats.org/officeDocument/2006/relationships/image" Target="../media/image10.jpe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7.xml"/><Relationship Id="rId1" Type="http://schemas.openxmlformats.org/officeDocument/2006/relationships/customXml" Target="../../customXml/item42.xml"/><Relationship Id="rId4" Type="http://schemas.openxmlformats.org/officeDocument/2006/relationships/image" Target="../media/image10.jpe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5.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16.xml"/><Relationship Id="rId1" Type="http://schemas.openxmlformats.org/officeDocument/2006/relationships/customXml" Target="../../customXml/item43.xml"/></Relationships>
</file>

<file path=ppt/slides/_rels/slide1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6.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11.xml"/><Relationship Id="rId1" Type="http://schemas.openxmlformats.org/officeDocument/2006/relationships/tags" Target="../tags/tag4.xml"/><Relationship Id="rId4" Type="http://schemas.openxmlformats.org/officeDocument/2006/relationships/image" Target="../media/image19.png"/></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customXml" Target="../../customXml/item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7.xml"/><Relationship Id="rId1" Type="http://schemas.openxmlformats.org/officeDocument/2006/relationships/customXml" Target="../../customXml/item10.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6.xml"/><Relationship Id="rId1" Type="http://schemas.openxmlformats.org/officeDocument/2006/relationships/customXml" Target="../../customXml/item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7.xml"/><Relationship Id="rId1" Type="http://schemas.openxmlformats.org/officeDocument/2006/relationships/customXml" Target="../../customXml/item12.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6.xml"/><Relationship Id="rId1" Type="http://schemas.openxmlformats.org/officeDocument/2006/relationships/customXml" Target="../../customXml/item1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customXml" Target="../../customXml/item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7.xml"/><Relationship Id="rId1" Type="http://schemas.openxmlformats.org/officeDocument/2006/relationships/customXml" Target="../../customXml/item14.xml"/><Relationship Id="rId4" Type="http://schemas.openxmlformats.org/officeDocument/2006/relationships/image" Target="../media/image10.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4.xml"/><Relationship Id="rId1" Type="http://schemas.openxmlformats.org/officeDocument/2006/relationships/customXml" Target="../../customXml/item1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customXml" Target="../../customXml/item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customXml" Target="../../customXml/item17.xml"/><Relationship Id="rId1" Type="http://schemas.openxmlformats.org/officeDocument/2006/relationships/customXml" Target="../../customXml/item16.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6.xml"/><Relationship Id="rId1" Type="http://schemas.openxmlformats.org/officeDocument/2006/relationships/customXml" Target="../../customXml/item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7.xml"/><Relationship Id="rId1" Type="http://schemas.openxmlformats.org/officeDocument/2006/relationships/customXml" Target="../../customXml/item19.xml"/><Relationship Id="rId4" Type="http://schemas.openxmlformats.org/officeDocument/2006/relationships/image" Target="../media/image10.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6.xml"/><Relationship Id="rId1" Type="http://schemas.openxmlformats.org/officeDocument/2006/relationships/customXml" Target="../../customXml/item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customXml" Target="../../customXml/item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7.xml"/><Relationship Id="rId1" Type="http://schemas.openxmlformats.org/officeDocument/2006/relationships/customXml" Target="../../customXml/item21.xml"/><Relationship Id="rId4" Type="http://schemas.openxmlformats.org/officeDocument/2006/relationships/image" Target="../media/image10.jpe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6.xml"/><Relationship Id="rId1" Type="http://schemas.openxmlformats.org/officeDocument/2006/relationships/customXml" Target="../../customXml/item2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6.xml"/><Relationship Id="rId1" Type="http://schemas.openxmlformats.org/officeDocument/2006/relationships/customXml" Target="../../customXml/item2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customXml" Target="../../customXml/item6.xml"/><Relationship Id="rId1" Type="http://schemas.openxmlformats.org/officeDocument/2006/relationships/customXml" Target="../../customXml/item5.xml"/><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7.xml"/><Relationship Id="rId1" Type="http://schemas.openxmlformats.org/officeDocument/2006/relationships/customXml" Target="../../customXml/item24.xml"/><Relationship Id="rId4" Type="http://schemas.openxmlformats.org/officeDocument/2006/relationships/image" Target="../media/image10.jpe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6.xml"/><Relationship Id="rId1" Type="http://schemas.openxmlformats.org/officeDocument/2006/relationships/customXml" Target="../../customXml/item2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7.xml"/><Relationship Id="rId1" Type="http://schemas.openxmlformats.org/officeDocument/2006/relationships/customXml" Target="../../customXml/item26.xml"/><Relationship Id="rId4" Type="http://schemas.openxmlformats.org/officeDocument/2006/relationships/image" Target="../media/image10.jpe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6.xml"/><Relationship Id="rId1" Type="http://schemas.openxmlformats.org/officeDocument/2006/relationships/customXml" Target="../../customXml/item2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customXml" Target="../../customXml/item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7.xml"/><Relationship Id="rId1" Type="http://schemas.openxmlformats.org/officeDocument/2006/relationships/customXml" Target="../../customXml/item28.xml"/><Relationship Id="rId4" Type="http://schemas.openxmlformats.org/officeDocument/2006/relationships/image" Target="../media/image10.jpe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4.xml"/><Relationship Id="rId1" Type="http://schemas.openxmlformats.org/officeDocument/2006/relationships/customXml" Target="../../customXml/item29.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customXml" Target="../../customXml/item31.xml"/><Relationship Id="rId1" Type="http://schemas.openxmlformats.org/officeDocument/2006/relationships/customXml" Target="../../customXml/item30.xml"/><Relationship Id="rId4"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6.xml"/><Relationship Id="rId1" Type="http://schemas.openxmlformats.org/officeDocument/2006/relationships/customXml" Target="../../customXml/item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1.xml"/><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7.xml"/><Relationship Id="rId1" Type="http://schemas.openxmlformats.org/officeDocument/2006/relationships/customXml" Target="../../customXml/item33.xml"/><Relationship Id="rId4" Type="http://schemas.openxmlformats.org/officeDocument/2006/relationships/image" Target="../media/image10.jpe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6.xml"/><Relationship Id="rId1" Type="http://schemas.openxmlformats.org/officeDocument/2006/relationships/customXml" Target="../../customXml/item34.xml"/></Relationships>
</file>

<file path=ppt/slides/_rels/slide8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4.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5.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7.xml"/><Relationship Id="rId1" Type="http://schemas.openxmlformats.org/officeDocument/2006/relationships/customXml" Target="../../customXml/item35.xml"/><Relationship Id="rId4" Type="http://schemas.openxmlformats.org/officeDocument/2006/relationships/image" Target="../media/image10.jpe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5.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6.xml"/><Relationship Id="rId1" Type="http://schemas.openxmlformats.org/officeDocument/2006/relationships/customXml" Target="../../customXml/item3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7.xml"/><Relationship Id="rId1" Type="http://schemas.openxmlformats.org/officeDocument/2006/relationships/customXml" Target="../../customXml/item37.xml"/><Relationship Id="rId4" Type="http://schemas.openxmlformats.org/officeDocument/2006/relationships/image" Target="../media/image10.jpe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6.xml"/><Relationship Id="rId1" Type="http://schemas.openxmlformats.org/officeDocument/2006/relationships/customXml" Target="../../customXml/item3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HIDDEN - Slide2">
    <p:spTree>
      <p:nvGrpSpPr>
        <p:cNvPr id="1" name=""/>
        <p:cNvGrpSpPr/>
        <p:nvPr/>
      </p:nvGrpSpPr>
      <p:grpSpPr>
        <a:xfrm>
          <a:off x="0" y="0"/>
          <a:ext cx="0" cy="0"/>
          <a:chOff x="0" y="0"/>
          <a:chExt cx="0" cy="0"/>
        </a:xfrm>
      </p:grpSpPr>
      <p:sp>
        <p:nvSpPr>
          <p:cNvPr id="6" name="Title 1"/>
          <p:cNvSpPr>
            <a:spLocks noGrp="1"/>
          </p:cNvSpPr>
          <p:nvPr>
            <p:ph type="title"/>
            <p:custDataLst>
              <p:custData r:id="rId1"/>
            </p:custDataLst>
          </p:nvPr>
        </p:nvSpPr>
        <p:spPr/>
        <p:txBody>
          <a:bodyPr/>
          <a:lstStyle/>
          <a:p>
            <a:r>
              <a:rPr lang="en-US" sz="3921"/>
              <a:t>WorkshopPLUS - Windows PowerShell: Foundation Skills</a:t>
            </a:r>
            <a:endParaRPr lang="en-US" sz="3137" i="1" dirty="0"/>
          </a:p>
        </p:txBody>
      </p:sp>
      <p:sp>
        <p:nvSpPr>
          <p:cNvPr id="2" name="Text Placeholder 1">
            <a:extLst>
              <a:ext uri="{FF2B5EF4-FFF2-40B4-BE49-F238E27FC236}">
                <a16:creationId xmlns:a16="http://schemas.microsoft.com/office/drawing/2014/main" id="{E7BCBFC0-AD22-494C-8769-27F96392D23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7924914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AU" dirty="0"/>
              <a:t>Cmdlet with Script Block </a:t>
            </a:r>
            <a:r>
              <a:rPr lang="en-AU"/>
              <a:t>Parameter Argument</a:t>
            </a:r>
            <a:endParaRPr lang="en-AU" dirty="0"/>
          </a:p>
        </p:txBody>
      </p:sp>
      <p:graphicFrame>
        <p:nvGraphicFramePr>
          <p:cNvPr id="7" name="Table 6"/>
          <p:cNvGraphicFramePr>
            <a:graphicFrameLocks noGrp="1"/>
          </p:cNvGraphicFramePr>
          <p:nvPr>
            <p:extLst>
              <p:ext uri="{D42A27DB-BD31-4B8C-83A1-F6EECF244321}">
                <p14:modId xmlns:p14="http://schemas.microsoft.com/office/powerpoint/2010/main" val="220983458"/>
              </p:ext>
            </p:extLst>
          </p:nvPr>
        </p:nvGraphicFramePr>
        <p:xfrm>
          <a:off x="1186008" y="1191440"/>
          <a:ext cx="9937104" cy="2834640"/>
        </p:xfrm>
        <a:graphic>
          <a:graphicData uri="http://schemas.openxmlformats.org/drawingml/2006/table">
            <a:tbl>
              <a:tblPr firstRow="1" bandRow="1">
                <a:tableStyleId>{5C22544A-7EE6-4342-B048-85BDC9FD1C3A}</a:tableStyleId>
              </a:tblPr>
              <a:tblGrid>
                <a:gridCol w="9937104">
                  <a:extLst>
                    <a:ext uri="{9D8B030D-6E8A-4147-A177-3AD203B41FA5}">
                      <a16:colId xmlns:a16="http://schemas.microsoft.com/office/drawing/2014/main" val="731579330"/>
                    </a:ext>
                  </a:extLst>
                </a:gridCol>
              </a:tblGrid>
              <a:tr h="2274881">
                <a:tc>
                  <a:txBody>
                    <a:bodyPr/>
                    <a:lstStyle/>
                    <a:p>
                      <a:r>
                        <a:rPr lang="en-AU" sz="2000" b="0" dirty="0">
                          <a:solidFill>
                            <a:srgbClr val="F5F5F5"/>
                          </a:solidFill>
                          <a:latin typeface="Lucida Console" panose="020B0609040504020204" pitchFamily="49" charset="0"/>
                        </a:rPr>
                        <a:t>PS C:\&gt; </a:t>
                      </a:r>
                      <a:r>
                        <a:rPr lang="en-AU" sz="2000" b="0" dirty="0">
                          <a:solidFill>
                            <a:srgbClr val="E0FFFF"/>
                          </a:solidFill>
                          <a:latin typeface="Lucida Console" panose="020B0609040504020204" pitchFamily="49" charset="0"/>
                        </a:rPr>
                        <a:t>Invoke-Command</a:t>
                      </a:r>
                      <a:r>
                        <a:rPr lang="en-AU" sz="2000" b="0" dirty="0">
                          <a:solidFill>
                            <a:srgbClr val="F5F5F5"/>
                          </a:solidFill>
                          <a:latin typeface="Lucida Console" panose="020B0609040504020204" pitchFamily="49" charset="0"/>
                        </a:rPr>
                        <a:t> </a:t>
                      </a:r>
                      <a:r>
                        <a:rPr lang="en-AU" sz="2000" b="0" dirty="0">
                          <a:solidFill>
                            <a:srgbClr val="FFE4B5"/>
                          </a:solidFill>
                          <a:latin typeface="Lucida Console" panose="020B0609040504020204" pitchFamily="49" charset="0"/>
                        </a:rPr>
                        <a:t>-</a:t>
                      </a:r>
                      <a:r>
                        <a:rPr lang="en-AU" sz="2000" b="0" dirty="0" err="1">
                          <a:solidFill>
                            <a:srgbClr val="FFE4B5"/>
                          </a:solidFill>
                          <a:latin typeface="Lucida Console" panose="020B0609040504020204" pitchFamily="49" charset="0"/>
                        </a:rPr>
                        <a:t>ScriptBlock</a:t>
                      </a:r>
                      <a:r>
                        <a:rPr lang="en-AU" sz="2000" b="0" dirty="0">
                          <a:solidFill>
                            <a:srgbClr val="F5F5F5"/>
                          </a:solidFill>
                          <a:latin typeface="Lucida Console" panose="020B0609040504020204" pitchFamily="49" charset="0"/>
                        </a:rPr>
                        <a:t> {</a:t>
                      </a:r>
                      <a:r>
                        <a:rPr lang="en-AU" sz="2000" b="0" dirty="0">
                          <a:solidFill>
                            <a:srgbClr val="E0FFFF"/>
                          </a:solidFill>
                          <a:latin typeface="Lucida Console" panose="020B0609040504020204" pitchFamily="49" charset="0"/>
                        </a:rPr>
                        <a:t>Get-Process</a:t>
                      </a:r>
                      <a:r>
                        <a:rPr lang="en-AU" sz="2000" b="0" dirty="0">
                          <a:solidFill>
                            <a:srgbClr val="F5F5F5"/>
                          </a:solidFill>
                          <a:latin typeface="Lucida Console" panose="020B0609040504020204" pitchFamily="49" charset="0"/>
                        </a:rPr>
                        <a:t>} </a:t>
                      </a:r>
                      <a:r>
                        <a:rPr lang="en-AU" sz="2000" b="0" dirty="0">
                          <a:solidFill>
                            <a:srgbClr val="FFE4B5"/>
                          </a:solidFill>
                          <a:latin typeface="Lucida Console" panose="020B0609040504020204" pitchFamily="49" charset="0"/>
                        </a:rPr>
                        <a:t>–ComputerName </a:t>
                      </a:r>
                      <a:r>
                        <a:rPr lang="en-AU" sz="2000" dirty="0"/>
                        <a:t> &gt;&gt; </a:t>
                      </a:r>
                      <a:r>
                        <a:rPr lang="en-AU" sz="2000" b="0" dirty="0">
                          <a:solidFill>
                            <a:srgbClr val="EE82EE"/>
                          </a:solidFill>
                          <a:latin typeface="Lucida Console" panose="020B0609040504020204" pitchFamily="49" charset="0"/>
                        </a:rPr>
                        <a:t>DC</a:t>
                      </a:r>
                      <a:r>
                        <a:rPr lang="en-AU" sz="2000" b="0" dirty="0">
                          <a:solidFill>
                            <a:srgbClr val="D3D3D3"/>
                          </a:solidFill>
                          <a:latin typeface="Lucida Console" panose="020B0609040504020204" pitchFamily="49" charset="0"/>
                        </a:rPr>
                        <a:t>,</a:t>
                      </a:r>
                      <a:r>
                        <a:rPr lang="en-AU" sz="2000" b="0" dirty="0">
                          <a:solidFill>
                            <a:srgbClr val="F5F5F5"/>
                          </a:solidFill>
                          <a:latin typeface="Lucida Console" panose="020B0609040504020204" pitchFamily="49" charset="0"/>
                        </a:rPr>
                        <a:t> </a:t>
                      </a:r>
                      <a:r>
                        <a:rPr lang="en-AU" sz="2000" b="0" dirty="0">
                          <a:solidFill>
                            <a:srgbClr val="EE82EE"/>
                          </a:solidFill>
                          <a:latin typeface="Lucida Console" panose="020B0609040504020204" pitchFamily="49" charset="0"/>
                        </a:rPr>
                        <a:t>MS</a:t>
                      </a:r>
                      <a:r>
                        <a:rPr lang="en-AU" sz="2000" b="0" dirty="0">
                          <a:solidFill>
                            <a:srgbClr val="D3D3D3"/>
                          </a:solidFill>
                          <a:latin typeface="Lucida Console" panose="020B0609040504020204" pitchFamily="49" charset="0"/>
                        </a:rPr>
                        <a:t>,</a:t>
                      </a:r>
                      <a:r>
                        <a:rPr lang="en-AU" sz="2000" b="0" dirty="0">
                          <a:solidFill>
                            <a:srgbClr val="F5F5F5"/>
                          </a:solidFill>
                          <a:latin typeface="Lucida Console" panose="020B0609040504020204" pitchFamily="49" charset="0"/>
                        </a:rPr>
                        <a:t> </a:t>
                      </a:r>
                      <a:r>
                        <a:rPr lang="en-AU" sz="2000" b="0" dirty="0">
                          <a:solidFill>
                            <a:srgbClr val="EE82EE"/>
                          </a:solidFill>
                          <a:latin typeface="Lucida Console" panose="020B0609040504020204" pitchFamily="49" charset="0"/>
                        </a:rPr>
                        <a:t>WIN10 </a:t>
                      </a:r>
                    </a:p>
                    <a:p>
                      <a:endParaRPr lang="en-AU" sz="2000" b="0" dirty="0">
                        <a:solidFill>
                          <a:srgbClr val="F5F5F5"/>
                        </a:solidFill>
                        <a:latin typeface="Lucida Console" panose="020B0609040504020204" pitchFamily="49" charset="0"/>
                      </a:endParaRPr>
                    </a:p>
                    <a:p>
                      <a:r>
                        <a:rPr lang="en-AU" sz="2000" b="0" dirty="0">
                          <a:latin typeface="Lucida Console" panose="020B0609040504020204" pitchFamily="49" charset="0"/>
                        </a:rPr>
                        <a:t> </a:t>
                      </a:r>
                      <a:r>
                        <a:rPr lang="en-AU" sz="2000" b="0" dirty="0">
                          <a:solidFill>
                            <a:srgbClr val="F5F5F5"/>
                          </a:solidFill>
                          <a:latin typeface="Lucida Console" panose="020B0609040504020204" pitchFamily="49" charset="0"/>
                        </a:rPr>
                        <a:t>Handles  NPM(K) PM(K) WS(K) VM(M)   CPU(s)  Id</a:t>
                      </a:r>
                      <a:r>
                        <a:rPr lang="en-AU" sz="2000" b="0" baseline="0" dirty="0">
                          <a:solidFill>
                            <a:srgbClr val="F5F5F5"/>
                          </a:solidFill>
                          <a:latin typeface="Lucida Console" panose="020B0609040504020204" pitchFamily="49" charset="0"/>
                        </a:rPr>
                        <a:t>    </a:t>
                      </a:r>
                      <a:r>
                        <a:rPr lang="en-AU" sz="2000" b="0" dirty="0" err="1">
                          <a:solidFill>
                            <a:srgbClr val="F5F5F5"/>
                          </a:solidFill>
                          <a:latin typeface="Lucida Console" panose="020B0609040504020204" pitchFamily="49" charset="0"/>
                        </a:rPr>
                        <a:t>ProcessName</a:t>
                      </a:r>
                      <a:endParaRPr lang="en-AU" sz="2000" b="0" dirty="0">
                        <a:solidFill>
                          <a:srgbClr val="F5F5F5"/>
                        </a:solidFill>
                        <a:latin typeface="Lucida Console" panose="020B0609040504020204" pitchFamily="49" charset="0"/>
                      </a:endParaRPr>
                    </a:p>
                    <a:p>
                      <a:r>
                        <a:rPr lang="en-AU" sz="2000" b="0" dirty="0">
                          <a:solidFill>
                            <a:srgbClr val="F5F5F5"/>
                          </a:solidFill>
                          <a:latin typeface="Lucida Console" panose="020B0609040504020204" pitchFamily="49" charset="0"/>
                        </a:rPr>
                        <a:t>-------  ------  ----- ----- -----   ------  --    -----------</a:t>
                      </a:r>
                    </a:p>
                    <a:p>
                      <a:r>
                        <a:rPr lang="pt-BR" sz="2000" b="0" dirty="0">
                          <a:solidFill>
                            <a:srgbClr val="F5F5F5"/>
                          </a:solidFill>
                          <a:latin typeface="Lucida Console" panose="020B0609040504020204" pitchFamily="49" charset="0"/>
                        </a:rPr>
                        <a:t>   4848      55  48316 64252   237 3,077.20  1840  CcmExec</a:t>
                      </a:r>
                    </a:p>
                    <a:p>
                      <a:r>
                        <a:rPr lang="pt-BR" sz="2000" b="0" dirty="0">
                          <a:solidFill>
                            <a:srgbClr val="F5F5F5"/>
                          </a:solidFill>
                          <a:latin typeface="Lucida Console" panose="020B0609040504020204" pitchFamily="49" charset="0"/>
                        </a:rPr>
                        <a:t>     76       8  1948  7180    60     3.55   9356  conhost</a:t>
                      </a:r>
                    </a:p>
                    <a:p>
                      <a:r>
                        <a:rPr lang="fr-FR" sz="2000" b="0" dirty="0">
                          <a:solidFill>
                            <a:srgbClr val="F5F5F5"/>
                          </a:solidFill>
                          <a:latin typeface="Lucida Console" panose="020B0609040504020204" pitchFamily="49" charset="0"/>
                        </a:rPr>
                        <a:t>    386      23  7768  18512   286     0.16  14092 </a:t>
                      </a:r>
                      <a:r>
                        <a:rPr lang="fr-FR" sz="2000" b="0" dirty="0" err="1">
                          <a:solidFill>
                            <a:srgbClr val="F5F5F5"/>
                          </a:solidFill>
                          <a:latin typeface="Lucida Console" panose="020B0609040504020204" pitchFamily="49" charset="0"/>
                        </a:rPr>
                        <a:t>csrss</a:t>
                      </a:r>
                      <a:endParaRPr lang="fr-FR" sz="2000" b="0" dirty="0">
                        <a:solidFill>
                          <a:srgbClr val="F5F5F5"/>
                        </a:solidFill>
                        <a:latin typeface="Lucida Console" panose="020B0609040504020204" pitchFamily="49" charset="0"/>
                      </a:endParaRPr>
                    </a:p>
                    <a:p>
                      <a:r>
                        <a:rPr lang="fr-FR" sz="2000" b="0" dirty="0">
                          <a:solidFill>
                            <a:srgbClr val="F5F5F5"/>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382501722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08924262"/>
              </p:ext>
            </p:extLst>
          </p:nvPr>
        </p:nvGraphicFramePr>
        <p:xfrm>
          <a:off x="1188096" y="4099560"/>
          <a:ext cx="9937104" cy="2529840"/>
        </p:xfrm>
        <a:graphic>
          <a:graphicData uri="http://schemas.openxmlformats.org/drawingml/2006/table">
            <a:tbl>
              <a:tblPr firstRow="1" bandRow="1">
                <a:tableStyleId>{5C22544A-7EE6-4342-B048-85BDC9FD1C3A}</a:tableStyleId>
              </a:tblPr>
              <a:tblGrid>
                <a:gridCol w="9937104">
                  <a:extLst>
                    <a:ext uri="{9D8B030D-6E8A-4147-A177-3AD203B41FA5}">
                      <a16:colId xmlns:a16="http://schemas.microsoft.com/office/drawing/2014/main" val="3328325855"/>
                    </a:ext>
                  </a:extLst>
                </a:gridCol>
              </a:tblGrid>
              <a:tr h="2274881">
                <a:tc>
                  <a:txBody>
                    <a:bodyPr/>
                    <a:lstStyle/>
                    <a:p>
                      <a:r>
                        <a:rPr lang="en-AU" sz="2000" b="0" dirty="0">
                          <a:solidFill>
                            <a:srgbClr val="F5F5F5"/>
                          </a:solidFill>
                          <a:latin typeface="Lucida Console" panose="020B0609040504020204" pitchFamily="49" charset="0"/>
                        </a:rPr>
                        <a:t>PS C:\&gt; </a:t>
                      </a:r>
                      <a:r>
                        <a:rPr lang="en-AU" sz="2000" b="0" dirty="0">
                          <a:solidFill>
                            <a:srgbClr val="E0FFFF"/>
                          </a:solidFill>
                          <a:latin typeface="Lucida Console" panose="020B0609040504020204" pitchFamily="49" charset="0"/>
                        </a:rPr>
                        <a:t>Measure-Command</a:t>
                      </a:r>
                      <a:r>
                        <a:rPr lang="en-AU" sz="2000" b="0" dirty="0">
                          <a:solidFill>
                            <a:srgbClr val="F5F5F5"/>
                          </a:solidFill>
                          <a:latin typeface="Lucida Console" panose="020B0609040504020204" pitchFamily="49" charset="0"/>
                        </a:rPr>
                        <a:t> </a:t>
                      </a:r>
                      <a:r>
                        <a:rPr lang="en-AU" sz="2000" b="0" dirty="0">
                          <a:solidFill>
                            <a:srgbClr val="FFE4B5"/>
                          </a:solidFill>
                          <a:latin typeface="Lucida Console" panose="020B0609040504020204" pitchFamily="49" charset="0"/>
                        </a:rPr>
                        <a:t>-Expression</a:t>
                      </a:r>
                      <a:r>
                        <a:rPr lang="en-AU" sz="2000" b="0" dirty="0">
                          <a:solidFill>
                            <a:srgbClr val="F5F5F5"/>
                          </a:solidFill>
                          <a:latin typeface="Lucida Console" panose="020B0609040504020204" pitchFamily="49" charset="0"/>
                        </a:rPr>
                        <a:t> {</a:t>
                      </a:r>
                      <a:r>
                        <a:rPr lang="en-AU" sz="2000" b="0" dirty="0">
                          <a:solidFill>
                            <a:srgbClr val="E0FFFF"/>
                          </a:solidFill>
                          <a:latin typeface="Lucida Console" panose="020B0609040504020204" pitchFamily="49" charset="0"/>
                        </a:rPr>
                        <a:t>Get-Process</a:t>
                      </a:r>
                      <a:r>
                        <a:rPr lang="en-AU" sz="2000" b="0" dirty="0">
                          <a:solidFill>
                            <a:srgbClr val="F5F5F5"/>
                          </a:solidFill>
                          <a:latin typeface="Lucida Console" panose="020B0609040504020204" pitchFamily="49" charset="0"/>
                        </a:rPr>
                        <a:t>} </a:t>
                      </a:r>
                    </a:p>
                    <a:p>
                      <a:endParaRPr lang="en-AU" sz="2000" b="0" dirty="0">
                        <a:solidFill>
                          <a:srgbClr val="F5F5F5"/>
                        </a:solidFill>
                        <a:latin typeface="Lucida Console" panose="020B0609040504020204" pitchFamily="49" charset="0"/>
                      </a:endParaRPr>
                    </a:p>
                    <a:p>
                      <a:r>
                        <a:rPr lang="en-AU" sz="2000" b="0" dirty="0">
                          <a:latin typeface="Lucida Console" panose="020B0609040504020204" pitchFamily="49" charset="0"/>
                        </a:rPr>
                        <a:t>Days              : 0</a:t>
                      </a:r>
                    </a:p>
                    <a:p>
                      <a:r>
                        <a:rPr lang="en-AU" sz="2000" b="0" dirty="0">
                          <a:latin typeface="Lucida Console" panose="020B0609040504020204" pitchFamily="49" charset="0"/>
                        </a:rPr>
                        <a:t>Minutes           : 0</a:t>
                      </a:r>
                    </a:p>
                    <a:p>
                      <a:r>
                        <a:rPr lang="en-AU" sz="2000" b="0" dirty="0">
                          <a:latin typeface="Lucida Console" panose="020B0609040504020204" pitchFamily="49" charset="0"/>
                        </a:rPr>
                        <a:t>Seconds           : 2</a:t>
                      </a:r>
                    </a:p>
                    <a:p>
                      <a:r>
                        <a:rPr lang="en-AU" sz="2000" b="0" dirty="0">
                          <a:latin typeface="Lucida Console" panose="020B0609040504020204" pitchFamily="49" charset="0"/>
                        </a:rPr>
                        <a:t>Milliseconds      : 933</a:t>
                      </a:r>
                    </a:p>
                    <a:p>
                      <a:r>
                        <a:rPr lang="en-AU" sz="2000" b="0" dirty="0">
                          <a:latin typeface="Lucida Console" panose="020B0609040504020204" pitchFamily="49" charset="0"/>
                        </a:rPr>
                        <a:t>Ticks             : 29332816</a:t>
                      </a:r>
                    </a:p>
                    <a:p>
                      <a:r>
                        <a:rPr lang="fr-FR" sz="2000" b="0" dirty="0">
                          <a:solidFill>
                            <a:srgbClr val="F5F5F5"/>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2384519659"/>
                  </a:ext>
                </a:extLst>
              </a:tr>
            </a:tbl>
          </a:graphicData>
        </a:graphic>
      </p:graphicFrame>
    </p:spTree>
    <p:extLst>
      <p:ext uri="{BB962C8B-B14F-4D97-AF65-F5344CB8AC3E}">
        <p14:creationId xmlns:p14="http://schemas.microsoft.com/office/powerpoint/2010/main" val="348085321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Script Signing</a:t>
            </a:r>
          </a:p>
        </p:txBody>
      </p:sp>
      <p:graphicFrame>
        <p:nvGraphicFramePr>
          <p:cNvPr id="16" name="Table 15"/>
          <p:cNvGraphicFramePr>
            <a:graphicFrameLocks noGrp="1"/>
          </p:cNvGraphicFramePr>
          <p:nvPr>
            <p:extLst>
              <p:ext uri="{D42A27DB-BD31-4B8C-83A1-F6EECF244321}">
                <p14:modId xmlns:p14="http://schemas.microsoft.com/office/powerpoint/2010/main" val="2659636814"/>
              </p:ext>
            </p:extLst>
          </p:nvPr>
        </p:nvGraphicFramePr>
        <p:xfrm>
          <a:off x="685800" y="2247923"/>
          <a:ext cx="10297144" cy="1097280"/>
        </p:xfrm>
        <a:graphic>
          <a:graphicData uri="http://schemas.openxmlformats.org/drawingml/2006/table">
            <a:tbl>
              <a:tblPr firstRow="1" bandRow="1"/>
              <a:tblGrid>
                <a:gridCol w="10297144">
                  <a:extLst>
                    <a:ext uri="{9D8B030D-6E8A-4147-A177-3AD203B41FA5}">
                      <a16:colId xmlns:a16="http://schemas.microsoft.com/office/drawing/2014/main" val="1066695967"/>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000" b="0" dirty="0">
                          <a:solidFill>
                            <a:schemeClr val="tx1">
                              <a:lumMod val="50000"/>
                            </a:schemeClr>
                          </a:solidFill>
                          <a:latin typeface="Segoe UI Light" panose="020B0502040204020203" pitchFamily="34" charset="0"/>
                          <a:cs typeface="Segoe UI Light" panose="020B0502040204020203" pitchFamily="34" charset="0"/>
                        </a:rPr>
                        <a:t>Step 1: Create a certificate</a:t>
                      </a:r>
                      <a:r>
                        <a:rPr lang="en-AU" sz="2000" b="0" baseline="0" dirty="0">
                          <a:solidFill>
                            <a:schemeClr val="tx1">
                              <a:lumMod val="50000"/>
                            </a:schemeClr>
                          </a:solidFill>
                          <a:latin typeface="Segoe UI Light" panose="020B0502040204020203" pitchFamily="34" charset="0"/>
                          <a:cs typeface="Segoe UI Light" panose="020B0502040204020203" pitchFamily="34" charset="0"/>
                        </a:rPr>
                        <a:t> variable</a:t>
                      </a:r>
                      <a:endParaRPr lang="en-AU" sz="2000" b="0" dirty="0">
                        <a:solidFill>
                          <a:schemeClr val="tx1">
                            <a:lumMod val="50000"/>
                          </a:schemeClr>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89956513"/>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a:t>
                      </a:r>
                      <a:r>
                        <a:rPr lang="en-AU" sz="2000" baseline="0" dirty="0">
                          <a:solidFill>
                            <a:srgbClr val="F5F5F5"/>
                          </a:solidFill>
                          <a:latin typeface="Lucida Console" panose="020B0609040504020204" pitchFamily="49" charset="0"/>
                        </a:rPr>
                        <a:t> </a:t>
                      </a:r>
                      <a:r>
                        <a:rPr lang="en-AU" sz="2000" dirty="0">
                          <a:solidFill>
                            <a:srgbClr val="FF4500"/>
                          </a:solidFill>
                          <a:latin typeface="Lucida Console" panose="020B0609040504020204" pitchFamily="49" charset="0"/>
                        </a:rPr>
                        <a:t>$cert</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Get-</a:t>
                      </a:r>
                      <a:r>
                        <a:rPr lang="en-AU" sz="2000" dirty="0" err="1">
                          <a:solidFill>
                            <a:srgbClr val="E0FFFF"/>
                          </a:solidFill>
                          <a:latin typeface="Lucida Console" panose="020B0609040504020204" pitchFamily="49" charset="0"/>
                        </a:rPr>
                        <a:t>ChildItem</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Cert:\</a:t>
                      </a:r>
                      <a:r>
                        <a:rPr lang="en-AU" sz="2000" dirty="0" err="1">
                          <a:solidFill>
                            <a:srgbClr val="EE82EE"/>
                          </a:solidFill>
                          <a:latin typeface="Lucida Console" panose="020B0609040504020204" pitchFamily="49" charset="0"/>
                        </a:rPr>
                        <a:t>CurrentUser</a:t>
                      </a:r>
                      <a:r>
                        <a:rPr lang="en-AU" sz="2000" dirty="0">
                          <a:solidFill>
                            <a:srgbClr val="EE82EE"/>
                          </a:solidFill>
                          <a:latin typeface="Lucida Console" panose="020B0609040504020204" pitchFamily="49" charset="0"/>
                        </a:rPr>
                        <a:t>\my\A4...</a:t>
                      </a:r>
                      <a:r>
                        <a:rPr lang="en-AU" sz="2000" dirty="0">
                          <a:solidFill>
                            <a:srgbClr val="F5F5F5"/>
                          </a:solidFill>
                          <a:latin typeface="Lucida Console" panose="020B0609040504020204" pitchFamily="49" charset="0"/>
                        </a:rPr>
                        <a:t> </a:t>
                      </a:r>
                    </a:p>
                    <a:p>
                      <a:r>
                        <a:rPr lang="en-AU" sz="2000" dirty="0">
                          <a:solidFill>
                            <a:schemeClr val="tx1"/>
                          </a:solidFill>
                          <a:latin typeface="Lucida Console" panose="020B0609040504020204" pitchFamily="49" charset="0"/>
                        </a:rPr>
                        <a:t>&gt;&gt;</a:t>
                      </a:r>
                      <a:r>
                        <a:rPr lang="en-AU" sz="2000" dirty="0">
                          <a:solidFill>
                            <a:srgbClr val="FFE4B5"/>
                          </a:solidFill>
                          <a:latin typeface="Lucida Console" panose="020B0609040504020204" pitchFamily="49" charset="0"/>
                        </a:rPr>
                        <a:t> -</a:t>
                      </a:r>
                      <a:r>
                        <a:rPr lang="en-AU" sz="2000" dirty="0" err="1">
                          <a:solidFill>
                            <a:srgbClr val="FFE4B5"/>
                          </a:solidFill>
                          <a:latin typeface="Lucida Console" panose="020B0609040504020204" pitchFamily="49" charset="0"/>
                        </a:rPr>
                        <a:t>CodeSigningCert</a:t>
                      </a:r>
                      <a:r>
                        <a:rPr lang="en-AU" sz="2000" dirty="0">
                          <a:solidFill>
                            <a:srgbClr val="FFE4B5"/>
                          </a:solidFill>
                          <a:latin typeface="Lucida Console" panose="020B0609040504020204" pitchFamily="49" charset="0"/>
                        </a:rPr>
                        <a: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802599866"/>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965871511"/>
              </p:ext>
            </p:extLst>
          </p:nvPr>
        </p:nvGraphicFramePr>
        <p:xfrm>
          <a:off x="685800" y="3657600"/>
          <a:ext cx="10297144" cy="2621280"/>
        </p:xfrm>
        <a:graphic>
          <a:graphicData uri="http://schemas.openxmlformats.org/drawingml/2006/table">
            <a:tbl>
              <a:tblPr firstRow="1" bandRow="1"/>
              <a:tblGrid>
                <a:gridCol w="10297144">
                  <a:extLst>
                    <a:ext uri="{9D8B030D-6E8A-4147-A177-3AD203B41FA5}">
                      <a16:colId xmlns:a16="http://schemas.microsoft.com/office/drawing/2014/main" val="3424468791"/>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000" b="0" dirty="0">
                          <a:solidFill>
                            <a:schemeClr val="tx1">
                              <a:lumMod val="50000"/>
                            </a:schemeClr>
                          </a:solidFill>
                          <a:latin typeface="Segoe UI Light" panose="020B0502040204020203" pitchFamily="34" charset="0"/>
                          <a:cs typeface="Segoe UI Light" panose="020B0502040204020203" pitchFamily="34" charset="0"/>
                        </a:rPr>
                        <a:t>Step 2: Sign script</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138951130"/>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Set-</a:t>
                      </a:r>
                      <a:r>
                        <a:rPr lang="en-AU" sz="2000" dirty="0" err="1">
                          <a:solidFill>
                            <a:srgbClr val="E0FFFF"/>
                          </a:solidFill>
                          <a:latin typeface="Lucida Console" panose="020B0609040504020204" pitchFamily="49" charset="0"/>
                        </a:rPr>
                        <a:t>AuthenticodeSignature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.\ISECPUTime.ps1</a:t>
                      </a:r>
                      <a:r>
                        <a:rPr lang="en-AU" sz="2000" dirty="0">
                          <a:solidFill>
                            <a:srgbClr val="F5F5F5"/>
                          </a:solidFill>
                          <a:latin typeface="Lucida Console" panose="020B0609040504020204" pitchFamily="49" charset="0"/>
                        </a:rPr>
                        <a:t> </a:t>
                      </a:r>
                      <a:r>
                        <a:rPr lang="en-AU" sz="2000" dirty="0">
                          <a:solidFill>
                            <a:srgbClr val="FF4500"/>
                          </a:solidFill>
                          <a:latin typeface="Lucida Console" panose="020B0609040504020204" pitchFamily="49" charset="0"/>
                        </a:rPr>
                        <a:t>$cert</a:t>
                      </a: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   Directory: C:\Scripts</a:t>
                      </a:r>
                    </a:p>
                    <a:p>
                      <a:endParaRPr lang="en-AU" sz="2000" dirty="0">
                        <a:solidFill>
                          <a:srgbClr val="F5F5F5"/>
                        </a:solidFill>
                        <a:latin typeface="Lucida Console" panose="020B0609040504020204" pitchFamily="49" charset="0"/>
                      </a:endParaRPr>
                    </a:p>
                    <a:p>
                      <a:r>
                        <a:rPr lang="en-AU" sz="2000" dirty="0" err="1">
                          <a:solidFill>
                            <a:srgbClr val="F5F5F5"/>
                          </a:solidFill>
                          <a:latin typeface="Lucida Console" panose="020B0609040504020204" pitchFamily="49" charset="0"/>
                        </a:rPr>
                        <a:t>SignerCertificate</a:t>
                      </a:r>
                      <a:r>
                        <a:rPr lang="en-AU" sz="2000" dirty="0">
                          <a:solidFill>
                            <a:srgbClr val="F5F5F5"/>
                          </a:solidFill>
                          <a:latin typeface="Lucida Console" panose="020B0609040504020204" pitchFamily="49" charset="0"/>
                        </a:rPr>
                        <a:t>            Status     Path</a:t>
                      </a:r>
                    </a:p>
                    <a:p>
                      <a:r>
                        <a:rPr lang="en-AU" sz="2000" dirty="0">
                          <a:solidFill>
                            <a:srgbClr val="F5F5F5"/>
                          </a:solidFill>
                          <a:latin typeface="Lucida Console" panose="020B0609040504020204" pitchFamily="49" charset="0"/>
                        </a:rPr>
                        <a:t>-----------------            ------     ----</a:t>
                      </a:r>
                    </a:p>
                    <a:p>
                      <a:r>
                        <a:rPr lang="en-AU" sz="2000" dirty="0">
                          <a:solidFill>
                            <a:srgbClr val="F5F5F5"/>
                          </a:solidFill>
                          <a:latin typeface="Lucida Console" panose="020B0609040504020204" pitchFamily="49" charset="0"/>
                        </a:rPr>
                        <a:t>A4..                         Valid      ISECPUTime.ps1</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874514716"/>
                  </a:ext>
                </a:extLst>
              </a:tr>
            </a:tbl>
          </a:graphicData>
        </a:graphic>
      </p:graphicFrame>
      <p:sp>
        <p:nvSpPr>
          <p:cNvPr id="7" name="Rectangular Callout 20">
            <a:extLst>
              <a:ext uri="{FF2B5EF4-FFF2-40B4-BE49-F238E27FC236}">
                <a16:creationId xmlns:a16="http://schemas.microsoft.com/office/drawing/2014/main" id="{4B8571D1-E107-4ACE-AF92-19D68D5B7991}"/>
              </a:ext>
            </a:extLst>
          </p:cNvPr>
          <p:cNvSpPr/>
          <p:nvPr/>
        </p:nvSpPr>
        <p:spPr>
          <a:xfrm>
            <a:off x="2209800" y="1189176"/>
            <a:ext cx="4941270" cy="954360"/>
          </a:xfrm>
          <a:prstGeom prst="wedgeRectCallout">
            <a:avLst>
              <a:gd name="adj1" fmla="val -32957"/>
              <a:gd name="adj2" fmla="val 64152"/>
            </a:avLst>
          </a:prstGeom>
          <a:solidFill>
            <a:srgbClr val="FFFFFF">
              <a:lumMod val="85000"/>
            </a:srgbClr>
          </a:solidFill>
          <a:ln w="25400" cap="flat" cmpd="sng" algn="ctr">
            <a:noFill/>
            <a:prstDash val="solid"/>
          </a:ln>
          <a:effectLst/>
        </p:spPr>
        <p:txBody>
          <a:bodyPr rtlCol="0" anchor="ctr"/>
          <a:lstStyle/>
          <a:p>
            <a:pPr marL="285750" marR="0" lvl="0" indent="-2857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0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Code signing certificate </a:t>
            </a:r>
          </a:p>
          <a:p>
            <a:pPr marL="285750" marR="0" lvl="0" indent="-2857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0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Trusted by computer where script will run</a:t>
            </a:r>
            <a:endParaRPr kumimoji="0" lang="en-AU" sz="16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100988852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Script Before Signing</a:t>
            </a:r>
          </a:p>
        </p:txBody>
      </p:sp>
      <p:grpSp>
        <p:nvGrpSpPr>
          <p:cNvPr id="9" name="Group 8">
            <a:extLst>
              <a:ext uri="{FF2B5EF4-FFF2-40B4-BE49-F238E27FC236}">
                <a16:creationId xmlns:a16="http://schemas.microsoft.com/office/drawing/2014/main" id="{593A10CD-99ED-490B-9E96-3D462E692A24}"/>
              </a:ext>
            </a:extLst>
          </p:cNvPr>
          <p:cNvGrpSpPr/>
          <p:nvPr/>
        </p:nvGrpSpPr>
        <p:grpSpPr>
          <a:xfrm>
            <a:off x="533400" y="1491141"/>
            <a:ext cx="10861655" cy="4452459"/>
            <a:chOff x="533400" y="1491141"/>
            <a:chExt cx="10861655" cy="4452459"/>
          </a:xfrm>
        </p:grpSpPr>
        <p:pic>
          <p:nvPicPr>
            <p:cNvPr id="8" name="Picture 7">
              <a:extLst>
                <a:ext uri="{FF2B5EF4-FFF2-40B4-BE49-F238E27FC236}">
                  <a16:creationId xmlns:a16="http://schemas.microsoft.com/office/drawing/2014/main" id="{6516F799-7D09-4231-9A37-79D3BEFE8E78}"/>
                </a:ext>
              </a:extLst>
            </p:cNvPr>
            <p:cNvPicPr>
              <a:picLocks noChangeAspect="1"/>
            </p:cNvPicPr>
            <p:nvPr/>
          </p:nvPicPr>
          <p:blipFill>
            <a:blip r:embed="rId3"/>
            <a:stretch>
              <a:fillRect/>
            </a:stretch>
          </p:blipFill>
          <p:spPr>
            <a:xfrm>
              <a:off x="533400" y="1491141"/>
              <a:ext cx="10861655" cy="4452459"/>
            </a:xfrm>
            <a:prstGeom prst="rect">
              <a:avLst/>
            </a:prstGeom>
          </p:spPr>
        </p:pic>
        <p:sp>
          <p:nvSpPr>
            <p:cNvPr id="7" name="Rectangle 6">
              <a:extLst>
                <a:ext uri="{FF2B5EF4-FFF2-40B4-BE49-F238E27FC236}">
                  <a16:creationId xmlns:a16="http://schemas.microsoft.com/office/drawing/2014/main" id="{0C0054EF-110C-4F94-98C2-9E217E4DED0F}"/>
                </a:ext>
              </a:extLst>
            </p:cNvPr>
            <p:cNvSpPr/>
            <p:nvPr/>
          </p:nvSpPr>
          <p:spPr>
            <a:xfrm>
              <a:off x="533400" y="2111858"/>
              <a:ext cx="10591800" cy="3450742"/>
            </a:xfrm>
            <a:prstGeom prst="rect">
              <a:avLst/>
            </a:prstGeom>
          </p:spPr>
          <p:txBody>
            <a:bodyPr wrap="square">
              <a:noAutofit/>
            </a:bodyPr>
            <a:lstStyle/>
            <a:p>
              <a:r>
                <a:rPr lang="en-US" sz="1400" dirty="0">
                  <a:latin typeface="Consolas" panose="020B0609020204030204" pitchFamily="49" charset="0"/>
                </a:rPr>
                <a:t>Write-Host "Start of script" -</a:t>
              </a:r>
              <a:r>
                <a:rPr lang="en-US" sz="1400" dirty="0" err="1">
                  <a:latin typeface="Consolas" panose="020B0609020204030204" pitchFamily="49" charset="0"/>
                </a:rPr>
                <a:t>ForegroundColor</a:t>
              </a:r>
              <a:r>
                <a:rPr lang="en-US" sz="1400" dirty="0">
                  <a:latin typeface="Consolas" panose="020B0609020204030204" pitchFamily="49" charset="0"/>
                </a:rPr>
                <a:t> White -</a:t>
              </a:r>
              <a:r>
                <a:rPr lang="en-US" sz="1400" dirty="0" err="1">
                  <a:latin typeface="Consolas" panose="020B0609020204030204" pitchFamily="49" charset="0"/>
                </a:rPr>
                <a:t>BackgroundColor</a:t>
              </a:r>
              <a:r>
                <a:rPr lang="en-US" sz="1400" dirty="0">
                  <a:latin typeface="Consolas" panose="020B0609020204030204" pitchFamily="49" charset="0"/>
                </a:rPr>
                <a:t> Green</a:t>
              </a:r>
            </a:p>
            <a:p>
              <a:r>
                <a:rPr lang="en-US" sz="1400" dirty="0">
                  <a:latin typeface="Consolas" panose="020B0609020204030204" pitchFamily="49" charset="0"/>
                </a:rPr>
                <a:t>Write-Host "Display the % CPU Time utilization by the ISE" -</a:t>
              </a:r>
              <a:r>
                <a:rPr lang="en-US" sz="1400" dirty="0" err="1">
                  <a:latin typeface="Consolas" panose="020B0609020204030204" pitchFamily="49" charset="0"/>
                </a:rPr>
                <a:t>ForegroundColor</a:t>
              </a:r>
              <a:r>
                <a:rPr lang="en-US" sz="1400" dirty="0">
                  <a:latin typeface="Consolas" panose="020B0609020204030204" pitchFamily="49" charset="0"/>
                </a:rPr>
                <a:t> White -</a:t>
              </a:r>
              <a:r>
                <a:rPr lang="en-US" sz="1400" dirty="0" err="1">
                  <a:latin typeface="Consolas" panose="020B0609020204030204" pitchFamily="49" charset="0"/>
                </a:rPr>
                <a:t>BackgroundColor</a:t>
              </a:r>
              <a:r>
                <a:rPr lang="en-US" sz="1400" dirty="0">
                  <a:latin typeface="Consolas" panose="020B0609020204030204" pitchFamily="49" charset="0"/>
                </a:rPr>
                <a:t> Green</a:t>
              </a:r>
            </a:p>
            <a:p>
              <a:r>
                <a:rPr lang="en-US" sz="1400" dirty="0">
                  <a:latin typeface="Consolas" panose="020B0609020204030204" pitchFamily="49" charset="0"/>
                </a:rPr>
                <a:t>Get-Counter "\Process(</a:t>
              </a:r>
              <a:r>
                <a:rPr lang="en-US" sz="1400" dirty="0" err="1">
                  <a:latin typeface="Consolas" panose="020B0609020204030204" pitchFamily="49" charset="0"/>
                </a:rPr>
                <a:t>powershell_ise</a:t>
              </a:r>
              <a:r>
                <a:rPr lang="en-US" sz="1400" dirty="0">
                  <a:latin typeface="Consolas" panose="020B0609020204030204" pitchFamily="49" charset="0"/>
                </a:rPr>
                <a:t>)\% Processor Time“</a:t>
              </a:r>
            </a:p>
            <a:p>
              <a:endParaRPr lang="en-US" sz="1400" dirty="0">
                <a:latin typeface="Consolas" panose="020B0609020204030204" pitchFamily="49" charset="0"/>
              </a:endParaRPr>
            </a:p>
          </p:txBody>
        </p:sp>
      </p:grpSp>
    </p:spTree>
    <p:extLst>
      <p:ext uri="{BB962C8B-B14F-4D97-AF65-F5344CB8AC3E}">
        <p14:creationId xmlns:p14="http://schemas.microsoft.com/office/powerpoint/2010/main" val="74347271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Script Before Signing</a:t>
            </a:r>
          </a:p>
        </p:txBody>
      </p:sp>
      <p:grpSp>
        <p:nvGrpSpPr>
          <p:cNvPr id="9" name="Group 8">
            <a:extLst>
              <a:ext uri="{FF2B5EF4-FFF2-40B4-BE49-F238E27FC236}">
                <a16:creationId xmlns:a16="http://schemas.microsoft.com/office/drawing/2014/main" id="{593A10CD-99ED-490B-9E96-3D462E692A24}"/>
              </a:ext>
            </a:extLst>
          </p:cNvPr>
          <p:cNvGrpSpPr/>
          <p:nvPr/>
        </p:nvGrpSpPr>
        <p:grpSpPr>
          <a:xfrm>
            <a:off x="533400" y="1491141"/>
            <a:ext cx="10861655" cy="4452459"/>
            <a:chOff x="533400" y="1491141"/>
            <a:chExt cx="10861655" cy="4452459"/>
          </a:xfrm>
        </p:grpSpPr>
        <p:pic>
          <p:nvPicPr>
            <p:cNvPr id="8" name="Picture 7">
              <a:extLst>
                <a:ext uri="{FF2B5EF4-FFF2-40B4-BE49-F238E27FC236}">
                  <a16:creationId xmlns:a16="http://schemas.microsoft.com/office/drawing/2014/main" id="{6516F799-7D09-4231-9A37-79D3BEFE8E78}"/>
                </a:ext>
              </a:extLst>
            </p:cNvPr>
            <p:cNvPicPr>
              <a:picLocks noChangeAspect="1"/>
            </p:cNvPicPr>
            <p:nvPr/>
          </p:nvPicPr>
          <p:blipFill>
            <a:blip r:embed="rId3"/>
            <a:stretch>
              <a:fillRect/>
            </a:stretch>
          </p:blipFill>
          <p:spPr>
            <a:xfrm>
              <a:off x="533400" y="1491141"/>
              <a:ext cx="10861655" cy="4452459"/>
            </a:xfrm>
            <a:prstGeom prst="rect">
              <a:avLst/>
            </a:prstGeom>
          </p:spPr>
        </p:pic>
        <p:sp>
          <p:nvSpPr>
            <p:cNvPr id="7" name="Rectangle 6">
              <a:extLst>
                <a:ext uri="{FF2B5EF4-FFF2-40B4-BE49-F238E27FC236}">
                  <a16:creationId xmlns:a16="http://schemas.microsoft.com/office/drawing/2014/main" id="{0C0054EF-110C-4F94-98C2-9E217E4DED0F}"/>
                </a:ext>
              </a:extLst>
            </p:cNvPr>
            <p:cNvSpPr/>
            <p:nvPr/>
          </p:nvSpPr>
          <p:spPr>
            <a:xfrm>
              <a:off x="533400" y="2111858"/>
              <a:ext cx="10591800" cy="3450742"/>
            </a:xfrm>
            <a:prstGeom prst="rect">
              <a:avLst/>
            </a:prstGeom>
          </p:spPr>
          <p:txBody>
            <a:bodyPr wrap="square">
              <a:noAutofit/>
            </a:bodyPr>
            <a:lstStyle/>
            <a:p>
              <a:r>
                <a:rPr lang="en-US" sz="1400" dirty="0">
                  <a:latin typeface="Consolas" panose="020B0609020204030204" pitchFamily="49" charset="0"/>
                </a:rPr>
                <a:t>Write-Host "Start of script" -</a:t>
              </a:r>
              <a:r>
                <a:rPr lang="en-US" sz="1400" dirty="0" err="1">
                  <a:latin typeface="Consolas" panose="020B0609020204030204" pitchFamily="49" charset="0"/>
                </a:rPr>
                <a:t>ForegroundColor</a:t>
              </a:r>
              <a:r>
                <a:rPr lang="en-US" sz="1400" dirty="0">
                  <a:latin typeface="Consolas" panose="020B0609020204030204" pitchFamily="49" charset="0"/>
                </a:rPr>
                <a:t> White -</a:t>
              </a:r>
              <a:r>
                <a:rPr lang="en-US" sz="1400" dirty="0" err="1">
                  <a:latin typeface="Consolas" panose="020B0609020204030204" pitchFamily="49" charset="0"/>
                </a:rPr>
                <a:t>BackgroundColor</a:t>
              </a:r>
              <a:r>
                <a:rPr lang="en-US" sz="1400" dirty="0">
                  <a:latin typeface="Consolas" panose="020B0609020204030204" pitchFamily="49" charset="0"/>
                </a:rPr>
                <a:t> Green</a:t>
              </a:r>
            </a:p>
            <a:p>
              <a:r>
                <a:rPr lang="en-US" sz="1400" dirty="0">
                  <a:latin typeface="Consolas" panose="020B0609020204030204" pitchFamily="49" charset="0"/>
                </a:rPr>
                <a:t>Write-Host "Display the % CPU Time utilization by the ISE" -</a:t>
              </a:r>
              <a:r>
                <a:rPr lang="en-US" sz="1400" dirty="0" err="1">
                  <a:latin typeface="Consolas" panose="020B0609020204030204" pitchFamily="49" charset="0"/>
                </a:rPr>
                <a:t>ForegroundColor</a:t>
              </a:r>
              <a:r>
                <a:rPr lang="en-US" sz="1400" dirty="0">
                  <a:latin typeface="Consolas" panose="020B0609020204030204" pitchFamily="49" charset="0"/>
                </a:rPr>
                <a:t> White -</a:t>
              </a:r>
              <a:r>
                <a:rPr lang="en-US" sz="1400" dirty="0" err="1">
                  <a:latin typeface="Consolas" panose="020B0609020204030204" pitchFamily="49" charset="0"/>
                </a:rPr>
                <a:t>BackgroundColor</a:t>
              </a:r>
              <a:r>
                <a:rPr lang="en-US" sz="1400" dirty="0">
                  <a:latin typeface="Consolas" panose="020B0609020204030204" pitchFamily="49" charset="0"/>
                </a:rPr>
                <a:t> Green</a:t>
              </a:r>
            </a:p>
            <a:p>
              <a:r>
                <a:rPr lang="en-US" sz="1400" dirty="0">
                  <a:latin typeface="Consolas" panose="020B0609020204030204" pitchFamily="49" charset="0"/>
                </a:rPr>
                <a:t>Get-Counter "\Process(</a:t>
              </a:r>
              <a:r>
                <a:rPr lang="en-US" sz="1400" dirty="0" err="1">
                  <a:latin typeface="Consolas" panose="020B0609020204030204" pitchFamily="49" charset="0"/>
                </a:rPr>
                <a:t>powershell_ise</a:t>
              </a:r>
              <a:r>
                <a:rPr lang="en-US" sz="1400" dirty="0">
                  <a:latin typeface="Consolas" panose="020B0609020204030204" pitchFamily="49" charset="0"/>
                </a:rPr>
                <a:t>)\% Processor Time“</a:t>
              </a:r>
            </a:p>
            <a:p>
              <a:r>
                <a:rPr lang="en-US" sz="1400" dirty="0">
                  <a:latin typeface="Consolas" panose="020B0609020204030204" pitchFamily="49" charset="0"/>
                </a:rPr>
                <a:t># SIG # Begin signature block</a:t>
              </a:r>
            </a:p>
            <a:p>
              <a:r>
                <a:rPr lang="en-US" sz="1400" dirty="0">
                  <a:latin typeface="Consolas" panose="020B0609020204030204" pitchFamily="49" charset="0"/>
                </a:rPr>
                <a:t># mIIEMwYJKoZIhvcNAQcCoIIEJDCCBCACAQExCzAJBgUrDgMCGgUAMGkGCisGAQQB </a:t>
              </a:r>
            </a:p>
            <a:p>
              <a:r>
                <a:rPr lang="en-US" sz="1400" dirty="0">
                  <a:latin typeface="Consolas" panose="020B0609020204030204" pitchFamily="49" charset="0"/>
                </a:rPr>
                <a:t># kjcCAQSgWsBZMDQGCisGAQQBgjcCAR4wJgIDAQAABBAfzDtgWUsITrck0sYpfvNR </a:t>
              </a:r>
            </a:p>
            <a:p>
              <a:r>
                <a:rPr lang="en-US" sz="1400" dirty="0">
                  <a:latin typeface="Consolas" panose="020B0609020204030204" pitchFamily="49" charset="0"/>
                </a:rPr>
                <a:t># agEAAsEAAgEAAgEAAgEAMCEwCQYFKw4DAhoFAAQU6vQAn5sf2qIxQqwWUDwTZnJj</a:t>
              </a:r>
            </a:p>
            <a:p>
              <a:r>
                <a:rPr lang="en-US" sz="1400" dirty="0">
                  <a:latin typeface="Consolas" panose="020B0609020204030204" pitchFamily="49" charset="0"/>
                </a:rPr>
                <a:t># j5ufgfI9MIICOTCCAaagAwIBAgIQyLeyGZcGA4ZOGqK7VF45GDAJBgUrDgMCHQUA</a:t>
              </a:r>
            </a:p>
            <a:p>
              <a:r>
                <a:rPr lang="en-US" sz="1400" dirty="0">
                  <a:latin typeface="Consolas" panose="020B0609020204030204" pitchFamily="49" charset="0"/>
                </a:rPr>
                <a:t># agEAAsEAAgEAAgEAAgEAMCEwCQYFKw4DAhoFAAQU6vQAn5sf2qIxQqwWUDwTZnJj</a:t>
              </a:r>
            </a:p>
            <a:p>
              <a:r>
                <a:rPr lang="en-US" sz="1400" dirty="0">
                  <a:latin typeface="Consolas" panose="020B0609020204030204" pitchFamily="49" charset="0"/>
                </a:rPr>
                <a:t># kjcCAQSgWsBZMDQGCisGAQQBgjcCAR4wJgIDAQAABBAfzDtgWUsITrck0sYpfvNR </a:t>
              </a:r>
            </a:p>
            <a:p>
              <a:r>
                <a:rPr lang="en-US" sz="1400" dirty="0">
                  <a:latin typeface="Consolas" panose="020B0609020204030204" pitchFamily="49" charset="0"/>
                </a:rPr>
                <a:t># SIG # End signature block</a:t>
              </a:r>
            </a:p>
            <a:p>
              <a:endParaRPr lang="en-US" sz="1400" dirty="0">
                <a:latin typeface="Consolas" panose="020B0609020204030204" pitchFamily="49" charset="0"/>
              </a:endParaRPr>
            </a:p>
          </p:txBody>
        </p:sp>
      </p:grpSp>
      <p:sp>
        <p:nvSpPr>
          <p:cNvPr id="6" name="Rectangular Callout 21">
            <a:extLst>
              <a:ext uri="{FF2B5EF4-FFF2-40B4-BE49-F238E27FC236}">
                <a16:creationId xmlns:a16="http://schemas.microsoft.com/office/drawing/2014/main" id="{9EA49A40-FF89-421D-A911-81F91D5C46ED}"/>
              </a:ext>
            </a:extLst>
          </p:cNvPr>
          <p:cNvSpPr/>
          <p:nvPr/>
        </p:nvSpPr>
        <p:spPr>
          <a:xfrm>
            <a:off x="5029200" y="5366859"/>
            <a:ext cx="2585546" cy="685849"/>
          </a:xfrm>
          <a:prstGeom prst="wedgeRectCallout">
            <a:avLst>
              <a:gd name="adj1" fmla="val -30580"/>
              <a:gd name="adj2" fmla="val -201849"/>
            </a:avLst>
          </a:prstGeom>
          <a:solidFill>
            <a:srgbClr val="FFFFFF">
              <a:lumMod val="85000"/>
            </a:srgbClr>
          </a:solidFill>
          <a:ln w="25400" cap="flat" cmpd="sng" algn="ctr">
            <a:no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Script signature block</a:t>
            </a:r>
            <a:endParaRPr kumimoji="0" lang="en-AU" sz="16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392174994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name="HIDDEN - Slide39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70698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name="HIDDEN - Slide396">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a:xfrm>
            <a:off x="269239" y="2084172"/>
            <a:ext cx="11653523" cy="2139688"/>
          </a:xfrm>
        </p:spPr>
        <p:txBody>
          <a:bodyPr/>
          <a:lstStyle/>
          <a:p>
            <a:r>
              <a:rPr lang="en-US"/>
              <a:t>Single-line and Block Comments</a:t>
            </a:r>
            <a:endParaRPr lang="en-US" dirty="0"/>
          </a:p>
        </p:txBody>
      </p:sp>
    </p:spTree>
    <p:extLst>
      <p:ext uri="{BB962C8B-B14F-4D97-AF65-F5344CB8AC3E}">
        <p14:creationId xmlns:p14="http://schemas.microsoft.com/office/powerpoint/2010/main" val="20253009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Single-Line Comments</a:t>
            </a:r>
            <a:endParaRPr lang="en-AU" dirty="0"/>
          </a:p>
        </p:txBody>
      </p:sp>
      <p:sp>
        <p:nvSpPr>
          <p:cNvPr id="7" name="TextBox 6"/>
          <p:cNvSpPr txBox="1"/>
          <p:nvPr/>
        </p:nvSpPr>
        <p:spPr>
          <a:xfrm>
            <a:off x="2249511" y="1770250"/>
            <a:ext cx="2865816" cy="461665"/>
          </a:xfrm>
          <a:prstGeom prst="rect">
            <a:avLst/>
          </a:prstGeom>
          <a:noFill/>
        </p:spPr>
        <p:txBody>
          <a:bodyPr wrap="square" rtlCol="0">
            <a:spAutoFit/>
          </a:bodyPr>
          <a:lstStyle/>
          <a:p>
            <a:r>
              <a:rPr lang="en-AU" sz="2400" dirty="0">
                <a:solidFill>
                  <a:schemeClr val="tx1">
                    <a:lumMod val="50000"/>
                  </a:schemeClr>
                </a:solidFill>
                <a:latin typeface="Segoe UI Light" panose="020B0502040204020203" pitchFamily="34" charset="0"/>
                <a:cs typeface="Segoe UI Light" panose="020B0502040204020203" pitchFamily="34" charset="0"/>
              </a:rPr>
              <a:t>Comment character</a:t>
            </a:r>
          </a:p>
        </p:txBody>
      </p:sp>
      <p:sp>
        <p:nvSpPr>
          <p:cNvPr id="9" name="Rectangle 8"/>
          <p:cNvSpPr/>
          <p:nvPr/>
        </p:nvSpPr>
        <p:spPr>
          <a:xfrm>
            <a:off x="981490" y="1670722"/>
            <a:ext cx="9812104" cy="72429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BB403978-4A05-4965-A121-4FA8A7594F82}"/>
              </a:ext>
            </a:extLst>
          </p:cNvPr>
          <p:cNvSpPr/>
          <p:nvPr/>
        </p:nvSpPr>
        <p:spPr>
          <a:xfrm>
            <a:off x="1318144" y="1771257"/>
            <a:ext cx="401072" cy="523220"/>
          </a:xfrm>
          <a:prstGeom prst="rect">
            <a:avLst/>
          </a:prstGeom>
          <a:solidFill>
            <a:srgbClr val="002050">
              <a:lumMod val="90000"/>
              <a:lumOff val="10000"/>
            </a:srgbClr>
          </a:solidFill>
        </p:spPr>
        <p:txBody>
          <a:bodyPr wrap="non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2800" b="0" i="0" u="none" strike="noStrike" kern="0" cap="none" spc="0" normalizeH="0" baseline="0" noProof="0" dirty="0">
                <a:ln>
                  <a:noFill/>
                </a:ln>
                <a:solidFill>
                  <a:srgbClr val="98FB98"/>
                </a:solidFill>
                <a:effectLst/>
                <a:uLnTx/>
                <a:uFillTx/>
                <a:latin typeface="Lucida Console" panose="020B0609040504020204" pitchFamily="49" charset="0"/>
              </a:rPr>
              <a:t>#</a:t>
            </a:r>
          </a:p>
        </p:txBody>
      </p:sp>
      <p:grpSp>
        <p:nvGrpSpPr>
          <p:cNvPr id="8" name="Group 7">
            <a:extLst>
              <a:ext uri="{FF2B5EF4-FFF2-40B4-BE49-F238E27FC236}">
                <a16:creationId xmlns:a16="http://schemas.microsoft.com/office/drawing/2014/main" id="{5A9171EC-CC01-432F-9FF1-7B527E53D1A5}"/>
              </a:ext>
            </a:extLst>
          </p:cNvPr>
          <p:cNvGrpSpPr/>
          <p:nvPr/>
        </p:nvGrpSpPr>
        <p:grpSpPr>
          <a:xfrm>
            <a:off x="981490" y="2743200"/>
            <a:ext cx="9812105" cy="3274186"/>
            <a:chOff x="461461" y="2544180"/>
            <a:chExt cx="9812105" cy="3274186"/>
          </a:xfrm>
        </p:grpSpPr>
        <p:pic>
          <p:nvPicPr>
            <p:cNvPr id="6" name="Picture 5">
              <a:extLst>
                <a:ext uri="{FF2B5EF4-FFF2-40B4-BE49-F238E27FC236}">
                  <a16:creationId xmlns:a16="http://schemas.microsoft.com/office/drawing/2014/main" id="{3414ECE0-16CF-45CF-9E45-01876081C3E7}"/>
                </a:ext>
              </a:extLst>
            </p:cNvPr>
            <p:cNvPicPr>
              <a:picLocks noChangeAspect="1"/>
            </p:cNvPicPr>
            <p:nvPr/>
          </p:nvPicPr>
          <p:blipFill rotWithShape="1">
            <a:blip r:embed="rId3"/>
            <a:srcRect r="12929" b="38030"/>
            <a:stretch/>
          </p:blipFill>
          <p:spPr>
            <a:xfrm>
              <a:off x="461461" y="2544180"/>
              <a:ext cx="9812105" cy="3274186"/>
            </a:xfrm>
            <a:prstGeom prst="rect">
              <a:avLst/>
            </a:prstGeom>
          </p:spPr>
        </p:pic>
        <p:sp>
          <p:nvSpPr>
            <p:cNvPr id="5" name="Rectangle 4">
              <a:extLst>
                <a:ext uri="{FF2B5EF4-FFF2-40B4-BE49-F238E27FC236}">
                  <a16:creationId xmlns:a16="http://schemas.microsoft.com/office/drawing/2014/main" id="{5B3E3987-5211-448A-8C1E-4ACEFD0B1EAD}"/>
                </a:ext>
              </a:extLst>
            </p:cNvPr>
            <p:cNvSpPr/>
            <p:nvPr/>
          </p:nvSpPr>
          <p:spPr>
            <a:xfrm>
              <a:off x="601121" y="3775979"/>
              <a:ext cx="9672445" cy="2042387"/>
            </a:xfrm>
            <a:prstGeom prst="rect">
              <a:avLst/>
            </a:prstGeom>
          </p:spPr>
          <p:txBody>
            <a:bodyPr wrap="square">
              <a:noAutofit/>
            </a:bodyPr>
            <a:lstStyle/>
            <a:p>
              <a:r>
                <a:rPr lang="en-US" sz="1200" dirty="0">
                  <a:solidFill>
                    <a:schemeClr val="bg2">
                      <a:lumMod val="50000"/>
                    </a:schemeClr>
                  </a:solidFill>
                  <a:latin typeface="Lucida Console" panose="020B0609040504020204" pitchFamily="49" charset="0"/>
                </a:rPr>
                <a:t>1</a:t>
              </a:r>
              <a:r>
                <a:rPr lang="en-US" sz="1200" dirty="0">
                  <a:solidFill>
                    <a:srgbClr val="00008B"/>
                  </a:solidFill>
                  <a:latin typeface="Lucida Console" panose="020B0609040504020204" pitchFamily="49" charset="0"/>
                </a:rPr>
                <a:t> param</a:t>
              </a:r>
              <a:r>
                <a:rPr lang="en-US" sz="1200" dirty="0">
                  <a:solidFill>
                    <a:prstClr val="black"/>
                  </a:solidFill>
                  <a:latin typeface="Lucida Console" panose="020B0609040504020204" pitchFamily="49" charset="0"/>
                </a:rPr>
                <a:t> (</a:t>
              </a:r>
              <a:r>
                <a:rPr lang="en-US" sz="1200" dirty="0">
                  <a:solidFill>
                    <a:srgbClr val="FF4500"/>
                  </a:solidFill>
                  <a:latin typeface="Lucida Console" panose="020B0609040504020204" pitchFamily="49" charset="0"/>
                </a:rPr>
                <a:t>$</a:t>
              </a:r>
              <a:r>
                <a:rPr lang="en-US" sz="1200" dirty="0" err="1">
                  <a:solidFill>
                    <a:srgbClr val="FF4500"/>
                  </a:solidFill>
                  <a:latin typeface="Lucida Console" panose="020B0609040504020204" pitchFamily="49" charset="0"/>
                </a:rPr>
                <a:t>Computername</a:t>
              </a:r>
              <a:r>
                <a:rPr lang="en-US" sz="1200" dirty="0">
                  <a:solidFill>
                    <a:prstClr val="black"/>
                  </a:solidFill>
                  <a:latin typeface="Lucida Console" panose="020B0609040504020204" pitchFamily="49" charset="0"/>
                </a:rPr>
                <a:t>)</a:t>
              </a:r>
            </a:p>
            <a:p>
              <a:r>
                <a:rPr lang="en-US" sz="1200" dirty="0">
                  <a:solidFill>
                    <a:schemeClr val="bg2">
                      <a:lumMod val="50000"/>
                    </a:schemeClr>
                  </a:solidFill>
                  <a:latin typeface="Lucida Console" panose="020B0609040504020204" pitchFamily="49" charset="0"/>
                </a:rPr>
                <a:t>2</a:t>
              </a:r>
              <a:r>
                <a:rPr lang="en-US" sz="1200" dirty="0">
                  <a:solidFill>
                    <a:srgbClr val="00008B"/>
                  </a:solidFill>
                  <a:latin typeface="Lucida Console" panose="020B0609040504020204" pitchFamily="49" charset="0"/>
                </a:rPr>
                <a:t> </a:t>
              </a:r>
            </a:p>
            <a:p>
              <a:r>
                <a:rPr lang="en-US" sz="1200" dirty="0">
                  <a:solidFill>
                    <a:schemeClr val="bg2">
                      <a:lumMod val="50000"/>
                    </a:schemeClr>
                  </a:solidFill>
                  <a:latin typeface="Lucida Console" panose="020B0609040504020204" pitchFamily="49" charset="0"/>
                </a:rPr>
                <a:t>3</a:t>
              </a:r>
              <a:r>
                <a:rPr lang="en-US" sz="1200" dirty="0">
                  <a:solidFill>
                    <a:srgbClr val="00008B"/>
                  </a:solidFill>
                  <a:latin typeface="Lucida Console" panose="020B0609040504020204" pitchFamily="49" charset="0"/>
                </a:rPr>
                <a:t> </a:t>
              </a:r>
              <a:r>
                <a:rPr lang="en-US" sz="1200" dirty="0">
                  <a:solidFill>
                    <a:srgbClr val="006400"/>
                  </a:solidFill>
                  <a:latin typeface="Lucida Console" panose="020B0609040504020204" pitchFamily="49" charset="0"/>
                </a:rPr>
                <a:t>#Testing connectivity to remote computers</a:t>
              </a:r>
              <a:endParaRPr lang="en-US" sz="1200" dirty="0">
                <a:solidFill>
                  <a:prstClr val="black"/>
                </a:solidFill>
                <a:latin typeface="Lucida Console" panose="020B0609040504020204" pitchFamily="49" charset="0"/>
              </a:endParaRPr>
            </a:p>
            <a:p>
              <a:r>
                <a:rPr lang="en-US" sz="1200" dirty="0">
                  <a:solidFill>
                    <a:schemeClr val="bg2">
                      <a:lumMod val="50000"/>
                    </a:schemeClr>
                  </a:solidFill>
                  <a:latin typeface="Lucida Console" panose="020B0609040504020204" pitchFamily="49" charset="0"/>
                </a:rPr>
                <a:t>4</a:t>
              </a:r>
              <a:r>
                <a:rPr lang="en-US" sz="1200" dirty="0">
                  <a:solidFill>
                    <a:srgbClr val="00008B"/>
                  </a:solidFill>
                  <a:latin typeface="Lucida Console" panose="020B0609040504020204" pitchFamily="49" charset="0"/>
                </a:rPr>
                <a:t> </a:t>
              </a:r>
            </a:p>
            <a:p>
              <a:r>
                <a:rPr lang="en-US" sz="1200" dirty="0">
                  <a:solidFill>
                    <a:schemeClr val="bg2">
                      <a:lumMod val="50000"/>
                    </a:schemeClr>
                  </a:solidFill>
                  <a:latin typeface="Lucida Console" panose="020B0609040504020204" pitchFamily="49" charset="0"/>
                </a:rPr>
                <a:t>5</a:t>
              </a:r>
              <a:r>
                <a:rPr lang="en-US" sz="1200" dirty="0">
                  <a:solidFill>
                    <a:srgbClr val="00008B"/>
                  </a:solidFill>
                  <a:latin typeface="Lucida Console" panose="020B0609040504020204" pitchFamily="49" charset="0"/>
                </a:rPr>
                <a:t> </a:t>
              </a:r>
              <a:r>
                <a:rPr lang="en-US" sz="1200" dirty="0">
                  <a:solidFill>
                    <a:srgbClr val="FF4500"/>
                  </a:solidFill>
                  <a:latin typeface="Lucida Console" panose="020B0609040504020204" pitchFamily="49" charset="0"/>
                </a:rPr>
                <a:t>$result</a:t>
              </a:r>
              <a:r>
                <a:rPr lang="en-US" sz="1200" dirty="0">
                  <a:solidFill>
                    <a:prstClr val="black"/>
                  </a:solidFill>
                  <a:latin typeface="Lucida Console" panose="020B0609040504020204" pitchFamily="49" charset="0"/>
                </a:rPr>
                <a:t> </a:t>
              </a:r>
              <a:r>
                <a:rPr lang="en-US" sz="1200" dirty="0">
                  <a:solidFill>
                    <a:srgbClr val="A9A9A9"/>
                  </a:solidFill>
                  <a:latin typeface="Lucida Console" panose="020B0609040504020204" pitchFamily="49" charset="0"/>
                </a:rPr>
                <a:t>=</a:t>
              </a:r>
              <a:r>
                <a:rPr lang="en-US" sz="1200" dirty="0">
                  <a:solidFill>
                    <a:prstClr val="black"/>
                  </a:solidFill>
                  <a:latin typeface="Lucida Console" panose="020B0609040504020204" pitchFamily="49" charset="0"/>
                </a:rPr>
                <a:t> </a:t>
              </a:r>
              <a:r>
                <a:rPr lang="en-US" sz="1200" dirty="0">
                  <a:solidFill>
                    <a:srgbClr val="0000FF"/>
                  </a:solidFill>
                  <a:latin typeface="Lucida Console" panose="020B0609040504020204" pitchFamily="49" charset="0"/>
                </a:rPr>
                <a:t>Test-Connection</a:t>
              </a:r>
              <a:r>
                <a:rPr lang="en-US" sz="1200" dirty="0">
                  <a:solidFill>
                    <a:prstClr val="black"/>
                  </a:solidFill>
                  <a:latin typeface="Lucida Console" panose="020B0609040504020204" pitchFamily="49" charset="0"/>
                </a:rPr>
                <a:t> </a:t>
              </a:r>
              <a:r>
                <a:rPr lang="en-US" sz="1200" dirty="0">
                  <a:solidFill>
                    <a:srgbClr val="000080"/>
                  </a:solidFill>
                  <a:latin typeface="Lucida Console" panose="020B0609040504020204" pitchFamily="49" charset="0"/>
                </a:rPr>
                <a:t>-</a:t>
              </a:r>
              <a:r>
                <a:rPr lang="en-US" sz="1200" dirty="0" err="1">
                  <a:solidFill>
                    <a:srgbClr val="000080"/>
                  </a:solidFill>
                  <a:latin typeface="Lucida Console" panose="020B0609040504020204" pitchFamily="49" charset="0"/>
                </a:rPr>
                <a:t>ComputerName</a:t>
              </a:r>
              <a:r>
                <a:rPr lang="en-US" sz="1200" dirty="0">
                  <a:solidFill>
                    <a:prstClr val="black"/>
                  </a:solidFill>
                  <a:latin typeface="Lucida Console" panose="020B0609040504020204" pitchFamily="49" charset="0"/>
                </a:rPr>
                <a:t> </a:t>
              </a:r>
              <a:r>
                <a:rPr lang="en-US" sz="1200" dirty="0">
                  <a:solidFill>
                    <a:srgbClr val="FF4500"/>
                  </a:solidFill>
                  <a:latin typeface="Lucida Console" panose="020B0609040504020204" pitchFamily="49" charset="0"/>
                </a:rPr>
                <a:t>$</a:t>
              </a:r>
              <a:r>
                <a:rPr lang="en-US" sz="1200" dirty="0" err="1">
                  <a:solidFill>
                    <a:srgbClr val="FF4500"/>
                  </a:solidFill>
                  <a:latin typeface="Lucida Console" panose="020B0609040504020204" pitchFamily="49" charset="0"/>
                </a:rPr>
                <a:t>Computername</a:t>
              </a:r>
              <a:r>
                <a:rPr lang="en-US" sz="1200" dirty="0">
                  <a:solidFill>
                    <a:prstClr val="black"/>
                  </a:solidFill>
                  <a:latin typeface="Lucida Console" panose="020B0609040504020204" pitchFamily="49" charset="0"/>
                </a:rPr>
                <a:t> </a:t>
              </a:r>
              <a:r>
                <a:rPr lang="en-US" sz="1200" dirty="0">
                  <a:solidFill>
                    <a:srgbClr val="000080"/>
                  </a:solidFill>
                  <a:latin typeface="Lucida Console" panose="020B0609040504020204" pitchFamily="49" charset="0"/>
                </a:rPr>
                <a:t>-Quiet</a:t>
              </a:r>
              <a:r>
                <a:rPr lang="en-US" sz="1200" dirty="0">
                  <a:solidFill>
                    <a:prstClr val="black"/>
                  </a:solidFill>
                  <a:latin typeface="Lucida Console" panose="020B0609040504020204" pitchFamily="49" charset="0"/>
                </a:rPr>
                <a:t> </a:t>
              </a:r>
              <a:r>
                <a:rPr lang="en-US" sz="1200" dirty="0">
                  <a:solidFill>
                    <a:srgbClr val="000080"/>
                  </a:solidFill>
                  <a:latin typeface="Lucida Console" panose="020B0609040504020204" pitchFamily="49" charset="0"/>
                </a:rPr>
                <a:t>-Count</a:t>
              </a:r>
              <a:r>
                <a:rPr lang="en-US" sz="1200" dirty="0">
                  <a:solidFill>
                    <a:prstClr val="black"/>
                  </a:solidFill>
                  <a:latin typeface="Lucida Console" panose="020B0609040504020204" pitchFamily="49" charset="0"/>
                </a:rPr>
                <a:t> </a:t>
              </a:r>
              <a:r>
                <a:rPr lang="en-US" sz="1200" dirty="0">
                  <a:solidFill>
                    <a:srgbClr val="800080"/>
                  </a:solidFill>
                  <a:latin typeface="Lucida Console" panose="020B0609040504020204" pitchFamily="49" charset="0"/>
                </a:rPr>
                <a:t>1</a:t>
              </a:r>
              <a:endParaRPr lang="en-US" sz="1200" dirty="0">
                <a:solidFill>
                  <a:prstClr val="black"/>
                </a:solidFill>
                <a:latin typeface="Lucida Console" panose="020B0609040504020204" pitchFamily="49" charset="0"/>
              </a:endParaRPr>
            </a:p>
            <a:p>
              <a:r>
                <a:rPr lang="en-US" sz="1200" dirty="0">
                  <a:solidFill>
                    <a:schemeClr val="bg2">
                      <a:lumMod val="50000"/>
                    </a:schemeClr>
                  </a:solidFill>
                  <a:latin typeface="Lucida Console" panose="020B0609040504020204" pitchFamily="49" charset="0"/>
                </a:rPr>
                <a:t>6</a:t>
              </a:r>
            </a:p>
            <a:p>
              <a:r>
                <a:rPr lang="en-US" sz="1200" dirty="0">
                  <a:solidFill>
                    <a:schemeClr val="bg2">
                      <a:lumMod val="50000"/>
                    </a:schemeClr>
                  </a:solidFill>
                  <a:latin typeface="Lucida Console" panose="020B0609040504020204" pitchFamily="49" charset="0"/>
                </a:rPr>
                <a:t>7</a:t>
              </a:r>
              <a:r>
                <a:rPr lang="en-US" sz="1200" dirty="0">
                  <a:solidFill>
                    <a:prstClr val="black"/>
                  </a:solidFill>
                  <a:latin typeface="Lucida Console" panose="020B0609040504020204" pitchFamily="49" charset="0"/>
                </a:rPr>
                <a:t> </a:t>
              </a:r>
              <a:r>
                <a:rPr lang="en-US" sz="1200" dirty="0">
                  <a:solidFill>
                    <a:srgbClr val="0000FF"/>
                  </a:solidFill>
                  <a:latin typeface="Lucida Console" panose="020B0609040504020204" pitchFamily="49" charset="0"/>
                </a:rPr>
                <a:t>Write-Host</a:t>
              </a:r>
              <a:r>
                <a:rPr lang="en-US" sz="1200" dirty="0">
                  <a:solidFill>
                    <a:prstClr val="black"/>
                  </a:solidFill>
                  <a:latin typeface="Lucida Console" panose="020B0609040504020204" pitchFamily="49" charset="0"/>
                </a:rPr>
                <a:t> </a:t>
              </a:r>
              <a:r>
                <a:rPr lang="en-US" sz="1200" dirty="0">
                  <a:solidFill>
                    <a:srgbClr val="FF4500"/>
                  </a:solidFill>
                  <a:latin typeface="Lucida Console" panose="020B0609040504020204" pitchFamily="49" charset="0"/>
                </a:rPr>
                <a:t>$result</a:t>
              </a:r>
              <a:r>
                <a:rPr lang="en-US" sz="1200" dirty="0">
                  <a:solidFill>
                    <a:prstClr val="black"/>
                  </a:solidFill>
                  <a:latin typeface="Lucida Console" panose="020B0609040504020204" pitchFamily="49" charset="0"/>
                </a:rPr>
                <a:t> </a:t>
              </a:r>
              <a:r>
                <a:rPr lang="en-US" sz="1200" dirty="0">
                  <a:solidFill>
                    <a:srgbClr val="000080"/>
                  </a:solidFill>
                  <a:latin typeface="Lucida Console" panose="020B0609040504020204" pitchFamily="49" charset="0"/>
                </a:rPr>
                <a:t>-</a:t>
              </a:r>
              <a:r>
                <a:rPr lang="en-US" sz="1200" dirty="0" err="1">
                  <a:solidFill>
                    <a:srgbClr val="000080"/>
                  </a:solidFill>
                  <a:latin typeface="Lucida Console" panose="020B0609040504020204" pitchFamily="49" charset="0"/>
                </a:rPr>
                <a:t>ForegroundColor</a:t>
              </a:r>
              <a:r>
                <a:rPr lang="en-US" sz="1200" dirty="0">
                  <a:solidFill>
                    <a:prstClr val="black"/>
                  </a:solidFill>
                  <a:latin typeface="Lucida Console" panose="020B0609040504020204" pitchFamily="49" charset="0"/>
                </a:rPr>
                <a:t> </a:t>
              </a:r>
              <a:r>
                <a:rPr lang="en-US" sz="1200" dirty="0">
                  <a:solidFill>
                    <a:srgbClr val="8A2BE2"/>
                  </a:solidFill>
                  <a:latin typeface="Lucida Console" panose="020B0609040504020204" pitchFamily="49" charset="0"/>
                </a:rPr>
                <a:t>Green</a:t>
              </a:r>
              <a:r>
                <a:rPr lang="en-US" sz="1200" dirty="0">
                  <a:solidFill>
                    <a:prstClr val="black"/>
                  </a:solidFill>
                  <a:latin typeface="Lucida Console" panose="020B0609040504020204" pitchFamily="49" charset="0"/>
                </a:rPr>
                <a:t>  </a:t>
              </a:r>
              <a:r>
                <a:rPr lang="en-US" sz="1200" dirty="0">
                  <a:solidFill>
                    <a:srgbClr val="006400"/>
                  </a:solidFill>
                  <a:latin typeface="Lucida Console" panose="020B0609040504020204" pitchFamily="49" charset="0"/>
                </a:rPr>
                <a:t># Inline comment </a:t>
              </a:r>
            </a:p>
          </p:txBody>
        </p:sp>
      </p:grpSp>
    </p:spTree>
    <p:extLst>
      <p:ext uri="{BB962C8B-B14F-4D97-AF65-F5344CB8AC3E}">
        <p14:creationId xmlns:p14="http://schemas.microsoft.com/office/powerpoint/2010/main" val="23860139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Block Comments</a:t>
            </a:r>
          </a:p>
        </p:txBody>
      </p:sp>
      <p:sp>
        <p:nvSpPr>
          <p:cNvPr id="7" name="TextBox 6"/>
          <p:cNvSpPr txBox="1"/>
          <p:nvPr/>
        </p:nvSpPr>
        <p:spPr>
          <a:xfrm>
            <a:off x="2249511" y="1770250"/>
            <a:ext cx="2865816" cy="461665"/>
          </a:xfrm>
          <a:prstGeom prst="rect">
            <a:avLst/>
          </a:prstGeom>
          <a:noFill/>
        </p:spPr>
        <p:txBody>
          <a:bodyPr wrap="square" rtlCol="0">
            <a:spAutoFit/>
          </a:bodyPr>
          <a:lstStyle/>
          <a:p>
            <a:r>
              <a:rPr lang="en-AU" sz="2400" dirty="0">
                <a:solidFill>
                  <a:schemeClr val="tx1">
                    <a:lumMod val="50000"/>
                  </a:schemeClr>
                </a:solidFill>
                <a:latin typeface="Segoe UI Light" panose="020B0502040204020203" pitchFamily="34" charset="0"/>
                <a:cs typeface="Segoe UI Light" panose="020B0502040204020203" pitchFamily="34" charset="0"/>
              </a:rPr>
              <a:t>Block comment tags</a:t>
            </a:r>
          </a:p>
        </p:txBody>
      </p:sp>
      <p:sp>
        <p:nvSpPr>
          <p:cNvPr id="9" name="Rectangle 8"/>
          <p:cNvSpPr/>
          <p:nvPr/>
        </p:nvSpPr>
        <p:spPr>
          <a:xfrm>
            <a:off x="981490" y="1611622"/>
            <a:ext cx="9812104" cy="881274"/>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63A9C9C9-5323-4A94-BDC8-BCA95596CCF8}"/>
              </a:ext>
            </a:extLst>
          </p:cNvPr>
          <p:cNvSpPr/>
          <p:nvPr/>
        </p:nvSpPr>
        <p:spPr>
          <a:xfrm>
            <a:off x="1199456" y="1770250"/>
            <a:ext cx="576064" cy="646331"/>
          </a:xfrm>
          <a:prstGeom prst="rect">
            <a:avLst/>
          </a:prstGeom>
          <a:solidFill>
            <a:srgbClr val="002050">
              <a:lumMod val="90000"/>
              <a:lumOff val="10000"/>
            </a:srgbClr>
          </a:solidFill>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98FB98"/>
                </a:solidFill>
                <a:effectLst/>
                <a:uLnTx/>
                <a:uFillTx/>
                <a:latin typeface="Lucida Console" panose="020B0609040504020204" pitchFamily="49" charset="0"/>
              </a:rPr>
              <a:t>&lt;#</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98FB98"/>
                </a:solidFill>
                <a:effectLst/>
                <a:uLnTx/>
                <a:uFillTx/>
                <a:latin typeface="Lucida Console" panose="020B0609040504020204" pitchFamily="49" charset="0"/>
              </a:rPr>
              <a:t>#&gt; </a:t>
            </a:r>
          </a:p>
        </p:txBody>
      </p:sp>
      <p:grpSp>
        <p:nvGrpSpPr>
          <p:cNvPr id="10" name="Group 9">
            <a:extLst>
              <a:ext uri="{FF2B5EF4-FFF2-40B4-BE49-F238E27FC236}">
                <a16:creationId xmlns:a16="http://schemas.microsoft.com/office/drawing/2014/main" id="{82E4BD84-BA57-4422-A038-DF7851F8B9F6}"/>
              </a:ext>
            </a:extLst>
          </p:cNvPr>
          <p:cNvGrpSpPr/>
          <p:nvPr/>
        </p:nvGrpSpPr>
        <p:grpSpPr>
          <a:xfrm>
            <a:off x="981490" y="2819400"/>
            <a:ext cx="9812105" cy="3274186"/>
            <a:chOff x="461461" y="2544180"/>
            <a:chExt cx="9812105" cy="3274186"/>
          </a:xfrm>
        </p:grpSpPr>
        <p:pic>
          <p:nvPicPr>
            <p:cNvPr id="12" name="Picture 11">
              <a:extLst>
                <a:ext uri="{FF2B5EF4-FFF2-40B4-BE49-F238E27FC236}">
                  <a16:creationId xmlns:a16="http://schemas.microsoft.com/office/drawing/2014/main" id="{ECA1BCF3-1149-4FB0-980D-9A7AB8685EA5}"/>
                </a:ext>
              </a:extLst>
            </p:cNvPr>
            <p:cNvPicPr>
              <a:picLocks noChangeAspect="1"/>
            </p:cNvPicPr>
            <p:nvPr/>
          </p:nvPicPr>
          <p:blipFill rotWithShape="1">
            <a:blip r:embed="rId3"/>
            <a:srcRect r="12929" b="38030"/>
            <a:stretch/>
          </p:blipFill>
          <p:spPr>
            <a:xfrm>
              <a:off x="461461" y="2544180"/>
              <a:ext cx="9812105" cy="3274186"/>
            </a:xfrm>
            <a:prstGeom prst="rect">
              <a:avLst/>
            </a:prstGeom>
          </p:spPr>
        </p:pic>
        <p:sp>
          <p:nvSpPr>
            <p:cNvPr id="13" name="Rectangle 12">
              <a:extLst>
                <a:ext uri="{FF2B5EF4-FFF2-40B4-BE49-F238E27FC236}">
                  <a16:creationId xmlns:a16="http://schemas.microsoft.com/office/drawing/2014/main" id="{DA670116-950A-4CD1-8635-3EE3AD49ADA5}"/>
                </a:ext>
              </a:extLst>
            </p:cNvPr>
            <p:cNvSpPr/>
            <p:nvPr/>
          </p:nvSpPr>
          <p:spPr>
            <a:xfrm>
              <a:off x="601121" y="3775979"/>
              <a:ext cx="9672445" cy="2042387"/>
            </a:xfrm>
            <a:prstGeom prst="rect">
              <a:avLst/>
            </a:prstGeom>
          </p:spPr>
          <p:txBody>
            <a:bodyPr wrap="square" tIns="91440">
              <a:noAutofit/>
            </a:bodyPr>
            <a:lstStyle/>
            <a:p>
              <a:r>
                <a:rPr lang="en-US" sz="1200" dirty="0">
                  <a:solidFill>
                    <a:schemeClr val="bg2">
                      <a:lumMod val="50000"/>
                    </a:schemeClr>
                  </a:solidFill>
                  <a:latin typeface="Lucida Console" panose="020B0609040504020204" pitchFamily="49" charset="0"/>
                </a:rPr>
                <a:t>1</a:t>
              </a:r>
              <a:r>
                <a:rPr lang="en-US" sz="1200" dirty="0">
                  <a:solidFill>
                    <a:srgbClr val="00008B"/>
                  </a:solidFill>
                  <a:latin typeface="Lucida Console" panose="020B0609040504020204" pitchFamily="49" charset="0"/>
                </a:rPr>
                <a:t>   param</a:t>
              </a:r>
              <a:r>
                <a:rPr lang="en-US" sz="1200" dirty="0">
                  <a:solidFill>
                    <a:prstClr val="black"/>
                  </a:solidFill>
                  <a:latin typeface="Lucida Console" panose="020B0609040504020204" pitchFamily="49" charset="0"/>
                </a:rPr>
                <a:t> (</a:t>
              </a:r>
              <a:r>
                <a:rPr lang="en-US" sz="1200" dirty="0">
                  <a:solidFill>
                    <a:srgbClr val="FF4500"/>
                  </a:solidFill>
                  <a:latin typeface="Lucida Console" panose="020B0609040504020204" pitchFamily="49" charset="0"/>
                </a:rPr>
                <a:t>$</a:t>
              </a:r>
              <a:r>
                <a:rPr lang="en-US" sz="1200" dirty="0" err="1">
                  <a:solidFill>
                    <a:srgbClr val="FF4500"/>
                  </a:solidFill>
                  <a:latin typeface="Lucida Console" panose="020B0609040504020204" pitchFamily="49" charset="0"/>
                </a:rPr>
                <a:t>Computername</a:t>
              </a:r>
              <a:r>
                <a:rPr lang="en-US" sz="1200" dirty="0">
                  <a:solidFill>
                    <a:prstClr val="black"/>
                  </a:solidFill>
                  <a:latin typeface="Lucida Console" panose="020B0609040504020204" pitchFamily="49" charset="0"/>
                </a:rPr>
                <a:t>)</a:t>
              </a:r>
            </a:p>
            <a:p>
              <a:r>
                <a:rPr lang="en-US" sz="1200" dirty="0">
                  <a:solidFill>
                    <a:schemeClr val="bg2">
                      <a:lumMod val="50000"/>
                    </a:schemeClr>
                  </a:solidFill>
                  <a:latin typeface="Lucida Console" panose="020B0609040504020204" pitchFamily="49" charset="0"/>
                </a:rPr>
                <a:t>2</a:t>
              </a:r>
              <a:r>
                <a:rPr lang="en-US" sz="1200" dirty="0">
                  <a:solidFill>
                    <a:srgbClr val="00008B"/>
                  </a:solidFill>
                  <a:latin typeface="Lucida Console" panose="020B0609040504020204" pitchFamily="49" charset="0"/>
                </a:rPr>
                <a:t> </a:t>
              </a:r>
            </a:p>
            <a:p>
              <a:r>
                <a:rPr lang="en-US" sz="1200" dirty="0">
                  <a:solidFill>
                    <a:schemeClr val="bg2">
                      <a:lumMod val="50000"/>
                    </a:schemeClr>
                  </a:solidFill>
                  <a:latin typeface="Lucida Console" panose="020B0609040504020204" pitchFamily="49" charset="0"/>
                </a:rPr>
                <a:t>3</a:t>
              </a:r>
              <a:r>
                <a:rPr lang="en-US" sz="1200" dirty="0">
                  <a:solidFill>
                    <a:srgbClr val="00008B"/>
                  </a:solidFill>
                  <a:latin typeface="Lucida Console" panose="020B0609040504020204" pitchFamily="49" charset="0"/>
                </a:rPr>
                <a:t>   </a:t>
              </a:r>
              <a:r>
                <a:rPr lang="en-US" sz="1200" dirty="0">
                  <a:solidFill>
                    <a:srgbClr val="006400"/>
                  </a:solidFill>
                  <a:latin typeface="Lucida Console" panose="020B0609040504020204" pitchFamily="49" charset="0"/>
                </a:rPr>
                <a:t>&lt;# Testing connectivity to remote computers</a:t>
              </a:r>
            </a:p>
            <a:p>
              <a:r>
                <a:rPr lang="en-US" sz="1200" dirty="0">
                  <a:solidFill>
                    <a:schemeClr val="bg2">
                      <a:lumMod val="50000"/>
                    </a:schemeClr>
                  </a:solidFill>
                  <a:latin typeface="Lucida Console" panose="020B0609040504020204" pitchFamily="49" charset="0"/>
                </a:rPr>
                <a:t>4      </a:t>
              </a:r>
              <a:r>
                <a:rPr lang="en-US" sz="1200" dirty="0">
                  <a:solidFill>
                    <a:srgbClr val="006400"/>
                  </a:solidFill>
                  <a:latin typeface="Lucida Console" panose="020B0609040504020204" pitchFamily="49" charset="0"/>
                </a:rPr>
                <a:t>Write Boolean output in Green</a:t>
              </a:r>
            </a:p>
            <a:p>
              <a:r>
                <a:rPr lang="en-US" sz="1200" dirty="0">
                  <a:solidFill>
                    <a:schemeClr val="bg2">
                      <a:lumMod val="50000"/>
                    </a:schemeClr>
                  </a:solidFill>
                  <a:latin typeface="Lucida Console" panose="020B0609040504020204" pitchFamily="49" charset="0"/>
                </a:rPr>
                <a:t>5   </a:t>
              </a:r>
              <a:r>
                <a:rPr lang="en-US" sz="1200" dirty="0">
                  <a:solidFill>
                    <a:srgbClr val="006400"/>
                  </a:solidFill>
                  <a:latin typeface="Lucida Console" panose="020B0609040504020204" pitchFamily="49" charset="0"/>
                </a:rPr>
                <a:t>#&gt;</a:t>
              </a:r>
              <a:endParaRPr lang="en-US" sz="1200" dirty="0">
                <a:solidFill>
                  <a:prstClr val="black"/>
                </a:solidFill>
                <a:latin typeface="Lucida Console" panose="020B0609040504020204" pitchFamily="49" charset="0"/>
              </a:endParaRPr>
            </a:p>
            <a:p>
              <a:r>
                <a:rPr lang="en-US" sz="1200" dirty="0">
                  <a:solidFill>
                    <a:schemeClr val="bg2">
                      <a:lumMod val="50000"/>
                    </a:schemeClr>
                  </a:solidFill>
                  <a:latin typeface="Lucida Console" panose="020B0609040504020204" pitchFamily="49" charset="0"/>
                </a:rPr>
                <a:t>6</a:t>
              </a:r>
              <a:endParaRPr lang="en-US" sz="1200" dirty="0">
                <a:solidFill>
                  <a:srgbClr val="00008B"/>
                </a:solidFill>
                <a:latin typeface="Lucida Console" panose="020B0609040504020204" pitchFamily="49" charset="0"/>
              </a:endParaRPr>
            </a:p>
            <a:p>
              <a:r>
                <a:rPr lang="en-US" sz="1200" dirty="0">
                  <a:solidFill>
                    <a:schemeClr val="bg2">
                      <a:lumMod val="50000"/>
                    </a:schemeClr>
                  </a:solidFill>
                  <a:latin typeface="Lucida Console" panose="020B0609040504020204" pitchFamily="49" charset="0"/>
                </a:rPr>
                <a:t>7</a:t>
              </a:r>
              <a:r>
                <a:rPr lang="en-US" sz="1200" dirty="0">
                  <a:solidFill>
                    <a:srgbClr val="00008B"/>
                  </a:solidFill>
                  <a:latin typeface="Lucida Console" panose="020B0609040504020204" pitchFamily="49" charset="0"/>
                </a:rPr>
                <a:t>   </a:t>
              </a:r>
              <a:r>
                <a:rPr lang="en-US" sz="1200" dirty="0">
                  <a:solidFill>
                    <a:srgbClr val="FF4500"/>
                  </a:solidFill>
                  <a:latin typeface="Lucida Console" panose="020B0609040504020204" pitchFamily="49" charset="0"/>
                </a:rPr>
                <a:t>$result</a:t>
              </a:r>
              <a:r>
                <a:rPr lang="en-US" sz="1200" dirty="0">
                  <a:solidFill>
                    <a:prstClr val="black"/>
                  </a:solidFill>
                  <a:latin typeface="Lucida Console" panose="020B0609040504020204" pitchFamily="49" charset="0"/>
                </a:rPr>
                <a:t> </a:t>
              </a:r>
              <a:r>
                <a:rPr lang="en-US" sz="1200" dirty="0">
                  <a:solidFill>
                    <a:srgbClr val="A9A9A9"/>
                  </a:solidFill>
                  <a:latin typeface="Lucida Console" panose="020B0609040504020204" pitchFamily="49" charset="0"/>
                </a:rPr>
                <a:t>=</a:t>
              </a:r>
              <a:r>
                <a:rPr lang="en-US" sz="1200" dirty="0">
                  <a:solidFill>
                    <a:prstClr val="black"/>
                  </a:solidFill>
                  <a:latin typeface="Lucida Console" panose="020B0609040504020204" pitchFamily="49" charset="0"/>
                </a:rPr>
                <a:t> </a:t>
              </a:r>
              <a:r>
                <a:rPr lang="en-US" sz="1200" dirty="0">
                  <a:solidFill>
                    <a:srgbClr val="0000FF"/>
                  </a:solidFill>
                  <a:latin typeface="Lucida Console" panose="020B0609040504020204" pitchFamily="49" charset="0"/>
                </a:rPr>
                <a:t>Test-Connection</a:t>
              </a:r>
              <a:r>
                <a:rPr lang="en-US" sz="1200" dirty="0">
                  <a:solidFill>
                    <a:prstClr val="black"/>
                  </a:solidFill>
                  <a:latin typeface="Lucida Console" panose="020B0609040504020204" pitchFamily="49" charset="0"/>
                </a:rPr>
                <a:t> </a:t>
              </a:r>
              <a:r>
                <a:rPr lang="en-US" sz="1200" dirty="0">
                  <a:solidFill>
                    <a:srgbClr val="000080"/>
                  </a:solidFill>
                  <a:latin typeface="Lucida Console" panose="020B0609040504020204" pitchFamily="49" charset="0"/>
                </a:rPr>
                <a:t>-</a:t>
              </a:r>
              <a:r>
                <a:rPr lang="en-US" sz="1200" dirty="0" err="1">
                  <a:solidFill>
                    <a:srgbClr val="000080"/>
                  </a:solidFill>
                  <a:latin typeface="Lucida Console" panose="020B0609040504020204" pitchFamily="49" charset="0"/>
                </a:rPr>
                <a:t>ComputerName</a:t>
              </a:r>
              <a:r>
                <a:rPr lang="en-US" sz="1200" dirty="0">
                  <a:solidFill>
                    <a:prstClr val="black"/>
                  </a:solidFill>
                  <a:latin typeface="Lucida Console" panose="020B0609040504020204" pitchFamily="49" charset="0"/>
                </a:rPr>
                <a:t> </a:t>
              </a:r>
              <a:r>
                <a:rPr lang="en-US" sz="1200" dirty="0">
                  <a:solidFill>
                    <a:srgbClr val="FF4500"/>
                  </a:solidFill>
                  <a:latin typeface="Lucida Console" panose="020B0609040504020204" pitchFamily="49" charset="0"/>
                </a:rPr>
                <a:t>$</a:t>
              </a:r>
              <a:r>
                <a:rPr lang="en-US" sz="1200" dirty="0" err="1">
                  <a:solidFill>
                    <a:srgbClr val="FF4500"/>
                  </a:solidFill>
                  <a:latin typeface="Lucida Console" panose="020B0609040504020204" pitchFamily="49" charset="0"/>
                </a:rPr>
                <a:t>Computername</a:t>
              </a:r>
              <a:r>
                <a:rPr lang="en-US" sz="1200" dirty="0">
                  <a:solidFill>
                    <a:prstClr val="black"/>
                  </a:solidFill>
                  <a:latin typeface="Lucida Console" panose="020B0609040504020204" pitchFamily="49" charset="0"/>
                </a:rPr>
                <a:t> </a:t>
              </a:r>
              <a:r>
                <a:rPr lang="en-US" sz="1200" dirty="0">
                  <a:solidFill>
                    <a:srgbClr val="000080"/>
                  </a:solidFill>
                  <a:latin typeface="Lucida Console" panose="020B0609040504020204" pitchFamily="49" charset="0"/>
                </a:rPr>
                <a:t>-Quiet</a:t>
              </a:r>
              <a:r>
                <a:rPr lang="en-US" sz="1200" dirty="0">
                  <a:solidFill>
                    <a:prstClr val="black"/>
                  </a:solidFill>
                  <a:latin typeface="Lucida Console" panose="020B0609040504020204" pitchFamily="49" charset="0"/>
                </a:rPr>
                <a:t> </a:t>
              </a:r>
              <a:r>
                <a:rPr lang="en-US" sz="1200" dirty="0">
                  <a:solidFill>
                    <a:srgbClr val="000080"/>
                  </a:solidFill>
                  <a:latin typeface="Lucida Console" panose="020B0609040504020204" pitchFamily="49" charset="0"/>
                </a:rPr>
                <a:t>-Count</a:t>
              </a:r>
              <a:r>
                <a:rPr lang="en-US" sz="1200" dirty="0">
                  <a:solidFill>
                    <a:prstClr val="black"/>
                  </a:solidFill>
                  <a:latin typeface="Lucida Console" panose="020B0609040504020204" pitchFamily="49" charset="0"/>
                </a:rPr>
                <a:t> </a:t>
              </a:r>
              <a:r>
                <a:rPr lang="en-US" sz="1200" dirty="0">
                  <a:solidFill>
                    <a:srgbClr val="800080"/>
                  </a:solidFill>
                  <a:latin typeface="Lucida Console" panose="020B0609040504020204" pitchFamily="49" charset="0"/>
                </a:rPr>
                <a:t>1</a:t>
              </a:r>
              <a:endParaRPr lang="en-US" sz="1200" dirty="0">
                <a:solidFill>
                  <a:prstClr val="black"/>
                </a:solidFill>
                <a:latin typeface="Lucida Console" panose="020B0609040504020204" pitchFamily="49" charset="0"/>
              </a:endParaRPr>
            </a:p>
            <a:p>
              <a:r>
                <a:rPr lang="en-US" sz="1200" dirty="0">
                  <a:solidFill>
                    <a:schemeClr val="bg2">
                      <a:lumMod val="50000"/>
                    </a:schemeClr>
                  </a:solidFill>
                  <a:latin typeface="Lucida Console" panose="020B0609040504020204" pitchFamily="49" charset="0"/>
                </a:rPr>
                <a:t>8</a:t>
              </a:r>
            </a:p>
            <a:p>
              <a:r>
                <a:rPr lang="en-US" sz="1200" dirty="0">
                  <a:solidFill>
                    <a:schemeClr val="bg2">
                      <a:lumMod val="50000"/>
                    </a:schemeClr>
                  </a:solidFill>
                  <a:latin typeface="Lucida Console" panose="020B0609040504020204" pitchFamily="49" charset="0"/>
                </a:rPr>
                <a:t>9</a:t>
              </a:r>
              <a:r>
                <a:rPr lang="en-US" sz="1200" dirty="0">
                  <a:solidFill>
                    <a:prstClr val="black"/>
                  </a:solidFill>
                  <a:latin typeface="Lucida Console" panose="020B0609040504020204" pitchFamily="49" charset="0"/>
                </a:rPr>
                <a:t>   </a:t>
              </a:r>
              <a:r>
                <a:rPr lang="en-US" sz="1200" dirty="0">
                  <a:solidFill>
                    <a:srgbClr val="0000FF"/>
                  </a:solidFill>
                  <a:latin typeface="Lucida Console" panose="020B0609040504020204" pitchFamily="49" charset="0"/>
                </a:rPr>
                <a:t>Write-Host</a:t>
              </a:r>
              <a:r>
                <a:rPr lang="en-US" sz="1200" dirty="0">
                  <a:solidFill>
                    <a:prstClr val="black"/>
                  </a:solidFill>
                  <a:latin typeface="Lucida Console" panose="020B0609040504020204" pitchFamily="49" charset="0"/>
                </a:rPr>
                <a:t> </a:t>
              </a:r>
              <a:r>
                <a:rPr lang="en-US" sz="1200" dirty="0">
                  <a:solidFill>
                    <a:srgbClr val="FF4500"/>
                  </a:solidFill>
                  <a:latin typeface="Lucida Console" panose="020B0609040504020204" pitchFamily="49" charset="0"/>
                </a:rPr>
                <a:t>$result</a:t>
              </a:r>
              <a:r>
                <a:rPr lang="en-US" sz="1200" dirty="0">
                  <a:solidFill>
                    <a:prstClr val="black"/>
                  </a:solidFill>
                  <a:latin typeface="Lucida Console" panose="020B0609040504020204" pitchFamily="49" charset="0"/>
                </a:rPr>
                <a:t> </a:t>
              </a:r>
              <a:r>
                <a:rPr lang="en-US" sz="1200" dirty="0">
                  <a:solidFill>
                    <a:srgbClr val="000080"/>
                  </a:solidFill>
                  <a:latin typeface="Lucida Console" panose="020B0609040504020204" pitchFamily="49" charset="0"/>
                </a:rPr>
                <a:t>-</a:t>
              </a:r>
              <a:r>
                <a:rPr lang="en-US" sz="1200" dirty="0" err="1">
                  <a:solidFill>
                    <a:srgbClr val="000080"/>
                  </a:solidFill>
                  <a:latin typeface="Lucida Console" panose="020B0609040504020204" pitchFamily="49" charset="0"/>
                </a:rPr>
                <a:t>ForegroundColor</a:t>
              </a:r>
              <a:r>
                <a:rPr lang="en-US" sz="1200" dirty="0">
                  <a:solidFill>
                    <a:prstClr val="black"/>
                  </a:solidFill>
                  <a:latin typeface="Lucida Console" panose="020B0609040504020204" pitchFamily="49" charset="0"/>
                </a:rPr>
                <a:t> </a:t>
              </a:r>
              <a:r>
                <a:rPr lang="en-US" sz="1200" dirty="0">
                  <a:solidFill>
                    <a:srgbClr val="8A2BE2"/>
                  </a:solidFill>
                  <a:latin typeface="Lucida Console" panose="020B0609040504020204" pitchFamily="49" charset="0"/>
                </a:rPr>
                <a:t>Green</a:t>
              </a:r>
              <a:endParaRPr lang="en-US" sz="1200" dirty="0">
                <a:solidFill>
                  <a:srgbClr val="006400"/>
                </a:solidFill>
                <a:latin typeface="Lucida Console" panose="020B0609040504020204" pitchFamily="49" charset="0"/>
              </a:endParaRPr>
            </a:p>
          </p:txBody>
        </p:sp>
      </p:grpSp>
      <p:pic>
        <p:nvPicPr>
          <p:cNvPr id="1026" name="Picture 2" descr="C:\Users\devidt\AppData\Local\Temp\SNAGHTML3cb22a91.PNG">
            <a:extLst>
              <a:ext uri="{FF2B5EF4-FFF2-40B4-BE49-F238E27FC236}">
                <a16:creationId xmlns:a16="http://schemas.microsoft.com/office/drawing/2014/main" id="{F52B3E10-CE2D-4A3C-9D70-BC8960BA3C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922" y="4516339"/>
            <a:ext cx="217228" cy="665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04600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name="HIDDEN - Slide399">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Block Comments</a:t>
            </a:r>
            <a:endParaRPr lang="en-US" sz="3600" dirty="0">
              <a:solidFill>
                <a:schemeClr val="tx1"/>
              </a:solidFill>
            </a:endParaRPr>
          </a:p>
        </p:txBody>
      </p:sp>
    </p:spTree>
    <p:extLst>
      <p:ext uri="{BB962C8B-B14F-4D97-AF65-F5344CB8AC3E}">
        <p14:creationId xmlns:p14="http://schemas.microsoft.com/office/powerpoint/2010/main" val="221387635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name="HIDDEN - Slide400">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a:xfrm>
            <a:off x="269239" y="2084172"/>
            <a:ext cx="11653523" cy="2139688"/>
          </a:xfrm>
        </p:spPr>
        <p:txBody>
          <a:bodyPr/>
          <a:lstStyle/>
          <a:p>
            <a:r>
              <a:rPr lang="en-US"/>
              <a:t>The Param and Require Statements</a:t>
            </a:r>
            <a:endParaRPr lang="en-US" dirty="0"/>
          </a:p>
        </p:txBody>
      </p:sp>
    </p:spTree>
    <p:extLst>
      <p:ext uri="{BB962C8B-B14F-4D97-AF65-F5344CB8AC3E}">
        <p14:creationId xmlns:p14="http://schemas.microsoft.com/office/powerpoint/2010/main" val="295525472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quarter" idx="10"/>
          </p:nvPr>
        </p:nvSpPr>
        <p:spPr/>
        <p:txBody>
          <a:bodyPr>
            <a:normAutofit/>
          </a:bodyPr>
          <a:lstStyle/>
          <a:p>
            <a:pPr marL="342900" indent="-342900">
              <a:buFont typeface="Arial" panose="020B0604020202020204" pitchFamily="34" charset="0"/>
              <a:buChar char="•"/>
            </a:pPr>
            <a:r>
              <a:rPr lang="en-AU" sz="2800" dirty="0"/>
              <a:t>Must be first statement in script, except for comments</a:t>
            </a:r>
          </a:p>
          <a:p>
            <a:pPr marL="342900" indent="-342900">
              <a:buFont typeface="Arial" panose="020B0604020202020204" pitchFamily="34" charset="0"/>
              <a:buChar char="•"/>
            </a:pPr>
            <a:r>
              <a:rPr lang="en-AU" sz="2800" dirty="0"/>
              <a:t>Parameter values are available to commands </a:t>
            </a:r>
            <a:r>
              <a:rPr lang="en-AU" sz="2800"/>
              <a:t>in scripts</a:t>
            </a:r>
            <a:endParaRPr lang="en-AU" sz="2800" dirty="0"/>
          </a:p>
          <a:p>
            <a:pPr marL="342900" indent="-342900">
              <a:buFont typeface="Arial" panose="020B0604020202020204" pitchFamily="34" charset="0"/>
              <a:buChar char="•"/>
            </a:pPr>
            <a:endParaRPr lang="en-AU" dirty="0"/>
          </a:p>
        </p:txBody>
      </p:sp>
      <p:sp>
        <p:nvSpPr>
          <p:cNvPr id="9" name="Title 8"/>
          <p:cNvSpPr>
            <a:spLocks noGrp="1"/>
          </p:cNvSpPr>
          <p:nvPr>
            <p:ph type="title"/>
          </p:nvPr>
        </p:nvSpPr>
        <p:spPr/>
        <p:txBody>
          <a:bodyPr/>
          <a:lstStyle/>
          <a:p>
            <a:r>
              <a:rPr lang="en-AU" dirty="0"/>
              <a:t>Script Param Statement</a:t>
            </a:r>
          </a:p>
        </p:txBody>
      </p:sp>
      <p:pic>
        <p:nvPicPr>
          <p:cNvPr id="11" name="Picture 10"/>
          <p:cNvPicPr>
            <a:picLocks noChangeAspect="1"/>
          </p:cNvPicPr>
          <p:nvPr/>
        </p:nvPicPr>
        <p:blipFill>
          <a:blip r:embed="rId3"/>
          <a:stretch>
            <a:fillRect/>
          </a:stretch>
        </p:blipFill>
        <p:spPr>
          <a:xfrm>
            <a:off x="911424" y="2594419"/>
            <a:ext cx="7648575" cy="1304925"/>
          </a:xfrm>
          <a:prstGeom prst="rect">
            <a:avLst/>
          </a:prstGeom>
        </p:spPr>
      </p:pic>
      <p:sp>
        <p:nvSpPr>
          <p:cNvPr id="12" name="Rectangle 11"/>
          <p:cNvSpPr/>
          <p:nvPr/>
        </p:nvSpPr>
        <p:spPr>
          <a:xfrm>
            <a:off x="911424" y="4260707"/>
            <a:ext cx="10873208" cy="2246769"/>
          </a:xfrm>
          <a:prstGeom prst="rect">
            <a:avLst/>
          </a:prstGeom>
          <a:solidFill>
            <a:srgbClr val="012456"/>
          </a:solidFill>
        </p:spPr>
        <p:txBody>
          <a:bodyPr wrap="square">
            <a:spAutoFit/>
          </a:bodyPr>
          <a:lstStyle/>
          <a:p>
            <a:r>
              <a:rPr lang="en-AU" sz="2000" dirty="0">
                <a:solidFill>
                  <a:srgbClr val="F5F5F5"/>
                </a:solidFill>
                <a:latin typeface="Lucida Console" panose="020B0609040504020204" pitchFamily="49" charset="0"/>
              </a:rPr>
              <a:t>PS C:\scripts&gt; .\ScriptParamExample.ps1 -</a:t>
            </a:r>
            <a:r>
              <a:rPr lang="en-AU" sz="2000" dirty="0" err="1">
                <a:solidFill>
                  <a:srgbClr val="F5F5F5"/>
                </a:solidFill>
                <a:latin typeface="Lucida Console" panose="020B0609040504020204" pitchFamily="49" charset="0"/>
              </a:rPr>
              <a:t>ComputerName</a:t>
            </a:r>
            <a:r>
              <a:rPr lang="en-AU" sz="2000" dirty="0">
                <a:solidFill>
                  <a:srgbClr val="F5F5F5"/>
                </a:solidFill>
                <a:latin typeface="Lucida Console" panose="020B0609040504020204" pitchFamily="49" charset="0"/>
              </a:rPr>
              <a:t> localhost</a:t>
            </a:r>
          </a:p>
          <a:p>
            <a:r>
              <a:rPr lang="en-AU" sz="2000" dirty="0">
                <a:solidFill>
                  <a:srgbClr val="00FF00"/>
                </a:solidFill>
                <a:latin typeface="Lucida Console" panose="020B0609040504020204" pitchFamily="49" charset="0"/>
              </a:rPr>
              <a:t>True</a:t>
            </a:r>
            <a:endParaRPr lang="en-AU" sz="2000" dirty="0">
              <a:solidFill>
                <a:srgbClr val="F5F5F5"/>
              </a:solidFill>
              <a:latin typeface="Lucida Console" panose="020B0609040504020204" pitchFamily="49" charset="0"/>
            </a:endParaRP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PS C:\scripts&gt; .\ScriptParamExample.ps1 -</a:t>
            </a:r>
            <a:r>
              <a:rPr lang="en-AU" sz="2000" dirty="0" err="1">
                <a:solidFill>
                  <a:srgbClr val="F5F5F5"/>
                </a:solidFill>
                <a:latin typeface="Lucida Console" panose="020B0609040504020204" pitchFamily="49" charset="0"/>
              </a:rPr>
              <a:t>ComputerName</a:t>
            </a:r>
            <a:r>
              <a:rPr lang="en-AU" sz="2000" dirty="0">
                <a:solidFill>
                  <a:srgbClr val="F5F5F5"/>
                </a:solidFill>
                <a:latin typeface="Lucida Console" panose="020B0609040504020204" pitchFamily="49" charset="0"/>
              </a:rPr>
              <a:t> </a:t>
            </a:r>
            <a:r>
              <a:rPr lang="en-AU" sz="2000" dirty="0" err="1">
                <a:solidFill>
                  <a:srgbClr val="F5F5F5"/>
                </a:solidFill>
                <a:latin typeface="Lucida Console" panose="020B0609040504020204" pitchFamily="49" charset="0"/>
              </a:rPr>
              <a:t>DoesNotExist</a:t>
            </a:r>
            <a:endParaRPr lang="en-AU" sz="2000" dirty="0">
              <a:solidFill>
                <a:srgbClr val="F5F5F5"/>
              </a:solidFill>
              <a:latin typeface="Lucida Console" panose="020B0609040504020204" pitchFamily="49" charset="0"/>
            </a:endParaRPr>
          </a:p>
          <a:p>
            <a:r>
              <a:rPr lang="en-AU" sz="2000" dirty="0">
                <a:solidFill>
                  <a:srgbClr val="00FF00"/>
                </a:solidFill>
                <a:latin typeface="Lucida Console" panose="020B0609040504020204" pitchFamily="49" charset="0"/>
              </a:rPr>
              <a:t>False</a:t>
            </a:r>
            <a:endParaRPr lang="en-AU" sz="2000" dirty="0">
              <a:solidFill>
                <a:srgbClr val="F5F5F5"/>
              </a:solidFill>
              <a:latin typeface="Lucida Console" panose="020B0609040504020204" pitchFamily="49" charset="0"/>
            </a:endParaRP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PS C:\scripts&gt;  </a:t>
            </a:r>
          </a:p>
        </p:txBody>
      </p:sp>
      <p:sp>
        <p:nvSpPr>
          <p:cNvPr id="13" name="Rectangle 12"/>
          <p:cNvSpPr/>
          <p:nvPr/>
        </p:nvSpPr>
        <p:spPr>
          <a:xfrm>
            <a:off x="1487488" y="2814640"/>
            <a:ext cx="2304256" cy="28803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5" name="Rectangle 14"/>
          <p:cNvSpPr/>
          <p:nvPr/>
        </p:nvSpPr>
        <p:spPr>
          <a:xfrm>
            <a:off x="7032104" y="4327772"/>
            <a:ext cx="2043419" cy="288032"/>
          </a:xfrm>
          <a:prstGeom prst="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7" name="Rectangle 16"/>
          <p:cNvSpPr/>
          <p:nvPr/>
        </p:nvSpPr>
        <p:spPr>
          <a:xfrm>
            <a:off x="9192344" y="4327772"/>
            <a:ext cx="1531575" cy="288032"/>
          </a:xfrm>
          <a:prstGeom prst="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9" name="Rectangular Callout 13">
            <a:extLst>
              <a:ext uri="{FF2B5EF4-FFF2-40B4-BE49-F238E27FC236}">
                <a16:creationId xmlns:a16="http://schemas.microsoft.com/office/drawing/2014/main" id="{D2968C19-06D5-4125-BBEC-AEAF49D544EF}"/>
              </a:ext>
            </a:extLst>
          </p:cNvPr>
          <p:cNvSpPr/>
          <p:nvPr/>
        </p:nvSpPr>
        <p:spPr>
          <a:xfrm>
            <a:off x="4015631" y="2218285"/>
            <a:ext cx="2160240" cy="665288"/>
          </a:xfrm>
          <a:prstGeom prst="wedgeRectCallout">
            <a:avLst>
              <a:gd name="adj1" fmla="val -60173"/>
              <a:gd name="adj2" fmla="val 70400"/>
            </a:avLst>
          </a:prstGeom>
          <a:solidFill>
            <a:srgbClr val="FFFFFF">
              <a:lumMod val="85000"/>
            </a:srgbClr>
          </a:solidFill>
          <a:ln w="25400" cap="flat" cmpd="sng" algn="ctr">
            <a:no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Param Statement</a:t>
            </a:r>
            <a:endParaRPr kumimoji="0" lang="en-AU" sz="16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24" name="Rectangular Callout 15">
            <a:extLst>
              <a:ext uri="{FF2B5EF4-FFF2-40B4-BE49-F238E27FC236}">
                <a16:creationId xmlns:a16="http://schemas.microsoft.com/office/drawing/2014/main" id="{4050CF10-E319-4DD1-A52D-C99C424C5BC6}"/>
              </a:ext>
            </a:extLst>
          </p:cNvPr>
          <p:cNvSpPr/>
          <p:nvPr/>
        </p:nvSpPr>
        <p:spPr>
          <a:xfrm>
            <a:off x="7067329" y="3520277"/>
            <a:ext cx="1353393" cy="554329"/>
          </a:xfrm>
          <a:prstGeom prst="wedgeRectCallout">
            <a:avLst>
              <a:gd name="adj1" fmla="val -20833"/>
              <a:gd name="adj2" fmla="val 88097"/>
            </a:avLst>
          </a:prstGeom>
          <a:solidFill>
            <a:srgbClr val="FFFFFF">
              <a:lumMod val="85000"/>
            </a:srgbClr>
          </a:solidFill>
          <a:ln w="25400" cap="flat" cmpd="sng" algn="ctr">
            <a:no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Parameter</a:t>
            </a:r>
            <a:endParaRPr kumimoji="0" lang="en-AU" sz="16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26" name="Rectangular Callout 17">
            <a:extLst>
              <a:ext uri="{FF2B5EF4-FFF2-40B4-BE49-F238E27FC236}">
                <a16:creationId xmlns:a16="http://schemas.microsoft.com/office/drawing/2014/main" id="{88A2423D-20AF-4B58-A25E-044FDE38D2D1}"/>
              </a:ext>
            </a:extLst>
          </p:cNvPr>
          <p:cNvSpPr/>
          <p:nvPr/>
        </p:nvSpPr>
        <p:spPr>
          <a:xfrm>
            <a:off x="9189769" y="3522655"/>
            <a:ext cx="2003748" cy="554329"/>
          </a:xfrm>
          <a:prstGeom prst="wedgeRectCallout">
            <a:avLst>
              <a:gd name="adj1" fmla="val -23163"/>
              <a:gd name="adj2" fmla="val 90941"/>
            </a:avLst>
          </a:prstGeom>
          <a:solidFill>
            <a:srgbClr val="FFFFFF">
              <a:lumMod val="85000"/>
            </a:srgbClr>
          </a:solidFill>
          <a:ln w="25400" cap="flat" cmpd="sng" algn="ctr">
            <a:no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Parameter Value</a:t>
            </a:r>
            <a:endParaRPr kumimoji="0" lang="en-AU" sz="16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1332041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HIDDEN - Slide25">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Script Blocks</a:t>
            </a:r>
            <a:endParaRPr lang="en-US" sz="3600" dirty="0">
              <a:solidFill>
                <a:schemeClr val="tx1"/>
              </a:solidFill>
            </a:endParaRPr>
          </a:p>
        </p:txBody>
      </p:sp>
    </p:spTree>
    <p:extLst>
      <p:ext uri="{BB962C8B-B14F-4D97-AF65-F5344CB8AC3E}">
        <p14:creationId xmlns:p14="http://schemas.microsoft.com/office/powerpoint/2010/main" val="402105714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Requires Statement</a:t>
            </a:r>
            <a:endParaRPr lang="en-AU" dirty="0"/>
          </a:p>
        </p:txBody>
      </p:sp>
      <p:sp>
        <p:nvSpPr>
          <p:cNvPr id="6" name="Text Placeholder 5">
            <a:extLst>
              <a:ext uri="{FF2B5EF4-FFF2-40B4-BE49-F238E27FC236}">
                <a16:creationId xmlns:a16="http://schemas.microsoft.com/office/drawing/2014/main" id="{4454CE42-F2D9-492E-B6DD-023382CD981A}"/>
              </a:ext>
            </a:extLst>
          </p:cNvPr>
          <p:cNvSpPr>
            <a:spLocks noGrp="1"/>
          </p:cNvSpPr>
          <p:nvPr>
            <p:ph type="body" sz="quarter" idx="10"/>
          </p:nvPr>
        </p:nvSpPr>
        <p:spPr/>
        <p:txBody>
          <a:bodyPr/>
          <a:lstStyle/>
          <a:p>
            <a:r>
              <a:rPr lang="en-US" dirty="0"/>
              <a:t>Special comment</a:t>
            </a:r>
          </a:p>
          <a:p>
            <a:endParaRPr lang="en-US" dirty="0"/>
          </a:p>
          <a:p>
            <a:r>
              <a:rPr lang="en-US" dirty="0"/>
              <a:t>Prevents script from running without required elements</a:t>
            </a:r>
          </a:p>
          <a:p>
            <a:endParaRPr lang="en-US" dirty="0"/>
          </a:p>
          <a:p>
            <a:r>
              <a:rPr lang="en-US" dirty="0"/>
              <a:t>Can only be used in scripts (not functions, cmdlets, </a:t>
            </a:r>
            <a:r>
              <a:rPr lang="en-US" dirty="0" err="1"/>
              <a:t>etc</a:t>
            </a:r>
            <a:r>
              <a:rPr lang="en-US" dirty="0"/>
              <a:t>)</a:t>
            </a:r>
          </a:p>
          <a:p>
            <a:endParaRPr lang="en-US" dirty="0"/>
          </a:p>
          <a:p>
            <a:endParaRPr lang="en-US" dirty="0"/>
          </a:p>
        </p:txBody>
      </p:sp>
      <p:graphicFrame>
        <p:nvGraphicFramePr>
          <p:cNvPr id="8" name="Table 7">
            <a:extLst>
              <a:ext uri="{FF2B5EF4-FFF2-40B4-BE49-F238E27FC236}">
                <a16:creationId xmlns:a16="http://schemas.microsoft.com/office/drawing/2014/main" id="{DF0C397C-F25C-4A34-8362-86BC6D533006}"/>
              </a:ext>
            </a:extLst>
          </p:cNvPr>
          <p:cNvGraphicFramePr>
            <a:graphicFrameLocks noGrp="1"/>
          </p:cNvGraphicFramePr>
          <p:nvPr>
            <p:extLst/>
          </p:nvPr>
        </p:nvGraphicFramePr>
        <p:xfrm>
          <a:off x="685800" y="3733800"/>
          <a:ext cx="10233175" cy="2682240"/>
        </p:xfrm>
        <a:graphic>
          <a:graphicData uri="http://schemas.openxmlformats.org/drawingml/2006/table">
            <a:tbl>
              <a:tblPr firstRow="1">
                <a:tableStyleId>{073A0DAA-6AF3-43AB-8588-CEC1D06C72B9}</a:tableStyleId>
              </a:tblPr>
              <a:tblGrid>
                <a:gridCol w="8071281">
                  <a:extLst>
                    <a:ext uri="{9D8B030D-6E8A-4147-A177-3AD203B41FA5}">
                      <a16:colId xmlns:a16="http://schemas.microsoft.com/office/drawing/2014/main" val="3744768856"/>
                    </a:ext>
                  </a:extLst>
                </a:gridCol>
                <a:gridCol w="2161894">
                  <a:extLst>
                    <a:ext uri="{9D8B030D-6E8A-4147-A177-3AD203B41FA5}">
                      <a16:colId xmlns:a16="http://schemas.microsoft.com/office/drawing/2014/main" val="1667366368"/>
                    </a:ext>
                  </a:extLst>
                </a:gridCol>
              </a:tblGrid>
              <a:tr h="281739">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US" sz="2000" dirty="0">
                          <a:effectLst/>
                        </a:rPr>
                        <a:t>Requires Option</a:t>
                      </a: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US" sz="2000" dirty="0"/>
                        <a:t>Supported in PS Version</a:t>
                      </a:r>
                    </a:p>
                  </a:txBody>
                  <a:tcPr/>
                </a:tc>
                <a:extLst>
                  <a:ext uri="{0D108BD9-81ED-4DB2-BD59-A6C34878D82A}">
                    <a16:rowId xmlns:a16="http://schemas.microsoft.com/office/drawing/2014/main" val="2319398557"/>
                  </a:ext>
                </a:extLst>
              </a:tr>
              <a:tr h="296979">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dirty="0">
                          <a:effectLst/>
                        </a:rPr>
                        <a:t>#Requires -Version &lt;N&gt;[.&lt;n&gt;]</a:t>
                      </a: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lgn="l"/>
                      <a:r>
                        <a:rPr lang="en-US" sz="2000" dirty="0"/>
                        <a:t>2.0+</a:t>
                      </a:r>
                    </a:p>
                  </a:txBody>
                  <a:tcPr/>
                </a:tc>
                <a:extLst>
                  <a:ext uri="{0D108BD9-81ED-4DB2-BD59-A6C34878D82A}">
                    <a16:rowId xmlns:a16="http://schemas.microsoft.com/office/drawing/2014/main" val="4037741630"/>
                  </a:ext>
                </a:extLst>
              </a:tr>
              <a:tr h="255302">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US" sz="2000" dirty="0">
                          <a:effectLst/>
                        </a:rPr>
                        <a:t>#Requires -</a:t>
                      </a:r>
                      <a:r>
                        <a:rPr lang="en-US" sz="2000" dirty="0" err="1">
                          <a:effectLst/>
                        </a:rPr>
                        <a:t>PSSnapin</a:t>
                      </a:r>
                      <a:r>
                        <a:rPr lang="en-US" sz="2000" dirty="0">
                          <a:effectLst/>
                        </a:rPr>
                        <a:t> &lt;</a:t>
                      </a:r>
                      <a:r>
                        <a:rPr lang="en-US" sz="2000" dirty="0" err="1">
                          <a:effectLst/>
                        </a:rPr>
                        <a:t>PSSnapin</a:t>
                      </a:r>
                      <a:r>
                        <a:rPr lang="en-US" sz="2000" dirty="0">
                          <a:effectLst/>
                        </a:rPr>
                        <a:t>-Name&gt; [-Version &lt;N&gt;[.&lt;n&gt;]]</a:t>
                      </a: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lgn="l"/>
                      <a:r>
                        <a:rPr lang="en-US" sz="2000" dirty="0"/>
                        <a:t>2.0+</a:t>
                      </a:r>
                    </a:p>
                  </a:txBody>
                  <a:tcPr/>
                </a:tc>
                <a:extLst>
                  <a:ext uri="{0D108BD9-81ED-4DB2-BD59-A6C34878D82A}">
                    <a16:rowId xmlns:a16="http://schemas.microsoft.com/office/drawing/2014/main" val="3279692947"/>
                  </a:ext>
                </a:extLst>
              </a:tr>
              <a:tr h="244727">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US" sz="2000" dirty="0">
                          <a:effectLst/>
                        </a:rPr>
                        <a:t>#Requires -</a:t>
                      </a:r>
                      <a:r>
                        <a:rPr lang="en-US" sz="2000" dirty="0" err="1">
                          <a:effectLst/>
                        </a:rPr>
                        <a:t>ShellId</a:t>
                      </a:r>
                      <a:r>
                        <a:rPr lang="en-US" sz="2000" dirty="0">
                          <a:effectLst/>
                        </a:rPr>
                        <a:t> &lt;</a:t>
                      </a:r>
                      <a:r>
                        <a:rPr lang="en-US" sz="2000" dirty="0" err="1">
                          <a:effectLst/>
                        </a:rPr>
                        <a:t>ShellId</a:t>
                      </a:r>
                      <a:r>
                        <a:rPr lang="en-US" sz="2000" dirty="0">
                          <a:effectLst/>
                        </a:rPr>
                        <a:t>&gt;</a:t>
                      </a: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lgn="l"/>
                      <a:r>
                        <a:rPr lang="en-US" sz="2000" dirty="0"/>
                        <a:t>2.0+</a:t>
                      </a:r>
                    </a:p>
                  </a:txBody>
                  <a:tcPr/>
                </a:tc>
                <a:extLst>
                  <a:ext uri="{0D108BD9-81ED-4DB2-BD59-A6C34878D82A}">
                    <a16:rowId xmlns:a16="http://schemas.microsoft.com/office/drawing/2014/main" val="2148214341"/>
                  </a:ext>
                </a:extLst>
              </a:tr>
              <a:tr h="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US" sz="2000" dirty="0">
                          <a:effectLst/>
                        </a:rPr>
                        <a:t>#Requires -Modules { &lt;Module-Name&gt; | &lt;</a:t>
                      </a:r>
                      <a:r>
                        <a:rPr lang="en-US" sz="2000" dirty="0" err="1">
                          <a:effectLst/>
                        </a:rPr>
                        <a:t>Hashtable</a:t>
                      </a:r>
                      <a:r>
                        <a:rPr lang="en-US" sz="2000" dirty="0">
                          <a:effectLst/>
                        </a:rPr>
                        <a:t>&gt; }</a:t>
                      </a: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lgn="l"/>
                      <a:r>
                        <a:rPr lang="en-US" sz="2000" dirty="0"/>
                        <a:t>3.0+</a:t>
                      </a:r>
                    </a:p>
                  </a:txBody>
                  <a:tcPr/>
                </a:tc>
                <a:extLst>
                  <a:ext uri="{0D108BD9-81ED-4DB2-BD59-A6C34878D82A}">
                    <a16:rowId xmlns:a16="http://schemas.microsoft.com/office/drawing/2014/main" val="222140502"/>
                  </a:ext>
                </a:extLst>
              </a:tr>
              <a:tr h="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US" sz="2000" dirty="0">
                          <a:effectLst/>
                        </a:rPr>
                        <a:t>#Requires -</a:t>
                      </a:r>
                      <a:r>
                        <a:rPr lang="en-US" sz="2000" dirty="0" err="1">
                          <a:effectLst/>
                        </a:rPr>
                        <a:t>RunAsAdministrator</a:t>
                      </a:r>
                      <a:endParaRPr lang="en-US" sz="2000" dirty="0"/>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lgn="l"/>
                      <a:r>
                        <a:rPr lang="en-US" sz="2000" dirty="0"/>
                        <a:t>4.0+</a:t>
                      </a:r>
                    </a:p>
                  </a:txBody>
                  <a:tcPr/>
                </a:tc>
                <a:extLst>
                  <a:ext uri="{0D108BD9-81ED-4DB2-BD59-A6C34878D82A}">
                    <a16:rowId xmlns:a16="http://schemas.microsoft.com/office/drawing/2014/main" val="1562137158"/>
                  </a:ext>
                </a:extLst>
              </a:tr>
            </a:tbl>
          </a:graphicData>
        </a:graphic>
      </p:graphicFrame>
    </p:spTree>
    <p:extLst>
      <p:ext uri="{BB962C8B-B14F-4D97-AF65-F5344CB8AC3E}">
        <p14:creationId xmlns:p14="http://schemas.microsoft.com/office/powerpoint/2010/main" val="70792396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p:txBody>
          <a:bodyPr>
            <a:normAutofit lnSpcReduction="10000"/>
          </a:bodyPr>
          <a:lstStyle/>
          <a:p>
            <a:pPr marL="342900" indent="-342900">
              <a:buFont typeface="Arial" panose="020B0604020202020204" pitchFamily="34" charset="0"/>
              <a:buChar char="•"/>
            </a:pPr>
            <a:r>
              <a:rPr lang="en-US" sz="2400" dirty="0">
                <a:solidFill>
                  <a:schemeClr val="tx1">
                    <a:lumMod val="50000"/>
                  </a:schemeClr>
                </a:solidFill>
                <a:cs typeface="Segoe UI Light" panose="020B0502040204020203" pitchFamily="34" charset="0"/>
              </a:rPr>
              <a:t>Prevents script from running on lower PowerShell versions</a:t>
            </a:r>
          </a:p>
          <a:p>
            <a:pPr marL="702000" lvl="1" indent="-342900">
              <a:buFont typeface="Courier New" panose="02070309020205020404" pitchFamily="49" charset="0"/>
              <a:buChar char="o"/>
            </a:pPr>
            <a:r>
              <a:rPr lang="en-US" sz="2000" dirty="0">
                <a:solidFill>
                  <a:schemeClr val="tx1">
                    <a:lumMod val="50000"/>
                  </a:schemeClr>
                </a:solidFill>
                <a:latin typeface="Segoe UI Light" panose="020B0502040204020203" pitchFamily="34" charset="0"/>
                <a:cs typeface="Segoe UI Light" panose="020B0502040204020203" pitchFamily="34" charset="0"/>
              </a:rPr>
              <a:t>Script errors at start</a:t>
            </a:r>
          </a:p>
          <a:p>
            <a:pPr marL="702000" lvl="1" indent="-342900">
              <a:buFont typeface="Courier New" panose="02070309020205020404" pitchFamily="49" charset="0"/>
              <a:buChar char="o"/>
            </a:pPr>
            <a:r>
              <a:rPr lang="en-US" sz="2000" dirty="0">
                <a:solidFill>
                  <a:schemeClr val="tx1">
                    <a:lumMod val="50000"/>
                  </a:schemeClr>
                </a:solidFill>
                <a:latin typeface="Segoe UI Light" panose="020B0502040204020203" pitchFamily="34" charset="0"/>
                <a:cs typeface="Segoe UI Light" panose="020B0502040204020203" pitchFamily="34" charset="0"/>
              </a:rPr>
              <a:t>Avoids unexpected errors from unsupported language, </a:t>
            </a:r>
            <a:r>
              <a:rPr lang="en-US" sz="2000" dirty="0" err="1">
                <a:solidFill>
                  <a:schemeClr val="tx1">
                    <a:lumMod val="50000"/>
                  </a:schemeClr>
                </a:solidFill>
                <a:latin typeface="Segoe UI Light" panose="020B0502040204020203" pitchFamily="34" charset="0"/>
                <a:cs typeface="Segoe UI Light" panose="020B0502040204020203" pitchFamily="34" charset="0"/>
              </a:rPr>
              <a:t>cmdlets</a:t>
            </a:r>
            <a:r>
              <a:rPr lang="en-US" sz="2000" dirty="0">
                <a:solidFill>
                  <a:schemeClr val="tx1">
                    <a:lumMod val="50000"/>
                  </a:schemeClr>
                </a:solidFill>
                <a:latin typeface="Segoe UI Light" panose="020B0502040204020203" pitchFamily="34" charset="0"/>
                <a:cs typeface="Segoe UI Light" panose="020B0502040204020203" pitchFamily="34" charset="0"/>
              </a:rPr>
              <a:t>, etc.</a:t>
            </a:r>
          </a:p>
          <a:p>
            <a:pPr marL="342900" indent="-342900">
              <a:buFont typeface="Arial" panose="020B0604020202020204" pitchFamily="34" charset="0"/>
              <a:buChar char="•"/>
            </a:pPr>
            <a:r>
              <a:rPr lang="en-US" sz="2400" dirty="0">
                <a:solidFill>
                  <a:schemeClr val="tx1">
                    <a:lumMod val="50000"/>
                  </a:schemeClr>
                </a:solidFill>
                <a:cs typeface="Segoe UI Light" panose="020B0502040204020203" pitchFamily="34" charset="0"/>
              </a:rPr>
              <a:t>Special comment tag: #Requires -Version &lt;N&gt;[.&lt;n&gt;]</a:t>
            </a:r>
          </a:p>
          <a:p>
            <a:pPr marL="342900" indent="-342900">
              <a:buFont typeface="Arial" panose="020B0604020202020204" pitchFamily="34" charset="0"/>
              <a:buChar char="•"/>
            </a:pPr>
            <a:r>
              <a:rPr lang="en-AU" sz="2400" noProof="1">
                <a:solidFill>
                  <a:schemeClr val="tx1">
                    <a:lumMod val="50000"/>
                  </a:schemeClr>
                </a:solidFill>
                <a:cs typeface="Segoe UI Light" panose="020B0502040204020203" pitchFamily="34" charset="0"/>
              </a:rPr>
              <a:t>Get-help About_Requires</a:t>
            </a:r>
          </a:p>
          <a:p>
            <a:endParaRPr lang="es-ES" sz="2800" dirty="0">
              <a:solidFill>
                <a:schemeClr val="bg1"/>
              </a:solidFill>
            </a:endParaRPr>
          </a:p>
          <a:p>
            <a:endParaRPr lang="en-US" sz="2800" dirty="0">
              <a:solidFill>
                <a:schemeClr val="bg1"/>
              </a:solidFill>
            </a:endParaRPr>
          </a:p>
          <a:p>
            <a:endParaRPr lang="en-US" sz="2800" dirty="0">
              <a:solidFill>
                <a:schemeClr val="bg1"/>
              </a:solidFill>
            </a:endParaRPr>
          </a:p>
        </p:txBody>
      </p:sp>
      <p:sp>
        <p:nvSpPr>
          <p:cNvPr id="5" name="Title 4"/>
          <p:cNvSpPr>
            <a:spLocks noGrp="1"/>
          </p:cNvSpPr>
          <p:nvPr>
            <p:ph type="title"/>
          </p:nvPr>
        </p:nvSpPr>
        <p:spPr/>
        <p:txBody>
          <a:bodyPr/>
          <a:lstStyle/>
          <a:p>
            <a:r>
              <a:rPr lang="de-DE"/>
              <a:t>Version Requirement</a:t>
            </a:r>
            <a:endParaRPr lang="en-US" dirty="0"/>
          </a:p>
        </p:txBody>
      </p:sp>
      <p:graphicFrame>
        <p:nvGraphicFramePr>
          <p:cNvPr id="10" name="Table 9">
            <a:extLst>
              <a:ext uri="{FF2B5EF4-FFF2-40B4-BE49-F238E27FC236}">
                <a16:creationId xmlns:a16="http://schemas.microsoft.com/office/drawing/2014/main" id="{FDE93572-D62E-4A6A-B7D5-85DDCA253C08}"/>
              </a:ext>
            </a:extLst>
          </p:cNvPr>
          <p:cNvGraphicFramePr>
            <a:graphicFrameLocks noGrp="1"/>
          </p:cNvGraphicFramePr>
          <p:nvPr>
            <p:extLst>
              <p:ext uri="{D42A27DB-BD31-4B8C-83A1-F6EECF244321}">
                <p14:modId xmlns:p14="http://schemas.microsoft.com/office/powerpoint/2010/main" val="3115179161"/>
              </p:ext>
            </p:extLst>
          </p:nvPr>
        </p:nvGraphicFramePr>
        <p:xfrm>
          <a:off x="609600" y="3077343"/>
          <a:ext cx="4032448" cy="1098388"/>
        </p:xfrm>
        <a:graphic>
          <a:graphicData uri="http://schemas.openxmlformats.org/drawingml/2006/table">
            <a:tbl>
              <a:tblPr firstRow="1" bandRow="1"/>
              <a:tblGrid>
                <a:gridCol w="4032448">
                  <a:extLst>
                    <a:ext uri="{9D8B030D-6E8A-4147-A177-3AD203B41FA5}">
                      <a16:colId xmlns:a16="http://schemas.microsoft.com/office/drawing/2014/main" val="4141499760"/>
                    </a:ext>
                  </a:extLst>
                </a:gridCol>
              </a:tblGrid>
              <a:tr h="303935">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l"/>
                      <a:r>
                        <a:rPr lang="en-AU" sz="2000" b="0" dirty="0">
                          <a:solidFill>
                            <a:schemeClr val="tx1">
                              <a:lumMod val="50000"/>
                            </a:schemeClr>
                          </a:solidFill>
                          <a:latin typeface="Segoe UI Light" panose="020B0502040204020203" pitchFamily="34" charset="0"/>
                          <a:cs typeface="Segoe UI Light" panose="020B0502040204020203" pitchFamily="34" charset="0"/>
                        </a:rPr>
                        <a:t>Sample</a:t>
                      </a:r>
                      <a:r>
                        <a:rPr lang="en-AU" sz="2000" b="0" baseline="0" dirty="0">
                          <a:solidFill>
                            <a:schemeClr val="tx1">
                              <a:lumMod val="50000"/>
                            </a:schemeClr>
                          </a:solidFill>
                          <a:latin typeface="Segoe UI Light" panose="020B0502040204020203" pitchFamily="34" charset="0"/>
                          <a:cs typeface="Segoe UI Light" panose="020B0502040204020203" pitchFamily="34" charset="0"/>
                        </a:rPr>
                        <a:t> Script</a:t>
                      </a:r>
                      <a:endParaRPr lang="en-AU" sz="2000" b="0" dirty="0">
                        <a:solidFill>
                          <a:schemeClr val="tx1">
                            <a:lumMod val="50000"/>
                          </a:schemeClr>
                        </a:solidFill>
                        <a:latin typeface="Segoe UI Light" panose="020B0502040204020203" pitchFamily="34" charset="0"/>
                        <a:cs typeface="Segoe UI Light" panose="020B0502040204020203" pitchFamily="34" charset="0"/>
                      </a:endParaRPr>
                    </a:p>
                  </a:txBody>
                  <a:tcPr anchor="ctr">
                    <a:lnL w="12700" cmpd="sng">
                      <a:solidFill>
                        <a:srgbClr val="0A5BBA"/>
                      </a:solidFill>
                    </a:lnL>
                    <a:lnR w="12700" cmpd="sng">
                      <a:solidFill>
                        <a:srgbClr val="0A5BBA"/>
                      </a:solidFill>
                    </a:lnR>
                    <a:lnT w="12700" cmpd="sng">
                      <a:solidFill>
                        <a:srgbClr val="0A5BBA"/>
                      </a:solidFill>
                    </a:lnT>
                    <a:lnB w="12700" cmpd="sng">
                      <a:solidFill>
                        <a:srgbClr val="0A5BBA"/>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124332556"/>
                  </a:ext>
                </a:extLst>
              </a:tr>
              <a:tr h="702148">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solidFill>
                            <a:srgbClr val="98FB98"/>
                          </a:solidFill>
                          <a:latin typeface="Lucida Console" panose="020B0609040504020204" pitchFamily="49" charset="0"/>
                        </a:rPr>
                        <a:t>#requires -Version 3</a:t>
                      </a:r>
                      <a:endParaRPr lang="en-AU" sz="2000" dirty="0">
                        <a:solidFill>
                          <a:srgbClr val="F5F5F5"/>
                        </a:solidFill>
                        <a:latin typeface="Lucida Console" panose="020B0609040504020204" pitchFamily="49" charset="0"/>
                      </a:endParaRPr>
                    </a:p>
                    <a:p>
                      <a:r>
                        <a:rPr lang="en-AU" sz="2000" dirty="0">
                          <a:solidFill>
                            <a:srgbClr val="E0FFFF"/>
                          </a:solidFill>
                          <a:latin typeface="Lucida Console" panose="020B0609040504020204" pitchFamily="49" charset="0"/>
                        </a:rPr>
                        <a:t>Get-</a:t>
                      </a:r>
                      <a:r>
                        <a:rPr lang="en-AU" sz="2000" dirty="0" err="1">
                          <a:solidFill>
                            <a:srgbClr val="E0FFFF"/>
                          </a:solidFill>
                          <a:latin typeface="Lucida Console" panose="020B0609040504020204" pitchFamily="49" charset="0"/>
                        </a:rPr>
                        <a:t>ChildItem</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c:\</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-Hidden</a:t>
                      </a:r>
                      <a:r>
                        <a:rPr lang="en-AU" sz="2000" dirty="0">
                          <a:solidFill>
                            <a:srgbClr val="F5F5F5"/>
                          </a:solidFill>
                          <a:latin typeface="Lucida Console" panose="020B0609040504020204" pitchFamily="49" charset="0"/>
                        </a:rPr>
                        <a:t>  </a:t>
                      </a:r>
                    </a:p>
                  </a:txBody>
                  <a:tcPr>
                    <a:lnL w="12700" cmpd="sng">
                      <a:solidFill>
                        <a:srgbClr val="0A5BBA"/>
                      </a:solidFill>
                    </a:lnL>
                    <a:lnR w="12700" cmpd="sng">
                      <a:solidFill>
                        <a:srgbClr val="0A5BBA"/>
                      </a:solidFill>
                    </a:lnR>
                    <a:lnT w="12700" cmpd="sng">
                      <a:solidFill>
                        <a:srgbClr val="0A5BBA"/>
                      </a:solidFill>
                    </a:lnT>
                    <a:lnB w="12700" cmpd="sng">
                      <a:solidFill>
                        <a:srgbClr val="0A5BBA"/>
                      </a:solidFill>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180125486"/>
                  </a:ext>
                </a:extLst>
              </a:tr>
            </a:tbl>
          </a:graphicData>
        </a:graphic>
      </p:graphicFrame>
      <p:graphicFrame>
        <p:nvGraphicFramePr>
          <p:cNvPr id="9" name="Table 8">
            <a:extLst>
              <a:ext uri="{FF2B5EF4-FFF2-40B4-BE49-F238E27FC236}">
                <a16:creationId xmlns:a16="http://schemas.microsoft.com/office/drawing/2014/main" id="{94FAEB80-1B59-48B2-BBF8-2F1FF3966321}"/>
              </a:ext>
            </a:extLst>
          </p:cNvPr>
          <p:cNvGraphicFramePr>
            <a:graphicFrameLocks noGrp="1"/>
          </p:cNvGraphicFramePr>
          <p:nvPr>
            <p:extLst>
              <p:ext uri="{D42A27DB-BD31-4B8C-83A1-F6EECF244321}">
                <p14:modId xmlns:p14="http://schemas.microsoft.com/office/powerpoint/2010/main" val="1388178415"/>
              </p:ext>
            </p:extLst>
          </p:nvPr>
        </p:nvGraphicFramePr>
        <p:xfrm>
          <a:off x="1828800" y="4267200"/>
          <a:ext cx="10058400" cy="2407920"/>
        </p:xfrm>
        <a:graphic>
          <a:graphicData uri="http://schemas.openxmlformats.org/drawingml/2006/table">
            <a:tbl>
              <a:tblPr firstRow="1" bandRow="1"/>
              <a:tblGrid>
                <a:gridCol w="10058400">
                  <a:extLst>
                    <a:ext uri="{9D8B030D-6E8A-4147-A177-3AD203B41FA5}">
                      <a16:colId xmlns:a16="http://schemas.microsoft.com/office/drawing/2014/main" val="4141499760"/>
                    </a:ext>
                  </a:extLst>
                </a:gridCol>
              </a:tblGrid>
              <a:tr h="303935">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l"/>
                      <a:r>
                        <a:rPr lang="en-AU" sz="2000" b="0" dirty="0">
                          <a:solidFill>
                            <a:schemeClr val="tx1">
                              <a:lumMod val="50000"/>
                            </a:schemeClr>
                          </a:solidFill>
                          <a:latin typeface="Segoe UI Light" panose="020B0502040204020203" pitchFamily="34" charset="0"/>
                          <a:cs typeface="Segoe UI Light" panose="020B0502040204020203" pitchFamily="34" charset="0"/>
                        </a:rPr>
                        <a:t>Error when script runs within PowerShell v2</a:t>
                      </a:r>
                    </a:p>
                  </a:txBody>
                  <a:tcPr anchor="ctr">
                    <a:lnL w="12700" cmpd="sng">
                      <a:solidFill>
                        <a:srgbClr val="0A5BBA"/>
                      </a:solidFill>
                    </a:lnL>
                    <a:lnR w="12700" cmpd="sng">
                      <a:solidFill>
                        <a:srgbClr val="0A5BBA"/>
                      </a:solidFill>
                    </a:lnR>
                    <a:lnT w="12700" cmpd="sng">
                      <a:solidFill>
                        <a:srgbClr val="0A5BBA"/>
                      </a:solidFill>
                    </a:lnT>
                    <a:lnB w="12700" cmpd="sng">
                      <a:solidFill>
                        <a:srgbClr val="0A5BBA"/>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124332556"/>
                  </a:ext>
                </a:extLst>
              </a:tr>
              <a:tr h="702148">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800" dirty="0">
                          <a:solidFill>
                            <a:srgbClr val="FF0000"/>
                          </a:solidFill>
                          <a:latin typeface="Lucida Console" panose="020B0609040504020204" pitchFamily="49" charset="0"/>
                        </a:rPr>
                        <a:t>.\Test1.ps1 : The script 'Test1.ps1' cannot be run because it contained a "#requires" statement at line 1 for Windows PowerShell version 3.0. The version required by the script does not match the currently running version of Windows PowerShell version 2.0.At line:1 char:12+ .\Test1.ps1 &lt;&lt;&lt;&lt;     + CategoryInfo          : </a:t>
                      </a:r>
                      <a:r>
                        <a:rPr lang="en-US" sz="1800" dirty="0" err="1">
                          <a:solidFill>
                            <a:srgbClr val="FF0000"/>
                          </a:solidFill>
                          <a:latin typeface="Lucida Console" panose="020B0609040504020204" pitchFamily="49" charset="0"/>
                        </a:rPr>
                        <a:t>ResourceUnavailable</a:t>
                      </a:r>
                      <a:r>
                        <a:rPr lang="en-US" sz="1800" dirty="0">
                          <a:solidFill>
                            <a:srgbClr val="FF0000"/>
                          </a:solidFill>
                          <a:latin typeface="Lucida Console" panose="020B0609040504020204" pitchFamily="49" charset="0"/>
                        </a:rPr>
                        <a:t>: (Test1.ps1:String) [], </a:t>
                      </a:r>
                      <a:r>
                        <a:rPr lang="en-US" sz="1800" dirty="0" err="1">
                          <a:solidFill>
                            <a:srgbClr val="FF0000"/>
                          </a:solidFill>
                          <a:latin typeface="Lucida Console" panose="020B0609040504020204" pitchFamily="49" charset="0"/>
                        </a:rPr>
                        <a:t>ScriptRequiresException</a:t>
                      </a:r>
                      <a:r>
                        <a:rPr lang="en-US" sz="1800" dirty="0">
                          <a:solidFill>
                            <a:srgbClr val="FF0000"/>
                          </a:solidFill>
                          <a:latin typeface="Lucida Console" panose="020B0609040504020204" pitchFamily="49" charset="0"/>
                        </a:rPr>
                        <a:t>    + </a:t>
                      </a:r>
                      <a:r>
                        <a:rPr lang="en-US" sz="1800" dirty="0" err="1">
                          <a:solidFill>
                            <a:srgbClr val="FF0000"/>
                          </a:solidFill>
                          <a:latin typeface="Lucida Console" panose="020B0609040504020204" pitchFamily="49" charset="0"/>
                        </a:rPr>
                        <a:t>FullyQualifiedErrorId</a:t>
                      </a:r>
                      <a:r>
                        <a:rPr lang="en-US" sz="1800" dirty="0">
                          <a:solidFill>
                            <a:srgbClr val="FF0000"/>
                          </a:solidFill>
                          <a:latin typeface="Lucida Console" panose="020B0609040504020204" pitchFamily="49" charset="0"/>
                        </a:rPr>
                        <a:t> : </a:t>
                      </a:r>
                      <a:r>
                        <a:rPr lang="en-US" sz="1800" dirty="0" err="1">
                          <a:solidFill>
                            <a:srgbClr val="FF0000"/>
                          </a:solidFill>
                          <a:latin typeface="Lucida Console" panose="020B0609040504020204" pitchFamily="49" charset="0"/>
                        </a:rPr>
                        <a:t>ScriptRequiresUnmatchedPSVersion</a:t>
                      </a:r>
                      <a:endParaRPr lang="en-AU" sz="1800" dirty="0">
                        <a:solidFill>
                          <a:srgbClr val="FF0000"/>
                        </a:solidFill>
                        <a:latin typeface="Lucida Console" panose="020B0609040504020204" pitchFamily="49" charset="0"/>
                      </a:endParaRPr>
                    </a:p>
                  </a:txBody>
                  <a:tcPr>
                    <a:lnL w="12700" cmpd="sng">
                      <a:solidFill>
                        <a:srgbClr val="0A5BBA"/>
                      </a:solidFill>
                    </a:lnL>
                    <a:lnR w="12700" cmpd="sng">
                      <a:solidFill>
                        <a:srgbClr val="0A5BBA"/>
                      </a:solidFill>
                    </a:lnR>
                    <a:lnT w="12700" cmpd="sng">
                      <a:solidFill>
                        <a:srgbClr val="0A5BBA"/>
                      </a:solidFill>
                    </a:lnT>
                    <a:lnB w="12700" cmpd="sng">
                      <a:solidFill>
                        <a:srgbClr val="0A5BBA"/>
                      </a:solidFill>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180125486"/>
                  </a:ext>
                </a:extLst>
              </a:tr>
            </a:tbl>
          </a:graphicData>
        </a:graphic>
      </p:graphicFrame>
    </p:spTree>
    <p:custDataLst>
      <p:tags r:id="rId1"/>
    </p:custDataLst>
    <p:extLst>
      <p:ext uri="{BB962C8B-B14F-4D97-AF65-F5344CB8AC3E}">
        <p14:creationId xmlns:p14="http://schemas.microsoft.com/office/powerpoint/2010/main" val="119232335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a:xfrm>
            <a:off x="269239" y="1189177"/>
            <a:ext cx="11653523" cy="3264868"/>
          </a:xfrm>
        </p:spPr>
        <p:txBody>
          <a:bodyPr/>
          <a:lstStyle/>
          <a:p>
            <a:r>
              <a:rPr lang="en-US" dirty="0"/>
              <a:t>Script requires elevated user rights</a:t>
            </a:r>
          </a:p>
          <a:p>
            <a:pPr lvl="1"/>
            <a:r>
              <a:rPr lang="en-US" dirty="0">
                <a:latin typeface="+mj-lt"/>
              </a:rPr>
              <a:t>Script errors at start indicating</a:t>
            </a:r>
          </a:p>
          <a:p>
            <a:pPr lvl="1"/>
            <a:r>
              <a:rPr lang="en-US" dirty="0">
                <a:latin typeface="+mj-lt"/>
              </a:rPr>
              <a:t>Avoids unexpected errors in script</a:t>
            </a:r>
          </a:p>
          <a:p>
            <a:r>
              <a:rPr lang="en-US" dirty="0"/>
              <a:t>Special comment tag: #Requires -</a:t>
            </a:r>
            <a:r>
              <a:rPr lang="en-US" dirty="0" err="1"/>
              <a:t>RunAsAdministrator</a:t>
            </a:r>
            <a:endParaRPr lang="en-US" dirty="0"/>
          </a:p>
          <a:p>
            <a:endParaRPr lang="es-ES" dirty="0"/>
          </a:p>
          <a:p>
            <a:endParaRPr lang="en-US" dirty="0"/>
          </a:p>
          <a:p>
            <a:endParaRPr lang="en-US" dirty="0"/>
          </a:p>
        </p:txBody>
      </p:sp>
      <p:sp>
        <p:nvSpPr>
          <p:cNvPr id="5" name="Title 4"/>
          <p:cNvSpPr>
            <a:spLocks noGrp="1"/>
          </p:cNvSpPr>
          <p:nvPr>
            <p:ph type="title"/>
          </p:nvPr>
        </p:nvSpPr>
        <p:spPr/>
        <p:txBody>
          <a:bodyPr/>
          <a:lstStyle/>
          <a:p>
            <a:r>
              <a:rPr lang="de-DE"/>
              <a:t>Administrator Requirement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62501866"/>
              </p:ext>
            </p:extLst>
          </p:nvPr>
        </p:nvGraphicFramePr>
        <p:xfrm>
          <a:off x="180577" y="3237465"/>
          <a:ext cx="4754880" cy="1062574"/>
        </p:xfrm>
        <a:graphic>
          <a:graphicData uri="http://schemas.openxmlformats.org/drawingml/2006/table">
            <a:tbl>
              <a:tblPr firstRow="1" bandRow="1">
                <a:tableStyleId>{B301B821-A1FF-4177-AEE7-76D212191A09}</a:tableStyleId>
              </a:tblPr>
              <a:tblGrid>
                <a:gridCol w="4754880">
                  <a:extLst>
                    <a:ext uri="{9D8B030D-6E8A-4147-A177-3AD203B41FA5}">
                      <a16:colId xmlns:a16="http://schemas.microsoft.com/office/drawing/2014/main" val="2494177819"/>
                    </a:ext>
                  </a:extLst>
                </a:gridCol>
              </a:tblGrid>
              <a:tr h="303935">
                <a:tc>
                  <a:txBody>
                    <a:bodyPr/>
                    <a:lstStyle/>
                    <a:p>
                      <a:pPr algn="l"/>
                      <a:r>
                        <a:rPr lang="en-AU" b="0" dirty="0">
                          <a:solidFill>
                            <a:schemeClr val="tx1">
                              <a:lumMod val="50000"/>
                            </a:schemeClr>
                          </a:solidFill>
                          <a:latin typeface="Segoe UI Light" panose="020B0502040204020203" pitchFamily="34" charset="0"/>
                          <a:cs typeface="Segoe UI Light" panose="020B0502040204020203" pitchFamily="34" charset="0"/>
                        </a:rPr>
                        <a:t>Sample</a:t>
                      </a:r>
                      <a:r>
                        <a:rPr lang="en-AU" b="0" baseline="0" dirty="0">
                          <a:solidFill>
                            <a:schemeClr val="tx1">
                              <a:lumMod val="50000"/>
                            </a:schemeClr>
                          </a:solidFill>
                          <a:latin typeface="Segoe UI Light" panose="020B0502040204020203" pitchFamily="34" charset="0"/>
                          <a:cs typeface="Segoe UI Light" panose="020B0502040204020203" pitchFamily="34" charset="0"/>
                        </a:rPr>
                        <a:t> Script</a:t>
                      </a:r>
                      <a:endParaRPr lang="en-AU" b="0" dirty="0">
                        <a:solidFill>
                          <a:schemeClr val="tx1">
                            <a:lumMod val="50000"/>
                          </a:schemeClr>
                        </a:solidFill>
                        <a:latin typeface="Segoe UI Light" panose="020B0502040204020203" pitchFamily="34" charset="0"/>
                        <a:cs typeface="Segoe UI Light" panose="020B0502040204020203" pitchFamily="34" charset="0"/>
                      </a:endParaRPr>
                    </a:p>
                  </a:txBody>
                  <a:tcPr anchor="ctr">
                    <a:solidFill>
                      <a:schemeClr val="bg1"/>
                    </a:solidFill>
                  </a:tcPr>
                </a:tc>
                <a:extLst>
                  <a:ext uri="{0D108BD9-81ED-4DB2-BD59-A6C34878D82A}">
                    <a16:rowId xmlns:a16="http://schemas.microsoft.com/office/drawing/2014/main" val="1791641041"/>
                  </a:ext>
                </a:extLst>
              </a:tr>
              <a:tr h="702148">
                <a:tc>
                  <a:txBody>
                    <a:bodyPr/>
                    <a:lstStyle/>
                    <a:p>
                      <a:r>
                        <a:rPr lang="en-AU" sz="2000" dirty="0">
                          <a:solidFill>
                            <a:srgbClr val="98FB98"/>
                          </a:solidFill>
                          <a:latin typeface="Lucida Console" panose="020B0609040504020204" pitchFamily="49" charset="0"/>
                        </a:rPr>
                        <a:t>#requires -</a:t>
                      </a:r>
                      <a:r>
                        <a:rPr lang="en-AU" sz="2000" dirty="0" err="1">
                          <a:solidFill>
                            <a:srgbClr val="98FB98"/>
                          </a:solidFill>
                          <a:latin typeface="Lucida Console" panose="020B0609040504020204" pitchFamily="49" charset="0"/>
                        </a:rPr>
                        <a:t>RunAsAdministrator</a:t>
                      </a:r>
                      <a:endParaRPr lang="en-AU" sz="2000" dirty="0">
                        <a:solidFill>
                          <a:srgbClr val="F5F5F5"/>
                        </a:solidFill>
                        <a:latin typeface="Lucida Console" panose="020B0609040504020204" pitchFamily="49" charset="0"/>
                      </a:endParaRPr>
                    </a:p>
                    <a:p>
                      <a:r>
                        <a:rPr lang="en-AU" sz="2000" dirty="0">
                          <a:solidFill>
                            <a:srgbClr val="E0FFFF"/>
                          </a:solidFill>
                          <a:latin typeface="Lucida Console" panose="020B0609040504020204" pitchFamily="49" charset="0"/>
                        </a:rPr>
                        <a:t>Get-</a:t>
                      </a:r>
                      <a:r>
                        <a:rPr lang="en-AU" sz="2000" dirty="0" err="1">
                          <a:solidFill>
                            <a:srgbClr val="E0FFFF"/>
                          </a:solidFill>
                          <a:latin typeface="Lucida Console" panose="020B0609040504020204" pitchFamily="49" charset="0"/>
                        </a:rPr>
                        <a:t>ChildItem</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c:\</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-Hidden</a:t>
                      </a:r>
                      <a:r>
                        <a:rPr lang="en-AU" sz="2000" dirty="0">
                          <a:solidFill>
                            <a:srgbClr val="F5F5F5"/>
                          </a:solidFill>
                          <a:latin typeface="Lucida Console" panose="020B0609040504020204" pitchFamily="49" charset="0"/>
                        </a:rPr>
                        <a:t>  </a:t>
                      </a:r>
                    </a:p>
                  </a:txBody>
                  <a:tcPr>
                    <a:solidFill>
                      <a:srgbClr val="012456"/>
                    </a:solidFill>
                  </a:tcPr>
                </a:tc>
                <a:extLst>
                  <a:ext uri="{0D108BD9-81ED-4DB2-BD59-A6C34878D82A}">
                    <a16:rowId xmlns:a16="http://schemas.microsoft.com/office/drawing/2014/main" val="89541204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1403313"/>
              </p:ext>
            </p:extLst>
          </p:nvPr>
        </p:nvGraphicFramePr>
        <p:xfrm>
          <a:off x="1519237" y="4419600"/>
          <a:ext cx="10377331" cy="2407920"/>
        </p:xfrm>
        <a:graphic>
          <a:graphicData uri="http://schemas.openxmlformats.org/drawingml/2006/table">
            <a:tbl>
              <a:tblPr firstRow="1" bandRow="1">
                <a:tableStyleId>{B301B821-A1FF-4177-AEE7-76D212191A09}</a:tableStyleId>
              </a:tblPr>
              <a:tblGrid>
                <a:gridCol w="10377331">
                  <a:extLst>
                    <a:ext uri="{9D8B030D-6E8A-4147-A177-3AD203B41FA5}">
                      <a16:colId xmlns:a16="http://schemas.microsoft.com/office/drawing/2014/main" val="3510531051"/>
                    </a:ext>
                  </a:extLst>
                </a:gridCol>
              </a:tblGrid>
              <a:tr h="216883">
                <a:tc>
                  <a:txBody>
                    <a:bodyPr/>
                    <a:lstStyle/>
                    <a:p>
                      <a:pPr algn="l"/>
                      <a:r>
                        <a:rPr lang="en-AU" sz="2000" b="0" baseline="0" dirty="0">
                          <a:solidFill>
                            <a:schemeClr val="tx1">
                              <a:lumMod val="50000"/>
                            </a:schemeClr>
                          </a:solidFill>
                          <a:latin typeface="Segoe UI Light" panose="020B0502040204020203" pitchFamily="34" charset="0"/>
                          <a:cs typeface="Segoe UI Light" panose="020B0502040204020203" pitchFamily="34" charset="0"/>
                        </a:rPr>
                        <a:t>Error when script run from non-elevated session</a:t>
                      </a:r>
                      <a:endParaRPr lang="en-AU" sz="2000" b="0" dirty="0">
                        <a:solidFill>
                          <a:schemeClr val="tx1">
                            <a:lumMod val="50000"/>
                          </a:schemeClr>
                        </a:solidFill>
                        <a:latin typeface="Segoe UI Light" panose="020B0502040204020203" pitchFamily="34" charset="0"/>
                        <a:cs typeface="Segoe UI Light" panose="020B0502040204020203" pitchFamily="34" charset="0"/>
                      </a:endParaRPr>
                    </a:p>
                  </a:txBody>
                  <a:tcPr anchor="ctr">
                    <a:solidFill>
                      <a:schemeClr val="bg1"/>
                    </a:solidFill>
                  </a:tcPr>
                </a:tc>
                <a:extLst>
                  <a:ext uri="{0D108BD9-81ED-4DB2-BD59-A6C34878D82A}">
                    <a16:rowId xmlns:a16="http://schemas.microsoft.com/office/drawing/2014/main" val="1514446935"/>
                  </a:ext>
                </a:extLst>
              </a:tr>
              <a:tr h="1092855">
                <a:tc>
                  <a:txBody>
                    <a:bodyPr/>
                    <a:lstStyle/>
                    <a:p>
                      <a:r>
                        <a:rPr lang="en-AU" sz="1800" noProof="1">
                          <a:solidFill>
                            <a:srgbClr val="FF0000"/>
                          </a:solidFill>
                          <a:latin typeface="Lucida Console"/>
                        </a:rPr>
                        <a:t>.\RunAsAdminTest.ps1 : The script 'RunAsAdminTest.ps1' cannot be run because it contains a "#requires" statement for</a:t>
                      </a:r>
                    </a:p>
                    <a:p>
                      <a:r>
                        <a:rPr lang="en-AU" sz="1800" noProof="1">
                          <a:solidFill>
                            <a:srgbClr val="FF0000"/>
                          </a:solidFill>
                          <a:latin typeface="Lucida Console"/>
                        </a:rPr>
                        <a:t>running as Administrator. The current Windows PowerShell session is not running as Administrator. Start Windows</a:t>
                      </a:r>
                    </a:p>
                    <a:p>
                      <a:r>
                        <a:rPr lang="en-AU" sz="1800" noProof="1">
                          <a:solidFill>
                            <a:srgbClr val="FF0000"/>
                          </a:solidFill>
                          <a:latin typeface="Lucida Console"/>
                        </a:rPr>
                        <a:t>PowerShell by  using the Run as Administrator option, and then try running the script again.</a:t>
                      </a:r>
                    </a:p>
                    <a:p>
                      <a:r>
                        <a:rPr lang="en-AU" sz="1800" noProof="1">
                          <a:solidFill>
                            <a:srgbClr val="FF0000"/>
                          </a:solidFill>
                          <a:latin typeface="Lucida Console"/>
                        </a:rPr>
                        <a:t>…</a:t>
                      </a:r>
                    </a:p>
                  </a:txBody>
                  <a:tcPr>
                    <a:solidFill>
                      <a:schemeClr val="tx2"/>
                    </a:solidFill>
                  </a:tcPr>
                </a:tc>
                <a:extLst>
                  <a:ext uri="{0D108BD9-81ED-4DB2-BD59-A6C34878D82A}">
                    <a16:rowId xmlns:a16="http://schemas.microsoft.com/office/drawing/2014/main" val="56351838"/>
                  </a:ext>
                </a:extLst>
              </a:tr>
            </a:tbl>
          </a:graphicData>
        </a:graphic>
      </p:graphicFrame>
    </p:spTree>
    <p:custDataLst>
      <p:tags r:id="rId1"/>
    </p:custDataLst>
    <p:extLst>
      <p:ext uri="{BB962C8B-B14F-4D97-AF65-F5344CB8AC3E}">
        <p14:creationId xmlns:p14="http://schemas.microsoft.com/office/powerpoint/2010/main" val="99258876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name="HIDDEN - Slide405">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1178231"/>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Param Statement and Requires Statement</a:t>
            </a:r>
            <a:endParaRPr lang="en-US" sz="3600" dirty="0">
              <a:solidFill>
                <a:schemeClr val="tx1"/>
              </a:solidFill>
            </a:endParaRPr>
          </a:p>
        </p:txBody>
      </p:sp>
    </p:spTree>
    <p:extLst>
      <p:ext uri="{BB962C8B-B14F-4D97-AF65-F5344CB8AC3E}">
        <p14:creationId xmlns:p14="http://schemas.microsoft.com/office/powerpoint/2010/main" val="325593543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name="HIDDEN - Slide406">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35766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name="HIDDEN - Slide407">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a:xfrm>
            <a:off x="269239" y="2084172"/>
            <a:ext cx="11653523" cy="2139688"/>
          </a:xfrm>
        </p:spPr>
        <p:txBody>
          <a:bodyPr/>
          <a:lstStyle/>
          <a:p>
            <a:r>
              <a:rPr lang="en-US"/>
              <a:t>Explore Command Precedence Rules</a:t>
            </a:r>
            <a:endParaRPr lang="en-US" dirty="0"/>
          </a:p>
        </p:txBody>
      </p:sp>
    </p:spTree>
    <p:extLst>
      <p:ext uri="{BB962C8B-B14F-4D97-AF65-F5344CB8AC3E}">
        <p14:creationId xmlns:p14="http://schemas.microsoft.com/office/powerpoint/2010/main" val="143443491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668824"/>
          </a:xfrm>
        </p:spPr>
        <p:txBody>
          <a:bodyPr>
            <a:normAutofit/>
          </a:bodyPr>
          <a:lstStyle/>
          <a:p>
            <a:pPr marL="342900" indent="-342900">
              <a:buFont typeface="Arial" panose="020B0604020202020204" pitchFamily="34" charset="0"/>
              <a:buChar char="•"/>
            </a:pPr>
            <a:r>
              <a:rPr lang="en-AU" dirty="0"/>
              <a:t>PowerShell rules that determine which command to run when there is more than one command with the same name</a:t>
            </a:r>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r>
              <a:rPr lang="en-AU" dirty="0"/>
              <a:t>Note: If the same type of command with the same name exists, PowerShell runs the command that was added to the session most recently</a:t>
            </a:r>
          </a:p>
        </p:txBody>
      </p:sp>
      <p:sp>
        <p:nvSpPr>
          <p:cNvPr id="6" name="Title 5"/>
          <p:cNvSpPr>
            <a:spLocks noGrp="1"/>
          </p:cNvSpPr>
          <p:nvPr>
            <p:ph type="title"/>
          </p:nvPr>
        </p:nvSpPr>
        <p:spPr/>
        <p:txBody>
          <a:bodyPr>
            <a:normAutofit/>
          </a:bodyPr>
          <a:lstStyle/>
          <a:p>
            <a:r>
              <a:rPr lang="en-US" sz="4000" dirty="0"/>
              <a:t>Command Lookup Precedence</a:t>
            </a:r>
            <a:endParaRPr lang="en-US" dirty="0"/>
          </a:p>
        </p:txBody>
      </p:sp>
      <p:graphicFrame>
        <p:nvGraphicFramePr>
          <p:cNvPr id="8" name="Diagram 7">
            <a:extLst>
              <a:ext uri="{FF2B5EF4-FFF2-40B4-BE49-F238E27FC236}">
                <a16:creationId xmlns:a16="http://schemas.microsoft.com/office/drawing/2014/main" id="{653EA842-6218-4BDB-8DD3-8716BFAB39AD}"/>
              </a:ext>
            </a:extLst>
          </p:cNvPr>
          <p:cNvGraphicFramePr/>
          <p:nvPr>
            <p:extLst>
              <p:ext uri="{D42A27DB-BD31-4B8C-83A1-F6EECF244321}">
                <p14:modId xmlns:p14="http://schemas.microsoft.com/office/powerpoint/2010/main" val="701014165"/>
              </p:ext>
            </p:extLst>
          </p:nvPr>
        </p:nvGraphicFramePr>
        <p:xfrm>
          <a:off x="1752600" y="2088841"/>
          <a:ext cx="7900652"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354388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t>“Replace” Another Command</a:t>
            </a:r>
          </a:p>
        </p:txBody>
      </p:sp>
      <p:sp>
        <p:nvSpPr>
          <p:cNvPr id="5" name="Rectangle 4">
            <a:extLst>
              <a:ext uri="{FF2B5EF4-FFF2-40B4-BE49-F238E27FC236}">
                <a16:creationId xmlns:a16="http://schemas.microsoft.com/office/drawing/2014/main" id="{AE0FD877-88F7-4213-972A-4B85AAE4F911}"/>
              </a:ext>
            </a:extLst>
          </p:cNvPr>
          <p:cNvSpPr/>
          <p:nvPr/>
        </p:nvSpPr>
        <p:spPr>
          <a:xfrm>
            <a:off x="1828800" y="1050030"/>
            <a:ext cx="9220200" cy="5632311"/>
          </a:xfrm>
          <a:prstGeom prst="rect">
            <a:avLst/>
          </a:prstGeom>
          <a:solidFill>
            <a:schemeClr val="tx2"/>
          </a:solidFill>
        </p:spPr>
        <p:txBody>
          <a:bodyPr wrap="square">
            <a:spAutoFit/>
          </a:bodyPr>
          <a:lstStyle/>
          <a:p>
            <a:r>
              <a:rPr lang="en-US" sz="1800" dirty="0">
                <a:solidFill>
                  <a:schemeClr val="bg1">
                    <a:lumMod val="85000"/>
                  </a:schemeClr>
                </a:solidFill>
                <a:latin typeface="Consolas" panose="020B0609020204030204" pitchFamily="49" charset="0"/>
              </a:rPr>
              <a:t>PS C:\scripts&gt; </a:t>
            </a:r>
            <a:r>
              <a:rPr lang="en-US" sz="1800" dirty="0">
                <a:solidFill>
                  <a:srgbClr val="E0FFFF"/>
                </a:solidFill>
                <a:latin typeface="Consolas" panose="020B0609020204030204" pitchFamily="49" charset="0"/>
              </a:rPr>
              <a:t>ping</a:t>
            </a:r>
            <a:r>
              <a:rPr lang="en-US" sz="1800" dirty="0">
                <a:latin typeface="Consolas" panose="020B0609020204030204" pitchFamily="49" charset="0"/>
              </a:rPr>
              <a:t> </a:t>
            </a:r>
            <a:r>
              <a:rPr lang="en-US" sz="1800" dirty="0">
                <a:solidFill>
                  <a:srgbClr val="EE82EE"/>
                </a:solidFill>
                <a:latin typeface="Consolas" panose="020B0609020204030204" pitchFamily="49" charset="0"/>
              </a:rPr>
              <a:t>MS </a:t>
            </a:r>
          </a:p>
          <a:p>
            <a:endParaRPr lang="en-US" sz="1800" dirty="0">
              <a:solidFill>
                <a:schemeClr val="bg1">
                  <a:lumMod val="85000"/>
                </a:schemeClr>
              </a:solidFill>
              <a:latin typeface="Consolas" panose="020B0609020204030204" pitchFamily="49" charset="0"/>
            </a:endParaRPr>
          </a:p>
          <a:p>
            <a:r>
              <a:rPr lang="en-US" sz="1800" dirty="0">
                <a:solidFill>
                  <a:schemeClr val="bg1">
                    <a:lumMod val="85000"/>
                  </a:schemeClr>
                </a:solidFill>
                <a:latin typeface="Consolas" panose="020B0609020204030204" pitchFamily="49" charset="0"/>
              </a:rPr>
              <a:t>Pinging </a:t>
            </a:r>
            <a:r>
              <a:rPr lang="en-US" sz="1800" dirty="0" err="1">
                <a:solidFill>
                  <a:schemeClr val="bg1">
                    <a:lumMod val="85000"/>
                  </a:schemeClr>
                </a:solidFill>
                <a:latin typeface="Consolas" panose="020B0609020204030204" pitchFamily="49" charset="0"/>
              </a:rPr>
              <a:t>ms.contoso.local</a:t>
            </a:r>
            <a:r>
              <a:rPr lang="en-US" sz="1800" dirty="0">
                <a:solidFill>
                  <a:schemeClr val="bg1">
                    <a:lumMod val="85000"/>
                  </a:schemeClr>
                </a:solidFill>
                <a:latin typeface="Consolas" panose="020B0609020204030204" pitchFamily="49" charset="0"/>
              </a:rPr>
              <a:t> with 32 bytes of data:</a:t>
            </a:r>
          </a:p>
          <a:p>
            <a:r>
              <a:rPr lang="en-US" sz="1800" dirty="0">
                <a:solidFill>
                  <a:schemeClr val="bg1">
                    <a:lumMod val="85000"/>
                  </a:schemeClr>
                </a:solidFill>
                <a:latin typeface="Consolas" panose="020B0609020204030204" pitchFamily="49" charset="0"/>
              </a:rPr>
              <a:t>Reply from 192.168.1.2: bytes=32 time&lt;1ms TTL=64</a:t>
            </a:r>
          </a:p>
          <a:p>
            <a:r>
              <a:rPr lang="en-US" sz="1800" dirty="0">
                <a:solidFill>
                  <a:schemeClr val="bg1">
                    <a:lumMod val="85000"/>
                  </a:schemeClr>
                </a:solidFill>
                <a:latin typeface="Consolas" panose="020B0609020204030204" pitchFamily="49" charset="0"/>
              </a:rPr>
              <a:t>Reply from 192.168.1.2: bytes=32 time&lt;1ms TTL=64</a:t>
            </a:r>
          </a:p>
          <a:p>
            <a:r>
              <a:rPr lang="en-US" sz="1800" dirty="0">
                <a:solidFill>
                  <a:schemeClr val="bg1">
                    <a:lumMod val="85000"/>
                  </a:schemeClr>
                </a:solidFill>
                <a:latin typeface="Consolas" panose="020B0609020204030204" pitchFamily="49" charset="0"/>
              </a:rPr>
              <a:t>Reply from 192.168.1.2: bytes=32 time&lt;1ms TTL=64</a:t>
            </a:r>
          </a:p>
          <a:p>
            <a:endParaRPr lang="en-US" sz="1800" dirty="0">
              <a:solidFill>
                <a:schemeClr val="bg1">
                  <a:lumMod val="85000"/>
                </a:schemeClr>
              </a:solidFill>
              <a:latin typeface="Consolas" panose="020B0609020204030204" pitchFamily="49" charset="0"/>
            </a:endParaRPr>
          </a:p>
          <a:p>
            <a:r>
              <a:rPr lang="en-US" sz="1800" dirty="0">
                <a:solidFill>
                  <a:schemeClr val="bg1">
                    <a:lumMod val="85000"/>
                  </a:schemeClr>
                </a:solidFill>
                <a:latin typeface="Consolas" panose="020B0609020204030204" pitchFamily="49" charset="0"/>
              </a:rPr>
              <a:t>Ping statistics for 192.168.1.2:</a:t>
            </a:r>
          </a:p>
          <a:p>
            <a:r>
              <a:rPr lang="en-US" sz="1800" dirty="0">
                <a:solidFill>
                  <a:schemeClr val="bg1">
                    <a:lumMod val="85000"/>
                  </a:schemeClr>
                </a:solidFill>
                <a:latin typeface="Consolas" panose="020B0609020204030204" pitchFamily="49" charset="0"/>
              </a:rPr>
              <a:t>    Packets: Sent = 4, Received = 4, Lost = 0 (0% loss),</a:t>
            </a:r>
          </a:p>
          <a:p>
            <a:r>
              <a:rPr lang="en-US" sz="1800" dirty="0">
                <a:solidFill>
                  <a:schemeClr val="bg1">
                    <a:lumMod val="85000"/>
                  </a:schemeClr>
                </a:solidFill>
                <a:latin typeface="Consolas" panose="020B0609020204030204" pitchFamily="49" charset="0"/>
              </a:rPr>
              <a:t>Approximate round trip times in milli-seconds:</a:t>
            </a:r>
          </a:p>
          <a:p>
            <a:r>
              <a:rPr lang="en-US" sz="1800" dirty="0">
                <a:solidFill>
                  <a:schemeClr val="bg1">
                    <a:lumMod val="85000"/>
                  </a:schemeClr>
                </a:solidFill>
                <a:latin typeface="Consolas" panose="020B0609020204030204" pitchFamily="49" charset="0"/>
              </a:rPr>
              <a:t>    Minimum = 0ms, Maximum = 0ms, Average = 0ms</a:t>
            </a:r>
          </a:p>
          <a:p>
            <a:endParaRPr lang="en-US" sz="1800" dirty="0">
              <a:solidFill>
                <a:schemeClr val="bg1">
                  <a:lumMod val="85000"/>
                </a:schemeClr>
              </a:solidFill>
              <a:latin typeface="Consolas" panose="020B0609020204030204" pitchFamily="49" charset="0"/>
            </a:endParaRPr>
          </a:p>
          <a:p>
            <a:r>
              <a:rPr lang="en-US" sz="1800" dirty="0">
                <a:solidFill>
                  <a:schemeClr val="bg1">
                    <a:lumMod val="85000"/>
                  </a:schemeClr>
                </a:solidFill>
                <a:latin typeface="Consolas" panose="020B0609020204030204" pitchFamily="49" charset="0"/>
              </a:rPr>
              <a:t>PS C:\scripts&gt; </a:t>
            </a:r>
            <a:r>
              <a:rPr lang="en-US" sz="1800" dirty="0">
                <a:solidFill>
                  <a:srgbClr val="E0FFFF"/>
                </a:solidFill>
                <a:latin typeface="Consolas" panose="020B0609020204030204" pitchFamily="49" charset="0"/>
              </a:rPr>
              <a:t>New-Alias</a:t>
            </a:r>
            <a:r>
              <a:rPr lang="en-US" sz="1800" dirty="0">
                <a:solidFill>
                  <a:srgbClr val="F5F5F5"/>
                </a:solidFill>
                <a:latin typeface="Consolas" panose="020B0609020204030204" pitchFamily="49" charset="0"/>
              </a:rPr>
              <a:t> </a:t>
            </a:r>
            <a:r>
              <a:rPr lang="en-US" sz="1800" dirty="0">
                <a:solidFill>
                  <a:srgbClr val="FFE4B5"/>
                </a:solidFill>
                <a:latin typeface="Consolas" panose="020B0609020204030204" pitchFamily="49" charset="0"/>
              </a:rPr>
              <a:t>-Name</a:t>
            </a:r>
            <a:r>
              <a:rPr lang="en-US" sz="1800" dirty="0">
                <a:solidFill>
                  <a:srgbClr val="F5F5F5"/>
                </a:solidFill>
                <a:latin typeface="Consolas" panose="020B0609020204030204" pitchFamily="49" charset="0"/>
              </a:rPr>
              <a:t> </a:t>
            </a:r>
            <a:r>
              <a:rPr lang="en-US" sz="1800" dirty="0">
                <a:solidFill>
                  <a:srgbClr val="EE82EE"/>
                </a:solidFill>
                <a:latin typeface="Consolas" panose="020B0609020204030204" pitchFamily="49" charset="0"/>
              </a:rPr>
              <a:t>ping</a:t>
            </a:r>
            <a:r>
              <a:rPr lang="en-US" sz="1800" dirty="0">
                <a:solidFill>
                  <a:srgbClr val="F5F5F5"/>
                </a:solidFill>
                <a:latin typeface="Consolas" panose="020B0609020204030204" pitchFamily="49" charset="0"/>
              </a:rPr>
              <a:t> </a:t>
            </a:r>
            <a:r>
              <a:rPr lang="en-US" sz="1800" dirty="0">
                <a:solidFill>
                  <a:srgbClr val="FFE4B5"/>
                </a:solidFill>
                <a:latin typeface="Consolas" panose="020B0609020204030204" pitchFamily="49" charset="0"/>
              </a:rPr>
              <a:t>-Value</a:t>
            </a:r>
            <a:r>
              <a:rPr lang="en-US" sz="1800" dirty="0">
                <a:solidFill>
                  <a:srgbClr val="F5F5F5"/>
                </a:solidFill>
                <a:latin typeface="Consolas" panose="020B0609020204030204" pitchFamily="49" charset="0"/>
              </a:rPr>
              <a:t> </a:t>
            </a:r>
            <a:r>
              <a:rPr lang="en-US" sz="1800" dirty="0">
                <a:solidFill>
                  <a:srgbClr val="EE82EE"/>
                </a:solidFill>
                <a:latin typeface="Consolas" panose="020B0609020204030204" pitchFamily="49" charset="0"/>
              </a:rPr>
              <a:t>Test-Connection </a:t>
            </a:r>
            <a:endParaRPr lang="en-US" sz="1800" dirty="0">
              <a:solidFill>
                <a:schemeClr val="bg1">
                  <a:lumMod val="85000"/>
                </a:schemeClr>
              </a:solidFill>
              <a:latin typeface="Consolas" panose="020B0609020204030204" pitchFamily="49" charset="0"/>
            </a:endParaRPr>
          </a:p>
          <a:p>
            <a:r>
              <a:rPr lang="en-US" sz="1800" dirty="0">
                <a:solidFill>
                  <a:schemeClr val="bg1">
                    <a:lumMod val="85000"/>
                  </a:schemeClr>
                </a:solidFill>
                <a:latin typeface="Consolas" panose="020B0609020204030204" pitchFamily="49" charset="0"/>
              </a:rPr>
              <a:t>PS C:\scripts&gt; </a:t>
            </a:r>
            <a:r>
              <a:rPr lang="en-US" sz="1800" dirty="0">
                <a:solidFill>
                  <a:srgbClr val="E0FFFF"/>
                </a:solidFill>
                <a:latin typeface="Consolas" panose="020B0609020204030204" pitchFamily="49" charset="0"/>
              </a:rPr>
              <a:t>ping</a:t>
            </a:r>
            <a:r>
              <a:rPr lang="en-US" sz="1800" dirty="0">
                <a:latin typeface="Consolas" panose="020B0609020204030204" pitchFamily="49" charset="0"/>
              </a:rPr>
              <a:t> </a:t>
            </a:r>
            <a:r>
              <a:rPr lang="en-US" sz="1800" dirty="0">
                <a:solidFill>
                  <a:srgbClr val="EE82EE"/>
                </a:solidFill>
                <a:latin typeface="Consolas" panose="020B0609020204030204" pitchFamily="49" charset="0"/>
              </a:rPr>
              <a:t>MS </a:t>
            </a:r>
          </a:p>
          <a:p>
            <a:endParaRPr lang="en-US" sz="1800" dirty="0">
              <a:solidFill>
                <a:schemeClr val="bg1">
                  <a:lumMod val="85000"/>
                </a:schemeClr>
              </a:solidFill>
              <a:latin typeface="Consolas" panose="020B0609020204030204" pitchFamily="49" charset="0"/>
            </a:endParaRPr>
          </a:p>
          <a:p>
            <a:r>
              <a:rPr lang="en-US" sz="1800" dirty="0">
                <a:solidFill>
                  <a:schemeClr val="bg1">
                    <a:lumMod val="85000"/>
                  </a:schemeClr>
                </a:solidFill>
                <a:latin typeface="Consolas" panose="020B0609020204030204" pitchFamily="49" charset="0"/>
              </a:rPr>
              <a:t>Source        Destination     IPV4Address      IPV6Address </a:t>
            </a:r>
          </a:p>
          <a:p>
            <a:r>
              <a:rPr lang="en-US" sz="1800" dirty="0">
                <a:solidFill>
                  <a:schemeClr val="bg1">
                    <a:lumMod val="85000"/>
                  </a:schemeClr>
                </a:solidFill>
                <a:latin typeface="Consolas" panose="020B0609020204030204" pitchFamily="49" charset="0"/>
              </a:rPr>
              <a:t>------        -----------     -----------      ----------- </a:t>
            </a:r>
          </a:p>
          <a:p>
            <a:r>
              <a:rPr lang="da-DK" sz="1800" dirty="0">
                <a:solidFill>
                  <a:schemeClr val="bg1">
                    <a:lumMod val="85000"/>
                  </a:schemeClr>
                </a:solidFill>
                <a:latin typeface="Consolas" panose="020B0609020204030204" pitchFamily="49" charset="0"/>
              </a:rPr>
              <a:t>WIN10         MS		     192.168.1.2               </a:t>
            </a:r>
          </a:p>
          <a:p>
            <a:r>
              <a:rPr lang="da-DK" sz="1800" dirty="0">
                <a:solidFill>
                  <a:schemeClr val="bg1">
                    <a:lumMod val="85000"/>
                  </a:schemeClr>
                </a:solidFill>
                <a:latin typeface="Consolas" panose="020B0609020204030204" pitchFamily="49" charset="0"/>
              </a:rPr>
              <a:t>WIN10         MS     	     192.168.1.2               </a:t>
            </a:r>
          </a:p>
          <a:p>
            <a:r>
              <a:rPr lang="da-DK" sz="1800" dirty="0">
                <a:solidFill>
                  <a:schemeClr val="bg1">
                    <a:lumMod val="85000"/>
                  </a:schemeClr>
                </a:solidFill>
                <a:latin typeface="Consolas" panose="020B0609020204030204" pitchFamily="49" charset="0"/>
              </a:rPr>
              <a:t>WIN10         MS		     192.168.1.2         </a:t>
            </a:r>
          </a:p>
        </p:txBody>
      </p:sp>
      <p:sp>
        <p:nvSpPr>
          <p:cNvPr id="7" name="Rectangle 6">
            <a:extLst>
              <a:ext uri="{FF2B5EF4-FFF2-40B4-BE49-F238E27FC236}">
                <a16:creationId xmlns:a16="http://schemas.microsoft.com/office/drawing/2014/main" id="{294649A1-9810-4DF6-AB2F-4A347FFFADD5}"/>
              </a:ext>
            </a:extLst>
          </p:cNvPr>
          <p:cNvSpPr/>
          <p:nvPr/>
        </p:nvSpPr>
        <p:spPr>
          <a:xfrm>
            <a:off x="5763216" y="3244334"/>
            <a:ext cx="184731" cy="369332"/>
          </a:xfrm>
          <a:prstGeom prst="rect">
            <a:avLst/>
          </a:prstGeom>
        </p:spPr>
        <p:txBody>
          <a:bodyPr wrap="none">
            <a:spAutoFit/>
          </a:bodyPr>
          <a:lstStyle/>
          <a:p>
            <a:endParaRPr lang="en-US" sz="1800" dirty="0">
              <a:solidFill>
                <a:srgbClr val="EE82EE"/>
              </a:solidFill>
              <a:latin typeface="Lucida Console" panose="020B0609040504020204" pitchFamily="49" charset="0"/>
            </a:endParaRPr>
          </a:p>
        </p:txBody>
      </p:sp>
      <p:sp>
        <p:nvSpPr>
          <p:cNvPr id="9" name="Rectangular Callout 5">
            <a:extLst>
              <a:ext uri="{FF2B5EF4-FFF2-40B4-BE49-F238E27FC236}">
                <a16:creationId xmlns:a16="http://schemas.microsoft.com/office/drawing/2014/main" id="{BCAC7EC7-A974-435C-8C93-DDEAC43E4FDD}"/>
              </a:ext>
            </a:extLst>
          </p:cNvPr>
          <p:cNvSpPr/>
          <p:nvPr/>
        </p:nvSpPr>
        <p:spPr>
          <a:xfrm>
            <a:off x="381000" y="5029200"/>
            <a:ext cx="1830433" cy="912289"/>
          </a:xfrm>
          <a:prstGeom prst="wedgeRectCallout">
            <a:avLst>
              <a:gd name="adj1" fmla="val 118858"/>
              <a:gd name="adj2" fmla="val -52241"/>
            </a:avLst>
          </a:prstGeom>
          <a:solidFill>
            <a:sysClr val="window" lastClr="FFFFFF">
              <a:lumMod val="50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Ping now cmdlet instead of external command</a:t>
            </a:r>
          </a:p>
        </p:txBody>
      </p:sp>
    </p:spTree>
    <p:custDataLst>
      <p:tags r:id="rId1"/>
    </p:custDataLst>
    <p:extLst>
      <p:ext uri="{BB962C8B-B14F-4D97-AF65-F5344CB8AC3E}">
        <p14:creationId xmlns:p14="http://schemas.microsoft.com/office/powerpoint/2010/main" val="404841751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t>Module Qualify Command Name</a:t>
            </a:r>
          </a:p>
        </p:txBody>
      </p:sp>
      <p:pic>
        <p:nvPicPr>
          <p:cNvPr id="6" name="Picture 5">
            <a:extLst>
              <a:ext uri="{FF2B5EF4-FFF2-40B4-BE49-F238E27FC236}">
                <a16:creationId xmlns:a16="http://schemas.microsoft.com/office/drawing/2014/main" id="{B8317602-D3BE-403E-AF8B-9731577D38DB}"/>
              </a:ext>
            </a:extLst>
          </p:cNvPr>
          <p:cNvPicPr>
            <a:picLocks noChangeAspect="1"/>
          </p:cNvPicPr>
          <p:nvPr/>
        </p:nvPicPr>
        <p:blipFill>
          <a:blip r:embed="rId4"/>
          <a:stretch>
            <a:fillRect/>
          </a:stretch>
        </p:blipFill>
        <p:spPr>
          <a:xfrm>
            <a:off x="1904420" y="1189176"/>
            <a:ext cx="8383160" cy="5518914"/>
          </a:xfrm>
          <a:prstGeom prst="rect">
            <a:avLst/>
          </a:prstGeom>
        </p:spPr>
      </p:pic>
    </p:spTree>
    <p:custDataLst>
      <p:tags r:id="rId1"/>
    </p:custDataLst>
    <p:extLst>
      <p:ext uri="{BB962C8B-B14F-4D97-AF65-F5344CB8AC3E}">
        <p14:creationId xmlns:p14="http://schemas.microsoft.com/office/powerpoint/2010/main" val="11583780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name="HIDDEN - Slide411">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92808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HIDDEN - Slide12">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876021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p:txBody>
          <a:bodyPr/>
          <a:lstStyle/>
          <a:p>
            <a:r>
              <a:rPr lang="en-US"/>
              <a:t>Scripts</a:t>
            </a:r>
            <a:endParaRPr lang="en-US" dirty="0"/>
          </a:p>
        </p:txBody>
      </p:sp>
    </p:spTree>
    <p:extLst>
      <p:ext uri="{BB962C8B-B14F-4D97-AF65-F5344CB8AC3E}">
        <p14:creationId xmlns:p14="http://schemas.microsoft.com/office/powerpoint/2010/main" val="226264675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900113"/>
          </a:xfrm>
        </p:spPr>
        <p:txBody>
          <a:bodyPr/>
          <a:lstStyle/>
          <a:p>
            <a:r>
              <a:rPr lang="en-US" dirty="0">
                <a:noFill/>
              </a:rPr>
              <a:t>Microsoft</a:t>
            </a:r>
          </a:p>
        </p:txBody>
      </p:sp>
    </p:spTree>
    <p:extLst>
      <p:ext uri="{BB962C8B-B14F-4D97-AF65-F5344CB8AC3E}">
        <p14:creationId xmlns:p14="http://schemas.microsoft.com/office/powerpoint/2010/main" val="36663037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HIDDEN - Slide35">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Functions Introduction</a:t>
            </a:r>
            <a:endParaRPr lang="en-US" dirty="0"/>
          </a:p>
        </p:txBody>
      </p:sp>
    </p:spTree>
    <p:extLst>
      <p:ext uri="{BB962C8B-B14F-4D97-AF65-F5344CB8AC3E}">
        <p14:creationId xmlns:p14="http://schemas.microsoft.com/office/powerpoint/2010/main" val="96290437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AU" dirty="0"/>
              <a:t>Named Script Block</a:t>
            </a:r>
          </a:p>
          <a:p>
            <a:r>
              <a:rPr lang="en-AU" dirty="0"/>
              <a:t>Reusable block of PowerShell code</a:t>
            </a:r>
          </a:p>
          <a:p>
            <a:r>
              <a:rPr lang="en-AU" dirty="0"/>
              <a:t>Reduces size of code and increases reliability</a:t>
            </a:r>
          </a:p>
          <a:p>
            <a:r>
              <a:rPr lang="en-AU" dirty="0"/>
              <a:t>Can accept parameter values and return output</a:t>
            </a:r>
          </a:p>
          <a:p>
            <a:r>
              <a:rPr lang="en-AU" dirty="0"/>
              <a:t>Advanced Functions behave like Cmdlets</a:t>
            </a:r>
          </a:p>
          <a:p>
            <a:r>
              <a:rPr lang="en-AU" dirty="0"/>
              <a:t>Can be created with help topics that can be used with Get-Help (like cmdlets)</a:t>
            </a:r>
          </a:p>
        </p:txBody>
      </p:sp>
      <p:sp>
        <p:nvSpPr>
          <p:cNvPr id="2" name="Title 1"/>
          <p:cNvSpPr>
            <a:spLocks noGrp="1"/>
          </p:cNvSpPr>
          <p:nvPr>
            <p:ph type="title"/>
          </p:nvPr>
        </p:nvSpPr>
        <p:spPr/>
        <p:txBody>
          <a:bodyPr/>
          <a:lstStyle/>
          <a:p>
            <a:r>
              <a:rPr lang="en-AU"/>
              <a:t>What is a Function?</a:t>
            </a:r>
            <a:endParaRPr lang="en-AU" dirty="0"/>
          </a:p>
        </p:txBody>
      </p:sp>
    </p:spTree>
    <p:extLst>
      <p:ext uri="{BB962C8B-B14F-4D97-AF65-F5344CB8AC3E}">
        <p14:creationId xmlns:p14="http://schemas.microsoft.com/office/powerpoint/2010/main" val="294911588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A1A8470E-0A66-4E12-807C-6343B1B9A368}"/>
              </a:ext>
            </a:extLst>
          </p:cNvPr>
          <p:cNvSpPr>
            <a:spLocks noGrp="1"/>
          </p:cNvSpPr>
          <p:nvPr>
            <p:ph type="body" sz="quarter" idx="10"/>
          </p:nvPr>
        </p:nvSpPr>
        <p:spPr>
          <a:xfrm>
            <a:off x="269239" y="1189177"/>
            <a:ext cx="11653523" cy="4592026"/>
          </a:xfrm>
        </p:spPr>
        <p:txBody>
          <a:bodyPr/>
          <a:lstStyle/>
          <a:p>
            <a:pPr marL="514350" indent="-514350">
              <a:buFont typeface="+mj-lt"/>
              <a:buAutoNum type="arabicPeriod"/>
            </a:pPr>
            <a:endParaRPr lang="en-US" dirty="0"/>
          </a:p>
          <a:p>
            <a:pPr marL="514350" indent="-514350">
              <a:buFont typeface="+mj-lt"/>
              <a:buAutoNum type="arabicPeriod"/>
            </a:pPr>
            <a:r>
              <a:rPr lang="en-US" sz="3600" dirty="0"/>
              <a:t>Function Keyword</a:t>
            </a:r>
          </a:p>
          <a:p>
            <a:pPr marL="514350" indent="-514350">
              <a:buFont typeface="+mj-lt"/>
              <a:buAutoNum type="arabicPeriod"/>
            </a:pPr>
            <a:r>
              <a:rPr lang="en-US" sz="3600" dirty="0"/>
              <a:t>Function Name</a:t>
            </a:r>
          </a:p>
          <a:p>
            <a:pPr marL="514350" indent="-514350">
              <a:buFont typeface="+mj-lt"/>
              <a:buAutoNum type="arabicPeriod"/>
            </a:pPr>
            <a:r>
              <a:rPr lang="en-US" sz="3600" dirty="0"/>
              <a:t>Matching Open</a:t>
            </a:r>
            <a:br>
              <a:rPr lang="en-US" sz="3600" dirty="0"/>
            </a:br>
            <a:r>
              <a:rPr lang="en-US" sz="3600" dirty="0"/>
              <a:t>/Close Curly Braces</a:t>
            </a:r>
          </a:p>
          <a:p>
            <a:pPr marL="514350" indent="-514350">
              <a:buFont typeface="+mj-lt"/>
              <a:buAutoNum type="arabicPeriod"/>
            </a:pPr>
            <a:r>
              <a:rPr lang="en-US" sz="3600" dirty="0"/>
              <a:t>Statement List</a:t>
            </a:r>
          </a:p>
          <a:p>
            <a:pPr marL="514350" indent="-514350">
              <a:buFont typeface="+mj-lt"/>
              <a:buAutoNum type="arabicPeriod"/>
            </a:pPr>
            <a:r>
              <a:rPr lang="en-US" sz="3600" dirty="0"/>
              <a:t>Use Function</a:t>
            </a:r>
          </a:p>
          <a:p>
            <a:pPr marL="0" indent="0">
              <a:buNone/>
            </a:pPr>
            <a:endParaRPr lang="nl-NL" dirty="0"/>
          </a:p>
        </p:txBody>
      </p:sp>
      <p:sp>
        <p:nvSpPr>
          <p:cNvPr id="2" name="Title 1"/>
          <p:cNvSpPr>
            <a:spLocks noGrp="1"/>
          </p:cNvSpPr>
          <p:nvPr>
            <p:ph type="title"/>
          </p:nvPr>
        </p:nvSpPr>
        <p:spPr/>
        <p:txBody>
          <a:bodyPr/>
          <a:lstStyle/>
          <a:p>
            <a:r>
              <a:rPr lang="en-AU" dirty="0"/>
              <a:t>What Does a Function Look Like?</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Microsoft Confidential</a:t>
            </a:r>
          </a:p>
        </p:txBody>
      </p:sp>
      <p:graphicFrame>
        <p:nvGraphicFramePr>
          <p:cNvPr id="8" name="Table 7"/>
          <p:cNvGraphicFramePr>
            <a:graphicFrameLocks noGrp="1"/>
          </p:cNvGraphicFramePr>
          <p:nvPr>
            <p:extLst>
              <p:ext uri="{D42A27DB-BD31-4B8C-83A1-F6EECF244321}">
                <p14:modId xmlns:p14="http://schemas.microsoft.com/office/powerpoint/2010/main" val="3385656598"/>
              </p:ext>
            </p:extLst>
          </p:nvPr>
        </p:nvGraphicFramePr>
        <p:xfrm>
          <a:off x="5410200" y="2438400"/>
          <a:ext cx="5700662" cy="2286000"/>
        </p:xfrm>
        <a:graphic>
          <a:graphicData uri="http://schemas.openxmlformats.org/drawingml/2006/table">
            <a:tbl>
              <a:tblPr firstRow="1" bandRow="1">
                <a:tableStyleId>{5C22544A-7EE6-4342-B048-85BDC9FD1C3A}</a:tableStyleId>
              </a:tblPr>
              <a:tblGrid>
                <a:gridCol w="5700662">
                  <a:extLst>
                    <a:ext uri="{9D8B030D-6E8A-4147-A177-3AD203B41FA5}">
                      <a16:colId xmlns:a16="http://schemas.microsoft.com/office/drawing/2014/main" val="4014968930"/>
                    </a:ext>
                  </a:extLst>
                </a:gridCol>
              </a:tblGrid>
              <a:tr h="1437297">
                <a:tc>
                  <a:txBody>
                    <a:bodyPr/>
                    <a:lstStyle/>
                    <a:p>
                      <a:r>
                        <a:rPr lang="en-AU" sz="2400" b="0" dirty="0">
                          <a:solidFill>
                            <a:srgbClr val="E0FFFF"/>
                          </a:solidFill>
                          <a:latin typeface="Lucida Console" panose="020B0609040504020204" pitchFamily="49" charset="0"/>
                        </a:rPr>
                        <a:t>function</a:t>
                      </a:r>
                      <a:r>
                        <a:rPr lang="en-AU" sz="2400" b="0" dirty="0">
                          <a:solidFill>
                            <a:srgbClr val="F5F5F5"/>
                          </a:solidFill>
                          <a:latin typeface="Lucida Console" panose="020B0609040504020204" pitchFamily="49" charset="0"/>
                        </a:rPr>
                        <a:t> Do-Something</a:t>
                      </a:r>
                    </a:p>
                    <a:p>
                      <a:r>
                        <a:rPr lang="en-AU" sz="2400" b="0" dirty="0">
                          <a:solidFill>
                            <a:srgbClr val="F5F5F5"/>
                          </a:solidFill>
                          <a:latin typeface="Lucida Console" panose="020B0609040504020204" pitchFamily="49" charset="0"/>
                        </a:rPr>
                        <a:t>{ </a:t>
                      </a:r>
                    </a:p>
                    <a:p>
                      <a:r>
                        <a:rPr lang="en-AU" sz="2400" b="0" dirty="0">
                          <a:solidFill>
                            <a:srgbClr val="EE82EE"/>
                          </a:solidFill>
                          <a:latin typeface="Lucida Console" panose="020B0609040504020204" pitchFamily="49" charset="0"/>
                          <a:ea typeface="+mn-ea"/>
                          <a:cs typeface="+mn-cs"/>
                        </a:rPr>
                        <a:t>   </a:t>
                      </a:r>
                      <a:r>
                        <a:rPr lang="en-AU" sz="2400" b="0" dirty="0">
                          <a:solidFill>
                            <a:srgbClr val="F5F5F5"/>
                          </a:solidFill>
                          <a:latin typeface="Lucida Console" panose="020B0609040504020204" pitchFamily="49" charset="0"/>
                        </a:rPr>
                        <a:t> </a:t>
                      </a:r>
                      <a:r>
                        <a:rPr lang="en-AU" sz="2400" b="0" dirty="0">
                          <a:solidFill>
                            <a:srgbClr val="E0FFFF"/>
                          </a:solidFill>
                          <a:latin typeface="Lucida Console" panose="020B0609040504020204" pitchFamily="49" charset="0"/>
                        </a:rPr>
                        <a:t>Write-Host</a:t>
                      </a:r>
                      <a:r>
                        <a:rPr lang="en-AU" sz="2400" b="0" dirty="0">
                          <a:solidFill>
                            <a:srgbClr val="F5F5F5"/>
                          </a:solidFill>
                          <a:latin typeface="Lucida Console" panose="020B0609040504020204" pitchFamily="49" charset="0"/>
                        </a:rPr>
                        <a:t> </a:t>
                      </a:r>
                      <a:r>
                        <a:rPr lang="en-AU" sz="2400" b="0" dirty="0">
                          <a:solidFill>
                            <a:srgbClr val="EE82EE"/>
                          </a:solidFill>
                          <a:latin typeface="Lucida Console" panose="020B0609040504020204" pitchFamily="49" charset="0"/>
                          <a:ea typeface="+mn-ea"/>
                          <a:cs typeface="+mn-cs"/>
                        </a:rPr>
                        <a:t>“</a:t>
                      </a:r>
                      <a:r>
                        <a:rPr lang="en-AU" sz="2400" b="0" dirty="0">
                          <a:solidFill>
                            <a:srgbClr val="EE82EE"/>
                          </a:solidFill>
                          <a:latin typeface="Lucida Console" panose="020B0609040504020204" pitchFamily="49" charset="0"/>
                        </a:rPr>
                        <a:t>Do Something”</a:t>
                      </a:r>
                      <a:r>
                        <a:rPr lang="en-AU" sz="2400" b="0" dirty="0">
                          <a:solidFill>
                            <a:srgbClr val="F5F5F5"/>
                          </a:solidFill>
                          <a:latin typeface="Lucida Console" panose="020B0609040504020204" pitchFamily="49" charset="0"/>
                        </a:rPr>
                        <a:t> </a:t>
                      </a:r>
                    </a:p>
                    <a:p>
                      <a:r>
                        <a:rPr lang="en-AU" sz="2400" b="0" dirty="0">
                          <a:solidFill>
                            <a:srgbClr val="F5F5F5"/>
                          </a:solidFill>
                          <a:latin typeface="Lucida Console" panose="020B0609040504020204" pitchFamily="49" charset="0"/>
                        </a:rPr>
                        <a:t>} </a:t>
                      </a:r>
                    </a:p>
                    <a:p>
                      <a:endParaRPr lang="en-AU" sz="2400" b="0" dirty="0">
                        <a:solidFill>
                          <a:srgbClr val="F5F5F5"/>
                        </a:solidFill>
                        <a:latin typeface="Lucida Console" panose="020B0609040504020204" pitchFamily="49" charset="0"/>
                      </a:endParaRPr>
                    </a:p>
                    <a:p>
                      <a:r>
                        <a:rPr lang="en-AU" sz="2400" b="0" dirty="0">
                          <a:solidFill>
                            <a:srgbClr val="F5F5F5"/>
                          </a:solidFill>
                          <a:latin typeface="Lucida Console" panose="020B0609040504020204" pitchFamily="49" charset="0"/>
                        </a:rPr>
                        <a:t>Do-Something</a:t>
                      </a:r>
                    </a:p>
                  </a:txBody>
                  <a:tcPr>
                    <a:solidFill>
                      <a:srgbClr val="012456"/>
                    </a:solidFill>
                  </a:tcPr>
                </a:tc>
                <a:extLst>
                  <a:ext uri="{0D108BD9-81ED-4DB2-BD59-A6C34878D82A}">
                    <a16:rowId xmlns:a16="http://schemas.microsoft.com/office/drawing/2014/main" val="1204656433"/>
                  </a:ext>
                </a:extLst>
              </a:tr>
            </a:tbl>
          </a:graphicData>
        </a:graphic>
      </p:graphicFrame>
      <p:sp>
        <p:nvSpPr>
          <p:cNvPr id="13" name="Oval 12"/>
          <p:cNvSpPr/>
          <p:nvPr/>
        </p:nvSpPr>
        <p:spPr>
          <a:xfrm>
            <a:off x="5286376" y="2306650"/>
            <a:ext cx="258034" cy="25518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1</a:t>
            </a:r>
          </a:p>
        </p:txBody>
      </p:sp>
      <p:sp>
        <p:nvSpPr>
          <p:cNvPr id="14" name="Oval 13"/>
          <p:cNvSpPr/>
          <p:nvPr/>
        </p:nvSpPr>
        <p:spPr>
          <a:xfrm>
            <a:off x="7027583" y="2343950"/>
            <a:ext cx="258034" cy="25518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2</a:t>
            </a:r>
          </a:p>
        </p:txBody>
      </p:sp>
      <p:sp>
        <p:nvSpPr>
          <p:cNvPr id="15" name="Oval 14"/>
          <p:cNvSpPr/>
          <p:nvPr/>
        </p:nvSpPr>
        <p:spPr>
          <a:xfrm>
            <a:off x="5903484" y="3088049"/>
            <a:ext cx="258034" cy="25518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4</a:t>
            </a:r>
          </a:p>
        </p:txBody>
      </p:sp>
      <p:sp>
        <p:nvSpPr>
          <p:cNvPr id="16" name="Oval 15"/>
          <p:cNvSpPr/>
          <p:nvPr/>
        </p:nvSpPr>
        <p:spPr>
          <a:xfrm>
            <a:off x="5286376" y="2776341"/>
            <a:ext cx="258034" cy="25518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3</a:t>
            </a:r>
          </a:p>
        </p:txBody>
      </p:sp>
      <p:sp>
        <p:nvSpPr>
          <p:cNvPr id="17" name="Oval 16"/>
          <p:cNvSpPr/>
          <p:nvPr/>
        </p:nvSpPr>
        <p:spPr>
          <a:xfrm>
            <a:off x="5281184" y="3504517"/>
            <a:ext cx="258034" cy="25518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3</a:t>
            </a:r>
          </a:p>
        </p:txBody>
      </p:sp>
      <p:sp>
        <p:nvSpPr>
          <p:cNvPr id="18" name="Oval 17"/>
          <p:cNvSpPr/>
          <p:nvPr/>
        </p:nvSpPr>
        <p:spPr>
          <a:xfrm>
            <a:off x="5255255" y="4232693"/>
            <a:ext cx="258034" cy="25518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5</a:t>
            </a:r>
          </a:p>
        </p:txBody>
      </p:sp>
    </p:spTree>
    <p:extLst>
      <p:ext uri="{BB962C8B-B14F-4D97-AF65-F5344CB8AC3E}">
        <p14:creationId xmlns:p14="http://schemas.microsoft.com/office/powerpoint/2010/main" val="13279801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Creating a Utility Function</a:t>
            </a:r>
          </a:p>
        </p:txBody>
      </p:sp>
      <p:sp>
        <p:nvSpPr>
          <p:cNvPr id="4" name="Text Placeholder 3">
            <a:extLst>
              <a:ext uri="{FF2B5EF4-FFF2-40B4-BE49-F238E27FC236}">
                <a16:creationId xmlns:a16="http://schemas.microsoft.com/office/drawing/2014/main" id="{51119E69-E590-44EA-AC6B-98EAFDAD6583}"/>
              </a:ext>
            </a:extLst>
          </p:cNvPr>
          <p:cNvSpPr>
            <a:spLocks noGrp="1"/>
          </p:cNvSpPr>
          <p:nvPr>
            <p:ph type="body" sz="quarter" idx="10"/>
          </p:nvPr>
        </p:nvSpPr>
        <p:spPr>
          <a:xfrm>
            <a:off x="269239" y="1189177"/>
            <a:ext cx="11653523" cy="572464"/>
          </a:xfrm>
        </p:spPr>
        <p:txBody>
          <a:bodyPr/>
          <a:lstStyle/>
          <a:p>
            <a:r>
              <a:rPr lang="en-AU" kern="0" dirty="0">
                <a:solidFill>
                  <a:srgbClr val="000000"/>
                </a:solidFill>
                <a:latin typeface="Segoe UI Light" panose="020B0502040204020203" pitchFamily="34" charset="0"/>
                <a:cs typeface="Segoe UI Light" panose="020B0502040204020203" pitchFamily="34" charset="0"/>
              </a:rPr>
              <a:t>A series of commands can be contained in a function</a:t>
            </a:r>
          </a:p>
        </p:txBody>
      </p:sp>
      <p:graphicFrame>
        <p:nvGraphicFramePr>
          <p:cNvPr id="17" name="Table 16">
            <a:extLst>
              <a:ext uri="{FF2B5EF4-FFF2-40B4-BE49-F238E27FC236}">
                <a16:creationId xmlns:a16="http://schemas.microsoft.com/office/drawing/2014/main" id="{1C0D0F2B-A7C1-4431-A134-B172F0F8328C}"/>
              </a:ext>
            </a:extLst>
          </p:cNvPr>
          <p:cNvGraphicFramePr>
            <a:graphicFrameLocks noGrp="1"/>
          </p:cNvGraphicFramePr>
          <p:nvPr>
            <p:extLst>
              <p:ext uri="{D42A27DB-BD31-4B8C-83A1-F6EECF244321}">
                <p14:modId xmlns:p14="http://schemas.microsoft.com/office/powerpoint/2010/main" val="542808820"/>
              </p:ext>
            </p:extLst>
          </p:nvPr>
        </p:nvGraphicFramePr>
        <p:xfrm>
          <a:off x="428534" y="5737136"/>
          <a:ext cx="10620466" cy="402673"/>
        </p:xfrm>
        <a:graphic>
          <a:graphicData uri="http://schemas.openxmlformats.org/drawingml/2006/table">
            <a:tbl>
              <a:tblPr firstRow="1" bandRow="1"/>
              <a:tblGrid>
                <a:gridCol w="10620466">
                  <a:extLst>
                    <a:ext uri="{9D8B030D-6E8A-4147-A177-3AD203B41FA5}">
                      <a16:colId xmlns:a16="http://schemas.microsoft.com/office/drawing/2014/main" val="4196695621"/>
                    </a:ext>
                  </a:extLst>
                </a:gridCol>
              </a:tblGrid>
              <a:tr h="402673">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000" b="0" dirty="0">
                          <a:solidFill>
                            <a:srgbClr val="F5F5F5"/>
                          </a:solidFill>
                          <a:latin typeface="Lucida Console" panose="020B0609040504020204" pitchFamily="49" charset="0"/>
                        </a:rPr>
                        <a:t>PS C:\&gt; </a:t>
                      </a:r>
                      <a:r>
                        <a:rPr lang="en-AU" sz="2000" b="0" dirty="0">
                          <a:solidFill>
                            <a:srgbClr val="E0FFFF"/>
                          </a:solidFill>
                          <a:latin typeface="Lucida Console" panose="020B0609040504020204" pitchFamily="49" charset="0"/>
                        </a:rPr>
                        <a:t>Get-</a:t>
                      </a:r>
                      <a:r>
                        <a:rPr lang="en-AU" sz="2000" b="0" dirty="0" err="1">
                          <a:solidFill>
                            <a:srgbClr val="E0FFFF"/>
                          </a:solidFill>
                          <a:latin typeface="Lucida Console" panose="020B0609040504020204" pitchFamily="49" charset="0"/>
                        </a:rPr>
                        <a:t>ServiceInfo</a:t>
                      </a:r>
                      <a:endParaRPr lang="en-AU" sz="2000" b="0" dirty="0">
                        <a:solidFill>
                          <a:srgbClr val="EE82EE"/>
                        </a:solidFill>
                        <a:latin typeface="Lucida Console" panose="020B06090405040202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2050">
                        <a:lumMod val="90000"/>
                        <a:lumOff val="10000"/>
                      </a:srgbClr>
                    </a:solidFill>
                  </a:tcPr>
                </a:tc>
                <a:extLst>
                  <a:ext uri="{0D108BD9-81ED-4DB2-BD59-A6C34878D82A}">
                    <a16:rowId xmlns:a16="http://schemas.microsoft.com/office/drawing/2014/main" val="3374601999"/>
                  </a:ext>
                </a:extLst>
              </a:tr>
            </a:tbl>
          </a:graphicData>
        </a:graphic>
      </p:graphicFrame>
      <p:sp>
        <p:nvSpPr>
          <p:cNvPr id="19" name="Down Arrow 13">
            <a:extLst>
              <a:ext uri="{FF2B5EF4-FFF2-40B4-BE49-F238E27FC236}">
                <a16:creationId xmlns:a16="http://schemas.microsoft.com/office/drawing/2014/main" id="{9ADF811A-853B-493A-A04F-CC01BF37D5F6}"/>
              </a:ext>
            </a:extLst>
          </p:cNvPr>
          <p:cNvSpPr/>
          <p:nvPr/>
        </p:nvSpPr>
        <p:spPr>
          <a:xfrm>
            <a:off x="4261573" y="5045874"/>
            <a:ext cx="525079" cy="614028"/>
          </a:xfrm>
          <a:prstGeom prst="downArrow">
            <a:avLst/>
          </a:prstGeom>
          <a:solidFill>
            <a:srgbClr val="002050">
              <a:lumMod val="75000"/>
              <a:lumOff val="25000"/>
            </a:srgbClr>
          </a:solidFill>
          <a:ln w="9525" cap="flat" cmpd="sng" algn="ctr">
            <a:solidFill>
              <a:srgbClr val="0A5BB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prstClr val="white"/>
              </a:solidFill>
              <a:effectLst/>
              <a:uLnTx/>
              <a:uFillTx/>
              <a:latin typeface="Segoe UI"/>
              <a:ea typeface="+mn-ea"/>
              <a:cs typeface="+mn-cs"/>
            </a:endParaRPr>
          </a:p>
        </p:txBody>
      </p:sp>
      <p:sp>
        <p:nvSpPr>
          <p:cNvPr id="21" name="TextBox 20">
            <a:extLst>
              <a:ext uri="{FF2B5EF4-FFF2-40B4-BE49-F238E27FC236}">
                <a16:creationId xmlns:a16="http://schemas.microsoft.com/office/drawing/2014/main" id="{1A345921-5DA2-4DD8-8972-430BDB9F012E}"/>
              </a:ext>
            </a:extLst>
          </p:cNvPr>
          <p:cNvSpPr txBox="1"/>
          <p:nvPr/>
        </p:nvSpPr>
        <p:spPr>
          <a:xfrm>
            <a:off x="3390900" y="4522751"/>
            <a:ext cx="2667000" cy="461665"/>
          </a:xfrm>
          <a:prstGeom prst="rect">
            <a:avLst/>
          </a:prstGeom>
          <a:solidFill>
            <a:sysClr val="window" lastClr="FFFFFF"/>
          </a:solidFill>
        </p:spPr>
        <p:txBody>
          <a:bodyPr wrap="square" rtlCol="0">
            <a:spAutoFit/>
          </a:bodyPr>
          <a:lstStyle/>
          <a:p>
            <a:pPr marR="0" lvl="0" defTabSz="457200" eaLnBrk="1" fontAlgn="auto" latinLnBrk="0" hangingPunct="1">
              <a:lnSpc>
                <a:spcPct val="100000"/>
              </a:lnSpc>
              <a:spcBef>
                <a:spcPts val="0"/>
              </a:spcBef>
              <a:spcAft>
                <a:spcPts val="0"/>
              </a:spcAft>
              <a:buClrTx/>
              <a:buSzTx/>
              <a:tabLst/>
              <a:defRPr/>
            </a:pPr>
            <a:r>
              <a:rPr kumimoji="0" lang="en-AU" sz="24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rPr>
              <a:t>Run the function</a:t>
            </a:r>
          </a:p>
        </p:txBody>
      </p:sp>
      <p:graphicFrame>
        <p:nvGraphicFramePr>
          <p:cNvPr id="22" name="Table 21">
            <a:extLst>
              <a:ext uri="{FF2B5EF4-FFF2-40B4-BE49-F238E27FC236}">
                <a16:creationId xmlns:a16="http://schemas.microsoft.com/office/drawing/2014/main" id="{2E790AB2-4633-44A4-BF5B-D6CF6BFFB5A6}"/>
              </a:ext>
            </a:extLst>
          </p:cNvPr>
          <p:cNvGraphicFramePr>
            <a:graphicFrameLocks noGrp="1"/>
          </p:cNvGraphicFramePr>
          <p:nvPr>
            <p:extLst>
              <p:ext uri="{D42A27DB-BD31-4B8C-83A1-F6EECF244321}">
                <p14:modId xmlns:p14="http://schemas.microsoft.com/office/powerpoint/2010/main" val="2063118949"/>
              </p:ext>
            </p:extLst>
          </p:nvPr>
        </p:nvGraphicFramePr>
        <p:xfrm>
          <a:off x="457200" y="1994381"/>
          <a:ext cx="10591800" cy="402673"/>
        </p:xfrm>
        <a:graphic>
          <a:graphicData uri="http://schemas.openxmlformats.org/drawingml/2006/table">
            <a:tbl>
              <a:tblPr firstRow="1" bandRow="1"/>
              <a:tblGrid>
                <a:gridCol w="10591800">
                  <a:extLst>
                    <a:ext uri="{9D8B030D-6E8A-4147-A177-3AD203B41FA5}">
                      <a16:colId xmlns:a16="http://schemas.microsoft.com/office/drawing/2014/main" val="2093889049"/>
                    </a:ext>
                  </a:extLst>
                </a:gridCol>
              </a:tblGrid>
              <a:tr h="402673">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000" b="0" dirty="0">
                          <a:solidFill>
                            <a:srgbClr val="F5F5F5"/>
                          </a:solidFill>
                          <a:latin typeface="Lucida Console" panose="020B0609040504020204" pitchFamily="49" charset="0"/>
                        </a:rPr>
                        <a:t>PS C:\&gt; </a:t>
                      </a:r>
                      <a:r>
                        <a:rPr lang="en-AU" sz="2000" b="0" dirty="0">
                          <a:solidFill>
                            <a:srgbClr val="E0FFFF"/>
                          </a:solidFill>
                          <a:latin typeface="Lucida Console" panose="020B0609040504020204" pitchFamily="49" charset="0"/>
                        </a:rPr>
                        <a:t>Get-Service</a:t>
                      </a:r>
                      <a:r>
                        <a:rPr lang="en-AU" sz="2000" b="0" dirty="0">
                          <a:solidFill>
                            <a:srgbClr val="F5F5F5"/>
                          </a:solidFill>
                          <a:latin typeface="Lucida Console" panose="020B0609040504020204" pitchFamily="49" charset="0"/>
                        </a:rPr>
                        <a:t> </a:t>
                      </a:r>
                      <a:r>
                        <a:rPr lang="en-AU" sz="2000" b="0" dirty="0">
                          <a:solidFill>
                            <a:srgbClr val="FFE4B5"/>
                          </a:solidFill>
                          <a:latin typeface="Lucida Console" panose="020B0609040504020204" pitchFamily="49" charset="0"/>
                        </a:rPr>
                        <a:t>-Name</a:t>
                      </a:r>
                      <a:r>
                        <a:rPr lang="en-AU" sz="2000" b="0" dirty="0">
                          <a:solidFill>
                            <a:srgbClr val="F5F5F5"/>
                          </a:solidFill>
                          <a:latin typeface="Lucida Console" panose="020B0609040504020204" pitchFamily="49" charset="0"/>
                        </a:rPr>
                        <a:t> </a:t>
                      </a:r>
                      <a:r>
                        <a:rPr lang="en-AU" sz="2000" b="0" dirty="0">
                          <a:solidFill>
                            <a:srgbClr val="EE82EE"/>
                          </a:solidFill>
                          <a:latin typeface="Lucida Console" panose="020B0609040504020204" pitchFamily="49" charset="0"/>
                        </a:rPr>
                        <a:t>spooler</a:t>
                      </a:r>
                      <a:r>
                        <a:rPr lang="en-AU" sz="2000" b="0" dirty="0">
                          <a:solidFill>
                            <a:srgbClr val="F5F5F5"/>
                          </a:solidFill>
                          <a:latin typeface="Lucida Console" panose="020B0609040504020204" pitchFamily="49" charset="0"/>
                        </a:rPr>
                        <a:t> </a:t>
                      </a:r>
                      <a:r>
                        <a:rPr lang="en-AU" sz="2000" b="0" dirty="0">
                          <a:solidFill>
                            <a:srgbClr val="FFE4B5"/>
                          </a:solidFill>
                          <a:latin typeface="Lucida Console" panose="020B0609040504020204" pitchFamily="49" charset="0"/>
                        </a:rPr>
                        <a:t>-</a:t>
                      </a:r>
                      <a:r>
                        <a:rPr lang="en-AU" sz="2000" b="0" dirty="0" err="1">
                          <a:solidFill>
                            <a:srgbClr val="FFE4B5"/>
                          </a:solidFill>
                          <a:latin typeface="Lucida Console" panose="020B0609040504020204" pitchFamily="49" charset="0"/>
                        </a:rPr>
                        <a:t>RequiredServices</a:t>
                      </a:r>
                      <a:r>
                        <a:rPr lang="en-AU" sz="2000" b="0" dirty="0">
                          <a:solidFill>
                            <a:srgbClr val="F5F5F5"/>
                          </a:solidFill>
                          <a:latin typeface="Lucida Console" panose="020B0609040504020204" pitchFamily="49" charset="0"/>
                        </a:rPr>
                        <a:t> </a:t>
                      </a:r>
                      <a:r>
                        <a:rPr lang="en-AU" sz="2000" b="0" dirty="0">
                          <a:solidFill>
                            <a:srgbClr val="FFE4B5"/>
                          </a:solidFill>
                          <a:latin typeface="Lucida Console" panose="020B0609040504020204" pitchFamily="49" charset="0"/>
                        </a:rPr>
                        <a:t>-</a:t>
                      </a:r>
                      <a:r>
                        <a:rPr lang="en-AU" sz="2000" b="0" dirty="0" err="1">
                          <a:solidFill>
                            <a:srgbClr val="FFE4B5"/>
                          </a:solidFill>
                          <a:latin typeface="Lucida Console" panose="020B0609040504020204" pitchFamily="49" charset="0"/>
                        </a:rPr>
                        <a:t>ComputerName</a:t>
                      </a:r>
                      <a:r>
                        <a:rPr lang="en-AU" sz="2000" b="0" dirty="0">
                          <a:solidFill>
                            <a:srgbClr val="F5F5F5"/>
                          </a:solidFill>
                          <a:latin typeface="Lucida Console" panose="020B0609040504020204" pitchFamily="49" charset="0"/>
                        </a:rPr>
                        <a:t> </a:t>
                      </a:r>
                      <a:r>
                        <a:rPr lang="en-AU" sz="2000" b="0" dirty="0">
                          <a:solidFill>
                            <a:srgbClr val="EE82EE"/>
                          </a:solidFill>
                          <a:latin typeface="Lucida Console" panose="020B0609040504020204" pitchFamily="49" charset="0"/>
                        </a:rPr>
                        <a:t>DC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2050">
                        <a:lumMod val="90000"/>
                        <a:lumOff val="10000"/>
                      </a:srgbClr>
                    </a:solidFill>
                  </a:tcPr>
                </a:tc>
                <a:extLst>
                  <a:ext uri="{0D108BD9-81ED-4DB2-BD59-A6C34878D82A}">
                    <a16:rowId xmlns:a16="http://schemas.microsoft.com/office/drawing/2014/main" val="3527862571"/>
                  </a:ext>
                </a:extLst>
              </a:tr>
            </a:tbl>
          </a:graphicData>
        </a:graphic>
      </p:graphicFrame>
      <p:sp>
        <p:nvSpPr>
          <p:cNvPr id="23" name="Down Arrow 12">
            <a:extLst>
              <a:ext uri="{FF2B5EF4-FFF2-40B4-BE49-F238E27FC236}">
                <a16:creationId xmlns:a16="http://schemas.microsoft.com/office/drawing/2014/main" id="{BB3A9653-CF39-4DEF-9DD2-A4139E7C3E42}"/>
              </a:ext>
            </a:extLst>
          </p:cNvPr>
          <p:cNvSpPr/>
          <p:nvPr/>
        </p:nvSpPr>
        <p:spPr>
          <a:xfrm>
            <a:off x="4255871" y="2726952"/>
            <a:ext cx="525079" cy="643073"/>
          </a:xfrm>
          <a:prstGeom prst="downArrow">
            <a:avLst/>
          </a:prstGeom>
          <a:solidFill>
            <a:srgbClr val="002050">
              <a:lumMod val="75000"/>
              <a:lumOff val="25000"/>
            </a:srgbClr>
          </a:solidFill>
          <a:ln w="9525" cap="flat" cmpd="sng" algn="ctr">
            <a:solidFill>
              <a:srgbClr val="0A5BB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prstClr val="white"/>
              </a:solidFill>
              <a:effectLst/>
              <a:uLnTx/>
              <a:uFillTx/>
              <a:latin typeface="Segoe UI"/>
              <a:ea typeface="+mn-ea"/>
              <a:cs typeface="+mn-cs"/>
            </a:endParaRPr>
          </a:p>
        </p:txBody>
      </p:sp>
      <p:sp>
        <p:nvSpPr>
          <p:cNvPr id="3" name="Rectangle 2">
            <a:extLst>
              <a:ext uri="{FF2B5EF4-FFF2-40B4-BE49-F238E27FC236}">
                <a16:creationId xmlns:a16="http://schemas.microsoft.com/office/drawing/2014/main" id="{D4BF1056-AA64-4AD1-81CC-A38D4FB8ECE2}"/>
              </a:ext>
            </a:extLst>
          </p:cNvPr>
          <p:cNvSpPr/>
          <p:nvPr/>
        </p:nvSpPr>
        <p:spPr>
          <a:xfrm>
            <a:off x="457200" y="3357834"/>
            <a:ext cx="10591800" cy="1200329"/>
          </a:xfrm>
          <a:prstGeom prst="rect">
            <a:avLst/>
          </a:prstGeom>
          <a:ln>
            <a:solidFill>
              <a:schemeClr val="accent1"/>
            </a:solidFill>
          </a:ln>
          <a:effectLst/>
        </p:spPr>
        <p:txBody>
          <a:bodyPr wrap="square">
            <a:spAutoFit/>
          </a:bodyPr>
          <a:lstStyle/>
          <a:p>
            <a:r>
              <a:rPr lang="en-US"/>
              <a:t> </a:t>
            </a:r>
            <a:r>
              <a:rPr lang="en-US" sz="1800" dirty="0">
                <a:solidFill>
                  <a:srgbClr val="00008B"/>
                </a:solidFill>
                <a:latin typeface="Lucida Console" panose="020B0609040504020204" pitchFamily="49" charset="0"/>
              </a:rPr>
              <a:t>f</a:t>
            </a:r>
            <a:r>
              <a:rPr lang="en-US" sz="1800">
                <a:solidFill>
                  <a:srgbClr val="00008B"/>
                </a:solidFill>
                <a:latin typeface="Lucida Console" panose="020B0609040504020204" pitchFamily="49" charset="0"/>
              </a:rPr>
              <a:t>unction</a:t>
            </a:r>
            <a:r>
              <a:rPr lang="en-US" sz="180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Get-</a:t>
            </a:r>
            <a:r>
              <a:rPr lang="en-US" sz="1800" dirty="0" err="1">
                <a:solidFill>
                  <a:srgbClr val="8A2BE2"/>
                </a:solidFill>
                <a:latin typeface="Lucida Console" panose="020B0609040504020204" pitchFamily="49" charset="0"/>
              </a:rPr>
              <a:t>ServiceInfo</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Get-Service</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-Name</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spooler</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a:t>
            </a:r>
            <a:r>
              <a:rPr lang="en-US" sz="1800" dirty="0" err="1">
                <a:solidFill>
                  <a:srgbClr val="000080"/>
                </a:solidFill>
                <a:latin typeface="Lucida Console" panose="020B0609040504020204" pitchFamily="49" charset="0"/>
              </a:rPr>
              <a:t>RequiredServices</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a:t>
            </a:r>
            <a:r>
              <a:rPr lang="en-US" sz="1800" dirty="0" err="1">
                <a:solidFill>
                  <a:srgbClr val="000080"/>
                </a:solidFill>
                <a:latin typeface="Lucida Console" panose="020B0609040504020204" pitchFamily="49" charset="0"/>
              </a:rPr>
              <a:t>ComputerName</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DC</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224893263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Parameters in a function</a:t>
            </a:r>
          </a:p>
        </p:txBody>
      </p:sp>
      <p:graphicFrame>
        <p:nvGraphicFramePr>
          <p:cNvPr id="17" name="Table 16">
            <a:extLst>
              <a:ext uri="{FF2B5EF4-FFF2-40B4-BE49-F238E27FC236}">
                <a16:creationId xmlns:a16="http://schemas.microsoft.com/office/drawing/2014/main" id="{012A938E-E70C-4074-B815-AAA8D6E2C29B}"/>
              </a:ext>
            </a:extLst>
          </p:cNvPr>
          <p:cNvGraphicFramePr>
            <a:graphicFrameLocks noGrp="1"/>
          </p:cNvGraphicFramePr>
          <p:nvPr>
            <p:extLst>
              <p:ext uri="{D42A27DB-BD31-4B8C-83A1-F6EECF244321}">
                <p14:modId xmlns:p14="http://schemas.microsoft.com/office/powerpoint/2010/main" val="5662121"/>
              </p:ext>
            </p:extLst>
          </p:nvPr>
        </p:nvGraphicFramePr>
        <p:xfrm>
          <a:off x="1641858" y="5734456"/>
          <a:ext cx="8722169" cy="402673"/>
        </p:xfrm>
        <a:graphic>
          <a:graphicData uri="http://schemas.openxmlformats.org/drawingml/2006/table">
            <a:tbl>
              <a:tblPr firstRow="1" bandRow="1"/>
              <a:tblGrid>
                <a:gridCol w="8722169">
                  <a:extLst>
                    <a:ext uri="{9D8B030D-6E8A-4147-A177-3AD203B41FA5}">
                      <a16:colId xmlns:a16="http://schemas.microsoft.com/office/drawing/2014/main" val="2301771837"/>
                    </a:ext>
                  </a:extLst>
                </a:gridCol>
              </a:tblGrid>
              <a:tr h="402673">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000" b="0" dirty="0">
                          <a:solidFill>
                            <a:srgbClr val="F5F5F5"/>
                          </a:solidFill>
                          <a:latin typeface="Lucida Console" panose="020B0609040504020204" pitchFamily="49" charset="0"/>
                        </a:rPr>
                        <a:t>PS C:\&gt; </a:t>
                      </a:r>
                      <a:r>
                        <a:rPr lang="en-AU" sz="2000" b="0" dirty="0">
                          <a:solidFill>
                            <a:srgbClr val="E0FFFF"/>
                          </a:solidFill>
                          <a:latin typeface="Lucida Console" panose="020B0609040504020204" pitchFamily="49" charset="0"/>
                        </a:rPr>
                        <a:t>Get-</a:t>
                      </a:r>
                      <a:r>
                        <a:rPr lang="en-AU" sz="2000" b="0" dirty="0" err="1">
                          <a:solidFill>
                            <a:srgbClr val="E0FFFF"/>
                          </a:solidFill>
                          <a:latin typeface="Lucida Console" panose="020B0609040504020204" pitchFamily="49" charset="0"/>
                        </a:rPr>
                        <a:t>ServiceInfo</a:t>
                      </a:r>
                      <a:r>
                        <a:rPr lang="en-AU" sz="2000" b="0" dirty="0">
                          <a:solidFill>
                            <a:srgbClr val="F5F5F5"/>
                          </a:solidFill>
                          <a:latin typeface="Lucida Console" panose="020B0609040504020204" pitchFamily="49" charset="0"/>
                        </a:rPr>
                        <a:t> </a:t>
                      </a:r>
                      <a:r>
                        <a:rPr lang="en-AU" sz="2000" b="0" dirty="0">
                          <a:solidFill>
                            <a:srgbClr val="FFE4B5"/>
                          </a:solidFill>
                          <a:latin typeface="Lucida Console" panose="020B0609040504020204" pitchFamily="49" charset="0"/>
                        </a:rPr>
                        <a:t>-svc</a:t>
                      </a:r>
                      <a:r>
                        <a:rPr lang="en-AU" sz="2000" b="0" dirty="0">
                          <a:solidFill>
                            <a:srgbClr val="F5F5F5"/>
                          </a:solidFill>
                          <a:latin typeface="Lucida Console" panose="020B0609040504020204" pitchFamily="49" charset="0"/>
                        </a:rPr>
                        <a:t> </a:t>
                      </a:r>
                      <a:r>
                        <a:rPr lang="en-AU" sz="2000" b="0" dirty="0">
                          <a:solidFill>
                            <a:srgbClr val="EE82EE"/>
                          </a:solidFill>
                          <a:latin typeface="Lucida Console" panose="020B0609040504020204" pitchFamily="49" charset="0"/>
                        </a:rPr>
                        <a:t>spooler</a:t>
                      </a:r>
                      <a:r>
                        <a:rPr lang="en-AU" sz="2000" b="0" dirty="0">
                          <a:solidFill>
                            <a:srgbClr val="F5F5F5"/>
                          </a:solidFill>
                          <a:latin typeface="Lucida Console" panose="020B0609040504020204" pitchFamily="49" charset="0"/>
                        </a:rPr>
                        <a:t> </a:t>
                      </a:r>
                      <a:r>
                        <a:rPr lang="en-AU" sz="2000" b="0" dirty="0">
                          <a:solidFill>
                            <a:srgbClr val="FFE4B5"/>
                          </a:solidFill>
                          <a:latin typeface="Lucida Console" panose="020B0609040504020204" pitchFamily="49" charset="0"/>
                        </a:rPr>
                        <a:t>-computer</a:t>
                      </a:r>
                      <a:r>
                        <a:rPr lang="en-AU" sz="2000" b="0" dirty="0">
                          <a:solidFill>
                            <a:srgbClr val="F5F5F5"/>
                          </a:solidFill>
                          <a:latin typeface="Lucida Console" panose="020B0609040504020204" pitchFamily="49" charset="0"/>
                        </a:rPr>
                        <a:t> </a:t>
                      </a:r>
                      <a:r>
                        <a:rPr lang="en-AU" sz="2000" b="0" dirty="0">
                          <a:solidFill>
                            <a:srgbClr val="EE82EE"/>
                          </a:solidFill>
                          <a:latin typeface="Lucida Console" panose="020B0609040504020204" pitchFamily="49" charset="0"/>
                        </a:rPr>
                        <a:t>localhost</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2050">
                        <a:lumMod val="90000"/>
                        <a:lumOff val="10000"/>
                      </a:srgbClr>
                    </a:solidFill>
                  </a:tcPr>
                </a:tc>
                <a:extLst>
                  <a:ext uri="{0D108BD9-81ED-4DB2-BD59-A6C34878D82A}">
                    <a16:rowId xmlns:a16="http://schemas.microsoft.com/office/drawing/2014/main" val="3826568006"/>
                  </a:ext>
                </a:extLst>
              </a:tr>
            </a:tbl>
          </a:graphicData>
        </a:graphic>
      </p:graphicFrame>
      <p:sp>
        <p:nvSpPr>
          <p:cNvPr id="18" name="TextBox 17">
            <a:extLst>
              <a:ext uri="{FF2B5EF4-FFF2-40B4-BE49-F238E27FC236}">
                <a16:creationId xmlns:a16="http://schemas.microsoft.com/office/drawing/2014/main" id="{92388B73-9F96-4B82-AD6D-EAE1EC0E1AAA}"/>
              </a:ext>
            </a:extLst>
          </p:cNvPr>
          <p:cNvSpPr txBox="1"/>
          <p:nvPr/>
        </p:nvSpPr>
        <p:spPr>
          <a:xfrm>
            <a:off x="457200" y="1286537"/>
            <a:ext cx="11277600" cy="2062103"/>
          </a:xfrm>
          <a:prstGeom prst="rect">
            <a:avLst/>
          </a:prstGeom>
          <a:solidFill>
            <a:sysClr val="window" lastClr="FFFFFF"/>
          </a:solidFill>
        </p:spPr>
        <p:txBody>
          <a:bodyPr wrap="square" rtlCol="0">
            <a:spAutoFit/>
          </a:bodyPr>
          <a:lstStyle/>
          <a:p>
            <a:pPr marL="342900" lvl="0" indent="-342900" defTabSz="457200">
              <a:buFont typeface="Arial" panose="020B0604020202020204" pitchFamily="34" charset="0"/>
              <a:buChar char="•"/>
              <a:defRPr/>
            </a:pPr>
            <a:r>
              <a:rPr lang="en-US" sz="3200" kern="0" dirty="0">
                <a:solidFill>
                  <a:srgbClr val="000000"/>
                </a:solidFill>
                <a:latin typeface="Segoe UI Light" panose="020B0502040204020203" pitchFamily="34" charset="0"/>
                <a:cs typeface="Segoe UI Light" panose="020B0502040204020203" pitchFamily="34" charset="0"/>
              </a:rPr>
              <a:t>Defined using param statement</a:t>
            </a:r>
          </a:p>
          <a:p>
            <a:pPr marL="342900" lvl="0" indent="-342900" defTabSz="457200">
              <a:buFont typeface="Arial" panose="020B0604020202020204" pitchFamily="34" charset="0"/>
              <a:buChar char="•"/>
              <a:defRPr/>
            </a:pPr>
            <a:r>
              <a:rPr lang="en-US" sz="3200" kern="0" dirty="0">
                <a:solidFill>
                  <a:srgbClr val="000000"/>
                </a:solidFill>
                <a:latin typeface="Segoe UI Light" panose="020B0502040204020203" pitchFamily="34" charset="0"/>
                <a:cs typeface="Segoe UI Light" panose="020B0502040204020203" pitchFamily="34" charset="0"/>
              </a:rPr>
              <a:t>Used just like variables</a:t>
            </a:r>
          </a:p>
          <a:p>
            <a:pPr marL="342900" lvl="0" indent="-342900" defTabSz="457200">
              <a:buFont typeface="Arial" panose="020B0604020202020204" pitchFamily="34" charset="0"/>
              <a:buChar char="•"/>
              <a:defRPr/>
            </a:pPr>
            <a:r>
              <a:rPr lang="en-US" sz="3200" kern="0" dirty="0">
                <a:solidFill>
                  <a:srgbClr val="000000"/>
                </a:solidFill>
                <a:latin typeface="Segoe UI Light" panose="020B0502040204020203" pitchFamily="34" charset="0"/>
                <a:cs typeface="Segoe UI Light" panose="020B0502040204020203" pitchFamily="34" charset="0"/>
              </a:rPr>
              <a:t>Passed in using Dash notation</a:t>
            </a:r>
          </a:p>
          <a:p>
            <a:pPr marL="342900" lvl="0" indent="-342900" defTabSz="457200">
              <a:buFont typeface="Arial" panose="020B0604020202020204" pitchFamily="34" charset="0"/>
              <a:buChar char="•"/>
              <a:defRPr/>
            </a:pPr>
            <a:r>
              <a:rPr lang="en-US" sz="3200" kern="0" dirty="0">
                <a:solidFill>
                  <a:srgbClr val="000000"/>
                </a:solidFill>
                <a:latin typeface="Segoe UI Light" panose="020B0502040204020203" pitchFamily="34" charset="0"/>
                <a:cs typeface="Segoe UI Light" panose="020B0502040204020203" pitchFamily="34" charset="0"/>
              </a:rPr>
              <a:t>Can have advanced attributes</a:t>
            </a:r>
            <a:endParaRPr kumimoji="0" lang="en-AU" sz="32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endParaRPr>
          </a:p>
        </p:txBody>
      </p:sp>
      <p:sp>
        <p:nvSpPr>
          <p:cNvPr id="21" name="Down Arrow 13">
            <a:extLst>
              <a:ext uri="{FF2B5EF4-FFF2-40B4-BE49-F238E27FC236}">
                <a16:creationId xmlns:a16="http://schemas.microsoft.com/office/drawing/2014/main" id="{DFF85D27-16EB-4DDA-830B-E3229F8CA900}"/>
              </a:ext>
            </a:extLst>
          </p:cNvPr>
          <p:cNvSpPr/>
          <p:nvPr/>
        </p:nvSpPr>
        <p:spPr>
          <a:xfrm>
            <a:off x="5791200" y="5031951"/>
            <a:ext cx="525079" cy="614028"/>
          </a:xfrm>
          <a:prstGeom prst="downArrow">
            <a:avLst/>
          </a:prstGeom>
          <a:solidFill>
            <a:srgbClr val="002050">
              <a:lumMod val="75000"/>
              <a:lumOff val="25000"/>
            </a:srgbClr>
          </a:solidFill>
          <a:ln w="9525" cap="flat" cmpd="sng" algn="ctr">
            <a:solidFill>
              <a:srgbClr val="0A5BB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prstClr val="white"/>
              </a:solidFill>
              <a:effectLst/>
              <a:uLnTx/>
              <a:uFillTx/>
              <a:latin typeface="Segoe UI"/>
              <a:ea typeface="+mn-ea"/>
              <a:cs typeface="+mn-cs"/>
            </a:endParaRPr>
          </a:p>
        </p:txBody>
      </p:sp>
      <p:sp>
        <p:nvSpPr>
          <p:cNvPr id="3" name="Rectangle 2">
            <a:extLst>
              <a:ext uri="{FF2B5EF4-FFF2-40B4-BE49-F238E27FC236}">
                <a16:creationId xmlns:a16="http://schemas.microsoft.com/office/drawing/2014/main" id="{9BC5EB03-8595-40CC-A244-DC6E71005B90}"/>
              </a:ext>
            </a:extLst>
          </p:cNvPr>
          <p:cNvSpPr/>
          <p:nvPr/>
        </p:nvSpPr>
        <p:spPr>
          <a:xfrm>
            <a:off x="1633177" y="3574992"/>
            <a:ext cx="8730850" cy="1323439"/>
          </a:xfrm>
          <a:prstGeom prst="rect">
            <a:avLst/>
          </a:prstGeom>
          <a:noFill/>
        </p:spPr>
        <p:txBody>
          <a:bodyPr wrap="square">
            <a:spAutoFit/>
          </a:bodyPr>
          <a:lstStyle/>
          <a:p>
            <a:r>
              <a:rPr lang="en-US" sz="1600" dirty="0"/>
              <a:t> </a:t>
            </a:r>
            <a:r>
              <a:rPr lang="en-US" sz="1600" dirty="0">
                <a:solidFill>
                  <a:srgbClr val="00008B"/>
                </a:solidFill>
                <a:latin typeface="Lucida Console" panose="020B0609040504020204" pitchFamily="49" charset="0"/>
              </a:rPr>
              <a:t>function</a:t>
            </a:r>
            <a:r>
              <a:rPr lang="en-US" sz="1600" dirty="0">
                <a:solidFill>
                  <a:prstClr val="black"/>
                </a:solidFill>
                <a:latin typeface="Lucida Console" panose="020B0609040504020204" pitchFamily="49" charset="0"/>
              </a:rPr>
              <a:t> </a:t>
            </a:r>
            <a:r>
              <a:rPr lang="en-US" sz="1600" dirty="0">
                <a:solidFill>
                  <a:srgbClr val="8A2BE2"/>
                </a:solidFill>
                <a:latin typeface="Lucida Console" panose="020B0609040504020204" pitchFamily="49" charset="0"/>
              </a:rPr>
              <a:t>Get-</a:t>
            </a:r>
            <a:r>
              <a:rPr lang="en-US" sz="1600" dirty="0" err="1">
                <a:solidFill>
                  <a:srgbClr val="8A2BE2"/>
                </a:solidFill>
                <a:latin typeface="Lucida Console" panose="020B0609040504020204" pitchFamily="49" charset="0"/>
              </a:rPr>
              <a:t>ServiceInfo</a:t>
            </a:r>
            <a:endParaRPr lang="en-US" sz="1600" dirty="0">
              <a:solidFill>
                <a:prstClr val="black"/>
              </a:solidFill>
              <a:latin typeface="Lucida Console" panose="020B0609040504020204" pitchFamily="49" charset="0"/>
            </a:endParaRPr>
          </a:p>
          <a:p>
            <a:r>
              <a:rPr lang="en-US" sz="1600" dirty="0">
                <a:solidFill>
                  <a:prstClr val="black"/>
                </a:solidFill>
                <a:latin typeface="Lucida Console" panose="020B0609040504020204" pitchFamily="49" charset="0"/>
              </a:rPr>
              <a:t>{</a:t>
            </a:r>
          </a:p>
          <a:p>
            <a:r>
              <a:rPr lang="en-US" sz="1600" dirty="0">
                <a:solidFill>
                  <a:prstClr val="black"/>
                </a:solidFill>
                <a:latin typeface="Lucida Console" panose="020B0609040504020204" pitchFamily="49" charset="0"/>
              </a:rPr>
              <a:t>    </a:t>
            </a:r>
            <a:r>
              <a:rPr lang="en-US" sz="1600" dirty="0">
                <a:solidFill>
                  <a:srgbClr val="00008B"/>
                </a:solidFill>
                <a:latin typeface="Lucida Console" panose="020B0609040504020204" pitchFamily="49" charset="0"/>
              </a:rPr>
              <a:t>Param</a:t>
            </a:r>
            <a:r>
              <a:rPr lang="en-US" sz="1600" dirty="0">
                <a:solidFill>
                  <a:prstClr val="black"/>
                </a:solidFill>
                <a:latin typeface="Lucida Console" panose="020B0609040504020204" pitchFamily="49" charset="0"/>
              </a:rPr>
              <a:t> (</a:t>
            </a:r>
            <a:r>
              <a:rPr lang="en-US" sz="1600" dirty="0">
                <a:solidFill>
                  <a:srgbClr val="FF4500"/>
                </a:solidFill>
                <a:latin typeface="Lucida Console" panose="020B0609040504020204" pitchFamily="49" charset="0"/>
              </a:rPr>
              <a:t>$svc</a:t>
            </a:r>
            <a:r>
              <a:rPr lang="en-US" sz="1600" dirty="0">
                <a:solidFill>
                  <a:srgbClr val="A9A9A9"/>
                </a:solidFill>
                <a:latin typeface="Lucida Console" panose="020B0609040504020204" pitchFamily="49" charset="0"/>
              </a:rPr>
              <a:t>,</a:t>
            </a:r>
            <a:r>
              <a:rPr lang="en-US" sz="1600" dirty="0">
                <a:solidFill>
                  <a:prstClr val="black"/>
                </a:solidFill>
                <a:latin typeface="Lucida Console" panose="020B0609040504020204" pitchFamily="49" charset="0"/>
              </a:rPr>
              <a:t> </a:t>
            </a:r>
            <a:r>
              <a:rPr lang="en-US" sz="1600" dirty="0">
                <a:solidFill>
                  <a:srgbClr val="FF4500"/>
                </a:solidFill>
                <a:latin typeface="Lucida Console" panose="020B0609040504020204" pitchFamily="49" charset="0"/>
              </a:rPr>
              <a:t>$computer</a:t>
            </a:r>
            <a:r>
              <a:rPr lang="en-US" sz="1600" dirty="0">
                <a:solidFill>
                  <a:prstClr val="black"/>
                </a:solidFill>
                <a:latin typeface="Lucida Console" panose="020B0609040504020204" pitchFamily="49" charset="0"/>
              </a:rPr>
              <a:t>)</a:t>
            </a:r>
          </a:p>
          <a:p>
            <a:r>
              <a:rPr lang="en-US" sz="1600" dirty="0">
                <a:solidFill>
                  <a:prstClr val="black"/>
                </a:solidFill>
                <a:latin typeface="Lucida Console" panose="020B0609040504020204" pitchFamily="49" charset="0"/>
              </a:rPr>
              <a:t>    </a:t>
            </a:r>
            <a:r>
              <a:rPr lang="en-US" sz="1600" dirty="0">
                <a:solidFill>
                  <a:srgbClr val="0000FF"/>
                </a:solidFill>
                <a:latin typeface="Lucida Console" panose="020B0609040504020204" pitchFamily="49" charset="0"/>
              </a:rPr>
              <a:t>Get-Service</a:t>
            </a:r>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-Name</a:t>
            </a:r>
            <a:r>
              <a:rPr lang="en-US" sz="1600" dirty="0">
                <a:solidFill>
                  <a:prstClr val="black"/>
                </a:solidFill>
                <a:latin typeface="Lucida Console" panose="020B0609040504020204" pitchFamily="49" charset="0"/>
              </a:rPr>
              <a:t> </a:t>
            </a:r>
            <a:r>
              <a:rPr lang="en-US" sz="1600" dirty="0">
                <a:solidFill>
                  <a:srgbClr val="FF4500"/>
                </a:solidFill>
                <a:latin typeface="Lucida Console" panose="020B0609040504020204" pitchFamily="49" charset="0"/>
              </a:rPr>
              <a:t>$svc</a:t>
            </a:r>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RequiredServices</a:t>
            </a:r>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ComputerName</a:t>
            </a:r>
            <a:r>
              <a:rPr lang="en-US" sz="1600" dirty="0">
                <a:solidFill>
                  <a:prstClr val="black"/>
                </a:solidFill>
                <a:latin typeface="Lucida Console" panose="020B0609040504020204" pitchFamily="49" charset="0"/>
              </a:rPr>
              <a:t> </a:t>
            </a:r>
            <a:r>
              <a:rPr lang="en-US" sz="1600" dirty="0">
                <a:solidFill>
                  <a:srgbClr val="FF4500"/>
                </a:solidFill>
                <a:latin typeface="Lucida Console" panose="020B0609040504020204" pitchFamily="49" charset="0"/>
              </a:rPr>
              <a:t>$computer</a:t>
            </a:r>
            <a:endParaRPr lang="en-US" sz="1600" dirty="0">
              <a:solidFill>
                <a:prstClr val="black"/>
              </a:solidFill>
              <a:latin typeface="Lucida Console" panose="020B0609040504020204" pitchFamily="49" charset="0"/>
            </a:endParaRPr>
          </a:p>
          <a:p>
            <a:r>
              <a:rPr lang="en-US" sz="1600"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287496399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HIDDEN - Slide40">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Functions 101</a:t>
            </a:r>
            <a:endParaRPr lang="en-US" sz="3600" dirty="0">
              <a:solidFill>
                <a:schemeClr val="tx1"/>
              </a:solidFill>
            </a:endParaRPr>
          </a:p>
        </p:txBody>
      </p:sp>
    </p:spTree>
    <p:extLst>
      <p:ext uri="{BB962C8B-B14F-4D97-AF65-F5344CB8AC3E}">
        <p14:creationId xmlns:p14="http://schemas.microsoft.com/office/powerpoint/2010/main" val="178766483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HIDDEN - Slide41">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14936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536575" y="288925"/>
            <a:ext cx="11655425" cy="900113"/>
          </a:xfrm>
        </p:spPr>
        <p:txBody>
          <a:bodyPr/>
          <a:lstStyle/>
          <a:p>
            <a:r>
              <a:rPr lang="en-US" dirty="0">
                <a:noFill/>
              </a:rPr>
              <a:t>Disclaimer</a:t>
            </a:r>
          </a:p>
        </p:txBody>
      </p:sp>
    </p:spTree>
    <p:extLst>
      <p:ext uri="{BB962C8B-B14F-4D97-AF65-F5344CB8AC3E}">
        <p14:creationId xmlns:p14="http://schemas.microsoft.com/office/powerpoint/2010/main" val="408935188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name="HIDDEN - Slide42">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a:xfrm>
            <a:off x="269239" y="2084172"/>
            <a:ext cx="11653523" cy="2139688"/>
          </a:xfrm>
        </p:spPr>
        <p:txBody>
          <a:bodyPr/>
          <a:lstStyle/>
          <a:p>
            <a:r>
              <a:rPr lang="en-US"/>
              <a:t>Introduction to PowerShell Remoting</a:t>
            </a:r>
            <a:endParaRPr lang="en-US" dirty="0"/>
          </a:p>
        </p:txBody>
      </p:sp>
    </p:spTree>
    <p:extLst>
      <p:ext uri="{BB962C8B-B14F-4D97-AF65-F5344CB8AC3E}">
        <p14:creationId xmlns:p14="http://schemas.microsoft.com/office/powerpoint/2010/main" val="186830931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45306C-E9C7-4C2A-99EA-6F3B3B008F9F}"/>
              </a:ext>
            </a:extLst>
          </p:cNvPr>
          <p:cNvSpPr>
            <a:spLocks noGrp="1"/>
          </p:cNvSpPr>
          <p:nvPr>
            <p:ph type="title"/>
          </p:nvPr>
        </p:nvSpPr>
        <p:spPr/>
        <p:txBody>
          <a:bodyPr>
            <a:normAutofit/>
          </a:bodyPr>
          <a:lstStyle/>
          <a:p>
            <a:r>
              <a:rPr lang="en-AU" sz="4000" dirty="0"/>
              <a:t>Various PowerShell Remote Administration Techniques</a:t>
            </a:r>
            <a:endParaRPr lang="en-US" sz="4000" dirty="0"/>
          </a:p>
        </p:txBody>
      </p:sp>
      <p:sp>
        <p:nvSpPr>
          <p:cNvPr id="96" name="Down Arrow 27">
            <a:extLst>
              <a:ext uri="{FF2B5EF4-FFF2-40B4-BE49-F238E27FC236}">
                <a16:creationId xmlns:a16="http://schemas.microsoft.com/office/drawing/2014/main" id="{13321401-D8CA-4495-93F5-0B29B93A46B9}"/>
              </a:ext>
            </a:extLst>
          </p:cNvPr>
          <p:cNvSpPr/>
          <p:nvPr/>
        </p:nvSpPr>
        <p:spPr bwMode="auto">
          <a:xfrm rot="16200000">
            <a:off x="8089337" y="5558424"/>
            <a:ext cx="392782" cy="597056"/>
          </a:xfrm>
          <a:prstGeom prst="downArrow">
            <a:avLst/>
          </a:prstGeom>
          <a:solidFill>
            <a:srgbClr val="FF0000"/>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defRPr/>
            </a:pPr>
            <a:endParaRPr lang="en-GB" sz="2000" kern="0" dirty="0">
              <a:solidFill>
                <a:srgbClr val="FFFFFF"/>
              </a:solidFill>
              <a:effectLst>
                <a:outerShdw blurRad="38100" dist="38100" dir="2700000" algn="tl">
                  <a:srgbClr val="000000">
                    <a:alpha val="43137"/>
                  </a:srgbClr>
                </a:outerShdw>
              </a:effectLst>
              <a:latin typeface="Calibri" pitchFamily="34" charset="0"/>
            </a:endParaRPr>
          </a:p>
        </p:txBody>
      </p:sp>
      <p:sp>
        <p:nvSpPr>
          <p:cNvPr id="97" name="Down Arrow 64">
            <a:extLst>
              <a:ext uri="{FF2B5EF4-FFF2-40B4-BE49-F238E27FC236}">
                <a16:creationId xmlns:a16="http://schemas.microsoft.com/office/drawing/2014/main" id="{77D6B58A-B735-4747-BD76-094B1EF5E754}"/>
              </a:ext>
            </a:extLst>
          </p:cNvPr>
          <p:cNvSpPr/>
          <p:nvPr/>
        </p:nvSpPr>
        <p:spPr bwMode="auto">
          <a:xfrm rot="16200000">
            <a:off x="8097444" y="4067949"/>
            <a:ext cx="392782" cy="613272"/>
          </a:xfrm>
          <a:prstGeom prst="downArrow">
            <a:avLst/>
          </a:prstGeom>
          <a:solidFill>
            <a:srgbClr val="FF0000"/>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defRPr/>
            </a:pPr>
            <a:endParaRPr lang="en-GB" sz="2000" kern="0" dirty="0">
              <a:solidFill>
                <a:srgbClr val="FFFFFF"/>
              </a:solidFill>
              <a:effectLst>
                <a:outerShdw blurRad="38100" dist="38100" dir="2700000" algn="tl">
                  <a:srgbClr val="000000">
                    <a:alpha val="43137"/>
                  </a:srgbClr>
                </a:outerShdw>
              </a:effectLst>
              <a:latin typeface="Calibri" pitchFamily="34" charset="0"/>
            </a:endParaRPr>
          </a:p>
        </p:txBody>
      </p:sp>
      <p:sp>
        <p:nvSpPr>
          <p:cNvPr id="98" name="Down Arrow 69">
            <a:extLst>
              <a:ext uri="{FF2B5EF4-FFF2-40B4-BE49-F238E27FC236}">
                <a16:creationId xmlns:a16="http://schemas.microsoft.com/office/drawing/2014/main" id="{D0728D18-ACDE-49F3-9E45-39AA3EE47F76}"/>
              </a:ext>
            </a:extLst>
          </p:cNvPr>
          <p:cNvSpPr/>
          <p:nvPr/>
        </p:nvSpPr>
        <p:spPr bwMode="auto">
          <a:xfrm rot="16200000">
            <a:off x="10024478" y="4831597"/>
            <a:ext cx="392782" cy="663086"/>
          </a:xfrm>
          <a:prstGeom prst="downArrow">
            <a:avLst/>
          </a:prstGeom>
          <a:solidFill>
            <a:srgbClr val="7030A0"/>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defRPr/>
            </a:pPr>
            <a:endParaRPr lang="en-GB" sz="2000" kern="0" dirty="0">
              <a:solidFill>
                <a:srgbClr val="FFFFFF"/>
              </a:solidFill>
              <a:effectLst>
                <a:outerShdw blurRad="38100" dist="38100" dir="2700000" algn="tl">
                  <a:srgbClr val="000000">
                    <a:alpha val="43137"/>
                  </a:srgbClr>
                </a:outerShdw>
              </a:effectLst>
              <a:latin typeface="Calibri" pitchFamily="34" charset="0"/>
            </a:endParaRPr>
          </a:p>
        </p:txBody>
      </p:sp>
      <p:sp>
        <p:nvSpPr>
          <p:cNvPr id="99" name="Down Arrow 52">
            <a:extLst>
              <a:ext uri="{FF2B5EF4-FFF2-40B4-BE49-F238E27FC236}">
                <a16:creationId xmlns:a16="http://schemas.microsoft.com/office/drawing/2014/main" id="{7BFA898B-36B9-4DCF-A3D9-66E392D00D30}"/>
              </a:ext>
            </a:extLst>
          </p:cNvPr>
          <p:cNvSpPr/>
          <p:nvPr/>
        </p:nvSpPr>
        <p:spPr bwMode="auto">
          <a:xfrm rot="16200000">
            <a:off x="6452656" y="1550839"/>
            <a:ext cx="392782" cy="3905926"/>
          </a:xfrm>
          <a:prstGeom prst="downArrow">
            <a:avLst/>
          </a:prstGeom>
          <a:solidFill>
            <a:srgbClr val="FF0000"/>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defRPr/>
            </a:pPr>
            <a:endParaRPr lang="en-GB" sz="2000" kern="0" dirty="0">
              <a:solidFill>
                <a:srgbClr val="FFFFFF"/>
              </a:solidFill>
              <a:effectLst>
                <a:outerShdw blurRad="38100" dist="38100" dir="2700000" algn="tl">
                  <a:srgbClr val="000000">
                    <a:alpha val="43137"/>
                  </a:srgbClr>
                </a:outerShdw>
              </a:effectLst>
              <a:latin typeface="Calibri" pitchFamily="34" charset="0"/>
            </a:endParaRPr>
          </a:p>
        </p:txBody>
      </p:sp>
      <p:sp>
        <p:nvSpPr>
          <p:cNvPr id="100" name="Down Arrow 61">
            <a:extLst>
              <a:ext uri="{FF2B5EF4-FFF2-40B4-BE49-F238E27FC236}">
                <a16:creationId xmlns:a16="http://schemas.microsoft.com/office/drawing/2014/main" id="{3834BE83-7F43-4EC0-AA26-0D278E3DEEA4}"/>
              </a:ext>
            </a:extLst>
          </p:cNvPr>
          <p:cNvSpPr/>
          <p:nvPr/>
        </p:nvSpPr>
        <p:spPr bwMode="auto">
          <a:xfrm rot="16200000">
            <a:off x="6452007" y="3277003"/>
            <a:ext cx="392782" cy="3904151"/>
          </a:xfrm>
          <a:prstGeom prst="downArrow">
            <a:avLst/>
          </a:prstGeom>
          <a:solidFill>
            <a:srgbClr val="FF0000"/>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defRPr/>
            </a:pPr>
            <a:endParaRPr lang="en-GB" sz="2000" kern="0" dirty="0">
              <a:solidFill>
                <a:srgbClr val="FFFFFF"/>
              </a:solidFill>
              <a:effectLst>
                <a:outerShdw blurRad="38100" dist="38100" dir="2700000" algn="tl">
                  <a:srgbClr val="000000">
                    <a:alpha val="43137"/>
                  </a:srgbClr>
                </a:outerShdw>
              </a:effectLst>
              <a:latin typeface="Calibri" pitchFamily="34" charset="0"/>
            </a:endParaRPr>
          </a:p>
        </p:txBody>
      </p:sp>
      <p:sp>
        <p:nvSpPr>
          <p:cNvPr id="101" name="Down Arrow 54">
            <a:extLst>
              <a:ext uri="{FF2B5EF4-FFF2-40B4-BE49-F238E27FC236}">
                <a16:creationId xmlns:a16="http://schemas.microsoft.com/office/drawing/2014/main" id="{6B4E634B-9762-4FE5-9E8A-1FCFEF0D50B2}"/>
              </a:ext>
            </a:extLst>
          </p:cNvPr>
          <p:cNvSpPr/>
          <p:nvPr/>
        </p:nvSpPr>
        <p:spPr bwMode="auto">
          <a:xfrm rot="16200000">
            <a:off x="5271095" y="3454217"/>
            <a:ext cx="392782" cy="884734"/>
          </a:xfrm>
          <a:prstGeom prst="downArrow">
            <a:avLst/>
          </a:prstGeom>
          <a:solidFill>
            <a:srgbClr val="FF9933"/>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defRPr/>
            </a:pPr>
            <a:endParaRPr lang="en-GB" sz="2000" kern="0" dirty="0">
              <a:solidFill>
                <a:srgbClr val="FFFFFF"/>
              </a:solidFill>
              <a:effectLst>
                <a:outerShdw blurRad="38100" dist="38100" dir="2700000" algn="tl">
                  <a:srgbClr val="000000">
                    <a:alpha val="43137"/>
                  </a:srgbClr>
                </a:outerShdw>
              </a:effectLst>
              <a:latin typeface="Calibri" pitchFamily="34" charset="0"/>
            </a:endParaRPr>
          </a:p>
        </p:txBody>
      </p:sp>
      <p:sp>
        <p:nvSpPr>
          <p:cNvPr id="102" name="Down Arrow 59">
            <a:extLst>
              <a:ext uri="{FF2B5EF4-FFF2-40B4-BE49-F238E27FC236}">
                <a16:creationId xmlns:a16="http://schemas.microsoft.com/office/drawing/2014/main" id="{95236D51-23FD-4559-80F9-58F615FE54B9}"/>
              </a:ext>
            </a:extLst>
          </p:cNvPr>
          <p:cNvSpPr/>
          <p:nvPr/>
        </p:nvSpPr>
        <p:spPr bwMode="auto">
          <a:xfrm rot="16200000">
            <a:off x="5257984" y="4460884"/>
            <a:ext cx="392782" cy="884734"/>
          </a:xfrm>
          <a:prstGeom prst="downArrow">
            <a:avLst/>
          </a:prstGeom>
          <a:solidFill>
            <a:srgbClr val="FF9933"/>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defRPr/>
            </a:pPr>
            <a:endParaRPr lang="en-GB" sz="2000" kern="0" dirty="0">
              <a:solidFill>
                <a:srgbClr val="FFFFFF"/>
              </a:solidFill>
              <a:effectLst>
                <a:outerShdw blurRad="38100" dist="38100" dir="2700000" algn="tl">
                  <a:srgbClr val="000000">
                    <a:alpha val="43137"/>
                  </a:srgbClr>
                </a:outerShdw>
              </a:effectLst>
              <a:latin typeface="Calibri" pitchFamily="34" charset="0"/>
            </a:endParaRPr>
          </a:p>
        </p:txBody>
      </p:sp>
      <p:sp>
        <p:nvSpPr>
          <p:cNvPr id="103" name="Down Arrow 60">
            <a:extLst>
              <a:ext uri="{FF2B5EF4-FFF2-40B4-BE49-F238E27FC236}">
                <a16:creationId xmlns:a16="http://schemas.microsoft.com/office/drawing/2014/main" id="{C84B55A3-23A6-46C5-948C-F84C83384500}"/>
              </a:ext>
            </a:extLst>
          </p:cNvPr>
          <p:cNvSpPr/>
          <p:nvPr/>
        </p:nvSpPr>
        <p:spPr bwMode="auto">
          <a:xfrm rot="16200000">
            <a:off x="5261443" y="3999800"/>
            <a:ext cx="392782" cy="884734"/>
          </a:xfrm>
          <a:prstGeom prst="downArrow">
            <a:avLst/>
          </a:prstGeom>
          <a:solidFill>
            <a:srgbClr val="FF9933"/>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defRPr/>
            </a:pPr>
            <a:endParaRPr lang="en-GB" sz="2000" kern="0" dirty="0">
              <a:solidFill>
                <a:srgbClr val="FFFFFF"/>
              </a:solidFill>
              <a:effectLst>
                <a:outerShdw blurRad="38100" dist="38100" dir="2700000" algn="tl">
                  <a:srgbClr val="000000">
                    <a:alpha val="43137"/>
                  </a:srgbClr>
                </a:outerShdw>
              </a:effectLst>
              <a:latin typeface="Calibri" pitchFamily="34" charset="0"/>
            </a:endParaRPr>
          </a:p>
        </p:txBody>
      </p:sp>
      <p:sp>
        <p:nvSpPr>
          <p:cNvPr id="104" name="Rectangle 103">
            <a:extLst>
              <a:ext uri="{FF2B5EF4-FFF2-40B4-BE49-F238E27FC236}">
                <a16:creationId xmlns:a16="http://schemas.microsoft.com/office/drawing/2014/main" id="{0CF8F557-11DC-4EC0-9089-D23B843AF3E6}"/>
              </a:ext>
            </a:extLst>
          </p:cNvPr>
          <p:cNvSpPr/>
          <p:nvPr/>
        </p:nvSpPr>
        <p:spPr bwMode="auto">
          <a:xfrm>
            <a:off x="8611897" y="3385156"/>
            <a:ext cx="1302804" cy="3202779"/>
          </a:xfrm>
          <a:prstGeom prst="rect">
            <a:avLst/>
          </a:prstGeom>
          <a:solidFill>
            <a:srgbClr val="7F9BBC"/>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r>
              <a:rPr lang="en-GB" sz="1800" kern="0" dirty="0">
                <a:solidFill>
                  <a:srgbClr val="FFFFFF"/>
                </a:solidFill>
                <a:latin typeface="Calibri" pitchFamily="34" charset="0"/>
                <a:cs typeface="Calibri" pitchFamily="34" charset="0"/>
              </a:rPr>
              <a:t>WS-MAN</a:t>
            </a:r>
          </a:p>
        </p:txBody>
      </p:sp>
      <p:sp>
        <p:nvSpPr>
          <p:cNvPr id="105" name="Rectangle 104">
            <a:extLst>
              <a:ext uri="{FF2B5EF4-FFF2-40B4-BE49-F238E27FC236}">
                <a16:creationId xmlns:a16="http://schemas.microsoft.com/office/drawing/2014/main" id="{36698D67-A1F2-4A4B-8935-040284D9BF14}"/>
              </a:ext>
            </a:extLst>
          </p:cNvPr>
          <p:cNvSpPr/>
          <p:nvPr/>
        </p:nvSpPr>
        <p:spPr bwMode="auto">
          <a:xfrm>
            <a:off x="2886198" y="4758572"/>
            <a:ext cx="2146832" cy="663757"/>
          </a:xfrm>
          <a:prstGeom prst="rect">
            <a:avLst/>
          </a:prstGeom>
          <a:solidFill>
            <a:srgbClr val="7F9BBC"/>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defRPr/>
            </a:pPr>
            <a:r>
              <a:rPr lang="en-GB" sz="1800" kern="0" dirty="0">
                <a:solidFill>
                  <a:srgbClr val="FFFFFF"/>
                </a:solidFill>
                <a:latin typeface="Calibri" pitchFamily="34" charset="0"/>
                <a:cs typeface="Calibri" pitchFamily="34" charset="0"/>
              </a:rPr>
              <a:t>DSC </a:t>
            </a:r>
            <a:r>
              <a:rPr lang="en-GB" sz="1800" kern="0" dirty="0" err="1">
                <a:solidFill>
                  <a:srgbClr val="FFFFFF"/>
                </a:solidFill>
                <a:latin typeface="Calibri" pitchFamily="34" charset="0"/>
                <a:cs typeface="Calibri" pitchFamily="34" charset="0"/>
              </a:rPr>
              <a:t>Cmdlets</a:t>
            </a:r>
            <a:endParaRPr lang="en-GB" sz="1800" kern="0" dirty="0">
              <a:solidFill>
                <a:srgbClr val="FFFFFF"/>
              </a:solidFill>
              <a:latin typeface="Calibri" pitchFamily="34" charset="0"/>
              <a:cs typeface="Calibri" pitchFamily="34" charset="0"/>
            </a:endParaRPr>
          </a:p>
        </p:txBody>
      </p:sp>
      <p:sp>
        <p:nvSpPr>
          <p:cNvPr id="106" name="Rectangle 105">
            <a:extLst>
              <a:ext uri="{FF2B5EF4-FFF2-40B4-BE49-F238E27FC236}">
                <a16:creationId xmlns:a16="http://schemas.microsoft.com/office/drawing/2014/main" id="{C9FE8124-7BCE-47D9-A8DA-502F53FBDF40}"/>
              </a:ext>
            </a:extLst>
          </p:cNvPr>
          <p:cNvSpPr/>
          <p:nvPr/>
        </p:nvSpPr>
        <p:spPr bwMode="auto">
          <a:xfrm>
            <a:off x="5900196" y="3705784"/>
            <a:ext cx="2087002" cy="1326903"/>
          </a:xfrm>
          <a:prstGeom prst="rect">
            <a:avLst/>
          </a:prstGeom>
          <a:solidFill>
            <a:srgbClr val="7F9BBC"/>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defRPr/>
            </a:pPr>
            <a:r>
              <a:rPr lang="en-GB" sz="1800" kern="0" dirty="0">
                <a:solidFill>
                  <a:srgbClr val="FFFFFF"/>
                </a:solidFill>
                <a:latin typeface="Calibri" pitchFamily="34" charset="0"/>
                <a:cs typeface="Calibri" pitchFamily="34" charset="0"/>
              </a:rPr>
              <a:t>CIM Sessions</a:t>
            </a:r>
          </a:p>
          <a:p>
            <a:pPr algn="ctr" defTabSz="914099">
              <a:defRPr/>
            </a:pPr>
            <a:r>
              <a:rPr lang="en-GB" sz="1800" i="1" kern="0" dirty="0">
                <a:solidFill>
                  <a:srgbClr val="FFFFFF"/>
                </a:solidFill>
                <a:latin typeface="Calibri" pitchFamily="34" charset="0"/>
                <a:cs typeface="Calibri" pitchFamily="34" charset="0"/>
              </a:rPr>
              <a:t>Connection Settings On</a:t>
            </a:r>
            <a:r>
              <a:rPr lang="en-GB" sz="1800" b="1" i="1" kern="0" dirty="0">
                <a:solidFill>
                  <a:srgbClr val="FFFFFF"/>
                </a:solidFill>
                <a:latin typeface="Calibri" pitchFamily="34" charset="0"/>
                <a:cs typeface="Calibri" pitchFamily="34" charset="0"/>
              </a:rPr>
              <a:t>l</a:t>
            </a:r>
            <a:r>
              <a:rPr lang="en-GB" sz="1800" i="1" kern="0" dirty="0">
                <a:solidFill>
                  <a:srgbClr val="FFFFFF"/>
                </a:solidFill>
                <a:latin typeface="Calibri" pitchFamily="34" charset="0"/>
                <a:cs typeface="Calibri" pitchFamily="34" charset="0"/>
              </a:rPr>
              <a:t>y, Non-</a:t>
            </a:r>
            <a:r>
              <a:rPr lang="en-GB" sz="1800" i="1" kern="0" dirty="0" err="1">
                <a:solidFill>
                  <a:srgbClr val="FFFFFF"/>
                </a:solidFill>
                <a:latin typeface="Calibri" pitchFamily="34" charset="0"/>
                <a:cs typeface="Calibri" pitchFamily="34" charset="0"/>
              </a:rPr>
              <a:t>Stateful</a:t>
            </a:r>
            <a:endParaRPr lang="en-GB" sz="1800" i="1" kern="0" dirty="0">
              <a:solidFill>
                <a:srgbClr val="FFFFFF"/>
              </a:solidFill>
              <a:latin typeface="Calibri" pitchFamily="34" charset="0"/>
              <a:cs typeface="Calibri" pitchFamily="34" charset="0"/>
            </a:endParaRPr>
          </a:p>
        </p:txBody>
      </p:sp>
      <p:sp>
        <p:nvSpPr>
          <p:cNvPr id="107" name="Rectangle 106">
            <a:extLst>
              <a:ext uri="{FF2B5EF4-FFF2-40B4-BE49-F238E27FC236}">
                <a16:creationId xmlns:a16="http://schemas.microsoft.com/office/drawing/2014/main" id="{4B5D0034-FAEE-48C0-9328-A61F41AD87CD}"/>
              </a:ext>
            </a:extLst>
          </p:cNvPr>
          <p:cNvSpPr/>
          <p:nvPr/>
        </p:nvSpPr>
        <p:spPr>
          <a:xfrm>
            <a:off x="2865169" y="990600"/>
            <a:ext cx="2146836" cy="549979"/>
          </a:xfrm>
          <a:prstGeom prst="rect">
            <a:avLst/>
          </a:prstGeom>
          <a:solidFill>
            <a:srgbClr val="012456"/>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prstClr val="white"/>
                </a:solidFill>
                <a:effectLst/>
                <a:uLnTx/>
                <a:uFillTx/>
                <a:latin typeface="Segoe UI"/>
                <a:ea typeface="+mn-ea"/>
                <a:cs typeface="+mn-cs"/>
              </a:rPr>
              <a:t>Entry Point</a:t>
            </a:r>
          </a:p>
        </p:txBody>
      </p:sp>
      <p:sp>
        <p:nvSpPr>
          <p:cNvPr id="108" name="Rectangle 107">
            <a:extLst>
              <a:ext uri="{FF2B5EF4-FFF2-40B4-BE49-F238E27FC236}">
                <a16:creationId xmlns:a16="http://schemas.microsoft.com/office/drawing/2014/main" id="{411E0676-8D57-44EE-AF52-A181B1873336}"/>
              </a:ext>
            </a:extLst>
          </p:cNvPr>
          <p:cNvSpPr/>
          <p:nvPr/>
        </p:nvSpPr>
        <p:spPr>
          <a:xfrm>
            <a:off x="5889014" y="990600"/>
            <a:ext cx="4000309" cy="549979"/>
          </a:xfrm>
          <a:prstGeom prst="rect">
            <a:avLst/>
          </a:prstGeom>
          <a:solidFill>
            <a:srgbClr val="012456"/>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prstClr val="white"/>
                </a:solidFill>
                <a:effectLst/>
                <a:uLnTx/>
                <a:uFillTx/>
                <a:latin typeface="Segoe UI"/>
                <a:ea typeface="+mn-ea"/>
                <a:cs typeface="+mn-cs"/>
              </a:rPr>
              <a:t>Transport</a:t>
            </a:r>
          </a:p>
        </p:txBody>
      </p:sp>
      <p:sp>
        <p:nvSpPr>
          <p:cNvPr id="109" name="Rectangle 108">
            <a:extLst>
              <a:ext uri="{FF2B5EF4-FFF2-40B4-BE49-F238E27FC236}">
                <a16:creationId xmlns:a16="http://schemas.microsoft.com/office/drawing/2014/main" id="{C9F2E2BA-9984-41DB-8FC6-5EBFA6D8F3E2}"/>
              </a:ext>
            </a:extLst>
          </p:cNvPr>
          <p:cNvSpPr/>
          <p:nvPr/>
        </p:nvSpPr>
        <p:spPr bwMode="auto">
          <a:xfrm>
            <a:off x="10539399" y="1639016"/>
            <a:ext cx="1383361" cy="4951366"/>
          </a:xfrm>
          <a:prstGeom prst="rect">
            <a:avLst/>
          </a:prstGeom>
          <a:solidFill>
            <a:srgbClr val="7F9BBC"/>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r>
              <a:rPr lang="en-GB" sz="1800" kern="0" dirty="0">
                <a:solidFill>
                  <a:srgbClr val="FFFFFF"/>
                </a:solidFill>
                <a:latin typeface="Calibri" pitchFamily="34" charset="0"/>
                <a:cs typeface="Calibri" pitchFamily="34" charset="0"/>
              </a:rPr>
              <a:t>TCP/IP</a:t>
            </a:r>
          </a:p>
        </p:txBody>
      </p:sp>
      <p:sp>
        <p:nvSpPr>
          <p:cNvPr id="110" name="Rectangle 109">
            <a:extLst>
              <a:ext uri="{FF2B5EF4-FFF2-40B4-BE49-F238E27FC236}">
                <a16:creationId xmlns:a16="http://schemas.microsoft.com/office/drawing/2014/main" id="{85F3B7C2-0C81-4248-9889-3E4A9E15F1C0}"/>
              </a:ext>
            </a:extLst>
          </p:cNvPr>
          <p:cNvSpPr/>
          <p:nvPr/>
        </p:nvSpPr>
        <p:spPr>
          <a:xfrm>
            <a:off x="10539399" y="990600"/>
            <a:ext cx="1383361" cy="549979"/>
          </a:xfrm>
          <a:prstGeom prst="rect">
            <a:avLst/>
          </a:prstGeom>
          <a:solidFill>
            <a:srgbClr val="012456"/>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prstClr val="white"/>
                </a:solidFill>
                <a:effectLst/>
                <a:uLnTx/>
                <a:uFillTx/>
                <a:latin typeface="Segoe UI"/>
                <a:ea typeface="+mn-ea"/>
                <a:cs typeface="+mn-cs"/>
              </a:rPr>
              <a:t>Network</a:t>
            </a:r>
          </a:p>
        </p:txBody>
      </p:sp>
      <p:sp>
        <p:nvSpPr>
          <p:cNvPr id="111" name="Rectangle 110">
            <a:extLst>
              <a:ext uri="{FF2B5EF4-FFF2-40B4-BE49-F238E27FC236}">
                <a16:creationId xmlns:a16="http://schemas.microsoft.com/office/drawing/2014/main" id="{F8DBF057-70FA-4648-9DF1-F4152F945006}"/>
              </a:ext>
            </a:extLst>
          </p:cNvPr>
          <p:cNvSpPr/>
          <p:nvPr/>
        </p:nvSpPr>
        <p:spPr bwMode="auto">
          <a:xfrm>
            <a:off x="2886198" y="4236716"/>
            <a:ext cx="2146909" cy="401842"/>
          </a:xfrm>
          <a:prstGeom prst="rect">
            <a:avLst/>
          </a:prstGeom>
          <a:solidFill>
            <a:srgbClr val="7F9BBC"/>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defRPr/>
            </a:pPr>
            <a:r>
              <a:rPr lang="en-GB" sz="1800" kern="0" dirty="0">
                <a:solidFill>
                  <a:srgbClr val="FFFFFF"/>
                </a:solidFill>
                <a:latin typeface="Calibri" pitchFamily="34" charset="0"/>
                <a:cs typeface="Calibri" pitchFamily="34" charset="0"/>
              </a:rPr>
              <a:t>CDXML </a:t>
            </a:r>
            <a:r>
              <a:rPr lang="en-GB" sz="1800" kern="0" dirty="0" err="1">
                <a:solidFill>
                  <a:srgbClr val="FFFFFF"/>
                </a:solidFill>
                <a:latin typeface="Calibri" pitchFamily="34" charset="0"/>
                <a:cs typeface="Calibri" pitchFamily="34" charset="0"/>
              </a:rPr>
              <a:t>Cmdlets</a:t>
            </a:r>
            <a:endParaRPr lang="en-GB" sz="1800" kern="0" dirty="0">
              <a:solidFill>
                <a:srgbClr val="FFFFFF"/>
              </a:solidFill>
              <a:latin typeface="Calibri" pitchFamily="34" charset="0"/>
              <a:cs typeface="Calibri" pitchFamily="34" charset="0"/>
            </a:endParaRPr>
          </a:p>
        </p:txBody>
      </p:sp>
      <p:sp>
        <p:nvSpPr>
          <p:cNvPr id="112" name="Down Arrow 37">
            <a:extLst>
              <a:ext uri="{FF2B5EF4-FFF2-40B4-BE49-F238E27FC236}">
                <a16:creationId xmlns:a16="http://schemas.microsoft.com/office/drawing/2014/main" id="{745E7ACE-5AA3-476A-AC53-BA3828DA6155}"/>
              </a:ext>
            </a:extLst>
          </p:cNvPr>
          <p:cNvSpPr/>
          <p:nvPr/>
        </p:nvSpPr>
        <p:spPr bwMode="auto">
          <a:xfrm rot="16200000">
            <a:off x="10014552" y="1945697"/>
            <a:ext cx="392782" cy="682939"/>
          </a:xfrm>
          <a:prstGeom prst="downArrow">
            <a:avLst/>
          </a:prstGeom>
          <a:solidFill>
            <a:srgbClr val="7030A0"/>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defRPr/>
            </a:pPr>
            <a:endParaRPr lang="en-GB" sz="2000" kern="0" dirty="0">
              <a:solidFill>
                <a:srgbClr val="FFFFFF"/>
              </a:solidFill>
              <a:effectLst>
                <a:outerShdw blurRad="38100" dist="38100" dir="2700000" algn="tl">
                  <a:srgbClr val="000000">
                    <a:alpha val="43137"/>
                  </a:srgbClr>
                </a:outerShdw>
              </a:effectLst>
              <a:latin typeface="Calibri" pitchFamily="34" charset="0"/>
            </a:endParaRPr>
          </a:p>
        </p:txBody>
      </p:sp>
      <p:sp>
        <p:nvSpPr>
          <p:cNvPr id="113" name="Down Arrow 40">
            <a:extLst>
              <a:ext uri="{FF2B5EF4-FFF2-40B4-BE49-F238E27FC236}">
                <a16:creationId xmlns:a16="http://schemas.microsoft.com/office/drawing/2014/main" id="{ECB57975-2394-4F22-917C-29EEDD3CF301}"/>
              </a:ext>
            </a:extLst>
          </p:cNvPr>
          <p:cNvSpPr/>
          <p:nvPr/>
        </p:nvSpPr>
        <p:spPr bwMode="auto">
          <a:xfrm rot="16200000">
            <a:off x="8120020" y="2019300"/>
            <a:ext cx="392782" cy="590972"/>
          </a:xfrm>
          <a:prstGeom prst="downArrow">
            <a:avLst/>
          </a:prstGeom>
          <a:solidFill>
            <a:srgbClr val="000000"/>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ndParaRPr>
          </a:p>
        </p:txBody>
      </p:sp>
      <p:sp>
        <p:nvSpPr>
          <p:cNvPr id="114" name="Down Arrow 41">
            <a:extLst>
              <a:ext uri="{FF2B5EF4-FFF2-40B4-BE49-F238E27FC236}">
                <a16:creationId xmlns:a16="http://schemas.microsoft.com/office/drawing/2014/main" id="{6A2326D2-53F7-46C5-AE5C-CF636BE91564}"/>
              </a:ext>
            </a:extLst>
          </p:cNvPr>
          <p:cNvSpPr/>
          <p:nvPr/>
        </p:nvSpPr>
        <p:spPr bwMode="auto">
          <a:xfrm rot="16200000">
            <a:off x="5257983" y="1628558"/>
            <a:ext cx="392782" cy="884735"/>
          </a:xfrm>
          <a:prstGeom prst="downArrow">
            <a:avLst/>
          </a:prstGeom>
          <a:solidFill>
            <a:srgbClr val="129038"/>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ndParaRPr>
          </a:p>
        </p:txBody>
      </p:sp>
      <p:sp>
        <p:nvSpPr>
          <p:cNvPr id="115" name="Down Arrow 44">
            <a:extLst>
              <a:ext uri="{FF2B5EF4-FFF2-40B4-BE49-F238E27FC236}">
                <a16:creationId xmlns:a16="http://schemas.microsoft.com/office/drawing/2014/main" id="{4869EA2C-7B3D-47B1-A4BC-BD8CABB78FE4}"/>
              </a:ext>
            </a:extLst>
          </p:cNvPr>
          <p:cNvSpPr/>
          <p:nvPr/>
        </p:nvSpPr>
        <p:spPr bwMode="auto">
          <a:xfrm rot="16200000">
            <a:off x="5261443" y="2153630"/>
            <a:ext cx="392782" cy="884734"/>
          </a:xfrm>
          <a:prstGeom prst="downArrow">
            <a:avLst/>
          </a:prstGeom>
          <a:solidFill>
            <a:srgbClr val="129038"/>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ndParaRPr>
          </a:p>
        </p:txBody>
      </p:sp>
      <p:sp>
        <p:nvSpPr>
          <p:cNvPr id="116" name="Down Arrow 62">
            <a:extLst>
              <a:ext uri="{FF2B5EF4-FFF2-40B4-BE49-F238E27FC236}">
                <a16:creationId xmlns:a16="http://schemas.microsoft.com/office/drawing/2014/main" id="{5E8416C8-9861-4558-8CA5-9257ECA42B3E}"/>
              </a:ext>
            </a:extLst>
          </p:cNvPr>
          <p:cNvSpPr/>
          <p:nvPr/>
        </p:nvSpPr>
        <p:spPr bwMode="auto">
          <a:xfrm rot="16200000">
            <a:off x="5257984" y="2663062"/>
            <a:ext cx="392782" cy="884734"/>
          </a:xfrm>
          <a:prstGeom prst="downArrow">
            <a:avLst/>
          </a:prstGeom>
          <a:solidFill>
            <a:srgbClr val="129038"/>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ndParaRPr>
          </a:p>
        </p:txBody>
      </p:sp>
      <p:sp>
        <p:nvSpPr>
          <p:cNvPr id="117" name="Rectangle 116">
            <a:extLst>
              <a:ext uri="{FF2B5EF4-FFF2-40B4-BE49-F238E27FC236}">
                <a16:creationId xmlns:a16="http://schemas.microsoft.com/office/drawing/2014/main" id="{9BC13722-8CEF-4DFA-9C27-D353AF40C061}"/>
              </a:ext>
            </a:extLst>
          </p:cNvPr>
          <p:cNvSpPr/>
          <p:nvPr/>
        </p:nvSpPr>
        <p:spPr bwMode="auto">
          <a:xfrm>
            <a:off x="5889014" y="1639016"/>
            <a:ext cx="2131911" cy="1615813"/>
          </a:xfrm>
          <a:prstGeom prst="rect">
            <a:avLst/>
          </a:prstGeom>
          <a:solidFill>
            <a:srgbClr val="7F9BBC"/>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r>
              <a:rPr lang="en-GB" sz="1800" kern="0" dirty="0">
                <a:solidFill>
                  <a:srgbClr val="FFFFFF"/>
                </a:solidFill>
                <a:latin typeface="Calibri" pitchFamily="34" charset="0"/>
                <a:cs typeface="Calibri" pitchFamily="34" charset="0"/>
              </a:rPr>
              <a:t>DCOM</a:t>
            </a:r>
          </a:p>
        </p:txBody>
      </p:sp>
      <p:sp>
        <p:nvSpPr>
          <p:cNvPr id="118" name="Rectangle 117">
            <a:extLst>
              <a:ext uri="{FF2B5EF4-FFF2-40B4-BE49-F238E27FC236}">
                <a16:creationId xmlns:a16="http://schemas.microsoft.com/office/drawing/2014/main" id="{64B07711-6488-4D9C-BF49-D01B43EDFA9E}"/>
              </a:ext>
            </a:extLst>
          </p:cNvPr>
          <p:cNvSpPr/>
          <p:nvPr/>
        </p:nvSpPr>
        <p:spPr bwMode="auto">
          <a:xfrm>
            <a:off x="2886198" y="2394634"/>
            <a:ext cx="2146837" cy="388947"/>
          </a:xfrm>
          <a:prstGeom prst="rect">
            <a:avLst/>
          </a:prstGeom>
          <a:solidFill>
            <a:srgbClr val="7F9BBC"/>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defRPr/>
            </a:pPr>
            <a:r>
              <a:rPr lang="en-GB" sz="1800" kern="0" dirty="0">
                <a:solidFill>
                  <a:srgbClr val="FFFFFF"/>
                </a:solidFill>
                <a:latin typeface="Calibri" pitchFamily="34" charset="0"/>
                <a:cs typeface="Calibri" pitchFamily="34" charset="0"/>
              </a:rPr>
              <a:t>WMI Cmdlets</a:t>
            </a:r>
          </a:p>
        </p:txBody>
      </p:sp>
      <p:sp>
        <p:nvSpPr>
          <p:cNvPr id="119" name="Rectangle 118">
            <a:extLst>
              <a:ext uri="{FF2B5EF4-FFF2-40B4-BE49-F238E27FC236}">
                <a16:creationId xmlns:a16="http://schemas.microsoft.com/office/drawing/2014/main" id="{C8D3064A-9D99-40A4-A88C-DA1FACA6C99D}"/>
              </a:ext>
            </a:extLst>
          </p:cNvPr>
          <p:cNvSpPr/>
          <p:nvPr/>
        </p:nvSpPr>
        <p:spPr bwMode="auto">
          <a:xfrm>
            <a:off x="2886198" y="1639016"/>
            <a:ext cx="2146832" cy="669724"/>
          </a:xfrm>
          <a:prstGeom prst="rect">
            <a:avLst/>
          </a:prstGeom>
          <a:solidFill>
            <a:srgbClr val="7F9BBC"/>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defRPr/>
            </a:pPr>
            <a:r>
              <a:rPr lang="en-GB" sz="1600" kern="0" dirty="0">
                <a:solidFill>
                  <a:srgbClr val="FFFFFF"/>
                </a:solidFill>
                <a:latin typeface="Calibri" pitchFamily="34" charset="0"/>
                <a:cs typeface="Calibri" pitchFamily="34" charset="0"/>
              </a:rPr>
              <a:t>Resource-Specific </a:t>
            </a:r>
            <a:r>
              <a:rPr lang="en-GB" sz="1600" kern="0" dirty="0" err="1">
                <a:solidFill>
                  <a:srgbClr val="FFFFFF"/>
                </a:solidFill>
                <a:latin typeface="Calibri" pitchFamily="34" charset="0"/>
                <a:cs typeface="Calibri" pitchFamily="34" charset="0"/>
              </a:rPr>
              <a:t>Cmdlets</a:t>
            </a:r>
            <a:br>
              <a:rPr lang="en-GB" sz="1600" kern="0" dirty="0">
                <a:solidFill>
                  <a:srgbClr val="FFFFFF"/>
                </a:solidFill>
                <a:latin typeface="Calibri" pitchFamily="34" charset="0"/>
                <a:cs typeface="Calibri" pitchFamily="34" charset="0"/>
              </a:rPr>
            </a:br>
            <a:r>
              <a:rPr lang="en-GB" sz="1400" i="1" kern="0" dirty="0">
                <a:solidFill>
                  <a:srgbClr val="FFFFFF"/>
                </a:solidFill>
                <a:latin typeface="Calibri" pitchFamily="34" charset="0"/>
                <a:cs typeface="Calibri" pitchFamily="34" charset="0"/>
              </a:rPr>
              <a:t>Native OS </a:t>
            </a:r>
            <a:r>
              <a:rPr lang="en-GB" sz="1400" i="1" kern="0" dirty="0" err="1">
                <a:solidFill>
                  <a:srgbClr val="FFFFFF"/>
                </a:solidFill>
                <a:latin typeface="Calibri" pitchFamily="34" charset="0"/>
                <a:cs typeface="Calibri" pitchFamily="34" charset="0"/>
              </a:rPr>
              <a:t>Remoting</a:t>
            </a:r>
            <a:endParaRPr lang="en-GB" sz="1400" i="1" kern="0" dirty="0">
              <a:solidFill>
                <a:srgbClr val="FFFFFF"/>
              </a:solidFill>
              <a:latin typeface="Calibri" pitchFamily="34" charset="0"/>
              <a:cs typeface="Calibri" pitchFamily="34" charset="0"/>
            </a:endParaRPr>
          </a:p>
        </p:txBody>
      </p:sp>
      <p:sp>
        <p:nvSpPr>
          <p:cNvPr id="120" name="Rectangle 119">
            <a:extLst>
              <a:ext uri="{FF2B5EF4-FFF2-40B4-BE49-F238E27FC236}">
                <a16:creationId xmlns:a16="http://schemas.microsoft.com/office/drawing/2014/main" id="{D19FE150-1359-432C-95C0-854BBBA737BC}"/>
              </a:ext>
            </a:extLst>
          </p:cNvPr>
          <p:cNvSpPr/>
          <p:nvPr/>
        </p:nvSpPr>
        <p:spPr bwMode="auto">
          <a:xfrm>
            <a:off x="2886198" y="2886947"/>
            <a:ext cx="2142735" cy="1162056"/>
          </a:xfrm>
          <a:prstGeom prst="rect">
            <a:avLst/>
          </a:prstGeom>
          <a:solidFill>
            <a:srgbClr val="7F9BBC"/>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defRPr/>
            </a:pPr>
            <a:r>
              <a:rPr lang="en-GB" sz="1800" kern="0" dirty="0">
                <a:solidFill>
                  <a:srgbClr val="FFFFFF"/>
                </a:solidFill>
                <a:latin typeface="Calibri" pitchFamily="34" charset="0"/>
                <a:cs typeface="Calibri" pitchFamily="34" charset="0"/>
              </a:rPr>
              <a:t>CIM Cmdlets</a:t>
            </a:r>
          </a:p>
        </p:txBody>
      </p:sp>
      <p:sp>
        <p:nvSpPr>
          <p:cNvPr id="121" name="Rectangle 120">
            <a:extLst>
              <a:ext uri="{FF2B5EF4-FFF2-40B4-BE49-F238E27FC236}">
                <a16:creationId xmlns:a16="http://schemas.microsoft.com/office/drawing/2014/main" id="{54D752F5-B559-4590-A324-348A9A8E02F0}"/>
              </a:ext>
            </a:extLst>
          </p:cNvPr>
          <p:cNvSpPr/>
          <p:nvPr/>
        </p:nvSpPr>
        <p:spPr bwMode="auto">
          <a:xfrm>
            <a:off x="8611897" y="1639015"/>
            <a:ext cx="1277426" cy="1615813"/>
          </a:xfrm>
          <a:prstGeom prst="rect">
            <a:avLst/>
          </a:prstGeom>
          <a:solidFill>
            <a:srgbClr val="7F9BBC"/>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r>
              <a:rPr lang="en-GB" sz="1800" kern="0" dirty="0">
                <a:solidFill>
                  <a:srgbClr val="FFFFFF"/>
                </a:solidFill>
                <a:latin typeface="Calibri" pitchFamily="34" charset="0"/>
                <a:cs typeface="Calibri" pitchFamily="34" charset="0"/>
              </a:rPr>
              <a:t>RPC</a:t>
            </a:r>
          </a:p>
        </p:txBody>
      </p:sp>
      <p:sp>
        <p:nvSpPr>
          <p:cNvPr id="122" name="Down Arrow 28">
            <a:extLst>
              <a:ext uri="{FF2B5EF4-FFF2-40B4-BE49-F238E27FC236}">
                <a16:creationId xmlns:a16="http://schemas.microsoft.com/office/drawing/2014/main" id="{19C0D8E5-F894-48C4-8F5E-C21F52B7C7AC}"/>
              </a:ext>
            </a:extLst>
          </p:cNvPr>
          <p:cNvSpPr/>
          <p:nvPr/>
        </p:nvSpPr>
        <p:spPr bwMode="auto">
          <a:xfrm rot="16200000">
            <a:off x="6619169" y="4695317"/>
            <a:ext cx="392782" cy="3564903"/>
          </a:xfrm>
          <a:prstGeom prst="downArrow">
            <a:avLst/>
          </a:prstGeom>
          <a:solidFill>
            <a:srgbClr val="FF0000"/>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defRPr/>
            </a:pPr>
            <a:endParaRPr lang="en-GB" sz="2000" kern="0" dirty="0">
              <a:solidFill>
                <a:srgbClr val="FFFFFF"/>
              </a:solidFill>
              <a:effectLst>
                <a:outerShdw blurRad="38100" dist="38100" dir="2700000" algn="tl">
                  <a:srgbClr val="000000">
                    <a:alpha val="43137"/>
                  </a:srgbClr>
                </a:outerShdw>
              </a:effectLst>
              <a:latin typeface="Calibri" pitchFamily="34" charset="0"/>
            </a:endParaRPr>
          </a:p>
        </p:txBody>
      </p:sp>
      <p:sp>
        <p:nvSpPr>
          <p:cNvPr id="123" name="Down Arrow 29">
            <a:extLst>
              <a:ext uri="{FF2B5EF4-FFF2-40B4-BE49-F238E27FC236}">
                <a16:creationId xmlns:a16="http://schemas.microsoft.com/office/drawing/2014/main" id="{B443D5D7-3495-4216-93FE-B2E40329515D}"/>
              </a:ext>
            </a:extLst>
          </p:cNvPr>
          <p:cNvSpPr/>
          <p:nvPr/>
        </p:nvSpPr>
        <p:spPr bwMode="auto">
          <a:xfrm rot="16200000">
            <a:off x="5266778" y="5241363"/>
            <a:ext cx="392782" cy="884734"/>
          </a:xfrm>
          <a:prstGeom prst="downArrow">
            <a:avLst/>
          </a:prstGeom>
          <a:solidFill>
            <a:srgbClr val="15AEEF"/>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ndParaRPr>
          </a:p>
        </p:txBody>
      </p:sp>
      <p:sp>
        <p:nvSpPr>
          <p:cNvPr id="124" name="Down Arrow 30">
            <a:extLst>
              <a:ext uri="{FF2B5EF4-FFF2-40B4-BE49-F238E27FC236}">
                <a16:creationId xmlns:a16="http://schemas.microsoft.com/office/drawing/2014/main" id="{1E71ABB3-43F8-480D-BEF9-8AC1C0149D3A}"/>
              </a:ext>
            </a:extLst>
          </p:cNvPr>
          <p:cNvSpPr/>
          <p:nvPr/>
        </p:nvSpPr>
        <p:spPr bwMode="auto">
          <a:xfrm rot="16200000">
            <a:off x="5272834" y="5685837"/>
            <a:ext cx="392782" cy="884734"/>
          </a:xfrm>
          <a:prstGeom prst="downArrow">
            <a:avLst/>
          </a:prstGeom>
          <a:solidFill>
            <a:srgbClr val="15AEEF"/>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ndParaRPr>
          </a:p>
        </p:txBody>
      </p:sp>
      <p:sp>
        <p:nvSpPr>
          <p:cNvPr id="125" name="Rectangle 124">
            <a:extLst>
              <a:ext uri="{FF2B5EF4-FFF2-40B4-BE49-F238E27FC236}">
                <a16:creationId xmlns:a16="http://schemas.microsoft.com/office/drawing/2014/main" id="{BC41D350-2E12-48F7-A8C0-FD3F80ED369C}"/>
              </a:ext>
            </a:extLst>
          </p:cNvPr>
          <p:cNvSpPr/>
          <p:nvPr/>
        </p:nvSpPr>
        <p:spPr bwMode="auto">
          <a:xfrm>
            <a:off x="2886198" y="5944356"/>
            <a:ext cx="2167596" cy="727333"/>
          </a:xfrm>
          <a:prstGeom prst="rect">
            <a:avLst/>
          </a:prstGeom>
          <a:solidFill>
            <a:srgbClr val="7F9BBC"/>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defRPr/>
            </a:pPr>
            <a:r>
              <a:rPr lang="en-GB" sz="1800" kern="0" dirty="0" err="1">
                <a:solidFill>
                  <a:srgbClr val="FFFFFF"/>
                </a:solidFill>
                <a:latin typeface="Calibri" pitchFamily="34" charset="0"/>
                <a:cs typeface="Calibri" pitchFamily="34" charset="0"/>
              </a:rPr>
              <a:t>Remoting</a:t>
            </a:r>
            <a:r>
              <a:rPr lang="en-GB" sz="1800" kern="0" dirty="0">
                <a:solidFill>
                  <a:srgbClr val="FFFFFF"/>
                </a:solidFill>
                <a:latin typeface="Calibri" pitchFamily="34" charset="0"/>
                <a:cs typeface="Calibri" pitchFamily="34" charset="0"/>
              </a:rPr>
              <a:t> </a:t>
            </a:r>
            <a:r>
              <a:rPr lang="en-GB" sz="1800" kern="0" dirty="0" err="1">
                <a:solidFill>
                  <a:srgbClr val="FFFFFF"/>
                </a:solidFill>
                <a:latin typeface="Calibri" pitchFamily="34" charset="0"/>
                <a:cs typeface="Calibri" pitchFamily="34" charset="0"/>
              </a:rPr>
              <a:t>Cmdlets</a:t>
            </a:r>
            <a:endParaRPr lang="en-GB" sz="1800" kern="0" dirty="0">
              <a:solidFill>
                <a:srgbClr val="FFFFFF"/>
              </a:solidFill>
              <a:latin typeface="Calibri" pitchFamily="34" charset="0"/>
              <a:cs typeface="Calibri" pitchFamily="34" charset="0"/>
            </a:endParaRPr>
          </a:p>
        </p:txBody>
      </p:sp>
      <p:sp>
        <p:nvSpPr>
          <p:cNvPr id="126" name="Rectangle 125">
            <a:extLst>
              <a:ext uri="{FF2B5EF4-FFF2-40B4-BE49-F238E27FC236}">
                <a16:creationId xmlns:a16="http://schemas.microsoft.com/office/drawing/2014/main" id="{B466F5B9-EF76-4B27-ABCA-E411A0F25768}"/>
              </a:ext>
            </a:extLst>
          </p:cNvPr>
          <p:cNvSpPr/>
          <p:nvPr/>
        </p:nvSpPr>
        <p:spPr bwMode="auto">
          <a:xfrm>
            <a:off x="2886198" y="5523907"/>
            <a:ext cx="2142734" cy="322011"/>
          </a:xfrm>
          <a:prstGeom prst="rect">
            <a:avLst/>
          </a:prstGeom>
          <a:solidFill>
            <a:srgbClr val="7F9BBC"/>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defRPr/>
            </a:pPr>
            <a:r>
              <a:rPr lang="en-GB" sz="1800" kern="0" dirty="0">
                <a:solidFill>
                  <a:srgbClr val="FFFFFF"/>
                </a:solidFill>
                <a:latin typeface="Calibri" pitchFamily="34" charset="0"/>
                <a:cs typeface="Calibri" pitchFamily="34" charset="0"/>
              </a:rPr>
              <a:t>Workflows</a:t>
            </a:r>
          </a:p>
        </p:txBody>
      </p:sp>
      <p:sp>
        <p:nvSpPr>
          <p:cNvPr id="127" name="Rectangle 126">
            <a:extLst>
              <a:ext uri="{FF2B5EF4-FFF2-40B4-BE49-F238E27FC236}">
                <a16:creationId xmlns:a16="http://schemas.microsoft.com/office/drawing/2014/main" id="{51FA998A-B159-48EA-98AE-334D7B0B49AE}"/>
              </a:ext>
            </a:extLst>
          </p:cNvPr>
          <p:cNvSpPr/>
          <p:nvPr/>
        </p:nvSpPr>
        <p:spPr bwMode="auto">
          <a:xfrm>
            <a:off x="5900197" y="5432528"/>
            <a:ext cx="2087002" cy="848849"/>
          </a:xfrm>
          <a:prstGeom prst="rect">
            <a:avLst/>
          </a:prstGeom>
          <a:solidFill>
            <a:srgbClr val="7F9BBC"/>
          </a:solidFill>
          <a:ln>
            <a:noFill/>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a:defRPr/>
            </a:pPr>
            <a:r>
              <a:rPr lang="en-GB" sz="1800" kern="0" dirty="0" err="1">
                <a:solidFill>
                  <a:srgbClr val="FFFFFF"/>
                </a:solidFill>
                <a:latin typeface="Calibri" pitchFamily="34" charset="0"/>
                <a:cs typeface="Calibri" pitchFamily="34" charset="0"/>
              </a:rPr>
              <a:t>PSSessions</a:t>
            </a:r>
            <a:endParaRPr lang="en-GB" sz="1800" kern="0" dirty="0">
              <a:solidFill>
                <a:srgbClr val="FFFFFF"/>
              </a:solidFill>
              <a:latin typeface="Calibri" pitchFamily="34" charset="0"/>
              <a:cs typeface="Calibri" pitchFamily="34" charset="0"/>
            </a:endParaRPr>
          </a:p>
          <a:p>
            <a:pPr algn="ctr" defTabSz="914099">
              <a:defRPr/>
            </a:pPr>
            <a:r>
              <a:rPr lang="en-GB" sz="1800" i="1" kern="0" dirty="0" err="1">
                <a:solidFill>
                  <a:srgbClr val="FFFFFF"/>
                </a:solidFill>
                <a:latin typeface="Calibri" pitchFamily="34" charset="0"/>
                <a:cs typeface="Calibri" pitchFamily="34" charset="0"/>
              </a:rPr>
              <a:t>Stateful</a:t>
            </a:r>
            <a:r>
              <a:rPr lang="en-GB" sz="1800" i="1" kern="0" dirty="0">
                <a:solidFill>
                  <a:srgbClr val="FFFFFF"/>
                </a:solidFill>
                <a:latin typeface="Calibri" pitchFamily="34" charset="0"/>
                <a:cs typeface="Calibri" pitchFamily="34" charset="0"/>
              </a:rPr>
              <a:t> Connection</a:t>
            </a:r>
          </a:p>
        </p:txBody>
      </p:sp>
      <p:sp>
        <p:nvSpPr>
          <p:cNvPr id="128" name="Rectangle 127">
            <a:extLst>
              <a:ext uri="{FF2B5EF4-FFF2-40B4-BE49-F238E27FC236}">
                <a16:creationId xmlns:a16="http://schemas.microsoft.com/office/drawing/2014/main" id="{41F42245-713E-441D-A38A-218BA4106BDD}"/>
              </a:ext>
            </a:extLst>
          </p:cNvPr>
          <p:cNvSpPr/>
          <p:nvPr/>
        </p:nvSpPr>
        <p:spPr>
          <a:xfrm>
            <a:off x="626123" y="4758609"/>
            <a:ext cx="1621361" cy="560919"/>
          </a:xfrm>
          <a:prstGeom prst="rect">
            <a:avLst/>
          </a:prstGeom>
          <a:solidFill>
            <a:srgbClr val="000000">
              <a:lumMod val="65000"/>
              <a:lumOff val="35000"/>
            </a:srgb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Featured in this Module</a:t>
            </a:r>
          </a:p>
        </p:txBody>
      </p:sp>
      <p:cxnSp>
        <p:nvCxnSpPr>
          <p:cNvPr id="129" name="Elbow Connector 35">
            <a:extLst>
              <a:ext uri="{FF2B5EF4-FFF2-40B4-BE49-F238E27FC236}">
                <a16:creationId xmlns:a16="http://schemas.microsoft.com/office/drawing/2014/main" id="{403772EF-3E20-45D7-BB07-55C32DA4D511}"/>
              </a:ext>
            </a:extLst>
          </p:cNvPr>
          <p:cNvCxnSpPr>
            <a:stCxn id="128" idx="3"/>
          </p:cNvCxnSpPr>
          <p:nvPr/>
        </p:nvCxnSpPr>
        <p:spPr>
          <a:xfrm flipV="1">
            <a:off x="2247484" y="1973878"/>
            <a:ext cx="638714" cy="3065190"/>
          </a:xfrm>
          <a:prstGeom prst="bentConnector3">
            <a:avLst/>
          </a:prstGeom>
          <a:noFill/>
          <a:ln w="25400" cap="flat" cmpd="sng" algn="ctr">
            <a:solidFill>
              <a:srgbClr val="000000">
                <a:lumMod val="65000"/>
                <a:lumOff val="35000"/>
              </a:srgbClr>
            </a:solidFill>
            <a:prstDash val="solid"/>
            <a:tailEnd type="triangle"/>
          </a:ln>
          <a:effectLst/>
        </p:spPr>
      </p:cxnSp>
      <p:cxnSp>
        <p:nvCxnSpPr>
          <p:cNvPr id="130" name="Elbow Connector 38">
            <a:extLst>
              <a:ext uri="{FF2B5EF4-FFF2-40B4-BE49-F238E27FC236}">
                <a16:creationId xmlns:a16="http://schemas.microsoft.com/office/drawing/2014/main" id="{53E0D518-987D-4466-BEFA-8A29A33772DE}"/>
              </a:ext>
            </a:extLst>
          </p:cNvPr>
          <p:cNvCxnSpPr>
            <a:stCxn id="128" idx="3"/>
            <a:endCxn id="125" idx="1"/>
          </p:cNvCxnSpPr>
          <p:nvPr/>
        </p:nvCxnSpPr>
        <p:spPr>
          <a:xfrm>
            <a:off x="2247484" y="5039068"/>
            <a:ext cx="638714" cy="1268954"/>
          </a:xfrm>
          <a:prstGeom prst="bentConnector3">
            <a:avLst>
              <a:gd name="adj1" fmla="val 50000"/>
            </a:avLst>
          </a:prstGeom>
          <a:noFill/>
          <a:ln w="25400" cap="flat" cmpd="sng" algn="ctr">
            <a:solidFill>
              <a:srgbClr val="000000">
                <a:lumMod val="65000"/>
                <a:lumOff val="35000"/>
              </a:srgbClr>
            </a:solidFill>
            <a:prstDash val="solid"/>
            <a:tailEnd type="triangle"/>
          </a:ln>
          <a:effectLst/>
        </p:spPr>
      </p:cxnSp>
    </p:spTree>
    <p:extLst>
      <p:ext uri="{BB962C8B-B14F-4D97-AF65-F5344CB8AC3E}">
        <p14:creationId xmlns:p14="http://schemas.microsoft.com/office/powerpoint/2010/main" val="373322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500"/>
                                        <p:tgtEl>
                                          <p:spTgt spid="10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6"/>
                                        </p:tgtEl>
                                        <p:attrNameLst>
                                          <p:attrName>style.visibility</p:attrName>
                                        </p:attrNameLst>
                                      </p:cBhvr>
                                      <p:to>
                                        <p:strVal val="visible"/>
                                      </p:to>
                                    </p:set>
                                    <p:animEffect transition="in" filter="fade">
                                      <p:cBhvr>
                                        <p:cTn id="13" dur="500"/>
                                        <p:tgtEl>
                                          <p:spTgt spid="10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3"/>
                                        </p:tgtEl>
                                        <p:attrNameLst>
                                          <p:attrName>style.visibility</p:attrName>
                                        </p:attrNameLst>
                                      </p:cBhvr>
                                      <p:to>
                                        <p:strVal val="visible"/>
                                      </p:to>
                                    </p:set>
                                    <p:animEffect transition="in" filter="fade">
                                      <p:cBhvr>
                                        <p:cTn id="16" dur="500"/>
                                        <p:tgtEl>
                                          <p:spTgt spid="10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2"/>
                                        </p:tgtEl>
                                        <p:attrNameLst>
                                          <p:attrName>style.visibility</p:attrName>
                                        </p:attrNameLst>
                                      </p:cBhvr>
                                      <p:to>
                                        <p:strVal val="visible"/>
                                      </p:to>
                                    </p:set>
                                    <p:animEffect transition="in" filter="fade">
                                      <p:cBhvr>
                                        <p:cTn id="19" dur="500"/>
                                        <p:tgtEl>
                                          <p:spTgt spid="10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500"/>
                                        <p:tgtEl>
                                          <p:spTgt spid="10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5"/>
                                        </p:tgtEl>
                                        <p:attrNameLst>
                                          <p:attrName>style.visibility</p:attrName>
                                        </p:attrNameLst>
                                      </p:cBhvr>
                                      <p:to>
                                        <p:strVal val="visible"/>
                                      </p:to>
                                    </p:set>
                                    <p:animEffect transition="in" filter="fade">
                                      <p:cBhvr>
                                        <p:cTn id="25" dur="500"/>
                                        <p:tgtEl>
                                          <p:spTgt spid="10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1"/>
                                        </p:tgtEl>
                                        <p:attrNameLst>
                                          <p:attrName>style.visibility</p:attrName>
                                        </p:attrNameLst>
                                      </p:cBhvr>
                                      <p:to>
                                        <p:strVal val="visible"/>
                                      </p:to>
                                    </p:set>
                                    <p:animEffect transition="in" filter="fade">
                                      <p:cBhvr>
                                        <p:cTn id="28" dur="500"/>
                                        <p:tgtEl>
                                          <p:spTgt spid="1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7"/>
                                        </p:tgtEl>
                                        <p:attrNameLst>
                                          <p:attrName>style.visibility</p:attrName>
                                        </p:attrNameLst>
                                      </p:cBhvr>
                                      <p:to>
                                        <p:strVal val="visible"/>
                                      </p:to>
                                    </p:set>
                                    <p:animEffect transition="in" filter="fade">
                                      <p:cBhvr>
                                        <p:cTn id="31" dur="500"/>
                                        <p:tgtEl>
                                          <p:spTgt spid="9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4"/>
                                        </p:tgtEl>
                                        <p:attrNameLst>
                                          <p:attrName>style.visibility</p:attrName>
                                        </p:attrNameLst>
                                      </p:cBhvr>
                                      <p:to>
                                        <p:strVal val="visible"/>
                                      </p:to>
                                    </p:set>
                                    <p:animEffect transition="in" filter="fade">
                                      <p:cBhvr>
                                        <p:cTn id="34" dur="500"/>
                                        <p:tgtEl>
                                          <p:spTgt spid="10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8"/>
                                        </p:tgtEl>
                                        <p:attrNameLst>
                                          <p:attrName>style.visibility</p:attrName>
                                        </p:attrNameLst>
                                      </p:cBhvr>
                                      <p:to>
                                        <p:strVal val="visible"/>
                                      </p:to>
                                    </p:set>
                                    <p:animEffect transition="in" filter="fade">
                                      <p:cBhvr>
                                        <p:cTn id="37" dur="500"/>
                                        <p:tgtEl>
                                          <p:spTgt spid="9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6"/>
                                        </p:tgtEl>
                                        <p:attrNameLst>
                                          <p:attrName>style.visibility</p:attrName>
                                        </p:attrNameLst>
                                      </p:cBhvr>
                                      <p:to>
                                        <p:strVal val="visible"/>
                                      </p:to>
                                    </p:set>
                                    <p:animEffect transition="in" filter="fade">
                                      <p:cBhvr>
                                        <p:cTn id="42" dur="500"/>
                                        <p:tgtEl>
                                          <p:spTgt spid="1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5"/>
                                        </p:tgtEl>
                                        <p:attrNameLst>
                                          <p:attrName>style.visibility</p:attrName>
                                        </p:attrNameLst>
                                      </p:cBhvr>
                                      <p:to>
                                        <p:strVal val="visible"/>
                                      </p:to>
                                    </p:set>
                                    <p:animEffect transition="in" filter="fade">
                                      <p:cBhvr>
                                        <p:cTn id="45" dur="500"/>
                                        <p:tgtEl>
                                          <p:spTgt spid="125"/>
                                        </p:tgtEl>
                                      </p:cBhvr>
                                    </p:animEffect>
                                  </p:childTnLst>
                                </p:cTn>
                              </p:par>
                              <p:par>
                                <p:cTn id="46" presetID="10" presetClass="entr" presetSubtype="0" fill="hold" nodeType="withEffect">
                                  <p:stCondLst>
                                    <p:cond delay="0"/>
                                  </p:stCondLst>
                                  <p:childTnLst>
                                    <p:set>
                                      <p:cBhvr>
                                        <p:cTn id="47" dur="1" fill="hold">
                                          <p:stCondLst>
                                            <p:cond delay="0"/>
                                          </p:stCondLst>
                                        </p:cTn>
                                        <p:tgtEl>
                                          <p:spTgt spid="130"/>
                                        </p:tgtEl>
                                        <p:attrNameLst>
                                          <p:attrName>style.visibility</p:attrName>
                                        </p:attrNameLst>
                                      </p:cBhvr>
                                      <p:to>
                                        <p:strVal val="visible"/>
                                      </p:to>
                                    </p:set>
                                    <p:animEffect transition="in" filter="fade">
                                      <p:cBhvr>
                                        <p:cTn id="48" dur="500"/>
                                        <p:tgtEl>
                                          <p:spTgt spid="130"/>
                                        </p:tgtEl>
                                      </p:cBhvr>
                                    </p:animEffect>
                                  </p:childTnLst>
                                </p:cTn>
                              </p:par>
                              <p:par>
                                <p:cTn id="49" presetID="10" presetClass="entr" presetSubtype="0" fill="hold" nodeType="withEffect">
                                  <p:stCondLst>
                                    <p:cond delay="0"/>
                                  </p:stCondLst>
                                  <p:childTnLst>
                                    <p:set>
                                      <p:cBhvr>
                                        <p:cTn id="50" dur="1" fill="hold">
                                          <p:stCondLst>
                                            <p:cond delay="0"/>
                                          </p:stCondLst>
                                        </p:cTn>
                                        <p:tgtEl>
                                          <p:spTgt spid="129"/>
                                        </p:tgtEl>
                                        <p:attrNameLst>
                                          <p:attrName>style.visibility</p:attrName>
                                        </p:attrNameLst>
                                      </p:cBhvr>
                                      <p:to>
                                        <p:strVal val="visible"/>
                                      </p:to>
                                    </p:set>
                                    <p:animEffect transition="in" filter="fade">
                                      <p:cBhvr>
                                        <p:cTn id="51" dur="500"/>
                                        <p:tgtEl>
                                          <p:spTgt spid="12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8"/>
                                        </p:tgtEl>
                                        <p:attrNameLst>
                                          <p:attrName>style.visibility</p:attrName>
                                        </p:attrNameLst>
                                      </p:cBhvr>
                                      <p:to>
                                        <p:strVal val="visible"/>
                                      </p:to>
                                    </p:set>
                                    <p:animEffect transition="in" filter="fade">
                                      <p:cBhvr>
                                        <p:cTn id="54" dur="500"/>
                                        <p:tgtEl>
                                          <p:spTgt spid="12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3"/>
                                        </p:tgtEl>
                                        <p:attrNameLst>
                                          <p:attrName>style.visibility</p:attrName>
                                        </p:attrNameLst>
                                      </p:cBhvr>
                                      <p:to>
                                        <p:strVal val="visible"/>
                                      </p:to>
                                    </p:set>
                                    <p:animEffect transition="in" filter="fade">
                                      <p:cBhvr>
                                        <p:cTn id="57" dur="500"/>
                                        <p:tgtEl>
                                          <p:spTgt spid="12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24"/>
                                        </p:tgtEl>
                                        <p:attrNameLst>
                                          <p:attrName>style.visibility</p:attrName>
                                        </p:attrNameLst>
                                      </p:cBhvr>
                                      <p:to>
                                        <p:strVal val="visible"/>
                                      </p:to>
                                    </p:set>
                                    <p:animEffect transition="in" filter="fade">
                                      <p:cBhvr>
                                        <p:cTn id="60" dur="500"/>
                                        <p:tgtEl>
                                          <p:spTgt spid="1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22"/>
                                        </p:tgtEl>
                                        <p:attrNameLst>
                                          <p:attrName>style.visibility</p:attrName>
                                        </p:attrNameLst>
                                      </p:cBhvr>
                                      <p:to>
                                        <p:strVal val="visible"/>
                                      </p:to>
                                    </p:set>
                                    <p:animEffect transition="in" filter="fade">
                                      <p:cBhvr>
                                        <p:cTn id="63" dur="500"/>
                                        <p:tgtEl>
                                          <p:spTgt spid="12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7"/>
                                        </p:tgtEl>
                                        <p:attrNameLst>
                                          <p:attrName>style.visibility</p:attrName>
                                        </p:attrNameLst>
                                      </p:cBhvr>
                                      <p:to>
                                        <p:strVal val="visible"/>
                                      </p:to>
                                    </p:set>
                                    <p:animEffect transition="in" filter="fade">
                                      <p:cBhvr>
                                        <p:cTn id="66" dur="500"/>
                                        <p:tgtEl>
                                          <p:spTgt spid="1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6"/>
                                        </p:tgtEl>
                                        <p:attrNameLst>
                                          <p:attrName>style.visibility</p:attrName>
                                        </p:attrNameLst>
                                      </p:cBhvr>
                                      <p:to>
                                        <p:strVal val="visible"/>
                                      </p:to>
                                    </p:set>
                                    <p:animEffect transition="in" filter="fade">
                                      <p:cBhvr>
                                        <p:cTn id="6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11" grpId="0" animBg="1"/>
      <p:bldP spid="122" grpId="0" animBg="1"/>
      <p:bldP spid="123" grpId="0" animBg="1"/>
      <p:bldP spid="124" grpId="0" animBg="1"/>
      <p:bldP spid="125" grpId="0" animBg="1"/>
      <p:bldP spid="126" grpId="0" animBg="1"/>
      <p:bldP spid="127" grpId="0" animBg="1"/>
      <p:bldP spid="1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63A1C02-1776-4897-81DD-88B250704AE7}"/>
              </a:ext>
            </a:extLst>
          </p:cNvPr>
          <p:cNvSpPr>
            <a:spLocks noGrp="1"/>
          </p:cNvSpPr>
          <p:nvPr>
            <p:ph type="body" sz="quarter" idx="10"/>
          </p:nvPr>
        </p:nvSpPr>
        <p:spPr>
          <a:xfrm>
            <a:off x="269239" y="1189177"/>
            <a:ext cx="11653523" cy="2942344"/>
          </a:xfrm>
        </p:spPr>
        <p:txBody>
          <a:bodyPr/>
          <a:lstStyle/>
          <a:p>
            <a:r>
              <a:rPr lang="en-AU" dirty="0"/>
              <a:t>Typically Windows resource or action specific cmdlets</a:t>
            </a:r>
          </a:p>
          <a:p>
            <a:r>
              <a:rPr lang="en-AU" dirty="0"/>
              <a:t>Use built-in Windows services</a:t>
            </a:r>
          </a:p>
          <a:p>
            <a:r>
              <a:rPr lang="en-AU" dirty="0"/>
              <a:t>Target machines do not need PowerShell remoting</a:t>
            </a:r>
          </a:p>
          <a:p>
            <a:pPr marL="0" indent="0">
              <a:buNone/>
            </a:pPr>
            <a:endParaRPr lang="en-AU" dirty="0"/>
          </a:p>
          <a:p>
            <a:pPr marL="0" indent="0">
              <a:buNone/>
            </a:pPr>
            <a:endParaRPr lang="en-AU" dirty="0"/>
          </a:p>
          <a:p>
            <a:pPr marL="0" indent="0">
              <a:buNone/>
            </a:pPr>
            <a:r>
              <a:rPr lang="en-AU" dirty="0"/>
              <a:t>Examples:</a:t>
            </a:r>
          </a:p>
        </p:txBody>
      </p:sp>
      <p:sp>
        <p:nvSpPr>
          <p:cNvPr id="2" name="Title 1"/>
          <p:cNvSpPr>
            <a:spLocks noGrp="1"/>
          </p:cNvSpPr>
          <p:nvPr>
            <p:ph type="title"/>
          </p:nvPr>
        </p:nvSpPr>
        <p:spPr/>
        <p:txBody>
          <a:bodyPr>
            <a:normAutofit fontScale="90000"/>
          </a:bodyPr>
          <a:lstStyle/>
          <a:p>
            <a:r>
              <a:rPr lang="en-AU"/>
              <a:t>Native OS Remoting (-ComputerName Parameter)</a:t>
            </a:r>
            <a:endParaRPr lang="en-AU" dirty="0"/>
          </a:p>
        </p:txBody>
      </p:sp>
      <p:sp>
        <p:nvSpPr>
          <p:cNvPr id="6" name="Rectangle 5"/>
          <p:cNvSpPr/>
          <p:nvPr/>
        </p:nvSpPr>
        <p:spPr>
          <a:xfrm>
            <a:off x="457200" y="5062842"/>
            <a:ext cx="11017224" cy="707886"/>
          </a:xfrm>
          <a:prstGeom prst="rect">
            <a:avLst/>
          </a:prstGeom>
          <a:solidFill>
            <a:srgbClr val="012456"/>
          </a:solidFill>
        </p:spPr>
        <p:txBody>
          <a:bodyPr wrap="square">
            <a:spAutoFit/>
          </a:bodyPr>
          <a:lstStyle/>
          <a:p>
            <a:r>
              <a:rPr lang="en-AU" sz="2000" dirty="0">
                <a:solidFill>
                  <a:srgbClr val="E0FFFF"/>
                </a:solidFill>
                <a:latin typeface="Lucida Console" panose="020B0609040504020204" pitchFamily="49" charset="0"/>
              </a:rPr>
              <a:t>Get-Counter; Get-</a:t>
            </a:r>
            <a:r>
              <a:rPr lang="en-AU" sz="2000" dirty="0" err="1">
                <a:solidFill>
                  <a:srgbClr val="E0FFFF"/>
                </a:solidFill>
                <a:latin typeface="Lucida Console" panose="020B0609040504020204" pitchFamily="49" charset="0"/>
              </a:rPr>
              <a:t>EventLog</a:t>
            </a:r>
            <a:r>
              <a:rPr lang="en-AU" sz="2000" dirty="0">
                <a:solidFill>
                  <a:srgbClr val="E0FFFF"/>
                </a:solidFill>
                <a:latin typeface="Lucida Console" panose="020B0609040504020204" pitchFamily="49" charset="0"/>
              </a:rPr>
              <a:t>; Get-</a:t>
            </a:r>
            <a:r>
              <a:rPr lang="en-AU" sz="2000" dirty="0" err="1">
                <a:solidFill>
                  <a:srgbClr val="E0FFFF"/>
                </a:solidFill>
                <a:latin typeface="Lucida Console" panose="020B0609040504020204" pitchFamily="49" charset="0"/>
              </a:rPr>
              <a:t>HotFix</a:t>
            </a:r>
            <a:r>
              <a:rPr lang="en-AU" sz="2000" dirty="0">
                <a:solidFill>
                  <a:srgbClr val="E0FFFF"/>
                </a:solidFill>
                <a:latin typeface="Lucida Console" panose="020B0609040504020204" pitchFamily="49" charset="0"/>
              </a:rPr>
              <a:t>; Restart-Computer; Get-Process; Get-Service; Stop-Computer; Test-Connection</a:t>
            </a:r>
          </a:p>
        </p:txBody>
      </p:sp>
      <p:sp>
        <p:nvSpPr>
          <p:cNvPr id="7" name="Rectangle 6"/>
          <p:cNvSpPr/>
          <p:nvPr/>
        </p:nvSpPr>
        <p:spPr>
          <a:xfrm>
            <a:off x="457200" y="4202556"/>
            <a:ext cx="11017224" cy="707886"/>
          </a:xfrm>
          <a:prstGeom prst="rect">
            <a:avLst/>
          </a:prstGeom>
          <a:solidFill>
            <a:srgbClr val="012456"/>
          </a:solidFill>
        </p:spPr>
        <p:txBody>
          <a:bodyPr wrap="square">
            <a:spAutoFit/>
          </a:bodyPr>
          <a:lstStyle/>
          <a:p>
            <a:r>
              <a:rPr lang="en-US" sz="2000" dirty="0">
                <a:solidFill>
                  <a:srgbClr val="E0FFFF"/>
                </a:solidFill>
                <a:latin typeface="Lucida Console" panose="020B0609040504020204" pitchFamily="49" charset="0"/>
              </a:rPr>
              <a:t>PS C:\&gt; </a:t>
            </a:r>
            <a:r>
              <a:rPr lang="en-AU" sz="2000" dirty="0"/>
              <a:t> </a:t>
            </a:r>
            <a:r>
              <a:rPr lang="en-AU" sz="2000" dirty="0">
                <a:solidFill>
                  <a:srgbClr val="E0FFFF"/>
                </a:solidFill>
                <a:latin typeface="Lucida Console" panose="020B0609040504020204" pitchFamily="49" charset="0"/>
              </a:rPr>
              <a:t>Get-Command</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ParameterName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ComputerName </a:t>
            </a:r>
          </a:p>
          <a:p>
            <a:r>
              <a:rPr lang="en-US" sz="2000" dirty="0">
                <a:solidFill>
                  <a:srgbClr val="E0FFFF"/>
                </a:solidFill>
                <a:latin typeface="Lucida Console" panose="020B0609040504020204" pitchFamily="49" charset="0"/>
              </a:rPr>
              <a:t>...</a:t>
            </a:r>
            <a:endParaRPr lang="en-AU" sz="2000" dirty="0">
              <a:solidFill>
                <a:srgbClr val="E0FFFF"/>
              </a:solidFill>
              <a:latin typeface="Lucida Console" panose="020B0609040504020204" pitchFamily="49" charset="0"/>
            </a:endParaRPr>
          </a:p>
        </p:txBody>
      </p:sp>
    </p:spTree>
    <p:extLst>
      <p:ext uri="{BB962C8B-B14F-4D97-AF65-F5344CB8AC3E}">
        <p14:creationId xmlns:p14="http://schemas.microsoft.com/office/powerpoint/2010/main" val="301051941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D1B14C-5667-4770-8529-1B737984223D}"/>
              </a:ext>
            </a:extLst>
          </p:cNvPr>
          <p:cNvSpPr>
            <a:spLocks noGrp="1"/>
          </p:cNvSpPr>
          <p:nvPr>
            <p:ph type="body" sz="quarter" idx="10"/>
          </p:nvPr>
        </p:nvSpPr>
        <p:spPr>
          <a:xfrm>
            <a:off x="269239" y="1189177"/>
            <a:ext cx="11653523" cy="3303853"/>
          </a:xfrm>
        </p:spPr>
        <p:txBody>
          <a:bodyPr/>
          <a:lstStyle/>
          <a:p>
            <a:pPr marL="0" indent="0">
              <a:buNone/>
            </a:pPr>
            <a:r>
              <a:rPr lang="en-AU" dirty="0"/>
              <a:t>Introduced in Windows PowerShell 2.0 and enhanced in later versions</a:t>
            </a:r>
          </a:p>
          <a:p>
            <a:pPr marL="0" indent="0">
              <a:buNone/>
            </a:pPr>
            <a:endParaRPr lang="en-AU" sz="1800" dirty="0"/>
          </a:p>
          <a:p>
            <a:pPr marL="0" indent="0">
              <a:buNone/>
            </a:pPr>
            <a:r>
              <a:rPr lang="en-AU" dirty="0"/>
              <a:t>Windows PowerShell feature</a:t>
            </a:r>
          </a:p>
          <a:p>
            <a:pPr marL="800100" lvl="1" indent="-342900"/>
            <a:r>
              <a:rPr lang="en-AU" dirty="0"/>
              <a:t>Interactively run command(s) with a single remote computer</a:t>
            </a:r>
          </a:p>
          <a:p>
            <a:pPr marL="800100" lvl="1" indent="-342900"/>
            <a:r>
              <a:rPr lang="en-AU" dirty="0"/>
              <a:t>Run </a:t>
            </a:r>
            <a:r>
              <a:rPr lang="en-AU" dirty="0" err="1"/>
              <a:t>scriptblock</a:t>
            </a:r>
            <a:r>
              <a:rPr lang="en-AU" dirty="0"/>
              <a:t> or script on one or more remote computers </a:t>
            </a:r>
          </a:p>
          <a:p>
            <a:pPr marL="800100" lvl="1" indent="-342900"/>
            <a:r>
              <a:rPr lang="en-AU" dirty="0"/>
              <a:t>Temporary or Persistent Sessions (connections)</a:t>
            </a:r>
          </a:p>
          <a:p>
            <a:pPr marL="800100" lvl="1" indent="-342900"/>
            <a:r>
              <a:rPr lang="en-AU" dirty="0"/>
              <a:t>Destination can be restricted by limiting allowed commands and language elements</a:t>
            </a:r>
          </a:p>
        </p:txBody>
      </p:sp>
      <p:sp>
        <p:nvSpPr>
          <p:cNvPr id="9" name="Title 8"/>
          <p:cNvSpPr>
            <a:spLocks noGrp="1"/>
          </p:cNvSpPr>
          <p:nvPr>
            <p:ph type="title"/>
          </p:nvPr>
        </p:nvSpPr>
        <p:spPr/>
        <p:txBody>
          <a:bodyPr/>
          <a:lstStyle/>
          <a:p>
            <a:r>
              <a:rPr lang="en-AU" dirty="0"/>
              <a:t>What is PowerShell </a:t>
            </a:r>
            <a:r>
              <a:rPr lang="en-AU" dirty="0" err="1"/>
              <a:t>Remoting</a:t>
            </a:r>
            <a:r>
              <a:rPr lang="en-AU" dirty="0"/>
              <a:t>?</a:t>
            </a:r>
          </a:p>
        </p:txBody>
      </p:sp>
      <p:sp>
        <p:nvSpPr>
          <p:cNvPr id="20" name="Rectangle 19">
            <a:extLst>
              <a:ext uri="{FF2B5EF4-FFF2-40B4-BE49-F238E27FC236}">
                <a16:creationId xmlns:a16="http://schemas.microsoft.com/office/drawing/2014/main" id="{6E0115B3-F49B-48AA-B3D0-11DD9B5F5548}"/>
              </a:ext>
            </a:extLst>
          </p:cNvPr>
          <p:cNvSpPr/>
          <p:nvPr/>
        </p:nvSpPr>
        <p:spPr>
          <a:xfrm>
            <a:off x="3937052" y="4343905"/>
            <a:ext cx="4231896" cy="2139822"/>
          </a:xfrm>
          <a:prstGeom prst="rect">
            <a:avLst/>
          </a:prstGeom>
          <a:solidFill>
            <a:sysClr val="window" lastClr="FFFFFF">
              <a:lumMod val="65000"/>
            </a:sysClr>
          </a:solidFill>
          <a:ln w="25400" cap="flat" cmpd="sng" algn="ctr">
            <a:noFill/>
            <a:prstDash val="solid"/>
          </a:ln>
          <a:effectLst/>
        </p:spPr>
        <p:txBody>
          <a:bodyPr rtlCol="0" anchor="b"/>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a:ea typeface="+mn-ea"/>
                <a:cs typeface="+mn-cs"/>
              </a:rPr>
              <a:t>Temporary or Persistent Session(s)</a:t>
            </a:r>
          </a:p>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Right Arrow 25">
            <a:extLst>
              <a:ext uri="{FF2B5EF4-FFF2-40B4-BE49-F238E27FC236}">
                <a16:creationId xmlns:a16="http://schemas.microsoft.com/office/drawing/2014/main" id="{F475F79D-48E0-451B-A9FF-45043898BF55}"/>
              </a:ext>
            </a:extLst>
          </p:cNvPr>
          <p:cNvSpPr/>
          <p:nvPr/>
        </p:nvSpPr>
        <p:spPr>
          <a:xfrm>
            <a:off x="3517199" y="4530113"/>
            <a:ext cx="5431308" cy="626524"/>
          </a:xfrm>
          <a:prstGeom prst="rightArrow">
            <a:avLst>
              <a:gd name="adj1" fmla="val 67022"/>
              <a:gd name="adj2" fmla="val 50000"/>
            </a:avLst>
          </a:prstGeom>
          <a:solidFill>
            <a:srgbClr val="0A5BBA"/>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prstClr val="white"/>
                </a:solidFill>
                <a:effectLst/>
                <a:uLnTx/>
                <a:uFillTx/>
                <a:latin typeface="Segoe UI"/>
                <a:ea typeface="+mn-ea"/>
                <a:cs typeface="+mn-cs"/>
              </a:rPr>
              <a:t>Interactive (1:1)</a:t>
            </a:r>
          </a:p>
        </p:txBody>
      </p:sp>
      <p:grpSp>
        <p:nvGrpSpPr>
          <p:cNvPr id="23" name="Group 22">
            <a:extLst>
              <a:ext uri="{FF2B5EF4-FFF2-40B4-BE49-F238E27FC236}">
                <a16:creationId xmlns:a16="http://schemas.microsoft.com/office/drawing/2014/main" id="{F8DE2C8C-6AC1-4D9D-8120-78DFAAC25ADB}"/>
              </a:ext>
            </a:extLst>
          </p:cNvPr>
          <p:cNvGrpSpPr/>
          <p:nvPr/>
        </p:nvGrpSpPr>
        <p:grpSpPr>
          <a:xfrm>
            <a:off x="9503807" y="3999108"/>
            <a:ext cx="1501344" cy="1366460"/>
            <a:chOff x="8662664" y="421005"/>
            <a:chExt cx="1733225" cy="1562105"/>
          </a:xfrm>
        </p:grpSpPr>
        <p:pic>
          <p:nvPicPr>
            <p:cNvPr id="25" name="Picture 2" descr="\\MAGNUM\Projects\Microsoft\Cloud Power FY12\Design\ICONS_PNG\Server.png">
              <a:extLst>
                <a:ext uri="{FF2B5EF4-FFF2-40B4-BE49-F238E27FC236}">
                  <a16:creationId xmlns:a16="http://schemas.microsoft.com/office/drawing/2014/main" id="{B9F7F421-4297-4DF4-BDD2-903433F07589}"/>
                </a:ext>
              </a:extLst>
            </p:cNvPr>
            <p:cNvPicPr>
              <a:picLocks noChangeAspect="1" noChangeArrowheads="1"/>
            </p:cNvPicPr>
            <p:nvPr/>
          </p:nvPicPr>
          <p:blipFill>
            <a:blip r:embed="rId3" cstate="print">
              <a:duotone>
                <a:prstClr val="black"/>
                <a:srgbClr val="FFFFFF">
                  <a:tint val="45000"/>
                  <a:satMod val="400000"/>
                </a:srgbClr>
              </a:duotone>
            </a:blip>
            <a:srcRect/>
            <a:stretch>
              <a:fillRect/>
            </a:stretch>
          </p:blipFill>
          <p:spPr bwMode="auto">
            <a:xfrm>
              <a:off x="8662664" y="421005"/>
              <a:ext cx="1479261" cy="1562105"/>
            </a:xfrm>
            <a:prstGeom prst="rect">
              <a:avLst/>
            </a:prstGeom>
            <a:noFill/>
          </p:spPr>
        </p:pic>
        <p:sp>
          <p:nvSpPr>
            <p:cNvPr id="27" name="Rectangle 26">
              <a:extLst>
                <a:ext uri="{FF2B5EF4-FFF2-40B4-BE49-F238E27FC236}">
                  <a16:creationId xmlns:a16="http://schemas.microsoft.com/office/drawing/2014/main" id="{857D3534-4748-483B-9510-0FB598BC87CA}"/>
                </a:ext>
              </a:extLst>
            </p:cNvPr>
            <p:cNvSpPr/>
            <p:nvPr/>
          </p:nvSpPr>
          <p:spPr>
            <a:xfrm>
              <a:off x="9369194" y="878624"/>
              <a:ext cx="1026695" cy="569495"/>
            </a:xfrm>
            <a:prstGeom prst="rect">
              <a:avLst/>
            </a:prstGeom>
            <a:solidFill>
              <a:srgbClr val="012456"/>
            </a:solidFill>
            <a:ln w="9525" cap="flat" cmpd="sng" algn="ctr">
              <a:solidFill>
                <a:srgbClr val="0A5BB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Lucida Console" panose="020B0609040504020204" pitchFamily="49" charset="0"/>
                  <a:ea typeface="+mn-ea"/>
                  <a:cs typeface="+mn-cs"/>
                </a:rPr>
                <a:t>PS C:\&gt;</a:t>
              </a:r>
            </a:p>
          </p:txBody>
        </p:sp>
      </p:grpSp>
      <p:grpSp>
        <p:nvGrpSpPr>
          <p:cNvPr id="29" name="Group 28">
            <a:extLst>
              <a:ext uri="{FF2B5EF4-FFF2-40B4-BE49-F238E27FC236}">
                <a16:creationId xmlns:a16="http://schemas.microsoft.com/office/drawing/2014/main" id="{84EEA900-4AB3-4B26-A583-49F45578B556}"/>
              </a:ext>
            </a:extLst>
          </p:cNvPr>
          <p:cNvGrpSpPr/>
          <p:nvPr/>
        </p:nvGrpSpPr>
        <p:grpSpPr>
          <a:xfrm>
            <a:off x="1005134" y="4687487"/>
            <a:ext cx="1614676" cy="1376256"/>
            <a:chOff x="3359149" y="448716"/>
            <a:chExt cx="1864061" cy="1573303"/>
          </a:xfrm>
        </p:grpSpPr>
        <p:pic>
          <p:nvPicPr>
            <p:cNvPr id="30" name="Picture 3" descr="\\MAGNUM\Projects\Microsoft\Cloud Power FY12\Design\ICONS_PNG\Laptop.png">
              <a:extLst>
                <a:ext uri="{FF2B5EF4-FFF2-40B4-BE49-F238E27FC236}">
                  <a16:creationId xmlns:a16="http://schemas.microsoft.com/office/drawing/2014/main" id="{CA22E4FE-104A-4705-97E1-04D7AEA5C2D2}"/>
                </a:ext>
              </a:extLst>
            </p:cNvPr>
            <p:cNvPicPr>
              <a:picLocks noChangeAspect="1" noChangeArrowheads="1"/>
            </p:cNvPicPr>
            <p:nvPr/>
          </p:nvPicPr>
          <p:blipFill>
            <a:blip r:embed="rId4" cstate="print">
              <a:duotone>
                <a:prstClr val="black"/>
                <a:srgbClr val="FFFFFF">
                  <a:tint val="45000"/>
                  <a:satMod val="400000"/>
                </a:srgbClr>
              </a:duotone>
            </a:blip>
            <a:srcRect/>
            <a:stretch>
              <a:fillRect/>
            </a:stretch>
          </p:blipFill>
          <p:spPr bwMode="auto">
            <a:xfrm>
              <a:off x="3359149" y="448716"/>
              <a:ext cx="1489867" cy="1573303"/>
            </a:xfrm>
            <a:prstGeom prst="rect">
              <a:avLst/>
            </a:prstGeom>
            <a:noFill/>
          </p:spPr>
        </p:pic>
        <p:sp>
          <p:nvSpPr>
            <p:cNvPr id="31" name="Rectangle 30">
              <a:extLst>
                <a:ext uri="{FF2B5EF4-FFF2-40B4-BE49-F238E27FC236}">
                  <a16:creationId xmlns:a16="http://schemas.microsoft.com/office/drawing/2014/main" id="{B403B5FB-2E4E-4D36-AD1B-068EEDFD232A}"/>
                </a:ext>
              </a:extLst>
            </p:cNvPr>
            <p:cNvSpPr/>
            <p:nvPr/>
          </p:nvSpPr>
          <p:spPr>
            <a:xfrm>
              <a:off x="4196515" y="762979"/>
              <a:ext cx="1026695" cy="569495"/>
            </a:xfrm>
            <a:prstGeom prst="rect">
              <a:avLst/>
            </a:prstGeom>
            <a:solidFill>
              <a:srgbClr val="012456"/>
            </a:solidFill>
            <a:ln w="9525" cap="flat" cmpd="sng" algn="ctr">
              <a:solidFill>
                <a:srgbClr val="0A5BB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Lucida Console" panose="020B0609040504020204" pitchFamily="49" charset="0"/>
                  <a:ea typeface="+mn-ea"/>
                  <a:cs typeface="+mn-cs"/>
                </a:rPr>
                <a:t>PS C:\&gt;</a:t>
              </a:r>
            </a:p>
          </p:txBody>
        </p:sp>
      </p:grpSp>
      <p:grpSp>
        <p:nvGrpSpPr>
          <p:cNvPr id="34" name="Group 33">
            <a:extLst>
              <a:ext uri="{FF2B5EF4-FFF2-40B4-BE49-F238E27FC236}">
                <a16:creationId xmlns:a16="http://schemas.microsoft.com/office/drawing/2014/main" id="{677E197B-6103-4AB5-BAEC-BAAF94533077}"/>
              </a:ext>
            </a:extLst>
          </p:cNvPr>
          <p:cNvGrpSpPr/>
          <p:nvPr/>
        </p:nvGrpSpPr>
        <p:grpSpPr>
          <a:xfrm>
            <a:off x="9483879" y="5354292"/>
            <a:ext cx="1501344" cy="1366460"/>
            <a:chOff x="8662664" y="421005"/>
            <a:chExt cx="1733225" cy="1562105"/>
          </a:xfrm>
        </p:grpSpPr>
        <p:pic>
          <p:nvPicPr>
            <p:cNvPr id="35" name="Picture 2" descr="\\MAGNUM\Projects\Microsoft\Cloud Power FY12\Design\ICONS_PNG\Server.png">
              <a:extLst>
                <a:ext uri="{FF2B5EF4-FFF2-40B4-BE49-F238E27FC236}">
                  <a16:creationId xmlns:a16="http://schemas.microsoft.com/office/drawing/2014/main" id="{24C354E7-9DA3-4193-9F12-1A396F401600}"/>
                </a:ext>
              </a:extLst>
            </p:cNvPr>
            <p:cNvPicPr>
              <a:picLocks noChangeAspect="1" noChangeArrowheads="1"/>
            </p:cNvPicPr>
            <p:nvPr/>
          </p:nvPicPr>
          <p:blipFill>
            <a:blip r:embed="rId3" cstate="print">
              <a:duotone>
                <a:prstClr val="black"/>
                <a:srgbClr val="FFFFFF">
                  <a:tint val="45000"/>
                  <a:satMod val="400000"/>
                </a:srgbClr>
              </a:duotone>
            </a:blip>
            <a:srcRect/>
            <a:stretch>
              <a:fillRect/>
            </a:stretch>
          </p:blipFill>
          <p:spPr bwMode="auto">
            <a:xfrm>
              <a:off x="8662664" y="421005"/>
              <a:ext cx="1479261" cy="1562105"/>
            </a:xfrm>
            <a:prstGeom prst="rect">
              <a:avLst/>
            </a:prstGeom>
            <a:noFill/>
          </p:spPr>
        </p:pic>
        <p:sp>
          <p:nvSpPr>
            <p:cNvPr id="36" name="Rectangle 35">
              <a:extLst>
                <a:ext uri="{FF2B5EF4-FFF2-40B4-BE49-F238E27FC236}">
                  <a16:creationId xmlns:a16="http://schemas.microsoft.com/office/drawing/2014/main" id="{39BCFDB8-4321-44DC-B60F-A893D4125237}"/>
                </a:ext>
              </a:extLst>
            </p:cNvPr>
            <p:cNvSpPr/>
            <p:nvPr/>
          </p:nvSpPr>
          <p:spPr>
            <a:xfrm>
              <a:off x="9369194" y="878624"/>
              <a:ext cx="1026695" cy="569495"/>
            </a:xfrm>
            <a:prstGeom prst="rect">
              <a:avLst/>
            </a:prstGeom>
            <a:solidFill>
              <a:srgbClr val="012456"/>
            </a:solidFill>
            <a:ln w="9525" cap="flat" cmpd="sng" algn="ctr">
              <a:solidFill>
                <a:srgbClr val="0A5BB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Lucida Console" panose="020B0609040504020204" pitchFamily="49" charset="0"/>
                  <a:ea typeface="+mn-ea"/>
                  <a:cs typeface="+mn-cs"/>
                </a:rPr>
                <a:t>PS C:\&gt;</a:t>
              </a:r>
            </a:p>
          </p:txBody>
        </p:sp>
      </p:grpSp>
      <p:sp>
        <p:nvSpPr>
          <p:cNvPr id="37" name="Right Arrow 32">
            <a:extLst>
              <a:ext uri="{FF2B5EF4-FFF2-40B4-BE49-F238E27FC236}">
                <a16:creationId xmlns:a16="http://schemas.microsoft.com/office/drawing/2014/main" id="{C33101B1-2643-4DDC-81C3-B63601A6AD84}"/>
              </a:ext>
            </a:extLst>
          </p:cNvPr>
          <p:cNvSpPr/>
          <p:nvPr/>
        </p:nvSpPr>
        <p:spPr>
          <a:xfrm>
            <a:off x="3507235" y="5266506"/>
            <a:ext cx="5431308" cy="626524"/>
          </a:xfrm>
          <a:prstGeom prst="rightArrow">
            <a:avLst>
              <a:gd name="adj1" fmla="val 67022"/>
              <a:gd name="adj2" fmla="val 50000"/>
            </a:avLst>
          </a:prstGeom>
          <a:solidFill>
            <a:srgbClr val="0A5BBA"/>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prstClr val="white"/>
                </a:solidFill>
                <a:effectLst/>
                <a:uLnTx/>
                <a:uFillTx/>
                <a:latin typeface="Segoe UI"/>
                <a:ea typeface="+mn-ea"/>
                <a:cs typeface="+mn-cs"/>
              </a:rPr>
              <a:t>Run Command(s) (1:Many)</a:t>
            </a:r>
          </a:p>
        </p:txBody>
      </p:sp>
    </p:spTree>
    <p:extLst>
      <p:ext uri="{BB962C8B-B14F-4D97-AF65-F5344CB8AC3E}">
        <p14:creationId xmlns:p14="http://schemas.microsoft.com/office/powerpoint/2010/main" val="395630804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38CC35-2F34-4BFA-9E58-205493502CCE}"/>
              </a:ext>
            </a:extLst>
          </p:cNvPr>
          <p:cNvSpPr>
            <a:spLocks noGrp="1"/>
          </p:cNvSpPr>
          <p:nvPr>
            <p:ph type="body" sz="quarter" idx="10"/>
          </p:nvPr>
        </p:nvSpPr>
        <p:spPr>
          <a:xfrm>
            <a:off x="269239" y="1189177"/>
            <a:ext cx="11653523" cy="4290405"/>
          </a:xfrm>
        </p:spPr>
        <p:txBody>
          <a:bodyPr/>
          <a:lstStyle/>
          <a:p>
            <a:pPr marL="0" indent="0">
              <a:buNone/>
            </a:pPr>
            <a:r>
              <a:rPr lang="en-AU" dirty="0"/>
              <a:t>Local and Remote Computers:</a:t>
            </a:r>
          </a:p>
          <a:p>
            <a:pPr marL="800100" lvl="1" indent="-342900"/>
            <a:r>
              <a:rPr lang="en-AU" sz="2400" dirty="0">
                <a:latin typeface="+mj-lt"/>
              </a:rPr>
              <a:t>PowerShell 2.0 or later (feature enhancements with newer versions)</a:t>
            </a:r>
          </a:p>
          <a:p>
            <a:pPr lvl="1"/>
            <a:endParaRPr lang="en-AU" sz="2400" dirty="0">
              <a:latin typeface="+mj-lt"/>
            </a:endParaRPr>
          </a:p>
          <a:p>
            <a:pPr marL="0" indent="0">
              <a:buNone/>
            </a:pPr>
            <a:r>
              <a:rPr lang="en-AU" dirty="0"/>
              <a:t>Remoting must be enabled:</a:t>
            </a:r>
          </a:p>
          <a:p>
            <a:pPr marL="800100" lvl="1" indent="-342900"/>
            <a:r>
              <a:rPr lang="en-AU" sz="2400" dirty="0">
                <a:latin typeface="+mj-lt"/>
              </a:rPr>
              <a:t>Enabled by default on Windows Server 2012 Operating Systems (OS) and later</a:t>
            </a:r>
          </a:p>
          <a:p>
            <a:pPr marL="800100" lvl="1" indent="-342900"/>
            <a:r>
              <a:rPr lang="en-AU" sz="2400" dirty="0">
                <a:latin typeface="+mj-lt"/>
              </a:rPr>
              <a:t>Disabled by default on all Client and earlier Server OS’s</a:t>
            </a:r>
          </a:p>
          <a:p>
            <a:pPr lvl="1"/>
            <a:endParaRPr lang="en-AU" sz="2400" dirty="0">
              <a:latin typeface="+mj-lt"/>
            </a:endParaRPr>
          </a:p>
          <a:p>
            <a:pPr marL="0" indent="0">
              <a:buNone/>
            </a:pPr>
            <a:r>
              <a:rPr lang="en-AU" dirty="0"/>
              <a:t>Remote User Permissions:</a:t>
            </a:r>
          </a:p>
          <a:p>
            <a:pPr marL="800100" lvl="1" indent="-342900"/>
            <a:r>
              <a:rPr lang="en-AU" sz="2400" dirty="0">
                <a:latin typeface="+mj-lt"/>
              </a:rPr>
              <a:t>Must be a member of the Local Administrator group on the remote computer(s) (by default)</a:t>
            </a:r>
          </a:p>
        </p:txBody>
      </p:sp>
      <p:sp>
        <p:nvSpPr>
          <p:cNvPr id="9" name="Title 8"/>
          <p:cNvSpPr>
            <a:spLocks noGrp="1"/>
          </p:cNvSpPr>
          <p:nvPr>
            <p:ph type="title"/>
          </p:nvPr>
        </p:nvSpPr>
        <p:spPr/>
        <p:txBody>
          <a:bodyPr/>
          <a:lstStyle/>
          <a:p>
            <a:r>
              <a:rPr lang="en-AU" dirty="0"/>
              <a:t>Requirements</a:t>
            </a:r>
          </a:p>
        </p:txBody>
      </p:sp>
    </p:spTree>
    <p:extLst>
      <p:ext uri="{BB962C8B-B14F-4D97-AF65-F5344CB8AC3E}">
        <p14:creationId xmlns:p14="http://schemas.microsoft.com/office/powerpoint/2010/main" val="104507559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7DFC8B-8236-4E40-95C1-5F7D201F92AD}"/>
              </a:ext>
            </a:extLst>
          </p:cNvPr>
          <p:cNvSpPr>
            <a:spLocks noGrp="1"/>
          </p:cNvSpPr>
          <p:nvPr>
            <p:ph type="body" sz="quarter" idx="10"/>
          </p:nvPr>
        </p:nvSpPr>
        <p:spPr>
          <a:xfrm>
            <a:off x="269239" y="1189177"/>
            <a:ext cx="11653523" cy="1046440"/>
          </a:xfrm>
        </p:spPr>
        <p:txBody>
          <a:bodyPr/>
          <a:lstStyle/>
          <a:p>
            <a:r>
              <a:rPr lang="en-AU" dirty="0"/>
              <a:t>Use local command or Group Policy</a:t>
            </a:r>
          </a:p>
          <a:p>
            <a:endParaRPr lang="en-US" dirty="0"/>
          </a:p>
        </p:txBody>
      </p:sp>
      <p:sp>
        <p:nvSpPr>
          <p:cNvPr id="9" name="Title 8"/>
          <p:cNvSpPr>
            <a:spLocks noGrp="1"/>
          </p:cNvSpPr>
          <p:nvPr>
            <p:ph type="title"/>
          </p:nvPr>
        </p:nvSpPr>
        <p:spPr/>
        <p:txBody>
          <a:bodyPr/>
          <a:lstStyle/>
          <a:p>
            <a:r>
              <a:rPr lang="en-AU" dirty="0"/>
              <a:t>Enabling </a:t>
            </a:r>
            <a:r>
              <a:rPr lang="en-AU" dirty="0" err="1"/>
              <a:t>Remoting</a:t>
            </a:r>
            <a:endParaRPr lang="en-AU" dirty="0"/>
          </a:p>
        </p:txBody>
      </p:sp>
      <p:graphicFrame>
        <p:nvGraphicFramePr>
          <p:cNvPr id="20" name="Table 19"/>
          <p:cNvGraphicFramePr>
            <a:graphicFrameLocks noGrp="1"/>
          </p:cNvGraphicFramePr>
          <p:nvPr>
            <p:extLst>
              <p:ext uri="{D42A27DB-BD31-4B8C-83A1-F6EECF244321}">
                <p14:modId xmlns:p14="http://schemas.microsoft.com/office/powerpoint/2010/main" val="946842455"/>
              </p:ext>
            </p:extLst>
          </p:nvPr>
        </p:nvGraphicFramePr>
        <p:xfrm>
          <a:off x="860673" y="2577095"/>
          <a:ext cx="10441160" cy="927166"/>
        </p:xfrm>
        <a:graphic>
          <a:graphicData uri="http://schemas.openxmlformats.org/drawingml/2006/table">
            <a:tbl>
              <a:tblPr firstRow="1" bandRow="1"/>
              <a:tblGrid>
                <a:gridCol w="10441160">
                  <a:extLst>
                    <a:ext uri="{9D8B030D-6E8A-4147-A177-3AD203B41FA5}">
                      <a16:colId xmlns:a16="http://schemas.microsoft.com/office/drawing/2014/main" val="1811106314"/>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rgbClr val="525252"/>
                          </a:solidFill>
                          <a:latin typeface="Segoe UI Light" panose="020B0502040204020203" pitchFamily="34" charset="0"/>
                          <a:cs typeface="Segoe UI Light" panose="020B0502040204020203" pitchFamily="34" charset="0"/>
                        </a:rPr>
                        <a:t>Start PowerShell with the "Run as administrator“ option</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834658929"/>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Enable-</a:t>
                      </a:r>
                      <a:r>
                        <a:rPr lang="en-AU" sz="2400" dirty="0" err="1">
                          <a:solidFill>
                            <a:srgbClr val="E0FFFF"/>
                          </a:solidFill>
                          <a:latin typeface="Lucida Console" panose="020B0609040504020204" pitchFamily="49" charset="0"/>
                        </a:rPr>
                        <a:t>PSRemoting</a:t>
                      </a:r>
                      <a:endParaRPr lang="en-AU" sz="2400" dirty="0">
                        <a:solidFill>
                          <a:srgbClr val="E0FFFF"/>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443236490"/>
                  </a:ext>
                </a:extLst>
              </a:tr>
            </a:tbl>
          </a:graphicData>
        </a:graphic>
      </p:graphicFrame>
      <p:sp>
        <p:nvSpPr>
          <p:cNvPr id="7" name="Rectangle 6">
            <a:extLst>
              <a:ext uri="{FF2B5EF4-FFF2-40B4-BE49-F238E27FC236}">
                <a16:creationId xmlns:a16="http://schemas.microsoft.com/office/drawing/2014/main" id="{4CCD7B0E-B406-4346-8313-3DFEE4A0272F}"/>
              </a:ext>
            </a:extLst>
          </p:cNvPr>
          <p:cNvSpPr/>
          <p:nvPr/>
        </p:nvSpPr>
        <p:spPr>
          <a:xfrm>
            <a:off x="2656114" y="4534898"/>
            <a:ext cx="6574972" cy="875394"/>
          </a:xfrm>
          <a:prstGeom prst="rect">
            <a:avLst/>
          </a:prstGeom>
          <a:solidFill>
            <a:sysClr val="window" lastClr="FFFFFF"/>
          </a:solidFill>
          <a:ln w="44450" cap="flat" cmpd="sng" algn="ctr">
            <a:solidFill>
              <a:srgbClr val="FFC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2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Use group policy for bulk configuration</a:t>
            </a:r>
          </a:p>
        </p:txBody>
      </p:sp>
    </p:spTree>
    <p:extLst>
      <p:ext uri="{BB962C8B-B14F-4D97-AF65-F5344CB8AC3E}">
        <p14:creationId xmlns:p14="http://schemas.microsoft.com/office/powerpoint/2010/main" val="302618690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HIDDEN - Slide48">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1178231"/>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PowerShell Native OS Remoting</a:t>
            </a:r>
            <a:endParaRPr lang="en-US" sz="3600" dirty="0">
              <a:solidFill>
                <a:schemeClr val="tx1"/>
              </a:solidFill>
            </a:endParaRPr>
          </a:p>
        </p:txBody>
      </p:sp>
    </p:spTree>
    <p:extLst>
      <p:ext uri="{BB962C8B-B14F-4D97-AF65-F5344CB8AC3E}">
        <p14:creationId xmlns:p14="http://schemas.microsoft.com/office/powerpoint/2010/main" val="9130996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name="HIDDEN - Slide49">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979880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HIDDEN - Slide50">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Using PowerShell Remoting</a:t>
            </a:r>
            <a:endParaRPr lang="en-US" dirty="0"/>
          </a:p>
        </p:txBody>
      </p:sp>
    </p:spTree>
    <p:extLst>
      <p:ext uri="{BB962C8B-B14F-4D97-AF65-F5344CB8AC3E}">
        <p14:creationId xmlns:p14="http://schemas.microsoft.com/office/powerpoint/2010/main" val="244916699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AU" dirty="0"/>
              <a:t>Remoting Scenarios</a:t>
            </a:r>
          </a:p>
        </p:txBody>
      </p:sp>
      <p:sp>
        <p:nvSpPr>
          <p:cNvPr id="2" name="Text Placeholder 1">
            <a:extLst>
              <a:ext uri="{FF2B5EF4-FFF2-40B4-BE49-F238E27FC236}">
                <a16:creationId xmlns:a16="http://schemas.microsoft.com/office/drawing/2014/main" id="{44849774-2E4F-4AEB-80DA-DB59EB4B3DB4}"/>
              </a:ext>
            </a:extLst>
          </p:cNvPr>
          <p:cNvSpPr>
            <a:spLocks noGrp="1"/>
          </p:cNvSpPr>
          <p:nvPr>
            <p:ph type="body" sz="quarter" idx="10"/>
          </p:nvPr>
        </p:nvSpPr>
        <p:spPr>
          <a:xfrm>
            <a:off x="269239" y="1189177"/>
            <a:ext cx="11653523" cy="1520416"/>
          </a:xfrm>
        </p:spPr>
        <p:txBody>
          <a:bodyPr/>
          <a:lstStyle/>
          <a:p>
            <a:endParaRPr lang="en-US" dirty="0"/>
          </a:p>
          <a:p>
            <a:endParaRPr lang="en-US" dirty="0"/>
          </a:p>
          <a:p>
            <a:r>
              <a:rPr lang="en-US" dirty="0"/>
              <a:t>1:1 Interactive with Temporary Session</a:t>
            </a:r>
          </a:p>
        </p:txBody>
      </p:sp>
      <p:sp>
        <p:nvSpPr>
          <p:cNvPr id="25" name="Right Arrow 24"/>
          <p:cNvSpPr/>
          <p:nvPr/>
        </p:nvSpPr>
        <p:spPr>
          <a:xfrm>
            <a:off x="7391400" y="1226553"/>
            <a:ext cx="2717534" cy="510560"/>
          </a:xfrm>
          <a:prstGeom prst="rightArrow">
            <a:avLst>
              <a:gd name="adj1" fmla="val 66012"/>
              <a:gd name="adj2" fmla="val 35866"/>
            </a:avLst>
          </a:prstGeom>
          <a:solidFill>
            <a:srgbClr val="FFC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AU" dirty="0">
                <a:solidFill>
                  <a:sysClr val="windowText" lastClr="000000"/>
                </a:solidFill>
              </a:rPr>
              <a:t>Temporary session</a:t>
            </a:r>
          </a:p>
        </p:txBody>
      </p:sp>
      <p:grpSp>
        <p:nvGrpSpPr>
          <p:cNvPr id="5" name="Group 4"/>
          <p:cNvGrpSpPr/>
          <p:nvPr/>
        </p:nvGrpSpPr>
        <p:grpSpPr>
          <a:xfrm>
            <a:off x="10295611" y="689976"/>
            <a:ext cx="1733225" cy="1562105"/>
            <a:chOff x="8662664" y="421005"/>
            <a:chExt cx="1733225" cy="1562105"/>
          </a:xfrm>
        </p:grpSpPr>
        <p:pic>
          <p:nvPicPr>
            <p:cNvPr id="22" name="Picture 2" descr="\\MAGNUM\Projects\Microsoft\Cloud Power FY12\Design\ICONS_PNG\Serv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662664" y="421005"/>
              <a:ext cx="1479261" cy="1562105"/>
            </a:xfrm>
            <a:prstGeom prst="rect">
              <a:avLst/>
            </a:prstGeom>
            <a:noFill/>
          </p:spPr>
        </p:pic>
        <p:sp>
          <p:nvSpPr>
            <p:cNvPr id="30" name="Rectangle 29"/>
            <p:cNvSpPr/>
            <p:nvPr/>
          </p:nvSpPr>
          <p:spPr>
            <a:xfrm>
              <a:off x="9369194" y="878624"/>
              <a:ext cx="1026695" cy="569495"/>
            </a:xfrm>
            <a:prstGeom prst="rect">
              <a:avLst/>
            </a:prstGeom>
            <a:solidFill>
              <a:srgbClr val="012456"/>
            </a:solidFill>
          </p:spPr>
          <p:style>
            <a:lnRef idx="1">
              <a:schemeClr val="accent1"/>
            </a:lnRef>
            <a:fillRef idx="3">
              <a:schemeClr val="accent1"/>
            </a:fillRef>
            <a:effectRef idx="2">
              <a:schemeClr val="accent1"/>
            </a:effectRef>
            <a:fontRef idx="minor">
              <a:schemeClr val="lt1"/>
            </a:fontRef>
          </p:style>
          <p:txBody>
            <a:bodyPr rtlCol="0" anchor="ctr"/>
            <a:lstStyle/>
            <a:p>
              <a:r>
                <a:rPr lang="en-AU" sz="1000" dirty="0">
                  <a:latin typeface="Lucida Console" panose="020B0609040504020204" pitchFamily="49" charset="0"/>
                </a:rPr>
                <a:t>PS C:\&gt;</a:t>
              </a:r>
            </a:p>
          </p:txBody>
        </p:sp>
      </p:grpSp>
      <p:grpSp>
        <p:nvGrpSpPr>
          <p:cNvPr id="4" name="Group 3"/>
          <p:cNvGrpSpPr/>
          <p:nvPr/>
        </p:nvGrpSpPr>
        <p:grpSpPr>
          <a:xfrm>
            <a:off x="4992096" y="684377"/>
            <a:ext cx="1864061" cy="1573303"/>
            <a:chOff x="3359149" y="448716"/>
            <a:chExt cx="1864061" cy="1573303"/>
          </a:xfrm>
        </p:grpSpPr>
        <p:pic>
          <p:nvPicPr>
            <p:cNvPr id="20" name="Picture 3" descr="\\MAGNUM\Projects\Microsoft\Cloud Power FY12\Design\ICONS_PNG\Laptop.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3359149" y="448716"/>
              <a:ext cx="1489867" cy="1573303"/>
            </a:xfrm>
            <a:prstGeom prst="rect">
              <a:avLst/>
            </a:prstGeom>
            <a:noFill/>
          </p:spPr>
        </p:pic>
        <p:sp>
          <p:nvSpPr>
            <p:cNvPr id="31" name="Rectangle 30"/>
            <p:cNvSpPr/>
            <p:nvPr/>
          </p:nvSpPr>
          <p:spPr>
            <a:xfrm>
              <a:off x="4196515" y="762979"/>
              <a:ext cx="1026695" cy="569495"/>
            </a:xfrm>
            <a:prstGeom prst="rect">
              <a:avLst/>
            </a:prstGeom>
            <a:solidFill>
              <a:srgbClr val="012456"/>
            </a:solidFill>
          </p:spPr>
          <p:style>
            <a:lnRef idx="1">
              <a:schemeClr val="accent1"/>
            </a:lnRef>
            <a:fillRef idx="3">
              <a:schemeClr val="accent1"/>
            </a:fillRef>
            <a:effectRef idx="2">
              <a:schemeClr val="accent1"/>
            </a:effectRef>
            <a:fontRef idx="minor">
              <a:schemeClr val="lt1"/>
            </a:fontRef>
          </p:style>
          <p:txBody>
            <a:bodyPr rtlCol="0" anchor="ctr"/>
            <a:lstStyle/>
            <a:p>
              <a:r>
                <a:rPr lang="en-AU" sz="1000" dirty="0">
                  <a:latin typeface="Lucida Console" panose="020B0609040504020204" pitchFamily="49" charset="0"/>
                </a:rPr>
                <a:t>PS C:\&gt;</a:t>
              </a:r>
            </a:p>
          </p:txBody>
        </p:sp>
      </p:grpSp>
      <p:sp>
        <p:nvSpPr>
          <p:cNvPr id="23" name="Rectangle 22">
            <a:extLst>
              <a:ext uri="{FF2B5EF4-FFF2-40B4-BE49-F238E27FC236}">
                <a16:creationId xmlns:a16="http://schemas.microsoft.com/office/drawing/2014/main" id="{9140280E-490E-4BD4-B976-DB00016D2532}"/>
              </a:ext>
            </a:extLst>
          </p:cNvPr>
          <p:cNvSpPr/>
          <p:nvPr/>
        </p:nvSpPr>
        <p:spPr>
          <a:xfrm>
            <a:off x="3657600" y="3915968"/>
            <a:ext cx="7487546" cy="2246769"/>
          </a:xfrm>
          <a:prstGeom prst="rect">
            <a:avLst/>
          </a:prstGeom>
          <a:solidFill>
            <a:srgbClr val="012456"/>
          </a:solidFill>
        </p:spPr>
        <p:txBody>
          <a:bodyPr wrap="square">
            <a:spAutoFit/>
          </a:bodyPr>
          <a:lstStyle/>
          <a:p>
            <a:pPr defTabSz="457200"/>
            <a:r>
              <a:rPr lang="fr-FR" sz="2000" dirty="0">
                <a:solidFill>
                  <a:srgbClr val="F5F5F5"/>
                </a:solidFill>
                <a:latin typeface="Lucida Console" panose="020B0609040504020204" pitchFamily="49" charset="0"/>
              </a:rPr>
              <a:t>PS C:\&gt; </a:t>
            </a:r>
            <a:r>
              <a:rPr lang="fr-FR" sz="2000" dirty="0">
                <a:solidFill>
                  <a:srgbClr val="E0FFFF"/>
                </a:solidFill>
                <a:latin typeface="Lucida Console" panose="020B0609040504020204" pitchFamily="49" charset="0"/>
              </a:rPr>
              <a:t>Enter-</a:t>
            </a:r>
            <a:r>
              <a:rPr lang="fr-FR" sz="2000" dirty="0" err="1">
                <a:solidFill>
                  <a:srgbClr val="E0FFFF"/>
                </a:solidFill>
                <a:latin typeface="Lucida Console" panose="020B0609040504020204" pitchFamily="49" charset="0"/>
              </a:rPr>
              <a:t>PSSession</a:t>
            </a:r>
            <a:r>
              <a:rPr lang="fr-FR" sz="2000" dirty="0">
                <a:solidFill>
                  <a:srgbClr val="F5F5F5"/>
                </a:solidFill>
                <a:latin typeface="Lucida Console" panose="020B0609040504020204" pitchFamily="49" charset="0"/>
              </a:rPr>
              <a:t> </a:t>
            </a:r>
            <a:r>
              <a:rPr lang="fr-FR" sz="2000" dirty="0">
                <a:solidFill>
                  <a:srgbClr val="FFE4B5"/>
                </a:solidFill>
                <a:latin typeface="Lucida Console" panose="020B0609040504020204" pitchFamily="49" charset="0"/>
              </a:rPr>
              <a:t>-</a:t>
            </a:r>
            <a:r>
              <a:rPr lang="fr-FR" sz="2000" dirty="0" err="1">
                <a:solidFill>
                  <a:srgbClr val="FFE4B5"/>
                </a:solidFill>
                <a:latin typeface="Lucida Console" panose="020B0609040504020204" pitchFamily="49" charset="0"/>
              </a:rPr>
              <a:t>ComputerName</a:t>
            </a:r>
            <a:r>
              <a:rPr lang="fr-FR" sz="2000" dirty="0">
                <a:solidFill>
                  <a:srgbClr val="F5F5F5"/>
                </a:solidFill>
                <a:latin typeface="Lucida Console" panose="020B0609040504020204" pitchFamily="49" charset="0"/>
              </a:rPr>
              <a:t> </a:t>
            </a:r>
            <a:r>
              <a:rPr lang="fr-FR" sz="2000" dirty="0">
                <a:solidFill>
                  <a:srgbClr val="EE82EE"/>
                </a:solidFill>
                <a:latin typeface="Lucida Console" panose="020B0609040504020204" pitchFamily="49" charset="0"/>
              </a:rPr>
              <a:t>DC</a:t>
            </a:r>
          </a:p>
          <a:p>
            <a:pPr defTabSz="457200"/>
            <a:r>
              <a:rPr lang="fr-FR" sz="2000" dirty="0">
                <a:solidFill>
                  <a:srgbClr val="F5F5F5"/>
                </a:solidFill>
                <a:latin typeface="Lucida Console" panose="020B0609040504020204" pitchFamily="49" charset="0"/>
              </a:rPr>
              <a:t>[DC] PS C:\&gt;</a:t>
            </a:r>
          </a:p>
          <a:p>
            <a:pPr defTabSz="457200"/>
            <a:r>
              <a:rPr lang="fr-FR" sz="2000" dirty="0">
                <a:solidFill>
                  <a:srgbClr val="F5F5F5"/>
                </a:solidFill>
                <a:latin typeface="Lucida Console" panose="020B0609040504020204" pitchFamily="49" charset="0"/>
              </a:rPr>
              <a:t>[DC] PS C:\&gt; </a:t>
            </a:r>
            <a:r>
              <a:rPr lang="fr-FR" sz="2000" dirty="0" err="1">
                <a:solidFill>
                  <a:srgbClr val="E0FFFF"/>
                </a:solidFill>
                <a:latin typeface="Lucida Console" panose="020B0609040504020204" pitchFamily="49" charset="0"/>
              </a:rPr>
              <a:t>Hostname</a:t>
            </a:r>
            <a:endParaRPr lang="fr-FR" sz="2000" dirty="0">
              <a:solidFill>
                <a:srgbClr val="E0FFFF"/>
              </a:solidFill>
              <a:latin typeface="Lucida Console" panose="020B0609040504020204" pitchFamily="49" charset="0"/>
            </a:endParaRPr>
          </a:p>
          <a:p>
            <a:pPr defTabSz="457200"/>
            <a:r>
              <a:rPr lang="fr-FR" sz="2000" dirty="0">
                <a:solidFill>
                  <a:srgbClr val="F5F5F5"/>
                </a:solidFill>
                <a:latin typeface="Lucida Console" panose="020B0609040504020204" pitchFamily="49" charset="0"/>
              </a:rPr>
              <a:t>DC</a:t>
            </a:r>
          </a:p>
          <a:p>
            <a:pPr defTabSz="457200"/>
            <a:r>
              <a:rPr lang="fr-FR" sz="2000" dirty="0">
                <a:solidFill>
                  <a:srgbClr val="F5F5F5"/>
                </a:solidFill>
                <a:latin typeface="Lucida Console" panose="020B0609040504020204" pitchFamily="49" charset="0"/>
              </a:rPr>
              <a:t>[DC] PS C:\&gt;</a:t>
            </a:r>
            <a:r>
              <a:rPr lang="fr-FR" sz="2000" dirty="0">
                <a:solidFill>
                  <a:srgbClr val="EE82EE"/>
                </a:solidFill>
                <a:latin typeface="Lucida Console" panose="020B0609040504020204" pitchFamily="49" charset="0"/>
              </a:rPr>
              <a:t> </a:t>
            </a:r>
            <a:r>
              <a:rPr lang="fr-FR" sz="2000" dirty="0">
                <a:solidFill>
                  <a:srgbClr val="E0FFFF"/>
                </a:solidFill>
                <a:latin typeface="Lucida Console" panose="020B0609040504020204" pitchFamily="49" charset="0"/>
              </a:rPr>
              <a:t>Exit-</a:t>
            </a:r>
            <a:r>
              <a:rPr lang="fr-FR" sz="2000" dirty="0" err="1">
                <a:solidFill>
                  <a:srgbClr val="E0FFFF"/>
                </a:solidFill>
                <a:latin typeface="Lucida Console" panose="020B0609040504020204" pitchFamily="49" charset="0"/>
              </a:rPr>
              <a:t>PSSession</a:t>
            </a:r>
            <a:endParaRPr lang="fr-FR" sz="2000" dirty="0">
              <a:solidFill>
                <a:srgbClr val="E0FFFF"/>
              </a:solidFill>
              <a:latin typeface="Lucida Console" panose="020B0609040504020204" pitchFamily="49" charset="0"/>
            </a:endParaRPr>
          </a:p>
          <a:p>
            <a:pPr defTabSz="457200"/>
            <a:r>
              <a:rPr lang="fr-FR" sz="2000" dirty="0">
                <a:solidFill>
                  <a:srgbClr val="F5F5F5"/>
                </a:solidFill>
                <a:latin typeface="Lucida Console" panose="020B0609040504020204" pitchFamily="49" charset="0"/>
              </a:rPr>
              <a:t>PS C:\&gt; </a:t>
            </a:r>
            <a:r>
              <a:rPr lang="fr-FR" sz="2000" dirty="0" err="1">
                <a:solidFill>
                  <a:srgbClr val="E0FFFF"/>
                </a:solidFill>
                <a:latin typeface="Lucida Console" panose="020B0609040504020204" pitchFamily="49" charset="0"/>
              </a:rPr>
              <a:t>Hostname</a:t>
            </a:r>
            <a:endParaRPr lang="fr-FR" sz="2000" dirty="0">
              <a:solidFill>
                <a:srgbClr val="E0FFFF"/>
              </a:solidFill>
              <a:latin typeface="Lucida Console" panose="020B0609040504020204" pitchFamily="49" charset="0"/>
            </a:endParaRPr>
          </a:p>
          <a:p>
            <a:pPr defTabSz="457200"/>
            <a:r>
              <a:rPr lang="fr-FR" sz="2000" dirty="0">
                <a:solidFill>
                  <a:srgbClr val="F5F5F5"/>
                </a:solidFill>
                <a:latin typeface="Lucida Console" panose="020B0609040504020204" pitchFamily="49" charset="0"/>
              </a:rPr>
              <a:t>WIN10</a:t>
            </a:r>
          </a:p>
        </p:txBody>
      </p:sp>
      <p:sp>
        <p:nvSpPr>
          <p:cNvPr id="24" name="Rectangular Callout 16">
            <a:extLst>
              <a:ext uri="{FF2B5EF4-FFF2-40B4-BE49-F238E27FC236}">
                <a16:creationId xmlns:a16="http://schemas.microsoft.com/office/drawing/2014/main" id="{B8B376B1-4202-4787-A3C9-D7120ABE6D4A}"/>
              </a:ext>
            </a:extLst>
          </p:cNvPr>
          <p:cNvSpPr/>
          <p:nvPr/>
        </p:nvSpPr>
        <p:spPr>
          <a:xfrm>
            <a:off x="605822" y="5778332"/>
            <a:ext cx="1728192" cy="622156"/>
          </a:xfrm>
          <a:prstGeom prst="wedgeRectCallout">
            <a:avLst>
              <a:gd name="adj1" fmla="val 132599"/>
              <a:gd name="adj2" fmla="val -65624"/>
            </a:avLst>
          </a:prstGeom>
          <a:solidFill>
            <a:srgbClr val="FFFFFF">
              <a:lumMod val="85000"/>
            </a:srgb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Local Computer</a:t>
            </a:r>
            <a:endParaRPr kumimoji="0" lang="en-AU" sz="14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26" name="Rectangular Callout 17">
            <a:extLst>
              <a:ext uri="{FF2B5EF4-FFF2-40B4-BE49-F238E27FC236}">
                <a16:creationId xmlns:a16="http://schemas.microsoft.com/office/drawing/2014/main" id="{4F8F1EED-A1FB-49ED-9826-7A3810557D7F}"/>
              </a:ext>
            </a:extLst>
          </p:cNvPr>
          <p:cNvSpPr/>
          <p:nvPr/>
        </p:nvSpPr>
        <p:spPr>
          <a:xfrm>
            <a:off x="663051" y="3867806"/>
            <a:ext cx="1728192" cy="622156"/>
          </a:xfrm>
          <a:prstGeom prst="wedgeRectCallout">
            <a:avLst>
              <a:gd name="adj1" fmla="val 129576"/>
              <a:gd name="adj2" fmla="val 46572"/>
            </a:avLst>
          </a:prstGeom>
          <a:solidFill>
            <a:srgbClr val="FFFFFF">
              <a:lumMod val="85000"/>
            </a:srgb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Remote Computer</a:t>
            </a:r>
            <a:endParaRPr kumimoji="0" lang="en-AU" sz="14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27" name="Rectangular Callout 18">
            <a:extLst>
              <a:ext uri="{FF2B5EF4-FFF2-40B4-BE49-F238E27FC236}">
                <a16:creationId xmlns:a16="http://schemas.microsoft.com/office/drawing/2014/main" id="{E9FB3E39-757A-4FD5-8BED-328369E13D86}"/>
              </a:ext>
            </a:extLst>
          </p:cNvPr>
          <p:cNvSpPr/>
          <p:nvPr/>
        </p:nvSpPr>
        <p:spPr>
          <a:xfrm>
            <a:off x="9416954" y="6030623"/>
            <a:ext cx="1728192" cy="622156"/>
          </a:xfrm>
          <a:prstGeom prst="wedgeRectCallout">
            <a:avLst>
              <a:gd name="adj1" fmla="val -146385"/>
              <a:gd name="adj2" fmla="val -134984"/>
            </a:avLst>
          </a:prstGeom>
          <a:solidFill>
            <a:srgbClr val="FFFFFF">
              <a:lumMod val="85000"/>
            </a:srgb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Ending a session</a:t>
            </a:r>
            <a:endParaRPr kumimoji="0" lang="en-AU" sz="14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28" name="Rectangular Callout 20">
            <a:extLst>
              <a:ext uri="{FF2B5EF4-FFF2-40B4-BE49-F238E27FC236}">
                <a16:creationId xmlns:a16="http://schemas.microsoft.com/office/drawing/2014/main" id="{304ED7FF-3F60-456C-A1A2-3575FC1A6E3D}"/>
              </a:ext>
            </a:extLst>
          </p:cNvPr>
          <p:cNvSpPr/>
          <p:nvPr/>
        </p:nvSpPr>
        <p:spPr>
          <a:xfrm>
            <a:off x="3032386" y="2913590"/>
            <a:ext cx="1728192" cy="622156"/>
          </a:xfrm>
          <a:prstGeom prst="wedgeRectCallout">
            <a:avLst>
              <a:gd name="adj1" fmla="val 123208"/>
              <a:gd name="adj2" fmla="val 121168"/>
            </a:avLst>
          </a:prstGeom>
          <a:solidFill>
            <a:srgbClr val="FFFFFF">
              <a:lumMod val="85000"/>
            </a:srgb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Starting a session</a:t>
            </a:r>
            <a:endParaRPr kumimoji="0" lang="en-AU" sz="14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1082821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HIDDEN - Slide3">
    <p:spTree>
      <p:nvGrpSpPr>
        <p:cNvPr id="1" name=""/>
        <p:cNvGrpSpPr/>
        <p:nvPr/>
      </p:nvGrpSpPr>
      <p:grpSpPr>
        <a:xfrm>
          <a:off x="0" y="0"/>
          <a:ext cx="0" cy="0"/>
          <a:chOff x="0" y="0"/>
          <a:chExt cx="0" cy="0"/>
        </a:xfrm>
      </p:grpSpPr>
      <p:sp>
        <p:nvSpPr>
          <p:cNvPr id="4" name="Title 3"/>
          <p:cNvSpPr>
            <a:spLocks noGrp="1"/>
          </p:cNvSpPr>
          <p:nvPr>
            <p:ph type="title"/>
            <p:custDataLst>
              <p:custData r:id="rId1"/>
            </p:custDataLst>
          </p:nvPr>
        </p:nvSpPr>
        <p:spPr/>
        <p:txBody>
          <a:bodyPr>
            <a:normAutofit/>
          </a:bodyPr>
          <a:lstStyle/>
          <a:p>
            <a:r>
              <a:rPr lang="en-US" sz="3921"/>
              <a:t>From Script Blocks to Scripts</a:t>
            </a:r>
            <a:endParaRPr lang="en-US" sz="3921" dirty="0"/>
          </a:p>
        </p:txBody>
      </p:sp>
    </p:spTree>
    <p:extLst>
      <p:ext uri="{BB962C8B-B14F-4D97-AF65-F5344CB8AC3E}">
        <p14:creationId xmlns:p14="http://schemas.microsoft.com/office/powerpoint/2010/main" val="224392217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6F044-8AA2-4E28-9D98-4F3D1715672A}"/>
              </a:ext>
            </a:extLst>
          </p:cNvPr>
          <p:cNvSpPr>
            <a:spLocks noGrp="1"/>
          </p:cNvSpPr>
          <p:nvPr>
            <p:ph type="title"/>
          </p:nvPr>
        </p:nvSpPr>
        <p:spPr/>
        <p:txBody>
          <a:bodyPr/>
          <a:lstStyle/>
          <a:p>
            <a:r>
              <a:rPr lang="en-AU"/>
              <a:t>Interactive Session</a:t>
            </a:r>
            <a:endParaRPr lang="en-US" dirty="0"/>
          </a:p>
        </p:txBody>
      </p:sp>
      <p:sp>
        <p:nvSpPr>
          <p:cNvPr id="10" name="Rectangle 9">
            <a:extLst>
              <a:ext uri="{FF2B5EF4-FFF2-40B4-BE49-F238E27FC236}">
                <a16:creationId xmlns:a16="http://schemas.microsoft.com/office/drawing/2014/main" id="{A38D69D6-A762-460E-B868-FEC01578EE71}"/>
              </a:ext>
            </a:extLst>
          </p:cNvPr>
          <p:cNvSpPr/>
          <p:nvPr/>
        </p:nvSpPr>
        <p:spPr>
          <a:xfrm>
            <a:off x="1676400" y="1828800"/>
            <a:ext cx="9225588" cy="4093428"/>
          </a:xfrm>
          <a:prstGeom prst="rect">
            <a:avLst/>
          </a:prstGeom>
          <a:solidFill>
            <a:srgbClr val="012456"/>
          </a:solidFill>
        </p:spPr>
        <p:txBody>
          <a:bodyPr wrap="square">
            <a:spAutoFit/>
          </a:bodyPr>
          <a:lstStyle/>
          <a:p>
            <a:pPr defTabSz="457200"/>
            <a:r>
              <a:rPr lang="fr-FR" sz="2000" dirty="0">
                <a:solidFill>
                  <a:srgbClr val="F5F5F5"/>
                </a:solidFill>
                <a:latin typeface="Lucida Console" panose="020B0609040504020204" pitchFamily="49" charset="0"/>
              </a:rPr>
              <a:t>PS C:\&gt; </a:t>
            </a:r>
            <a:r>
              <a:rPr lang="fr-FR" sz="2000" dirty="0">
                <a:solidFill>
                  <a:srgbClr val="E0FFFF"/>
                </a:solidFill>
                <a:latin typeface="Lucida Console" panose="020B0609040504020204" pitchFamily="49" charset="0"/>
              </a:rPr>
              <a:t>Enter-</a:t>
            </a:r>
            <a:r>
              <a:rPr lang="fr-FR" sz="2000" dirty="0" err="1">
                <a:solidFill>
                  <a:srgbClr val="E0FFFF"/>
                </a:solidFill>
                <a:latin typeface="Lucida Console" panose="020B0609040504020204" pitchFamily="49" charset="0"/>
              </a:rPr>
              <a:t>PSSession</a:t>
            </a:r>
            <a:r>
              <a:rPr lang="fr-FR" sz="2000" dirty="0">
                <a:solidFill>
                  <a:srgbClr val="F5F5F5"/>
                </a:solidFill>
                <a:latin typeface="Lucida Console" panose="020B0609040504020204" pitchFamily="49" charset="0"/>
              </a:rPr>
              <a:t> </a:t>
            </a:r>
            <a:r>
              <a:rPr lang="fr-FR" sz="2000" dirty="0">
                <a:solidFill>
                  <a:srgbClr val="FFE4B5"/>
                </a:solidFill>
                <a:latin typeface="Lucida Console" panose="020B0609040504020204" pitchFamily="49" charset="0"/>
              </a:rPr>
              <a:t>-</a:t>
            </a:r>
            <a:r>
              <a:rPr lang="fr-FR" sz="2000" dirty="0" err="1">
                <a:solidFill>
                  <a:srgbClr val="FFE4B5"/>
                </a:solidFill>
                <a:latin typeface="Lucida Console" panose="020B0609040504020204" pitchFamily="49" charset="0"/>
              </a:rPr>
              <a:t>ComputerName</a:t>
            </a:r>
            <a:r>
              <a:rPr lang="fr-FR" sz="2000" dirty="0">
                <a:solidFill>
                  <a:srgbClr val="F5F5F5"/>
                </a:solidFill>
                <a:latin typeface="Lucida Console" panose="020B0609040504020204" pitchFamily="49" charset="0"/>
              </a:rPr>
              <a:t> </a:t>
            </a:r>
            <a:r>
              <a:rPr lang="fr-FR" sz="2000" dirty="0">
                <a:solidFill>
                  <a:srgbClr val="EE82EE"/>
                </a:solidFill>
                <a:latin typeface="Lucida Console" panose="020B0609040504020204" pitchFamily="49" charset="0"/>
              </a:rPr>
              <a:t>DC</a:t>
            </a:r>
          </a:p>
          <a:p>
            <a:pPr defTabSz="457200"/>
            <a:endParaRPr lang="fr-FR" sz="2000" dirty="0">
              <a:solidFill>
                <a:srgbClr val="EE82EE"/>
              </a:solidFill>
              <a:latin typeface="Lucida Console" panose="020B0609040504020204" pitchFamily="49" charset="0"/>
            </a:endParaRPr>
          </a:p>
          <a:p>
            <a:pPr defTabSz="457200"/>
            <a:endParaRPr lang="fr-FR" sz="2000" dirty="0">
              <a:solidFill>
                <a:srgbClr val="EE82EE"/>
              </a:solidFill>
              <a:latin typeface="Lucida Console" panose="020B0609040504020204" pitchFamily="49" charset="0"/>
            </a:endParaRPr>
          </a:p>
          <a:p>
            <a:pPr defTabSz="457200"/>
            <a:endParaRPr lang="fr-FR" sz="2000" dirty="0">
              <a:solidFill>
                <a:srgbClr val="EE82EE"/>
              </a:solidFill>
              <a:latin typeface="Lucida Console" panose="020B0609040504020204" pitchFamily="49" charset="0"/>
            </a:endParaRPr>
          </a:p>
          <a:p>
            <a:pPr defTabSz="457200"/>
            <a:r>
              <a:rPr lang="fr-FR" sz="2000" dirty="0">
                <a:solidFill>
                  <a:srgbClr val="F5F5F5"/>
                </a:solidFill>
                <a:latin typeface="Lucida Console" panose="020B0609040504020204" pitchFamily="49" charset="0"/>
              </a:rPr>
              <a:t>[DC] PS C:\&gt;</a:t>
            </a:r>
          </a:p>
          <a:p>
            <a:pPr defTabSz="457200"/>
            <a:endParaRPr lang="fr-FR" sz="2000" dirty="0">
              <a:solidFill>
                <a:srgbClr val="EE82EE"/>
              </a:solidFill>
              <a:latin typeface="Lucida Console" panose="020B0609040504020204" pitchFamily="49" charset="0"/>
            </a:endParaRPr>
          </a:p>
          <a:p>
            <a:pPr defTabSz="457200"/>
            <a:r>
              <a:rPr lang="fr-FR" sz="2000" dirty="0">
                <a:solidFill>
                  <a:srgbClr val="F5F5F5"/>
                </a:solidFill>
                <a:latin typeface="Lucida Console" panose="020B0609040504020204" pitchFamily="49" charset="0"/>
              </a:rPr>
              <a:t>[DC] PS C:\&gt; </a:t>
            </a:r>
            <a:r>
              <a:rPr lang="fr-FR" sz="2000" dirty="0" err="1">
                <a:solidFill>
                  <a:srgbClr val="E0FFFF"/>
                </a:solidFill>
                <a:latin typeface="Lucida Console" panose="020B0609040504020204" pitchFamily="49" charset="0"/>
              </a:rPr>
              <a:t>Hostname</a:t>
            </a:r>
            <a:endParaRPr lang="fr-FR" sz="2000" dirty="0">
              <a:solidFill>
                <a:srgbClr val="E0FFFF"/>
              </a:solidFill>
              <a:latin typeface="Lucida Console" panose="020B0609040504020204" pitchFamily="49" charset="0"/>
            </a:endParaRPr>
          </a:p>
          <a:p>
            <a:pPr defTabSz="457200"/>
            <a:r>
              <a:rPr lang="fr-FR" sz="2000" dirty="0">
                <a:solidFill>
                  <a:srgbClr val="F5F5F5"/>
                </a:solidFill>
                <a:latin typeface="Lucida Console" panose="020B0609040504020204" pitchFamily="49" charset="0"/>
              </a:rPr>
              <a:t>DC</a:t>
            </a:r>
          </a:p>
          <a:p>
            <a:pPr defTabSz="457200"/>
            <a:endParaRPr lang="fr-FR" sz="2000" dirty="0">
              <a:solidFill>
                <a:srgbClr val="F5F5F5"/>
              </a:solidFill>
              <a:latin typeface="Lucida Console" panose="020B0609040504020204" pitchFamily="49" charset="0"/>
            </a:endParaRPr>
          </a:p>
          <a:p>
            <a:pPr defTabSz="457200"/>
            <a:r>
              <a:rPr lang="fr-FR" sz="2000" dirty="0">
                <a:solidFill>
                  <a:srgbClr val="F5F5F5"/>
                </a:solidFill>
                <a:latin typeface="Lucida Console" panose="020B0609040504020204" pitchFamily="49" charset="0"/>
              </a:rPr>
              <a:t>[DC] PS C:\&gt;</a:t>
            </a:r>
            <a:r>
              <a:rPr lang="fr-FR" sz="2000" dirty="0">
                <a:solidFill>
                  <a:srgbClr val="EE82EE"/>
                </a:solidFill>
                <a:latin typeface="Lucida Console" panose="020B0609040504020204" pitchFamily="49" charset="0"/>
              </a:rPr>
              <a:t> </a:t>
            </a:r>
            <a:r>
              <a:rPr lang="fr-FR" sz="2000" dirty="0">
                <a:solidFill>
                  <a:srgbClr val="E0FFFF"/>
                </a:solidFill>
                <a:latin typeface="Lucida Console" panose="020B0609040504020204" pitchFamily="49" charset="0"/>
              </a:rPr>
              <a:t>Exit-</a:t>
            </a:r>
            <a:r>
              <a:rPr lang="fr-FR" sz="2000" dirty="0" err="1">
                <a:solidFill>
                  <a:srgbClr val="E0FFFF"/>
                </a:solidFill>
                <a:latin typeface="Lucida Console" panose="020B0609040504020204" pitchFamily="49" charset="0"/>
              </a:rPr>
              <a:t>PSSession</a:t>
            </a:r>
            <a:endParaRPr lang="fr-FR" sz="2000" dirty="0">
              <a:solidFill>
                <a:srgbClr val="E0FFFF"/>
              </a:solidFill>
              <a:latin typeface="Lucida Console" panose="020B0609040504020204" pitchFamily="49" charset="0"/>
            </a:endParaRPr>
          </a:p>
          <a:p>
            <a:pPr defTabSz="457200"/>
            <a:endParaRPr lang="fr-FR" sz="2000" dirty="0">
              <a:solidFill>
                <a:srgbClr val="F5F5F5"/>
              </a:solidFill>
              <a:latin typeface="Lucida Console" panose="020B0609040504020204" pitchFamily="49" charset="0"/>
            </a:endParaRPr>
          </a:p>
          <a:p>
            <a:pPr defTabSz="457200"/>
            <a:endParaRPr lang="fr-FR" sz="2000" dirty="0">
              <a:solidFill>
                <a:srgbClr val="F5F5F5"/>
              </a:solidFill>
              <a:latin typeface="Lucida Console" panose="020B0609040504020204" pitchFamily="49" charset="0"/>
            </a:endParaRPr>
          </a:p>
          <a:p>
            <a:pPr defTabSz="457200"/>
            <a:r>
              <a:rPr lang="fr-FR" sz="2000" dirty="0">
                <a:solidFill>
                  <a:srgbClr val="F5F5F5"/>
                </a:solidFill>
                <a:latin typeface="Lucida Console" panose="020B0609040504020204" pitchFamily="49" charset="0"/>
              </a:rPr>
              <a:t>PS C:\&gt;</a:t>
            </a:r>
            <a:endParaRPr lang="fr-FR" sz="2000" dirty="0">
              <a:solidFill>
                <a:srgbClr val="E0FFFF"/>
              </a:solidFill>
              <a:latin typeface="Lucida Console" panose="020B0609040504020204" pitchFamily="49" charset="0"/>
            </a:endParaRPr>
          </a:p>
        </p:txBody>
      </p:sp>
      <p:sp>
        <p:nvSpPr>
          <p:cNvPr id="11" name="Rectangular Callout 12">
            <a:extLst>
              <a:ext uri="{FF2B5EF4-FFF2-40B4-BE49-F238E27FC236}">
                <a16:creationId xmlns:a16="http://schemas.microsoft.com/office/drawing/2014/main" id="{62F32F53-1761-4614-9843-EB15D2B8FF7F}"/>
              </a:ext>
            </a:extLst>
          </p:cNvPr>
          <p:cNvSpPr/>
          <p:nvPr/>
        </p:nvSpPr>
        <p:spPr>
          <a:xfrm>
            <a:off x="3231229" y="5135198"/>
            <a:ext cx="1728192" cy="622156"/>
          </a:xfrm>
          <a:prstGeom prst="wedgeRectCallout">
            <a:avLst>
              <a:gd name="adj1" fmla="val -66446"/>
              <a:gd name="adj2" fmla="val 29558"/>
            </a:avLst>
          </a:prstGeom>
          <a:solidFill>
            <a:srgbClr val="FFFFFF">
              <a:lumMod val="85000"/>
            </a:srgb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Local Computer</a:t>
            </a:r>
            <a:endParaRPr kumimoji="0" lang="en-AU" sz="14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6" name="Rectangular Callout 13">
            <a:extLst>
              <a:ext uri="{FF2B5EF4-FFF2-40B4-BE49-F238E27FC236}">
                <a16:creationId xmlns:a16="http://schemas.microsoft.com/office/drawing/2014/main" id="{04478768-15FC-40BE-9C4D-FB3371F7CE34}"/>
              </a:ext>
            </a:extLst>
          </p:cNvPr>
          <p:cNvSpPr/>
          <p:nvPr/>
        </p:nvSpPr>
        <p:spPr>
          <a:xfrm>
            <a:off x="1821089" y="2309347"/>
            <a:ext cx="1728192" cy="622156"/>
          </a:xfrm>
          <a:prstGeom prst="wedgeRectCallout">
            <a:avLst>
              <a:gd name="adj1" fmla="val -13535"/>
              <a:gd name="adj2" fmla="val 67568"/>
            </a:avLst>
          </a:prstGeom>
          <a:solidFill>
            <a:srgbClr val="FFFFFF">
              <a:lumMod val="85000"/>
            </a:srgb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Remote Computer</a:t>
            </a:r>
            <a:endParaRPr kumimoji="0" lang="en-AU" sz="14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7" name="Rectangular Callout 14">
            <a:extLst>
              <a:ext uri="{FF2B5EF4-FFF2-40B4-BE49-F238E27FC236}">
                <a16:creationId xmlns:a16="http://schemas.microsoft.com/office/drawing/2014/main" id="{86AB315C-D0C4-479C-951D-96B95A87931B}"/>
              </a:ext>
            </a:extLst>
          </p:cNvPr>
          <p:cNvSpPr/>
          <p:nvPr/>
        </p:nvSpPr>
        <p:spPr>
          <a:xfrm>
            <a:off x="6628521" y="3756383"/>
            <a:ext cx="1728192" cy="622156"/>
          </a:xfrm>
          <a:prstGeom prst="wedgeRectCallout">
            <a:avLst>
              <a:gd name="adj1" fmla="val -34517"/>
              <a:gd name="adj2" fmla="val 90374"/>
            </a:avLst>
          </a:prstGeom>
          <a:solidFill>
            <a:srgbClr val="FFFFFF">
              <a:lumMod val="85000"/>
            </a:srgb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Ending a session</a:t>
            </a:r>
            <a:endParaRPr kumimoji="0" lang="en-AU" sz="14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60833770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EF8AD3-DC72-43D1-844A-A96B400EEBA7}"/>
              </a:ext>
            </a:extLst>
          </p:cNvPr>
          <p:cNvSpPr>
            <a:spLocks noGrp="1"/>
          </p:cNvSpPr>
          <p:nvPr>
            <p:ph type="title"/>
          </p:nvPr>
        </p:nvSpPr>
        <p:spPr/>
        <p:txBody>
          <a:bodyPr>
            <a:normAutofit/>
          </a:bodyPr>
          <a:lstStyle/>
          <a:p>
            <a:r>
              <a:rPr lang="en-AU" dirty="0"/>
              <a:t>Invoke a Command</a:t>
            </a:r>
            <a:endParaRPr lang="en-US" dirty="0"/>
          </a:p>
        </p:txBody>
      </p:sp>
      <p:sp>
        <p:nvSpPr>
          <p:cNvPr id="2" name="Rectangle 1"/>
          <p:cNvSpPr/>
          <p:nvPr/>
        </p:nvSpPr>
        <p:spPr>
          <a:xfrm>
            <a:off x="1524000" y="2305615"/>
            <a:ext cx="9505056" cy="2246769"/>
          </a:xfrm>
          <a:prstGeom prst="rect">
            <a:avLst/>
          </a:prstGeom>
          <a:solidFill>
            <a:srgbClr val="012456"/>
          </a:solidFill>
        </p:spPr>
        <p:txBody>
          <a:bodyPr wrap="square">
            <a:spAutoFit/>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Invoke-Command</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ComputerName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DC</a:t>
            </a:r>
            <a:r>
              <a:rPr lang="en-AU" sz="2000" dirty="0">
                <a:solidFill>
                  <a:srgbClr val="F5F5F5"/>
                </a:solidFill>
                <a:latin typeface="Lucida Console" panose="020B0609040504020204" pitchFamily="49" charset="0"/>
              </a:rPr>
              <a:t> </a:t>
            </a:r>
          </a:p>
          <a:p>
            <a:r>
              <a:rPr lang="en-AU" sz="2000" dirty="0">
                <a:solidFill>
                  <a:srgbClr val="F5F5F5"/>
                </a:solidFill>
                <a:latin typeface="Lucida Console" panose="020B0609040504020204" pitchFamily="49" charset="0"/>
              </a:rPr>
              <a:t>&gt;&gt;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ScriptBlock</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Get-Culture</a:t>
            </a:r>
            <a:r>
              <a:rPr lang="en-AU" sz="2000" dirty="0">
                <a:solidFill>
                  <a:srgbClr val="F5F5F5"/>
                </a:solidFill>
                <a:latin typeface="Lucida Console" panose="020B0609040504020204" pitchFamily="49" charset="0"/>
              </a:rPr>
              <a:t>}</a:t>
            </a:r>
          </a:p>
          <a:p>
            <a:r>
              <a:rPr lang="en-AU" sz="2000" dirty="0"/>
              <a:t> </a:t>
            </a:r>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LCID     Name   DisplayName          	</a:t>
            </a:r>
            <a:r>
              <a:rPr lang="en-AU" sz="2000" dirty="0" err="1">
                <a:solidFill>
                  <a:srgbClr val="F5F5F5"/>
                </a:solidFill>
                <a:latin typeface="Lucida Console" panose="020B0609040504020204" pitchFamily="49" charset="0"/>
              </a:rPr>
              <a:t>SComputerName</a:t>
            </a:r>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     ----   -----------          	--------------</a:t>
            </a:r>
          </a:p>
          <a:p>
            <a:r>
              <a:rPr lang="en-US" sz="2000" dirty="0">
                <a:solidFill>
                  <a:srgbClr val="F5F5F5"/>
                </a:solidFill>
                <a:latin typeface="Lucida Console" panose="020B0609040504020204" pitchFamily="49" charset="0"/>
              </a:rPr>
              <a:t>1033</a:t>
            </a:r>
            <a:r>
              <a:rPr lang="en-AU" sz="2000" dirty="0">
                <a:solidFill>
                  <a:srgbClr val="F5F5F5"/>
                </a:solidFill>
                <a:latin typeface="Lucida Console" panose="020B0609040504020204" pitchFamily="49" charset="0"/>
              </a:rPr>
              <a:t>     </a:t>
            </a:r>
            <a:r>
              <a:rPr lang="en-AU" sz="2000" dirty="0" err="1">
                <a:solidFill>
                  <a:srgbClr val="F5F5F5"/>
                </a:solidFill>
                <a:latin typeface="Lucida Console" panose="020B0609040504020204" pitchFamily="49" charset="0"/>
              </a:rPr>
              <a:t>en</a:t>
            </a:r>
            <a:r>
              <a:rPr lang="en-AU" sz="2000" dirty="0">
                <a:solidFill>
                  <a:srgbClr val="F5F5F5"/>
                </a:solidFill>
                <a:latin typeface="Lucida Console" panose="020B0609040504020204" pitchFamily="49" charset="0"/>
              </a:rPr>
              <a:t>-US  English (</a:t>
            </a:r>
            <a:r>
              <a:rPr lang="en-US" sz="2000" dirty="0">
                <a:solidFill>
                  <a:srgbClr val="F5F5F5"/>
                </a:solidFill>
                <a:latin typeface="Lucida Console" panose="020B0609040504020204" pitchFamily="49" charset="0"/>
              </a:rPr>
              <a:t>United States</a:t>
            </a:r>
            <a:r>
              <a:rPr lang="en-AU" sz="2000" dirty="0">
                <a:solidFill>
                  <a:srgbClr val="F5F5F5"/>
                </a:solidFill>
                <a:latin typeface="Lucida Console" panose="020B0609040504020204" pitchFamily="49" charset="0"/>
              </a:rPr>
              <a:t>)  	DC</a:t>
            </a:r>
          </a:p>
          <a:p>
            <a:endParaRPr lang="en-AU" sz="2000" dirty="0">
              <a:solidFill>
                <a:srgbClr val="F5F5F5"/>
              </a:solidFill>
              <a:latin typeface="Lucida Console" panose="020B0609040504020204" pitchFamily="49" charset="0"/>
            </a:endParaRPr>
          </a:p>
        </p:txBody>
      </p:sp>
    </p:spTree>
    <p:extLst>
      <p:ext uri="{BB962C8B-B14F-4D97-AF65-F5344CB8AC3E}">
        <p14:creationId xmlns:p14="http://schemas.microsoft.com/office/powerpoint/2010/main" val="113606039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BAAF6E-5850-4D2A-AA94-EC9F29490E2D}"/>
              </a:ext>
            </a:extLst>
          </p:cNvPr>
          <p:cNvSpPr>
            <a:spLocks noGrp="1"/>
          </p:cNvSpPr>
          <p:nvPr>
            <p:ph type="title"/>
          </p:nvPr>
        </p:nvSpPr>
        <p:spPr/>
        <p:txBody>
          <a:bodyPr>
            <a:normAutofit/>
          </a:bodyPr>
          <a:lstStyle/>
          <a:p>
            <a:r>
              <a:rPr lang="en-AU" dirty="0"/>
              <a:t>Invoke a Command (1:Many)</a:t>
            </a:r>
            <a:endParaRPr lang="en-US" dirty="0"/>
          </a:p>
        </p:txBody>
      </p:sp>
      <p:sp>
        <p:nvSpPr>
          <p:cNvPr id="2" name="Rectangle 1"/>
          <p:cNvSpPr/>
          <p:nvPr/>
        </p:nvSpPr>
        <p:spPr>
          <a:xfrm>
            <a:off x="1524000" y="2305615"/>
            <a:ext cx="9505056" cy="2554545"/>
          </a:xfrm>
          <a:prstGeom prst="rect">
            <a:avLst/>
          </a:prstGeom>
          <a:solidFill>
            <a:srgbClr val="012456"/>
          </a:solidFill>
        </p:spPr>
        <p:txBody>
          <a:bodyPr wrap="square">
            <a:spAutoFit/>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Invoke-Command</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ComputerName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DC, MS</a:t>
            </a:r>
          </a:p>
          <a:p>
            <a:r>
              <a:rPr lang="en-AU" sz="2000" dirty="0">
                <a:solidFill>
                  <a:srgbClr val="F5F5F5"/>
                </a:solidFill>
                <a:latin typeface="Lucida Console" panose="020B0609040504020204" pitchFamily="49" charset="0"/>
              </a:rPr>
              <a:t>&gt;&gt;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ScriptBlock</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Get-Culture</a:t>
            </a:r>
            <a:r>
              <a:rPr lang="en-AU" sz="2000" dirty="0">
                <a:solidFill>
                  <a:srgbClr val="F5F5F5"/>
                </a:solidFill>
                <a:latin typeface="Lucida Console" panose="020B0609040504020204" pitchFamily="49" charset="0"/>
              </a:rPr>
              <a:t>}</a:t>
            </a: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LCID        Name   </a:t>
            </a:r>
            <a:r>
              <a:rPr lang="en-US" sz="2000" dirty="0" err="1">
                <a:solidFill>
                  <a:srgbClr val="F5F5F5"/>
                </a:solidFill>
                <a:latin typeface="Lucida Console" panose="020B0609040504020204" pitchFamily="49" charset="0"/>
              </a:rPr>
              <a:t>DisplayName</a:t>
            </a:r>
            <a:r>
              <a:rPr lang="en-US" sz="2000" dirty="0">
                <a:solidFill>
                  <a:srgbClr val="F5F5F5"/>
                </a:solidFill>
                <a:latin typeface="Lucida Console" panose="020B0609040504020204" pitchFamily="49" charset="0"/>
              </a:rPr>
              <a:t>               </a:t>
            </a:r>
            <a:r>
              <a:rPr lang="en-US" sz="2000" dirty="0" err="1">
                <a:solidFill>
                  <a:srgbClr val="F5F5F5"/>
                </a:solidFill>
                <a:latin typeface="Lucida Console" panose="020B0609040504020204" pitchFamily="49" charset="0"/>
              </a:rPr>
              <a:t>PSComputerName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   -----------               --------------</a:t>
            </a:r>
          </a:p>
          <a:p>
            <a:r>
              <a:rPr lang="en-US" sz="2000" dirty="0">
                <a:solidFill>
                  <a:srgbClr val="F5F5F5"/>
                </a:solidFill>
                <a:latin typeface="Lucida Console" panose="020B0609040504020204" pitchFamily="49" charset="0"/>
              </a:rPr>
              <a:t>1033        en-US  English (United States)   DC</a:t>
            </a:r>
          </a:p>
          <a:p>
            <a:r>
              <a:rPr lang="en-US" sz="2000" dirty="0">
                <a:solidFill>
                  <a:srgbClr val="F5F5F5"/>
                </a:solidFill>
                <a:latin typeface="Lucida Console" panose="020B0609040504020204" pitchFamily="49" charset="0"/>
              </a:rPr>
              <a:t>1033        </a:t>
            </a:r>
            <a:r>
              <a:rPr lang="en-US" sz="2000" dirty="0" err="1">
                <a:solidFill>
                  <a:srgbClr val="F5F5F5"/>
                </a:solidFill>
                <a:latin typeface="Lucida Console" panose="020B0609040504020204" pitchFamily="49" charset="0"/>
              </a:rPr>
              <a:t>en</a:t>
            </a:r>
            <a:r>
              <a:rPr lang="en-US" sz="2000" dirty="0">
                <a:solidFill>
                  <a:srgbClr val="F5F5F5"/>
                </a:solidFill>
                <a:latin typeface="Lucida Console" panose="020B0609040504020204" pitchFamily="49" charset="0"/>
              </a:rPr>
              <a:t>-US  English (United States)   MS</a:t>
            </a:r>
          </a:p>
          <a:p>
            <a:endParaRPr lang="en-AU" sz="2000" dirty="0">
              <a:solidFill>
                <a:srgbClr val="F5F5F5"/>
              </a:solidFill>
              <a:latin typeface="Lucida Console" panose="020B0609040504020204" pitchFamily="49" charset="0"/>
            </a:endParaRPr>
          </a:p>
        </p:txBody>
      </p:sp>
    </p:spTree>
    <p:extLst>
      <p:ext uri="{BB962C8B-B14F-4D97-AF65-F5344CB8AC3E}">
        <p14:creationId xmlns:p14="http://schemas.microsoft.com/office/powerpoint/2010/main" val="375767928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635600-9A09-4007-8E09-38FF4969A964}"/>
              </a:ext>
            </a:extLst>
          </p:cNvPr>
          <p:cNvSpPr>
            <a:spLocks noGrp="1"/>
          </p:cNvSpPr>
          <p:nvPr>
            <p:ph type="title"/>
          </p:nvPr>
        </p:nvSpPr>
        <p:spPr/>
        <p:txBody>
          <a:bodyPr>
            <a:normAutofit/>
          </a:bodyPr>
          <a:lstStyle/>
          <a:p>
            <a:r>
              <a:rPr lang="en-AU" dirty="0"/>
              <a:t>Use Alternate Credential</a:t>
            </a:r>
            <a:endParaRPr lang="en-US" dirty="0"/>
          </a:p>
        </p:txBody>
      </p:sp>
      <p:sp>
        <p:nvSpPr>
          <p:cNvPr id="2" name="Rectangle 1"/>
          <p:cNvSpPr/>
          <p:nvPr/>
        </p:nvSpPr>
        <p:spPr>
          <a:xfrm>
            <a:off x="1524000" y="2305615"/>
            <a:ext cx="9505056" cy="2246769"/>
          </a:xfrm>
          <a:prstGeom prst="rect">
            <a:avLst/>
          </a:prstGeom>
          <a:solidFill>
            <a:srgbClr val="012456"/>
          </a:solidFill>
        </p:spPr>
        <p:txBody>
          <a:bodyPr wrap="square">
            <a:spAutoFit/>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Invoke-Command</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ComputerName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DC</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–Credential</a:t>
            </a:r>
            <a:r>
              <a:rPr lang="en-AU" sz="2000" dirty="0">
                <a:solidFill>
                  <a:srgbClr val="F5F5F5"/>
                </a:solidFill>
                <a:latin typeface="Lucida Console" panose="020B0609040504020204" pitchFamily="49" charset="0"/>
              </a:rPr>
              <a:t> </a:t>
            </a:r>
          </a:p>
          <a:p>
            <a:r>
              <a:rPr lang="en-AU" sz="2000" dirty="0">
                <a:solidFill>
                  <a:srgbClr val="F5F5F5"/>
                </a:solidFill>
                <a:latin typeface="Lucida Console" panose="020B0609040504020204" pitchFamily="49" charset="0"/>
              </a:rPr>
              <a:t>&gt;&gt; </a:t>
            </a:r>
            <a:r>
              <a:rPr lang="en-AU" sz="2000" dirty="0" err="1">
                <a:solidFill>
                  <a:srgbClr val="EE82EE"/>
                </a:solidFill>
                <a:latin typeface="Lucida Console" panose="020B0609040504020204" pitchFamily="49" charset="0"/>
              </a:rPr>
              <a:t>contoso</a:t>
            </a:r>
            <a:r>
              <a:rPr lang="en-AU" sz="2000" dirty="0">
                <a:solidFill>
                  <a:srgbClr val="EE82EE"/>
                </a:solidFill>
                <a:latin typeface="Lucida Console" panose="020B0609040504020204" pitchFamily="49" charset="0"/>
              </a:rPr>
              <a:t>\administrator</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ScriptBlock</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Get-Culture</a:t>
            </a:r>
            <a:r>
              <a:rPr lang="en-AU" sz="2000" dirty="0">
                <a:solidFill>
                  <a:srgbClr val="F5F5F5"/>
                </a:solidFill>
                <a:latin typeface="Lucida Console" panose="020B0609040504020204" pitchFamily="49" charset="0"/>
              </a:rPr>
              <a:t>}</a:t>
            </a:r>
          </a:p>
          <a:p>
            <a:r>
              <a:rPr lang="en-AU" sz="2000" dirty="0"/>
              <a:t> </a:t>
            </a:r>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LCID     Name   DisplayName         	</a:t>
            </a:r>
            <a:r>
              <a:rPr lang="en-AU" sz="2000" dirty="0" err="1">
                <a:solidFill>
                  <a:srgbClr val="F5F5F5"/>
                </a:solidFill>
                <a:latin typeface="Lucida Console" panose="020B0609040504020204" pitchFamily="49" charset="0"/>
              </a:rPr>
              <a:t>PSComputerName</a:t>
            </a:r>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     ----   -----------          	--------------</a:t>
            </a:r>
          </a:p>
          <a:p>
            <a:r>
              <a:rPr lang="en-US" sz="2000" dirty="0">
                <a:solidFill>
                  <a:srgbClr val="F5F5F5"/>
                </a:solidFill>
                <a:latin typeface="Lucida Console" panose="020B0609040504020204" pitchFamily="49" charset="0"/>
              </a:rPr>
              <a:t>1033</a:t>
            </a:r>
            <a:r>
              <a:rPr lang="en-AU" sz="2000" dirty="0">
                <a:solidFill>
                  <a:srgbClr val="F5F5F5"/>
                </a:solidFill>
                <a:latin typeface="Lucida Console" panose="020B0609040504020204" pitchFamily="49" charset="0"/>
              </a:rPr>
              <a:t>     </a:t>
            </a:r>
            <a:r>
              <a:rPr lang="en-AU" sz="2000" dirty="0" err="1">
                <a:solidFill>
                  <a:srgbClr val="F5F5F5"/>
                </a:solidFill>
                <a:latin typeface="Lucida Console" panose="020B0609040504020204" pitchFamily="49" charset="0"/>
              </a:rPr>
              <a:t>en</a:t>
            </a:r>
            <a:r>
              <a:rPr lang="en-AU" sz="2000" dirty="0">
                <a:solidFill>
                  <a:srgbClr val="F5F5F5"/>
                </a:solidFill>
                <a:latin typeface="Lucida Console" panose="020B0609040504020204" pitchFamily="49" charset="0"/>
              </a:rPr>
              <a:t>-US  English (</a:t>
            </a:r>
            <a:r>
              <a:rPr lang="en-US" sz="2000" dirty="0">
                <a:solidFill>
                  <a:srgbClr val="F5F5F5"/>
                </a:solidFill>
                <a:latin typeface="Lucida Console" panose="020B0609040504020204" pitchFamily="49" charset="0"/>
              </a:rPr>
              <a:t>United States</a:t>
            </a:r>
            <a:r>
              <a:rPr lang="en-AU" sz="2000" dirty="0">
                <a:solidFill>
                  <a:srgbClr val="F5F5F5"/>
                </a:solidFill>
                <a:latin typeface="Lucida Console" panose="020B0609040504020204" pitchFamily="49" charset="0"/>
              </a:rPr>
              <a:t>)  	DC</a:t>
            </a:r>
          </a:p>
          <a:p>
            <a:endParaRPr lang="en-AU" sz="2000" dirty="0">
              <a:solidFill>
                <a:srgbClr val="F5F5F5"/>
              </a:solidFill>
              <a:latin typeface="Lucida Console" panose="020B0609040504020204" pitchFamily="49" charset="0"/>
            </a:endParaRPr>
          </a:p>
        </p:txBody>
      </p:sp>
    </p:spTree>
    <p:extLst>
      <p:ext uri="{BB962C8B-B14F-4D97-AF65-F5344CB8AC3E}">
        <p14:creationId xmlns:p14="http://schemas.microsoft.com/office/powerpoint/2010/main" val="183804486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B120-09C9-454C-8F43-65B219E53D84}"/>
              </a:ext>
            </a:extLst>
          </p:cNvPr>
          <p:cNvSpPr>
            <a:spLocks noGrp="1"/>
          </p:cNvSpPr>
          <p:nvPr>
            <p:ph type="title"/>
          </p:nvPr>
        </p:nvSpPr>
        <p:spPr/>
        <p:txBody>
          <a:bodyPr>
            <a:normAutofit/>
          </a:bodyPr>
          <a:lstStyle/>
          <a:p>
            <a:r>
              <a:rPr lang="en-AU" dirty="0"/>
              <a:t>Persistent Session (Repeat Use)</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505434332"/>
              </p:ext>
            </p:extLst>
          </p:nvPr>
        </p:nvGraphicFramePr>
        <p:xfrm>
          <a:off x="1143000" y="4038600"/>
          <a:ext cx="10225136" cy="2072640"/>
        </p:xfrm>
        <a:graphic>
          <a:graphicData uri="http://schemas.openxmlformats.org/drawingml/2006/table">
            <a:tbl>
              <a:tblPr firstRow="1" bandRow="1"/>
              <a:tblGrid>
                <a:gridCol w="10225136">
                  <a:extLst>
                    <a:ext uri="{9D8B030D-6E8A-4147-A177-3AD203B41FA5}">
                      <a16:colId xmlns:a16="http://schemas.microsoft.com/office/drawing/2014/main" val="1881046813"/>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rgbClr val="525252"/>
                          </a:solidFill>
                          <a:latin typeface="Segoe UI Light" panose="020B0502040204020203" pitchFamily="34" charset="0"/>
                          <a:cs typeface="Segoe UI Light" panose="020B0502040204020203" pitchFamily="34" charset="0"/>
                        </a:rPr>
                        <a:t>Step 2: Use the session</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73923664"/>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Invoke-Command</a:t>
                      </a:r>
                      <a:r>
                        <a:rPr lang="en-AU" sz="2000" dirty="0">
                          <a:solidFill>
                            <a:srgbClr val="F5F5F5"/>
                          </a:solidFill>
                          <a:latin typeface="Lucida Console" panose="020B0609040504020204" pitchFamily="49" charset="0"/>
                        </a:rPr>
                        <a:t> –Session </a:t>
                      </a:r>
                      <a:r>
                        <a:rPr lang="en-AU" sz="2000" dirty="0">
                          <a:solidFill>
                            <a:srgbClr val="FF0000"/>
                          </a:solidFill>
                          <a:latin typeface="Lucida Console" panose="020B0609040504020204" pitchFamily="49" charset="0"/>
                        </a:rPr>
                        <a:t>$</a:t>
                      </a:r>
                      <a:r>
                        <a:rPr lang="en-AU" sz="2000" dirty="0" err="1">
                          <a:solidFill>
                            <a:srgbClr val="FF0000"/>
                          </a:solidFill>
                          <a:latin typeface="Lucida Console" panose="020B0609040504020204" pitchFamily="49" charset="0"/>
                        </a:rPr>
                        <a:t>ps</a:t>
                      </a:r>
                      <a:r>
                        <a:rPr lang="en-AU" sz="2000" dirty="0">
                          <a:solidFill>
                            <a:srgbClr val="FF0000"/>
                          </a:solidFill>
                          <a:latin typeface="Lucida Console" panose="020B0609040504020204" pitchFamily="49" charset="0"/>
                        </a:rPr>
                        <a:t> </a:t>
                      </a:r>
                      <a:r>
                        <a:rPr lang="en-AU" sz="2000" dirty="0">
                          <a:solidFill>
                            <a:srgbClr val="F5F5F5"/>
                          </a:solidFill>
                          <a:latin typeface="Lucida Console" panose="020B0609040504020204" pitchFamily="49" charset="0"/>
                        </a:rPr>
                        <a:t>-</a:t>
                      </a:r>
                      <a:r>
                        <a:rPr lang="en-AU" sz="2000" dirty="0" err="1">
                          <a:solidFill>
                            <a:srgbClr val="FFE4B5"/>
                          </a:solidFill>
                          <a:latin typeface="Lucida Console" panose="020B0609040504020204" pitchFamily="49" charset="0"/>
                        </a:rPr>
                        <a:t>ScriptBlock</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Get-Culture</a:t>
                      </a:r>
                      <a:r>
                        <a:rPr lang="en-AU" sz="2000" dirty="0">
                          <a:solidFill>
                            <a:srgbClr val="F5F5F5"/>
                          </a:solidFill>
                          <a:latin typeface="Lucida Console" panose="020B0609040504020204" pitchFamily="49" charset="0"/>
                        </a:rPr>
                        <a:t>}</a:t>
                      </a: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LCID     Name   </a:t>
                      </a:r>
                      <a:r>
                        <a:rPr lang="en-AU" sz="2000" dirty="0" err="1">
                          <a:solidFill>
                            <a:srgbClr val="F5F5F5"/>
                          </a:solidFill>
                          <a:latin typeface="Lucida Console" panose="020B0609040504020204" pitchFamily="49" charset="0"/>
                        </a:rPr>
                        <a:t>DisplayName</a:t>
                      </a:r>
                      <a:r>
                        <a:rPr lang="en-AU" sz="2000" dirty="0">
                          <a:solidFill>
                            <a:srgbClr val="F5F5F5"/>
                          </a:solidFill>
                          <a:latin typeface="Lucida Console" panose="020B0609040504020204" pitchFamily="49" charset="0"/>
                        </a:rPr>
                        <a:t>          </a:t>
                      </a:r>
                      <a:r>
                        <a:rPr lang="en-AU" sz="2000" dirty="0" err="1">
                          <a:solidFill>
                            <a:srgbClr val="F5F5F5"/>
                          </a:solidFill>
                          <a:latin typeface="Lucida Console" panose="020B0609040504020204" pitchFamily="49" charset="0"/>
                        </a:rPr>
                        <a:t>PSComputerName</a:t>
                      </a:r>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     ----   -----------          --------------</a:t>
                      </a:r>
                    </a:p>
                    <a:p>
                      <a:r>
                        <a:rPr lang="en-AU" sz="2000" dirty="0">
                          <a:solidFill>
                            <a:srgbClr val="F5F5F5"/>
                          </a:solidFill>
                          <a:latin typeface="Lucida Console" panose="020B0609040504020204" pitchFamily="49" charset="0"/>
                        </a:rPr>
                        <a:t>3081     en-AU  English (Australia)  DC</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97477222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83860615"/>
              </p:ext>
            </p:extLst>
          </p:nvPr>
        </p:nvGraphicFramePr>
        <p:xfrm>
          <a:off x="1143000" y="1397876"/>
          <a:ext cx="10225136" cy="2072640"/>
        </p:xfrm>
        <a:graphic>
          <a:graphicData uri="http://schemas.openxmlformats.org/drawingml/2006/table">
            <a:tbl>
              <a:tblPr firstRow="1" bandRow="1"/>
              <a:tblGrid>
                <a:gridCol w="10225136">
                  <a:extLst>
                    <a:ext uri="{9D8B030D-6E8A-4147-A177-3AD203B41FA5}">
                      <a16:colId xmlns:a16="http://schemas.microsoft.com/office/drawing/2014/main" val="424172447"/>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rgbClr val="525252"/>
                          </a:solidFill>
                          <a:latin typeface="Segoe UI Light" panose="020B0502040204020203" pitchFamily="34" charset="0"/>
                          <a:cs typeface="Segoe UI Light" panose="020B0502040204020203" pitchFamily="34" charset="0"/>
                        </a:rPr>
                        <a:t>Step 1: Create a persistent session</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42996513"/>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New-</a:t>
                      </a:r>
                      <a:r>
                        <a:rPr lang="en-AU" sz="2000" dirty="0" err="1">
                          <a:solidFill>
                            <a:srgbClr val="E0FFFF"/>
                          </a:solidFill>
                          <a:latin typeface="Lucida Console" panose="020B0609040504020204" pitchFamily="49" charset="0"/>
                        </a:rPr>
                        <a:t>PSSession</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ComputerName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DC</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OutVariable</a:t>
                      </a:r>
                      <a:r>
                        <a:rPr lang="en-AU" sz="2000" baseline="0" dirty="0">
                          <a:solidFill>
                            <a:srgbClr val="FFE4B5"/>
                          </a:solidFill>
                          <a:latin typeface="Lucida Console" panose="020B0609040504020204" pitchFamily="49" charset="0"/>
                        </a:rPr>
                        <a:t> </a:t>
                      </a:r>
                      <a:r>
                        <a:rPr lang="en-AU" sz="2000" baseline="0" dirty="0" err="1">
                          <a:solidFill>
                            <a:srgbClr val="FF0000"/>
                          </a:solidFill>
                          <a:latin typeface="Lucida Console" panose="020B0609040504020204" pitchFamily="49" charset="0"/>
                        </a:rPr>
                        <a:t>ps</a:t>
                      </a:r>
                      <a:endParaRPr lang="en-AU" sz="2000" dirty="0">
                        <a:solidFill>
                          <a:srgbClr val="EE82EE"/>
                        </a:solidFill>
                        <a:latin typeface="Lucida Console" panose="020B0609040504020204" pitchFamily="49" charset="0"/>
                      </a:endParaRPr>
                    </a:p>
                    <a:p>
                      <a:endParaRPr lang="en-AU" sz="2000" dirty="0">
                        <a:solidFill>
                          <a:srgbClr val="EE82EE"/>
                        </a:solidFill>
                        <a:latin typeface="Lucida Console" panose="020B0609040504020204" pitchFamily="49" charset="0"/>
                      </a:endParaRPr>
                    </a:p>
                    <a:p>
                      <a:r>
                        <a:rPr lang="en-AU" sz="2000" dirty="0">
                          <a:solidFill>
                            <a:srgbClr val="F5F5F5"/>
                          </a:solidFill>
                          <a:latin typeface="Lucida Console" panose="020B0609040504020204" pitchFamily="49" charset="0"/>
                          <a:ea typeface=""/>
                          <a:cs typeface=""/>
                        </a:rPr>
                        <a:t>Id Name     </a:t>
                      </a:r>
                      <a:r>
                        <a:rPr lang="en-AU" sz="2000" dirty="0" err="1">
                          <a:solidFill>
                            <a:srgbClr val="F5F5F5"/>
                          </a:solidFill>
                          <a:latin typeface="Lucida Console" panose="020B0609040504020204" pitchFamily="49" charset="0"/>
                          <a:ea typeface=""/>
                          <a:cs typeface=""/>
                        </a:rPr>
                        <a:t>ComputerName</a:t>
                      </a:r>
                      <a:r>
                        <a:rPr lang="en-AU" sz="2000" dirty="0">
                          <a:solidFill>
                            <a:srgbClr val="F5F5F5"/>
                          </a:solidFill>
                          <a:latin typeface="Lucida Console" panose="020B0609040504020204" pitchFamily="49" charset="0"/>
                          <a:ea typeface=""/>
                          <a:cs typeface=""/>
                        </a:rPr>
                        <a:t> State  </a:t>
                      </a:r>
                      <a:r>
                        <a:rPr lang="en-AU" sz="2000" dirty="0" err="1">
                          <a:solidFill>
                            <a:srgbClr val="F5F5F5"/>
                          </a:solidFill>
                          <a:latin typeface="Lucida Console" panose="020B0609040504020204" pitchFamily="49" charset="0"/>
                          <a:ea typeface=""/>
                          <a:cs typeface=""/>
                        </a:rPr>
                        <a:t>ConfigurationName</a:t>
                      </a:r>
                      <a:r>
                        <a:rPr lang="en-AU" sz="2000" dirty="0">
                          <a:solidFill>
                            <a:srgbClr val="F5F5F5"/>
                          </a:solidFill>
                          <a:latin typeface="Lucida Console" panose="020B0609040504020204" pitchFamily="49" charset="0"/>
                          <a:ea typeface=""/>
                          <a:cs typeface=""/>
                        </a:rPr>
                        <a:t>    Availability</a:t>
                      </a:r>
                    </a:p>
                    <a:p>
                      <a:r>
                        <a:rPr lang="en-AU" sz="2000" dirty="0">
                          <a:solidFill>
                            <a:srgbClr val="F5F5F5"/>
                          </a:solidFill>
                          <a:latin typeface="Lucida Console" panose="020B0609040504020204" pitchFamily="49" charset="0"/>
                          <a:ea typeface=""/>
                          <a:cs typeface=""/>
                        </a:rPr>
                        <a:t>-- ----     ------------ -----  -----------------    ------------</a:t>
                      </a:r>
                    </a:p>
                    <a:p>
                      <a:r>
                        <a:rPr lang="en-AU" sz="2000" dirty="0">
                          <a:solidFill>
                            <a:srgbClr val="F5F5F5"/>
                          </a:solidFill>
                          <a:latin typeface="Lucida Console" panose="020B0609040504020204" pitchFamily="49" charset="0"/>
                          <a:ea typeface=""/>
                          <a:cs typeface=""/>
                        </a:rPr>
                        <a:t>1  Session1 DC           Opened </a:t>
                      </a:r>
                      <a:r>
                        <a:rPr lang="en-AU" sz="2000" dirty="0" err="1">
                          <a:solidFill>
                            <a:srgbClr val="F5F5F5"/>
                          </a:solidFill>
                          <a:latin typeface="Lucida Console" panose="020B0609040504020204" pitchFamily="49" charset="0"/>
                          <a:ea typeface=""/>
                          <a:cs typeface=""/>
                        </a:rPr>
                        <a:t>Microsoft.PowerShell</a:t>
                      </a:r>
                      <a:r>
                        <a:rPr lang="en-AU" sz="2000" dirty="0">
                          <a:solidFill>
                            <a:srgbClr val="F5F5F5"/>
                          </a:solidFill>
                          <a:latin typeface="Lucida Console" panose="020B0609040504020204" pitchFamily="49" charset="0"/>
                          <a:ea typeface=""/>
                          <a:cs typeface=""/>
                        </a:rPr>
                        <a:t> Available</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558389536"/>
                  </a:ext>
                </a:extLst>
              </a:tr>
            </a:tbl>
          </a:graphicData>
        </a:graphic>
      </p:graphicFrame>
    </p:spTree>
    <p:extLst>
      <p:ext uri="{BB962C8B-B14F-4D97-AF65-F5344CB8AC3E}">
        <p14:creationId xmlns:p14="http://schemas.microsoft.com/office/powerpoint/2010/main" val="165920202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A1A51-416B-4D4E-B94D-6142688FBA1A}"/>
              </a:ext>
            </a:extLst>
          </p:cNvPr>
          <p:cNvSpPr>
            <a:spLocks noGrp="1"/>
          </p:cNvSpPr>
          <p:nvPr>
            <p:ph type="title"/>
          </p:nvPr>
        </p:nvSpPr>
        <p:spPr/>
        <p:txBody>
          <a:bodyPr>
            <a:normAutofit/>
          </a:bodyPr>
          <a:lstStyle/>
          <a:p>
            <a:r>
              <a:rPr lang="en-AU" dirty="0"/>
              <a:t>Persistent Session (Repeat Use) </a:t>
            </a:r>
            <a:r>
              <a:rPr lang="en-AU"/>
              <a:t>1:Many</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117221570"/>
              </p:ext>
            </p:extLst>
          </p:nvPr>
        </p:nvGraphicFramePr>
        <p:xfrm>
          <a:off x="1143000" y="4367654"/>
          <a:ext cx="10225136" cy="2225040"/>
        </p:xfrm>
        <a:graphic>
          <a:graphicData uri="http://schemas.openxmlformats.org/drawingml/2006/table">
            <a:tbl>
              <a:tblPr firstRow="1" bandRow="1"/>
              <a:tblGrid>
                <a:gridCol w="10225136">
                  <a:extLst>
                    <a:ext uri="{9D8B030D-6E8A-4147-A177-3AD203B41FA5}">
                      <a16:colId xmlns:a16="http://schemas.microsoft.com/office/drawing/2014/main" val="1630988741"/>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rgbClr val="525252"/>
                          </a:solidFill>
                          <a:latin typeface="Segoe UI Light" panose="020B0502040204020203" pitchFamily="34" charset="0"/>
                          <a:cs typeface="Segoe UI Light" panose="020B0502040204020203" pitchFamily="34" charset="0"/>
                        </a:rPr>
                        <a:t>Step 2: Use the sessions</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519387041"/>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US" sz="2000" dirty="0">
                          <a:solidFill>
                            <a:srgbClr val="F5F5F5"/>
                          </a:solidFill>
                          <a:latin typeface="Lucida Console" panose="020B0609040504020204" pitchFamily="49" charset="0"/>
                        </a:rPr>
                        <a:t>PS C:\&gt; </a:t>
                      </a:r>
                      <a:r>
                        <a:rPr lang="en-US" sz="2000" dirty="0">
                          <a:solidFill>
                            <a:srgbClr val="E0FFFF"/>
                          </a:solidFill>
                          <a:latin typeface="Lucida Console" panose="020B0609040504020204" pitchFamily="49" charset="0"/>
                        </a:rPr>
                        <a:t>Invoke-Command</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–Session</a:t>
                      </a:r>
                      <a:r>
                        <a:rPr lang="en-US" sz="2000" dirty="0">
                          <a:solidFill>
                            <a:srgbClr val="F5F5F5"/>
                          </a:solidFill>
                          <a:latin typeface="Lucida Console" panose="020B0609040504020204" pitchFamily="49" charset="0"/>
                        </a:rPr>
                        <a:t> </a:t>
                      </a:r>
                      <a:r>
                        <a:rPr lang="en-US" sz="2000" dirty="0">
                          <a:solidFill>
                            <a:srgbClr val="FF0000"/>
                          </a:solidFill>
                          <a:latin typeface="Lucida Console" panose="020B0609040504020204" pitchFamily="49" charset="0"/>
                        </a:rPr>
                        <a:t>$</a:t>
                      </a:r>
                      <a:r>
                        <a:rPr lang="en-US" sz="2000" dirty="0" err="1">
                          <a:solidFill>
                            <a:srgbClr val="FF0000"/>
                          </a:solidFill>
                          <a:latin typeface="Lucida Console" panose="020B0609040504020204" pitchFamily="49" charset="0"/>
                        </a:rPr>
                        <a:t>ps</a:t>
                      </a:r>
                      <a:r>
                        <a:rPr lang="en-US" sz="2000" dirty="0">
                          <a:solidFill>
                            <a:srgbClr val="FF0000"/>
                          </a:solidFill>
                          <a:latin typeface="Lucida Console" panose="020B0609040504020204" pitchFamily="49" charset="0"/>
                        </a:rPr>
                        <a:t> </a:t>
                      </a:r>
                      <a:r>
                        <a:rPr lang="en-US" sz="2000" dirty="0">
                          <a:solidFill>
                            <a:srgbClr val="FFE4B5"/>
                          </a:solidFill>
                          <a:latin typeface="Lucida Console" panose="020B0609040504020204" pitchFamily="49" charset="0"/>
                        </a:rPr>
                        <a:t>-</a:t>
                      </a:r>
                      <a:r>
                        <a:rPr lang="en-US" sz="2000" dirty="0" err="1">
                          <a:solidFill>
                            <a:srgbClr val="FFE4B5"/>
                          </a:solidFill>
                          <a:latin typeface="Lucida Console" panose="020B0609040504020204" pitchFamily="49" charset="0"/>
                        </a:rPr>
                        <a:t>ScriptBlock</a:t>
                      </a:r>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Get-Culture</a:t>
                      </a:r>
                      <a:r>
                        <a:rPr lang="en-US" sz="2000" dirty="0">
                          <a:solidFill>
                            <a:srgbClr val="F5F5F5"/>
                          </a:solidFill>
                          <a:latin typeface="Lucida Console" panose="020B0609040504020204" pitchFamily="49" charset="0"/>
                        </a:rPr>
                        <a:t>}</a:t>
                      </a:r>
                    </a:p>
                    <a:p>
                      <a:r>
                        <a:rPr lang="en-US" sz="1800" dirty="0"/>
                        <a:t> </a:t>
                      </a:r>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LCID          Name    </a:t>
                      </a:r>
                      <a:r>
                        <a:rPr lang="en-US" sz="1800" dirty="0" err="1">
                          <a:solidFill>
                            <a:srgbClr val="F5F5F5"/>
                          </a:solidFill>
                          <a:latin typeface="Lucida Console" panose="020B0609040504020204" pitchFamily="49" charset="0"/>
                        </a:rPr>
                        <a:t>DisplayName</a:t>
                      </a:r>
                      <a:r>
                        <a:rPr lang="en-US" sz="1800" dirty="0">
                          <a:solidFill>
                            <a:srgbClr val="F5F5F5"/>
                          </a:solidFill>
                          <a:latin typeface="Lucida Console" panose="020B0609040504020204" pitchFamily="49" charset="0"/>
                        </a:rPr>
                        <a:t>                </a:t>
                      </a:r>
                      <a:r>
                        <a:rPr lang="en-US" sz="1800" dirty="0" err="1">
                          <a:solidFill>
                            <a:srgbClr val="F5F5F5"/>
                          </a:solidFill>
                          <a:latin typeface="Lucida Console" panose="020B0609040504020204" pitchFamily="49" charset="0"/>
                        </a:rPr>
                        <a:t>PSComputerName</a:t>
                      </a:r>
                      <a:r>
                        <a:rPr lang="en-US" sz="1800" dirty="0">
                          <a:solidFill>
                            <a:srgbClr val="F5F5F5"/>
                          </a:solidFill>
                          <a:latin typeface="Lucida Console" panose="020B0609040504020204" pitchFamily="49" charset="0"/>
                        </a:rPr>
                        <a:t>                                    </a:t>
                      </a:r>
                    </a:p>
                    <a:p>
                      <a:r>
                        <a:rPr lang="en-US" sz="1800" dirty="0">
                          <a:solidFill>
                            <a:srgbClr val="F5F5F5"/>
                          </a:solidFill>
                          <a:latin typeface="Lucida Console" panose="020B0609040504020204" pitchFamily="49" charset="0"/>
                        </a:rPr>
                        <a:t>----          ----    -----------                --------------                                    </a:t>
                      </a:r>
                    </a:p>
                    <a:p>
                      <a:r>
                        <a:rPr lang="en-US" sz="1800" dirty="0">
                          <a:solidFill>
                            <a:srgbClr val="F5F5F5"/>
                          </a:solidFill>
                          <a:latin typeface="Lucida Console" panose="020B0609040504020204" pitchFamily="49" charset="0"/>
                        </a:rPr>
                        <a:t>1033          en-US   English (United States)    DC                                         </a:t>
                      </a:r>
                    </a:p>
                    <a:p>
                      <a:r>
                        <a:rPr lang="en-US" sz="1800" dirty="0">
                          <a:solidFill>
                            <a:srgbClr val="F5F5F5"/>
                          </a:solidFill>
                          <a:latin typeface="Lucida Console" panose="020B0609040504020204" pitchFamily="49" charset="0"/>
                        </a:rPr>
                        <a:t>1033          en-US   English (United States)    MS</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79650123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768929679"/>
              </p:ext>
            </p:extLst>
          </p:nvPr>
        </p:nvGraphicFramePr>
        <p:xfrm>
          <a:off x="1143000" y="1178290"/>
          <a:ext cx="10225136" cy="2834640"/>
        </p:xfrm>
        <a:graphic>
          <a:graphicData uri="http://schemas.openxmlformats.org/drawingml/2006/table">
            <a:tbl>
              <a:tblPr firstRow="1" bandRow="1"/>
              <a:tblGrid>
                <a:gridCol w="10225136">
                  <a:extLst>
                    <a:ext uri="{9D8B030D-6E8A-4147-A177-3AD203B41FA5}">
                      <a16:colId xmlns:a16="http://schemas.microsoft.com/office/drawing/2014/main" val="304338526"/>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rgbClr val="525252"/>
                          </a:solidFill>
                          <a:latin typeface="Segoe UI Light" panose="020B0502040204020203" pitchFamily="34" charset="0"/>
                          <a:cs typeface="Segoe UI Light" panose="020B0502040204020203" pitchFamily="34" charset="0"/>
                        </a:rPr>
                        <a:t>Step 1: Create persistent sessions</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202615407"/>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US" sz="2000" dirty="0">
                          <a:solidFill>
                            <a:srgbClr val="F5F5F5"/>
                          </a:solidFill>
                          <a:latin typeface="Lucida Console" panose="020B0609040504020204" pitchFamily="49" charset="0"/>
                        </a:rPr>
                        <a:t>PS C:\&gt; </a:t>
                      </a:r>
                      <a:r>
                        <a:rPr lang="en-US" sz="2000" dirty="0">
                          <a:solidFill>
                            <a:srgbClr val="E0FFFF"/>
                          </a:solidFill>
                          <a:latin typeface="Lucida Console" panose="020B0609040504020204" pitchFamily="49" charset="0"/>
                        </a:rPr>
                        <a:t>New-</a:t>
                      </a:r>
                      <a:r>
                        <a:rPr lang="en-US" sz="2000" dirty="0" err="1">
                          <a:solidFill>
                            <a:srgbClr val="E0FFFF"/>
                          </a:solidFill>
                          <a:latin typeface="Lucida Console" panose="020B0609040504020204" pitchFamily="49" charset="0"/>
                        </a:rPr>
                        <a:t>PSSession</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a:t>
                      </a:r>
                      <a:r>
                        <a:rPr lang="en-US" sz="2000" dirty="0" err="1">
                          <a:solidFill>
                            <a:srgbClr val="FFE4B5"/>
                          </a:solidFill>
                          <a:latin typeface="Lucida Console" panose="020B0609040504020204" pitchFamily="49" charset="0"/>
                        </a:rPr>
                        <a:t>ComputerName</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DC</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MS</a:t>
                      </a:r>
                      <a:endParaRPr lang="en-US" sz="2000" dirty="0">
                        <a:solidFill>
                          <a:srgbClr val="F5F5F5"/>
                        </a:solidFill>
                        <a:latin typeface="Lucida Console" panose="020B0609040504020204" pitchFamily="49" charset="0"/>
                      </a:endParaRPr>
                    </a:p>
                    <a:p>
                      <a:r>
                        <a:rPr lang="en-US" sz="2000" baseline="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a:t>
                      </a:r>
                      <a:r>
                        <a:rPr lang="en-US" sz="2000" dirty="0" err="1">
                          <a:solidFill>
                            <a:srgbClr val="FFE4B5"/>
                          </a:solidFill>
                          <a:latin typeface="Lucida Console" panose="020B0609040504020204" pitchFamily="49" charset="0"/>
                        </a:rPr>
                        <a:t>OutVariable</a:t>
                      </a:r>
                      <a:r>
                        <a:rPr lang="en-US" sz="2000" dirty="0">
                          <a:solidFill>
                            <a:srgbClr val="F5F5F5"/>
                          </a:solidFill>
                          <a:latin typeface="Lucida Console" panose="020B0609040504020204" pitchFamily="49" charset="0"/>
                        </a:rPr>
                        <a:t> </a:t>
                      </a:r>
                      <a:r>
                        <a:rPr lang="en-US" sz="2000" dirty="0" err="1">
                          <a:solidFill>
                            <a:srgbClr val="EE82EE"/>
                          </a:solidFill>
                          <a:latin typeface="Lucida Console" panose="020B0609040504020204" pitchFamily="49" charset="0"/>
                        </a:rPr>
                        <a:t>ps</a:t>
                      </a:r>
                      <a:r>
                        <a:rPr lang="en-US" sz="2000" dirty="0">
                          <a:solidFill>
                            <a:srgbClr val="EE82EE"/>
                          </a:solidFill>
                          <a:latin typeface="Lucida Console" panose="020B0609040504020204" pitchFamily="49" charset="0"/>
                        </a:rPr>
                        <a:t> </a:t>
                      </a:r>
                    </a:p>
                    <a:p>
                      <a:r>
                        <a:rPr lang="en-US" sz="1800" dirty="0"/>
                        <a:t> </a:t>
                      </a:r>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Id  Name      </a:t>
                      </a:r>
                      <a:r>
                        <a:rPr lang="en-US" sz="1800" dirty="0" err="1">
                          <a:solidFill>
                            <a:srgbClr val="F5F5F5"/>
                          </a:solidFill>
                          <a:latin typeface="Lucida Console" panose="020B0609040504020204" pitchFamily="49" charset="0"/>
                        </a:rPr>
                        <a:t>ComputerName</a:t>
                      </a:r>
                      <a:r>
                        <a:rPr lang="en-US" sz="1800" dirty="0">
                          <a:solidFill>
                            <a:srgbClr val="F5F5F5"/>
                          </a:solidFill>
                          <a:latin typeface="Lucida Console" panose="020B0609040504020204" pitchFamily="49" charset="0"/>
                        </a:rPr>
                        <a:t>  State   </a:t>
                      </a:r>
                      <a:r>
                        <a:rPr lang="en-US" sz="1800" dirty="0" err="1">
                          <a:solidFill>
                            <a:srgbClr val="F5F5F5"/>
                          </a:solidFill>
                          <a:latin typeface="Lucida Console" panose="020B0609040504020204" pitchFamily="49" charset="0"/>
                        </a:rPr>
                        <a:t>ConfigurationName</a:t>
                      </a:r>
                      <a:r>
                        <a:rPr lang="en-US" sz="1800" dirty="0">
                          <a:solidFill>
                            <a:srgbClr val="F5F5F5"/>
                          </a:solidFill>
                          <a:latin typeface="Lucida Console" panose="020B0609040504020204" pitchFamily="49" charset="0"/>
                        </a:rPr>
                        <a:t>     Availability</a:t>
                      </a:r>
                    </a:p>
                    <a:p>
                      <a:r>
                        <a:rPr lang="en-US" sz="1800" dirty="0">
                          <a:solidFill>
                            <a:srgbClr val="F5F5F5"/>
                          </a:solidFill>
                          <a:latin typeface="Lucida Console" panose="020B0609040504020204" pitchFamily="49" charset="0"/>
                        </a:rPr>
                        <a:t> -- ----      ------------  -----   -----------------     ------------</a:t>
                      </a:r>
                    </a:p>
                    <a:p>
                      <a:r>
                        <a:rPr lang="en-US" sz="1800" dirty="0">
                          <a:solidFill>
                            <a:srgbClr val="F5F5F5"/>
                          </a:solidFill>
                          <a:latin typeface="Lucida Console" panose="020B0609040504020204" pitchFamily="49" charset="0"/>
                        </a:rPr>
                        <a:t>  1 Session1  DC            Opened  </a:t>
                      </a:r>
                      <a:r>
                        <a:rPr lang="en-US" sz="1800" dirty="0" err="1">
                          <a:solidFill>
                            <a:srgbClr val="F5F5F5"/>
                          </a:solidFill>
                          <a:latin typeface="Lucida Console" panose="020B0609040504020204" pitchFamily="49" charset="0"/>
                        </a:rPr>
                        <a:t>Microsoft.PowerShell</a:t>
                      </a:r>
                      <a:r>
                        <a:rPr lang="en-US" sz="1800" dirty="0">
                          <a:solidFill>
                            <a:srgbClr val="F5F5F5"/>
                          </a:solidFill>
                          <a:latin typeface="Lucida Console" panose="020B0609040504020204" pitchFamily="49" charset="0"/>
                        </a:rPr>
                        <a:t>     Available</a:t>
                      </a:r>
                    </a:p>
                    <a:p>
                      <a:r>
                        <a:rPr lang="en-US" sz="1800" dirty="0">
                          <a:solidFill>
                            <a:srgbClr val="F5F5F5"/>
                          </a:solidFill>
                          <a:latin typeface="Lucida Console" panose="020B0609040504020204" pitchFamily="49" charset="0"/>
                        </a:rPr>
                        <a:t>  2 Session2  MS            Opened  </a:t>
                      </a:r>
                      <a:r>
                        <a:rPr lang="en-US" sz="1800" dirty="0" err="1">
                          <a:solidFill>
                            <a:srgbClr val="F5F5F5"/>
                          </a:solidFill>
                          <a:latin typeface="Lucida Console" panose="020B0609040504020204" pitchFamily="49" charset="0"/>
                        </a:rPr>
                        <a:t>Microsoft.PowerShell</a:t>
                      </a:r>
                      <a:r>
                        <a:rPr lang="en-US" sz="1800" dirty="0">
                          <a:solidFill>
                            <a:srgbClr val="F5F5F5"/>
                          </a:solidFill>
                          <a:latin typeface="Lucida Console" panose="020B0609040504020204" pitchFamily="49" charset="0"/>
                        </a:rPr>
                        <a:t>     Available </a:t>
                      </a:r>
                    </a:p>
                    <a:p>
                      <a:endParaRPr lang="en-AU" sz="2000" dirty="0">
                        <a:solidFill>
                          <a:srgbClr val="EE82EE"/>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031625624"/>
                  </a:ext>
                </a:extLst>
              </a:tr>
            </a:tbl>
          </a:graphicData>
        </a:graphic>
      </p:graphicFrame>
    </p:spTree>
    <p:extLst>
      <p:ext uri="{BB962C8B-B14F-4D97-AF65-F5344CB8AC3E}">
        <p14:creationId xmlns:p14="http://schemas.microsoft.com/office/powerpoint/2010/main" val="393028898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name="HIDDEN - Slide58">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PowerShell Remoting</a:t>
            </a:r>
            <a:endParaRPr lang="en-US" sz="3600" dirty="0">
              <a:solidFill>
                <a:schemeClr val="tx1"/>
              </a:solidFill>
            </a:endParaRPr>
          </a:p>
        </p:txBody>
      </p:sp>
    </p:spTree>
    <p:extLst>
      <p:ext uri="{BB962C8B-B14F-4D97-AF65-F5344CB8AC3E}">
        <p14:creationId xmlns:p14="http://schemas.microsoft.com/office/powerpoint/2010/main" val="164850287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name="HIDDEN - Slide59">
    <p:spTree>
      <p:nvGrpSpPr>
        <p:cNvPr id="1" name=""/>
        <p:cNvGrpSpPr/>
        <p:nvPr/>
      </p:nvGrpSpPr>
      <p:grpSpPr>
        <a:xfrm>
          <a:off x="0" y="0"/>
          <a:ext cx="0" cy="0"/>
          <a:chOff x="0" y="0"/>
          <a:chExt cx="0" cy="0"/>
        </a:xfrm>
      </p:grpSpPr>
    </p:spTree>
    <p:extLst>
      <p:ext uri="{BB962C8B-B14F-4D97-AF65-F5344CB8AC3E}">
        <p14:creationId xmlns:p14="http://schemas.microsoft.com/office/powerpoint/2010/main" val="7576969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p:txBody>
          <a:bodyPr/>
          <a:lstStyle/>
          <a:p>
            <a:r>
              <a:rPr lang="en-US"/>
              <a:t>Using Script Blocks</a:t>
            </a:r>
            <a:endParaRPr lang="en-US" dirty="0"/>
          </a:p>
        </p:txBody>
      </p:sp>
    </p:spTree>
    <p:extLst>
      <p:ext uri="{BB962C8B-B14F-4D97-AF65-F5344CB8AC3E}">
        <p14:creationId xmlns:p14="http://schemas.microsoft.com/office/powerpoint/2010/main" val="237447496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name="HIDDEN - Slide60">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1"/>
            </p:custDataLst>
          </p:nvPr>
        </p:nvSpPr>
        <p:spPr/>
        <p:txBody>
          <a:bodyPr wrap="square"/>
          <a:lstStyle/>
          <a:p>
            <a:r>
              <a:rPr lang="en-US"/>
              <a:t>Providers</a:t>
            </a:r>
            <a:endParaRPr lang="en-US" dirty="0"/>
          </a:p>
        </p:txBody>
      </p:sp>
    </p:spTree>
    <p:extLst>
      <p:ext uri="{BB962C8B-B14F-4D97-AF65-F5344CB8AC3E}">
        <p14:creationId xmlns:p14="http://schemas.microsoft.com/office/powerpoint/2010/main" val="373356719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HIDDEN - Slide3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5F4707-2382-4D2B-8385-1E54F39F514C}"/>
              </a:ext>
            </a:extLst>
          </p:cNvPr>
          <p:cNvSpPr>
            <a:spLocks noGrp="1"/>
          </p:cNvSpPr>
          <p:nvPr>
            <p:ph type="body" sz="quarter" idx="10"/>
            <p:custDataLst>
              <p:custData r:id="rId1"/>
            </p:custDataLst>
          </p:nvPr>
        </p:nvSpPr>
        <p:spPr>
          <a:xfrm>
            <a:off x="269239" y="1189177"/>
            <a:ext cx="11653523" cy="1520416"/>
          </a:xfrm>
        </p:spPr>
        <p:txBody>
          <a:bodyPr numCol="1"/>
          <a:lstStyle/>
          <a:p>
            <a:r>
              <a:rPr lang="en-US"/>
              <a:t>Using Script Blocks
Providers
Scripts</a:t>
            </a:r>
            <a:endParaRPr lang="en-US" dirty="0"/>
          </a:p>
        </p:txBody>
      </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t>Learning Units covered in this Module</a:t>
            </a:r>
            <a:endParaRPr lang="en-US" dirty="0"/>
          </a:p>
        </p:txBody>
      </p:sp>
    </p:spTree>
    <p:extLst>
      <p:ext uri="{BB962C8B-B14F-4D97-AF65-F5344CB8AC3E}">
        <p14:creationId xmlns:p14="http://schemas.microsoft.com/office/powerpoint/2010/main" val="191581361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name="HIDDEN - Slide61">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0"/>
            <p:custDataLst>
              <p:custData r:id="rId1"/>
            </p:custDataLst>
          </p:nvPr>
        </p:nvSpPr>
        <p:spPr/>
        <p:txBody>
          <a:bodyPr/>
          <a:lstStyle/>
          <a:p>
            <a:r>
              <a:rPr lang="en-US"/>
              <a:t>Work with PSproviders and PSdrives</a:t>
            </a:r>
            <a:endParaRPr lang="en-US" dirty="0"/>
          </a:p>
        </p:txBody>
      </p:sp>
      <p:sp>
        <p:nvSpPr>
          <p:cNvPr id="5" name="Text Placeholder 4">
            <a:extLst>
              <a:ext uri="{FF2B5EF4-FFF2-40B4-BE49-F238E27FC236}">
                <a16:creationId xmlns:a16="http://schemas.microsoft.com/office/drawing/2014/main" id="{55182462-DFDF-4D48-A92C-42FD52821C4E}"/>
              </a:ext>
            </a:extLst>
          </p:cNvPr>
          <p:cNvSpPr>
            <a:spLocks noGrp="1"/>
          </p:cNvSpPr>
          <p:nvPr>
            <p:ph type="body" sz="quarter" idx="11"/>
            <p:custDataLst>
              <p:custData r:id="rId2"/>
            </p:custDataLst>
          </p:nvPr>
        </p:nvSpPr>
        <p:spPr>
          <a:xfrm>
            <a:off x="269239" y="1189177"/>
            <a:ext cx="11653523" cy="572464"/>
          </a:xfrm>
        </p:spPr>
        <p:txBody>
          <a:bodyPr/>
          <a:lstStyle/>
          <a:p>
            <a:r>
              <a:rPr lang="en-US"/>
              <a:t>After completing Providers, you will be able to:</a:t>
            </a:r>
            <a:endParaRPr lang="en-US" dirty="0"/>
          </a:p>
        </p:txBody>
      </p:sp>
    </p:spTree>
    <p:extLst>
      <p:ext uri="{BB962C8B-B14F-4D97-AF65-F5344CB8AC3E}">
        <p14:creationId xmlns:p14="http://schemas.microsoft.com/office/powerpoint/2010/main" val="199292473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name="HIDDEN - Slide62">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What are Providers?</a:t>
            </a:r>
            <a:endParaRPr lang="en-US" dirty="0"/>
          </a:p>
        </p:txBody>
      </p:sp>
    </p:spTree>
    <p:extLst>
      <p:ext uri="{BB962C8B-B14F-4D97-AF65-F5344CB8AC3E}">
        <p14:creationId xmlns:p14="http://schemas.microsoft.com/office/powerpoint/2010/main" val="279640810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0"/>
          </p:nvPr>
        </p:nvSpPr>
        <p:spPr>
          <a:xfrm>
            <a:off x="269239" y="1189177"/>
            <a:ext cx="11653523" cy="4838248"/>
          </a:xfrm>
        </p:spPr>
        <p:txBody>
          <a:bodyPr/>
          <a:lstStyle/>
          <a:p>
            <a:r>
              <a:rPr lang="en-US" dirty="0"/>
              <a:t>Define the logic to access, navigate and edit a data store</a:t>
            </a:r>
          </a:p>
          <a:p>
            <a:endParaRPr lang="en-US" dirty="0"/>
          </a:p>
          <a:p>
            <a:r>
              <a:rPr lang="en-US" dirty="0"/>
              <a:t>Functionally resemble a file system hierarchy</a:t>
            </a:r>
          </a:p>
          <a:p>
            <a:endParaRPr lang="en-US" dirty="0"/>
          </a:p>
          <a:p>
            <a:r>
              <a:rPr lang="en-US" dirty="0"/>
              <a:t>Common interface to different data stores</a:t>
            </a:r>
          </a:p>
          <a:p>
            <a:endParaRPr lang="en-US" dirty="0"/>
          </a:p>
          <a:p>
            <a:endParaRPr lang="en-US" dirty="0"/>
          </a:p>
          <a:p>
            <a:endParaRPr lang="en-US" dirty="0"/>
          </a:p>
          <a:p>
            <a:endParaRPr lang="en-US" dirty="0"/>
          </a:p>
          <a:p>
            <a:endParaRPr lang="en-US" dirty="0"/>
          </a:p>
        </p:txBody>
      </p:sp>
      <p:sp>
        <p:nvSpPr>
          <p:cNvPr id="6" name="Title 5"/>
          <p:cNvSpPr>
            <a:spLocks noGrp="1"/>
          </p:cNvSpPr>
          <p:nvPr>
            <p:ph type="title"/>
          </p:nvPr>
        </p:nvSpPr>
        <p:spPr/>
        <p:txBody>
          <a:bodyPr/>
          <a:lstStyle/>
          <a:p>
            <a:r>
              <a:rPr lang="en-US"/>
              <a:t>What are PowerShell Providers?</a:t>
            </a:r>
            <a:endParaRPr lang="en-US" dirty="0"/>
          </a:p>
        </p:txBody>
      </p:sp>
    </p:spTree>
    <p:extLst>
      <p:ext uri="{BB962C8B-B14F-4D97-AF65-F5344CB8AC3E}">
        <p14:creationId xmlns:p14="http://schemas.microsoft.com/office/powerpoint/2010/main" val="98782948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0"/>
          </p:nvPr>
        </p:nvSpPr>
        <p:spPr>
          <a:xfrm>
            <a:off x="269239" y="1189177"/>
            <a:ext cx="11653523" cy="5634748"/>
          </a:xfrm>
        </p:spPr>
        <p:txBody>
          <a:bodyPr/>
          <a:lstStyle/>
          <a:p>
            <a:r>
              <a:rPr lang="en-US" dirty="0"/>
              <a:t>PowerShell ships with built-in providers</a:t>
            </a:r>
          </a:p>
          <a:p>
            <a:endParaRPr lang="en-US" dirty="0"/>
          </a:p>
          <a:p>
            <a:r>
              <a:rPr lang="en-US" dirty="0"/>
              <a:t>Providers can be imported via a module</a:t>
            </a:r>
          </a:p>
          <a:p>
            <a:endParaRPr lang="en-US" dirty="0"/>
          </a:p>
          <a:p>
            <a:r>
              <a:rPr lang="en-US" dirty="0"/>
              <a:t>Examples of well-known imported providers:</a:t>
            </a:r>
          </a:p>
          <a:p>
            <a:pPr lvl="1"/>
            <a:r>
              <a:rPr lang="en-US" dirty="0"/>
              <a:t>Active Directory</a:t>
            </a:r>
          </a:p>
          <a:p>
            <a:pPr lvl="1"/>
            <a:r>
              <a:rPr lang="en-US" dirty="0"/>
              <a:t>SQL Server</a:t>
            </a:r>
          </a:p>
          <a:p>
            <a:endParaRPr lang="en-US" dirty="0"/>
          </a:p>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41549F25-6591-48E5-B5D2-45126ABC078A}"/>
              </a:ext>
            </a:extLst>
          </p:cNvPr>
          <p:cNvSpPr>
            <a:spLocks noGrp="1"/>
          </p:cNvSpPr>
          <p:nvPr>
            <p:ph type="title"/>
          </p:nvPr>
        </p:nvSpPr>
        <p:spPr/>
        <p:txBody>
          <a:bodyPr/>
          <a:lstStyle/>
          <a:p>
            <a:r>
              <a:rPr lang="en-US" dirty="0"/>
              <a:t>Where to Get Providers</a:t>
            </a:r>
          </a:p>
        </p:txBody>
      </p:sp>
    </p:spTree>
    <p:extLst>
      <p:ext uri="{BB962C8B-B14F-4D97-AF65-F5344CB8AC3E}">
        <p14:creationId xmlns:p14="http://schemas.microsoft.com/office/powerpoint/2010/main" val="145055881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0"/>
          </p:nvPr>
        </p:nvSpPr>
        <p:spPr/>
        <p:txBody>
          <a:bodyPr/>
          <a:lstStyle/>
          <a:p>
            <a:r>
              <a:rPr lang="en-US"/>
              <a:t>A specific entry-point to a data store surfaced by a provider</a:t>
            </a:r>
          </a:p>
          <a:p>
            <a:endParaRPr lang="en-US"/>
          </a:p>
          <a:p>
            <a:r>
              <a:rPr lang="en-US"/>
              <a:t>Allows any data store to be exposed like a file system, as if it were a mounted drive</a:t>
            </a:r>
          </a:p>
          <a:p>
            <a:endParaRPr lang="en-US"/>
          </a:p>
          <a:p>
            <a:r>
              <a:rPr lang="en-US"/>
              <a:t>Classic file system volume naming convention &lt;Drive Name&gt;:</a:t>
            </a:r>
          </a:p>
          <a:p>
            <a:endParaRPr lang="en-US"/>
          </a:p>
          <a:p>
            <a:r>
              <a:rPr lang="en-US"/>
              <a:t>Consistent drive interaction with common Cmdlets</a:t>
            </a:r>
          </a:p>
          <a:p>
            <a:endParaRPr lang="en-US"/>
          </a:p>
          <a:p>
            <a:endParaRPr lang="en-US" dirty="0"/>
          </a:p>
        </p:txBody>
      </p:sp>
      <p:sp>
        <p:nvSpPr>
          <p:cNvPr id="6" name="Title 5"/>
          <p:cNvSpPr>
            <a:spLocks noGrp="1"/>
          </p:cNvSpPr>
          <p:nvPr>
            <p:ph type="title"/>
          </p:nvPr>
        </p:nvSpPr>
        <p:spPr/>
        <p:txBody>
          <a:bodyPr/>
          <a:lstStyle/>
          <a:p>
            <a:r>
              <a:rPr lang="en-US"/>
              <a:t>What is a Powershell Drive?</a:t>
            </a:r>
            <a:endParaRPr lang="en-US" dirty="0"/>
          </a:p>
        </p:txBody>
      </p:sp>
    </p:spTree>
    <p:extLst>
      <p:ext uri="{BB962C8B-B14F-4D97-AF65-F5344CB8AC3E}">
        <p14:creationId xmlns:p14="http://schemas.microsoft.com/office/powerpoint/2010/main" val="71991508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dirty="0"/>
              <a:t>Built-in Providers</a:t>
            </a:r>
          </a:p>
        </p:txBody>
      </p:sp>
      <p:graphicFrame>
        <p:nvGraphicFramePr>
          <p:cNvPr id="7" name="Table 6">
            <a:extLst>
              <a:ext uri="{FF2B5EF4-FFF2-40B4-BE49-F238E27FC236}">
                <a16:creationId xmlns:a16="http://schemas.microsoft.com/office/drawing/2014/main" id="{C5375FCB-6EF8-4D80-9DB2-82FD6D9F2566}"/>
              </a:ext>
            </a:extLst>
          </p:cNvPr>
          <p:cNvGraphicFramePr>
            <a:graphicFrameLocks noGrp="1"/>
          </p:cNvGraphicFramePr>
          <p:nvPr>
            <p:extLst>
              <p:ext uri="{D42A27DB-BD31-4B8C-83A1-F6EECF244321}">
                <p14:modId xmlns:p14="http://schemas.microsoft.com/office/powerpoint/2010/main" val="3413533039"/>
              </p:ext>
            </p:extLst>
          </p:nvPr>
        </p:nvGraphicFramePr>
        <p:xfrm>
          <a:off x="533400" y="1600200"/>
          <a:ext cx="11259616" cy="4343400"/>
        </p:xfrm>
        <a:graphic>
          <a:graphicData uri="http://schemas.openxmlformats.org/drawingml/2006/table">
            <a:tbl>
              <a:tblPr firstRow="1" bandRow="1">
                <a:tableStyleId>{073A0DAA-6AF3-43AB-8588-CEC1D06C72B9}</a:tableStyleId>
              </a:tblPr>
              <a:tblGrid>
                <a:gridCol w="2342761">
                  <a:extLst>
                    <a:ext uri="{9D8B030D-6E8A-4147-A177-3AD203B41FA5}">
                      <a16:colId xmlns:a16="http://schemas.microsoft.com/office/drawing/2014/main" val="167616354"/>
                    </a:ext>
                  </a:extLst>
                </a:gridCol>
                <a:gridCol w="2672011">
                  <a:extLst>
                    <a:ext uri="{9D8B030D-6E8A-4147-A177-3AD203B41FA5}">
                      <a16:colId xmlns:a16="http://schemas.microsoft.com/office/drawing/2014/main" val="3874358518"/>
                    </a:ext>
                  </a:extLst>
                </a:gridCol>
                <a:gridCol w="6244844">
                  <a:extLst>
                    <a:ext uri="{9D8B030D-6E8A-4147-A177-3AD203B41FA5}">
                      <a16:colId xmlns:a16="http://schemas.microsoft.com/office/drawing/2014/main" val="3074032260"/>
                    </a:ext>
                  </a:extLst>
                </a:gridCol>
              </a:tblGrid>
              <a:tr h="477024">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Provider</a:t>
                      </a:r>
                      <a:endParaRPr lang="en-AU" sz="24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Drive</a:t>
                      </a:r>
                      <a:endParaRPr lang="en-AU" sz="24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Data Store</a:t>
                      </a:r>
                      <a:endParaRPr lang="en-AU" sz="2400" b="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947797317"/>
                  </a:ext>
                </a:extLst>
              </a:tr>
              <a:tr h="477024">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t>Alias</a:t>
                      </a:r>
                      <a:endParaRPr lang="en-AU" sz="2400" dirty="0">
                        <a:solidFill>
                          <a:schemeClr val="dk1"/>
                        </a:solidFill>
                        <a:latin typeface="Segoe UI Light" panose="020B0502040204020203" pitchFamily="34" charset="0"/>
                        <a:ea typeface="+mn-ea"/>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t>Alias:</a:t>
                      </a:r>
                      <a:endParaRPr lang="en-AU" sz="2400" dirty="0">
                        <a:solidFill>
                          <a:schemeClr val="dk1"/>
                        </a:solidFill>
                        <a:latin typeface="Segoe UI Light" panose="020B0502040204020203" pitchFamily="34" charset="0"/>
                        <a:ea typeface="+mn-ea"/>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t>Windows PowerShell aliases</a:t>
                      </a:r>
                      <a:endParaRPr lang="en-AU" sz="2400" dirty="0">
                        <a:solidFill>
                          <a:schemeClr val="dk1"/>
                        </a:solidFill>
                        <a:latin typeface="Segoe UI Light" panose="020B0502040204020203" pitchFamily="34" charset="0"/>
                        <a:ea typeface="+mn-ea"/>
                        <a:cs typeface="Segoe UI Light" panose="020B0502040204020203" pitchFamily="34" charset="0"/>
                      </a:endParaRPr>
                    </a:p>
                  </a:txBody>
                  <a:tcPr/>
                </a:tc>
                <a:extLst>
                  <a:ext uri="{0D108BD9-81ED-4DB2-BD59-A6C34878D82A}">
                    <a16:rowId xmlns:a16="http://schemas.microsoft.com/office/drawing/2014/main" val="916790387"/>
                  </a:ext>
                </a:extLst>
              </a:tr>
              <a:tr h="477024">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t>Certificate </a:t>
                      </a:r>
                      <a:endParaRPr lang="en-AU" sz="2400" dirty="0">
                        <a:solidFill>
                          <a:schemeClr val="dk1"/>
                        </a:solidFill>
                        <a:latin typeface="Segoe UI Light" panose="020B0502040204020203" pitchFamily="34" charset="0"/>
                        <a:ea typeface="+mn-ea"/>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t>Cert:</a:t>
                      </a:r>
                      <a:endParaRPr lang="en-AU" sz="2400" dirty="0">
                        <a:solidFill>
                          <a:schemeClr val="dk1"/>
                        </a:solidFill>
                        <a:latin typeface="Segoe UI Light" panose="020B0502040204020203" pitchFamily="34" charset="0"/>
                        <a:ea typeface="+mn-ea"/>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t>x509 certificates for digital signatures</a:t>
                      </a:r>
                      <a:endParaRPr lang="en-AU" sz="2400" dirty="0">
                        <a:solidFill>
                          <a:schemeClr val="dk1"/>
                        </a:solidFill>
                        <a:latin typeface="Segoe UI Light" panose="020B0502040204020203" pitchFamily="34" charset="0"/>
                        <a:ea typeface="+mn-ea"/>
                        <a:cs typeface="Segoe UI Light" panose="020B0502040204020203" pitchFamily="34" charset="0"/>
                      </a:endParaRPr>
                    </a:p>
                  </a:txBody>
                  <a:tcPr/>
                </a:tc>
                <a:extLst>
                  <a:ext uri="{0D108BD9-81ED-4DB2-BD59-A6C34878D82A}">
                    <a16:rowId xmlns:a16="http://schemas.microsoft.com/office/drawing/2014/main" val="343284847"/>
                  </a:ext>
                </a:extLst>
              </a:tr>
              <a:tr h="477024">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t>Environment </a:t>
                      </a:r>
                      <a:endParaRPr lang="en-AU" sz="2400" dirty="0">
                        <a:solidFill>
                          <a:schemeClr val="dk1"/>
                        </a:solidFill>
                        <a:latin typeface="Segoe UI Light" panose="020B0502040204020203" pitchFamily="34" charset="0"/>
                        <a:ea typeface="+mn-ea"/>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err="1"/>
                        <a:t>Env</a:t>
                      </a:r>
                      <a:r>
                        <a:rPr lang="en-AU" sz="2400" dirty="0"/>
                        <a:t>:</a:t>
                      </a:r>
                      <a:endParaRPr lang="en-AU" sz="2400" dirty="0">
                        <a:solidFill>
                          <a:schemeClr val="dk1"/>
                        </a:solidFill>
                        <a:latin typeface="Segoe UI Light" panose="020B0502040204020203" pitchFamily="34" charset="0"/>
                        <a:ea typeface="+mn-ea"/>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t>Windows environment variables</a:t>
                      </a:r>
                      <a:endParaRPr lang="en-AU" sz="2400" dirty="0">
                        <a:solidFill>
                          <a:schemeClr val="dk1"/>
                        </a:solidFill>
                        <a:latin typeface="Segoe UI Light" panose="020B0502040204020203" pitchFamily="34" charset="0"/>
                        <a:ea typeface="+mn-ea"/>
                        <a:cs typeface="Segoe UI Light" panose="020B0502040204020203" pitchFamily="34" charset="0"/>
                      </a:endParaRPr>
                    </a:p>
                  </a:txBody>
                  <a:tcPr/>
                </a:tc>
                <a:extLst>
                  <a:ext uri="{0D108BD9-81ED-4DB2-BD59-A6C34878D82A}">
                    <a16:rowId xmlns:a16="http://schemas.microsoft.com/office/drawing/2014/main" val="2967792382"/>
                  </a:ext>
                </a:extLst>
              </a:tr>
              <a:tr h="477024">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err="1"/>
                        <a:t>FileSystem</a:t>
                      </a:r>
                      <a:r>
                        <a:rPr lang="en-AU" sz="2400" dirty="0"/>
                        <a:t> </a:t>
                      </a:r>
                      <a:endParaRPr lang="en-AU" sz="2400" dirty="0">
                        <a:solidFill>
                          <a:schemeClr val="dk1"/>
                        </a:solidFill>
                        <a:latin typeface="Segoe UI Light" panose="020B0502040204020203" pitchFamily="34" charset="0"/>
                        <a:ea typeface="+mn-ea"/>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C:, D:,</a:t>
                      </a:r>
                      <a:r>
                        <a:rPr lang="en-AU" sz="2400" baseline="0" dirty="0"/>
                        <a:t> etc. </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t>File system drives, directories, and files</a:t>
                      </a:r>
                      <a:endParaRPr lang="en-AU" sz="2400" dirty="0">
                        <a:solidFill>
                          <a:schemeClr val="dk1"/>
                        </a:solidFill>
                        <a:latin typeface="Segoe UI Light" panose="020B0502040204020203" pitchFamily="34" charset="0"/>
                        <a:ea typeface="+mn-ea"/>
                        <a:cs typeface="Segoe UI Light" panose="020B0502040204020203" pitchFamily="34" charset="0"/>
                      </a:endParaRPr>
                    </a:p>
                  </a:txBody>
                  <a:tcPr/>
                </a:tc>
                <a:extLst>
                  <a:ext uri="{0D108BD9-81ED-4DB2-BD59-A6C34878D82A}">
                    <a16:rowId xmlns:a16="http://schemas.microsoft.com/office/drawing/2014/main" val="3720746003"/>
                  </a:ext>
                </a:extLst>
              </a:tr>
              <a:tr h="477024">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t>Function </a:t>
                      </a:r>
                      <a:endParaRPr lang="en-AU" sz="2400" dirty="0">
                        <a:solidFill>
                          <a:schemeClr val="dk1"/>
                        </a:solidFill>
                        <a:latin typeface="Segoe UI Light" panose="020B0502040204020203" pitchFamily="34" charset="0"/>
                        <a:ea typeface="+mn-ea"/>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t>Function:</a:t>
                      </a:r>
                      <a:endParaRPr lang="en-AU" sz="2400" dirty="0">
                        <a:solidFill>
                          <a:schemeClr val="dk1"/>
                        </a:solidFill>
                        <a:latin typeface="Segoe UI Light" panose="020B0502040204020203" pitchFamily="34" charset="0"/>
                        <a:ea typeface="+mn-ea"/>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t>Windows PowerShell functions</a:t>
                      </a:r>
                      <a:endParaRPr lang="en-AU" sz="2400" dirty="0">
                        <a:solidFill>
                          <a:schemeClr val="dk1"/>
                        </a:solidFill>
                        <a:latin typeface="Segoe UI Light" panose="020B0502040204020203" pitchFamily="34" charset="0"/>
                        <a:ea typeface="+mn-ea"/>
                        <a:cs typeface="Segoe UI Light" panose="020B0502040204020203" pitchFamily="34" charset="0"/>
                      </a:endParaRPr>
                    </a:p>
                  </a:txBody>
                  <a:tcPr/>
                </a:tc>
                <a:extLst>
                  <a:ext uri="{0D108BD9-81ED-4DB2-BD59-A6C34878D82A}">
                    <a16:rowId xmlns:a16="http://schemas.microsoft.com/office/drawing/2014/main" val="254572066"/>
                  </a:ext>
                </a:extLst>
              </a:tr>
              <a:tr h="477024">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t>Registry</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t>HKLM:, HKCU:</a:t>
                      </a:r>
                      <a:endParaRPr lang="en-AU" sz="2400" dirty="0">
                        <a:solidFill>
                          <a:schemeClr val="dk1"/>
                        </a:solidFill>
                        <a:latin typeface="Segoe UI Light" panose="020B0502040204020203" pitchFamily="34" charset="0"/>
                        <a:ea typeface="+mn-ea"/>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Windows registry</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958403713"/>
                  </a:ext>
                </a:extLst>
              </a:tr>
              <a:tr h="477024">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t>Variable </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t>Variable: </a:t>
                      </a:r>
                      <a:endParaRPr lang="en-AU" sz="2400" dirty="0">
                        <a:solidFill>
                          <a:schemeClr val="dk1"/>
                        </a:solidFill>
                        <a:latin typeface="Segoe UI Light" panose="020B0502040204020203" pitchFamily="34" charset="0"/>
                        <a:ea typeface="+mn-ea"/>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t>Windows PowerShell variables</a:t>
                      </a:r>
                      <a:endParaRPr lang="en-AU" sz="2400" dirty="0">
                        <a:solidFill>
                          <a:schemeClr val="dk1"/>
                        </a:solidFill>
                        <a:latin typeface="Segoe UI Light" panose="020B0502040204020203" pitchFamily="34" charset="0"/>
                        <a:ea typeface="+mn-ea"/>
                        <a:cs typeface="Segoe UI Light" panose="020B0502040204020203" pitchFamily="34" charset="0"/>
                      </a:endParaRPr>
                    </a:p>
                  </a:txBody>
                  <a:tcPr/>
                </a:tc>
                <a:extLst>
                  <a:ext uri="{0D108BD9-81ED-4DB2-BD59-A6C34878D82A}">
                    <a16:rowId xmlns:a16="http://schemas.microsoft.com/office/drawing/2014/main" val="3212203774"/>
                  </a:ext>
                </a:extLst>
              </a:tr>
              <a:tr h="527208">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err="1"/>
                        <a:t>WSMan</a:t>
                      </a:r>
                      <a:endParaRPr lang="en-AU" sz="2400" dirty="0">
                        <a:solidFill>
                          <a:schemeClr val="dk1"/>
                        </a:solidFill>
                        <a:latin typeface="Segoe UI Light" panose="020B0502040204020203" pitchFamily="34" charset="0"/>
                        <a:ea typeface="+mn-ea"/>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err="1"/>
                        <a:t>WSMan</a:t>
                      </a:r>
                      <a:r>
                        <a:rPr lang="en-AU" sz="2400" dirty="0"/>
                        <a:t>: </a:t>
                      </a:r>
                      <a:endParaRPr lang="en-AU" sz="2400" dirty="0">
                        <a:solidFill>
                          <a:schemeClr val="dk1"/>
                        </a:solidFill>
                        <a:latin typeface="Segoe UI Light" panose="020B0502040204020203" pitchFamily="34" charset="0"/>
                        <a:ea typeface="+mn-ea"/>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t>WS-Management configuration information</a:t>
                      </a:r>
                      <a:endParaRPr lang="en-AU" sz="2400" dirty="0">
                        <a:solidFill>
                          <a:schemeClr val="dk1"/>
                        </a:solidFill>
                        <a:latin typeface="Segoe UI Light" panose="020B0502040204020203" pitchFamily="34" charset="0"/>
                        <a:ea typeface="+mn-ea"/>
                        <a:cs typeface="Segoe UI Light" panose="020B0502040204020203" pitchFamily="34" charset="0"/>
                      </a:endParaRPr>
                    </a:p>
                  </a:txBody>
                  <a:tcPr/>
                </a:tc>
                <a:extLst>
                  <a:ext uri="{0D108BD9-81ED-4DB2-BD59-A6C34878D82A}">
                    <a16:rowId xmlns:a16="http://schemas.microsoft.com/office/drawing/2014/main" val="950810483"/>
                  </a:ext>
                </a:extLst>
              </a:tr>
            </a:tbl>
          </a:graphicData>
        </a:graphic>
      </p:graphicFrame>
    </p:spTree>
    <p:extLst>
      <p:ext uri="{BB962C8B-B14F-4D97-AF65-F5344CB8AC3E}">
        <p14:creationId xmlns:p14="http://schemas.microsoft.com/office/powerpoint/2010/main" val="344270555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name="HIDDEN - Slide337">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1178231"/>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PowerShell Providers and Drives</a:t>
            </a:r>
            <a:endParaRPr lang="en-US" sz="3600" dirty="0">
              <a:solidFill>
                <a:schemeClr val="tx1"/>
              </a:solidFill>
            </a:endParaRPr>
          </a:p>
        </p:txBody>
      </p:sp>
    </p:spTree>
    <p:extLst>
      <p:ext uri="{BB962C8B-B14F-4D97-AF65-F5344CB8AC3E}">
        <p14:creationId xmlns:p14="http://schemas.microsoft.com/office/powerpoint/2010/main" val="37752931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name="HIDDEN - Slide338">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62063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name="HIDDEN - Slide33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Drive Cmdlets</a:t>
            </a:r>
            <a:endParaRPr lang="en-US" dirty="0"/>
          </a:p>
        </p:txBody>
      </p:sp>
    </p:spTree>
    <p:extLst>
      <p:ext uri="{BB962C8B-B14F-4D97-AF65-F5344CB8AC3E}">
        <p14:creationId xmlns:p14="http://schemas.microsoft.com/office/powerpoint/2010/main" val="149716972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7DBB22-FCF4-4CF6-AFA6-C1D003515A03}"/>
              </a:ext>
            </a:extLst>
          </p:cNvPr>
          <p:cNvSpPr>
            <a:spLocks noGrp="1"/>
          </p:cNvSpPr>
          <p:nvPr>
            <p:ph type="body" sz="quarter" idx="10"/>
          </p:nvPr>
        </p:nvSpPr>
        <p:spPr>
          <a:xfrm>
            <a:off x="269239" y="1189177"/>
            <a:ext cx="11653523" cy="960263"/>
          </a:xfrm>
        </p:spPr>
        <p:txBody>
          <a:bodyPr/>
          <a:lstStyle/>
          <a:p>
            <a:r>
              <a:rPr lang="en-US" dirty="0"/>
              <a:t>D</a:t>
            </a:r>
            <a:r>
              <a:rPr lang="nl-NL" dirty="0"/>
              <a:t>rive cmdlets can be used to create and remove access points into datastores managed by PSproviders</a:t>
            </a:r>
          </a:p>
        </p:txBody>
      </p:sp>
      <p:sp>
        <p:nvSpPr>
          <p:cNvPr id="3" name="Title 2">
            <a:extLst>
              <a:ext uri="{FF2B5EF4-FFF2-40B4-BE49-F238E27FC236}">
                <a16:creationId xmlns:a16="http://schemas.microsoft.com/office/drawing/2014/main" id="{1AFA0D11-FE60-4455-AF54-0A90C3666392}"/>
              </a:ext>
            </a:extLst>
          </p:cNvPr>
          <p:cNvSpPr>
            <a:spLocks noGrp="1"/>
          </p:cNvSpPr>
          <p:nvPr>
            <p:ph type="title"/>
          </p:nvPr>
        </p:nvSpPr>
        <p:spPr/>
        <p:txBody>
          <a:bodyPr/>
          <a:lstStyle/>
          <a:p>
            <a:r>
              <a:rPr lang="en-US" dirty="0"/>
              <a:t>PowerShell Drive Cmdlets</a:t>
            </a:r>
            <a:endParaRPr lang="nl-NL" dirty="0"/>
          </a:p>
        </p:txBody>
      </p:sp>
    </p:spTree>
    <p:extLst>
      <p:ext uri="{BB962C8B-B14F-4D97-AF65-F5344CB8AC3E}">
        <p14:creationId xmlns:p14="http://schemas.microsoft.com/office/powerpoint/2010/main" val="216246769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HIDDEN - Slide6">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1"/>
            </p:custDataLst>
          </p:nvPr>
        </p:nvSpPr>
        <p:spPr/>
        <p:txBody>
          <a:bodyPr wrap="square"/>
          <a:lstStyle/>
          <a:p>
            <a:r>
              <a:rPr lang="en-US"/>
              <a:t>Using Script Blocks</a:t>
            </a:r>
            <a:endParaRPr lang="en-US" dirty="0"/>
          </a:p>
        </p:txBody>
      </p:sp>
    </p:spTree>
    <p:extLst>
      <p:ext uri="{BB962C8B-B14F-4D97-AF65-F5344CB8AC3E}">
        <p14:creationId xmlns:p14="http://schemas.microsoft.com/office/powerpoint/2010/main" val="334569216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4000-0464-497D-A883-353617704459}"/>
              </a:ext>
            </a:extLst>
          </p:cNvPr>
          <p:cNvSpPr>
            <a:spLocks noGrp="1"/>
          </p:cNvSpPr>
          <p:nvPr>
            <p:ph type="title"/>
          </p:nvPr>
        </p:nvSpPr>
        <p:spPr/>
        <p:txBody>
          <a:bodyPr/>
          <a:lstStyle/>
          <a:p>
            <a:r>
              <a:rPr lang="en-AU"/>
              <a:t>Get-PSDrive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549015095"/>
              </p:ext>
            </p:extLst>
          </p:nvPr>
        </p:nvGraphicFramePr>
        <p:xfrm>
          <a:off x="533400" y="1199412"/>
          <a:ext cx="11277600" cy="5393287"/>
        </p:xfrm>
        <a:graphic>
          <a:graphicData uri="http://schemas.openxmlformats.org/drawingml/2006/table">
            <a:tbl>
              <a:tblPr firstRow="1" bandRow="1"/>
              <a:tblGrid>
                <a:gridCol w="11277600">
                  <a:extLst>
                    <a:ext uri="{9D8B030D-6E8A-4147-A177-3AD203B41FA5}">
                      <a16:colId xmlns:a16="http://schemas.microsoft.com/office/drawing/2014/main" val="1769624635"/>
                    </a:ext>
                  </a:extLst>
                </a:gridCol>
              </a:tblGrid>
              <a:tr h="432990">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Returns drives in current session</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016501157"/>
                  </a:ext>
                </a:extLst>
              </a:tr>
              <a:tr h="4936087">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a:t>
                      </a:r>
                      <a:r>
                        <a:rPr lang="en-AU" sz="2400" dirty="0" err="1">
                          <a:solidFill>
                            <a:srgbClr val="E0FFFF"/>
                          </a:solidFill>
                          <a:latin typeface="Lucida Console" panose="020B0609040504020204" pitchFamily="49" charset="0"/>
                        </a:rPr>
                        <a:t>PSDrive</a:t>
                      </a:r>
                      <a:endParaRPr lang="en-AU" sz="2400" dirty="0">
                        <a:solidFill>
                          <a:srgbClr val="E0FFFF"/>
                        </a:solidFill>
                        <a:latin typeface="Lucida Console" panose="020B0609040504020204" pitchFamily="49" charset="0"/>
                      </a:endParaRPr>
                    </a:p>
                    <a:p>
                      <a:r>
                        <a:rPr lang="en-AU" sz="2400" dirty="0">
                          <a:solidFill>
                            <a:srgbClr val="F5F5F5"/>
                          </a:solidFill>
                          <a:latin typeface="Lucida Console" panose="020B0609040504020204" pitchFamily="49" charset="0"/>
                        </a:rPr>
                        <a:t>Name      Used (GB) Free (GB) Provider      Root</a:t>
                      </a:r>
                    </a:p>
                    <a:p>
                      <a:r>
                        <a:rPr lang="en-AU" sz="2400" dirty="0">
                          <a:solidFill>
                            <a:srgbClr val="F5F5F5"/>
                          </a:solidFill>
                          <a:latin typeface="Lucida Console" panose="020B0609040504020204" pitchFamily="49" charset="0"/>
                        </a:rPr>
                        <a:t>----      --------- --------- --------      ----</a:t>
                      </a:r>
                    </a:p>
                    <a:p>
                      <a:r>
                        <a:rPr lang="en-AU" sz="2400" dirty="0">
                          <a:solidFill>
                            <a:srgbClr val="F5F5F5"/>
                          </a:solidFill>
                          <a:latin typeface="Lucida Console" panose="020B0609040504020204" pitchFamily="49" charset="0"/>
                        </a:rPr>
                        <a:t>Alias                         </a:t>
                      </a:r>
                      <a:r>
                        <a:rPr lang="en-AU" sz="2400" dirty="0" err="1">
                          <a:solidFill>
                            <a:srgbClr val="F5F5F5"/>
                          </a:solidFill>
                          <a:latin typeface="Lucida Console" panose="020B0609040504020204" pitchFamily="49" charset="0"/>
                        </a:rPr>
                        <a:t>Alias</a:t>
                      </a:r>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C         206.81    16.00     </a:t>
                      </a:r>
                      <a:r>
                        <a:rPr lang="en-AU" sz="2400" dirty="0" err="1">
                          <a:solidFill>
                            <a:srgbClr val="F5F5F5"/>
                          </a:solidFill>
                          <a:latin typeface="Lucida Console" panose="020B0609040504020204" pitchFamily="49" charset="0"/>
                        </a:rPr>
                        <a:t>FileSystem</a:t>
                      </a:r>
                      <a:r>
                        <a:rPr lang="en-AU" sz="2400" dirty="0">
                          <a:solidFill>
                            <a:srgbClr val="F5F5F5"/>
                          </a:solidFill>
                          <a:latin typeface="Lucida Console" panose="020B0609040504020204" pitchFamily="49" charset="0"/>
                        </a:rPr>
                        <a:t>    C:\</a:t>
                      </a:r>
                    </a:p>
                    <a:p>
                      <a:r>
                        <a:rPr lang="en-AU" sz="2400" dirty="0">
                          <a:solidFill>
                            <a:srgbClr val="F5F5F5"/>
                          </a:solidFill>
                          <a:latin typeface="Lucida Console" panose="020B0609040504020204" pitchFamily="49" charset="0"/>
                        </a:rPr>
                        <a:t>Cert                          Certificate   \</a:t>
                      </a:r>
                    </a:p>
                    <a:p>
                      <a:r>
                        <a:rPr lang="en-AU" sz="2400" dirty="0" err="1">
                          <a:solidFill>
                            <a:srgbClr val="F5F5F5"/>
                          </a:solidFill>
                          <a:latin typeface="Lucida Console" panose="020B0609040504020204" pitchFamily="49" charset="0"/>
                        </a:rPr>
                        <a:t>Env</a:t>
                      </a:r>
                      <a:r>
                        <a:rPr lang="en-AU" sz="2400" dirty="0">
                          <a:solidFill>
                            <a:srgbClr val="F5F5F5"/>
                          </a:solidFill>
                          <a:latin typeface="Lucida Console" panose="020B0609040504020204" pitchFamily="49" charset="0"/>
                        </a:rPr>
                        <a:t>                           Environment</a:t>
                      </a:r>
                    </a:p>
                    <a:p>
                      <a:r>
                        <a:rPr lang="en-AU" sz="2400" dirty="0">
                          <a:solidFill>
                            <a:srgbClr val="F5F5F5"/>
                          </a:solidFill>
                          <a:latin typeface="Lucida Console" panose="020B0609040504020204" pitchFamily="49" charset="0"/>
                        </a:rPr>
                        <a:t>Function                      </a:t>
                      </a:r>
                      <a:r>
                        <a:rPr lang="en-AU" sz="2400" dirty="0" err="1">
                          <a:solidFill>
                            <a:srgbClr val="F5F5F5"/>
                          </a:solidFill>
                          <a:latin typeface="Lucida Console" panose="020B0609040504020204" pitchFamily="49" charset="0"/>
                        </a:rPr>
                        <a:t>Function</a:t>
                      </a:r>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HKCU                          Registry      HKEY_CURRENT_USER</a:t>
                      </a:r>
                    </a:p>
                    <a:p>
                      <a:r>
                        <a:rPr lang="en-AU" sz="2400" dirty="0">
                          <a:solidFill>
                            <a:srgbClr val="F5F5F5"/>
                          </a:solidFill>
                          <a:latin typeface="Lucida Console" panose="020B0609040504020204" pitchFamily="49" charset="0"/>
                        </a:rPr>
                        <a:t>HKLM                          Registry      HKEY_LOCAL_MACHINE</a:t>
                      </a:r>
                    </a:p>
                    <a:p>
                      <a:r>
                        <a:rPr lang="en-AU" sz="2400" dirty="0">
                          <a:solidFill>
                            <a:srgbClr val="F5F5F5"/>
                          </a:solidFill>
                          <a:latin typeface="Lucida Console" panose="020B0609040504020204" pitchFamily="49" charset="0"/>
                        </a:rPr>
                        <a: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263805578"/>
                  </a:ext>
                </a:extLst>
              </a:tr>
            </a:tbl>
          </a:graphicData>
        </a:graphic>
      </p:graphicFrame>
    </p:spTree>
    <p:extLst>
      <p:ext uri="{BB962C8B-B14F-4D97-AF65-F5344CB8AC3E}">
        <p14:creationId xmlns:p14="http://schemas.microsoft.com/office/powerpoint/2010/main" val="222288753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391B-201D-4BB9-B815-3FF0E0931A34}"/>
              </a:ext>
            </a:extLst>
          </p:cNvPr>
          <p:cNvSpPr>
            <a:spLocks noGrp="1"/>
          </p:cNvSpPr>
          <p:nvPr>
            <p:ph type="title"/>
          </p:nvPr>
        </p:nvSpPr>
        <p:spPr/>
        <p:txBody>
          <a:bodyPr>
            <a:normAutofit fontScale="90000"/>
          </a:bodyPr>
          <a:lstStyle/>
          <a:p>
            <a:r>
              <a:rPr lang="en-AU"/>
              <a:t>New-PSDrive Remove-PSDrive</a:t>
            </a:r>
            <a:br>
              <a:rPr lang="en-AU"/>
            </a:b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716604057"/>
              </p:ext>
            </p:extLst>
          </p:nvPr>
        </p:nvGraphicFramePr>
        <p:xfrm>
          <a:off x="990600" y="1214570"/>
          <a:ext cx="9073008" cy="1432560"/>
        </p:xfrm>
        <a:graphic>
          <a:graphicData uri="http://schemas.openxmlformats.org/drawingml/2006/table">
            <a:tbl>
              <a:tblPr firstRow="1" bandRow="1"/>
              <a:tblGrid>
                <a:gridCol w="9073008">
                  <a:extLst>
                    <a:ext uri="{9D8B030D-6E8A-4147-A177-3AD203B41FA5}">
                      <a16:colId xmlns:a16="http://schemas.microsoft.com/office/drawing/2014/main" val="1590583264"/>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Creates a user-defined drive</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54707303"/>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New-</a:t>
                      </a:r>
                      <a:r>
                        <a:rPr lang="en-AU" sz="2000" dirty="0" err="1">
                          <a:solidFill>
                            <a:srgbClr val="E0FFFF"/>
                          </a:solidFill>
                          <a:latin typeface="Lucida Console" panose="020B0609040504020204" pitchFamily="49" charset="0"/>
                        </a:rPr>
                        <a:t>PSDrive</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HKCR</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PSProvider</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Registry</a:t>
                      </a:r>
                    </a:p>
                    <a:p>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-Root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HKEY_CLASSES_ROOT</a:t>
                      </a:r>
                    </a:p>
                    <a:p>
                      <a:endParaRPr lang="en-AU" sz="1800" dirty="0">
                        <a:solidFill>
                          <a:srgbClr val="F5F5F5"/>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42895865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84324329"/>
              </p:ext>
            </p:extLst>
          </p:nvPr>
        </p:nvGraphicFramePr>
        <p:xfrm>
          <a:off x="994792" y="3033845"/>
          <a:ext cx="9073008" cy="1463040"/>
        </p:xfrm>
        <a:graphic>
          <a:graphicData uri="http://schemas.openxmlformats.org/drawingml/2006/table">
            <a:tbl>
              <a:tblPr firstRow="1" bandRow="1"/>
              <a:tblGrid>
                <a:gridCol w="9073008">
                  <a:extLst>
                    <a:ext uri="{9D8B030D-6E8A-4147-A177-3AD203B41FA5}">
                      <a16:colId xmlns:a16="http://schemas.microsoft.com/office/drawing/2014/main" val="2095727628"/>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Creates a user-defined drive (use only single letter name with persist)</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41695069"/>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US" sz="2000" dirty="0"/>
                        <a:t> </a:t>
                      </a:r>
                      <a:r>
                        <a:rPr lang="en-US" sz="2000" dirty="0">
                          <a:solidFill>
                            <a:srgbClr val="E0FFFF"/>
                          </a:solidFill>
                          <a:latin typeface="Lucida Console" panose="020B0609040504020204" pitchFamily="49" charset="0"/>
                        </a:rPr>
                        <a:t>New-</a:t>
                      </a:r>
                      <a:r>
                        <a:rPr lang="en-US" sz="2000" dirty="0" err="1">
                          <a:solidFill>
                            <a:srgbClr val="E0FFFF"/>
                          </a:solidFill>
                          <a:latin typeface="Lucida Console" panose="020B0609040504020204" pitchFamily="49" charset="0"/>
                        </a:rPr>
                        <a:t>PSDrive</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-Name</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H</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a:t>
                      </a:r>
                      <a:r>
                        <a:rPr lang="en-US" sz="2000" dirty="0" err="1">
                          <a:solidFill>
                            <a:srgbClr val="FFE4B5"/>
                          </a:solidFill>
                          <a:latin typeface="Lucida Console" panose="020B0609040504020204" pitchFamily="49" charset="0"/>
                        </a:rPr>
                        <a:t>PSProvider</a:t>
                      </a:r>
                      <a:r>
                        <a:rPr lang="en-US" sz="2000" dirty="0">
                          <a:solidFill>
                            <a:srgbClr val="F5F5F5"/>
                          </a:solidFill>
                          <a:latin typeface="Lucida Console" panose="020B0609040504020204" pitchFamily="49" charset="0"/>
                        </a:rPr>
                        <a:t> </a:t>
                      </a:r>
                      <a:r>
                        <a:rPr lang="en-US" sz="2000" dirty="0" err="1">
                          <a:solidFill>
                            <a:srgbClr val="EE82EE"/>
                          </a:solidFill>
                          <a:latin typeface="Lucida Console" panose="020B0609040504020204" pitchFamily="49" charset="0"/>
                        </a:rPr>
                        <a:t>FileSystem</a:t>
                      </a:r>
                      <a:endParaRPr lang="en-US" sz="2000" dirty="0">
                        <a:solidFill>
                          <a:srgbClr val="F5F5F5"/>
                        </a:solidFill>
                        <a:latin typeface="Lucida Console" panose="020B0609040504020204" pitchFamily="49" charset="0"/>
                      </a:endParaRPr>
                    </a:p>
                    <a:p>
                      <a:r>
                        <a:rPr lang="en-US" sz="2000" baseline="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-Root</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\\MS\HomeShare</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-Persist</a:t>
                      </a:r>
                      <a:endParaRPr lang="en-US" sz="2000" dirty="0">
                        <a:solidFill>
                          <a:srgbClr val="F5F5F5"/>
                        </a:solidFill>
                        <a:latin typeface="Lucida Console" panose="020B0609040504020204" pitchFamily="49" charset="0"/>
                      </a:endParaRPr>
                    </a:p>
                    <a:p>
                      <a:r>
                        <a:rPr lang="en-US" sz="2000" baseline="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-Credential</a:t>
                      </a:r>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Get-Credential</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Contoso\</a:t>
                      </a:r>
                      <a:r>
                        <a:rPr lang="en-US" sz="2000" dirty="0" err="1">
                          <a:solidFill>
                            <a:srgbClr val="EE82EE"/>
                          </a:solidFill>
                          <a:latin typeface="Lucida Console" panose="020B0609040504020204" pitchFamily="49" charset="0"/>
                        </a:rPr>
                        <a:t>DanPark</a:t>
                      </a:r>
                      <a:r>
                        <a:rPr lang="en-US" sz="2000" dirty="0">
                          <a:solidFill>
                            <a:srgbClr val="F5F5F5"/>
                          </a:solidFill>
                          <a:latin typeface="Lucida Console" panose="020B0609040504020204" pitchFamily="49" charset="0"/>
                        </a:rPr>
                        <a: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84758888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74068119"/>
              </p:ext>
            </p:extLst>
          </p:nvPr>
        </p:nvGraphicFramePr>
        <p:xfrm>
          <a:off x="994792" y="4808174"/>
          <a:ext cx="9087866" cy="927166"/>
        </p:xfrm>
        <a:graphic>
          <a:graphicData uri="http://schemas.openxmlformats.org/drawingml/2006/table">
            <a:tbl>
              <a:tblPr firstRow="1" bandRow="1"/>
              <a:tblGrid>
                <a:gridCol w="9087866">
                  <a:extLst>
                    <a:ext uri="{9D8B030D-6E8A-4147-A177-3AD203B41FA5}">
                      <a16:colId xmlns:a16="http://schemas.microsoft.com/office/drawing/2014/main" val="3774198432"/>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Removes a PowerShell drive (user or built-in)</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119207486"/>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Remove-</a:t>
                      </a:r>
                      <a:r>
                        <a:rPr lang="en-AU" sz="2000" dirty="0" err="1">
                          <a:solidFill>
                            <a:srgbClr val="E0FFFF"/>
                          </a:solidFill>
                          <a:latin typeface="Lucida Console" panose="020B0609040504020204" pitchFamily="49" charset="0"/>
                        </a:rPr>
                        <a:t>PSDrive</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HKCR</a:t>
                      </a:r>
                      <a:endParaRPr lang="en-AU" sz="2000" dirty="0">
                        <a:solidFill>
                          <a:srgbClr val="F5F5F5"/>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987835165"/>
                  </a:ext>
                </a:extLst>
              </a:tr>
            </a:tbl>
          </a:graphicData>
        </a:graphic>
      </p:graphicFrame>
    </p:spTree>
    <p:extLst>
      <p:ext uri="{BB962C8B-B14F-4D97-AF65-F5344CB8AC3E}">
        <p14:creationId xmlns:p14="http://schemas.microsoft.com/office/powerpoint/2010/main" val="68130330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name="HIDDEN - Slide34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Creating PS Drives</a:t>
            </a:r>
            <a:endParaRPr lang="en-US" sz="3600" dirty="0">
              <a:solidFill>
                <a:schemeClr val="tx1"/>
              </a:solidFill>
            </a:endParaRPr>
          </a:p>
        </p:txBody>
      </p:sp>
    </p:spTree>
    <p:extLst>
      <p:ext uri="{BB962C8B-B14F-4D97-AF65-F5344CB8AC3E}">
        <p14:creationId xmlns:p14="http://schemas.microsoft.com/office/powerpoint/2010/main" val="80698195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name="HIDDEN - Slide345">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99279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name="HIDDEN - Slide346">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Item Cmdlets</a:t>
            </a:r>
            <a:endParaRPr lang="en-US" dirty="0"/>
          </a:p>
        </p:txBody>
      </p:sp>
    </p:spTree>
    <p:extLst>
      <p:ext uri="{BB962C8B-B14F-4D97-AF65-F5344CB8AC3E}">
        <p14:creationId xmlns:p14="http://schemas.microsoft.com/office/powerpoint/2010/main" val="203828485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C915DB-F07D-4F12-B3CC-6E8D2F05A7DF}"/>
              </a:ext>
            </a:extLst>
          </p:cNvPr>
          <p:cNvSpPr>
            <a:spLocks noGrp="1"/>
          </p:cNvSpPr>
          <p:nvPr>
            <p:ph type="body" sz="quarter" idx="10"/>
          </p:nvPr>
        </p:nvSpPr>
        <p:spPr>
          <a:xfrm>
            <a:off x="269239" y="1189177"/>
            <a:ext cx="11653523" cy="1908215"/>
          </a:xfrm>
        </p:spPr>
        <p:txBody>
          <a:bodyPr/>
          <a:lstStyle/>
          <a:p>
            <a:r>
              <a:rPr lang="en-US" dirty="0"/>
              <a:t>I</a:t>
            </a:r>
            <a:r>
              <a:rPr lang="nl-NL" dirty="0"/>
              <a:t>tem cmdlets are used to read and manipulate path objects </a:t>
            </a:r>
          </a:p>
          <a:p>
            <a:endParaRPr lang="nl-NL" dirty="0"/>
          </a:p>
          <a:p>
            <a:r>
              <a:rPr lang="nl-NL" dirty="0"/>
              <a:t>Item cmdlets cannot be used to manipulate sub properties like registry keys </a:t>
            </a:r>
          </a:p>
        </p:txBody>
      </p:sp>
      <p:sp>
        <p:nvSpPr>
          <p:cNvPr id="3" name="Title 2">
            <a:extLst>
              <a:ext uri="{FF2B5EF4-FFF2-40B4-BE49-F238E27FC236}">
                <a16:creationId xmlns:a16="http://schemas.microsoft.com/office/drawing/2014/main" id="{38546994-460B-482D-A0B7-44B53128B639}"/>
              </a:ext>
            </a:extLst>
          </p:cNvPr>
          <p:cNvSpPr>
            <a:spLocks noGrp="1"/>
          </p:cNvSpPr>
          <p:nvPr>
            <p:ph type="title"/>
          </p:nvPr>
        </p:nvSpPr>
        <p:spPr/>
        <p:txBody>
          <a:bodyPr/>
          <a:lstStyle/>
          <a:p>
            <a:r>
              <a:rPr lang="en-US" dirty="0"/>
              <a:t>Item Cmdlets</a:t>
            </a:r>
            <a:endParaRPr lang="nl-NL" dirty="0"/>
          </a:p>
        </p:txBody>
      </p:sp>
    </p:spTree>
    <p:extLst>
      <p:ext uri="{BB962C8B-B14F-4D97-AF65-F5344CB8AC3E}">
        <p14:creationId xmlns:p14="http://schemas.microsoft.com/office/powerpoint/2010/main" val="94695721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Item Cmdlets</a:t>
            </a:r>
          </a:p>
        </p:txBody>
      </p:sp>
      <p:graphicFrame>
        <p:nvGraphicFramePr>
          <p:cNvPr id="9" name="Table 8">
            <a:extLst>
              <a:ext uri="{FF2B5EF4-FFF2-40B4-BE49-F238E27FC236}">
                <a16:creationId xmlns:a16="http://schemas.microsoft.com/office/drawing/2014/main" id="{75D4CA99-6027-44C1-8B10-2278395A1039}"/>
              </a:ext>
            </a:extLst>
          </p:cNvPr>
          <p:cNvGraphicFramePr>
            <a:graphicFrameLocks noGrp="1"/>
          </p:cNvGraphicFramePr>
          <p:nvPr>
            <p:extLst>
              <p:ext uri="{D42A27DB-BD31-4B8C-83A1-F6EECF244321}">
                <p14:modId xmlns:p14="http://schemas.microsoft.com/office/powerpoint/2010/main" val="3167718474"/>
              </p:ext>
            </p:extLst>
          </p:nvPr>
        </p:nvGraphicFramePr>
        <p:xfrm>
          <a:off x="412570" y="1347654"/>
          <a:ext cx="11391056" cy="4820908"/>
        </p:xfrm>
        <a:graphic>
          <a:graphicData uri="http://schemas.openxmlformats.org/drawingml/2006/table">
            <a:tbl>
              <a:tblPr firstRow="1" bandRow="1">
                <a:tableStyleId>{073A0DAA-6AF3-43AB-8588-CEC1D06C72B9}</a:tableStyleId>
              </a:tblPr>
              <a:tblGrid>
                <a:gridCol w="2124153">
                  <a:extLst>
                    <a:ext uri="{9D8B030D-6E8A-4147-A177-3AD203B41FA5}">
                      <a16:colId xmlns:a16="http://schemas.microsoft.com/office/drawing/2014/main" val="603438245"/>
                    </a:ext>
                  </a:extLst>
                </a:gridCol>
                <a:gridCol w="9266903">
                  <a:extLst>
                    <a:ext uri="{9D8B030D-6E8A-4147-A177-3AD203B41FA5}">
                      <a16:colId xmlns:a16="http://schemas.microsoft.com/office/drawing/2014/main" val="3475749038"/>
                    </a:ext>
                  </a:extLst>
                </a:gridCol>
              </a:tblGrid>
              <a:tr h="769472">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Name</a:t>
                      </a:r>
                      <a:endParaRPr lang="en-AU" sz="24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Example</a:t>
                      </a:r>
                      <a:endParaRPr lang="en-AU" sz="2400" b="0" dirty="0">
                        <a:solidFill>
                          <a:schemeClr val="lt1"/>
                        </a:solidFill>
                        <a:latin typeface="Segoe UI Light" panose="020B0502040204020203" pitchFamily="34" charset="0"/>
                        <a:ea typeface="+mn-ea"/>
                        <a:cs typeface="Segoe UI Light" panose="020B0502040204020203" pitchFamily="34" charset="0"/>
                      </a:endParaRPr>
                    </a:p>
                  </a:txBody>
                  <a:tcPr/>
                </a:tc>
                <a:extLst>
                  <a:ext uri="{0D108BD9-81ED-4DB2-BD59-A6C34878D82A}">
                    <a16:rowId xmlns:a16="http://schemas.microsoft.com/office/drawing/2014/main" val="3736001680"/>
                  </a:ext>
                </a:extLst>
              </a:tr>
              <a:tr h="769472">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Get-Item</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a:t>
                      </a:r>
                      <a:r>
                        <a:rPr lang="en-AU" sz="2400" baseline="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Get-Item</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c:\Windows</a:t>
                      </a:r>
                      <a:endParaRPr lang="en-AU" sz="2400" dirty="0">
                        <a:solidFill>
                          <a:srgbClr val="F5F5F5"/>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4233286610"/>
                  </a:ext>
                </a:extLst>
              </a:tr>
              <a:tr h="812063">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Get-</a:t>
                      </a:r>
                      <a:r>
                        <a:rPr lang="en-AU" sz="2400" dirty="0" err="1"/>
                        <a:t>ChildItem</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a:t>
                      </a:r>
                      <a:r>
                        <a:rPr lang="en-AU" sz="2400" dirty="0" err="1">
                          <a:solidFill>
                            <a:srgbClr val="E0FFFF"/>
                          </a:solidFill>
                          <a:latin typeface="Lucida Console" panose="020B0609040504020204" pitchFamily="49" charset="0"/>
                        </a:rPr>
                        <a:t>ChildItem</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-Path</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C:\Windows</a:t>
                      </a:r>
                    </a:p>
                  </a:txBody>
                  <a:tcPr>
                    <a:solidFill>
                      <a:srgbClr val="012456"/>
                    </a:solidFill>
                  </a:tcPr>
                </a:tc>
                <a:extLst>
                  <a:ext uri="{0D108BD9-81ED-4DB2-BD59-A6C34878D82A}">
                    <a16:rowId xmlns:a16="http://schemas.microsoft.com/office/drawing/2014/main" val="935589927"/>
                  </a:ext>
                </a:extLst>
              </a:tr>
              <a:tr h="769472">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Copy-Item</a:t>
                      </a:r>
                      <a:endParaRPr lang="en-AU" sz="2400" dirty="0">
                        <a:latin typeface="Segoe UI Light" panose="020B0502040204020203" pitchFamily="34" charset="0"/>
                        <a:cs typeface="Segoe UI Light" panose="020B0502040204020203" pitchFamily="34" charset="0"/>
                      </a:endParaRPr>
                    </a:p>
                  </a:txBody>
                  <a:tcPr/>
                </a:tc>
                <a:tc>
                  <a:txBody>
                    <a:bodyPr/>
                    <a:lstStyle/>
                    <a:p>
                      <a:r>
                        <a:rPr lang="fr-FR" sz="2400" dirty="0">
                          <a:solidFill>
                            <a:srgbClr val="F5F5F5"/>
                          </a:solidFill>
                          <a:latin typeface="Lucida Console" panose="020B0609040504020204" pitchFamily="49" charset="0"/>
                        </a:rPr>
                        <a:t>PS C:\&gt; </a:t>
                      </a:r>
                      <a:r>
                        <a:rPr lang="fr-FR" sz="2400" dirty="0">
                          <a:solidFill>
                            <a:srgbClr val="E0FFFF"/>
                          </a:solidFill>
                          <a:latin typeface="Lucida Console" panose="020B0609040504020204" pitchFamily="49" charset="0"/>
                        </a:rPr>
                        <a:t>Copy-Item</a:t>
                      </a:r>
                      <a:r>
                        <a:rPr lang="fr-FR" sz="2400" dirty="0">
                          <a:solidFill>
                            <a:srgbClr val="F5F5F5"/>
                          </a:solidFill>
                          <a:latin typeface="Lucida Console" panose="020B0609040504020204" pitchFamily="49" charset="0"/>
                        </a:rPr>
                        <a:t> </a:t>
                      </a:r>
                      <a:r>
                        <a:rPr lang="fr-FR" sz="2400" dirty="0">
                          <a:solidFill>
                            <a:srgbClr val="EE82EE"/>
                          </a:solidFill>
                          <a:latin typeface="Lucida Console" panose="020B0609040504020204" pitchFamily="49" charset="0"/>
                        </a:rPr>
                        <a:t>c:\Logs</a:t>
                      </a:r>
                      <a:r>
                        <a:rPr lang="fr-FR" sz="2400" dirty="0">
                          <a:solidFill>
                            <a:srgbClr val="F5F5F5"/>
                          </a:solidFill>
                          <a:latin typeface="Lucida Console" panose="020B0609040504020204" pitchFamily="49" charset="0"/>
                        </a:rPr>
                        <a:t> </a:t>
                      </a:r>
                      <a:r>
                        <a:rPr lang="fr-FR" sz="2400" dirty="0">
                          <a:solidFill>
                            <a:srgbClr val="FFE4B5"/>
                          </a:solidFill>
                          <a:latin typeface="Lucida Console" panose="020B0609040504020204" pitchFamily="49" charset="0"/>
                        </a:rPr>
                        <a:t>-Destination</a:t>
                      </a:r>
                      <a:r>
                        <a:rPr lang="fr-FR" sz="2400" dirty="0">
                          <a:solidFill>
                            <a:srgbClr val="F5F5F5"/>
                          </a:solidFill>
                          <a:latin typeface="Lucida Console" panose="020B0609040504020204" pitchFamily="49" charset="0"/>
                        </a:rPr>
                        <a:t> </a:t>
                      </a:r>
                      <a:r>
                        <a:rPr lang="fr-FR" sz="2400" dirty="0">
                          <a:solidFill>
                            <a:srgbClr val="EE82EE"/>
                          </a:solidFill>
                          <a:latin typeface="Lucida Console" panose="020B0609040504020204" pitchFamily="49" charset="0"/>
                        </a:rPr>
                        <a:t>d:\Logs</a:t>
                      </a:r>
                      <a:r>
                        <a:rPr lang="fr-FR" sz="2400" dirty="0">
                          <a:solidFill>
                            <a:srgbClr val="F5F5F5"/>
                          </a:solidFill>
                          <a:latin typeface="Lucida Console" panose="020B0609040504020204" pitchFamily="49" charset="0"/>
                        </a:rPr>
                        <a:t> </a:t>
                      </a:r>
                      <a:r>
                        <a:rPr lang="fr-FR" sz="2400" dirty="0">
                          <a:solidFill>
                            <a:srgbClr val="FFE4B5"/>
                          </a:solidFill>
                          <a:latin typeface="Lucida Console" panose="020B0609040504020204" pitchFamily="49" charset="0"/>
                        </a:rPr>
                        <a:t>–</a:t>
                      </a:r>
                      <a:r>
                        <a:rPr lang="fr-FR" sz="2400" dirty="0" err="1">
                          <a:solidFill>
                            <a:srgbClr val="FFE4B5"/>
                          </a:solidFill>
                          <a:latin typeface="Lucida Console" panose="020B0609040504020204" pitchFamily="49" charset="0"/>
                        </a:rPr>
                        <a:t>Recurse</a:t>
                      </a:r>
                      <a:endParaRPr lang="fr-FR" sz="2400" dirty="0">
                        <a:solidFill>
                          <a:srgbClr val="FFE4B5"/>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360201401"/>
                  </a:ext>
                </a:extLst>
              </a:tr>
              <a:tr h="823981">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Move-Item</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Move-Item</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HKLM:\software\A\* HKLM:\software </a:t>
                      </a:r>
                    </a:p>
                  </a:txBody>
                  <a:tcPr>
                    <a:solidFill>
                      <a:srgbClr val="012456"/>
                    </a:solidFill>
                  </a:tcPr>
                </a:tc>
                <a:extLst>
                  <a:ext uri="{0D108BD9-81ED-4DB2-BD59-A6C34878D82A}">
                    <a16:rowId xmlns:a16="http://schemas.microsoft.com/office/drawing/2014/main" val="2389688212"/>
                  </a:ext>
                </a:extLst>
              </a:tr>
              <a:tr h="769472">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Clear-Item</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Clear-Item</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HKLM:\Software\</a:t>
                      </a:r>
                      <a:r>
                        <a:rPr lang="en-AU" sz="2400" dirty="0" err="1">
                          <a:solidFill>
                            <a:srgbClr val="EE82EE"/>
                          </a:solidFill>
                          <a:latin typeface="Lucida Console" panose="020B0609040504020204" pitchFamily="49" charset="0"/>
                        </a:rPr>
                        <a:t>MyCompany</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–Confirm</a:t>
                      </a:r>
                    </a:p>
                  </a:txBody>
                  <a:tcPr>
                    <a:solidFill>
                      <a:srgbClr val="012456"/>
                    </a:solidFill>
                  </a:tcPr>
                </a:tc>
                <a:extLst>
                  <a:ext uri="{0D108BD9-81ED-4DB2-BD59-A6C34878D82A}">
                    <a16:rowId xmlns:a16="http://schemas.microsoft.com/office/drawing/2014/main" val="4290115021"/>
                  </a:ext>
                </a:extLst>
              </a:tr>
            </a:tbl>
          </a:graphicData>
        </a:graphic>
      </p:graphicFrame>
    </p:spTree>
    <p:extLst>
      <p:ext uri="{BB962C8B-B14F-4D97-AF65-F5344CB8AC3E}">
        <p14:creationId xmlns:p14="http://schemas.microsoft.com/office/powerpoint/2010/main" val="382755469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Item Cmdlets</a:t>
            </a:r>
            <a:endParaRPr lang="en-US" dirty="0"/>
          </a:p>
        </p:txBody>
      </p:sp>
      <p:graphicFrame>
        <p:nvGraphicFramePr>
          <p:cNvPr id="7" name="Table 6">
            <a:extLst>
              <a:ext uri="{FF2B5EF4-FFF2-40B4-BE49-F238E27FC236}">
                <a16:creationId xmlns:a16="http://schemas.microsoft.com/office/drawing/2014/main" id="{9E75C829-F8C5-4422-BE9E-46EEA9DC9862}"/>
              </a:ext>
            </a:extLst>
          </p:cNvPr>
          <p:cNvGraphicFramePr>
            <a:graphicFrameLocks noGrp="1"/>
          </p:cNvGraphicFramePr>
          <p:nvPr>
            <p:extLst>
              <p:ext uri="{D42A27DB-BD31-4B8C-83A1-F6EECF244321}">
                <p14:modId xmlns:p14="http://schemas.microsoft.com/office/powerpoint/2010/main" val="68276984"/>
              </p:ext>
            </p:extLst>
          </p:nvPr>
        </p:nvGraphicFramePr>
        <p:xfrm>
          <a:off x="545306" y="1405360"/>
          <a:ext cx="11125585" cy="5196594"/>
        </p:xfrm>
        <a:graphic>
          <a:graphicData uri="http://schemas.openxmlformats.org/drawingml/2006/table">
            <a:tbl>
              <a:tblPr firstRow="1" bandRow="1">
                <a:tableStyleId>{073A0DAA-6AF3-43AB-8588-CEC1D06C72B9}</a:tableStyleId>
              </a:tblPr>
              <a:tblGrid>
                <a:gridCol w="1698723">
                  <a:extLst>
                    <a:ext uri="{9D8B030D-6E8A-4147-A177-3AD203B41FA5}">
                      <a16:colId xmlns:a16="http://schemas.microsoft.com/office/drawing/2014/main" val="2842623781"/>
                    </a:ext>
                  </a:extLst>
                </a:gridCol>
                <a:gridCol w="9426862">
                  <a:extLst>
                    <a:ext uri="{9D8B030D-6E8A-4147-A177-3AD203B41FA5}">
                      <a16:colId xmlns:a16="http://schemas.microsoft.com/office/drawing/2014/main" val="549925665"/>
                    </a:ext>
                  </a:extLst>
                </a:gridCol>
              </a:tblGrid>
              <a:tr h="589647">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Name</a:t>
                      </a:r>
                      <a:endParaRPr lang="en-AU" sz="24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Example</a:t>
                      </a:r>
                      <a:endParaRPr lang="en-AU" sz="2400" b="0" dirty="0">
                        <a:solidFill>
                          <a:schemeClr val="lt1"/>
                        </a:solidFill>
                        <a:latin typeface="Segoe UI Light" panose="020B0502040204020203" pitchFamily="34" charset="0"/>
                        <a:ea typeface="+mn-ea"/>
                        <a:cs typeface="Segoe UI Light" panose="020B0502040204020203" pitchFamily="34" charset="0"/>
                      </a:endParaRPr>
                    </a:p>
                  </a:txBody>
                  <a:tcPr/>
                </a:tc>
                <a:extLst>
                  <a:ext uri="{0D108BD9-81ED-4DB2-BD59-A6C34878D82A}">
                    <a16:rowId xmlns:a16="http://schemas.microsoft.com/office/drawing/2014/main" val="4207483991"/>
                  </a:ext>
                </a:extLst>
              </a:tr>
              <a:tr h="874587">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Remove-Item</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a:t>
                      </a:r>
                      <a:r>
                        <a:rPr lang="en-AU" sz="2400" dirty="0" err="1">
                          <a:solidFill>
                            <a:srgbClr val="E0FFFF"/>
                          </a:solidFill>
                          <a:latin typeface="Lucida Console" panose="020B0609040504020204" pitchFamily="49" charset="0"/>
                        </a:rPr>
                        <a:t>ChildItem</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-Include</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*.mp3</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a:t>
                      </a:r>
                      <a:r>
                        <a:rPr lang="en-AU" sz="2400" dirty="0" err="1">
                          <a:solidFill>
                            <a:srgbClr val="FFE4B5"/>
                          </a:solidFill>
                          <a:latin typeface="Lucida Console" panose="020B0609040504020204" pitchFamily="49" charset="0"/>
                        </a:rPr>
                        <a:t>Recurse</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p>
                    <a:p>
                      <a:r>
                        <a:rPr lang="en-AU" sz="2400" dirty="0">
                          <a:solidFill>
                            <a:srgbClr val="E0FFFF"/>
                          </a:solidFill>
                          <a:latin typeface="Lucida Console" panose="020B0609040504020204" pitchFamily="49" charset="0"/>
                        </a:rPr>
                        <a:t>Remove-Item</a:t>
                      </a:r>
                    </a:p>
                  </a:txBody>
                  <a:tcPr>
                    <a:solidFill>
                      <a:srgbClr val="012456"/>
                    </a:solidFill>
                  </a:tcPr>
                </a:tc>
                <a:extLst>
                  <a:ext uri="{0D108BD9-81ED-4DB2-BD59-A6C34878D82A}">
                    <a16:rowId xmlns:a16="http://schemas.microsoft.com/office/drawing/2014/main" val="3335436327"/>
                  </a:ext>
                </a:extLst>
              </a:tr>
              <a:tr h="655271">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Set-Item</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Set-Item</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-Path</a:t>
                      </a:r>
                      <a:r>
                        <a:rPr lang="en-AU" sz="2400" dirty="0">
                          <a:solidFill>
                            <a:srgbClr val="F5F5F5"/>
                          </a:solidFill>
                          <a:latin typeface="Lucida Console" panose="020B0609040504020204" pitchFamily="49" charset="0"/>
                        </a:rPr>
                        <a:t> </a:t>
                      </a:r>
                      <a:r>
                        <a:rPr lang="en-AU" sz="2400" dirty="0" err="1">
                          <a:solidFill>
                            <a:srgbClr val="EE82EE"/>
                          </a:solidFill>
                          <a:latin typeface="Lucida Console" panose="020B0609040504020204" pitchFamily="49" charset="0"/>
                        </a:rPr>
                        <a:t>env:UserRole</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-Value</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Administrator</a:t>
                      </a:r>
                    </a:p>
                  </a:txBody>
                  <a:tcPr>
                    <a:solidFill>
                      <a:srgbClr val="012456"/>
                    </a:solidFill>
                  </a:tcPr>
                </a:tc>
                <a:extLst>
                  <a:ext uri="{0D108BD9-81ED-4DB2-BD59-A6C34878D82A}">
                    <a16:rowId xmlns:a16="http://schemas.microsoft.com/office/drawing/2014/main" val="3141385780"/>
                  </a:ext>
                </a:extLst>
              </a:tr>
              <a:tr h="693174">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Invoke-Item</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Invoke-Item</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“d:\Documents\Users.xls"</a:t>
                      </a:r>
                    </a:p>
                  </a:txBody>
                  <a:tcPr>
                    <a:solidFill>
                      <a:srgbClr val="012456"/>
                    </a:solidFill>
                  </a:tcPr>
                </a:tc>
                <a:extLst>
                  <a:ext uri="{0D108BD9-81ED-4DB2-BD59-A6C34878D82A}">
                    <a16:rowId xmlns:a16="http://schemas.microsoft.com/office/drawing/2014/main" val="680885892"/>
                  </a:ext>
                </a:extLst>
              </a:tr>
              <a:tr h="104322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New-Item</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New-Item</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-ItemType</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file</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-Path</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“d:\test.txt"</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"c:\Logs\test.log"</a:t>
                      </a:r>
                    </a:p>
                  </a:txBody>
                  <a:tcPr>
                    <a:solidFill>
                      <a:srgbClr val="012456"/>
                    </a:solidFill>
                  </a:tcPr>
                </a:tc>
                <a:extLst>
                  <a:ext uri="{0D108BD9-81ED-4DB2-BD59-A6C34878D82A}">
                    <a16:rowId xmlns:a16="http://schemas.microsoft.com/office/drawing/2014/main" val="3256088351"/>
                  </a:ext>
                </a:extLst>
              </a:tr>
              <a:tr h="104322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Rename</a:t>
                      </a:r>
                      <a:r>
                        <a:rPr lang="en-AU" sz="2400" baseline="0" dirty="0"/>
                        <a:t>-Item</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Rename-Item</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HKLM:\Software\Company</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a:t>
                      </a:r>
                      <a:r>
                        <a:rPr lang="en-AU" sz="2400" dirty="0" err="1">
                          <a:solidFill>
                            <a:srgbClr val="FFE4B5"/>
                          </a:solidFill>
                          <a:latin typeface="Lucida Console" panose="020B0609040504020204" pitchFamily="49" charset="0"/>
                        </a:rPr>
                        <a:t>NewName</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Marketing</a:t>
                      </a:r>
                    </a:p>
                  </a:txBody>
                  <a:tcPr>
                    <a:solidFill>
                      <a:srgbClr val="012456"/>
                    </a:solidFill>
                  </a:tcPr>
                </a:tc>
                <a:extLst>
                  <a:ext uri="{0D108BD9-81ED-4DB2-BD59-A6C34878D82A}">
                    <a16:rowId xmlns:a16="http://schemas.microsoft.com/office/drawing/2014/main" val="1520680002"/>
                  </a:ext>
                </a:extLst>
              </a:tr>
            </a:tbl>
          </a:graphicData>
        </a:graphic>
      </p:graphicFrame>
    </p:spTree>
    <p:extLst>
      <p:ext uri="{BB962C8B-B14F-4D97-AF65-F5344CB8AC3E}">
        <p14:creationId xmlns:p14="http://schemas.microsoft.com/office/powerpoint/2010/main" val="243534590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name="HIDDEN - Slide350">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0774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name="HIDDEN - Slide351">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ItemProperty Cmdlets</a:t>
            </a:r>
            <a:endParaRPr lang="en-US" dirty="0"/>
          </a:p>
        </p:txBody>
      </p:sp>
    </p:spTree>
    <p:extLst>
      <p:ext uri="{BB962C8B-B14F-4D97-AF65-F5344CB8AC3E}">
        <p14:creationId xmlns:p14="http://schemas.microsoft.com/office/powerpoint/2010/main" val="168506000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HIDDEN - Slide5">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0"/>
            <p:custDataLst>
              <p:custData r:id="rId1"/>
            </p:custDataLst>
          </p:nvPr>
        </p:nvSpPr>
        <p:spPr>
          <a:xfrm>
            <a:off x="265176" y="2011680"/>
            <a:ext cx="9064366" cy="1329595"/>
          </a:xfrm>
        </p:spPr>
        <p:txBody>
          <a:bodyPr/>
          <a:lstStyle/>
          <a:p>
            <a:r>
              <a:rPr lang="en-US"/>
              <a:t>Work with script blocks</a:t>
            </a:r>
          </a:p>
          <a:p>
            <a:r>
              <a:rPr lang="en-US"/>
              <a:t>Work with functions</a:t>
            </a:r>
          </a:p>
          <a:p>
            <a:r>
              <a:rPr lang="en-US"/>
              <a:t>Work with remoting</a:t>
            </a:r>
            <a:endParaRPr lang="en-US" dirty="0"/>
          </a:p>
        </p:txBody>
      </p:sp>
      <p:sp>
        <p:nvSpPr>
          <p:cNvPr id="5" name="Text Placeholder 4">
            <a:extLst>
              <a:ext uri="{FF2B5EF4-FFF2-40B4-BE49-F238E27FC236}">
                <a16:creationId xmlns:a16="http://schemas.microsoft.com/office/drawing/2014/main" id="{55182462-DFDF-4D48-A92C-42FD52821C4E}"/>
              </a:ext>
            </a:extLst>
          </p:cNvPr>
          <p:cNvSpPr>
            <a:spLocks noGrp="1"/>
          </p:cNvSpPr>
          <p:nvPr>
            <p:ph type="body" sz="quarter" idx="11"/>
            <p:custDataLst>
              <p:custData r:id="rId2"/>
            </p:custDataLst>
          </p:nvPr>
        </p:nvSpPr>
        <p:spPr>
          <a:xfrm>
            <a:off x="269239" y="1189177"/>
            <a:ext cx="11653523" cy="572464"/>
          </a:xfrm>
        </p:spPr>
        <p:txBody>
          <a:bodyPr/>
          <a:lstStyle/>
          <a:p>
            <a:r>
              <a:rPr lang="en-US"/>
              <a:t>After completing Using Script Blocks, you will be able to:</a:t>
            </a:r>
            <a:endParaRPr lang="en-US" dirty="0"/>
          </a:p>
        </p:txBody>
      </p:sp>
    </p:spTree>
    <p:extLst>
      <p:ext uri="{BB962C8B-B14F-4D97-AF65-F5344CB8AC3E}">
        <p14:creationId xmlns:p14="http://schemas.microsoft.com/office/powerpoint/2010/main" val="317031729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0E4D79-8B8B-4F48-8A54-D392BA5801D0}"/>
              </a:ext>
            </a:extLst>
          </p:cNvPr>
          <p:cNvSpPr>
            <a:spLocks noGrp="1"/>
          </p:cNvSpPr>
          <p:nvPr>
            <p:ph type="body" sz="quarter" idx="10"/>
          </p:nvPr>
        </p:nvSpPr>
        <p:spPr>
          <a:xfrm>
            <a:off x="269239" y="1189177"/>
            <a:ext cx="11653523" cy="960263"/>
          </a:xfrm>
        </p:spPr>
        <p:txBody>
          <a:bodyPr/>
          <a:lstStyle/>
          <a:p>
            <a:r>
              <a:rPr lang="en-US" dirty="0"/>
              <a:t>Item property cmdlets can read and manipulate sub properties at a path object location</a:t>
            </a:r>
            <a:endParaRPr lang="nl-NL" dirty="0"/>
          </a:p>
        </p:txBody>
      </p:sp>
      <p:sp>
        <p:nvSpPr>
          <p:cNvPr id="3" name="Title 2">
            <a:extLst>
              <a:ext uri="{FF2B5EF4-FFF2-40B4-BE49-F238E27FC236}">
                <a16:creationId xmlns:a16="http://schemas.microsoft.com/office/drawing/2014/main" id="{B0DAF4D8-2B15-4234-8881-31A16E4E853E}"/>
              </a:ext>
            </a:extLst>
          </p:cNvPr>
          <p:cNvSpPr>
            <a:spLocks noGrp="1"/>
          </p:cNvSpPr>
          <p:nvPr>
            <p:ph type="title"/>
          </p:nvPr>
        </p:nvSpPr>
        <p:spPr/>
        <p:txBody>
          <a:bodyPr/>
          <a:lstStyle/>
          <a:p>
            <a:r>
              <a:rPr lang="en-US" dirty="0" err="1"/>
              <a:t>ItemProperty</a:t>
            </a:r>
            <a:r>
              <a:rPr lang="en-US" dirty="0"/>
              <a:t> Cmdlets</a:t>
            </a:r>
            <a:endParaRPr lang="nl-NL" dirty="0"/>
          </a:p>
        </p:txBody>
      </p:sp>
    </p:spTree>
    <p:extLst>
      <p:ext uri="{BB962C8B-B14F-4D97-AF65-F5344CB8AC3E}">
        <p14:creationId xmlns:p14="http://schemas.microsoft.com/office/powerpoint/2010/main" val="8196107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ItemProperty</a:t>
            </a:r>
            <a:r>
              <a:rPr lang="en-US" dirty="0"/>
              <a:t> Cmdlets</a:t>
            </a:r>
          </a:p>
        </p:txBody>
      </p:sp>
      <p:graphicFrame>
        <p:nvGraphicFramePr>
          <p:cNvPr id="8" name="Table 1">
            <a:extLst>
              <a:ext uri="{FF2B5EF4-FFF2-40B4-BE49-F238E27FC236}">
                <a16:creationId xmlns:a16="http://schemas.microsoft.com/office/drawing/2014/main" id="{6E4C7AA1-C389-4791-A35F-8DBB3B270727}"/>
              </a:ext>
            </a:extLst>
          </p:cNvPr>
          <p:cNvGraphicFramePr>
            <a:graphicFrameLocks noGrp="1"/>
          </p:cNvGraphicFramePr>
          <p:nvPr>
            <p:extLst>
              <p:ext uri="{D42A27DB-BD31-4B8C-83A1-F6EECF244321}">
                <p14:modId xmlns:p14="http://schemas.microsoft.com/office/powerpoint/2010/main" val="4170728087"/>
              </p:ext>
            </p:extLst>
          </p:nvPr>
        </p:nvGraphicFramePr>
        <p:xfrm>
          <a:off x="412569" y="1159115"/>
          <a:ext cx="11297649" cy="5433415"/>
        </p:xfrm>
        <a:graphic>
          <a:graphicData uri="http://schemas.openxmlformats.org/drawingml/2006/table">
            <a:tbl>
              <a:tblPr firstRow="1" bandRow="1">
                <a:tableStyleId>{073A0DAA-6AF3-43AB-8588-CEC1D06C72B9}</a:tableStyleId>
              </a:tblPr>
              <a:tblGrid>
                <a:gridCol w="2227392">
                  <a:extLst>
                    <a:ext uri="{9D8B030D-6E8A-4147-A177-3AD203B41FA5}">
                      <a16:colId xmlns:a16="http://schemas.microsoft.com/office/drawing/2014/main" val="1916592537"/>
                    </a:ext>
                  </a:extLst>
                </a:gridCol>
                <a:gridCol w="9070257">
                  <a:extLst>
                    <a:ext uri="{9D8B030D-6E8A-4147-A177-3AD203B41FA5}">
                      <a16:colId xmlns:a16="http://schemas.microsoft.com/office/drawing/2014/main" val="1641239558"/>
                    </a:ext>
                  </a:extLst>
                </a:gridCol>
              </a:tblGrid>
              <a:tr h="523662">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Name</a:t>
                      </a:r>
                      <a:endParaRPr lang="en-AU" sz="24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Example</a:t>
                      </a:r>
                      <a:endParaRPr lang="en-AU" sz="2400" b="0" dirty="0">
                        <a:solidFill>
                          <a:schemeClr val="lt1"/>
                        </a:solidFill>
                        <a:latin typeface="Segoe UI Light" panose="020B0502040204020203" pitchFamily="34" charset="0"/>
                        <a:ea typeface="+mn-ea"/>
                        <a:cs typeface="Segoe UI Light" panose="020B0502040204020203" pitchFamily="34" charset="0"/>
                      </a:endParaRPr>
                    </a:p>
                  </a:txBody>
                  <a:tcPr/>
                </a:tc>
                <a:extLst>
                  <a:ext uri="{0D108BD9-81ED-4DB2-BD59-A6C34878D82A}">
                    <a16:rowId xmlns:a16="http://schemas.microsoft.com/office/drawing/2014/main" val="2317860793"/>
                  </a:ext>
                </a:extLst>
              </a:tr>
              <a:tr h="108992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Get-</a:t>
                      </a:r>
                      <a:r>
                        <a:rPr lang="en-AU" sz="2400" dirty="0" err="1"/>
                        <a:t>ItemProperty</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a:t>
                      </a:r>
                      <a:r>
                        <a:rPr lang="en-AU" sz="2400" baseline="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Get-</a:t>
                      </a:r>
                      <a:r>
                        <a:rPr lang="en-AU" sz="2400" dirty="0" err="1">
                          <a:solidFill>
                            <a:srgbClr val="E0FFFF"/>
                          </a:solidFill>
                          <a:latin typeface="Lucida Console" panose="020B0609040504020204" pitchFamily="49" charset="0"/>
                        </a:rPr>
                        <a:t>ItemProperty</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-Path</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HKLM:\SOFTWARE\Microsoft\PowerShell\1</a:t>
                      </a:r>
                    </a:p>
                  </a:txBody>
                  <a:tcPr>
                    <a:solidFill>
                      <a:srgbClr val="012456"/>
                    </a:solidFill>
                  </a:tcPr>
                </a:tc>
                <a:extLst>
                  <a:ext uri="{0D108BD9-81ED-4DB2-BD59-A6C34878D82A}">
                    <a16:rowId xmlns:a16="http://schemas.microsoft.com/office/drawing/2014/main" val="2995979654"/>
                  </a:ext>
                </a:extLst>
              </a:tr>
              <a:tr h="926478">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Copy-</a:t>
                      </a:r>
                      <a:r>
                        <a:rPr lang="en-AU" sz="2400" dirty="0" err="1"/>
                        <a:t>ItemProperty</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Copy-</a:t>
                      </a:r>
                      <a:r>
                        <a:rPr lang="en-AU" sz="2400" dirty="0" err="1">
                          <a:solidFill>
                            <a:srgbClr val="E0FFFF"/>
                          </a:solidFill>
                          <a:latin typeface="Lucida Console" panose="020B0609040504020204" pitchFamily="49" charset="0"/>
                        </a:rPr>
                        <a:t>ItemProperty</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-Path</a:t>
                      </a:r>
                      <a:r>
                        <a:rPr lang="en-AU" sz="2400" dirty="0">
                          <a:solidFill>
                            <a:srgbClr val="F5F5F5"/>
                          </a:solidFill>
                          <a:latin typeface="Lucida Console" panose="020B0609040504020204" pitchFamily="49" charset="0"/>
                        </a:rPr>
                        <a:t> </a:t>
                      </a:r>
                      <a:r>
                        <a:rPr lang="en-AU" sz="2400" dirty="0" err="1">
                          <a:solidFill>
                            <a:srgbClr val="EE82EE"/>
                          </a:solidFill>
                          <a:latin typeface="Lucida Console" panose="020B0609040504020204" pitchFamily="49" charset="0"/>
                        </a:rPr>
                        <a:t>MyApp</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-Destination</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HKLM:\Software\MyAppRev2</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-Name</a:t>
                      </a:r>
                      <a:r>
                        <a:rPr lang="en-AU" sz="2400" dirty="0">
                          <a:solidFill>
                            <a:srgbClr val="F5F5F5"/>
                          </a:solidFill>
                          <a:latin typeface="Lucida Console" panose="020B0609040504020204" pitchFamily="49" charset="0"/>
                        </a:rPr>
                        <a:t> </a:t>
                      </a:r>
                      <a:r>
                        <a:rPr lang="en-AU" sz="2400" dirty="0" err="1">
                          <a:solidFill>
                            <a:srgbClr val="EE82EE"/>
                          </a:solidFill>
                          <a:latin typeface="Lucida Console" panose="020B0609040504020204" pitchFamily="49" charset="0"/>
                        </a:rPr>
                        <a:t>MyProperty</a:t>
                      </a:r>
                      <a:endParaRPr lang="en-AU" sz="2400" dirty="0">
                        <a:solidFill>
                          <a:srgbClr val="EE82EE"/>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1446135617"/>
                  </a:ext>
                </a:extLst>
              </a:tr>
              <a:tr h="1035057">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Move-</a:t>
                      </a:r>
                      <a:r>
                        <a:rPr lang="en-AU" sz="2400" dirty="0" err="1"/>
                        <a:t>ItemProperty</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Move-</a:t>
                      </a:r>
                      <a:r>
                        <a:rPr lang="en-AU" sz="2400" dirty="0" err="1">
                          <a:solidFill>
                            <a:srgbClr val="E0FFFF"/>
                          </a:solidFill>
                          <a:latin typeface="Lucida Console" panose="020B0609040504020204" pitchFamily="49" charset="0"/>
                        </a:rPr>
                        <a:t>ItemProperty</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HKLM:\Software\</a:t>
                      </a:r>
                      <a:r>
                        <a:rPr lang="en-AU" sz="2400" dirty="0" err="1">
                          <a:solidFill>
                            <a:srgbClr val="EE82EE"/>
                          </a:solidFill>
                          <a:latin typeface="Lucida Console" panose="020B0609040504020204" pitchFamily="49" charset="0"/>
                        </a:rPr>
                        <a:t>MyCompany</a:t>
                      </a:r>
                      <a:r>
                        <a:rPr lang="en-AU" sz="2400" dirty="0">
                          <a:solidFill>
                            <a:srgbClr val="EE82EE"/>
                          </a:solidFill>
                          <a:latin typeface="Lucida Console" panose="020B0609040504020204" pitchFamily="49" charset="0"/>
                        </a:rPr>
                        <a:t>\</a:t>
                      </a:r>
                      <a:r>
                        <a:rPr lang="en-AU" sz="2400" dirty="0" err="1">
                          <a:solidFill>
                            <a:srgbClr val="EE82EE"/>
                          </a:solidFill>
                          <a:latin typeface="Lucida Console" panose="020B0609040504020204" pitchFamily="49" charset="0"/>
                        </a:rPr>
                        <a:t>MyApp</a:t>
                      </a:r>
                      <a:r>
                        <a:rPr lang="en-AU" sz="2400" dirty="0">
                          <a:solidFill>
                            <a:srgbClr val="F5F5F5"/>
                          </a:solidFill>
                          <a:latin typeface="Lucida Console" panose="020B0609040504020204" pitchFamily="49" charset="0"/>
                        </a:rPr>
                        <a:t> </a:t>
                      </a:r>
                    </a:p>
                    <a:p>
                      <a:r>
                        <a:rPr lang="en-AU" sz="2400" dirty="0">
                          <a:solidFill>
                            <a:srgbClr val="FFE4B5"/>
                          </a:solidFill>
                          <a:latin typeface="Lucida Console" panose="020B0609040504020204" pitchFamily="49" charset="0"/>
                        </a:rPr>
                        <a:t>-Name</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Version</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-Destination</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HKLM:\Software\</a:t>
                      </a:r>
                      <a:r>
                        <a:rPr lang="en-AU" sz="2400" dirty="0" err="1">
                          <a:solidFill>
                            <a:srgbClr val="EE82EE"/>
                          </a:solidFill>
                          <a:latin typeface="Lucida Console" panose="020B0609040504020204" pitchFamily="49" charset="0"/>
                        </a:rPr>
                        <a:t>MyCompany</a:t>
                      </a:r>
                      <a:r>
                        <a:rPr lang="en-AU" sz="2400" dirty="0">
                          <a:solidFill>
                            <a:srgbClr val="EE82EE"/>
                          </a:solidFill>
                          <a:latin typeface="Lucida Console" panose="020B0609040504020204" pitchFamily="49" charset="0"/>
                        </a:rPr>
                        <a:t>\</a:t>
                      </a:r>
                      <a:r>
                        <a:rPr lang="en-AU" sz="2400" dirty="0" err="1">
                          <a:solidFill>
                            <a:srgbClr val="EE82EE"/>
                          </a:solidFill>
                          <a:latin typeface="Lucida Console" panose="020B0609040504020204" pitchFamily="49" charset="0"/>
                        </a:rPr>
                        <a:t>NewApp</a:t>
                      </a:r>
                      <a:endParaRPr lang="en-AU" sz="2400" dirty="0">
                        <a:solidFill>
                          <a:srgbClr val="EE82EE"/>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816930721"/>
                  </a:ext>
                </a:extLst>
              </a:tr>
              <a:tr h="1076633">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Clear-</a:t>
                      </a:r>
                      <a:r>
                        <a:rPr lang="en-AU" sz="2400" dirty="0" err="1"/>
                        <a:t>ItemProperty</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Clear-</a:t>
                      </a:r>
                      <a:r>
                        <a:rPr lang="en-AU" sz="2400" dirty="0" err="1">
                          <a:solidFill>
                            <a:srgbClr val="E0FFFF"/>
                          </a:solidFill>
                          <a:latin typeface="Lucida Console" panose="020B0609040504020204" pitchFamily="49" charset="0"/>
                        </a:rPr>
                        <a:t>ItemProperty</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-Path</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HKLM:\Software\</a:t>
                      </a:r>
                      <a:r>
                        <a:rPr lang="en-AU" sz="2400" dirty="0" err="1">
                          <a:solidFill>
                            <a:srgbClr val="EE82EE"/>
                          </a:solidFill>
                          <a:latin typeface="Lucida Console" panose="020B0609040504020204" pitchFamily="49" charset="0"/>
                        </a:rPr>
                        <a:t>MyCompany</a:t>
                      </a:r>
                      <a:r>
                        <a:rPr lang="en-AU" sz="2400" dirty="0">
                          <a:solidFill>
                            <a:srgbClr val="EE82EE"/>
                          </a:solidFill>
                          <a:latin typeface="Lucida Console" panose="020B0609040504020204" pitchFamily="49" charset="0"/>
                        </a:rPr>
                        <a:t>\</a:t>
                      </a:r>
                      <a:r>
                        <a:rPr lang="en-AU" sz="2400" dirty="0" err="1">
                          <a:solidFill>
                            <a:srgbClr val="EE82EE"/>
                          </a:solidFill>
                          <a:latin typeface="Lucida Console" panose="020B0609040504020204" pitchFamily="49" charset="0"/>
                        </a:rPr>
                        <a:t>MyApp</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-Name</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Options </a:t>
                      </a:r>
                    </a:p>
                  </a:txBody>
                  <a:tcPr>
                    <a:solidFill>
                      <a:srgbClr val="012456"/>
                    </a:solidFill>
                  </a:tcPr>
                </a:tc>
                <a:extLst>
                  <a:ext uri="{0D108BD9-81ED-4DB2-BD59-A6C34878D82A}">
                    <a16:rowId xmlns:a16="http://schemas.microsoft.com/office/drawing/2014/main" val="510368839"/>
                  </a:ext>
                </a:extLst>
              </a:tr>
            </a:tbl>
          </a:graphicData>
        </a:graphic>
      </p:graphicFrame>
    </p:spTree>
    <p:extLst>
      <p:ext uri="{BB962C8B-B14F-4D97-AF65-F5344CB8AC3E}">
        <p14:creationId xmlns:p14="http://schemas.microsoft.com/office/powerpoint/2010/main" val="76641357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ItemProperty Cmdlets</a:t>
            </a:r>
            <a:endParaRPr lang="en-US" dirty="0"/>
          </a:p>
        </p:txBody>
      </p:sp>
      <p:graphicFrame>
        <p:nvGraphicFramePr>
          <p:cNvPr id="8" name="Table 7">
            <a:extLst>
              <a:ext uri="{FF2B5EF4-FFF2-40B4-BE49-F238E27FC236}">
                <a16:creationId xmlns:a16="http://schemas.microsoft.com/office/drawing/2014/main" id="{F07A52F9-4D39-4FEB-A264-E5CA9838AE49}"/>
              </a:ext>
            </a:extLst>
          </p:cNvPr>
          <p:cNvGraphicFramePr>
            <a:graphicFrameLocks noGrp="1"/>
          </p:cNvGraphicFramePr>
          <p:nvPr>
            <p:extLst>
              <p:ext uri="{D42A27DB-BD31-4B8C-83A1-F6EECF244321}">
                <p14:modId xmlns:p14="http://schemas.microsoft.com/office/powerpoint/2010/main" val="3633086826"/>
              </p:ext>
            </p:extLst>
          </p:nvPr>
        </p:nvGraphicFramePr>
        <p:xfrm>
          <a:off x="545305" y="1430595"/>
          <a:ext cx="11155082" cy="5174155"/>
        </p:xfrm>
        <a:graphic>
          <a:graphicData uri="http://schemas.openxmlformats.org/drawingml/2006/table">
            <a:tbl>
              <a:tblPr firstRow="1" bandRow="1">
                <a:tableStyleId>{073A0DAA-6AF3-43AB-8588-CEC1D06C72B9}</a:tableStyleId>
              </a:tblPr>
              <a:tblGrid>
                <a:gridCol w="2655095">
                  <a:extLst>
                    <a:ext uri="{9D8B030D-6E8A-4147-A177-3AD203B41FA5}">
                      <a16:colId xmlns:a16="http://schemas.microsoft.com/office/drawing/2014/main" val="2443950039"/>
                    </a:ext>
                  </a:extLst>
                </a:gridCol>
                <a:gridCol w="8499987">
                  <a:extLst>
                    <a:ext uri="{9D8B030D-6E8A-4147-A177-3AD203B41FA5}">
                      <a16:colId xmlns:a16="http://schemas.microsoft.com/office/drawing/2014/main" val="1127691416"/>
                    </a:ext>
                  </a:extLst>
                </a:gridCol>
              </a:tblGrid>
              <a:tr h="580665">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Name</a:t>
                      </a:r>
                      <a:endParaRPr lang="en-AU" sz="24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Example</a:t>
                      </a:r>
                      <a:endParaRPr lang="en-AU" sz="2400" b="0" dirty="0">
                        <a:solidFill>
                          <a:schemeClr val="lt1"/>
                        </a:solidFill>
                        <a:latin typeface="Segoe UI Light" panose="020B0502040204020203" pitchFamily="34" charset="0"/>
                        <a:ea typeface="+mn-ea"/>
                        <a:cs typeface="Segoe UI Light" panose="020B0502040204020203" pitchFamily="34" charset="0"/>
                      </a:endParaRPr>
                    </a:p>
                  </a:txBody>
                  <a:tcPr/>
                </a:tc>
                <a:extLst>
                  <a:ext uri="{0D108BD9-81ED-4DB2-BD59-A6C34878D82A}">
                    <a16:rowId xmlns:a16="http://schemas.microsoft.com/office/drawing/2014/main" val="3906162914"/>
                  </a:ext>
                </a:extLst>
              </a:tr>
              <a:tr h="102733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Remove-</a:t>
                      </a:r>
                      <a:r>
                        <a:rPr lang="en-AU" sz="2400" dirty="0" err="1"/>
                        <a:t>ItemProperty</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Remove-</a:t>
                      </a:r>
                      <a:r>
                        <a:rPr lang="en-AU" sz="2400" dirty="0" err="1">
                          <a:solidFill>
                            <a:srgbClr val="E0FFFF"/>
                          </a:solidFill>
                          <a:latin typeface="Lucida Console" panose="020B0609040504020204" pitchFamily="49" charset="0"/>
                        </a:rPr>
                        <a:t>ItemProperty</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-Path</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HKLM:\Software\</a:t>
                      </a:r>
                      <a:r>
                        <a:rPr lang="en-AU" sz="2400" dirty="0" err="1">
                          <a:solidFill>
                            <a:srgbClr val="EE82EE"/>
                          </a:solidFill>
                          <a:latin typeface="Lucida Console" panose="020B0609040504020204" pitchFamily="49" charset="0"/>
                        </a:rPr>
                        <a:t>MyApp</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-Name</a:t>
                      </a:r>
                      <a:r>
                        <a:rPr lang="en-AU" sz="2400" dirty="0">
                          <a:solidFill>
                            <a:srgbClr val="F5F5F5"/>
                          </a:solidFill>
                          <a:latin typeface="Lucida Console" panose="020B0609040504020204" pitchFamily="49" charset="0"/>
                        </a:rPr>
                        <a:t> </a:t>
                      </a:r>
                      <a:r>
                        <a:rPr lang="en-AU" sz="2400" dirty="0" err="1">
                          <a:solidFill>
                            <a:srgbClr val="EE82EE"/>
                          </a:solidFill>
                          <a:latin typeface="Lucida Console" panose="020B0609040504020204" pitchFamily="49" charset="0"/>
                        </a:rPr>
                        <a:t>MyProperty</a:t>
                      </a:r>
                      <a:endParaRPr lang="en-AU" sz="2400" dirty="0">
                        <a:solidFill>
                          <a:srgbClr val="EE82EE"/>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1082724950"/>
                  </a:ext>
                </a:extLst>
              </a:tr>
              <a:tr h="102733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Set-</a:t>
                      </a:r>
                      <a:r>
                        <a:rPr lang="en-AU" sz="2400" dirty="0" err="1"/>
                        <a:t>ItemProperty</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a:t>
                      </a:r>
                      <a:r>
                        <a:rPr lang="en-AU" sz="2400" dirty="0" err="1">
                          <a:solidFill>
                            <a:srgbClr val="E0FFFF"/>
                          </a:solidFill>
                          <a:latin typeface="Lucida Console" panose="020B0609040504020204" pitchFamily="49" charset="0"/>
                        </a:rPr>
                        <a:t>ChildItem</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weekly.log</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p>
                    <a:p>
                      <a:r>
                        <a:rPr lang="en-AU" sz="2400" dirty="0">
                          <a:solidFill>
                            <a:srgbClr val="E0FFFF"/>
                          </a:solidFill>
                          <a:latin typeface="Lucida Console" panose="020B0609040504020204" pitchFamily="49" charset="0"/>
                        </a:rPr>
                        <a:t>Set-</a:t>
                      </a:r>
                      <a:r>
                        <a:rPr lang="en-AU" sz="2400" dirty="0" err="1">
                          <a:solidFill>
                            <a:srgbClr val="E0FFFF"/>
                          </a:solidFill>
                          <a:latin typeface="Lucida Console" panose="020B0609040504020204" pitchFamily="49" charset="0"/>
                        </a:rPr>
                        <a:t>ItemProperty</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-Name</a:t>
                      </a:r>
                      <a:r>
                        <a:rPr lang="en-AU" sz="2400" dirty="0">
                          <a:solidFill>
                            <a:srgbClr val="F5F5F5"/>
                          </a:solidFill>
                          <a:latin typeface="Lucida Console" panose="020B0609040504020204" pitchFamily="49" charset="0"/>
                        </a:rPr>
                        <a:t> </a:t>
                      </a:r>
                      <a:r>
                        <a:rPr lang="en-AU" sz="2400" dirty="0" err="1">
                          <a:solidFill>
                            <a:srgbClr val="EE82EE"/>
                          </a:solidFill>
                          <a:latin typeface="Lucida Console" panose="020B0609040504020204" pitchFamily="49" charset="0"/>
                        </a:rPr>
                        <a:t>IsReadOnly</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-Value</a:t>
                      </a:r>
                      <a:r>
                        <a:rPr lang="en-AU" sz="2400" dirty="0">
                          <a:solidFill>
                            <a:srgbClr val="F5F5F5"/>
                          </a:solidFill>
                          <a:latin typeface="Lucida Console" panose="020B0609040504020204" pitchFamily="49" charset="0"/>
                        </a:rPr>
                        <a:t> </a:t>
                      </a:r>
                      <a:r>
                        <a:rPr lang="en-AU" sz="2400" dirty="0">
                          <a:solidFill>
                            <a:srgbClr val="FF4500"/>
                          </a:solidFill>
                          <a:latin typeface="Lucida Console" panose="020B0609040504020204" pitchFamily="49" charset="0"/>
                        </a:rPr>
                        <a:t>$true</a:t>
                      </a:r>
                    </a:p>
                  </a:txBody>
                  <a:tcPr>
                    <a:solidFill>
                      <a:srgbClr val="012456"/>
                    </a:solidFill>
                  </a:tcPr>
                </a:tc>
                <a:extLst>
                  <a:ext uri="{0D108BD9-81ED-4DB2-BD59-A6C34878D82A}">
                    <a16:rowId xmlns:a16="http://schemas.microsoft.com/office/drawing/2014/main" val="29993461"/>
                  </a:ext>
                </a:extLst>
              </a:tr>
              <a:tr h="102733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New-</a:t>
                      </a:r>
                      <a:r>
                        <a:rPr lang="en-AU" sz="2400" dirty="0" err="1"/>
                        <a:t>ItemProperty</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Get-Item</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-Path</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HKLM:\Software\</a:t>
                      </a:r>
                      <a:r>
                        <a:rPr lang="en-AU" sz="2400" dirty="0" err="1">
                          <a:solidFill>
                            <a:srgbClr val="EE82EE"/>
                          </a:solidFill>
                          <a:latin typeface="Lucida Console" panose="020B0609040504020204" pitchFamily="49" charset="0"/>
                        </a:rPr>
                        <a:t>MyCompany</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p>
                    <a:p>
                      <a:r>
                        <a:rPr lang="en-AU" sz="2400" dirty="0">
                          <a:solidFill>
                            <a:srgbClr val="E0FFFF"/>
                          </a:solidFill>
                          <a:latin typeface="Lucida Console" panose="020B0609040504020204" pitchFamily="49" charset="0"/>
                        </a:rPr>
                        <a:t>New-</a:t>
                      </a:r>
                      <a:r>
                        <a:rPr lang="en-AU" sz="2400" dirty="0" err="1">
                          <a:solidFill>
                            <a:srgbClr val="E0FFFF"/>
                          </a:solidFill>
                          <a:latin typeface="Lucida Console" panose="020B0609040504020204" pitchFamily="49" charset="0"/>
                        </a:rPr>
                        <a:t>ItemProperty</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-Name</a:t>
                      </a:r>
                      <a:r>
                        <a:rPr lang="en-AU" sz="2400" dirty="0">
                          <a:solidFill>
                            <a:srgbClr val="F5F5F5"/>
                          </a:solidFill>
                          <a:latin typeface="Lucida Console" panose="020B0609040504020204" pitchFamily="49" charset="0"/>
                        </a:rPr>
                        <a:t> </a:t>
                      </a:r>
                      <a:r>
                        <a:rPr lang="en-AU" sz="2400" dirty="0" err="1">
                          <a:solidFill>
                            <a:srgbClr val="EE82EE"/>
                          </a:solidFill>
                          <a:latin typeface="Lucida Console" panose="020B0609040504020204" pitchFamily="49" charset="0"/>
                        </a:rPr>
                        <a:t>NoOfLocations</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-Value</a:t>
                      </a:r>
                      <a:r>
                        <a:rPr lang="en-AU" sz="2400" dirty="0">
                          <a:solidFill>
                            <a:srgbClr val="F5F5F5"/>
                          </a:solidFill>
                          <a:latin typeface="Lucida Console" panose="020B0609040504020204" pitchFamily="49" charset="0"/>
                        </a:rPr>
                        <a:t> </a:t>
                      </a:r>
                      <a:r>
                        <a:rPr lang="en-AU" sz="2400" dirty="0">
                          <a:solidFill>
                            <a:srgbClr val="FFE4C4"/>
                          </a:solidFill>
                          <a:latin typeface="Lucida Console" panose="020B0609040504020204" pitchFamily="49" charset="0"/>
                        </a:rPr>
                        <a:t>3</a:t>
                      </a:r>
                    </a:p>
                  </a:txBody>
                  <a:tcPr>
                    <a:solidFill>
                      <a:srgbClr val="012456"/>
                    </a:solidFill>
                  </a:tcPr>
                </a:tc>
                <a:extLst>
                  <a:ext uri="{0D108BD9-81ED-4DB2-BD59-A6C34878D82A}">
                    <a16:rowId xmlns:a16="http://schemas.microsoft.com/office/drawing/2014/main" val="1205402146"/>
                  </a:ext>
                </a:extLst>
              </a:tr>
              <a:tr h="102733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Rename-</a:t>
                      </a:r>
                      <a:r>
                        <a:rPr lang="en-AU" sz="2400" dirty="0" err="1"/>
                        <a:t>ItemProperty</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Rename-</a:t>
                      </a:r>
                      <a:r>
                        <a:rPr lang="en-AU" sz="2400" dirty="0" err="1">
                          <a:solidFill>
                            <a:srgbClr val="E0FFFF"/>
                          </a:solidFill>
                          <a:latin typeface="Lucida Console" panose="020B0609040504020204" pitchFamily="49" charset="0"/>
                        </a:rPr>
                        <a:t>ItemProperty</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-Path</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HKLM:\Software\</a:t>
                      </a:r>
                      <a:r>
                        <a:rPr lang="en-AU" sz="2400" dirty="0" err="1">
                          <a:solidFill>
                            <a:srgbClr val="EE82EE"/>
                          </a:solidFill>
                          <a:latin typeface="Lucida Console" panose="020B0609040504020204" pitchFamily="49" charset="0"/>
                        </a:rPr>
                        <a:t>MyApp</a:t>
                      </a:r>
                      <a:r>
                        <a:rPr lang="en-AU" sz="2400" dirty="0">
                          <a:solidFill>
                            <a:srgbClr val="F5F5F5"/>
                          </a:solidFill>
                          <a:latin typeface="Lucida Console" panose="020B0609040504020204" pitchFamily="49" charset="0"/>
                        </a:rPr>
                        <a:t> </a:t>
                      </a:r>
                    </a:p>
                    <a:p>
                      <a:r>
                        <a:rPr lang="en-AU" sz="2400" dirty="0">
                          <a:solidFill>
                            <a:srgbClr val="FFE4B5"/>
                          </a:solidFill>
                          <a:latin typeface="Lucida Console" panose="020B0609040504020204" pitchFamily="49" charset="0"/>
                        </a:rPr>
                        <a:t>-Name</a:t>
                      </a:r>
                      <a:r>
                        <a:rPr lang="en-AU" sz="2400" dirty="0">
                          <a:solidFill>
                            <a:srgbClr val="F5F5F5"/>
                          </a:solidFill>
                          <a:latin typeface="Lucida Console" panose="020B0609040504020204" pitchFamily="49" charset="0"/>
                        </a:rPr>
                        <a:t> </a:t>
                      </a:r>
                      <a:r>
                        <a:rPr lang="en-AU" sz="2400" dirty="0" err="1">
                          <a:solidFill>
                            <a:srgbClr val="EE82EE"/>
                          </a:solidFill>
                          <a:latin typeface="Lucida Console" panose="020B0609040504020204" pitchFamily="49" charset="0"/>
                        </a:rPr>
                        <a:t>config</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a:t>
                      </a:r>
                      <a:r>
                        <a:rPr lang="en-AU" sz="2400" dirty="0" err="1">
                          <a:solidFill>
                            <a:srgbClr val="FFE4B5"/>
                          </a:solidFill>
                          <a:latin typeface="Lucida Console" panose="020B0609040504020204" pitchFamily="49" charset="0"/>
                        </a:rPr>
                        <a:t>NewName</a:t>
                      </a:r>
                      <a:r>
                        <a:rPr lang="en-AU" sz="2400" dirty="0">
                          <a:solidFill>
                            <a:srgbClr val="F5F5F5"/>
                          </a:solidFill>
                          <a:latin typeface="Lucida Console" panose="020B0609040504020204" pitchFamily="49" charset="0"/>
                        </a:rPr>
                        <a:t> </a:t>
                      </a:r>
                      <a:r>
                        <a:rPr lang="en-AU" sz="2400" dirty="0" err="1">
                          <a:solidFill>
                            <a:srgbClr val="EE82EE"/>
                          </a:solidFill>
                          <a:latin typeface="Lucida Console" panose="020B0609040504020204" pitchFamily="49" charset="0"/>
                        </a:rPr>
                        <a:t>oldconfig</a:t>
                      </a:r>
                      <a:endParaRPr lang="en-AU" sz="2400" dirty="0">
                        <a:solidFill>
                          <a:srgbClr val="EE82EE"/>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529339358"/>
                  </a:ext>
                </a:extLst>
              </a:tr>
            </a:tbl>
          </a:graphicData>
        </a:graphic>
      </p:graphicFrame>
    </p:spTree>
    <p:extLst>
      <p:ext uri="{BB962C8B-B14F-4D97-AF65-F5344CB8AC3E}">
        <p14:creationId xmlns:p14="http://schemas.microsoft.com/office/powerpoint/2010/main" val="364060296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name="HIDDEN - Slide355">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1178231"/>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Item and Itemproperty Cmdlets</a:t>
            </a:r>
            <a:endParaRPr lang="en-US" sz="3600" dirty="0">
              <a:solidFill>
                <a:schemeClr val="tx1"/>
              </a:solidFill>
            </a:endParaRPr>
          </a:p>
        </p:txBody>
      </p:sp>
    </p:spTree>
    <p:extLst>
      <p:ext uri="{BB962C8B-B14F-4D97-AF65-F5344CB8AC3E}">
        <p14:creationId xmlns:p14="http://schemas.microsoft.com/office/powerpoint/2010/main" val="334963436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name="HIDDEN - Slide356">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17949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name="HIDDEN - Slide357">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Content Cmdlets</a:t>
            </a:r>
            <a:endParaRPr lang="en-US" dirty="0"/>
          </a:p>
        </p:txBody>
      </p:sp>
    </p:spTree>
    <p:extLst>
      <p:ext uri="{BB962C8B-B14F-4D97-AF65-F5344CB8AC3E}">
        <p14:creationId xmlns:p14="http://schemas.microsoft.com/office/powerpoint/2010/main" val="360575970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Content Cmdlets</a:t>
            </a:r>
            <a:endParaRPr lang="en-US" dirty="0"/>
          </a:p>
        </p:txBody>
      </p:sp>
      <p:graphicFrame>
        <p:nvGraphicFramePr>
          <p:cNvPr id="8" name="Table 7">
            <a:extLst>
              <a:ext uri="{FF2B5EF4-FFF2-40B4-BE49-F238E27FC236}">
                <a16:creationId xmlns:a16="http://schemas.microsoft.com/office/drawing/2014/main" id="{BF24ECF5-E932-433B-9772-E2C144E3B118}"/>
              </a:ext>
            </a:extLst>
          </p:cNvPr>
          <p:cNvGraphicFramePr>
            <a:graphicFrameLocks noGrp="1"/>
          </p:cNvGraphicFramePr>
          <p:nvPr>
            <p:extLst>
              <p:ext uri="{D42A27DB-BD31-4B8C-83A1-F6EECF244321}">
                <p14:modId xmlns:p14="http://schemas.microsoft.com/office/powerpoint/2010/main" val="3168242861"/>
              </p:ext>
            </p:extLst>
          </p:nvPr>
        </p:nvGraphicFramePr>
        <p:xfrm>
          <a:off x="456814" y="1354179"/>
          <a:ext cx="11125585" cy="4604168"/>
        </p:xfrm>
        <a:graphic>
          <a:graphicData uri="http://schemas.openxmlformats.org/drawingml/2006/table">
            <a:tbl>
              <a:tblPr firstRow="1" bandRow="1">
                <a:tableStyleId>{073A0DAA-6AF3-43AB-8588-CEC1D06C72B9}</a:tableStyleId>
              </a:tblPr>
              <a:tblGrid>
                <a:gridCol w="1755444">
                  <a:extLst>
                    <a:ext uri="{9D8B030D-6E8A-4147-A177-3AD203B41FA5}">
                      <a16:colId xmlns:a16="http://schemas.microsoft.com/office/drawing/2014/main" val="2903740786"/>
                    </a:ext>
                  </a:extLst>
                </a:gridCol>
                <a:gridCol w="9370141">
                  <a:extLst>
                    <a:ext uri="{9D8B030D-6E8A-4147-A177-3AD203B41FA5}">
                      <a16:colId xmlns:a16="http://schemas.microsoft.com/office/drawing/2014/main" val="895816411"/>
                    </a:ext>
                  </a:extLst>
                </a:gridCol>
              </a:tblGrid>
              <a:tr h="5700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000" dirty="0"/>
                        <a:t>Name</a:t>
                      </a:r>
                      <a:endParaRPr lang="en-AU" sz="20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000" dirty="0"/>
                        <a:t>Example</a:t>
                      </a:r>
                      <a:endParaRPr lang="en-AU" sz="2000" b="0" dirty="0">
                        <a:solidFill>
                          <a:schemeClr val="lt1"/>
                        </a:solidFill>
                        <a:latin typeface="Segoe UI Light" panose="020B0502040204020203" pitchFamily="34" charset="0"/>
                        <a:ea typeface="+mn-ea"/>
                        <a:cs typeface="Segoe UI Light" panose="020B0502040204020203" pitchFamily="34" charset="0"/>
                      </a:endParaRPr>
                    </a:p>
                  </a:txBody>
                  <a:tcPr/>
                </a:tc>
                <a:extLst>
                  <a:ext uri="{0D108BD9-81ED-4DB2-BD59-A6C34878D82A}">
                    <a16:rowId xmlns:a16="http://schemas.microsoft.com/office/drawing/2014/main" val="396026798"/>
                  </a:ext>
                </a:extLst>
              </a:tr>
              <a:tr h="1008532">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Get-Content</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Get-Content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C:\Logs\Log060912.txt</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TotalCount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50</a:t>
                      </a:r>
                    </a:p>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Get-Content</a:t>
                      </a:r>
                      <a:r>
                        <a:rPr lang="en-AU" sz="2000" dirty="0">
                          <a:solidFill>
                            <a:srgbClr val="F5F5F5"/>
                          </a:solidFill>
                          <a:latin typeface="Lucida Console" panose="020B0609040504020204" pitchFamily="49" charset="0"/>
                        </a:rPr>
                        <a:t> </a:t>
                      </a:r>
                      <a:r>
                        <a:rPr lang="en-AU" sz="2000" dirty="0" err="1">
                          <a:solidFill>
                            <a:srgbClr val="EE82EE"/>
                          </a:solidFill>
                          <a:latin typeface="Lucida Console" panose="020B0609040504020204" pitchFamily="49" charset="0"/>
                        </a:rPr>
                        <a:t>Env</a:t>
                      </a:r>
                      <a:r>
                        <a:rPr lang="en-AU" sz="2000" dirty="0">
                          <a:solidFill>
                            <a:srgbClr val="EE82EE"/>
                          </a:solidFill>
                          <a:latin typeface="Lucida Console" panose="020B0609040504020204" pitchFamily="49" charset="0"/>
                        </a:rPr>
                        <a:t>:\</a:t>
                      </a:r>
                      <a:r>
                        <a:rPr lang="en-AU" sz="2000" dirty="0" err="1">
                          <a:solidFill>
                            <a:srgbClr val="EE82EE"/>
                          </a:solidFill>
                          <a:latin typeface="Lucida Console" panose="020B0609040504020204" pitchFamily="49" charset="0"/>
                        </a:rPr>
                        <a:t>CommonProgramFiles</a:t>
                      </a:r>
                      <a:r>
                        <a:rPr lang="en-AU" sz="2000" dirty="0">
                          <a:solidFill>
                            <a:srgbClr val="EE82EE"/>
                          </a:solidFill>
                          <a:latin typeface="Lucida Console" panose="020B0609040504020204" pitchFamily="49" charset="0"/>
                        </a:rPr>
                        <a:t> </a:t>
                      </a:r>
                    </a:p>
                    <a:p>
                      <a:r>
                        <a:rPr lang="en-AU" sz="2000" dirty="0">
                          <a:solidFill>
                            <a:srgbClr val="E0FFFF"/>
                          </a:solidFill>
                          <a:latin typeface="Lucida Console" panose="020B0609040504020204" pitchFamily="49" charset="0"/>
                        </a:rPr>
                        <a:t>PS C:\&gt; Get-Content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Function:\Get-</a:t>
                      </a:r>
                      <a:r>
                        <a:rPr lang="en-AU" sz="2000" dirty="0" err="1">
                          <a:solidFill>
                            <a:srgbClr val="EE82EE"/>
                          </a:solidFill>
                          <a:latin typeface="Lucida Console" panose="020B0609040504020204" pitchFamily="49" charset="0"/>
                        </a:rPr>
                        <a:t>IseSnippet</a:t>
                      </a:r>
                      <a:r>
                        <a:rPr lang="en-AU" sz="2000" dirty="0">
                          <a:solidFill>
                            <a:srgbClr val="EE82EE"/>
                          </a:solidFill>
                          <a:latin typeface="Lucida Console" panose="020B0609040504020204" pitchFamily="49" charset="0"/>
                        </a:rPr>
                        <a:t> </a:t>
                      </a:r>
                      <a:endParaRPr lang="en-AU" sz="2000" dirty="0">
                        <a:solidFill>
                          <a:srgbClr val="F5F5F5"/>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3200357220"/>
                  </a:ext>
                </a:extLst>
              </a:tr>
              <a:tr h="1008532">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Add-Content</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Get-Content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test.xml</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p>
                    <a:p>
                      <a:r>
                        <a:rPr lang="en-AU" sz="2000" dirty="0">
                          <a:solidFill>
                            <a:srgbClr val="E0FFFF"/>
                          </a:solidFill>
                          <a:latin typeface="Lucida Console" panose="020B0609040504020204" pitchFamily="49" charset="0"/>
                        </a:rPr>
                        <a:t>Add-Content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final.xml</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-Force</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-Encoding</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UTF8</a:t>
                      </a:r>
                    </a:p>
                  </a:txBody>
                  <a:tcPr>
                    <a:solidFill>
                      <a:srgbClr val="012456"/>
                    </a:solidFill>
                  </a:tcPr>
                </a:tc>
                <a:extLst>
                  <a:ext uri="{0D108BD9-81ED-4DB2-BD59-A6C34878D82A}">
                    <a16:rowId xmlns:a16="http://schemas.microsoft.com/office/drawing/2014/main" val="3408956192"/>
                  </a:ext>
                </a:extLst>
              </a:tr>
              <a:tr h="1008532">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Clear-Content</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Clear-Content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C:\Windows\Logs\bpa\Reports\*</a:t>
                      </a:r>
                      <a:r>
                        <a:rPr lang="en-AU" sz="2000" dirty="0">
                          <a:solidFill>
                            <a:srgbClr val="F5F5F5"/>
                          </a:solidFill>
                          <a:latin typeface="Lucida Console" panose="020B0609040504020204" pitchFamily="49" charset="0"/>
                        </a:rPr>
                        <a:t> </a:t>
                      </a:r>
                    </a:p>
                    <a:p>
                      <a:r>
                        <a:rPr lang="en-AU" sz="2000" dirty="0">
                          <a:solidFill>
                            <a:srgbClr val="FFE4B5"/>
                          </a:solidFill>
                          <a:latin typeface="Lucida Console" panose="020B0609040504020204" pitchFamily="49" charset="0"/>
                        </a:rPr>
                        <a:t>-Include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2013*</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-Exclude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2014*</a:t>
                      </a:r>
                    </a:p>
                  </a:txBody>
                  <a:tcPr>
                    <a:solidFill>
                      <a:srgbClr val="012456"/>
                    </a:solidFill>
                  </a:tcPr>
                </a:tc>
                <a:extLst>
                  <a:ext uri="{0D108BD9-81ED-4DB2-BD59-A6C34878D82A}">
                    <a16:rowId xmlns:a16="http://schemas.microsoft.com/office/drawing/2014/main" val="945351574"/>
                  </a:ext>
                </a:extLst>
              </a:tr>
              <a:tr h="1008532">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Set-Content</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Get-Date</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Set-Content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C:\Output\date.csv</a:t>
                      </a:r>
                    </a:p>
                  </a:txBody>
                  <a:tcPr>
                    <a:solidFill>
                      <a:srgbClr val="012456"/>
                    </a:solidFill>
                  </a:tcPr>
                </a:tc>
                <a:extLst>
                  <a:ext uri="{0D108BD9-81ED-4DB2-BD59-A6C34878D82A}">
                    <a16:rowId xmlns:a16="http://schemas.microsoft.com/office/drawing/2014/main" val="856791880"/>
                  </a:ext>
                </a:extLst>
              </a:tr>
            </a:tbl>
          </a:graphicData>
        </a:graphic>
      </p:graphicFrame>
    </p:spTree>
    <p:extLst>
      <p:ext uri="{BB962C8B-B14F-4D97-AF65-F5344CB8AC3E}">
        <p14:creationId xmlns:p14="http://schemas.microsoft.com/office/powerpoint/2010/main" val="175562987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name="HIDDEN - Slide359">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Content Cmdlets</a:t>
            </a:r>
            <a:endParaRPr lang="en-US" sz="3600" dirty="0">
              <a:solidFill>
                <a:schemeClr val="tx1"/>
              </a:solidFill>
            </a:endParaRPr>
          </a:p>
        </p:txBody>
      </p:sp>
    </p:spTree>
    <p:extLst>
      <p:ext uri="{BB962C8B-B14F-4D97-AF65-F5344CB8AC3E}">
        <p14:creationId xmlns:p14="http://schemas.microsoft.com/office/powerpoint/2010/main" val="311155473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name="HIDDEN - Slide360">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Path Cmdlets</a:t>
            </a:r>
            <a:endParaRPr lang="en-US" dirty="0"/>
          </a:p>
        </p:txBody>
      </p:sp>
    </p:spTree>
    <p:extLst>
      <p:ext uri="{BB962C8B-B14F-4D97-AF65-F5344CB8AC3E}">
        <p14:creationId xmlns:p14="http://schemas.microsoft.com/office/powerpoint/2010/main" val="85415434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5656D4-7AF8-4301-9C62-4D801254EB57}"/>
              </a:ext>
            </a:extLst>
          </p:cNvPr>
          <p:cNvSpPr>
            <a:spLocks noGrp="1"/>
          </p:cNvSpPr>
          <p:nvPr>
            <p:ph type="body" sz="quarter" idx="10"/>
          </p:nvPr>
        </p:nvSpPr>
        <p:spPr>
          <a:xfrm>
            <a:off x="269239" y="1189177"/>
            <a:ext cx="11653523" cy="1520416"/>
          </a:xfrm>
        </p:spPr>
        <p:txBody>
          <a:bodyPr/>
          <a:lstStyle/>
          <a:p>
            <a:r>
              <a:rPr lang="en-US" dirty="0"/>
              <a:t>P</a:t>
            </a:r>
            <a:r>
              <a:rPr lang="nl-NL" dirty="0"/>
              <a:t>ath cmdlets can be used to manipulate path objects</a:t>
            </a:r>
          </a:p>
          <a:p>
            <a:endParaRPr lang="en-US" dirty="0"/>
          </a:p>
          <a:p>
            <a:r>
              <a:rPr lang="en-US" dirty="0"/>
              <a:t>Path commands understand how a path object is buildup</a:t>
            </a:r>
            <a:endParaRPr lang="nl-NL" dirty="0"/>
          </a:p>
        </p:txBody>
      </p:sp>
      <p:sp>
        <p:nvSpPr>
          <p:cNvPr id="3" name="Title 2">
            <a:extLst>
              <a:ext uri="{FF2B5EF4-FFF2-40B4-BE49-F238E27FC236}">
                <a16:creationId xmlns:a16="http://schemas.microsoft.com/office/drawing/2014/main" id="{8FB26129-E174-45F4-855B-7E78AE9CB10B}"/>
              </a:ext>
            </a:extLst>
          </p:cNvPr>
          <p:cNvSpPr>
            <a:spLocks noGrp="1"/>
          </p:cNvSpPr>
          <p:nvPr>
            <p:ph type="title"/>
          </p:nvPr>
        </p:nvSpPr>
        <p:spPr/>
        <p:txBody>
          <a:bodyPr/>
          <a:lstStyle/>
          <a:p>
            <a:r>
              <a:rPr lang="en-US" dirty="0"/>
              <a:t>Path Cmdlets</a:t>
            </a:r>
            <a:endParaRPr lang="nl-NL" dirty="0"/>
          </a:p>
        </p:txBody>
      </p:sp>
    </p:spTree>
    <p:extLst>
      <p:ext uri="{BB962C8B-B14F-4D97-AF65-F5344CB8AC3E}">
        <p14:creationId xmlns:p14="http://schemas.microsoft.com/office/powerpoint/2010/main" val="65588462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HIDDEN - Slide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What is a Script Block?</a:t>
            </a:r>
            <a:endParaRPr lang="en-US" dirty="0"/>
          </a:p>
        </p:txBody>
      </p:sp>
    </p:spTree>
    <p:extLst>
      <p:ext uri="{BB962C8B-B14F-4D97-AF65-F5344CB8AC3E}">
        <p14:creationId xmlns:p14="http://schemas.microsoft.com/office/powerpoint/2010/main" val="137790884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Path Cmdlets</a:t>
            </a:r>
            <a:endParaRPr lang="en-US" dirty="0"/>
          </a:p>
        </p:txBody>
      </p:sp>
      <p:graphicFrame>
        <p:nvGraphicFramePr>
          <p:cNvPr id="10" name="Table 9">
            <a:extLst>
              <a:ext uri="{FF2B5EF4-FFF2-40B4-BE49-F238E27FC236}">
                <a16:creationId xmlns:a16="http://schemas.microsoft.com/office/drawing/2014/main" id="{3CF93BA2-40E7-4592-834C-55DD29FF93DB}"/>
              </a:ext>
            </a:extLst>
          </p:cNvPr>
          <p:cNvGraphicFramePr>
            <a:graphicFrameLocks noGrp="1"/>
          </p:cNvGraphicFramePr>
          <p:nvPr>
            <p:extLst>
              <p:ext uri="{D42A27DB-BD31-4B8C-83A1-F6EECF244321}">
                <p14:modId xmlns:p14="http://schemas.microsoft.com/office/powerpoint/2010/main" val="2260735757"/>
              </p:ext>
            </p:extLst>
          </p:nvPr>
        </p:nvGraphicFramePr>
        <p:xfrm>
          <a:off x="515808" y="1340767"/>
          <a:ext cx="11066592" cy="5210467"/>
        </p:xfrm>
        <a:graphic>
          <a:graphicData uri="http://schemas.openxmlformats.org/drawingml/2006/table">
            <a:tbl>
              <a:tblPr firstRow="1" bandRow="1">
                <a:tableStyleId>{073A0DAA-6AF3-43AB-8588-CEC1D06C72B9}</a:tableStyleId>
              </a:tblPr>
              <a:tblGrid>
                <a:gridCol w="1717113">
                  <a:extLst>
                    <a:ext uri="{9D8B030D-6E8A-4147-A177-3AD203B41FA5}">
                      <a16:colId xmlns:a16="http://schemas.microsoft.com/office/drawing/2014/main" val="1785497459"/>
                    </a:ext>
                  </a:extLst>
                </a:gridCol>
                <a:gridCol w="9349479">
                  <a:extLst>
                    <a:ext uri="{9D8B030D-6E8A-4147-A177-3AD203B41FA5}">
                      <a16:colId xmlns:a16="http://schemas.microsoft.com/office/drawing/2014/main" val="1250508855"/>
                    </a:ext>
                  </a:extLst>
                </a:gridCol>
              </a:tblGrid>
              <a:tr h="547027">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Name</a:t>
                      </a:r>
                      <a:endParaRPr lang="en-AU" sz="24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Example</a:t>
                      </a:r>
                      <a:endParaRPr lang="en-AU" sz="2400" b="0" dirty="0">
                        <a:solidFill>
                          <a:schemeClr val="lt1"/>
                        </a:solidFill>
                        <a:latin typeface="Segoe UI Light" panose="020B0502040204020203" pitchFamily="34" charset="0"/>
                        <a:ea typeface="+mn-ea"/>
                        <a:cs typeface="Segoe UI Light" panose="020B0502040204020203" pitchFamily="34" charset="0"/>
                      </a:endParaRPr>
                    </a:p>
                  </a:txBody>
                  <a:tcPr/>
                </a:tc>
                <a:extLst>
                  <a:ext uri="{0D108BD9-81ED-4DB2-BD59-A6C34878D82A}">
                    <a16:rowId xmlns:a16="http://schemas.microsoft.com/office/drawing/2014/main" val="4044910679"/>
                  </a:ext>
                </a:extLst>
              </a:tr>
              <a:tr h="1324132">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Test-Path</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Test-Path</a:t>
                      </a:r>
                      <a:r>
                        <a:rPr lang="en-AU" sz="2400" dirty="0">
                          <a:solidFill>
                            <a:srgbClr val="F5F5F5"/>
                          </a:solidFill>
                          <a:latin typeface="Lucida Console" panose="020B0609040504020204" pitchFamily="49" charset="0"/>
                        </a:rPr>
                        <a:t> </a:t>
                      </a:r>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pshome</a:t>
                      </a:r>
                      <a:r>
                        <a:rPr lang="en-AU" sz="2400" dirty="0">
                          <a:solidFill>
                            <a:srgbClr val="EE82EE"/>
                          </a:solidFill>
                          <a:latin typeface="Lucida Console" panose="020B0609040504020204" pitchFamily="49" charset="0"/>
                        </a:rPr>
                        <a:t>\PowerShell.exe</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a:t>
                      </a:r>
                      <a:r>
                        <a:rPr lang="en-AU" sz="2400" dirty="0" err="1">
                          <a:solidFill>
                            <a:srgbClr val="FFE4B5"/>
                          </a:solidFill>
                          <a:latin typeface="Lucida Console" panose="020B0609040504020204" pitchFamily="49" charset="0"/>
                        </a:rPr>
                        <a:t>NewerThan</a:t>
                      </a:r>
                      <a:r>
                        <a:rPr lang="en-AU" sz="2400" dirty="0">
                          <a:solidFill>
                            <a:srgbClr val="F5F5F5"/>
                          </a:solidFill>
                          <a:latin typeface="Lucida Console" panose="020B0609040504020204" pitchFamily="49" charset="0"/>
                        </a:rPr>
                        <a:t> </a:t>
                      </a:r>
                      <a:r>
                        <a:rPr lang="en-AU" sz="2400">
                          <a:solidFill>
                            <a:srgbClr val="DB7093"/>
                          </a:solidFill>
                          <a:latin typeface="Lucida Console" panose="020B0609040504020204" pitchFamily="49" charset="0"/>
                        </a:rPr>
                        <a:t>"June </a:t>
                      </a:r>
                      <a:r>
                        <a:rPr lang="en-AU" sz="2400" dirty="0">
                          <a:solidFill>
                            <a:srgbClr val="DB7093"/>
                          </a:solidFill>
                          <a:latin typeface="Lucida Console" panose="020B0609040504020204" pitchFamily="49" charset="0"/>
                        </a:rPr>
                        <a:t>13, 2018“</a:t>
                      </a:r>
                    </a:p>
                    <a:p>
                      <a:endParaRPr lang="en-AU" sz="2400" dirty="0">
                        <a:solidFill>
                          <a:srgbClr val="DB7093"/>
                        </a:solidFill>
                        <a:latin typeface="Lucida Console" panose="020B0609040504020204" pitchFamily="49" charset="0"/>
                      </a:endParaRPr>
                    </a:p>
                    <a:p>
                      <a:r>
                        <a:rPr lang="en-AU" sz="2400" kern="1200" dirty="0">
                          <a:solidFill>
                            <a:srgbClr val="F5F5F5"/>
                          </a:solidFill>
                          <a:latin typeface="Lucida Console" panose="020B0609040504020204" pitchFamily="49" charset="0"/>
                          <a:ea typeface="+mn-ea"/>
                          <a:cs typeface="+mn-cs"/>
                        </a:rPr>
                        <a:t>True</a:t>
                      </a:r>
                    </a:p>
                  </a:txBody>
                  <a:tcPr>
                    <a:solidFill>
                      <a:srgbClr val="012456"/>
                    </a:solidFill>
                  </a:tcPr>
                </a:tc>
                <a:extLst>
                  <a:ext uri="{0D108BD9-81ED-4DB2-BD59-A6C34878D82A}">
                    <a16:rowId xmlns:a16="http://schemas.microsoft.com/office/drawing/2014/main" val="2358946274"/>
                  </a:ext>
                </a:extLst>
              </a:tr>
              <a:tr h="1324132">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Join-Path</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Join-Path</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-Path</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C:</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a:t>
                      </a:r>
                      <a:r>
                        <a:rPr lang="en-AU" sz="2400" dirty="0" err="1">
                          <a:solidFill>
                            <a:srgbClr val="FFE4B5"/>
                          </a:solidFill>
                          <a:latin typeface="Lucida Console" panose="020B0609040504020204" pitchFamily="49" charset="0"/>
                        </a:rPr>
                        <a:t>ChildPath</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Temp </a:t>
                      </a:r>
                      <a:r>
                        <a:rPr lang="en-AU" sz="2400" dirty="0">
                          <a:solidFill>
                            <a:srgbClr val="FFE4B5"/>
                          </a:solidFill>
                          <a:latin typeface="Lucida Console" panose="020B0609040504020204" pitchFamily="49" charset="0"/>
                        </a:rPr>
                        <a:t>–Resolve</a:t>
                      </a:r>
                    </a:p>
                    <a:p>
                      <a:endParaRPr lang="en-AU" sz="2400" dirty="0">
                        <a:solidFill>
                          <a:srgbClr val="FFE4B5"/>
                        </a:solidFill>
                        <a:latin typeface="Lucida Console" panose="020B0609040504020204" pitchFamily="49" charset="0"/>
                      </a:endParaRPr>
                    </a:p>
                    <a:p>
                      <a:pPr marL="0" algn="l" defTabSz="914367" rtl="0" eaLnBrk="1" latinLnBrk="0" hangingPunct="1"/>
                      <a:r>
                        <a:rPr lang="en-AU" sz="2400" kern="1200" dirty="0">
                          <a:solidFill>
                            <a:srgbClr val="F5F5F5"/>
                          </a:solidFill>
                          <a:latin typeface="Lucida Console" panose="020B0609040504020204" pitchFamily="49" charset="0"/>
                          <a:ea typeface="+mn-ea"/>
                          <a:cs typeface="+mn-cs"/>
                        </a:rPr>
                        <a:t>C:\Temp</a:t>
                      </a:r>
                    </a:p>
                  </a:txBody>
                  <a:tcPr>
                    <a:solidFill>
                      <a:srgbClr val="012456"/>
                    </a:solidFill>
                  </a:tcPr>
                </a:tc>
                <a:extLst>
                  <a:ext uri="{0D108BD9-81ED-4DB2-BD59-A6C34878D82A}">
                    <a16:rowId xmlns:a16="http://schemas.microsoft.com/office/drawing/2014/main" val="4236570739"/>
                  </a:ext>
                </a:extLst>
              </a:tr>
              <a:tr h="1324132">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Split-Path</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Split-Path</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-Path</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'C:\Program Files (x86)\Internet Explorer\iexplore.exe'</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–Leaf</a:t>
                      </a:r>
                    </a:p>
                    <a:p>
                      <a:endParaRPr lang="en-AU" sz="2400" dirty="0">
                        <a:solidFill>
                          <a:srgbClr val="FFE4B5"/>
                        </a:solidFill>
                        <a:latin typeface="Lucida Console" panose="020B0609040504020204" pitchFamily="49" charset="0"/>
                      </a:endParaRPr>
                    </a:p>
                    <a:p>
                      <a:pPr marL="0" algn="l" defTabSz="914367" rtl="0" eaLnBrk="1" latinLnBrk="0" hangingPunct="1"/>
                      <a:r>
                        <a:rPr lang="en-AU" sz="2400" kern="1200" dirty="0">
                          <a:solidFill>
                            <a:srgbClr val="F5F5F5"/>
                          </a:solidFill>
                          <a:latin typeface="Lucida Console" panose="020B0609040504020204" pitchFamily="49" charset="0"/>
                          <a:ea typeface="+mn-ea"/>
                          <a:cs typeface="+mn-cs"/>
                        </a:rPr>
                        <a:t>iexplore.exe</a:t>
                      </a:r>
                    </a:p>
                  </a:txBody>
                  <a:tcPr>
                    <a:solidFill>
                      <a:srgbClr val="012456"/>
                    </a:solidFill>
                  </a:tcPr>
                </a:tc>
                <a:extLst>
                  <a:ext uri="{0D108BD9-81ED-4DB2-BD59-A6C34878D82A}">
                    <a16:rowId xmlns:a16="http://schemas.microsoft.com/office/drawing/2014/main" val="3196675323"/>
                  </a:ext>
                </a:extLst>
              </a:tr>
            </a:tbl>
          </a:graphicData>
        </a:graphic>
      </p:graphicFrame>
    </p:spTree>
    <p:extLst>
      <p:ext uri="{BB962C8B-B14F-4D97-AF65-F5344CB8AC3E}">
        <p14:creationId xmlns:p14="http://schemas.microsoft.com/office/powerpoint/2010/main" val="362493037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Path Cmdlets</a:t>
            </a:r>
            <a:endParaRPr lang="en-US" dirty="0"/>
          </a:p>
        </p:txBody>
      </p:sp>
      <p:graphicFrame>
        <p:nvGraphicFramePr>
          <p:cNvPr id="10" name="Table 9">
            <a:extLst>
              <a:ext uri="{FF2B5EF4-FFF2-40B4-BE49-F238E27FC236}">
                <a16:creationId xmlns:a16="http://schemas.microsoft.com/office/drawing/2014/main" id="{4E240431-DE95-4017-9FB7-19DAF9249EB7}"/>
              </a:ext>
            </a:extLst>
          </p:cNvPr>
          <p:cNvGraphicFramePr>
            <a:graphicFrameLocks noGrp="1"/>
          </p:cNvGraphicFramePr>
          <p:nvPr>
            <p:extLst>
              <p:ext uri="{D42A27DB-BD31-4B8C-83A1-F6EECF244321}">
                <p14:modId xmlns:p14="http://schemas.microsoft.com/office/powerpoint/2010/main" val="1158340054"/>
              </p:ext>
            </p:extLst>
          </p:nvPr>
        </p:nvGraphicFramePr>
        <p:xfrm>
          <a:off x="515808" y="1606239"/>
          <a:ext cx="11066592" cy="3097250"/>
        </p:xfrm>
        <a:graphic>
          <a:graphicData uri="http://schemas.openxmlformats.org/drawingml/2006/table">
            <a:tbl>
              <a:tblPr firstRow="1" bandRow="1">
                <a:tableStyleId>{073A0DAA-6AF3-43AB-8588-CEC1D06C72B9}</a:tableStyleId>
              </a:tblPr>
              <a:tblGrid>
                <a:gridCol w="1717113">
                  <a:extLst>
                    <a:ext uri="{9D8B030D-6E8A-4147-A177-3AD203B41FA5}">
                      <a16:colId xmlns:a16="http://schemas.microsoft.com/office/drawing/2014/main" val="906693614"/>
                    </a:ext>
                  </a:extLst>
                </a:gridCol>
                <a:gridCol w="9349479">
                  <a:extLst>
                    <a:ext uri="{9D8B030D-6E8A-4147-A177-3AD203B41FA5}">
                      <a16:colId xmlns:a16="http://schemas.microsoft.com/office/drawing/2014/main" val="175284636"/>
                    </a:ext>
                  </a:extLst>
                </a:gridCol>
              </a:tblGrid>
              <a:tr h="606019">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Name</a:t>
                      </a:r>
                      <a:endParaRPr lang="en-AU" sz="24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Example</a:t>
                      </a:r>
                      <a:endParaRPr lang="en-AU" sz="2400" b="0" dirty="0">
                        <a:solidFill>
                          <a:schemeClr val="lt1"/>
                        </a:solidFill>
                        <a:latin typeface="Segoe UI Light" panose="020B0502040204020203" pitchFamily="34" charset="0"/>
                        <a:ea typeface="+mn-ea"/>
                        <a:cs typeface="Segoe UI Light" panose="020B0502040204020203" pitchFamily="34" charset="0"/>
                      </a:endParaRPr>
                    </a:p>
                  </a:txBody>
                  <a:tcPr/>
                </a:tc>
                <a:extLst>
                  <a:ext uri="{0D108BD9-81ED-4DB2-BD59-A6C34878D82A}">
                    <a16:rowId xmlns:a16="http://schemas.microsoft.com/office/drawing/2014/main" val="3027027117"/>
                  </a:ext>
                </a:extLst>
              </a:tr>
              <a:tr h="1302511">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Convert-Path</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Convert-Path</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HKLM:\software\Microsoft</a:t>
                      </a:r>
                    </a:p>
                    <a:p>
                      <a:r>
                        <a:rPr lang="en-AU" sz="2400" kern="1200" dirty="0">
                          <a:solidFill>
                            <a:srgbClr val="F5F5F5"/>
                          </a:solidFill>
                          <a:latin typeface="Lucida Console" panose="020B0609040504020204" pitchFamily="49" charset="0"/>
                          <a:ea typeface="+mn-ea"/>
                          <a:cs typeface="+mn-cs"/>
                        </a:rPr>
                        <a:t>HKEY_LOCAL_MACHINE\Software\Microsoft</a:t>
                      </a:r>
                    </a:p>
                  </a:txBody>
                  <a:tcPr>
                    <a:solidFill>
                      <a:srgbClr val="012456"/>
                    </a:solidFill>
                  </a:tcPr>
                </a:tc>
                <a:extLst>
                  <a:ext uri="{0D108BD9-81ED-4DB2-BD59-A6C34878D82A}">
                    <a16:rowId xmlns:a16="http://schemas.microsoft.com/office/drawing/2014/main" val="3146868676"/>
                  </a:ext>
                </a:extLst>
              </a:tr>
              <a:tr h="1086019">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Resolve-Path</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Resolve-Path</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c:\prog*</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-Relative</a:t>
                      </a:r>
                    </a:p>
                    <a:p>
                      <a:r>
                        <a:rPr lang="en-AU" sz="2400" kern="1200" dirty="0">
                          <a:solidFill>
                            <a:srgbClr val="F5F5F5"/>
                          </a:solidFill>
                          <a:latin typeface="Lucida Console" panose="020B0609040504020204" pitchFamily="49" charset="0"/>
                          <a:ea typeface="+mn-ea"/>
                          <a:cs typeface="+mn-cs"/>
                        </a:rPr>
                        <a:t>.\C:\Program Files</a:t>
                      </a:r>
                    </a:p>
                    <a:p>
                      <a:r>
                        <a:rPr lang="en-AU" sz="2400" kern="1200" dirty="0">
                          <a:solidFill>
                            <a:srgbClr val="F5F5F5"/>
                          </a:solidFill>
                          <a:latin typeface="Lucida Console" panose="020B0609040504020204" pitchFamily="49" charset="0"/>
                          <a:ea typeface="+mn-ea"/>
                          <a:cs typeface="+mn-cs"/>
                        </a:rPr>
                        <a:t>.\C:\Program Files (x86)</a:t>
                      </a:r>
                    </a:p>
                  </a:txBody>
                  <a:tcPr>
                    <a:solidFill>
                      <a:srgbClr val="012456"/>
                    </a:solidFill>
                  </a:tcPr>
                </a:tc>
                <a:extLst>
                  <a:ext uri="{0D108BD9-81ED-4DB2-BD59-A6C34878D82A}">
                    <a16:rowId xmlns:a16="http://schemas.microsoft.com/office/drawing/2014/main" val="337023455"/>
                  </a:ext>
                </a:extLst>
              </a:tr>
            </a:tbl>
          </a:graphicData>
        </a:graphic>
      </p:graphicFrame>
    </p:spTree>
    <p:extLst>
      <p:ext uri="{BB962C8B-B14F-4D97-AF65-F5344CB8AC3E}">
        <p14:creationId xmlns:p14="http://schemas.microsoft.com/office/powerpoint/2010/main" val="158412030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Location Cmdlets</a:t>
            </a:r>
            <a:endParaRPr lang="en-US" dirty="0"/>
          </a:p>
        </p:txBody>
      </p:sp>
      <p:graphicFrame>
        <p:nvGraphicFramePr>
          <p:cNvPr id="5" name="Table 4">
            <a:extLst>
              <a:ext uri="{FF2B5EF4-FFF2-40B4-BE49-F238E27FC236}">
                <a16:creationId xmlns:a16="http://schemas.microsoft.com/office/drawing/2014/main" id="{17250498-7E38-47A0-89AF-3AF569C7FF53}"/>
              </a:ext>
            </a:extLst>
          </p:cNvPr>
          <p:cNvGraphicFramePr>
            <a:graphicFrameLocks noGrp="1"/>
          </p:cNvGraphicFramePr>
          <p:nvPr>
            <p:extLst>
              <p:ext uri="{D42A27DB-BD31-4B8C-83A1-F6EECF244321}">
                <p14:modId xmlns:p14="http://schemas.microsoft.com/office/powerpoint/2010/main" val="1690513515"/>
              </p:ext>
            </p:extLst>
          </p:nvPr>
        </p:nvGraphicFramePr>
        <p:xfrm>
          <a:off x="486312" y="1907283"/>
          <a:ext cx="11096088" cy="2346924"/>
        </p:xfrm>
        <a:graphic>
          <a:graphicData uri="http://schemas.openxmlformats.org/drawingml/2006/table">
            <a:tbl>
              <a:tblPr firstRow="1" bandRow="1">
                <a:tableStyleId>{073A0DAA-6AF3-43AB-8588-CEC1D06C72B9}</a:tableStyleId>
              </a:tblPr>
              <a:tblGrid>
                <a:gridCol w="1721689">
                  <a:extLst>
                    <a:ext uri="{9D8B030D-6E8A-4147-A177-3AD203B41FA5}">
                      <a16:colId xmlns:a16="http://schemas.microsoft.com/office/drawing/2014/main" val="2146830491"/>
                    </a:ext>
                  </a:extLst>
                </a:gridCol>
                <a:gridCol w="9374399">
                  <a:extLst>
                    <a:ext uri="{9D8B030D-6E8A-4147-A177-3AD203B41FA5}">
                      <a16:colId xmlns:a16="http://schemas.microsoft.com/office/drawing/2014/main" val="1020152613"/>
                    </a:ext>
                  </a:extLst>
                </a:gridCol>
              </a:tblGrid>
              <a:tr h="6294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Name</a:t>
                      </a:r>
                      <a:endParaRPr lang="en-AU" sz="24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Example</a:t>
                      </a:r>
                      <a:endParaRPr lang="en-AU" sz="2400" b="0" dirty="0">
                        <a:solidFill>
                          <a:schemeClr val="lt1"/>
                        </a:solidFill>
                        <a:latin typeface="Segoe UI Light" panose="020B0502040204020203" pitchFamily="34" charset="0"/>
                        <a:ea typeface="+mn-ea"/>
                        <a:cs typeface="Segoe UI Light" panose="020B0502040204020203" pitchFamily="34" charset="0"/>
                      </a:endParaRPr>
                    </a:p>
                  </a:txBody>
                  <a:tcPr/>
                </a:tc>
                <a:extLst>
                  <a:ext uri="{0D108BD9-81ED-4DB2-BD59-A6C34878D82A}">
                    <a16:rowId xmlns:a16="http://schemas.microsoft.com/office/drawing/2014/main" val="135447699"/>
                  </a:ext>
                </a:extLst>
              </a:tr>
              <a:tr h="858742">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Get-Location</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Get-Location</a:t>
                      </a:r>
                    </a:p>
                    <a:p>
                      <a:r>
                        <a:rPr lang="en-AU" sz="2400" kern="1200" dirty="0">
                          <a:solidFill>
                            <a:srgbClr val="E0FFFF"/>
                          </a:solidFill>
                          <a:latin typeface="Lucida Console" panose="020B0609040504020204" pitchFamily="49" charset="0"/>
                          <a:ea typeface="+mn-ea"/>
                          <a:cs typeface="+mn-cs"/>
                        </a:rPr>
                        <a:t>C:\</a:t>
                      </a:r>
                    </a:p>
                  </a:txBody>
                  <a:tcPr>
                    <a:solidFill>
                      <a:srgbClr val="012456"/>
                    </a:solidFill>
                  </a:tcPr>
                </a:tc>
                <a:extLst>
                  <a:ext uri="{0D108BD9-81ED-4DB2-BD59-A6C34878D82A}">
                    <a16:rowId xmlns:a16="http://schemas.microsoft.com/office/drawing/2014/main" val="3843985631"/>
                  </a:ext>
                </a:extLst>
              </a:tr>
              <a:tr h="858742">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Set-Location</a:t>
                      </a:r>
                      <a:endParaRPr lang="en-AU" sz="2400" dirty="0">
                        <a:solidFill>
                          <a:schemeClr val="tx1"/>
                        </a:solidFill>
                        <a:latin typeface="Segoe UI Light" panose="020B0502040204020203" pitchFamily="34" charset="0"/>
                        <a:cs typeface="Segoe UI Light" panose="020B0502040204020203" pitchFamily="34" charset="0"/>
                      </a:endParaRPr>
                    </a:p>
                  </a:txBody>
                  <a:tcPr/>
                </a:tc>
                <a:tc>
                  <a:txBody>
                    <a:bodyPr/>
                    <a:lstStyle/>
                    <a:p>
                      <a:r>
                        <a:rPr lang="en-AU" sz="2400" kern="1200" dirty="0">
                          <a:solidFill>
                            <a:srgbClr val="E0FFFF"/>
                          </a:solidFill>
                          <a:latin typeface="Lucida Console" panose="020B0609040504020204" pitchFamily="49" charset="0"/>
                          <a:ea typeface="+mn-ea"/>
                          <a:cs typeface="+mn-cs"/>
                        </a:rPr>
                        <a:t>PS C:\&gt; </a:t>
                      </a:r>
                      <a:r>
                        <a:rPr lang="en-AU" sz="2400" dirty="0">
                          <a:solidFill>
                            <a:srgbClr val="E0FFFF"/>
                          </a:solidFill>
                          <a:latin typeface="Lucida Console" panose="020B0609040504020204" pitchFamily="49" charset="0"/>
                        </a:rPr>
                        <a:t>Set-Location</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-Path</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HKLM:\SOFTWARE </a:t>
                      </a:r>
                    </a:p>
                    <a:p>
                      <a:pPr marL="0" algn="l" defTabSz="914367" rtl="0" eaLnBrk="1" latinLnBrk="0" hangingPunct="1"/>
                      <a:r>
                        <a:rPr lang="en-AU" sz="2400" kern="1200" dirty="0">
                          <a:solidFill>
                            <a:srgbClr val="E0FFFF"/>
                          </a:solidFill>
                          <a:latin typeface="Lucida Console" panose="020B0609040504020204" pitchFamily="49" charset="0"/>
                          <a:ea typeface="+mn-ea"/>
                          <a:cs typeface="+mn-cs"/>
                        </a:rPr>
                        <a:t>PS HKLM:\SOFTWARE&gt;</a:t>
                      </a:r>
                    </a:p>
                  </a:txBody>
                  <a:tcPr>
                    <a:solidFill>
                      <a:srgbClr val="012456"/>
                    </a:solidFill>
                  </a:tcPr>
                </a:tc>
                <a:extLst>
                  <a:ext uri="{0D108BD9-81ED-4DB2-BD59-A6C34878D82A}">
                    <a16:rowId xmlns:a16="http://schemas.microsoft.com/office/drawing/2014/main" val="2709289145"/>
                  </a:ext>
                </a:extLst>
              </a:tr>
            </a:tbl>
          </a:graphicData>
        </a:graphic>
      </p:graphicFrame>
    </p:spTree>
    <p:extLst>
      <p:ext uri="{BB962C8B-B14F-4D97-AF65-F5344CB8AC3E}">
        <p14:creationId xmlns:p14="http://schemas.microsoft.com/office/powerpoint/2010/main" val="26261566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dirty="0"/>
              <a:t>Variable Syntax – Access </a:t>
            </a:r>
            <a:r>
              <a:rPr lang="en-AU" dirty="0" err="1"/>
              <a:t>PSDrive</a:t>
            </a:r>
            <a:r>
              <a:rPr lang="en-AU"/>
              <a:t> Items</a:t>
            </a:r>
            <a:endParaRPr lang="en-AU" dirty="0"/>
          </a:p>
        </p:txBody>
      </p:sp>
      <p:graphicFrame>
        <p:nvGraphicFramePr>
          <p:cNvPr id="7" name="Table 6">
            <a:extLst>
              <a:ext uri="{FF2B5EF4-FFF2-40B4-BE49-F238E27FC236}">
                <a16:creationId xmlns:a16="http://schemas.microsoft.com/office/drawing/2014/main" id="{20FE01DE-75AF-4BE8-9A7A-C7FA214074A3}"/>
              </a:ext>
            </a:extLst>
          </p:cNvPr>
          <p:cNvGraphicFramePr>
            <a:graphicFrameLocks noGrp="1"/>
          </p:cNvGraphicFramePr>
          <p:nvPr>
            <p:extLst>
              <p:ext uri="{D42A27DB-BD31-4B8C-83A1-F6EECF244321}">
                <p14:modId xmlns:p14="http://schemas.microsoft.com/office/powerpoint/2010/main" val="153578152"/>
              </p:ext>
            </p:extLst>
          </p:nvPr>
        </p:nvGraphicFramePr>
        <p:xfrm>
          <a:off x="914400" y="1191872"/>
          <a:ext cx="10012998" cy="5399363"/>
        </p:xfrm>
        <a:graphic>
          <a:graphicData uri="http://schemas.openxmlformats.org/drawingml/2006/table">
            <a:tbl>
              <a:tblPr firstRow="1" bandRow="1">
                <a:tableStyleId>{073A0DAA-6AF3-43AB-8588-CEC1D06C72B9}</a:tableStyleId>
              </a:tblPr>
              <a:tblGrid>
                <a:gridCol w="1752918">
                  <a:extLst>
                    <a:ext uri="{9D8B030D-6E8A-4147-A177-3AD203B41FA5}">
                      <a16:colId xmlns:a16="http://schemas.microsoft.com/office/drawing/2014/main" val="2781738100"/>
                    </a:ext>
                  </a:extLst>
                </a:gridCol>
                <a:gridCol w="8260080">
                  <a:extLst>
                    <a:ext uri="{9D8B030D-6E8A-4147-A177-3AD203B41FA5}">
                      <a16:colId xmlns:a16="http://schemas.microsoft.com/office/drawing/2014/main" val="3409627989"/>
                    </a:ext>
                  </a:extLst>
                </a:gridCol>
              </a:tblGrid>
              <a:tr h="48972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800" dirty="0"/>
                        <a:t>Drive</a:t>
                      </a:r>
                      <a:endParaRPr lang="en-AU" sz="28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800" dirty="0"/>
                        <a:t>Examples:</a:t>
                      </a:r>
                      <a:endParaRPr lang="en-AU" sz="2800" b="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442119132"/>
                  </a:ext>
                </a:extLst>
              </a:tr>
              <a:tr h="866428">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800" dirty="0"/>
                        <a:t>Alias:</a:t>
                      </a:r>
                      <a:endParaRPr lang="en-AU" sz="2800" dirty="0">
                        <a:solidFill>
                          <a:schemeClr val="dk1"/>
                        </a:solidFill>
                        <a:latin typeface="Segoe UI Light" panose="020B0502040204020203" pitchFamily="34" charset="0"/>
                        <a:ea typeface="+mn-ea"/>
                        <a:cs typeface="Segoe UI Light" panose="020B0502040204020203" pitchFamily="34" charset="0"/>
                      </a:endParaRPr>
                    </a:p>
                  </a:txBody>
                  <a:tcPr/>
                </a:tc>
                <a:tc>
                  <a:txBody>
                    <a:bodyPr/>
                    <a:lstStyle/>
                    <a:p>
                      <a:r>
                        <a:rPr lang="en-AU" sz="2800" dirty="0">
                          <a:solidFill>
                            <a:srgbClr val="F5F5F5"/>
                          </a:solidFill>
                          <a:latin typeface="Lucida Console" panose="020B0609040504020204" pitchFamily="49" charset="0"/>
                        </a:rPr>
                        <a:t>PS C:\&gt; </a:t>
                      </a:r>
                      <a:r>
                        <a:rPr lang="en-AU" sz="2800" dirty="0">
                          <a:solidFill>
                            <a:srgbClr val="FF4500"/>
                          </a:solidFill>
                          <a:latin typeface="Lucida Console" panose="020B0609040504020204" pitchFamily="49" charset="0"/>
                        </a:rPr>
                        <a:t>$</a:t>
                      </a:r>
                      <a:r>
                        <a:rPr lang="en-AU" sz="2800" dirty="0" err="1">
                          <a:solidFill>
                            <a:srgbClr val="FF4500"/>
                          </a:solidFill>
                          <a:latin typeface="Lucida Console" panose="020B0609040504020204" pitchFamily="49" charset="0"/>
                        </a:rPr>
                        <a:t>alias:dir</a:t>
                      </a:r>
                      <a:r>
                        <a:rPr lang="en-AU" sz="2800" dirty="0">
                          <a:solidFill>
                            <a:srgbClr val="FF4500"/>
                          </a:solidFill>
                          <a:latin typeface="Lucida Console" panose="020B0609040504020204" pitchFamily="49" charset="0"/>
                        </a:rPr>
                        <a:t> </a:t>
                      </a:r>
                    </a:p>
                    <a:p>
                      <a:r>
                        <a:rPr lang="en-AU" sz="2800" dirty="0">
                          <a:solidFill>
                            <a:srgbClr val="F5F5F5"/>
                          </a:solidFill>
                          <a:latin typeface="Lucida Console" panose="020B0609040504020204" pitchFamily="49" charset="0"/>
                        </a:rPr>
                        <a:t>Get-</a:t>
                      </a:r>
                      <a:r>
                        <a:rPr lang="en-AU" sz="2800" dirty="0" err="1">
                          <a:solidFill>
                            <a:srgbClr val="F5F5F5"/>
                          </a:solidFill>
                          <a:latin typeface="Lucida Console" panose="020B0609040504020204" pitchFamily="49" charset="0"/>
                        </a:rPr>
                        <a:t>ChildItem</a:t>
                      </a:r>
                      <a:endParaRPr lang="en-AU" sz="2800" dirty="0">
                        <a:solidFill>
                          <a:srgbClr val="F5F5F5"/>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2671812411"/>
                  </a:ext>
                </a:extLst>
              </a:tr>
              <a:tr h="866428">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800" dirty="0" err="1"/>
                        <a:t>Env</a:t>
                      </a:r>
                      <a:r>
                        <a:rPr lang="en-AU" sz="2800" dirty="0"/>
                        <a:t>:</a:t>
                      </a:r>
                      <a:endParaRPr lang="en-AU" sz="2800" dirty="0">
                        <a:solidFill>
                          <a:schemeClr val="dk1"/>
                        </a:solidFill>
                        <a:latin typeface="Segoe UI Light" panose="020B0502040204020203" pitchFamily="34" charset="0"/>
                        <a:ea typeface="+mn-ea"/>
                        <a:cs typeface="Segoe UI Light" panose="020B0502040204020203"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800" dirty="0">
                          <a:solidFill>
                            <a:srgbClr val="F5F5F5"/>
                          </a:solidFill>
                          <a:latin typeface="Lucida Console" panose="020B0609040504020204" pitchFamily="49" charset="0"/>
                        </a:rPr>
                        <a:t>PS C:\&gt; </a:t>
                      </a:r>
                      <a:r>
                        <a:rPr lang="en-AU" sz="2800" dirty="0">
                          <a:solidFill>
                            <a:srgbClr val="FF4500"/>
                          </a:solidFill>
                          <a:latin typeface="Lucida Console" panose="020B0609040504020204" pitchFamily="49" charset="0"/>
                        </a:rPr>
                        <a:t>$</a:t>
                      </a:r>
                      <a:r>
                        <a:rPr lang="en-AU" sz="2800" dirty="0" err="1">
                          <a:solidFill>
                            <a:srgbClr val="FF4500"/>
                          </a:solidFill>
                          <a:latin typeface="Lucida Console" panose="020B0609040504020204" pitchFamily="49" charset="0"/>
                        </a:rPr>
                        <a:t>Env:windir</a:t>
                      </a:r>
                      <a:endParaRPr lang="en-AU" sz="2800" dirty="0">
                        <a:solidFill>
                          <a:schemeClr val="dk1"/>
                        </a:solidFill>
                        <a:latin typeface="Segoe UI Light" panose="020B0502040204020203" pitchFamily="34" charset="0"/>
                        <a:ea typeface="+mn-ea"/>
                        <a:cs typeface="Segoe UI Light" panose="020B0502040204020203" pitchFamily="34" charset="0"/>
                      </a:endParaRPr>
                    </a:p>
                    <a:p>
                      <a:r>
                        <a:rPr lang="en-AU" sz="2800" dirty="0">
                          <a:solidFill>
                            <a:srgbClr val="F5F5F5"/>
                          </a:solidFill>
                          <a:latin typeface="Lucida Console" panose="020B0609040504020204" pitchFamily="49" charset="0"/>
                        </a:rPr>
                        <a:t>C:\windows</a:t>
                      </a:r>
                    </a:p>
                  </a:txBody>
                  <a:tcPr>
                    <a:solidFill>
                      <a:srgbClr val="012456"/>
                    </a:solidFill>
                  </a:tcPr>
                </a:tc>
                <a:extLst>
                  <a:ext uri="{0D108BD9-81ED-4DB2-BD59-A6C34878D82A}">
                    <a16:rowId xmlns:a16="http://schemas.microsoft.com/office/drawing/2014/main" val="630668892"/>
                  </a:ext>
                </a:extLst>
              </a:tr>
              <a:tr h="1169556">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800" dirty="0"/>
                        <a:t>Function:</a:t>
                      </a:r>
                      <a:endParaRPr lang="en-AU" sz="2800" dirty="0">
                        <a:solidFill>
                          <a:schemeClr val="dk1"/>
                        </a:solidFill>
                        <a:latin typeface="Segoe UI Light" panose="020B0502040204020203" pitchFamily="34" charset="0"/>
                        <a:ea typeface="+mn-ea"/>
                        <a:cs typeface="Segoe UI Light" panose="020B0502040204020203" pitchFamily="34" charset="0"/>
                      </a:endParaRPr>
                    </a:p>
                  </a:txBody>
                  <a:tcPr/>
                </a:tc>
                <a:tc>
                  <a:txBody>
                    <a:bodyPr/>
                    <a:lstStyle/>
                    <a:p>
                      <a:r>
                        <a:rPr lang="en-AU" sz="2800" dirty="0">
                          <a:solidFill>
                            <a:srgbClr val="F5F5F5"/>
                          </a:solidFill>
                          <a:latin typeface="Lucida Console" panose="020B0609040504020204" pitchFamily="49" charset="0"/>
                        </a:rPr>
                        <a:t>PS C:\&gt; </a:t>
                      </a:r>
                      <a:r>
                        <a:rPr lang="en-AU" sz="2800" dirty="0">
                          <a:solidFill>
                            <a:srgbClr val="FF4500"/>
                          </a:solidFill>
                          <a:latin typeface="Lucida Console" panose="020B0609040504020204" pitchFamily="49" charset="0"/>
                        </a:rPr>
                        <a:t>$</a:t>
                      </a:r>
                      <a:r>
                        <a:rPr lang="en-AU" sz="2800" dirty="0" err="1">
                          <a:solidFill>
                            <a:srgbClr val="FF4500"/>
                          </a:solidFill>
                          <a:latin typeface="Lucida Console" panose="020B0609040504020204" pitchFamily="49" charset="0"/>
                        </a:rPr>
                        <a:t>function:more</a:t>
                      </a:r>
                      <a:r>
                        <a:rPr lang="en-AU" sz="2800" dirty="0">
                          <a:solidFill>
                            <a:srgbClr val="FF4500"/>
                          </a:solidFill>
                          <a:latin typeface="Lucida Console" panose="020B0609040504020204" pitchFamily="49" charset="0"/>
                        </a:rPr>
                        <a:t> </a:t>
                      </a:r>
                    </a:p>
                    <a:p>
                      <a:pPr marL="0" marR="0" indent="0" defTabSz="914400" eaLnBrk="1" fontAlgn="auto" latinLnBrk="0" hangingPunct="1">
                        <a:lnSpc>
                          <a:spcPct val="100000"/>
                        </a:lnSpc>
                        <a:spcBef>
                          <a:spcPts val="0"/>
                        </a:spcBef>
                        <a:spcAft>
                          <a:spcPts val="0"/>
                        </a:spcAft>
                        <a:buClrTx/>
                        <a:buSzTx/>
                        <a:buFontTx/>
                        <a:buNone/>
                        <a:tabLst/>
                        <a:defRPr/>
                      </a:pPr>
                      <a:r>
                        <a:rPr lang="en-AU" sz="2800" dirty="0" err="1">
                          <a:solidFill>
                            <a:srgbClr val="F5F5F5"/>
                          </a:solidFill>
                          <a:latin typeface="Lucida Console" panose="020B0609040504020204" pitchFamily="49" charset="0"/>
                        </a:rPr>
                        <a:t>param</a:t>
                      </a:r>
                      <a:r>
                        <a:rPr lang="en-AU" sz="2800" dirty="0">
                          <a:solidFill>
                            <a:srgbClr val="F5F5F5"/>
                          </a:solidFill>
                          <a:latin typeface="Lucida Console" panose="020B0609040504020204" pitchFamily="49" charset="0"/>
                        </a:rPr>
                        <a:t>([string[]]$paths)</a:t>
                      </a:r>
                    </a:p>
                    <a:p>
                      <a:pPr marL="0" marR="0" indent="0" defTabSz="914400" eaLnBrk="1" fontAlgn="auto" latinLnBrk="0" hangingPunct="1">
                        <a:lnSpc>
                          <a:spcPct val="100000"/>
                        </a:lnSpc>
                        <a:spcBef>
                          <a:spcPts val="0"/>
                        </a:spcBef>
                        <a:spcAft>
                          <a:spcPts val="0"/>
                        </a:spcAft>
                        <a:buClrTx/>
                        <a:buSzTx/>
                        <a:buFontTx/>
                        <a:buNone/>
                        <a:tabLst/>
                        <a:defRPr/>
                      </a:pPr>
                      <a:r>
                        <a:rPr lang="en-AU" sz="2800" dirty="0">
                          <a:solidFill>
                            <a:srgbClr val="F5F5F5"/>
                          </a:solidFill>
                          <a:latin typeface="Lucida Console" panose="020B0609040504020204" pitchFamily="49" charset="0"/>
                        </a:rPr>
                        <a:t>{…}</a:t>
                      </a:r>
                      <a:endParaRPr lang="en-AU" sz="2800" dirty="0">
                        <a:solidFill>
                          <a:schemeClr val="dk1"/>
                        </a:solidFill>
                        <a:latin typeface="Segoe UI Light" panose="020B0502040204020203" pitchFamily="34" charset="0"/>
                        <a:ea typeface="+mn-ea"/>
                        <a:cs typeface="Segoe UI Light" panose="020B0502040204020203" pitchFamily="34" charset="0"/>
                      </a:endParaRPr>
                    </a:p>
                  </a:txBody>
                  <a:tcPr>
                    <a:solidFill>
                      <a:srgbClr val="012456"/>
                    </a:solidFill>
                  </a:tcPr>
                </a:tc>
                <a:extLst>
                  <a:ext uri="{0D108BD9-81ED-4DB2-BD59-A6C34878D82A}">
                    <a16:rowId xmlns:a16="http://schemas.microsoft.com/office/drawing/2014/main" val="10577852"/>
                  </a:ext>
                </a:extLst>
              </a:tr>
              <a:tr h="1619843">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800" dirty="0"/>
                        <a:t>Variable: </a:t>
                      </a:r>
                      <a:endParaRPr lang="en-AU" sz="2800" dirty="0">
                        <a:solidFill>
                          <a:schemeClr val="dk1"/>
                        </a:solidFill>
                        <a:latin typeface="Segoe UI Light" panose="020B0502040204020203" pitchFamily="34" charset="0"/>
                        <a:ea typeface="+mn-ea"/>
                        <a:cs typeface="Segoe UI Light" panose="020B0502040204020203" pitchFamily="34" charset="0"/>
                      </a:endParaRPr>
                    </a:p>
                  </a:txBody>
                  <a:tcPr/>
                </a:tc>
                <a:tc>
                  <a:txBody>
                    <a:bodyPr/>
                    <a:lstStyle/>
                    <a:p>
                      <a:r>
                        <a:rPr lang="en-AU" sz="2800" dirty="0">
                          <a:solidFill>
                            <a:srgbClr val="F5F5F5"/>
                          </a:solidFill>
                          <a:latin typeface="Lucida Console" panose="020B0609040504020204" pitchFamily="49" charset="0"/>
                        </a:rPr>
                        <a:t>PS C:\&gt; </a:t>
                      </a:r>
                      <a:r>
                        <a:rPr lang="en-AU" sz="2800" dirty="0">
                          <a:solidFill>
                            <a:srgbClr val="FF4500"/>
                          </a:solidFill>
                          <a:latin typeface="Lucida Console" panose="020B0609040504020204" pitchFamily="49" charset="0"/>
                        </a:rPr>
                        <a:t>$</a:t>
                      </a:r>
                      <a:r>
                        <a:rPr lang="en-AU" sz="2800" dirty="0" err="1">
                          <a:solidFill>
                            <a:srgbClr val="FF4500"/>
                          </a:solidFill>
                          <a:latin typeface="Lucida Console" panose="020B0609040504020204" pitchFamily="49" charset="0"/>
                        </a:rPr>
                        <a:t>variable:ref</a:t>
                      </a:r>
                      <a:endParaRPr lang="en-AU" sz="2800" dirty="0">
                        <a:solidFill>
                          <a:srgbClr val="FF4500"/>
                        </a:solidFill>
                        <a:latin typeface="Lucida Console" panose="020B0609040504020204" pitchFamily="49" charset="0"/>
                      </a:endParaRPr>
                    </a:p>
                    <a:p>
                      <a:r>
                        <a:rPr lang="en-AU" sz="2800" dirty="0">
                          <a:solidFill>
                            <a:srgbClr val="F5F5F5"/>
                          </a:solidFill>
                          <a:latin typeface="Lucida Console" panose="020B0609040504020204" pitchFamily="49" charset="0"/>
                        </a:rPr>
                        <a:t>localhost</a:t>
                      </a:r>
                    </a:p>
                    <a:p>
                      <a:r>
                        <a:rPr lang="en-AU" sz="2800" dirty="0">
                          <a:solidFill>
                            <a:srgbClr val="F5F5F5"/>
                          </a:solidFill>
                          <a:latin typeface="Lucida Console" panose="020B0609040504020204" pitchFamily="49" charset="0"/>
                        </a:rPr>
                        <a:t>server1</a:t>
                      </a:r>
                    </a:p>
                  </a:txBody>
                  <a:tcPr>
                    <a:solidFill>
                      <a:srgbClr val="012456"/>
                    </a:solidFill>
                  </a:tcPr>
                </a:tc>
                <a:extLst>
                  <a:ext uri="{0D108BD9-81ED-4DB2-BD59-A6C34878D82A}">
                    <a16:rowId xmlns:a16="http://schemas.microsoft.com/office/drawing/2014/main" val="2687081681"/>
                  </a:ext>
                </a:extLst>
              </a:tr>
            </a:tbl>
          </a:graphicData>
        </a:graphic>
      </p:graphicFrame>
    </p:spTree>
    <p:extLst>
      <p:ext uri="{BB962C8B-B14F-4D97-AF65-F5344CB8AC3E}">
        <p14:creationId xmlns:p14="http://schemas.microsoft.com/office/powerpoint/2010/main" val="112286776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name="HIDDEN - Slide366">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Path Cmdlets</a:t>
            </a:r>
            <a:endParaRPr lang="en-US" sz="3600" dirty="0">
              <a:solidFill>
                <a:schemeClr val="tx1"/>
              </a:solidFill>
            </a:endParaRPr>
          </a:p>
        </p:txBody>
      </p:sp>
    </p:spTree>
    <p:extLst>
      <p:ext uri="{BB962C8B-B14F-4D97-AF65-F5344CB8AC3E}">
        <p14:creationId xmlns:p14="http://schemas.microsoft.com/office/powerpoint/2010/main" val="140037364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name="HIDDEN - Slide367">
    <p:spTree>
      <p:nvGrpSpPr>
        <p:cNvPr id="1" name=""/>
        <p:cNvGrpSpPr/>
        <p:nvPr/>
      </p:nvGrpSpPr>
      <p:grpSpPr>
        <a:xfrm>
          <a:off x="0" y="0"/>
          <a:ext cx="0" cy="0"/>
          <a:chOff x="0" y="0"/>
          <a:chExt cx="0" cy="0"/>
        </a:xfrm>
      </p:grpSpPr>
    </p:spTree>
    <p:extLst>
      <p:ext uri="{BB962C8B-B14F-4D97-AF65-F5344CB8AC3E}">
        <p14:creationId xmlns:p14="http://schemas.microsoft.com/office/powerpoint/2010/main" val="99990018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p:txBody>
          <a:bodyPr/>
          <a:lstStyle/>
          <a:p>
            <a:r>
              <a:rPr lang="en-US"/>
              <a:t>Providers</a:t>
            </a:r>
            <a:endParaRPr lang="en-US" dirty="0"/>
          </a:p>
        </p:txBody>
      </p:sp>
    </p:spTree>
    <p:extLst>
      <p:ext uri="{BB962C8B-B14F-4D97-AF65-F5344CB8AC3E}">
        <p14:creationId xmlns:p14="http://schemas.microsoft.com/office/powerpoint/2010/main" val="39616955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name="HIDDEN - Slide369">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1"/>
            </p:custDataLst>
          </p:nvPr>
        </p:nvSpPr>
        <p:spPr/>
        <p:txBody>
          <a:bodyPr wrap="square"/>
          <a:lstStyle/>
          <a:p>
            <a:r>
              <a:rPr lang="en-US"/>
              <a:t>Scripts</a:t>
            </a:r>
            <a:endParaRPr lang="en-US" dirty="0"/>
          </a:p>
        </p:txBody>
      </p:sp>
    </p:spTree>
    <p:extLst>
      <p:ext uri="{BB962C8B-B14F-4D97-AF65-F5344CB8AC3E}">
        <p14:creationId xmlns:p14="http://schemas.microsoft.com/office/powerpoint/2010/main" val="29195846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name="HIDDEN - Slide370">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0"/>
            <p:custDataLst>
              <p:custData r:id="rId1"/>
            </p:custDataLst>
          </p:nvPr>
        </p:nvSpPr>
        <p:spPr>
          <a:xfrm>
            <a:off x="265176" y="2011680"/>
            <a:ext cx="9064366" cy="923330"/>
          </a:xfrm>
        </p:spPr>
        <p:txBody>
          <a:bodyPr/>
          <a:lstStyle/>
          <a:p>
            <a:r>
              <a:rPr lang="en-US"/>
              <a:t>Understand how security policys prevent running scripts</a:t>
            </a:r>
          </a:p>
          <a:p>
            <a:r>
              <a:rPr lang="en-US"/>
              <a:t>Understand how to create commenting in scripts and synopsis</a:t>
            </a:r>
            <a:endParaRPr lang="en-US" dirty="0"/>
          </a:p>
        </p:txBody>
      </p:sp>
      <p:sp>
        <p:nvSpPr>
          <p:cNvPr id="5" name="Text Placeholder 4">
            <a:extLst>
              <a:ext uri="{FF2B5EF4-FFF2-40B4-BE49-F238E27FC236}">
                <a16:creationId xmlns:a16="http://schemas.microsoft.com/office/drawing/2014/main" id="{55182462-DFDF-4D48-A92C-42FD52821C4E}"/>
              </a:ext>
            </a:extLst>
          </p:cNvPr>
          <p:cNvSpPr>
            <a:spLocks noGrp="1"/>
          </p:cNvSpPr>
          <p:nvPr>
            <p:ph type="body" sz="quarter" idx="11"/>
            <p:custDataLst>
              <p:custData r:id="rId2"/>
            </p:custDataLst>
          </p:nvPr>
        </p:nvSpPr>
        <p:spPr>
          <a:xfrm>
            <a:off x="269239" y="1189177"/>
            <a:ext cx="11653523" cy="572464"/>
          </a:xfrm>
        </p:spPr>
        <p:txBody>
          <a:bodyPr/>
          <a:lstStyle/>
          <a:p>
            <a:r>
              <a:rPr lang="en-US"/>
              <a:t>After completing Scripts, you will be able to:</a:t>
            </a:r>
            <a:endParaRPr lang="en-US" dirty="0"/>
          </a:p>
        </p:txBody>
      </p:sp>
    </p:spTree>
    <p:extLst>
      <p:ext uri="{BB962C8B-B14F-4D97-AF65-F5344CB8AC3E}">
        <p14:creationId xmlns:p14="http://schemas.microsoft.com/office/powerpoint/2010/main" val="391800673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name="HIDDEN - Slide371">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What is a Script?</a:t>
            </a:r>
            <a:endParaRPr lang="en-US" dirty="0"/>
          </a:p>
        </p:txBody>
      </p:sp>
    </p:spTree>
    <p:extLst>
      <p:ext uri="{BB962C8B-B14F-4D97-AF65-F5344CB8AC3E}">
        <p14:creationId xmlns:p14="http://schemas.microsoft.com/office/powerpoint/2010/main" val="258565984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278242-A3F8-47C2-98EA-9CCDA8B3DC9B}"/>
              </a:ext>
            </a:extLst>
          </p:cNvPr>
          <p:cNvSpPr>
            <a:spLocks noGrp="1"/>
          </p:cNvSpPr>
          <p:nvPr>
            <p:ph type="body" sz="quarter" idx="10"/>
          </p:nvPr>
        </p:nvSpPr>
        <p:spPr>
          <a:xfrm>
            <a:off x="269239" y="1189177"/>
            <a:ext cx="11653523" cy="3416320"/>
          </a:xfrm>
        </p:spPr>
        <p:txBody>
          <a:bodyPr/>
          <a:lstStyle/>
          <a:p>
            <a:r>
              <a:rPr lang="en-US" dirty="0"/>
              <a:t>A statement list in braces “{ }”</a:t>
            </a:r>
          </a:p>
          <a:p>
            <a:endParaRPr lang="en-US" dirty="0"/>
          </a:p>
          <a:p>
            <a:r>
              <a:rPr lang="en-US" dirty="0"/>
              <a:t>Simplifies reuse of code for commands with script block parameters</a:t>
            </a:r>
          </a:p>
          <a:p>
            <a:endParaRPr lang="en-US" dirty="0"/>
          </a:p>
          <a:p>
            <a:r>
              <a:rPr lang="en-US" dirty="0"/>
              <a:t>Can accept parameter values and return output</a:t>
            </a:r>
          </a:p>
          <a:p>
            <a:endParaRPr lang="en-US" dirty="0"/>
          </a:p>
          <a:p>
            <a:r>
              <a:rPr lang="en-US" dirty="0"/>
              <a:t>Used by Cmdlets, Functions, Workflows and Desired State Configuration</a:t>
            </a:r>
          </a:p>
        </p:txBody>
      </p:sp>
      <p:sp>
        <p:nvSpPr>
          <p:cNvPr id="6" name="Title 5"/>
          <p:cNvSpPr>
            <a:spLocks noGrp="1"/>
          </p:cNvSpPr>
          <p:nvPr>
            <p:ph type="title"/>
          </p:nvPr>
        </p:nvSpPr>
        <p:spPr/>
        <p:txBody>
          <a:bodyPr/>
          <a:lstStyle/>
          <a:p>
            <a:r>
              <a:rPr lang="en-US" dirty="0"/>
              <a:t>What is a Script Block?</a:t>
            </a:r>
          </a:p>
        </p:txBody>
      </p:sp>
    </p:spTree>
    <p:extLst>
      <p:ext uri="{BB962C8B-B14F-4D97-AF65-F5344CB8AC3E}">
        <p14:creationId xmlns:p14="http://schemas.microsoft.com/office/powerpoint/2010/main" val="270785681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quarter" idx="10"/>
          </p:nvPr>
        </p:nvSpPr>
        <p:spPr>
          <a:xfrm>
            <a:off x="269239" y="1189177"/>
            <a:ext cx="11653523" cy="4535344"/>
          </a:xfrm>
        </p:spPr>
        <p:txBody>
          <a:bodyPr/>
          <a:lstStyle/>
          <a:p>
            <a:r>
              <a:rPr lang="en-AU" dirty="0"/>
              <a:t>Reusable code</a:t>
            </a:r>
          </a:p>
          <a:p>
            <a:r>
              <a:rPr lang="en-AU" dirty="0"/>
              <a:t>Text file (.ps1) containing one or more PowerShell commands</a:t>
            </a:r>
          </a:p>
          <a:p>
            <a:r>
              <a:rPr lang="en-AU" dirty="0"/>
              <a:t>Simple ‘code packaging’ for distribution purposes</a:t>
            </a:r>
          </a:p>
          <a:p>
            <a:r>
              <a:rPr lang="en-AU" dirty="0"/>
              <a:t>Can also:</a:t>
            </a:r>
          </a:p>
          <a:p>
            <a:pPr lvl="1"/>
            <a:r>
              <a:rPr lang="en-AU" dirty="0">
                <a:latin typeface="+mj-lt"/>
              </a:rPr>
              <a:t>Be digitally signed for security</a:t>
            </a:r>
          </a:p>
          <a:p>
            <a:pPr lvl="1"/>
            <a:r>
              <a:rPr lang="en-AU" dirty="0">
                <a:latin typeface="+mj-lt"/>
              </a:rPr>
              <a:t>Take parameter values</a:t>
            </a:r>
          </a:p>
          <a:p>
            <a:pPr lvl="1"/>
            <a:r>
              <a:rPr lang="en-AU" dirty="0">
                <a:latin typeface="+mj-lt"/>
              </a:rPr>
              <a:t>Return values</a:t>
            </a:r>
          </a:p>
          <a:p>
            <a:pPr lvl="1"/>
            <a:r>
              <a:rPr lang="en-AU" dirty="0">
                <a:latin typeface="+mj-lt"/>
              </a:rPr>
              <a:t>Use the help syntax</a:t>
            </a:r>
          </a:p>
          <a:p>
            <a:endParaRPr lang="en-AU" dirty="0"/>
          </a:p>
          <a:p>
            <a:endParaRPr lang="en-AU" dirty="0"/>
          </a:p>
        </p:txBody>
      </p:sp>
      <p:sp>
        <p:nvSpPr>
          <p:cNvPr id="9" name="Title 8"/>
          <p:cNvSpPr>
            <a:spLocks noGrp="1"/>
          </p:cNvSpPr>
          <p:nvPr>
            <p:ph type="title"/>
          </p:nvPr>
        </p:nvSpPr>
        <p:spPr/>
        <p:txBody>
          <a:bodyPr/>
          <a:lstStyle/>
          <a:p>
            <a:r>
              <a:rPr lang="en-AU"/>
              <a:t>What is a Script?</a:t>
            </a:r>
            <a:endParaRPr lang="en-AU" dirty="0"/>
          </a:p>
        </p:txBody>
      </p:sp>
    </p:spTree>
    <p:extLst>
      <p:ext uri="{BB962C8B-B14F-4D97-AF65-F5344CB8AC3E}">
        <p14:creationId xmlns:p14="http://schemas.microsoft.com/office/powerpoint/2010/main" val="29298335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Simple Script Example</a:t>
            </a:r>
          </a:p>
        </p:txBody>
      </p:sp>
      <p:grpSp>
        <p:nvGrpSpPr>
          <p:cNvPr id="10" name="Group 9">
            <a:extLst>
              <a:ext uri="{FF2B5EF4-FFF2-40B4-BE49-F238E27FC236}">
                <a16:creationId xmlns:a16="http://schemas.microsoft.com/office/drawing/2014/main" id="{7BC3CF6D-E615-434E-BEEF-4BC286D39083}"/>
              </a:ext>
            </a:extLst>
          </p:cNvPr>
          <p:cNvGrpSpPr/>
          <p:nvPr/>
        </p:nvGrpSpPr>
        <p:grpSpPr>
          <a:xfrm>
            <a:off x="457200" y="1295400"/>
            <a:ext cx="11201400" cy="5410200"/>
            <a:chOff x="1761997" y="874570"/>
            <a:chExt cx="10896600" cy="5108859"/>
          </a:xfrm>
        </p:grpSpPr>
        <p:pic>
          <p:nvPicPr>
            <p:cNvPr id="6" name="Picture 5">
              <a:extLst>
                <a:ext uri="{FF2B5EF4-FFF2-40B4-BE49-F238E27FC236}">
                  <a16:creationId xmlns:a16="http://schemas.microsoft.com/office/drawing/2014/main" id="{CBC25C9B-30F6-4329-900A-19A4A6DAFD67}"/>
                </a:ext>
              </a:extLst>
            </p:cNvPr>
            <p:cNvPicPr>
              <a:picLocks noChangeAspect="1"/>
            </p:cNvPicPr>
            <p:nvPr/>
          </p:nvPicPr>
          <p:blipFill>
            <a:blip r:embed="rId3"/>
            <a:stretch>
              <a:fillRect/>
            </a:stretch>
          </p:blipFill>
          <p:spPr>
            <a:xfrm>
              <a:off x="1761997" y="874570"/>
              <a:ext cx="10896600" cy="5108859"/>
            </a:xfrm>
            <a:prstGeom prst="rect">
              <a:avLst/>
            </a:prstGeom>
          </p:spPr>
        </p:pic>
        <p:sp>
          <p:nvSpPr>
            <p:cNvPr id="8" name="Rectangle 7">
              <a:extLst>
                <a:ext uri="{FF2B5EF4-FFF2-40B4-BE49-F238E27FC236}">
                  <a16:creationId xmlns:a16="http://schemas.microsoft.com/office/drawing/2014/main" id="{DCE8F272-CEE9-4460-9FC3-3B9D902AA883}"/>
                </a:ext>
              </a:extLst>
            </p:cNvPr>
            <p:cNvSpPr/>
            <p:nvPr/>
          </p:nvSpPr>
          <p:spPr>
            <a:xfrm>
              <a:off x="2333496" y="2057399"/>
              <a:ext cx="10010903" cy="1972859"/>
            </a:xfrm>
            <a:prstGeom prst="rect">
              <a:avLst/>
            </a:prstGeom>
          </p:spPr>
          <p:txBody>
            <a:bodyPr wrap="square">
              <a:noAutofit/>
            </a:bodyPr>
            <a:lstStyle/>
            <a:p>
              <a:r>
                <a:rPr lang="en-US" sz="1100" dirty="0">
                  <a:solidFill>
                    <a:srgbClr val="0000FF"/>
                  </a:solidFill>
                  <a:latin typeface="Lucida Console" panose="020B0609040504020204" pitchFamily="49" charset="0"/>
                </a:rPr>
                <a:t>Write-Host</a:t>
              </a:r>
              <a:r>
                <a:rPr lang="en-US" sz="1100" dirty="0">
                  <a:solidFill>
                    <a:prstClr val="black"/>
                  </a:solidFill>
                  <a:latin typeface="Lucida Console" panose="020B0609040504020204" pitchFamily="49" charset="0"/>
                </a:rPr>
                <a:t> </a:t>
              </a:r>
              <a:r>
                <a:rPr lang="en-US" sz="1100" dirty="0">
                  <a:solidFill>
                    <a:srgbClr val="8B0000"/>
                  </a:solidFill>
                  <a:latin typeface="Lucida Console" panose="020B0609040504020204" pitchFamily="49" charset="0"/>
                </a:rPr>
                <a:t>"Start of script"</a:t>
              </a:r>
              <a:r>
                <a:rPr lang="en-US" sz="1100" dirty="0">
                  <a:solidFill>
                    <a:prstClr val="black"/>
                  </a:solidFill>
                  <a:latin typeface="Lucida Console" panose="020B0609040504020204" pitchFamily="49" charset="0"/>
                </a:rPr>
                <a:t> </a:t>
              </a:r>
              <a:r>
                <a:rPr lang="en-US" sz="1100" dirty="0">
                  <a:solidFill>
                    <a:srgbClr val="000080"/>
                  </a:solidFill>
                  <a:latin typeface="Lucida Console" panose="020B0609040504020204" pitchFamily="49" charset="0"/>
                </a:rPr>
                <a:t>-</a:t>
              </a:r>
              <a:r>
                <a:rPr lang="en-US" sz="1100" dirty="0" err="1">
                  <a:solidFill>
                    <a:srgbClr val="000080"/>
                  </a:solidFill>
                  <a:latin typeface="Lucida Console" panose="020B0609040504020204" pitchFamily="49" charset="0"/>
                </a:rPr>
                <a:t>ForegroundColor</a:t>
              </a:r>
              <a:r>
                <a:rPr lang="en-US" sz="1100" dirty="0">
                  <a:solidFill>
                    <a:prstClr val="black"/>
                  </a:solidFill>
                  <a:latin typeface="Lucida Console" panose="020B0609040504020204" pitchFamily="49" charset="0"/>
                </a:rPr>
                <a:t> </a:t>
              </a:r>
              <a:r>
                <a:rPr lang="en-US" sz="1100" dirty="0">
                  <a:solidFill>
                    <a:srgbClr val="8A2BE2"/>
                  </a:solidFill>
                  <a:latin typeface="Lucida Console" panose="020B0609040504020204" pitchFamily="49" charset="0"/>
                </a:rPr>
                <a:t>White</a:t>
              </a:r>
              <a:r>
                <a:rPr lang="en-US" sz="1100" dirty="0">
                  <a:solidFill>
                    <a:prstClr val="black"/>
                  </a:solidFill>
                  <a:latin typeface="Lucida Console" panose="020B0609040504020204" pitchFamily="49" charset="0"/>
                </a:rPr>
                <a:t> </a:t>
              </a:r>
              <a:r>
                <a:rPr lang="en-US" sz="1100" dirty="0">
                  <a:solidFill>
                    <a:srgbClr val="000080"/>
                  </a:solidFill>
                  <a:latin typeface="Lucida Console" panose="020B0609040504020204" pitchFamily="49" charset="0"/>
                </a:rPr>
                <a:t>-</a:t>
              </a:r>
              <a:r>
                <a:rPr lang="en-US" sz="1100" dirty="0" err="1">
                  <a:solidFill>
                    <a:srgbClr val="000080"/>
                  </a:solidFill>
                  <a:latin typeface="Lucida Console" panose="020B0609040504020204" pitchFamily="49" charset="0"/>
                </a:rPr>
                <a:t>BackgroundColor</a:t>
              </a:r>
              <a:r>
                <a:rPr lang="en-US" sz="1100" dirty="0">
                  <a:solidFill>
                    <a:prstClr val="black"/>
                  </a:solidFill>
                  <a:latin typeface="Lucida Console" panose="020B0609040504020204" pitchFamily="49" charset="0"/>
                </a:rPr>
                <a:t> </a:t>
              </a:r>
              <a:r>
                <a:rPr lang="en-US" sz="1100" dirty="0">
                  <a:solidFill>
                    <a:srgbClr val="8A2BE2"/>
                  </a:solidFill>
                  <a:latin typeface="Lucida Console" panose="020B0609040504020204" pitchFamily="49" charset="0"/>
                </a:rPr>
                <a:t>Green</a:t>
              </a:r>
              <a:endParaRPr lang="en-US" sz="1100" dirty="0">
                <a:solidFill>
                  <a:prstClr val="black"/>
                </a:solidFill>
                <a:latin typeface="Lucida Console" panose="020B0609040504020204" pitchFamily="49" charset="0"/>
              </a:endParaRPr>
            </a:p>
            <a:p>
              <a:r>
                <a:rPr lang="en-US" sz="1100" dirty="0">
                  <a:solidFill>
                    <a:srgbClr val="0000FF"/>
                  </a:solidFill>
                  <a:latin typeface="Lucida Console" panose="020B0609040504020204" pitchFamily="49" charset="0"/>
                </a:rPr>
                <a:t>Write-Host</a:t>
              </a:r>
              <a:r>
                <a:rPr lang="en-US" sz="1100" dirty="0">
                  <a:solidFill>
                    <a:prstClr val="black"/>
                  </a:solidFill>
                  <a:latin typeface="Lucida Console" panose="020B0609040504020204" pitchFamily="49" charset="0"/>
                </a:rPr>
                <a:t> </a:t>
              </a:r>
              <a:r>
                <a:rPr lang="en-US" sz="1100" dirty="0">
                  <a:solidFill>
                    <a:srgbClr val="8B0000"/>
                  </a:solidFill>
                  <a:latin typeface="Lucida Console" panose="020B0609040504020204" pitchFamily="49" charset="0"/>
                </a:rPr>
                <a:t>"Display the % CPU Time utilization by the ISE"</a:t>
              </a:r>
              <a:r>
                <a:rPr lang="en-US" sz="1100" dirty="0">
                  <a:solidFill>
                    <a:prstClr val="black"/>
                  </a:solidFill>
                  <a:latin typeface="Lucida Console" panose="020B0609040504020204" pitchFamily="49" charset="0"/>
                </a:rPr>
                <a:t> </a:t>
              </a:r>
              <a:r>
                <a:rPr lang="en-US" sz="1100" dirty="0">
                  <a:solidFill>
                    <a:srgbClr val="000080"/>
                  </a:solidFill>
                  <a:latin typeface="Lucida Console" panose="020B0609040504020204" pitchFamily="49" charset="0"/>
                </a:rPr>
                <a:t>-</a:t>
              </a:r>
              <a:r>
                <a:rPr lang="en-US" sz="1100" dirty="0" err="1">
                  <a:solidFill>
                    <a:srgbClr val="000080"/>
                  </a:solidFill>
                  <a:latin typeface="Lucida Console" panose="020B0609040504020204" pitchFamily="49" charset="0"/>
                </a:rPr>
                <a:t>ForegroundColor</a:t>
              </a:r>
              <a:r>
                <a:rPr lang="en-US" sz="1100" dirty="0">
                  <a:solidFill>
                    <a:prstClr val="black"/>
                  </a:solidFill>
                  <a:latin typeface="Lucida Console" panose="020B0609040504020204" pitchFamily="49" charset="0"/>
                </a:rPr>
                <a:t> </a:t>
              </a:r>
              <a:r>
                <a:rPr lang="en-US" sz="1100" dirty="0">
                  <a:solidFill>
                    <a:srgbClr val="8A2BE2"/>
                  </a:solidFill>
                  <a:latin typeface="Lucida Console" panose="020B0609040504020204" pitchFamily="49" charset="0"/>
                </a:rPr>
                <a:t>White</a:t>
              </a:r>
              <a:r>
                <a:rPr lang="en-US" sz="1100" dirty="0">
                  <a:solidFill>
                    <a:prstClr val="black"/>
                  </a:solidFill>
                  <a:latin typeface="Lucida Console" panose="020B0609040504020204" pitchFamily="49" charset="0"/>
                </a:rPr>
                <a:t> </a:t>
              </a:r>
              <a:r>
                <a:rPr lang="en-US" sz="1100" dirty="0">
                  <a:solidFill>
                    <a:srgbClr val="000080"/>
                  </a:solidFill>
                  <a:latin typeface="Lucida Console" panose="020B0609040504020204" pitchFamily="49" charset="0"/>
                </a:rPr>
                <a:t>-</a:t>
              </a:r>
              <a:r>
                <a:rPr lang="en-US" sz="1100" dirty="0" err="1">
                  <a:solidFill>
                    <a:srgbClr val="000080"/>
                  </a:solidFill>
                  <a:latin typeface="Lucida Console" panose="020B0609040504020204" pitchFamily="49" charset="0"/>
                </a:rPr>
                <a:t>BackgroundColor</a:t>
              </a:r>
              <a:r>
                <a:rPr lang="en-US" sz="1100" dirty="0">
                  <a:solidFill>
                    <a:prstClr val="black"/>
                  </a:solidFill>
                  <a:latin typeface="Lucida Console" panose="020B0609040504020204" pitchFamily="49" charset="0"/>
                </a:rPr>
                <a:t> </a:t>
              </a:r>
              <a:r>
                <a:rPr lang="en-US" sz="1100" dirty="0">
                  <a:solidFill>
                    <a:srgbClr val="8A2BE2"/>
                  </a:solidFill>
                  <a:latin typeface="Lucida Console" panose="020B0609040504020204" pitchFamily="49" charset="0"/>
                </a:rPr>
                <a:t>Green</a:t>
              </a:r>
              <a:endParaRPr lang="en-US" sz="1100" dirty="0">
                <a:solidFill>
                  <a:prstClr val="black"/>
                </a:solidFill>
                <a:latin typeface="Lucida Console" panose="020B0609040504020204" pitchFamily="49" charset="0"/>
              </a:endParaRPr>
            </a:p>
            <a:p>
              <a:r>
                <a:rPr lang="en-US" sz="1100" dirty="0">
                  <a:solidFill>
                    <a:srgbClr val="0000FF"/>
                  </a:solidFill>
                  <a:latin typeface="Lucida Console" panose="020B0609040504020204" pitchFamily="49" charset="0"/>
                </a:rPr>
                <a:t>Get-Counter</a:t>
              </a:r>
              <a:r>
                <a:rPr lang="en-US" sz="1100" dirty="0">
                  <a:solidFill>
                    <a:prstClr val="black"/>
                  </a:solidFill>
                  <a:latin typeface="Lucida Console" panose="020B0609040504020204" pitchFamily="49" charset="0"/>
                </a:rPr>
                <a:t> </a:t>
              </a:r>
              <a:r>
                <a:rPr lang="en-US" sz="1100" dirty="0">
                  <a:solidFill>
                    <a:srgbClr val="8B0000"/>
                  </a:solidFill>
                  <a:latin typeface="Lucida Console" panose="020B0609040504020204" pitchFamily="49" charset="0"/>
                </a:rPr>
                <a:t>"\Process(</a:t>
              </a:r>
              <a:r>
                <a:rPr lang="en-US" sz="1100" dirty="0" err="1">
                  <a:solidFill>
                    <a:srgbClr val="8B0000"/>
                  </a:solidFill>
                  <a:latin typeface="Lucida Console" panose="020B0609040504020204" pitchFamily="49" charset="0"/>
                </a:rPr>
                <a:t>powershell_ise</a:t>
              </a:r>
              <a:r>
                <a:rPr lang="en-US" sz="1100" dirty="0">
                  <a:solidFill>
                    <a:srgbClr val="8B0000"/>
                  </a:solidFill>
                  <a:latin typeface="Lucida Console" panose="020B0609040504020204" pitchFamily="49" charset="0"/>
                </a:rPr>
                <a:t>)\% Processor Time" </a:t>
              </a:r>
            </a:p>
          </p:txBody>
        </p:sp>
        <p:sp>
          <p:nvSpPr>
            <p:cNvPr id="9" name="Rectangle 8">
              <a:extLst>
                <a:ext uri="{FF2B5EF4-FFF2-40B4-BE49-F238E27FC236}">
                  <a16:creationId xmlns:a16="http://schemas.microsoft.com/office/drawing/2014/main" id="{EA9454C3-879C-4370-A608-1AD9D8D6BD5B}"/>
                </a:ext>
              </a:extLst>
            </p:cNvPr>
            <p:cNvSpPr/>
            <p:nvPr/>
          </p:nvSpPr>
          <p:spPr>
            <a:xfrm>
              <a:off x="1905000" y="4343400"/>
              <a:ext cx="10439400" cy="1640029"/>
            </a:xfrm>
            <a:prstGeom prst="rect">
              <a:avLst/>
            </a:prstGeom>
          </p:spPr>
          <p:txBody>
            <a:bodyPr wrap="square">
              <a:noAutofit/>
            </a:bodyPr>
            <a:lstStyle/>
            <a:p>
              <a:r>
                <a:rPr lang="fr-FR" sz="1050" dirty="0"/>
                <a:t> </a:t>
              </a:r>
              <a:r>
                <a:rPr lang="fr-FR" sz="1050" dirty="0">
                  <a:solidFill>
                    <a:srgbClr val="F5F5F5"/>
                  </a:solidFill>
                  <a:latin typeface="Lucida Console" panose="020B0609040504020204" pitchFamily="49" charset="0"/>
                </a:rPr>
                <a:t>PS C:\scripts&gt; C:\scripts\Sample.ps1</a:t>
              </a:r>
            </a:p>
            <a:p>
              <a:r>
                <a:rPr lang="en-US" sz="1050" dirty="0">
                  <a:solidFill>
                    <a:srgbClr val="FFFFFF"/>
                  </a:solidFill>
                  <a:highlight>
                    <a:srgbClr val="008000"/>
                  </a:highlight>
                  <a:latin typeface="Lucida Console" panose="020B0609040504020204" pitchFamily="49" charset="0"/>
                </a:rPr>
                <a:t>Start of script</a:t>
              </a:r>
              <a:endParaRPr lang="en-US" sz="1050" dirty="0">
                <a:solidFill>
                  <a:srgbClr val="F5F5F5"/>
                </a:solidFill>
                <a:highlight>
                  <a:srgbClr val="008000"/>
                </a:highlight>
                <a:latin typeface="Lucida Console" panose="020B0609040504020204" pitchFamily="49" charset="0"/>
              </a:endParaRPr>
            </a:p>
            <a:p>
              <a:r>
                <a:rPr lang="en-US" sz="1050" dirty="0">
                  <a:solidFill>
                    <a:srgbClr val="FFFFFF"/>
                  </a:solidFill>
                  <a:highlight>
                    <a:srgbClr val="008000"/>
                  </a:highlight>
                  <a:latin typeface="Lucida Console" panose="020B0609040504020204" pitchFamily="49" charset="0"/>
                </a:rPr>
                <a:t>Display the % CPU Time utilization by the ISE</a:t>
              </a:r>
              <a:endParaRPr lang="en-US" sz="1050" dirty="0">
                <a:solidFill>
                  <a:srgbClr val="F5F5F5"/>
                </a:solidFill>
                <a:highlight>
                  <a:srgbClr val="008000"/>
                </a:highlight>
                <a:latin typeface="Lucida Console" panose="020B0609040504020204" pitchFamily="49" charset="0"/>
              </a:endParaRPr>
            </a:p>
            <a:p>
              <a:endParaRPr lang="en-US" sz="1050" dirty="0">
                <a:solidFill>
                  <a:srgbClr val="F5F5F5"/>
                </a:solidFill>
                <a:highlight>
                  <a:srgbClr val="00FF00"/>
                </a:highlight>
                <a:latin typeface="Lucida Console" panose="020B0609040504020204" pitchFamily="49" charset="0"/>
              </a:endParaRPr>
            </a:p>
            <a:p>
              <a:r>
                <a:rPr lang="en-US" sz="1050" dirty="0">
                  <a:solidFill>
                    <a:srgbClr val="F5F5F5"/>
                  </a:solidFill>
                  <a:latin typeface="Lucida Console" panose="020B0609040504020204" pitchFamily="49" charset="0"/>
                </a:rPr>
                <a:t>Timestamp                 </a:t>
              </a:r>
              <a:r>
                <a:rPr lang="en-US" sz="1050" dirty="0" err="1">
                  <a:solidFill>
                    <a:srgbClr val="F5F5F5"/>
                  </a:solidFill>
                  <a:latin typeface="Lucida Console" panose="020B0609040504020204" pitchFamily="49" charset="0"/>
                </a:rPr>
                <a:t>CounterSamples</a:t>
              </a:r>
              <a:r>
                <a:rPr lang="en-US" sz="1050" dirty="0">
                  <a:solidFill>
                    <a:srgbClr val="F5F5F5"/>
                  </a:solidFill>
                  <a:latin typeface="Lucida Console" panose="020B0609040504020204" pitchFamily="49" charset="0"/>
                </a:rPr>
                <a:t>                                                                                      </a:t>
              </a:r>
            </a:p>
            <a:p>
              <a:r>
                <a:rPr lang="en-US" sz="1050" dirty="0">
                  <a:solidFill>
                    <a:srgbClr val="F5F5F5"/>
                  </a:solidFill>
                  <a:latin typeface="Lucida Console" panose="020B0609040504020204" pitchFamily="49" charset="0"/>
                </a:rPr>
                <a:t>---------                 --------------                                                                                      </a:t>
              </a:r>
            </a:p>
            <a:p>
              <a:r>
                <a:rPr lang="en-US" sz="1050" dirty="0">
                  <a:solidFill>
                    <a:srgbClr val="F5F5F5"/>
                  </a:solidFill>
                  <a:latin typeface="Lucida Console" panose="020B0609040504020204" pitchFamily="49" charset="0"/>
                </a:rPr>
                <a:t>6/25/2018 11:22:39 AM     \\WIN10\process(powershell_ise)\% processor time :                                              </a:t>
              </a:r>
            </a:p>
            <a:p>
              <a:r>
                <a:rPr lang="en-US" sz="1050" dirty="0">
                  <a:solidFill>
                    <a:srgbClr val="F5F5F5"/>
                  </a:solidFill>
                  <a:latin typeface="Lucida Console" panose="020B0609040504020204" pitchFamily="49" charset="0"/>
                </a:rPr>
                <a:t>                          14.0038797593275  </a:t>
              </a:r>
            </a:p>
          </p:txBody>
        </p:sp>
      </p:grpSp>
    </p:spTree>
    <p:extLst>
      <p:ext uri="{BB962C8B-B14F-4D97-AF65-F5344CB8AC3E}">
        <p14:creationId xmlns:p14="http://schemas.microsoft.com/office/powerpoint/2010/main" val="27880211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name="HIDDEN - Slide37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PowerShell Scripts</a:t>
            </a:r>
            <a:endParaRPr lang="en-US" sz="3600" dirty="0">
              <a:solidFill>
                <a:schemeClr val="tx1"/>
              </a:solidFill>
            </a:endParaRPr>
          </a:p>
        </p:txBody>
      </p:sp>
    </p:spTree>
    <p:extLst>
      <p:ext uri="{BB962C8B-B14F-4D97-AF65-F5344CB8AC3E}">
        <p14:creationId xmlns:p14="http://schemas.microsoft.com/office/powerpoint/2010/main" val="181778630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name="HIDDEN - Slide375">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Execution Policies</a:t>
            </a:r>
            <a:endParaRPr lang="en-US" dirty="0"/>
          </a:p>
        </p:txBody>
      </p:sp>
    </p:spTree>
    <p:extLst>
      <p:ext uri="{BB962C8B-B14F-4D97-AF65-F5344CB8AC3E}">
        <p14:creationId xmlns:p14="http://schemas.microsoft.com/office/powerpoint/2010/main" val="409813659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Execution Policy Levels</a:t>
            </a:r>
          </a:p>
        </p:txBody>
      </p:sp>
      <p:graphicFrame>
        <p:nvGraphicFramePr>
          <p:cNvPr id="3" name="Diagram 2"/>
          <p:cNvGraphicFramePr/>
          <p:nvPr>
            <p:extLst>
              <p:ext uri="{D42A27DB-BD31-4B8C-83A1-F6EECF244321}">
                <p14:modId xmlns:p14="http://schemas.microsoft.com/office/powerpoint/2010/main" val="930827385"/>
              </p:ext>
            </p:extLst>
          </p:nvPr>
        </p:nvGraphicFramePr>
        <p:xfrm>
          <a:off x="2732567" y="1210733"/>
          <a:ext cx="769797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108532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98E14EDE-E096-4158-809E-9E604D8ED84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9F36A2C9-EEDE-4A69-AB35-611DF567892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68E1BEB3-D885-44E8-82C6-989DB867C67B}"/>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dgm id="{9E36DE79-EE6C-4A91-ABF9-4A582035168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8B870745-5CB5-43A1-841C-66CCFC0902B6}"/>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graphicEl>
                                              <a:dgm id="{EA47F679-C5D8-4851-A647-B280485EF49F}"/>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graphicEl>
                                              <a:dgm id="{D8E314A4-FC13-4847-8CCA-4C758CE84F17}"/>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graphicEl>
                                              <a:dgm id="{37CFD8B5-E461-4A62-BC8A-CDB7564AF43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Execution Policy Scope</a:t>
            </a:r>
          </a:p>
        </p:txBody>
      </p:sp>
      <p:graphicFrame>
        <p:nvGraphicFramePr>
          <p:cNvPr id="28" name="Diagram 27"/>
          <p:cNvGraphicFramePr/>
          <p:nvPr>
            <p:extLst>
              <p:ext uri="{D42A27DB-BD31-4B8C-83A1-F6EECF244321}">
                <p14:modId xmlns:p14="http://schemas.microsoft.com/office/powerpoint/2010/main" val="975447985"/>
              </p:ext>
            </p:extLst>
          </p:nvPr>
        </p:nvGraphicFramePr>
        <p:xfrm>
          <a:off x="488538" y="1189176"/>
          <a:ext cx="10408062" cy="5578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8"/>
          <p:cNvGrpSpPr/>
          <p:nvPr/>
        </p:nvGrpSpPr>
        <p:grpSpPr>
          <a:xfrm>
            <a:off x="11033586" y="1183389"/>
            <a:ext cx="1110792" cy="5578832"/>
            <a:chOff x="10705493" y="691117"/>
            <a:chExt cx="1110792" cy="5688418"/>
          </a:xfrm>
        </p:grpSpPr>
        <p:sp>
          <p:nvSpPr>
            <p:cNvPr id="8" name="Isosceles Triangle 7"/>
            <p:cNvSpPr/>
            <p:nvPr/>
          </p:nvSpPr>
          <p:spPr>
            <a:xfrm rot="10800000">
              <a:off x="10818317" y="691117"/>
              <a:ext cx="885145" cy="5688418"/>
            </a:xfrm>
            <a:prstGeom prst="triangle">
              <a:avLst/>
            </a:prstGeom>
            <a:solidFill>
              <a:srgbClr val="0078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6" name="TextBox 5"/>
            <p:cNvSpPr txBox="1"/>
            <p:nvPr/>
          </p:nvSpPr>
          <p:spPr>
            <a:xfrm>
              <a:off x="10705493" y="2860162"/>
              <a:ext cx="1110792" cy="923330"/>
            </a:xfrm>
            <a:prstGeom prst="rect">
              <a:avLst/>
            </a:prstGeom>
            <a:solidFill>
              <a:srgbClr val="0078D7"/>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Highest Priority Wins</a:t>
              </a:r>
            </a:p>
          </p:txBody>
        </p:sp>
      </p:grpSp>
    </p:spTree>
    <p:extLst>
      <p:ext uri="{BB962C8B-B14F-4D97-AF65-F5344CB8AC3E}">
        <p14:creationId xmlns:p14="http://schemas.microsoft.com/office/powerpoint/2010/main" val="107269574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graphicEl>
                                              <a:dgm id="{98E14EDE-E096-4158-809E-9E604D8ED84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graphicEl>
                                              <a:dgm id="{9F36A2C9-EEDE-4A69-AB35-611DF567892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graphicEl>
                                              <a:dgm id="{77AC44F0-EB4E-4AA7-9250-EB31DA9FAA4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graphicEl>
                                              <a:dgm id="{AEA2F477-F7C2-4544-986B-9D0A7334103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graphicEl>
                                              <a:dgm id="{F8C7FA05-3AB3-4641-9FD8-DD6A31ADF10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graphicEl>
                                              <a:dgm id="{45954178-B8C0-4311-9708-A568D9A9BC1E}"/>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graphicEl>
                                              <a:dgm id="{139B431D-3F3D-4175-B44B-A536110ECD6B}"/>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graphicEl>
                                              <a:dgm id="{0A03E0FB-6590-4CFF-B46E-DB1D9A5297FC}"/>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graphicEl>
                                              <a:dgm id="{70EDF559-FC04-42E6-91A3-4C20B15A16A6}"/>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graphicEl>
                                              <a:dgm id="{FDFBB843-F491-4091-BB33-F33B71265CF9}"/>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8" grpId="0">
        <p:bldSub>
          <a:bldDgm bld="one"/>
        </p:bldSub>
      </p:bldGraphic>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quarter" idx="10"/>
          </p:nvPr>
        </p:nvSpPr>
        <p:spPr>
          <a:xfrm>
            <a:off x="269239" y="1189177"/>
            <a:ext cx="11653523" cy="3243965"/>
          </a:xfrm>
        </p:spPr>
        <p:txBody>
          <a:bodyPr/>
          <a:lstStyle/>
          <a:p>
            <a:r>
              <a:rPr lang="en-AU" dirty="0"/>
              <a:t>Default Execution Policy (Remote Signed) prevents any scripts from running</a:t>
            </a:r>
          </a:p>
          <a:p>
            <a:endParaRPr lang="en-AU" dirty="0"/>
          </a:p>
          <a:p>
            <a:r>
              <a:rPr lang="en-AU" dirty="0"/>
              <a:t>Must be changed to run any scripts</a:t>
            </a:r>
          </a:p>
          <a:p>
            <a:endParaRPr lang="en-AU" dirty="0"/>
          </a:p>
          <a:p>
            <a:r>
              <a:rPr lang="en-AU" dirty="0"/>
              <a:t>Execution Policy is saved in the registry, and therefore only needs to be changed once per computer</a:t>
            </a:r>
          </a:p>
        </p:txBody>
      </p:sp>
      <p:sp>
        <p:nvSpPr>
          <p:cNvPr id="9" name="Title 8"/>
          <p:cNvSpPr>
            <a:spLocks noGrp="1"/>
          </p:cNvSpPr>
          <p:nvPr>
            <p:ph type="title"/>
          </p:nvPr>
        </p:nvSpPr>
        <p:spPr/>
        <p:txBody>
          <a:bodyPr/>
          <a:lstStyle/>
          <a:p>
            <a:r>
              <a:rPr lang="en-AU"/>
              <a:t>Script Execution</a:t>
            </a:r>
            <a:endParaRPr lang="en-AU" dirty="0"/>
          </a:p>
        </p:txBody>
      </p:sp>
    </p:spTree>
    <p:extLst>
      <p:ext uri="{BB962C8B-B14F-4D97-AF65-F5344CB8AC3E}">
        <p14:creationId xmlns:p14="http://schemas.microsoft.com/office/powerpoint/2010/main" val="196172726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6DC2-3F35-453D-9E1E-68BC23361667}"/>
              </a:ext>
            </a:extLst>
          </p:cNvPr>
          <p:cNvSpPr>
            <a:spLocks noGrp="1"/>
          </p:cNvSpPr>
          <p:nvPr>
            <p:ph type="title"/>
          </p:nvPr>
        </p:nvSpPr>
        <p:spPr/>
        <p:txBody>
          <a:bodyPr>
            <a:normAutofit fontScale="90000"/>
          </a:bodyPr>
          <a:lstStyle/>
          <a:p>
            <a:r>
              <a:rPr lang="en-AU" dirty="0"/>
              <a:t> Determine Execution Policy in Effect</a:t>
            </a:r>
            <a:br>
              <a:rPr lang="en-AU" dirty="0"/>
            </a:br>
            <a:endParaRPr lang="en-US" dirty="0"/>
          </a:p>
        </p:txBody>
      </p:sp>
      <p:sp>
        <p:nvSpPr>
          <p:cNvPr id="4" name="Rectangle 3"/>
          <p:cNvSpPr/>
          <p:nvPr/>
        </p:nvSpPr>
        <p:spPr>
          <a:xfrm>
            <a:off x="1028700" y="2667000"/>
            <a:ext cx="10134600" cy="733278"/>
          </a:xfrm>
          <a:prstGeom prst="rect">
            <a:avLst/>
          </a:prstGeom>
          <a:solidFill>
            <a:srgbClr val="012456"/>
          </a:solidFill>
        </p:spPr>
        <p:txBody>
          <a:bodyPr wrap="square">
            <a:spAutoFit/>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a:t>
            </a:r>
            <a:r>
              <a:rPr lang="en-AU" sz="2400" dirty="0" err="1">
                <a:solidFill>
                  <a:srgbClr val="E0FFFF"/>
                </a:solidFill>
                <a:latin typeface="Lucida Console" panose="020B0609040504020204" pitchFamily="49" charset="0"/>
              </a:rPr>
              <a:t>ExecutionPolicy</a:t>
            </a:r>
            <a:endParaRPr lang="en-AU" dirty="0">
              <a:solidFill>
                <a:srgbClr val="FFE4B5"/>
              </a:solidFill>
              <a:latin typeface="Lucida Console" panose="020B0609040504020204" pitchFamily="49" charset="0"/>
            </a:endParaRPr>
          </a:p>
          <a:p>
            <a:r>
              <a:rPr lang="en-AU" dirty="0">
                <a:solidFill>
                  <a:srgbClr val="FFE4B5"/>
                </a:solidFill>
                <a:latin typeface="Lucida Console" panose="020B0609040504020204" pitchFamily="49" charset="0"/>
              </a:rPr>
              <a:t> </a:t>
            </a:r>
          </a:p>
        </p:txBody>
      </p:sp>
    </p:spTree>
    <p:extLst>
      <p:ext uri="{BB962C8B-B14F-4D97-AF65-F5344CB8AC3E}">
        <p14:creationId xmlns:p14="http://schemas.microsoft.com/office/powerpoint/2010/main" val="28677833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E661-605C-4151-B9B5-89223157E30D}"/>
              </a:ext>
            </a:extLst>
          </p:cNvPr>
          <p:cNvSpPr>
            <a:spLocks noGrp="1"/>
          </p:cNvSpPr>
          <p:nvPr>
            <p:ph type="title"/>
          </p:nvPr>
        </p:nvSpPr>
        <p:spPr/>
        <p:txBody>
          <a:bodyPr>
            <a:normAutofit fontScale="90000"/>
          </a:bodyPr>
          <a:lstStyle/>
          <a:p>
            <a:r>
              <a:rPr lang="en-AU" dirty="0"/>
              <a:t>Determine Which Execution Policy is in Effect</a:t>
            </a:r>
            <a:br>
              <a:rPr lang="en-AU" dirty="0"/>
            </a:br>
            <a:br>
              <a:rPr lang="en-AU" dirty="0"/>
            </a:br>
            <a:endParaRPr lang="en-US" dirty="0"/>
          </a:p>
        </p:txBody>
      </p:sp>
      <p:sp>
        <p:nvSpPr>
          <p:cNvPr id="4" name="Rectangle 3"/>
          <p:cNvSpPr/>
          <p:nvPr/>
        </p:nvSpPr>
        <p:spPr>
          <a:xfrm>
            <a:off x="2891643" y="1513718"/>
            <a:ext cx="6408713" cy="3693319"/>
          </a:xfrm>
          <a:prstGeom prst="rect">
            <a:avLst/>
          </a:prstGeom>
          <a:solidFill>
            <a:srgbClr val="012456"/>
          </a:solidFill>
        </p:spPr>
        <p:txBody>
          <a:bodyPr wrap="square">
            <a:spAutoFit/>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a:t>
            </a:r>
            <a:r>
              <a:rPr lang="en-AU" sz="2400" dirty="0" err="1">
                <a:solidFill>
                  <a:srgbClr val="E0FFFF"/>
                </a:solidFill>
                <a:latin typeface="Lucida Console" panose="020B0609040504020204" pitchFamily="49" charset="0"/>
              </a:rPr>
              <a:t>ExecutionPolicy</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–List</a:t>
            </a:r>
          </a:p>
          <a:p>
            <a:endParaRPr lang="en-AU" sz="2400" dirty="0">
              <a:solidFill>
                <a:srgbClr val="FFE4B5"/>
              </a:solidFill>
              <a:latin typeface="Lucida Console" panose="020B0609040504020204" pitchFamily="49" charset="0"/>
            </a:endParaRPr>
          </a:p>
          <a:p>
            <a:r>
              <a:rPr lang="en-AU" sz="2400" dirty="0">
                <a:solidFill>
                  <a:srgbClr val="F5F5F5"/>
                </a:solidFill>
                <a:latin typeface="Lucida Console" panose="020B0609040504020204" pitchFamily="49" charset="0"/>
              </a:rPr>
              <a:t>Scope           ExecutionPolicy</a:t>
            </a:r>
          </a:p>
          <a:p>
            <a:r>
              <a:rPr lang="en-AU" sz="2400" dirty="0">
                <a:solidFill>
                  <a:srgbClr val="F5F5F5"/>
                </a:solidFill>
                <a:latin typeface="Lucida Console" panose="020B0609040504020204" pitchFamily="49" charset="0"/>
              </a:rPr>
              <a:t>-----           ---------------</a:t>
            </a:r>
          </a:p>
          <a:p>
            <a:r>
              <a:rPr lang="en-AU" sz="2400" dirty="0" err="1">
                <a:solidFill>
                  <a:srgbClr val="F5F5F5"/>
                </a:solidFill>
                <a:latin typeface="Lucida Console" panose="020B0609040504020204" pitchFamily="49" charset="0"/>
              </a:rPr>
              <a:t>MachinePolicy</a:t>
            </a:r>
            <a:r>
              <a:rPr lang="en-AU" sz="2400" dirty="0">
                <a:solidFill>
                  <a:srgbClr val="F5F5F5"/>
                </a:solidFill>
                <a:latin typeface="Lucida Console" panose="020B0609040504020204" pitchFamily="49" charset="0"/>
              </a:rPr>
              <a:t>   Undefined</a:t>
            </a:r>
          </a:p>
          <a:p>
            <a:r>
              <a:rPr lang="en-AU" sz="2400" dirty="0" err="1">
                <a:solidFill>
                  <a:srgbClr val="F5F5F5"/>
                </a:solidFill>
                <a:latin typeface="Lucida Console" panose="020B0609040504020204" pitchFamily="49" charset="0"/>
              </a:rPr>
              <a:t>UserPolicy</a:t>
            </a:r>
            <a:r>
              <a:rPr lang="en-AU" sz="2400" dirty="0">
                <a:solidFill>
                  <a:srgbClr val="F5F5F5"/>
                </a:solidFill>
                <a:latin typeface="Lucida Console" panose="020B0609040504020204" pitchFamily="49" charset="0"/>
              </a:rPr>
              <a:t>      Undefined</a:t>
            </a:r>
          </a:p>
          <a:p>
            <a:r>
              <a:rPr lang="en-AU" sz="2400" dirty="0">
                <a:solidFill>
                  <a:srgbClr val="F5F5F5"/>
                </a:solidFill>
                <a:latin typeface="Lucida Console" panose="020B0609040504020204" pitchFamily="49" charset="0"/>
              </a:rPr>
              <a:t>Process         Undefined</a:t>
            </a:r>
          </a:p>
          <a:p>
            <a:r>
              <a:rPr lang="en-AU" sz="2400" dirty="0" err="1">
                <a:solidFill>
                  <a:srgbClr val="F5F5F5"/>
                </a:solidFill>
                <a:latin typeface="Lucida Console" panose="020B0609040504020204" pitchFamily="49" charset="0"/>
              </a:rPr>
              <a:t>CurrentUser</a:t>
            </a:r>
            <a:r>
              <a:rPr lang="en-AU" sz="2400" dirty="0">
                <a:solidFill>
                  <a:srgbClr val="F5F5F5"/>
                </a:solidFill>
                <a:latin typeface="Lucida Console" panose="020B0609040504020204" pitchFamily="49" charset="0"/>
              </a:rPr>
              <a:t>     Undefined</a:t>
            </a:r>
          </a:p>
          <a:p>
            <a:r>
              <a:rPr lang="en-AU" sz="2400" dirty="0" err="1">
                <a:solidFill>
                  <a:srgbClr val="F5F5F5"/>
                </a:solidFill>
                <a:latin typeface="Lucida Console" panose="020B0609040504020204" pitchFamily="49" charset="0"/>
              </a:rPr>
              <a:t>LocalMachine</a:t>
            </a:r>
            <a:r>
              <a:rPr lang="en-AU" sz="2400" dirty="0">
                <a:solidFill>
                  <a:srgbClr val="F5F5F5"/>
                </a:solidFill>
                <a:latin typeface="Lucida Console" panose="020B0609040504020204" pitchFamily="49" charset="0"/>
              </a:rPr>
              <a:t>    </a:t>
            </a:r>
            <a:r>
              <a:rPr lang="en-AU" sz="2400" dirty="0" err="1">
                <a:solidFill>
                  <a:srgbClr val="F5F5F5"/>
                </a:solidFill>
                <a:latin typeface="Lucida Console" panose="020B0609040504020204" pitchFamily="49" charset="0"/>
              </a:rPr>
              <a:t>RemoteSigned</a:t>
            </a:r>
            <a:r>
              <a:rPr lang="en-AU" sz="2400"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 </a:t>
            </a:r>
          </a:p>
          <a:p>
            <a:r>
              <a:rPr lang="en-AU" dirty="0">
                <a:solidFill>
                  <a:srgbClr val="FFE4B5"/>
                </a:solidFill>
                <a:latin typeface="Lucida Console" panose="020B0609040504020204" pitchFamily="49" charset="0"/>
              </a:rPr>
              <a:t> </a:t>
            </a:r>
          </a:p>
        </p:txBody>
      </p:sp>
      <p:sp>
        <p:nvSpPr>
          <p:cNvPr id="6" name="Rectangle 5"/>
          <p:cNvSpPr/>
          <p:nvPr/>
        </p:nvSpPr>
        <p:spPr>
          <a:xfrm>
            <a:off x="2891643" y="4467339"/>
            <a:ext cx="5328593" cy="428836"/>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2" name="Left Brace 31"/>
          <p:cNvSpPr/>
          <p:nvPr/>
        </p:nvSpPr>
        <p:spPr>
          <a:xfrm rot="10800000">
            <a:off x="9416791" y="2929648"/>
            <a:ext cx="387660" cy="198436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33" name="Rectangle 32"/>
          <p:cNvSpPr/>
          <p:nvPr/>
        </p:nvSpPr>
        <p:spPr>
          <a:xfrm>
            <a:off x="9920886" y="3379962"/>
            <a:ext cx="1692672" cy="1080120"/>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AU" sz="1800" dirty="0">
                <a:solidFill>
                  <a:schemeClr val="tx1">
                    <a:lumMod val="50000"/>
                  </a:schemeClr>
                </a:solidFill>
                <a:latin typeface="Segoe UI Light" panose="020B0502040204020203" pitchFamily="34" charset="0"/>
                <a:cs typeface="Segoe UI Light" panose="020B0502040204020203" pitchFamily="34" charset="0"/>
              </a:rPr>
              <a:t>Top most takes precedence</a:t>
            </a:r>
          </a:p>
        </p:txBody>
      </p:sp>
      <p:sp>
        <p:nvSpPr>
          <p:cNvPr id="34" name="Rectangular Callout 33"/>
          <p:cNvSpPr/>
          <p:nvPr/>
        </p:nvSpPr>
        <p:spPr>
          <a:xfrm>
            <a:off x="5732205" y="5562600"/>
            <a:ext cx="3038708" cy="1080120"/>
          </a:xfrm>
          <a:prstGeom prst="wedgeRectCallout">
            <a:avLst>
              <a:gd name="adj1" fmla="val -31078"/>
              <a:gd name="adj2" fmla="val -111193"/>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AU" sz="2000" dirty="0">
                <a:solidFill>
                  <a:schemeClr val="tx1">
                    <a:lumMod val="50000"/>
                  </a:schemeClr>
                </a:solidFill>
                <a:latin typeface="Segoe UI Light" panose="020B0502040204020203" pitchFamily="34" charset="0"/>
                <a:cs typeface="Segoe UI Light" panose="020B0502040204020203" pitchFamily="34" charset="0"/>
              </a:rPr>
              <a:t>Effective Policy</a:t>
            </a:r>
          </a:p>
        </p:txBody>
      </p:sp>
    </p:spTree>
    <p:extLst>
      <p:ext uri="{BB962C8B-B14F-4D97-AF65-F5344CB8AC3E}">
        <p14:creationId xmlns:p14="http://schemas.microsoft.com/office/powerpoint/2010/main" val="4987120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BBE2-CF72-4636-B69E-7FE4F3D03006}"/>
              </a:ext>
            </a:extLst>
          </p:cNvPr>
          <p:cNvSpPr>
            <a:spLocks noGrp="1"/>
          </p:cNvSpPr>
          <p:nvPr>
            <p:ph type="title"/>
          </p:nvPr>
        </p:nvSpPr>
        <p:spPr/>
        <p:txBody>
          <a:bodyPr>
            <a:normAutofit fontScale="90000"/>
          </a:bodyPr>
          <a:lstStyle/>
          <a:p>
            <a:r>
              <a:rPr lang="en-AU"/>
              <a:t>Set Execution Policy - User</a:t>
            </a:r>
            <a:br>
              <a:rPr lang="en-AU"/>
            </a:br>
            <a:br>
              <a:rPr lang="en-AU"/>
            </a:b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024325801"/>
              </p:ext>
            </p:extLst>
          </p:nvPr>
        </p:nvGraphicFramePr>
        <p:xfrm>
          <a:off x="269240" y="2956901"/>
          <a:ext cx="11428012" cy="822960"/>
        </p:xfrm>
        <a:graphic>
          <a:graphicData uri="http://schemas.openxmlformats.org/drawingml/2006/table">
            <a:tbl>
              <a:tblPr firstRow="1" bandRow="1"/>
              <a:tblGrid>
                <a:gridCol w="11428012">
                  <a:extLst>
                    <a:ext uri="{9D8B030D-6E8A-4147-A177-3AD203B41FA5}">
                      <a16:colId xmlns:a16="http://schemas.microsoft.com/office/drawing/2014/main" val="3914647217"/>
                    </a:ext>
                  </a:extLst>
                </a:gridCol>
              </a:tblGrid>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E0FFFF"/>
                          </a:solidFill>
                          <a:latin typeface="Lucida Console" panose="020B0609040504020204" pitchFamily="49" charset="0"/>
                        </a:rPr>
                        <a:t>Set-</a:t>
                      </a:r>
                      <a:r>
                        <a:rPr lang="en-AU" sz="2400" dirty="0" err="1">
                          <a:solidFill>
                            <a:srgbClr val="E0FFFF"/>
                          </a:solidFill>
                          <a:latin typeface="Lucida Console" panose="020B0609040504020204" pitchFamily="49" charset="0"/>
                        </a:rPr>
                        <a:t>ExecutionPolicy</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-Scope</a:t>
                      </a:r>
                      <a:r>
                        <a:rPr lang="en-AU" sz="2400" dirty="0">
                          <a:solidFill>
                            <a:srgbClr val="F5F5F5"/>
                          </a:solidFill>
                          <a:latin typeface="Lucida Console" panose="020B0609040504020204" pitchFamily="49" charset="0"/>
                        </a:rPr>
                        <a:t> </a:t>
                      </a:r>
                      <a:r>
                        <a:rPr lang="en-AU" sz="2400" dirty="0" err="1">
                          <a:solidFill>
                            <a:srgbClr val="EE82EE"/>
                          </a:solidFill>
                          <a:latin typeface="Lucida Console" panose="020B0609040504020204" pitchFamily="49" charset="0"/>
                        </a:rPr>
                        <a:t>CurrentUser</a:t>
                      </a:r>
                      <a:r>
                        <a:rPr lang="en-AU" sz="2400" dirty="0">
                          <a:solidFill>
                            <a:srgbClr val="EE82EE"/>
                          </a:solidFill>
                          <a:latin typeface="Lucida Console" panose="020B0609040504020204" pitchFamily="49" charset="0"/>
                        </a:rPr>
                        <a:t> </a:t>
                      </a:r>
                      <a:r>
                        <a:rPr lang="en-AU" sz="2400" dirty="0">
                          <a:solidFill>
                            <a:srgbClr val="FFE4B5"/>
                          </a:solidFill>
                          <a:latin typeface="Lucida Console" panose="020B0609040504020204" pitchFamily="49" charset="0"/>
                        </a:rPr>
                        <a:t>-</a:t>
                      </a:r>
                      <a:r>
                        <a:rPr lang="en-AU" sz="2400" dirty="0" err="1">
                          <a:solidFill>
                            <a:srgbClr val="FFE4B5"/>
                          </a:solidFill>
                          <a:latin typeface="Lucida Console" panose="020B0609040504020204" pitchFamily="49" charset="0"/>
                        </a:rPr>
                        <a:t>ExecutionPolicy</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Unrestricted</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756170418"/>
                  </a:ext>
                </a:extLst>
              </a:tr>
            </a:tbl>
          </a:graphicData>
        </a:graphic>
      </p:graphicFrame>
      <p:sp>
        <p:nvSpPr>
          <p:cNvPr id="6" name="Rectangular Callout 8">
            <a:extLst>
              <a:ext uri="{FF2B5EF4-FFF2-40B4-BE49-F238E27FC236}">
                <a16:creationId xmlns:a16="http://schemas.microsoft.com/office/drawing/2014/main" id="{CBE06E5D-3AE2-4B28-9039-9A3F597F1F71}"/>
              </a:ext>
            </a:extLst>
          </p:cNvPr>
          <p:cNvSpPr/>
          <p:nvPr/>
        </p:nvSpPr>
        <p:spPr>
          <a:xfrm>
            <a:off x="6324600" y="4495800"/>
            <a:ext cx="4560624" cy="990015"/>
          </a:xfrm>
          <a:prstGeom prst="wedgeRectCallout">
            <a:avLst>
              <a:gd name="adj1" fmla="val -45094"/>
              <a:gd name="adj2" fmla="val -139155"/>
            </a:avLst>
          </a:prstGeom>
          <a:solidFill>
            <a:srgbClr val="FFFFFF">
              <a:lumMod val="85000"/>
            </a:srgb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Apply setting to current user only, default is current machine</a:t>
            </a:r>
            <a:endPar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78140366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Script Block </a:t>
            </a:r>
            <a:r>
              <a:rPr lang="en-US" dirty="0"/>
              <a:t>- Examples</a:t>
            </a:r>
          </a:p>
        </p:txBody>
      </p:sp>
      <p:graphicFrame>
        <p:nvGraphicFramePr>
          <p:cNvPr id="5" name="Table 4"/>
          <p:cNvGraphicFramePr>
            <a:graphicFrameLocks noGrp="1"/>
          </p:cNvGraphicFramePr>
          <p:nvPr>
            <p:extLst>
              <p:ext uri="{D42A27DB-BD31-4B8C-83A1-F6EECF244321}">
                <p14:modId xmlns:p14="http://schemas.microsoft.com/office/powerpoint/2010/main" val="4002736805"/>
              </p:ext>
            </p:extLst>
          </p:nvPr>
        </p:nvGraphicFramePr>
        <p:xfrm>
          <a:off x="864214" y="1905000"/>
          <a:ext cx="10718186" cy="457200"/>
        </p:xfrm>
        <a:graphic>
          <a:graphicData uri="http://schemas.openxmlformats.org/drawingml/2006/table">
            <a:tbl>
              <a:tblPr firstRow="1" bandRow="1">
                <a:tableStyleId>{5C22544A-7EE6-4342-B048-85BDC9FD1C3A}</a:tableStyleId>
              </a:tblPr>
              <a:tblGrid>
                <a:gridCol w="10718186">
                  <a:extLst>
                    <a:ext uri="{9D8B030D-6E8A-4147-A177-3AD203B41FA5}">
                      <a16:colId xmlns:a16="http://schemas.microsoft.com/office/drawing/2014/main" val="2931782967"/>
                    </a:ext>
                  </a:extLst>
                </a:gridCol>
              </a:tblGrid>
              <a:tr h="370840">
                <a:tc>
                  <a:txBody>
                    <a:bodyPr/>
                    <a:lstStyle/>
                    <a:p>
                      <a:r>
                        <a:rPr lang="en-AU" sz="2400" b="0" dirty="0">
                          <a:solidFill>
                            <a:srgbClr val="F5F5F5"/>
                          </a:solidFill>
                          <a:latin typeface="Lucida Console" panose="020B0609040504020204" pitchFamily="49" charset="0"/>
                        </a:rPr>
                        <a:t>{</a:t>
                      </a:r>
                      <a:r>
                        <a:rPr lang="en-AU" sz="2400" b="0" dirty="0">
                          <a:solidFill>
                            <a:srgbClr val="EE82EE"/>
                          </a:solidFill>
                          <a:latin typeface="Lucida Console" panose="020B0609040504020204" pitchFamily="49" charset="0"/>
                        </a:rPr>
                        <a:t>&lt;statement</a:t>
                      </a:r>
                      <a:r>
                        <a:rPr lang="en-AU" sz="2400" b="0" dirty="0">
                          <a:solidFill>
                            <a:srgbClr val="F5F5F5"/>
                          </a:solidFill>
                          <a:latin typeface="Lucida Console" panose="020B0609040504020204" pitchFamily="49" charset="0"/>
                        </a:rPr>
                        <a:t> </a:t>
                      </a:r>
                      <a:r>
                        <a:rPr lang="en-AU" sz="2400" b="0" dirty="0">
                          <a:solidFill>
                            <a:srgbClr val="EE82EE"/>
                          </a:solidFill>
                          <a:latin typeface="Lucida Console" panose="020B0609040504020204" pitchFamily="49" charset="0"/>
                        </a:rPr>
                        <a:t>list&gt;</a:t>
                      </a:r>
                      <a:r>
                        <a:rPr lang="en-AU" sz="2400" b="0" dirty="0">
                          <a:solidFill>
                            <a:srgbClr val="F5F5F5"/>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184813984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3283872"/>
              </p:ext>
            </p:extLst>
          </p:nvPr>
        </p:nvGraphicFramePr>
        <p:xfrm>
          <a:off x="864214" y="2743200"/>
          <a:ext cx="10718186" cy="1554480"/>
        </p:xfrm>
        <a:graphic>
          <a:graphicData uri="http://schemas.openxmlformats.org/drawingml/2006/table">
            <a:tbl>
              <a:tblPr firstRow="1" bandRow="1">
                <a:tableStyleId>{5C22544A-7EE6-4342-B048-85BDC9FD1C3A}</a:tableStyleId>
              </a:tblPr>
              <a:tblGrid>
                <a:gridCol w="10718186">
                  <a:extLst>
                    <a:ext uri="{9D8B030D-6E8A-4147-A177-3AD203B41FA5}">
                      <a16:colId xmlns:a16="http://schemas.microsoft.com/office/drawing/2014/main" val="23491813"/>
                    </a:ext>
                  </a:extLst>
                </a:gridCol>
              </a:tblGrid>
              <a:tr h="370840">
                <a:tc>
                  <a:txBody>
                    <a:bodyPr/>
                    <a:lstStyle/>
                    <a:p>
                      <a:r>
                        <a:rPr lang="en-AU" sz="2400" b="0" dirty="0">
                          <a:solidFill>
                            <a:srgbClr val="F5F5F5"/>
                          </a:solidFill>
                          <a:latin typeface="Lucida Console" panose="020B0609040504020204" pitchFamily="49" charset="0"/>
                        </a:rPr>
                        <a:t>{</a:t>
                      </a:r>
                    </a:p>
                    <a:p>
                      <a:r>
                        <a:rPr lang="en-AU" sz="2400" b="0" dirty="0" err="1">
                          <a:solidFill>
                            <a:srgbClr val="E0FFFF"/>
                          </a:solidFill>
                          <a:latin typeface="Lucida Console" panose="020B0609040504020204" pitchFamily="49" charset="0"/>
                        </a:rPr>
                        <a:t>param</a:t>
                      </a:r>
                      <a:r>
                        <a:rPr lang="en-AU" sz="2400" b="0" dirty="0">
                          <a:solidFill>
                            <a:srgbClr val="F5F5F5"/>
                          </a:solidFill>
                          <a:latin typeface="Lucida Console" panose="020B0609040504020204" pitchFamily="49" charset="0"/>
                        </a:rPr>
                        <a:t> (</a:t>
                      </a:r>
                      <a:r>
                        <a:rPr lang="en-AU" sz="2400" b="0" dirty="0">
                          <a:solidFill>
                            <a:srgbClr val="FF4500"/>
                          </a:solidFill>
                          <a:latin typeface="Lucida Console" panose="020B0609040504020204" pitchFamily="49" charset="0"/>
                        </a:rPr>
                        <a:t>$parameter1</a:t>
                      </a:r>
                      <a:r>
                        <a:rPr lang="en-AU" sz="2400" b="0" dirty="0">
                          <a:solidFill>
                            <a:srgbClr val="D3D3D3"/>
                          </a:solidFill>
                          <a:latin typeface="Lucida Console" panose="020B0609040504020204" pitchFamily="49" charset="0"/>
                        </a:rPr>
                        <a:t>,</a:t>
                      </a:r>
                      <a:r>
                        <a:rPr lang="en-AU" sz="2400" b="0" dirty="0">
                          <a:solidFill>
                            <a:srgbClr val="FF4500"/>
                          </a:solidFill>
                          <a:latin typeface="Lucida Console" panose="020B0609040504020204" pitchFamily="49" charset="0"/>
                        </a:rPr>
                        <a:t>$parameterN</a:t>
                      </a:r>
                      <a:r>
                        <a:rPr lang="en-AU" sz="2400" b="0" dirty="0">
                          <a:solidFill>
                            <a:srgbClr val="F5F5F5"/>
                          </a:solidFill>
                          <a:latin typeface="Lucida Console" panose="020B0609040504020204" pitchFamily="49" charset="0"/>
                        </a:rPr>
                        <a:t>)</a:t>
                      </a:r>
                    </a:p>
                    <a:p>
                      <a:r>
                        <a:rPr lang="en-AU" sz="2400" b="0" dirty="0">
                          <a:solidFill>
                            <a:srgbClr val="EE82EE"/>
                          </a:solidFill>
                          <a:latin typeface="Lucida Console" panose="020B0609040504020204" pitchFamily="49" charset="0"/>
                        </a:rPr>
                        <a:t>&lt;statement</a:t>
                      </a:r>
                      <a:r>
                        <a:rPr lang="en-AU" sz="2400" b="0" dirty="0">
                          <a:solidFill>
                            <a:srgbClr val="F5F5F5"/>
                          </a:solidFill>
                          <a:latin typeface="Lucida Console" panose="020B0609040504020204" pitchFamily="49" charset="0"/>
                        </a:rPr>
                        <a:t> </a:t>
                      </a:r>
                      <a:r>
                        <a:rPr lang="en-AU" sz="2400" b="0" dirty="0">
                          <a:solidFill>
                            <a:srgbClr val="EE82EE"/>
                          </a:solidFill>
                          <a:latin typeface="Lucida Console" panose="020B0609040504020204" pitchFamily="49" charset="0"/>
                        </a:rPr>
                        <a:t>list&gt;</a:t>
                      </a:r>
                      <a:endParaRPr lang="en-AU" sz="2400" b="0" dirty="0">
                        <a:solidFill>
                          <a:srgbClr val="F5F5F5"/>
                        </a:solidFill>
                        <a:latin typeface="Lucida Console" panose="020B0609040504020204" pitchFamily="49" charset="0"/>
                      </a:endParaRPr>
                    </a:p>
                    <a:p>
                      <a:r>
                        <a:rPr lang="en-AU" sz="2400" b="0" dirty="0">
                          <a:solidFill>
                            <a:srgbClr val="F5F5F5"/>
                          </a:solidFill>
                          <a:latin typeface="Lucida Console" panose="020B0609040504020204" pitchFamily="49" charset="0"/>
                        </a:rPr>
                        <a:t>} </a:t>
                      </a:r>
                    </a:p>
                  </a:txBody>
                  <a:tcPr>
                    <a:solidFill>
                      <a:srgbClr val="012456"/>
                    </a:solidFill>
                  </a:tcPr>
                </a:tc>
                <a:extLst>
                  <a:ext uri="{0D108BD9-81ED-4DB2-BD59-A6C34878D82A}">
                    <a16:rowId xmlns:a16="http://schemas.microsoft.com/office/drawing/2014/main" val="3972660802"/>
                  </a:ext>
                </a:extLst>
              </a:tr>
            </a:tbl>
          </a:graphicData>
        </a:graphic>
      </p:graphicFrame>
      <p:graphicFrame>
        <p:nvGraphicFramePr>
          <p:cNvPr id="10" name="Table 9">
            <a:extLst>
              <a:ext uri="{FF2B5EF4-FFF2-40B4-BE49-F238E27FC236}">
                <a16:creationId xmlns:a16="http://schemas.microsoft.com/office/drawing/2014/main" id="{A242E9A4-CCF8-403C-B363-E54BFDA9C5B0}"/>
              </a:ext>
            </a:extLst>
          </p:cNvPr>
          <p:cNvGraphicFramePr>
            <a:graphicFrameLocks noGrp="1"/>
          </p:cNvGraphicFramePr>
          <p:nvPr>
            <p:extLst>
              <p:ext uri="{D42A27DB-BD31-4B8C-83A1-F6EECF244321}">
                <p14:modId xmlns:p14="http://schemas.microsoft.com/office/powerpoint/2010/main" val="4135955177"/>
              </p:ext>
            </p:extLst>
          </p:nvPr>
        </p:nvGraphicFramePr>
        <p:xfrm>
          <a:off x="864214" y="4648200"/>
          <a:ext cx="10718186" cy="1188720"/>
        </p:xfrm>
        <a:graphic>
          <a:graphicData uri="http://schemas.openxmlformats.org/drawingml/2006/table">
            <a:tbl>
              <a:tblPr firstRow="1" bandRow="1">
                <a:tableStyleId>{5C22544A-7EE6-4342-B048-85BDC9FD1C3A}</a:tableStyleId>
              </a:tblPr>
              <a:tblGrid>
                <a:gridCol w="10718186">
                  <a:extLst>
                    <a:ext uri="{9D8B030D-6E8A-4147-A177-3AD203B41FA5}">
                      <a16:colId xmlns:a16="http://schemas.microsoft.com/office/drawing/2014/main" val="23491813"/>
                    </a:ext>
                  </a:extLst>
                </a:gridCol>
              </a:tblGrid>
              <a:tr h="187960">
                <a:tc>
                  <a:txBody>
                    <a:bodyPr/>
                    <a:lstStyle/>
                    <a:p>
                      <a:r>
                        <a:rPr lang="en-US" sz="2400" b="0" dirty="0">
                          <a:solidFill>
                            <a:srgbClr val="F5F5F5"/>
                          </a:solidFill>
                          <a:latin typeface="Lucida Console" panose="020B0609040504020204" pitchFamily="49" charset="0"/>
                        </a:rPr>
                        <a:t>PS C:\&gt; </a:t>
                      </a:r>
                      <a:r>
                        <a:rPr lang="en-US" sz="2400" b="0" kern="1200" dirty="0">
                          <a:solidFill>
                            <a:srgbClr val="E0FFFF"/>
                          </a:solidFill>
                          <a:latin typeface="Lucida Console" panose="020B0609040504020204" pitchFamily="49" charset="0"/>
                          <a:ea typeface="+mn-ea"/>
                          <a:cs typeface="+mn-cs"/>
                        </a:rPr>
                        <a:t>$</a:t>
                      </a:r>
                      <a:r>
                        <a:rPr lang="en-US" sz="2400" b="0" kern="1200" dirty="0" err="1">
                          <a:solidFill>
                            <a:srgbClr val="E0FFFF"/>
                          </a:solidFill>
                          <a:latin typeface="Lucida Console" panose="020B0609040504020204" pitchFamily="49" charset="0"/>
                          <a:ea typeface="+mn-ea"/>
                          <a:cs typeface="+mn-cs"/>
                        </a:rPr>
                        <a:t>scriptblock</a:t>
                      </a:r>
                      <a:r>
                        <a:rPr lang="en-US" sz="2400" b="0" kern="1200" dirty="0">
                          <a:solidFill>
                            <a:srgbClr val="FF4500"/>
                          </a:solidFill>
                          <a:latin typeface="Lucida Console" panose="020B0609040504020204" pitchFamily="49" charset="0"/>
                          <a:ea typeface="+mn-ea"/>
                          <a:cs typeface="+mn-cs"/>
                        </a:rPr>
                        <a:t> </a:t>
                      </a:r>
                      <a:r>
                        <a:rPr lang="en-US" sz="2400" b="0" dirty="0">
                          <a:solidFill>
                            <a:srgbClr val="F5F5F5"/>
                          </a:solidFill>
                          <a:latin typeface="Lucida Console" panose="020B0609040504020204" pitchFamily="49" charset="0"/>
                        </a:rPr>
                        <a:t>= { </a:t>
                      </a:r>
                      <a:r>
                        <a:rPr lang="en-US" sz="2400" b="0" kern="1200" dirty="0">
                          <a:solidFill>
                            <a:srgbClr val="E0FFFF"/>
                          </a:solidFill>
                          <a:latin typeface="Lucida Console" panose="020B0609040504020204" pitchFamily="49" charset="0"/>
                          <a:ea typeface="+mn-ea"/>
                          <a:cs typeface="+mn-cs"/>
                        </a:rPr>
                        <a:t>param</a:t>
                      </a:r>
                      <a:r>
                        <a:rPr lang="en-US" sz="2400" b="0" kern="1200" dirty="0">
                          <a:solidFill>
                            <a:srgbClr val="F5F5F5"/>
                          </a:solidFill>
                          <a:latin typeface="Lucida Console" panose="020B0609040504020204" pitchFamily="49" charset="0"/>
                          <a:ea typeface="+mn-ea"/>
                          <a:cs typeface="+mn-cs"/>
                        </a:rPr>
                        <a:t>(</a:t>
                      </a:r>
                      <a:r>
                        <a:rPr lang="en-US" sz="2400" b="0" kern="1200" dirty="0">
                          <a:solidFill>
                            <a:srgbClr val="FF4500"/>
                          </a:solidFill>
                          <a:latin typeface="Lucida Console" panose="020B0609040504020204" pitchFamily="49" charset="0"/>
                          <a:ea typeface="+mn-ea"/>
                          <a:cs typeface="+mn-cs"/>
                        </a:rPr>
                        <a:t>$test</a:t>
                      </a:r>
                      <a:r>
                        <a:rPr lang="en-US" sz="2400" b="0" dirty="0">
                          <a:solidFill>
                            <a:srgbClr val="F5F5F5"/>
                          </a:solidFill>
                          <a:latin typeface="Lucida Console" panose="020B0609040504020204" pitchFamily="49" charset="0"/>
                        </a:rPr>
                        <a:t>) </a:t>
                      </a:r>
                      <a:r>
                        <a:rPr lang="en-US" sz="2400" b="0" kern="1200" dirty="0">
                          <a:solidFill>
                            <a:srgbClr val="EE82EE"/>
                          </a:solidFill>
                          <a:latin typeface="Lucida Console" panose="020B0609040504020204" pitchFamily="49" charset="0"/>
                          <a:ea typeface="+mn-ea"/>
                          <a:cs typeface="+mn-cs"/>
                        </a:rPr>
                        <a:t>write-host</a:t>
                      </a:r>
                      <a:r>
                        <a:rPr lang="en-US" sz="2400" b="0" dirty="0">
                          <a:solidFill>
                            <a:srgbClr val="F5F5F5"/>
                          </a:solidFill>
                          <a:latin typeface="Lucida Console" panose="020B0609040504020204" pitchFamily="49" charset="0"/>
                        </a:rPr>
                        <a:t> </a:t>
                      </a:r>
                      <a:r>
                        <a:rPr lang="en-US" sz="2400" b="0" kern="1200" dirty="0">
                          <a:solidFill>
                            <a:srgbClr val="EE82EE"/>
                          </a:solidFill>
                          <a:latin typeface="Lucida Console" panose="020B0609040504020204" pitchFamily="49" charset="0"/>
                          <a:ea typeface="+mn-ea"/>
                          <a:cs typeface="+mn-cs"/>
                        </a:rPr>
                        <a:t>$test</a:t>
                      </a:r>
                      <a:r>
                        <a:rPr lang="en-US" sz="2400" b="0" dirty="0">
                          <a:solidFill>
                            <a:srgbClr val="F5F5F5"/>
                          </a:solidFill>
                          <a:latin typeface="Lucida Console" panose="020B0609040504020204" pitchFamily="49" charset="0"/>
                        </a:rPr>
                        <a:t>}</a:t>
                      </a:r>
                    </a:p>
                    <a:p>
                      <a:r>
                        <a:rPr lang="en-US" sz="2400" b="0" dirty="0">
                          <a:solidFill>
                            <a:srgbClr val="F5F5F5"/>
                          </a:solidFill>
                          <a:latin typeface="Lucida Console" panose="020B0609040504020204" pitchFamily="49" charset="0"/>
                        </a:rPr>
                        <a:t>PS C:\&gt; </a:t>
                      </a:r>
                      <a:r>
                        <a:rPr lang="en-US" sz="2400" b="0" kern="1200" dirty="0">
                          <a:solidFill>
                            <a:srgbClr val="E0FFFF"/>
                          </a:solidFill>
                          <a:latin typeface="Lucida Console" panose="020B0609040504020204" pitchFamily="49" charset="0"/>
                          <a:ea typeface="+mn-ea"/>
                          <a:cs typeface="+mn-cs"/>
                        </a:rPr>
                        <a:t>&amp;$</a:t>
                      </a:r>
                      <a:r>
                        <a:rPr lang="en-US" sz="2400" b="0" kern="1200" dirty="0" err="1">
                          <a:solidFill>
                            <a:srgbClr val="E0FFFF"/>
                          </a:solidFill>
                          <a:latin typeface="Lucida Console" panose="020B0609040504020204" pitchFamily="49" charset="0"/>
                          <a:ea typeface="+mn-ea"/>
                          <a:cs typeface="+mn-cs"/>
                        </a:rPr>
                        <a:t>scriptblock</a:t>
                      </a:r>
                      <a:r>
                        <a:rPr lang="en-US" sz="2400" b="0" kern="1200" dirty="0">
                          <a:solidFill>
                            <a:srgbClr val="E0FFFF"/>
                          </a:solidFill>
                          <a:latin typeface="Lucida Console" panose="020B0609040504020204" pitchFamily="49" charset="0"/>
                          <a:ea typeface="+mn-ea"/>
                          <a:cs typeface="+mn-cs"/>
                        </a:rPr>
                        <a:t> </a:t>
                      </a:r>
                      <a:r>
                        <a:rPr lang="en-US" sz="2400" b="0" kern="1200" dirty="0">
                          <a:solidFill>
                            <a:srgbClr val="FF4500"/>
                          </a:solidFill>
                          <a:latin typeface="Lucida Console" panose="020B0609040504020204" pitchFamily="49" charset="0"/>
                          <a:ea typeface="+mn-ea"/>
                          <a:cs typeface="+mn-cs"/>
                        </a:rPr>
                        <a:t>"2"</a:t>
                      </a:r>
                    </a:p>
                    <a:p>
                      <a:r>
                        <a:rPr lang="en-US" sz="2400" b="0" kern="1200" dirty="0">
                          <a:solidFill>
                            <a:srgbClr val="EE82EE"/>
                          </a:solidFill>
                          <a:latin typeface="Lucida Console" panose="020B0609040504020204" pitchFamily="49" charset="0"/>
                          <a:ea typeface="+mn-ea"/>
                          <a:cs typeface="+mn-cs"/>
                        </a:rPr>
                        <a:t>2</a:t>
                      </a:r>
                      <a:r>
                        <a:rPr lang="en-AU" sz="2400" b="0" kern="1200" dirty="0">
                          <a:solidFill>
                            <a:srgbClr val="EE82EE"/>
                          </a:solidFill>
                          <a:latin typeface="Lucida Console" panose="020B0609040504020204" pitchFamily="49" charset="0"/>
                          <a:ea typeface="+mn-ea"/>
                          <a:cs typeface="+mn-cs"/>
                        </a:rPr>
                        <a:t> </a:t>
                      </a:r>
                    </a:p>
                  </a:txBody>
                  <a:tcPr>
                    <a:solidFill>
                      <a:srgbClr val="012456"/>
                    </a:solidFill>
                  </a:tcPr>
                </a:tc>
                <a:extLst>
                  <a:ext uri="{0D108BD9-81ED-4DB2-BD59-A6C34878D82A}">
                    <a16:rowId xmlns:a16="http://schemas.microsoft.com/office/drawing/2014/main" val="3972660802"/>
                  </a:ext>
                </a:extLst>
              </a:tr>
            </a:tbl>
          </a:graphicData>
        </a:graphic>
      </p:graphicFrame>
    </p:spTree>
    <p:extLst>
      <p:ext uri="{BB962C8B-B14F-4D97-AF65-F5344CB8AC3E}">
        <p14:creationId xmlns:p14="http://schemas.microsoft.com/office/powerpoint/2010/main" val="163531168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name="HIDDEN - Slide38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Execution Policy</a:t>
            </a:r>
            <a:endParaRPr lang="en-US" sz="3600" dirty="0">
              <a:solidFill>
                <a:schemeClr val="tx1"/>
              </a:solidFill>
            </a:endParaRPr>
          </a:p>
        </p:txBody>
      </p:sp>
    </p:spTree>
    <p:extLst>
      <p:ext uri="{BB962C8B-B14F-4D97-AF65-F5344CB8AC3E}">
        <p14:creationId xmlns:p14="http://schemas.microsoft.com/office/powerpoint/2010/main" val="173242019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name="HIDDEN - Slide383">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28023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name="HIDDEN - Slide384">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Launching a script</a:t>
            </a:r>
            <a:endParaRPr lang="en-US" dirty="0"/>
          </a:p>
        </p:txBody>
      </p:sp>
    </p:spTree>
    <p:extLst>
      <p:ext uri="{BB962C8B-B14F-4D97-AF65-F5344CB8AC3E}">
        <p14:creationId xmlns:p14="http://schemas.microsoft.com/office/powerpoint/2010/main" val="171992702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Running a Script From the Shell</a:t>
            </a:r>
          </a:p>
        </p:txBody>
      </p:sp>
      <p:graphicFrame>
        <p:nvGraphicFramePr>
          <p:cNvPr id="31" name="Table 30">
            <a:extLst>
              <a:ext uri="{FF2B5EF4-FFF2-40B4-BE49-F238E27FC236}">
                <a16:creationId xmlns:a16="http://schemas.microsoft.com/office/drawing/2014/main" id="{1BE09E93-A8F3-4DDF-AFBE-7424B4181CE3}"/>
              </a:ext>
            </a:extLst>
          </p:cNvPr>
          <p:cNvGraphicFramePr>
            <a:graphicFrameLocks noGrp="1"/>
          </p:cNvGraphicFramePr>
          <p:nvPr>
            <p:extLst>
              <p:ext uri="{D42A27DB-BD31-4B8C-83A1-F6EECF244321}">
                <p14:modId xmlns:p14="http://schemas.microsoft.com/office/powerpoint/2010/main" val="1326693782"/>
              </p:ext>
            </p:extLst>
          </p:nvPr>
        </p:nvGraphicFramePr>
        <p:xfrm>
          <a:off x="2057400" y="1371600"/>
          <a:ext cx="6646857" cy="1200400"/>
        </p:xfrm>
        <a:graphic>
          <a:graphicData uri="http://schemas.openxmlformats.org/drawingml/2006/table">
            <a:tbl>
              <a:tblPr firstRow="1" bandRow="1"/>
              <a:tblGrid>
                <a:gridCol w="6646857">
                  <a:extLst>
                    <a:ext uri="{9D8B030D-6E8A-4147-A177-3AD203B41FA5}">
                      <a16:colId xmlns:a16="http://schemas.microsoft.com/office/drawing/2014/main" val="2792924573"/>
                    </a:ext>
                  </a:extLst>
                </a:gridCol>
              </a:tblGrid>
              <a:tr h="600200">
                <a:tc>
                  <a:txBody>
                    <a:bodyPr/>
                    <a:lstStyle>
                      <a:lvl1pPr marL="0" algn="l" defTabSz="914367" rtl="0" eaLnBrk="1" latinLnBrk="0" hangingPunct="1">
                        <a:defRPr sz="1765" kern="1200">
                          <a:solidFill>
                            <a:schemeClr val="tx1"/>
                          </a:solidFill>
                          <a:latin typeface="Segoe UI"/>
                        </a:defRPr>
                      </a:lvl1pPr>
                      <a:lvl2pPr marL="457183" algn="l" defTabSz="914367" rtl="0" eaLnBrk="1" latinLnBrk="0" hangingPunct="1">
                        <a:defRPr sz="1765" kern="1200">
                          <a:solidFill>
                            <a:schemeClr val="tx1"/>
                          </a:solidFill>
                          <a:latin typeface="Segoe UI"/>
                        </a:defRPr>
                      </a:lvl2pPr>
                      <a:lvl3pPr marL="914367" algn="l" defTabSz="914367" rtl="0" eaLnBrk="1" latinLnBrk="0" hangingPunct="1">
                        <a:defRPr sz="1765" kern="1200">
                          <a:solidFill>
                            <a:schemeClr val="tx1"/>
                          </a:solidFill>
                          <a:latin typeface="Segoe UI"/>
                        </a:defRPr>
                      </a:lvl3pPr>
                      <a:lvl4pPr marL="1371550" algn="l" defTabSz="914367" rtl="0" eaLnBrk="1" latinLnBrk="0" hangingPunct="1">
                        <a:defRPr sz="1765" kern="1200">
                          <a:solidFill>
                            <a:schemeClr val="tx1"/>
                          </a:solidFill>
                          <a:latin typeface="Segoe UI"/>
                        </a:defRPr>
                      </a:lvl4pPr>
                      <a:lvl5pPr marL="1828734" algn="l" defTabSz="914367" rtl="0" eaLnBrk="1" latinLnBrk="0" hangingPunct="1">
                        <a:defRPr sz="1765" kern="1200">
                          <a:solidFill>
                            <a:schemeClr val="tx1"/>
                          </a:solidFill>
                          <a:latin typeface="Segoe UI"/>
                        </a:defRPr>
                      </a:lvl5pPr>
                      <a:lvl6pPr marL="2285918" algn="l" defTabSz="914367" rtl="0" eaLnBrk="1" latinLnBrk="0" hangingPunct="1">
                        <a:defRPr sz="1765" kern="1200">
                          <a:solidFill>
                            <a:schemeClr val="tx1"/>
                          </a:solidFill>
                          <a:latin typeface="Segoe UI"/>
                        </a:defRPr>
                      </a:lvl6pPr>
                      <a:lvl7pPr marL="2743101" algn="l" defTabSz="914367" rtl="0" eaLnBrk="1" latinLnBrk="0" hangingPunct="1">
                        <a:defRPr sz="1765" kern="1200">
                          <a:solidFill>
                            <a:schemeClr val="tx1"/>
                          </a:solidFill>
                          <a:latin typeface="Segoe UI"/>
                        </a:defRPr>
                      </a:lvl7pPr>
                      <a:lvl8pPr marL="3200284" algn="l" defTabSz="914367" rtl="0" eaLnBrk="1" latinLnBrk="0" hangingPunct="1">
                        <a:defRPr sz="1765" kern="1200">
                          <a:solidFill>
                            <a:schemeClr val="tx1"/>
                          </a:solidFill>
                          <a:latin typeface="Segoe UI"/>
                        </a:defRPr>
                      </a:lvl8pPr>
                      <a:lvl9pPr marL="3657469" algn="l" defTabSz="914367" rtl="0" eaLnBrk="1" latinLnBrk="0" hangingPunct="1">
                        <a:defRPr sz="1765" kern="1200">
                          <a:solidFill>
                            <a:schemeClr val="tx1"/>
                          </a:solidFill>
                          <a:latin typeface="Segoe UI"/>
                        </a:defRPr>
                      </a:lvl9pPr>
                    </a:lstStyle>
                    <a:p>
                      <a:pPr algn="l"/>
                      <a:r>
                        <a:rPr lang="en-AU" sz="2400" b="0" dirty="0">
                          <a:solidFill>
                            <a:schemeClr val="tx1">
                              <a:lumMod val="50000"/>
                            </a:schemeClr>
                          </a:solidFill>
                          <a:latin typeface="Segoe UI Light" panose="020B0502040204020203" pitchFamily="34" charset="0"/>
                          <a:ea typeface=""/>
                          <a:cs typeface="Segoe UI Light" panose="020B0502040204020203" pitchFamily="34" charset="0"/>
                        </a:rPr>
                        <a:t>Full path and file name</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7870524"/>
                  </a:ext>
                </a:extLst>
              </a:tr>
              <a:tr h="600200">
                <a:tc>
                  <a:txBody>
                    <a:bodyPr/>
                    <a:lstStyle>
                      <a:lvl1pPr marL="0" algn="l" defTabSz="914367" rtl="0" eaLnBrk="1" latinLnBrk="0" hangingPunct="1">
                        <a:defRPr sz="1765" kern="1200">
                          <a:solidFill>
                            <a:schemeClr val="tx1"/>
                          </a:solidFill>
                          <a:latin typeface="Segoe UI"/>
                        </a:defRPr>
                      </a:lvl1pPr>
                      <a:lvl2pPr marL="457183" algn="l" defTabSz="914367" rtl="0" eaLnBrk="1" latinLnBrk="0" hangingPunct="1">
                        <a:defRPr sz="1765" kern="1200">
                          <a:solidFill>
                            <a:schemeClr val="tx1"/>
                          </a:solidFill>
                          <a:latin typeface="Segoe UI"/>
                        </a:defRPr>
                      </a:lvl2pPr>
                      <a:lvl3pPr marL="914367" algn="l" defTabSz="914367" rtl="0" eaLnBrk="1" latinLnBrk="0" hangingPunct="1">
                        <a:defRPr sz="1765" kern="1200">
                          <a:solidFill>
                            <a:schemeClr val="tx1"/>
                          </a:solidFill>
                          <a:latin typeface="Segoe UI"/>
                        </a:defRPr>
                      </a:lvl3pPr>
                      <a:lvl4pPr marL="1371550" algn="l" defTabSz="914367" rtl="0" eaLnBrk="1" latinLnBrk="0" hangingPunct="1">
                        <a:defRPr sz="1765" kern="1200">
                          <a:solidFill>
                            <a:schemeClr val="tx1"/>
                          </a:solidFill>
                          <a:latin typeface="Segoe UI"/>
                        </a:defRPr>
                      </a:lvl4pPr>
                      <a:lvl5pPr marL="1828734" algn="l" defTabSz="914367" rtl="0" eaLnBrk="1" latinLnBrk="0" hangingPunct="1">
                        <a:defRPr sz="1765" kern="1200">
                          <a:solidFill>
                            <a:schemeClr val="tx1"/>
                          </a:solidFill>
                          <a:latin typeface="Segoe UI"/>
                        </a:defRPr>
                      </a:lvl5pPr>
                      <a:lvl6pPr marL="2285918" algn="l" defTabSz="914367" rtl="0" eaLnBrk="1" latinLnBrk="0" hangingPunct="1">
                        <a:defRPr sz="1765" kern="1200">
                          <a:solidFill>
                            <a:schemeClr val="tx1"/>
                          </a:solidFill>
                          <a:latin typeface="Segoe UI"/>
                        </a:defRPr>
                      </a:lvl6pPr>
                      <a:lvl7pPr marL="2743101" algn="l" defTabSz="914367" rtl="0" eaLnBrk="1" latinLnBrk="0" hangingPunct="1">
                        <a:defRPr sz="1765" kern="1200">
                          <a:solidFill>
                            <a:schemeClr val="tx1"/>
                          </a:solidFill>
                          <a:latin typeface="Segoe UI"/>
                        </a:defRPr>
                      </a:lvl7pPr>
                      <a:lvl8pPr marL="3200284" algn="l" defTabSz="914367" rtl="0" eaLnBrk="1" latinLnBrk="0" hangingPunct="1">
                        <a:defRPr sz="1765" kern="1200">
                          <a:solidFill>
                            <a:schemeClr val="tx1"/>
                          </a:solidFill>
                          <a:latin typeface="Segoe UI"/>
                        </a:defRPr>
                      </a:lvl8pPr>
                      <a:lvl9pPr marL="3657469" algn="l" defTabSz="914367" rtl="0" eaLnBrk="1" latinLnBrk="0" hangingPunct="1">
                        <a:defRPr sz="1765" kern="1200">
                          <a:solidFill>
                            <a:schemeClr val="tx1"/>
                          </a:solidFill>
                          <a:latin typeface="Segoe UI"/>
                        </a:defRPr>
                      </a:lvl9p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c:\scripts\script.ps1</a:t>
                      </a:r>
                      <a:endParaRPr lang="en-AU" sz="2000" dirty="0">
                        <a:solidFill>
                          <a:srgbClr val="FF4500"/>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865215817"/>
                  </a:ext>
                </a:extLst>
              </a:tr>
            </a:tbl>
          </a:graphicData>
        </a:graphic>
      </p:graphicFrame>
      <p:graphicFrame>
        <p:nvGraphicFramePr>
          <p:cNvPr id="32" name="Table 31">
            <a:extLst>
              <a:ext uri="{FF2B5EF4-FFF2-40B4-BE49-F238E27FC236}">
                <a16:creationId xmlns:a16="http://schemas.microsoft.com/office/drawing/2014/main" id="{EFA71C49-52D1-4B48-9F83-7A7AA5E03158}"/>
              </a:ext>
            </a:extLst>
          </p:cNvPr>
          <p:cNvGraphicFramePr>
            <a:graphicFrameLocks noGrp="1"/>
          </p:cNvGraphicFramePr>
          <p:nvPr>
            <p:extLst>
              <p:ext uri="{D42A27DB-BD31-4B8C-83A1-F6EECF244321}">
                <p14:modId xmlns:p14="http://schemas.microsoft.com/office/powerpoint/2010/main" val="4259381770"/>
              </p:ext>
            </p:extLst>
          </p:nvPr>
        </p:nvGraphicFramePr>
        <p:xfrm>
          <a:off x="2057400" y="2769087"/>
          <a:ext cx="6646857" cy="1184097"/>
        </p:xfrm>
        <a:graphic>
          <a:graphicData uri="http://schemas.openxmlformats.org/drawingml/2006/table">
            <a:tbl>
              <a:tblPr firstRow="1" bandRow="1"/>
              <a:tblGrid>
                <a:gridCol w="6646857">
                  <a:extLst>
                    <a:ext uri="{9D8B030D-6E8A-4147-A177-3AD203B41FA5}">
                      <a16:colId xmlns:a16="http://schemas.microsoft.com/office/drawing/2014/main" val="3965758410"/>
                    </a:ext>
                  </a:extLst>
                </a:gridCol>
              </a:tblGrid>
              <a:tr h="583897">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lumMod val="50000"/>
                            </a:schemeClr>
                          </a:solidFill>
                          <a:latin typeface="Segoe UI Light" panose="020B0502040204020203" pitchFamily="34" charset="0"/>
                          <a:cs typeface="Segoe UI Light" panose="020B0502040204020203" pitchFamily="34" charset="0"/>
                        </a:rPr>
                        <a:t>Script in current directory</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195661963"/>
                  </a:ext>
                </a:extLst>
              </a:tr>
              <a:tr h="600200">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a:solidFill>
                            <a:srgbClr val="F5F5F5"/>
                          </a:solidFill>
                          <a:latin typeface="Lucida Console" panose="020B0609040504020204" pitchFamily="49" charset="0"/>
                        </a:rPr>
                        <a:t>PS C:\Scripts&gt; </a:t>
                      </a:r>
                      <a:r>
                        <a:rPr lang="en-AU" sz="2000" dirty="0">
                          <a:solidFill>
                            <a:srgbClr val="E0FFFF"/>
                          </a:solidFill>
                          <a:latin typeface="Lucida Console" panose="020B0609040504020204" pitchFamily="49" charset="0"/>
                        </a:rPr>
                        <a:t>.\script.ps1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010927883"/>
                  </a:ext>
                </a:extLst>
              </a:tr>
            </a:tbl>
          </a:graphicData>
        </a:graphic>
      </p:graphicFrame>
      <p:graphicFrame>
        <p:nvGraphicFramePr>
          <p:cNvPr id="33" name="Table 32">
            <a:extLst>
              <a:ext uri="{FF2B5EF4-FFF2-40B4-BE49-F238E27FC236}">
                <a16:creationId xmlns:a16="http://schemas.microsoft.com/office/drawing/2014/main" id="{8FB7D71F-0C48-4317-A862-AD7CB3230E25}"/>
              </a:ext>
            </a:extLst>
          </p:cNvPr>
          <p:cNvGraphicFramePr>
            <a:graphicFrameLocks noGrp="1"/>
          </p:cNvGraphicFramePr>
          <p:nvPr>
            <p:extLst>
              <p:ext uri="{D42A27DB-BD31-4B8C-83A1-F6EECF244321}">
                <p14:modId xmlns:p14="http://schemas.microsoft.com/office/powerpoint/2010/main" val="3025072101"/>
              </p:ext>
            </p:extLst>
          </p:nvPr>
        </p:nvGraphicFramePr>
        <p:xfrm>
          <a:off x="2053389" y="4150271"/>
          <a:ext cx="6646857" cy="1200400"/>
        </p:xfrm>
        <a:graphic>
          <a:graphicData uri="http://schemas.openxmlformats.org/drawingml/2006/table">
            <a:tbl>
              <a:tblPr firstRow="1" bandRow="1"/>
              <a:tblGrid>
                <a:gridCol w="6646857">
                  <a:extLst>
                    <a:ext uri="{9D8B030D-6E8A-4147-A177-3AD203B41FA5}">
                      <a16:colId xmlns:a16="http://schemas.microsoft.com/office/drawing/2014/main" val="241020899"/>
                    </a:ext>
                  </a:extLst>
                </a:gridCol>
              </a:tblGrid>
              <a:tr h="600200">
                <a:tc>
                  <a:txBody>
                    <a:bodyPr/>
                    <a:lstStyle>
                      <a:lvl1pPr marL="0" algn="l" defTabSz="914367" rtl="0" eaLnBrk="1" latinLnBrk="0" hangingPunct="1">
                        <a:defRPr sz="1765" kern="1200">
                          <a:solidFill>
                            <a:schemeClr val="tx1"/>
                          </a:solidFill>
                          <a:latin typeface="Segoe UI"/>
                        </a:defRPr>
                      </a:lvl1pPr>
                      <a:lvl2pPr marL="457183" algn="l" defTabSz="914367" rtl="0" eaLnBrk="1" latinLnBrk="0" hangingPunct="1">
                        <a:defRPr sz="1765" kern="1200">
                          <a:solidFill>
                            <a:schemeClr val="tx1"/>
                          </a:solidFill>
                          <a:latin typeface="Segoe UI"/>
                        </a:defRPr>
                      </a:lvl2pPr>
                      <a:lvl3pPr marL="914367" algn="l" defTabSz="914367" rtl="0" eaLnBrk="1" latinLnBrk="0" hangingPunct="1">
                        <a:defRPr sz="1765" kern="1200">
                          <a:solidFill>
                            <a:schemeClr val="tx1"/>
                          </a:solidFill>
                          <a:latin typeface="Segoe UI"/>
                        </a:defRPr>
                      </a:lvl3pPr>
                      <a:lvl4pPr marL="1371550" algn="l" defTabSz="914367" rtl="0" eaLnBrk="1" latinLnBrk="0" hangingPunct="1">
                        <a:defRPr sz="1765" kern="1200">
                          <a:solidFill>
                            <a:schemeClr val="tx1"/>
                          </a:solidFill>
                          <a:latin typeface="Segoe UI"/>
                        </a:defRPr>
                      </a:lvl4pPr>
                      <a:lvl5pPr marL="1828734" algn="l" defTabSz="914367" rtl="0" eaLnBrk="1" latinLnBrk="0" hangingPunct="1">
                        <a:defRPr sz="1765" kern="1200">
                          <a:solidFill>
                            <a:schemeClr val="tx1"/>
                          </a:solidFill>
                          <a:latin typeface="Segoe UI"/>
                        </a:defRPr>
                      </a:lvl5pPr>
                      <a:lvl6pPr marL="2285918" algn="l" defTabSz="914367" rtl="0" eaLnBrk="1" latinLnBrk="0" hangingPunct="1">
                        <a:defRPr sz="1765" kern="1200">
                          <a:solidFill>
                            <a:schemeClr val="tx1"/>
                          </a:solidFill>
                          <a:latin typeface="Segoe UI"/>
                        </a:defRPr>
                      </a:lvl6pPr>
                      <a:lvl7pPr marL="2743101" algn="l" defTabSz="914367" rtl="0" eaLnBrk="1" latinLnBrk="0" hangingPunct="1">
                        <a:defRPr sz="1765" kern="1200">
                          <a:solidFill>
                            <a:schemeClr val="tx1"/>
                          </a:solidFill>
                          <a:latin typeface="Segoe UI"/>
                        </a:defRPr>
                      </a:lvl7pPr>
                      <a:lvl8pPr marL="3200284" algn="l" defTabSz="914367" rtl="0" eaLnBrk="1" latinLnBrk="0" hangingPunct="1">
                        <a:defRPr sz="1765" kern="1200">
                          <a:solidFill>
                            <a:schemeClr val="tx1"/>
                          </a:solidFill>
                          <a:latin typeface="Segoe UI"/>
                        </a:defRPr>
                      </a:lvl8pPr>
                      <a:lvl9pPr marL="3657469" algn="l" defTabSz="914367" rtl="0" eaLnBrk="1" latinLnBrk="0" hangingPunct="1">
                        <a:defRPr sz="1765" kern="1200">
                          <a:solidFill>
                            <a:schemeClr val="tx1"/>
                          </a:solidFill>
                          <a:latin typeface="Segoe UI"/>
                        </a:defRPr>
                      </a:lvl9pPr>
                    </a:lstStyle>
                    <a:p>
                      <a:pPr algn="l"/>
                      <a:r>
                        <a:rPr lang="en-AU" sz="2400" b="0" dirty="0">
                          <a:solidFill>
                            <a:schemeClr val="tx1">
                              <a:lumMod val="50000"/>
                            </a:schemeClr>
                          </a:solidFill>
                          <a:latin typeface="Segoe UI Light" panose="020B0502040204020203" pitchFamily="34" charset="0"/>
                          <a:ea typeface=""/>
                          <a:cs typeface="Segoe UI Light" panose="020B0502040204020203" pitchFamily="34" charset="0"/>
                        </a:rPr>
                        <a:t>Spaces in path (tab completion helps)</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2384727"/>
                  </a:ext>
                </a:extLst>
              </a:tr>
              <a:tr h="600200">
                <a:tc>
                  <a:txBody>
                    <a:bodyPr/>
                    <a:lstStyle>
                      <a:lvl1pPr marL="0" algn="l" defTabSz="914367" rtl="0" eaLnBrk="1" latinLnBrk="0" hangingPunct="1">
                        <a:defRPr sz="1765" kern="1200">
                          <a:solidFill>
                            <a:schemeClr val="tx1"/>
                          </a:solidFill>
                          <a:latin typeface="Segoe UI"/>
                        </a:defRPr>
                      </a:lvl1pPr>
                      <a:lvl2pPr marL="457183" algn="l" defTabSz="914367" rtl="0" eaLnBrk="1" latinLnBrk="0" hangingPunct="1">
                        <a:defRPr sz="1765" kern="1200">
                          <a:solidFill>
                            <a:schemeClr val="tx1"/>
                          </a:solidFill>
                          <a:latin typeface="Segoe UI"/>
                        </a:defRPr>
                      </a:lvl2pPr>
                      <a:lvl3pPr marL="914367" algn="l" defTabSz="914367" rtl="0" eaLnBrk="1" latinLnBrk="0" hangingPunct="1">
                        <a:defRPr sz="1765" kern="1200">
                          <a:solidFill>
                            <a:schemeClr val="tx1"/>
                          </a:solidFill>
                          <a:latin typeface="Segoe UI"/>
                        </a:defRPr>
                      </a:lvl3pPr>
                      <a:lvl4pPr marL="1371550" algn="l" defTabSz="914367" rtl="0" eaLnBrk="1" latinLnBrk="0" hangingPunct="1">
                        <a:defRPr sz="1765" kern="1200">
                          <a:solidFill>
                            <a:schemeClr val="tx1"/>
                          </a:solidFill>
                          <a:latin typeface="Segoe UI"/>
                        </a:defRPr>
                      </a:lvl4pPr>
                      <a:lvl5pPr marL="1828734" algn="l" defTabSz="914367" rtl="0" eaLnBrk="1" latinLnBrk="0" hangingPunct="1">
                        <a:defRPr sz="1765" kern="1200">
                          <a:solidFill>
                            <a:schemeClr val="tx1"/>
                          </a:solidFill>
                          <a:latin typeface="Segoe UI"/>
                        </a:defRPr>
                      </a:lvl5pPr>
                      <a:lvl6pPr marL="2285918" algn="l" defTabSz="914367" rtl="0" eaLnBrk="1" latinLnBrk="0" hangingPunct="1">
                        <a:defRPr sz="1765" kern="1200">
                          <a:solidFill>
                            <a:schemeClr val="tx1"/>
                          </a:solidFill>
                          <a:latin typeface="Segoe UI"/>
                        </a:defRPr>
                      </a:lvl6pPr>
                      <a:lvl7pPr marL="2743101" algn="l" defTabSz="914367" rtl="0" eaLnBrk="1" latinLnBrk="0" hangingPunct="1">
                        <a:defRPr sz="1765" kern="1200">
                          <a:solidFill>
                            <a:schemeClr val="tx1"/>
                          </a:solidFill>
                          <a:latin typeface="Segoe UI"/>
                        </a:defRPr>
                      </a:lvl7pPr>
                      <a:lvl8pPr marL="3200284" algn="l" defTabSz="914367" rtl="0" eaLnBrk="1" latinLnBrk="0" hangingPunct="1">
                        <a:defRPr sz="1765" kern="1200">
                          <a:solidFill>
                            <a:schemeClr val="tx1"/>
                          </a:solidFill>
                          <a:latin typeface="Segoe UI"/>
                        </a:defRPr>
                      </a:lvl8pPr>
                      <a:lvl9pPr marL="3657469" algn="l" defTabSz="914367" rtl="0" eaLnBrk="1" latinLnBrk="0" hangingPunct="1">
                        <a:defRPr sz="1765" kern="1200">
                          <a:solidFill>
                            <a:schemeClr val="tx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a:solidFill>
                            <a:srgbClr val="F5F5F5"/>
                          </a:solidFill>
                          <a:latin typeface="Lucida Console" panose="020B0609040504020204" pitchFamily="49" charset="0"/>
                        </a:rPr>
                        <a:t>PS C:\&gt; </a:t>
                      </a:r>
                      <a:r>
                        <a:rPr lang="en-AU" sz="2000" dirty="0">
                          <a:solidFill>
                            <a:srgbClr val="D3D3D3"/>
                          </a:solidFill>
                          <a:latin typeface="Lucida Console" panose="020B0609040504020204" pitchFamily="49" charset="0"/>
                        </a:rPr>
                        <a:t>&amp;</a:t>
                      </a:r>
                      <a:r>
                        <a:rPr lang="en-AU" sz="2000" dirty="0">
                          <a:solidFill>
                            <a:srgbClr val="F5F5F5"/>
                          </a:solidFill>
                          <a:latin typeface="Lucida Console" panose="020B0609040504020204" pitchFamily="49" charset="0"/>
                        </a:rPr>
                        <a:t> </a:t>
                      </a:r>
                      <a:r>
                        <a:rPr kumimoji="0" lang="en-AU" sz="2000" b="0" i="0" u="none" strike="noStrike" kern="0" cap="none" spc="0" normalizeH="0" baseline="0" noProof="0" dirty="0">
                          <a:ln>
                            <a:noFill/>
                          </a:ln>
                          <a:solidFill>
                            <a:srgbClr val="DB7093"/>
                          </a:solidFill>
                          <a:effectLst/>
                          <a:uLnTx/>
                          <a:uFillTx/>
                          <a:latin typeface="Consolas" panose="020B0609020204030204" pitchFamily="49" charset="0"/>
                        </a:rPr>
                        <a:t>"</a:t>
                      </a:r>
                      <a:r>
                        <a:rPr lang="en-AU" sz="2000" dirty="0">
                          <a:solidFill>
                            <a:srgbClr val="DB7093"/>
                          </a:solidFill>
                          <a:latin typeface="Lucida Console" panose="020B0609040504020204" pitchFamily="49" charset="0"/>
                        </a:rPr>
                        <a:t>c:\scripts\my script.ps1</a:t>
                      </a:r>
                      <a:r>
                        <a:rPr kumimoji="0" lang="en-AU" sz="2000" b="0" i="0" u="none" strike="noStrike" kern="0" cap="none" spc="0" normalizeH="0" baseline="0" noProof="0" dirty="0">
                          <a:ln>
                            <a:noFill/>
                          </a:ln>
                          <a:solidFill>
                            <a:srgbClr val="DB7093"/>
                          </a:solidFill>
                          <a:effectLst/>
                          <a:uLnTx/>
                          <a:uFillTx/>
                          <a:latin typeface="Consolas" panose="020B0609020204030204" pitchFamily="49" charset="0"/>
                        </a:rPr>
                        <a:t>"</a:t>
                      </a:r>
                      <a:endParaRPr lang="en-AU" sz="2000" dirty="0">
                        <a:solidFill>
                          <a:srgbClr val="DB7093"/>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884833593"/>
                  </a:ext>
                </a:extLst>
              </a:tr>
            </a:tbl>
          </a:graphicData>
        </a:graphic>
      </p:graphicFrame>
      <p:graphicFrame>
        <p:nvGraphicFramePr>
          <p:cNvPr id="34" name="Table 33">
            <a:extLst>
              <a:ext uri="{FF2B5EF4-FFF2-40B4-BE49-F238E27FC236}">
                <a16:creationId xmlns:a16="http://schemas.microsoft.com/office/drawing/2014/main" id="{60A38CEA-C52C-47B2-8DAB-354C04F7F7C0}"/>
              </a:ext>
            </a:extLst>
          </p:cNvPr>
          <p:cNvGraphicFramePr>
            <a:graphicFrameLocks noGrp="1"/>
          </p:cNvGraphicFramePr>
          <p:nvPr>
            <p:extLst>
              <p:ext uri="{D42A27DB-BD31-4B8C-83A1-F6EECF244321}">
                <p14:modId xmlns:p14="http://schemas.microsoft.com/office/powerpoint/2010/main" val="2919113555"/>
              </p:ext>
            </p:extLst>
          </p:nvPr>
        </p:nvGraphicFramePr>
        <p:xfrm>
          <a:off x="2053388" y="5531455"/>
          <a:ext cx="6646857" cy="1089941"/>
        </p:xfrm>
        <a:graphic>
          <a:graphicData uri="http://schemas.openxmlformats.org/drawingml/2006/table">
            <a:tbl>
              <a:tblPr firstRow="1" bandRow="1"/>
              <a:tblGrid>
                <a:gridCol w="6646857">
                  <a:extLst>
                    <a:ext uri="{9D8B030D-6E8A-4147-A177-3AD203B41FA5}">
                      <a16:colId xmlns:a16="http://schemas.microsoft.com/office/drawing/2014/main" val="2328389936"/>
                    </a:ext>
                  </a:extLst>
                </a:gridCol>
              </a:tblGrid>
              <a:tr h="583897">
                <a:tc>
                  <a:txBody>
                    <a:bodyPr/>
                    <a:lstStyle/>
                    <a:p>
                      <a:pPr algn="l"/>
                      <a:r>
                        <a:rPr lang="en-AU" sz="2400" b="0" dirty="0">
                          <a:solidFill>
                            <a:schemeClr val="tx1">
                              <a:lumMod val="50000"/>
                            </a:schemeClr>
                          </a:solidFill>
                          <a:latin typeface="Segoe UI Light" panose="020B0502040204020203" pitchFamily="34" charset="0"/>
                          <a:ea typeface=""/>
                          <a:cs typeface="Segoe UI Light" panose="020B0502040204020203" pitchFamily="34" charset="0"/>
                        </a:rPr>
                        <a:t>Script is in environment path</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710220"/>
                  </a:ext>
                </a:extLst>
              </a:tr>
              <a:tr h="506044">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Script.ps1</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4233806932"/>
                  </a:ext>
                </a:extLst>
              </a:tr>
            </a:tbl>
          </a:graphicData>
        </a:graphic>
      </p:graphicFrame>
    </p:spTree>
    <p:extLst>
      <p:ext uri="{BB962C8B-B14F-4D97-AF65-F5344CB8AC3E}">
        <p14:creationId xmlns:p14="http://schemas.microsoft.com/office/powerpoint/2010/main" val="20894221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lstStyle/>
          <a:p>
            <a:r>
              <a:rPr lang="en-AU"/>
              <a:t>Script files cannot be double clicked to run</a:t>
            </a:r>
          </a:p>
          <a:p>
            <a:r>
              <a:rPr lang="en-AU"/>
              <a:t>Run with PowerShell option:</a:t>
            </a:r>
          </a:p>
          <a:p>
            <a:endParaRPr lang="en-AU" dirty="0"/>
          </a:p>
        </p:txBody>
      </p:sp>
      <p:sp>
        <p:nvSpPr>
          <p:cNvPr id="2" name="Title 1"/>
          <p:cNvSpPr>
            <a:spLocks noGrp="1"/>
          </p:cNvSpPr>
          <p:nvPr>
            <p:ph type="title"/>
          </p:nvPr>
        </p:nvSpPr>
        <p:spPr/>
        <p:txBody>
          <a:bodyPr/>
          <a:lstStyle/>
          <a:p>
            <a:r>
              <a:rPr lang="en-AU" dirty="0"/>
              <a:t>Running a Script With the Mouse</a:t>
            </a:r>
          </a:p>
        </p:txBody>
      </p:sp>
      <p:pic>
        <p:nvPicPr>
          <p:cNvPr id="7" name="Picture 6"/>
          <p:cNvPicPr>
            <a:picLocks noChangeAspect="1"/>
          </p:cNvPicPr>
          <p:nvPr/>
        </p:nvPicPr>
        <p:blipFill>
          <a:blip r:embed="rId3"/>
          <a:stretch>
            <a:fillRect/>
          </a:stretch>
        </p:blipFill>
        <p:spPr>
          <a:xfrm>
            <a:off x="685800" y="2409056"/>
            <a:ext cx="7772400" cy="3048000"/>
          </a:xfrm>
          <a:prstGeom prst="rect">
            <a:avLst/>
          </a:prstGeom>
        </p:spPr>
      </p:pic>
      <p:sp>
        <p:nvSpPr>
          <p:cNvPr id="8" name="Rectangle 7"/>
          <p:cNvSpPr/>
          <p:nvPr/>
        </p:nvSpPr>
        <p:spPr>
          <a:xfrm>
            <a:off x="3733800" y="4419600"/>
            <a:ext cx="1440160" cy="28803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4" name="Content Placeholder 3"/>
          <p:cNvSpPr txBox="1">
            <a:spLocks/>
          </p:cNvSpPr>
          <p:nvPr/>
        </p:nvSpPr>
        <p:spPr>
          <a:xfrm>
            <a:off x="8849004" y="4212704"/>
            <a:ext cx="2502632" cy="989856"/>
          </a:xfrm>
          <a:prstGeom prst="rect">
            <a:avLst/>
          </a:prstGeom>
        </p:spPr>
        <p:txBody>
          <a:bodyPr vert="horz" lIns="91440" tIns="45720" rIns="91440" bIns="45720" rtlCol="0">
            <a:normAutofit fontScale="92500" lnSpcReduction="20000"/>
          </a:bodyPr>
          <a:lstStyle>
            <a:lvl1pPr marL="0" indent="0" eaLnBrk="1" hangingPunct="1">
              <a:lnSpc>
                <a:spcPct val="100000"/>
              </a:lnSpc>
              <a:spcBef>
                <a:spcPts val="300"/>
              </a:spcBef>
              <a:buFontTx/>
              <a:buNone/>
              <a:defRPr sz="2400" baseline="0">
                <a:solidFill>
                  <a:srgbClr val="3F3F3F"/>
                </a:solidFill>
                <a:latin typeface="Segoe UI Light" pitchFamily="34" charset="0"/>
                <a:cs typeface="Segoe Pro Light"/>
              </a:defRPr>
            </a:lvl1pPr>
            <a:lvl2pPr eaLnBrk="1" hangingPunct="1">
              <a:lnSpc>
                <a:spcPct val="120000"/>
              </a:lnSpc>
              <a:defRPr sz="1400">
                <a:solidFill>
                  <a:srgbClr val="FFFFFF"/>
                </a:solidFill>
                <a:latin typeface="+mn-lt"/>
                <a:cs typeface="Segoe Pro Light"/>
              </a:defRPr>
            </a:lvl2pPr>
            <a:lvl3pPr eaLnBrk="1" hangingPunct="1">
              <a:lnSpc>
                <a:spcPct val="120000"/>
              </a:lnSpc>
              <a:defRPr sz="1400">
                <a:solidFill>
                  <a:srgbClr val="FFFFFF"/>
                </a:solidFill>
                <a:latin typeface="+mn-lt"/>
                <a:cs typeface="Segoe Pro Light"/>
              </a:defRPr>
            </a:lvl3pPr>
            <a:lvl4pPr eaLnBrk="1" hangingPunct="1">
              <a:lnSpc>
                <a:spcPct val="120000"/>
              </a:lnSpc>
              <a:defRPr sz="1400">
                <a:solidFill>
                  <a:srgbClr val="FFFFFF"/>
                </a:solidFill>
                <a:latin typeface="+mn-lt"/>
                <a:cs typeface="Segoe Pro Light"/>
              </a:defRPr>
            </a:lvl4pPr>
            <a:lvl5pPr eaLnBrk="1" hangingPunct="1">
              <a:lnSpc>
                <a:spcPct val="120000"/>
              </a:lnSpc>
              <a:defRPr sz="1400">
                <a:solidFill>
                  <a:srgbClr val="FFFFFF"/>
                </a:solidFill>
                <a:latin typeface="+mn-lt"/>
                <a:cs typeface="Segoe Pro Light"/>
              </a:defRPr>
            </a:lvl5pPr>
          </a:lstStyle>
          <a:p>
            <a:pPr marL="342900" indent="-342900" defTabSz="914400">
              <a:buFont typeface="Arial" panose="020B0604020202020204" pitchFamily="34" charset="0"/>
              <a:buChar char="•"/>
            </a:pPr>
            <a:r>
              <a:rPr lang="en-AU" kern="0" dirty="0"/>
              <a:t>Right-click script</a:t>
            </a:r>
          </a:p>
          <a:p>
            <a:pPr marL="342900" indent="-342900" defTabSz="914400">
              <a:buFont typeface="Arial" panose="020B0604020202020204" pitchFamily="34" charset="0"/>
              <a:buChar char="•"/>
            </a:pPr>
            <a:r>
              <a:rPr lang="en-AU" kern="0" dirty="0"/>
              <a:t>Select Run with PowerShell</a:t>
            </a:r>
          </a:p>
          <a:p>
            <a:pPr defTabSz="914400"/>
            <a:endParaRPr lang="en-AU" kern="0" dirty="0"/>
          </a:p>
        </p:txBody>
      </p:sp>
    </p:spTree>
    <p:extLst>
      <p:ext uri="{BB962C8B-B14F-4D97-AF65-F5344CB8AC3E}">
        <p14:creationId xmlns:p14="http://schemas.microsoft.com/office/powerpoint/2010/main" val="350558418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dirty="0"/>
              <a:t>Launching a Script From Outside PowerShell (cmd.exe)</a:t>
            </a:r>
          </a:p>
        </p:txBody>
      </p:sp>
      <p:sp>
        <p:nvSpPr>
          <p:cNvPr id="12" name="Left Brace 11"/>
          <p:cNvSpPr/>
          <p:nvPr/>
        </p:nvSpPr>
        <p:spPr>
          <a:xfrm rot="5400000">
            <a:off x="4390013" y="1919551"/>
            <a:ext cx="387660" cy="116342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6" name="Left Brace 15"/>
          <p:cNvSpPr/>
          <p:nvPr/>
        </p:nvSpPr>
        <p:spPr>
          <a:xfrm rot="5400000">
            <a:off x="8365541" y="274509"/>
            <a:ext cx="387660" cy="447393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3" name="Rectangle 12">
            <a:extLst>
              <a:ext uri="{FF2B5EF4-FFF2-40B4-BE49-F238E27FC236}">
                <a16:creationId xmlns:a16="http://schemas.microsoft.com/office/drawing/2014/main" id="{D237362D-04D6-478F-9BAB-84E4BA90FCD6}"/>
              </a:ext>
            </a:extLst>
          </p:cNvPr>
          <p:cNvSpPr/>
          <p:nvPr/>
        </p:nvSpPr>
        <p:spPr>
          <a:xfrm>
            <a:off x="3503723" y="1234640"/>
            <a:ext cx="2160240" cy="1022564"/>
          </a:xfrm>
          <a:prstGeom prst="rect">
            <a:avLst/>
          </a:prstGeom>
          <a:solidFill>
            <a:srgbClr val="FFFFFF">
              <a:lumMod val="8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Optionally Keeps PowerShell Window open</a:t>
            </a:r>
            <a:endParaRPr kumimoji="0" lang="en-AU" sz="16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7" name="Rectangle 16">
            <a:extLst>
              <a:ext uri="{FF2B5EF4-FFF2-40B4-BE49-F238E27FC236}">
                <a16:creationId xmlns:a16="http://schemas.microsoft.com/office/drawing/2014/main" id="{9860C99C-5687-4005-BEE4-2D3558E1F3F0}"/>
              </a:ext>
            </a:extLst>
          </p:cNvPr>
          <p:cNvSpPr/>
          <p:nvPr/>
        </p:nvSpPr>
        <p:spPr>
          <a:xfrm>
            <a:off x="6467509" y="1490374"/>
            <a:ext cx="4183723" cy="665288"/>
          </a:xfrm>
          <a:prstGeom prst="rect">
            <a:avLst/>
          </a:prstGeom>
          <a:solidFill>
            <a:srgbClr val="FFFFFF">
              <a:lumMod val="85000"/>
            </a:srgbClr>
          </a:solidFill>
          <a:ln w="25400" cap="flat" cmpd="sng" algn="ctr">
            <a:solidFill>
              <a:sysClr val="window" lastClr="FFFFFF"/>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Must be last parameter in command</a:t>
            </a:r>
          </a:p>
        </p:txBody>
      </p:sp>
      <p:sp>
        <p:nvSpPr>
          <p:cNvPr id="19" name="Rectangle 18">
            <a:extLst>
              <a:ext uri="{FF2B5EF4-FFF2-40B4-BE49-F238E27FC236}">
                <a16:creationId xmlns:a16="http://schemas.microsoft.com/office/drawing/2014/main" id="{78D3DB5D-8B4B-4C96-9958-C98DBA50C9C1}"/>
              </a:ext>
            </a:extLst>
          </p:cNvPr>
          <p:cNvSpPr/>
          <p:nvPr/>
        </p:nvSpPr>
        <p:spPr>
          <a:xfrm>
            <a:off x="449180" y="2741674"/>
            <a:ext cx="11262656" cy="369332"/>
          </a:xfrm>
          <a:prstGeom prst="rect">
            <a:avLst/>
          </a:prstGeom>
          <a:solidFill>
            <a:srgbClr val="000000"/>
          </a:solidFill>
        </p:spPr>
        <p:txBody>
          <a:bodyPr wrap="square">
            <a:spAutoFit/>
          </a:bodyPr>
          <a:lstStyle/>
          <a:p>
            <a:pPr lvl="0" defTabSz="457200">
              <a:defRPr/>
            </a:pPr>
            <a:r>
              <a:rPr kumimoji="0" lang="en-AU" sz="1800" b="0" i="0" u="none" strike="noStrike" kern="0" cap="none" spc="0" normalizeH="0" baseline="0" noProof="0" dirty="0">
                <a:ln>
                  <a:noFill/>
                </a:ln>
                <a:solidFill>
                  <a:schemeClr val="bg1">
                    <a:lumMod val="85000"/>
                  </a:schemeClr>
                </a:solidFill>
                <a:effectLst/>
                <a:uLnTx/>
                <a:uFillTx/>
                <a:latin typeface="Consolas" panose="020B0609020204030204" pitchFamily="49" charset="0"/>
              </a:rPr>
              <a:t>C:\&gt; Powershell.exe -</a:t>
            </a:r>
            <a:r>
              <a:rPr kumimoji="0" lang="en-AU" sz="1800" b="0" i="0" u="none" strike="noStrike" kern="0" cap="none" spc="0" normalizeH="0" baseline="0" noProof="0" dirty="0" err="1">
                <a:ln>
                  <a:noFill/>
                </a:ln>
                <a:solidFill>
                  <a:schemeClr val="bg1">
                    <a:lumMod val="85000"/>
                  </a:schemeClr>
                </a:solidFill>
                <a:effectLst/>
                <a:uLnTx/>
                <a:uFillTx/>
                <a:latin typeface="Consolas" panose="020B0609020204030204" pitchFamily="49" charset="0"/>
              </a:rPr>
              <a:t>NoExit</a:t>
            </a:r>
            <a:r>
              <a:rPr kumimoji="0" lang="en-AU" sz="1800" b="0" i="0" u="none" strike="noStrike" kern="0" cap="none" spc="0" normalizeH="0" baseline="0" noProof="0" dirty="0">
                <a:ln>
                  <a:noFill/>
                </a:ln>
                <a:solidFill>
                  <a:schemeClr val="bg1">
                    <a:lumMod val="85000"/>
                  </a:schemeClr>
                </a:solidFill>
                <a:effectLst/>
                <a:uLnTx/>
                <a:uFillTx/>
                <a:latin typeface="Consolas" panose="020B0609020204030204" pitchFamily="49" charset="0"/>
              </a:rPr>
              <a:t> -File "c:\scripts\isecputime.</a:t>
            </a:r>
            <a:r>
              <a:rPr lang="en-AU" sz="1800" kern="0" dirty="0">
                <a:solidFill>
                  <a:schemeClr val="bg1">
                    <a:lumMod val="85000"/>
                  </a:schemeClr>
                </a:solidFill>
                <a:latin typeface="Consolas" panose="020B0609020204030204" pitchFamily="49" charset="0"/>
              </a:rPr>
              <a:t>ps1"</a:t>
            </a:r>
            <a:endParaRPr kumimoji="0" lang="en-AU" sz="1800" b="0" i="0" u="none" strike="noStrike" kern="0" cap="none" spc="0" normalizeH="0" baseline="0" noProof="0" dirty="0">
              <a:ln>
                <a:noFill/>
              </a:ln>
              <a:solidFill>
                <a:schemeClr val="bg1">
                  <a:lumMod val="85000"/>
                </a:schemeClr>
              </a:solidFill>
              <a:effectLst/>
              <a:uLnTx/>
              <a:uFillTx/>
              <a:latin typeface="Consolas" panose="020B0609020204030204" pitchFamily="49" charset="0"/>
            </a:endParaRPr>
          </a:p>
        </p:txBody>
      </p:sp>
      <p:sp>
        <p:nvSpPr>
          <p:cNvPr id="4" name="Rectangle 3">
            <a:extLst>
              <a:ext uri="{FF2B5EF4-FFF2-40B4-BE49-F238E27FC236}">
                <a16:creationId xmlns:a16="http://schemas.microsoft.com/office/drawing/2014/main" id="{0D343467-FA73-4C49-A02E-E848354FD41A}"/>
              </a:ext>
            </a:extLst>
          </p:cNvPr>
          <p:cNvSpPr/>
          <p:nvPr/>
        </p:nvSpPr>
        <p:spPr>
          <a:xfrm>
            <a:off x="449180" y="3446362"/>
            <a:ext cx="11246302" cy="2862322"/>
          </a:xfrm>
          <a:prstGeom prst="rect">
            <a:avLst/>
          </a:prstGeom>
          <a:solidFill>
            <a:srgbClr val="000000"/>
          </a:solidFill>
        </p:spPr>
        <p:txBody>
          <a:bodyPr wrap="square">
            <a:spAutoFit/>
          </a:bodyPr>
          <a:lstStyle/>
          <a:p>
            <a:r>
              <a:rPr lang="en-US" sz="1800" dirty="0">
                <a:solidFill>
                  <a:schemeClr val="bg1">
                    <a:lumMod val="85000"/>
                  </a:schemeClr>
                </a:solidFill>
                <a:latin typeface="Consolas" panose="020B0609020204030204" pitchFamily="49" charset="0"/>
              </a:rPr>
              <a:t>Windows PowerShell</a:t>
            </a:r>
          </a:p>
          <a:p>
            <a:r>
              <a:rPr lang="en-US" sz="1800" dirty="0">
                <a:solidFill>
                  <a:schemeClr val="bg1">
                    <a:lumMod val="85000"/>
                  </a:schemeClr>
                </a:solidFill>
                <a:latin typeface="Consolas" panose="020B0609020204030204" pitchFamily="49" charset="0"/>
              </a:rPr>
              <a:t>Copyright (C) Microsoft Corporation. All rights reserved.</a:t>
            </a:r>
          </a:p>
          <a:p>
            <a:endParaRPr lang="en-US" sz="1800" dirty="0">
              <a:solidFill>
                <a:schemeClr val="bg1">
                  <a:lumMod val="85000"/>
                </a:schemeClr>
              </a:solidFill>
              <a:latin typeface="Consolas" panose="020B0609020204030204" pitchFamily="49" charset="0"/>
            </a:endParaRPr>
          </a:p>
          <a:p>
            <a:r>
              <a:rPr lang="en-US" sz="1800" dirty="0">
                <a:solidFill>
                  <a:schemeClr val="bg1">
                    <a:lumMod val="85000"/>
                  </a:schemeClr>
                </a:solidFill>
                <a:highlight>
                  <a:srgbClr val="008000"/>
                </a:highlight>
                <a:latin typeface="Consolas" panose="020B0609020204030204" pitchFamily="49" charset="0"/>
              </a:rPr>
              <a:t>Start of script</a:t>
            </a:r>
          </a:p>
          <a:p>
            <a:r>
              <a:rPr lang="en-US" sz="1800" dirty="0">
                <a:solidFill>
                  <a:schemeClr val="bg1">
                    <a:lumMod val="85000"/>
                  </a:schemeClr>
                </a:solidFill>
                <a:highlight>
                  <a:srgbClr val="008000"/>
                </a:highlight>
                <a:latin typeface="Consolas" panose="020B0609020204030204" pitchFamily="49" charset="0"/>
              </a:rPr>
              <a:t>Display the % CPU Time utilization by the ISE</a:t>
            </a:r>
          </a:p>
          <a:p>
            <a:endParaRPr lang="en-US" sz="1800" dirty="0">
              <a:solidFill>
                <a:schemeClr val="bg1">
                  <a:lumMod val="85000"/>
                </a:schemeClr>
              </a:solidFill>
              <a:latin typeface="Consolas" panose="020B0609020204030204" pitchFamily="49" charset="0"/>
            </a:endParaRPr>
          </a:p>
          <a:p>
            <a:r>
              <a:rPr lang="en-US" sz="1800" dirty="0">
                <a:solidFill>
                  <a:schemeClr val="bg1">
                    <a:lumMod val="85000"/>
                  </a:schemeClr>
                </a:solidFill>
                <a:latin typeface="Consolas" panose="020B0609020204030204" pitchFamily="49" charset="0"/>
              </a:rPr>
              <a:t>Timestamp                 </a:t>
            </a:r>
            <a:r>
              <a:rPr lang="en-US" sz="1800" dirty="0" err="1">
                <a:solidFill>
                  <a:schemeClr val="bg1">
                    <a:lumMod val="85000"/>
                  </a:schemeClr>
                </a:solidFill>
                <a:latin typeface="Consolas" panose="020B0609020204030204" pitchFamily="49" charset="0"/>
              </a:rPr>
              <a:t>CounterSamples</a:t>
            </a:r>
            <a:endParaRPr lang="en-US" sz="1800" dirty="0">
              <a:solidFill>
                <a:schemeClr val="bg1">
                  <a:lumMod val="85000"/>
                </a:schemeClr>
              </a:solidFill>
              <a:latin typeface="Consolas" panose="020B0609020204030204" pitchFamily="49" charset="0"/>
            </a:endParaRPr>
          </a:p>
          <a:p>
            <a:r>
              <a:rPr lang="en-US" sz="1800" dirty="0">
                <a:solidFill>
                  <a:schemeClr val="bg1">
                    <a:lumMod val="85000"/>
                  </a:schemeClr>
                </a:solidFill>
                <a:latin typeface="Consolas" panose="020B0609020204030204" pitchFamily="49" charset="0"/>
              </a:rPr>
              <a:t>---------                 --------------</a:t>
            </a:r>
          </a:p>
          <a:p>
            <a:r>
              <a:rPr lang="en-US" sz="1800" dirty="0">
                <a:solidFill>
                  <a:schemeClr val="bg1">
                    <a:lumMod val="85000"/>
                  </a:schemeClr>
                </a:solidFill>
                <a:latin typeface="Consolas" panose="020B0609020204030204" pitchFamily="49" charset="0"/>
              </a:rPr>
              <a:t>6/25/2018 11:37:09 AM     \\win10\process(powershell_ise)\% processor time :</a:t>
            </a:r>
          </a:p>
          <a:p>
            <a:r>
              <a:rPr lang="en-US" sz="1800" dirty="0">
                <a:solidFill>
                  <a:schemeClr val="bg1">
                    <a:lumMod val="85000"/>
                  </a:schemeClr>
                </a:solidFill>
                <a:latin typeface="Consolas" panose="020B0609020204030204" pitchFamily="49" charset="0"/>
              </a:rPr>
              <a:t>                          0</a:t>
            </a:r>
          </a:p>
        </p:txBody>
      </p:sp>
    </p:spTree>
    <p:extLst>
      <p:ext uri="{BB962C8B-B14F-4D97-AF65-F5344CB8AC3E}">
        <p14:creationId xmlns:p14="http://schemas.microsoft.com/office/powerpoint/2010/main" val="299326859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name="HIDDEN - Slide388">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Starting Scripts</a:t>
            </a:r>
            <a:endParaRPr lang="en-US" sz="3600" dirty="0">
              <a:solidFill>
                <a:schemeClr val="tx1"/>
              </a:solidFill>
            </a:endParaRPr>
          </a:p>
        </p:txBody>
      </p:sp>
    </p:spTree>
    <p:extLst>
      <p:ext uri="{BB962C8B-B14F-4D97-AF65-F5344CB8AC3E}">
        <p14:creationId xmlns:p14="http://schemas.microsoft.com/office/powerpoint/2010/main" val="273757871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name="HIDDEN - Slide389">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19692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name="HIDDEN - Slide390">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Script signing</a:t>
            </a:r>
            <a:endParaRPr lang="en-US" dirty="0"/>
          </a:p>
        </p:txBody>
      </p:sp>
    </p:spTree>
    <p:extLst>
      <p:ext uri="{BB962C8B-B14F-4D97-AF65-F5344CB8AC3E}">
        <p14:creationId xmlns:p14="http://schemas.microsoft.com/office/powerpoint/2010/main" val="209756680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DBFD77D-7C4D-4107-8E3F-8D99D61454BB}"/>
              </a:ext>
            </a:extLst>
          </p:cNvPr>
          <p:cNvSpPr>
            <a:spLocks noGrp="1"/>
          </p:cNvSpPr>
          <p:nvPr>
            <p:ph type="body" sz="quarter" idx="10"/>
          </p:nvPr>
        </p:nvSpPr>
        <p:spPr>
          <a:xfrm>
            <a:off x="269239" y="1189177"/>
            <a:ext cx="11653523" cy="4278094"/>
          </a:xfrm>
        </p:spPr>
        <p:txBody>
          <a:bodyPr/>
          <a:lstStyle/>
          <a:p>
            <a:endParaRPr lang="en-US" dirty="0"/>
          </a:p>
          <a:p>
            <a:r>
              <a:rPr lang="en-US" dirty="0"/>
              <a:t>Script signing validates the integrity of the script between signing and execution</a:t>
            </a:r>
          </a:p>
          <a:p>
            <a:endParaRPr lang="en-US" dirty="0"/>
          </a:p>
          <a:p>
            <a:r>
              <a:rPr lang="en-US" dirty="0"/>
              <a:t>Execution policies can be used to enforce only signed scripts</a:t>
            </a:r>
          </a:p>
          <a:p>
            <a:endParaRPr lang="en-US" dirty="0"/>
          </a:p>
          <a:p>
            <a:r>
              <a:rPr lang="en-US" dirty="0"/>
              <a:t>Certificate used should be of type: Code signing</a:t>
            </a:r>
          </a:p>
          <a:p>
            <a:endParaRPr lang="en-US" dirty="0"/>
          </a:p>
          <a:p>
            <a:r>
              <a:rPr lang="en-US" dirty="0"/>
              <a:t>Public certificate should be used if script will be published</a:t>
            </a:r>
            <a:endParaRPr lang="nl-NL" dirty="0"/>
          </a:p>
        </p:txBody>
      </p:sp>
      <p:sp>
        <p:nvSpPr>
          <p:cNvPr id="3" name="Title 2">
            <a:extLst>
              <a:ext uri="{FF2B5EF4-FFF2-40B4-BE49-F238E27FC236}">
                <a16:creationId xmlns:a16="http://schemas.microsoft.com/office/drawing/2014/main" id="{09029B69-08C5-4848-B6F1-2FD1F26F5D92}"/>
              </a:ext>
            </a:extLst>
          </p:cNvPr>
          <p:cNvSpPr>
            <a:spLocks noGrp="1"/>
          </p:cNvSpPr>
          <p:nvPr>
            <p:ph type="title"/>
          </p:nvPr>
        </p:nvSpPr>
        <p:spPr/>
        <p:txBody>
          <a:bodyPr>
            <a:normAutofit/>
          </a:bodyPr>
          <a:lstStyle/>
          <a:p>
            <a:r>
              <a:rPr lang="en-US" dirty="0"/>
              <a:t>Script Signing</a:t>
            </a:r>
            <a:endParaRPr lang="nl-NL" dirty="0"/>
          </a:p>
        </p:txBody>
      </p:sp>
    </p:spTree>
    <p:extLst>
      <p:ext uri="{BB962C8B-B14F-4D97-AF65-F5344CB8AC3E}">
        <p14:creationId xmlns:p14="http://schemas.microsoft.com/office/powerpoint/2010/main" val="124210822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2.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3.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4.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BB82BB87-20AC-4D5F-99E6-343083F3454E}" vid="{5366D007-9D6C-4F17-B88E-EA0EF7F0E1DD}"/>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BB82BB87-20AC-4D5F-99E6-343083F3454E}" vid="{02DCE5BF-0620-405C-AB2E-55A001BDDF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c025b050-8f9b-4a58-8690-6c2d0d1906cd" variableListUniqueId="d6c5d8a6-45b5-4a0e-b0e7-cf1e0e53bdd5"/>
  </pd:DataReferenceList>
  <pd:VariableReplacementDescriptor name="" desc="" uid="">
    <pd:DataReferenceList>
      <pd:DataReference datasourceID="feebff45-792f-402d-b0b2-aef9b0ece030" dataFieldID="c025b050-8f9b-4a58-8690-6c2d0d1906cd" variableListUniqueId="d6c5d8a6-45b5-4a0e-b0e7-cf1e0e53bdd5"/>
    </pd:DataReferenceList>
  </pd:VariableReplacementDescriptor>
</pd:PersonalizationDefinition>
</file>

<file path=customXml/item20.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1.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3.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4.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5.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6.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8.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9.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0fc3de7b-ed55-4ec3-b286-0b42951918c3" variableListUniqueId="d6c5d8a6-45b5-4a0e-b0e7-cf1e0e53bdd5"/>
  </pd:DataReferenceList>
  <pd:VariableReplacementDescriptor name="" desc="" uid="">
    <pd:DataReferenceList>
      <pd:DataReference datasourceID="feebff45-792f-402d-b0b2-aef9b0ece030" dataFieldID="0fc3de7b-ed55-4ec3-b286-0b42951918c3" variableListUniqueId="d6c5d8a6-45b5-4a0e-b0e7-cf1e0e53bdd5"/>
    </pd:DataReferenceList>
  </pd:VariableReplacementDescriptor>
</pd:PersonalizationDefinition>
</file>

<file path=customXml/item3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3.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4.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5.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7.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40.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4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42.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43.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44.xml><?xml version="1.0" encoding="utf-8"?>
<ct:contentTypeSchema xmlns:ct="http://schemas.microsoft.com/office/2006/metadata/contentType" xmlns:ma="http://schemas.microsoft.com/office/2006/metadata/properties/metaAttributes" ct:_="" ma:_="" ma:contentTypeName="Document" ma:contentTypeID="0x0101003D836F0D51E45746AA90AA578B82A533" ma:contentTypeVersion="11" ma:contentTypeDescription="Create a new document." ma:contentTypeScope="" ma:versionID="5237bfa6acac454aa46e597307ad7a2e">
  <xsd:schema xmlns:xsd="http://www.w3.org/2001/XMLSchema" xmlns:xs="http://www.w3.org/2001/XMLSchema" xmlns:p="http://schemas.microsoft.com/office/2006/metadata/properties" xmlns:ns1="http://schemas.microsoft.com/sharepoint/v3" xmlns:ns2="fa9ac045-4823-4e55-900e-1aa609c35a06" xmlns:ns3="c704a652-3265-482e-8a1b-93524a267d50" targetNamespace="http://schemas.microsoft.com/office/2006/metadata/properties" ma:root="true" ma:fieldsID="ce0497b6632bcbde9a6d1b4b828b5ed7" ns1:_="" ns2:_="" ns3:_="">
    <xsd:import namespace="http://schemas.microsoft.com/sharepoint/v3"/>
    <xsd:import namespace="fa9ac045-4823-4e55-900e-1aa609c35a06"/>
    <xsd:import namespace="c704a652-3265-482e-8a1b-93524a267d5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9ac045-4823-4e55-900e-1aa609c35a0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04a652-3265-482e-8a1b-93524a267d5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5.xml><?xml version="1.0" encoding="utf-8"?>
<?mso-contentType ?>
<FormTemplates xmlns="http://schemas.microsoft.com/sharepoint/v3/contenttype/forms">
  <Display>DocumentLibraryForm</Display>
  <Edit>DocumentLibraryForm</Edit>
  <New>DocumentLibraryForm</New>
</FormTemplates>
</file>

<file path=customXml/item46.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fa9ac045-4823-4e55-900e-1aa609c35a06" xsi:nil="true"/>
    <_ip_UnifiedCompliancePolicyProperties xmlns="http://schemas.microsoft.com/sharepoint/v3" xsi:nil="true"/>
  </documentManagement>
</p:properties>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D90DEB8C-C00E-4B1C-B45B-737A9292CE09}">
  <ds:schemaRefs>
    <ds:schemaRef ds:uri="Strauss.PersonalizationDefinition"/>
  </ds:schemaRefs>
</ds:datastoreItem>
</file>

<file path=customXml/itemProps10.xml><?xml version="1.0" encoding="utf-8"?>
<ds:datastoreItem xmlns:ds="http://schemas.openxmlformats.org/officeDocument/2006/customXml" ds:itemID="{87A9BA4A-DEB9-4D86-AF9E-3A610D6BE213}">
  <ds:schemaRefs>
    <ds:schemaRef ds:uri="Strauss.PersonalizationDefinition"/>
  </ds:schemaRefs>
</ds:datastoreItem>
</file>

<file path=customXml/itemProps11.xml><?xml version="1.0" encoding="utf-8"?>
<ds:datastoreItem xmlns:ds="http://schemas.openxmlformats.org/officeDocument/2006/customXml" ds:itemID="{14F5FB5F-BB3E-4D32-AA37-AABE9A857844}">
  <ds:schemaRefs>
    <ds:schemaRef ds:uri="Strauss.PersonalizationDefinition"/>
  </ds:schemaRefs>
</ds:datastoreItem>
</file>

<file path=customXml/itemProps12.xml><?xml version="1.0" encoding="utf-8"?>
<ds:datastoreItem xmlns:ds="http://schemas.openxmlformats.org/officeDocument/2006/customXml" ds:itemID="{0E8FA763-1CFF-4515-997A-18B94D09D2EB}">
  <ds:schemaRefs>
    <ds:schemaRef ds:uri="Strauss.PersonalizationDefinition"/>
  </ds:schemaRefs>
</ds:datastoreItem>
</file>

<file path=customXml/itemProps13.xml><?xml version="1.0" encoding="utf-8"?>
<ds:datastoreItem xmlns:ds="http://schemas.openxmlformats.org/officeDocument/2006/customXml" ds:itemID="{E09BEBB4-3B78-4158-BC49-05B952C40B8F}">
  <ds:schemaRefs>
    <ds:schemaRef ds:uri="Strauss.PersonalizationDefinition"/>
  </ds:schemaRefs>
</ds:datastoreItem>
</file>

<file path=customXml/itemProps14.xml><?xml version="1.0" encoding="utf-8"?>
<ds:datastoreItem xmlns:ds="http://schemas.openxmlformats.org/officeDocument/2006/customXml" ds:itemID="{824FE584-1727-43DF-B60C-F2C5BD20D69F}">
  <ds:schemaRefs>
    <ds:schemaRef ds:uri="Strauss.PersonalizationDefinition"/>
  </ds:schemaRefs>
</ds:datastoreItem>
</file>

<file path=customXml/itemProps15.xml><?xml version="1.0" encoding="utf-8"?>
<ds:datastoreItem xmlns:ds="http://schemas.openxmlformats.org/officeDocument/2006/customXml" ds:itemID="{ADD5DBDB-1D8E-460F-99FC-3D82E604FCF0}">
  <ds:schemaRefs>
    <ds:schemaRef ds:uri="Strauss.PersonalizationDefinition"/>
  </ds:schemaRefs>
</ds:datastoreItem>
</file>

<file path=customXml/itemProps16.xml><?xml version="1.0" encoding="utf-8"?>
<ds:datastoreItem xmlns:ds="http://schemas.openxmlformats.org/officeDocument/2006/customXml" ds:itemID="{FCB760B4-67DD-439F-91E9-3C619A9EDEBA}">
  <ds:schemaRefs>
    <ds:schemaRef ds:uri="Strauss.PersonalizationDefinition"/>
  </ds:schemaRefs>
</ds:datastoreItem>
</file>

<file path=customXml/itemProps17.xml><?xml version="1.0" encoding="utf-8"?>
<ds:datastoreItem xmlns:ds="http://schemas.openxmlformats.org/officeDocument/2006/customXml" ds:itemID="{EBBA6497-3B99-4C07-A598-6DF810484529}">
  <ds:schemaRefs>
    <ds:schemaRef ds:uri="Strauss.PersonalizationDefinition"/>
  </ds:schemaRefs>
</ds:datastoreItem>
</file>

<file path=customXml/itemProps18.xml><?xml version="1.0" encoding="utf-8"?>
<ds:datastoreItem xmlns:ds="http://schemas.openxmlformats.org/officeDocument/2006/customXml" ds:itemID="{5C2B71D9-254C-48FA-968C-61D67F156F16}">
  <ds:schemaRefs>
    <ds:schemaRef ds:uri="Strauss.PersonalizationDefinition"/>
  </ds:schemaRefs>
</ds:datastoreItem>
</file>

<file path=customXml/itemProps19.xml><?xml version="1.0" encoding="utf-8"?>
<ds:datastoreItem xmlns:ds="http://schemas.openxmlformats.org/officeDocument/2006/customXml" ds:itemID="{32076F7D-5343-4C9C-BAA1-7135FA90FB09}">
  <ds:schemaRefs>
    <ds:schemaRef ds:uri="Strauss.PersonalizationDefinition"/>
  </ds:schemaRefs>
</ds:datastoreItem>
</file>

<file path=customXml/itemProps2.xml><?xml version="1.0" encoding="utf-8"?>
<ds:datastoreItem xmlns:ds="http://schemas.openxmlformats.org/officeDocument/2006/customXml" ds:itemID="{541D4602-AC17-4CBD-B95E-D5B3D757BC54}">
  <ds:schemaRefs>
    <ds:schemaRef ds:uri="Strauss.PersonalizationDefinition"/>
  </ds:schemaRefs>
</ds:datastoreItem>
</file>

<file path=customXml/itemProps20.xml><?xml version="1.0" encoding="utf-8"?>
<ds:datastoreItem xmlns:ds="http://schemas.openxmlformats.org/officeDocument/2006/customXml" ds:itemID="{0E018E97-C834-4D91-9D58-A89CAEFC85D5}">
  <ds:schemaRefs>
    <ds:schemaRef ds:uri="Strauss.PersonalizationDefinition"/>
  </ds:schemaRefs>
</ds:datastoreItem>
</file>

<file path=customXml/itemProps21.xml><?xml version="1.0" encoding="utf-8"?>
<ds:datastoreItem xmlns:ds="http://schemas.openxmlformats.org/officeDocument/2006/customXml" ds:itemID="{4BB44C5B-1A31-4397-A180-A5AEB1F9B467}">
  <ds:schemaRefs>
    <ds:schemaRef ds:uri="Strauss.PersonalizationDefinition"/>
  </ds:schemaRefs>
</ds:datastoreItem>
</file>

<file path=customXml/itemProps22.xml><?xml version="1.0" encoding="utf-8"?>
<ds:datastoreItem xmlns:ds="http://schemas.openxmlformats.org/officeDocument/2006/customXml" ds:itemID="{3E7830AD-B1E4-48B0-92CB-95DA42388200}">
  <ds:schemaRefs>
    <ds:schemaRef ds:uri="Strauss.PersonalizationDefinition"/>
  </ds:schemaRefs>
</ds:datastoreItem>
</file>

<file path=customXml/itemProps23.xml><?xml version="1.0" encoding="utf-8"?>
<ds:datastoreItem xmlns:ds="http://schemas.openxmlformats.org/officeDocument/2006/customXml" ds:itemID="{EEF3DC0B-6A3D-497D-B91B-0D74A2581E15}">
  <ds:schemaRefs>
    <ds:schemaRef ds:uri="Strauss.PersonalizationDefinition"/>
  </ds:schemaRefs>
</ds:datastoreItem>
</file>

<file path=customXml/itemProps24.xml><?xml version="1.0" encoding="utf-8"?>
<ds:datastoreItem xmlns:ds="http://schemas.openxmlformats.org/officeDocument/2006/customXml" ds:itemID="{D25E7C91-59AF-4F65-95E3-92BB4E8C358C}">
  <ds:schemaRefs>
    <ds:schemaRef ds:uri="Strauss.PersonalizationDefinition"/>
  </ds:schemaRefs>
</ds:datastoreItem>
</file>

<file path=customXml/itemProps25.xml><?xml version="1.0" encoding="utf-8"?>
<ds:datastoreItem xmlns:ds="http://schemas.openxmlformats.org/officeDocument/2006/customXml" ds:itemID="{3D69E578-4F21-4597-8CE8-00863A469D57}">
  <ds:schemaRefs>
    <ds:schemaRef ds:uri="Strauss.PersonalizationDefinition"/>
  </ds:schemaRefs>
</ds:datastoreItem>
</file>

<file path=customXml/itemProps26.xml><?xml version="1.0" encoding="utf-8"?>
<ds:datastoreItem xmlns:ds="http://schemas.openxmlformats.org/officeDocument/2006/customXml" ds:itemID="{5E3B15A6-F6A8-41F8-9914-2F5935754320}">
  <ds:schemaRefs>
    <ds:schemaRef ds:uri="Strauss.PersonalizationDefinition"/>
  </ds:schemaRefs>
</ds:datastoreItem>
</file>

<file path=customXml/itemProps27.xml><?xml version="1.0" encoding="utf-8"?>
<ds:datastoreItem xmlns:ds="http://schemas.openxmlformats.org/officeDocument/2006/customXml" ds:itemID="{6CEA1718-C4B3-4BA9-A8E9-E4ECEAD43001}">
  <ds:schemaRefs>
    <ds:schemaRef ds:uri="Strauss.PersonalizationDefinition"/>
  </ds:schemaRefs>
</ds:datastoreItem>
</file>

<file path=customXml/itemProps28.xml><?xml version="1.0" encoding="utf-8"?>
<ds:datastoreItem xmlns:ds="http://schemas.openxmlformats.org/officeDocument/2006/customXml" ds:itemID="{6AF6E0FC-E263-434B-B3F4-273C6BE889D2}">
  <ds:schemaRefs>
    <ds:schemaRef ds:uri="Strauss.PersonalizationDefinition"/>
  </ds:schemaRefs>
</ds:datastoreItem>
</file>

<file path=customXml/itemProps29.xml><?xml version="1.0" encoding="utf-8"?>
<ds:datastoreItem xmlns:ds="http://schemas.openxmlformats.org/officeDocument/2006/customXml" ds:itemID="{C7F34057-C76F-4709-AD6A-BB528781B6D2}">
  <ds:schemaRefs>
    <ds:schemaRef ds:uri="Strauss.PersonalizationDefinition"/>
  </ds:schemaRefs>
</ds:datastoreItem>
</file>

<file path=customXml/itemProps3.xml><?xml version="1.0" encoding="utf-8"?>
<ds:datastoreItem xmlns:ds="http://schemas.openxmlformats.org/officeDocument/2006/customXml" ds:itemID="{E7EBEF02-C69B-46E0-B38A-E51611CE5254}">
  <ds:schemaRefs>
    <ds:schemaRef ds:uri="Strauss.PersonalizationDefinition"/>
  </ds:schemaRefs>
</ds:datastoreItem>
</file>

<file path=customXml/itemProps30.xml><?xml version="1.0" encoding="utf-8"?>
<ds:datastoreItem xmlns:ds="http://schemas.openxmlformats.org/officeDocument/2006/customXml" ds:itemID="{97C39218-86E1-4B6D-A81C-27575BC9F226}">
  <ds:schemaRefs>
    <ds:schemaRef ds:uri="Strauss.PersonalizationDefinition"/>
  </ds:schemaRefs>
</ds:datastoreItem>
</file>

<file path=customXml/itemProps31.xml><?xml version="1.0" encoding="utf-8"?>
<ds:datastoreItem xmlns:ds="http://schemas.openxmlformats.org/officeDocument/2006/customXml" ds:itemID="{63CAD8C7-380F-4E64-9BA5-1833BBC22431}">
  <ds:schemaRefs>
    <ds:schemaRef ds:uri="Strauss.PersonalizationDefinition"/>
  </ds:schemaRefs>
</ds:datastoreItem>
</file>

<file path=customXml/itemProps32.xml><?xml version="1.0" encoding="utf-8"?>
<ds:datastoreItem xmlns:ds="http://schemas.openxmlformats.org/officeDocument/2006/customXml" ds:itemID="{E4A8C9CE-7A3B-418B-BC6F-8EB054C6B6B5}">
  <ds:schemaRefs>
    <ds:schemaRef ds:uri="Strauss.PersonalizationDefinition"/>
  </ds:schemaRefs>
</ds:datastoreItem>
</file>

<file path=customXml/itemProps33.xml><?xml version="1.0" encoding="utf-8"?>
<ds:datastoreItem xmlns:ds="http://schemas.openxmlformats.org/officeDocument/2006/customXml" ds:itemID="{3E8785BE-730A-4E35-A850-500CCCCFFAD8}">
  <ds:schemaRefs>
    <ds:schemaRef ds:uri="Strauss.PersonalizationDefinition"/>
  </ds:schemaRefs>
</ds:datastoreItem>
</file>

<file path=customXml/itemProps34.xml><?xml version="1.0" encoding="utf-8"?>
<ds:datastoreItem xmlns:ds="http://schemas.openxmlformats.org/officeDocument/2006/customXml" ds:itemID="{2D233C39-BBFE-477F-A71F-F98A4A7A8296}">
  <ds:schemaRefs>
    <ds:schemaRef ds:uri="Strauss.PersonalizationDefinition"/>
  </ds:schemaRefs>
</ds:datastoreItem>
</file>

<file path=customXml/itemProps35.xml><?xml version="1.0" encoding="utf-8"?>
<ds:datastoreItem xmlns:ds="http://schemas.openxmlformats.org/officeDocument/2006/customXml" ds:itemID="{9B856B02-7153-48D3-9D8B-93976F1768A0}">
  <ds:schemaRefs>
    <ds:schemaRef ds:uri="Strauss.PersonalizationDefinition"/>
  </ds:schemaRefs>
</ds:datastoreItem>
</file>

<file path=customXml/itemProps36.xml><?xml version="1.0" encoding="utf-8"?>
<ds:datastoreItem xmlns:ds="http://schemas.openxmlformats.org/officeDocument/2006/customXml" ds:itemID="{13FED38C-D7A9-4E98-AD05-F48BF9D6B6C7}">
  <ds:schemaRefs>
    <ds:schemaRef ds:uri="Strauss.PersonalizationDefinition"/>
  </ds:schemaRefs>
</ds:datastoreItem>
</file>

<file path=customXml/itemProps37.xml><?xml version="1.0" encoding="utf-8"?>
<ds:datastoreItem xmlns:ds="http://schemas.openxmlformats.org/officeDocument/2006/customXml" ds:itemID="{98B0EA67-BAA5-4177-966B-8854056F26D5}">
  <ds:schemaRefs>
    <ds:schemaRef ds:uri="Strauss.PersonalizationDefinition"/>
  </ds:schemaRefs>
</ds:datastoreItem>
</file>

<file path=customXml/itemProps38.xml><?xml version="1.0" encoding="utf-8"?>
<ds:datastoreItem xmlns:ds="http://schemas.openxmlformats.org/officeDocument/2006/customXml" ds:itemID="{AC011FDA-CF00-43F8-B9D9-595E82CF3CA8}">
  <ds:schemaRefs>
    <ds:schemaRef ds:uri="Strauss.PersonalizationDefinition"/>
  </ds:schemaRefs>
</ds:datastoreItem>
</file>

<file path=customXml/itemProps39.xml><?xml version="1.0" encoding="utf-8"?>
<ds:datastoreItem xmlns:ds="http://schemas.openxmlformats.org/officeDocument/2006/customXml" ds:itemID="{096EA6FB-F747-48F0-82A0-41CFA370DA0E}">
  <ds:schemaRefs>
    <ds:schemaRef ds:uri="Strauss.PersonalizationDefinition"/>
  </ds:schemaRefs>
</ds:datastoreItem>
</file>

<file path=customXml/itemProps4.xml><?xml version="1.0" encoding="utf-8"?>
<ds:datastoreItem xmlns:ds="http://schemas.openxmlformats.org/officeDocument/2006/customXml" ds:itemID="{4A3F169F-E27D-4A25-888C-4C5D83BAC082}">
  <ds:schemaRefs>
    <ds:schemaRef ds:uri="Strauss.PersonalizationDefinition"/>
  </ds:schemaRefs>
</ds:datastoreItem>
</file>

<file path=customXml/itemProps40.xml><?xml version="1.0" encoding="utf-8"?>
<ds:datastoreItem xmlns:ds="http://schemas.openxmlformats.org/officeDocument/2006/customXml" ds:itemID="{46E9A460-5EE4-4944-9F82-E635C332A7E8}">
  <ds:schemaRefs>
    <ds:schemaRef ds:uri="Strauss.PersonalizationDefinition"/>
  </ds:schemaRefs>
</ds:datastoreItem>
</file>

<file path=customXml/itemProps41.xml><?xml version="1.0" encoding="utf-8"?>
<ds:datastoreItem xmlns:ds="http://schemas.openxmlformats.org/officeDocument/2006/customXml" ds:itemID="{73CA5B48-9EEA-4876-BCBA-88CEA46E9DF1}">
  <ds:schemaRefs>
    <ds:schemaRef ds:uri="Strauss.PersonalizationDefinition"/>
  </ds:schemaRefs>
</ds:datastoreItem>
</file>

<file path=customXml/itemProps42.xml><?xml version="1.0" encoding="utf-8"?>
<ds:datastoreItem xmlns:ds="http://schemas.openxmlformats.org/officeDocument/2006/customXml" ds:itemID="{04BF4BD0-C793-4329-8097-EFEE549EECD0}">
  <ds:schemaRefs>
    <ds:schemaRef ds:uri="Strauss.PersonalizationDefinition"/>
  </ds:schemaRefs>
</ds:datastoreItem>
</file>

<file path=customXml/itemProps43.xml><?xml version="1.0" encoding="utf-8"?>
<ds:datastoreItem xmlns:ds="http://schemas.openxmlformats.org/officeDocument/2006/customXml" ds:itemID="{98DCE618-B9DE-458C-ABC2-1EA8E4068B06}">
  <ds:schemaRefs>
    <ds:schemaRef ds:uri="Strauss.PersonalizationDefinition"/>
  </ds:schemaRefs>
</ds:datastoreItem>
</file>

<file path=customXml/itemProps44.xml><?xml version="1.0" encoding="utf-8"?>
<ds:datastoreItem xmlns:ds="http://schemas.openxmlformats.org/officeDocument/2006/customXml" ds:itemID="{CB160BC2-3F93-4DAC-80E3-E20B90A97D61}"/>
</file>

<file path=customXml/itemProps45.xml><?xml version="1.0" encoding="utf-8"?>
<ds:datastoreItem xmlns:ds="http://schemas.openxmlformats.org/officeDocument/2006/customXml" ds:itemID="{7F1C8816-9A6F-4A01-A71B-DB77B1931109}"/>
</file>

<file path=customXml/itemProps46.xml><?xml version="1.0" encoding="utf-8"?>
<ds:datastoreItem xmlns:ds="http://schemas.openxmlformats.org/officeDocument/2006/customXml" ds:itemID="{B5BCF456-10A6-48DE-8706-4341D38596A0}"/>
</file>

<file path=customXml/itemProps5.xml><?xml version="1.0" encoding="utf-8"?>
<ds:datastoreItem xmlns:ds="http://schemas.openxmlformats.org/officeDocument/2006/customXml" ds:itemID="{0F7851F0-22C9-4086-B07A-5B53AA1D88C0}">
  <ds:schemaRefs>
    <ds:schemaRef ds:uri="Strauss.PersonalizationDefinition"/>
  </ds:schemaRefs>
</ds:datastoreItem>
</file>

<file path=customXml/itemProps6.xml><?xml version="1.0" encoding="utf-8"?>
<ds:datastoreItem xmlns:ds="http://schemas.openxmlformats.org/officeDocument/2006/customXml" ds:itemID="{1C29C85C-B0E6-4A81-8D1A-F7F50C870851}">
  <ds:schemaRefs>
    <ds:schemaRef ds:uri="Strauss.PersonalizationDefinition"/>
  </ds:schemaRefs>
</ds:datastoreItem>
</file>

<file path=customXml/itemProps7.xml><?xml version="1.0" encoding="utf-8"?>
<ds:datastoreItem xmlns:ds="http://schemas.openxmlformats.org/officeDocument/2006/customXml" ds:itemID="{B09E3EAE-66CA-4A91-A5FE-A34A70B099ED}">
  <ds:schemaRefs>
    <ds:schemaRef ds:uri="Strauss.PersonalizationDefinition"/>
  </ds:schemaRefs>
</ds:datastoreItem>
</file>

<file path=customXml/itemProps8.xml><?xml version="1.0" encoding="utf-8"?>
<ds:datastoreItem xmlns:ds="http://schemas.openxmlformats.org/officeDocument/2006/customXml" ds:itemID="{712108F3-86F2-4B95-AF2D-FE4E45965FCC}">
  <ds:schemaRefs>
    <ds:schemaRef ds:uri="Strauss.PersonalizationDefinition"/>
  </ds:schemaRefs>
</ds:datastoreItem>
</file>

<file path=customXml/itemProps9.xml><?xml version="1.0" encoding="utf-8"?>
<ds:datastoreItem xmlns:ds="http://schemas.openxmlformats.org/officeDocument/2006/customXml" ds:itemID="{BB7F8A50-2123-44AC-B1BD-B927F8C4AE9F}">
  <ds:schemaRefs>
    <ds:schemaRef ds:uri="Strauss.PersonalizationDefinition"/>
  </ds:schemaRefs>
</ds:datastoreItem>
</file>

<file path=docProps/app.xml><?xml version="1.0" encoding="utf-8"?>
<Properties xmlns="http://schemas.openxmlformats.org/officeDocument/2006/extended-properties" xmlns:vt="http://schemas.openxmlformats.org/officeDocument/2006/docPropsVTypes">
  <Template>Module_Template</Template>
  <TotalTime>7</TotalTime>
  <Words>9166</Words>
  <Application>Microsoft Office PowerPoint</Application>
  <PresentationFormat>Widescreen</PresentationFormat>
  <Paragraphs>1388</Paragraphs>
  <Slides>121</Slides>
  <Notes>121</Notes>
  <HiddenSlides>3</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121</vt:i4>
      </vt:variant>
    </vt:vector>
  </HeadingPairs>
  <TitlesOfParts>
    <vt:vector size="134" baseType="lpstr">
      <vt:lpstr>Arial</vt:lpstr>
      <vt:lpstr>Calibri</vt:lpstr>
      <vt:lpstr>Calibri Light</vt:lpstr>
      <vt:lpstr>Consolas</vt:lpstr>
      <vt:lpstr>Courier New</vt:lpstr>
      <vt:lpstr>Lucida Console</vt:lpstr>
      <vt:lpstr>Segoe UI</vt:lpstr>
      <vt:lpstr>Segoe UI Light</vt:lpstr>
      <vt:lpstr>Segoe UI Semibold</vt:lpstr>
      <vt:lpstr>SegoeUI</vt:lpstr>
      <vt:lpstr>Wingdings</vt:lpstr>
      <vt:lpstr>WHITE TEMPLATE</vt:lpstr>
      <vt:lpstr>COLOR TEMPLATE</vt:lpstr>
      <vt:lpstr>WorkshopPLUS - Windows PowerShell: Foundation Skills</vt:lpstr>
      <vt:lpstr>Disclaimer</vt:lpstr>
      <vt:lpstr>From Script Blocks to Scripts</vt:lpstr>
      <vt:lpstr>Learning Units covered in this Module</vt:lpstr>
      <vt:lpstr>Using Script Blocks</vt:lpstr>
      <vt:lpstr>PowerPoint Presentation</vt:lpstr>
      <vt:lpstr>What is a Script Block?</vt:lpstr>
      <vt:lpstr>What is a Script Block?</vt:lpstr>
      <vt:lpstr>Script Block - Examples</vt:lpstr>
      <vt:lpstr>Cmdlet with Script Block Parameter Argument</vt:lpstr>
      <vt:lpstr>Demonstration</vt:lpstr>
      <vt:lpstr>PowerPoint Presentation</vt:lpstr>
      <vt:lpstr>Functions Introduction</vt:lpstr>
      <vt:lpstr>What is a Function?</vt:lpstr>
      <vt:lpstr>What Does a Function Look Like?</vt:lpstr>
      <vt:lpstr>Creating a Utility Function</vt:lpstr>
      <vt:lpstr>Parameters in a function</vt:lpstr>
      <vt:lpstr>Demonstration</vt:lpstr>
      <vt:lpstr>PowerPoint Presentation</vt:lpstr>
      <vt:lpstr>Introduction to PowerShell Remoting</vt:lpstr>
      <vt:lpstr>Various PowerShell Remote Administration Techniques</vt:lpstr>
      <vt:lpstr>Native OS Remoting (-ComputerName Parameter)</vt:lpstr>
      <vt:lpstr>What is PowerShell Remoting?</vt:lpstr>
      <vt:lpstr>Requirements</vt:lpstr>
      <vt:lpstr>Enabling Remoting</vt:lpstr>
      <vt:lpstr>Demonstration</vt:lpstr>
      <vt:lpstr>PowerPoint Presentation</vt:lpstr>
      <vt:lpstr>Using PowerShell Remoting</vt:lpstr>
      <vt:lpstr>Remoting Scenarios</vt:lpstr>
      <vt:lpstr>Interactive Session</vt:lpstr>
      <vt:lpstr>Invoke a Command</vt:lpstr>
      <vt:lpstr>Invoke a Command (1:Many)</vt:lpstr>
      <vt:lpstr>Use Alternate Credential</vt:lpstr>
      <vt:lpstr>Persistent Session (Repeat Use)</vt:lpstr>
      <vt:lpstr>Persistent Session (Repeat Use) 1:Many</vt:lpstr>
      <vt:lpstr>Demonstration</vt:lpstr>
      <vt:lpstr>PowerPoint Presentation</vt:lpstr>
      <vt:lpstr>Using Script Blocks</vt:lpstr>
      <vt:lpstr>Providers</vt:lpstr>
      <vt:lpstr>PowerPoint Presentation</vt:lpstr>
      <vt:lpstr>What are Providers?</vt:lpstr>
      <vt:lpstr>What are PowerShell Providers?</vt:lpstr>
      <vt:lpstr>Where to Get Providers</vt:lpstr>
      <vt:lpstr>What is a Powershell Drive?</vt:lpstr>
      <vt:lpstr>Built-in Providers</vt:lpstr>
      <vt:lpstr>Demonstration</vt:lpstr>
      <vt:lpstr>PowerPoint Presentation</vt:lpstr>
      <vt:lpstr>Drive Cmdlets</vt:lpstr>
      <vt:lpstr>PowerShell Drive Cmdlets</vt:lpstr>
      <vt:lpstr>Get-PSDrive</vt:lpstr>
      <vt:lpstr>New-PSDrive Remove-PSDrive </vt:lpstr>
      <vt:lpstr>Demonstration</vt:lpstr>
      <vt:lpstr>PowerPoint Presentation</vt:lpstr>
      <vt:lpstr>Item Cmdlets</vt:lpstr>
      <vt:lpstr>Item Cmdlets</vt:lpstr>
      <vt:lpstr>Item Cmdlets</vt:lpstr>
      <vt:lpstr>Item Cmdlets</vt:lpstr>
      <vt:lpstr>PowerPoint Presentation</vt:lpstr>
      <vt:lpstr>ItemProperty Cmdlets</vt:lpstr>
      <vt:lpstr>ItemProperty Cmdlets</vt:lpstr>
      <vt:lpstr>ItemProperty Cmdlets</vt:lpstr>
      <vt:lpstr>ItemProperty Cmdlets</vt:lpstr>
      <vt:lpstr>Demonstration</vt:lpstr>
      <vt:lpstr>PowerPoint Presentation</vt:lpstr>
      <vt:lpstr>Content Cmdlets</vt:lpstr>
      <vt:lpstr>Content Cmdlets</vt:lpstr>
      <vt:lpstr>Demonstration</vt:lpstr>
      <vt:lpstr>Path Cmdlets</vt:lpstr>
      <vt:lpstr>Path Cmdlets</vt:lpstr>
      <vt:lpstr>Path Cmdlets</vt:lpstr>
      <vt:lpstr>Path Cmdlets</vt:lpstr>
      <vt:lpstr>Location Cmdlets</vt:lpstr>
      <vt:lpstr>Variable Syntax – Access PSDrive Items</vt:lpstr>
      <vt:lpstr>Demonstration</vt:lpstr>
      <vt:lpstr>PowerPoint Presentation</vt:lpstr>
      <vt:lpstr>Providers</vt:lpstr>
      <vt:lpstr>Scripts</vt:lpstr>
      <vt:lpstr>PowerPoint Presentation</vt:lpstr>
      <vt:lpstr>What is a Script?</vt:lpstr>
      <vt:lpstr>What is a Script?</vt:lpstr>
      <vt:lpstr>Simple Script Example</vt:lpstr>
      <vt:lpstr>Demonstration</vt:lpstr>
      <vt:lpstr>Execution Policies</vt:lpstr>
      <vt:lpstr>Execution Policy Levels</vt:lpstr>
      <vt:lpstr>Execution Policy Scope</vt:lpstr>
      <vt:lpstr>Script Execution</vt:lpstr>
      <vt:lpstr> Determine Execution Policy in Effect </vt:lpstr>
      <vt:lpstr>Determine Which Execution Policy is in Effect  </vt:lpstr>
      <vt:lpstr>Set Execution Policy - User  </vt:lpstr>
      <vt:lpstr>Demonstration</vt:lpstr>
      <vt:lpstr>PowerPoint Presentation</vt:lpstr>
      <vt:lpstr>Launching a script</vt:lpstr>
      <vt:lpstr>Running a Script From the Shell</vt:lpstr>
      <vt:lpstr>Running a Script With the Mouse</vt:lpstr>
      <vt:lpstr>Launching a Script From Outside PowerShell (cmd.exe)</vt:lpstr>
      <vt:lpstr>Demonstration</vt:lpstr>
      <vt:lpstr>PowerPoint Presentation</vt:lpstr>
      <vt:lpstr>Script signing</vt:lpstr>
      <vt:lpstr>Script Signing</vt:lpstr>
      <vt:lpstr>Script Signing</vt:lpstr>
      <vt:lpstr>Script Before Signing</vt:lpstr>
      <vt:lpstr>Script Before Signing</vt:lpstr>
      <vt:lpstr>PowerPoint Presentation</vt:lpstr>
      <vt:lpstr>Single-line and Block Comments</vt:lpstr>
      <vt:lpstr>Single-Line Comments</vt:lpstr>
      <vt:lpstr>Block Comments</vt:lpstr>
      <vt:lpstr>Demonstration</vt:lpstr>
      <vt:lpstr>The Param and Require Statements</vt:lpstr>
      <vt:lpstr>Script Param Statement</vt:lpstr>
      <vt:lpstr>Requires Statement</vt:lpstr>
      <vt:lpstr>Version Requirement</vt:lpstr>
      <vt:lpstr>Administrator Requirement</vt:lpstr>
      <vt:lpstr>Demonstration</vt:lpstr>
      <vt:lpstr>PowerPoint Presentation</vt:lpstr>
      <vt:lpstr>Explore Command Precedence Rules</vt:lpstr>
      <vt:lpstr>Command Lookup Precedence</vt:lpstr>
      <vt:lpstr>“Replace” Another Command</vt:lpstr>
      <vt:lpstr>Module Qualify Command Name</vt:lpstr>
      <vt:lpstr>PowerPoint Presentation</vt:lpstr>
      <vt:lpstr>Scripts</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Mike O'Neill</dc:creator>
  <cp:lastModifiedBy>Mike O'Neill</cp:lastModifiedBy>
  <cp:revision>3</cp:revision>
  <dcterms:created xsi:type="dcterms:W3CDTF">2019-02-08T21:11:31Z</dcterms:created>
  <dcterms:modified xsi:type="dcterms:W3CDTF">2019-02-08T21:19:18Z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mconeill@microsoft.com</vt:lpwstr>
  </property>
  <property fmtid="{D5CDD505-2E9C-101B-9397-08002B2CF9AE}" pid="5" name="MSIP_Label_f42aa342-8706-4288-bd11-ebb85995028c_SetDate">
    <vt:lpwstr>2019-02-08T21:18:44.2272878Z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3ca98d93-709d-4b66-8413-f982228c118e</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0x0101003D836F0D51E45746AA90AA578B82A533</vt:lpwstr>
  </property>
</Properties>
</file>