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diagrams/data4.xml" ContentType="application/vnd.openxmlformats-officedocument.drawingml.diagramData+xml"/>
  <Override PartName="/ppt/slideLayouts/slideLayout50.xml" ContentType="application/vnd.openxmlformats-officedocument.presentationml.slideLayout+xml"/>
  <Override PartName="/ppt/notesSlides/notesSlide116.xml" ContentType="application/vnd.openxmlformats-officedocument.presentationml.notesSlide+xml"/>
  <Override PartName="/ppt/notesSlides/notesSlide114.xml" ContentType="application/vnd.openxmlformats-officedocument.presentationml.notesSlide+xml"/>
  <Override PartName="/ppt/notesSlides/notesSlide159.xml" ContentType="application/vnd.openxmlformats-officedocument.presentationml.notesSlide+xml"/>
  <Override PartName="/ppt/notesSlides/notesSlide158.xml" ContentType="application/vnd.openxmlformats-officedocument.presentationml.notesSlide+xml"/>
  <Override PartName="/ppt/notesSlides/notesSlide157.xml" ContentType="application/vnd.openxmlformats-officedocument.presentationml.notesSlide+xml"/>
  <Override PartName="/ppt/notesSlides/notesSlide156.xml" ContentType="application/vnd.openxmlformats-officedocument.presentationml.notesSlide+xml"/>
  <Override PartName="/ppt/notesSlides/notesSlide155.xml" ContentType="application/vnd.openxmlformats-officedocument.presentationml.notesSlide+xml"/>
  <Override PartName="/ppt/notesSlides/notesSlide154.xml" ContentType="application/vnd.openxmlformats-officedocument.presentationml.notesSlide+xml"/>
  <Override PartName="/ppt/notesSlides/notesSlide113.xml" ContentType="application/vnd.openxmlformats-officedocument.presentationml.notesSlide+xml"/>
  <Override PartName="/ppt/notesSlides/notesSlide152.xml" ContentType="application/vnd.openxmlformats-officedocument.presentationml.notesSlide+xml"/>
  <Override PartName="/ppt/notesSlides/notesSlide151.xml" ContentType="application/vnd.openxmlformats-officedocument.presentationml.notesSlide+xml"/>
  <Override PartName="/ppt/notesSlides/notesSlide150.xml" ContentType="application/vnd.openxmlformats-officedocument.presentationml.notesSlide+xml"/>
  <Override PartName="/ppt/notesSlides/notesSlide149.xml" ContentType="application/vnd.openxmlformats-officedocument.presentationml.notesSlide+xml"/>
  <Override PartName="/ppt/notesSlides/notesSlide148.xml" ContentType="application/vnd.openxmlformats-officedocument.presentationml.notesSlide+xml"/>
  <Override PartName="/ppt/notesSlides/notesSlide147.xml" ContentType="application/vnd.openxmlformats-officedocument.presentationml.notesSlide+xml"/>
  <Override PartName="/ppt/notesSlides/notesSlide146.xml" ContentType="application/vnd.openxmlformats-officedocument.presentationml.notesSlide+xml"/>
  <Override PartName="/ppt/notesSlides/notesSlide145.xml" ContentType="application/vnd.openxmlformats-officedocument.presentationml.notesSlide+xml"/>
  <Override PartName="/ppt/notesSlides/notesSlide144.xml" ContentType="application/vnd.openxmlformats-officedocument.presentationml.notesSlide+xml"/>
  <Override PartName="/ppt/notesSlides/notesSlide143.xml" ContentType="application/vnd.openxmlformats-officedocument.presentationml.notesSlide+xml"/>
  <Override PartName="/ppt/notesSlides/notesSlide142.xml" ContentType="application/vnd.openxmlformats-officedocument.presentationml.notesSlide+xml"/>
  <Override PartName="/ppt/notesSlides/notesSlide141.xml" ContentType="application/vnd.openxmlformats-officedocument.presentationml.notesSlide+xml"/>
  <Override PartName="/ppt/notesSlides/notesSlide140.xml" ContentType="application/vnd.openxmlformats-officedocument.presentationml.notesSlide+xml"/>
  <Override PartName="/ppt/notesSlides/notesSlide139.xml" ContentType="application/vnd.openxmlformats-officedocument.presentationml.notesSlide+xml"/>
  <Override PartName="/ppt/notesSlides/notesSlide138.xml" ContentType="application/vnd.openxmlformats-officedocument.presentationml.notesSlide+xml"/>
  <Override PartName="/ppt/notesSlides/notesSlide137.xml" ContentType="application/vnd.openxmlformats-officedocument.presentationml.notesSlide+xml"/>
  <Override PartName="/ppt/notesSlides/notesSlide136.xml" ContentType="application/vnd.openxmlformats-officedocument.presentationml.notesSlide+xml"/>
  <Override PartName="/ppt/notesSlides/notesSlide135.xml" ContentType="application/vnd.openxmlformats-officedocument.presentationml.notesSlide+xml"/>
  <Override PartName="/ppt/notesSlides/notesSlide13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notesSlides/notesSlide132.xml" ContentType="application/vnd.openxmlformats-officedocument.presentationml.notesSlide+xml"/>
  <Override PartName="/ppt/notesSlides/notesSlide131.xml" ContentType="application/vnd.openxmlformats-officedocument.presentationml.notesSlide+xml"/>
  <Override PartName="/ppt/notesSlides/notesSlide130.xml" ContentType="application/vnd.openxmlformats-officedocument.presentationml.notesSlide+xml"/>
  <Override PartName="/ppt/notesSlides/notesSlide129.xml" ContentType="application/vnd.openxmlformats-officedocument.presentationml.notesSlide+xml"/>
  <Override PartName="/ppt/notesSlides/notesSlide128.xml" ContentType="application/vnd.openxmlformats-officedocument.presentationml.notesSlide+xml"/>
  <Override PartName="/ppt/notesSlides/notesSlide127.xml" ContentType="application/vnd.openxmlformats-officedocument.presentationml.notesSlide+xml"/>
  <Override PartName="/ppt/notesSlides/notesSlide126.xml" ContentType="application/vnd.openxmlformats-officedocument.presentationml.notesSlide+xml"/>
  <Override PartName="/ppt/notesSlides/notesSlide125.xml" ContentType="application/vnd.openxmlformats-officedocument.presentationml.notesSlide+xml"/>
  <Override PartName="/ppt/notesSlides/notesSlide124.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82.xml" ContentType="application/vnd.openxmlformats-officedocument.presentationml.notesSlide+xml"/>
  <Override PartName="/ppt/notesSlides/notesSlide123.xml" ContentType="application/vnd.openxmlformats-officedocument.presentationml.notesSlide+xml"/>
  <Override PartName="/ppt/notesSlides/notesSlide122.xml" ContentType="application/vnd.openxmlformats-officedocument.presentationml.notesSlide+xml"/>
  <Override PartName="/ppt/notesSlides/notesSlide83.xml" ContentType="application/vnd.openxmlformats-officedocument.presentationml.notesSlide+xml"/>
  <Override PartName="/ppt/notesSlides/notesSlide1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17.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notesSlides/notesSlide120.xml" ContentType="application/vnd.openxmlformats-officedocument.presentationml.notesSlid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9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119.xml" ContentType="application/vnd.openxmlformats-officedocument.presentationml.notesSlide+xml"/>
  <Override PartName="/ppt/notesSlides/notesSlide98.xml" ContentType="application/vnd.openxmlformats-officedocument.presentationml.notesSlide+xml"/>
  <Override PartName="/ppt/notesSlides/notesSlide153.xml" ContentType="application/vnd.openxmlformats-officedocument.presentationml.notesSlide+xml"/>
  <Override PartName="/ppt/notesSlides/notesSlide99.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73.xml" ContentType="application/vnd.openxmlformats-officedocument.presentationml.notesSlide+xml"/>
  <Override PartName="/ppt/notesSlides/notesSlide104.xml" ContentType="application/vnd.openxmlformats-officedocument.presentationml.notesSlide+xml"/>
  <Override PartName="/ppt/notesSlides/notesSlide74.xml" ContentType="application/vnd.openxmlformats-officedocument.presentationml.notesSlide+xml"/>
  <Override PartName="/ppt/notesSlides/notesSlide105.xml" ContentType="application/vnd.openxmlformats-officedocument.presentationml.notesSlide+xml"/>
  <Override PartName="/ppt/notesSlides/notesSlide7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76.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77.xml" ContentType="application/vnd.openxmlformats-officedocument.presentationml.notesSlide+xml"/>
  <Override PartName="/ppt/notesSlides/notesSlide112.xml" ContentType="application/vnd.openxmlformats-officedocument.presentationml.notesSlide+xml"/>
  <Override PartName="/ppt/notesSlides/notesSlide78.xml" ContentType="application/vnd.openxmlformats-officedocument.presentationml.notesSlide+xml"/>
  <Override PartName="/ppt/notesSlides/notesSlide11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20.xml" ContentType="application/vnd.openxmlformats-officedocument.presentationml.notesSlide+xml"/>
  <Override PartName="/ppt/diagrams/colors2.xml" ContentType="application/vnd.openxmlformats-officedocument.drawingml.diagramCol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customXml/itemProps40.xml" ContentType="application/vnd.openxmlformats-officedocument.customXmlProperties+xml"/>
  <Override PartName="/customXml/itemProps48.xml" ContentType="application/vnd.openxmlformats-officedocument.customXmlProperties+xml"/>
  <Override PartName="/customXml/itemProps47.xml" ContentType="application/vnd.openxmlformats-officedocument.customXmlProperties+xml"/>
  <Override PartName="/customXml/itemProps46.xml" ContentType="application/vnd.openxmlformats-officedocument.customXmlProperties+xml"/>
  <Override PartName="/customXml/itemProps45.xml" ContentType="application/vnd.openxmlformats-officedocument.customXmlProperties+xml"/>
  <Override PartName="/customXml/itemProps44.xml" ContentType="application/vnd.openxmlformats-officedocument.customXmlProperties+xml"/>
  <Override PartName="/customXml/itemProps43.xml" ContentType="application/vnd.openxmlformats-officedocument.customXmlProperties+xml"/>
  <Override PartName="/customXml/itemProps42.xml" ContentType="application/vnd.openxmlformats-officedocument.customXmlProperties+xml"/>
  <Override PartName="/customXml/itemProps41.xml" ContentType="application/vnd.openxmlformats-officedocument.customXmlProperties+xml"/>
  <Override PartName="/customXml/itemProps39.xml" ContentType="application/vnd.openxmlformats-officedocument.customXmlProperties+xml"/>
  <Override PartName="/customXml/itemProps38.xml" ContentType="application/vnd.openxmlformats-officedocument.customXmlProperties+xml"/>
  <Override PartName="/customXml/itemProps37.xml" ContentType="application/vnd.openxmlformats-officedocument.customXmlProperties+xml"/>
  <Override PartName="/customXml/itemProps36.xml" ContentType="application/vnd.openxmlformats-officedocument.customXmlProperties+xml"/>
  <Override PartName="/customXml/itemProps35.xml" ContentType="application/vnd.openxmlformats-officedocument.customXmlProperties+xml"/>
  <Override PartName="/customXml/itemProps34.xml" ContentType="application/vnd.openxmlformats-officedocument.customXmlProperties+xml"/>
  <Override PartName="/customXml/itemProps33.xml" ContentType="application/vnd.openxmlformats-officedocument.customXmlProperties+xml"/>
  <Override PartName="/customXml/itemProps32.xml" ContentType="application/vnd.openxmlformats-officedocument.customXmlProperties+xml"/>
  <Override PartName="/customXml/itemProps31.xml" ContentType="application/vnd.openxmlformats-officedocument.customXmlProperties+xml"/>
  <Override PartName="/customXml/itemProps30.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9.xml" ContentType="application/vnd.openxmlformats-officedocument.customXmlProperties+xml"/>
  <Override PartName="/customXml/itemProps28.xml" ContentType="application/vnd.openxmlformats-officedocument.customXmlProperties+xml"/>
  <Override PartName="/customXml/itemProps27.xml" ContentType="application/vnd.openxmlformats-officedocument.customXmlProperties+xml"/>
  <Override PartName="/customXml/itemProps26.xml" ContentType="application/vnd.openxmlformats-officedocument.customXmlProperties+xml"/>
  <Override PartName="/customXml/itemProps25.xml" ContentType="application/vnd.openxmlformats-officedocument.customXmlProperties+xml"/>
  <Override PartName="/customXml/itemProps24.xml" ContentType="application/vnd.openxmlformats-officedocument.customXmlProperties+xml"/>
  <Override PartName="/customXml/itemProps23.xml" ContentType="application/vnd.openxmlformats-officedocument.customXmlProperties+xml"/>
  <Override PartName="/customXml/itemProps22.xml" ContentType="application/vnd.openxmlformats-officedocument.customXmlProperties+xml"/>
  <Override PartName="/customXml/itemProps21.xml" ContentType="application/vnd.openxmlformats-officedocument.customXmlProperties+xml"/>
  <Override PartName="/customXml/itemProps20.xml" ContentType="application/vnd.openxmlformats-officedocument.customXmlProperties+xml"/>
  <Override PartName="/customXml/itemProps19.xml" ContentType="application/vnd.openxmlformats-officedocument.customXmlProperties+xml"/>
  <Override PartName="/customXml/itemProps18.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2.xml" ContentType="application/vnd.openxmlformats-officedocument.customXmlPropertie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0.xml" ContentType="application/vnd.openxmlformats-officedocument.customXmlProperties+xml"/>
  <Override PartName="/customXml/itemProps49.xml" ContentType="application/vnd.openxmlformats-officedocument.customXmlProperties+xml"/>
  <Override PartName="/customXml/itemProps5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9"/>
    <p:sldMasterId id="2147483697" r:id="rId50"/>
  </p:sldMasterIdLst>
  <p:notesMasterIdLst>
    <p:notesMasterId r:id="rId210"/>
  </p:notesMasterIdLst>
  <p:sldIdLst>
    <p:sldId id="257" r:id="rId51"/>
    <p:sldId id="259" r:id="rId52"/>
    <p:sldId id="258" r:id="rId53"/>
    <p:sldId id="270" r:id="rId54"/>
    <p:sldId id="261" r:id="rId55"/>
    <p:sldId id="260" r:id="rId56"/>
    <p:sldId id="264" r:id="rId57"/>
    <p:sldId id="531" r:id="rId58"/>
    <p:sldId id="532" r:id="rId59"/>
    <p:sldId id="533" r:id="rId60"/>
    <p:sldId id="534" r:id="rId61"/>
    <p:sldId id="280" r:id="rId62"/>
    <p:sldId id="535" r:id="rId63"/>
    <p:sldId id="536" r:id="rId64"/>
    <p:sldId id="537" r:id="rId65"/>
    <p:sldId id="538" r:id="rId66"/>
    <p:sldId id="539" r:id="rId67"/>
    <p:sldId id="540" r:id="rId68"/>
    <p:sldId id="541" r:id="rId69"/>
    <p:sldId id="542" r:id="rId70"/>
    <p:sldId id="544" r:id="rId71"/>
    <p:sldId id="267" r:id="rId72"/>
    <p:sldId id="545" r:id="rId73"/>
    <p:sldId id="546" r:id="rId74"/>
    <p:sldId id="547" r:id="rId75"/>
    <p:sldId id="548" r:id="rId76"/>
    <p:sldId id="549" r:id="rId77"/>
    <p:sldId id="550" r:id="rId78"/>
    <p:sldId id="551" r:id="rId79"/>
    <p:sldId id="552" r:id="rId80"/>
    <p:sldId id="553" r:id="rId81"/>
    <p:sldId id="554" r:id="rId82"/>
    <p:sldId id="555" r:id="rId83"/>
    <p:sldId id="556" r:id="rId84"/>
    <p:sldId id="256" r:id="rId85"/>
    <p:sldId id="557" r:id="rId86"/>
    <p:sldId id="558" r:id="rId87"/>
    <p:sldId id="559" r:id="rId88"/>
    <p:sldId id="560" r:id="rId89"/>
    <p:sldId id="262" r:id="rId90"/>
    <p:sldId id="287" r:id="rId91"/>
    <p:sldId id="288" r:id="rId92"/>
    <p:sldId id="289" r:id="rId93"/>
    <p:sldId id="290" r:id="rId94"/>
    <p:sldId id="291" r:id="rId95"/>
    <p:sldId id="561" r:id="rId96"/>
    <p:sldId id="562" r:id="rId97"/>
    <p:sldId id="563" r:id="rId98"/>
    <p:sldId id="564" r:id="rId99"/>
    <p:sldId id="565" r:id="rId100"/>
    <p:sldId id="566" r:id="rId101"/>
    <p:sldId id="567" r:id="rId102"/>
    <p:sldId id="568" r:id="rId103"/>
    <p:sldId id="569" r:id="rId104"/>
    <p:sldId id="570" r:id="rId105"/>
    <p:sldId id="571" r:id="rId106"/>
    <p:sldId id="572" r:id="rId107"/>
    <p:sldId id="573" r:id="rId108"/>
    <p:sldId id="574" r:id="rId109"/>
    <p:sldId id="575" r:id="rId110"/>
    <p:sldId id="576" r:id="rId111"/>
    <p:sldId id="292" r:id="rId112"/>
    <p:sldId id="293" r:id="rId113"/>
    <p:sldId id="294" r:id="rId114"/>
    <p:sldId id="295" r:id="rId115"/>
    <p:sldId id="296" r:id="rId116"/>
    <p:sldId id="297" r:id="rId117"/>
    <p:sldId id="298" r:id="rId118"/>
    <p:sldId id="577" r:id="rId119"/>
    <p:sldId id="578" r:id="rId120"/>
    <p:sldId id="579" r:id="rId121"/>
    <p:sldId id="580" r:id="rId122"/>
    <p:sldId id="581" r:id="rId123"/>
    <p:sldId id="582" r:id="rId124"/>
    <p:sldId id="275" r:id="rId125"/>
    <p:sldId id="583" r:id="rId126"/>
    <p:sldId id="584" r:id="rId127"/>
    <p:sldId id="585" r:id="rId128"/>
    <p:sldId id="586" r:id="rId129"/>
    <p:sldId id="587" r:id="rId130"/>
    <p:sldId id="588" r:id="rId131"/>
    <p:sldId id="589" r:id="rId132"/>
    <p:sldId id="590" r:id="rId133"/>
    <p:sldId id="591" r:id="rId134"/>
    <p:sldId id="592" r:id="rId135"/>
    <p:sldId id="593" r:id="rId136"/>
    <p:sldId id="594" r:id="rId137"/>
    <p:sldId id="595" r:id="rId138"/>
    <p:sldId id="596" r:id="rId139"/>
    <p:sldId id="597" r:id="rId140"/>
    <p:sldId id="598" r:id="rId141"/>
    <p:sldId id="599" r:id="rId142"/>
    <p:sldId id="600" r:id="rId143"/>
    <p:sldId id="601" r:id="rId144"/>
    <p:sldId id="602" r:id="rId145"/>
    <p:sldId id="603" r:id="rId146"/>
    <p:sldId id="604" r:id="rId147"/>
    <p:sldId id="605" r:id="rId148"/>
    <p:sldId id="263" r:id="rId149"/>
    <p:sldId id="606" r:id="rId150"/>
    <p:sldId id="607" r:id="rId151"/>
    <p:sldId id="608" r:id="rId152"/>
    <p:sldId id="609" r:id="rId153"/>
    <p:sldId id="610" r:id="rId154"/>
    <p:sldId id="611" r:id="rId155"/>
    <p:sldId id="612" r:id="rId156"/>
    <p:sldId id="613" r:id="rId157"/>
    <p:sldId id="614" r:id="rId158"/>
    <p:sldId id="615" r:id="rId159"/>
    <p:sldId id="616" r:id="rId160"/>
    <p:sldId id="617" r:id="rId161"/>
    <p:sldId id="618" r:id="rId162"/>
    <p:sldId id="619" r:id="rId163"/>
    <p:sldId id="620" r:id="rId164"/>
    <p:sldId id="621" r:id="rId165"/>
    <p:sldId id="622" r:id="rId166"/>
    <p:sldId id="623" r:id="rId167"/>
    <p:sldId id="624" r:id="rId168"/>
    <p:sldId id="625" r:id="rId169"/>
    <p:sldId id="626" r:id="rId170"/>
    <p:sldId id="627" r:id="rId171"/>
    <p:sldId id="628" r:id="rId172"/>
    <p:sldId id="629" r:id="rId173"/>
    <p:sldId id="630" r:id="rId174"/>
    <p:sldId id="631" r:id="rId175"/>
    <p:sldId id="668" r:id="rId176"/>
    <p:sldId id="669" r:id="rId177"/>
    <p:sldId id="670" r:id="rId178"/>
    <p:sldId id="671" r:id="rId179"/>
    <p:sldId id="672" r:id="rId180"/>
    <p:sldId id="673" r:id="rId181"/>
    <p:sldId id="674" r:id="rId182"/>
    <p:sldId id="675" r:id="rId183"/>
    <p:sldId id="676" r:id="rId184"/>
    <p:sldId id="677" r:id="rId185"/>
    <p:sldId id="678" r:id="rId186"/>
    <p:sldId id="679" r:id="rId187"/>
    <p:sldId id="680" r:id="rId188"/>
    <p:sldId id="681" r:id="rId189"/>
    <p:sldId id="682" r:id="rId190"/>
    <p:sldId id="683" r:id="rId191"/>
    <p:sldId id="684" r:id="rId192"/>
    <p:sldId id="685" r:id="rId193"/>
    <p:sldId id="686" r:id="rId194"/>
    <p:sldId id="687" r:id="rId195"/>
    <p:sldId id="688" r:id="rId196"/>
    <p:sldId id="689" r:id="rId197"/>
    <p:sldId id="690" r:id="rId198"/>
    <p:sldId id="691" r:id="rId199"/>
    <p:sldId id="692" r:id="rId200"/>
    <p:sldId id="693" r:id="rId201"/>
    <p:sldId id="694" r:id="rId202"/>
    <p:sldId id="695" r:id="rId203"/>
    <p:sldId id="696" r:id="rId204"/>
    <p:sldId id="697" r:id="rId205"/>
    <p:sldId id="698" r:id="rId206"/>
    <p:sldId id="699" r:id="rId207"/>
    <p:sldId id="700" r:id="rId208"/>
    <p:sldId id="701"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63765326-2497-4E8E-8624-A828F5D6B1F5}">
          <p14:sldIdLst>
            <p14:sldId id="257"/>
            <p14:sldId id="259"/>
          </p14:sldIdLst>
        </p14:section>
        <p14:section name="Operators and Pipelining" id="{4B73D7D1-CDA9-42E6-983C-137171533344}">
          <p14:sldIdLst>
            <p14:sldId id="258"/>
            <p14:sldId id="270"/>
          </p14:sldIdLst>
        </p14:section>
        <p14:section name="Introduction to Operators" id="{5E8C46BD-37A7-496B-B35E-4BF28B250C62}">
          <p14:sldIdLst>
            <p14:sldId id="261"/>
            <p14:sldId id="260"/>
          </p14:sldIdLst>
        </p14:section>
        <p14:section name="Introduction to Operators - Comparison Operators" id="{DC5556D7-2BA8-48CE-AD76-5239D20E3AE1}">
          <p14:sldIdLst>
            <p14:sldId id="264"/>
            <p14:sldId id="531"/>
            <p14:sldId id="532"/>
            <p14:sldId id="533"/>
            <p14:sldId id="534"/>
            <p14:sldId id="280"/>
            <p14:sldId id="535"/>
            <p14:sldId id="536"/>
            <p14:sldId id="537"/>
            <p14:sldId id="538"/>
            <p14:sldId id="539"/>
            <p14:sldId id="540"/>
            <p14:sldId id="541"/>
            <p14:sldId id="542"/>
            <p14:sldId id="544"/>
            <p14:sldId id="267"/>
          </p14:sldIdLst>
        </p14:section>
        <p14:section name="Introduction to Operators - Logical Operators" id="{73DE358A-C541-4C6A-A379-EEDB231962E4}">
          <p14:sldIdLst>
            <p14:sldId id="545"/>
            <p14:sldId id="546"/>
            <p14:sldId id="547"/>
            <p14:sldId id="548"/>
          </p14:sldIdLst>
        </p14:section>
        <p14:section name="Introduction to Operators - Range Operators" id="{FBEC3BAA-66A7-4C70-885E-7D81A7E42D2B}">
          <p14:sldIdLst>
            <p14:sldId id="549"/>
            <p14:sldId id="550"/>
            <p14:sldId id="551"/>
            <p14:sldId id="552"/>
            <p14:sldId id="553"/>
          </p14:sldIdLst>
        </p14:section>
        <p14:section name="Introduction to Operators - Numeric Multipliers" id="{650E26A9-CF6E-4445-BF54-66EF29246378}">
          <p14:sldIdLst>
            <p14:sldId id="554"/>
            <p14:sldId id="555"/>
            <p14:sldId id="556"/>
          </p14:sldIdLst>
        </p14:section>
        <p14:section name="Introduction to Operators - Lab: Introduction to Operators" id="{C27D9A70-3058-4692-8235-DC7A8FBA23ED}">
          <p14:sldIdLst>
            <p14:sldId id="256"/>
          </p14:sldIdLst>
        </p14:section>
        <p14:section name="Understanding the Windows PowerShell Pipeline" id="{A0BE53CC-7CEA-46C4-9CF5-F941FDC5FCFC}">
          <p14:sldIdLst>
            <p14:sldId id="557"/>
            <p14:sldId id="558"/>
          </p14:sldIdLst>
        </p14:section>
        <p14:section name="Understanding the Windows PowerShell Pipeline - What is a pipeline?" id="{7F777B3F-7BA4-4FBE-A210-5D04658ED892}">
          <p14:sldIdLst>
            <p14:sldId id="559"/>
            <p14:sldId id="560"/>
            <p14:sldId id="262"/>
            <p14:sldId id="287"/>
            <p14:sldId id="288"/>
            <p14:sldId id="289"/>
            <p14:sldId id="290"/>
            <p14:sldId id="291"/>
            <p14:sldId id="561"/>
            <p14:sldId id="562"/>
          </p14:sldIdLst>
        </p14:section>
        <p14:section name="Understanding the Windows PowerShell Pipeline - Object Cmdlets" id="{6CF7E1AF-8620-481E-9A11-ED3847795A18}">
          <p14:sldIdLst>
            <p14:sldId id="563"/>
            <p14:sldId id="564"/>
            <p14:sldId id="565"/>
            <p14:sldId id="566"/>
            <p14:sldId id="567"/>
            <p14:sldId id="568"/>
            <p14:sldId id="569"/>
            <p14:sldId id="570"/>
          </p14:sldIdLst>
        </p14:section>
        <p14:section name="Understanding the Windows PowerShell Pipeline - Format Cmdlets" id="{C7652DE4-94A0-4850-BA30-121738F65605}">
          <p14:sldIdLst>
            <p14:sldId id="571"/>
            <p14:sldId id="572"/>
            <p14:sldId id="573"/>
            <p14:sldId id="574"/>
            <p14:sldId id="575"/>
            <p14:sldId id="576"/>
            <p14:sldId id="292"/>
            <p14:sldId id="293"/>
            <p14:sldId id="294"/>
            <p14:sldId id="295"/>
            <p14:sldId id="296"/>
            <p14:sldId id="297"/>
            <p14:sldId id="298"/>
            <p14:sldId id="577"/>
            <p14:sldId id="578"/>
          </p14:sldIdLst>
        </p14:section>
        <p14:section name="Understanding the Windows PowerShell Pipeline - Export and Import Cmdlets" id="{A74D8958-3CCC-47E8-A5FC-15522470062C}">
          <p14:sldIdLst>
            <p14:sldId id="579"/>
            <p14:sldId id="580"/>
            <p14:sldId id="581"/>
            <p14:sldId id="582"/>
            <p14:sldId id="275"/>
            <p14:sldId id="583"/>
            <p14:sldId id="584"/>
            <p14:sldId id="585"/>
            <p14:sldId id="586"/>
            <p14:sldId id="587"/>
          </p14:sldIdLst>
        </p14:section>
        <p14:section name="Understanding the Windows PowerShell Pipeline - Out Cmdlets" id="{F317EC19-DF1B-4902-A719-6E16DFD8C1CB}">
          <p14:sldIdLst>
            <p14:sldId id="588"/>
            <p14:sldId id="589"/>
            <p14:sldId id="590"/>
            <p14:sldId id="591"/>
            <p14:sldId id="592"/>
            <p14:sldId id="593"/>
          </p14:sldIdLst>
        </p14:section>
        <p14:section name="Understanding the Windows PowerShell Pipeline - Lab: Understanding the Windows PowerShell Pipeline" id="{3CEAFDAC-3C03-4797-9D2A-D6ACDE3721DE}">
          <p14:sldIdLst>
            <p14:sldId id="594"/>
          </p14:sldIdLst>
        </p14:section>
        <p14:section name="Working with Pipelining" id="{F3266B06-5405-4935-9443-A1C30C9B6869}">
          <p14:sldIdLst>
            <p14:sldId id="595"/>
            <p14:sldId id="596"/>
          </p14:sldIdLst>
        </p14:section>
        <p14:section name="Working with Pipelining - Pipeline Variable" id="{ACC8C3DB-B3E6-4C98-87FF-F13831DD58D4}">
          <p14:sldIdLst>
            <p14:sldId id="597"/>
            <p14:sldId id="598"/>
            <p14:sldId id="599"/>
            <p14:sldId id="600"/>
          </p14:sldIdLst>
        </p14:section>
        <p14:section name="Working with Pipelining - More Object Cmdlets" id="{4FEB2643-1A5E-4D9E-BE28-AEDA89280447}">
          <p14:sldIdLst>
            <p14:sldId id="601"/>
            <p14:sldId id="602"/>
            <p14:sldId id="603"/>
            <p14:sldId id="604"/>
            <p14:sldId id="605"/>
            <p14:sldId id="263"/>
            <p14:sldId id="606"/>
            <p14:sldId id="607"/>
            <p14:sldId id="608"/>
          </p14:sldIdLst>
        </p14:section>
        <p14:section name="Working with Pipelining - Begin, Process and End Blocks" id="{08A47B3A-1BD4-4C77-8F34-ED57403C4AF2}">
          <p14:sldIdLst>
            <p14:sldId id="609"/>
            <p14:sldId id="610"/>
            <p14:sldId id="611"/>
            <p14:sldId id="612"/>
            <p14:sldId id="613"/>
            <p14:sldId id="614"/>
            <p14:sldId id="615"/>
            <p14:sldId id="616"/>
            <p14:sldId id="617"/>
            <p14:sldId id="618"/>
          </p14:sldIdLst>
        </p14:section>
        <p14:section name="Working with Pipelining - Two ways to accept pipeline input" id="{C2622139-6ADE-415E-8A90-813B7F5DBB65}">
          <p14:sldIdLst>
            <p14:sldId id="619"/>
            <p14:sldId id="620"/>
            <p14:sldId id="621"/>
            <p14:sldId id="622"/>
            <p14:sldId id="623"/>
            <p14:sldId id="624"/>
            <p14:sldId id="625"/>
            <p14:sldId id="626"/>
            <p14:sldId id="627"/>
          </p14:sldIdLst>
        </p14:section>
        <p14:section name="Working with Pipelining - Lab: Working With Pipelining" id="{51D2DD57-EF64-497C-B695-712B61F2330F}">
          <p14:sldIdLst>
            <p14:sldId id="628"/>
          </p14:sldIdLst>
        </p14:section>
        <p14:section name="Different types of Operators" id="{BE1A90A2-31F0-45C8-B339-6154C0DD1E45}">
          <p14:sldIdLst>
            <p14:sldId id="629"/>
            <p14:sldId id="630"/>
          </p14:sldIdLst>
        </p14:section>
        <p14:section name="Different types of Operators - Arithmetic Operators" id="{E980E60E-EEAA-461C-8A39-E53D8A3BB4E1}">
          <p14:sldIdLst>
            <p14:sldId id="631"/>
            <p14:sldId id="668"/>
            <p14:sldId id="669"/>
            <p14:sldId id="670"/>
            <p14:sldId id="671"/>
            <p14:sldId id="672"/>
          </p14:sldIdLst>
        </p14:section>
        <p14:section name="Different types of Operators - Assignment Operators" id="{85982A83-7628-418E-8E92-7D4D8440121F}">
          <p14:sldIdLst>
            <p14:sldId id="673"/>
            <p14:sldId id="674"/>
            <p14:sldId id="675"/>
            <p14:sldId id="676"/>
            <p14:sldId id="677"/>
            <p14:sldId id="678"/>
          </p14:sldIdLst>
        </p14:section>
        <p14:section name="Different types of Operators - Binary Operators" id="{746CB67E-5C98-4550-BFAD-7084ABAD279E}">
          <p14:sldIdLst>
            <p14:sldId id="679"/>
            <p14:sldId id="680"/>
            <p14:sldId id="681"/>
          </p14:sldIdLst>
        </p14:section>
        <p14:section name="Different types of Operators - Split, Join and replace Operators" id="{1016E4FC-AEFF-4D19-9C8A-6FF2047D1E0D}">
          <p14:sldIdLst>
            <p14:sldId id="682"/>
            <p14:sldId id="683"/>
            <p14:sldId id="684"/>
            <p14:sldId id="685"/>
            <p14:sldId id="686"/>
            <p14:sldId id="687"/>
            <p14:sldId id="688"/>
          </p14:sldIdLst>
        </p14:section>
        <p14:section name="Different types of Operators - Format Operator" id="{9C0C4C22-59E8-47AD-9947-907B1CBA4CFA}">
          <p14:sldIdLst>
            <p14:sldId id="689"/>
            <p14:sldId id="690"/>
            <p14:sldId id="691"/>
            <p14:sldId id="692"/>
            <p14:sldId id="693"/>
            <p14:sldId id="694"/>
            <p14:sldId id="695"/>
            <p14:sldId id="696"/>
            <p14:sldId id="697"/>
            <p14:sldId id="698"/>
            <p14:sldId id="699"/>
          </p14:sldIdLst>
        </p14:section>
        <p14:section name="Different types of Operators - Lab: Operator Types" id="{09E70355-3364-4813-B5C9-8E89AE57AEC4}">
          <p14:sldIdLst>
            <p14:sldId id="700"/>
            <p14:sldId id="7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6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slide" Target="slides/slide13.xml"/><Relationship Id="rId84" Type="http://schemas.openxmlformats.org/officeDocument/2006/relationships/slide" Target="slides/slide34.xml"/><Relationship Id="rId138" Type="http://schemas.openxmlformats.org/officeDocument/2006/relationships/slide" Target="slides/slide88.xml"/><Relationship Id="rId159" Type="http://schemas.openxmlformats.org/officeDocument/2006/relationships/slide" Target="slides/slide109.xml"/><Relationship Id="rId170" Type="http://schemas.openxmlformats.org/officeDocument/2006/relationships/slide" Target="slides/slide120.xml"/><Relationship Id="rId191" Type="http://schemas.openxmlformats.org/officeDocument/2006/relationships/slide" Target="slides/slide141.xml"/><Relationship Id="rId205" Type="http://schemas.openxmlformats.org/officeDocument/2006/relationships/slide" Target="slides/slide155.xml"/><Relationship Id="rId107" Type="http://schemas.openxmlformats.org/officeDocument/2006/relationships/slide" Target="slides/slide5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slide" Target="slides/slide3.xml"/><Relationship Id="rId74" Type="http://schemas.openxmlformats.org/officeDocument/2006/relationships/slide" Target="slides/slide24.xml"/><Relationship Id="rId128" Type="http://schemas.openxmlformats.org/officeDocument/2006/relationships/slide" Target="slides/slide78.xml"/><Relationship Id="rId149" Type="http://schemas.openxmlformats.org/officeDocument/2006/relationships/slide" Target="slides/slide99.xml"/><Relationship Id="rId5" Type="http://schemas.openxmlformats.org/officeDocument/2006/relationships/customXml" Target="../customXml/item5.xml"/><Relationship Id="rId95" Type="http://schemas.openxmlformats.org/officeDocument/2006/relationships/slide" Target="slides/slide45.xml"/><Relationship Id="rId160" Type="http://schemas.openxmlformats.org/officeDocument/2006/relationships/slide" Target="slides/slide110.xml"/><Relationship Id="rId181" Type="http://schemas.openxmlformats.org/officeDocument/2006/relationships/slide" Target="slides/slide131.xml"/><Relationship Id="rId216" Type="http://schemas.openxmlformats.org/officeDocument/2006/relationships/customXml" Target="../customXml/item50.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slide" Target="slides/slide14.xml"/><Relationship Id="rId118" Type="http://schemas.openxmlformats.org/officeDocument/2006/relationships/slide" Target="slides/slide68.xml"/><Relationship Id="rId139" Type="http://schemas.openxmlformats.org/officeDocument/2006/relationships/slide" Target="slides/slide89.xml"/><Relationship Id="rId85" Type="http://schemas.openxmlformats.org/officeDocument/2006/relationships/slide" Target="slides/slide35.xml"/><Relationship Id="rId150" Type="http://schemas.openxmlformats.org/officeDocument/2006/relationships/slide" Target="slides/slide100.xml"/><Relationship Id="rId171" Type="http://schemas.openxmlformats.org/officeDocument/2006/relationships/slide" Target="slides/slide121.xml"/><Relationship Id="rId192" Type="http://schemas.openxmlformats.org/officeDocument/2006/relationships/slide" Target="slides/slide142.xml"/><Relationship Id="rId206" Type="http://schemas.openxmlformats.org/officeDocument/2006/relationships/slide" Target="slides/slide156.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slide" Target="slides/slide58.xml"/><Relationship Id="rId129" Type="http://schemas.openxmlformats.org/officeDocument/2006/relationships/slide" Target="slides/slide79.xml"/><Relationship Id="rId54" Type="http://schemas.openxmlformats.org/officeDocument/2006/relationships/slide" Target="slides/slide4.xml"/><Relationship Id="rId75" Type="http://schemas.openxmlformats.org/officeDocument/2006/relationships/slide" Target="slides/slide25.xml"/><Relationship Id="rId96" Type="http://schemas.openxmlformats.org/officeDocument/2006/relationships/slide" Target="slides/slide46.xml"/><Relationship Id="rId140" Type="http://schemas.openxmlformats.org/officeDocument/2006/relationships/slide" Target="slides/slide90.xml"/><Relationship Id="rId161" Type="http://schemas.openxmlformats.org/officeDocument/2006/relationships/slide" Target="slides/slide111.xml"/><Relationship Id="rId182" Type="http://schemas.openxmlformats.org/officeDocument/2006/relationships/slide" Target="slides/slide132.xml"/><Relationship Id="rId217" Type="http://schemas.openxmlformats.org/officeDocument/2006/relationships/customXml" Target="../customXml/item51.xml"/><Relationship Id="rId6" Type="http://schemas.openxmlformats.org/officeDocument/2006/relationships/customXml" Target="../customXml/item6.xml"/><Relationship Id="rId23" Type="http://schemas.openxmlformats.org/officeDocument/2006/relationships/customXml" Target="../customXml/item23.xml"/><Relationship Id="rId119" Type="http://schemas.openxmlformats.org/officeDocument/2006/relationships/slide" Target="slides/slide69.xml"/><Relationship Id="rId44" Type="http://schemas.openxmlformats.org/officeDocument/2006/relationships/customXml" Target="../customXml/item44.xml"/><Relationship Id="rId65" Type="http://schemas.openxmlformats.org/officeDocument/2006/relationships/slide" Target="slides/slide15.xml"/><Relationship Id="rId86" Type="http://schemas.openxmlformats.org/officeDocument/2006/relationships/slide" Target="slides/slide36.xml"/><Relationship Id="rId130" Type="http://schemas.openxmlformats.org/officeDocument/2006/relationships/slide" Target="slides/slide80.xml"/><Relationship Id="rId151" Type="http://schemas.openxmlformats.org/officeDocument/2006/relationships/slide" Target="slides/slide101.xml"/><Relationship Id="rId172" Type="http://schemas.openxmlformats.org/officeDocument/2006/relationships/slide" Target="slides/slide122.xml"/><Relationship Id="rId193" Type="http://schemas.openxmlformats.org/officeDocument/2006/relationships/slide" Target="slides/slide143.xml"/><Relationship Id="rId207" Type="http://schemas.openxmlformats.org/officeDocument/2006/relationships/slide" Target="slides/slide157.xml"/><Relationship Id="rId13" Type="http://schemas.openxmlformats.org/officeDocument/2006/relationships/customXml" Target="../customXml/item13.xml"/><Relationship Id="rId109" Type="http://schemas.openxmlformats.org/officeDocument/2006/relationships/slide" Target="slides/slide59.xml"/><Relationship Id="rId34" Type="http://schemas.openxmlformats.org/officeDocument/2006/relationships/customXml" Target="../customXml/item34.xml"/><Relationship Id="rId55" Type="http://schemas.openxmlformats.org/officeDocument/2006/relationships/slide" Target="slides/slide5.xml"/><Relationship Id="rId76" Type="http://schemas.openxmlformats.org/officeDocument/2006/relationships/slide" Target="slides/slide26.xml"/><Relationship Id="rId97" Type="http://schemas.openxmlformats.org/officeDocument/2006/relationships/slide" Target="slides/slide47.xml"/><Relationship Id="rId120" Type="http://schemas.openxmlformats.org/officeDocument/2006/relationships/slide" Target="slides/slide70.xml"/><Relationship Id="rId141" Type="http://schemas.openxmlformats.org/officeDocument/2006/relationships/slide" Target="slides/slide91.xml"/><Relationship Id="rId7" Type="http://schemas.openxmlformats.org/officeDocument/2006/relationships/customXml" Target="../customXml/item7.xml"/><Relationship Id="rId162" Type="http://schemas.openxmlformats.org/officeDocument/2006/relationships/slide" Target="slides/slide112.xml"/><Relationship Id="rId183" Type="http://schemas.openxmlformats.org/officeDocument/2006/relationships/slide" Target="slides/slide133.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slide" Target="slides/slide16.xml"/><Relationship Id="rId87" Type="http://schemas.openxmlformats.org/officeDocument/2006/relationships/slide" Target="slides/slide37.xml"/><Relationship Id="rId110" Type="http://schemas.openxmlformats.org/officeDocument/2006/relationships/slide" Target="slides/slide60.xml"/><Relationship Id="rId131" Type="http://schemas.openxmlformats.org/officeDocument/2006/relationships/slide" Target="slides/slide81.xml"/><Relationship Id="rId152" Type="http://schemas.openxmlformats.org/officeDocument/2006/relationships/slide" Target="slides/slide102.xml"/><Relationship Id="rId173" Type="http://schemas.openxmlformats.org/officeDocument/2006/relationships/slide" Target="slides/slide123.xml"/><Relationship Id="rId194" Type="http://schemas.openxmlformats.org/officeDocument/2006/relationships/slide" Target="slides/slide144.xml"/><Relationship Id="rId208" Type="http://schemas.openxmlformats.org/officeDocument/2006/relationships/slide" Target="slides/slide158.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6.xml"/><Relationship Id="rId77" Type="http://schemas.openxmlformats.org/officeDocument/2006/relationships/slide" Target="slides/slide27.xml"/><Relationship Id="rId100" Type="http://schemas.openxmlformats.org/officeDocument/2006/relationships/slide" Target="slides/slide50.xml"/><Relationship Id="rId105" Type="http://schemas.openxmlformats.org/officeDocument/2006/relationships/slide" Target="slides/slide55.xml"/><Relationship Id="rId126" Type="http://schemas.openxmlformats.org/officeDocument/2006/relationships/slide" Target="slides/slide76.xml"/><Relationship Id="rId147" Type="http://schemas.openxmlformats.org/officeDocument/2006/relationships/slide" Target="slides/slide97.xml"/><Relationship Id="rId168" Type="http://schemas.openxmlformats.org/officeDocument/2006/relationships/slide" Target="slides/slide118.xml"/><Relationship Id="rId8" Type="http://schemas.openxmlformats.org/officeDocument/2006/relationships/customXml" Target="../customXml/item8.xml"/><Relationship Id="rId51" Type="http://schemas.openxmlformats.org/officeDocument/2006/relationships/slide" Target="slides/slide1.xml"/><Relationship Id="rId72" Type="http://schemas.openxmlformats.org/officeDocument/2006/relationships/slide" Target="slides/slide22.xml"/><Relationship Id="rId93" Type="http://schemas.openxmlformats.org/officeDocument/2006/relationships/slide" Target="slides/slide43.xml"/><Relationship Id="rId98" Type="http://schemas.openxmlformats.org/officeDocument/2006/relationships/slide" Target="slides/slide48.xml"/><Relationship Id="rId121" Type="http://schemas.openxmlformats.org/officeDocument/2006/relationships/slide" Target="slides/slide71.xml"/><Relationship Id="rId142" Type="http://schemas.openxmlformats.org/officeDocument/2006/relationships/slide" Target="slides/slide92.xml"/><Relationship Id="rId163" Type="http://schemas.openxmlformats.org/officeDocument/2006/relationships/slide" Target="slides/slide113.xml"/><Relationship Id="rId184" Type="http://schemas.openxmlformats.org/officeDocument/2006/relationships/slide" Target="slides/slide134.xml"/><Relationship Id="rId189" Type="http://schemas.openxmlformats.org/officeDocument/2006/relationships/slide" Target="slides/slide139.xml"/><Relationship Id="rId3" Type="http://schemas.openxmlformats.org/officeDocument/2006/relationships/customXml" Target="../customXml/item3.xml"/><Relationship Id="rId214" Type="http://schemas.openxmlformats.org/officeDocument/2006/relationships/tableStyles" Target="tableStyles.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17.xml"/><Relationship Id="rId116" Type="http://schemas.openxmlformats.org/officeDocument/2006/relationships/slide" Target="slides/slide66.xml"/><Relationship Id="rId137" Type="http://schemas.openxmlformats.org/officeDocument/2006/relationships/slide" Target="slides/slide87.xml"/><Relationship Id="rId158" Type="http://schemas.openxmlformats.org/officeDocument/2006/relationships/slide" Target="slides/slide10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12.xml"/><Relationship Id="rId83" Type="http://schemas.openxmlformats.org/officeDocument/2006/relationships/slide" Target="slides/slide33.xml"/><Relationship Id="rId88" Type="http://schemas.openxmlformats.org/officeDocument/2006/relationships/slide" Target="slides/slide38.xml"/><Relationship Id="rId111" Type="http://schemas.openxmlformats.org/officeDocument/2006/relationships/slide" Target="slides/slide61.xml"/><Relationship Id="rId132" Type="http://schemas.openxmlformats.org/officeDocument/2006/relationships/slide" Target="slides/slide82.xml"/><Relationship Id="rId153" Type="http://schemas.openxmlformats.org/officeDocument/2006/relationships/slide" Target="slides/slide103.xml"/><Relationship Id="rId174" Type="http://schemas.openxmlformats.org/officeDocument/2006/relationships/slide" Target="slides/slide124.xml"/><Relationship Id="rId179" Type="http://schemas.openxmlformats.org/officeDocument/2006/relationships/slide" Target="slides/slide129.xml"/><Relationship Id="rId195" Type="http://schemas.openxmlformats.org/officeDocument/2006/relationships/slide" Target="slides/slide145.xml"/><Relationship Id="rId209" Type="http://schemas.openxmlformats.org/officeDocument/2006/relationships/slide" Target="slides/slide159.xml"/><Relationship Id="rId190" Type="http://schemas.openxmlformats.org/officeDocument/2006/relationships/slide" Target="slides/slide140.xml"/><Relationship Id="rId204" Type="http://schemas.openxmlformats.org/officeDocument/2006/relationships/slide" Target="slides/slide154.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 Target="slides/slide7.xml"/><Relationship Id="rId106" Type="http://schemas.openxmlformats.org/officeDocument/2006/relationships/slide" Target="slides/slide56.xml"/><Relationship Id="rId127" Type="http://schemas.openxmlformats.org/officeDocument/2006/relationships/slide" Target="slides/slide7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slide" Target="slides/slide2.xml"/><Relationship Id="rId73" Type="http://schemas.openxmlformats.org/officeDocument/2006/relationships/slide" Target="slides/slide23.xml"/><Relationship Id="rId78" Type="http://schemas.openxmlformats.org/officeDocument/2006/relationships/slide" Target="slides/slide28.xml"/><Relationship Id="rId94" Type="http://schemas.openxmlformats.org/officeDocument/2006/relationships/slide" Target="slides/slide44.xml"/><Relationship Id="rId99" Type="http://schemas.openxmlformats.org/officeDocument/2006/relationships/slide" Target="slides/slide49.xml"/><Relationship Id="rId101" Type="http://schemas.openxmlformats.org/officeDocument/2006/relationships/slide" Target="slides/slide51.xml"/><Relationship Id="rId122" Type="http://schemas.openxmlformats.org/officeDocument/2006/relationships/slide" Target="slides/slide72.xml"/><Relationship Id="rId143" Type="http://schemas.openxmlformats.org/officeDocument/2006/relationships/slide" Target="slides/slide93.xml"/><Relationship Id="rId148" Type="http://schemas.openxmlformats.org/officeDocument/2006/relationships/slide" Target="slides/slide98.xml"/><Relationship Id="rId164" Type="http://schemas.openxmlformats.org/officeDocument/2006/relationships/slide" Target="slides/slide114.xml"/><Relationship Id="rId169" Type="http://schemas.openxmlformats.org/officeDocument/2006/relationships/slide" Target="slides/slide119.xml"/><Relationship Id="rId185" Type="http://schemas.openxmlformats.org/officeDocument/2006/relationships/slide" Target="slides/slide13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130.xml"/><Relationship Id="rId210" Type="http://schemas.openxmlformats.org/officeDocument/2006/relationships/notesMaster" Target="notesMasters/notesMaster1.xml"/><Relationship Id="rId215" Type="http://schemas.openxmlformats.org/officeDocument/2006/relationships/customXml" Target="../customXml/item4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slide" Target="slides/slide18.xml"/><Relationship Id="rId89" Type="http://schemas.openxmlformats.org/officeDocument/2006/relationships/slide" Target="slides/slide39.xml"/><Relationship Id="rId112" Type="http://schemas.openxmlformats.org/officeDocument/2006/relationships/slide" Target="slides/slide62.xml"/><Relationship Id="rId133" Type="http://schemas.openxmlformats.org/officeDocument/2006/relationships/slide" Target="slides/slide83.xml"/><Relationship Id="rId154" Type="http://schemas.openxmlformats.org/officeDocument/2006/relationships/slide" Target="slides/slide104.xml"/><Relationship Id="rId175" Type="http://schemas.openxmlformats.org/officeDocument/2006/relationships/slide" Target="slides/slide125.xml"/><Relationship Id="rId196" Type="http://schemas.openxmlformats.org/officeDocument/2006/relationships/slide" Target="slides/slide146.xml"/><Relationship Id="rId200" Type="http://schemas.openxmlformats.org/officeDocument/2006/relationships/slide" Target="slides/slide150.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slide" Target="slides/slide8.xml"/><Relationship Id="rId79" Type="http://schemas.openxmlformats.org/officeDocument/2006/relationships/slide" Target="slides/slide29.xml"/><Relationship Id="rId102" Type="http://schemas.openxmlformats.org/officeDocument/2006/relationships/slide" Target="slides/slide52.xml"/><Relationship Id="rId123" Type="http://schemas.openxmlformats.org/officeDocument/2006/relationships/slide" Target="slides/slide73.xml"/><Relationship Id="rId144" Type="http://schemas.openxmlformats.org/officeDocument/2006/relationships/slide" Target="slides/slide94.xml"/><Relationship Id="rId90" Type="http://schemas.openxmlformats.org/officeDocument/2006/relationships/slide" Target="slides/slide40.xml"/><Relationship Id="rId165" Type="http://schemas.openxmlformats.org/officeDocument/2006/relationships/slide" Target="slides/slide115.xml"/><Relationship Id="rId186" Type="http://schemas.openxmlformats.org/officeDocument/2006/relationships/slide" Target="slides/slide136.xml"/><Relationship Id="rId211" Type="http://schemas.openxmlformats.org/officeDocument/2006/relationships/presProps" Target="presProps.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slide" Target="slides/slide19.xml"/><Relationship Id="rId113" Type="http://schemas.openxmlformats.org/officeDocument/2006/relationships/slide" Target="slides/slide63.xml"/><Relationship Id="rId134" Type="http://schemas.openxmlformats.org/officeDocument/2006/relationships/slide" Target="slides/slide84.xml"/><Relationship Id="rId80" Type="http://schemas.openxmlformats.org/officeDocument/2006/relationships/slide" Target="slides/slide30.xml"/><Relationship Id="rId155" Type="http://schemas.openxmlformats.org/officeDocument/2006/relationships/slide" Target="slides/slide105.xml"/><Relationship Id="rId176" Type="http://schemas.openxmlformats.org/officeDocument/2006/relationships/slide" Target="slides/slide126.xml"/><Relationship Id="rId197" Type="http://schemas.openxmlformats.org/officeDocument/2006/relationships/slide" Target="slides/slide147.xml"/><Relationship Id="rId201" Type="http://schemas.openxmlformats.org/officeDocument/2006/relationships/slide" Target="slides/slide151.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slide" Target="slides/slide9.xml"/><Relationship Id="rId103" Type="http://schemas.openxmlformats.org/officeDocument/2006/relationships/slide" Target="slides/slide53.xml"/><Relationship Id="rId124" Type="http://schemas.openxmlformats.org/officeDocument/2006/relationships/slide" Target="slides/slide74.xml"/><Relationship Id="rId70" Type="http://schemas.openxmlformats.org/officeDocument/2006/relationships/slide" Target="slides/slide20.xml"/><Relationship Id="rId91" Type="http://schemas.openxmlformats.org/officeDocument/2006/relationships/slide" Target="slides/slide41.xml"/><Relationship Id="rId145" Type="http://schemas.openxmlformats.org/officeDocument/2006/relationships/slide" Target="slides/slide95.xml"/><Relationship Id="rId166" Type="http://schemas.openxmlformats.org/officeDocument/2006/relationships/slide" Target="slides/slide116.xml"/><Relationship Id="rId187" Type="http://schemas.openxmlformats.org/officeDocument/2006/relationships/slide" Target="slides/slide137.xml"/><Relationship Id="rId1" Type="http://schemas.openxmlformats.org/officeDocument/2006/relationships/customXml" Target="../customXml/item1.xml"/><Relationship Id="rId212" Type="http://schemas.openxmlformats.org/officeDocument/2006/relationships/viewProps" Target="viewProps.xml"/><Relationship Id="rId28" Type="http://schemas.openxmlformats.org/officeDocument/2006/relationships/customXml" Target="../customXml/item28.xml"/><Relationship Id="rId49" Type="http://schemas.openxmlformats.org/officeDocument/2006/relationships/slideMaster" Target="slideMasters/slideMaster1.xml"/><Relationship Id="rId114" Type="http://schemas.openxmlformats.org/officeDocument/2006/relationships/slide" Target="slides/slide64.xml"/><Relationship Id="rId60" Type="http://schemas.openxmlformats.org/officeDocument/2006/relationships/slide" Target="slides/slide10.xml"/><Relationship Id="rId81" Type="http://schemas.openxmlformats.org/officeDocument/2006/relationships/slide" Target="slides/slide31.xml"/><Relationship Id="rId135" Type="http://schemas.openxmlformats.org/officeDocument/2006/relationships/slide" Target="slides/slide85.xml"/><Relationship Id="rId156" Type="http://schemas.openxmlformats.org/officeDocument/2006/relationships/slide" Target="slides/slide106.xml"/><Relationship Id="rId177" Type="http://schemas.openxmlformats.org/officeDocument/2006/relationships/slide" Target="slides/slide127.xml"/><Relationship Id="rId198" Type="http://schemas.openxmlformats.org/officeDocument/2006/relationships/slide" Target="slides/slide148.xml"/><Relationship Id="rId202" Type="http://schemas.openxmlformats.org/officeDocument/2006/relationships/slide" Target="slides/slide152.xml"/><Relationship Id="rId18" Type="http://schemas.openxmlformats.org/officeDocument/2006/relationships/customXml" Target="../customXml/item18.xml"/><Relationship Id="rId39" Type="http://schemas.openxmlformats.org/officeDocument/2006/relationships/customXml" Target="../customXml/item39.xml"/><Relationship Id="rId50" Type="http://schemas.openxmlformats.org/officeDocument/2006/relationships/slideMaster" Target="slideMasters/slideMaster2.xml"/><Relationship Id="rId104" Type="http://schemas.openxmlformats.org/officeDocument/2006/relationships/slide" Target="slides/slide54.xml"/><Relationship Id="rId125" Type="http://schemas.openxmlformats.org/officeDocument/2006/relationships/slide" Target="slides/slide75.xml"/><Relationship Id="rId146" Type="http://schemas.openxmlformats.org/officeDocument/2006/relationships/slide" Target="slides/slide96.xml"/><Relationship Id="rId167" Type="http://schemas.openxmlformats.org/officeDocument/2006/relationships/slide" Target="slides/slide117.xml"/><Relationship Id="rId188" Type="http://schemas.openxmlformats.org/officeDocument/2006/relationships/slide" Target="slides/slide138.xml"/><Relationship Id="rId71" Type="http://schemas.openxmlformats.org/officeDocument/2006/relationships/slide" Target="slides/slide21.xml"/><Relationship Id="rId92" Type="http://schemas.openxmlformats.org/officeDocument/2006/relationships/slide" Target="slides/slide42.xml"/><Relationship Id="rId213"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customXml" Target="../customXml/item29.xml"/><Relationship Id="rId40" Type="http://schemas.openxmlformats.org/officeDocument/2006/relationships/customXml" Target="../customXml/item40.xml"/><Relationship Id="rId115" Type="http://schemas.openxmlformats.org/officeDocument/2006/relationships/slide" Target="slides/slide65.xml"/><Relationship Id="rId136" Type="http://schemas.openxmlformats.org/officeDocument/2006/relationships/slide" Target="slides/slide86.xml"/><Relationship Id="rId157" Type="http://schemas.openxmlformats.org/officeDocument/2006/relationships/slide" Target="slides/slide107.xml"/><Relationship Id="rId178" Type="http://schemas.openxmlformats.org/officeDocument/2006/relationships/slide" Target="slides/slide128.xml"/><Relationship Id="rId61" Type="http://schemas.openxmlformats.org/officeDocument/2006/relationships/slide" Target="slides/slide11.xml"/><Relationship Id="rId82" Type="http://schemas.openxmlformats.org/officeDocument/2006/relationships/slide" Target="slides/slide32.xml"/><Relationship Id="rId199" Type="http://schemas.openxmlformats.org/officeDocument/2006/relationships/slide" Target="slides/slide149.xml"/><Relationship Id="rId203" Type="http://schemas.openxmlformats.org/officeDocument/2006/relationships/slide" Target="slides/slide153.xml"/><Relationship Id="rId19" Type="http://schemas.openxmlformats.org/officeDocument/2006/relationships/customXml" Target="../customXml/item19.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652DAF44-6BAF-430E-995D-85FC5F3A17E2}">
      <dgm:prSet/>
      <dgm:spPr/>
      <dgm:t>
        <a:bodyPr/>
        <a:lstStyle/>
        <a:p>
          <a:r>
            <a:rPr lang="en-US"/>
            <a:t>Introduction to Operators</a:t>
          </a:r>
        </a:p>
      </dgm:t>
    </dgm:pt>
    <dgm:pt modelId="{8A7C18D5-0DE5-48E2-8893-813FBDA636AC}" type="parTrans" cxnId="{360D6874-2911-4E17-BC66-A5DAE87131D3}">
      <dgm:prSet/>
      <dgm:spPr/>
    </dgm:pt>
    <dgm:pt modelId="{6A04B302-3E76-45C8-8254-02488D36C18D}" type="sibTrans" cxnId="{360D6874-2911-4E17-BC66-A5DAE87131D3}">
      <dgm:prSet/>
      <dgm:spPr/>
    </dgm:pt>
    <dgm:pt modelId="{FC723ABF-96FB-4E1F-9651-E862467EC379}">
      <dgm:prSet/>
      <dgm:spPr/>
      <dgm:t>
        <a:bodyPr/>
        <a:lstStyle/>
        <a:p>
          <a:r>
            <a:rPr lang="en-US"/>
            <a:t>Understanding the Windows PowerShell Pipeline</a:t>
          </a:r>
        </a:p>
      </dgm:t>
    </dgm:pt>
    <dgm:pt modelId="{73B5C29C-0A02-4ADB-A90B-3A44138A4D25}" type="parTrans" cxnId="{12491778-7580-41D4-BAD5-1B153FE698E8}">
      <dgm:prSet/>
      <dgm:spPr/>
    </dgm:pt>
    <dgm:pt modelId="{AD5BA395-85BA-4F6E-B2D1-8FBF3138FE00}" type="sibTrans" cxnId="{12491778-7580-41D4-BAD5-1B153FE698E8}">
      <dgm:prSet/>
      <dgm:spPr/>
    </dgm:pt>
    <dgm:pt modelId="{BDBFF268-9F78-493D-AF54-6693CB111EE3}">
      <dgm:prSet/>
      <dgm:spPr/>
      <dgm:t>
        <a:bodyPr/>
        <a:lstStyle/>
        <a:p>
          <a:r>
            <a:rPr lang="en-US"/>
            <a:t>Working with Pipelining</a:t>
          </a:r>
        </a:p>
      </dgm:t>
    </dgm:pt>
    <dgm:pt modelId="{1EB7C6A7-CF03-4429-A6CE-07E172784732}" type="parTrans" cxnId="{170BC17A-14B1-4640-9EFF-396FBA9A0620}">
      <dgm:prSet/>
      <dgm:spPr/>
    </dgm:pt>
    <dgm:pt modelId="{3FAE6DA7-1EEA-4332-849C-AC851ED546FB}" type="sibTrans" cxnId="{170BC17A-14B1-4640-9EFF-396FBA9A0620}">
      <dgm:prSet/>
      <dgm:spPr/>
    </dgm:pt>
    <dgm:pt modelId="{1F2DD9C1-28CF-4F9C-A685-914B15A41B68}">
      <dgm:prSet/>
      <dgm:spPr/>
      <dgm:t>
        <a:bodyPr/>
        <a:lstStyle/>
        <a:p>
          <a:r>
            <a:rPr lang="en-US"/>
            <a:t>Different types of Operators</a:t>
          </a:r>
        </a:p>
      </dgm:t>
    </dgm:pt>
    <dgm:pt modelId="{2CC43E89-12E6-437F-8EF3-6A57310E08A0}" type="parTrans" cxnId="{157DB2D9-CE4A-40E5-ABE1-2EB4D91B40BD}">
      <dgm:prSet/>
      <dgm:spPr/>
    </dgm:pt>
    <dgm:pt modelId="{BAE61493-D063-4EC5-863D-A31F33DFA021}" type="sibTrans" cxnId="{157DB2D9-CE4A-40E5-ABE1-2EB4D91B40BD}">
      <dgm:prSet/>
      <dgm:spPr/>
    </dgm:pt>
    <dgm:pt modelId="{A8DADDF4-516E-4221-991B-6DCC7EC6D938}" type="pres">
      <dgm:prSet presAssocID="{01E1DF0C-A459-49AA-8F8D-34E69D8DBE3E}" presName="linear" presStyleCnt="0">
        <dgm:presLayoutVars>
          <dgm:dir/>
          <dgm:animLvl val="lvl"/>
          <dgm:resizeHandles val="exact"/>
        </dgm:presLayoutVars>
      </dgm:prSet>
      <dgm:spPr/>
    </dgm:pt>
    <dgm:pt modelId="{4EAC8076-A6CF-4136-A008-8A42274CC54F}" type="pres">
      <dgm:prSet presAssocID="{652DAF44-6BAF-430E-995D-85FC5F3A17E2}" presName="parentLin" presStyleCnt="0"/>
      <dgm:spPr/>
    </dgm:pt>
    <dgm:pt modelId="{13097290-B151-4AF0-8F59-B1300D30E348}" type="pres">
      <dgm:prSet presAssocID="{652DAF44-6BAF-430E-995D-85FC5F3A17E2}" presName="parentLeftMargin" presStyleLbl="node1" presStyleIdx="0" presStyleCnt="4"/>
      <dgm:spPr/>
    </dgm:pt>
    <dgm:pt modelId="{12C7B929-37F0-4B93-8E05-A333AA19BC9D}" type="pres">
      <dgm:prSet presAssocID="{652DAF44-6BAF-430E-995D-85FC5F3A17E2}" presName="parentText" presStyleLbl="node1" presStyleIdx="0" presStyleCnt="4">
        <dgm:presLayoutVars>
          <dgm:chMax val="0"/>
          <dgm:bulletEnabled val="1"/>
        </dgm:presLayoutVars>
      </dgm:prSet>
      <dgm:spPr/>
    </dgm:pt>
    <dgm:pt modelId="{10FE16FC-0341-4ABE-A84E-FDFCDB4D6919}" type="pres">
      <dgm:prSet presAssocID="{652DAF44-6BAF-430E-995D-85FC5F3A17E2}" presName="negativeSpace" presStyleCnt="0"/>
      <dgm:spPr/>
    </dgm:pt>
    <dgm:pt modelId="{64669A90-B8DD-4E83-8BA7-1AD7CD3A7E50}" type="pres">
      <dgm:prSet presAssocID="{652DAF44-6BAF-430E-995D-85FC5F3A17E2}" presName="childText" presStyleLbl="conFgAcc1" presStyleIdx="0" presStyleCnt="4">
        <dgm:presLayoutVars>
          <dgm:bulletEnabled val="1"/>
        </dgm:presLayoutVars>
      </dgm:prSet>
      <dgm:spPr/>
    </dgm:pt>
    <dgm:pt modelId="{9CEDD11F-D90B-400A-9259-6798B0B31BA1}" type="pres">
      <dgm:prSet presAssocID="{6A04B302-3E76-45C8-8254-02488D36C18D}" presName="spaceBetweenRectangles" presStyleCnt="0"/>
      <dgm:spPr/>
    </dgm:pt>
    <dgm:pt modelId="{4D0828A6-4457-4575-9839-0E670F6F1DA4}" type="pres">
      <dgm:prSet presAssocID="{FC723ABF-96FB-4E1F-9651-E862467EC379}" presName="parentLin" presStyleCnt="0"/>
      <dgm:spPr/>
    </dgm:pt>
    <dgm:pt modelId="{8DFD2E19-CA2D-40F8-AEC6-CFD8728DBB96}" type="pres">
      <dgm:prSet presAssocID="{FC723ABF-96FB-4E1F-9651-E862467EC379}" presName="parentLeftMargin" presStyleLbl="node1" presStyleIdx="0" presStyleCnt="4"/>
      <dgm:spPr/>
    </dgm:pt>
    <dgm:pt modelId="{C38A0AAA-5DD8-4996-8627-E04DE4873193}" type="pres">
      <dgm:prSet presAssocID="{FC723ABF-96FB-4E1F-9651-E862467EC379}" presName="parentText" presStyleLbl="node1" presStyleIdx="1" presStyleCnt="4">
        <dgm:presLayoutVars>
          <dgm:chMax val="0"/>
          <dgm:bulletEnabled val="1"/>
        </dgm:presLayoutVars>
      </dgm:prSet>
      <dgm:spPr/>
    </dgm:pt>
    <dgm:pt modelId="{8031A78A-0A42-44B7-8227-DB192330DA1A}" type="pres">
      <dgm:prSet presAssocID="{FC723ABF-96FB-4E1F-9651-E862467EC379}" presName="negativeSpace" presStyleCnt="0"/>
      <dgm:spPr/>
    </dgm:pt>
    <dgm:pt modelId="{62967139-785E-412C-937E-A5042C0EE6AC}" type="pres">
      <dgm:prSet presAssocID="{FC723ABF-96FB-4E1F-9651-E862467EC379}" presName="childText" presStyleLbl="conFgAcc1" presStyleIdx="1" presStyleCnt="4">
        <dgm:presLayoutVars>
          <dgm:bulletEnabled val="1"/>
        </dgm:presLayoutVars>
      </dgm:prSet>
      <dgm:spPr/>
    </dgm:pt>
    <dgm:pt modelId="{7A2B4FCC-3113-42E0-AF4D-0847D5D553CE}" type="pres">
      <dgm:prSet presAssocID="{AD5BA395-85BA-4F6E-B2D1-8FBF3138FE00}" presName="spaceBetweenRectangles" presStyleCnt="0"/>
      <dgm:spPr/>
    </dgm:pt>
    <dgm:pt modelId="{82B28D41-4E48-4495-A69F-5EDF1DC8BECD}" type="pres">
      <dgm:prSet presAssocID="{BDBFF268-9F78-493D-AF54-6693CB111EE3}" presName="parentLin" presStyleCnt="0"/>
      <dgm:spPr/>
    </dgm:pt>
    <dgm:pt modelId="{9A20599F-6213-4F2F-A8BA-6677BE9FA693}" type="pres">
      <dgm:prSet presAssocID="{BDBFF268-9F78-493D-AF54-6693CB111EE3}" presName="parentLeftMargin" presStyleLbl="node1" presStyleIdx="1" presStyleCnt="4"/>
      <dgm:spPr/>
    </dgm:pt>
    <dgm:pt modelId="{81ED779A-E29B-411C-84D1-6ED09185368F}" type="pres">
      <dgm:prSet presAssocID="{BDBFF268-9F78-493D-AF54-6693CB111EE3}" presName="parentText" presStyleLbl="node1" presStyleIdx="2" presStyleCnt="4">
        <dgm:presLayoutVars>
          <dgm:chMax val="0"/>
          <dgm:bulletEnabled val="1"/>
        </dgm:presLayoutVars>
      </dgm:prSet>
      <dgm:spPr/>
    </dgm:pt>
    <dgm:pt modelId="{817B6AF9-C683-4DDF-B96F-2F270E8D840A}" type="pres">
      <dgm:prSet presAssocID="{BDBFF268-9F78-493D-AF54-6693CB111EE3}" presName="negativeSpace" presStyleCnt="0"/>
      <dgm:spPr/>
    </dgm:pt>
    <dgm:pt modelId="{B10947CA-BD32-439D-A8B4-5A9F9FF94ACE}" type="pres">
      <dgm:prSet presAssocID="{BDBFF268-9F78-493D-AF54-6693CB111EE3}" presName="childText" presStyleLbl="conFgAcc1" presStyleIdx="2" presStyleCnt="4">
        <dgm:presLayoutVars>
          <dgm:bulletEnabled val="1"/>
        </dgm:presLayoutVars>
      </dgm:prSet>
      <dgm:spPr/>
    </dgm:pt>
    <dgm:pt modelId="{9D4E18A1-2B1B-42F7-BA23-98B21BBB8E40}" type="pres">
      <dgm:prSet presAssocID="{3FAE6DA7-1EEA-4332-849C-AC851ED546FB}" presName="spaceBetweenRectangles" presStyleCnt="0"/>
      <dgm:spPr/>
    </dgm:pt>
    <dgm:pt modelId="{259843F3-49A3-44C8-A2E0-28962221ACD5}" type="pres">
      <dgm:prSet presAssocID="{1F2DD9C1-28CF-4F9C-A685-914B15A41B68}" presName="parentLin" presStyleCnt="0"/>
      <dgm:spPr/>
    </dgm:pt>
    <dgm:pt modelId="{C15F1256-6857-4218-B341-42762E192014}" type="pres">
      <dgm:prSet presAssocID="{1F2DD9C1-28CF-4F9C-A685-914B15A41B68}" presName="parentLeftMargin" presStyleLbl="node1" presStyleIdx="2" presStyleCnt="4"/>
      <dgm:spPr/>
    </dgm:pt>
    <dgm:pt modelId="{A28B47E7-C3A1-4257-8F6C-EF8254B9531A}" type="pres">
      <dgm:prSet presAssocID="{1F2DD9C1-28CF-4F9C-A685-914B15A41B68}" presName="parentText" presStyleLbl="node1" presStyleIdx="3" presStyleCnt="4">
        <dgm:presLayoutVars>
          <dgm:chMax val="0"/>
          <dgm:bulletEnabled val="1"/>
        </dgm:presLayoutVars>
      </dgm:prSet>
      <dgm:spPr/>
    </dgm:pt>
    <dgm:pt modelId="{73B027E1-6936-49DB-9903-E3ED4D6E41BF}" type="pres">
      <dgm:prSet presAssocID="{1F2DD9C1-28CF-4F9C-A685-914B15A41B68}" presName="negativeSpace" presStyleCnt="0"/>
      <dgm:spPr/>
    </dgm:pt>
    <dgm:pt modelId="{164B0998-2372-4BCF-9157-4648EA8EF390}" type="pres">
      <dgm:prSet presAssocID="{1F2DD9C1-28CF-4F9C-A685-914B15A41B68}" presName="childText" presStyleLbl="conFgAcc1" presStyleIdx="3" presStyleCnt="4">
        <dgm:presLayoutVars>
          <dgm:bulletEnabled val="1"/>
        </dgm:presLayoutVars>
      </dgm:prSet>
      <dgm:spPr/>
    </dgm:pt>
  </dgm:ptLst>
  <dgm:cxnLst>
    <dgm:cxn modelId="{F904A434-56CD-42F0-9714-587C5C494786}" type="presOf" srcId="{1F2DD9C1-28CF-4F9C-A685-914B15A41B68}" destId="{C15F1256-6857-4218-B341-42762E192014}" srcOrd="0" destOrd="0" presId="urn:microsoft.com/office/officeart/2005/8/layout/list1"/>
    <dgm:cxn modelId="{FBE0EB3E-9320-4D47-9E66-270C52F64F7B}" type="presOf" srcId="{652DAF44-6BAF-430E-995D-85FC5F3A17E2}" destId="{13097290-B151-4AF0-8F59-B1300D30E348}" srcOrd="0" destOrd="0" presId="urn:microsoft.com/office/officeart/2005/8/layout/list1"/>
    <dgm:cxn modelId="{D493E052-8DC6-4ECB-97DF-E3E448DA89C4}" type="presOf" srcId="{FC723ABF-96FB-4E1F-9651-E862467EC379}" destId="{8DFD2E19-CA2D-40F8-AEC6-CFD8728DBB96}" srcOrd="0" destOrd="0" presId="urn:microsoft.com/office/officeart/2005/8/layout/list1"/>
    <dgm:cxn modelId="{360D6874-2911-4E17-BC66-A5DAE87131D3}" srcId="{01E1DF0C-A459-49AA-8F8D-34E69D8DBE3E}" destId="{652DAF44-6BAF-430E-995D-85FC5F3A17E2}" srcOrd="0" destOrd="0" parTransId="{8A7C18D5-0DE5-48E2-8893-813FBDA636AC}" sibTransId="{6A04B302-3E76-45C8-8254-02488D36C18D}"/>
    <dgm:cxn modelId="{12491778-7580-41D4-BAD5-1B153FE698E8}" srcId="{01E1DF0C-A459-49AA-8F8D-34E69D8DBE3E}" destId="{FC723ABF-96FB-4E1F-9651-E862467EC379}" srcOrd="1" destOrd="0" parTransId="{73B5C29C-0A02-4ADB-A90B-3A44138A4D25}" sibTransId="{AD5BA395-85BA-4F6E-B2D1-8FBF3138FE00}"/>
    <dgm:cxn modelId="{170BC17A-14B1-4640-9EFF-396FBA9A0620}" srcId="{01E1DF0C-A459-49AA-8F8D-34E69D8DBE3E}" destId="{BDBFF268-9F78-493D-AF54-6693CB111EE3}" srcOrd="2" destOrd="0" parTransId="{1EB7C6A7-CF03-4429-A6CE-07E172784732}" sibTransId="{3FAE6DA7-1EEA-4332-849C-AC851ED546FB}"/>
    <dgm:cxn modelId="{CA1B887E-DC24-4892-A63D-8A25F36F7F60}" type="presOf" srcId="{BDBFF268-9F78-493D-AF54-6693CB111EE3}" destId="{81ED779A-E29B-411C-84D1-6ED09185368F}" srcOrd="1" destOrd="0" presId="urn:microsoft.com/office/officeart/2005/8/layout/list1"/>
    <dgm:cxn modelId="{EA73C094-DC92-4148-AE86-0B9112EC5D52}" type="presOf" srcId="{1F2DD9C1-28CF-4F9C-A685-914B15A41B68}" destId="{A28B47E7-C3A1-4257-8F6C-EF8254B9531A}" srcOrd="1" destOrd="0" presId="urn:microsoft.com/office/officeart/2005/8/layout/list1"/>
    <dgm:cxn modelId="{7E714BC6-4512-4557-9A8B-734D53FFC266}" type="presOf" srcId="{01E1DF0C-A459-49AA-8F8D-34E69D8DBE3E}" destId="{A8DADDF4-516E-4221-991B-6DCC7EC6D938}" srcOrd="0" destOrd="0" presId="urn:microsoft.com/office/officeart/2005/8/layout/list1"/>
    <dgm:cxn modelId="{157DB2D9-CE4A-40E5-ABE1-2EB4D91B40BD}" srcId="{01E1DF0C-A459-49AA-8F8D-34E69D8DBE3E}" destId="{1F2DD9C1-28CF-4F9C-A685-914B15A41B68}" srcOrd="3" destOrd="0" parTransId="{2CC43E89-12E6-437F-8EF3-6A57310E08A0}" sibTransId="{BAE61493-D063-4EC5-863D-A31F33DFA021}"/>
    <dgm:cxn modelId="{318C66DC-B447-424F-BB40-147D155187FC}" type="presOf" srcId="{BDBFF268-9F78-493D-AF54-6693CB111EE3}" destId="{9A20599F-6213-4F2F-A8BA-6677BE9FA693}" srcOrd="0" destOrd="0" presId="urn:microsoft.com/office/officeart/2005/8/layout/list1"/>
    <dgm:cxn modelId="{59F7EAE8-EE56-4A31-A17A-96EB099068D6}" type="presOf" srcId="{652DAF44-6BAF-430E-995D-85FC5F3A17E2}" destId="{12C7B929-37F0-4B93-8E05-A333AA19BC9D}" srcOrd="1" destOrd="0" presId="urn:microsoft.com/office/officeart/2005/8/layout/list1"/>
    <dgm:cxn modelId="{BA5B82F6-6E8D-4927-9EFE-92DD68C2D5E0}" type="presOf" srcId="{FC723ABF-96FB-4E1F-9651-E862467EC379}" destId="{C38A0AAA-5DD8-4996-8627-E04DE4873193}" srcOrd="1" destOrd="0" presId="urn:microsoft.com/office/officeart/2005/8/layout/list1"/>
    <dgm:cxn modelId="{B73560D8-AD47-4B6E-B9F9-ECE91A0E87E0}" type="presParOf" srcId="{A8DADDF4-516E-4221-991B-6DCC7EC6D938}" destId="{4EAC8076-A6CF-4136-A008-8A42274CC54F}" srcOrd="0" destOrd="0" presId="urn:microsoft.com/office/officeart/2005/8/layout/list1"/>
    <dgm:cxn modelId="{9FFEB7A8-CEE6-4A4B-9BA0-E6B171DEEBB1}" type="presParOf" srcId="{4EAC8076-A6CF-4136-A008-8A42274CC54F}" destId="{13097290-B151-4AF0-8F59-B1300D30E348}" srcOrd="0" destOrd="0" presId="urn:microsoft.com/office/officeart/2005/8/layout/list1"/>
    <dgm:cxn modelId="{1CDBFB22-ADAB-45E3-822D-89F7248A62A7}" type="presParOf" srcId="{4EAC8076-A6CF-4136-A008-8A42274CC54F}" destId="{12C7B929-37F0-4B93-8E05-A333AA19BC9D}" srcOrd="1" destOrd="0" presId="urn:microsoft.com/office/officeart/2005/8/layout/list1"/>
    <dgm:cxn modelId="{48AD24DE-4BBD-4C5C-946C-C56B2F4257F8}" type="presParOf" srcId="{A8DADDF4-516E-4221-991B-6DCC7EC6D938}" destId="{10FE16FC-0341-4ABE-A84E-FDFCDB4D6919}" srcOrd="1" destOrd="0" presId="urn:microsoft.com/office/officeart/2005/8/layout/list1"/>
    <dgm:cxn modelId="{6AC76944-1174-4167-B0FF-F521BA40D783}" type="presParOf" srcId="{A8DADDF4-516E-4221-991B-6DCC7EC6D938}" destId="{64669A90-B8DD-4E83-8BA7-1AD7CD3A7E50}" srcOrd="2" destOrd="0" presId="urn:microsoft.com/office/officeart/2005/8/layout/list1"/>
    <dgm:cxn modelId="{8EE532EB-A9DD-4AF4-A67F-548580C25935}" type="presParOf" srcId="{A8DADDF4-516E-4221-991B-6DCC7EC6D938}" destId="{9CEDD11F-D90B-400A-9259-6798B0B31BA1}" srcOrd="3" destOrd="0" presId="urn:microsoft.com/office/officeart/2005/8/layout/list1"/>
    <dgm:cxn modelId="{CCF223FF-A915-4DD1-AB9F-1204F5140DE5}" type="presParOf" srcId="{A8DADDF4-516E-4221-991B-6DCC7EC6D938}" destId="{4D0828A6-4457-4575-9839-0E670F6F1DA4}" srcOrd="4" destOrd="0" presId="urn:microsoft.com/office/officeart/2005/8/layout/list1"/>
    <dgm:cxn modelId="{A2BE9F64-9512-4FA3-B8D3-630FC1813C62}" type="presParOf" srcId="{4D0828A6-4457-4575-9839-0E670F6F1DA4}" destId="{8DFD2E19-CA2D-40F8-AEC6-CFD8728DBB96}" srcOrd="0" destOrd="0" presId="urn:microsoft.com/office/officeart/2005/8/layout/list1"/>
    <dgm:cxn modelId="{6268CA89-443D-4572-943F-CBE1FB073641}" type="presParOf" srcId="{4D0828A6-4457-4575-9839-0E670F6F1DA4}" destId="{C38A0AAA-5DD8-4996-8627-E04DE4873193}" srcOrd="1" destOrd="0" presId="urn:microsoft.com/office/officeart/2005/8/layout/list1"/>
    <dgm:cxn modelId="{58DFE7A8-C2F7-454B-BB78-4AC512EB4172}" type="presParOf" srcId="{A8DADDF4-516E-4221-991B-6DCC7EC6D938}" destId="{8031A78A-0A42-44B7-8227-DB192330DA1A}" srcOrd="5" destOrd="0" presId="urn:microsoft.com/office/officeart/2005/8/layout/list1"/>
    <dgm:cxn modelId="{D32FDDBE-DA2D-4CB5-AFAB-63EC397AD232}" type="presParOf" srcId="{A8DADDF4-516E-4221-991B-6DCC7EC6D938}" destId="{62967139-785E-412C-937E-A5042C0EE6AC}" srcOrd="6" destOrd="0" presId="urn:microsoft.com/office/officeart/2005/8/layout/list1"/>
    <dgm:cxn modelId="{DD61A0B1-B345-4D6D-9A4A-254C2C997A6F}" type="presParOf" srcId="{A8DADDF4-516E-4221-991B-6DCC7EC6D938}" destId="{7A2B4FCC-3113-42E0-AF4D-0847D5D553CE}" srcOrd="7" destOrd="0" presId="urn:microsoft.com/office/officeart/2005/8/layout/list1"/>
    <dgm:cxn modelId="{3C4BD28F-0D7F-4384-9A4C-4A75B27E4425}" type="presParOf" srcId="{A8DADDF4-516E-4221-991B-6DCC7EC6D938}" destId="{82B28D41-4E48-4495-A69F-5EDF1DC8BECD}" srcOrd="8" destOrd="0" presId="urn:microsoft.com/office/officeart/2005/8/layout/list1"/>
    <dgm:cxn modelId="{288A5EB4-9FA9-4384-A430-47EBCC2ED064}" type="presParOf" srcId="{82B28D41-4E48-4495-A69F-5EDF1DC8BECD}" destId="{9A20599F-6213-4F2F-A8BA-6677BE9FA693}" srcOrd="0" destOrd="0" presId="urn:microsoft.com/office/officeart/2005/8/layout/list1"/>
    <dgm:cxn modelId="{34BEB7B4-4C90-432D-8DF8-B83E459FCE52}" type="presParOf" srcId="{82B28D41-4E48-4495-A69F-5EDF1DC8BECD}" destId="{81ED779A-E29B-411C-84D1-6ED09185368F}" srcOrd="1" destOrd="0" presId="urn:microsoft.com/office/officeart/2005/8/layout/list1"/>
    <dgm:cxn modelId="{BD7F58C4-575A-4350-8199-4659F759785A}" type="presParOf" srcId="{A8DADDF4-516E-4221-991B-6DCC7EC6D938}" destId="{817B6AF9-C683-4DDF-B96F-2F270E8D840A}" srcOrd="9" destOrd="0" presId="urn:microsoft.com/office/officeart/2005/8/layout/list1"/>
    <dgm:cxn modelId="{71060BFD-5E95-4807-B7CC-F6CDB95EBDDE}" type="presParOf" srcId="{A8DADDF4-516E-4221-991B-6DCC7EC6D938}" destId="{B10947CA-BD32-439D-A8B4-5A9F9FF94ACE}" srcOrd="10" destOrd="0" presId="urn:microsoft.com/office/officeart/2005/8/layout/list1"/>
    <dgm:cxn modelId="{6B7C03B9-4524-46E3-AF41-081816EF79DE}" type="presParOf" srcId="{A8DADDF4-516E-4221-991B-6DCC7EC6D938}" destId="{9D4E18A1-2B1B-42F7-BA23-98B21BBB8E40}" srcOrd="11" destOrd="0" presId="urn:microsoft.com/office/officeart/2005/8/layout/list1"/>
    <dgm:cxn modelId="{EC561D26-8698-4243-A150-F9C45B260B79}" type="presParOf" srcId="{A8DADDF4-516E-4221-991B-6DCC7EC6D938}" destId="{259843F3-49A3-44C8-A2E0-28962221ACD5}" srcOrd="12" destOrd="0" presId="urn:microsoft.com/office/officeart/2005/8/layout/list1"/>
    <dgm:cxn modelId="{0BC2C049-88DA-4E2D-8C54-A288BFF95F35}" type="presParOf" srcId="{259843F3-49A3-44C8-A2E0-28962221ACD5}" destId="{C15F1256-6857-4218-B341-42762E192014}" srcOrd="0" destOrd="0" presId="urn:microsoft.com/office/officeart/2005/8/layout/list1"/>
    <dgm:cxn modelId="{54CCD3F4-A90F-49FA-B9B5-D0FB75AF2A84}" type="presParOf" srcId="{259843F3-49A3-44C8-A2E0-28962221ACD5}" destId="{A28B47E7-C3A1-4257-8F6C-EF8254B9531A}" srcOrd="1" destOrd="0" presId="urn:microsoft.com/office/officeart/2005/8/layout/list1"/>
    <dgm:cxn modelId="{43EEC24E-D616-40F4-AE32-B93B8FB30DEE}" type="presParOf" srcId="{A8DADDF4-516E-4221-991B-6DCC7EC6D938}" destId="{73B027E1-6936-49DB-9903-E3ED4D6E41BF}" srcOrd="13" destOrd="0" presId="urn:microsoft.com/office/officeart/2005/8/layout/list1"/>
    <dgm:cxn modelId="{770A9F66-CC25-4CF9-86D5-EB34B6A43076}" type="presParOf" srcId="{A8DADDF4-516E-4221-991B-6DCC7EC6D938}" destId="{164B0998-2372-4BCF-9157-4648EA8EF39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40577-7C28-4221-B433-F7D282FB3244}"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D0D424B-847A-4854-A88B-C71419711A34}">
      <dgm:prSet phldrT="[Text]" custT="1"/>
      <dgm:spPr/>
      <dgm:t>
        <a:bodyPr/>
        <a:lstStyle/>
        <a:p>
          <a:r>
            <a:rPr lang="en-US" sz="3200" dirty="0">
              <a:latin typeface="Segoe UI Light" panose="020B0502040204020203" pitchFamily="34" charset="0"/>
              <a:cs typeface="Segoe UI Light" panose="020B0502040204020203" pitchFamily="34" charset="0"/>
            </a:rPr>
            <a:t>Format-List</a:t>
          </a:r>
        </a:p>
      </dgm:t>
    </dgm:pt>
    <dgm:pt modelId="{9561A95C-AC53-480A-B92C-171FAA13C131}" type="parTrans" cxnId="{7F815A41-5861-43FE-A10A-D0751C12E194}">
      <dgm:prSet custT="1"/>
      <dgm:spPr/>
      <dgm:t>
        <a:bodyPr/>
        <a:lstStyle/>
        <a:p>
          <a:endParaRPr lang="en-US" sz="800">
            <a:latin typeface="Segoe UI Light" panose="020B0502040204020203" pitchFamily="34" charset="0"/>
            <a:cs typeface="Segoe UI Light" panose="020B0502040204020203" pitchFamily="34" charset="0"/>
          </a:endParaRPr>
        </a:p>
      </dgm:t>
    </dgm:pt>
    <dgm:pt modelId="{9D838632-4350-4A9D-AFA7-194F3A3CF41E}" type="sibTrans" cxnId="{7F815A41-5861-43FE-A10A-D0751C12E194}">
      <dgm:prSet/>
      <dgm:spPr/>
      <dgm:t>
        <a:bodyPr/>
        <a:lstStyle/>
        <a:p>
          <a:endParaRPr lang="en-US" sz="2800">
            <a:latin typeface="Segoe UI Light" panose="020B0502040204020203" pitchFamily="34" charset="0"/>
            <a:cs typeface="Segoe UI Light" panose="020B0502040204020203" pitchFamily="34" charset="0"/>
          </a:endParaRPr>
        </a:p>
      </dgm:t>
    </dgm:pt>
    <dgm:pt modelId="{11FF5F76-AEB0-4A66-9EA4-2D52D777F40E}">
      <dgm:prSet phldrT="[Text]" custT="1"/>
      <dgm:spPr/>
      <dgm:t>
        <a:bodyPr/>
        <a:lstStyle/>
        <a:p>
          <a:r>
            <a:rPr lang="en-US" sz="2400" dirty="0">
              <a:latin typeface="Segoe UI Light" panose="020B0502040204020203" pitchFamily="34" charset="0"/>
              <a:cs typeface="Segoe UI Light" panose="020B0502040204020203" pitchFamily="34" charset="0"/>
            </a:rPr>
            <a:t>-Property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lists all properties</a:t>
          </a:r>
        </a:p>
      </dgm:t>
    </dgm:pt>
    <dgm:pt modelId="{A26FC510-D608-46AE-9830-45EA2C23C531}" type="parTrans" cxnId="{147F7781-301F-46E7-A13F-AC396CB2BA40}">
      <dgm:prSet custT="1"/>
      <dgm:spPr/>
      <dgm:t>
        <a:bodyPr/>
        <a:lstStyle/>
        <a:p>
          <a:endParaRPr lang="en-US" sz="800">
            <a:latin typeface="Segoe UI Light" panose="020B0502040204020203" pitchFamily="34" charset="0"/>
            <a:cs typeface="Segoe UI Light" panose="020B0502040204020203" pitchFamily="34" charset="0"/>
          </a:endParaRPr>
        </a:p>
      </dgm:t>
    </dgm:pt>
    <dgm:pt modelId="{0A425033-833D-41BB-BEBF-E306B67B47A7}" type="sibTrans" cxnId="{147F7781-301F-46E7-A13F-AC396CB2BA40}">
      <dgm:prSet/>
      <dgm:spPr/>
      <dgm:t>
        <a:bodyPr/>
        <a:lstStyle/>
        <a:p>
          <a:endParaRPr lang="en-US" sz="2800">
            <a:latin typeface="Segoe UI Light" panose="020B0502040204020203" pitchFamily="34" charset="0"/>
            <a:cs typeface="Segoe UI Light" panose="020B0502040204020203" pitchFamily="34" charset="0"/>
          </a:endParaRPr>
        </a:p>
      </dgm:t>
    </dgm:pt>
    <dgm:pt modelId="{AAD32DC2-0099-4EB9-A00F-2F07468454B5}">
      <dgm:prSet phldrT="[Text]" custT="1"/>
      <dgm:spPr/>
      <dgm:t>
        <a:bodyPr/>
        <a:lstStyle/>
        <a:p>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Autosize</a:t>
          </a:r>
          <a:endParaRPr lang="en-US" sz="2400" dirty="0">
            <a:latin typeface="Segoe UI Light" panose="020B0502040204020203" pitchFamily="34" charset="0"/>
            <a:cs typeface="Segoe UI Light" panose="020B0502040204020203" pitchFamily="34" charset="0"/>
          </a:endParaRPr>
        </a:p>
      </dgm:t>
    </dgm:pt>
    <dgm:pt modelId="{A5F7DDF7-6F49-4762-98D2-4E43839D6AB5}" type="parTrans" cxnId="{3F68D046-A001-46CA-BB8D-673C4B1A7A7A}">
      <dgm:prSet custT="1"/>
      <dgm:spPr/>
      <dgm:t>
        <a:bodyPr/>
        <a:lstStyle/>
        <a:p>
          <a:endParaRPr lang="en-US" sz="800">
            <a:latin typeface="Segoe UI Light" panose="020B0502040204020203" pitchFamily="34" charset="0"/>
            <a:cs typeface="Segoe UI Light" panose="020B0502040204020203" pitchFamily="34" charset="0"/>
          </a:endParaRPr>
        </a:p>
      </dgm:t>
    </dgm:pt>
    <dgm:pt modelId="{3ABB9BA5-3B28-4C4E-AC5A-17D400BA2B1D}" type="sibTrans" cxnId="{3F68D046-A001-46CA-BB8D-673C4B1A7A7A}">
      <dgm:prSet/>
      <dgm:spPr/>
      <dgm:t>
        <a:bodyPr/>
        <a:lstStyle/>
        <a:p>
          <a:endParaRPr lang="en-US" sz="2800">
            <a:latin typeface="Segoe UI Light" panose="020B0502040204020203" pitchFamily="34" charset="0"/>
            <a:cs typeface="Segoe UI Light" panose="020B0502040204020203" pitchFamily="34" charset="0"/>
          </a:endParaRPr>
        </a:p>
      </dgm:t>
    </dgm:pt>
    <dgm:pt modelId="{815CB9CE-08C8-4D7B-A27F-6701CA011994}">
      <dgm:prSet phldrT="[Text]" custT="1"/>
      <dgm:spPr/>
      <dgm:t>
        <a:bodyPr/>
        <a:lstStyle/>
        <a:p>
          <a:r>
            <a:rPr lang="en-US" sz="3200" dirty="0">
              <a:latin typeface="Segoe UI Light" panose="020B0502040204020203" pitchFamily="34" charset="0"/>
              <a:cs typeface="Segoe UI Light" panose="020B0502040204020203" pitchFamily="34" charset="0"/>
            </a:rPr>
            <a:t>Format-Wide</a:t>
          </a:r>
        </a:p>
      </dgm:t>
    </dgm:pt>
    <dgm:pt modelId="{E4A5F2C8-EF3B-4B7E-8196-A706C29CF5B9}" type="parTrans" cxnId="{2DD14560-09F3-4784-B5A3-696542C2A804}">
      <dgm:prSet custT="1"/>
      <dgm:spPr/>
      <dgm:t>
        <a:bodyPr/>
        <a:lstStyle/>
        <a:p>
          <a:endParaRPr lang="en-US" sz="800">
            <a:latin typeface="Segoe UI Light" panose="020B0502040204020203" pitchFamily="34" charset="0"/>
            <a:cs typeface="Segoe UI Light" panose="020B0502040204020203" pitchFamily="34" charset="0"/>
          </a:endParaRPr>
        </a:p>
      </dgm:t>
    </dgm:pt>
    <dgm:pt modelId="{7FFAE00D-20A0-4071-8633-99E23D3DEE00}" type="sibTrans" cxnId="{2DD14560-09F3-4784-B5A3-696542C2A804}">
      <dgm:prSet/>
      <dgm:spPr/>
      <dgm:t>
        <a:bodyPr/>
        <a:lstStyle/>
        <a:p>
          <a:endParaRPr lang="en-US" sz="2800">
            <a:latin typeface="Segoe UI Light" panose="020B0502040204020203" pitchFamily="34" charset="0"/>
            <a:cs typeface="Segoe UI Light" panose="020B0502040204020203" pitchFamily="34" charset="0"/>
          </a:endParaRPr>
        </a:p>
      </dgm:t>
    </dgm:pt>
    <dgm:pt modelId="{C758F9DF-4F4A-4C85-B3E0-03B7A173A4FC}">
      <dgm:prSet phldrT="[Text]" custT="1"/>
      <dgm:spPr/>
      <dgm:t>
        <a:bodyPr/>
        <a:lstStyle/>
        <a:p>
          <a:r>
            <a:rPr lang="en-US" sz="2400" dirty="0">
              <a:latin typeface="Segoe UI Light" panose="020B0502040204020203" pitchFamily="34" charset="0"/>
              <a:cs typeface="Segoe UI Light" panose="020B0502040204020203" pitchFamily="34" charset="0"/>
            </a:rPr>
            <a:t>-Wrap</a:t>
          </a:r>
        </a:p>
      </dgm:t>
    </dgm:pt>
    <dgm:pt modelId="{F0B1AE99-275B-4C35-85DC-AF75CF4638F3}" type="parTrans" cxnId="{B60612D4-9D29-4D23-AAA6-6081B3DCF3E7}">
      <dgm:prSet custT="1"/>
      <dgm:spPr/>
      <dgm:t>
        <a:bodyPr/>
        <a:lstStyle/>
        <a:p>
          <a:endParaRPr lang="en-US" sz="800">
            <a:latin typeface="Segoe UI Light" panose="020B0502040204020203" pitchFamily="34" charset="0"/>
            <a:cs typeface="Segoe UI Light" panose="020B0502040204020203" pitchFamily="34" charset="0"/>
          </a:endParaRPr>
        </a:p>
      </dgm:t>
    </dgm:pt>
    <dgm:pt modelId="{2EB1BA43-B73E-417D-9270-D0F50735B758}" type="sibTrans" cxnId="{B60612D4-9D29-4D23-AAA6-6081B3DCF3E7}">
      <dgm:prSet/>
      <dgm:spPr/>
      <dgm:t>
        <a:bodyPr/>
        <a:lstStyle/>
        <a:p>
          <a:endParaRPr lang="en-US" sz="2800">
            <a:latin typeface="Segoe UI Light" panose="020B0502040204020203" pitchFamily="34" charset="0"/>
            <a:cs typeface="Segoe UI Light" panose="020B0502040204020203" pitchFamily="34" charset="0"/>
          </a:endParaRPr>
        </a:p>
      </dgm:t>
    </dgm:pt>
    <dgm:pt modelId="{B198E787-7208-4371-AD97-AB11B3F3F318}">
      <dgm:prSet phldrT="[Text]" custT="1"/>
      <dgm:spPr/>
      <dgm:t>
        <a:bodyPr/>
        <a:lstStyle/>
        <a:p>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Autosize</a:t>
          </a:r>
          <a:endParaRPr lang="en-US" sz="2400" dirty="0">
            <a:latin typeface="Segoe UI Light" panose="020B0502040204020203" pitchFamily="34" charset="0"/>
            <a:cs typeface="Segoe UI Light" panose="020B0502040204020203" pitchFamily="34" charset="0"/>
          </a:endParaRPr>
        </a:p>
      </dgm:t>
    </dgm:pt>
    <dgm:pt modelId="{30A6C54F-77AB-4AE1-A1F4-BA67E4A87AC4}" type="parTrans" cxnId="{2964D155-5E36-4853-A46A-B87E4C28AA92}">
      <dgm:prSet custT="1"/>
      <dgm:spPr/>
      <dgm:t>
        <a:bodyPr/>
        <a:lstStyle/>
        <a:p>
          <a:endParaRPr lang="en-US" sz="800">
            <a:latin typeface="Segoe UI Light" panose="020B0502040204020203" pitchFamily="34" charset="0"/>
            <a:cs typeface="Segoe UI Light" panose="020B0502040204020203" pitchFamily="34" charset="0"/>
          </a:endParaRPr>
        </a:p>
      </dgm:t>
    </dgm:pt>
    <dgm:pt modelId="{AEC4EA0E-65C2-4134-AC9C-D26C6054CA72}" type="sibTrans" cxnId="{2964D155-5E36-4853-A46A-B87E4C28AA92}">
      <dgm:prSet/>
      <dgm:spPr/>
      <dgm:t>
        <a:bodyPr/>
        <a:lstStyle/>
        <a:p>
          <a:endParaRPr lang="en-US" sz="2800">
            <a:latin typeface="Segoe UI Light" panose="020B0502040204020203" pitchFamily="34" charset="0"/>
            <a:cs typeface="Segoe UI Light" panose="020B0502040204020203" pitchFamily="34" charset="0"/>
          </a:endParaRPr>
        </a:p>
      </dgm:t>
    </dgm:pt>
    <dgm:pt modelId="{2E1BE09D-61D8-41D6-B83A-FEC4C30F8DF4}">
      <dgm:prSet phldrT="[Text]" custT="1"/>
      <dgm:spPr/>
      <dgm:t>
        <a:bodyPr/>
        <a:lstStyle/>
        <a:p>
          <a:r>
            <a:rPr lang="en-US" sz="2400" dirty="0">
              <a:latin typeface="Segoe UI Light" panose="020B0502040204020203" pitchFamily="34" charset="0"/>
              <a:cs typeface="Segoe UI Light" panose="020B0502040204020203" pitchFamily="34" charset="0"/>
            </a:rPr>
            <a:t>-Column</a:t>
          </a:r>
        </a:p>
      </dgm:t>
    </dgm:pt>
    <dgm:pt modelId="{CD871B4D-375C-4255-99E1-89AA1B7FA6A7}" type="parTrans" cxnId="{35974662-D5E9-48C7-8A0E-2EB775CC2362}">
      <dgm:prSet custT="1"/>
      <dgm:spPr/>
      <dgm:t>
        <a:bodyPr/>
        <a:lstStyle/>
        <a:p>
          <a:endParaRPr lang="en-US" sz="800">
            <a:latin typeface="Segoe UI Light" panose="020B0502040204020203" pitchFamily="34" charset="0"/>
            <a:cs typeface="Segoe UI Light" panose="020B0502040204020203" pitchFamily="34" charset="0"/>
          </a:endParaRPr>
        </a:p>
      </dgm:t>
    </dgm:pt>
    <dgm:pt modelId="{BB2A83E8-1511-4E07-A82A-D8429B22A8E8}" type="sibTrans" cxnId="{35974662-D5E9-48C7-8A0E-2EB775CC2362}">
      <dgm:prSet/>
      <dgm:spPr/>
      <dgm:t>
        <a:bodyPr/>
        <a:lstStyle/>
        <a:p>
          <a:endParaRPr lang="en-US" sz="2800">
            <a:latin typeface="Segoe UI Light" panose="020B0502040204020203" pitchFamily="34" charset="0"/>
            <a:cs typeface="Segoe UI Light" panose="020B0502040204020203" pitchFamily="34" charset="0"/>
          </a:endParaRPr>
        </a:p>
      </dgm:t>
    </dgm:pt>
    <dgm:pt modelId="{5BE98AE4-71AC-43F7-B068-A28CFF03F798}">
      <dgm:prSet phldrT="[Text]" custT="1"/>
      <dgm:spPr/>
      <dgm:t>
        <a:bodyPr/>
        <a:lstStyle/>
        <a:p>
          <a:r>
            <a:rPr lang="en-US" sz="2400" dirty="0">
              <a:latin typeface="Segoe UI Light" panose="020B0502040204020203" pitchFamily="34" charset="0"/>
              <a:cs typeface="Segoe UI Light" panose="020B0502040204020203" pitchFamily="34" charset="0"/>
            </a:rPr>
            <a:t> Key Parameters:</a:t>
          </a:r>
        </a:p>
      </dgm:t>
    </dgm:pt>
    <dgm:pt modelId="{C08F89A1-BDA4-4616-BAAA-673677F71145}" type="parTrans" cxnId="{668ABD91-7B4B-4D34-B6AD-6B339D987859}">
      <dgm:prSet/>
      <dgm:spPr/>
      <dgm:t>
        <a:bodyPr/>
        <a:lstStyle/>
        <a:p>
          <a:endParaRPr lang="en-US"/>
        </a:p>
      </dgm:t>
    </dgm:pt>
    <dgm:pt modelId="{8C799287-DD21-4C8D-8CCD-A9E5DC750368}" type="sibTrans" cxnId="{668ABD91-7B4B-4D34-B6AD-6B339D987859}">
      <dgm:prSet/>
      <dgm:spPr/>
      <dgm:t>
        <a:bodyPr/>
        <a:lstStyle/>
        <a:p>
          <a:endParaRPr lang="en-US"/>
        </a:p>
      </dgm:t>
    </dgm:pt>
    <dgm:pt modelId="{922322E7-ADC6-41CB-A633-DE00C0D73CE9}">
      <dgm:prSet phldrT="[Text]" custT="1"/>
      <dgm:spPr/>
      <dgm:t>
        <a:bodyPr/>
        <a:lstStyle/>
        <a:p>
          <a:r>
            <a:rPr lang="en-US" sz="2400" dirty="0">
              <a:latin typeface="Segoe UI Light" panose="020B0502040204020203" pitchFamily="34" charset="0"/>
              <a:cs typeface="Segoe UI Light" panose="020B0502040204020203" pitchFamily="34" charset="0"/>
            </a:rPr>
            <a:t>Key Parameters:</a:t>
          </a:r>
        </a:p>
      </dgm:t>
    </dgm:pt>
    <dgm:pt modelId="{1EC2635C-49F8-4F29-9B46-4CFB98EDA11C}" type="parTrans" cxnId="{47E33629-1343-4012-83B2-9E43F1D6E862}">
      <dgm:prSet/>
      <dgm:spPr/>
      <dgm:t>
        <a:bodyPr/>
        <a:lstStyle/>
        <a:p>
          <a:endParaRPr lang="en-US"/>
        </a:p>
      </dgm:t>
    </dgm:pt>
    <dgm:pt modelId="{86F54ED7-C702-4F53-9FFF-0860CBD32B1D}" type="sibTrans" cxnId="{47E33629-1343-4012-83B2-9E43F1D6E862}">
      <dgm:prSet/>
      <dgm:spPr/>
      <dgm:t>
        <a:bodyPr/>
        <a:lstStyle/>
        <a:p>
          <a:endParaRPr lang="en-US"/>
        </a:p>
      </dgm:t>
    </dgm:pt>
    <dgm:pt modelId="{3F465957-A293-4CF1-AEDE-CDC088C4E31B}">
      <dgm:prSet phldrT="[Text]" custT="1"/>
      <dgm:spPr/>
      <dgm:t>
        <a:bodyPr/>
        <a:lstStyle/>
        <a:p>
          <a:r>
            <a:rPr lang="en-US" sz="2400" dirty="0">
              <a:latin typeface="Segoe UI Light" panose="020B0502040204020203" pitchFamily="34" charset="0"/>
              <a:cs typeface="Segoe UI Light" panose="020B0502040204020203" pitchFamily="34" charset="0"/>
            </a:rPr>
            <a:t>Key Parameters:</a:t>
          </a:r>
        </a:p>
      </dgm:t>
    </dgm:pt>
    <dgm:pt modelId="{3B35A807-9D46-48E8-A22D-1CAE9B6FF850}" type="parTrans" cxnId="{2D61F630-5A78-4C69-8DAD-F4D302CD5CF5}">
      <dgm:prSet/>
      <dgm:spPr/>
      <dgm:t>
        <a:bodyPr/>
        <a:lstStyle/>
        <a:p>
          <a:endParaRPr lang="nl-NL"/>
        </a:p>
      </dgm:t>
    </dgm:pt>
    <dgm:pt modelId="{3FB407A1-1886-4EC6-8A21-C9830423985C}" type="sibTrans" cxnId="{2D61F630-5A78-4C69-8DAD-F4D302CD5CF5}">
      <dgm:prSet/>
      <dgm:spPr/>
      <dgm:t>
        <a:bodyPr/>
        <a:lstStyle/>
        <a:p>
          <a:endParaRPr lang="nl-NL"/>
        </a:p>
      </dgm:t>
    </dgm:pt>
    <dgm:pt modelId="{6D3E7EF7-0F83-4C9D-AAFF-2D3EF70F7F06}">
      <dgm:prSet phldrT="[Text]" custT="1"/>
      <dgm:spPr/>
      <dgm:t>
        <a:bodyPr/>
        <a:lstStyle/>
        <a:p>
          <a:r>
            <a:rPr lang="en-US" sz="3200" dirty="0">
              <a:latin typeface="Segoe UI Light" panose="020B0502040204020203" pitchFamily="34" charset="0"/>
              <a:cs typeface="Segoe UI Light" panose="020B0502040204020203" pitchFamily="34" charset="0"/>
            </a:rPr>
            <a:t>Format-Table</a:t>
          </a:r>
        </a:p>
      </dgm:t>
    </dgm:pt>
    <dgm:pt modelId="{5929A0F0-AE94-4F0F-8DA3-DD1ED14A9CE9}" type="sibTrans" cxnId="{BBD0B523-1194-41B0-BF63-6884A9571489}">
      <dgm:prSet/>
      <dgm:spPr/>
      <dgm:t>
        <a:bodyPr/>
        <a:lstStyle/>
        <a:p>
          <a:endParaRPr lang="en-US" sz="2800">
            <a:latin typeface="Segoe UI Light" panose="020B0502040204020203" pitchFamily="34" charset="0"/>
            <a:cs typeface="Segoe UI Light" panose="020B0502040204020203" pitchFamily="34" charset="0"/>
          </a:endParaRPr>
        </a:p>
      </dgm:t>
    </dgm:pt>
    <dgm:pt modelId="{7B286E91-635B-4441-9AE3-FC9B1318461C}" type="parTrans" cxnId="{BBD0B523-1194-41B0-BF63-6884A9571489}">
      <dgm:prSet custT="1"/>
      <dgm:spPr/>
      <dgm:t>
        <a:bodyPr/>
        <a:lstStyle/>
        <a:p>
          <a:endParaRPr lang="en-US" sz="800">
            <a:latin typeface="Segoe UI Light" panose="020B0502040204020203" pitchFamily="34" charset="0"/>
            <a:cs typeface="Segoe UI Light" panose="020B0502040204020203" pitchFamily="34" charset="0"/>
          </a:endParaRPr>
        </a:p>
      </dgm:t>
    </dgm:pt>
    <dgm:pt modelId="{775E70AA-3F45-4337-8805-69B21CC26304}" type="pres">
      <dgm:prSet presAssocID="{EF140577-7C28-4221-B433-F7D282FB3244}" presName="Name0" presStyleCnt="0">
        <dgm:presLayoutVars>
          <dgm:dir/>
          <dgm:animLvl val="lvl"/>
          <dgm:resizeHandles val="exact"/>
        </dgm:presLayoutVars>
      </dgm:prSet>
      <dgm:spPr/>
    </dgm:pt>
    <dgm:pt modelId="{678DA8C5-6ACC-4DA6-80BA-9B0C0E27E9B5}" type="pres">
      <dgm:prSet presAssocID="{CD0D424B-847A-4854-A88B-C71419711A34}" presName="composite" presStyleCnt="0"/>
      <dgm:spPr/>
    </dgm:pt>
    <dgm:pt modelId="{48AD060A-F432-4BB8-8D2B-B641C20EC575}" type="pres">
      <dgm:prSet presAssocID="{CD0D424B-847A-4854-A88B-C71419711A34}" presName="parTx" presStyleLbl="alignNode1" presStyleIdx="0" presStyleCnt="3" custLinFactNeighborX="-2414" custLinFactNeighborY="-38727">
        <dgm:presLayoutVars>
          <dgm:chMax val="0"/>
          <dgm:chPref val="0"/>
          <dgm:bulletEnabled val="1"/>
        </dgm:presLayoutVars>
      </dgm:prSet>
      <dgm:spPr/>
    </dgm:pt>
    <dgm:pt modelId="{B5C1C202-37E8-4039-A2C6-41789DABFF09}" type="pres">
      <dgm:prSet presAssocID="{CD0D424B-847A-4854-A88B-C71419711A34}" presName="desTx" presStyleLbl="alignAccFollowNode1" presStyleIdx="0" presStyleCnt="3">
        <dgm:presLayoutVars>
          <dgm:bulletEnabled val="1"/>
        </dgm:presLayoutVars>
      </dgm:prSet>
      <dgm:spPr/>
    </dgm:pt>
    <dgm:pt modelId="{0A0C222B-A3BD-4900-AC77-7EDE8B4CADFB}" type="pres">
      <dgm:prSet presAssocID="{9D838632-4350-4A9D-AFA7-194F3A3CF41E}" presName="space" presStyleCnt="0"/>
      <dgm:spPr/>
    </dgm:pt>
    <dgm:pt modelId="{0E975C32-30C7-4F48-A07E-BC63EE175918}" type="pres">
      <dgm:prSet presAssocID="{6D3E7EF7-0F83-4C9D-AAFF-2D3EF70F7F06}" presName="composite" presStyleCnt="0"/>
      <dgm:spPr/>
    </dgm:pt>
    <dgm:pt modelId="{23471AB6-940A-44F8-B240-4F8D1DCBE8C2}" type="pres">
      <dgm:prSet presAssocID="{6D3E7EF7-0F83-4C9D-AAFF-2D3EF70F7F06}" presName="parTx" presStyleLbl="alignNode1" presStyleIdx="1" presStyleCnt="3">
        <dgm:presLayoutVars>
          <dgm:chMax val="0"/>
          <dgm:chPref val="0"/>
          <dgm:bulletEnabled val="1"/>
        </dgm:presLayoutVars>
      </dgm:prSet>
      <dgm:spPr/>
    </dgm:pt>
    <dgm:pt modelId="{230B120E-A6B4-490E-92DE-7E5E0DEC3381}" type="pres">
      <dgm:prSet presAssocID="{6D3E7EF7-0F83-4C9D-AAFF-2D3EF70F7F06}" presName="desTx" presStyleLbl="alignAccFollowNode1" presStyleIdx="1" presStyleCnt="3">
        <dgm:presLayoutVars>
          <dgm:bulletEnabled val="1"/>
        </dgm:presLayoutVars>
      </dgm:prSet>
      <dgm:spPr/>
    </dgm:pt>
    <dgm:pt modelId="{C1034306-4BA2-4CB2-AD7D-ECA8C329D37F}" type="pres">
      <dgm:prSet presAssocID="{5929A0F0-AE94-4F0F-8DA3-DD1ED14A9CE9}" presName="space" presStyleCnt="0"/>
      <dgm:spPr/>
    </dgm:pt>
    <dgm:pt modelId="{1E936372-57F5-4AFE-87EC-D82303E1B315}" type="pres">
      <dgm:prSet presAssocID="{815CB9CE-08C8-4D7B-A27F-6701CA011994}" presName="composite" presStyleCnt="0"/>
      <dgm:spPr/>
    </dgm:pt>
    <dgm:pt modelId="{26637F89-E037-49C3-A91F-E4E22F83D18E}" type="pres">
      <dgm:prSet presAssocID="{815CB9CE-08C8-4D7B-A27F-6701CA011994}" presName="parTx" presStyleLbl="alignNode1" presStyleIdx="2" presStyleCnt="3">
        <dgm:presLayoutVars>
          <dgm:chMax val="0"/>
          <dgm:chPref val="0"/>
          <dgm:bulletEnabled val="1"/>
        </dgm:presLayoutVars>
      </dgm:prSet>
      <dgm:spPr/>
    </dgm:pt>
    <dgm:pt modelId="{86A9600D-118E-435B-8752-35CC6E27BBF1}" type="pres">
      <dgm:prSet presAssocID="{815CB9CE-08C8-4D7B-A27F-6701CA011994}" presName="desTx" presStyleLbl="alignAccFollowNode1" presStyleIdx="2" presStyleCnt="3">
        <dgm:presLayoutVars>
          <dgm:bulletEnabled val="1"/>
        </dgm:presLayoutVars>
      </dgm:prSet>
      <dgm:spPr/>
    </dgm:pt>
  </dgm:ptLst>
  <dgm:cxnLst>
    <dgm:cxn modelId="{BBD0B523-1194-41B0-BF63-6884A9571489}" srcId="{EF140577-7C28-4221-B433-F7D282FB3244}" destId="{6D3E7EF7-0F83-4C9D-AAFF-2D3EF70F7F06}" srcOrd="1" destOrd="0" parTransId="{7B286E91-635B-4441-9AE3-FC9B1318461C}" sibTransId="{5929A0F0-AE94-4F0F-8DA3-DD1ED14A9CE9}"/>
    <dgm:cxn modelId="{47E33629-1343-4012-83B2-9E43F1D6E862}" srcId="{815CB9CE-08C8-4D7B-A27F-6701CA011994}" destId="{922322E7-ADC6-41CB-A633-DE00C0D73CE9}" srcOrd="0" destOrd="0" parTransId="{1EC2635C-49F8-4F29-9B46-4CFB98EDA11C}" sibTransId="{86F54ED7-C702-4F53-9FFF-0860CBD32B1D}"/>
    <dgm:cxn modelId="{2D61F630-5A78-4C69-8DAD-F4D302CD5CF5}" srcId="{CD0D424B-847A-4854-A88B-C71419711A34}" destId="{3F465957-A293-4CF1-AEDE-CDC088C4E31B}" srcOrd="0" destOrd="0" parTransId="{3B35A807-9D46-48E8-A22D-1CAE9B6FF850}" sibTransId="{3FB407A1-1886-4EC6-8A21-C9830423985C}"/>
    <dgm:cxn modelId="{2D523832-9984-4444-BBAA-F244F479EC10}" type="presOf" srcId="{6D3E7EF7-0F83-4C9D-AAFF-2D3EF70F7F06}" destId="{23471AB6-940A-44F8-B240-4F8D1DCBE8C2}" srcOrd="0" destOrd="0" presId="urn:microsoft.com/office/officeart/2005/8/layout/hList1"/>
    <dgm:cxn modelId="{C1CDD73A-1B61-4070-9EFB-46DCB4223984}" type="presOf" srcId="{2E1BE09D-61D8-41D6-B83A-FEC4C30F8DF4}" destId="{86A9600D-118E-435B-8752-35CC6E27BBF1}" srcOrd="0" destOrd="2" presId="urn:microsoft.com/office/officeart/2005/8/layout/hList1"/>
    <dgm:cxn modelId="{2DD14560-09F3-4784-B5A3-696542C2A804}" srcId="{EF140577-7C28-4221-B433-F7D282FB3244}" destId="{815CB9CE-08C8-4D7B-A27F-6701CA011994}" srcOrd="2" destOrd="0" parTransId="{E4A5F2C8-EF3B-4B7E-8196-A706C29CF5B9}" sibTransId="{7FFAE00D-20A0-4071-8633-99E23D3DEE00}"/>
    <dgm:cxn modelId="{7F815A41-5861-43FE-A10A-D0751C12E194}" srcId="{EF140577-7C28-4221-B433-F7D282FB3244}" destId="{CD0D424B-847A-4854-A88B-C71419711A34}" srcOrd="0" destOrd="0" parTransId="{9561A95C-AC53-480A-B92C-171FAA13C131}" sibTransId="{9D838632-4350-4A9D-AFA7-194F3A3CF41E}"/>
    <dgm:cxn modelId="{35974662-D5E9-48C7-8A0E-2EB775CC2362}" srcId="{922322E7-ADC6-41CB-A633-DE00C0D73CE9}" destId="{2E1BE09D-61D8-41D6-B83A-FEC4C30F8DF4}" srcOrd="1" destOrd="0" parTransId="{CD871B4D-375C-4255-99E1-89AA1B7FA6A7}" sibTransId="{BB2A83E8-1511-4E07-A82A-D8429B22A8E8}"/>
    <dgm:cxn modelId="{3F68D046-A001-46CA-BB8D-673C4B1A7A7A}" srcId="{5BE98AE4-71AC-43F7-B068-A28CFF03F798}" destId="{AAD32DC2-0099-4EB9-A00F-2F07468454B5}" srcOrd="0" destOrd="0" parTransId="{A5F7DDF7-6F49-4762-98D2-4E43839D6AB5}" sibTransId="{3ABB9BA5-3B28-4C4E-AC5A-17D400BA2B1D}"/>
    <dgm:cxn modelId="{1B649B69-F209-4753-BD74-B789B690632F}" type="presOf" srcId="{C758F9DF-4F4A-4C85-B3E0-03B7A173A4FC}" destId="{230B120E-A6B4-490E-92DE-7E5E0DEC3381}" srcOrd="0" destOrd="2" presId="urn:microsoft.com/office/officeart/2005/8/layout/hList1"/>
    <dgm:cxn modelId="{159A3F4C-A2DA-4CDE-9BCA-D44ED901F880}" type="presOf" srcId="{11FF5F76-AEB0-4A66-9EA4-2D52D777F40E}" destId="{B5C1C202-37E8-4039-A2C6-41789DABFF09}" srcOrd="0" destOrd="1" presId="urn:microsoft.com/office/officeart/2005/8/layout/hList1"/>
    <dgm:cxn modelId="{670EFC4F-0DDC-44B6-99A2-5EFC1B306674}" type="presOf" srcId="{5BE98AE4-71AC-43F7-B068-A28CFF03F798}" destId="{230B120E-A6B4-490E-92DE-7E5E0DEC3381}" srcOrd="0" destOrd="0" presId="urn:microsoft.com/office/officeart/2005/8/layout/hList1"/>
    <dgm:cxn modelId="{2964D155-5E36-4853-A46A-B87E4C28AA92}" srcId="{922322E7-ADC6-41CB-A633-DE00C0D73CE9}" destId="{B198E787-7208-4371-AD97-AB11B3F3F318}" srcOrd="0" destOrd="0" parTransId="{30A6C54F-77AB-4AE1-A1F4-BA67E4A87AC4}" sibTransId="{AEC4EA0E-65C2-4134-AC9C-D26C6054CA72}"/>
    <dgm:cxn modelId="{147F7781-301F-46E7-A13F-AC396CB2BA40}" srcId="{CD0D424B-847A-4854-A88B-C71419711A34}" destId="{11FF5F76-AEB0-4A66-9EA4-2D52D777F40E}" srcOrd="1" destOrd="0" parTransId="{A26FC510-D608-46AE-9830-45EA2C23C531}" sibTransId="{0A425033-833D-41BB-BEBF-E306B67B47A7}"/>
    <dgm:cxn modelId="{74825D87-8E3C-48AD-A37C-E17B2AA45EDB}" type="presOf" srcId="{3F465957-A293-4CF1-AEDE-CDC088C4E31B}" destId="{B5C1C202-37E8-4039-A2C6-41789DABFF09}" srcOrd="0" destOrd="0" presId="urn:microsoft.com/office/officeart/2005/8/layout/hList1"/>
    <dgm:cxn modelId="{6B82DA8C-1342-4927-BCEA-545A1ABA692A}" type="presOf" srcId="{815CB9CE-08C8-4D7B-A27F-6701CA011994}" destId="{26637F89-E037-49C3-A91F-E4E22F83D18E}" srcOrd="0" destOrd="0" presId="urn:microsoft.com/office/officeart/2005/8/layout/hList1"/>
    <dgm:cxn modelId="{BE1EC690-BD03-4EC2-9A73-F7F05348DC64}" type="presOf" srcId="{B198E787-7208-4371-AD97-AB11B3F3F318}" destId="{86A9600D-118E-435B-8752-35CC6E27BBF1}" srcOrd="0" destOrd="1" presId="urn:microsoft.com/office/officeart/2005/8/layout/hList1"/>
    <dgm:cxn modelId="{668ABD91-7B4B-4D34-B6AD-6B339D987859}" srcId="{6D3E7EF7-0F83-4C9D-AAFF-2D3EF70F7F06}" destId="{5BE98AE4-71AC-43F7-B068-A28CFF03F798}" srcOrd="0" destOrd="0" parTransId="{C08F89A1-BDA4-4616-BAAA-673677F71145}" sibTransId="{8C799287-DD21-4C8D-8CCD-A9E5DC750368}"/>
    <dgm:cxn modelId="{D2D44495-B71A-4C5B-97E9-FE51C438B576}" type="presOf" srcId="{EF140577-7C28-4221-B433-F7D282FB3244}" destId="{775E70AA-3F45-4337-8805-69B21CC26304}" srcOrd="0" destOrd="0" presId="urn:microsoft.com/office/officeart/2005/8/layout/hList1"/>
    <dgm:cxn modelId="{D213B6A4-7B55-4440-AA4A-FB6594D26BDE}" type="presOf" srcId="{CD0D424B-847A-4854-A88B-C71419711A34}" destId="{48AD060A-F432-4BB8-8D2B-B641C20EC575}" srcOrd="0" destOrd="0" presId="urn:microsoft.com/office/officeart/2005/8/layout/hList1"/>
    <dgm:cxn modelId="{B60612D4-9D29-4D23-AAA6-6081B3DCF3E7}" srcId="{5BE98AE4-71AC-43F7-B068-A28CFF03F798}" destId="{C758F9DF-4F4A-4C85-B3E0-03B7A173A4FC}" srcOrd="1" destOrd="0" parTransId="{F0B1AE99-275B-4C35-85DC-AF75CF4638F3}" sibTransId="{2EB1BA43-B73E-417D-9270-D0F50735B758}"/>
    <dgm:cxn modelId="{B32E3CEC-75D7-447A-BE1D-6329B7CCFB74}" type="presOf" srcId="{922322E7-ADC6-41CB-A633-DE00C0D73CE9}" destId="{86A9600D-118E-435B-8752-35CC6E27BBF1}" srcOrd="0" destOrd="0" presId="urn:microsoft.com/office/officeart/2005/8/layout/hList1"/>
    <dgm:cxn modelId="{653C5AF0-6FA6-40C2-8E19-4C3069674DCA}" type="presOf" srcId="{AAD32DC2-0099-4EB9-A00F-2F07468454B5}" destId="{230B120E-A6B4-490E-92DE-7E5E0DEC3381}" srcOrd="0" destOrd="1" presId="urn:microsoft.com/office/officeart/2005/8/layout/hList1"/>
    <dgm:cxn modelId="{C7874A18-CF5B-42FE-A3A7-F4BD4DF3B2D2}" type="presParOf" srcId="{775E70AA-3F45-4337-8805-69B21CC26304}" destId="{678DA8C5-6ACC-4DA6-80BA-9B0C0E27E9B5}" srcOrd="0" destOrd="0" presId="urn:microsoft.com/office/officeart/2005/8/layout/hList1"/>
    <dgm:cxn modelId="{79309C93-F012-4040-9209-76E2CCC1AF9D}" type="presParOf" srcId="{678DA8C5-6ACC-4DA6-80BA-9B0C0E27E9B5}" destId="{48AD060A-F432-4BB8-8D2B-B641C20EC575}" srcOrd="0" destOrd="0" presId="urn:microsoft.com/office/officeart/2005/8/layout/hList1"/>
    <dgm:cxn modelId="{C127AA85-C62D-4446-9C84-FC80F12A0851}" type="presParOf" srcId="{678DA8C5-6ACC-4DA6-80BA-9B0C0E27E9B5}" destId="{B5C1C202-37E8-4039-A2C6-41789DABFF09}" srcOrd="1" destOrd="0" presId="urn:microsoft.com/office/officeart/2005/8/layout/hList1"/>
    <dgm:cxn modelId="{A4185EFA-E69B-47F0-AA0E-7D8E2E128125}" type="presParOf" srcId="{775E70AA-3F45-4337-8805-69B21CC26304}" destId="{0A0C222B-A3BD-4900-AC77-7EDE8B4CADFB}" srcOrd="1" destOrd="0" presId="urn:microsoft.com/office/officeart/2005/8/layout/hList1"/>
    <dgm:cxn modelId="{685FF70B-9C02-4140-A95F-F93E79BA1F42}" type="presParOf" srcId="{775E70AA-3F45-4337-8805-69B21CC26304}" destId="{0E975C32-30C7-4F48-A07E-BC63EE175918}" srcOrd="2" destOrd="0" presId="urn:microsoft.com/office/officeart/2005/8/layout/hList1"/>
    <dgm:cxn modelId="{5C43E794-BA5D-4BC9-9E65-8BF45E709BAA}" type="presParOf" srcId="{0E975C32-30C7-4F48-A07E-BC63EE175918}" destId="{23471AB6-940A-44F8-B240-4F8D1DCBE8C2}" srcOrd="0" destOrd="0" presId="urn:microsoft.com/office/officeart/2005/8/layout/hList1"/>
    <dgm:cxn modelId="{A1857F6B-6A6C-49BF-B45A-F1BF47BDA402}" type="presParOf" srcId="{0E975C32-30C7-4F48-A07E-BC63EE175918}" destId="{230B120E-A6B4-490E-92DE-7E5E0DEC3381}" srcOrd="1" destOrd="0" presId="urn:microsoft.com/office/officeart/2005/8/layout/hList1"/>
    <dgm:cxn modelId="{D3445EA3-14AA-49CA-AF99-A6B7F15C8571}" type="presParOf" srcId="{775E70AA-3F45-4337-8805-69B21CC26304}" destId="{C1034306-4BA2-4CB2-AD7D-ECA8C329D37F}" srcOrd="3" destOrd="0" presId="urn:microsoft.com/office/officeart/2005/8/layout/hList1"/>
    <dgm:cxn modelId="{D2DBBAAC-0AD7-47C5-A35D-D61C9F968EA6}" type="presParOf" srcId="{775E70AA-3F45-4337-8805-69B21CC26304}" destId="{1E936372-57F5-4AFE-87EC-D82303E1B315}" srcOrd="4" destOrd="0" presId="urn:microsoft.com/office/officeart/2005/8/layout/hList1"/>
    <dgm:cxn modelId="{178B9624-9164-4ADC-9833-19815213B63F}" type="presParOf" srcId="{1E936372-57F5-4AFE-87EC-D82303E1B315}" destId="{26637F89-E037-49C3-A91F-E4E22F83D18E}" srcOrd="0" destOrd="0" presId="urn:microsoft.com/office/officeart/2005/8/layout/hList1"/>
    <dgm:cxn modelId="{716BB861-89E1-40E0-8959-6B2B1FD05538}" type="presParOf" srcId="{1E936372-57F5-4AFE-87EC-D82303E1B315}" destId="{86A9600D-118E-435B-8752-35CC6E27BB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40577-7C28-4221-B433-F7D282FB324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D0D424B-847A-4854-A88B-C71419711A34}">
      <dgm:prSet phldrT="[Text]" custT="1"/>
      <dgm:spPr/>
      <dgm:t>
        <a:bodyPr/>
        <a:lstStyle/>
        <a:p>
          <a:r>
            <a:rPr lang="en-US" sz="2400" dirty="0">
              <a:latin typeface="Segoe UI Light" panose="020B0502040204020203" pitchFamily="34" charset="0"/>
              <a:cs typeface="Segoe UI Light" panose="020B0502040204020203" pitchFamily="34" charset="0"/>
            </a:rPr>
            <a:t>Export-Csv</a:t>
          </a:r>
        </a:p>
      </dgm:t>
    </dgm:pt>
    <dgm:pt modelId="{9561A95C-AC53-480A-B92C-171FAA13C131}" type="parTrans" cxnId="{7F815A41-5861-43FE-A10A-D0751C12E194}">
      <dgm:prSet custT="1"/>
      <dgm:spPr/>
      <dgm:t>
        <a:bodyPr/>
        <a:lstStyle/>
        <a:p>
          <a:endParaRPr lang="en-US" sz="800">
            <a:latin typeface="Segoe UI Light" panose="020B0502040204020203" pitchFamily="34" charset="0"/>
            <a:cs typeface="Segoe UI Light" panose="020B0502040204020203" pitchFamily="34" charset="0"/>
          </a:endParaRPr>
        </a:p>
      </dgm:t>
    </dgm:pt>
    <dgm:pt modelId="{9D838632-4350-4A9D-AFA7-194F3A3CF41E}" type="sibTrans" cxnId="{7F815A41-5861-43FE-A10A-D0751C12E194}">
      <dgm:prSet/>
      <dgm:spPr/>
      <dgm:t>
        <a:bodyPr/>
        <a:lstStyle/>
        <a:p>
          <a:endParaRPr lang="en-US" sz="2800">
            <a:latin typeface="Segoe UI Light" panose="020B0502040204020203" pitchFamily="34" charset="0"/>
            <a:cs typeface="Segoe UI Light" panose="020B0502040204020203" pitchFamily="34" charset="0"/>
          </a:endParaRPr>
        </a:p>
      </dgm:t>
    </dgm:pt>
    <dgm:pt modelId="{11FF5F76-AEB0-4A66-9EA4-2D52D777F40E}">
      <dgm:prSet phldrT="[Text]" custT="1"/>
      <dgm:spPr/>
      <dgm:t>
        <a:bodyPr/>
        <a:lstStyle/>
        <a:p>
          <a:r>
            <a:rPr lang="en-US" sz="2400" dirty="0">
              <a:latin typeface="Segoe UI Light" panose="020B0502040204020203" pitchFamily="34" charset="0"/>
              <a:cs typeface="Segoe UI Light" panose="020B0502040204020203" pitchFamily="34" charset="0"/>
            </a:rPr>
            <a:t>-Path</a:t>
          </a:r>
        </a:p>
      </dgm:t>
    </dgm:pt>
    <dgm:pt modelId="{A26FC510-D608-46AE-9830-45EA2C23C531}" type="parTrans" cxnId="{147F7781-301F-46E7-A13F-AC396CB2BA40}">
      <dgm:prSet custT="1"/>
      <dgm:spPr/>
      <dgm:t>
        <a:bodyPr/>
        <a:lstStyle/>
        <a:p>
          <a:endParaRPr lang="en-US" sz="800">
            <a:latin typeface="Segoe UI Light" panose="020B0502040204020203" pitchFamily="34" charset="0"/>
            <a:cs typeface="Segoe UI Light" panose="020B0502040204020203" pitchFamily="34" charset="0"/>
          </a:endParaRPr>
        </a:p>
      </dgm:t>
    </dgm:pt>
    <dgm:pt modelId="{0A425033-833D-41BB-BEBF-E306B67B47A7}" type="sibTrans" cxnId="{147F7781-301F-46E7-A13F-AC396CB2BA40}">
      <dgm:prSet/>
      <dgm:spPr/>
      <dgm:t>
        <a:bodyPr/>
        <a:lstStyle/>
        <a:p>
          <a:endParaRPr lang="en-US" sz="2800">
            <a:latin typeface="Segoe UI Light" panose="020B0502040204020203" pitchFamily="34" charset="0"/>
            <a:cs typeface="Segoe UI Light" panose="020B0502040204020203" pitchFamily="34" charset="0"/>
          </a:endParaRPr>
        </a:p>
      </dgm:t>
    </dgm:pt>
    <dgm:pt modelId="{6D3E7EF7-0F83-4C9D-AAFF-2D3EF70F7F06}">
      <dgm:prSet phldrT="[Text]" custT="1"/>
      <dgm:spPr/>
      <dgm:t>
        <a:bodyPr/>
        <a:lstStyle/>
        <a:p>
          <a:r>
            <a:rPr lang="en-US" sz="2400" dirty="0">
              <a:latin typeface="Segoe UI Light" panose="020B0502040204020203" pitchFamily="34" charset="0"/>
              <a:cs typeface="Segoe UI Light" panose="020B0502040204020203" pitchFamily="34" charset="0"/>
            </a:rPr>
            <a:t>Export-</a:t>
          </a:r>
          <a:r>
            <a:rPr lang="en-US" sz="2400" dirty="0" err="1">
              <a:latin typeface="Segoe UI Light" panose="020B0502040204020203" pitchFamily="34" charset="0"/>
              <a:cs typeface="Segoe UI Light" panose="020B0502040204020203" pitchFamily="34" charset="0"/>
            </a:rPr>
            <a:t>CliXml</a:t>
          </a:r>
          <a:endParaRPr lang="en-US" sz="2400" dirty="0">
            <a:latin typeface="Segoe UI Light" panose="020B0502040204020203" pitchFamily="34" charset="0"/>
            <a:cs typeface="Segoe UI Light" panose="020B0502040204020203" pitchFamily="34" charset="0"/>
          </a:endParaRPr>
        </a:p>
      </dgm:t>
    </dgm:pt>
    <dgm:pt modelId="{7B286E91-635B-4441-9AE3-FC9B1318461C}" type="parTrans" cxnId="{BBD0B523-1194-41B0-BF63-6884A9571489}">
      <dgm:prSet custT="1"/>
      <dgm:spPr/>
      <dgm:t>
        <a:bodyPr/>
        <a:lstStyle/>
        <a:p>
          <a:endParaRPr lang="en-US" sz="800">
            <a:latin typeface="Segoe UI Light" panose="020B0502040204020203" pitchFamily="34" charset="0"/>
            <a:cs typeface="Segoe UI Light" panose="020B0502040204020203" pitchFamily="34" charset="0"/>
          </a:endParaRPr>
        </a:p>
      </dgm:t>
    </dgm:pt>
    <dgm:pt modelId="{5929A0F0-AE94-4F0F-8DA3-DD1ED14A9CE9}" type="sibTrans" cxnId="{BBD0B523-1194-41B0-BF63-6884A9571489}">
      <dgm:prSet/>
      <dgm:spPr/>
      <dgm:t>
        <a:bodyPr/>
        <a:lstStyle/>
        <a:p>
          <a:endParaRPr lang="en-US" sz="2800">
            <a:latin typeface="Segoe UI Light" panose="020B0502040204020203" pitchFamily="34" charset="0"/>
            <a:cs typeface="Segoe UI Light" panose="020B0502040204020203" pitchFamily="34" charset="0"/>
          </a:endParaRPr>
        </a:p>
      </dgm:t>
    </dgm:pt>
    <dgm:pt modelId="{5BE98AE4-71AC-43F7-B068-A28CFF03F798}">
      <dgm:prSet phldrT="[Text]" custT="1"/>
      <dgm:spPr/>
      <dgm:t>
        <a:bodyPr/>
        <a:lstStyle/>
        <a:p>
          <a:r>
            <a:rPr lang="en-US" sz="2400" dirty="0">
              <a:latin typeface="Segoe UI Light" panose="020B0502040204020203" pitchFamily="34" charset="0"/>
              <a:cs typeface="Segoe UI Light" panose="020B0502040204020203" pitchFamily="34" charset="0"/>
            </a:rPr>
            <a:t> Key Properties</a:t>
          </a:r>
        </a:p>
      </dgm:t>
    </dgm:pt>
    <dgm:pt modelId="{C08F89A1-BDA4-4616-BAAA-673677F71145}" type="parTrans" cxnId="{668ABD91-7B4B-4D34-B6AD-6B339D987859}">
      <dgm:prSet/>
      <dgm:spPr/>
      <dgm:t>
        <a:bodyPr/>
        <a:lstStyle/>
        <a:p>
          <a:endParaRPr lang="en-US"/>
        </a:p>
      </dgm:t>
    </dgm:pt>
    <dgm:pt modelId="{8C799287-DD21-4C8D-8CCD-A9E5DC750368}" type="sibTrans" cxnId="{668ABD91-7B4B-4D34-B6AD-6B339D987859}">
      <dgm:prSet/>
      <dgm:spPr/>
      <dgm:t>
        <a:bodyPr/>
        <a:lstStyle/>
        <a:p>
          <a:endParaRPr lang="en-US"/>
        </a:p>
      </dgm:t>
    </dgm:pt>
    <dgm:pt modelId="{7F12F9F6-AF80-4AC7-B958-56B8899D4050}">
      <dgm:prSet phldrT="[Text]" custT="1"/>
      <dgm:spPr/>
      <dgm:t>
        <a:bodyPr/>
        <a:lstStyle/>
        <a:p>
          <a:r>
            <a:rPr lang="en-US" sz="2400" dirty="0">
              <a:latin typeface="Segoe UI Light" panose="020B0502040204020203" pitchFamily="34" charset="0"/>
              <a:cs typeface="Segoe UI Light" panose="020B0502040204020203" pitchFamily="34" charset="0"/>
            </a:rPr>
            <a:t>-Delimiter</a:t>
          </a:r>
        </a:p>
      </dgm:t>
    </dgm:pt>
    <dgm:pt modelId="{6F7C0528-D768-4CCA-8F87-88C0401E80BB}" type="parTrans" cxnId="{526F9E7C-D30C-411F-8CC5-A405514E051F}">
      <dgm:prSet/>
      <dgm:spPr/>
      <dgm:t>
        <a:bodyPr/>
        <a:lstStyle/>
        <a:p>
          <a:endParaRPr lang="en-AU"/>
        </a:p>
      </dgm:t>
    </dgm:pt>
    <dgm:pt modelId="{FD015407-D95B-48C1-85A7-97C7C5E826C6}" type="sibTrans" cxnId="{526F9E7C-D30C-411F-8CC5-A405514E051F}">
      <dgm:prSet/>
      <dgm:spPr/>
      <dgm:t>
        <a:bodyPr/>
        <a:lstStyle/>
        <a:p>
          <a:endParaRPr lang="en-AU"/>
        </a:p>
      </dgm:t>
    </dgm:pt>
    <dgm:pt modelId="{DECFA36D-E4BF-4F42-801B-3969A32748F3}">
      <dgm:prSet phldrT="[Text]" custT="1"/>
      <dgm:spPr/>
      <dgm:t>
        <a:bodyPr/>
        <a:lstStyle/>
        <a:p>
          <a:r>
            <a:rPr lang="en-US" sz="2400" dirty="0">
              <a:latin typeface="Segoe UI Light" panose="020B0502040204020203" pitchFamily="34" charset="0"/>
              <a:cs typeface="Segoe UI Light" panose="020B0502040204020203" pitchFamily="34" charset="0"/>
            </a:rPr>
            <a:t>-Depth</a:t>
          </a:r>
        </a:p>
      </dgm:t>
    </dgm:pt>
    <dgm:pt modelId="{34EBC345-4A3B-48FC-8C2E-2019244083F2}" type="parTrans" cxnId="{4BF413F2-4ECE-464E-9C31-F24F36C5C8F4}">
      <dgm:prSet/>
      <dgm:spPr/>
      <dgm:t>
        <a:bodyPr/>
        <a:lstStyle/>
        <a:p>
          <a:endParaRPr lang="en-AU"/>
        </a:p>
      </dgm:t>
    </dgm:pt>
    <dgm:pt modelId="{E07C84BD-034A-4CD2-9010-6BE06E177556}" type="sibTrans" cxnId="{4BF413F2-4ECE-464E-9C31-F24F36C5C8F4}">
      <dgm:prSet/>
      <dgm:spPr/>
      <dgm:t>
        <a:bodyPr/>
        <a:lstStyle/>
        <a:p>
          <a:endParaRPr lang="en-AU"/>
        </a:p>
      </dgm:t>
    </dgm:pt>
    <dgm:pt modelId="{F9C9E34B-5203-45C0-A903-30E11D156838}">
      <dgm:prSet phldrT="[Text]" custT="1"/>
      <dgm:spPr/>
      <dgm:t>
        <a:bodyPr/>
        <a:lstStyle/>
        <a:p>
          <a:r>
            <a:rPr lang="en-US" sz="2400" dirty="0">
              <a:latin typeface="Segoe UI Light" panose="020B0502040204020203" pitchFamily="34" charset="0"/>
              <a:cs typeface="Segoe UI Light" panose="020B0502040204020203" pitchFamily="34" charset="0"/>
            </a:rPr>
            <a:t>Key Properties:</a:t>
          </a:r>
        </a:p>
      </dgm:t>
    </dgm:pt>
    <dgm:pt modelId="{A66D8E0B-569D-4F37-918F-57CDF6C425CC}" type="parTrans" cxnId="{72D553CF-A9D6-498B-AA7C-496ED436EDED}">
      <dgm:prSet/>
      <dgm:spPr/>
      <dgm:t>
        <a:bodyPr/>
        <a:lstStyle/>
        <a:p>
          <a:endParaRPr lang="en-AU"/>
        </a:p>
      </dgm:t>
    </dgm:pt>
    <dgm:pt modelId="{E0AD7C52-E23E-41EF-AE37-836AA4A465F7}" type="sibTrans" cxnId="{72D553CF-A9D6-498B-AA7C-496ED436EDED}">
      <dgm:prSet/>
      <dgm:spPr/>
      <dgm:t>
        <a:bodyPr/>
        <a:lstStyle/>
        <a:p>
          <a:endParaRPr lang="en-AU"/>
        </a:p>
      </dgm:t>
    </dgm:pt>
    <dgm:pt modelId="{9A6613A2-63B9-43B1-A907-5AC3BBA02845}">
      <dgm:prSet phldrT="[Text]" custT="1"/>
      <dgm:spPr/>
      <dgm:t>
        <a:bodyPr/>
        <a:lstStyle/>
        <a:p>
          <a:r>
            <a:rPr lang="en-US" sz="2400" dirty="0">
              <a:latin typeface="Segoe UI Light" panose="020B0502040204020203" pitchFamily="34" charset="0"/>
              <a:cs typeface="Segoe UI Light" panose="020B0502040204020203" pitchFamily="34" charset="0"/>
            </a:rPr>
            <a:t>-Path</a:t>
          </a:r>
        </a:p>
      </dgm:t>
    </dgm:pt>
    <dgm:pt modelId="{F1586D9B-F611-44E5-99B9-8B0E947AC5DA}" type="parTrans" cxnId="{3B77A6D4-7703-420A-8711-806031C7174C}">
      <dgm:prSet/>
      <dgm:spPr/>
      <dgm:t>
        <a:bodyPr/>
        <a:lstStyle/>
        <a:p>
          <a:endParaRPr lang="en-AU"/>
        </a:p>
      </dgm:t>
    </dgm:pt>
    <dgm:pt modelId="{8B2AB3EE-C76E-44AF-9F3D-2DA8857E4EEC}" type="sibTrans" cxnId="{3B77A6D4-7703-420A-8711-806031C7174C}">
      <dgm:prSet/>
      <dgm:spPr/>
      <dgm:t>
        <a:bodyPr/>
        <a:lstStyle/>
        <a:p>
          <a:endParaRPr lang="en-AU"/>
        </a:p>
      </dgm:t>
    </dgm:pt>
    <dgm:pt modelId="{A4150BE5-6218-4144-9302-668B84D9AFFD}">
      <dgm:prSet phldrT="[Text]" custT="1"/>
      <dgm:spPr/>
      <dgm:t>
        <a:bodyPr/>
        <a:lstStyle/>
        <a:p>
          <a:r>
            <a:rPr lang="nl-NL" sz="2400" dirty="0">
              <a:latin typeface="Segoe UI Light" panose="020B0502040204020203" pitchFamily="34" charset="0"/>
              <a:cs typeface="Segoe UI Light" panose="020B0502040204020203" pitchFamily="34" charset="0"/>
            </a:rPr>
            <a:t>-UseCulture</a:t>
          </a:r>
          <a:endParaRPr lang="en-US" sz="2400" dirty="0">
            <a:latin typeface="Segoe UI Light" panose="020B0502040204020203" pitchFamily="34" charset="0"/>
            <a:cs typeface="Segoe UI Light" panose="020B0502040204020203" pitchFamily="34" charset="0"/>
          </a:endParaRPr>
        </a:p>
      </dgm:t>
    </dgm:pt>
    <dgm:pt modelId="{73998050-F5CD-4753-BC6A-C859EC897EFE}" type="parTrans" cxnId="{40F4FBAE-50CC-4405-A6CB-6D78A0FAE714}">
      <dgm:prSet/>
      <dgm:spPr/>
      <dgm:t>
        <a:bodyPr/>
        <a:lstStyle/>
        <a:p>
          <a:endParaRPr lang="nl-NL"/>
        </a:p>
      </dgm:t>
    </dgm:pt>
    <dgm:pt modelId="{7A954311-D480-467D-AA6A-6453E765E65E}" type="sibTrans" cxnId="{40F4FBAE-50CC-4405-A6CB-6D78A0FAE714}">
      <dgm:prSet/>
      <dgm:spPr/>
      <dgm:t>
        <a:bodyPr/>
        <a:lstStyle/>
        <a:p>
          <a:endParaRPr lang="nl-NL"/>
        </a:p>
      </dgm:t>
    </dgm:pt>
    <dgm:pt modelId="{775E70AA-3F45-4337-8805-69B21CC26304}" type="pres">
      <dgm:prSet presAssocID="{EF140577-7C28-4221-B433-F7D282FB3244}" presName="Name0" presStyleCnt="0">
        <dgm:presLayoutVars>
          <dgm:dir/>
          <dgm:animLvl val="lvl"/>
          <dgm:resizeHandles val="exact"/>
        </dgm:presLayoutVars>
      </dgm:prSet>
      <dgm:spPr/>
    </dgm:pt>
    <dgm:pt modelId="{678DA8C5-6ACC-4DA6-80BA-9B0C0E27E9B5}" type="pres">
      <dgm:prSet presAssocID="{CD0D424B-847A-4854-A88B-C71419711A34}" presName="composite" presStyleCnt="0"/>
      <dgm:spPr/>
    </dgm:pt>
    <dgm:pt modelId="{48AD060A-F432-4BB8-8D2B-B641C20EC575}" type="pres">
      <dgm:prSet presAssocID="{CD0D424B-847A-4854-A88B-C71419711A34}" presName="parTx" presStyleLbl="alignNode1" presStyleIdx="0" presStyleCnt="2" custLinFactNeighborX="-1" custLinFactNeighborY="260">
        <dgm:presLayoutVars>
          <dgm:chMax val="0"/>
          <dgm:chPref val="0"/>
          <dgm:bulletEnabled val="1"/>
        </dgm:presLayoutVars>
      </dgm:prSet>
      <dgm:spPr/>
    </dgm:pt>
    <dgm:pt modelId="{B5C1C202-37E8-4039-A2C6-41789DABFF09}" type="pres">
      <dgm:prSet presAssocID="{CD0D424B-847A-4854-A88B-C71419711A34}" presName="desTx" presStyleLbl="alignAccFollowNode1" presStyleIdx="0" presStyleCnt="2">
        <dgm:presLayoutVars>
          <dgm:bulletEnabled val="1"/>
        </dgm:presLayoutVars>
      </dgm:prSet>
      <dgm:spPr/>
    </dgm:pt>
    <dgm:pt modelId="{0A0C222B-A3BD-4900-AC77-7EDE8B4CADFB}" type="pres">
      <dgm:prSet presAssocID="{9D838632-4350-4A9D-AFA7-194F3A3CF41E}" presName="space" presStyleCnt="0"/>
      <dgm:spPr/>
    </dgm:pt>
    <dgm:pt modelId="{0E975C32-30C7-4F48-A07E-BC63EE175918}" type="pres">
      <dgm:prSet presAssocID="{6D3E7EF7-0F83-4C9D-AAFF-2D3EF70F7F06}" presName="composite" presStyleCnt="0"/>
      <dgm:spPr/>
    </dgm:pt>
    <dgm:pt modelId="{23471AB6-940A-44F8-B240-4F8D1DCBE8C2}" type="pres">
      <dgm:prSet presAssocID="{6D3E7EF7-0F83-4C9D-AAFF-2D3EF70F7F06}" presName="parTx" presStyleLbl="alignNode1" presStyleIdx="1" presStyleCnt="2">
        <dgm:presLayoutVars>
          <dgm:chMax val="0"/>
          <dgm:chPref val="0"/>
          <dgm:bulletEnabled val="1"/>
        </dgm:presLayoutVars>
      </dgm:prSet>
      <dgm:spPr/>
    </dgm:pt>
    <dgm:pt modelId="{230B120E-A6B4-490E-92DE-7E5E0DEC3381}" type="pres">
      <dgm:prSet presAssocID="{6D3E7EF7-0F83-4C9D-AAFF-2D3EF70F7F06}" presName="desTx" presStyleLbl="alignAccFollowNode1" presStyleIdx="1" presStyleCnt="2">
        <dgm:presLayoutVars>
          <dgm:bulletEnabled val="1"/>
        </dgm:presLayoutVars>
      </dgm:prSet>
      <dgm:spPr/>
    </dgm:pt>
  </dgm:ptLst>
  <dgm:cxnLst>
    <dgm:cxn modelId="{542B590E-884A-48EF-8B58-5F3319B58FDF}" type="presOf" srcId="{9A6613A2-63B9-43B1-A907-5AC3BBA02845}" destId="{230B120E-A6B4-490E-92DE-7E5E0DEC3381}" srcOrd="0" destOrd="1" presId="urn:microsoft.com/office/officeart/2005/8/layout/hList1"/>
    <dgm:cxn modelId="{BBD0B523-1194-41B0-BF63-6884A9571489}" srcId="{EF140577-7C28-4221-B433-F7D282FB3244}" destId="{6D3E7EF7-0F83-4C9D-AAFF-2D3EF70F7F06}" srcOrd="1" destOrd="0" parTransId="{7B286E91-635B-4441-9AE3-FC9B1318461C}" sibTransId="{5929A0F0-AE94-4F0F-8DA3-DD1ED14A9CE9}"/>
    <dgm:cxn modelId="{D28EBF2B-B12B-4D9D-82F2-7EEB4BE4DE92}" type="presOf" srcId="{F9C9E34B-5203-45C0-A903-30E11D156838}" destId="{B5C1C202-37E8-4039-A2C6-41789DABFF09}" srcOrd="0" destOrd="0" presId="urn:microsoft.com/office/officeart/2005/8/layout/hList1"/>
    <dgm:cxn modelId="{7F815A41-5861-43FE-A10A-D0751C12E194}" srcId="{EF140577-7C28-4221-B433-F7D282FB3244}" destId="{CD0D424B-847A-4854-A88B-C71419711A34}" srcOrd="0" destOrd="0" parTransId="{9561A95C-AC53-480A-B92C-171FAA13C131}" sibTransId="{9D838632-4350-4A9D-AFA7-194F3A3CF41E}"/>
    <dgm:cxn modelId="{60B29D43-A4F0-4010-B5AE-0FE722698165}" type="presOf" srcId="{11FF5F76-AEB0-4A66-9EA4-2D52D777F40E}" destId="{B5C1C202-37E8-4039-A2C6-41789DABFF09}" srcOrd="0" destOrd="1" presId="urn:microsoft.com/office/officeart/2005/8/layout/hList1"/>
    <dgm:cxn modelId="{6C7EDD48-B34D-4CF9-B18F-2812F5C008E5}" type="presOf" srcId="{A4150BE5-6218-4144-9302-668B84D9AFFD}" destId="{B5C1C202-37E8-4039-A2C6-41789DABFF09}" srcOrd="0" destOrd="3" presId="urn:microsoft.com/office/officeart/2005/8/layout/hList1"/>
    <dgm:cxn modelId="{526F9E7C-D30C-411F-8CC5-A405514E051F}" srcId="{F9C9E34B-5203-45C0-A903-30E11D156838}" destId="{7F12F9F6-AF80-4AC7-B958-56B8899D4050}" srcOrd="1" destOrd="0" parTransId="{6F7C0528-D768-4CCA-8F87-88C0401E80BB}" sibTransId="{FD015407-D95B-48C1-85A7-97C7C5E826C6}"/>
    <dgm:cxn modelId="{147F7781-301F-46E7-A13F-AC396CB2BA40}" srcId="{F9C9E34B-5203-45C0-A903-30E11D156838}" destId="{11FF5F76-AEB0-4A66-9EA4-2D52D777F40E}" srcOrd="0" destOrd="0" parTransId="{A26FC510-D608-46AE-9830-45EA2C23C531}" sibTransId="{0A425033-833D-41BB-BEBF-E306B67B47A7}"/>
    <dgm:cxn modelId="{668ABD91-7B4B-4D34-B6AD-6B339D987859}" srcId="{6D3E7EF7-0F83-4C9D-AAFF-2D3EF70F7F06}" destId="{5BE98AE4-71AC-43F7-B068-A28CFF03F798}" srcOrd="0" destOrd="0" parTransId="{C08F89A1-BDA4-4616-BAAA-673677F71145}" sibTransId="{8C799287-DD21-4C8D-8CCD-A9E5DC750368}"/>
    <dgm:cxn modelId="{DAFD569F-02E1-4544-8D31-46B8A6E8B774}" type="presOf" srcId="{5BE98AE4-71AC-43F7-B068-A28CFF03F798}" destId="{230B120E-A6B4-490E-92DE-7E5E0DEC3381}" srcOrd="0" destOrd="0" presId="urn:microsoft.com/office/officeart/2005/8/layout/hList1"/>
    <dgm:cxn modelId="{A45201A7-C991-47FE-A5A8-8340D4F52969}" type="presOf" srcId="{6D3E7EF7-0F83-4C9D-AAFF-2D3EF70F7F06}" destId="{23471AB6-940A-44F8-B240-4F8D1DCBE8C2}" srcOrd="0" destOrd="0" presId="urn:microsoft.com/office/officeart/2005/8/layout/hList1"/>
    <dgm:cxn modelId="{40F4FBAE-50CC-4405-A6CB-6D78A0FAE714}" srcId="{F9C9E34B-5203-45C0-A903-30E11D156838}" destId="{A4150BE5-6218-4144-9302-668B84D9AFFD}" srcOrd="2" destOrd="0" parTransId="{73998050-F5CD-4753-BC6A-C859EC897EFE}" sibTransId="{7A954311-D480-467D-AA6A-6453E765E65E}"/>
    <dgm:cxn modelId="{1A573CC3-6C52-4EA4-9346-76C4255BB659}" type="presOf" srcId="{7F12F9F6-AF80-4AC7-B958-56B8899D4050}" destId="{B5C1C202-37E8-4039-A2C6-41789DABFF09}" srcOrd="0" destOrd="2" presId="urn:microsoft.com/office/officeart/2005/8/layout/hList1"/>
    <dgm:cxn modelId="{72D553CF-A9D6-498B-AA7C-496ED436EDED}" srcId="{CD0D424B-847A-4854-A88B-C71419711A34}" destId="{F9C9E34B-5203-45C0-A903-30E11D156838}" srcOrd="0" destOrd="0" parTransId="{A66D8E0B-569D-4F37-918F-57CDF6C425CC}" sibTransId="{E0AD7C52-E23E-41EF-AE37-836AA4A465F7}"/>
    <dgm:cxn modelId="{3B77A6D4-7703-420A-8711-806031C7174C}" srcId="{5BE98AE4-71AC-43F7-B068-A28CFF03F798}" destId="{9A6613A2-63B9-43B1-A907-5AC3BBA02845}" srcOrd="0" destOrd="0" parTransId="{F1586D9B-F611-44E5-99B9-8B0E947AC5DA}" sibTransId="{8B2AB3EE-C76E-44AF-9F3D-2DA8857E4EEC}"/>
    <dgm:cxn modelId="{8ABF82D5-7D73-4455-9C29-2775570E6299}" type="presOf" srcId="{CD0D424B-847A-4854-A88B-C71419711A34}" destId="{48AD060A-F432-4BB8-8D2B-B641C20EC575}" srcOrd="0" destOrd="0" presId="urn:microsoft.com/office/officeart/2005/8/layout/hList1"/>
    <dgm:cxn modelId="{1C0942DC-A9E2-4048-AC4E-6CD6D32C6F82}" type="presOf" srcId="{EF140577-7C28-4221-B433-F7D282FB3244}" destId="{775E70AA-3F45-4337-8805-69B21CC26304}" srcOrd="0" destOrd="0" presId="urn:microsoft.com/office/officeart/2005/8/layout/hList1"/>
    <dgm:cxn modelId="{4BF413F2-4ECE-464E-9C31-F24F36C5C8F4}" srcId="{5BE98AE4-71AC-43F7-B068-A28CFF03F798}" destId="{DECFA36D-E4BF-4F42-801B-3969A32748F3}" srcOrd="1" destOrd="0" parTransId="{34EBC345-4A3B-48FC-8C2E-2019244083F2}" sibTransId="{E07C84BD-034A-4CD2-9010-6BE06E177556}"/>
    <dgm:cxn modelId="{2011B0F2-5C44-4DE9-B40D-D71AEA66121F}" type="presOf" srcId="{DECFA36D-E4BF-4F42-801B-3969A32748F3}" destId="{230B120E-A6B4-490E-92DE-7E5E0DEC3381}" srcOrd="0" destOrd="2" presId="urn:microsoft.com/office/officeart/2005/8/layout/hList1"/>
    <dgm:cxn modelId="{70520C5E-E724-4EE5-8865-58604C8AC960}" type="presParOf" srcId="{775E70AA-3F45-4337-8805-69B21CC26304}" destId="{678DA8C5-6ACC-4DA6-80BA-9B0C0E27E9B5}" srcOrd="0" destOrd="0" presId="urn:microsoft.com/office/officeart/2005/8/layout/hList1"/>
    <dgm:cxn modelId="{391100ED-E248-46BA-8DE4-068AE71C28D9}" type="presParOf" srcId="{678DA8C5-6ACC-4DA6-80BA-9B0C0E27E9B5}" destId="{48AD060A-F432-4BB8-8D2B-B641C20EC575}" srcOrd="0" destOrd="0" presId="urn:microsoft.com/office/officeart/2005/8/layout/hList1"/>
    <dgm:cxn modelId="{4EDA7E44-9CFB-4D14-841D-5D17A4D8957F}" type="presParOf" srcId="{678DA8C5-6ACC-4DA6-80BA-9B0C0E27E9B5}" destId="{B5C1C202-37E8-4039-A2C6-41789DABFF09}" srcOrd="1" destOrd="0" presId="urn:microsoft.com/office/officeart/2005/8/layout/hList1"/>
    <dgm:cxn modelId="{9508405D-02C3-438C-90BF-45ABB2352DFB}" type="presParOf" srcId="{775E70AA-3F45-4337-8805-69B21CC26304}" destId="{0A0C222B-A3BD-4900-AC77-7EDE8B4CADFB}" srcOrd="1" destOrd="0" presId="urn:microsoft.com/office/officeart/2005/8/layout/hList1"/>
    <dgm:cxn modelId="{924D91A4-9994-447F-A76F-90CFEF657E34}" type="presParOf" srcId="{775E70AA-3F45-4337-8805-69B21CC26304}" destId="{0E975C32-30C7-4F48-A07E-BC63EE175918}" srcOrd="2" destOrd="0" presId="urn:microsoft.com/office/officeart/2005/8/layout/hList1"/>
    <dgm:cxn modelId="{B9676229-8D94-4407-818D-167435014078}" type="presParOf" srcId="{0E975C32-30C7-4F48-A07E-BC63EE175918}" destId="{23471AB6-940A-44F8-B240-4F8D1DCBE8C2}" srcOrd="0" destOrd="0" presId="urn:microsoft.com/office/officeart/2005/8/layout/hList1"/>
    <dgm:cxn modelId="{6945CE38-DB73-4C50-BE9A-780661A2023D}" type="presParOf" srcId="{0E975C32-30C7-4F48-A07E-BC63EE175918}" destId="{230B120E-A6B4-490E-92DE-7E5E0DEC338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140577-7C28-4221-B433-F7D282FB324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D0D424B-847A-4854-A88B-C71419711A34}">
      <dgm:prSet phldrT="[Text]" custT="1"/>
      <dgm:spPr/>
      <dgm:t>
        <a:bodyPr/>
        <a:lstStyle/>
        <a:p>
          <a:r>
            <a:rPr lang="en-US" sz="2400" dirty="0">
              <a:latin typeface="Segoe UI Light" panose="020B0502040204020203" pitchFamily="34" charset="0"/>
              <a:cs typeface="Segoe UI Light" panose="020B0502040204020203" pitchFamily="34" charset="0"/>
            </a:rPr>
            <a:t>Import-Csv</a:t>
          </a:r>
        </a:p>
      </dgm:t>
    </dgm:pt>
    <dgm:pt modelId="{9561A95C-AC53-480A-B92C-171FAA13C131}" type="parTrans" cxnId="{7F815A41-5861-43FE-A10A-D0751C12E194}">
      <dgm:prSet custT="1"/>
      <dgm:spPr/>
      <dgm:t>
        <a:bodyPr/>
        <a:lstStyle/>
        <a:p>
          <a:endParaRPr lang="en-US" sz="800">
            <a:latin typeface="Segoe UI Light" panose="020B0502040204020203" pitchFamily="34" charset="0"/>
            <a:cs typeface="Segoe UI Light" panose="020B0502040204020203" pitchFamily="34" charset="0"/>
          </a:endParaRPr>
        </a:p>
      </dgm:t>
    </dgm:pt>
    <dgm:pt modelId="{9D838632-4350-4A9D-AFA7-194F3A3CF41E}" type="sibTrans" cxnId="{7F815A41-5861-43FE-A10A-D0751C12E194}">
      <dgm:prSet/>
      <dgm:spPr/>
      <dgm:t>
        <a:bodyPr/>
        <a:lstStyle/>
        <a:p>
          <a:endParaRPr lang="en-US" sz="2800">
            <a:latin typeface="Segoe UI Light" panose="020B0502040204020203" pitchFamily="34" charset="0"/>
            <a:cs typeface="Segoe UI Light" panose="020B0502040204020203" pitchFamily="34" charset="0"/>
          </a:endParaRPr>
        </a:p>
      </dgm:t>
    </dgm:pt>
    <dgm:pt modelId="{11FF5F76-AEB0-4A66-9EA4-2D52D777F40E}">
      <dgm:prSet phldrT="[Text]" custT="1"/>
      <dgm:spPr/>
      <dgm:t>
        <a:bodyPr/>
        <a:lstStyle/>
        <a:p>
          <a:r>
            <a:rPr lang="en-US" sz="2400" dirty="0">
              <a:latin typeface="Segoe UI Light" panose="020B0502040204020203" pitchFamily="34" charset="0"/>
              <a:cs typeface="Segoe UI Light" panose="020B0502040204020203" pitchFamily="34" charset="0"/>
            </a:rPr>
            <a:t>-Path</a:t>
          </a:r>
        </a:p>
      </dgm:t>
    </dgm:pt>
    <dgm:pt modelId="{A26FC510-D608-46AE-9830-45EA2C23C531}" type="parTrans" cxnId="{147F7781-301F-46E7-A13F-AC396CB2BA40}">
      <dgm:prSet custT="1"/>
      <dgm:spPr/>
      <dgm:t>
        <a:bodyPr/>
        <a:lstStyle/>
        <a:p>
          <a:endParaRPr lang="en-US" sz="800">
            <a:latin typeface="Segoe UI Light" panose="020B0502040204020203" pitchFamily="34" charset="0"/>
            <a:cs typeface="Segoe UI Light" panose="020B0502040204020203" pitchFamily="34" charset="0"/>
          </a:endParaRPr>
        </a:p>
      </dgm:t>
    </dgm:pt>
    <dgm:pt modelId="{0A425033-833D-41BB-BEBF-E306B67B47A7}" type="sibTrans" cxnId="{147F7781-301F-46E7-A13F-AC396CB2BA40}">
      <dgm:prSet/>
      <dgm:spPr/>
      <dgm:t>
        <a:bodyPr/>
        <a:lstStyle/>
        <a:p>
          <a:endParaRPr lang="en-US" sz="2800">
            <a:latin typeface="Segoe UI Light" panose="020B0502040204020203" pitchFamily="34" charset="0"/>
            <a:cs typeface="Segoe UI Light" panose="020B0502040204020203" pitchFamily="34" charset="0"/>
          </a:endParaRPr>
        </a:p>
      </dgm:t>
    </dgm:pt>
    <dgm:pt modelId="{6D3E7EF7-0F83-4C9D-AAFF-2D3EF70F7F06}">
      <dgm:prSet phldrT="[Text]" custT="1"/>
      <dgm:spPr/>
      <dgm:t>
        <a:bodyPr/>
        <a:lstStyle/>
        <a:p>
          <a:r>
            <a:rPr lang="en-US" sz="2400" dirty="0">
              <a:latin typeface="Segoe UI Light" panose="020B0502040204020203" pitchFamily="34" charset="0"/>
              <a:cs typeface="Segoe UI Light" panose="020B0502040204020203" pitchFamily="34" charset="0"/>
            </a:rPr>
            <a:t>Import-</a:t>
          </a:r>
          <a:r>
            <a:rPr lang="en-US" sz="2400" dirty="0" err="1">
              <a:latin typeface="Segoe UI Light" panose="020B0502040204020203" pitchFamily="34" charset="0"/>
              <a:cs typeface="Segoe UI Light" panose="020B0502040204020203" pitchFamily="34" charset="0"/>
            </a:rPr>
            <a:t>CliXml</a:t>
          </a:r>
          <a:endParaRPr lang="en-US" sz="2400" dirty="0">
            <a:latin typeface="Segoe UI Light" panose="020B0502040204020203" pitchFamily="34" charset="0"/>
            <a:cs typeface="Segoe UI Light" panose="020B0502040204020203" pitchFamily="34" charset="0"/>
          </a:endParaRPr>
        </a:p>
      </dgm:t>
    </dgm:pt>
    <dgm:pt modelId="{7B286E91-635B-4441-9AE3-FC9B1318461C}" type="parTrans" cxnId="{BBD0B523-1194-41B0-BF63-6884A9571489}">
      <dgm:prSet custT="1"/>
      <dgm:spPr/>
      <dgm:t>
        <a:bodyPr/>
        <a:lstStyle/>
        <a:p>
          <a:endParaRPr lang="en-US" sz="800">
            <a:latin typeface="Segoe UI Light" panose="020B0502040204020203" pitchFamily="34" charset="0"/>
            <a:cs typeface="Segoe UI Light" panose="020B0502040204020203" pitchFamily="34" charset="0"/>
          </a:endParaRPr>
        </a:p>
      </dgm:t>
    </dgm:pt>
    <dgm:pt modelId="{5929A0F0-AE94-4F0F-8DA3-DD1ED14A9CE9}" type="sibTrans" cxnId="{BBD0B523-1194-41B0-BF63-6884A9571489}">
      <dgm:prSet/>
      <dgm:spPr/>
      <dgm:t>
        <a:bodyPr/>
        <a:lstStyle/>
        <a:p>
          <a:endParaRPr lang="en-US" sz="2800">
            <a:latin typeface="Segoe UI Light" panose="020B0502040204020203" pitchFamily="34" charset="0"/>
            <a:cs typeface="Segoe UI Light" panose="020B0502040204020203" pitchFamily="34" charset="0"/>
          </a:endParaRPr>
        </a:p>
      </dgm:t>
    </dgm:pt>
    <dgm:pt modelId="{5BE98AE4-71AC-43F7-B068-A28CFF03F798}">
      <dgm:prSet phldrT="[Text]" custT="1"/>
      <dgm:spPr/>
      <dgm:t>
        <a:bodyPr/>
        <a:lstStyle/>
        <a:p>
          <a:r>
            <a:rPr lang="en-US" sz="2400" dirty="0">
              <a:latin typeface="Segoe UI Light" panose="020B0502040204020203" pitchFamily="34" charset="0"/>
              <a:cs typeface="Segoe UI Light" panose="020B0502040204020203" pitchFamily="34" charset="0"/>
            </a:rPr>
            <a:t> Key Properties</a:t>
          </a:r>
        </a:p>
      </dgm:t>
    </dgm:pt>
    <dgm:pt modelId="{C08F89A1-BDA4-4616-BAAA-673677F71145}" type="parTrans" cxnId="{668ABD91-7B4B-4D34-B6AD-6B339D987859}">
      <dgm:prSet/>
      <dgm:spPr/>
      <dgm:t>
        <a:bodyPr/>
        <a:lstStyle/>
        <a:p>
          <a:endParaRPr lang="en-US"/>
        </a:p>
      </dgm:t>
    </dgm:pt>
    <dgm:pt modelId="{8C799287-DD21-4C8D-8CCD-A9E5DC750368}" type="sibTrans" cxnId="{668ABD91-7B4B-4D34-B6AD-6B339D987859}">
      <dgm:prSet/>
      <dgm:spPr/>
      <dgm:t>
        <a:bodyPr/>
        <a:lstStyle/>
        <a:p>
          <a:endParaRPr lang="en-US"/>
        </a:p>
      </dgm:t>
    </dgm:pt>
    <dgm:pt modelId="{7F12F9F6-AF80-4AC7-B958-56B8899D4050}">
      <dgm:prSet phldrT="[Text]" custT="1"/>
      <dgm:spPr/>
      <dgm:t>
        <a:bodyPr/>
        <a:lstStyle/>
        <a:p>
          <a:r>
            <a:rPr lang="en-US" sz="2400" dirty="0">
              <a:latin typeface="Segoe UI Light" panose="020B0502040204020203" pitchFamily="34" charset="0"/>
              <a:cs typeface="Segoe UI Light" panose="020B0502040204020203" pitchFamily="34" charset="0"/>
            </a:rPr>
            <a:t>-Delimiter</a:t>
          </a:r>
        </a:p>
      </dgm:t>
    </dgm:pt>
    <dgm:pt modelId="{6F7C0528-D768-4CCA-8F87-88C0401E80BB}" type="parTrans" cxnId="{526F9E7C-D30C-411F-8CC5-A405514E051F}">
      <dgm:prSet/>
      <dgm:spPr/>
      <dgm:t>
        <a:bodyPr/>
        <a:lstStyle/>
        <a:p>
          <a:endParaRPr lang="en-AU"/>
        </a:p>
      </dgm:t>
    </dgm:pt>
    <dgm:pt modelId="{FD015407-D95B-48C1-85A7-97C7C5E826C6}" type="sibTrans" cxnId="{526F9E7C-D30C-411F-8CC5-A405514E051F}">
      <dgm:prSet/>
      <dgm:spPr/>
      <dgm:t>
        <a:bodyPr/>
        <a:lstStyle/>
        <a:p>
          <a:endParaRPr lang="en-AU"/>
        </a:p>
      </dgm:t>
    </dgm:pt>
    <dgm:pt modelId="{F9C9E34B-5203-45C0-A903-30E11D156838}">
      <dgm:prSet phldrT="[Text]" custT="1"/>
      <dgm:spPr/>
      <dgm:t>
        <a:bodyPr/>
        <a:lstStyle/>
        <a:p>
          <a:r>
            <a:rPr lang="en-US" sz="2400" dirty="0">
              <a:latin typeface="Segoe UI Light" panose="020B0502040204020203" pitchFamily="34" charset="0"/>
              <a:cs typeface="Segoe UI Light" panose="020B0502040204020203" pitchFamily="34" charset="0"/>
            </a:rPr>
            <a:t>Key Properties:</a:t>
          </a:r>
        </a:p>
      </dgm:t>
    </dgm:pt>
    <dgm:pt modelId="{A66D8E0B-569D-4F37-918F-57CDF6C425CC}" type="parTrans" cxnId="{72D553CF-A9D6-498B-AA7C-496ED436EDED}">
      <dgm:prSet/>
      <dgm:spPr/>
      <dgm:t>
        <a:bodyPr/>
        <a:lstStyle/>
        <a:p>
          <a:endParaRPr lang="en-AU"/>
        </a:p>
      </dgm:t>
    </dgm:pt>
    <dgm:pt modelId="{E0AD7C52-E23E-41EF-AE37-836AA4A465F7}" type="sibTrans" cxnId="{72D553CF-A9D6-498B-AA7C-496ED436EDED}">
      <dgm:prSet/>
      <dgm:spPr/>
      <dgm:t>
        <a:bodyPr/>
        <a:lstStyle/>
        <a:p>
          <a:endParaRPr lang="en-AU"/>
        </a:p>
      </dgm:t>
    </dgm:pt>
    <dgm:pt modelId="{9A6613A2-63B9-43B1-A907-5AC3BBA02845}">
      <dgm:prSet phldrT="[Text]" custT="1"/>
      <dgm:spPr/>
      <dgm:t>
        <a:bodyPr/>
        <a:lstStyle/>
        <a:p>
          <a:r>
            <a:rPr lang="en-US" sz="2400" dirty="0">
              <a:latin typeface="Segoe UI Light" panose="020B0502040204020203" pitchFamily="34" charset="0"/>
              <a:cs typeface="Segoe UI Light" panose="020B0502040204020203" pitchFamily="34" charset="0"/>
            </a:rPr>
            <a:t>-Path</a:t>
          </a:r>
        </a:p>
      </dgm:t>
    </dgm:pt>
    <dgm:pt modelId="{F1586D9B-F611-44E5-99B9-8B0E947AC5DA}" type="parTrans" cxnId="{3B77A6D4-7703-420A-8711-806031C7174C}">
      <dgm:prSet/>
      <dgm:spPr/>
      <dgm:t>
        <a:bodyPr/>
        <a:lstStyle/>
        <a:p>
          <a:endParaRPr lang="en-AU"/>
        </a:p>
      </dgm:t>
    </dgm:pt>
    <dgm:pt modelId="{8B2AB3EE-C76E-44AF-9F3D-2DA8857E4EEC}" type="sibTrans" cxnId="{3B77A6D4-7703-420A-8711-806031C7174C}">
      <dgm:prSet/>
      <dgm:spPr/>
      <dgm:t>
        <a:bodyPr/>
        <a:lstStyle/>
        <a:p>
          <a:endParaRPr lang="en-AU"/>
        </a:p>
      </dgm:t>
    </dgm:pt>
    <dgm:pt modelId="{7411D13A-68A9-4055-88E5-75407310798D}">
      <dgm:prSet phldrT="[Text]" custT="1"/>
      <dgm:spPr/>
      <dgm:t>
        <a:bodyPr/>
        <a:lstStyle/>
        <a:p>
          <a:r>
            <a:rPr lang="nl-NL" sz="2400" dirty="0">
              <a:latin typeface="Segoe UI Light" panose="020B0502040204020203" pitchFamily="34" charset="0"/>
              <a:cs typeface="Segoe UI Light" panose="020B0502040204020203" pitchFamily="34" charset="0"/>
            </a:rPr>
            <a:t>-UseCulture</a:t>
          </a:r>
          <a:endParaRPr lang="en-US" sz="2400" dirty="0">
            <a:latin typeface="Segoe UI Light" panose="020B0502040204020203" pitchFamily="34" charset="0"/>
            <a:cs typeface="Segoe UI Light" panose="020B0502040204020203" pitchFamily="34" charset="0"/>
          </a:endParaRPr>
        </a:p>
      </dgm:t>
    </dgm:pt>
    <dgm:pt modelId="{FC5BF35D-E4CF-4F6F-A0AC-D0F642B39FEA}" type="parTrans" cxnId="{17154AD1-D9DD-4551-A660-0285C0F8DEF3}">
      <dgm:prSet/>
      <dgm:spPr/>
      <dgm:t>
        <a:bodyPr/>
        <a:lstStyle/>
        <a:p>
          <a:endParaRPr lang="nl-NL"/>
        </a:p>
      </dgm:t>
    </dgm:pt>
    <dgm:pt modelId="{E1187536-963B-4E3F-BC93-586EBC008456}" type="sibTrans" cxnId="{17154AD1-D9DD-4551-A660-0285C0F8DEF3}">
      <dgm:prSet/>
      <dgm:spPr/>
      <dgm:t>
        <a:bodyPr/>
        <a:lstStyle/>
        <a:p>
          <a:endParaRPr lang="nl-NL"/>
        </a:p>
      </dgm:t>
    </dgm:pt>
    <dgm:pt modelId="{775E70AA-3F45-4337-8805-69B21CC26304}" type="pres">
      <dgm:prSet presAssocID="{EF140577-7C28-4221-B433-F7D282FB3244}" presName="Name0" presStyleCnt="0">
        <dgm:presLayoutVars>
          <dgm:dir/>
          <dgm:animLvl val="lvl"/>
          <dgm:resizeHandles val="exact"/>
        </dgm:presLayoutVars>
      </dgm:prSet>
      <dgm:spPr/>
    </dgm:pt>
    <dgm:pt modelId="{678DA8C5-6ACC-4DA6-80BA-9B0C0E27E9B5}" type="pres">
      <dgm:prSet presAssocID="{CD0D424B-847A-4854-A88B-C71419711A34}" presName="composite" presStyleCnt="0"/>
      <dgm:spPr/>
    </dgm:pt>
    <dgm:pt modelId="{48AD060A-F432-4BB8-8D2B-B641C20EC575}" type="pres">
      <dgm:prSet presAssocID="{CD0D424B-847A-4854-A88B-C71419711A34}" presName="parTx" presStyleLbl="alignNode1" presStyleIdx="0" presStyleCnt="2" custLinFactNeighborX="-1" custLinFactNeighborY="260">
        <dgm:presLayoutVars>
          <dgm:chMax val="0"/>
          <dgm:chPref val="0"/>
          <dgm:bulletEnabled val="1"/>
        </dgm:presLayoutVars>
      </dgm:prSet>
      <dgm:spPr/>
    </dgm:pt>
    <dgm:pt modelId="{B5C1C202-37E8-4039-A2C6-41789DABFF09}" type="pres">
      <dgm:prSet presAssocID="{CD0D424B-847A-4854-A88B-C71419711A34}" presName="desTx" presStyleLbl="alignAccFollowNode1" presStyleIdx="0" presStyleCnt="2">
        <dgm:presLayoutVars>
          <dgm:bulletEnabled val="1"/>
        </dgm:presLayoutVars>
      </dgm:prSet>
      <dgm:spPr/>
    </dgm:pt>
    <dgm:pt modelId="{0A0C222B-A3BD-4900-AC77-7EDE8B4CADFB}" type="pres">
      <dgm:prSet presAssocID="{9D838632-4350-4A9D-AFA7-194F3A3CF41E}" presName="space" presStyleCnt="0"/>
      <dgm:spPr/>
    </dgm:pt>
    <dgm:pt modelId="{0E975C32-30C7-4F48-A07E-BC63EE175918}" type="pres">
      <dgm:prSet presAssocID="{6D3E7EF7-0F83-4C9D-AAFF-2D3EF70F7F06}" presName="composite" presStyleCnt="0"/>
      <dgm:spPr/>
    </dgm:pt>
    <dgm:pt modelId="{23471AB6-940A-44F8-B240-4F8D1DCBE8C2}" type="pres">
      <dgm:prSet presAssocID="{6D3E7EF7-0F83-4C9D-AAFF-2D3EF70F7F06}" presName="parTx" presStyleLbl="alignNode1" presStyleIdx="1" presStyleCnt="2">
        <dgm:presLayoutVars>
          <dgm:chMax val="0"/>
          <dgm:chPref val="0"/>
          <dgm:bulletEnabled val="1"/>
        </dgm:presLayoutVars>
      </dgm:prSet>
      <dgm:spPr/>
    </dgm:pt>
    <dgm:pt modelId="{230B120E-A6B4-490E-92DE-7E5E0DEC3381}" type="pres">
      <dgm:prSet presAssocID="{6D3E7EF7-0F83-4C9D-AAFF-2D3EF70F7F06}" presName="desTx" presStyleLbl="alignAccFollowNode1" presStyleIdx="1" presStyleCnt="2">
        <dgm:presLayoutVars>
          <dgm:bulletEnabled val="1"/>
        </dgm:presLayoutVars>
      </dgm:prSet>
      <dgm:spPr/>
    </dgm:pt>
  </dgm:ptLst>
  <dgm:cxnLst>
    <dgm:cxn modelId="{542B590E-884A-48EF-8B58-5F3319B58FDF}" type="presOf" srcId="{9A6613A2-63B9-43B1-A907-5AC3BBA02845}" destId="{230B120E-A6B4-490E-92DE-7E5E0DEC3381}" srcOrd="0" destOrd="1" presId="urn:microsoft.com/office/officeart/2005/8/layout/hList1"/>
    <dgm:cxn modelId="{BBD0B523-1194-41B0-BF63-6884A9571489}" srcId="{EF140577-7C28-4221-B433-F7D282FB3244}" destId="{6D3E7EF7-0F83-4C9D-AAFF-2D3EF70F7F06}" srcOrd="1" destOrd="0" parTransId="{7B286E91-635B-4441-9AE3-FC9B1318461C}" sibTransId="{5929A0F0-AE94-4F0F-8DA3-DD1ED14A9CE9}"/>
    <dgm:cxn modelId="{D28EBF2B-B12B-4D9D-82F2-7EEB4BE4DE92}" type="presOf" srcId="{F9C9E34B-5203-45C0-A903-30E11D156838}" destId="{B5C1C202-37E8-4039-A2C6-41789DABFF09}" srcOrd="0" destOrd="0" presId="urn:microsoft.com/office/officeart/2005/8/layout/hList1"/>
    <dgm:cxn modelId="{7F815A41-5861-43FE-A10A-D0751C12E194}" srcId="{EF140577-7C28-4221-B433-F7D282FB3244}" destId="{CD0D424B-847A-4854-A88B-C71419711A34}" srcOrd="0" destOrd="0" parTransId="{9561A95C-AC53-480A-B92C-171FAA13C131}" sibTransId="{9D838632-4350-4A9D-AFA7-194F3A3CF41E}"/>
    <dgm:cxn modelId="{60B29D43-A4F0-4010-B5AE-0FE722698165}" type="presOf" srcId="{11FF5F76-AEB0-4A66-9EA4-2D52D777F40E}" destId="{B5C1C202-37E8-4039-A2C6-41789DABFF09}" srcOrd="0" destOrd="1" presId="urn:microsoft.com/office/officeart/2005/8/layout/hList1"/>
    <dgm:cxn modelId="{8C08CD4F-19AD-48ED-B54A-11D8ECB72F7B}" type="presOf" srcId="{7411D13A-68A9-4055-88E5-75407310798D}" destId="{B5C1C202-37E8-4039-A2C6-41789DABFF09}" srcOrd="0" destOrd="3" presId="urn:microsoft.com/office/officeart/2005/8/layout/hList1"/>
    <dgm:cxn modelId="{526F9E7C-D30C-411F-8CC5-A405514E051F}" srcId="{CD0D424B-847A-4854-A88B-C71419711A34}" destId="{7F12F9F6-AF80-4AC7-B958-56B8899D4050}" srcOrd="2" destOrd="0" parTransId="{6F7C0528-D768-4CCA-8F87-88C0401E80BB}" sibTransId="{FD015407-D95B-48C1-85A7-97C7C5E826C6}"/>
    <dgm:cxn modelId="{147F7781-301F-46E7-A13F-AC396CB2BA40}" srcId="{CD0D424B-847A-4854-A88B-C71419711A34}" destId="{11FF5F76-AEB0-4A66-9EA4-2D52D777F40E}" srcOrd="1" destOrd="0" parTransId="{A26FC510-D608-46AE-9830-45EA2C23C531}" sibTransId="{0A425033-833D-41BB-BEBF-E306B67B47A7}"/>
    <dgm:cxn modelId="{668ABD91-7B4B-4D34-B6AD-6B339D987859}" srcId="{6D3E7EF7-0F83-4C9D-AAFF-2D3EF70F7F06}" destId="{5BE98AE4-71AC-43F7-B068-A28CFF03F798}" srcOrd="0" destOrd="0" parTransId="{C08F89A1-BDA4-4616-BAAA-673677F71145}" sibTransId="{8C799287-DD21-4C8D-8CCD-A9E5DC750368}"/>
    <dgm:cxn modelId="{DAFD569F-02E1-4544-8D31-46B8A6E8B774}" type="presOf" srcId="{5BE98AE4-71AC-43F7-B068-A28CFF03F798}" destId="{230B120E-A6B4-490E-92DE-7E5E0DEC3381}" srcOrd="0" destOrd="0" presId="urn:microsoft.com/office/officeart/2005/8/layout/hList1"/>
    <dgm:cxn modelId="{A45201A7-C991-47FE-A5A8-8340D4F52969}" type="presOf" srcId="{6D3E7EF7-0F83-4C9D-AAFF-2D3EF70F7F06}" destId="{23471AB6-940A-44F8-B240-4F8D1DCBE8C2}" srcOrd="0" destOrd="0" presId="urn:microsoft.com/office/officeart/2005/8/layout/hList1"/>
    <dgm:cxn modelId="{1A573CC3-6C52-4EA4-9346-76C4255BB659}" type="presOf" srcId="{7F12F9F6-AF80-4AC7-B958-56B8899D4050}" destId="{B5C1C202-37E8-4039-A2C6-41789DABFF09}" srcOrd="0" destOrd="2" presId="urn:microsoft.com/office/officeart/2005/8/layout/hList1"/>
    <dgm:cxn modelId="{72D553CF-A9D6-498B-AA7C-496ED436EDED}" srcId="{CD0D424B-847A-4854-A88B-C71419711A34}" destId="{F9C9E34B-5203-45C0-A903-30E11D156838}" srcOrd="0" destOrd="0" parTransId="{A66D8E0B-569D-4F37-918F-57CDF6C425CC}" sibTransId="{E0AD7C52-E23E-41EF-AE37-836AA4A465F7}"/>
    <dgm:cxn modelId="{17154AD1-D9DD-4551-A660-0285C0F8DEF3}" srcId="{CD0D424B-847A-4854-A88B-C71419711A34}" destId="{7411D13A-68A9-4055-88E5-75407310798D}" srcOrd="3" destOrd="0" parTransId="{FC5BF35D-E4CF-4F6F-A0AC-D0F642B39FEA}" sibTransId="{E1187536-963B-4E3F-BC93-586EBC008456}"/>
    <dgm:cxn modelId="{3B77A6D4-7703-420A-8711-806031C7174C}" srcId="{6D3E7EF7-0F83-4C9D-AAFF-2D3EF70F7F06}" destId="{9A6613A2-63B9-43B1-A907-5AC3BBA02845}" srcOrd="1" destOrd="0" parTransId="{F1586D9B-F611-44E5-99B9-8B0E947AC5DA}" sibTransId="{8B2AB3EE-C76E-44AF-9F3D-2DA8857E4EEC}"/>
    <dgm:cxn modelId="{8ABF82D5-7D73-4455-9C29-2775570E6299}" type="presOf" srcId="{CD0D424B-847A-4854-A88B-C71419711A34}" destId="{48AD060A-F432-4BB8-8D2B-B641C20EC575}" srcOrd="0" destOrd="0" presId="urn:microsoft.com/office/officeart/2005/8/layout/hList1"/>
    <dgm:cxn modelId="{1C0942DC-A9E2-4048-AC4E-6CD6D32C6F82}" type="presOf" srcId="{EF140577-7C28-4221-B433-F7D282FB3244}" destId="{775E70AA-3F45-4337-8805-69B21CC26304}" srcOrd="0" destOrd="0" presId="urn:microsoft.com/office/officeart/2005/8/layout/hList1"/>
    <dgm:cxn modelId="{70520C5E-E724-4EE5-8865-58604C8AC960}" type="presParOf" srcId="{775E70AA-3F45-4337-8805-69B21CC26304}" destId="{678DA8C5-6ACC-4DA6-80BA-9B0C0E27E9B5}" srcOrd="0" destOrd="0" presId="urn:microsoft.com/office/officeart/2005/8/layout/hList1"/>
    <dgm:cxn modelId="{391100ED-E248-46BA-8DE4-068AE71C28D9}" type="presParOf" srcId="{678DA8C5-6ACC-4DA6-80BA-9B0C0E27E9B5}" destId="{48AD060A-F432-4BB8-8D2B-B641C20EC575}" srcOrd="0" destOrd="0" presId="urn:microsoft.com/office/officeart/2005/8/layout/hList1"/>
    <dgm:cxn modelId="{4EDA7E44-9CFB-4D14-841D-5D17A4D8957F}" type="presParOf" srcId="{678DA8C5-6ACC-4DA6-80BA-9B0C0E27E9B5}" destId="{B5C1C202-37E8-4039-A2C6-41789DABFF09}" srcOrd="1" destOrd="0" presId="urn:microsoft.com/office/officeart/2005/8/layout/hList1"/>
    <dgm:cxn modelId="{9508405D-02C3-438C-90BF-45ABB2352DFB}" type="presParOf" srcId="{775E70AA-3F45-4337-8805-69B21CC26304}" destId="{0A0C222B-A3BD-4900-AC77-7EDE8B4CADFB}" srcOrd="1" destOrd="0" presId="urn:microsoft.com/office/officeart/2005/8/layout/hList1"/>
    <dgm:cxn modelId="{924D91A4-9994-447F-A76F-90CFEF657E34}" type="presParOf" srcId="{775E70AA-3F45-4337-8805-69B21CC26304}" destId="{0E975C32-30C7-4F48-A07E-BC63EE175918}" srcOrd="2" destOrd="0" presId="urn:microsoft.com/office/officeart/2005/8/layout/hList1"/>
    <dgm:cxn modelId="{B9676229-8D94-4407-818D-167435014078}" type="presParOf" srcId="{0E975C32-30C7-4F48-A07E-BC63EE175918}" destId="{23471AB6-940A-44F8-B240-4F8D1DCBE8C2}" srcOrd="0" destOrd="0" presId="urn:microsoft.com/office/officeart/2005/8/layout/hList1"/>
    <dgm:cxn modelId="{6945CE38-DB73-4C50-BE9A-780661A2023D}" type="presParOf" srcId="{0E975C32-30C7-4F48-A07E-BC63EE175918}" destId="{230B120E-A6B4-490E-92DE-7E5E0DEC338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69A90-B8DD-4E83-8BA7-1AD7CD3A7E50}">
      <dsp:nvSpPr>
        <dsp:cNvPr id="0" name=""/>
        <dsp:cNvSpPr/>
      </dsp:nvSpPr>
      <dsp:spPr>
        <a:xfrm>
          <a:off x="0" y="680160"/>
          <a:ext cx="10442448" cy="6048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C7B929-37F0-4B93-8E05-A333AA19BC9D}">
      <dsp:nvSpPr>
        <dsp:cNvPr id="0" name=""/>
        <dsp:cNvSpPr/>
      </dsp:nvSpPr>
      <dsp:spPr>
        <a:xfrm>
          <a:off x="522122" y="325920"/>
          <a:ext cx="7309713" cy="7084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066800">
            <a:lnSpc>
              <a:spcPct val="90000"/>
            </a:lnSpc>
            <a:spcBef>
              <a:spcPct val="0"/>
            </a:spcBef>
            <a:spcAft>
              <a:spcPct val="35000"/>
            </a:spcAft>
            <a:buNone/>
          </a:pPr>
          <a:r>
            <a:rPr lang="en-US" sz="2400" kern="1200"/>
            <a:t>Introduction to Operators</a:t>
          </a:r>
        </a:p>
      </dsp:txBody>
      <dsp:txXfrm>
        <a:off x="556707" y="360505"/>
        <a:ext cx="7240543" cy="639310"/>
      </dsp:txXfrm>
    </dsp:sp>
    <dsp:sp modelId="{62967139-785E-412C-937E-A5042C0EE6AC}">
      <dsp:nvSpPr>
        <dsp:cNvPr id="0" name=""/>
        <dsp:cNvSpPr/>
      </dsp:nvSpPr>
      <dsp:spPr>
        <a:xfrm>
          <a:off x="0" y="1768800"/>
          <a:ext cx="10442448" cy="6048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A0AAA-5DD8-4996-8627-E04DE4873193}">
      <dsp:nvSpPr>
        <dsp:cNvPr id="0" name=""/>
        <dsp:cNvSpPr/>
      </dsp:nvSpPr>
      <dsp:spPr>
        <a:xfrm>
          <a:off x="522122" y="1414560"/>
          <a:ext cx="7309713" cy="7084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066800">
            <a:lnSpc>
              <a:spcPct val="90000"/>
            </a:lnSpc>
            <a:spcBef>
              <a:spcPct val="0"/>
            </a:spcBef>
            <a:spcAft>
              <a:spcPct val="35000"/>
            </a:spcAft>
            <a:buNone/>
          </a:pPr>
          <a:r>
            <a:rPr lang="en-US" sz="2400" kern="1200"/>
            <a:t>Understanding the Windows PowerShell Pipeline</a:t>
          </a:r>
        </a:p>
      </dsp:txBody>
      <dsp:txXfrm>
        <a:off x="556707" y="1449145"/>
        <a:ext cx="7240543" cy="639310"/>
      </dsp:txXfrm>
    </dsp:sp>
    <dsp:sp modelId="{B10947CA-BD32-439D-A8B4-5A9F9FF94ACE}">
      <dsp:nvSpPr>
        <dsp:cNvPr id="0" name=""/>
        <dsp:cNvSpPr/>
      </dsp:nvSpPr>
      <dsp:spPr>
        <a:xfrm>
          <a:off x="0" y="2857440"/>
          <a:ext cx="10442448" cy="6048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ED779A-E29B-411C-84D1-6ED09185368F}">
      <dsp:nvSpPr>
        <dsp:cNvPr id="0" name=""/>
        <dsp:cNvSpPr/>
      </dsp:nvSpPr>
      <dsp:spPr>
        <a:xfrm>
          <a:off x="522122" y="2503200"/>
          <a:ext cx="7309713" cy="7084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066800">
            <a:lnSpc>
              <a:spcPct val="90000"/>
            </a:lnSpc>
            <a:spcBef>
              <a:spcPct val="0"/>
            </a:spcBef>
            <a:spcAft>
              <a:spcPct val="35000"/>
            </a:spcAft>
            <a:buNone/>
          </a:pPr>
          <a:r>
            <a:rPr lang="en-US" sz="2400" kern="1200"/>
            <a:t>Working with Pipelining</a:t>
          </a:r>
        </a:p>
      </dsp:txBody>
      <dsp:txXfrm>
        <a:off x="556707" y="2537785"/>
        <a:ext cx="7240543" cy="639310"/>
      </dsp:txXfrm>
    </dsp:sp>
    <dsp:sp modelId="{164B0998-2372-4BCF-9157-4648EA8EF390}">
      <dsp:nvSpPr>
        <dsp:cNvPr id="0" name=""/>
        <dsp:cNvSpPr/>
      </dsp:nvSpPr>
      <dsp:spPr>
        <a:xfrm>
          <a:off x="0" y="3946080"/>
          <a:ext cx="10442448" cy="6048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8B47E7-C3A1-4257-8F6C-EF8254B9531A}">
      <dsp:nvSpPr>
        <dsp:cNvPr id="0" name=""/>
        <dsp:cNvSpPr/>
      </dsp:nvSpPr>
      <dsp:spPr>
        <a:xfrm>
          <a:off x="522122" y="3591840"/>
          <a:ext cx="7309713" cy="7084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066800">
            <a:lnSpc>
              <a:spcPct val="90000"/>
            </a:lnSpc>
            <a:spcBef>
              <a:spcPct val="0"/>
            </a:spcBef>
            <a:spcAft>
              <a:spcPct val="35000"/>
            </a:spcAft>
            <a:buNone/>
          </a:pPr>
          <a:r>
            <a:rPr lang="en-US" sz="2400" kern="1200"/>
            <a:t>Different types of Operators</a:t>
          </a:r>
        </a:p>
      </dsp:txBody>
      <dsp:txXfrm>
        <a:off x="556707" y="3626425"/>
        <a:ext cx="724054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D060A-F432-4BB8-8D2B-B641C20EC575}">
      <dsp:nvSpPr>
        <dsp:cNvPr id="0" name=""/>
        <dsp:cNvSpPr/>
      </dsp:nvSpPr>
      <dsp:spPr>
        <a:xfrm>
          <a:off x="0" y="0"/>
          <a:ext cx="3115471"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Light" panose="020B0502040204020203" pitchFamily="34" charset="0"/>
              <a:cs typeface="Segoe UI Light" panose="020B0502040204020203" pitchFamily="34" charset="0"/>
            </a:rPr>
            <a:t>Format-List</a:t>
          </a:r>
        </a:p>
      </dsp:txBody>
      <dsp:txXfrm>
        <a:off x="0" y="0"/>
        <a:ext cx="3115471" cy="835200"/>
      </dsp:txXfrm>
    </dsp:sp>
    <dsp:sp modelId="{B5C1C202-37E8-4039-A2C6-41789DABFF09}">
      <dsp:nvSpPr>
        <dsp:cNvPr id="0" name=""/>
        <dsp:cNvSpPr/>
      </dsp:nvSpPr>
      <dsp:spPr>
        <a:xfrm>
          <a:off x="3195" y="845621"/>
          <a:ext cx="3115471" cy="155976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Key Parameters:</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-Property *</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lists all properties</a:t>
          </a:r>
        </a:p>
      </dsp:txBody>
      <dsp:txXfrm>
        <a:off x="3195" y="845621"/>
        <a:ext cx="3115471" cy="1559760"/>
      </dsp:txXfrm>
    </dsp:sp>
    <dsp:sp modelId="{23471AB6-940A-44F8-B240-4F8D1DCBE8C2}">
      <dsp:nvSpPr>
        <dsp:cNvPr id="0" name=""/>
        <dsp:cNvSpPr/>
      </dsp:nvSpPr>
      <dsp:spPr>
        <a:xfrm>
          <a:off x="3554832" y="10421"/>
          <a:ext cx="3115471"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Light" panose="020B0502040204020203" pitchFamily="34" charset="0"/>
              <a:cs typeface="Segoe UI Light" panose="020B0502040204020203" pitchFamily="34" charset="0"/>
            </a:rPr>
            <a:t>Format-Table</a:t>
          </a:r>
        </a:p>
      </dsp:txBody>
      <dsp:txXfrm>
        <a:off x="3554832" y="10421"/>
        <a:ext cx="3115471" cy="835200"/>
      </dsp:txXfrm>
    </dsp:sp>
    <dsp:sp modelId="{230B120E-A6B4-490E-92DE-7E5E0DEC3381}">
      <dsp:nvSpPr>
        <dsp:cNvPr id="0" name=""/>
        <dsp:cNvSpPr/>
      </dsp:nvSpPr>
      <dsp:spPr>
        <a:xfrm>
          <a:off x="3554832" y="845621"/>
          <a:ext cx="3115471" cy="155976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 Key Parameters:</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a:t>
          </a:r>
          <a:r>
            <a:rPr lang="en-US" sz="2400" kern="1200" dirty="0" err="1">
              <a:latin typeface="Segoe UI Light" panose="020B0502040204020203" pitchFamily="34" charset="0"/>
              <a:cs typeface="Segoe UI Light" panose="020B0502040204020203" pitchFamily="34" charset="0"/>
            </a:rPr>
            <a:t>Autosize</a:t>
          </a:r>
          <a:endParaRPr lang="en-US" sz="2400" kern="1200" dirty="0">
            <a:latin typeface="Segoe UI Light" panose="020B0502040204020203" pitchFamily="34" charset="0"/>
            <a:cs typeface="Segoe UI Light" panose="020B0502040204020203" pitchFamily="34" charset="0"/>
          </a:endParaRP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-Wrap</a:t>
          </a:r>
        </a:p>
      </dsp:txBody>
      <dsp:txXfrm>
        <a:off x="3554832" y="845621"/>
        <a:ext cx="3115471" cy="1559760"/>
      </dsp:txXfrm>
    </dsp:sp>
    <dsp:sp modelId="{26637F89-E037-49C3-A91F-E4E22F83D18E}">
      <dsp:nvSpPr>
        <dsp:cNvPr id="0" name=""/>
        <dsp:cNvSpPr/>
      </dsp:nvSpPr>
      <dsp:spPr>
        <a:xfrm>
          <a:off x="7106469" y="10421"/>
          <a:ext cx="3115471"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Light" panose="020B0502040204020203" pitchFamily="34" charset="0"/>
              <a:cs typeface="Segoe UI Light" panose="020B0502040204020203" pitchFamily="34" charset="0"/>
            </a:rPr>
            <a:t>Format-Wide</a:t>
          </a:r>
        </a:p>
      </dsp:txBody>
      <dsp:txXfrm>
        <a:off x="7106469" y="10421"/>
        <a:ext cx="3115471" cy="835200"/>
      </dsp:txXfrm>
    </dsp:sp>
    <dsp:sp modelId="{86A9600D-118E-435B-8752-35CC6E27BBF1}">
      <dsp:nvSpPr>
        <dsp:cNvPr id="0" name=""/>
        <dsp:cNvSpPr/>
      </dsp:nvSpPr>
      <dsp:spPr>
        <a:xfrm>
          <a:off x="7106469" y="845621"/>
          <a:ext cx="3115471" cy="155976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Key Parameters:</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a:t>
          </a:r>
          <a:r>
            <a:rPr lang="en-US" sz="2400" kern="1200" dirty="0" err="1">
              <a:latin typeface="Segoe UI Light" panose="020B0502040204020203" pitchFamily="34" charset="0"/>
              <a:cs typeface="Segoe UI Light" panose="020B0502040204020203" pitchFamily="34" charset="0"/>
            </a:rPr>
            <a:t>Autosize</a:t>
          </a:r>
          <a:endParaRPr lang="en-US" sz="2400" kern="1200" dirty="0">
            <a:latin typeface="Segoe UI Light" panose="020B0502040204020203" pitchFamily="34" charset="0"/>
            <a:cs typeface="Segoe UI Light" panose="020B0502040204020203" pitchFamily="34" charset="0"/>
          </a:endParaRP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-Column</a:t>
          </a:r>
        </a:p>
      </dsp:txBody>
      <dsp:txXfrm>
        <a:off x="7106469" y="845621"/>
        <a:ext cx="3115471" cy="1559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D060A-F432-4BB8-8D2B-B641C20EC575}">
      <dsp:nvSpPr>
        <dsp:cNvPr id="0" name=""/>
        <dsp:cNvSpPr/>
      </dsp:nvSpPr>
      <dsp:spPr>
        <a:xfrm>
          <a:off x="1" y="9099"/>
          <a:ext cx="3911445" cy="1353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Export-Csv</a:t>
          </a:r>
        </a:p>
      </dsp:txBody>
      <dsp:txXfrm>
        <a:off x="1" y="9099"/>
        <a:ext cx="3911445" cy="1353600"/>
      </dsp:txXfrm>
    </dsp:sp>
    <dsp:sp modelId="{B5C1C202-37E8-4039-A2C6-41789DABFF09}">
      <dsp:nvSpPr>
        <dsp:cNvPr id="0" name=""/>
        <dsp:cNvSpPr/>
      </dsp:nvSpPr>
      <dsp:spPr>
        <a:xfrm>
          <a:off x="40" y="1359180"/>
          <a:ext cx="3911445" cy="20642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Key Properties:</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-Path</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-Delimiter</a:t>
          </a:r>
        </a:p>
        <a:p>
          <a:pPr marL="457200" lvl="2" indent="-228600" algn="l" defTabSz="1066800">
            <a:lnSpc>
              <a:spcPct val="90000"/>
            </a:lnSpc>
            <a:spcBef>
              <a:spcPct val="0"/>
            </a:spcBef>
            <a:spcAft>
              <a:spcPct val="15000"/>
            </a:spcAft>
            <a:buChar char="•"/>
          </a:pPr>
          <a:r>
            <a:rPr lang="nl-NL" sz="2400" kern="1200" dirty="0">
              <a:latin typeface="Segoe UI Light" panose="020B0502040204020203" pitchFamily="34" charset="0"/>
              <a:cs typeface="Segoe UI Light" panose="020B0502040204020203" pitchFamily="34" charset="0"/>
            </a:rPr>
            <a:t>-UseCulture</a:t>
          </a:r>
          <a:endParaRPr lang="en-US" sz="2400" kern="1200" dirty="0">
            <a:latin typeface="Segoe UI Light" panose="020B0502040204020203" pitchFamily="34" charset="0"/>
            <a:cs typeface="Segoe UI Light" panose="020B0502040204020203" pitchFamily="34" charset="0"/>
          </a:endParaRPr>
        </a:p>
      </dsp:txBody>
      <dsp:txXfrm>
        <a:off x="40" y="1359180"/>
        <a:ext cx="3911445" cy="2064240"/>
      </dsp:txXfrm>
    </dsp:sp>
    <dsp:sp modelId="{23471AB6-940A-44F8-B240-4F8D1DCBE8C2}">
      <dsp:nvSpPr>
        <dsp:cNvPr id="0" name=""/>
        <dsp:cNvSpPr/>
      </dsp:nvSpPr>
      <dsp:spPr>
        <a:xfrm>
          <a:off x="4459089" y="5580"/>
          <a:ext cx="3911445" cy="1353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Export-</a:t>
          </a:r>
          <a:r>
            <a:rPr lang="en-US" sz="2400" kern="1200" dirty="0" err="1">
              <a:latin typeface="Segoe UI Light" panose="020B0502040204020203" pitchFamily="34" charset="0"/>
              <a:cs typeface="Segoe UI Light" panose="020B0502040204020203" pitchFamily="34" charset="0"/>
            </a:rPr>
            <a:t>CliXml</a:t>
          </a:r>
          <a:endParaRPr lang="en-US" sz="2400" kern="1200" dirty="0">
            <a:latin typeface="Segoe UI Light" panose="020B0502040204020203" pitchFamily="34" charset="0"/>
            <a:cs typeface="Segoe UI Light" panose="020B0502040204020203" pitchFamily="34" charset="0"/>
          </a:endParaRPr>
        </a:p>
      </dsp:txBody>
      <dsp:txXfrm>
        <a:off x="4459089" y="5580"/>
        <a:ext cx="3911445" cy="1353600"/>
      </dsp:txXfrm>
    </dsp:sp>
    <dsp:sp modelId="{230B120E-A6B4-490E-92DE-7E5E0DEC3381}">
      <dsp:nvSpPr>
        <dsp:cNvPr id="0" name=""/>
        <dsp:cNvSpPr/>
      </dsp:nvSpPr>
      <dsp:spPr>
        <a:xfrm>
          <a:off x="4459089" y="1359180"/>
          <a:ext cx="3911445" cy="20642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 Key Properties</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-Path</a:t>
          </a:r>
        </a:p>
        <a:p>
          <a:pPr marL="457200" lvl="2"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-Depth</a:t>
          </a:r>
        </a:p>
      </dsp:txBody>
      <dsp:txXfrm>
        <a:off x="4459089" y="1359180"/>
        <a:ext cx="3911445" cy="2064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D060A-F432-4BB8-8D2B-B641C20EC575}">
      <dsp:nvSpPr>
        <dsp:cNvPr id="0" name=""/>
        <dsp:cNvSpPr/>
      </dsp:nvSpPr>
      <dsp:spPr>
        <a:xfrm>
          <a:off x="1" y="13486"/>
          <a:ext cx="3911445" cy="109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Import-Csv</a:t>
          </a:r>
        </a:p>
      </dsp:txBody>
      <dsp:txXfrm>
        <a:off x="1" y="13486"/>
        <a:ext cx="3911445" cy="1094400"/>
      </dsp:txXfrm>
    </dsp:sp>
    <dsp:sp modelId="{B5C1C202-37E8-4039-A2C6-41789DABFF09}">
      <dsp:nvSpPr>
        <dsp:cNvPr id="0" name=""/>
        <dsp:cNvSpPr/>
      </dsp:nvSpPr>
      <dsp:spPr>
        <a:xfrm>
          <a:off x="40" y="1105041"/>
          <a:ext cx="3911445" cy="198188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Key Properties:</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-Path</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-Delimiter</a:t>
          </a:r>
        </a:p>
        <a:p>
          <a:pPr marL="228600" lvl="1" indent="-228600" algn="l" defTabSz="1066800">
            <a:lnSpc>
              <a:spcPct val="90000"/>
            </a:lnSpc>
            <a:spcBef>
              <a:spcPct val="0"/>
            </a:spcBef>
            <a:spcAft>
              <a:spcPct val="15000"/>
            </a:spcAft>
            <a:buChar char="•"/>
          </a:pPr>
          <a:r>
            <a:rPr lang="nl-NL" sz="2400" kern="1200" dirty="0">
              <a:latin typeface="Segoe UI Light" panose="020B0502040204020203" pitchFamily="34" charset="0"/>
              <a:cs typeface="Segoe UI Light" panose="020B0502040204020203" pitchFamily="34" charset="0"/>
            </a:rPr>
            <a:t>-UseCulture</a:t>
          </a:r>
          <a:endParaRPr lang="en-US" sz="2400" kern="1200" dirty="0">
            <a:latin typeface="Segoe UI Light" panose="020B0502040204020203" pitchFamily="34" charset="0"/>
            <a:cs typeface="Segoe UI Light" panose="020B0502040204020203" pitchFamily="34" charset="0"/>
          </a:endParaRPr>
        </a:p>
      </dsp:txBody>
      <dsp:txXfrm>
        <a:off x="40" y="1105041"/>
        <a:ext cx="3911445" cy="1981889"/>
      </dsp:txXfrm>
    </dsp:sp>
    <dsp:sp modelId="{23471AB6-940A-44F8-B240-4F8D1DCBE8C2}">
      <dsp:nvSpPr>
        <dsp:cNvPr id="0" name=""/>
        <dsp:cNvSpPr/>
      </dsp:nvSpPr>
      <dsp:spPr>
        <a:xfrm>
          <a:off x="4459089" y="10641"/>
          <a:ext cx="3911445" cy="109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Import-</a:t>
          </a:r>
          <a:r>
            <a:rPr lang="en-US" sz="2400" kern="1200" dirty="0" err="1">
              <a:latin typeface="Segoe UI Light" panose="020B0502040204020203" pitchFamily="34" charset="0"/>
              <a:cs typeface="Segoe UI Light" panose="020B0502040204020203" pitchFamily="34" charset="0"/>
            </a:rPr>
            <a:t>CliXml</a:t>
          </a:r>
          <a:endParaRPr lang="en-US" sz="2400" kern="1200" dirty="0">
            <a:latin typeface="Segoe UI Light" panose="020B0502040204020203" pitchFamily="34" charset="0"/>
            <a:cs typeface="Segoe UI Light" panose="020B0502040204020203" pitchFamily="34" charset="0"/>
          </a:endParaRPr>
        </a:p>
      </dsp:txBody>
      <dsp:txXfrm>
        <a:off x="4459089" y="10641"/>
        <a:ext cx="3911445" cy="1094400"/>
      </dsp:txXfrm>
    </dsp:sp>
    <dsp:sp modelId="{230B120E-A6B4-490E-92DE-7E5E0DEC3381}">
      <dsp:nvSpPr>
        <dsp:cNvPr id="0" name=""/>
        <dsp:cNvSpPr/>
      </dsp:nvSpPr>
      <dsp:spPr>
        <a:xfrm>
          <a:off x="4459089" y="1105041"/>
          <a:ext cx="3911445" cy="198188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 Key Properties</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-Path</a:t>
          </a:r>
        </a:p>
      </dsp:txBody>
      <dsp:txXfrm>
        <a:off x="4459089" y="1105041"/>
        <a:ext cx="3911445" cy="19818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C13E1-BAF3-4CEF-9E1E-809628430508}"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E395D-7CBD-4EE8-8E2E-CB938A6C6CC0}" type="slidenum">
              <a:rPr lang="en-US" smtClean="0"/>
              <a:t>‹#›</a:t>
            </a:fld>
            <a:endParaRPr lang="en-US"/>
          </a:p>
        </p:txBody>
      </p:sp>
    </p:spTree>
    <p:extLst>
      <p:ext uri="{BB962C8B-B14F-4D97-AF65-F5344CB8AC3E}">
        <p14:creationId xmlns:p14="http://schemas.microsoft.com/office/powerpoint/2010/main" val="83758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13:40:01</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9401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92021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3810000"/>
            <a:ext cx="5608320" cy="4800600"/>
          </a:xfrm>
        </p:spPr>
        <p:txBody>
          <a:bodyPr/>
          <a:lstStyle/>
          <a:p>
            <a:endParaRPr lang="es-ES" dirty="0"/>
          </a:p>
          <a:p>
            <a:endParaRPr lang="en-US"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2013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100</a:t>
            </a:fld>
            <a:endParaRPr lang="en-US" dirty="0"/>
          </a:p>
        </p:txBody>
      </p:sp>
      <p:sp>
        <p:nvSpPr>
          <p:cNvPr id="9" name="Slide Image Placeholder 8"/>
          <p:cNvSpPr>
            <a:spLocks noGrp="1" noRot="1" noChangeAspect="1"/>
          </p:cNvSpPr>
          <p:nvPr>
            <p:ph type="sldImg"/>
          </p:nvPr>
        </p:nvSpPr>
        <p:spPr>
          <a:xfrm>
            <a:off x="923925" y="619125"/>
            <a:ext cx="5162550" cy="2905125"/>
          </a:xfrm>
        </p:spPr>
      </p:sp>
    </p:spTree>
    <p:extLst>
      <p:ext uri="{BB962C8B-B14F-4D97-AF65-F5344CB8AC3E}">
        <p14:creationId xmlns:p14="http://schemas.microsoft.com/office/powerpoint/2010/main" val="19125341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332450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259887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106826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104</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1:45 PM</a:t>
            </a:fld>
            <a:endParaRPr lang="en-US" dirty="0"/>
          </a:p>
        </p:txBody>
      </p:sp>
    </p:spTree>
    <p:extLst>
      <p:ext uri="{BB962C8B-B14F-4D97-AF65-F5344CB8AC3E}">
        <p14:creationId xmlns:p14="http://schemas.microsoft.com/office/powerpoint/2010/main" val="42900857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parameters of</a:t>
            </a:r>
            <a:r>
              <a:rPr lang="en-US" baseline="0" dirty="0"/>
              <a:t> </a:t>
            </a:r>
            <a:r>
              <a:rPr lang="en-US" baseline="0" dirty="0" err="1"/>
              <a:t>ForEach</a:t>
            </a:r>
            <a:r>
              <a:rPr lang="en-US" baseline="0" dirty="0"/>
              <a:t>-Object have existed since at least PSv2.</a:t>
            </a:r>
            <a:endParaRPr lang="en-US" dirty="0"/>
          </a:p>
        </p:txBody>
      </p:sp>
    </p:spTree>
    <p:extLst>
      <p:ext uri="{BB962C8B-B14F-4D97-AF65-F5344CB8AC3E}">
        <p14:creationId xmlns:p14="http://schemas.microsoft.com/office/powerpoint/2010/main" val="20526929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These parameters of</a:t>
            </a:r>
            <a:r>
              <a:rPr lang="en-US" baseline="0" dirty="0"/>
              <a:t> </a:t>
            </a:r>
            <a:r>
              <a:rPr lang="en-US" baseline="0" dirty="0" err="1"/>
              <a:t>ForEach</a:t>
            </a:r>
            <a:r>
              <a:rPr lang="en-US" baseline="0" dirty="0"/>
              <a:t>-Object have existed since at least PSv2.</a:t>
            </a:r>
            <a:endParaRPr lang="en-US" dirty="0"/>
          </a:p>
        </p:txBody>
      </p:sp>
    </p:spTree>
    <p:extLst>
      <p:ext uri="{BB962C8B-B14F-4D97-AF65-F5344CB8AC3E}">
        <p14:creationId xmlns:p14="http://schemas.microsoft.com/office/powerpoint/2010/main" val="26094543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These parameters of</a:t>
            </a:r>
            <a:r>
              <a:rPr lang="en-US" baseline="0" dirty="0"/>
              <a:t> </a:t>
            </a:r>
            <a:r>
              <a:rPr lang="en-US" baseline="0" dirty="0" err="1"/>
              <a:t>ForEach</a:t>
            </a:r>
            <a:r>
              <a:rPr lang="en-US" baseline="0" dirty="0"/>
              <a:t>-Object have existed since at least PSv2.</a:t>
            </a:r>
            <a:endParaRPr lang="en-US" dirty="0"/>
          </a:p>
          <a:p>
            <a:endParaRPr lang="en-US" dirty="0"/>
          </a:p>
        </p:txBody>
      </p:sp>
    </p:spTree>
    <p:extLst>
      <p:ext uri="{BB962C8B-B14F-4D97-AF65-F5344CB8AC3E}">
        <p14:creationId xmlns:p14="http://schemas.microsoft.com/office/powerpoint/2010/main" val="7647493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These parameters of</a:t>
            </a:r>
            <a:r>
              <a:rPr lang="en-US" baseline="0" dirty="0"/>
              <a:t> </a:t>
            </a:r>
            <a:r>
              <a:rPr lang="en-US" baseline="0" dirty="0" err="1"/>
              <a:t>ForEach</a:t>
            </a:r>
            <a:r>
              <a:rPr lang="en-US" baseline="0" dirty="0"/>
              <a:t>-Object have existed since at least PSv2.</a:t>
            </a:r>
            <a:endParaRPr lang="en-US" dirty="0"/>
          </a:p>
          <a:p>
            <a:endParaRPr lang="en-US" dirty="0"/>
          </a:p>
        </p:txBody>
      </p:sp>
    </p:spTree>
    <p:extLst>
      <p:ext uri="{BB962C8B-B14F-4D97-AF65-F5344CB8AC3E}">
        <p14:creationId xmlns:p14="http://schemas.microsoft.com/office/powerpoint/2010/main" val="119354295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057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861332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91737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221644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6597123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424388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48544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3180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79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93585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26264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341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514668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903071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9201517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4284368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123</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409369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124</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6093263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0175809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730981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30872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2E395D-7CBD-4EE8-8E2E-CB938A6C6CC0}" type="slidenum">
              <a:rPr lang="en-US" smtClean="0"/>
              <a:t>128</a:t>
            </a:fld>
            <a:endParaRPr lang="en-US"/>
          </a:p>
        </p:txBody>
      </p:sp>
    </p:spTree>
    <p:extLst>
      <p:ext uri="{BB962C8B-B14F-4D97-AF65-F5344CB8AC3E}">
        <p14:creationId xmlns:p14="http://schemas.microsoft.com/office/powerpoint/2010/main" val="342541560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81775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848235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864042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3875086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48706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70484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134</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1:46 PM</a:t>
            </a:fld>
            <a:endParaRPr lang="en-US" dirty="0"/>
          </a:p>
        </p:txBody>
      </p:sp>
    </p:spTree>
    <p:extLst>
      <p:ext uri="{BB962C8B-B14F-4D97-AF65-F5344CB8AC3E}">
        <p14:creationId xmlns:p14="http://schemas.microsoft.com/office/powerpoint/2010/main" val="174522584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8082526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7479295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4811332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solidFill>
                  <a:schemeClr val="bg1"/>
                </a:solidFill>
                <a:latin typeface="Segoe UI Light" panose="020B0502040204020203" pitchFamily="34" charset="0"/>
                <a:cs typeface="Segoe UI Light" panose="020B0502040204020203" pitchFamily="34" charset="0"/>
              </a:rPr>
              <a:t>Binary Operators act on the binary format of a number</a:t>
            </a:r>
          </a:p>
          <a:p>
            <a:endParaRPr lang="en-US" dirty="0"/>
          </a:p>
        </p:txBody>
      </p:sp>
    </p:spTree>
    <p:extLst>
      <p:ext uri="{BB962C8B-B14F-4D97-AF65-F5344CB8AC3E}">
        <p14:creationId xmlns:p14="http://schemas.microsoft.com/office/powerpoint/2010/main" val="136032897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err="1">
                <a:solidFill>
                  <a:schemeClr val="bg1"/>
                </a:solidFill>
                <a:latin typeface="Segoe UI Light" panose="020B0502040204020203" pitchFamily="34" charset="0"/>
                <a:cs typeface="Segoe UI Light" panose="020B0502040204020203" pitchFamily="34" charset="0"/>
              </a:rPr>
              <a:t>bAND</a:t>
            </a:r>
            <a:r>
              <a:rPr lang="en-AU" sz="1200" dirty="0">
                <a:solidFill>
                  <a:schemeClr val="bg1"/>
                </a:solidFill>
                <a:latin typeface="Segoe UI Light" panose="020B0502040204020203" pitchFamily="34" charset="0"/>
                <a:cs typeface="Segoe UI Light" panose="020B0502040204020203" pitchFamily="34" charset="0"/>
              </a:rPr>
              <a:t> - </a:t>
            </a:r>
            <a:r>
              <a:rPr lang="en-US" sz="882" b="0" i="0" u="none" strike="noStrike" kern="1200" dirty="0">
                <a:solidFill>
                  <a:schemeClr val="tx1"/>
                </a:solidFill>
                <a:effectLst/>
                <a:latin typeface="Segoe UI Light" pitchFamily="34" charset="0"/>
                <a:ea typeface="+mn-ea"/>
                <a:cs typeface="+mn-cs"/>
              </a:rPr>
              <a:t>In a bitwise AND operation, the resulting bit is set to 1 only when both input bits are 1.</a:t>
            </a:r>
            <a:endParaRPr lang="en-AU" sz="1200" dirty="0">
              <a:solidFill>
                <a:schemeClr val="bg1"/>
              </a:solidFill>
              <a:latin typeface="Segoe UI Light" panose="020B0502040204020203" pitchFamily="34" charset="0"/>
              <a:cs typeface="Segoe UI Light" panose="020B05020402040202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err="1">
                <a:solidFill>
                  <a:schemeClr val="bg1"/>
                </a:solidFill>
                <a:latin typeface="Segoe UI Light" panose="020B0502040204020203" pitchFamily="34" charset="0"/>
                <a:cs typeface="Segoe UI Light" panose="020B0502040204020203" pitchFamily="34" charset="0"/>
              </a:rPr>
              <a:t>bOR</a:t>
            </a:r>
            <a:r>
              <a:rPr lang="en-AU" sz="1200" dirty="0">
                <a:solidFill>
                  <a:schemeClr val="bg1"/>
                </a:solidFill>
                <a:latin typeface="Segoe UI Light" panose="020B0502040204020203" pitchFamily="34" charset="0"/>
                <a:cs typeface="Segoe UI Light" panose="020B0502040204020203" pitchFamily="34" charset="0"/>
              </a:rPr>
              <a:t> - </a:t>
            </a:r>
            <a:r>
              <a:rPr lang="en-US" sz="882" b="0" i="0" u="none" strike="noStrike" kern="1200" dirty="0">
                <a:solidFill>
                  <a:schemeClr val="tx1"/>
                </a:solidFill>
                <a:effectLst/>
                <a:latin typeface="Segoe UI Light" pitchFamily="34" charset="0"/>
                <a:ea typeface="+mn-ea"/>
                <a:cs typeface="+mn-cs"/>
              </a:rPr>
              <a:t>In a bitwise OR (inclusive) operation, the resulting bit is set to 1 when either or both input bits are 1. The resulting bit is set to 0 only when both input bits are set to 0.</a:t>
            </a:r>
            <a:endParaRPr lang="en-AU" sz="1200" dirty="0">
              <a:solidFill>
                <a:schemeClr val="bg1"/>
              </a:solidFill>
              <a:latin typeface="Segoe UI Light" panose="020B0502040204020203" pitchFamily="34" charset="0"/>
              <a:cs typeface="Segoe UI Light" panose="020B05020402040202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err="1">
                <a:solidFill>
                  <a:schemeClr val="bg1"/>
                </a:solidFill>
                <a:latin typeface="Segoe UI Light" panose="020B0502040204020203" pitchFamily="34" charset="0"/>
                <a:cs typeface="Segoe UI Light" panose="020B0502040204020203" pitchFamily="34" charset="0"/>
              </a:rPr>
              <a:t>bXOR</a:t>
            </a:r>
            <a:r>
              <a:rPr lang="en-AU" sz="1200" dirty="0">
                <a:solidFill>
                  <a:schemeClr val="bg1"/>
                </a:solidFill>
                <a:latin typeface="Segoe UI Light" panose="020B0502040204020203" pitchFamily="34" charset="0"/>
                <a:cs typeface="Segoe UI Light" panose="020B0502040204020203" pitchFamily="34" charset="0"/>
              </a:rPr>
              <a:t> - </a:t>
            </a:r>
            <a:r>
              <a:rPr lang="en-US" sz="882" b="0" i="0" u="none" strike="noStrike" kern="1200" dirty="0">
                <a:solidFill>
                  <a:schemeClr val="tx1"/>
                </a:solidFill>
                <a:effectLst/>
                <a:latin typeface="Segoe UI Light" pitchFamily="34" charset="0"/>
                <a:ea typeface="+mn-ea"/>
                <a:cs typeface="+mn-cs"/>
              </a:rPr>
              <a:t>In a bitwise OR (exclusive) operation, the resulting bit is set to 1 only when one input bit is 1.</a:t>
            </a:r>
            <a:endParaRPr lang="en-AU" sz="1200" dirty="0">
              <a:solidFill>
                <a:schemeClr val="bg1"/>
              </a:solidFill>
              <a:latin typeface="Segoe UI Light" panose="020B0502040204020203" pitchFamily="34" charset="0"/>
              <a:cs typeface="Segoe UI Light" panose="020B05020402040202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err="1">
                <a:solidFill>
                  <a:schemeClr val="bg1"/>
                </a:solidFill>
                <a:latin typeface="Segoe UI Light" panose="020B0502040204020203" pitchFamily="34" charset="0"/>
                <a:cs typeface="Segoe UI Light" panose="020B0502040204020203" pitchFamily="34" charset="0"/>
              </a:rPr>
              <a:t>bNOT</a:t>
            </a:r>
            <a:r>
              <a:rPr lang="en-AU" sz="1200" dirty="0">
                <a:solidFill>
                  <a:schemeClr val="bg1"/>
                </a:solidFill>
                <a:latin typeface="Segoe UI Light" panose="020B0502040204020203" pitchFamily="34" charset="0"/>
                <a:cs typeface="Segoe UI Light" panose="020B0502040204020203" pitchFamily="34" charset="0"/>
              </a:rPr>
              <a:t> - </a:t>
            </a:r>
            <a:r>
              <a:rPr lang="en-US" sz="882" b="0" i="0" u="none" strike="noStrike" kern="1200" dirty="0">
                <a:solidFill>
                  <a:schemeClr val="tx1"/>
                </a:solidFill>
                <a:effectLst/>
                <a:latin typeface="Segoe UI Light" pitchFamily="34" charset="0"/>
                <a:ea typeface="+mn-ea"/>
                <a:cs typeface="+mn-cs"/>
              </a:rPr>
              <a:t>The bitwise NOT operator is a unary operator that produces the binary complement of the value. A bit of 1 is set to 0 and a bit of 0 is set to 1.</a:t>
            </a:r>
            <a:endParaRPr lang="en-AU" sz="1200" dirty="0">
              <a:solidFill>
                <a:schemeClr val="bg1"/>
              </a:solidFill>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345786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7860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8253903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latin typeface="Segoe UI Light" panose="020B0502040204020203" pitchFamily="34" charset="0"/>
                <a:cs typeface="Segoe UI Light" panose="020B0502040204020203" pitchFamily="34" charset="0"/>
              </a:rPr>
              <a:t>Unary split operator (-split &lt;string&gt;) has higher precedence than a</a:t>
            </a:r>
            <a:r>
              <a:rPr lang="en-AU" sz="1200" baseline="0" dirty="0">
                <a:latin typeface="Segoe UI Light" panose="020B0502040204020203" pitchFamily="34" charset="0"/>
                <a:cs typeface="Segoe UI Light" panose="020B0502040204020203" pitchFamily="34" charset="0"/>
              </a:rPr>
              <a:t> </a:t>
            </a:r>
            <a:r>
              <a:rPr lang="en-AU" sz="1200" dirty="0">
                <a:latin typeface="Segoe UI Light" panose="020B0502040204020203" pitchFamily="34" charset="0"/>
                <a:cs typeface="Segoe UI Light" panose="020B0502040204020203" pitchFamily="34" charset="0"/>
              </a:rPr>
              <a:t>comma. As a result, if you submit a comma-separated list of strings to the unary split operator, only the first string (before the first comma) is split.</a:t>
            </a:r>
          </a:p>
          <a:p>
            <a:endParaRPr lang="en-US" dirty="0"/>
          </a:p>
        </p:txBody>
      </p:sp>
    </p:spTree>
    <p:extLst>
      <p:ext uri="{BB962C8B-B14F-4D97-AF65-F5344CB8AC3E}">
        <p14:creationId xmlns:p14="http://schemas.microsoft.com/office/powerpoint/2010/main" val="2614933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latin typeface="Segoe UI Light" panose="020B0502040204020203" pitchFamily="34" charset="0"/>
                <a:cs typeface="Segoe UI Light" panose="020B0502040204020203" pitchFamily="34" charset="0"/>
              </a:rPr>
              <a:t>Unary split operator (-split &lt;string&gt;) has higher precedence than a</a:t>
            </a:r>
            <a:r>
              <a:rPr lang="en-AU" sz="1200" baseline="0" dirty="0">
                <a:latin typeface="Segoe UI Light" panose="020B0502040204020203" pitchFamily="34" charset="0"/>
                <a:cs typeface="Segoe UI Light" panose="020B0502040204020203" pitchFamily="34" charset="0"/>
              </a:rPr>
              <a:t> </a:t>
            </a:r>
            <a:r>
              <a:rPr lang="en-AU" sz="1200" dirty="0">
                <a:latin typeface="Segoe UI Light" panose="020B0502040204020203" pitchFamily="34" charset="0"/>
                <a:cs typeface="Segoe UI Light" panose="020B0502040204020203" pitchFamily="34" charset="0"/>
              </a:rPr>
              <a:t>comma. As a result, if you submit a comma-separated list of strings to the unary split operator, only the first string (before the first comma) is split.</a:t>
            </a:r>
          </a:p>
          <a:p>
            <a:endParaRPr lang="en-US" dirty="0"/>
          </a:p>
        </p:txBody>
      </p:sp>
    </p:spTree>
    <p:extLst>
      <p:ext uri="{BB962C8B-B14F-4D97-AF65-F5344CB8AC3E}">
        <p14:creationId xmlns:p14="http://schemas.microsoft.com/office/powerpoint/2010/main" val="35559613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913026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880850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1984413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3718648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8420752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format operator only works a the abbreviation –f and not as -format</a:t>
            </a:r>
          </a:p>
        </p:txBody>
      </p:sp>
    </p:spTree>
    <p:extLst>
      <p:ext uri="{BB962C8B-B14F-4D97-AF65-F5344CB8AC3E}">
        <p14:creationId xmlns:p14="http://schemas.microsoft.com/office/powerpoint/2010/main" val="242035896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00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35956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145691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64711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http://msdn.microsoft.com/en-us/library/26etazsy(v=vs.110).aspx</a:t>
            </a:r>
          </a:p>
        </p:txBody>
      </p:sp>
    </p:spTree>
    <p:extLst>
      <p:ext uri="{BB962C8B-B14F-4D97-AF65-F5344CB8AC3E}">
        <p14:creationId xmlns:p14="http://schemas.microsoft.com/office/powerpoint/2010/main" val="392878468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http://msdn.microsoft.com/en-us/library/26etazsy(v=vs.110).aspx</a:t>
            </a:r>
          </a:p>
        </p:txBody>
      </p:sp>
    </p:spTree>
    <p:extLst>
      <p:ext uri="{BB962C8B-B14F-4D97-AF65-F5344CB8AC3E}">
        <p14:creationId xmlns:p14="http://schemas.microsoft.com/office/powerpoint/2010/main" val="311349949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http://msdn.microsoft.com/en-us/library/26etazsy(v=vs.110).aspx</a:t>
            </a:r>
          </a:p>
        </p:txBody>
      </p:sp>
    </p:spTree>
    <p:extLst>
      <p:ext uri="{BB962C8B-B14F-4D97-AF65-F5344CB8AC3E}">
        <p14:creationId xmlns:p14="http://schemas.microsoft.com/office/powerpoint/2010/main" val="143571710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155</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1:47 PM</a:t>
            </a:fld>
            <a:endParaRPr lang="en-US" dirty="0"/>
          </a:p>
        </p:txBody>
      </p:sp>
    </p:spTree>
    <p:extLst>
      <p:ext uri="{BB962C8B-B14F-4D97-AF65-F5344CB8AC3E}">
        <p14:creationId xmlns:p14="http://schemas.microsoft.com/office/powerpoint/2010/main" val="102895909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7313755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6553990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45569475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159</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7928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752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7765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8915400"/>
            <a:ext cx="4572000" cy="314033"/>
          </a:xfrm>
          <a:prstGeom prst="rect">
            <a:avLst/>
          </a:prstGeom>
        </p:spPr>
        <p:txBody>
          <a:bodyPr/>
          <a:lstStyle/>
          <a:p>
            <a:r>
              <a:rPr lang="en-US" dirty="0"/>
              <a:t>© 2013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18</a:t>
            </a:fld>
            <a:endParaRPr lang="en-US" dirty="0"/>
          </a:p>
        </p:txBody>
      </p:sp>
      <p:sp>
        <p:nvSpPr>
          <p:cNvPr id="8" name="Slide Image Placeholder 7"/>
          <p:cNvSpPr>
            <a:spLocks noGrp="1" noRot="1" noChangeAspect="1"/>
          </p:cNvSpPr>
          <p:nvPr>
            <p:ph type="sldImg"/>
          </p:nvPr>
        </p:nvSpPr>
        <p:spPr>
          <a:xfrm>
            <a:off x="923925" y="619125"/>
            <a:ext cx="5162550" cy="2905125"/>
          </a:xfrm>
        </p:spPr>
      </p:sp>
      <p:sp>
        <p:nvSpPr>
          <p:cNvPr id="9" name="Notes Placeholder 8"/>
          <p:cNvSpPr>
            <a:spLocks noGrp="1"/>
          </p:cNvSpPr>
          <p:nvPr>
            <p:ph type="body" idx="1"/>
          </p:nvPr>
        </p:nvSpPr>
        <p:spPr>
          <a:xfrm>
            <a:off x="701040" y="3810000"/>
            <a:ext cx="5608320" cy="4724400"/>
          </a:xfrm>
        </p:spPr>
        <p:txBody>
          <a:bodyPr/>
          <a:lstStyle/>
          <a:p>
            <a:endParaRPr lang="en-US"/>
          </a:p>
        </p:txBody>
      </p:sp>
    </p:spTree>
    <p:extLst>
      <p:ext uri="{BB962C8B-B14F-4D97-AF65-F5344CB8AC3E}">
        <p14:creationId xmlns:p14="http://schemas.microsoft.com/office/powerpoint/2010/main" val="528455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8915400"/>
            <a:ext cx="4572000" cy="314033"/>
          </a:xfrm>
          <a:prstGeom prst="rect">
            <a:avLst/>
          </a:prstGeom>
        </p:spPr>
        <p:txBody>
          <a:bodyPr/>
          <a:lstStyle/>
          <a:p>
            <a:r>
              <a:rPr lang="en-US" dirty="0"/>
              <a:t>© 2013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19</a:t>
            </a:fld>
            <a:endParaRPr lang="en-US" dirty="0"/>
          </a:p>
        </p:txBody>
      </p:sp>
      <p:sp>
        <p:nvSpPr>
          <p:cNvPr id="8" name="Slide Image Placeholder 7"/>
          <p:cNvSpPr>
            <a:spLocks noGrp="1" noRot="1" noChangeAspect="1"/>
          </p:cNvSpPr>
          <p:nvPr>
            <p:ph type="sldImg"/>
          </p:nvPr>
        </p:nvSpPr>
        <p:spPr>
          <a:xfrm>
            <a:off x="923925" y="619125"/>
            <a:ext cx="5162550" cy="2905125"/>
          </a:xfrm>
        </p:spPr>
      </p:sp>
      <p:sp>
        <p:nvSpPr>
          <p:cNvPr id="9" name="Notes Placeholder 8"/>
          <p:cNvSpPr>
            <a:spLocks noGrp="1"/>
          </p:cNvSpPr>
          <p:nvPr>
            <p:ph type="body" idx="1"/>
          </p:nvPr>
        </p:nvSpPr>
        <p:spPr>
          <a:xfrm>
            <a:off x="701040" y="3810000"/>
            <a:ext cx="5608320" cy="4724400"/>
          </a:xfrm>
        </p:spPr>
        <p:txBody>
          <a:bodyPr/>
          <a:lstStyle/>
          <a:p>
            <a:endParaRPr lang="en-US" dirty="0"/>
          </a:p>
        </p:txBody>
      </p:sp>
    </p:spTree>
    <p:extLst>
      <p:ext uri="{BB962C8B-B14F-4D97-AF65-F5344CB8AC3E}">
        <p14:creationId xmlns:p14="http://schemas.microsoft.com/office/powerpoint/2010/main" val="56304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03578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909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00503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21392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676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7963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combine statements using parentheses.</a:t>
            </a:r>
          </a:p>
          <a:p>
            <a:endParaRPr lang="en-US" dirty="0"/>
          </a:p>
          <a:p>
            <a:r>
              <a:rPr lang="en-US" dirty="0"/>
              <a:t>The following example will still be True as 1 of the first statement blocks is true and both second statement blocks are true:</a:t>
            </a:r>
          </a:p>
          <a:p>
            <a:endParaRPr lang="en-US" dirty="0"/>
          </a:p>
          <a:p>
            <a:r>
              <a:rPr lang="en-AU" sz="900" dirty="0">
                <a:solidFill>
                  <a:srgbClr val="F5F5F5"/>
                </a:solidFill>
                <a:latin typeface="Lucida Console" panose="020B0609040504020204" pitchFamily="49" charset="0"/>
              </a:rPr>
              <a:t>(5 –</a:t>
            </a:r>
            <a:r>
              <a:rPr lang="en-AU" sz="900" dirty="0" err="1">
                <a:solidFill>
                  <a:srgbClr val="F5F5F5"/>
                </a:solidFill>
                <a:latin typeface="Lucida Console" panose="020B0609040504020204" pitchFamily="49" charset="0"/>
              </a:rPr>
              <a:t>lt</a:t>
            </a:r>
            <a:r>
              <a:rPr lang="en-AU" sz="900" dirty="0">
                <a:solidFill>
                  <a:srgbClr val="F5F5F5"/>
                </a:solidFill>
                <a:latin typeface="Lucida Console" panose="020B0609040504020204" pitchFamily="49" charset="0"/>
              </a:rPr>
              <a:t> 3 –or </a:t>
            </a:r>
            <a:r>
              <a:rPr lang="en-AU" sz="900" dirty="0">
                <a:solidFill>
                  <a:srgbClr val="FFE4C4"/>
                </a:solidFill>
                <a:latin typeface="Lucida Console" panose="020B0609040504020204" pitchFamily="49" charset="0"/>
              </a:rPr>
              <a:t>4</a:t>
            </a:r>
            <a:r>
              <a:rPr lang="en-AU" sz="900" dirty="0">
                <a:solidFill>
                  <a:srgbClr val="F5F5F5"/>
                </a:solidFill>
                <a:latin typeface="Lucida Console" panose="020B0609040504020204" pitchFamily="49" charset="0"/>
              </a:rPr>
              <a:t> </a:t>
            </a:r>
            <a:r>
              <a:rPr lang="en-AU" sz="900" dirty="0">
                <a:solidFill>
                  <a:srgbClr val="D3D3D3"/>
                </a:solidFill>
                <a:latin typeface="Lucida Console" panose="020B0609040504020204" pitchFamily="49" charset="0"/>
              </a:rPr>
              <a:t>–</a:t>
            </a:r>
            <a:r>
              <a:rPr lang="en-AU" sz="900" dirty="0" err="1">
                <a:solidFill>
                  <a:srgbClr val="D3D3D3"/>
                </a:solidFill>
                <a:latin typeface="Lucida Console" panose="020B0609040504020204" pitchFamily="49" charset="0"/>
              </a:rPr>
              <a:t>lt</a:t>
            </a:r>
            <a:r>
              <a:rPr lang="en-AU" sz="900" dirty="0">
                <a:solidFill>
                  <a:srgbClr val="F5F5F5"/>
                </a:solidFill>
                <a:latin typeface="Lucida Console" panose="020B0609040504020204" pitchFamily="49" charset="0"/>
              </a:rPr>
              <a:t> </a:t>
            </a:r>
            <a:r>
              <a:rPr lang="en-AU" sz="900" dirty="0">
                <a:solidFill>
                  <a:srgbClr val="FFE4C4"/>
                </a:solidFill>
                <a:latin typeface="Lucida Console" panose="020B0609040504020204" pitchFamily="49" charset="0"/>
              </a:rPr>
              <a:t>8</a:t>
            </a:r>
            <a:r>
              <a:rPr lang="en-AU" sz="900" dirty="0">
                <a:solidFill>
                  <a:srgbClr val="F5F5F5"/>
                </a:solidFill>
                <a:latin typeface="Lucida Console" panose="020B0609040504020204" pitchFamily="49" charset="0"/>
              </a:rPr>
              <a:t>) </a:t>
            </a:r>
            <a:r>
              <a:rPr lang="en-AU" sz="900" dirty="0">
                <a:solidFill>
                  <a:srgbClr val="D3D3D3"/>
                </a:solidFill>
                <a:latin typeface="Lucida Console" panose="020B0609040504020204" pitchFamily="49" charset="0"/>
              </a:rPr>
              <a:t>–and</a:t>
            </a:r>
            <a:r>
              <a:rPr lang="en-AU" sz="900" dirty="0">
                <a:solidFill>
                  <a:srgbClr val="F5F5F5"/>
                </a:solidFill>
                <a:latin typeface="Lucida Console" panose="020B0609040504020204" pitchFamily="49" charset="0"/>
              </a:rPr>
              <a:t> (</a:t>
            </a:r>
            <a:r>
              <a:rPr lang="en-AU" sz="900" dirty="0">
                <a:solidFill>
                  <a:srgbClr val="FFE4C4"/>
                </a:solidFill>
                <a:latin typeface="Lucida Console" panose="020B0609040504020204" pitchFamily="49" charset="0"/>
              </a:rPr>
              <a:t>5</a:t>
            </a:r>
            <a:r>
              <a:rPr lang="en-AU" sz="900" dirty="0">
                <a:solidFill>
                  <a:srgbClr val="F5F5F5"/>
                </a:solidFill>
                <a:latin typeface="Lucida Console" panose="020B0609040504020204" pitchFamily="49" charset="0"/>
              </a:rPr>
              <a:t> </a:t>
            </a:r>
            <a:r>
              <a:rPr lang="en-AU" sz="900" dirty="0">
                <a:solidFill>
                  <a:srgbClr val="D3D3D3"/>
                </a:solidFill>
                <a:latin typeface="Lucida Console" panose="020B0609040504020204" pitchFamily="49" charset="0"/>
              </a:rPr>
              <a:t>–</a:t>
            </a:r>
            <a:r>
              <a:rPr lang="en-AU" sz="900" dirty="0" err="1">
                <a:solidFill>
                  <a:srgbClr val="D3D3D3"/>
                </a:solidFill>
                <a:latin typeface="Lucida Console" panose="020B0609040504020204" pitchFamily="49" charset="0"/>
              </a:rPr>
              <a:t>lt</a:t>
            </a:r>
            <a:r>
              <a:rPr lang="en-AU" sz="900" dirty="0">
                <a:solidFill>
                  <a:srgbClr val="F5F5F5"/>
                </a:solidFill>
                <a:latin typeface="Lucida Console" panose="020B0609040504020204" pitchFamily="49" charset="0"/>
              </a:rPr>
              <a:t> </a:t>
            </a:r>
            <a:r>
              <a:rPr lang="en-AU" sz="900" dirty="0">
                <a:solidFill>
                  <a:srgbClr val="FFE4C4"/>
                </a:solidFill>
                <a:latin typeface="Lucida Console" panose="020B0609040504020204" pitchFamily="49" charset="0"/>
              </a:rPr>
              <a:t>10 –and 20 –</a:t>
            </a:r>
            <a:r>
              <a:rPr lang="en-AU" sz="900" dirty="0" err="1">
                <a:solidFill>
                  <a:srgbClr val="FFE4C4"/>
                </a:solidFill>
                <a:latin typeface="Lucida Console" panose="020B0609040504020204" pitchFamily="49" charset="0"/>
              </a:rPr>
              <a:t>gt</a:t>
            </a:r>
            <a:r>
              <a:rPr lang="en-AU" sz="900" dirty="0">
                <a:solidFill>
                  <a:srgbClr val="FFE4C4"/>
                </a:solidFill>
                <a:latin typeface="Lucida Console" panose="020B0609040504020204" pitchFamily="49" charset="0"/>
              </a:rPr>
              <a:t> 10</a:t>
            </a:r>
            <a:r>
              <a:rPr lang="en-AU" sz="900" dirty="0">
                <a:solidFill>
                  <a:srgbClr val="F5F5F5"/>
                </a:solidFill>
                <a:latin typeface="Lucida Console" panose="020B0609040504020204" pitchFamily="49" charset="0"/>
              </a:rPr>
              <a:t>)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99609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14935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50647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116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6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7289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7936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96456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31375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0130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07749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35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15031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28786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37</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0690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60831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53600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2/8/2019</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4385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Commands in the pipe can be executed simultaneous decreasing runtime. </a:t>
            </a:r>
          </a:p>
        </p:txBody>
      </p:sp>
    </p:spTree>
    <p:extLst>
      <p:ext uri="{BB962C8B-B14F-4D97-AF65-F5344CB8AC3E}">
        <p14:creationId xmlns:p14="http://schemas.microsoft.com/office/powerpoint/2010/main" val="4176592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1181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512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4379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2E395D-7CBD-4EE8-8E2E-CB938A6C6CC0}" type="slidenum">
              <a:rPr lang="en-US" smtClean="0"/>
              <a:t>44</a:t>
            </a:fld>
            <a:endParaRPr lang="en-US"/>
          </a:p>
        </p:txBody>
      </p:sp>
    </p:spTree>
    <p:extLst>
      <p:ext uri="{BB962C8B-B14F-4D97-AF65-F5344CB8AC3E}">
        <p14:creationId xmlns:p14="http://schemas.microsoft.com/office/powerpoint/2010/main" val="83724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612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45985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65059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414694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84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3865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3978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5376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23816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object compares a single property, it can not be used to compare arrays, hash tables, </a:t>
            </a:r>
            <a:r>
              <a:rPr lang="en-US" dirty="0" err="1"/>
              <a:t>pscustom</a:t>
            </a:r>
            <a:r>
              <a:rPr lang="en-US" dirty="0"/>
              <a:t> objects or multi-</a:t>
            </a:r>
            <a:r>
              <a:rPr lang="en-US" dirty="0" err="1"/>
              <a:t>dimentional</a:t>
            </a:r>
            <a:r>
              <a:rPr lang="en-US" dirty="0"/>
              <a:t> array`s</a:t>
            </a:r>
          </a:p>
        </p:txBody>
      </p:sp>
    </p:spTree>
    <p:extLst>
      <p:ext uri="{BB962C8B-B14F-4D97-AF65-F5344CB8AC3E}">
        <p14:creationId xmlns:p14="http://schemas.microsoft.com/office/powerpoint/2010/main" val="1474706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54507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94595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96765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8914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947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t>
            </a:r>
          </a:p>
        </p:txBody>
      </p:sp>
    </p:spTree>
    <p:extLst>
      <p:ext uri="{BB962C8B-B14F-4D97-AF65-F5344CB8AC3E}">
        <p14:creationId xmlns:p14="http://schemas.microsoft.com/office/powerpoint/2010/main" val="224184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10098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602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78587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65730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661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31351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6299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65943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37267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55077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056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31384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272879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367736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validate that the delimiter is in the correct format for csv files. This can be forced using the –delimiter parameter or –</a:t>
            </a:r>
            <a:r>
              <a:rPr lang="en-US" dirty="0" err="1"/>
              <a:t>UseCulture</a:t>
            </a:r>
            <a:r>
              <a:rPr lang="en-US" dirty="0"/>
              <a:t> parameter.</a:t>
            </a:r>
          </a:p>
        </p:txBody>
      </p:sp>
    </p:spTree>
    <p:extLst>
      <p:ext uri="{BB962C8B-B14F-4D97-AF65-F5344CB8AC3E}">
        <p14:creationId xmlns:p14="http://schemas.microsoft.com/office/powerpoint/2010/main" val="32695080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1815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26873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Get-service </a:t>
            </a:r>
            <a:r>
              <a:rPr lang="en-US" dirty="0" err="1"/>
              <a:t>winmgmt</a:t>
            </a:r>
            <a:r>
              <a:rPr lang="en-US" dirty="0"/>
              <a:t> | select </a:t>
            </a:r>
            <a:r>
              <a:rPr lang="en-US" dirty="0" err="1"/>
              <a:t>dependantservices</a:t>
            </a:r>
            <a:r>
              <a:rPr lang="en-US" dirty="0"/>
              <a:t> </a:t>
            </a:r>
          </a:p>
          <a:p>
            <a:pPr marL="171450" indent="-171450">
              <a:buFont typeface="Arial" panose="020B0604020202020204" pitchFamily="34" charset="0"/>
              <a:buChar char="•"/>
            </a:pPr>
            <a:r>
              <a:rPr lang="en-US" dirty="0"/>
              <a:t>The CSV can’t display that data</a:t>
            </a:r>
          </a:p>
          <a:p>
            <a:pPr marL="171450" indent="-171450">
              <a:buFont typeface="Arial" panose="020B0604020202020204" pitchFamily="34" charset="0"/>
              <a:buChar char="•"/>
            </a:pPr>
            <a:r>
              <a:rPr lang="en-US" dirty="0"/>
              <a:t>The XML can, in the &lt;OBJ M=“</a:t>
            </a:r>
            <a:r>
              <a:rPr lang="en-US" dirty="0" err="1"/>
              <a:t>DependantServices</a:t>
            </a:r>
            <a:r>
              <a:rPr lang="en-US" dirty="0"/>
              <a:t>”&gt; tag we can see a child &lt;LST&gt;</a:t>
            </a:r>
          </a:p>
          <a:p>
            <a:pPr marL="628650" lvl="1" indent="-171450">
              <a:buFont typeface="Arial" panose="020B0604020202020204" pitchFamily="34" charset="0"/>
              <a:buChar char="•"/>
            </a:pPr>
            <a:r>
              <a:rPr lang="en-US" dirty="0"/>
              <a:t>&lt;LST&gt; shows us all the dependence services as separate &lt;OBJ&gt; tags</a:t>
            </a:r>
          </a:p>
          <a:p>
            <a:pPr marL="628650" lvl="1" indent="-171450">
              <a:buFont typeface="Arial" panose="020B0604020202020204" pitchFamily="34" charset="0"/>
              <a:buChar char="•"/>
            </a:pPr>
            <a:r>
              <a:rPr lang="en-US" dirty="0"/>
              <a:t>The button one, </a:t>
            </a:r>
            <a:r>
              <a:rPr lang="en-US" dirty="0" err="1"/>
              <a:t>RefID</a:t>
            </a:r>
            <a:r>
              <a:rPr lang="en-US" dirty="0"/>
              <a:t>=“14” is expanded to show the service name “</a:t>
            </a:r>
            <a:r>
              <a:rPr lang="en-US" dirty="0" err="1"/>
              <a:t>CcmExec</a:t>
            </a:r>
            <a:r>
              <a:rPr lang="en-US" dirty="0"/>
              <a:t>”</a:t>
            </a:r>
          </a:p>
        </p:txBody>
      </p:sp>
      <p:sp>
        <p:nvSpPr>
          <p:cNvPr id="4" name="Slide Number Placeholder 3"/>
          <p:cNvSpPr>
            <a:spLocks noGrp="1"/>
          </p:cNvSpPr>
          <p:nvPr>
            <p:ph type="sldNum" sz="quarter" idx="10"/>
          </p:nvPr>
        </p:nvSpPr>
        <p:spPr/>
        <p:txBody>
          <a:bodyPr/>
          <a:lstStyle/>
          <a:p>
            <a:fld id="{F03C8A4C-6BB5-425E-B79A-9952DEAC9BA3}" type="slidenum">
              <a:rPr lang="en-US" smtClean="0"/>
              <a:t>75</a:t>
            </a:fld>
            <a:endParaRPr lang="en-US"/>
          </a:p>
        </p:txBody>
      </p:sp>
    </p:spTree>
    <p:extLst>
      <p:ext uri="{BB962C8B-B14F-4D97-AF65-F5344CB8AC3E}">
        <p14:creationId xmlns:p14="http://schemas.microsoft.com/office/powerpoint/2010/main" val="1234026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Always validate that the delimiter is in the correct format for csv files. This can be forced using the –delimiter parameter or –</a:t>
            </a:r>
            <a:r>
              <a:rPr lang="en-US" dirty="0" err="1"/>
              <a:t>UseCulture</a:t>
            </a:r>
            <a:r>
              <a:rPr lang="en-US" dirty="0"/>
              <a:t> parameter.</a:t>
            </a:r>
          </a:p>
          <a:p>
            <a:endParaRPr lang="en-US" dirty="0"/>
          </a:p>
        </p:txBody>
      </p:sp>
    </p:spTree>
    <p:extLst>
      <p:ext uri="{BB962C8B-B14F-4D97-AF65-F5344CB8AC3E}">
        <p14:creationId xmlns:p14="http://schemas.microsoft.com/office/powerpoint/2010/main" val="9499300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90830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78</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1:43 PM</a:t>
            </a:fld>
            <a:endParaRPr lang="en-US" dirty="0"/>
          </a:p>
        </p:txBody>
      </p:sp>
    </p:spTree>
    <p:extLst>
      <p:ext uri="{BB962C8B-B14F-4D97-AF65-F5344CB8AC3E}">
        <p14:creationId xmlns:p14="http://schemas.microsoft.com/office/powerpoint/2010/main" val="15902668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49440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a:t>Always returns Boolean if scalar input, matches if collection input</a:t>
            </a:r>
          </a:p>
          <a:p>
            <a:endParaRPr lang="en-US" dirty="0"/>
          </a:p>
        </p:txBody>
      </p:sp>
    </p:spTree>
    <p:extLst>
      <p:ext uri="{BB962C8B-B14F-4D97-AF65-F5344CB8AC3E}">
        <p14:creationId xmlns:p14="http://schemas.microsoft.com/office/powerpoint/2010/main" val="5295714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431932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205326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62178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75399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a:t>
            </a:r>
            <a:r>
              <a:rPr lang="en-US" dirty="0" err="1"/>
              <a:t>gridview</a:t>
            </a:r>
            <a:r>
              <a:rPr lang="en-US" dirty="0"/>
              <a:t> can be used multiple times with the “</a:t>
            </a:r>
            <a:r>
              <a:rPr lang="en-US" dirty="0" err="1"/>
              <a:t>Passthru</a:t>
            </a:r>
            <a:r>
              <a:rPr lang="en-US" dirty="0"/>
              <a:t>” parameter to keep narrowing down your selection of random data.</a:t>
            </a:r>
          </a:p>
          <a:p>
            <a:endParaRPr lang="en-US" dirty="0"/>
          </a:p>
          <a:p>
            <a:r>
              <a:rPr lang="en-US" dirty="0"/>
              <a:t>Example:</a:t>
            </a:r>
          </a:p>
          <a:p>
            <a:r>
              <a:rPr lang="en-US" dirty="0"/>
              <a:t>Get-process | out-</a:t>
            </a:r>
            <a:r>
              <a:rPr lang="en-US" dirty="0" err="1"/>
              <a:t>gridview</a:t>
            </a:r>
            <a:r>
              <a:rPr lang="en-US" dirty="0"/>
              <a:t> -</a:t>
            </a:r>
            <a:r>
              <a:rPr lang="en-US" dirty="0" err="1"/>
              <a:t>PassThru</a:t>
            </a:r>
            <a:r>
              <a:rPr lang="en-US" dirty="0"/>
              <a:t> | sort-object -property name | out-</a:t>
            </a:r>
            <a:r>
              <a:rPr lang="en-US" dirty="0" err="1"/>
              <a:t>gridview</a:t>
            </a:r>
            <a:r>
              <a:rPr lang="en-US" dirty="0"/>
              <a:t> -</a:t>
            </a:r>
            <a:r>
              <a:rPr lang="en-US" dirty="0" err="1"/>
              <a:t>PassThru</a:t>
            </a:r>
            <a:r>
              <a:rPr lang="en-US" dirty="0"/>
              <a:t> | export-</a:t>
            </a:r>
            <a:r>
              <a:rPr lang="en-US"/>
              <a:t>clixml</a:t>
            </a:r>
            <a:r>
              <a:rPr lang="en-US" dirty="0"/>
              <a:t> -path c:\temp\output.xml</a:t>
            </a:r>
          </a:p>
        </p:txBody>
      </p:sp>
    </p:spTree>
    <p:extLst>
      <p:ext uri="{BB962C8B-B14F-4D97-AF65-F5344CB8AC3E}">
        <p14:creationId xmlns:p14="http://schemas.microsoft.com/office/powerpoint/2010/main" val="20423372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808077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552018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87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1918891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88</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152690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89</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4380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34380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159716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91</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1:44 PM</a:t>
            </a:fld>
            <a:endParaRPr lang="en-US" dirty="0"/>
          </a:p>
        </p:txBody>
      </p:sp>
    </p:spTree>
    <p:extLst>
      <p:ext uri="{BB962C8B-B14F-4D97-AF65-F5344CB8AC3E}">
        <p14:creationId xmlns:p14="http://schemas.microsoft.com/office/powerpoint/2010/main" val="35413003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a:ea typeface="+mn-ea"/>
                <a:cs typeface="+mn-cs"/>
              </a:rPr>
              <a:t>The </a:t>
            </a:r>
            <a:r>
              <a:rPr lang="en-US" sz="1200" kern="1200" dirty="0" err="1">
                <a:solidFill>
                  <a:schemeClr val="tx1"/>
                </a:solidFill>
                <a:effectLst/>
                <a:latin typeface="Segoe UI Light"/>
                <a:ea typeface="+mn-ea"/>
                <a:cs typeface="+mn-cs"/>
              </a:rPr>
              <a:t>PipelineVariable</a:t>
            </a:r>
            <a:r>
              <a:rPr lang="en-US" sz="1200" kern="1200" dirty="0">
                <a:solidFill>
                  <a:schemeClr val="tx1"/>
                </a:solidFill>
                <a:effectLst/>
                <a:latin typeface="Segoe UI Light"/>
                <a:ea typeface="+mn-ea"/>
                <a:cs typeface="+mn-cs"/>
              </a:rPr>
              <a:t> parameter is a new common parameter for PSv4.</a:t>
            </a:r>
            <a:endParaRPr lang="en-US" dirty="0"/>
          </a:p>
        </p:txBody>
      </p:sp>
    </p:spTree>
    <p:extLst>
      <p:ext uri="{BB962C8B-B14F-4D97-AF65-F5344CB8AC3E}">
        <p14:creationId xmlns:p14="http://schemas.microsoft.com/office/powerpoint/2010/main" val="42629648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580630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24101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28127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3810000"/>
            <a:ext cx="5608320" cy="4800600"/>
          </a:xfrm>
        </p:spPr>
        <p:txBody>
          <a:bodyPr/>
          <a:lstStyle/>
          <a:p>
            <a:endParaRPr lang="es-ES" dirty="0"/>
          </a:p>
          <a:p>
            <a:endParaRPr lang="en-US"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2013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96</a:t>
            </a:fld>
            <a:endParaRPr lang="en-US" dirty="0"/>
          </a:p>
        </p:txBody>
      </p:sp>
      <p:sp>
        <p:nvSpPr>
          <p:cNvPr id="9" name="Slide Image Placeholder 8"/>
          <p:cNvSpPr>
            <a:spLocks noGrp="1" noRot="1" noChangeAspect="1"/>
          </p:cNvSpPr>
          <p:nvPr>
            <p:ph type="sldImg"/>
          </p:nvPr>
        </p:nvSpPr>
        <p:spPr>
          <a:xfrm>
            <a:off x="923925" y="619125"/>
            <a:ext cx="5162550" cy="2905125"/>
          </a:xfrm>
        </p:spPr>
      </p:sp>
    </p:spTree>
    <p:extLst>
      <p:ext uri="{BB962C8B-B14F-4D97-AF65-F5344CB8AC3E}">
        <p14:creationId xmlns:p14="http://schemas.microsoft.com/office/powerpoint/2010/main" val="19534174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855528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100" dirty="0"/>
              <a:t>Where-Object uses a very well defined (and strict) syntax in PS 2.0.
You must provide a single parameter for the condition. It must be a </a:t>
            </a:r>
            <a:r>
              <a:rPr lang="en-US" sz="1100" dirty="0" err="1"/>
              <a:t>Scriptblock</a:t>
            </a:r>
            <a:r>
              <a:rPr lang="en-US" sz="1100" dirty="0"/>
              <a:t>, the code included between the curly braces {}. The parameter name (-</a:t>
            </a:r>
            <a:r>
              <a:rPr lang="en-US" sz="1100" dirty="0" err="1"/>
              <a:t>FilterScript</a:t>
            </a:r>
            <a:r>
              <a:rPr lang="en-US" sz="1100" dirty="0"/>
              <a:t>) is optional and generally not provided.</a:t>
            </a:r>
          </a:p>
          <a:p>
            <a:r>
              <a:rPr lang="en-US" sz="1100" dirty="0"/>
              <a:t>
The </a:t>
            </a:r>
            <a:r>
              <a:rPr lang="en-US" sz="1100" dirty="0" err="1"/>
              <a:t>scriptblock</a:t>
            </a:r>
            <a:r>
              <a:rPr lang="en-US" sz="1100" dirty="0"/>
              <a:t> is run for each object. If the condition you provided is evaluated to $True, and only in that case, the full object will survive in the pipeline. The script block can refer to the full object by using the reserved variable name $_.  Of course, you can get all its properties and set complex filters based on them.</a:t>
            </a:r>
          </a:p>
          <a:p>
            <a:r>
              <a:rPr lang="en-US" sz="1100" dirty="0"/>
              <a:t>
However, PS 3.0 offers new possibilities. Where-Object offers more parameters, allowing simpler operators for common filtering scenarios. This greatly simplifies the syntax, especially removing the need to use the full </a:t>
            </a:r>
            <a:r>
              <a:rPr lang="en-US" sz="1100" dirty="0" err="1"/>
              <a:t>scriptblock</a:t>
            </a:r>
            <a:r>
              <a:rPr lang="en-US" sz="1100" dirty="0"/>
              <a:t>, the curly braces, and even the reference to the $_ variable.</a:t>
            </a:r>
          </a:p>
          <a:p>
            <a:endParaRPr lang="en-US" sz="1100" dirty="0"/>
          </a:p>
          <a:p>
            <a:r>
              <a:rPr lang="en-US" sz="1100" dirty="0"/>
              <a:t>Most of the available comparison operators are now implemented as a new parameter in Where-Object. One important improvement is that the parameter name is exactly the same as the operator, as for example in –GT.</a:t>
            </a:r>
          </a:p>
          <a:p>
            <a:r>
              <a:rPr lang="en-US" sz="1100" dirty="0"/>
              <a:t> 
You can continue to use the PS 2.0 syntax. You still need it in several scenarios.</a:t>
            </a:r>
            <a:r>
              <a:rPr lang="en-US" dirty="0"/>
              <a:t>
</a:t>
            </a:r>
          </a:p>
        </p:txBody>
      </p:sp>
      <p:sp>
        <p:nvSpPr>
          <p:cNvPr id="4" name="Slide Number Placeholder 3"/>
          <p:cNvSpPr>
            <a:spLocks noGrp="1"/>
          </p:cNvSpPr>
          <p:nvPr>
            <p:ph type="sldNum" sz="quarter" idx="10"/>
          </p:nvPr>
        </p:nvSpPr>
        <p:spPr>
          <a:xfrm>
            <a:off x="3978132" y="8842029"/>
            <a:ext cx="3043343" cy="465455"/>
          </a:xfrm>
          <a:prstGeom prst="rect">
            <a:avLst/>
          </a:prstGeom>
        </p:spPr>
        <p:txBody>
          <a:bodyPr/>
          <a:lstStyle/>
          <a:p>
            <a:fld id="{73EBD503-35D4-44A8-8587-AEC2C404BB90}" type="slidenum">
              <a:rPr lang="en-US" smtClean="0"/>
              <a:pPr/>
              <a:t>98</a:t>
            </a:fld>
            <a:endParaRPr lang="en-US"/>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4"/>
          </p:nvPr>
        </p:nvSpPr>
        <p:spPr>
          <a:xfrm>
            <a:off x="0" y="8842029"/>
            <a:ext cx="6287911" cy="465455"/>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17249778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8804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053200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4703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9660101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53628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99906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375400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83240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8385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5747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69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868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0171553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31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0623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8930180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58719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83029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887196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12385812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217381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612478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28755617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54494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21093229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17266149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7887417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41330792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7213804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6360783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314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31125990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8033747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00552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54361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29335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23853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2117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6000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9682242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55473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62166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5879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985693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263257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3916149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74116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2664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9586620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2632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1140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2915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4751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74850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1139951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5700206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4609818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086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29435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5736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9998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4525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4746415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7.xml"/><Relationship Id="rId1" Type="http://schemas.openxmlformats.org/officeDocument/2006/relationships/customXml" Target="../../customXml/item33.xml"/><Relationship Id="rId4" Type="http://schemas.openxmlformats.org/officeDocument/2006/relationships/image" Target="../media/image10.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6.xml"/><Relationship Id="rId1" Type="http://schemas.openxmlformats.org/officeDocument/2006/relationships/customXml" Target="../../customXml/item3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7.xml"/><Relationship Id="rId1" Type="http://schemas.openxmlformats.org/officeDocument/2006/relationships/customXml" Target="../../customXml/item35.xml"/><Relationship Id="rId4" Type="http://schemas.openxmlformats.org/officeDocument/2006/relationships/image" Target="../media/image10.jpe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6.xml"/><Relationship Id="rId1" Type="http://schemas.openxmlformats.org/officeDocument/2006/relationships/customXml" Target="../../customXml/item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customXml" Target="../../customXml/item7.xml"/><Relationship Id="rId4" Type="http://schemas.openxmlformats.org/officeDocument/2006/relationships/image" Target="../media/image10.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4.xml"/><Relationship Id="rId1" Type="http://schemas.openxmlformats.org/officeDocument/2006/relationships/customXml" Target="../../customXml/item37.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39.xml"/><Relationship Id="rId1" Type="http://schemas.openxmlformats.org/officeDocument/2006/relationships/customXml" Target="../../customXml/item38.xml"/><Relationship Id="rId4"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6.xml"/><Relationship Id="rId1" Type="http://schemas.openxmlformats.org/officeDocument/2006/relationships/customXml" Target="../../customXml/item4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7.xml"/><Relationship Id="rId1" Type="http://schemas.openxmlformats.org/officeDocument/2006/relationships/customXml" Target="../../customXml/item4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6.xml"/><Relationship Id="rId1" Type="http://schemas.openxmlformats.org/officeDocument/2006/relationships/customXml" Target="../../customXml/item4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7.xml"/><Relationship Id="rId1" Type="http://schemas.openxmlformats.org/officeDocument/2006/relationships/customXml" Target="../../customXml/item43.xml"/><Relationship Id="rId4" Type="http://schemas.openxmlformats.org/officeDocument/2006/relationships/image" Target="../media/image10.jpe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6.xml"/><Relationship Id="rId1" Type="http://schemas.openxmlformats.org/officeDocument/2006/relationships/customXml" Target="../../customXml/item4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6.xml"/><Relationship Id="rId1" Type="http://schemas.openxmlformats.org/officeDocument/2006/relationships/customXml" Target="../../customXml/item4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7.xml"/><Relationship Id="rId1" Type="http://schemas.openxmlformats.org/officeDocument/2006/relationships/customXml" Target="../../customXml/item46.xml"/><Relationship Id="rId4" Type="http://schemas.openxmlformats.org/officeDocument/2006/relationships/image" Target="../media/image10.jpe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6.xml"/><Relationship Id="rId1" Type="http://schemas.openxmlformats.org/officeDocument/2006/relationships/customXml" Target="../../customXml/item4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7.xml"/><Relationship Id="rId1" Type="http://schemas.openxmlformats.org/officeDocument/2006/relationships/customXml" Target="../../customXml/item48.xml"/><Relationship Id="rId4" Type="http://schemas.openxmlformats.org/officeDocument/2006/relationships/image" Target="../media/image10.jpeg"/></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7.xml"/><Relationship Id="rId1" Type="http://schemas.openxmlformats.org/officeDocument/2006/relationships/customXml" Target="../../customXml/item8.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customXml" Target="../../customXml/item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7.xml"/><Relationship Id="rId1" Type="http://schemas.openxmlformats.org/officeDocument/2006/relationships/customXml" Target="../../customXml/item10.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customXml" Target="../../customXml/item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customXml" Target="../../customXml/item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7.xml"/><Relationship Id="rId1" Type="http://schemas.openxmlformats.org/officeDocument/2006/relationships/customXml" Target="../../customXml/item13.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customXml" Target="../../customXml/item1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16.xml"/><Relationship Id="rId1" Type="http://schemas.openxmlformats.org/officeDocument/2006/relationships/customXml" Target="../../customXml/item15.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customXml" Target="../../customXml/item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7.xml"/><Relationship Id="rId1" Type="http://schemas.openxmlformats.org/officeDocument/2006/relationships/customXml" Target="../../customXml/item18.xml"/><Relationship Id="rId4" Type="http://schemas.openxmlformats.org/officeDocument/2006/relationships/image" Target="../media/image10.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customXml" Target="../../customXml/item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customXml" Target="../../customXml/item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7.xml"/><Relationship Id="rId1" Type="http://schemas.openxmlformats.org/officeDocument/2006/relationships/customXml" Target="../../customXml/item20.xml"/><Relationship Id="rId4" Type="http://schemas.openxmlformats.org/officeDocument/2006/relationships/image" Target="../media/image10.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6.xml"/><Relationship Id="rId1" Type="http://schemas.openxmlformats.org/officeDocument/2006/relationships/customXml" Target="../../customXml/item2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5.xml"/><Relationship Id="rId1" Type="http://schemas.openxmlformats.org/officeDocument/2006/relationships/customXml" Target="../../customXml/item4.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7.xml"/><Relationship Id="rId1" Type="http://schemas.openxmlformats.org/officeDocument/2006/relationships/customXml" Target="../../customXml/item2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customXml" Target="../../customXml/item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6.xml"/><Relationship Id="rId1" Type="http://schemas.openxmlformats.org/officeDocument/2006/relationships/customXml" Target="../../customXml/item23.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7.xml"/><Relationship Id="rId1" Type="http://schemas.openxmlformats.org/officeDocument/2006/relationships/customXml" Target="../../customXml/item2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6.xml"/><Relationship Id="rId1" Type="http://schemas.openxmlformats.org/officeDocument/2006/relationships/customXml" Target="../../customXml/item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7.xml"/><Relationship Id="rId1" Type="http://schemas.openxmlformats.org/officeDocument/2006/relationships/customXml" Target="../../customXml/item26.xml"/><Relationship Id="rId4" Type="http://schemas.openxmlformats.org/officeDocument/2006/relationships/image" Target="../media/image10.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4.xml"/><Relationship Id="rId1" Type="http://schemas.openxmlformats.org/officeDocument/2006/relationships/customXml" Target="../../customXml/item27.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29.xml"/><Relationship Id="rId1" Type="http://schemas.openxmlformats.org/officeDocument/2006/relationships/customXml" Target="../../customXml/item28.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6.xml"/><Relationship Id="rId1" Type="http://schemas.openxmlformats.org/officeDocument/2006/relationships/customXml" Target="../../customXml/item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7.xml"/><Relationship Id="rId1" Type="http://schemas.openxmlformats.org/officeDocument/2006/relationships/customXml" Target="../../customXml/item31.xml"/><Relationship Id="rId4" Type="http://schemas.openxmlformats.org/officeDocument/2006/relationships/image" Target="../media/image10.jpe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6.xml"/><Relationship Id="rId1" Type="http://schemas.openxmlformats.org/officeDocument/2006/relationships/customXml" Target="../../customXml/item3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044471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Basic Operators</a:t>
            </a:r>
          </a:p>
        </p:txBody>
      </p:sp>
      <p:sp>
        <p:nvSpPr>
          <p:cNvPr id="7" name="Rectangle 6"/>
          <p:cNvSpPr/>
          <p:nvPr/>
        </p:nvSpPr>
        <p:spPr>
          <a:xfrm>
            <a:off x="1763688" y="1351508"/>
            <a:ext cx="8664624"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1</a:t>
            </a:r>
          </a:p>
          <a:p>
            <a:r>
              <a:rPr lang="en-AU" sz="2400" dirty="0">
                <a:solidFill>
                  <a:srgbClr val="F5F5F5"/>
                </a:solidFill>
                <a:latin typeface="Lucida Console" panose="020B0609040504020204" pitchFamily="49" charset="0"/>
              </a:rPr>
              <a:t>True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2</a:t>
            </a:r>
          </a:p>
          <a:p>
            <a:r>
              <a:rPr lang="en-AU" sz="2400" dirty="0">
                <a:solidFill>
                  <a:srgbClr val="F5F5F5"/>
                </a:solidFill>
                <a:latin typeface="Lucida Console" panose="020B0609040504020204" pitchFamily="49" charset="0"/>
              </a:rPr>
              <a:t>False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10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gt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20</a:t>
            </a:r>
          </a:p>
          <a:p>
            <a:r>
              <a:rPr lang="en-AU" sz="2400" dirty="0">
                <a:solidFill>
                  <a:srgbClr val="F5F5F5"/>
                </a:solidFill>
                <a:latin typeface="Lucida Console" panose="020B0609040504020204" pitchFamily="49" charset="0"/>
              </a:rPr>
              <a:t>False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10</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gt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5</a:t>
            </a:r>
          </a:p>
          <a:p>
            <a:r>
              <a:rPr lang="en-AU" sz="2400" dirty="0">
                <a:solidFill>
                  <a:srgbClr val="F5F5F5"/>
                </a:solidFill>
                <a:latin typeface="Lucida Console" panose="020B0609040504020204" pitchFamily="49" charset="0"/>
              </a:rPr>
              <a:t>True</a:t>
            </a:r>
          </a:p>
        </p:txBody>
      </p:sp>
    </p:spTree>
    <p:extLst>
      <p:ext uri="{BB962C8B-B14F-4D97-AF65-F5344CB8AC3E}">
        <p14:creationId xmlns:p14="http://schemas.microsoft.com/office/powerpoint/2010/main" val="3285450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Automatic Member Enumeration</a:t>
            </a:r>
            <a:endParaRPr lang="en-US" dirty="0"/>
          </a:p>
        </p:txBody>
      </p:sp>
      <p:sp>
        <p:nvSpPr>
          <p:cNvPr id="3" name="Content Placeholder 2"/>
          <p:cNvSpPr>
            <a:spLocks noGrp="1"/>
          </p:cNvSpPr>
          <p:nvPr>
            <p:ph type="body" sz="quarter" idx="10"/>
          </p:nvPr>
        </p:nvSpPr>
        <p:spPr/>
        <p:txBody>
          <a:bodyPr/>
          <a:lstStyle/>
          <a:p>
            <a:r>
              <a:rPr lang="en-US"/>
              <a:t>Retrieve single property from collection without using ForEach-Object</a:t>
            </a:r>
            <a:endParaRPr lang="en-US" dirty="0"/>
          </a:p>
        </p:txBody>
      </p:sp>
      <p:graphicFrame>
        <p:nvGraphicFramePr>
          <p:cNvPr id="13" name="Table 12">
            <a:extLst>
              <a:ext uri="{FF2B5EF4-FFF2-40B4-BE49-F238E27FC236}">
                <a16:creationId xmlns:a16="http://schemas.microsoft.com/office/drawing/2014/main" id="{995BCCB8-DDE4-49A6-A2E9-88A775B59039}"/>
              </a:ext>
            </a:extLst>
          </p:cNvPr>
          <p:cNvGraphicFramePr>
            <a:graphicFrameLocks noGrp="1"/>
          </p:cNvGraphicFramePr>
          <p:nvPr>
            <p:extLst>
              <p:ext uri="{D42A27DB-BD31-4B8C-83A1-F6EECF244321}">
                <p14:modId xmlns:p14="http://schemas.microsoft.com/office/powerpoint/2010/main" val="2488464243"/>
              </p:ext>
            </p:extLst>
          </p:nvPr>
        </p:nvGraphicFramePr>
        <p:xfrm>
          <a:off x="1600200" y="1828800"/>
          <a:ext cx="9321535" cy="1828800"/>
        </p:xfrm>
        <a:graphic>
          <a:graphicData uri="http://schemas.openxmlformats.org/drawingml/2006/table">
            <a:tbl>
              <a:tblPr firstRow="1" bandRow="1"/>
              <a:tblGrid>
                <a:gridCol w="9321535">
                  <a:extLst>
                    <a:ext uri="{9D8B030D-6E8A-4147-A177-3AD203B41FA5}">
                      <a16:colId xmlns:a16="http://schemas.microsoft.com/office/drawing/2014/main" val="2500534912"/>
                    </a:ext>
                  </a:extLst>
                </a:gridCol>
              </a:tblGrid>
              <a:tr h="303994">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800" b="0" dirty="0">
                          <a:solidFill>
                            <a:schemeClr val="tx1"/>
                          </a:solidFill>
                          <a:latin typeface="Segoe UI Light" panose="020B0502040204020203" pitchFamily="34" charset="0"/>
                          <a:cs typeface="Segoe UI Light" panose="020B0502040204020203" pitchFamily="34" charset="0"/>
                        </a:rPr>
                        <a:t>Single level</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34445653"/>
                  </a:ext>
                </a:extLst>
              </a:tr>
              <a:tr h="46996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Get-Process</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ID</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4300</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8844</a:t>
                      </a:r>
                    </a:p>
                    <a:p>
                      <a:pPr marL="0" marR="0" lvl="1"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8812</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39023151"/>
                  </a:ext>
                </a:extLst>
              </a:tr>
            </a:tbl>
          </a:graphicData>
        </a:graphic>
      </p:graphicFrame>
      <p:graphicFrame>
        <p:nvGraphicFramePr>
          <p:cNvPr id="14" name="Table 13">
            <a:extLst>
              <a:ext uri="{FF2B5EF4-FFF2-40B4-BE49-F238E27FC236}">
                <a16:creationId xmlns:a16="http://schemas.microsoft.com/office/drawing/2014/main" id="{F53F9D2B-63B3-4E1A-B97F-9AD0FE755F37}"/>
              </a:ext>
            </a:extLst>
          </p:cNvPr>
          <p:cNvGraphicFramePr>
            <a:graphicFrameLocks noGrp="1"/>
          </p:cNvGraphicFramePr>
          <p:nvPr>
            <p:extLst>
              <p:ext uri="{D42A27DB-BD31-4B8C-83A1-F6EECF244321}">
                <p14:modId xmlns:p14="http://schemas.microsoft.com/office/powerpoint/2010/main" val="4018672384"/>
              </p:ext>
            </p:extLst>
          </p:nvPr>
        </p:nvGraphicFramePr>
        <p:xfrm>
          <a:off x="1577844" y="3661189"/>
          <a:ext cx="9366246" cy="2743200"/>
        </p:xfrm>
        <a:graphic>
          <a:graphicData uri="http://schemas.openxmlformats.org/drawingml/2006/table">
            <a:tbl>
              <a:tblPr firstRow="1" bandRow="1"/>
              <a:tblGrid>
                <a:gridCol w="9366246">
                  <a:extLst>
                    <a:ext uri="{9D8B030D-6E8A-4147-A177-3AD203B41FA5}">
                      <a16:colId xmlns:a16="http://schemas.microsoft.com/office/drawing/2014/main" val="1130535554"/>
                    </a:ext>
                  </a:extLst>
                </a:gridCol>
              </a:tblGrid>
              <a:tr h="303994">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800" b="0" dirty="0">
                          <a:solidFill>
                            <a:schemeClr val="tx1"/>
                          </a:solidFill>
                          <a:latin typeface="Segoe UI Light" panose="020B0502040204020203" pitchFamily="34" charset="0"/>
                          <a:cs typeface="Segoe UI Light" panose="020B0502040204020203" pitchFamily="34" charset="0"/>
                        </a:rPr>
                        <a:t>Multiple levels deep</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86952370"/>
                  </a:ext>
                </a:extLst>
              </a:tr>
              <a:tr h="46996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a:t>
                      </a:r>
                      <a:r>
                        <a:rPr lang="en-AU" sz="2000" baseline="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System</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a:t>
                      </a:r>
                      <a:r>
                        <a:rPr lang="en-AU" sz="2000" dirty="0" err="1">
                          <a:solidFill>
                            <a:srgbClr val="F5F5F5"/>
                          </a:solidFill>
                          <a:latin typeface="Lucida Console" panose="020B0609040504020204" pitchFamily="49" charset="0"/>
                        </a:rPr>
                        <a:t>TimeWritten</a:t>
                      </a:r>
                      <a:r>
                        <a:rPr lang="en-AU" sz="2000" dirty="0" err="1">
                          <a:solidFill>
                            <a:srgbClr val="D3D3D3"/>
                          </a:solidFill>
                          <a:latin typeface="Lucida Console" panose="020B0609040504020204" pitchFamily="49" charset="0"/>
                        </a:rPr>
                        <a:t>.</a:t>
                      </a:r>
                      <a:r>
                        <a:rPr lang="en-AU" sz="2000" dirty="0" err="1">
                          <a:solidFill>
                            <a:srgbClr val="F5F5F5"/>
                          </a:solidFill>
                          <a:latin typeface="Lucida Console" panose="020B0609040504020204" pitchFamily="49" charset="0"/>
                        </a:rPr>
                        <a:t>DayOfWeek</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&gt;&gt; </a:t>
                      </a:r>
                      <a:r>
                        <a:rPr lang="en-AU" sz="2000" dirty="0">
                          <a:solidFill>
                            <a:srgbClr val="E0FFFF"/>
                          </a:solidFill>
                          <a:latin typeface="Lucida Console" panose="020B0609040504020204" pitchFamily="49" charset="0"/>
                        </a:rPr>
                        <a:t>Group-Object</a:t>
                      </a:r>
                    </a:p>
                    <a:p>
                      <a:pPr marL="0" marR="0" indent="0" defTabSz="914400" eaLnBrk="1" fontAlgn="auto" latinLnBrk="0" hangingPunct="1">
                        <a:lnSpc>
                          <a:spcPct val="100000"/>
                        </a:lnSpc>
                        <a:spcBef>
                          <a:spcPts val="0"/>
                        </a:spcBef>
                        <a:spcAft>
                          <a:spcPts val="0"/>
                        </a:spcAft>
                        <a:buClrTx/>
                        <a:buSzTx/>
                        <a:buFontTx/>
                        <a:buNone/>
                        <a:tabLst/>
                        <a:defRPr/>
                      </a:pPr>
                      <a:endParaRPr lang="en-AU" sz="2000" dirty="0">
                        <a:solidFill>
                          <a:srgbClr val="E0FFFF"/>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Count Name    </a:t>
                      </a:r>
                      <a:r>
                        <a:rPr lang="en-AU" sz="2000" baseline="0" dirty="0">
                          <a:solidFill>
                            <a:srgbClr val="E0FFFF"/>
                          </a:solidFill>
                          <a:latin typeface="Lucida Console" panose="020B0609040504020204" pitchFamily="49" charset="0"/>
                        </a:rPr>
                        <a:t> </a:t>
                      </a:r>
                      <a:r>
                        <a:rPr lang="en-AU" sz="2000" dirty="0">
                          <a:solidFill>
                            <a:srgbClr val="E0FFFF"/>
                          </a:solidFill>
                          <a:latin typeface="Lucida Console" panose="020B0609040504020204" pitchFamily="49" charset="0"/>
                        </a:rPr>
                        <a:t>Group</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 ----     -----</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 4174 Tuesday  {Tuesday, Tuesday, Tuesday...}</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 4349 Monday   {Monday, Monday, Monday...}</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66771399"/>
                  </a:ext>
                </a:extLst>
              </a:tr>
            </a:tbl>
          </a:graphicData>
        </a:graphic>
      </p:graphicFrame>
      <p:sp>
        <p:nvSpPr>
          <p:cNvPr id="15" name="Rectangular Callout 7">
            <a:extLst>
              <a:ext uri="{FF2B5EF4-FFF2-40B4-BE49-F238E27FC236}">
                <a16:creationId xmlns:a16="http://schemas.microsoft.com/office/drawing/2014/main" id="{EAEB8AE3-C7DF-4E92-983D-1678C818A90F}"/>
              </a:ext>
            </a:extLst>
          </p:cNvPr>
          <p:cNvSpPr/>
          <p:nvPr/>
        </p:nvSpPr>
        <p:spPr>
          <a:xfrm>
            <a:off x="7488864" y="2668723"/>
            <a:ext cx="2947862" cy="727021"/>
          </a:xfrm>
          <a:prstGeom prst="wedgeRectCallout">
            <a:avLst>
              <a:gd name="adj1" fmla="val -121696"/>
              <a:gd name="adj2" fmla="val -63360"/>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Doesn’t work in PowerShell v1.0 and v2.0</a:t>
            </a:r>
          </a:p>
        </p:txBody>
      </p:sp>
    </p:spTree>
    <p:extLst>
      <p:ext uri="{BB962C8B-B14F-4D97-AF65-F5344CB8AC3E}">
        <p14:creationId xmlns:p14="http://schemas.microsoft.com/office/powerpoint/2010/main" val="1907622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name="HIDDEN - Slide35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Foreach-Object and Where-Object</a:t>
            </a:r>
            <a:endParaRPr lang="en-US" sz="3600" dirty="0">
              <a:solidFill>
                <a:schemeClr val="tx1"/>
              </a:solidFill>
            </a:endParaRPr>
          </a:p>
        </p:txBody>
      </p:sp>
    </p:spTree>
    <p:extLst>
      <p:ext uri="{BB962C8B-B14F-4D97-AF65-F5344CB8AC3E}">
        <p14:creationId xmlns:p14="http://schemas.microsoft.com/office/powerpoint/2010/main" val="394375038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name="HIDDEN - Slide35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4387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HIDDEN - Slide35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Begin, Process and End Blocks</a:t>
            </a:r>
            <a:endParaRPr lang="en-US" dirty="0"/>
          </a:p>
        </p:txBody>
      </p:sp>
    </p:spTree>
    <p:extLst>
      <p:ext uri="{BB962C8B-B14F-4D97-AF65-F5344CB8AC3E}">
        <p14:creationId xmlns:p14="http://schemas.microsoft.com/office/powerpoint/2010/main" val="86713455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86B921-268B-4670-A279-F2698245307C}"/>
              </a:ext>
            </a:extLst>
          </p:cNvPr>
          <p:cNvSpPr>
            <a:spLocks noGrp="1"/>
          </p:cNvSpPr>
          <p:nvPr>
            <p:ph type="body" sz="quarter" idx="10"/>
          </p:nvPr>
        </p:nvSpPr>
        <p:spPr>
          <a:xfrm>
            <a:off x="269239" y="1189177"/>
            <a:ext cx="11653523" cy="5164491"/>
          </a:xfrm>
        </p:spPr>
        <p:txBody>
          <a:bodyPr/>
          <a:lstStyle/>
          <a:p>
            <a:r>
              <a:rPr lang="en-AU" sz="3200" dirty="0"/>
              <a:t>Begin Block </a:t>
            </a:r>
          </a:p>
          <a:p>
            <a:pPr lvl="1"/>
            <a:r>
              <a:rPr lang="en-AU" sz="2800" dirty="0">
                <a:latin typeface="+mj-lt"/>
              </a:rPr>
              <a:t>Statements executed once, before first pipeline object</a:t>
            </a:r>
          </a:p>
          <a:p>
            <a:pPr lvl="1"/>
            <a:endParaRPr lang="en-AU" sz="2800" dirty="0">
              <a:latin typeface="+mj-lt"/>
            </a:endParaRPr>
          </a:p>
          <a:p>
            <a:r>
              <a:rPr lang="en-AU" sz="3200" dirty="0"/>
              <a:t>Process Block </a:t>
            </a:r>
          </a:p>
          <a:p>
            <a:pPr lvl="1"/>
            <a:r>
              <a:rPr lang="en-AU" sz="2800" dirty="0">
                <a:latin typeface="+mj-lt"/>
              </a:rPr>
              <a:t>Statements executed for each pipeline object delivered</a:t>
            </a:r>
          </a:p>
          <a:p>
            <a:pPr lvl="1"/>
            <a:r>
              <a:rPr lang="en-AU" sz="2800" dirty="0">
                <a:latin typeface="+mj-lt"/>
              </a:rPr>
              <a:t>If called outside a pipeline context, block is executed exactly once</a:t>
            </a:r>
          </a:p>
          <a:p>
            <a:pPr lvl="1"/>
            <a:r>
              <a:rPr lang="en-AU" sz="2800" dirty="0">
                <a:latin typeface="+mj-lt"/>
              </a:rPr>
              <a:t>Default if unnamed</a:t>
            </a:r>
          </a:p>
          <a:p>
            <a:pPr lvl="1"/>
            <a:endParaRPr lang="en-AU" sz="2800" dirty="0">
              <a:latin typeface="+mj-lt"/>
            </a:endParaRPr>
          </a:p>
          <a:p>
            <a:r>
              <a:rPr lang="en-AU" sz="3200" dirty="0"/>
              <a:t>End block </a:t>
            </a:r>
          </a:p>
          <a:p>
            <a:pPr lvl="1"/>
            <a:r>
              <a:rPr lang="en-AU" sz="2800" dirty="0">
                <a:latin typeface="+mj-lt"/>
              </a:rPr>
              <a:t>Statements executed once, after last pipeline object </a:t>
            </a:r>
          </a:p>
        </p:txBody>
      </p:sp>
      <p:sp>
        <p:nvSpPr>
          <p:cNvPr id="3" name="Title 2">
            <a:extLst>
              <a:ext uri="{FF2B5EF4-FFF2-40B4-BE49-F238E27FC236}">
                <a16:creationId xmlns:a16="http://schemas.microsoft.com/office/drawing/2014/main" id="{4C9768E5-E584-40C1-BE9E-FAAFDFA3C1B9}"/>
              </a:ext>
            </a:extLst>
          </p:cNvPr>
          <p:cNvSpPr>
            <a:spLocks noGrp="1"/>
          </p:cNvSpPr>
          <p:nvPr>
            <p:ph type="title"/>
          </p:nvPr>
        </p:nvSpPr>
        <p:spPr/>
        <p:txBody>
          <a:bodyPr/>
          <a:lstStyle/>
          <a:p>
            <a:r>
              <a:rPr lang="en-AU" dirty="0"/>
              <a:t>Foreach-Object - Anatomy</a:t>
            </a:r>
            <a:endParaRPr lang="nl-NL" dirty="0"/>
          </a:p>
        </p:txBody>
      </p:sp>
    </p:spTree>
    <p:extLst>
      <p:ext uri="{BB962C8B-B14F-4D97-AF65-F5344CB8AC3E}">
        <p14:creationId xmlns:p14="http://schemas.microsoft.com/office/powerpoint/2010/main" val="25376790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AU" sz="2400" dirty="0" err="1"/>
              <a:t>ForEach</a:t>
            </a:r>
            <a:r>
              <a:rPr lang="en-AU" sz="2400" dirty="0"/>
              <a:t>-Object often used with positional parameter in simple scenario</a:t>
            </a:r>
          </a:p>
          <a:p>
            <a:endParaRPr lang="en-AU" dirty="0"/>
          </a:p>
        </p:txBody>
      </p:sp>
      <p:sp>
        <p:nvSpPr>
          <p:cNvPr id="2" name="Title 1"/>
          <p:cNvSpPr>
            <a:spLocks noGrp="1"/>
          </p:cNvSpPr>
          <p:nvPr>
            <p:ph type="title"/>
          </p:nvPr>
        </p:nvSpPr>
        <p:spPr/>
        <p:txBody>
          <a:bodyPr/>
          <a:lstStyle/>
          <a:p>
            <a:r>
              <a:rPr lang="en-AU" dirty="0"/>
              <a:t>Foreach-Object -Process Parameter</a:t>
            </a:r>
          </a:p>
        </p:txBody>
      </p:sp>
      <p:graphicFrame>
        <p:nvGraphicFramePr>
          <p:cNvPr id="9" name="Table 8">
            <a:extLst>
              <a:ext uri="{FF2B5EF4-FFF2-40B4-BE49-F238E27FC236}">
                <a16:creationId xmlns:a16="http://schemas.microsoft.com/office/drawing/2014/main" id="{0B137250-A201-46B0-B2A9-C4B9D6971835}"/>
              </a:ext>
            </a:extLst>
          </p:cNvPr>
          <p:cNvGraphicFramePr>
            <a:graphicFrameLocks noGrp="1"/>
          </p:cNvGraphicFramePr>
          <p:nvPr>
            <p:extLst>
              <p:ext uri="{D42A27DB-BD31-4B8C-83A1-F6EECF244321}">
                <p14:modId xmlns:p14="http://schemas.microsoft.com/office/powerpoint/2010/main" val="233855826"/>
              </p:ext>
            </p:extLst>
          </p:nvPr>
        </p:nvGraphicFramePr>
        <p:xfrm>
          <a:off x="298915" y="2109859"/>
          <a:ext cx="11623848" cy="1188720"/>
        </p:xfrm>
        <a:graphic>
          <a:graphicData uri="http://schemas.openxmlformats.org/drawingml/2006/table">
            <a:tbl>
              <a:tblPr firstRow="1" bandRow="1"/>
              <a:tblGrid>
                <a:gridCol w="11623848">
                  <a:extLst>
                    <a:ext uri="{9D8B030D-6E8A-4147-A177-3AD203B41FA5}">
                      <a16:colId xmlns:a16="http://schemas.microsoft.com/office/drawing/2014/main" val="3556183736"/>
                    </a:ext>
                  </a:extLst>
                </a:gridCol>
              </a:tblGrid>
              <a:tr h="820575">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EventLog</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-LogName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Application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-Newest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5</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err="1">
                          <a:solidFill>
                            <a:srgbClr val="E0FFFF"/>
                          </a:solidFill>
                          <a:latin typeface="Lucida Console" panose="020B0609040504020204" pitchFamily="49" charset="0"/>
                        </a:rPr>
                        <a:t>ForEach</a:t>
                      </a:r>
                      <a:r>
                        <a:rPr lang="en-AU" sz="2400" dirty="0">
                          <a:solidFill>
                            <a:srgbClr val="E0FFFF"/>
                          </a:solidFill>
                          <a:latin typeface="Lucida Console" panose="020B0609040504020204" pitchFamily="49" charset="0"/>
                        </a:rPr>
                        <a:t>-Object</a:t>
                      </a:r>
                      <a:r>
                        <a:rPr lang="en-AU" sz="2400" dirty="0">
                          <a:solidFill>
                            <a:srgbClr val="F5F5F5"/>
                          </a:solidFill>
                          <a:latin typeface="Lucida Console" panose="020B0609040504020204" pitchFamily="49" charset="0"/>
                        </a:rPr>
                        <a:t> </a:t>
                      </a:r>
                      <a:r>
                        <a:rPr lang="en-US" sz="2400" dirty="0">
                          <a:solidFill>
                            <a:srgbClr val="F5F5F5"/>
                          </a:solidFill>
                          <a:latin typeface="Lucida Console" panose="020B0609040504020204" pitchFamily="49" charset="0"/>
                        </a:rPr>
                        <a:t>{</a:t>
                      </a:r>
                      <a:r>
                        <a:rPr lang="en-US" sz="2400" dirty="0">
                          <a:solidFill>
                            <a:srgbClr val="FF4500"/>
                          </a:solidFill>
                          <a:latin typeface="Lucida Console" panose="020B0609040504020204" pitchFamily="49" charset="0"/>
                        </a:rPr>
                        <a:t>$_</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Message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Out-File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a:t>
                      </a:r>
                      <a:r>
                        <a:rPr lang="en-US" sz="2400" dirty="0" err="1">
                          <a:solidFill>
                            <a:srgbClr val="FFE4B5"/>
                          </a:solidFill>
                          <a:latin typeface="Lucida Console" panose="020B0609040504020204" pitchFamily="49" charset="0"/>
                        </a:rPr>
                        <a:t>Filepath</a:t>
                      </a:r>
                      <a:r>
                        <a:rPr lang="en-US" sz="2400" dirty="0">
                          <a:solidFill>
                            <a:srgbClr val="F5F5F5"/>
                          </a:solidFill>
                          <a:latin typeface="Lucida Console" panose="020B0609040504020204" pitchFamily="49" charset="0"/>
                        </a:rPr>
                        <a:t> </a:t>
                      </a:r>
                      <a:r>
                        <a:rPr lang="en-US" sz="2400" dirty="0">
                          <a:solidFill>
                            <a:srgbClr val="EE82EE"/>
                          </a:solidFill>
                          <a:latin typeface="Lucida Console" panose="020B0609040504020204" pitchFamily="49" charset="0"/>
                        </a:rPr>
                        <a:t>Events.txt</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-Append</a:t>
                      </a:r>
                      <a:r>
                        <a:rPr lang="en-US" sz="24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464171013"/>
                  </a:ext>
                </a:extLst>
              </a:tr>
            </a:tbl>
          </a:graphicData>
        </a:graphic>
      </p:graphicFrame>
      <p:sp>
        <p:nvSpPr>
          <p:cNvPr id="10" name="Rectangular Callout 6">
            <a:extLst>
              <a:ext uri="{FF2B5EF4-FFF2-40B4-BE49-F238E27FC236}">
                <a16:creationId xmlns:a16="http://schemas.microsoft.com/office/drawing/2014/main" id="{3B55BA4C-DB29-406D-8F07-E183A1333249}"/>
              </a:ext>
            </a:extLst>
          </p:cNvPr>
          <p:cNvSpPr/>
          <p:nvPr/>
        </p:nvSpPr>
        <p:spPr>
          <a:xfrm>
            <a:off x="1752600" y="3402535"/>
            <a:ext cx="2947862" cy="727021"/>
          </a:xfrm>
          <a:prstGeom prst="wedgeRectCallout">
            <a:avLst>
              <a:gd name="adj1" fmla="val 9233"/>
              <a:gd name="adj2" fmla="val -110160"/>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Position 1 is -Process Parameter</a:t>
            </a:r>
          </a:p>
        </p:txBody>
      </p:sp>
      <p:graphicFrame>
        <p:nvGraphicFramePr>
          <p:cNvPr id="12" name="Table 11">
            <a:extLst>
              <a:ext uri="{FF2B5EF4-FFF2-40B4-BE49-F238E27FC236}">
                <a16:creationId xmlns:a16="http://schemas.microsoft.com/office/drawing/2014/main" id="{3CB5C0BD-8EAE-49AF-B854-2103A9FB76FA}"/>
              </a:ext>
            </a:extLst>
          </p:cNvPr>
          <p:cNvGraphicFramePr>
            <a:graphicFrameLocks noGrp="1"/>
          </p:cNvGraphicFramePr>
          <p:nvPr>
            <p:extLst>
              <p:ext uri="{D42A27DB-BD31-4B8C-83A1-F6EECF244321}">
                <p14:modId xmlns:p14="http://schemas.microsoft.com/office/powerpoint/2010/main" val="1602601378"/>
              </p:ext>
            </p:extLst>
          </p:nvPr>
        </p:nvGraphicFramePr>
        <p:xfrm>
          <a:off x="298915" y="4572000"/>
          <a:ext cx="11623848" cy="1188720"/>
        </p:xfrm>
        <a:graphic>
          <a:graphicData uri="http://schemas.openxmlformats.org/drawingml/2006/table">
            <a:tbl>
              <a:tblPr firstRow="1" bandRow="1"/>
              <a:tblGrid>
                <a:gridCol w="11623848">
                  <a:extLst>
                    <a:ext uri="{9D8B030D-6E8A-4147-A177-3AD203B41FA5}">
                      <a16:colId xmlns:a16="http://schemas.microsoft.com/office/drawing/2014/main" val="1568834804"/>
                    </a:ext>
                  </a:extLst>
                </a:gridCol>
              </a:tblGrid>
              <a:tr h="820575">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EventLog</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-LogName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Application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-Newest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5</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err="1">
                          <a:solidFill>
                            <a:srgbClr val="E0FFFF"/>
                          </a:solidFill>
                          <a:latin typeface="Lucida Console" panose="020B0609040504020204" pitchFamily="49" charset="0"/>
                        </a:rPr>
                        <a:t>ForEach</a:t>
                      </a:r>
                      <a:r>
                        <a:rPr lang="en-AU" sz="2400" dirty="0">
                          <a:solidFill>
                            <a:srgbClr val="E0FFFF"/>
                          </a:solidFill>
                          <a:latin typeface="Lucida Console" panose="020B0609040504020204" pitchFamily="49" charset="0"/>
                        </a:rPr>
                        <a:t>-Object</a:t>
                      </a:r>
                      <a:r>
                        <a:rPr lang="en-AU"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-Process</a:t>
                      </a:r>
                      <a:r>
                        <a:rPr lang="en-US" sz="2400" dirty="0">
                          <a:solidFill>
                            <a:srgbClr val="F5F5F5"/>
                          </a:solidFill>
                          <a:latin typeface="Lucida Console" panose="020B0609040504020204" pitchFamily="49" charset="0"/>
                        </a:rPr>
                        <a:t> {</a:t>
                      </a:r>
                      <a:r>
                        <a:rPr lang="en-US" sz="2400" dirty="0">
                          <a:solidFill>
                            <a:srgbClr val="FF4500"/>
                          </a:solidFill>
                          <a:latin typeface="Lucida Console" panose="020B0609040504020204" pitchFamily="49" charset="0"/>
                        </a:rPr>
                        <a:t>$_</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Message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Out-File</a:t>
                      </a:r>
                      <a:r>
                        <a:rPr lang="en-US" sz="2400" dirty="0">
                          <a:solidFill>
                            <a:srgbClr val="F5F5F5"/>
                          </a:solidFill>
                          <a:latin typeface="Lucida Console" panose="020B0609040504020204" pitchFamily="49" charset="0"/>
                        </a:rPr>
                        <a:t> </a:t>
                      </a:r>
                      <a:r>
                        <a:rPr lang="en-US" sz="2400" dirty="0">
                          <a:solidFill>
                            <a:srgbClr val="EE82EE"/>
                          </a:solidFill>
                          <a:latin typeface="Lucida Console" panose="020B0609040504020204" pitchFamily="49" charset="0"/>
                        </a:rPr>
                        <a:t>Events.txt</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-Append</a:t>
                      </a:r>
                      <a:r>
                        <a:rPr lang="en-US" sz="24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93460031"/>
                  </a:ext>
                </a:extLst>
              </a:tr>
            </a:tbl>
          </a:graphicData>
        </a:graphic>
      </p:graphicFrame>
      <p:sp>
        <p:nvSpPr>
          <p:cNvPr id="14" name="Rectangular Callout 8">
            <a:extLst>
              <a:ext uri="{FF2B5EF4-FFF2-40B4-BE49-F238E27FC236}">
                <a16:creationId xmlns:a16="http://schemas.microsoft.com/office/drawing/2014/main" id="{55E420B1-8D3D-4CCF-9464-4E00DF88B1B1}"/>
              </a:ext>
            </a:extLst>
          </p:cNvPr>
          <p:cNvSpPr/>
          <p:nvPr/>
        </p:nvSpPr>
        <p:spPr>
          <a:xfrm>
            <a:off x="1981200" y="5918588"/>
            <a:ext cx="3200400" cy="727021"/>
          </a:xfrm>
          <a:prstGeom prst="wedgeRectCallout">
            <a:avLst>
              <a:gd name="adj1" fmla="val 5357"/>
              <a:gd name="adj2" fmla="val -128212"/>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Parameter can be named</a:t>
            </a:r>
          </a:p>
        </p:txBody>
      </p:sp>
    </p:spTree>
    <p:extLst>
      <p:ext uri="{BB962C8B-B14F-4D97-AF65-F5344CB8AC3E}">
        <p14:creationId xmlns:p14="http://schemas.microsoft.com/office/powerpoint/2010/main" val="24575048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Begin, Process and End Parameters</a:t>
            </a:r>
            <a:endParaRPr lang="en-AU" dirty="0"/>
          </a:p>
        </p:txBody>
      </p:sp>
      <p:sp>
        <p:nvSpPr>
          <p:cNvPr id="3" name="Content Placeholder 2"/>
          <p:cNvSpPr>
            <a:spLocks noGrp="1"/>
          </p:cNvSpPr>
          <p:nvPr>
            <p:ph type="body" sz="quarter" idx="10"/>
          </p:nvPr>
        </p:nvSpPr>
        <p:spPr/>
        <p:txBody>
          <a:bodyPr>
            <a:normAutofit/>
          </a:bodyPr>
          <a:lstStyle/>
          <a:p>
            <a:pPr marL="0" indent="0">
              <a:buNone/>
            </a:pPr>
            <a:r>
              <a:rPr lang="en-AU" sz="2800" dirty="0" err="1"/>
              <a:t>ForEach</a:t>
            </a:r>
            <a:r>
              <a:rPr lang="en-AU" sz="2800" dirty="0"/>
              <a:t>-Object cmdlet supports Begin, Process, and End Parameters</a:t>
            </a:r>
            <a:endParaRPr lang="en-AU" dirty="0"/>
          </a:p>
          <a:p>
            <a:endParaRPr lang="en-AU" dirty="0"/>
          </a:p>
        </p:txBody>
      </p:sp>
      <p:graphicFrame>
        <p:nvGraphicFramePr>
          <p:cNvPr id="7" name="Table 6">
            <a:extLst>
              <a:ext uri="{FF2B5EF4-FFF2-40B4-BE49-F238E27FC236}">
                <a16:creationId xmlns:a16="http://schemas.microsoft.com/office/drawing/2014/main" id="{9525028F-681C-40B1-8F61-3F0DC407DEA5}"/>
              </a:ext>
            </a:extLst>
          </p:cNvPr>
          <p:cNvGraphicFramePr>
            <a:graphicFrameLocks noGrp="1"/>
          </p:cNvGraphicFramePr>
          <p:nvPr>
            <p:extLst>
              <p:ext uri="{D42A27DB-BD31-4B8C-83A1-F6EECF244321}">
                <p14:modId xmlns:p14="http://schemas.microsoft.com/office/powerpoint/2010/main" val="16389537"/>
              </p:ext>
            </p:extLst>
          </p:nvPr>
        </p:nvGraphicFramePr>
        <p:xfrm>
          <a:off x="298915" y="2026920"/>
          <a:ext cx="11623848" cy="2745410"/>
        </p:xfrm>
        <a:graphic>
          <a:graphicData uri="http://schemas.openxmlformats.org/drawingml/2006/table">
            <a:tbl>
              <a:tblPr firstRow="1" bandRow="1"/>
              <a:tblGrid>
                <a:gridCol w="11623848">
                  <a:extLst>
                    <a:ext uri="{9D8B030D-6E8A-4147-A177-3AD203B41FA5}">
                      <a16:colId xmlns:a16="http://schemas.microsoft.com/office/drawing/2014/main" val="2751128006"/>
                    </a:ext>
                  </a:extLst>
                </a:gridCol>
              </a:tblGrid>
              <a:tr h="1129970">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marL="0" indent="0" algn="l">
                        <a:buFont typeface="Arial" panose="020B0604020202020204" pitchFamily="34" charset="0"/>
                        <a:buNone/>
                      </a:pPr>
                      <a:r>
                        <a:rPr lang="en-AU" sz="2400" b="0" dirty="0">
                          <a:solidFill>
                            <a:schemeClr val="tx1"/>
                          </a:solidFill>
                          <a:latin typeface="Segoe UI Light" panose="020B0502040204020203" pitchFamily="34" charset="0"/>
                          <a:cs typeface="Segoe UI Light" panose="020B0502040204020203" pitchFamily="34" charset="0"/>
                        </a:rPr>
                        <a:t>Begin block </a:t>
                      </a:r>
                      <a:r>
                        <a:rPr lang="en-AU" sz="2400" b="0" dirty="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AU" sz="2400" b="0" dirty="0">
                          <a:solidFill>
                            <a:schemeClr val="tx1"/>
                          </a:solidFill>
                          <a:latin typeface="Segoe UI Light" panose="020B0502040204020203" pitchFamily="34" charset="0"/>
                          <a:cs typeface="Segoe UI Light" panose="020B0502040204020203" pitchFamily="34" charset="0"/>
                        </a:rPr>
                        <a:t>run once before any items are processed</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50962951"/>
                  </a:ext>
                </a:extLst>
              </a:tr>
              <a:tr h="1365282">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err="1">
                          <a:solidFill>
                            <a:srgbClr val="E0FFFF"/>
                          </a:solidFill>
                          <a:latin typeface="Lucida Console" panose="020B0609040504020204" pitchFamily="49" charset="0"/>
                        </a:rPr>
                        <a:t>ForEach</a:t>
                      </a:r>
                      <a:r>
                        <a:rPr lang="en-AU" sz="2000" dirty="0">
                          <a:solidFill>
                            <a:srgbClr val="E0FFFF"/>
                          </a:solidFill>
                          <a:latin typeface="Lucida Console" panose="020B0609040504020204" pitchFamily="49" charset="0"/>
                        </a:rPr>
                        <a:t>-Object</a:t>
                      </a:r>
                      <a:r>
                        <a:rPr lang="en-AU" sz="2000" dirty="0">
                          <a:solidFill>
                            <a:srgbClr val="F5F5F5"/>
                          </a:solidFill>
                          <a:latin typeface="Lucida Console" panose="020B0609040504020204" pitchFamily="49" charset="0"/>
                        </a:rPr>
                        <a:t> </a:t>
                      </a:r>
                    </a:p>
                    <a:p>
                      <a:r>
                        <a:rPr lang="en-AU" sz="2000" dirty="0">
                          <a:solidFill>
                            <a:srgbClr val="FFE4B5"/>
                          </a:solidFill>
                          <a:latin typeface="Lucida Console" panose="020B0609040504020204" pitchFamily="49" charset="0"/>
                        </a:rPr>
                        <a:t>-Begin</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Remove-Item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.\Events.txt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"Start"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ForegroundColor</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Red</a:t>
                      </a:r>
                      <a:r>
                        <a:rPr lang="en-AU" sz="2000" dirty="0">
                          <a:solidFill>
                            <a:srgbClr val="F5F5F5"/>
                          </a:solidFill>
                          <a:latin typeface="Lucida Console" panose="020B0609040504020204" pitchFamily="49" charset="0"/>
                        </a:rPr>
                        <a:t>} </a:t>
                      </a:r>
                    </a:p>
                    <a:p>
                      <a:r>
                        <a:rPr lang="en-AU" sz="2000" dirty="0">
                          <a:solidFill>
                            <a:schemeClr val="tx1">
                              <a:lumMod val="60000"/>
                              <a:lumOff val="40000"/>
                            </a:schemeClr>
                          </a:solidFill>
                          <a:latin typeface="Lucida Console" panose="020B0609040504020204" pitchFamily="49" charset="0"/>
                        </a:rPr>
                        <a:t>-</a:t>
                      </a:r>
                      <a:r>
                        <a:rPr lang="en-AU" sz="2000" dirty="0">
                          <a:solidFill>
                            <a:schemeClr val="tx1">
                              <a:lumMod val="60000"/>
                              <a:lumOff val="40000"/>
                            </a:schemeClr>
                          </a:solidFill>
                          <a:latin typeface="Lucida Console" panose="020B0609040504020204" pitchFamily="49" charset="0"/>
                          <a:ea typeface=""/>
                          <a:cs typeface=""/>
                        </a:rPr>
                        <a:t>Process {</a:t>
                      </a:r>
                      <a:r>
                        <a:rPr lang="en-US" sz="2000" dirty="0">
                          <a:solidFill>
                            <a:schemeClr val="tx1">
                              <a:lumMod val="60000"/>
                              <a:lumOff val="40000"/>
                            </a:schemeClr>
                          </a:solidFill>
                          <a:latin typeface="Lucida Console" panose="020B0609040504020204" pitchFamily="49" charset="0"/>
                          <a:ea typeface=""/>
                          <a:cs typeface=""/>
                        </a:rPr>
                        <a:t>$_.Message | Out-File -</a:t>
                      </a:r>
                      <a:r>
                        <a:rPr lang="en-US" sz="2000" dirty="0" err="1">
                          <a:solidFill>
                            <a:schemeClr val="tx1">
                              <a:lumMod val="60000"/>
                              <a:lumOff val="40000"/>
                            </a:schemeClr>
                          </a:solidFill>
                          <a:latin typeface="Lucida Console" panose="020B0609040504020204" pitchFamily="49" charset="0"/>
                          <a:ea typeface=""/>
                          <a:cs typeface=""/>
                        </a:rPr>
                        <a:t>Filepath</a:t>
                      </a:r>
                      <a:r>
                        <a:rPr lang="en-US" sz="2000" dirty="0">
                          <a:solidFill>
                            <a:schemeClr val="tx1">
                              <a:lumMod val="60000"/>
                              <a:lumOff val="40000"/>
                            </a:schemeClr>
                          </a:solidFill>
                          <a:latin typeface="Lucida Console" panose="020B0609040504020204" pitchFamily="49" charset="0"/>
                          <a:ea typeface=""/>
                          <a:cs typeface=""/>
                        </a:rPr>
                        <a:t> Events.txt -Append</a:t>
                      </a:r>
                      <a:r>
                        <a:rPr lang="en-AU" sz="2000" dirty="0">
                          <a:solidFill>
                            <a:schemeClr val="tx1">
                              <a:lumMod val="60000"/>
                              <a:lumOff val="40000"/>
                            </a:schemeClr>
                          </a:solidFill>
                          <a:latin typeface="Lucida Console" panose="020B0609040504020204" pitchFamily="49" charset="0"/>
                          <a:ea typeface=""/>
                          <a:cs typeface=""/>
                        </a:rPr>
                        <a:t>} </a:t>
                      </a:r>
                    </a:p>
                    <a:p>
                      <a:r>
                        <a:rPr lang="en-AU" sz="2000" dirty="0">
                          <a:solidFill>
                            <a:schemeClr val="tx1">
                              <a:lumMod val="60000"/>
                              <a:lumOff val="40000"/>
                            </a:schemeClr>
                          </a:solidFill>
                          <a:latin typeface="Lucida Console" panose="020B0609040504020204" pitchFamily="49" charset="0"/>
                        </a:rPr>
                        <a:t>-End {Write-Host "End" -</a:t>
                      </a:r>
                      <a:r>
                        <a:rPr lang="en-AU" sz="2000" dirty="0" err="1">
                          <a:solidFill>
                            <a:schemeClr val="tx1">
                              <a:lumMod val="60000"/>
                              <a:lumOff val="40000"/>
                            </a:schemeClr>
                          </a:solidFill>
                          <a:latin typeface="Lucida Console" panose="020B0609040504020204" pitchFamily="49" charset="0"/>
                        </a:rPr>
                        <a:t>ForegroundColor</a:t>
                      </a:r>
                      <a:r>
                        <a:rPr lang="en-AU" sz="2000" dirty="0">
                          <a:solidFill>
                            <a:schemeClr val="tx1">
                              <a:lumMod val="60000"/>
                              <a:lumOff val="40000"/>
                            </a:schemeClr>
                          </a:solidFill>
                          <a:latin typeface="Lucida Console" panose="020B0609040504020204" pitchFamily="49" charset="0"/>
                        </a:rPr>
                        <a:t> Green; notepad.exe Events.txt}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73818822"/>
                  </a:ext>
                </a:extLst>
              </a:tr>
            </a:tbl>
          </a:graphicData>
        </a:graphic>
      </p:graphicFrame>
    </p:spTree>
    <p:extLst>
      <p:ext uri="{BB962C8B-B14F-4D97-AF65-F5344CB8AC3E}">
        <p14:creationId xmlns:p14="http://schemas.microsoft.com/office/powerpoint/2010/main" val="25791773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Begin, Process and End Parameters</a:t>
            </a:r>
            <a:endParaRPr lang="en-AU" dirty="0"/>
          </a:p>
        </p:txBody>
      </p:sp>
      <p:sp>
        <p:nvSpPr>
          <p:cNvPr id="3" name="Content Placeholder 2"/>
          <p:cNvSpPr>
            <a:spLocks noGrp="1"/>
          </p:cNvSpPr>
          <p:nvPr>
            <p:ph type="body" sz="quarter" idx="10"/>
          </p:nvPr>
        </p:nvSpPr>
        <p:spPr/>
        <p:txBody>
          <a:bodyPr>
            <a:normAutofit/>
          </a:bodyPr>
          <a:lstStyle/>
          <a:p>
            <a:pPr marL="0" indent="0">
              <a:buNone/>
            </a:pPr>
            <a:r>
              <a:rPr lang="en-AU" sz="2800" dirty="0" err="1"/>
              <a:t>ForEach</a:t>
            </a:r>
            <a:r>
              <a:rPr lang="en-AU" sz="2800" dirty="0"/>
              <a:t>-Object cmdlet supports Begin, Process, and End Parameters</a:t>
            </a:r>
            <a:endParaRPr lang="en-AU" dirty="0"/>
          </a:p>
          <a:p>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017494007"/>
              </p:ext>
            </p:extLst>
          </p:nvPr>
        </p:nvGraphicFramePr>
        <p:xfrm>
          <a:off x="298915" y="2026920"/>
          <a:ext cx="11623848" cy="2602284"/>
        </p:xfrm>
        <a:graphic>
          <a:graphicData uri="http://schemas.openxmlformats.org/drawingml/2006/table">
            <a:tbl>
              <a:tblPr firstRow="1" bandRow="1"/>
              <a:tblGrid>
                <a:gridCol w="11623848">
                  <a:extLst>
                    <a:ext uri="{9D8B030D-6E8A-4147-A177-3AD203B41FA5}">
                      <a16:colId xmlns:a16="http://schemas.microsoft.com/office/drawing/2014/main" val="60011841"/>
                    </a:ext>
                  </a:extLst>
                </a:gridCol>
              </a:tblGrid>
              <a:tr h="98684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marL="0" indent="0" algn="l">
                        <a:buFont typeface="Arial" panose="020B0604020202020204" pitchFamily="34" charset="0"/>
                        <a:buNone/>
                      </a:pPr>
                      <a:r>
                        <a:rPr lang="en-AU" sz="2400" b="0" dirty="0">
                          <a:solidFill>
                            <a:schemeClr val="tx1"/>
                          </a:solidFill>
                          <a:latin typeface="Segoe UI Light" panose="020B0502040204020203" pitchFamily="34" charset="0"/>
                          <a:cs typeface="Segoe UI Light" panose="020B0502040204020203" pitchFamily="34" charset="0"/>
                        </a:rPr>
                        <a:t>Process block </a:t>
                      </a:r>
                      <a:r>
                        <a:rPr lang="en-AU" sz="2400" b="0" dirty="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r>
                        <a:rPr lang="en-AU" sz="2400" b="0" dirty="0">
                          <a:solidFill>
                            <a:schemeClr val="tx1"/>
                          </a:solidFill>
                          <a:latin typeface="Segoe UI Light" panose="020B0502040204020203" pitchFamily="34" charset="0"/>
                          <a:cs typeface="Segoe UI Light" panose="020B0502040204020203" pitchFamily="34" charset="0"/>
                        </a:rPr>
                        <a:t> run for each object on pipeline </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25995658"/>
                  </a:ext>
                </a:extLst>
              </a:tr>
              <a:tr h="84686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err="1">
                          <a:solidFill>
                            <a:srgbClr val="E0FFFF"/>
                          </a:solidFill>
                          <a:latin typeface="Lucida Console" panose="020B0609040504020204" pitchFamily="49" charset="0"/>
                        </a:rPr>
                        <a:t>ForEach</a:t>
                      </a:r>
                      <a:r>
                        <a:rPr lang="en-AU" sz="2000" dirty="0">
                          <a:solidFill>
                            <a:srgbClr val="E0FFFF"/>
                          </a:solidFill>
                          <a:latin typeface="Lucida Console" panose="020B0609040504020204" pitchFamily="49" charset="0"/>
                        </a:rPr>
                        <a:t>-Object</a:t>
                      </a:r>
                      <a:r>
                        <a:rPr lang="en-AU" sz="2000" dirty="0">
                          <a:solidFill>
                            <a:srgbClr val="F5F5F5"/>
                          </a:solidFill>
                          <a:latin typeface="Lucida Console" panose="020B0609040504020204" pitchFamily="49" charset="0"/>
                        </a:rPr>
                        <a:t> </a:t>
                      </a:r>
                    </a:p>
                    <a:p>
                      <a:r>
                        <a:rPr lang="en-AU" sz="2000" dirty="0">
                          <a:solidFill>
                            <a:schemeClr val="tx1">
                              <a:lumMod val="60000"/>
                              <a:lumOff val="40000"/>
                            </a:schemeClr>
                          </a:solidFill>
                          <a:latin typeface="Lucida Console" panose="020B0609040504020204" pitchFamily="49" charset="0"/>
                        </a:rPr>
                        <a:t>-Begin {Remove-Item .\Events.txt; Write-Host "Start" -</a:t>
                      </a:r>
                      <a:r>
                        <a:rPr lang="en-AU" sz="2000" dirty="0" err="1">
                          <a:solidFill>
                            <a:schemeClr val="tx1">
                              <a:lumMod val="60000"/>
                              <a:lumOff val="40000"/>
                            </a:schemeClr>
                          </a:solidFill>
                          <a:latin typeface="Lucida Console" panose="020B0609040504020204" pitchFamily="49" charset="0"/>
                        </a:rPr>
                        <a:t>ForegroundColor</a:t>
                      </a:r>
                      <a:r>
                        <a:rPr lang="en-AU" sz="2000" dirty="0">
                          <a:solidFill>
                            <a:schemeClr val="tx1">
                              <a:lumMod val="60000"/>
                              <a:lumOff val="40000"/>
                            </a:schemeClr>
                          </a:solidFill>
                          <a:latin typeface="Lucida Console" panose="020B0609040504020204" pitchFamily="49" charset="0"/>
                        </a:rPr>
                        <a:t> Red} </a:t>
                      </a:r>
                    </a:p>
                    <a:p>
                      <a:r>
                        <a:rPr lang="en-AU" sz="2000" dirty="0">
                          <a:solidFill>
                            <a:srgbClr val="FFE4B5"/>
                          </a:solidFill>
                          <a:latin typeface="Lucida Console" panose="020B0609040504020204" pitchFamily="49" charset="0"/>
                        </a:rPr>
                        <a:t>-Process</a:t>
                      </a:r>
                      <a:r>
                        <a:rPr lang="en-AU"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$_</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Message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Out-File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Filepath</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Events.txt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-Append</a:t>
                      </a:r>
                      <a:r>
                        <a:rPr lang="en-AU" sz="2000" dirty="0">
                          <a:solidFill>
                            <a:srgbClr val="F5F5F5"/>
                          </a:solidFill>
                          <a:latin typeface="Lucida Console" panose="020B0609040504020204" pitchFamily="49" charset="0"/>
                        </a:rPr>
                        <a:t>} </a:t>
                      </a:r>
                    </a:p>
                    <a:p>
                      <a:r>
                        <a:rPr lang="en-AU" sz="2000" dirty="0">
                          <a:solidFill>
                            <a:schemeClr val="tx1">
                              <a:lumMod val="60000"/>
                              <a:lumOff val="40000"/>
                            </a:schemeClr>
                          </a:solidFill>
                          <a:latin typeface="Lucida Console" panose="020B0609040504020204" pitchFamily="49" charset="0"/>
                        </a:rPr>
                        <a:t>-End {Write-Host "End" -</a:t>
                      </a:r>
                      <a:r>
                        <a:rPr lang="en-AU" sz="2000" dirty="0" err="1">
                          <a:solidFill>
                            <a:schemeClr val="tx1">
                              <a:lumMod val="60000"/>
                              <a:lumOff val="40000"/>
                            </a:schemeClr>
                          </a:solidFill>
                          <a:latin typeface="Lucida Console" panose="020B0609040504020204" pitchFamily="49" charset="0"/>
                        </a:rPr>
                        <a:t>ForegroundColor</a:t>
                      </a:r>
                      <a:r>
                        <a:rPr lang="en-AU" sz="2000" dirty="0">
                          <a:solidFill>
                            <a:schemeClr val="tx1">
                              <a:lumMod val="60000"/>
                              <a:lumOff val="40000"/>
                            </a:schemeClr>
                          </a:solidFill>
                          <a:latin typeface="Lucida Console" panose="020B0609040504020204" pitchFamily="49" charset="0"/>
                        </a:rPr>
                        <a:t> Green; notepad.exe Events.txt}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037309719"/>
                  </a:ext>
                </a:extLst>
              </a:tr>
            </a:tbl>
          </a:graphicData>
        </a:graphic>
      </p:graphicFrame>
    </p:spTree>
    <p:extLst>
      <p:ext uri="{BB962C8B-B14F-4D97-AF65-F5344CB8AC3E}">
        <p14:creationId xmlns:p14="http://schemas.microsoft.com/office/powerpoint/2010/main" val="33093735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Begin, Process and End Parameters</a:t>
            </a:r>
          </a:p>
        </p:txBody>
      </p:sp>
      <p:sp>
        <p:nvSpPr>
          <p:cNvPr id="3" name="Content Placeholder 2"/>
          <p:cNvSpPr>
            <a:spLocks noGrp="1"/>
          </p:cNvSpPr>
          <p:nvPr>
            <p:ph type="body" sz="quarter" idx="10"/>
          </p:nvPr>
        </p:nvSpPr>
        <p:spPr/>
        <p:txBody>
          <a:bodyPr>
            <a:normAutofit/>
          </a:bodyPr>
          <a:lstStyle/>
          <a:p>
            <a:pPr marL="0" indent="0">
              <a:buNone/>
            </a:pPr>
            <a:r>
              <a:rPr lang="en-AU" sz="2800" dirty="0" err="1"/>
              <a:t>ForEach</a:t>
            </a:r>
            <a:r>
              <a:rPr lang="en-AU" sz="2800" dirty="0"/>
              <a:t>-Object cmdlet supports Begin, Process, and End Parameters</a:t>
            </a:r>
            <a:endParaRPr lang="en-AU" dirty="0"/>
          </a:p>
          <a:p>
            <a:endParaRPr lang="en-AU" dirty="0"/>
          </a:p>
        </p:txBody>
      </p:sp>
      <p:graphicFrame>
        <p:nvGraphicFramePr>
          <p:cNvPr id="7" name="Table 6">
            <a:extLst>
              <a:ext uri="{FF2B5EF4-FFF2-40B4-BE49-F238E27FC236}">
                <a16:creationId xmlns:a16="http://schemas.microsoft.com/office/drawing/2014/main" id="{4F6CB5E2-2384-4388-819C-B5BCDE2C0ECB}"/>
              </a:ext>
            </a:extLst>
          </p:cNvPr>
          <p:cNvGraphicFramePr>
            <a:graphicFrameLocks noGrp="1"/>
          </p:cNvGraphicFramePr>
          <p:nvPr>
            <p:extLst>
              <p:ext uri="{D42A27DB-BD31-4B8C-83A1-F6EECF244321}">
                <p14:modId xmlns:p14="http://schemas.microsoft.com/office/powerpoint/2010/main" val="2030186267"/>
              </p:ext>
            </p:extLst>
          </p:nvPr>
        </p:nvGraphicFramePr>
        <p:xfrm>
          <a:off x="298915" y="2026920"/>
          <a:ext cx="11623848" cy="2708715"/>
        </p:xfrm>
        <a:graphic>
          <a:graphicData uri="http://schemas.openxmlformats.org/drawingml/2006/table">
            <a:tbl>
              <a:tblPr firstRow="1" bandRow="1"/>
              <a:tblGrid>
                <a:gridCol w="11623848">
                  <a:extLst>
                    <a:ext uri="{9D8B030D-6E8A-4147-A177-3AD203B41FA5}">
                      <a16:colId xmlns:a16="http://schemas.microsoft.com/office/drawing/2014/main" val="60011841"/>
                    </a:ext>
                  </a:extLst>
                </a:gridCol>
              </a:tblGrid>
              <a:tr h="1093275">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marL="0" indent="0" algn="l">
                        <a:buFont typeface="Arial" panose="020B0604020202020204" pitchFamily="34" charset="0"/>
                        <a:buNone/>
                      </a:pPr>
                      <a:r>
                        <a:rPr lang="en-AU" sz="2400" b="0" dirty="0">
                          <a:solidFill>
                            <a:schemeClr val="tx1"/>
                          </a:solidFill>
                          <a:latin typeface="Segoe UI Light" panose="020B0502040204020203" pitchFamily="34" charset="0"/>
                          <a:cs typeface="Segoe UI Light" panose="020B0502040204020203" pitchFamily="34" charset="0"/>
                        </a:rPr>
                        <a:t>End block </a:t>
                      </a:r>
                      <a:r>
                        <a:rPr lang="en-AU" sz="2400" b="0" dirty="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r>
                        <a:rPr lang="en-AU" sz="2400" b="0" baseline="0" dirty="0">
                          <a:solidFill>
                            <a:schemeClr val="tx1"/>
                          </a:solidFill>
                          <a:latin typeface="Segoe UI Light" panose="020B0502040204020203" pitchFamily="34" charset="0"/>
                          <a:cs typeface="Segoe UI Light" panose="020B0502040204020203" pitchFamily="34" charset="0"/>
                        </a:rPr>
                        <a:t> run once after all items have been processed</a:t>
                      </a:r>
                      <a:endParaRPr lang="en-AU" sz="24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25995658"/>
                  </a:ext>
                </a:extLst>
              </a:tr>
              <a:tr h="1302853">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err="1">
                          <a:solidFill>
                            <a:srgbClr val="E0FFFF"/>
                          </a:solidFill>
                          <a:latin typeface="Lucida Console" panose="020B0609040504020204" pitchFamily="49" charset="0"/>
                        </a:rPr>
                        <a:t>ForEach</a:t>
                      </a:r>
                      <a:r>
                        <a:rPr lang="en-AU" sz="2000" dirty="0">
                          <a:solidFill>
                            <a:srgbClr val="E0FFFF"/>
                          </a:solidFill>
                          <a:latin typeface="Lucida Console" panose="020B0609040504020204" pitchFamily="49" charset="0"/>
                        </a:rPr>
                        <a:t>-Object</a:t>
                      </a:r>
                      <a:r>
                        <a:rPr lang="en-AU" sz="2000" dirty="0">
                          <a:solidFill>
                            <a:srgbClr val="F5F5F5"/>
                          </a:solidFill>
                          <a:latin typeface="Lucida Console" panose="020B0609040504020204" pitchFamily="49" charset="0"/>
                        </a:rPr>
                        <a:t> </a:t>
                      </a:r>
                    </a:p>
                    <a:p>
                      <a:r>
                        <a:rPr lang="en-AU" sz="2000" dirty="0">
                          <a:solidFill>
                            <a:schemeClr val="tx1">
                              <a:lumMod val="60000"/>
                              <a:lumOff val="40000"/>
                            </a:schemeClr>
                          </a:solidFill>
                          <a:latin typeface="Lucida Console" panose="020B0609040504020204" pitchFamily="49" charset="0"/>
                        </a:rPr>
                        <a:t>-Begin {Remove-Item .\Events.txt; Write-Host "Start" -</a:t>
                      </a:r>
                      <a:r>
                        <a:rPr lang="en-AU" sz="2000" dirty="0" err="1">
                          <a:solidFill>
                            <a:schemeClr val="tx1">
                              <a:lumMod val="60000"/>
                              <a:lumOff val="40000"/>
                            </a:schemeClr>
                          </a:solidFill>
                          <a:latin typeface="Lucida Console" panose="020B0609040504020204" pitchFamily="49" charset="0"/>
                        </a:rPr>
                        <a:t>ForegroundColor</a:t>
                      </a:r>
                      <a:r>
                        <a:rPr lang="en-AU" sz="2000" dirty="0">
                          <a:solidFill>
                            <a:schemeClr val="tx1">
                              <a:lumMod val="60000"/>
                              <a:lumOff val="40000"/>
                            </a:schemeClr>
                          </a:solidFill>
                          <a:latin typeface="Lucida Console" panose="020B0609040504020204" pitchFamily="49" charset="0"/>
                        </a:rPr>
                        <a:t> Red} </a:t>
                      </a:r>
                    </a:p>
                    <a:p>
                      <a:r>
                        <a:rPr lang="en-AU" sz="2000" kern="1200" dirty="0">
                          <a:solidFill>
                            <a:schemeClr val="tx1">
                              <a:lumMod val="60000"/>
                              <a:lumOff val="40000"/>
                            </a:schemeClr>
                          </a:solidFill>
                          <a:latin typeface="Lucida Console" panose="020B0609040504020204" pitchFamily="49" charset="0"/>
                        </a:rPr>
                        <a:t>-Process {</a:t>
                      </a:r>
                      <a:r>
                        <a:rPr lang="en-US" sz="2000" kern="1200" dirty="0">
                          <a:solidFill>
                            <a:schemeClr val="tx1">
                              <a:lumMod val="60000"/>
                              <a:lumOff val="40000"/>
                            </a:schemeClr>
                          </a:solidFill>
                          <a:latin typeface="Lucida Console" panose="020B0609040504020204" pitchFamily="49" charset="0"/>
                        </a:rPr>
                        <a:t>$_.Message | Out-File -</a:t>
                      </a:r>
                      <a:r>
                        <a:rPr lang="en-US" sz="2000" kern="1200" dirty="0" err="1">
                          <a:solidFill>
                            <a:schemeClr val="tx1">
                              <a:lumMod val="60000"/>
                              <a:lumOff val="40000"/>
                            </a:schemeClr>
                          </a:solidFill>
                          <a:latin typeface="Lucida Console" panose="020B0609040504020204" pitchFamily="49" charset="0"/>
                        </a:rPr>
                        <a:t>Filepath</a:t>
                      </a:r>
                      <a:r>
                        <a:rPr lang="en-US" sz="2000" kern="1200" dirty="0">
                          <a:solidFill>
                            <a:schemeClr val="tx1">
                              <a:lumMod val="60000"/>
                              <a:lumOff val="40000"/>
                            </a:schemeClr>
                          </a:solidFill>
                          <a:latin typeface="Lucida Console" panose="020B0609040504020204" pitchFamily="49" charset="0"/>
                        </a:rPr>
                        <a:t> Events.txt -Append</a:t>
                      </a:r>
                      <a:r>
                        <a:rPr lang="en-AU" sz="2000" kern="1200" dirty="0">
                          <a:solidFill>
                            <a:schemeClr val="tx1">
                              <a:lumMod val="60000"/>
                              <a:lumOff val="40000"/>
                            </a:schemeClr>
                          </a:solidFill>
                          <a:latin typeface="Lucida Console" panose="020B0609040504020204" pitchFamily="49" charset="0"/>
                        </a:rPr>
                        <a:t>} </a:t>
                      </a:r>
                    </a:p>
                    <a:p>
                      <a:r>
                        <a:rPr lang="en-AU" sz="2000" kern="1200" dirty="0">
                          <a:solidFill>
                            <a:srgbClr val="FFE4B5"/>
                          </a:solidFill>
                          <a:latin typeface="Lucida Console" panose="020B0609040504020204" pitchFamily="49" charset="0"/>
                        </a:rPr>
                        <a:t>-End </a:t>
                      </a:r>
                      <a:r>
                        <a:rPr lang="en-AU" sz="2000" kern="1200" dirty="0">
                          <a:solidFill>
                            <a:srgbClr val="F5F5F5"/>
                          </a:solidFill>
                          <a:latin typeface="Lucida Console" panose="020B0609040504020204" pitchFamily="49" charset="0"/>
                        </a:rPr>
                        <a:t>{</a:t>
                      </a:r>
                      <a:r>
                        <a:rPr lang="en-AU" sz="2000" kern="1200" dirty="0">
                          <a:solidFill>
                            <a:srgbClr val="E0FFFF"/>
                          </a:solidFill>
                          <a:latin typeface="Lucida Console" panose="020B0609040504020204" pitchFamily="49" charset="0"/>
                        </a:rPr>
                        <a:t>Write-Host</a:t>
                      </a:r>
                      <a:r>
                        <a:rPr lang="en-AU" sz="2000" dirty="0">
                          <a:solidFill>
                            <a:schemeClr val="tx1">
                              <a:lumMod val="60000"/>
                              <a:lumOff val="40000"/>
                            </a:schemeClr>
                          </a:solidFill>
                          <a:latin typeface="Lucida Console" panose="020B0609040504020204" pitchFamily="49" charset="0"/>
                        </a:rPr>
                        <a:t> </a:t>
                      </a:r>
                      <a:r>
                        <a:rPr lang="en-AU" sz="2000" kern="1200" dirty="0">
                          <a:solidFill>
                            <a:srgbClr val="DB7093"/>
                          </a:solidFill>
                          <a:latin typeface="Lucida Console" panose="020B0609040504020204" pitchFamily="49" charset="0"/>
                        </a:rPr>
                        <a:t>"End" </a:t>
                      </a:r>
                      <a:r>
                        <a:rPr lang="en-AU" sz="2000" kern="1200" dirty="0">
                          <a:solidFill>
                            <a:srgbClr val="FFE4B5"/>
                          </a:solidFill>
                          <a:latin typeface="Lucida Console" panose="020B0609040504020204" pitchFamily="49" charset="0"/>
                        </a:rPr>
                        <a:t>-</a:t>
                      </a:r>
                      <a:r>
                        <a:rPr lang="en-AU" sz="2000" kern="1200" dirty="0" err="1">
                          <a:solidFill>
                            <a:srgbClr val="FFE4B5"/>
                          </a:solidFill>
                          <a:latin typeface="Lucida Console" panose="020B0609040504020204" pitchFamily="49" charset="0"/>
                        </a:rPr>
                        <a:t>ForegroundColor</a:t>
                      </a:r>
                      <a:r>
                        <a:rPr lang="en-AU" sz="2000" kern="1200" dirty="0">
                          <a:solidFill>
                            <a:srgbClr val="FFE4B5"/>
                          </a:solidFill>
                          <a:latin typeface="Lucida Console" panose="020B0609040504020204" pitchFamily="49" charset="0"/>
                        </a:rPr>
                        <a:t> </a:t>
                      </a:r>
                      <a:r>
                        <a:rPr lang="en-AU" sz="2000" kern="1200" dirty="0">
                          <a:solidFill>
                            <a:srgbClr val="EE82EE"/>
                          </a:solidFill>
                          <a:latin typeface="Lucida Console" panose="020B0609040504020204" pitchFamily="49" charset="0"/>
                        </a:rPr>
                        <a:t>Green</a:t>
                      </a:r>
                      <a:r>
                        <a:rPr lang="en-AU" sz="2000" kern="1200" dirty="0">
                          <a:solidFill>
                            <a:srgbClr val="F5F5F5"/>
                          </a:solidFill>
                          <a:latin typeface="Lucida Console" panose="020B0609040504020204" pitchFamily="49" charset="0"/>
                        </a:rPr>
                        <a:t>;</a:t>
                      </a:r>
                      <a:r>
                        <a:rPr lang="en-AU" sz="2000" dirty="0">
                          <a:solidFill>
                            <a:schemeClr val="tx1">
                              <a:lumMod val="60000"/>
                              <a:lumOff val="40000"/>
                            </a:schemeClr>
                          </a:solidFill>
                          <a:latin typeface="Lucida Console" panose="020B0609040504020204" pitchFamily="49" charset="0"/>
                        </a:rPr>
                        <a:t> </a:t>
                      </a:r>
                      <a:r>
                        <a:rPr lang="en-AU" sz="2000" kern="1200" dirty="0">
                          <a:solidFill>
                            <a:srgbClr val="E0FFFF"/>
                          </a:solidFill>
                          <a:latin typeface="Lucida Console" panose="020B0609040504020204" pitchFamily="49" charset="0"/>
                        </a:rPr>
                        <a:t>notepad.exe</a:t>
                      </a:r>
                      <a:r>
                        <a:rPr lang="en-AU" sz="2000" dirty="0">
                          <a:solidFill>
                            <a:schemeClr val="tx1">
                              <a:lumMod val="60000"/>
                              <a:lumOff val="40000"/>
                            </a:schemeClr>
                          </a:solidFill>
                          <a:latin typeface="Lucida Console" panose="020B0609040504020204" pitchFamily="49" charset="0"/>
                        </a:rPr>
                        <a:t> </a:t>
                      </a:r>
                      <a:r>
                        <a:rPr lang="en-AU" sz="2000" kern="1200" dirty="0">
                          <a:solidFill>
                            <a:srgbClr val="EE82EE"/>
                          </a:solidFill>
                          <a:latin typeface="Lucida Console" panose="020B0609040504020204" pitchFamily="49" charset="0"/>
                        </a:rPr>
                        <a:t>Events.txt</a:t>
                      </a:r>
                      <a:r>
                        <a:rPr lang="en-AU" sz="2000" kern="1200" dirty="0">
                          <a:solidFill>
                            <a:srgbClr val="F5F5F5"/>
                          </a:solidFill>
                          <a:latin typeface="Lucida Console" panose="020B0609040504020204" pitchFamily="49" charset="0"/>
                        </a:rPr>
                        <a:t>}</a:t>
                      </a:r>
                      <a:r>
                        <a:rPr lang="en-AU" sz="2000" dirty="0">
                          <a:solidFill>
                            <a:schemeClr val="tx1">
                              <a:lumMod val="60000"/>
                              <a:lumOff val="40000"/>
                            </a:schemeClr>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037309719"/>
                  </a:ext>
                </a:extLst>
              </a:tr>
            </a:tbl>
          </a:graphicData>
        </a:graphic>
      </p:graphicFrame>
    </p:spTree>
    <p:extLst>
      <p:ext uri="{BB962C8B-B14F-4D97-AF65-F5344CB8AC3E}">
        <p14:creationId xmlns:p14="http://schemas.microsoft.com/office/powerpoint/2010/main" val="2103287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321183"/>
          </a:xfrm>
        </p:spPr>
        <p:txBody>
          <a:bodyPr/>
          <a:lstStyle/>
          <a:p>
            <a:r>
              <a:rPr lang="en-AU" sz="3200" dirty="0"/>
              <a:t>Statements can be in an unnamed block or in one or more named blocks</a:t>
            </a:r>
          </a:p>
          <a:p>
            <a:endParaRPr lang="en-AU" sz="3200" dirty="0"/>
          </a:p>
          <a:p>
            <a:r>
              <a:rPr lang="en-AU" sz="3200" dirty="0"/>
              <a:t>Allows custom processing of collections coming from pipelines</a:t>
            </a:r>
          </a:p>
          <a:p>
            <a:endParaRPr lang="en-AU" sz="3200" dirty="0"/>
          </a:p>
          <a:p>
            <a:r>
              <a:rPr lang="en-AU" sz="3200" dirty="0"/>
              <a:t>Can be defined in any order</a:t>
            </a:r>
          </a:p>
          <a:p>
            <a:endParaRPr lang="en-AU" sz="3200" dirty="0"/>
          </a:p>
          <a:p>
            <a:r>
              <a:rPr lang="en-AU" sz="3200" dirty="0"/>
              <a:t>Use the Begin / Process / End blocks</a:t>
            </a:r>
          </a:p>
        </p:txBody>
      </p:sp>
      <p:sp>
        <p:nvSpPr>
          <p:cNvPr id="2" name="Title 1"/>
          <p:cNvSpPr>
            <a:spLocks noGrp="1"/>
          </p:cNvSpPr>
          <p:nvPr>
            <p:ph type="title"/>
          </p:nvPr>
        </p:nvSpPr>
        <p:spPr/>
        <p:txBody>
          <a:bodyPr/>
          <a:lstStyle/>
          <a:p>
            <a:r>
              <a:rPr lang="en-AU"/>
              <a:t>Named Blocks in Functions/ScriptBlocks</a:t>
            </a:r>
            <a:endParaRPr lang="en-AU" dirty="0"/>
          </a:p>
        </p:txBody>
      </p:sp>
    </p:spTree>
    <p:extLst>
      <p:ext uri="{BB962C8B-B14F-4D97-AF65-F5344CB8AC3E}">
        <p14:creationId xmlns:p14="http://schemas.microsoft.com/office/powerpoint/2010/main" val="25304550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Basic Operators</a:t>
            </a:r>
          </a:p>
        </p:txBody>
      </p:sp>
      <p:sp>
        <p:nvSpPr>
          <p:cNvPr id="7" name="Rectangle 6"/>
          <p:cNvSpPr/>
          <p:nvPr/>
        </p:nvSpPr>
        <p:spPr>
          <a:xfrm>
            <a:off x="1763688" y="1720840"/>
            <a:ext cx="8664624" cy="452431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$true </a:t>
            </a:r>
            <a:r>
              <a:rPr lang="en-US" sz="2400" dirty="0">
                <a:solidFill>
                  <a:srgbClr val="D3D3D3"/>
                </a:solidFill>
                <a:latin typeface="Lucida Console" panose="020B0609040504020204" pitchFamily="49" charset="0"/>
              </a:rPr>
              <a:t>-eq </a:t>
            </a:r>
            <a:r>
              <a:rPr lang="en-US" sz="2400" dirty="0">
                <a:solidFill>
                  <a:srgbClr val="DB7093"/>
                </a:solidFill>
                <a:latin typeface="Lucida Console" panose="020B0609040504020204" pitchFamily="49" charset="0"/>
              </a:rPr>
              <a:t>‘$false’</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'PowerShell'</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gt</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a:t>
            </a:r>
            <a:r>
              <a:rPr lang="en-US" sz="2400" dirty="0" err="1">
                <a:solidFill>
                  <a:srgbClr val="DB7093"/>
                </a:solidFill>
                <a:latin typeface="Lucida Console" panose="020B0609040504020204" pitchFamily="49" charset="0"/>
              </a:rPr>
              <a:t>CMDPrompt</a:t>
            </a:r>
            <a:r>
              <a:rPr lang="en-US" sz="2400" dirty="0">
                <a:solidFill>
                  <a:srgbClr val="DB7093"/>
                </a:solidFill>
                <a:latin typeface="Lucida Console" panose="020B0609040504020204" pitchFamily="49" charset="0"/>
              </a:rPr>
              <a:t>'</a:t>
            </a:r>
          </a:p>
          <a:p>
            <a:r>
              <a:rPr lang="en-AU" sz="2400" dirty="0">
                <a:solidFill>
                  <a:srgbClr val="F5F5F5"/>
                </a:solidFill>
                <a:latin typeface="Lucida Console" panose="020B0609040504020204" pitchFamily="49" charset="0"/>
              </a:rPr>
              <a:t>True</a:t>
            </a:r>
          </a:p>
          <a:p>
            <a:endParaRPr lang="en-US" sz="2400" dirty="0">
              <a:solidFill>
                <a:srgbClr val="98FB98"/>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'a'</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lt</a:t>
            </a:r>
            <a:r>
              <a:rPr lang="en-US" sz="2400" dirty="0">
                <a:solidFill>
                  <a:srgbClr val="D3D3D3"/>
                </a:solidFill>
                <a:latin typeface="Lucida Console" panose="020B0609040504020204" pitchFamily="49" charset="0"/>
              </a:rPr>
              <a:t> </a:t>
            </a:r>
            <a:r>
              <a:rPr lang="en-US" sz="2400" dirty="0">
                <a:solidFill>
                  <a:srgbClr val="DB7093"/>
                </a:solidFill>
                <a:latin typeface="Lucida Console" panose="020B0609040504020204" pitchFamily="49" charset="0"/>
              </a:rPr>
              <a:t>'aa'</a:t>
            </a:r>
            <a:r>
              <a:rPr lang="en-US" sz="2400" dirty="0">
                <a:solidFill>
                  <a:prstClr val="black"/>
                </a:solidFill>
                <a:latin typeface="Lucida Console" panose="020B0609040504020204" pitchFamily="49" charset="0"/>
              </a:rPr>
              <a:t> </a:t>
            </a:r>
            <a:br>
              <a:rPr lang="en-US" sz="2400" dirty="0">
                <a:solidFill>
                  <a:prstClr val="black"/>
                </a:solidFill>
                <a:latin typeface="Lucida Console" panose="020B0609040504020204" pitchFamily="49" charset="0"/>
              </a:rPr>
            </a:br>
            <a:r>
              <a:rPr lang="en-AU" sz="2400" dirty="0">
                <a:solidFill>
                  <a:srgbClr val="F5F5F5"/>
                </a:solidFill>
                <a:latin typeface="Lucida Console" panose="020B0609040504020204" pitchFamily="49" charset="0"/>
              </a:rPr>
              <a:t>True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$service</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E0FFFF"/>
                </a:solidFill>
                <a:latin typeface="Lucida Console" panose="020B0609040504020204" pitchFamily="49" charset="0"/>
              </a:rPr>
              <a:t>Get-Service</a:t>
            </a:r>
            <a:r>
              <a:rPr lang="en-US" sz="2400" dirty="0">
                <a:solidFill>
                  <a:prstClr val="black"/>
                </a:solidFill>
                <a:latin typeface="Lucida Console" panose="020B0609040504020204" pitchFamily="49" charset="0"/>
              </a:rPr>
              <a:t> </a:t>
            </a:r>
            <a:r>
              <a:rPr lang="en-US" sz="2400" dirty="0">
                <a:solidFill>
                  <a:srgbClr val="EE82EE"/>
                </a:solidFill>
                <a:latin typeface="Lucida Console" panose="020B0609040504020204" pitchFamily="49" charset="0"/>
              </a:rPr>
              <a:t>bits</a:t>
            </a:r>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service</a:t>
            </a:r>
            <a:r>
              <a:rPr lang="en-US" sz="2400" dirty="0" err="1">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Status</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'Running'</a:t>
            </a:r>
          </a:p>
          <a:p>
            <a:r>
              <a:rPr lang="en-AU" sz="2400" dirty="0">
                <a:solidFill>
                  <a:srgbClr val="F5F5F5"/>
                </a:solidFill>
                <a:latin typeface="Lucida Console" panose="020B0609040504020204" pitchFamily="49" charset="0"/>
              </a:rPr>
              <a:t>True</a:t>
            </a:r>
          </a:p>
        </p:txBody>
      </p:sp>
    </p:spTree>
    <p:extLst>
      <p:ext uri="{BB962C8B-B14F-4D97-AF65-F5344CB8AC3E}">
        <p14:creationId xmlns:p14="http://schemas.microsoft.com/office/powerpoint/2010/main" val="22297127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Named Blocks</a:t>
            </a:r>
          </a:p>
        </p:txBody>
      </p:sp>
      <p:sp>
        <p:nvSpPr>
          <p:cNvPr id="8" name="Rectangle 7"/>
          <p:cNvSpPr/>
          <p:nvPr/>
        </p:nvSpPr>
        <p:spPr>
          <a:xfrm>
            <a:off x="457200" y="6183868"/>
            <a:ext cx="11195050" cy="430887"/>
          </a:xfrm>
          <a:prstGeom prst="rect">
            <a:avLst/>
          </a:prstGeom>
          <a:solidFill>
            <a:srgbClr val="012456"/>
          </a:solidFill>
        </p:spPr>
        <p:txBody>
          <a:bodyPr wrap="square">
            <a:spAutoFit/>
          </a:bodyPr>
          <a:lstStyle/>
          <a:p>
            <a:r>
              <a:rPr lang="en-AU" sz="2200" dirty="0">
                <a:solidFill>
                  <a:srgbClr val="E0FFFF"/>
                </a:solidFill>
                <a:latin typeface="Lucida Console" panose="020B0609040504020204" pitchFamily="49" charset="0"/>
              </a:rPr>
              <a:t>PS C:\&gt; Get-</a:t>
            </a:r>
            <a:r>
              <a:rPr lang="en-AU" sz="2200" dirty="0" err="1">
                <a:solidFill>
                  <a:srgbClr val="E0FFFF"/>
                </a:solidFill>
                <a:latin typeface="Lucida Console" panose="020B0609040504020204" pitchFamily="49" charset="0"/>
              </a:rPr>
              <a:t>EventLog</a:t>
            </a:r>
            <a:r>
              <a:rPr lang="en-AU" sz="2200" dirty="0">
                <a:solidFill>
                  <a:srgbClr val="F5F5F5"/>
                </a:solidFill>
                <a:latin typeface="Lucida Console" panose="020B0609040504020204" pitchFamily="49" charset="0"/>
              </a:rPr>
              <a:t> </a:t>
            </a:r>
            <a:r>
              <a:rPr lang="en-AU" sz="2200" dirty="0">
                <a:solidFill>
                  <a:srgbClr val="FFE4B5"/>
                </a:solidFill>
                <a:latin typeface="Lucida Console" panose="020B0609040504020204" pitchFamily="49" charset="0"/>
              </a:rPr>
              <a:t>-</a:t>
            </a:r>
            <a:r>
              <a:rPr lang="en-AU" sz="2200" dirty="0" err="1">
                <a:solidFill>
                  <a:srgbClr val="FFE4B5"/>
                </a:solidFill>
                <a:latin typeface="Lucida Console" panose="020B0609040504020204" pitchFamily="49" charset="0"/>
              </a:rPr>
              <a:t>LogName</a:t>
            </a:r>
            <a:r>
              <a:rPr lang="en-AU" sz="2200" dirty="0">
                <a:solidFill>
                  <a:srgbClr val="F5F5F5"/>
                </a:solidFill>
                <a:latin typeface="Lucida Console" panose="020B0609040504020204" pitchFamily="49" charset="0"/>
              </a:rPr>
              <a:t> </a:t>
            </a:r>
            <a:r>
              <a:rPr lang="en-AU" sz="2200" dirty="0">
                <a:solidFill>
                  <a:srgbClr val="EE82EE"/>
                </a:solidFill>
                <a:latin typeface="Lucida Console" panose="020B0609040504020204" pitchFamily="49" charset="0"/>
              </a:rPr>
              <a:t>Application</a:t>
            </a:r>
            <a:r>
              <a:rPr lang="en-AU" sz="2200" dirty="0">
                <a:solidFill>
                  <a:srgbClr val="F5F5F5"/>
                </a:solidFill>
                <a:latin typeface="Lucida Console" panose="020B0609040504020204" pitchFamily="49" charset="0"/>
              </a:rPr>
              <a:t> </a:t>
            </a:r>
            <a:r>
              <a:rPr lang="en-AU" sz="2200" dirty="0">
                <a:solidFill>
                  <a:srgbClr val="FFE4B5"/>
                </a:solidFill>
                <a:latin typeface="Lucida Console" panose="020B0609040504020204" pitchFamily="49" charset="0"/>
              </a:rPr>
              <a:t>-Newest</a:t>
            </a:r>
            <a:r>
              <a:rPr lang="en-AU" sz="2200" dirty="0">
                <a:solidFill>
                  <a:srgbClr val="F5F5F5"/>
                </a:solidFill>
                <a:latin typeface="Lucida Console" panose="020B0609040504020204" pitchFamily="49" charset="0"/>
              </a:rPr>
              <a:t> </a:t>
            </a:r>
            <a:r>
              <a:rPr lang="en-AU" sz="2200" dirty="0">
                <a:solidFill>
                  <a:srgbClr val="FFE4C4"/>
                </a:solidFill>
                <a:latin typeface="Lucida Console" panose="020B0609040504020204" pitchFamily="49" charset="0"/>
              </a:rPr>
              <a:t>5</a:t>
            </a:r>
            <a:r>
              <a:rPr lang="en-AU" sz="2200" dirty="0">
                <a:solidFill>
                  <a:srgbClr val="F5F5F5"/>
                </a:solidFill>
                <a:latin typeface="Lucida Console" panose="020B0609040504020204" pitchFamily="49" charset="0"/>
              </a:rPr>
              <a:t> | </a:t>
            </a:r>
            <a:r>
              <a:rPr lang="en-AU" sz="2200" dirty="0">
                <a:solidFill>
                  <a:srgbClr val="EE82EE"/>
                </a:solidFill>
                <a:latin typeface="Lucida Console" panose="020B0609040504020204" pitchFamily="49" charset="0"/>
              </a:rPr>
              <a:t>My-Function</a:t>
            </a:r>
            <a:endParaRPr lang="en-AU" sz="2200" dirty="0">
              <a:solidFill>
                <a:srgbClr val="F5F5F5"/>
              </a:solidFill>
              <a:latin typeface="Lucida Console" panose="020B0609040504020204" pitchFamily="49" charset="0"/>
            </a:endParaRPr>
          </a:p>
        </p:txBody>
      </p:sp>
      <p:sp>
        <p:nvSpPr>
          <p:cNvPr id="5" name="Text Placeholder 9">
            <a:extLst>
              <a:ext uri="{FF2B5EF4-FFF2-40B4-BE49-F238E27FC236}">
                <a16:creationId xmlns:a16="http://schemas.microsoft.com/office/drawing/2014/main" id="{0EA0AA99-EDFB-4EF3-9243-21A3F25F7813}"/>
              </a:ext>
            </a:extLst>
          </p:cNvPr>
          <p:cNvSpPr txBox="1">
            <a:spLocks/>
          </p:cNvSpPr>
          <p:nvPr/>
        </p:nvSpPr>
        <p:spPr>
          <a:xfrm>
            <a:off x="463550" y="1189038"/>
            <a:ext cx="11195050" cy="4894262"/>
          </a:xfrm>
          <a:prstGeom prst="rect">
            <a:avLst/>
          </a:prstGeom>
          <a:ln>
            <a:solidFill>
              <a:schemeClr val="tx2">
                <a:lumMod val="75000"/>
                <a:lumOff val="25000"/>
              </a:schemeClr>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457200">
              <a:lnSpc>
                <a:spcPct val="100000"/>
              </a:lnSpc>
              <a:spcBef>
                <a:spcPts val="0"/>
              </a:spcBef>
              <a:buSzTx/>
              <a:buFont typeface="Arial" pitchFamily="34" charset="0"/>
              <a:buNone/>
            </a:pPr>
            <a:r>
              <a:rPr lang="en-US" sz="1800" dirty="0">
                <a:solidFill>
                  <a:srgbClr val="00008B"/>
                </a:solidFill>
                <a:latin typeface="Lucida Console" panose="020B0609040504020204" pitchFamily="49" charset="0"/>
              </a:rPr>
              <a:t>function</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My-Function</a:t>
            </a:r>
            <a:r>
              <a:rPr lang="en-US" sz="1800" dirty="0">
                <a:solidFill>
                  <a:prstClr val="black"/>
                </a:solidFill>
                <a:latin typeface="Lucida Console" panose="020B0609040504020204" pitchFamily="49" charset="0"/>
              </a:rPr>
              <a:t>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Begin</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Remove-Item</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.\Events.txt</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"Start"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Red</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Process</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prstClr val="white"/>
                </a:solidFill>
                <a:latin typeface="Segoe UI"/>
              </a:rPr>
              <a:t> </a:t>
            </a:r>
            <a:r>
              <a:rPr lang="en-US" sz="1800" dirty="0">
                <a:solidFill>
                  <a:srgbClr val="FF4500"/>
                </a:solidFill>
                <a:latin typeface="Lucida Console" panose="020B0609040504020204" pitchFamily="49" charset="0"/>
              </a:rPr>
              <a:t>$_</a:t>
            </a:r>
            <a:r>
              <a:rPr lang="en-US" sz="1800" dirty="0">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Message </a:t>
            </a:r>
            <a:r>
              <a:rPr lang="en-US" sz="1800" dirty="0">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Out-File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Filepath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Events.txt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-Append</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End</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"End"</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Green</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notepad.exe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Events.txt</a:t>
            </a:r>
            <a:endParaRPr lang="en-US" sz="1800" dirty="0">
              <a:solidFill>
                <a:prstClr val="black"/>
              </a:solidFill>
              <a:latin typeface="Lucida Console" panose="020B0609040504020204" pitchFamily="49" charset="0"/>
            </a:endParaRP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 </a:t>
            </a:r>
          </a:p>
          <a:p>
            <a:pPr marL="0" indent="0" defTabSz="457200">
              <a:lnSpc>
                <a:spcPct val="100000"/>
              </a:lnSpc>
              <a:spcBef>
                <a:spcPts val="0"/>
              </a:spcBef>
              <a:buSzTx/>
              <a:buFont typeface="Arial" pitchFamily="34" charset="0"/>
              <a:buNone/>
            </a:pPr>
            <a:r>
              <a:rPr lang="en-US" sz="1800" dirty="0">
                <a:solidFill>
                  <a:prstClr val="black"/>
                </a:solidFill>
                <a:latin typeface="Lucida Console" panose="020B0609040504020204" pitchFamily="49" charset="0"/>
              </a:rPr>
              <a:t>}  </a:t>
            </a:r>
            <a:endParaRPr lang="en-US" sz="1800" dirty="0"/>
          </a:p>
        </p:txBody>
      </p:sp>
    </p:spTree>
    <p:extLst>
      <p:ext uri="{BB962C8B-B14F-4D97-AF65-F5344CB8AC3E}">
        <p14:creationId xmlns:p14="http://schemas.microsoft.com/office/powerpoint/2010/main" val="14324981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name="HIDDEN - Slide36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Begin Process End</a:t>
            </a:r>
            <a:endParaRPr lang="en-US" sz="3600" dirty="0">
              <a:solidFill>
                <a:schemeClr val="tx1"/>
              </a:solidFill>
            </a:endParaRPr>
          </a:p>
        </p:txBody>
      </p:sp>
    </p:spTree>
    <p:extLst>
      <p:ext uri="{BB962C8B-B14F-4D97-AF65-F5344CB8AC3E}">
        <p14:creationId xmlns:p14="http://schemas.microsoft.com/office/powerpoint/2010/main" val="8711281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name="HIDDEN - Slide363">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6960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name="HIDDEN - Slide36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Two ways to accept pipeline input</a:t>
            </a:r>
            <a:endParaRPr lang="en-US" dirty="0"/>
          </a:p>
        </p:txBody>
      </p:sp>
    </p:spTree>
    <p:extLst>
      <p:ext uri="{BB962C8B-B14F-4D97-AF65-F5344CB8AC3E}">
        <p14:creationId xmlns:p14="http://schemas.microsoft.com/office/powerpoint/2010/main" val="1649266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AU" dirty="0"/>
              <a:t>Methods Of Accepting Parameter Pipeline Input</a:t>
            </a:r>
          </a:p>
        </p:txBody>
      </p:sp>
      <p:sp>
        <p:nvSpPr>
          <p:cNvPr id="3" name="Content Placeholder 2"/>
          <p:cNvSpPr>
            <a:spLocks noGrp="1"/>
          </p:cNvSpPr>
          <p:nvPr>
            <p:ph type="body" sz="quarter" idx="10"/>
          </p:nvPr>
        </p:nvSpPr>
        <p:spPr>
          <a:xfrm>
            <a:off x="269239" y="1189177"/>
            <a:ext cx="11653523" cy="3230423"/>
          </a:xfrm>
        </p:spPr>
        <p:txBody>
          <a:bodyPr>
            <a:noAutofit/>
          </a:bodyPr>
          <a:lstStyle/>
          <a:p>
            <a:pPr marL="0" indent="0" rtl="0" fontAlgn="ctr">
              <a:buNone/>
            </a:pPr>
            <a:r>
              <a:rPr lang="en-AU" sz="2800" dirty="0"/>
              <a:t>Cmdlet parameters can accept pipeline input in one of two ways:</a:t>
            </a:r>
          </a:p>
          <a:p>
            <a:pPr marL="457200" indent="-457200" rtl="0" fontAlgn="ctr">
              <a:buFont typeface="Arial" panose="020B0604020202020204" pitchFamily="34" charset="0"/>
              <a:buChar char="•"/>
            </a:pPr>
            <a:r>
              <a:rPr lang="en-AU" sz="2800" dirty="0" err="1"/>
              <a:t>ByValue</a:t>
            </a:r>
            <a:r>
              <a:rPr lang="en-AU" sz="2800" dirty="0"/>
              <a:t> 			(Object Data Type)</a:t>
            </a:r>
          </a:p>
          <a:p>
            <a:pPr marL="457200" indent="-457200" rtl="0" fontAlgn="ctr">
              <a:buFont typeface="Arial" panose="020B0604020202020204" pitchFamily="34" charset="0"/>
              <a:buChar char="•"/>
            </a:pPr>
            <a:r>
              <a:rPr lang="en-AU" sz="2800" dirty="0" err="1"/>
              <a:t>ByPropertyName</a:t>
            </a:r>
            <a:r>
              <a:rPr lang="en-AU" sz="2800" dirty="0"/>
              <a:t> 	(Object Property Name)</a:t>
            </a:r>
          </a:p>
          <a:p>
            <a:pPr rtl="0" fontAlgn="ctr"/>
            <a:endParaRPr lang="en-AU" sz="2800" dirty="0"/>
          </a:p>
          <a:p>
            <a:pPr marL="0" indent="0" rtl="0" fontAlgn="ctr">
              <a:buNone/>
            </a:pPr>
            <a:r>
              <a:rPr lang="en-AU" sz="2800" dirty="0"/>
              <a:t>Cmdlet parameters may accept pipelined objects by value, by property name or both.</a:t>
            </a:r>
          </a:p>
        </p:txBody>
      </p:sp>
    </p:spTree>
    <p:extLst>
      <p:ext uri="{BB962C8B-B14F-4D97-AF65-F5344CB8AC3E}">
        <p14:creationId xmlns:p14="http://schemas.microsoft.com/office/powerpoint/2010/main" val="932867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a:t>Does a Parameter Accept Pipeline Input?</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081255688"/>
              </p:ext>
            </p:extLst>
          </p:nvPr>
        </p:nvGraphicFramePr>
        <p:xfrm>
          <a:off x="1035906" y="1600200"/>
          <a:ext cx="10120187" cy="4846320"/>
        </p:xfrm>
        <a:graphic>
          <a:graphicData uri="http://schemas.openxmlformats.org/drawingml/2006/table">
            <a:tbl>
              <a:tblPr firstRow="1" bandRow="1"/>
              <a:tblGrid>
                <a:gridCol w="10120187">
                  <a:extLst>
                    <a:ext uri="{9D8B030D-6E8A-4147-A177-3AD203B41FA5}">
                      <a16:colId xmlns:a16="http://schemas.microsoft.com/office/drawing/2014/main" val="1298722782"/>
                    </a:ext>
                  </a:extLst>
                </a:gridCol>
              </a:tblGrid>
              <a:tr h="404847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Get-Help</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Restart-Computer</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-Parameter</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ComputerName</a:t>
                      </a:r>
                      <a:endParaRPr lang="en-AU" sz="2400" dirty="0">
                        <a:solidFill>
                          <a:srgbClr val="EE82EE"/>
                        </a:solidFill>
                        <a:latin typeface="Lucida Console" panose="020B0609040504020204" pitchFamily="49" charset="0"/>
                      </a:endParaRPr>
                    </a:p>
                    <a:p>
                      <a:endParaRPr lang="en-US" sz="2400" dirty="0">
                        <a:solidFill>
                          <a:schemeClr val="bg1">
                            <a:lumMod val="65000"/>
                            <a:lumOff val="35000"/>
                          </a:schemeClr>
                        </a:solidFill>
                        <a:latin typeface="Lucida Console" panose="020B0609040504020204" pitchFamily="49" charset="0"/>
                        <a:ea typeface=""/>
                        <a:cs typeface=""/>
                      </a:endParaRPr>
                    </a:p>
                    <a:p>
                      <a:r>
                        <a:rPr lang="en-US" sz="2400" dirty="0">
                          <a:solidFill>
                            <a:schemeClr val="bg1">
                              <a:lumMod val="65000"/>
                              <a:lumOff val="35000"/>
                            </a:schemeClr>
                          </a:solidFill>
                          <a:latin typeface="Lucida Console" panose="020B0609040504020204" pitchFamily="49" charset="0"/>
                          <a:ea typeface=""/>
                          <a:cs typeface=""/>
                        </a:rPr>
                        <a:t> </a:t>
                      </a:r>
                      <a:r>
                        <a:rPr lang="en-US" sz="2400" dirty="0">
                          <a:solidFill>
                            <a:schemeClr val="tx1"/>
                          </a:solidFill>
                          <a:latin typeface="Lucida Console" panose="020B0609040504020204" pitchFamily="49" charset="0"/>
                          <a:ea typeface=""/>
                          <a:cs typeface=""/>
                        </a:rPr>
                        <a:t>-</a:t>
                      </a:r>
                      <a:r>
                        <a:rPr lang="en-US" sz="2400" dirty="0" err="1">
                          <a:solidFill>
                            <a:schemeClr val="bg1"/>
                          </a:solidFill>
                          <a:latin typeface="Lucida Console" panose="020B0609040504020204" pitchFamily="49" charset="0"/>
                          <a:ea typeface=""/>
                          <a:cs typeface=""/>
                        </a:rPr>
                        <a:t>ComputerName</a:t>
                      </a:r>
                      <a:r>
                        <a:rPr lang="en-US" sz="2400" dirty="0">
                          <a:solidFill>
                            <a:schemeClr val="bg1"/>
                          </a:solidFill>
                          <a:latin typeface="Lucida Console" panose="020B0609040504020204" pitchFamily="49" charset="0"/>
                          <a:ea typeface=""/>
                          <a:cs typeface=""/>
                        </a:rPr>
                        <a:t> &lt;String[]&gt;</a:t>
                      </a:r>
                    </a:p>
                    <a:p>
                      <a:endParaRPr lang="en-US" sz="2400" dirty="0">
                        <a:solidFill>
                          <a:schemeClr val="bg1">
                            <a:lumMod val="50000"/>
                            <a:lumOff val="50000"/>
                          </a:schemeClr>
                        </a:solidFill>
                        <a:latin typeface="Lucida Console" panose="020B0609040504020204" pitchFamily="49" charset="0"/>
                        <a:ea typeface=""/>
                        <a:cs typeface=""/>
                      </a:endParaRPr>
                    </a:p>
                    <a:p>
                      <a:r>
                        <a:rPr lang="en-US" sz="2400" dirty="0">
                          <a:solidFill>
                            <a:schemeClr val="bg1">
                              <a:lumMod val="50000"/>
                              <a:lumOff val="50000"/>
                            </a:schemeClr>
                          </a:solidFill>
                          <a:latin typeface="Lucida Console" panose="020B0609040504020204" pitchFamily="49" charset="0"/>
                          <a:ea typeface=""/>
                          <a:cs typeface=""/>
                        </a:rPr>
                        <a:t>    </a:t>
                      </a:r>
                      <a:r>
                        <a:rPr lang="en-US" sz="2400" dirty="0">
                          <a:solidFill>
                            <a:schemeClr val="bg1">
                              <a:lumMod val="50000"/>
                            </a:schemeClr>
                          </a:solidFill>
                          <a:latin typeface="Lucida Console" panose="020B0609040504020204" pitchFamily="49" charset="0"/>
                          <a:ea typeface=""/>
                          <a:cs typeface=""/>
                        </a:rPr>
                        <a:t>Specifies one or more remote computers. The ...</a:t>
                      </a:r>
                    </a:p>
                    <a:p>
                      <a:r>
                        <a:rPr lang="en-US" sz="2400" dirty="0">
                          <a:solidFill>
                            <a:schemeClr val="bg1">
                              <a:lumMod val="50000"/>
                            </a:schemeClr>
                          </a:solidFill>
                          <a:latin typeface="Lucida Console" panose="020B0609040504020204" pitchFamily="49" charset="0"/>
                          <a:ea typeface=""/>
                          <a:cs typeface=""/>
                        </a:rPr>
                        <a:t> </a:t>
                      </a:r>
                    </a:p>
                    <a:p>
                      <a:r>
                        <a:rPr lang="en-US" sz="2400" dirty="0">
                          <a:solidFill>
                            <a:schemeClr val="bg1">
                              <a:lumMod val="50000"/>
                            </a:schemeClr>
                          </a:solidFill>
                          <a:latin typeface="Lucida Console" panose="020B0609040504020204" pitchFamily="49" charset="0"/>
                          <a:ea typeface=""/>
                          <a:cs typeface=""/>
                        </a:rPr>
                        <a:t>    Required?                    false</a:t>
                      </a:r>
                    </a:p>
                    <a:p>
                      <a:r>
                        <a:rPr lang="en-US" sz="2400" dirty="0">
                          <a:solidFill>
                            <a:schemeClr val="bg1">
                              <a:lumMod val="50000"/>
                            </a:schemeClr>
                          </a:solidFill>
                          <a:latin typeface="Lucida Console" panose="020B0609040504020204" pitchFamily="49" charset="0"/>
                          <a:ea typeface=""/>
                          <a:cs typeface=""/>
                        </a:rPr>
                        <a:t>    Position?                    1</a:t>
                      </a:r>
                    </a:p>
                    <a:p>
                      <a:r>
                        <a:rPr lang="en-US" sz="2400" dirty="0">
                          <a:solidFill>
                            <a:schemeClr val="bg1">
                              <a:lumMod val="50000"/>
                            </a:schemeClr>
                          </a:solidFill>
                          <a:latin typeface="Lucida Console" panose="020B0609040504020204" pitchFamily="49" charset="0"/>
                          <a:ea typeface=""/>
                          <a:cs typeface=""/>
                        </a:rPr>
                        <a:t>    Default value                Local computer</a:t>
                      </a:r>
                    </a:p>
                    <a:p>
                      <a:r>
                        <a:rPr lang="en-US" sz="2400" dirty="0">
                          <a:solidFill>
                            <a:schemeClr val="tx1"/>
                          </a:solidFill>
                          <a:latin typeface="Lucida Console" panose="020B0609040504020204" pitchFamily="49" charset="0"/>
                          <a:ea typeface=""/>
                          <a:cs typeface=""/>
                        </a:rPr>
                        <a:t>    </a:t>
                      </a:r>
                      <a:r>
                        <a:rPr lang="en-US" sz="2400" dirty="0">
                          <a:solidFill>
                            <a:schemeClr val="bg1"/>
                          </a:solidFill>
                          <a:latin typeface="Lucida Console" panose="020B0609040504020204" pitchFamily="49" charset="0"/>
                          <a:ea typeface=""/>
                          <a:cs typeface=""/>
                        </a:rPr>
                        <a:t>Accept pipeline input?       True (</a:t>
                      </a:r>
                      <a:r>
                        <a:rPr lang="en-US" sz="2400" dirty="0" err="1">
                          <a:solidFill>
                            <a:schemeClr val="bg1"/>
                          </a:solidFill>
                          <a:latin typeface="Lucida Console" panose="020B0609040504020204" pitchFamily="49" charset="0"/>
                          <a:ea typeface=""/>
                          <a:cs typeface=""/>
                        </a:rPr>
                        <a:t>ByValue</a:t>
                      </a:r>
                      <a:r>
                        <a:rPr lang="en-US" sz="2400" dirty="0">
                          <a:solidFill>
                            <a:schemeClr val="bg1"/>
                          </a:solidFill>
                          <a:latin typeface="Lucida Console" panose="020B0609040504020204" pitchFamily="49" charset="0"/>
                          <a:ea typeface=""/>
                          <a:cs typeface=""/>
                        </a:rPr>
                        <a:t>,</a:t>
                      </a:r>
                    </a:p>
                    <a:p>
                      <a:r>
                        <a:rPr lang="en-US" sz="2400" dirty="0">
                          <a:solidFill>
                            <a:schemeClr val="bg1"/>
                          </a:solidFill>
                          <a:latin typeface="Lucida Console" panose="020B0609040504020204" pitchFamily="49" charset="0"/>
                          <a:ea typeface=""/>
                          <a:cs typeface=""/>
                        </a:rPr>
                        <a:t>                                 </a:t>
                      </a:r>
                      <a:r>
                        <a:rPr lang="en-US" sz="2400" dirty="0" err="1">
                          <a:solidFill>
                            <a:schemeClr val="bg1"/>
                          </a:solidFill>
                          <a:latin typeface="Lucida Console" panose="020B0609040504020204" pitchFamily="49" charset="0"/>
                          <a:ea typeface=""/>
                          <a:cs typeface=""/>
                        </a:rPr>
                        <a:t>ByPropertyName</a:t>
                      </a:r>
                      <a:r>
                        <a:rPr lang="en-US" sz="2400" dirty="0">
                          <a:solidFill>
                            <a:schemeClr val="bg1"/>
                          </a:solidFill>
                          <a:latin typeface="Lucida Console" panose="020B0609040504020204" pitchFamily="49" charset="0"/>
                          <a:ea typeface=""/>
                          <a:cs typeface=""/>
                        </a:rPr>
                        <a:t>)</a:t>
                      </a:r>
                    </a:p>
                    <a:p>
                      <a:r>
                        <a:rPr lang="en-US" sz="2400" dirty="0">
                          <a:solidFill>
                            <a:schemeClr val="tx1"/>
                          </a:solidFill>
                          <a:latin typeface="Lucida Console" panose="020B0609040504020204" pitchFamily="49" charset="0"/>
                          <a:ea typeface=""/>
                          <a:cs typeface=""/>
                        </a:rPr>
                        <a:t>    </a:t>
                      </a:r>
                      <a:r>
                        <a:rPr lang="en-US" sz="2400" dirty="0">
                          <a:solidFill>
                            <a:schemeClr val="bg1">
                              <a:lumMod val="50000"/>
                            </a:schemeClr>
                          </a:solidFill>
                          <a:latin typeface="Lucida Console" panose="020B0609040504020204" pitchFamily="49" charset="0"/>
                          <a:ea typeface=""/>
                          <a:cs typeface=""/>
                        </a:rPr>
                        <a:t>Accept wildcard characters?  false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Tree>
    <p:extLst>
      <p:ext uri="{BB962C8B-B14F-4D97-AF65-F5344CB8AC3E}">
        <p14:creationId xmlns:p14="http://schemas.microsoft.com/office/powerpoint/2010/main" val="2339400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Pipeline Input ByValue</a:t>
            </a:r>
            <a:endParaRPr lang="en-US" dirty="0"/>
          </a:p>
        </p:txBody>
      </p:sp>
      <p:sp>
        <p:nvSpPr>
          <p:cNvPr id="3" name="Content Placeholder 2"/>
          <p:cNvSpPr>
            <a:spLocks noGrp="1"/>
          </p:cNvSpPr>
          <p:nvPr>
            <p:ph type="body" sz="quarter" idx="10"/>
          </p:nvPr>
        </p:nvSpPr>
        <p:spPr>
          <a:xfrm>
            <a:off x="269239" y="1189177"/>
            <a:ext cx="11653523" cy="3453253"/>
          </a:xfrm>
        </p:spPr>
        <p:txBody>
          <a:bodyPr/>
          <a:lstStyle/>
          <a:p>
            <a:endParaRPr lang="en-AU" dirty="0"/>
          </a:p>
          <a:p>
            <a:r>
              <a:rPr lang="en-AU" sz="3200" dirty="0"/>
              <a:t>For parameters that accept pipeline input </a:t>
            </a:r>
            <a:r>
              <a:rPr lang="en-AU" sz="3200" dirty="0" err="1"/>
              <a:t>ByValue</a:t>
            </a:r>
            <a:r>
              <a:rPr lang="en-AU" sz="3200" dirty="0"/>
              <a:t>,</a:t>
            </a:r>
            <a:br>
              <a:rPr lang="en-AU" sz="3200" dirty="0"/>
            </a:br>
            <a:r>
              <a:rPr lang="en-AU" sz="3200" dirty="0"/>
              <a:t>piped </a:t>
            </a:r>
            <a:r>
              <a:rPr lang="en-AU" sz="3200" b="1" dirty="0"/>
              <a:t>objects</a:t>
            </a:r>
            <a:r>
              <a:rPr lang="en-AU" sz="3200" dirty="0"/>
              <a:t> will bind:</a:t>
            </a:r>
          </a:p>
          <a:p>
            <a:endParaRPr lang="en-AU" dirty="0"/>
          </a:p>
          <a:p>
            <a:pPr marL="681297" lvl="2" indent="-457200">
              <a:buFont typeface="Arial" panose="020B0604020202020204" pitchFamily="34" charset="0"/>
              <a:buChar char="•"/>
            </a:pPr>
            <a:r>
              <a:rPr lang="en-AU" sz="2800" dirty="0">
                <a:gradFill>
                  <a:gsLst>
                    <a:gs pos="1250">
                      <a:schemeClr val="tx1"/>
                    </a:gs>
                    <a:gs pos="99000">
                      <a:schemeClr val="tx1"/>
                    </a:gs>
                  </a:gsLst>
                  <a:lin ang="5400000" scaled="0"/>
                </a:gradFill>
                <a:latin typeface="+mj-lt"/>
              </a:rPr>
              <a:t>To a parameter of the same TYPE</a:t>
            </a:r>
          </a:p>
          <a:p>
            <a:pPr marL="681297" lvl="2" indent="-457200">
              <a:buFont typeface="Arial" panose="020B0604020202020204" pitchFamily="34" charset="0"/>
              <a:buChar char="•"/>
            </a:pPr>
            <a:endParaRPr lang="en-AU" sz="2800" dirty="0">
              <a:gradFill>
                <a:gsLst>
                  <a:gs pos="1250">
                    <a:schemeClr val="tx1"/>
                  </a:gs>
                  <a:gs pos="99000">
                    <a:schemeClr val="tx1"/>
                  </a:gs>
                </a:gsLst>
                <a:lin ang="5400000" scaled="0"/>
              </a:gradFill>
              <a:latin typeface="+mj-lt"/>
            </a:endParaRPr>
          </a:p>
          <a:p>
            <a:pPr marL="681297" lvl="2" indent="-457200">
              <a:buFont typeface="Arial" panose="020B0604020202020204" pitchFamily="34" charset="0"/>
              <a:buChar char="•"/>
            </a:pPr>
            <a:r>
              <a:rPr lang="en-AU" sz="2800" dirty="0">
                <a:gradFill>
                  <a:gsLst>
                    <a:gs pos="1250">
                      <a:schemeClr val="tx1"/>
                    </a:gs>
                    <a:gs pos="99000">
                      <a:schemeClr val="tx1"/>
                    </a:gs>
                  </a:gsLst>
                  <a:lin ang="5400000" scaled="0"/>
                </a:gradFill>
                <a:latin typeface="+mj-lt"/>
              </a:rPr>
              <a:t>To a parameter that can be converted to the same TYPE</a:t>
            </a:r>
          </a:p>
        </p:txBody>
      </p:sp>
    </p:spTree>
    <p:extLst>
      <p:ext uri="{BB962C8B-B14F-4D97-AF65-F5344CB8AC3E}">
        <p14:creationId xmlns:p14="http://schemas.microsoft.com/office/powerpoint/2010/main" val="31160752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4A31CF-424F-4C54-8F2D-11100023C4C5}"/>
              </a:ext>
            </a:extLst>
          </p:cNvPr>
          <p:cNvSpPr>
            <a:spLocks noGrp="1"/>
          </p:cNvSpPr>
          <p:nvPr>
            <p:ph type="title"/>
          </p:nvPr>
        </p:nvSpPr>
        <p:spPr/>
        <p:txBody>
          <a:bodyPr>
            <a:normAutofit fontScale="90000"/>
          </a:bodyPr>
          <a:lstStyle/>
          <a:p>
            <a:r>
              <a:rPr lang="en-AU"/>
              <a:t>Pipeline Input ByValue</a:t>
            </a:r>
            <a:br>
              <a:rPr lang="en-AU"/>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91287322"/>
              </p:ext>
            </p:extLst>
          </p:nvPr>
        </p:nvGraphicFramePr>
        <p:xfrm>
          <a:off x="1005013" y="1160714"/>
          <a:ext cx="10120187" cy="5468686"/>
        </p:xfrm>
        <a:graphic>
          <a:graphicData uri="http://schemas.openxmlformats.org/drawingml/2006/table">
            <a:tbl>
              <a:tblPr firstRow="1" bandRow="1"/>
              <a:tblGrid>
                <a:gridCol w="10120187">
                  <a:extLst>
                    <a:ext uri="{9D8B030D-6E8A-4147-A177-3AD203B41FA5}">
                      <a16:colId xmlns:a16="http://schemas.microsoft.com/office/drawing/2014/main" val="370197412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marL="0" indent="0" algn="l">
                        <a:buFont typeface="Arial" panose="020B0604020202020204" pitchFamily="34" charset="0"/>
                        <a:buNone/>
                      </a:pPr>
                      <a:r>
                        <a:rPr lang="en-AU" sz="2000" b="0" dirty="0">
                          <a:solidFill>
                            <a:schemeClr val="tx1"/>
                          </a:solidFill>
                          <a:latin typeface="Segoe UI Light" panose="020B0502040204020203" pitchFamily="34" charset="0"/>
                          <a:cs typeface="Segoe UI Light" panose="020B0502040204020203" pitchFamily="34" charset="0"/>
                        </a:rPr>
                        <a:t>Restart-Computer</a:t>
                      </a:r>
                      <a:r>
                        <a:rPr lang="en-AU" sz="2000" b="0" baseline="0" dirty="0">
                          <a:solidFill>
                            <a:schemeClr val="tx1"/>
                          </a:solidFill>
                          <a:latin typeface="Segoe UI Light" panose="020B0502040204020203" pitchFamily="34" charset="0"/>
                          <a:cs typeface="Segoe UI Light" panose="020B0502040204020203" pitchFamily="34" charset="0"/>
                        </a:rPr>
                        <a:t> </a:t>
                      </a:r>
                      <a:r>
                        <a:rPr lang="en-AU" sz="2000" b="0" baseline="0" dirty="0" err="1">
                          <a:solidFill>
                            <a:schemeClr val="tx1"/>
                          </a:solidFill>
                          <a:latin typeface="Segoe UI Light" panose="020B0502040204020203" pitchFamily="34" charset="0"/>
                          <a:cs typeface="Segoe UI Light" panose="020B0502040204020203" pitchFamily="34" charset="0"/>
                        </a:rPr>
                        <a:t>ComputerName</a:t>
                      </a:r>
                      <a:r>
                        <a:rPr lang="en-AU" sz="2000" b="0" dirty="0">
                          <a:solidFill>
                            <a:schemeClr val="tx1"/>
                          </a:solidFill>
                          <a:latin typeface="Segoe UI Light" panose="020B0502040204020203" pitchFamily="34" charset="0"/>
                          <a:cs typeface="Segoe UI Light" panose="020B0502040204020203" pitchFamily="34" charset="0"/>
                        </a:rPr>
                        <a:t> Parameter</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827103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Restart-Computer</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-Parameter</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ComputerName</a:t>
                      </a:r>
                      <a:endParaRPr lang="en-AU" sz="2000" dirty="0">
                        <a:solidFill>
                          <a:srgbClr val="EE82EE"/>
                        </a:solidFill>
                        <a:latin typeface="Lucida Console" panose="020B0609040504020204" pitchFamily="49" charset="0"/>
                      </a:endParaRPr>
                    </a:p>
                    <a:p>
                      <a:endParaRPr lang="en-US" sz="1800" dirty="0">
                        <a:solidFill>
                          <a:schemeClr val="bg1">
                            <a:lumMod val="65000"/>
                            <a:lumOff val="35000"/>
                          </a:schemeClr>
                        </a:solidFill>
                        <a:latin typeface="Lucida Console" panose="020B0609040504020204" pitchFamily="49" charset="0"/>
                        <a:ea typeface=""/>
                        <a:cs typeface=""/>
                      </a:endParaRPr>
                    </a:p>
                    <a:p>
                      <a:r>
                        <a:rPr lang="en-US" sz="1800" dirty="0">
                          <a:solidFill>
                            <a:schemeClr val="bg1">
                              <a:lumMod val="65000"/>
                              <a:lumOff val="35000"/>
                            </a:schemeClr>
                          </a:solidFill>
                          <a:latin typeface="Lucida Console" panose="020B0609040504020204" pitchFamily="49" charset="0"/>
                          <a:ea typeface=""/>
                          <a:cs typeface=""/>
                        </a:rPr>
                        <a:t> </a:t>
                      </a:r>
                      <a:r>
                        <a:rPr lang="en-US" sz="1800" dirty="0">
                          <a:solidFill>
                            <a:schemeClr val="tx1"/>
                          </a:solidFill>
                          <a:latin typeface="Lucida Console" panose="020B0609040504020204" pitchFamily="49" charset="0"/>
                          <a:ea typeface=""/>
                          <a:cs typeface=""/>
                        </a:rPr>
                        <a:t>-</a:t>
                      </a:r>
                      <a:r>
                        <a:rPr lang="en-US" sz="2000" dirty="0" err="1">
                          <a:solidFill>
                            <a:schemeClr val="bg1"/>
                          </a:solidFill>
                          <a:latin typeface="Lucida Console" panose="020B0609040504020204" pitchFamily="49" charset="0"/>
                          <a:ea typeface=""/>
                          <a:cs typeface=""/>
                        </a:rPr>
                        <a:t>ComputerName</a:t>
                      </a:r>
                      <a:r>
                        <a:rPr lang="en-US" sz="2000" dirty="0">
                          <a:solidFill>
                            <a:schemeClr val="bg1"/>
                          </a:solidFill>
                          <a:latin typeface="Lucida Console" panose="020B0609040504020204" pitchFamily="49" charset="0"/>
                          <a:ea typeface=""/>
                          <a:cs typeface=""/>
                        </a:rPr>
                        <a:t> &lt;String[]&gt;</a:t>
                      </a:r>
                    </a:p>
                    <a:p>
                      <a:endParaRPr lang="en-US" sz="1800" dirty="0">
                        <a:solidFill>
                          <a:schemeClr val="tx1"/>
                        </a:solidFill>
                        <a:latin typeface="Lucida Console" panose="020B0609040504020204" pitchFamily="49" charset="0"/>
                        <a:ea typeface=""/>
                        <a:cs typeface=""/>
                      </a:endParaRPr>
                    </a:p>
                    <a:p>
                      <a:r>
                        <a:rPr lang="en-US" sz="1800" dirty="0">
                          <a:solidFill>
                            <a:schemeClr val="bg1">
                              <a:lumMod val="65000"/>
                              <a:lumOff val="35000"/>
                            </a:schemeClr>
                          </a:solidFill>
                          <a:latin typeface="Lucida Console" panose="020B0609040504020204" pitchFamily="49" charset="0"/>
                          <a:ea typeface=""/>
                          <a:cs typeface=""/>
                        </a:rPr>
                        <a:t>    </a:t>
                      </a:r>
                      <a:r>
                        <a:rPr lang="en-US" sz="1800" dirty="0">
                          <a:solidFill>
                            <a:schemeClr val="tx1"/>
                          </a:solidFill>
                          <a:latin typeface="Lucida Console" panose="020B0609040504020204" pitchFamily="49" charset="0"/>
                          <a:ea typeface=""/>
                          <a:cs typeface=""/>
                        </a:rPr>
                        <a:t>Specifies one or more remote computers. The default is ...</a:t>
                      </a:r>
                    </a:p>
                    <a:p>
                      <a:r>
                        <a:rPr lang="en-US" sz="1800" dirty="0">
                          <a:solidFill>
                            <a:schemeClr val="tx1"/>
                          </a:solidFill>
                          <a:latin typeface="Lucida Console" panose="020B0609040504020204" pitchFamily="49" charset="0"/>
                          <a:ea typeface=""/>
                          <a:cs typeface=""/>
                        </a:rPr>
                        <a:t> </a:t>
                      </a:r>
                    </a:p>
                    <a:p>
                      <a:r>
                        <a:rPr lang="en-US" sz="1800" dirty="0">
                          <a:solidFill>
                            <a:schemeClr val="tx1"/>
                          </a:solidFill>
                          <a:latin typeface="Lucida Console" panose="020B0609040504020204" pitchFamily="49" charset="0"/>
                          <a:ea typeface=""/>
                          <a:cs typeface=""/>
                        </a:rPr>
                        <a:t>    Required?                    false</a:t>
                      </a:r>
                    </a:p>
                    <a:p>
                      <a:r>
                        <a:rPr lang="en-US" sz="1800" dirty="0">
                          <a:solidFill>
                            <a:schemeClr val="tx1"/>
                          </a:solidFill>
                          <a:latin typeface="Lucida Console" panose="020B0609040504020204" pitchFamily="49" charset="0"/>
                          <a:ea typeface=""/>
                          <a:cs typeface=""/>
                        </a:rPr>
                        <a:t>    Position?                    1</a:t>
                      </a:r>
                    </a:p>
                    <a:p>
                      <a:r>
                        <a:rPr lang="en-US" sz="1800" dirty="0">
                          <a:solidFill>
                            <a:schemeClr val="tx1"/>
                          </a:solidFill>
                          <a:latin typeface="Lucida Console" panose="020B0609040504020204" pitchFamily="49" charset="0"/>
                          <a:ea typeface=""/>
                          <a:cs typeface=""/>
                        </a:rPr>
                        <a:t>    Default value                Local computer</a:t>
                      </a:r>
                    </a:p>
                    <a:p>
                      <a:r>
                        <a:rPr lang="en-US" sz="1800" dirty="0">
                          <a:solidFill>
                            <a:schemeClr val="tx1"/>
                          </a:solidFill>
                          <a:latin typeface="Lucida Console" panose="020B0609040504020204" pitchFamily="49" charset="0"/>
                          <a:ea typeface=""/>
                          <a:cs typeface=""/>
                        </a:rPr>
                        <a:t>    Accept pipeline input?       True (</a:t>
                      </a:r>
                      <a:r>
                        <a:rPr lang="en-US" sz="1800" dirty="0" err="1">
                          <a:solidFill>
                            <a:schemeClr val="bg1"/>
                          </a:solidFill>
                          <a:latin typeface="Lucida Console" panose="020B0609040504020204" pitchFamily="49" charset="0"/>
                        </a:rPr>
                        <a:t>ByValue</a:t>
                      </a:r>
                      <a:r>
                        <a:rPr lang="en-US" sz="1800" dirty="0">
                          <a:solidFill>
                            <a:schemeClr val="tx1"/>
                          </a:solidFill>
                          <a:latin typeface="Lucida Console" panose="020B0609040504020204" pitchFamily="49" charset="0"/>
                          <a:ea typeface=""/>
                          <a:cs typeface=""/>
                        </a:rPr>
                        <a:t>, </a:t>
                      </a:r>
                      <a:r>
                        <a:rPr lang="en-US" sz="1800" dirty="0" err="1">
                          <a:solidFill>
                            <a:schemeClr val="tx1"/>
                          </a:solidFill>
                          <a:latin typeface="Lucida Console" panose="020B0609040504020204" pitchFamily="49" charset="0"/>
                          <a:ea typeface=""/>
                          <a:cs typeface=""/>
                        </a:rPr>
                        <a:t>ByPropertyName</a:t>
                      </a:r>
                      <a:r>
                        <a:rPr lang="en-US" sz="1800" dirty="0">
                          <a:solidFill>
                            <a:schemeClr val="tx1"/>
                          </a:solidFill>
                          <a:latin typeface="Lucida Console" panose="020B0609040504020204" pitchFamily="49" charset="0"/>
                          <a:ea typeface=""/>
                          <a:cs typeface=""/>
                        </a:rPr>
                        <a:t>)</a:t>
                      </a:r>
                    </a:p>
                    <a:p>
                      <a:r>
                        <a:rPr lang="en-US" sz="1800" dirty="0">
                          <a:solidFill>
                            <a:schemeClr val="tx1"/>
                          </a:solidFill>
                          <a:latin typeface="Lucida Console" panose="020B0609040504020204" pitchFamily="49" charset="0"/>
                          <a:ea typeface=""/>
                          <a:cs typeface=""/>
                        </a:rPr>
                        <a:t>    Accept wildcard characters?  false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887789441"/>
                  </a:ext>
                </a:extLst>
              </a:tr>
              <a:tr h="469966">
                <a:tc>
                  <a:txBody>
                    <a:bodyPr/>
                    <a:lstStyle/>
                    <a:p>
                      <a:pPr marL="0" indent="0" algn="l">
                        <a:buFont typeface="Arial" panose="020B0604020202020204" pitchFamily="34" charset="0"/>
                        <a:buNone/>
                      </a:pPr>
                      <a:r>
                        <a:rPr lang="en-AU" sz="2000" b="0" dirty="0">
                          <a:solidFill>
                            <a:schemeClr val="tx1"/>
                          </a:solidFill>
                          <a:latin typeface="Segoe UI Light" panose="020B0502040204020203" pitchFamily="34" charset="0"/>
                          <a:ea typeface=""/>
                          <a:cs typeface="Segoe UI Light" panose="020B0502040204020203" pitchFamily="34" charset="0"/>
                        </a:rPr>
                        <a:t>Pipe Computer names (strings) to Restart-Computer</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970107"/>
                  </a:ext>
                </a:extLst>
              </a:tr>
              <a:tr h="469966">
                <a:tc>
                  <a:txBody>
                    <a:bodyPr/>
                    <a:lstStyle/>
                    <a:p>
                      <a:r>
                        <a:rPr lang="en-AU" sz="2000" dirty="0">
                          <a:solidFill>
                            <a:srgbClr val="F5F5F5"/>
                          </a:solidFill>
                          <a:latin typeface="Lucida Console" panose="020B0609040504020204" pitchFamily="49" charset="0"/>
                        </a:rPr>
                        <a:t>PS C:\&gt;</a:t>
                      </a:r>
                      <a:r>
                        <a:rPr lang="en-US" sz="2000" baseline="0" dirty="0">
                          <a:solidFill>
                            <a:schemeClr val="tx1"/>
                          </a:solidFill>
                          <a:latin typeface="+mn-lt"/>
                        </a:rPr>
                        <a:t> </a:t>
                      </a:r>
                      <a:r>
                        <a:rPr lang="en-US" sz="2000" dirty="0">
                          <a:solidFill>
                            <a:srgbClr val="DB7093"/>
                          </a:solidFill>
                          <a:latin typeface="Lucida Console" panose="020B0609040504020204" pitchFamily="49" charset="0"/>
                        </a:rPr>
                        <a:t>'MS'</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'DC'</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Restart-Computer</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WhatIf</a:t>
                      </a:r>
                      <a:endParaRPr lang="en-US" sz="2000" dirty="0">
                        <a:solidFill>
                          <a:srgbClr val="FFE4B5"/>
                        </a:solidFill>
                        <a:latin typeface="Lucida Console" panose="020B0609040504020204" pitchFamily="49" charset="0"/>
                      </a:endParaRPr>
                    </a:p>
                    <a:p>
                      <a:endParaRPr lang="en-US" sz="1800" dirty="0">
                        <a:solidFill>
                          <a:srgbClr val="FFE4B5"/>
                        </a:solidFill>
                        <a:latin typeface="Lucida Console" panose="020B0609040504020204" pitchFamily="49" charset="0"/>
                      </a:endParaRPr>
                    </a:p>
                    <a:p>
                      <a:r>
                        <a:rPr lang="en-US" sz="1600" dirty="0">
                          <a:solidFill>
                            <a:srgbClr val="F5F5F5"/>
                          </a:solidFill>
                          <a:latin typeface="Lucida Console" panose="020B0609040504020204" pitchFamily="49" charset="0"/>
                        </a:rPr>
                        <a:t>What if: Performing the operation "Restart the computer." on target "MS".</a:t>
                      </a:r>
                    </a:p>
                    <a:p>
                      <a:r>
                        <a:rPr lang="en-US" sz="1600" dirty="0">
                          <a:solidFill>
                            <a:srgbClr val="F5F5F5"/>
                          </a:solidFill>
                          <a:latin typeface="Lucida Console" panose="020B0609040504020204" pitchFamily="49" charset="0"/>
                        </a:rPr>
                        <a:t>What if: Performing the operation "Restart the computer." on target “DC".</a:t>
                      </a:r>
                    </a:p>
                    <a:p>
                      <a:endParaRPr lang="en-AU" sz="18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483238593"/>
                  </a:ext>
                </a:extLst>
              </a:tr>
            </a:tbl>
          </a:graphicData>
        </a:graphic>
      </p:graphicFrame>
      <p:sp>
        <p:nvSpPr>
          <p:cNvPr id="2" name="Rectangle 1"/>
          <p:cNvSpPr/>
          <p:nvPr/>
        </p:nvSpPr>
        <p:spPr>
          <a:xfrm>
            <a:off x="1981200" y="5074122"/>
            <a:ext cx="3670300" cy="4953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 name="Rectangle 5"/>
          <p:cNvSpPr/>
          <p:nvPr/>
        </p:nvSpPr>
        <p:spPr>
          <a:xfrm>
            <a:off x="1088571" y="2055431"/>
            <a:ext cx="3911600" cy="4953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 name="Rectangle 8"/>
          <p:cNvSpPr/>
          <p:nvPr/>
        </p:nvSpPr>
        <p:spPr>
          <a:xfrm>
            <a:off x="6245951" y="3990499"/>
            <a:ext cx="1714500" cy="4953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 name="Straight Arrow Connector 4"/>
          <p:cNvCxnSpPr>
            <a:cxnSpLocks/>
            <a:endCxn id="9" idx="2"/>
          </p:cNvCxnSpPr>
          <p:nvPr/>
        </p:nvCxnSpPr>
        <p:spPr>
          <a:xfrm flipV="1">
            <a:off x="5651500" y="4485799"/>
            <a:ext cx="1451701" cy="83597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a:stCxn id="9" idx="0"/>
            <a:endCxn id="6" idx="3"/>
          </p:cNvCxnSpPr>
          <p:nvPr/>
        </p:nvCxnSpPr>
        <p:spPr>
          <a:xfrm flipH="1" flipV="1">
            <a:off x="5000171" y="2303081"/>
            <a:ext cx="2103030" cy="168741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2037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Pipeline Input ByPropertyName</a:t>
            </a:r>
            <a:endParaRPr lang="en-US" dirty="0"/>
          </a:p>
        </p:txBody>
      </p:sp>
      <p:sp>
        <p:nvSpPr>
          <p:cNvPr id="3" name="Content Placeholder 2"/>
          <p:cNvSpPr>
            <a:spLocks noGrp="1"/>
          </p:cNvSpPr>
          <p:nvPr>
            <p:ph type="body" sz="quarter" idx="10"/>
          </p:nvPr>
        </p:nvSpPr>
        <p:spPr/>
        <p:txBody>
          <a:bodyPr>
            <a:normAutofit fontScale="55000" lnSpcReduction="20000"/>
          </a:bodyPr>
          <a:lstStyle/>
          <a:p>
            <a:endParaRPr lang="en-AU" sz="3200" dirty="0"/>
          </a:p>
          <a:p>
            <a:pPr marL="0" indent="0">
              <a:buNone/>
            </a:pPr>
            <a:r>
              <a:rPr lang="en-AU" sz="5900" dirty="0"/>
              <a:t>For parameters that accept pipeline input </a:t>
            </a:r>
            <a:r>
              <a:rPr lang="en-AU" sz="5900" dirty="0" err="1"/>
              <a:t>ByPropertyName</a:t>
            </a:r>
            <a:r>
              <a:rPr lang="en-AU" sz="5900" dirty="0"/>
              <a:t>,</a:t>
            </a:r>
            <a:br>
              <a:rPr lang="en-AU" sz="5900" dirty="0"/>
            </a:br>
            <a:r>
              <a:rPr lang="en-AU" sz="5900" dirty="0"/>
              <a:t>piped objects </a:t>
            </a:r>
            <a:r>
              <a:rPr lang="en-AU" sz="5900" b="1" dirty="0"/>
              <a:t>properties</a:t>
            </a:r>
            <a:r>
              <a:rPr lang="en-AU" sz="5900" dirty="0"/>
              <a:t> will bind:</a:t>
            </a:r>
          </a:p>
          <a:p>
            <a:endParaRPr lang="en-AU" sz="3200" dirty="0"/>
          </a:p>
          <a:p>
            <a:pPr marL="1021945" lvl="1" indent="-685800">
              <a:buFont typeface="Arial" panose="020B0604020202020204" pitchFamily="34" charset="0"/>
              <a:buChar char="•"/>
            </a:pPr>
            <a:r>
              <a:rPr lang="en-AU" sz="4500" dirty="0">
                <a:latin typeface="+mj-lt"/>
              </a:rPr>
              <a:t>To parameter(s) of the same name</a:t>
            </a:r>
          </a:p>
          <a:p>
            <a:endParaRPr lang="en-AU" sz="3200" dirty="0"/>
          </a:p>
          <a:p>
            <a:endParaRPr lang="en-AU" sz="3200" dirty="0"/>
          </a:p>
        </p:txBody>
      </p:sp>
    </p:spTree>
    <p:extLst>
      <p:ext uri="{BB962C8B-B14F-4D97-AF65-F5344CB8AC3E}">
        <p14:creationId xmlns:p14="http://schemas.microsoft.com/office/powerpoint/2010/main" val="12030845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065E47-223E-461A-B0D9-1B935A857A34}"/>
              </a:ext>
            </a:extLst>
          </p:cNvPr>
          <p:cNvSpPr>
            <a:spLocks noGrp="1"/>
          </p:cNvSpPr>
          <p:nvPr>
            <p:ph type="title"/>
          </p:nvPr>
        </p:nvSpPr>
        <p:spPr/>
        <p:txBody>
          <a:bodyPr>
            <a:normAutofit fontScale="90000"/>
          </a:bodyPr>
          <a:lstStyle/>
          <a:p>
            <a:r>
              <a:rPr lang="en-AU"/>
              <a:t>Pipeline Input ByProperty</a:t>
            </a:r>
            <a:br>
              <a:rPr lang="en-AU"/>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28386053"/>
              </p:ext>
            </p:extLst>
          </p:nvPr>
        </p:nvGraphicFramePr>
        <p:xfrm>
          <a:off x="1219200" y="1274322"/>
          <a:ext cx="10120187" cy="5133406"/>
        </p:xfrm>
        <a:graphic>
          <a:graphicData uri="http://schemas.openxmlformats.org/drawingml/2006/table">
            <a:tbl>
              <a:tblPr firstRow="1" bandRow="1"/>
              <a:tblGrid>
                <a:gridCol w="10120187">
                  <a:extLst>
                    <a:ext uri="{9D8B030D-6E8A-4147-A177-3AD203B41FA5}">
                      <a16:colId xmlns:a16="http://schemas.microsoft.com/office/drawing/2014/main" val="375508346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marL="0" indent="0" algn="l">
                        <a:buFont typeface="Arial" panose="020B0604020202020204" pitchFamily="34" charset="0"/>
                        <a:buNone/>
                      </a:pPr>
                      <a:r>
                        <a:rPr lang="en-AU" sz="1600" b="0" dirty="0">
                          <a:solidFill>
                            <a:schemeClr val="tx1"/>
                          </a:solidFill>
                          <a:latin typeface="Segoe UI Light" panose="020B0502040204020203" pitchFamily="34" charset="0"/>
                          <a:cs typeface="Segoe UI Light" panose="020B0502040204020203" pitchFamily="34" charset="0"/>
                        </a:rPr>
                        <a:t>Restart-Computer</a:t>
                      </a:r>
                      <a:r>
                        <a:rPr lang="en-AU" sz="1600" b="0" baseline="0" dirty="0">
                          <a:solidFill>
                            <a:schemeClr val="tx1"/>
                          </a:solidFill>
                          <a:latin typeface="Segoe UI Light" panose="020B0502040204020203" pitchFamily="34" charset="0"/>
                          <a:cs typeface="Segoe UI Light" panose="020B0502040204020203" pitchFamily="34" charset="0"/>
                        </a:rPr>
                        <a:t> </a:t>
                      </a:r>
                      <a:r>
                        <a:rPr lang="en-AU" sz="1600" b="0" baseline="0" dirty="0" err="1">
                          <a:solidFill>
                            <a:schemeClr val="tx1"/>
                          </a:solidFill>
                          <a:latin typeface="Segoe UI Light" panose="020B0502040204020203" pitchFamily="34" charset="0"/>
                          <a:cs typeface="Segoe UI Light" panose="020B0502040204020203" pitchFamily="34" charset="0"/>
                        </a:rPr>
                        <a:t>ComputerName</a:t>
                      </a:r>
                      <a:r>
                        <a:rPr lang="en-AU" sz="1600" b="0" dirty="0">
                          <a:solidFill>
                            <a:schemeClr val="tx1"/>
                          </a:solidFill>
                          <a:latin typeface="Segoe UI Light" panose="020B0502040204020203" pitchFamily="34" charset="0"/>
                          <a:cs typeface="Segoe UI Light" panose="020B0502040204020203" pitchFamily="34" charset="0"/>
                        </a:rPr>
                        <a:t> Parameter</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2384159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Restart-Computer</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-Parameter</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ComputerName</a:t>
                      </a:r>
                      <a:endParaRPr lang="en-AU" sz="2000" dirty="0">
                        <a:solidFill>
                          <a:srgbClr val="EE82EE"/>
                        </a:solidFill>
                        <a:latin typeface="Lucida Console" panose="020B0609040504020204" pitchFamily="49" charset="0"/>
                      </a:endParaRPr>
                    </a:p>
                    <a:p>
                      <a:endParaRPr lang="en-US" sz="1600" dirty="0">
                        <a:solidFill>
                          <a:schemeClr val="bg1">
                            <a:lumMod val="65000"/>
                            <a:lumOff val="35000"/>
                          </a:schemeClr>
                        </a:solidFill>
                        <a:latin typeface="Lucida Console" panose="020B0609040504020204" pitchFamily="49" charset="0"/>
                        <a:ea typeface=""/>
                        <a:cs typeface=""/>
                      </a:endParaRPr>
                    </a:p>
                    <a:p>
                      <a:r>
                        <a:rPr lang="en-US" sz="1600" dirty="0">
                          <a:solidFill>
                            <a:schemeClr val="bg1">
                              <a:lumMod val="65000"/>
                              <a:lumOff val="35000"/>
                            </a:schemeClr>
                          </a:solidFill>
                          <a:latin typeface="Lucida Console" panose="020B0609040504020204" pitchFamily="49" charset="0"/>
                          <a:ea typeface=""/>
                          <a:cs typeface=""/>
                        </a:rPr>
                        <a:t> </a:t>
                      </a:r>
                      <a:r>
                        <a:rPr lang="en-US" sz="1600" dirty="0">
                          <a:solidFill>
                            <a:schemeClr val="tx1"/>
                          </a:solidFill>
                          <a:latin typeface="Lucida Console" panose="020B0609040504020204" pitchFamily="49" charset="0"/>
                          <a:ea typeface=""/>
                          <a:cs typeface=""/>
                        </a:rPr>
                        <a:t>-</a:t>
                      </a:r>
                      <a:r>
                        <a:rPr lang="en-US" sz="2000" dirty="0" err="1">
                          <a:solidFill>
                            <a:schemeClr val="bg1"/>
                          </a:solidFill>
                          <a:latin typeface="Lucida Console" panose="020B0609040504020204" pitchFamily="49" charset="0"/>
                          <a:ea typeface=""/>
                          <a:cs typeface=""/>
                        </a:rPr>
                        <a:t>ComputerName</a:t>
                      </a:r>
                      <a:r>
                        <a:rPr lang="en-US" sz="2000" dirty="0">
                          <a:solidFill>
                            <a:schemeClr val="bg1"/>
                          </a:solidFill>
                          <a:latin typeface="Lucida Console" panose="020B0609040504020204" pitchFamily="49" charset="0"/>
                          <a:ea typeface=""/>
                          <a:cs typeface=""/>
                        </a:rPr>
                        <a:t> &lt;String[]&gt;</a:t>
                      </a:r>
                    </a:p>
                    <a:p>
                      <a:endParaRPr lang="en-US" sz="1600" dirty="0">
                        <a:solidFill>
                          <a:schemeClr val="tx1"/>
                        </a:solidFill>
                        <a:latin typeface="Lucida Console" panose="020B0609040504020204" pitchFamily="49" charset="0"/>
                        <a:ea typeface=""/>
                        <a:cs typeface=""/>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Specifies one or more remote computers. The default is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Required?                    false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Position?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Default value                Local computer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Accept pipeline input?       True (</a:t>
                      </a:r>
                      <a:r>
                        <a:rPr kumimoji="0" lang="en-US" sz="1600" b="0" i="0" u="none" strike="noStrike" kern="0" cap="none" spc="0" normalizeH="0" baseline="0" noProof="0" dirty="0" err="1">
                          <a:ln>
                            <a:noFill/>
                          </a:ln>
                          <a:solidFill>
                            <a:srgbClr val="000000">
                              <a:lumMod val="65000"/>
                              <a:lumOff val="35000"/>
                            </a:srgbClr>
                          </a:solidFill>
                          <a:effectLst/>
                          <a:uLnTx/>
                          <a:uFillTx/>
                          <a:latin typeface="Lucida Console" panose="020B0609040504020204" pitchFamily="49" charset="0"/>
                          <a:ea typeface=""/>
                          <a:cs typeface=""/>
                        </a:rPr>
                        <a:t>ByValue</a:t>
                      </a: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ea typeface=""/>
                          <a:cs typeface=""/>
                        </a:rPr>
                        <a:t>ByPropertyName</a:t>
                      </a:r>
                      <a:r>
                        <a:rPr kumimoji="0" lang="en-US" sz="20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65000"/>
                              <a:lumOff val="35000"/>
                            </a:srgbClr>
                          </a:solidFill>
                          <a:effectLst/>
                          <a:uLnTx/>
                          <a:uFillTx/>
                          <a:latin typeface="Lucida Console" panose="020B0609040504020204" pitchFamily="49" charset="0"/>
                          <a:ea typeface=""/>
                          <a:cs typeface=""/>
                        </a:rPr>
                        <a:t>    Accept wildcard characters?  false </a:t>
                      </a:r>
                      <a:endParaRPr lang="en-US" sz="1200" dirty="0">
                        <a:solidFill>
                          <a:schemeClr val="bg1">
                            <a:lumMod val="65000"/>
                            <a:lumOff val="35000"/>
                          </a:schemeClr>
                        </a:solidFill>
                        <a:latin typeface="Lucida Console" panose="020B0609040504020204" pitchFamily="49" charset="0"/>
                        <a:ea typeface=""/>
                        <a:cs typeface=""/>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2528974"/>
                  </a:ext>
                </a:extLst>
              </a:tr>
              <a:tr h="469966">
                <a:tc>
                  <a:txBody>
                    <a:bodyPr/>
                    <a:lstStyle/>
                    <a:p>
                      <a:pPr marL="0" indent="0" algn="l">
                        <a:buFont typeface="Arial" panose="020B0604020202020204" pitchFamily="34" charset="0"/>
                        <a:buNone/>
                      </a:pPr>
                      <a:r>
                        <a:rPr lang="en-AU" sz="1600" b="0" dirty="0">
                          <a:solidFill>
                            <a:schemeClr val="tx1"/>
                          </a:solidFill>
                          <a:latin typeface="Segoe UI Light" panose="020B0502040204020203" pitchFamily="34" charset="0"/>
                          <a:ea typeface=""/>
                          <a:cs typeface="Segoe UI Light" panose="020B0502040204020203" pitchFamily="34" charset="0"/>
                        </a:rPr>
                        <a:t>Pipe Computer names (column in CSV) to </a:t>
                      </a:r>
                      <a:r>
                        <a:rPr lang="en-AU" sz="1600" b="0" dirty="0">
                          <a:solidFill>
                            <a:schemeClr val="bg1"/>
                          </a:solidFill>
                          <a:latin typeface="Segoe UI Light" panose="020B0502040204020203" pitchFamily="34" charset="0"/>
                          <a:ea typeface=""/>
                          <a:cs typeface="Segoe UI Light" panose="020B0502040204020203" pitchFamily="34" charset="0"/>
                        </a:rPr>
                        <a:t>Restart-Computer</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3722587"/>
                  </a:ext>
                </a:extLst>
              </a:tr>
              <a:tr h="469966">
                <a:tc>
                  <a:txBody>
                    <a:bodyPr/>
                    <a:lstStyle/>
                    <a:p>
                      <a:r>
                        <a:rPr lang="en-AU" sz="1600" dirty="0">
                          <a:solidFill>
                            <a:srgbClr val="F5F5F5"/>
                          </a:solidFill>
                          <a:latin typeface="Lucida Console" panose="020B0609040504020204" pitchFamily="49" charset="0"/>
                        </a:rPr>
                        <a:t>PS C:\&gt;</a:t>
                      </a:r>
                      <a:r>
                        <a:rPr lang="en-US" sz="1600" baseline="0" dirty="0">
                          <a:solidFill>
                            <a:schemeClr val="tx1"/>
                          </a:solidFill>
                          <a:latin typeface="+mn-lt"/>
                        </a:rPr>
                        <a:t> </a:t>
                      </a:r>
                      <a:r>
                        <a:rPr lang="en-AU" sz="2000" dirty="0">
                          <a:solidFill>
                            <a:srgbClr val="E0FFFF"/>
                          </a:solidFill>
                          <a:latin typeface="Lucida Console" panose="020B0609040504020204" pitchFamily="49" charset="0"/>
                        </a:rPr>
                        <a:t>Import-Csv</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\ServerInfo.csv </a:t>
                      </a:r>
                      <a:r>
                        <a:rPr lang="en-AU" sz="2000" dirty="0">
                          <a:solidFill>
                            <a:srgbClr val="D3D3D3"/>
                          </a:solidFill>
                          <a:latin typeface="Lucida Console" panose="020B0609040504020204" pitchFamily="49" charset="0"/>
                        </a:rPr>
                        <a:t>|</a:t>
                      </a:r>
                      <a:r>
                        <a:rPr lang="en-AU" sz="2000" baseline="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Restart-Computer</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WhatIf</a:t>
                      </a:r>
                      <a:endParaRPr lang="en-US" sz="2000" dirty="0">
                        <a:solidFill>
                          <a:srgbClr val="FFE4B5"/>
                        </a:solidFill>
                        <a:latin typeface="Lucida Console" panose="020B0609040504020204" pitchFamily="49" charset="0"/>
                      </a:endParaRPr>
                    </a:p>
                    <a:p>
                      <a:endParaRPr lang="en-US" sz="1600" dirty="0">
                        <a:solidFill>
                          <a:srgbClr val="FFE4B5"/>
                        </a:solidFill>
                        <a:latin typeface="Lucida Console" panose="020B0609040504020204" pitchFamily="49" charset="0"/>
                      </a:endParaRPr>
                    </a:p>
                    <a:p>
                      <a:r>
                        <a:rPr lang="en-US" sz="1600" dirty="0">
                          <a:solidFill>
                            <a:srgbClr val="F5F5F5"/>
                          </a:solidFill>
                          <a:latin typeface="Lucida Console" panose="020B0609040504020204" pitchFamily="49" charset="0"/>
                        </a:rPr>
                        <a:t>What if: Performing the operation "Restart the computer." on target "DC".</a:t>
                      </a:r>
                    </a:p>
                    <a:p>
                      <a:r>
                        <a:rPr lang="en-US" sz="1600" dirty="0">
                          <a:solidFill>
                            <a:srgbClr val="F5F5F5"/>
                          </a:solidFill>
                          <a:latin typeface="Lucida Console" panose="020B0609040504020204" pitchFamily="49" charset="0"/>
                        </a:rPr>
                        <a:t>What if: Performing the operation "Restart the computer." on target "MS".</a:t>
                      </a:r>
                    </a:p>
                    <a:p>
                      <a:endParaRPr lang="en-AU" sz="16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028269867"/>
                  </a:ext>
                </a:extLst>
              </a:tr>
            </a:tbl>
          </a:graphicData>
        </a:graphic>
      </p:graphicFrame>
      <p:sp>
        <p:nvSpPr>
          <p:cNvPr id="2" name="Rectangle 1"/>
          <p:cNvSpPr/>
          <p:nvPr/>
        </p:nvSpPr>
        <p:spPr>
          <a:xfrm>
            <a:off x="2019300" y="5056847"/>
            <a:ext cx="4582887" cy="333375"/>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528904" y="2167014"/>
            <a:ext cx="3661033" cy="423786"/>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124437" y="3826669"/>
            <a:ext cx="2358571" cy="4953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cxnSpLocks/>
          </p:cNvCxnSpPr>
          <p:nvPr/>
        </p:nvCxnSpPr>
        <p:spPr>
          <a:xfrm flipV="1">
            <a:off x="6602187" y="4321970"/>
            <a:ext cx="491543" cy="73487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p:cNvCxnSpPr>
          <p:nvPr/>
        </p:nvCxnSpPr>
        <p:spPr>
          <a:xfrm flipH="1" flipV="1">
            <a:off x="5257801" y="2675946"/>
            <a:ext cx="1835929" cy="114596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152400" y="3005461"/>
            <a:ext cx="4682835" cy="1994984"/>
          </a:xfrm>
          <a:prstGeom prst="rect">
            <a:avLst/>
          </a:prstGeom>
        </p:spPr>
      </p:pic>
    </p:spTree>
    <p:extLst>
      <p:ext uri="{BB962C8B-B14F-4D97-AF65-F5344CB8AC3E}">
        <p14:creationId xmlns:p14="http://schemas.microsoft.com/office/powerpoint/2010/main" val="372631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Operators</a:t>
            </a:r>
            <a:endParaRPr lang="en-US" sz="3600" dirty="0">
              <a:solidFill>
                <a:schemeClr val="tx1"/>
              </a:solidFill>
            </a:endParaRPr>
          </a:p>
        </p:txBody>
      </p:sp>
    </p:spTree>
    <p:extLst>
      <p:ext uri="{BB962C8B-B14F-4D97-AF65-F5344CB8AC3E}">
        <p14:creationId xmlns:p14="http://schemas.microsoft.com/office/powerpoint/2010/main" val="275029718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934"/>
          </a:xfrm>
        </p:spPr>
        <p:txBody>
          <a:bodyPr/>
          <a:lstStyle/>
          <a:p>
            <a:pPr marL="514350" indent="-514350">
              <a:buFont typeface="+mj-lt"/>
              <a:buAutoNum type="arabicPeriod"/>
            </a:pPr>
            <a:endParaRPr lang="en-AU" dirty="0"/>
          </a:p>
          <a:p>
            <a:pPr marL="514350" indent="-514350">
              <a:buFont typeface="+mj-lt"/>
              <a:buAutoNum type="arabicPeriod"/>
            </a:pPr>
            <a:r>
              <a:rPr lang="en-AU" sz="3200" dirty="0"/>
              <a:t>Bind all named parameters </a:t>
            </a:r>
          </a:p>
          <a:p>
            <a:pPr marL="514350" indent="-514350">
              <a:buFont typeface="+mj-lt"/>
              <a:buAutoNum type="arabicPeriod"/>
            </a:pPr>
            <a:r>
              <a:rPr lang="en-AU" sz="3200" dirty="0"/>
              <a:t>Bind all positional parameters</a:t>
            </a:r>
          </a:p>
          <a:p>
            <a:pPr marL="514350" indent="-514350">
              <a:buFont typeface="+mj-lt"/>
              <a:buAutoNum type="arabicPeriod"/>
            </a:pPr>
            <a:endParaRPr lang="en-AU" sz="3200" dirty="0"/>
          </a:p>
          <a:p>
            <a:pPr marL="514350" indent="-514350">
              <a:buFont typeface="+mj-lt"/>
              <a:buAutoNum type="arabicPeriod"/>
            </a:pPr>
            <a:r>
              <a:rPr lang="en-AU" sz="3200" dirty="0"/>
              <a:t>Bind from the pipeline </a:t>
            </a:r>
            <a:r>
              <a:rPr lang="en-AU" sz="3200" b="1" dirty="0"/>
              <a:t>by value </a:t>
            </a:r>
            <a:r>
              <a:rPr lang="en-AU" sz="3200" dirty="0"/>
              <a:t>with exact match</a:t>
            </a:r>
          </a:p>
          <a:p>
            <a:pPr marL="514350" indent="-514350">
              <a:buFont typeface="+mj-lt"/>
              <a:buAutoNum type="arabicPeriod"/>
            </a:pPr>
            <a:r>
              <a:rPr lang="en-AU" sz="3200" dirty="0"/>
              <a:t>Bind from the pipeline </a:t>
            </a:r>
            <a:r>
              <a:rPr lang="en-AU" sz="3200" b="1" dirty="0"/>
              <a:t>by value </a:t>
            </a:r>
            <a:r>
              <a:rPr lang="en-AU" sz="3200" dirty="0"/>
              <a:t>with conversion	</a:t>
            </a:r>
          </a:p>
          <a:p>
            <a:pPr marL="514350" indent="-514350">
              <a:buFont typeface="+mj-lt"/>
              <a:buAutoNum type="arabicPeriod"/>
            </a:pPr>
            <a:endParaRPr lang="en-AU" sz="3200" dirty="0"/>
          </a:p>
          <a:p>
            <a:pPr marL="514350" indent="-514350">
              <a:buFont typeface="+mj-lt"/>
              <a:buAutoNum type="arabicPeriod"/>
            </a:pPr>
            <a:r>
              <a:rPr lang="en-AU" sz="3200" dirty="0"/>
              <a:t>Bind from the pipeline </a:t>
            </a:r>
            <a:r>
              <a:rPr lang="en-AU" sz="3200" b="1" dirty="0"/>
              <a:t>by name </a:t>
            </a:r>
            <a:r>
              <a:rPr lang="en-AU" sz="3200" dirty="0"/>
              <a:t>with exact type match</a:t>
            </a:r>
          </a:p>
          <a:p>
            <a:pPr marL="514350" indent="-514350">
              <a:buFont typeface="+mj-lt"/>
              <a:buAutoNum type="arabicPeriod"/>
            </a:pPr>
            <a:r>
              <a:rPr lang="en-AU" sz="3200" dirty="0"/>
              <a:t>Bind from the pipeline </a:t>
            </a:r>
            <a:r>
              <a:rPr lang="en-AU" sz="3200" b="1" dirty="0"/>
              <a:t>by name </a:t>
            </a:r>
            <a:r>
              <a:rPr lang="en-AU" sz="3200" dirty="0"/>
              <a:t>with type conversion</a:t>
            </a:r>
          </a:p>
          <a:p>
            <a:endParaRPr lang="en-AU" dirty="0"/>
          </a:p>
        </p:txBody>
      </p:sp>
      <p:sp>
        <p:nvSpPr>
          <p:cNvPr id="6" name="Title 5"/>
          <p:cNvSpPr>
            <a:spLocks noGrp="1"/>
          </p:cNvSpPr>
          <p:nvPr>
            <p:ph type="title"/>
          </p:nvPr>
        </p:nvSpPr>
        <p:spPr/>
        <p:txBody>
          <a:bodyPr/>
          <a:lstStyle/>
          <a:p>
            <a:r>
              <a:rPr lang="en-US"/>
              <a:t>The Parameter Binding Steps</a:t>
            </a:r>
            <a:endParaRPr lang="en-US" dirty="0"/>
          </a:p>
        </p:txBody>
      </p:sp>
    </p:spTree>
    <p:extLst>
      <p:ext uri="{BB962C8B-B14F-4D97-AF65-F5344CB8AC3E}">
        <p14:creationId xmlns:p14="http://schemas.microsoft.com/office/powerpoint/2010/main" val="11349661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name="HIDDEN - Slide372">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95712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Working With Pipelining</a:t>
            </a:r>
            <a:endParaRPr lang="en-US" dirty="0"/>
          </a:p>
        </p:txBody>
      </p:sp>
    </p:spTree>
    <p:extLst>
      <p:ext uri="{BB962C8B-B14F-4D97-AF65-F5344CB8AC3E}">
        <p14:creationId xmlns:p14="http://schemas.microsoft.com/office/powerpoint/2010/main" val="38015795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name="HIDDEN - Slide374">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Different types of Operators</a:t>
            </a:r>
            <a:endParaRPr lang="en-US" dirty="0"/>
          </a:p>
        </p:txBody>
      </p:sp>
    </p:spTree>
    <p:extLst>
      <p:ext uri="{BB962C8B-B14F-4D97-AF65-F5344CB8AC3E}">
        <p14:creationId xmlns:p14="http://schemas.microsoft.com/office/powerpoint/2010/main" val="148835478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name="HIDDEN - Slide37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923330"/>
          </a:xfrm>
        </p:spPr>
        <p:txBody>
          <a:bodyPr/>
          <a:lstStyle/>
          <a:p>
            <a:r>
              <a:rPr lang="en-US"/>
              <a:t>Work with advanced operators</a:t>
            </a:r>
          </a:p>
          <a:p>
            <a:r>
              <a:rPr lang="en-US"/>
              <a:t>Work with text objects and manipulate them</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Different types of Operators, you will be able to:</a:t>
            </a:r>
            <a:endParaRPr lang="en-US" dirty="0"/>
          </a:p>
        </p:txBody>
      </p:sp>
    </p:spTree>
    <p:extLst>
      <p:ext uri="{BB962C8B-B14F-4D97-AF65-F5344CB8AC3E}">
        <p14:creationId xmlns:p14="http://schemas.microsoft.com/office/powerpoint/2010/main" val="31411768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name="HIDDEN - Slide37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Arithmetic Operators</a:t>
            </a:r>
            <a:endParaRPr lang="en-US" dirty="0"/>
          </a:p>
        </p:txBody>
      </p:sp>
    </p:spTree>
    <p:extLst>
      <p:ext uri="{BB962C8B-B14F-4D97-AF65-F5344CB8AC3E}">
        <p14:creationId xmlns:p14="http://schemas.microsoft.com/office/powerpoint/2010/main" val="230531799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7548CD-51D8-42CA-A628-AF14AADB06C8}"/>
              </a:ext>
            </a:extLst>
          </p:cNvPr>
          <p:cNvSpPr>
            <a:spLocks noGrp="1"/>
          </p:cNvSpPr>
          <p:nvPr>
            <p:ph type="body" sz="quarter" idx="10"/>
          </p:nvPr>
        </p:nvSpPr>
        <p:spPr>
          <a:xfrm>
            <a:off x="269239" y="1189177"/>
            <a:ext cx="11653523" cy="2382191"/>
          </a:xfrm>
        </p:spPr>
        <p:txBody>
          <a:bodyPr/>
          <a:lstStyle/>
          <a:p>
            <a:endParaRPr lang="en-US" dirty="0"/>
          </a:p>
          <a:p>
            <a:r>
              <a:rPr lang="en-US" dirty="0"/>
              <a:t>Arithmetic operators are mathematical functions that takes two operands and performs a calculation on them</a:t>
            </a:r>
          </a:p>
          <a:p>
            <a:r>
              <a:rPr lang="en-US" dirty="0"/>
              <a:t>Arithmetic Operators work with more than only integer types</a:t>
            </a:r>
          </a:p>
          <a:p>
            <a:endParaRPr lang="en-US" dirty="0"/>
          </a:p>
        </p:txBody>
      </p:sp>
      <p:sp>
        <p:nvSpPr>
          <p:cNvPr id="6" name="Title 5"/>
          <p:cNvSpPr>
            <a:spLocks noGrp="1"/>
          </p:cNvSpPr>
          <p:nvPr>
            <p:ph type="title"/>
          </p:nvPr>
        </p:nvSpPr>
        <p:spPr/>
        <p:txBody>
          <a:bodyPr/>
          <a:lstStyle/>
          <a:p>
            <a:r>
              <a:rPr lang="en-US"/>
              <a:t>Arithmetic Operators</a:t>
            </a:r>
            <a:endParaRPr lang="en-US" dirty="0"/>
          </a:p>
        </p:txBody>
      </p:sp>
    </p:spTree>
    <p:extLst>
      <p:ext uri="{BB962C8B-B14F-4D97-AF65-F5344CB8AC3E}">
        <p14:creationId xmlns:p14="http://schemas.microsoft.com/office/powerpoint/2010/main" val="19944314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Arithmetic Operators</a:t>
            </a:r>
          </a:p>
        </p:txBody>
      </p:sp>
      <p:graphicFrame>
        <p:nvGraphicFramePr>
          <p:cNvPr id="11" name="Table 10">
            <a:extLst>
              <a:ext uri="{FF2B5EF4-FFF2-40B4-BE49-F238E27FC236}">
                <a16:creationId xmlns:a16="http://schemas.microsoft.com/office/drawing/2014/main" id="{A9A388CC-D38A-4C19-A545-9B6A34B2D706}"/>
              </a:ext>
            </a:extLst>
          </p:cNvPr>
          <p:cNvGraphicFramePr>
            <a:graphicFrameLocks noGrp="1"/>
          </p:cNvGraphicFramePr>
          <p:nvPr>
            <p:extLst>
              <p:ext uri="{D42A27DB-BD31-4B8C-83A1-F6EECF244321}">
                <p14:modId xmlns:p14="http://schemas.microsoft.com/office/powerpoint/2010/main" val="2578706532"/>
              </p:ext>
            </p:extLst>
          </p:nvPr>
        </p:nvGraphicFramePr>
        <p:xfrm>
          <a:off x="381000" y="1277621"/>
          <a:ext cx="11544079" cy="4693920"/>
        </p:xfrm>
        <a:graphic>
          <a:graphicData uri="http://schemas.openxmlformats.org/drawingml/2006/table">
            <a:tbl>
              <a:tblPr firstRow="1" bandRow="1">
                <a:tableStyleId>{073A0DAA-6AF3-43AB-8588-CEC1D06C72B9}</a:tableStyleId>
              </a:tblPr>
              <a:tblGrid>
                <a:gridCol w="1371600">
                  <a:extLst>
                    <a:ext uri="{9D8B030D-6E8A-4147-A177-3AD203B41FA5}">
                      <a16:colId xmlns:a16="http://schemas.microsoft.com/office/drawing/2014/main" val="550905099"/>
                    </a:ext>
                  </a:extLst>
                </a:gridCol>
                <a:gridCol w="5901175">
                  <a:extLst>
                    <a:ext uri="{9D8B030D-6E8A-4147-A177-3AD203B41FA5}">
                      <a16:colId xmlns:a16="http://schemas.microsoft.com/office/drawing/2014/main" val="4061552969"/>
                    </a:ext>
                  </a:extLst>
                </a:gridCol>
                <a:gridCol w="2252225">
                  <a:extLst>
                    <a:ext uri="{9D8B030D-6E8A-4147-A177-3AD203B41FA5}">
                      <a16:colId xmlns:a16="http://schemas.microsoft.com/office/drawing/2014/main" val="2004643911"/>
                    </a:ext>
                  </a:extLst>
                </a:gridCol>
                <a:gridCol w="2019079">
                  <a:extLst>
                    <a:ext uri="{9D8B030D-6E8A-4147-A177-3AD203B41FA5}">
                      <a16:colId xmlns:a16="http://schemas.microsoft.com/office/drawing/2014/main" val="1586183166"/>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Operator</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Description</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Example(s)</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Result(s)</a:t>
                      </a:r>
                      <a:endParaRPr lang="en-AU" sz="22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959909455"/>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Adds integers;</a:t>
                      </a:r>
                      <a:r>
                        <a:rPr lang="en-AU" sz="2200" baseline="0" dirty="0"/>
                        <a:t> concatenates strings, arrays, and hash tables</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6 </a:t>
                      </a:r>
                      <a:r>
                        <a:rPr lang="en-AU" sz="2000" dirty="0">
                          <a:solidFill>
                            <a:srgbClr val="D3D3D3"/>
                          </a:solidFill>
                          <a:latin typeface="Lucida Console" panose="020B0609040504020204" pitchFamily="49" charset="0"/>
                        </a:rPr>
                        <a:t>+ </a:t>
                      </a:r>
                      <a:r>
                        <a:rPr lang="en-AU" sz="2000" dirty="0">
                          <a:solidFill>
                            <a:srgbClr val="FFE4C4"/>
                          </a:solidFill>
                          <a:latin typeface="Lucida Console" panose="020B0609040504020204" pitchFamily="49" charset="0"/>
                        </a:rPr>
                        <a:t>2</a:t>
                      </a:r>
                    </a:p>
                    <a:p>
                      <a:r>
                        <a:rPr lang="en-AU" sz="2000" dirty="0">
                          <a:solidFill>
                            <a:srgbClr val="DB7093"/>
                          </a:solidFill>
                          <a:latin typeface="Lucida Console" panose="020B0609040504020204" pitchFamily="49" charset="0"/>
                        </a:rPr>
                        <a:t>"file"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"name"</a:t>
                      </a:r>
                    </a:p>
                  </a:txBody>
                  <a:tcPr>
                    <a:solidFill>
                      <a:srgbClr val="012456"/>
                    </a:solidFill>
                  </a:tcPr>
                </a:tc>
                <a:tc>
                  <a:txBody>
                    <a:bodyPr/>
                    <a:lstStyle/>
                    <a:p>
                      <a:r>
                        <a:rPr lang="en-US" sz="2000" dirty="0">
                          <a:solidFill>
                            <a:srgbClr val="F5F5F5"/>
                          </a:solidFill>
                          <a:latin typeface="Lucida Console" panose="020B0609040504020204" pitchFamily="49" charset="0"/>
                        </a:rPr>
                        <a:t>8 </a:t>
                      </a:r>
                    </a:p>
                    <a:p>
                      <a:r>
                        <a:rPr lang="en-US" sz="2000" dirty="0">
                          <a:solidFill>
                            <a:srgbClr val="F5F5F5"/>
                          </a:solidFill>
                          <a:latin typeface="Lucida Console" panose="020B0609040504020204" pitchFamily="49" charset="0"/>
                        </a:rPr>
                        <a:t>filename</a:t>
                      </a:r>
                      <a:endParaRPr lang="en-AU" sz="2000" dirty="0">
                        <a:solidFill>
                          <a:srgbClr val="DB7093"/>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76515909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Subtracts values</a:t>
                      </a:r>
                      <a:endParaRPr lang="en-AU" sz="2200" dirty="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FE4C4"/>
                          </a:solidFill>
                          <a:latin typeface="Lucida Console" panose="020B0609040504020204" pitchFamily="49" charset="0"/>
                        </a:rPr>
                        <a:t>6 </a:t>
                      </a:r>
                      <a:r>
                        <a:rPr lang="en-AU" sz="2000" dirty="0">
                          <a:solidFill>
                            <a:srgbClr val="D3D3D3"/>
                          </a:solidFill>
                          <a:latin typeface="Lucida Console" panose="020B0609040504020204" pitchFamily="49" charset="0"/>
                        </a:rPr>
                        <a:t>- </a:t>
                      </a:r>
                      <a:r>
                        <a:rPr lang="en-AU" sz="2000" dirty="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194612189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Indicates negative</a:t>
                      </a:r>
                      <a:r>
                        <a:rPr lang="en-AU" sz="2200" baseline="0" dirty="0"/>
                        <a:t> value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-6 </a:t>
                      </a:r>
                      <a:r>
                        <a:rPr lang="en-AU" sz="2000" dirty="0">
                          <a:solidFill>
                            <a:srgbClr val="D3D3D3"/>
                          </a:solidFill>
                          <a:latin typeface="Lucida Console" panose="020B0609040504020204" pitchFamily="49" charset="0"/>
                        </a:rPr>
                        <a:t>+ </a:t>
                      </a:r>
                      <a:r>
                        <a:rPr lang="en-AU" sz="2000" dirty="0">
                          <a:solidFill>
                            <a:srgbClr val="FFE4C4"/>
                          </a:solidFill>
                          <a:latin typeface="Lucida Console" panose="020B0609040504020204" pitchFamily="49" charset="0"/>
                        </a:rPr>
                        <a:t>2</a:t>
                      </a:r>
                    </a:p>
                  </a:txBody>
                  <a:tcPr>
                    <a:solidFill>
                      <a:srgbClr val="012456"/>
                    </a:solidFill>
                  </a:tcPr>
                </a:tc>
                <a:tc>
                  <a:txBody>
                    <a:bodyPr/>
                    <a:lstStyle/>
                    <a:p>
                      <a:r>
                        <a:rPr lang="en-US"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456273164"/>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Multiplies</a:t>
                      </a:r>
                      <a:r>
                        <a:rPr lang="en-AU" sz="2200" baseline="0" dirty="0"/>
                        <a:t> integers; copies strings and arrays</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6 </a:t>
                      </a:r>
                      <a:r>
                        <a:rPr lang="en-AU" sz="2000" dirty="0">
                          <a:solidFill>
                            <a:srgbClr val="D3D3D3"/>
                          </a:solidFill>
                          <a:latin typeface="Lucida Console" panose="020B0609040504020204" pitchFamily="49" charset="0"/>
                        </a:rPr>
                        <a:t>* </a:t>
                      </a:r>
                      <a:r>
                        <a:rPr lang="en-AU" sz="2000" dirty="0">
                          <a:solidFill>
                            <a:srgbClr val="FFE4C4"/>
                          </a:solidFill>
                          <a:latin typeface="Lucida Console" panose="020B0609040504020204" pitchFamily="49" charset="0"/>
                        </a:rPr>
                        <a:t>2</a:t>
                      </a:r>
                    </a:p>
                    <a:p>
                      <a:r>
                        <a:rPr lang="en-AU" sz="2000" dirty="0">
                          <a:solidFill>
                            <a:srgbClr val="DB7093"/>
                          </a:solidFill>
                          <a:latin typeface="Lucida Console" panose="020B0609040504020204" pitchFamily="49" charset="0"/>
                        </a:rPr>
                        <a:t>"ABC"</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3</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12</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ABCABCABC</a:t>
                      </a:r>
                    </a:p>
                  </a:txBody>
                  <a:tcPr>
                    <a:solidFill>
                      <a:srgbClr val="012456"/>
                    </a:solidFill>
                  </a:tcPr>
                </a:tc>
                <a:extLst>
                  <a:ext uri="{0D108BD9-81ED-4DB2-BD59-A6C34878D82A}">
                    <a16:rowId xmlns:a16="http://schemas.microsoft.com/office/drawing/2014/main" val="1094644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Divides values</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6</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215346960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Returns remainder of division</a:t>
                      </a:r>
                      <a:r>
                        <a:rPr lang="en-AU" sz="2200" baseline="0" dirty="0"/>
                        <a:t> (modulus)</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7</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139866309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r>
                        <a:rPr lang="en-AU" sz="2200" dirty="0" err="1"/>
                        <a:t>shl</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Shift-left bitwise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100</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shl</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400</a:t>
                      </a:r>
                    </a:p>
                  </a:txBody>
                  <a:tcPr>
                    <a:solidFill>
                      <a:srgbClr val="012456"/>
                    </a:solidFill>
                  </a:tcPr>
                </a:tc>
                <a:extLst>
                  <a:ext uri="{0D108BD9-81ED-4DB2-BD59-A6C34878D82A}">
                    <a16:rowId xmlns:a16="http://schemas.microsoft.com/office/drawing/2014/main" val="308378255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r>
                        <a:rPr lang="en-AU" sz="2200" dirty="0" err="1"/>
                        <a:t>shr</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Shift-right bitwise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100</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shr</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50 </a:t>
                      </a:r>
                    </a:p>
                  </a:txBody>
                  <a:tcPr>
                    <a:solidFill>
                      <a:srgbClr val="012456"/>
                    </a:solidFill>
                  </a:tcPr>
                </a:tc>
                <a:extLst>
                  <a:ext uri="{0D108BD9-81ED-4DB2-BD59-A6C34878D82A}">
                    <a16:rowId xmlns:a16="http://schemas.microsoft.com/office/drawing/2014/main" val="435090082"/>
                  </a:ext>
                </a:extLst>
              </a:tr>
            </a:tbl>
          </a:graphicData>
        </a:graphic>
      </p:graphicFrame>
      <p:sp>
        <p:nvSpPr>
          <p:cNvPr id="12" name="Rectangular Callout 2">
            <a:extLst>
              <a:ext uri="{FF2B5EF4-FFF2-40B4-BE49-F238E27FC236}">
                <a16:creationId xmlns:a16="http://schemas.microsoft.com/office/drawing/2014/main" id="{44932ABE-D7EF-4BB1-B4D9-2ED3177A7236}"/>
              </a:ext>
            </a:extLst>
          </p:cNvPr>
          <p:cNvSpPr/>
          <p:nvPr/>
        </p:nvSpPr>
        <p:spPr>
          <a:xfrm>
            <a:off x="4419600" y="5089662"/>
            <a:ext cx="2782531" cy="981433"/>
          </a:xfrm>
          <a:prstGeom prst="wedgeRectCallout">
            <a:avLst>
              <a:gd name="adj1" fmla="val 64988"/>
              <a:gd name="adj2" fmla="val -43823"/>
            </a:avLst>
          </a:prstGeom>
          <a:solidFill>
            <a:srgbClr val="000000">
              <a:lumMod val="65000"/>
              <a:lumOff val="35000"/>
            </a:srgbClr>
          </a:solidFill>
          <a:ln w="9525"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100 in binary is 1100100</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a:t>
            </a:r>
            <a:r>
              <a:rPr kumimoji="0" lang="en-US" sz="1600" b="0" i="0" u="none" strike="noStrike" kern="0" cap="none" spc="0" normalizeH="0" baseline="0" noProof="0" dirty="0" err="1">
                <a:ln>
                  <a:noFill/>
                </a:ln>
                <a:solidFill>
                  <a:prstClr val="white"/>
                </a:solidFill>
                <a:effectLst/>
                <a:uLnTx/>
                <a:uFillTx/>
                <a:latin typeface="Segoe UI"/>
                <a:ea typeface="+mn-ea"/>
                <a:cs typeface="+mn-cs"/>
              </a:rPr>
              <a:t>shl</a:t>
            </a:r>
            <a:r>
              <a:rPr kumimoji="0" lang="en-US" sz="1600" b="0" i="0" u="none" strike="noStrike" kern="0" cap="none" spc="0" normalizeH="0" baseline="0" noProof="0" dirty="0">
                <a:ln>
                  <a:noFill/>
                </a:ln>
                <a:solidFill>
                  <a:prstClr val="white"/>
                </a:solidFill>
                <a:effectLst/>
                <a:uLnTx/>
                <a:uFillTx/>
                <a:latin typeface="Segoe UI"/>
                <a:ea typeface="+mn-ea"/>
                <a:cs typeface="+mn-cs"/>
              </a:rPr>
              <a:t> shifts digits n chars left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400 in binary is 110010000  </a:t>
            </a:r>
          </a:p>
        </p:txBody>
      </p:sp>
      <p:sp>
        <p:nvSpPr>
          <p:cNvPr id="13" name="Rectangular Callout 6">
            <a:extLst>
              <a:ext uri="{FF2B5EF4-FFF2-40B4-BE49-F238E27FC236}">
                <a16:creationId xmlns:a16="http://schemas.microsoft.com/office/drawing/2014/main" id="{6249B858-C441-42C0-9FC4-DA721CDA37DD}"/>
              </a:ext>
            </a:extLst>
          </p:cNvPr>
          <p:cNvSpPr/>
          <p:nvPr/>
        </p:nvSpPr>
        <p:spPr>
          <a:xfrm>
            <a:off x="9106105" y="5782035"/>
            <a:ext cx="2782531" cy="981433"/>
          </a:xfrm>
          <a:prstGeom prst="wedgeRectCallout">
            <a:avLst>
              <a:gd name="adj1" fmla="val -50027"/>
              <a:gd name="adj2" fmla="val -69696"/>
            </a:avLst>
          </a:prstGeom>
          <a:solidFill>
            <a:srgbClr val="000000">
              <a:lumMod val="65000"/>
              <a:lumOff val="35000"/>
            </a:srgbClr>
          </a:solidFill>
          <a:ln w="9525"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100 in binary is 1100100</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a:t>
            </a:r>
            <a:r>
              <a:rPr kumimoji="0" lang="en-US" sz="1600" b="0" i="0" u="none" strike="noStrike" kern="0" cap="none" spc="0" normalizeH="0" baseline="0" noProof="0" dirty="0" err="1">
                <a:ln>
                  <a:noFill/>
                </a:ln>
                <a:solidFill>
                  <a:prstClr val="white"/>
                </a:solidFill>
                <a:effectLst/>
                <a:uLnTx/>
                <a:uFillTx/>
                <a:latin typeface="Segoe UI"/>
                <a:ea typeface="+mn-ea"/>
                <a:cs typeface="+mn-cs"/>
              </a:rPr>
              <a:t>shr</a:t>
            </a:r>
            <a:r>
              <a:rPr kumimoji="0" lang="en-US" sz="1600" b="0" i="0" u="none" strike="noStrike" kern="0" cap="none" spc="0" normalizeH="0" baseline="0" noProof="0" dirty="0">
                <a:ln>
                  <a:noFill/>
                </a:ln>
                <a:solidFill>
                  <a:prstClr val="white"/>
                </a:solidFill>
                <a:effectLst/>
                <a:uLnTx/>
                <a:uFillTx/>
                <a:latin typeface="Segoe UI"/>
                <a:ea typeface="+mn-ea"/>
                <a:cs typeface="+mn-cs"/>
              </a:rPr>
              <a:t> shifts digits n chars right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50 in binary is 110010  </a:t>
            </a:r>
          </a:p>
        </p:txBody>
      </p:sp>
    </p:spTree>
    <p:extLst>
      <p:ext uri="{BB962C8B-B14F-4D97-AF65-F5344CB8AC3E}">
        <p14:creationId xmlns:p14="http://schemas.microsoft.com/office/powerpoint/2010/main" val="23328631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3FE7-58E4-4169-AF2A-CC9894CF3BF1}"/>
              </a:ext>
            </a:extLst>
          </p:cNvPr>
          <p:cNvSpPr>
            <a:spLocks noGrp="1"/>
          </p:cNvSpPr>
          <p:nvPr>
            <p:ph type="title"/>
          </p:nvPr>
        </p:nvSpPr>
        <p:spPr/>
        <p:txBody>
          <a:bodyPr/>
          <a:lstStyle/>
          <a:p>
            <a:r>
              <a:rPr lang="en-US"/>
              <a:t>Rounding Integers</a:t>
            </a:r>
            <a:endParaRPr lang="en-US" dirty="0"/>
          </a:p>
        </p:txBody>
      </p:sp>
      <p:sp>
        <p:nvSpPr>
          <p:cNvPr id="4" name="Rectangle 3">
            <a:extLst>
              <a:ext uri="{FF2B5EF4-FFF2-40B4-BE49-F238E27FC236}">
                <a16:creationId xmlns:a16="http://schemas.microsoft.com/office/drawing/2014/main" id="{6620C1BF-18C9-49D1-8CEB-274CB2139FED}"/>
              </a:ext>
            </a:extLst>
          </p:cNvPr>
          <p:cNvSpPr/>
          <p:nvPr/>
        </p:nvSpPr>
        <p:spPr>
          <a:xfrm>
            <a:off x="1015253" y="4370294"/>
            <a:ext cx="3505200" cy="1938607"/>
          </a:xfrm>
          <a:prstGeom prst="rect">
            <a:avLst/>
          </a:prstGeom>
          <a:solidFill>
            <a:srgbClr val="012456"/>
          </a:solidFill>
          <a:ln w="9525" cap="flat" cmpd="sng" algn="ctr">
            <a:noFill/>
            <a:prstDash val="solid"/>
          </a:ln>
          <a:effectLst/>
        </p:spPr>
        <p:txBody>
          <a:bodyPr rtlCol="0" anchor="ctr"/>
          <a:lstStyle/>
          <a:p>
            <a:r>
              <a:rPr lang="en-US" sz="2400" kern="0" dirty="0">
                <a:solidFill>
                  <a:srgbClr val="D3D3D3"/>
                </a:solidFill>
                <a:latin typeface="Lucida Console" panose="020B0609040504020204" pitchFamily="49" charset="0"/>
              </a:rPr>
              <a:t>PS C:\&gt;[</a:t>
            </a:r>
            <a:r>
              <a:rPr lang="en-US" sz="2400" dirty="0">
                <a:solidFill>
                  <a:srgbClr val="E0FFFF"/>
                </a:solidFill>
                <a:latin typeface="Lucida Console" panose="020B0609040504020204" pitchFamily="49" charset="0"/>
              </a:rPr>
              <a:t>int</a:t>
            </a:r>
            <a:r>
              <a:rPr lang="en-US" sz="2400" kern="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5</a:t>
            </a:r>
            <a:r>
              <a:rPr lang="en-US" sz="2400" kern="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2</a:t>
            </a:r>
            <a:r>
              <a:rPr lang="en-US" sz="2400" kern="0" dirty="0">
                <a:solidFill>
                  <a:srgbClr val="D3D3D3"/>
                </a:solidFill>
                <a:latin typeface="Lucida Console" panose="020B0609040504020204" pitchFamily="49" charset="0"/>
              </a:rPr>
              <a:t>)</a:t>
            </a:r>
            <a:r>
              <a:rPr lang="en-US" sz="2400" dirty="0">
                <a:latin typeface="Lucida Console" panose="020B0609040504020204" pitchFamily="49" charset="0"/>
              </a:rPr>
              <a:t> </a:t>
            </a:r>
            <a:endParaRPr lang="en-US" sz="2400" kern="0" dirty="0">
              <a:solidFill>
                <a:srgbClr val="D3D3D3"/>
              </a:solidFill>
              <a:latin typeface="Lucida Console" panose="020B0609040504020204" pitchFamily="49" charset="0"/>
            </a:endParaRPr>
          </a:p>
          <a:p>
            <a:r>
              <a:rPr lang="en-US" sz="2400" kern="0" dirty="0">
                <a:solidFill>
                  <a:srgbClr val="D3D3D3"/>
                </a:solidFill>
                <a:latin typeface="Lucida Console" panose="020B0609040504020204" pitchFamily="49" charset="0"/>
              </a:rPr>
              <a:t>2</a:t>
            </a:r>
          </a:p>
          <a:p>
            <a:r>
              <a:rPr lang="en-US" sz="2400" kern="0" dirty="0">
                <a:solidFill>
                  <a:srgbClr val="D3D3D3"/>
                </a:solidFill>
                <a:latin typeface="Lucida Console" panose="020B0609040504020204" pitchFamily="49" charset="0"/>
              </a:rPr>
              <a:t>PS C:\&gt;[</a:t>
            </a:r>
            <a:r>
              <a:rPr lang="en-US" sz="2400" dirty="0">
                <a:solidFill>
                  <a:srgbClr val="E0FFFF"/>
                </a:solidFill>
                <a:latin typeface="Lucida Console" panose="020B0609040504020204" pitchFamily="49" charset="0"/>
              </a:rPr>
              <a:t>int</a:t>
            </a:r>
            <a:r>
              <a:rPr lang="en-US" sz="2400" kern="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7</a:t>
            </a:r>
            <a:r>
              <a:rPr lang="en-US" sz="2400" kern="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2</a:t>
            </a:r>
            <a:r>
              <a:rPr lang="en-US" sz="2400" kern="0" dirty="0">
                <a:solidFill>
                  <a:srgbClr val="D3D3D3"/>
                </a:solidFill>
                <a:latin typeface="Lucida Console" panose="020B0609040504020204" pitchFamily="49" charset="0"/>
              </a:rPr>
              <a:t>)</a:t>
            </a:r>
            <a:r>
              <a:rPr lang="en-US" sz="2400" dirty="0">
                <a:latin typeface="Lucida Console" panose="020B0609040504020204" pitchFamily="49" charset="0"/>
              </a:rPr>
              <a:t> </a:t>
            </a:r>
            <a:endParaRPr lang="en-US" sz="2400" kern="0" dirty="0">
              <a:solidFill>
                <a:srgbClr val="D3D3D3"/>
              </a:solidFill>
              <a:latin typeface="Lucida Console" panose="020B0609040504020204" pitchFamily="49" charset="0"/>
            </a:endParaRPr>
          </a:p>
          <a:p>
            <a:r>
              <a:rPr lang="en-US" sz="2400" kern="0" dirty="0">
                <a:solidFill>
                  <a:srgbClr val="D3D3D3"/>
                </a:solidFill>
                <a:latin typeface="Lucida Console" panose="020B0609040504020204" pitchFamily="49" charset="0"/>
              </a:rPr>
              <a:t>4</a:t>
            </a:r>
          </a:p>
        </p:txBody>
      </p:sp>
      <p:sp>
        <p:nvSpPr>
          <p:cNvPr id="7" name="Text Placeholder 4">
            <a:extLst>
              <a:ext uri="{FF2B5EF4-FFF2-40B4-BE49-F238E27FC236}">
                <a16:creationId xmlns:a16="http://schemas.microsoft.com/office/drawing/2014/main" id="{75C9DAA4-2A67-447C-AA48-74716D2FD62B}"/>
              </a:ext>
            </a:extLst>
          </p:cNvPr>
          <p:cNvSpPr>
            <a:spLocks noGrp="1"/>
          </p:cNvSpPr>
          <p:nvPr/>
        </p:nvSpPr>
        <p:spPr>
          <a:xfrm>
            <a:off x="412114" y="1332052"/>
            <a:ext cx="11653523" cy="2856167"/>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800"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Integers get rounded to the closest whole number</a:t>
            </a:r>
          </a:p>
          <a:p>
            <a:endParaRPr lang="en-US" dirty="0"/>
          </a:p>
          <a:p>
            <a:r>
              <a:rPr lang="en-US" dirty="0"/>
              <a:t>If the value starts with 0.5 rounding happens to the nearest even number by default</a:t>
            </a:r>
            <a:endParaRPr lang="en-US" dirty="0">
              <a:cs typeface="Segoe UI Light"/>
            </a:endParaRPr>
          </a:p>
          <a:p>
            <a:endParaRPr lang="en-US" dirty="0">
              <a:cs typeface="Segoe UI Light"/>
            </a:endParaRPr>
          </a:p>
          <a:p>
            <a:r>
              <a:rPr lang="en-US" dirty="0">
                <a:cs typeface="Segoe UI Light"/>
              </a:rPr>
              <a:t>Additional rounding options available if needed</a:t>
            </a:r>
          </a:p>
        </p:txBody>
      </p:sp>
      <p:sp>
        <p:nvSpPr>
          <p:cNvPr id="9" name="Rectangle 8">
            <a:extLst>
              <a:ext uri="{FF2B5EF4-FFF2-40B4-BE49-F238E27FC236}">
                <a16:creationId xmlns:a16="http://schemas.microsoft.com/office/drawing/2014/main" id="{14EA5D36-691B-4C2C-BD53-F626299B002E}"/>
              </a:ext>
            </a:extLst>
          </p:cNvPr>
          <p:cNvSpPr/>
          <p:nvPr/>
        </p:nvSpPr>
        <p:spPr>
          <a:xfrm>
            <a:off x="5878605" y="4370294"/>
            <a:ext cx="3852582" cy="1938607"/>
          </a:xfrm>
          <a:prstGeom prst="rect">
            <a:avLst/>
          </a:prstGeom>
          <a:solidFill>
            <a:srgbClr val="012456"/>
          </a:solidFill>
          <a:ln w="9525" cap="flat" cmpd="sng" algn="ctr">
            <a:noFill/>
            <a:prstDash val="solid"/>
          </a:ln>
          <a:effectLst/>
        </p:spPr>
        <p:txBody>
          <a:bodyPr rtlCol="0" anchor="ctr"/>
          <a:lstStyle/>
          <a:p>
            <a:r>
              <a:rPr lang="en-US" sz="2400" kern="0" dirty="0">
                <a:solidFill>
                  <a:srgbClr val="D3D3D3"/>
                </a:solidFill>
                <a:latin typeface="Lucida Console"/>
              </a:rPr>
              <a:t>PS C:\&gt;[</a:t>
            </a:r>
            <a:r>
              <a:rPr lang="en-US" sz="2400" dirty="0">
                <a:solidFill>
                  <a:srgbClr val="E0FFFF"/>
                </a:solidFill>
                <a:latin typeface="Lucida Console"/>
              </a:rPr>
              <a:t>int</a:t>
            </a:r>
            <a:r>
              <a:rPr lang="en-US" sz="2400" kern="0" dirty="0">
                <a:solidFill>
                  <a:srgbClr val="D3D3D3"/>
                </a:solidFill>
                <a:latin typeface="Lucida Console"/>
              </a:rPr>
              <a:t>](</a:t>
            </a:r>
            <a:r>
              <a:rPr lang="en-US" sz="2400" dirty="0">
                <a:solidFill>
                  <a:srgbClr val="FFE4C4"/>
                </a:solidFill>
                <a:latin typeface="Lucida Console"/>
              </a:rPr>
              <a:t>12.5</a:t>
            </a:r>
            <a:r>
              <a:rPr lang="en-US" sz="2400" kern="0" dirty="0">
                <a:solidFill>
                  <a:srgbClr val="D3D3D3"/>
                </a:solidFill>
                <a:latin typeface="Lucida Console"/>
              </a:rPr>
              <a:t>)</a:t>
            </a:r>
            <a:r>
              <a:rPr lang="en-US" sz="2400" dirty="0">
                <a:latin typeface="Lucida Console"/>
              </a:rPr>
              <a:t> </a:t>
            </a:r>
            <a:endParaRPr lang="en-US" sz="2400" kern="0" dirty="0">
              <a:latin typeface="Lucida Console" panose="020B0609040504020204" pitchFamily="49" charset="0"/>
            </a:endParaRPr>
          </a:p>
          <a:p>
            <a:r>
              <a:rPr lang="en-US" sz="2400" kern="0" dirty="0">
                <a:solidFill>
                  <a:srgbClr val="D3D3D3"/>
                </a:solidFill>
                <a:latin typeface="Lucida Console"/>
              </a:rPr>
              <a:t>12</a:t>
            </a:r>
            <a:endParaRPr lang="en-US" sz="2400" kern="0" dirty="0">
              <a:solidFill>
                <a:srgbClr val="D3D3D3"/>
              </a:solidFill>
              <a:latin typeface="Lucida Console" panose="020B0609040504020204" pitchFamily="49" charset="0"/>
            </a:endParaRPr>
          </a:p>
          <a:p>
            <a:r>
              <a:rPr lang="en-US" sz="2400" kern="0" dirty="0">
                <a:solidFill>
                  <a:srgbClr val="D3D3D3"/>
                </a:solidFill>
                <a:latin typeface="Lucida Console"/>
              </a:rPr>
              <a:t>PS C:\&gt;[</a:t>
            </a:r>
            <a:r>
              <a:rPr lang="en-US" sz="2400" dirty="0">
                <a:solidFill>
                  <a:srgbClr val="E0FFFF"/>
                </a:solidFill>
                <a:latin typeface="Lucida Console"/>
              </a:rPr>
              <a:t>int</a:t>
            </a:r>
            <a:r>
              <a:rPr lang="en-US" sz="2400" kern="0" dirty="0">
                <a:solidFill>
                  <a:srgbClr val="D3D3D3"/>
                </a:solidFill>
                <a:latin typeface="Lucida Console"/>
              </a:rPr>
              <a:t>](</a:t>
            </a:r>
            <a:r>
              <a:rPr lang="en-US" sz="2400" dirty="0">
                <a:solidFill>
                  <a:srgbClr val="FFE4C4"/>
                </a:solidFill>
                <a:latin typeface="Lucida Console"/>
              </a:rPr>
              <a:t>13.5</a:t>
            </a:r>
            <a:r>
              <a:rPr lang="en-US" sz="2400" kern="0" dirty="0">
                <a:solidFill>
                  <a:srgbClr val="D3D3D3"/>
                </a:solidFill>
                <a:latin typeface="Lucida Console"/>
              </a:rPr>
              <a:t>)</a:t>
            </a:r>
            <a:r>
              <a:rPr lang="en-US" sz="2400" dirty="0">
                <a:latin typeface="Lucida Console"/>
              </a:rPr>
              <a:t> </a:t>
            </a:r>
            <a:endParaRPr lang="en-US" sz="2400" kern="0" dirty="0">
              <a:latin typeface="Lucida Console" panose="020B0609040504020204" pitchFamily="49" charset="0"/>
            </a:endParaRPr>
          </a:p>
          <a:p>
            <a:r>
              <a:rPr lang="en-US" sz="2400" kern="0" dirty="0">
                <a:solidFill>
                  <a:srgbClr val="D3D3D3"/>
                </a:solidFill>
                <a:latin typeface="Lucida Console"/>
              </a:rPr>
              <a:t>14</a:t>
            </a:r>
            <a:endParaRPr lang="en-US" sz="2400" kern="0" dirty="0">
              <a:solidFill>
                <a:srgbClr val="D3D3D3"/>
              </a:solidFill>
              <a:latin typeface="Lucida Console" panose="020B0609040504020204" pitchFamily="49" charset="0"/>
            </a:endParaRPr>
          </a:p>
        </p:txBody>
      </p:sp>
    </p:spTree>
    <p:extLst>
      <p:ext uri="{BB962C8B-B14F-4D97-AF65-F5344CB8AC3E}">
        <p14:creationId xmlns:p14="http://schemas.microsoft.com/office/powerpoint/2010/main" val="6095479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name="HIDDEN - Slide41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Arithmetic Operators</a:t>
            </a:r>
            <a:endParaRPr lang="en-US" sz="3600" dirty="0">
              <a:solidFill>
                <a:schemeClr val="tx1"/>
              </a:solidFill>
            </a:endParaRPr>
          </a:p>
        </p:txBody>
      </p:sp>
    </p:spTree>
    <p:extLst>
      <p:ext uri="{BB962C8B-B14F-4D97-AF65-F5344CB8AC3E}">
        <p14:creationId xmlns:p14="http://schemas.microsoft.com/office/powerpoint/2010/main" val="2228104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Comparison Operators - Wildcards</a:t>
            </a:r>
            <a:endParaRPr lang="en-AU" dirty="0"/>
          </a:p>
        </p:txBody>
      </p:sp>
      <p:graphicFrame>
        <p:nvGraphicFramePr>
          <p:cNvPr id="11" name="Table 10">
            <a:extLst>
              <a:ext uri="{FF2B5EF4-FFF2-40B4-BE49-F238E27FC236}">
                <a16:creationId xmlns:a16="http://schemas.microsoft.com/office/drawing/2014/main" id="{5A9E363D-7904-4945-A872-62287C51C4E2}"/>
              </a:ext>
            </a:extLst>
          </p:cNvPr>
          <p:cNvGraphicFramePr>
            <a:graphicFrameLocks noGrp="1"/>
          </p:cNvGraphicFramePr>
          <p:nvPr>
            <p:extLst>
              <p:ext uri="{D42A27DB-BD31-4B8C-83A1-F6EECF244321}">
                <p14:modId xmlns:p14="http://schemas.microsoft.com/office/powerpoint/2010/main" val="2711749201"/>
              </p:ext>
            </p:extLst>
          </p:nvPr>
        </p:nvGraphicFramePr>
        <p:xfrm>
          <a:off x="2554549" y="2072640"/>
          <a:ext cx="7082902" cy="1280160"/>
        </p:xfrm>
        <a:graphic>
          <a:graphicData uri="http://schemas.openxmlformats.org/drawingml/2006/table">
            <a:tbl>
              <a:tblPr firstCol="1" lastCol="1" bandRow="1"/>
              <a:tblGrid>
                <a:gridCol w="1164025">
                  <a:extLst>
                    <a:ext uri="{9D8B030D-6E8A-4147-A177-3AD203B41FA5}">
                      <a16:colId xmlns:a16="http://schemas.microsoft.com/office/drawing/2014/main" val="14933029"/>
                    </a:ext>
                  </a:extLst>
                </a:gridCol>
                <a:gridCol w="3334899">
                  <a:extLst>
                    <a:ext uri="{9D8B030D-6E8A-4147-A177-3AD203B41FA5}">
                      <a16:colId xmlns:a16="http://schemas.microsoft.com/office/drawing/2014/main" val="4144210529"/>
                    </a:ext>
                  </a:extLst>
                </a:gridCol>
                <a:gridCol w="1291989">
                  <a:extLst>
                    <a:ext uri="{9D8B030D-6E8A-4147-A177-3AD203B41FA5}">
                      <a16:colId xmlns:a16="http://schemas.microsoft.com/office/drawing/2014/main" val="3049520849"/>
                    </a:ext>
                  </a:extLst>
                </a:gridCol>
                <a:gridCol w="1291989">
                  <a:extLst>
                    <a:ext uri="{9D8B030D-6E8A-4147-A177-3AD203B41FA5}">
                      <a16:colId xmlns:a16="http://schemas.microsoft.com/office/drawing/2014/main" val="2030251359"/>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-like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Equals with wildcards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clike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ilike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3371337560"/>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notlike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Not Equals with</a:t>
                      </a:r>
                      <a:r>
                        <a:rPr lang="en-AU" sz="2400" baseline="0" dirty="0">
                          <a:latin typeface="Segoe UI Light" panose="020B0502040204020203" pitchFamily="34" charset="0"/>
                          <a:cs typeface="Segoe UI Light" panose="020B0502040204020203" pitchFamily="34" charset="0"/>
                        </a:rPr>
                        <a:t> wildcards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cnotlike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inotlike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907434577"/>
                  </a:ext>
                </a:extLst>
              </a:tr>
            </a:tbl>
          </a:graphicData>
        </a:graphic>
      </p:graphicFrame>
      <p:sp>
        <p:nvSpPr>
          <p:cNvPr id="12" name="Rectangular Callout 17">
            <a:extLst>
              <a:ext uri="{FF2B5EF4-FFF2-40B4-BE49-F238E27FC236}">
                <a16:creationId xmlns:a16="http://schemas.microsoft.com/office/drawing/2014/main" id="{757F1DE8-C2E3-4C2A-A65C-7220D61D7E0E}"/>
              </a:ext>
            </a:extLst>
          </p:cNvPr>
          <p:cNvSpPr/>
          <p:nvPr/>
        </p:nvSpPr>
        <p:spPr>
          <a:xfrm>
            <a:off x="7391400" y="3505201"/>
            <a:ext cx="1843548" cy="619432"/>
          </a:xfrm>
          <a:prstGeom prst="wedgeRectCallout">
            <a:avLst>
              <a:gd name="adj1" fmla="val -28582"/>
              <a:gd name="adj2" fmla="val -75915"/>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Case-Sensitive Version</a:t>
            </a:r>
          </a:p>
        </p:txBody>
      </p:sp>
      <p:graphicFrame>
        <p:nvGraphicFramePr>
          <p:cNvPr id="13" name="Table 12">
            <a:extLst>
              <a:ext uri="{FF2B5EF4-FFF2-40B4-BE49-F238E27FC236}">
                <a16:creationId xmlns:a16="http://schemas.microsoft.com/office/drawing/2014/main" id="{B01393CA-E6E5-4CC8-84C3-F1B5C86B0F97}"/>
              </a:ext>
            </a:extLst>
          </p:cNvPr>
          <p:cNvGraphicFramePr>
            <a:graphicFrameLocks noGrp="1"/>
          </p:cNvGraphicFramePr>
          <p:nvPr>
            <p:extLst>
              <p:ext uri="{D42A27DB-BD31-4B8C-83A1-F6EECF244321}">
                <p14:modId xmlns:p14="http://schemas.microsoft.com/office/powerpoint/2010/main" val="3663365257"/>
              </p:ext>
            </p:extLst>
          </p:nvPr>
        </p:nvGraphicFramePr>
        <p:xfrm>
          <a:off x="2781300" y="4260148"/>
          <a:ext cx="6629400" cy="2286000"/>
        </p:xfrm>
        <a:graphic>
          <a:graphicData uri="http://schemas.openxmlformats.org/drawingml/2006/table">
            <a:tbl>
              <a:tblPr firstRow="1" bandRow="1"/>
              <a:tblGrid>
                <a:gridCol w="1299416">
                  <a:extLst>
                    <a:ext uri="{9D8B030D-6E8A-4147-A177-3AD203B41FA5}">
                      <a16:colId xmlns:a16="http://schemas.microsoft.com/office/drawing/2014/main" val="453575230"/>
                    </a:ext>
                  </a:extLst>
                </a:gridCol>
                <a:gridCol w="5329984">
                  <a:extLst>
                    <a:ext uri="{9D8B030D-6E8A-4147-A177-3AD203B41FA5}">
                      <a16:colId xmlns:a16="http://schemas.microsoft.com/office/drawing/2014/main" val="3736641024"/>
                    </a:ext>
                  </a:extLst>
                </a:gridCol>
              </a:tblGrid>
              <a:tr h="370840">
                <a:tc grid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2400" dirty="0">
                          <a:latin typeface="Segoe UI Light" panose="020B0502040204020203" pitchFamily="34" charset="0"/>
                          <a:cs typeface="Segoe UI Light" panose="020B0502040204020203" pitchFamily="34" charset="0"/>
                        </a:rPr>
                        <a:t>Allowed Wildcards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hMerge="1">
                  <a:txBody>
                    <a:bodyPr/>
                    <a:lstStyle/>
                    <a:p>
                      <a:endParaRPr lang="en-US" dirty="0"/>
                    </a:p>
                  </a:txBody>
                  <a:tcPr/>
                </a:tc>
                <a:extLst>
                  <a:ext uri="{0D108BD9-81ED-4DB2-BD59-A6C34878D82A}">
                    <a16:rowId xmlns:a16="http://schemas.microsoft.com/office/drawing/2014/main" val="221920991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Zero</a:t>
                      </a:r>
                      <a:r>
                        <a:rPr lang="en-US" sz="2400" baseline="0" dirty="0">
                          <a:latin typeface="Segoe UI Light" panose="020B0502040204020203" pitchFamily="34" charset="0"/>
                          <a:cs typeface="Segoe UI Light" panose="020B0502040204020203" pitchFamily="34" charset="0"/>
                        </a:rPr>
                        <a:t> or any number of any chars</a:t>
                      </a:r>
                      <a:endParaRPr lang="en-US"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extLst>
                  <a:ext uri="{0D108BD9-81ED-4DB2-BD59-A6C34878D82A}">
                    <a16:rowId xmlns:a16="http://schemas.microsoft.com/office/drawing/2014/main" val="151405349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Exactly</a:t>
                      </a:r>
                      <a:r>
                        <a:rPr lang="en-US" sz="2400" baseline="0" dirty="0">
                          <a:latin typeface="Segoe UI Light" panose="020B0502040204020203" pitchFamily="34" charset="0"/>
                          <a:cs typeface="Segoe UI Light" panose="020B0502040204020203" pitchFamily="34" charset="0"/>
                        </a:rPr>
                        <a:t> one of any char</a:t>
                      </a:r>
                      <a:endParaRPr lang="en-US"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extLst>
                  <a:ext uri="{0D108BD9-81ED-4DB2-BD59-A6C34878D82A}">
                    <a16:rowId xmlns:a16="http://schemas.microsoft.com/office/drawing/2014/main" val="362606435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[1az9]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Exactly one</a:t>
                      </a:r>
                      <a:r>
                        <a:rPr lang="en-US" sz="2400" baseline="0" dirty="0">
                          <a:latin typeface="Segoe UI Light" panose="020B0502040204020203" pitchFamily="34" charset="0"/>
                          <a:cs typeface="Segoe UI Light" panose="020B0502040204020203" pitchFamily="34" charset="0"/>
                        </a:rPr>
                        <a:t> of given char(s)</a:t>
                      </a:r>
                      <a:endParaRPr lang="en-US"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extLst>
                  <a:ext uri="{0D108BD9-81ED-4DB2-BD59-A6C34878D82A}">
                    <a16:rowId xmlns:a16="http://schemas.microsoft.com/office/drawing/2014/main" val="193892735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[a-l]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400" dirty="0">
                          <a:latin typeface="Segoe UI Light" panose="020B0502040204020203" pitchFamily="34" charset="0"/>
                          <a:cs typeface="Segoe UI Light" panose="020B0502040204020203" pitchFamily="34" charset="0"/>
                        </a:rPr>
                        <a:t>Exactly one of range of given char(s)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extLst>
                  <a:ext uri="{0D108BD9-81ED-4DB2-BD59-A6C34878D82A}">
                    <a16:rowId xmlns:a16="http://schemas.microsoft.com/office/drawing/2014/main" val="1963506767"/>
                  </a:ext>
                </a:extLst>
              </a:tr>
            </a:tbl>
          </a:graphicData>
        </a:graphic>
      </p:graphicFrame>
      <p:sp>
        <p:nvSpPr>
          <p:cNvPr id="6" name="Rectangular Callout 17">
            <a:extLst>
              <a:ext uri="{FF2B5EF4-FFF2-40B4-BE49-F238E27FC236}">
                <a16:creationId xmlns:a16="http://schemas.microsoft.com/office/drawing/2014/main" id="{8411816B-A53A-4AB6-9175-A935C0AB33E3}"/>
              </a:ext>
            </a:extLst>
          </p:cNvPr>
          <p:cNvSpPr/>
          <p:nvPr/>
        </p:nvSpPr>
        <p:spPr>
          <a:xfrm>
            <a:off x="8697014" y="1117152"/>
            <a:ext cx="2123386" cy="616489"/>
          </a:xfrm>
          <a:prstGeom prst="wedgeRectCallout">
            <a:avLst>
              <a:gd name="adj1" fmla="val -36893"/>
              <a:gd name="adj2" fmla="val 111239"/>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Case-Insensitive Version</a:t>
            </a:r>
          </a:p>
        </p:txBody>
      </p:sp>
    </p:spTree>
    <p:extLst>
      <p:ext uri="{BB962C8B-B14F-4D97-AF65-F5344CB8AC3E}">
        <p14:creationId xmlns:p14="http://schemas.microsoft.com/office/powerpoint/2010/main" val="39936913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name="HIDDEN - Slide417">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06428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name="HIDDEN - Slide41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Assignment Operators</a:t>
            </a:r>
            <a:endParaRPr lang="en-US" dirty="0"/>
          </a:p>
        </p:txBody>
      </p:sp>
    </p:spTree>
    <p:extLst>
      <p:ext uri="{BB962C8B-B14F-4D97-AF65-F5344CB8AC3E}">
        <p14:creationId xmlns:p14="http://schemas.microsoft.com/office/powerpoint/2010/main" val="181924605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0C48B1-551A-4B87-9746-135410265E50}"/>
              </a:ext>
            </a:extLst>
          </p:cNvPr>
          <p:cNvSpPr>
            <a:spLocks noGrp="1"/>
          </p:cNvSpPr>
          <p:nvPr>
            <p:ph type="body" sz="quarter" idx="10"/>
          </p:nvPr>
        </p:nvSpPr>
        <p:spPr>
          <a:xfrm>
            <a:off x="269239" y="1189177"/>
            <a:ext cx="11653523" cy="1434239"/>
          </a:xfrm>
        </p:spPr>
        <p:txBody>
          <a:bodyPr/>
          <a:lstStyle/>
          <a:p>
            <a:endParaRPr lang="en-US" dirty="0"/>
          </a:p>
          <a:p>
            <a:r>
              <a:rPr lang="en-US" dirty="0"/>
              <a:t>An assignment operator assigns a value to its left operand based on the value of its right operand.</a:t>
            </a:r>
          </a:p>
        </p:txBody>
      </p:sp>
      <p:sp>
        <p:nvSpPr>
          <p:cNvPr id="6" name="Title 5"/>
          <p:cNvSpPr>
            <a:spLocks noGrp="1"/>
          </p:cNvSpPr>
          <p:nvPr>
            <p:ph type="title"/>
          </p:nvPr>
        </p:nvSpPr>
        <p:spPr/>
        <p:txBody>
          <a:bodyPr/>
          <a:lstStyle/>
          <a:p>
            <a:r>
              <a:rPr lang="en-US"/>
              <a:t>Assignment Operators</a:t>
            </a:r>
            <a:endParaRPr lang="en-US" dirty="0"/>
          </a:p>
        </p:txBody>
      </p:sp>
    </p:spTree>
    <p:extLst>
      <p:ext uri="{BB962C8B-B14F-4D97-AF65-F5344CB8AC3E}">
        <p14:creationId xmlns:p14="http://schemas.microsoft.com/office/powerpoint/2010/main" val="42026199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Assignment Operators</a:t>
            </a:r>
          </a:p>
        </p:txBody>
      </p:sp>
      <p:graphicFrame>
        <p:nvGraphicFramePr>
          <p:cNvPr id="17" name="Table 16">
            <a:extLst>
              <a:ext uri="{FF2B5EF4-FFF2-40B4-BE49-F238E27FC236}">
                <a16:creationId xmlns:a16="http://schemas.microsoft.com/office/drawing/2014/main" id="{C49502F0-116F-4CAD-8145-E65A4EF6E5F4}"/>
              </a:ext>
            </a:extLst>
          </p:cNvPr>
          <p:cNvGraphicFramePr>
            <a:graphicFrameLocks noGrp="1"/>
          </p:cNvGraphicFramePr>
          <p:nvPr>
            <p:extLst>
              <p:ext uri="{D42A27DB-BD31-4B8C-83A1-F6EECF244321}">
                <p14:modId xmlns:p14="http://schemas.microsoft.com/office/powerpoint/2010/main" val="1836648583"/>
              </p:ext>
            </p:extLst>
          </p:nvPr>
        </p:nvGraphicFramePr>
        <p:xfrm>
          <a:off x="607802" y="1295400"/>
          <a:ext cx="10976395" cy="3840480"/>
        </p:xfrm>
        <a:graphic>
          <a:graphicData uri="http://schemas.openxmlformats.org/drawingml/2006/table">
            <a:tbl>
              <a:tblPr firstRow="1" bandRow="1">
                <a:tableStyleId>{073A0DAA-6AF3-43AB-8588-CEC1D06C72B9}</a:tableStyleId>
              </a:tblPr>
              <a:tblGrid>
                <a:gridCol w="1406575">
                  <a:extLst>
                    <a:ext uri="{9D8B030D-6E8A-4147-A177-3AD203B41FA5}">
                      <a16:colId xmlns:a16="http://schemas.microsoft.com/office/drawing/2014/main" val="2863026151"/>
                    </a:ext>
                  </a:extLst>
                </a:gridCol>
                <a:gridCol w="6327320">
                  <a:extLst>
                    <a:ext uri="{9D8B030D-6E8A-4147-A177-3AD203B41FA5}">
                      <a16:colId xmlns:a16="http://schemas.microsoft.com/office/drawing/2014/main" val="3992478195"/>
                    </a:ext>
                  </a:extLst>
                </a:gridCol>
                <a:gridCol w="3242500">
                  <a:extLst>
                    <a:ext uri="{9D8B030D-6E8A-4147-A177-3AD203B41FA5}">
                      <a16:colId xmlns:a16="http://schemas.microsoft.com/office/drawing/2014/main" val="1910948420"/>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Operator</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Description</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Example(s)</a:t>
                      </a:r>
                      <a:endParaRPr lang="en-AU" sz="22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56340373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Sets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100</a:t>
                      </a:r>
                    </a:p>
                  </a:txBody>
                  <a:tcPr>
                    <a:solidFill>
                      <a:srgbClr val="012456"/>
                    </a:solidFill>
                  </a:tcPr>
                </a:tc>
                <a:extLst>
                  <a:ext uri="{0D108BD9-81ED-4DB2-BD59-A6C34878D82A}">
                    <a16:rowId xmlns:a16="http://schemas.microsoft.com/office/drawing/2014/main" val="404304050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Increases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966784176"/>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Decreases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74681832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Multiplies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a:t>
                      </a:r>
                    </a:p>
                  </a:txBody>
                  <a:tcPr>
                    <a:solidFill>
                      <a:srgbClr val="012456"/>
                    </a:solidFill>
                  </a:tcPr>
                </a:tc>
                <a:extLst>
                  <a:ext uri="{0D108BD9-81ED-4DB2-BD59-A6C34878D82A}">
                    <a16:rowId xmlns:a16="http://schemas.microsoft.com/office/drawing/2014/main" val="348216662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Divides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a:t>
                      </a:r>
                    </a:p>
                  </a:txBody>
                  <a:tcPr>
                    <a:solidFill>
                      <a:srgbClr val="012456"/>
                    </a:solidFill>
                  </a:tcPr>
                </a:tc>
                <a:extLst>
                  <a:ext uri="{0D108BD9-81ED-4DB2-BD59-A6C34878D82A}">
                    <a16:rowId xmlns:a16="http://schemas.microsoft.com/office/drawing/2014/main" val="3768130375"/>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Divides variable and assigns remainder to variable</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164555900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Unary Operator.</a:t>
                      </a:r>
                      <a:r>
                        <a:rPr lang="en-AU" sz="2200" baseline="0" dirty="0"/>
                        <a:t> </a:t>
                      </a:r>
                      <a:r>
                        <a:rPr lang="en-AU" sz="2200" dirty="0"/>
                        <a:t>Increases variable by 1</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D3D3D3"/>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3633143146"/>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Unary Operator.</a:t>
                      </a:r>
                      <a:r>
                        <a:rPr lang="en-AU" sz="2200" baseline="0" dirty="0"/>
                        <a:t> </a:t>
                      </a:r>
                      <a:r>
                        <a:rPr lang="en-AU" sz="2200" dirty="0"/>
                        <a:t>Decreases variable by 1</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4500"/>
                          </a:solidFill>
                          <a:latin typeface="Lucida Console" panose="020B0609040504020204" pitchFamily="49" charset="0"/>
                        </a:rPr>
                        <a:t>$integer</a:t>
                      </a:r>
                      <a:r>
                        <a:rPr lang="en-AU" sz="2000" dirty="0">
                          <a:solidFill>
                            <a:srgbClr val="D3D3D3"/>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218877392"/>
                  </a:ext>
                </a:extLst>
              </a:tr>
            </a:tbl>
          </a:graphicData>
        </a:graphic>
      </p:graphicFrame>
      <p:sp>
        <p:nvSpPr>
          <p:cNvPr id="18" name="Rectangle 17">
            <a:extLst>
              <a:ext uri="{FF2B5EF4-FFF2-40B4-BE49-F238E27FC236}">
                <a16:creationId xmlns:a16="http://schemas.microsoft.com/office/drawing/2014/main" id="{1963C4D0-9E57-4DC7-9F7A-0AA1ED35D10E}"/>
              </a:ext>
            </a:extLst>
          </p:cNvPr>
          <p:cNvSpPr/>
          <p:nvPr/>
        </p:nvSpPr>
        <p:spPr>
          <a:xfrm>
            <a:off x="5334000" y="5410200"/>
            <a:ext cx="4222955" cy="1219200"/>
          </a:xfrm>
          <a:prstGeom prst="rect">
            <a:avLst/>
          </a:prstGeom>
          <a:solidFill>
            <a:srgbClr val="012456"/>
          </a:solidFill>
          <a:ln w="9525"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$integer</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$integer</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1</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$integer</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1</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$integer</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p>
        </p:txBody>
      </p:sp>
      <p:sp>
        <p:nvSpPr>
          <p:cNvPr id="19" name="Rectangular Callout 6">
            <a:extLst>
              <a:ext uri="{FF2B5EF4-FFF2-40B4-BE49-F238E27FC236}">
                <a16:creationId xmlns:a16="http://schemas.microsoft.com/office/drawing/2014/main" id="{913474DC-8B67-404E-8FE8-8A7A2EE5DBAA}"/>
              </a:ext>
            </a:extLst>
          </p:cNvPr>
          <p:cNvSpPr/>
          <p:nvPr/>
        </p:nvSpPr>
        <p:spPr>
          <a:xfrm>
            <a:off x="1676400" y="5715000"/>
            <a:ext cx="2733369" cy="608092"/>
          </a:xfrm>
          <a:prstGeom prst="wedgeRectCallout">
            <a:avLst>
              <a:gd name="adj1" fmla="val 86942"/>
              <a:gd name="adj2" fmla="val -30660"/>
            </a:avLst>
          </a:prstGeom>
          <a:solidFill>
            <a:srgbClr val="000000">
              <a:lumMod val="65000"/>
              <a:lumOff val="35000"/>
            </a:srgb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All produce same result</a:t>
            </a:r>
          </a:p>
        </p:txBody>
      </p:sp>
    </p:spTree>
    <p:extLst>
      <p:ext uri="{BB962C8B-B14F-4D97-AF65-F5344CB8AC3E}">
        <p14:creationId xmlns:p14="http://schemas.microsoft.com/office/powerpoint/2010/main" val="20429289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7A0310-7A12-4270-8833-89818C1CDA50}"/>
              </a:ext>
            </a:extLst>
          </p:cNvPr>
          <p:cNvSpPr>
            <a:spLocks noGrp="1"/>
          </p:cNvSpPr>
          <p:nvPr>
            <p:ph type="title"/>
          </p:nvPr>
        </p:nvSpPr>
        <p:spPr/>
        <p:txBody>
          <a:bodyPr/>
          <a:lstStyle/>
          <a:p>
            <a:r>
              <a:rPr lang="en-US" dirty="0"/>
              <a:t>Unary Operators Pre And </a:t>
            </a:r>
            <a:r>
              <a:rPr lang="en-US"/>
              <a:t>Post Processing</a:t>
            </a:r>
            <a:r>
              <a:rPr lang="en-US" dirty="0"/>
              <a:t>	</a:t>
            </a:r>
          </a:p>
        </p:txBody>
      </p:sp>
      <p:sp>
        <p:nvSpPr>
          <p:cNvPr id="6" name="Text Placeholder 5">
            <a:extLst>
              <a:ext uri="{FF2B5EF4-FFF2-40B4-BE49-F238E27FC236}">
                <a16:creationId xmlns:a16="http://schemas.microsoft.com/office/drawing/2014/main" id="{8FDA2277-45C9-4F96-BBB1-7D63F98B90F7}"/>
              </a:ext>
            </a:extLst>
          </p:cNvPr>
          <p:cNvSpPr>
            <a:spLocks noGrp="1"/>
          </p:cNvSpPr>
          <p:nvPr>
            <p:ph type="body" sz="quarter" idx="10"/>
          </p:nvPr>
        </p:nvSpPr>
        <p:spPr>
          <a:xfrm>
            <a:off x="269239" y="1189177"/>
            <a:ext cx="11653523" cy="1046440"/>
          </a:xfrm>
        </p:spPr>
        <p:txBody>
          <a:bodyPr/>
          <a:lstStyle/>
          <a:p>
            <a:r>
              <a:rPr lang="en-US" dirty="0"/>
              <a:t>Pre processing will increment the value before being used</a:t>
            </a:r>
          </a:p>
          <a:p>
            <a:r>
              <a:rPr lang="en-US" dirty="0"/>
              <a:t>Post processing will only increment the </a:t>
            </a:r>
            <a:r>
              <a:rPr lang="en-US"/>
              <a:t>value after being </a:t>
            </a:r>
            <a:r>
              <a:rPr lang="en-US" dirty="0"/>
              <a:t>used</a:t>
            </a:r>
          </a:p>
        </p:txBody>
      </p:sp>
      <p:sp>
        <p:nvSpPr>
          <p:cNvPr id="9" name="Rectangle 8">
            <a:extLst>
              <a:ext uri="{FF2B5EF4-FFF2-40B4-BE49-F238E27FC236}">
                <a16:creationId xmlns:a16="http://schemas.microsoft.com/office/drawing/2014/main" id="{2EE84BF5-F780-4A17-A8C7-DC39C14B1104}"/>
              </a:ext>
            </a:extLst>
          </p:cNvPr>
          <p:cNvSpPr/>
          <p:nvPr/>
        </p:nvSpPr>
        <p:spPr>
          <a:xfrm>
            <a:off x="2209800" y="2920480"/>
            <a:ext cx="7772400" cy="3462607"/>
          </a:xfrm>
          <a:prstGeom prst="rect">
            <a:avLst/>
          </a:prstGeom>
          <a:solidFill>
            <a:srgbClr val="012456"/>
          </a:solidFill>
          <a:ln w="9525" cap="flat" cmpd="sng" algn="ctr">
            <a:noFill/>
            <a:prstDash val="solid"/>
          </a:ln>
          <a:effectLst/>
        </p:spPr>
        <p:txBody>
          <a:bodyPr rtlCol="0" anchor="ctr"/>
          <a:lstStyle/>
          <a:p>
            <a:r>
              <a:rPr lang="en-US" sz="2400" kern="0" dirty="0">
                <a:solidFill>
                  <a:srgbClr val="D3D3D3"/>
                </a:solidFill>
                <a:latin typeface="Lucida Console" panose="020B0609040504020204" pitchFamily="49" charset="0"/>
              </a:rPr>
              <a:t>PS C:\&gt; </a:t>
            </a:r>
            <a:r>
              <a:rPr lang="en-US" sz="2400" kern="0" dirty="0">
                <a:solidFill>
                  <a:srgbClr val="FF4500"/>
                </a:solidFill>
                <a:latin typeface="Lucida Console" panose="020B0609040504020204" pitchFamily="49" charset="0"/>
              </a:rPr>
              <a:t>$1</a:t>
            </a:r>
            <a:r>
              <a:rPr lang="en-US" sz="2400" dirty="0"/>
              <a:t> </a:t>
            </a:r>
            <a:r>
              <a:rPr lang="en-US" sz="2400" kern="0" dirty="0">
                <a:solidFill>
                  <a:srgbClr val="D3D3D3"/>
                </a:solidFill>
                <a:latin typeface="Lucida Console" panose="020B0609040504020204" pitchFamily="49" charset="0"/>
              </a:rPr>
              <a:t>=</a:t>
            </a:r>
            <a:r>
              <a:rPr lang="en-US" sz="2400" dirty="0"/>
              <a:t> </a:t>
            </a:r>
            <a:r>
              <a:rPr lang="en-US" sz="2400" dirty="0">
                <a:solidFill>
                  <a:srgbClr val="FFE4C4"/>
                </a:solidFill>
                <a:latin typeface="Lucida Console" panose="020B0609040504020204" pitchFamily="49" charset="0"/>
              </a:rPr>
              <a:t>5</a:t>
            </a:r>
          </a:p>
          <a:p>
            <a:r>
              <a:rPr lang="en-US" sz="2400" kern="0" dirty="0">
                <a:solidFill>
                  <a:srgbClr val="D3D3D3"/>
                </a:solidFill>
                <a:latin typeface="Lucida Console" panose="020B0609040504020204" pitchFamily="49" charset="0"/>
              </a:rPr>
              <a:t>PS C:\&gt; </a:t>
            </a:r>
            <a:r>
              <a:rPr lang="en-US" sz="2400" kern="0" dirty="0">
                <a:solidFill>
                  <a:srgbClr val="FF4500"/>
                </a:solidFill>
                <a:latin typeface="Lucida Console" panose="020B0609040504020204" pitchFamily="49" charset="0"/>
              </a:rPr>
              <a:t>$1</a:t>
            </a:r>
          </a:p>
          <a:p>
            <a:r>
              <a:rPr lang="en-US" sz="2400" kern="0" dirty="0">
                <a:solidFill>
                  <a:srgbClr val="D3D3D3"/>
                </a:solidFill>
                <a:latin typeface="Lucida Console" panose="020B0609040504020204" pitchFamily="49" charset="0"/>
              </a:rPr>
              <a:t>5</a:t>
            </a:r>
          </a:p>
          <a:p>
            <a:r>
              <a:rPr lang="en-US" sz="2400" kern="0" dirty="0">
                <a:solidFill>
                  <a:srgbClr val="D3D3D3"/>
                </a:solidFill>
                <a:latin typeface="Lucida Console" panose="020B0609040504020204" pitchFamily="49" charset="0"/>
              </a:rPr>
              <a:t>PS C:\&gt; </a:t>
            </a:r>
            <a:r>
              <a:rPr lang="en-US" sz="2400" dirty="0">
                <a:solidFill>
                  <a:srgbClr val="E0FFFF"/>
                </a:solidFill>
                <a:latin typeface="Lucida Console" panose="020B0609040504020204" pitchFamily="49" charset="0"/>
              </a:rPr>
              <a:t>write-output </a:t>
            </a:r>
            <a:r>
              <a:rPr lang="en-US" sz="2400" dirty="0">
                <a:solidFill>
                  <a:srgbClr val="FFE4C4"/>
                </a:solidFill>
                <a:latin typeface="Lucida Console" panose="020B0609040504020204" pitchFamily="49" charset="0"/>
              </a:rPr>
              <a:t>-</a:t>
            </a:r>
            <a:r>
              <a:rPr lang="en-US" sz="2400" dirty="0" err="1">
                <a:solidFill>
                  <a:srgbClr val="FFE4C4"/>
                </a:solidFill>
                <a:latin typeface="Lucida Console" panose="020B0609040504020204" pitchFamily="49" charset="0"/>
              </a:rPr>
              <a:t>InputObject</a:t>
            </a:r>
            <a:r>
              <a:rPr lang="en-US" sz="2400" dirty="0"/>
              <a:t> </a:t>
            </a:r>
            <a:r>
              <a:rPr lang="en-US" sz="2400" kern="0" dirty="0">
                <a:solidFill>
                  <a:srgbClr val="D3D3D3"/>
                </a:solidFill>
                <a:latin typeface="Lucida Console" panose="020B0609040504020204" pitchFamily="49" charset="0"/>
              </a:rPr>
              <a:t>(++</a:t>
            </a:r>
            <a:r>
              <a:rPr lang="en-US" sz="2400" kern="0" dirty="0">
                <a:solidFill>
                  <a:srgbClr val="FF4500"/>
                </a:solidFill>
                <a:latin typeface="Lucida Console" panose="020B0609040504020204" pitchFamily="49" charset="0"/>
              </a:rPr>
              <a:t>$1</a:t>
            </a:r>
            <a:r>
              <a:rPr lang="en-US" sz="2400" kern="0" dirty="0">
                <a:solidFill>
                  <a:srgbClr val="D3D3D3"/>
                </a:solidFill>
                <a:latin typeface="Lucida Console" panose="020B0609040504020204" pitchFamily="49" charset="0"/>
              </a:rPr>
              <a:t>)</a:t>
            </a:r>
            <a:r>
              <a:rPr lang="en-US" sz="2400" dirty="0"/>
              <a:t> </a:t>
            </a:r>
          </a:p>
          <a:p>
            <a:r>
              <a:rPr lang="en-US" sz="2400" kern="0" dirty="0">
                <a:solidFill>
                  <a:srgbClr val="D3D3D3"/>
                </a:solidFill>
                <a:latin typeface="Lucida Console" panose="020B0609040504020204" pitchFamily="49" charset="0"/>
              </a:rPr>
              <a:t>6</a:t>
            </a:r>
          </a:p>
          <a:p>
            <a:r>
              <a:rPr lang="en-US" sz="2400" kern="0" dirty="0">
                <a:solidFill>
                  <a:srgbClr val="D3D3D3"/>
                </a:solidFill>
                <a:latin typeface="Lucida Console" panose="020B0609040504020204" pitchFamily="49" charset="0"/>
              </a:rPr>
              <a:t>PS C:\&gt; </a:t>
            </a:r>
            <a:r>
              <a:rPr lang="en-US" sz="2400" dirty="0">
                <a:solidFill>
                  <a:srgbClr val="E0FFFF"/>
                </a:solidFill>
                <a:latin typeface="Lucida Console" panose="020B0609040504020204" pitchFamily="49" charset="0"/>
              </a:rPr>
              <a:t>write-output</a:t>
            </a:r>
            <a:r>
              <a:rPr lang="en-US" sz="2400" dirty="0"/>
              <a:t> </a:t>
            </a:r>
            <a:r>
              <a:rPr lang="en-US" sz="2400" dirty="0">
                <a:solidFill>
                  <a:srgbClr val="FFE4C4"/>
                </a:solidFill>
                <a:latin typeface="Lucida Console" panose="020B0609040504020204" pitchFamily="49" charset="0"/>
              </a:rPr>
              <a:t>-</a:t>
            </a:r>
            <a:r>
              <a:rPr lang="en-US" sz="2400" dirty="0" err="1">
                <a:solidFill>
                  <a:srgbClr val="FFE4C4"/>
                </a:solidFill>
                <a:latin typeface="Lucida Console" panose="020B0609040504020204" pitchFamily="49" charset="0"/>
              </a:rPr>
              <a:t>InputObject</a:t>
            </a:r>
            <a:r>
              <a:rPr lang="en-US" sz="2400" dirty="0">
                <a:solidFill>
                  <a:srgbClr val="FFE4C4"/>
                </a:solidFill>
                <a:latin typeface="Lucida Console" panose="020B0609040504020204" pitchFamily="49" charset="0"/>
              </a:rPr>
              <a:t> </a:t>
            </a:r>
            <a:r>
              <a:rPr lang="en-US" sz="2400" kern="0" dirty="0">
                <a:solidFill>
                  <a:srgbClr val="D3D3D3"/>
                </a:solidFill>
                <a:latin typeface="Lucida Console" panose="020B0609040504020204" pitchFamily="49" charset="0"/>
              </a:rPr>
              <a:t>(</a:t>
            </a:r>
            <a:r>
              <a:rPr lang="en-US" sz="2400" kern="0" dirty="0">
                <a:solidFill>
                  <a:srgbClr val="FF4500"/>
                </a:solidFill>
                <a:latin typeface="Lucida Console" panose="020B0609040504020204" pitchFamily="49" charset="0"/>
              </a:rPr>
              <a:t>$1</a:t>
            </a:r>
            <a:r>
              <a:rPr lang="en-US" sz="2400" kern="0" dirty="0">
                <a:solidFill>
                  <a:srgbClr val="D3D3D3"/>
                </a:solidFill>
                <a:latin typeface="Lucida Console" panose="020B0609040504020204" pitchFamily="49" charset="0"/>
              </a:rPr>
              <a:t>++)</a:t>
            </a:r>
            <a:r>
              <a:rPr lang="en-US" sz="2400" kern="0" dirty="0">
                <a:solidFill>
                  <a:srgbClr val="FF4500"/>
                </a:solidFill>
                <a:latin typeface="Lucida Console" panose="020B0609040504020204" pitchFamily="49" charset="0"/>
              </a:rPr>
              <a:t> </a:t>
            </a:r>
          </a:p>
          <a:p>
            <a:r>
              <a:rPr lang="en-US" sz="2400" kern="0" dirty="0">
                <a:solidFill>
                  <a:srgbClr val="D3D3D3"/>
                </a:solidFill>
                <a:latin typeface="Lucida Console" panose="020B0609040504020204" pitchFamily="49" charset="0"/>
              </a:rPr>
              <a:t>6</a:t>
            </a:r>
          </a:p>
          <a:p>
            <a:r>
              <a:rPr lang="en-US" sz="2400" kern="0" dirty="0">
                <a:solidFill>
                  <a:srgbClr val="D3D3D3"/>
                </a:solidFill>
                <a:latin typeface="Lucida Console" panose="020B0609040504020204" pitchFamily="49" charset="0"/>
              </a:rPr>
              <a:t>PS C:\&gt; </a:t>
            </a:r>
            <a:r>
              <a:rPr lang="en-US" sz="2400" kern="0" dirty="0">
                <a:solidFill>
                  <a:srgbClr val="FF4500"/>
                </a:solidFill>
                <a:latin typeface="Lucida Console" panose="020B0609040504020204" pitchFamily="49" charset="0"/>
              </a:rPr>
              <a:t>$1</a:t>
            </a:r>
          </a:p>
          <a:p>
            <a:r>
              <a:rPr lang="en-US" sz="2400" kern="0" dirty="0">
                <a:solidFill>
                  <a:srgbClr val="D3D3D3"/>
                </a:solidFill>
                <a:latin typeface="Lucida Console" panose="020B0609040504020204" pitchFamily="49" charset="0"/>
              </a:rPr>
              <a:t>7 </a:t>
            </a:r>
          </a:p>
        </p:txBody>
      </p:sp>
    </p:spTree>
    <p:extLst>
      <p:ext uri="{BB962C8B-B14F-4D97-AF65-F5344CB8AC3E}">
        <p14:creationId xmlns:p14="http://schemas.microsoft.com/office/powerpoint/2010/main" val="1662948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name="HIDDEN - Slide42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Assignment Operators</a:t>
            </a:r>
            <a:endParaRPr lang="en-US" sz="3600" dirty="0">
              <a:solidFill>
                <a:schemeClr val="tx1"/>
              </a:solidFill>
            </a:endParaRPr>
          </a:p>
        </p:txBody>
      </p:sp>
    </p:spTree>
    <p:extLst>
      <p:ext uri="{BB962C8B-B14F-4D97-AF65-F5344CB8AC3E}">
        <p14:creationId xmlns:p14="http://schemas.microsoft.com/office/powerpoint/2010/main" val="38049550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name="HIDDEN - Slide423">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82336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name="HIDDEN - Slide42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Binary Operators</a:t>
            </a:r>
            <a:endParaRPr lang="en-US" dirty="0"/>
          </a:p>
        </p:txBody>
      </p:sp>
    </p:spTree>
    <p:extLst>
      <p:ext uri="{BB962C8B-B14F-4D97-AF65-F5344CB8AC3E}">
        <p14:creationId xmlns:p14="http://schemas.microsoft.com/office/powerpoint/2010/main" val="298014881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E622E-B681-46C7-8280-815B4FE79C80}"/>
              </a:ext>
            </a:extLst>
          </p:cNvPr>
          <p:cNvSpPr>
            <a:spLocks noGrp="1"/>
          </p:cNvSpPr>
          <p:nvPr>
            <p:ph type="body" sz="quarter" idx="10"/>
          </p:nvPr>
        </p:nvSpPr>
        <p:spPr>
          <a:xfrm>
            <a:off x="269239" y="1189177"/>
            <a:ext cx="11653523" cy="2296013"/>
          </a:xfrm>
        </p:spPr>
        <p:txBody>
          <a:bodyPr/>
          <a:lstStyle/>
          <a:p>
            <a:endParaRPr lang="en-US" dirty="0"/>
          </a:p>
          <a:p>
            <a:r>
              <a:rPr lang="en-US" dirty="0"/>
              <a:t>Bitwise operators act on the binary format of a value at the level of their individual bits.</a:t>
            </a:r>
          </a:p>
          <a:p>
            <a:r>
              <a:rPr lang="en-US" dirty="0"/>
              <a:t>Can </a:t>
            </a:r>
            <a:r>
              <a:rPr lang="en-US"/>
              <a:t>be used </a:t>
            </a:r>
            <a:r>
              <a:rPr lang="en-US" dirty="0"/>
              <a:t>to calculate if a bit is set. ( Example User-account-control in AD )</a:t>
            </a:r>
          </a:p>
        </p:txBody>
      </p:sp>
      <p:sp>
        <p:nvSpPr>
          <p:cNvPr id="6" name="Title 5"/>
          <p:cNvSpPr>
            <a:spLocks noGrp="1"/>
          </p:cNvSpPr>
          <p:nvPr>
            <p:ph type="title"/>
          </p:nvPr>
        </p:nvSpPr>
        <p:spPr/>
        <p:txBody>
          <a:bodyPr/>
          <a:lstStyle/>
          <a:p>
            <a:r>
              <a:rPr lang="en-US" dirty="0"/>
              <a:t>Bitwise Operators</a:t>
            </a:r>
          </a:p>
        </p:txBody>
      </p:sp>
    </p:spTree>
    <p:extLst>
      <p:ext uri="{BB962C8B-B14F-4D97-AF65-F5344CB8AC3E}">
        <p14:creationId xmlns:p14="http://schemas.microsoft.com/office/powerpoint/2010/main" val="152945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Bitwise Operators</a:t>
            </a:r>
          </a:p>
        </p:txBody>
      </p:sp>
      <p:graphicFrame>
        <p:nvGraphicFramePr>
          <p:cNvPr id="8" name="Table 7">
            <a:extLst>
              <a:ext uri="{FF2B5EF4-FFF2-40B4-BE49-F238E27FC236}">
                <a16:creationId xmlns:a16="http://schemas.microsoft.com/office/drawing/2014/main" id="{654E8573-3709-4C1F-8B7D-157CDCC10B47}"/>
              </a:ext>
            </a:extLst>
          </p:cNvPr>
          <p:cNvGraphicFramePr>
            <a:graphicFrameLocks noGrp="1"/>
          </p:cNvGraphicFramePr>
          <p:nvPr>
            <p:extLst>
              <p:ext uri="{D42A27DB-BD31-4B8C-83A1-F6EECF244321}">
                <p14:modId xmlns:p14="http://schemas.microsoft.com/office/powerpoint/2010/main" val="1017987251"/>
              </p:ext>
            </p:extLst>
          </p:nvPr>
        </p:nvGraphicFramePr>
        <p:xfrm>
          <a:off x="574794" y="1242667"/>
          <a:ext cx="11076423" cy="4876800"/>
        </p:xfrm>
        <a:graphic>
          <a:graphicData uri="http://schemas.openxmlformats.org/drawingml/2006/table">
            <a:tbl>
              <a:tblPr firstRow="1" bandRow="1">
                <a:tableStyleId>{073A0DAA-6AF3-43AB-8588-CEC1D06C72B9}</a:tableStyleId>
              </a:tblPr>
              <a:tblGrid>
                <a:gridCol w="1452097">
                  <a:extLst>
                    <a:ext uri="{9D8B030D-6E8A-4147-A177-3AD203B41FA5}">
                      <a16:colId xmlns:a16="http://schemas.microsoft.com/office/drawing/2014/main" val="1334852258"/>
                    </a:ext>
                  </a:extLst>
                </a:gridCol>
                <a:gridCol w="2031538">
                  <a:extLst>
                    <a:ext uri="{9D8B030D-6E8A-4147-A177-3AD203B41FA5}">
                      <a16:colId xmlns:a16="http://schemas.microsoft.com/office/drawing/2014/main" val="1341817788"/>
                    </a:ext>
                  </a:extLst>
                </a:gridCol>
                <a:gridCol w="3812316">
                  <a:extLst>
                    <a:ext uri="{9D8B030D-6E8A-4147-A177-3AD203B41FA5}">
                      <a16:colId xmlns:a16="http://schemas.microsoft.com/office/drawing/2014/main" val="2918182048"/>
                    </a:ext>
                  </a:extLst>
                </a:gridCol>
                <a:gridCol w="3780472">
                  <a:extLst>
                    <a:ext uri="{9D8B030D-6E8A-4147-A177-3AD203B41FA5}">
                      <a16:colId xmlns:a16="http://schemas.microsoft.com/office/drawing/2014/main" val="1378363410"/>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Operator</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Description</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Example(s)</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Binary Format</a:t>
                      </a:r>
                      <a:endParaRPr lang="en-AU" sz="20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92848182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t>
                      </a:r>
                      <a:r>
                        <a:rPr lang="en-AU" sz="2000" dirty="0" err="1"/>
                        <a:t>bAnd</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Bitwise</a:t>
                      </a:r>
                      <a:r>
                        <a:rPr lang="en-AU" sz="2000" baseline="0" dirty="0"/>
                        <a:t> AND</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-band</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3</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1010 (10)</a:t>
                      </a:r>
                    </a:p>
                    <a:p>
                      <a:r>
                        <a:rPr lang="en-AU" sz="1800" dirty="0"/>
                        <a:t>0011 (3)</a:t>
                      </a:r>
                    </a:p>
                    <a:p>
                      <a:r>
                        <a:rPr lang="en-AU" sz="1800" dirty="0"/>
                        <a:t>-------- </a:t>
                      </a:r>
                      <a:r>
                        <a:rPr lang="en-AU" sz="1800" dirty="0" err="1"/>
                        <a:t>bAND</a:t>
                      </a:r>
                      <a:endParaRPr lang="en-AU" sz="1800" dirty="0"/>
                    </a:p>
                    <a:p>
                      <a:r>
                        <a:rPr lang="en-AU" sz="1800" dirty="0"/>
                        <a:t>0010 (2)</a:t>
                      </a:r>
                      <a:endParaRPr lang="en-AU" sz="1800" dirty="0">
                        <a:latin typeface="Lucida Console" panose="020B0609040504020204" pitchFamily="49" charset="0"/>
                        <a:cs typeface="Segoe UI Light" panose="020B0502040204020203" pitchFamily="34" charset="0"/>
                      </a:endParaRPr>
                    </a:p>
                  </a:txBody>
                  <a:tcPr/>
                </a:tc>
                <a:extLst>
                  <a:ext uri="{0D108BD9-81ED-4DB2-BD59-A6C34878D82A}">
                    <a16:rowId xmlns:a16="http://schemas.microsoft.com/office/drawing/2014/main" val="250957565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t>
                      </a:r>
                      <a:r>
                        <a:rPr lang="en-AU" sz="2000" dirty="0" err="1"/>
                        <a:t>bOr</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Bitwise OR (inclusive)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bor</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3</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1010 (10)</a:t>
                      </a:r>
                    </a:p>
                    <a:p>
                      <a:r>
                        <a:rPr lang="en-AU" sz="1800" dirty="0"/>
                        <a:t>0011 (3)</a:t>
                      </a:r>
                    </a:p>
                    <a:p>
                      <a:r>
                        <a:rPr lang="en-AU" sz="1800" dirty="0"/>
                        <a:t>---------  </a:t>
                      </a:r>
                      <a:r>
                        <a:rPr lang="en-AU" sz="1800" dirty="0" err="1"/>
                        <a:t>bOR</a:t>
                      </a:r>
                      <a:r>
                        <a:rPr lang="en-AU" sz="1800" dirty="0"/>
                        <a:t> </a:t>
                      </a:r>
                    </a:p>
                    <a:p>
                      <a:r>
                        <a:rPr lang="en-AU" sz="1800" dirty="0"/>
                        <a:t>1011 (11)</a:t>
                      </a:r>
                      <a:endParaRPr lang="en-AU" sz="1800" dirty="0">
                        <a:latin typeface="Lucida Console" panose="020B0609040504020204" pitchFamily="49" charset="0"/>
                        <a:cs typeface="Segoe UI Light" panose="020B0502040204020203" pitchFamily="34" charset="0"/>
                      </a:endParaRPr>
                    </a:p>
                  </a:txBody>
                  <a:tcPr/>
                </a:tc>
                <a:extLst>
                  <a:ext uri="{0D108BD9-81ED-4DB2-BD59-A6C34878D82A}">
                    <a16:rowId xmlns:a16="http://schemas.microsoft.com/office/drawing/2014/main" val="1694496114"/>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t>
                      </a:r>
                      <a:r>
                        <a:rPr lang="en-AU" sz="2000" dirty="0" err="1"/>
                        <a:t>bXor</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Bitwise OR (exclusive)</a:t>
                      </a:r>
                      <a:endParaRPr lang="en-AU" sz="2000" dirty="0">
                        <a:latin typeface="Segoe UI Light" panose="020B0502040204020203" pitchFamily="34" charset="0"/>
                        <a:cs typeface="Segoe UI Light" panose="020B0502040204020203" pitchFamily="34" charset="0"/>
                      </a:endParaRPr>
                    </a:p>
                  </a:txBody>
                  <a:tcPr/>
                </a:tc>
                <a:tc>
                  <a:txBody>
                    <a:bodyPr/>
                    <a:lstStyle/>
                    <a:p>
                      <a:r>
                        <a:rPr lang="sv-SE" sz="2000" dirty="0">
                          <a:solidFill>
                            <a:srgbClr val="FFE4C4"/>
                          </a:solidFill>
                          <a:latin typeface="Lucida Console" panose="020B0609040504020204" pitchFamily="49" charset="0"/>
                        </a:rPr>
                        <a:t>10</a:t>
                      </a:r>
                      <a:r>
                        <a:rPr lang="sv-SE" sz="2000" dirty="0">
                          <a:solidFill>
                            <a:srgbClr val="F5F5F5"/>
                          </a:solidFill>
                          <a:latin typeface="Lucida Console" panose="020B0609040504020204" pitchFamily="49" charset="0"/>
                        </a:rPr>
                        <a:t> </a:t>
                      </a:r>
                      <a:r>
                        <a:rPr lang="sv-SE" sz="2000" dirty="0">
                          <a:solidFill>
                            <a:srgbClr val="D3D3D3"/>
                          </a:solidFill>
                          <a:latin typeface="Lucida Console" panose="020B0609040504020204" pitchFamily="49" charset="0"/>
                        </a:rPr>
                        <a:t>-bxor</a:t>
                      </a:r>
                      <a:r>
                        <a:rPr lang="sv-SE" sz="2000" dirty="0">
                          <a:solidFill>
                            <a:srgbClr val="F5F5F5"/>
                          </a:solidFill>
                          <a:latin typeface="Lucida Console" panose="020B0609040504020204" pitchFamily="49" charset="0"/>
                        </a:rPr>
                        <a:t> </a:t>
                      </a:r>
                      <a:r>
                        <a:rPr lang="sv-SE" sz="2000" dirty="0">
                          <a:solidFill>
                            <a:srgbClr val="FFE4C4"/>
                          </a:solidFill>
                          <a:latin typeface="Lucida Console" panose="020B0609040504020204" pitchFamily="49" charset="0"/>
                        </a:rPr>
                        <a:t>3 </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fr-FR" sz="1800" dirty="0"/>
                        <a:t>1010 (10)</a:t>
                      </a:r>
                    </a:p>
                    <a:p>
                      <a:r>
                        <a:rPr lang="fr-FR" sz="1800" dirty="0"/>
                        <a:t>0011 (3)</a:t>
                      </a:r>
                    </a:p>
                    <a:p>
                      <a:r>
                        <a:rPr lang="fr-FR" sz="1800" dirty="0"/>
                        <a:t>-------  </a:t>
                      </a:r>
                      <a:r>
                        <a:rPr lang="fr-FR" sz="1800" dirty="0" err="1"/>
                        <a:t>bXOR</a:t>
                      </a:r>
                      <a:r>
                        <a:rPr lang="fr-FR" sz="1800" dirty="0"/>
                        <a:t> </a:t>
                      </a:r>
                    </a:p>
                    <a:p>
                      <a:r>
                        <a:rPr lang="fr-FR" sz="1800" dirty="0"/>
                        <a:t>1001 (9)</a:t>
                      </a:r>
                      <a:endParaRPr lang="en-AU" sz="1800" dirty="0">
                        <a:latin typeface="Lucida Console" panose="020B0609040504020204" pitchFamily="49" charset="0"/>
                        <a:cs typeface="Segoe UI Light" panose="020B0502040204020203" pitchFamily="34" charset="0"/>
                      </a:endParaRPr>
                    </a:p>
                  </a:txBody>
                  <a:tcPr/>
                </a:tc>
                <a:extLst>
                  <a:ext uri="{0D108BD9-81ED-4DB2-BD59-A6C34878D82A}">
                    <a16:rowId xmlns:a16="http://schemas.microsoft.com/office/drawing/2014/main" val="14767727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t>
                      </a:r>
                      <a:r>
                        <a:rPr lang="en-AU" sz="2000" dirty="0" err="1"/>
                        <a:t>bNot</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Bitwise NOT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bnot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0000 1010 (10)</a:t>
                      </a:r>
                    </a:p>
                    <a:p>
                      <a:r>
                        <a:rPr lang="en-AU" sz="1800" dirty="0"/>
                        <a:t>---------------- </a:t>
                      </a:r>
                      <a:r>
                        <a:rPr lang="en-AU" sz="1800" dirty="0" err="1"/>
                        <a:t>bNOT</a:t>
                      </a:r>
                      <a:endParaRPr lang="en-AU" sz="1800" dirty="0"/>
                    </a:p>
                    <a:p>
                      <a:r>
                        <a:rPr lang="en-AU" sz="1800" dirty="0"/>
                        <a:t>1111 0101  (-11) </a:t>
                      </a:r>
                      <a:endParaRPr lang="en-AU" sz="1800" dirty="0">
                        <a:latin typeface="Lucida Console" panose="020B0609040504020204" pitchFamily="49" charset="0"/>
                        <a:cs typeface="Segoe UI Light" panose="020B0502040204020203" pitchFamily="34" charset="0"/>
                      </a:endParaRPr>
                    </a:p>
                  </a:txBody>
                  <a:tcPr/>
                </a:tc>
                <a:extLst>
                  <a:ext uri="{0D108BD9-81ED-4DB2-BD59-A6C34878D82A}">
                    <a16:rowId xmlns:a16="http://schemas.microsoft.com/office/drawing/2014/main" val="467498672"/>
                  </a:ext>
                </a:extLst>
              </a:tr>
            </a:tbl>
          </a:graphicData>
        </a:graphic>
      </p:graphicFrame>
    </p:spTree>
    <p:extLst>
      <p:ext uri="{BB962C8B-B14F-4D97-AF65-F5344CB8AC3E}">
        <p14:creationId xmlns:p14="http://schemas.microsoft.com/office/powerpoint/2010/main" val="19686233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-Like</a:t>
            </a:r>
          </a:p>
        </p:txBody>
      </p:sp>
      <p:sp>
        <p:nvSpPr>
          <p:cNvPr id="7" name="Rectangle 6"/>
          <p:cNvSpPr/>
          <p:nvPr/>
        </p:nvSpPr>
        <p:spPr>
          <a:xfrm>
            <a:off x="533400" y="1066800"/>
            <a:ext cx="11353800" cy="5632311"/>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'Pear'</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D3D3D3"/>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'p*' </a:t>
            </a:r>
          </a:p>
          <a:p>
            <a:r>
              <a:rPr lang="en-AU" sz="2400" dirty="0">
                <a:solidFill>
                  <a:srgbClr val="F5F5F5"/>
                </a:solidFill>
                <a:latin typeface="Lucida Console" panose="020B0609040504020204" pitchFamily="49" charset="0"/>
              </a:rPr>
              <a:t>False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'Pear'</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-like</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'p*' </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$Process</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E0FFFF"/>
                </a:solidFill>
                <a:latin typeface="Lucida Console" panose="020B0609040504020204" pitchFamily="49" charset="0"/>
              </a:rPr>
              <a:t>Get-Process</a:t>
            </a:r>
            <a:r>
              <a:rPr lang="en-US" sz="2400" dirty="0">
                <a:solidFill>
                  <a:prstClr val="black"/>
                </a:solidFill>
                <a:latin typeface="Lucida Console" panose="020B0609040504020204" pitchFamily="49" charset="0"/>
              </a:rPr>
              <a:t> </a:t>
            </a:r>
            <a:r>
              <a:rPr lang="en-US" sz="2400" dirty="0">
                <a:solidFill>
                  <a:srgbClr val="FFE4B5"/>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EE82EE"/>
                </a:solidFill>
                <a:latin typeface="Lucida Console" panose="020B0609040504020204" pitchFamily="49" charset="0"/>
              </a:rPr>
              <a:t>Sys*</a:t>
            </a:r>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$Process</a:t>
            </a:r>
          </a:p>
          <a:p>
            <a:endParaRPr lang="en-US" sz="2400" dirty="0">
              <a:solidFill>
                <a:srgbClr val="FF4500"/>
              </a:solidFill>
              <a:latin typeface="Lucida Console" panose="020B0609040504020204" pitchFamily="49" charset="0"/>
            </a:endParaRPr>
          </a:p>
          <a:p>
            <a:r>
              <a:rPr lang="en-US" sz="2400" dirty="0">
                <a:solidFill>
                  <a:srgbClr val="F5F5F5"/>
                </a:solidFill>
                <a:latin typeface="Lucida Console" panose="020B0609040504020204" pitchFamily="49" charset="0"/>
              </a:rPr>
              <a:t>Handles NPM(K)  PM(K) WS(K) VM(M) CPU(s) Id </a:t>
            </a:r>
            <a:r>
              <a:rPr lang="en-US" sz="2400" dirty="0" err="1">
                <a:solidFill>
                  <a:srgbClr val="F5F5F5"/>
                </a:solidFill>
                <a:latin typeface="Lucida Console" panose="020B0609040504020204" pitchFamily="49" charset="0"/>
              </a:rPr>
              <a:t>ProcessName</a:t>
            </a:r>
            <a:r>
              <a:rPr lang="en-US" sz="2400" dirty="0">
                <a:solidFill>
                  <a:srgbClr val="F5F5F5"/>
                </a:solidFill>
                <a:latin typeface="Lucida Console" panose="020B0609040504020204" pitchFamily="49" charset="0"/>
              </a:rPr>
              <a:t>                        </a:t>
            </a:r>
          </a:p>
          <a:p>
            <a:r>
              <a:rPr lang="en-US" sz="2400" dirty="0">
                <a:solidFill>
                  <a:srgbClr val="F5F5F5"/>
                </a:solidFill>
                <a:latin typeface="Lucida Console" panose="020B0609040504020204" pitchFamily="49" charset="0"/>
              </a:rPr>
              <a:t>------- ------  ----- ----- ----- ------ -- -----------                        </a:t>
            </a:r>
          </a:p>
          <a:p>
            <a:r>
              <a:rPr lang="en-US" sz="2400" dirty="0">
                <a:solidFill>
                  <a:srgbClr val="F5F5F5"/>
                </a:solidFill>
                <a:latin typeface="Lucida Console" panose="020B0609040504020204" pitchFamily="49" charset="0"/>
              </a:rPr>
              <a:t>    724      0   8972   628    13 51.33   4 System   </a:t>
            </a:r>
          </a:p>
          <a:p>
            <a:r>
              <a:rPr lang="en-US"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Process</a:t>
            </a:r>
            <a:r>
              <a:rPr lang="en-US" sz="2400" dirty="0" err="1">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-like</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 </a:t>
            </a:r>
          </a:p>
          <a:p>
            <a:r>
              <a:rPr lang="en-US" sz="2400" dirty="0">
                <a:solidFill>
                  <a:srgbClr val="F5F5F5"/>
                </a:solidFill>
                <a:latin typeface="Lucida Console" panose="020B0609040504020204" pitchFamily="49" charset="0"/>
              </a:rPr>
              <a:t>False </a:t>
            </a:r>
            <a:endParaRPr lang="en-AU" sz="2400" dirty="0">
              <a:solidFill>
                <a:srgbClr val="F5F5F5"/>
              </a:solidFill>
              <a:latin typeface="Lucida Console" panose="020B0609040504020204" pitchFamily="49" charset="0"/>
            </a:endParaRPr>
          </a:p>
        </p:txBody>
      </p:sp>
      <p:sp>
        <p:nvSpPr>
          <p:cNvPr id="9" name="Rectangular Callout 5">
            <a:extLst>
              <a:ext uri="{FF2B5EF4-FFF2-40B4-BE49-F238E27FC236}">
                <a16:creationId xmlns:a16="http://schemas.microsoft.com/office/drawing/2014/main" id="{B75E3370-7A24-401F-817C-4CE3122BC8D3}"/>
              </a:ext>
            </a:extLst>
          </p:cNvPr>
          <p:cNvSpPr/>
          <p:nvPr/>
        </p:nvSpPr>
        <p:spPr>
          <a:xfrm>
            <a:off x="7794048" y="6183159"/>
            <a:ext cx="2975552" cy="619432"/>
          </a:xfrm>
          <a:prstGeom prst="wedgeRectCallout">
            <a:avLst>
              <a:gd name="adj1" fmla="val -65876"/>
              <a:gd name="adj2" fmla="val -103200"/>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Must be 7 chars followed by zero or more</a:t>
            </a:r>
          </a:p>
        </p:txBody>
      </p:sp>
    </p:spTree>
    <p:extLst>
      <p:ext uri="{BB962C8B-B14F-4D97-AF65-F5344CB8AC3E}">
        <p14:creationId xmlns:p14="http://schemas.microsoft.com/office/powerpoint/2010/main" val="19055208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name="HIDDEN - Slide42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Split, Join and replace Operators</a:t>
            </a:r>
            <a:endParaRPr lang="en-US" dirty="0"/>
          </a:p>
        </p:txBody>
      </p:sp>
    </p:spTree>
    <p:extLst>
      <p:ext uri="{BB962C8B-B14F-4D97-AF65-F5344CB8AC3E}">
        <p14:creationId xmlns:p14="http://schemas.microsoft.com/office/powerpoint/2010/main" val="36934319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ADCB8-E13C-485E-820B-42B6B63E1131}"/>
              </a:ext>
            </a:extLst>
          </p:cNvPr>
          <p:cNvSpPr>
            <a:spLocks noGrp="1"/>
          </p:cNvSpPr>
          <p:nvPr>
            <p:ph type="body" sz="quarter" idx="10"/>
          </p:nvPr>
        </p:nvSpPr>
        <p:spPr>
          <a:xfrm>
            <a:off x="269239" y="1189177"/>
            <a:ext cx="11653523" cy="1046440"/>
          </a:xfrm>
        </p:spPr>
        <p:txBody>
          <a:bodyPr/>
          <a:lstStyle/>
          <a:p>
            <a:endParaRPr lang="en-US" dirty="0"/>
          </a:p>
          <a:p>
            <a:r>
              <a:rPr lang="en-US" dirty="0"/>
              <a:t>The Split, Join, and Replace operators are used to manipulate text strings</a:t>
            </a:r>
          </a:p>
        </p:txBody>
      </p:sp>
      <p:sp>
        <p:nvSpPr>
          <p:cNvPr id="6" name="Title 5"/>
          <p:cNvSpPr>
            <a:spLocks noGrp="1"/>
          </p:cNvSpPr>
          <p:nvPr>
            <p:ph type="title"/>
          </p:nvPr>
        </p:nvSpPr>
        <p:spPr/>
        <p:txBody>
          <a:bodyPr/>
          <a:lstStyle/>
          <a:p>
            <a:r>
              <a:rPr lang="en-US" dirty="0"/>
              <a:t>Split, Join, and Replace Operators</a:t>
            </a:r>
          </a:p>
        </p:txBody>
      </p:sp>
    </p:spTree>
    <p:extLst>
      <p:ext uri="{BB962C8B-B14F-4D97-AF65-F5344CB8AC3E}">
        <p14:creationId xmlns:p14="http://schemas.microsoft.com/office/powerpoint/2010/main" val="23710176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Split Operator</a:t>
            </a:r>
          </a:p>
        </p:txBody>
      </p:sp>
      <p:graphicFrame>
        <p:nvGraphicFramePr>
          <p:cNvPr id="9" name="Table 8">
            <a:extLst>
              <a:ext uri="{FF2B5EF4-FFF2-40B4-BE49-F238E27FC236}">
                <a16:creationId xmlns:a16="http://schemas.microsoft.com/office/drawing/2014/main" id="{FA17261B-B5C5-4484-8120-0ADE39DF4483}"/>
              </a:ext>
            </a:extLst>
          </p:cNvPr>
          <p:cNvGraphicFramePr>
            <a:graphicFrameLocks noGrp="1"/>
          </p:cNvGraphicFramePr>
          <p:nvPr>
            <p:extLst>
              <p:ext uri="{D42A27DB-BD31-4B8C-83A1-F6EECF244321}">
                <p14:modId xmlns:p14="http://schemas.microsoft.com/office/powerpoint/2010/main" val="2258012289"/>
              </p:ext>
            </p:extLst>
          </p:nvPr>
        </p:nvGraphicFramePr>
        <p:xfrm>
          <a:off x="766444" y="1340768"/>
          <a:ext cx="10659110" cy="4297680"/>
        </p:xfrm>
        <a:graphic>
          <a:graphicData uri="http://schemas.openxmlformats.org/drawingml/2006/table">
            <a:tbl>
              <a:tblPr firstRow="1" bandRow="1">
                <a:tableStyleId>{073A0DAA-6AF3-43AB-8588-CEC1D06C72B9}</a:tableStyleId>
              </a:tblPr>
              <a:tblGrid>
                <a:gridCol w="5329556">
                  <a:extLst>
                    <a:ext uri="{9D8B030D-6E8A-4147-A177-3AD203B41FA5}">
                      <a16:colId xmlns:a16="http://schemas.microsoft.com/office/drawing/2014/main" val="3465494939"/>
                    </a:ext>
                  </a:extLst>
                </a:gridCol>
                <a:gridCol w="5329554">
                  <a:extLst>
                    <a:ext uri="{9D8B030D-6E8A-4147-A177-3AD203B41FA5}">
                      <a16:colId xmlns:a16="http://schemas.microsoft.com/office/drawing/2014/main" val="3191186052"/>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Description</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Example(s)</a:t>
                      </a:r>
                      <a:endParaRPr lang="en-AU" sz="22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80948481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Unary split operator:</a:t>
                      </a:r>
                    </a:p>
                    <a:p>
                      <a:r>
                        <a:rPr lang="en-AU" sz="2200" dirty="0"/>
                        <a:t>-split &lt;string&gt;</a:t>
                      </a:r>
                    </a:p>
                    <a:p>
                      <a:endParaRPr lang="en-AU" sz="2200" dirty="0"/>
                    </a:p>
                    <a:p>
                      <a:pPr marL="0" marR="0" indent="0" defTabSz="914400" eaLnBrk="1" fontAlgn="auto" latinLnBrk="0" hangingPunct="1">
                        <a:lnSpc>
                          <a:spcPct val="100000"/>
                        </a:lnSpc>
                        <a:spcBef>
                          <a:spcPts val="0"/>
                        </a:spcBef>
                        <a:spcAft>
                          <a:spcPts val="0"/>
                        </a:spcAft>
                        <a:buClrTx/>
                        <a:buSzTx/>
                        <a:buFontTx/>
                        <a:buNone/>
                        <a:tabLst/>
                        <a:defRPr/>
                      </a:pPr>
                      <a:r>
                        <a:rPr lang="en-AU" sz="2200" dirty="0"/>
                        <a:t>Note:</a:t>
                      </a:r>
                    </a:p>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200" dirty="0"/>
                        <a:t>Example splits on space as delimiter</a:t>
                      </a:r>
                    </a:p>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200" kern="1200" dirty="0"/>
                        <a:t>Only splits the first string</a:t>
                      </a:r>
                      <a:endParaRPr lang="en-AU" sz="2200" kern="1200" dirty="0">
                        <a:solidFill>
                          <a:schemeClr val="dk1"/>
                        </a:solidFill>
                        <a:latin typeface="Segoe UI"/>
                        <a:ea typeface="+mn-ea"/>
                        <a:cs typeface="+mn-cs"/>
                      </a:endParaRPr>
                    </a:p>
                  </a:txBody>
                  <a:tcPr/>
                </a:tc>
                <a:tc>
                  <a:txBody>
                    <a:bodyPr/>
                    <a:lstStyle/>
                    <a:p>
                      <a:r>
                        <a:rPr lang="en-AU" sz="2000" dirty="0">
                          <a:solidFill>
                            <a:srgbClr val="F5F5F5"/>
                          </a:solidFill>
                          <a:latin typeface="Lucida Console" panose="020B0609040504020204" pitchFamily="49" charset="0"/>
                        </a:rPr>
                        <a:t>PS C:\&gt; </a:t>
                      </a:r>
                      <a:r>
                        <a:rPr lang="en-AU" sz="2000" dirty="0"/>
                        <a:t> </a:t>
                      </a:r>
                      <a:r>
                        <a:rPr lang="en-AU" sz="2000" dirty="0">
                          <a:solidFill>
                            <a:srgbClr val="D3D3D3"/>
                          </a:solidFill>
                          <a:latin typeface="Lucida Console" panose="020B0609040504020204" pitchFamily="49" charset="0"/>
                        </a:rPr>
                        <a:t>-split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"1 a b" </a:t>
                      </a:r>
                    </a:p>
                    <a:p>
                      <a:r>
                        <a:rPr lang="en-AU" sz="2000" dirty="0">
                          <a:solidFill>
                            <a:srgbClr val="F5F5F5"/>
                          </a:solidFill>
                          <a:latin typeface="Lucida Console" panose="020B0609040504020204" pitchFamily="49" charset="0"/>
                        </a:rPr>
                        <a:t>1</a:t>
                      </a:r>
                    </a:p>
                    <a:p>
                      <a:r>
                        <a:rPr lang="en-AU" sz="2000" dirty="0">
                          <a:solidFill>
                            <a:srgbClr val="F5F5F5"/>
                          </a:solidFill>
                          <a:latin typeface="Lucida Console" panose="020B0609040504020204" pitchFamily="49" charset="0"/>
                        </a:rPr>
                        <a:t>a</a:t>
                      </a:r>
                    </a:p>
                    <a:p>
                      <a:r>
                        <a:rPr lang="en-AU" sz="2000" dirty="0">
                          <a:solidFill>
                            <a:srgbClr val="F5F5F5"/>
                          </a:solidFill>
                          <a:latin typeface="Lucida Console" panose="020B0609040504020204" pitchFamily="49" charset="0"/>
                        </a:rPr>
                        <a:t>b </a:t>
                      </a:r>
                    </a:p>
                  </a:txBody>
                  <a:tcPr>
                    <a:solidFill>
                      <a:srgbClr val="012456"/>
                    </a:solidFill>
                  </a:tcPr>
                </a:tc>
                <a:extLst>
                  <a:ext uri="{0D108BD9-81ED-4DB2-BD59-A6C34878D82A}">
                    <a16:rowId xmlns:a16="http://schemas.microsoft.com/office/drawing/2014/main" val="100021536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Binary split operator:</a:t>
                      </a:r>
                    </a:p>
                    <a:p>
                      <a:r>
                        <a:rPr lang="en-AU" sz="2200" dirty="0"/>
                        <a:t>&lt;string&gt; -split &lt;delimiter&gt;</a:t>
                      </a:r>
                    </a:p>
                    <a:p>
                      <a:endParaRPr lang="en-AU" sz="2200" dirty="0"/>
                    </a:p>
                    <a:p>
                      <a:r>
                        <a:rPr lang="en-AU" sz="2200" dirty="0"/>
                        <a:t>Note:</a:t>
                      </a:r>
                    </a:p>
                    <a:p>
                      <a:pPr marL="342900" indent="-342900">
                        <a:buFont typeface="Arial" panose="020B0604020202020204" pitchFamily="34" charset="0"/>
                        <a:buChar char="•"/>
                      </a:pPr>
                      <a:r>
                        <a:rPr lang="en-AU" sz="2200" dirty="0"/>
                        <a:t>Example splits on comma as delimiter</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DB7093"/>
                          </a:solidFill>
                          <a:latin typeface="Lucida Console" panose="020B0609040504020204" pitchFamily="49" charset="0"/>
                        </a:rPr>
                        <a:t>"1</a:t>
                      </a:r>
                      <a:r>
                        <a:rPr lang="en-AU" sz="2000" dirty="0">
                          <a:solidFill>
                            <a:srgbClr val="D3D3D3"/>
                          </a:solidFill>
                          <a:latin typeface="Lucida Console" panose="020B0609040504020204" pitchFamily="49" charset="0"/>
                        </a:rPr>
                        <a:t>,</a:t>
                      </a:r>
                      <a:r>
                        <a:rPr lang="en-AU" sz="2000" dirty="0">
                          <a:solidFill>
                            <a:srgbClr val="DB7093"/>
                          </a:solidFill>
                          <a:latin typeface="Lucida Console" panose="020B0609040504020204" pitchFamily="49" charset="0"/>
                        </a:rPr>
                        <a:t>a b"</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-split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 </a:t>
                      </a:r>
                    </a:p>
                    <a:p>
                      <a:r>
                        <a:rPr lang="en-AU" sz="2000" dirty="0">
                          <a:solidFill>
                            <a:srgbClr val="F5F5F5"/>
                          </a:solidFill>
                          <a:latin typeface="Lucida Console" panose="020B0609040504020204" pitchFamily="49" charset="0"/>
                        </a:rPr>
                        <a:t>1</a:t>
                      </a:r>
                    </a:p>
                    <a:p>
                      <a:r>
                        <a:rPr lang="en-AU" sz="2000" dirty="0">
                          <a:solidFill>
                            <a:srgbClr val="F5F5F5"/>
                          </a:solidFill>
                          <a:latin typeface="Lucida Console" panose="020B0609040504020204" pitchFamily="49" charset="0"/>
                        </a:rPr>
                        <a:t>a b </a:t>
                      </a:r>
                    </a:p>
                  </a:txBody>
                  <a:tcPr>
                    <a:solidFill>
                      <a:srgbClr val="012456"/>
                    </a:solidFill>
                  </a:tcPr>
                </a:tc>
                <a:extLst>
                  <a:ext uri="{0D108BD9-81ED-4DB2-BD59-A6C34878D82A}">
                    <a16:rowId xmlns:a16="http://schemas.microsoft.com/office/drawing/2014/main" val="1279467660"/>
                  </a:ext>
                </a:extLst>
              </a:tr>
            </a:tbl>
          </a:graphicData>
        </a:graphic>
      </p:graphicFrame>
      <p:sp>
        <p:nvSpPr>
          <p:cNvPr id="10" name="Rectangle 9">
            <a:extLst>
              <a:ext uri="{FF2B5EF4-FFF2-40B4-BE49-F238E27FC236}">
                <a16:creationId xmlns:a16="http://schemas.microsoft.com/office/drawing/2014/main" id="{3C9B247C-BCE9-4CCD-BFA8-C988C01BC9F1}"/>
              </a:ext>
            </a:extLst>
          </p:cNvPr>
          <p:cNvSpPr/>
          <p:nvPr/>
        </p:nvSpPr>
        <p:spPr>
          <a:xfrm>
            <a:off x="3461705" y="5729080"/>
            <a:ext cx="5268589" cy="839409"/>
          </a:xfrm>
          <a:prstGeom prst="rect">
            <a:avLst/>
          </a:prstGeom>
          <a:solidFill>
            <a:srgbClr val="CCD2E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Segoe UI"/>
                <a:ea typeface="+mn-ea"/>
                <a:cs typeface="+mn-cs"/>
              </a:rPr>
              <a:t>The binary -Split operator uses a Regular Expression for the delimiter</a:t>
            </a:r>
          </a:p>
        </p:txBody>
      </p:sp>
    </p:spTree>
    <p:extLst>
      <p:ext uri="{BB962C8B-B14F-4D97-AF65-F5344CB8AC3E}">
        <p14:creationId xmlns:p14="http://schemas.microsoft.com/office/powerpoint/2010/main" val="24369375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Join Operator</a:t>
            </a:r>
          </a:p>
        </p:txBody>
      </p:sp>
      <p:graphicFrame>
        <p:nvGraphicFramePr>
          <p:cNvPr id="7" name="Table 6">
            <a:extLst>
              <a:ext uri="{FF2B5EF4-FFF2-40B4-BE49-F238E27FC236}">
                <a16:creationId xmlns:a16="http://schemas.microsoft.com/office/drawing/2014/main" id="{E74A2DC7-8A54-402B-85F9-C433997F13AE}"/>
              </a:ext>
            </a:extLst>
          </p:cNvPr>
          <p:cNvGraphicFramePr>
            <a:graphicFrameLocks noGrp="1"/>
          </p:cNvGraphicFramePr>
          <p:nvPr>
            <p:extLst>
              <p:ext uri="{D42A27DB-BD31-4B8C-83A1-F6EECF244321}">
                <p14:modId xmlns:p14="http://schemas.microsoft.com/office/powerpoint/2010/main" val="1113388110"/>
              </p:ext>
            </p:extLst>
          </p:nvPr>
        </p:nvGraphicFramePr>
        <p:xfrm>
          <a:off x="395144" y="1412776"/>
          <a:ext cx="11339656" cy="3422963"/>
        </p:xfrm>
        <a:graphic>
          <a:graphicData uri="http://schemas.openxmlformats.org/drawingml/2006/table">
            <a:tbl>
              <a:tblPr firstRow="1" bandRow="1">
                <a:tableStyleId>{073A0DAA-6AF3-43AB-8588-CEC1D06C72B9}</a:tableStyleId>
              </a:tblPr>
              <a:tblGrid>
                <a:gridCol w="3186256">
                  <a:extLst>
                    <a:ext uri="{9D8B030D-6E8A-4147-A177-3AD203B41FA5}">
                      <a16:colId xmlns:a16="http://schemas.microsoft.com/office/drawing/2014/main" val="4219901292"/>
                    </a:ext>
                  </a:extLst>
                </a:gridCol>
                <a:gridCol w="8153400">
                  <a:extLst>
                    <a:ext uri="{9D8B030D-6E8A-4147-A177-3AD203B41FA5}">
                      <a16:colId xmlns:a16="http://schemas.microsoft.com/office/drawing/2014/main" val="3882549824"/>
                    </a:ext>
                  </a:extLst>
                </a:gridCol>
              </a:tblGrid>
              <a:tr h="43204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Description</a:t>
                      </a:r>
                      <a:endParaRPr lang="en-AU" sz="22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200" dirty="0"/>
                        <a:t>Example(s)</a:t>
                      </a:r>
                      <a:endParaRPr lang="en-AU" sz="22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940101699"/>
                  </a:ext>
                </a:extLst>
              </a:tr>
              <a:tr h="137547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Unary join operator: </a:t>
                      </a:r>
                    </a:p>
                    <a:p>
                      <a:r>
                        <a:rPr lang="en-AU" sz="2200" dirty="0"/>
                        <a:t>-join &lt;string[]&gt;</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D3D3D3"/>
                          </a:solidFill>
                          <a:latin typeface="Lucida Console" panose="020B0609040504020204" pitchFamily="49" charset="0"/>
                        </a:rPr>
                        <a:t>-join</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"b"</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"c"</a:t>
                      </a:r>
                      <a:r>
                        <a:rPr lang="en-AU" sz="2000" dirty="0">
                          <a:solidFill>
                            <a:srgbClr val="F5F5F5"/>
                          </a:solidFill>
                          <a:latin typeface="Lucida Console" panose="020B0609040504020204" pitchFamily="49" charset="0"/>
                        </a:rPr>
                        <a:t>)</a:t>
                      </a:r>
                    </a:p>
                    <a:p>
                      <a:r>
                        <a:rPr lang="en-AU" sz="2000" dirty="0" err="1">
                          <a:solidFill>
                            <a:srgbClr val="F5F5F5"/>
                          </a:solidFill>
                          <a:latin typeface="Lucida Console" panose="020B0609040504020204" pitchFamily="49" charset="0"/>
                        </a:rPr>
                        <a:t>abc</a:t>
                      </a:r>
                      <a:endParaRPr lang="en-AU" sz="200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64822401"/>
                  </a:ext>
                </a:extLst>
              </a:tr>
              <a:tr h="137547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Binary join operator: </a:t>
                      </a:r>
                    </a:p>
                    <a:p>
                      <a:r>
                        <a:rPr lang="en-AU" sz="2200" dirty="0"/>
                        <a:t>String[]&gt; -Join&lt;Delimiter&gt;</a:t>
                      </a:r>
                      <a:endParaRPr lang="en-AU" sz="22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DB7093"/>
                          </a:solidFill>
                          <a:latin typeface="Lucida Console" panose="020B0609040504020204" pitchFamily="49" charset="0"/>
                        </a:rPr>
                        <a:t>"Windows"</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"PowerShell"</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"4.0"</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–join</a:t>
                      </a:r>
                      <a:r>
                        <a:rPr lang="en-AU" sz="2000" baseline="0" dirty="0">
                          <a:solidFill>
                            <a:srgbClr val="DB7093"/>
                          </a:solidFill>
                          <a:latin typeface="Lucida Console" panose="020B0609040504020204" pitchFamily="49" charset="0"/>
                        </a:rPr>
                        <a:t> </a:t>
                      </a:r>
                      <a:r>
                        <a:rPr lang="en-AU" sz="2000" dirty="0">
                          <a:solidFill>
                            <a:srgbClr val="DB7093"/>
                          </a:solidFill>
                          <a:latin typeface="Lucida Console" panose="020B0609040504020204" pitchFamily="49" charset="0"/>
                        </a:rPr>
                        <a:t>[char]2</a:t>
                      </a:r>
                    </a:p>
                    <a:p>
                      <a:r>
                        <a:rPr lang="en-AU" sz="2000" dirty="0">
                          <a:solidFill>
                            <a:srgbClr val="F5F5F5"/>
                          </a:solidFill>
                          <a:latin typeface="Lucida Console" panose="020B0609040504020204" pitchFamily="49" charset="0"/>
                        </a:rPr>
                        <a:t>Windows╚PowerShell╚4.0</a:t>
                      </a:r>
                    </a:p>
                    <a:p>
                      <a:endParaRPr lang="en-AU"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PS C:\&gt; </a:t>
                      </a:r>
                      <a:r>
                        <a:rPr lang="en-US" sz="2000" dirty="0">
                          <a:solidFill>
                            <a:srgbClr val="DB7093"/>
                          </a:solidFill>
                          <a:latin typeface="Lucida Console" panose="020B0609040504020204" pitchFamily="49" charset="0"/>
                        </a:rPr>
                        <a:t>"How"</a:t>
                      </a:r>
                      <a:r>
                        <a:rPr lang="en-US" sz="2000" dirty="0">
                          <a:solidFill>
                            <a:srgbClr val="D3D3D3"/>
                          </a:solidFill>
                          <a:latin typeface="Lucida Console" panose="020B0609040504020204" pitchFamily="49" charset="0"/>
                        </a:rPr>
                        <a:t>, </a:t>
                      </a:r>
                      <a:r>
                        <a:rPr lang="en-US" sz="2000" dirty="0">
                          <a:solidFill>
                            <a:srgbClr val="DB7093"/>
                          </a:solidFill>
                          <a:latin typeface="Lucida Console" panose="020B0609040504020204" pitchFamily="49" charset="0"/>
                        </a:rPr>
                        <a:t>"are"</a:t>
                      </a:r>
                      <a:r>
                        <a:rPr lang="en-US" sz="2000" dirty="0">
                          <a:solidFill>
                            <a:srgbClr val="D3D3D3"/>
                          </a:solidFill>
                          <a:latin typeface="Lucida Console" panose="020B0609040504020204" pitchFamily="49" charset="0"/>
                        </a:rPr>
                        <a:t>, </a:t>
                      </a:r>
                      <a:r>
                        <a:rPr lang="en-US" sz="2000" dirty="0">
                          <a:solidFill>
                            <a:srgbClr val="DB7093"/>
                          </a:solidFill>
                          <a:latin typeface="Lucida Console" panose="020B0609040504020204" pitchFamily="49" charset="0"/>
                        </a:rPr>
                        <a:t>"you"</a:t>
                      </a:r>
                      <a:r>
                        <a:rPr lang="en-US" sz="2000" dirty="0">
                          <a:solidFill>
                            <a:srgbClr val="D3D3D3"/>
                          </a:solidFill>
                          <a:latin typeface="Lucida Console" panose="020B0609040504020204" pitchFamily="49" charset="0"/>
                        </a:rPr>
                        <a:t>, </a:t>
                      </a:r>
                      <a:r>
                        <a:rPr lang="en-US" sz="2000" dirty="0">
                          <a:solidFill>
                            <a:srgbClr val="DB7093"/>
                          </a:solidFill>
                          <a:latin typeface="Lucida Console" panose="020B0609040504020204" pitchFamily="49" charset="0"/>
                        </a:rPr>
                        <a:t>"doing?"</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-join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 " </a:t>
                      </a:r>
                    </a:p>
                    <a:p>
                      <a:r>
                        <a:rPr lang="en-US" sz="2000" dirty="0">
                          <a:solidFill>
                            <a:srgbClr val="F5F5F5"/>
                          </a:solidFill>
                          <a:latin typeface="Lucida Console" panose="020B0609040504020204" pitchFamily="49" charset="0"/>
                        </a:rPr>
                        <a:t>How are you doing? </a:t>
                      </a:r>
                    </a:p>
                  </a:txBody>
                  <a:tcPr>
                    <a:solidFill>
                      <a:srgbClr val="012456"/>
                    </a:solidFill>
                  </a:tcPr>
                </a:tc>
                <a:extLst>
                  <a:ext uri="{0D108BD9-81ED-4DB2-BD59-A6C34878D82A}">
                    <a16:rowId xmlns:a16="http://schemas.microsoft.com/office/drawing/2014/main" val="430019544"/>
                  </a:ext>
                </a:extLst>
              </a:tr>
            </a:tbl>
          </a:graphicData>
        </a:graphic>
      </p:graphicFrame>
    </p:spTree>
    <p:extLst>
      <p:ext uri="{BB962C8B-B14F-4D97-AF65-F5344CB8AC3E}">
        <p14:creationId xmlns:p14="http://schemas.microsoft.com/office/powerpoint/2010/main" val="40308549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Replace Operator</a:t>
            </a:r>
            <a:endParaRPr lang="en-US" dirty="0"/>
          </a:p>
        </p:txBody>
      </p:sp>
      <p:graphicFrame>
        <p:nvGraphicFramePr>
          <p:cNvPr id="8" name="Table 7">
            <a:extLst>
              <a:ext uri="{FF2B5EF4-FFF2-40B4-BE49-F238E27FC236}">
                <a16:creationId xmlns:a16="http://schemas.microsoft.com/office/drawing/2014/main" id="{8825F4AE-B030-4E61-8645-1D589E7BA57C}"/>
              </a:ext>
            </a:extLst>
          </p:cNvPr>
          <p:cNvGraphicFramePr>
            <a:graphicFrameLocks noGrp="1"/>
          </p:cNvGraphicFramePr>
          <p:nvPr>
            <p:extLst>
              <p:ext uri="{D42A27DB-BD31-4B8C-83A1-F6EECF244321}">
                <p14:modId xmlns:p14="http://schemas.microsoft.com/office/powerpoint/2010/main" val="1957535509"/>
              </p:ext>
            </p:extLst>
          </p:nvPr>
        </p:nvGraphicFramePr>
        <p:xfrm>
          <a:off x="220437" y="2764477"/>
          <a:ext cx="11683092" cy="1807523"/>
        </p:xfrm>
        <a:graphic>
          <a:graphicData uri="http://schemas.openxmlformats.org/drawingml/2006/table">
            <a:tbl>
              <a:tblPr firstRow="1" bandRow="1">
                <a:tableStyleId>{073A0DAA-6AF3-43AB-8588-CEC1D06C72B9}</a:tableStyleId>
              </a:tblPr>
              <a:tblGrid>
                <a:gridCol w="3665763">
                  <a:extLst>
                    <a:ext uri="{9D8B030D-6E8A-4147-A177-3AD203B41FA5}">
                      <a16:colId xmlns:a16="http://schemas.microsoft.com/office/drawing/2014/main" val="1694952951"/>
                    </a:ext>
                  </a:extLst>
                </a:gridCol>
                <a:gridCol w="8017329">
                  <a:extLst>
                    <a:ext uri="{9D8B030D-6E8A-4147-A177-3AD203B41FA5}">
                      <a16:colId xmlns:a16="http://schemas.microsoft.com/office/drawing/2014/main" val="2103035575"/>
                    </a:ext>
                  </a:extLst>
                </a:gridCol>
              </a:tblGrid>
              <a:tr h="43204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Description</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Example(s)</a:t>
                      </a:r>
                      <a:endParaRPr lang="en-AU" sz="20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30216653"/>
                  </a:ext>
                </a:extLst>
              </a:tr>
              <a:tr h="137547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Binary replace operator: </a:t>
                      </a:r>
                    </a:p>
                    <a:p>
                      <a:r>
                        <a:rPr lang="en-AU" sz="1800" dirty="0"/>
                        <a:t>&lt;String[]&gt; -Replace</a:t>
                      </a:r>
                      <a:r>
                        <a:rPr lang="en-AU" sz="1800" baseline="0" dirty="0"/>
                        <a:t> </a:t>
                      </a:r>
                      <a:r>
                        <a:rPr lang="en-AU" sz="1800" dirty="0"/>
                        <a:t>&lt;Delimiter&gt;</a:t>
                      </a:r>
                      <a:endParaRPr lang="en-AU" sz="18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dirty="0">
                          <a:ln>
                            <a:noFill/>
                          </a:ln>
                          <a:solidFill>
                            <a:srgbClr val="DB7093"/>
                          </a:solidFill>
                          <a:effectLst/>
                          <a:uLnTx/>
                          <a:uFillTx/>
                          <a:latin typeface="Lucida Console" panose="020B0609040504020204" pitchFamily="49" charset="0"/>
                          <a:ea typeface="+mn-ea"/>
                          <a:cs typeface="+mn-cs"/>
                        </a:rPr>
                        <a:t>"Windows PowerShell 4.0"</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–replace</a:t>
                      </a:r>
                      <a:r>
                        <a:rPr kumimoji="0" lang="en-AU" sz="2000" b="0" i="0" u="none" strike="noStrike" kern="0" cap="none" spc="0" normalizeH="0" baseline="0" noProof="0" dirty="0">
                          <a:ln>
                            <a:noFill/>
                          </a:ln>
                          <a:solidFill>
                            <a:srgbClr val="DB7093"/>
                          </a:solidFill>
                          <a:effectLst/>
                          <a:uLnTx/>
                          <a:uFillTx/>
                          <a:latin typeface="Lucida Console" panose="020B0609040504020204" pitchFamily="49" charset="0"/>
                          <a:ea typeface="+mn-ea"/>
                          <a:cs typeface="+mn-cs"/>
                        </a:rPr>
                        <a:t> "4.0","5.0"</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Windows PowerShell 5.0</a:t>
                      </a:r>
                    </a:p>
                  </a:txBody>
                  <a:tcPr>
                    <a:solidFill>
                      <a:srgbClr val="012456"/>
                    </a:solidFill>
                  </a:tcPr>
                </a:tc>
                <a:extLst>
                  <a:ext uri="{0D108BD9-81ED-4DB2-BD59-A6C34878D82A}">
                    <a16:rowId xmlns:a16="http://schemas.microsoft.com/office/drawing/2014/main" val="4212367394"/>
                  </a:ext>
                </a:extLst>
              </a:tr>
            </a:tbl>
          </a:graphicData>
        </a:graphic>
      </p:graphicFrame>
      <p:sp>
        <p:nvSpPr>
          <p:cNvPr id="4" name="Rectangle 3">
            <a:extLst>
              <a:ext uri="{FF2B5EF4-FFF2-40B4-BE49-F238E27FC236}">
                <a16:creationId xmlns:a16="http://schemas.microsoft.com/office/drawing/2014/main" id="{A7A045BF-E200-49EF-B51F-FE0EE5D3ED40}"/>
              </a:ext>
            </a:extLst>
          </p:cNvPr>
          <p:cNvSpPr/>
          <p:nvPr/>
        </p:nvSpPr>
        <p:spPr>
          <a:xfrm>
            <a:off x="3461705" y="5729080"/>
            <a:ext cx="5268589" cy="839409"/>
          </a:xfrm>
          <a:prstGeom prst="rect">
            <a:avLst/>
          </a:prstGeom>
          <a:solidFill>
            <a:srgbClr val="CCD2E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Segoe UI"/>
                <a:ea typeface="+mn-ea"/>
                <a:cs typeface="+mn-cs"/>
              </a:rPr>
              <a:t>The -Replace operator uses a Regular Expression for the delimiter</a:t>
            </a:r>
          </a:p>
        </p:txBody>
      </p:sp>
    </p:spTree>
    <p:extLst>
      <p:ext uri="{BB962C8B-B14F-4D97-AF65-F5344CB8AC3E}">
        <p14:creationId xmlns:p14="http://schemas.microsoft.com/office/powerpoint/2010/main" val="18628948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name="HIDDEN - Slide43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-Split , -Join and -Replace</a:t>
            </a:r>
            <a:endParaRPr lang="en-US" sz="3600" dirty="0">
              <a:solidFill>
                <a:schemeClr val="tx1"/>
              </a:solidFill>
            </a:endParaRPr>
          </a:p>
        </p:txBody>
      </p:sp>
    </p:spTree>
    <p:extLst>
      <p:ext uri="{BB962C8B-B14F-4D97-AF65-F5344CB8AC3E}">
        <p14:creationId xmlns:p14="http://schemas.microsoft.com/office/powerpoint/2010/main" val="376657699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name="HIDDEN - Slide433">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42378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name="HIDDEN - Slide43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Format Operator</a:t>
            </a:r>
            <a:endParaRPr lang="en-US" dirty="0"/>
          </a:p>
        </p:txBody>
      </p:sp>
    </p:spTree>
    <p:extLst>
      <p:ext uri="{BB962C8B-B14F-4D97-AF65-F5344CB8AC3E}">
        <p14:creationId xmlns:p14="http://schemas.microsoft.com/office/powerpoint/2010/main" val="341242661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BFA5D-5833-4703-84A0-8D349D477431}"/>
              </a:ext>
            </a:extLst>
          </p:cNvPr>
          <p:cNvSpPr>
            <a:spLocks noGrp="1"/>
          </p:cNvSpPr>
          <p:nvPr>
            <p:ph type="body" sz="quarter" idx="10"/>
          </p:nvPr>
        </p:nvSpPr>
        <p:spPr>
          <a:xfrm>
            <a:off x="269239" y="1189177"/>
            <a:ext cx="11653523" cy="3416320"/>
          </a:xfrm>
        </p:spPr>
        <p:txBody>
          <a:bodyPr/>
          <a:lstStyle/>
          <a:p>
            <a:r>
              <a:rPr lang="en-AU" dirty="0">
                <a:latin typeface="Segoe UI Light" panose="020B0502040204020203" pitchFamily="34" charset="0"/>
                <a:cs typeface="Segoe UI Light" panose="020B0502040204020203" pitchFamily="34" charset="0"/>
              </a:rPr>
              <a:t>Formats strings by using the format method of string objects</a:t>
            </a:r>
          </a:p>
          <a:p>
            <a:endParaRPr lang="en-AU" dirty="0">
              <a:latin typeface="Segoe UI Light" panose="020B0502040204020203" pitchFamily="34" charset="0"/>
              <a:cs typeface="Segoe UI Light" panose="020B0502040204020203" pitchFamily="34" charset="0"/>
            </a:endParaRPr>
          </a:p>
          <a:p>
            <a:r>
              <a:rPr lang="en-AU" dirty="0">
                <a:latin typeface="Segoe UI Light" panose="020B0502040204020203" pitchFamily="34" charset="0"/>
                <a:cs typeface="Segoe UI Light" panose="020B0502040204020203" pitchFamily="34" charset="0"/>
              </a:rPr>
              <a:t>Format string on the left side of the operator</a:t>
            </a:r>
          </a:p>
          <a:p>
            <a:endParaRPr lang="en-AU" dirty="0">
              <a:latin typeface="Segoe UI Light" panose="020B0502040204020203" pitchFamily="34" charset="0"/>
              <a:cs typeface="Segoe UI Light" panose="020B0502040204020203" pitchFamily="34" charset="0"/>
            </a:endParaRPr>
          </a:p>
          <a:p>
            <a:r>
              <a:rPr lang="en-AU" dirty="0">
                <a:latin typeface="Segoe UI Light" panose="020B0502040204020203" pitchFamily="34" charset="0"/>
                <a:cs typeface="Segoe UI Light" panose="020B0502040204020203" pitchFamily="34" charset="0"/>
              </a:rPr>
              <a:t>Objects to be formatted on the right side of the operator</a:t>
            </a:r>
          </a:p>
          <a:p>
            <a:endParaRPr lang="en-AU" dirty="0">
              <a:latin typeface="Segoe UI Light" panose="020B0502040204020203" pitchFamily="34" charset="0"/>
              <a:cs typeface="Segoe UI Light" panose="020B0502040204020203" pitchFamily="34" charset="0"/>
            </a:endParaRPr>
          </a:p>
          <a:p>
            <a:r>
              <a:rPr lang="en-AU" dirty="0">
                <a:latin typeface="Segoe UI Light" panose="020B0502040204020203" pitchFamily="34" charset="0"/>
                <a:cs typeface="Segoe UI Light" panose="020B0502040204020203" pitchFamily="34" charset="0"/>
              </a:rPr>
              <a:t>Format specifiers enable the value to take multiple forms</a:t>
            </a:r>
          </a:p>
        </p:txBody>
      </p:sp>
      <p:sp>
        <p:nvSpPr>
          <p:cNvPr id="6" name="Title 5"/>
          <p:cNvSpPr>
            <a:spLocks noGrp="1"/>
          </p:cNvSpPr>
          <p:nvPr>
            <p:ph type="title"/>
          </p:nvPr>
        </p:nvSpPr>
        <p:spPr/>
        <p:txBody>
          <a:bodyPr/>
          <a:lstStyle/>
          <a:p>
            <a:r>
              <a:rPr lang="en-US"/>
              <a:t>Format Operator ( -f )</a:t>
            </a:r>
            <a:endParaRPr lang="en-US" dirty="0"/>
          </a:p>
        </p:txBody>
      </p:sp>
    </p:spTree>
    <p:extLst>
      <p:ext uri="{BB962C8B-B14F-4D97-AF65-F5344CB8AC3E}">
        <p14:creationId xmlns:p14="http://schemas.microsoft.com/office/powerpoint/2010/main" val="966552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 Operator – Index</a:t>
            </a:r>
          </a:p>
        </p:txBody>
      </p:sp>
      <p:graphicFrame>
        <p:nvGraphicFramePr>
          <p:cNvPr id="37" name="Table 36">
            <a:extLst>
              <a:ext uri="{FF2B5EF4-FFF2-40B4-BE49-F238E27FC236}">
                <a16:creationId xmlns:a16="http://schemas.microsoft.com/office/drawing/2014/main" id="{1F900039-E434-4FDE-AC8D-A20694C57BBE}"/>
              </a:ext>
            </a:extLst>
          </p:cNvPr>
          <p:cNvGraphicFramePr>
            <a:graphicFrameLocks noGrp="1"/>
          </p:cNvGraphicFramePr>
          <p:nvPr>
            <p:extLst>
              <p:ext uri="{D42A27DB-BD31-4B8C-83A1-F6EECF244321}">
                <p14:modId xmlns:p14="http://schemas.microsoft.com/office/powerpoint/2010/main" val="1261653160"/>
              </p:ext>
            </p:extLst>
          </p:nvPr>
        </p:nvGraphicFramePr>
        <p:xfrm>
          <a:off x="479376" y="3279135"/>
          <a:ext cx="11155680" cy="1005840"/>
        </p:xfrm>
        <a:graphic>
          <a:graphicData uri="http://schemas.openxmlformats.org/drawingml/2006/table">
            <a:tbl>
              <a:tblPr bandRow="1"/>
              <a:tblGrid>
                <a:gridCol w="11155680">
                  <a:extLst>
                    <a:ext uri="{9D8B030D-6E8A-4147-A177-3AD203B41FA5}">
                      <a16:colId xmlns:a16="http://schemas.microsoft.com/office/drawing/2014/main" val="1987871006"/>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solidFill>
                            <a:srgbClr val="F5F5F5"/>
                          </a:solidFill>
                          <a:latin typeface="Lucida Console" panose="020B0609040504020204" pitchFamily="49" charset="0"/>
                        </a:rPr>
                        <a:t>PS C:\&gt; </a:t>
                      </a:r>
                      <a:r>
                        <a:rPr lang="en-AU" sz="2000" dirty="0">
                          <a:solidFill>
                            <a:srgbClr val="DB7093"/>
                          </a:solidFill>
                          <a:latin typeface="Lucida Console" panose="020B0609040504020204" pitchFamily="49" charset="0"/>
                        </a:rPr>
                        <a:t>"{1}{0}{2}{0}{3}{0}{4}"</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-f</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r>
                        <a:rPr lang="en-AU" sz="2000" dirty="0">
                          <a:solidFill>
                            <a:srgbClr val="D3D3D3"/>
                          </a:solidFill>
                          <a:latin typeface="Lucida Console" panose="020B0609040504020204" pitchFamily="49" charset="0"/>
                        </a:rPr>
                        <a:t>,</a:t>
                      </a:r>
                      <a:r>
                        <a:rPr lang="en-AU" sz="2000" dirty="0">
                          <a:solidFill>
                            <a:srgbClr val="DB7093"/>
                          </a:solidFill>
                          <a:latin typeface="Lucida Console" panose="020B0609040504020204" pitchFamily="49" charset="0"/>
                        </a:rPr>
                        <a:t>"</a:t>
                      </a:r>
                      <a:r>
                        <a:rPr lang="en-AU" sz="2000" dirty="0" err="1">
                          <a:solidFill>
                            <a:srgbClr val="DB7093"/>
                          </a:solidFill>
                          <a:latin typeface="Lucida Console" panose="020B0609040504020204" pitchFamily="49" charset="0"/>
                        </a:rPr>
                        <a:t>Text"</a:t>
                      </a:r>
                      <a:r>
                        <a:rPr lang="en-AU" sz="2000" dirty="0" err="1">
                          <a:solidFill>
                            <a:srgbClr val="D3D3D3"/>
                          </a:solidFill>
                          <a:latin typeface="Lucida Console" panose="020B0609040504020204" pitchFamily="49" charset="0"/>
                        </a:rPr>
                        <a:t>,</a:t>
                      </a:r>
                      <a:r>
                        <a:rPr lang="en-AU" sz="2000" dirty="0" err="1">
                          <a:solidFill>
                            <a:srgbClr val="DB7093"/>
                          </a:solidFill>
                          <a:latin typeface="Lucida Console" panose="020B0609040504020204" pitchFamily="49" charset="0"/>
                        </a:rPr>
                        <a:t>"separated"</a:t>
                      </a:r>
                      <a:r>
                        <a:rPr lang="en-AU" sz="2000" dirty="0" err="1">
                          <a:solidFill>
                            <a:srgbClr val="D3D3D3"/>
                          </a:solidFill>
                          <a:latin typeface="Lucida Console" panose="020B0609040504020204" pitchFamily="49" charset="0"/>
                        </a:rPr>
                        <a:t>,</a:t>
                      </a:r>
                      <a:r>
                        <a:rPr lang="en-AU" sz="2000" dirty="0" err="1">
                          <a:solidFill>
                            <a:srgbClr val="DB7093"/>
                          </a:solidFill>
                          <a:latin typeface="Lucida Console" panose="020B0609040504020204" pitchFamily="49" charset="0"/>
                        </a:rPr>
                        <a:t>"with"</a:t>
                      </a:r>
                      <a:r>
                        <a:rPr lang="en-AU" sz="2000" dirty="0" err="1">
                          <a:solidFill>
                            <a:srgbClr val="D3D3D3"/>
                          </a:solidFill>
                          <a:latin typeface="Lucida Console" panose="020B0609040504020204" pitchFamily="49" charset="0"/>
                        </a:rPr>
                        <a:t>,</a:t>
                      </a:r>
                      <a:r>
                        <a:rPr lang="en-AU" sz="2000" dirty="0" err="1">
                          <a:solidFill>
                            <a:srgbClr val="DB7093"/>
                          </a:solidFill>
                          <a:latin typeface="Lucida Console" panose="020B0609040504020204" pitchFamily="49" charset="0"/>
                        </a:rPr>
                        <a:t>"dash</a:t>
                      </a:r>
                      <a:r>
                        <a:rPr lang="en-AU" sz="2000" dirty="0">
                          <a:solidFill>
                            <a:srgbClr val="DB7093"/>
                          </a:solidFill>
                          <a:latin typeface="Lucida Console" panose="020B0609040504020204" pitchFamily="49" charset="0"/>
                        </a:rPr>
                        <a:t>“</a:t>
                      </a:r>
                    </a:p>
                    <a:p>
                      <a:endParaRPr lang="en-AU" sz="2000" dirty="0">
                        <a:solidFill>
                          <a:srgbClr val="DB7093"/>
                        </a:solidFill>
                        <a:latin typeface="Lucida Console" panose="020B0609040504020204" pitchFamily="49" charset="0"/>
                      </a:endParaRPr>
                    </a:p>
                    <a:p>
                      <a:r>
                        <a:rPr lang="en-AU" sz="2000" dirty="0">
                          <a:solidFill>
                            <a:srgbClr val="F5F5F5"/>
                          </a:solidFill>
                          <a:latin typeface="Lucida Console" panose="020B0609040504020204" pitchFamily="49" charset="0"/>
                        </a:rPr>
                        <a:t>Text-separated-with-dash</a:t>
                      </a:r>
                      <a:endParaRPr lang="en-AU" sz="2000" dirty="0">
                        <a:solidFill>
                          <a:srgbClr val="DB7093"/>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022733089"/>
                  </a:ext>
                </a:extLst>
              </a:tr>
            </a:tbl>
          </a:graphicData>
        </a:graphic>
      </p:graphicFrame>
      <p:sp>
        <p:nvSpPr>
          <p:cNvPr id="38" name="Left Brace 37">
            <a:extLst>
              <a:ext uri="{FF2B5EF4-FFF2-40B4-BE49-F238E27FC236}">
                <a16:creationId xmlns:a16="http://schemas.microsoft.com/office/drawing/2014/main" id="{7AFDEDFC-5038-442C-A0B6-D738506FA53A}"/>
              </a:ext>
            </a:extLst>
          </p:cNvPr>
          <p:cNvSpPr/>
          <p:nvPr/>
        </p:nvSpPr>
        <p:spPr>
          <a:xfrm rot="5400000">
            <a:off x="3345886" y="1252712"/>
            <a:ext cx="387660" cy="3528392"/>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39" name="Rectangle 38">
            <a:extLst>
              <a:ext uri="{FF2B5EF4-FFF2-40B4-BE49-F238E27FC236}">
                <a16:creationId xmlns:a16="http://schemas.microsoft.com/office/drawing/2014/main" id="{8B8DD502-37BE-4C45-A055-5C3CD6A7521F}"/>
              </a:ext>
            </a:extLst>
          </p:cNvPr>
          <p:cNvSpPr/>
          <p:nvPr/>
        </p:nvSpPr>
        <p:spPr>
          <a:xfrm>
            <a:off x="2377734" y="2136557"/>
            <a:ext cx="2323964" cy="551435"/>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Ordered using index</a:t>
            </a:r>
          </a:p>
        </p:txBody>
      </p:sp>
      <p:sp>
        <p:nvSpPr>
          <p:cNvPr id="40" name="Left Brace 39">
            <a:extLst>
              <a:ext uri="{FF2B5EF4-FFF2-40B4-BE49-F238E27FC236}">
                <a16:creationId xmlns:a16="http://schemas.microsoft.com/office/drawing/2014/main" id="{8C3E9528-3E61-4A0E-AC2C-C01F1DA823A6}"/>
              </a:ext>
            </a:extLst>
          </p:cNvPr>
          <p:cNvSpPr/>
          <p:nvPr/>
        </p:nvSpPr>
        <p:spPr>
          <a:xfrm rot="5400000">
            <a:off x="5958829" y="2790484"/>
            <a:ext cx="291643" cy="452847"/>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1" name="Rectangle 40">
            <a:extLst>
              <a:ext uri="{FF2B5EF4-FFF2-40B4-BE49-F238E27FC236}">
                <a16:creationId xmlns:a16="http://schemas.microsoft.com/office/drawing/2014/main" id="{B0408940-63E8-4B37-A63E-9CD9167E36F7}"/>
              </a:ext>
            </a:extLst>
          </p:cNvPr>
          <p:cNvSpPr/>
          <p:nvPr/>
        </p:nvSpPr>
        <p:spPr>
          <a:xfrm>
            <a:off x="5942160" y="2356271"/>
            <a:ext cx="344835" cy="386172"/>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0</a:t>
            </a:r>
          </a:p>
        </p:txBody>
      </p:sp>
      <p:sp>
        <p:nvSpPr>
          <p:cNvPr id="42" name="Left Brace 41">
            <a:extLst>
              <a:ext uri="{FF2B5EF4-FFF2-40B4-BE49-F238E27FC236}">
                <a16:creationId xmlns:a16="http://schemas.microsoft.com/office/drawing/2014/main" id="{64E7CBF4-4EB2-4D90-A343-D0F3B0FE3CB3}"/>
              </a:ext>
            </a:extLst>
          </p:cNvPr>
          <p:cNvSpPr/>
          <p:nvPr/>
        </p:nvSpPr>
        <p:spPr>
          <a:xfrm rot="5400000">
            <a:off x="6842718" y="2574845"/>
            <a:ext cx="291643" cy="951223"/>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3" name="Rectangle 42">
            <a:extLst>
              <a:ext uri="{FF2B5EF4-FFF2-40B4-BE49-F238E27FC236}">
                <a16:creationId xmlns:a16="http://schemas.microsoft.com/office/drawing/2014/main" id="{C3F22952-CDC0-4BAF-9136-63E7F5486CFF}"/>
              </a:ext>
            </a:extLst>
          </p:cNvPr>
          <p:cNvSpPr/>
          <p:nvPr/>
        </p:nvSpPr>
        <p:spPr>
          <a:xfrm>
            <a:off x="6816121" y="2332958"/>
            <a:ext cx="344835" cy="386172"/>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1</a:t>
            </a:r>
          </a:p>
        </p:txBody>
      </p:sp>
      <p:sp>
        <p:nvSpPr>
          <p:cNvPr id="46" name="Left Brace 45">
            <a:extLst>
              <a:ext uri="{FF2B5EF4-FFF2-40B4-BE49-F238E27FC236}">
                <a16:creationId xmlns:a16="http://schemas.microsoft.com/office/drawing/2014/main" id="{997E38AF-0B79-432C-AF73-4439EC6E314D}"/>
              </a:ext>
            </a:extLst>
          </p:cNvPr>
          <p:cNvSpPr/>
          <p:nvPr/>
        </p:nvSpPr>
        <p:spPr>
          <a:xfrm rot="5400000">
            <a:off x="8239327" y="2257723"/>
            <a:ext cx="291643" cy="1614389"/>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7" name="Rectangle 46">
            <a:extLst>
              <a:ext uri="{FF2B5EF4-FFF2-40B4-BE49-F238E27FC236}">
                <a16:creationId xmlns:a16="http://schemas.microsoft.com/office/drawing/2014/main" id="{7FA5D7C0-257B-4CF7-B900-68290A748836}"/>
              </a:ext>
            </a:extLst>
          </p:cNvPr>
          <p:cNvSpPr/>
          <p:nvPr/>
        </p:nvSpPr>
        <p:spPr>
          <a:xfrm>
            <a:off x="8212730" y="2344204"/>
            <a:ext cx="344835" cy="386172"/>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2</a:t>
            </a:r>
          </a:p>
        </p:txBody>
      </p:sp>
      <p:sp>
        <p:nvSpPr>
          <p:cNvPr id="48" name="Left Brace 47">
            <a:extLst>
              <a:ext uri="{FF2B5EF4-FFF2-40B4-BE49-F238E27FC236}">
                <a16:creationId xmlns:a16="http://schemas.microsoft.com/office/drawing/2014/main" id="{2CAB5019-92E0-4214-83E4-2DAE1675797F}"/>
              </a:ext>
            </a:extLst>
          </p:cNvPr>
          <p:cNvSpPr/>
          <p:nvPr/>
        </p:nvSpPr>
        <p:spPr>
          <a:xfrm rot="5400000">
            <a:off x="9719261" y="2566132"/>
            <a:ext cx="291643" cy="958777"/>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9" name="Rectangle 48">
            <a:extLst>
              <a:ext uri="{FF2B5EF4-FFF2-40B4-BE49-F238E27FC236}">
                <a16:creationId xmlns:a16="http://schemas.microsoft.com/office/drawing/2014/main" id="{D7A81509-3F09-459D-B713-E1C9C94623FE}"/>
              </a:ext>
            </a:extLst>
          </p:cNvPr>
          <p:cNvSpPr/>
          <p:nvPr/>
        </p:nvSpPr>
        <p:spPr>
          <a:xfrm>
            <a:off x="9692664" y="2321009"/>
            <a:ext cx="344835" cy="386172"/>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3</a:t>
            </a:r>
          </a:p>
        </p:txBody>
      </p:sp>
      <p:sp>
        <p:nvSpPr>
          <p:cNvPr id="50" name="Left Brace 49">
            <a:extLst>
              <a:ext uri="{FF2B5EF4-FFF2-40B4-BE49-F238E27FC236}">
                <a16:creationId xmlns:a16="http://schemas.microsoft.com/office/drawing/2014/main" id="{93C6AB91-6ACB-46ED-941B-4C4998E34A23}"/>
              </a:ext>
            </a:extLst>
          </p:cNvPr>
          <p:cNvSpPr/>
          <p:nvPr/>
        </p:nvSpPr>
        <p:spPr>
          <a:xfrm rot="5400000">
            <a:off x="10773819" y="2631976"/>
            <a:ext cx="291643" cy="865884"/>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51" name="Rectangle 50">
            <a:extLst>
              <a:ext uri="{FF2B5EF4-FFF2-40B4-BE49-F238E27FC236}">
                <a16:creationId xmlns:a16="http://schemas.microsoft.com/office/drawing/2014/main" id="{CC8FE1AD-8702-4C53-9824-5545C9A3FF10}"/>
              </a:ext>
            </a:extLst>
          </p:cNvPr>
          <p:cNvSpPr/>
          <p:nvPr/>
        </p:nvSpPr>
        <p:spPr>
          <a:xfrm>
            <a:off x="10747222" y="2301820"/>
            <a:ext cx="344835" cy="386172"/>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4</a:t>
            </a:r>
          </a:p>
        </p:txBody>
      </p:sp>
      <p:sp>
        <p:nvSpPr>
          <p:cNvPr id="52" name="Left Brace 51">
            <a:extLst>
              <a:ext uri="{FF2B5EF4-FFF2-40B4-BE49-F238E27FC236}">
                <a16:creationId xmlns:a16="http://schemas.microsoft.com/office/drawing/2014/main" id="{888FAECF-F224-4A7A-8BDF-949FE1CE7570}"/>
              </a:ext>
            </a:extLst>
          </p:cNvPr>
          <p:cNvSpPr/>
          <p:nvPr/>
        </p:nvSpPr>
        <p:spPr>
          <a:xfrm rot="5400000">
            <a:off x="8325567" y="-539969"/>
            <a:ext cx="291643" cy="5186325"/>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53" name="Rectangle 52">
            <a:extLst>
              <a:ext uri="{FF2B5EF4-FFF2-40B4-BE49-F238E27FC236}">
                <a16:creationId xmlns:a16="http://schemas.microsoft.com/office/drawing/2014/main" id="{6A048AA9-F4B9-44E6-BEBE-439838856762}"/>
              </a:ext>
            </a:extLst>
          </p:cNvPr>
          <p:cNvSpPr/>
          <p:nvPr/>
        </p:nvSpPr>
        <p:spPr>
          <a:xfrm>
            <a:off x="7514405" y="1279622"/>
            <a:ext cx="1915718" cy="468090"/>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Index Positions</a:t>
            </a:r>
          </a:p>
        </p:txBody>
      </p:sp>
      <p:sp>
        <p:nvSpPr>
          <p:cNvPr id="54" name="Rectangle 53">
            <a:extLst>
              <a:ext uri="{FF2B5EF4-FFF2-40B4-BE49-F238E27FC236}">
                <a16:creationId xmlns:a16="http://schemas.microsoft.com/office/drawing/2014/main" id="{4E4FD666-F05F-42D0-9E37-6EF5C87D51E3}"/>
              </a:ext>
            </a:extLst>
          </p:cNvPr>
          <p:cNvSpPr/>
          <p:nvPr/>
        </p:nvSpPr>
        <p:spPr>
          <a:xfrm>
            <a:off x="859327" y="5066020"/>
            <a:ext cx="10565265" cy="523220"/>
          </a:xfrm>
          <a:prstGeom prst="rect">
            <a:avLst/>
          </a:prstGeom>
        </p:spPr>
        <p:txBody>
          <a:bodyPr wrap="none">
            <a:spAutoFit/>
          </a:bodyPr>
          <a:lstStyle/>
          <a:p>
            <a:pPr defTabSz="457200"/>
            <a:r>
              <a:rPr lang="en-AU" sz="2800" dirty="0">
                <a:solidFill>
                  <a:srgbClr val="000000"/>
                </a:solidFill>
                <a:latin typeface="Segoe UI Light" panose="020B0502040204020203" pitchFamily="34" charset="0"/>
                <a:cs typeface="Segoe UI Light" panose="020B0502040204020203" pitchFamily="34" charset="0"/>
              </a:rPr>
              <a:t>{ index</a:t>
            </a:r>
            <a:r>
              <a:rPr lang="en-AU" sz="2800" b="1" dirty="0">
                <a:solidFill>
                  <a:schemeClr val="accent1">
                    <a:lumMod val="75000"/>
                    <a:lumOff val="25000"/>
                  </a:schemeClr>
                </a:solidFill>
                <a:latin typeface="Segoe UI Light" panose="020B0502040204020203" pitchFamily="34" charset="0"/>
                <a:cs typeface="Segoe UI Light" panose="020B0502040204020203" pitchFamily="34" charset="0"/>
              </a:rPr>
              <a:t>[ ,alignment ][ :</a:t>
            </a:r>
            <a:r>
              <a:rPr lang="en-AU" sz="2800" b="1" dirty="0" err="1">
                <a:solidFill>
                  <a:schemeClr val="accent1">
                    <a:lumMod val="75000"/>
                    <a:lumOff val="25000"/>
                  </a:schemeClr>
                </a:solidFill>
                <a:latin typeface="Segoe UI Light" panose="020B0502040204020203" pitchFamily="34" charset="0"/>
                <a:cs typeface="Segoe UI Light" panose="020B0502040204020203" pitchFamily="34" charset="0"/>
              </a:rPr>
              <a:t>formatString</a:t>
            </a:r>
            <a:r>
              <a:rPr lang="en-AU" sz="2800" b="1" dirty="0">
                <a:solidFill>
                  <a:schemeClr val="accent1">
                    <a:lumMod val="75000"/>
                    <a:lumOff val="25000"/>
                  </a:schemeClr>
                </a:solidFill>
                <a:latin typeface="Segoe UI Light" panose="020B0502040204020203" pitchFamily="34" charset="0"/>
                <a:cs typeface="Segoe UI Light" panose="020B0502040204020203" pitchFamily="34" charset="0"/>
              </a:rPr>
              <a:t> ] </a:t>
            </a:r>
            <a:r>
              <a:rPr lang="en-AU" sz="2800" dirty="0">
                <a:solidFill>
                  <a:srgbClr val="000000"/>
                </a:solidFill>
                <a:latin typeface="Segoe UI Light" panose="020B0502040204020203" pitchFamily="34" charset="0"/>
                <a:cs typeface="Segoe UI Light" panose="020B0502040204020203" pitchFamily="34" charset="0"/>
              </a:rPr>
              <a:t>} –f  “string(s)” , “</a:t>
            </a:r>
            <a:r>
              <a:rPr lang="en-AU" sz="2800" b="1" dirty="0">
                <a:solidFill>
                  <a:srgbClr val="000000"/>
                </a:solidFill>
                <a:latin typeface="Segoe UI Light" panose="020B0502040204020203" pitchFamily="34" charset="0"/>
                <a:cs typeface="Segoe UI Light" panose="020B0502040204020203" pitchFamily="34" charset="0"/>
              </a:rPr>
              <a:t>to be formatted</a:t>
            </a:r>
            <a:r>
              <a:rPr lang="en-AU" sz="2800" dirty="0">
                <a:solidFill>
                  <a:srgbClr val="000000"/>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9659117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AU"/>
              <a:t>See Get-Help about_Regular_Expressions</a:t>
            </a:r>
            <a:endParaRPr lang="en-AU" dirty="0"/>
          </a:p>
        </p:txBody>
      </p:sp>
      <p:sp>
        <p:nvSpPr>
          <p:cNvPr id="2" name="Title 1"/>
          <p:cNvSpPr>
            <a:spLocks noGrp="1"/>
          </p:cNvSpPr>
          <p:nvPr>
            <p:ph type="title"/>
          </p:nvPr>
        </p:nvSpPr>
        <p:spPr/>
        <p:txBody>
          <a:bodyPr/>
          <a:lstStyle/>
          <a:p>
            <a:r>
              <a:rPr lang="en-AU"/>
              <a:t>Comparison Operators – Regular Expressions</a:t>
            </a:r>
            <a:endParaRPr lang="en-AU" dirty="0"/>
          </a:p>
        </p:txBody>
      </p:sp>
      <p:graphicFrame>
        <p:nvGraphicFramePr>
          <p:cNvPr id="10" name="Table 9">
            <a:extLst>
              <a:ext uri="{FF2B5EF4-FFF2-40B4-BE49-F238E27FC236}">
                <a16:creationId xmlns:a16="http://schemas.microsoft.com/office/drawing/2014/main" id="{BA4010CE-2F31-4FEF-A884-1DC71281D1D5}"/>
              </a:ext>
            </a:extLst>
          </p:cNvPr>
          <p:cNvGraphicFramePr>
            <a:graphicFrameLocks noGrp="1"/>
          </p:cNvGraphicFramePr>
          <p:nvPr>
            <p:extLst>
              <p:ext uri="{D42A27DB-BD31-4B8C-83A1-F6EECF244321}">
                <p14:modId xmlns:p14="http://schemas.microsoft.com/office/powerpoint/2010/main" val="3239711478"/>
              </p:ext>
            </p:extLst>
          </p:nvPr>
        </p:nvGraphicFramePr>
        <p:xfrm>
          <a:off x="1295400" y="2971800"/>
          <a:ext cx="9753601" cy="1280160"/>
        </p:xfrm>
        <a:graphic>
          <a:graphicData uri="http://schemas.openxmlformats.org/drawingml/2006/table">
            <a:tbl>
              <a:tblPr firstCol="1" lastCol="1" bandRow="1"/>
              <a:tblGrid>
                <a:gridCol w="1563099">
                  <a:extLst>
                    <a:ext uri="{9D8B030D-6E8A-4147-A177-3AD203B41FA5}">
                      <a16:colId xmlns:a16="http://schemas.microsoft.com/office/drawing/2014/main" val="1518834113"/>
                    </a:ext>
                  </a:extLst>
                </a:gridCol>
                <a:gridCol w="4801520">
                  <a:extLst>
                    <a:ext uri="{9D8B030D-6E8A-4147-A177-3AD203B41FA5}">
                      <a16:colId xmlns:a16="http://schemas.microsoft.com/office/drawing/2014/main" val="1366828356"/>
                    </a:ext>
                  </a:extLst>
                </a:gridCol>
                <a:gridCol w="1694491">
                  <a:extLst>
                    <a:ext uri="{9D8B030D-6E8A-4147-A177-3AD203B41FA5}">
                      <a16:colId xmlns:a16="http://schemas.microsoft.com/office/drawing/2014/main" val="2013580568"/>
                    </a:ext>
                  </a:extLst>
                </a:gridCol>
                <a:gridCol w="1694491">
                  <a:extLst>
                    <a:ext uri="{9D8B030D-6E8A-4147-A177-3AD203B41FA5}">
                      <a16:colId xmlns:a16="http://schemas.microsoft.com/office/drawing/2014/main" val="3619718432"/>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-match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Regular Expression comparison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cmatch</a:t>
                      </a:r>
                      <a:endParaRPr lang="en-AU" sz="2400" dirty="0">
                        <a:latin typeface="Segoe UI Light" panose="020B0502040204020203" pitchFamily="34" charset="0"/>
                        <a:cs typeface="Segoe UI Light" panose="020B0502040204020203"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imatch</a:t>
                      </a:r>
                      <a:endParaRPr lang="en-AU" sz="2400" dirty="0">
                        <a:latin typeface="Segoe UI Light" panose="020B0502040204020203" pitchFamily="34" charset="0"/>
                        <a:cs typeface="Segoe UI Light" panose="020B0502040204020203"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4140288600"/>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notmatch</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Regular</a:t>
                      </a:r>
                      <a:r>
                        <a:rPr lang="en-AU" sz="2400" baseline="0" dirty="0">
                          <a:latin typeface="Segoe UI Light" panose="020B0502040204020203" pitchFamily="34" charset="0"/>
                          <a:cs typeface="Segoe UI Light" panose="020B0502040204020203" pitchFamily="34" charset="0"/>
                        </a:rPr>
                        <a:t> Expression NOT comparison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cnotmatch</a:t>
                      </a:r>
                      <a:endParaRPr lang="en-AU" sz="2400" dirty="0">
                        <a:latin typeface="Segoe UI Light" panose="020B0502040204020203" pitchFamily="34" charset="0"/>
                        <a:cs typeface="Segoe UI Light" panose="020B0502040204020203"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inotmatch</a:t>
                      </a:r>
                      <a:endParaRPr lang="en-AU" sz="2400" dirty="0">
                        <a:latin typeface="Segoe UI Light" panose="020B0502040204020203" pitchFamily="34" charset="0"/>
                        <a:cs typeface="Segoe UI Light" panose="020B0502040204020203"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3999059090"/>
                  </a:ext>
                </a:extLst>
              </a:tr>
            </a:tbl>
          </a:graphicData>
        </a:graphic>
      </p:graphicFrame>
      <p:sp>
        <p:nvSpPr>
          <p:cNvPr id="11" name="Rectangular Callout 8">
            <a:extLst>
              <a:ext uri="{FF2B5EF4-FFF2-40B4-BE49-F238E27FC236}">
                <a16:creationId xmlns:a16="http://schemas.microsoft.com/office/drawing/2014/main" id="{F15ED954-C5BB-4876-B03A-780ED9E8B967}"/>
              </a:ext>
            </a:extLst>
          </p:cNvPr>
          <p:cNvSpPr/>
          <p:nvPr/>
        </p:nvSpPr>
        <p:spPr>
          <a:xfrm>
            <a:off x="8686800" y="4495800"/>
            <a:ext cx="1843548" cy="619432"/>
          </a:xfrm>
          <a:prstGeom prst="wedgeRectCallout">
            <a:avLst>
              <a:gd name="adj1" fmla="val -30433"/>
              <a:gd name="adj2" fmla="val -94643"/>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Case-Sensitive Version</a:t>
            </a:r>
          </a:p>
        </p:txBody>
      </p:sp>
    </p:spTree>
    <p:extLst>
      <p:ext uri="{BB962C8B-B14F-4D97-AF65-F5344CB8AC3E}">
        <p14:creationId xmlns:p14="http://schemas.microsoft.com/office/powerpoint/2010/main" val="38723408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 Operator – Variations</a:t>
            </a:r>
          </a:p>
        </p:txBody>
      </p:sp>
      <p:graphicFrame>
        <p:nvGraphicFramePr>
          <p:cNvPr id="8" name="Table 7"/>
          <p:cNvGraphicFramePr>
            <a:graphicFrameLocks noGrp="1"/>
          </p:cNvGraphicFramePr>
          <p:nvPr>
            <p:extLst>
              <p:ext uri="{D42A27DB-BD31-4B8C-83A1-F6EECF244321}">
                <p14:modId xmlns:p14="http://schemas.microsoft.com/office/powerpoint/2010/main" val="1925690429"/>
              </p:ext>
            </p:extLst>
          </p:nvPr>
        </p:nvGraphicFramePr>
        <p:xfrm>
          <a:off x="762000" y="1524000"/>
          <a:ext cx="10668000" cy="4450080"/>
        </p:xfrm>
        <a:graphic>
          <a:graphicData uri="http://schemas.openxmlformats.org/drawingml/2006/table">
            <a:tbl>
              <a:tblPr firstRow="1" bandRow="1"/>
              <a:tblGrid>
                <a:gridCol w="10668000">
                  <a:extLst>
                    <a:ext uri="{9D8B030D-6E8A-4147-A177-3AD203B41FA5}">
                      <a16:colId xmlns:a16="http://schemas.microsoft.com/office/drawing/2014/main" val="3211377153"/>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200" dirty="0">
                          <a:solidFill>
                            <a:srgbClr val="F5F5F5"/>
                          </a:solidFill>
                          <a:latin typeface="Lucida Console" panose="020B0609040504020204" pitchFamily="49" charset="0"/>
                        </a:rPr>
                        <a:t>PS C:\&gt;</a:t>
                      </a:r>
                      <a:r>
                        <a:rPr lang="en-US" sz="2200" dirty="0"/>
                        <a:t> </a:t>
                      </a:r>
                      <a:r>
                        <a:rPr lang="en-US" sz="2200" dirty="0">
                          <a:solidFill>
                            <a:srgbClr val="FF4500"/>
                          </a:solidFill>
                          <a:latin typeface="Lucida Console" panose="020B0609040504020204" pitchFamily="49" charset="0"/>
                        </a:rPr>
                        <a:t>$</a:t>
                      </a:r>
                      <a:r>
                        <a:rPr lang="en-US" sz="2200" dirty="0" err="1">
                          <a:solidFill>
                            <a:srgbClr val="FF4500"/>
                          </a:solidFill>
                          <a:latin typeface="Lucida Console" panose="020B0609040504020204" pitchFamily="49" charset="0"/>
                        </a:rPr>
                        <a:t>MyArray</a:t>
                      </a:r>
                      <a:r>
                        <a:rPr lang="en-US" sz="2200" dirty="0">
                          <a:solidFill>
                            <a:prstClr val="black"/>
                          </a:solidFill>
                          <a:latin typeface="Lucida Console" panose="020B0609040504020204" pitchFamily="49" charset="0"/>
                        </a:rPr>
                        <a:t> </a:t>
                      </a:r>
                      <a:r>
                        <a:rPr lang="en-US" sz="2200" dirty="0">
                          <a:solidFill>
                            <a:srgbClr val="D3D3D3"/>
                          </a:solidFill>
                          <a:latin typeface="Lucida Console" panose="020B0609040504020204" pitchFamily="49" charset="0"/>
                        </a:rPr>
                        <a:t>=</a:t>
                      </a:r>
                      <a:r>
                        <a:rPr lang="en-US" sz="2200" dirty="0">
                          <a:solidFill>
                            <a:prstClr val="black"/>
                          </a:solidFill>
                          <a:latin typeface="Lucida Console" panose="020B0609040504020204" pitchFamily="49" charset="0"/>
                        </a:rPr>
                        <a:t> </a:t>
                      </a:r>
                      <a:r>
                        <a:rPr lang="en-US" sz="2200" dirty="0">
                          <a:solidFill>
                            <a:srgbClr val="DB7093"/>
                          </a:solidFill>
                          <a:latin typeface="Lucida Console" panose="020B0609040504020204" pitchFamily="49" charset="0"/>
                        </a:rPr>
                        <a:t>'Smith'</a:t>
                      </a:r>
                      <a:r>
                        <a:rPr lang="en-US" sz="2200" dirty="0">
                          <a:solidFill>
                            <a:srgbClr val="D3D3D3"/>
                          </a:solidFill>
                          <a:latin typeface="Lucida Console" panose="020B0609040504020204" pitchFamily="49" charset="0"/>
                        </a:rPr>
                        <a:t>,</a:t>
                      </a:r>
                      <a:r>
                        <a:rPr lang="en-US" sz="2200" dirty="0">
                          <a:solidFill>
                            <a:srgbClr val="DB7093"/>
                          </a:solidFill>
                          <a:latin typeface="Lucida Console" panose="020B0609040504020204" pitchFamily="49" charset="0"/>
                        </a:rPr>
                        <a:t>'John'</a:t>
                      </a:r>
                      <a:r>
                        <a:rPr lang="en-US" sz="2200" dirty="0">
                          <a:solidFill>
                            <a:srgbClr val="D3D3D3"/>
                          </a:solidFill>
                          <a:latin typeface="Lucida Console" panose="020B0609040504020204" pitchFamily="49" charset="0"/>
                        </a:rPr>
                        <a:t>,</a:t>
                      </a:r>
                      <a:r>
                        <a:rPr lang="en-US" sz="2200" dirty="0">
                          <a:solidFill>
                            <a:srgbClr val="FFE4C4"/>
                          </a:solidFill>
                          <a:latin typeface="Lucida Console" panose="020B0609040504020204" pitchFamily="49" charset="0"/>
                        </a:rPr>
                        <a:t>123.456</a:t>
                      </a:r>
                      <a:endParaRPr lang="en-US" sz="2200" dirty="0">
                        <a:solidFill>
                          <a:srgbClr val="F5F5F5"/>
                        </a:solidFill>
                        <a:latin typeface="Lucida Console" panose="020B0609040504020204" pitchFamily="49" charset="0"/>
                      </a:endParaRPr>
                    </a:p>
                    <a:p>
                      <a:endParaRPr lang="en-US" sz="2200" dirty="0">
                        <a:solidFill>
                          <a:srgbClr val="F5F5F5"/>
                        </a:solidFill>
                        <a:latin typeface="Lucida Console" panose="020B0609040504020204" pitchFamily="49" charset="0"/>
                      </a:endParaRPr>
                    </a:p>
                    <a:p>
                      <a:r>
                        <a:rPr lang="en-AU" sz="2200" dirty="0">
                          <a:solidFill>
                            <a:srgbClr val="F5F5F5"/>
                          </a:solidFill>
                          <a:latin typeface="Lucida Console" panose="020B0609040504020204" pitchFamily="49" charset="0"/>
                        </a:rPr>
                        <a:t>PS C:\&gt;</a:t>
                      </a:r>
                      <a:r>
                        <a:rPr lang="en-US" sz="2200" dirty="0"/>
                        <a:t> </a:t>
                      </a:r>
                      <a:r>
                        <a:rPr lang="en-US" sz="2200" dirty="0">
                          <a:solidFill>
                            <a:srgbClr val="DB7093"/>
                          </a:solidFill>
                          <a:latin typeface="Lucida Console" panose="020B0609040504020204" pitchFamily="49" charset="0"/>
                        </a:rPr>
                        <a:t>“Custom Text"</a:t>
                      </a:r>
                      <a:r>
                        <a:rPr lang="en-US" sz="2200" dirty="0">
                          <a:solidFill>
                            <a:prstClr val="black"/>
                          </a:solidFill>
                          <a:latin typeface="Lucida Console" panose="020B0609040504020204" pitchFamily="49" charset="0"/>
                        </a:rPr>
                        <a:t> </a:t>
                      </a:r>
                      <a:r>
                        <a:rPr lang="en-US" sz="2200" dirty="0">
                          <a:solidFill>
                            <a:srgbClr val="D3D3D3"/>
                          </a:solidFill>
                          <a:latin typeface="Lucida Console" panose="020B0609040504020204" pitchFamily="49" charset="0"/>
                        </a:rPr>
                        <a:t>-f</a:t>
                      </a:r>
                      <a:r>
                        <a:rPr lang="en-US" sz="2200" dirty="0">
                          <a:solidFill>
                            <a:prstClr val="black"/>
                          </a:solidFill>
                          <a:latin typeface="Lucida Console" panose="020B0609040504020204" pitchFamily="49" charset="0"/>
                        </a:rPr>
                        <a:t> </a:t>
                      </a:r>
                      <a:r>
                        <a:rPr lang="en-US" sz="2200" dirty="0">
                          <a:solidFill>
                            <a:srgbClr val="FF4500"/>
                          </a:solidFill>
                          <a:latin typeface="Lucida Console" panose="020B0609040504020204" pitchFamily="49" charset="0"/>
                        </a:rPr>
                        <a:t>$</a:t>
                      </a:r>
                      <a:r>
                        <a:rPr lang="en-US" sz="2200" dirty="0" err="1">
                          <a:solidFill>
                            <a:srgbClr val="FF4500"/>
                          </a:solidFill>
                          <a:latin typeface="Lucida Console" panose="020B0609040504020204" pitchFamily="49" charset="0"/>
                        </a:rPr>
                        <a:t>MyArray</a:t>
                      </a:r>
                      <a:endParaRPr lang="en-US" sz="220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2200" dirty="0">
                          <a:solidFill>
                            <a:srgbClr val="F5F5F5"/>
                          </a:solidFill>
                          <a:latin typeface="Lucida Console" panose="020B0609040504020204" pitchFamily="49" charset="0"/>
                        </a:rPr>
                        <a:t>Custom</a:t>
                      </a:r>
                      <a:r>
                        <a:rPr lang="en-US" sz="2200" baseline="0" dirty="0">
                          <a:solidFill>
                            <a:srgbClr val="F5F5F5"/>
                          </a:solidFill>
                          <a:latin typeface="Lucida Console" panose="020B0609040504020204" pitchFamily="49" charset="0"/>
                        </a:rPr>
                        <a:t> Text</a:t>
                      </a:r>
                      <a:endParaRPr lang="en-US" sz="2200" dirty="0">
                        <a:solidFill>
                          <a:srgbClr val="F5F5F5"/>
                        </a:solidFill>
                        <a:latin typeface="Lucida Console" panose="020B0609040504020204" pitchFamily="49" charset="0"/>
                      </a:endParaRPr>
                    </a:p>
                    <a:p>
                      <a:endParaRPr lang="en-US" sz="2200" dirty="0">
                        <a:solidFill>
                          <a:srgbClr val="F5F5F5"/>
                        </a:solidFill>
                        <a:latin typeface="Lucida Console" panose="020B0609040504020204" pitchFamily="49" charset="0"/>
                      </a:endParaRPr>
                    </a:p>
                    <a:p>
                      <a:r>
                        <a:rPr lang="en-AU" sz="2200" dirty="0">
                          <a:solidFill>
                            <a:srgbClr val="F5F5F5"/>
                          </a:solidFill>
                          <a:latin typeface="Lucida Console" panose="020B0609040504020204" pitchFamily="49" charset="0"/>
                        </a:rPr>
                        <a:t>PS C:\&gt;</a:t>
                      </a:r>
                      <a:r>
                        <a:rPr lang="en-US" sz="2200" dirty="0"/>
                        <a:t> </a:t>
                      </a:r>
                      <a:r>
                        <a:rPr lang="en-US" sz="2200" dirty="0">
                          <a:solidFill>
                            <a:srgbClr val="DB7093"/>
                          </a:solidFill>
                          <a:latin typeface="Lucida Console" panose="020B0609040504020204" pitchFamily="49" charset="0"/>
                        </a:rPr>
                        <a:t>"First name is: {1}  Last name is: {0}"</a:t>
                      </a:r>
                      <a:r>
                        <a:rPr lang="en-US" sz="2200" dirty="0">
                          <a:solidFill>
                            <a:prstClr val="black"/>
                          </a:solidFill>
                          <a:latin typeface="Lucida Console" panose="020B0609040504020204" pitchFamily="49" charset="0"/>
                        </a:rPr>
                        <a:t> </a:t>
                      </a:r>
                      <a:r>
                        <a:rPr lang="en-US" sz="2200" dirty="0">
                          <a:solidFill>
                            <a:srgbClr val="D3D3D3"/>
                          </a:solidFill>
                          <a:latin typeface="Lucida Console" panose="020B0609040504020204" pitchFamily="49" charset="0"/>
                        </a:rPr>
                        <a:t>-f</a:t>
                      </a:r>
                      <a:r>
                        <a:rPr lang="en-US" sz="2200" dirty="0">
                          <a:solidFill>
                            <a:prstClr val="black"/>
                          </a:solidFill>
                          <a:latin typeface="Lucida Console" panose="020B0609040504020204" pitchFamily="49" charset="0"/>
                        </a:rPr>
                        <a:t> </a:t>
                      </a:r>
                      <a:r>
                        <a:rPr lang="en-US" sz="2200" dirty="0">
                          <a:solidFill>
                            <a:srgbClr val="FF4500"/>
                          </a:solidFill>
                          <a:latin typeface="Lucida Console" panose="020B0609040504020204" pitchFamily="49" charset="0"/>
                        </a:rPr>
                        <a:t>$</a:t>
                      </a:r>
                      <a:r>
                        <a:rPr lang="en-US" sz="2200" dirty="0" err="1">
                          <a:solidFill>
                            <a:srgbClr val="FF4500"/>
                          </a:solidFill>
                          <a:latin typeface="Lucida Console" panose="020B0609040504020204" pitchFamily="49" charset="0"/>
                        </a:rPr>
                        <a:t>MyArray</a:t>
                      </a:r>
                      <a:endParaRPr lang="en-US" sz="220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2200" dirty="0">
                          <a:solidFill>
                            <a:srgbClr val="F5F5F5"/>
                          </a:solidFill>
                          <a:latin typeface="Lucida Console" panose="020B0609040504020204" pitchFamily="49" charset="0"/>
                        </a:rPr>
                        <a:t>First name is: John  Last name is: Smith </a:t>
                      </a:r>
                    </a:p>
                    <a:p>
                      <a:endParaRPr lang="en-US" sz="2200" dirty="0">
                        <a:solidFill>
                          <a:srgbClr val="F5F5F5"/>
                        </a:solidFill>
                        <a:latin typeface="Lucida Console" panose="020B0609040504020204" pitchFamily="49" charset="0"/>
                      </a:endParaRPr>
                    </a:p>
                    <a:p>
                      <a:r>
                        <a:rPr lang="en-AU" sz="2200" dirty="0">
                          <a:solidFill>
                            <a:srgbClr val="F5F5F5"/>
                          </a:solidFill>
                          <a:latin typeface="Lucida Console" panose="020B0609040504020204" pitchFamily="49" charset="0"/>
                        </a:rPr>
                        <a:t>PS C:\&gt;</a:t>
                      </a:r>
                      <a:r>
                        <a:rPr lang="en-US" sz="2200" dirty="0"/>
                        <a:t> </a:t>
                      </a:r>
                      <a:r>
                        <a:rPr lang="en-US" sz="2200" dirty="0">
                          <a:solidFill>
                            <a:srgbClr val="DB7093"/>
                          </a:solidFill>
                          <a:latin typeface="Lucida Console" panose="020B0609040504020204" pitchFamily="49" charset="0"/>
                        </a:rPr>
                        <a:t>"{2}"</a:t>
                      </a:r>
                      <a:r>
                        <a:rPr lang="en-US" sz="2200" dirty="0">
                          <a:solidFill>
                            <a:prstClr val="black"/>
                          </a:solidFill>
                          <a:latin typeface="Lucida Console" panose="020B0609040504020204" pitchFamily="49" charset="0"/>
                        </a:rPr>
                        <a:t> </a:t>
                      </a:r>
                      <a:r>
                        <a:rPr lang="en-US" sz="2200" dirty="0">
                          <a:solidFill>
                            <a:srgbClr val="D3D3D3"/>
                          </a:solidFill>
                          <a:latin typeface="Lucida Console" panose="020B0609040504020204" pitchFamily="49" charset="0"/>
                        </a:rPr>
                        <a:t>-f</a:t>
                      </a:r>
                      <a:r>
                        <a:rPr lang="en-US" sz="2200" dirty="0">
                          <a:solidFill>
                            <a:prstClr val="black"/>
                          </a:solidFill>
                          <a:latin typeface="Lucida Console" panose="020B0609040504020204" pitchFamily="49" charset="0"/>
                        </a:rPr>
                        <a:t> </a:t>
                      </a:r>
                      <a:r>
                        <a:rPr lang="en-US" sz="2200" dirty="0">
                          <a:solidFill>
                            <a:srgbClr val="FF4500"/>
                          </a:solidFill>
                          <a:latin typeface="Lucida Console" panose="020B0609040504020204" pitchFamily="49" charset="0"/>
                        </a:rPr>
                        <a:t>$</a:t>
                      </a:r>
                      <a:r>
                        <a:rPr lang="en-US" sz="2200" dirty="0" err="1">
                          <a:solidFill>
                            <a:srgbClr val="FF4500"/>
                          </a:solidFill>
                          <a:latin typeface="Lucida Console" panose="020B0609040504020204" pitchFamily="49" charset="0"/>
                        </a:rPr>
                        <a:t>MyArray</a:t>
                      </a:r>
                      <a:endParaRPr lang="en-US" sz="220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2200" dirty="0">
                          <a:solidFill>
                            <a:srgbClr val="F5F5F5"/>
                          </a:solidFill>
                          <a:latin typeface="Lucida Console" panose="020B0609040504020204" pitchFamily="49" charset="0"/>
                        </a:rPr>
                        <a:t>123.456 </a:t>
                      </a:r>
                    </a:p>
                    <a:p>
                      <a:endParaRPr lang="en-US" sz="2200" dirty="0">
                        <a:solidFill>
                          <a:srgbClr val="F5F5F5"/>
                        </a:solidFill>
                        <a:latin typeface="Lucida Console" panose="020B0609040504020204" pitchFamily="49" charset="0"/>
                      </a:endParaRPr>
                    </a:p>
                    <a:p>
                      <a:r>
                        <a:rPr lang="en-AU" sz="2200" dirty="0">
                          <a:solidFill>
                            <a:srgbClr val="F5F5F5"/>
                          </a:solidFill>
                          <a:latin typeface="Lucida Console" panose="020B0609040504020204" pitchFamily="49" charset="0"/>
                        </a:rPr>
                        <a:t>PS C:\&gt;</a:t>
                      </a:r>
                      <a:r>
                        <a:rPr lang="en-US" sz="2200" dirty="0"/>
                        <a:t>  </a:t>
                      </a:r>
                      <a:r>
                        <a:rPr lang="en-US" sz="2200" dirty="0">
                          <a:solidFill>
                            <a:srgbClr val="DB7093"/>
                          </a:solidFill>
                          <a:latin typeface="Lucida Console" panose="020B0609040504020204" pitchFamily="49" charset="0"/>
                        </a:rPr>
                        <a:t>"Using a Format </a:t>
                      </a:r>
                      <a:r>
                        <a:rPr lang="en-US" sz="2200" dirty="0" err="1">
                          <a:solidFill>
                            <a:srgbClr val="DB7093"/>
                          </a:solidFill>
                          <a:latin typeface="Lucida Console" panose="020B0609040504020204" pitchFamily="49" charset="0"/>
                        </a:rPr>
                        <a:t>Specifier</a:t>
                      </a:r>
                      <a:r>
                        <a:rPr lang="en-US" sz="2200" dirty="0">
                          <a:solidFill>
                            <a:srgbClr val="DB7093"/>
                          </a:solidFill>
                          <a:latin typeface="Lucida Console" panose="020B0609040504020204" pitchFamily="49" charset="0"/>
                        </a:rPr>
                        <a:t> {2:N1}"</a:t>
                      </a:r>
                      <a:r>
                        <a:rPr lang="en-US" sz="2200" dirty="0">
                          <a:solidFill>
                            <a:prstClr val="black"/>
                          </a:solidFill>
                          <a:latin typeface="Lucida Console" panose="020B0609040504020204" pitchFamily="49" charset="0"/>
                        </a:rPr>
                        <a:t> </a:t>
                      </a:r>
                      <a:r>
                        <a:rPr lang="en-US" sz="2200" dirty="0">
                          <a:solidFill>
                            <a:srgbClr val="D3D3D3"/>
                          </a:solidFill>
                          <a:latin typeface="Lucida Console" panose="020B0609040504020204" pitchFamily="49" charset="0"/>
                        </a:rPr>
                        <a:t>-f</a:t>
                      </a:r>
                      <a:r>
                        <a:rPr lang="en-US" sz="2200" dirty="0">
                          <a:solidFill>
                            <a:prstClr val="black"/>
                          </a:solidFill>
                          <a:latin typeface="Lucida Console" panose="020B0609040504020204" pitchFamily="49" charset="0"/>
                        </a:rPr>
                        <a:t> </a:t>
                      </a:r>
                      <a:r>
                        <a:rPr lang="en-US" sz="2200" dirty="0">
                          <a:solidFill>
                            <a:srgbClr val="FF4500"/>
                          </a:solidFill>
                          <a:latin typeface="Lucida Console" panose="020B0609040504020204" pitchFamily="49" charset="0"/>
                        </a:rPr>
                        <a:t>$</a:t>
                      </a:r>
                      <a:r>
                        <a:rPr lang="en-US" sz="2200" dirty="0" err="1">
                          <a:solidFill>
                            <a:srgbClr val="FF4500"/>
                          </a:solidFill>
                          <a:latin typeface="Lucida Console" panose="020B0609040504020204" pitchFamily="49" charset="0"/>
                        </a:rPr>
                        <a:t>MyArray</a:t>
                      </a:r>
                      <a:r>
                        <a:rPr lang="en-US" sz="2200" dirty="0">
                          <a:solidFill>
                            <a:srgbClr val="FF4500"/>
                          </a:solidFill>
                          <a:latin typeface="Lucida Console" panose="020B0609040504020204" pitchFamily="49" charset="0"/>
                        </a:rPr>
                        <a:t> </a:t>
                      </a:r>
                    </a:p>
                    <a:p>
                      <a:r>
                        <a:rPr lang="en-US" sz="2200" dirty="0">
                          <a:solidFill>
                            <a:srgbClr val="F5F5F5"/>
                          </a:solidFill>
                          <a:latin typeface="Lucida Console" panose="020B0609040504020204" pitchFamily="49" charset="0"/>
                        </a:rPr>
                        <a:t>Using a Format </a:t>
                      </a:r>
                      <a:r>
                        <a:rPr lang="en-US" sz="2200" dirty="0" err="1">
                          <a:solidFill>
                            <a:srgbClr val="F5F5F5"/>
                          </a:solidFill>
                          <a:latin typeface="Lucida Console" panose="020B0609040504020204" pitchFamily="49" charset="0"/>
                        </a:rPr>
                        <a:t>Specifier</a:t>
                      </a:r>
                      <a:r>
                        <a:rPr lang="en-US" sz="2200" dirty="0">
                          <a:solidFill>
                            <a:srgbClr val="F5F5F5"/>
                          </a:solidFill>
                          <a:latin typeface="Lucida Console" panose="020B0609040504020204" pitchFamily="49" charset="0"/>
                        </a:rPr>
                        <a:t> 123.5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375502484"/>
                  </a:ext>
                </a:extLst>
              </a:tr>
            </a:tbl>
          </a:graphicData>
        </a:graphic>
      </p:graphicFrame>
    </p:spTree>
    <p:extLst>
      <p:ext uri="{BB962C8B-B14F-4D97-AF65-F5344CB8AC3E}">
        <p14:creationId xmlns:p14="http://schemas.microsoft.com/office/powerpoint/2010/main" val="31235843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 Operator – Alignment</a:t>
            </a:r>
          </a:p>
        </p:txBody>
      </p:sp>
      <p:graphicFrame>
        <p:nvGraphicFramePr>
          <p:cNvPr id="12" name="Table 11">
            <a:extLst>
              <a:ext uri="{FF2B5EF4-FFF2-40B4-BE49-F238E27FC236}">
                <a16:creationId xmlns:a16="http://schemas.microsoft.com/office/drawing/2014/main" id="{2DA829D0-6CED-4CE5-BBC7-18679630EF46}"/>
              </a:ext>
            </a:extLst>
          </p:cNvPr>
          <p:cNvGraphicFramePr>
            <a:graphicFrameLocks noGrp="1"/>
          </p:cNvGraphicFramePr>
          <p:nvPr>
            <p:extLst>
              <p:ext uri="{D42A27DB-BD31-4B8C-83A1-F6EECF244321}">
                <p14:modId xmlns:p14="http://schemas.microsoft.com/office/powerpoint/2010/main" val="1807911625"/>
              </p:ext>
            </p:extLst>
          </p:nvPr>
        </p:nvGraphicFramePr>
        <p:xfrm>
          <a:off x="479376" y="3278356"/>
          <a:ext cx="11171060" cy="1097280"/>
        </p:xfrm>
        <a:graphic>
          <a:graphicData uri="http://schemas.openxmlformats.org/drawingml/2006/table">
            <a:tbl>
              <a:tblPr bandRow="1"/>
              <a:tblGrid>
                <a:gridCol w="11171060">
                  <a:extLst>
                    <a:ext uri="{9D8B030D-6E8A-4147-A177-3AD203B41FA5}">
                      <a16:colId xmlns:a16="http://schemas.microsoft.com/office/drawing/2014/main" val="1159180664"/>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solidFill>
                            <a:srgbClr val="F5F5F5"/>
                          </a:solidFill>
                          <a:latin typeface="Lucida Console" panose="020B0609040504020204" pitchFamily="49" charset="0"/>
                        </a:rPr>
                        <a:t>PS C:\&gt; </a:t>
                      </a:r>
                      <a:r>
                        <a:rPr lang="en-AU" sz="2200" dirty="0">
                          <a:solidFill>
                            <a:srgbClr val="DB7093"/>
                          </a:solidFill>
                          <a:latin typeface="Lucida Console" panose="020B0609040504020204" pitchFamily="49" charset="0"/>
                        </a:rPr>
                        <a:t>"{1}{0,5}{2}"</a:t>
                      </a:r>
                      <a:r>
                        <a:rPr lang="en-AU" sz="2200" dirty="0">
                          <a:solidFill>
                            <a:srgbClr val="F5F5F5"/>
                          </a:solidFill>
                          <a:latin typeface="Lucida Console" panose="020B0609040504020204" pitchFamily="49" charset="0"/>
                        </a:rPr>
                        <a:t> </a:t>
                      </a:r>
                      <a:r>
                        <a:rPr lang="en-AU" sz="2200" dirty="0">
                          <a:solidFill>
                            <a:srgbClr val="D3D3D3"/>
                          </a:solidFill>
                          <a:latin typeface="Lucida Console" panose="020B0609040504020204" pitchFamily="49" charset="0"/>
                        </a:rPr>
                        <a:t>-f</a:t>
                      </a:r>
                      <a:r>
                        <a:rPr lang="en-AU" sz="2200" dirty="0">
                          <a:solidFill>
                            <a:srgbClr val="F5F5F5"/>
                          </a:solidFill>
                          <a:latin typeface="Lucida Console" panose="020B0609040504020204" pitchFamily="49" charset="0"/>
                        </a:rPr>
                        <a:t> </a:t>
                      </a:r>
                      <a:r>
                        <a:rPr lang="en-AU" sz="2200" dirty="0">
                          <a:solidFill>
                            <a:srgbClr val="DB7093"/>
                          </a:solidFill>
                          <a:latin typeface="Lucida Console" panose="020B0609040504020204" pitchFamily="49" charset="0"/>
                        </a:rPr>
                        <a:t>"-"</a:t>
                      </a:r>
                      <a:r>
                        <a:rPr lang="en-AU" sz="2200" dirty="0">
                          <a:solidFill>
                            <a:srgbClr val="D3D3D3"/>
                          </a:solidFill>
                          <a:latin typeface="Lucida Console" panose="020B0609040504020204" pitchFamily="49" charset="0"/>
                        </a:rPr>
                        <a:t>,</a:t>
                      </a:r>
                      <a:r>
                        <a:rPr lang="en-AU" sz="2200" dirty="0">
                          <a:solidFill>
                            <a:srgbClr val="DB7093"/>
                          </a:solidFill>
                          <a:latin typeface="Lucida Console" panose="020B0609040504020204" pitchFamily="49" charset="0"/>
                        </a:rPr>
                        <a:t>"</a:t>
                      </a:r>
                      <a:r>
                        <a:rPr lang="en-AU" sz="2200" dirty="0" err="1">
                          <a:solidFill>
                            <a:srgbClr val="DB7093"/>
                          </a:solidFill>
                          <a:latin typeface="Lucida Console" panose="020B0609040504020204" pitchFamily="49" charset="0"/>
                        </a:rPr>
                        <a:t>Text"</a:t>
                      </a:r>
                      <a:r>
                        <a:rPr lang="en-AU" sz="2200" dirty="0" err="1">
                          <a:solidFill>
                            <a:srgbClr val="D3D3D3"/>
                          </a:solidFill>
                          <a:latin typeface="Lucida Console" panose="020B0609040504020204" pitchFamily="49" charset="0"/>
                        </a:rPr>
                        <a:t>,</a:t>
                      </a:r>
                      <a:r>
                        <a:rPr lang="en-AU" sz="2200" dirty="0" err="1">
                          <a:solidFill>
                            <a:srgbClr val="DB7093"/>
                          </a:solidFill>
                          <a:latin typeface="Lucida Console" panose="020B0609040504020204" pitchFamily="49" charset="0"/>
                        </a:rPr>
                        <a:t>"separated"</a:t>
                      </a:r>
                      <a:r>
                        <a:rPr lang="en-AU" sz="2200" dirty="0" err="1">
                          <a:solidFill>
                            <a:srgbClr val="D3D3D3"/>
                          </a:solidFill>
                          <a:latin typeface="Lucida Console" panose="020B0609040504020204" pitchFamily="49" charset="0"/>
                        </a:rPr>
                        <a:t>,</a:t>
                      </a:r>
                      <a:r>
                        <a:rPr lang="en-AU" sz="2200" dirty="0" err="1">
                          <a:solidFill>
                            <a:srgbClr val="DB7093"/>
                          </a:solidFill>
                          <a:latin typeface="Lucida Console" panose="020B0609040504020204" pitchFamily="49" charset="0"/>
                        </a:rPr>
                        <a:t>"with"</a:t>
                      </a:r>
                      <a:r>
                        <a:rPr lang="en-AU" sz="2200" dirty="0" err="1">
                          <a:solidFill>
                            <a:srgbClr val="D3D3D3"/>
                          </a:solidFill>
                          <a:latin typeface="Lucida Console" panose="020B0609040504020204" pitchFamily="49" charset="0"/>
                        </a:rPr>
                        <a:t>,</a:t>
                      </a:r>
                      <a:r>
                        <a:rPr lang="en-AU" sz="2200" dirty="0" err="1">
                          <a:solidFill>
                            <a:srgbClr val="DB7093"/>
                          </a:solidFill>
                          <a:latin typeface="Lucida Console" panose="020B0609040504020204" pitchFamily="49" charset="0"/>
                        </a:rPr>
                        <a:t>"dash</a:t>
                      </a:r>
                      <a:r>
                        <a:rPr lang="en-AU" sz="2200" dirty="0">
                          <a:solidFill>
                            <a:srgbClr val="DB7093"/>
                          </a:solidFill>
                          <a:latin typeface="Lucida Console" panose="020B0609040504020204" pitchFamily="49" charset="0"/>
                        </a:rPr>
                        <a:t>“</a:t>
                      </a:r>
                    </a:p>
                    <a:p>
                      <a:endParaRPr lang="en-AU" sz="2200" dirty="0">
                        <a:solidFill>
                          <a:srgbClr val="DB7093"/>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200" dirty="0">
                          <a:solidFill>
                            <a:srgbClr val="F5F5F5"/>
                          </a:solidFill>
                          <a:latin typeface="Lucida Console" panose="020B0609040504020204" pitchFamily="49" charset="0"/>
                        </a:rPr>
                        <a:t>Text    -separated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347929458"/>
                  </a:ext>
                </a:extLst>
              </a:tr>
            </a:tbl>
          </a:graphicData>
        </a:graphic>
      </p:graphicFrame>
      <p:sp>
        <p:nvSpPr>
          <p:cNvPr id="13" name="Rectangle 12">
            <a:extLst>
              <a:ext uri="{FF2B5EF4-FFF2-40B4-BE49-F238E27FC236}">
                <a16:creationId xmlns:a16="http://schemas.microsoft.com/office/drawing/2014/main" id="{9F5ACB2B-F477-47C7-8D6A-52817F6EB8FA}"/>
              </a:ext>
            </a:extLst>
          </p:cNvPr>
          <p:cNvSpPr/>
          <p:nvPr/>
        </p:nvSpPr>
        <p:spPr>
          <a:xfrm>
            <a:off x="859327" y="5065665"/>
            <a:ext cx="10565265" cy="523220"/>
          </a:xfrm>
          <a:prstGeom prst="rect">
            <a:avLst/>
          </a:prstGeom>
        </p:spPr>
        <p:txBody>
          <a:bodyPr wrap="none">
            <a:spAutoFit/>
          </a:bodyPr>
          <a:lstStyle/>
          <a:p>
            <a:pPr defTabSz="457200"/>
            <a:r>
              <a:rPr lang="en-AU" sz="2800" b="1" dirty="0">
                <a:solidFill>
                  <a:srgbClr val="000000"/>
                </a:solidFill>
                <a:latin typeface="Segoe UI Light" panose="020B0502040204020203" pitchFamily="34" charset="0"/>
                <a:cs typeface="Segoe UI Light" panose="020B0502040204020203" pitchFamily="34" charset="0"/>
              </a:rPr>
              <a:t>{ index[ ,alignment ]</a:t>
            </a:r>
            <a:r>
              <a:rPr lang="en-AU" sz="2800" b="1" dirty="0">
                <a:solidFill>
                  <a:schemeClr val="accent1">
                    <a:lumMod val="75000"/>
                    <a:lumOff val="25000"/>
                  </a:schemeClr>
                </a:solidFill>
                <a:latin typeface="Segoe UI Light" panose="020B0502040204020203" pitchFamily="34" charset="0"/>
                <a:cs typeface="Segoe UI Light" panose="020B0502040204020203" pitchFamily="34" charset="0"/>
              </a:rPr>
              <a:t>[</a:t>
            </a:r>
            <a:r>
              <a:rPr lang="en-AU" sz="2800" b="1" dirty="0">
                <a:solidFill>
                  <a:prstClr val="white">
                    <a:lumMod val="75000"/>
                  </a:prstClr>
                </a:solidFill>
                <a:latin typeface="Segoe UI Light" panose="020B0502040204020203" pitchFamily="34" charset="0"/>
                <a:cs typeface="Segoe UI Light" panose="020B0502040204020203" pitchFamily="34" charset="0"/>
              </a:rPr>
              <a:t> </a:t>
            </a:r>
            <a:r>
              <a:rPr lang="en-AU" sz="2800" b="1" dirty="0">
                <a:solidFill>
                  <a:schemeClr val="accent1">
                    <a:lumMod val="75000"/>
                    <a:lumOff val="25000"/>
                  </a:schemeClr>
                </a:solidFill>
                <a:latin typeface="Segoe UI Light" panose="020B0502040204020203" pitchFamily="34" charset="0"/>
                <a:cs typeface="Segoe UI Light" panose="020B0502040204020203" pitchFamily="34" charset="0"/>
              </a:rPr>
              <a:t>:</a:t>
            </a:r>
            <a:r>
              <a:rPr lang="en-AU" sz="2800" b="1" dirty="0" err="1">
                <a:solidFill>
                  <a:schemeClr val="accent1">
                    <a:lumMod val="75000"/>
                    <a:lumOff val="25000"/>
                  </a:schemeClr>
                </a:solidFill>
                <a:latin typeface="Segoe UI Light" panose="020B0502040204020203" pitchFamily="34" charset="0"/>
                <a:cs typeface="Segoe UI Light" panose="020B0502040204020203" pitchFamily="34" charset="0"/>
              </a:rPr>
              <a:t>formatString</a:t>
            </a:r>
            <a:r>
              <a:rPr lang="en-AU" sz="2800" b="1" dirty="0">
                <a:solidFill>
                  <a:schemeClr val="accent1">
                    <a:lumMod val="75000"/>
                    <a:lumOff val="25000"/>
                  </a:schemeClr>
                </a:solidFill>
                <a:latin typeface="Segoe UI Light" panose="020B0502040204020203" pitchFamily="34" charset="0"/>
                <a:cs typeface="Segoe UI Light" panose="020B0502040204020203" pitchFamily="34" charset="0"/>
              </a:rPr>
              <a:t> ] </a:t>
            </a:r>
            <a:r>
              <a:rPr lang="en-AU" sz="2800" b="1" dirty="0">
                <a:solidFill>
                  <a:srgbClr val="000000"/>
                </a:solidFill>
                <a:latin typeface="Segoe UI Light" panose="020B0502040204020203" pitchFamily="34" charset="0"/>
                <a:cs typeface="Segoe UI Light" panose="020B0502040204020203" pitchFamily="34" charset="0"/>
              </a:rPr>
              <a:t>} –f  “string(s)” , “to be formatted</a:t>
            </a:r>
            <a:r>
              <a:rPr lang="en-AU" sz="2800" dirty="0">
                <a:solidFill>
                  <a:srgbClr val="000000"/>
                </a:solidFill>
                <a:latin typeface="Segoe UI Light" panose="020B0502040204020203" pitchFamily="34" charset="0"/>
                <a:cs typeface="Segoe UI Light" panose="020B0502040204020203" pitchFamily="34" charset="0"/>
              </a:rPr>
              <a:t>”</a:t>
            </a:r>
          </a:p>
        </p:txBody>
      </p:sp>
      <p:sp>
        <p:nvSpPr>
          <p:cNvPr id="14" name="Rectangular Callout 8">
            <a:extLst>
              <a:ext uri="{FF2B5EF4-FFF2-40B4-BE49-F238E27FC236}">
                <a16:creationId xmlns:a16="http://schemas.microsoft.com/office/drawing/2014/main" id="{65BE0E7E-4950-48B2-A8A1-608E5DC14BB8}"/>
              </a:ext>
            </a:extLst>
          </p:cNvPr>
          <p:cNvSpPr/>
          <p:nvPr/>
        </p:nvSpPr>
        <p:spPr>
          <a:xfrm>
            <a:off x="2383436" y="1813810"/>
            <a:ext cx="4719656" cy="929390"/>
          </a:xfrm>
          <a:prstGeom prst="wedgeRectCallout">
            <a:avLst>
              <a:gd name="adj1" fmla="val -37115"/>
              <a:gd name="adj2" fmla="val 110826"/>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Forced Width</a:t>
            </a:r>
            <a:b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b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(negative-left justified, positive-right justified)</a:t>
            </a:r>
          </a:p>
        </p:txBody>
      </p:sp>
    </p:spTree>
    <p:extLst>
      <p:ext uri="{BB962C8B-B14F-4D97-AF65-F5344CB8AC3E}">
        <p14:creationId xmlns:p14="http://schemas.microsoft.com/office/powerpoint/2010/main" val="30594577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 Operator – </a:t>
            </a:r>
            <a:r>
              <a:rPr lang="en-US" dirty="0" err="1"/>
              <a:t>FormatString</a:t>
            </a:r>
            <a:endParaRPr lang="en-US" dirty="0"/>
          </a:p>
        </p:txBody>
      </p:sp>
      <p:graphicFrame>
        <p:nvGraphicFramePr>
          <p:cNvPr id="12" name="Table 11">
            <a:extLst>
              <a:ext uri="{FF2B5EF4-FFF2-40B4-BE49-F238E27FC236}">
                <a16:creationId xmlns:a16="http://schemas.microsoft.com/office/drawing/2014/main" id="{E93E2F2F-B339-4ACC-92A4-267B9A929C88}"/>
              </a:ext>
            </a:extLst>
          </p:cNvPr>
          <p:cNvGraphicFramePr>
            <a:graphicFrameLocks noGrp="1"/>
          </p:cNvGraphicFramePr>
          <p:nvPr>
            <p:extLst>
              <p:ext uri="{D42A27DB-BD31-4B8C-83A1-F6EECF244321}">
                <p14:modId xmlns:p14="http://schemas.microsoft.com/office/powerpoint/2010/main" val="2820825749"/>
              </p:ext>
            </p:extLst>
          </p:nvPr>
        </p:nvGraphicFramePr>
        <p:xfrm>
          <a:off x="474304" y="3281181"/>
          <a:ext cx="11192460" cy="1005840"/>
        </p:xfrm>
        <a:graphic>
          <a:graphicData uri="http://schemas.openxmlformats.org/drawingml/2006/table">
            <a:tbl>
              <a:tblPr bandRow="1"/>
              <a:tblGrid>
                <a:gridCol w="11192460">
                  <a:extLst>
                    <a:ext uri="{9D8B030D-6E8A-4147-A177-3AD203B41FA5}">
                      <a16:colId xmlns:a16="http://schemas.microsoft.com/office/drawing/2014/main" val="4264279211"/>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solidFill>
                            <a:srgbClr val="F5F5F5"/>
                          </a:solidFill>
                          <a:latin typeface="Lucida Console" panose="020B0609040504020204" pitchFamily="49" charset="0"/>
                        </a:rPr>
                        <a:t>PS C:\&gt; </a:t>
                      </a:r>
                      <a:r>
                        <a:rPr lang="en-AU" sz="2000" dirty="0">
                          <a:solidFill>
                            <a:srgbClr val="DB7093"/>
                          </a:solidFill>
                          <a:latin typeface="Lucida Console" panose="020B0609040504020204" pitchFamily="49" charset="0"/>
                        </a:rPr>
                        <a:t>"{0:p} {1:p} {2:p}"</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-f</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0.3</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0.56</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0.99</a:t>
                      </a:r>
                    </a:p>
                    <a:p>
                      <a:endParaRPr lang="en-AU" sz="2000" dirty="0">
                        <a:solidFill>
                          <a:srgbClr val="FFE4C4"/>
                        </a:solidFill>
                        <a:latin typeface="Lucida Console" panose="020B0609040504020204" pitchFamily="49" charset="0"/>
                      </a:endParaRPr>
                    </a:p>
                    <a:p>
                      <a:r>
                        <a:rPr lang="en-AU" sz="2000" dirty="0">
                          <a:solidFill>
                            <a:srgbClr val="F5F5F5"/>
                          </a:solidFill>
                          <a:latin typeface="Lucida Console" panose="020B0609040504020204" pitchFamily="49" charset="0"/>
                        </a:rPr>
                        <a:t>30.00% 56.00% 99.00%</a:t>
                      </a:r>
                      <a:endParaRPr lang="en-AU" sz="2000" dirty="0">
                        <a:solidFill>
                          <a:srgbClr val="FFE4C4"/>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19276177"/>
                  </a:ext>
                </a:extLst>
              </a:tr>
            </a:tbl>
          </a:graphicData>
        </a:graphic>
      </p:graphicFrame>
      <p:sp>
        <p:nvSpPr>
          <p:cNvPr id="13" name="Rectangular Callout 7">
            <a:extLst>
              <a:ext uri="{FF2B5EF4-FFF2-40B4-BE49-F238E27FC236}">
                <a16:creationId xmlns:a16="http://schemas.microsoft.com/office/drawing/2014/main" id="{E4998064-2090-4D6D-ACE0-178F70F8E6B7}"/>
              </a:ext>
            </a:extLst>
          </p:cNvPr>
          <p:cNvSpPr/>
          <p:nvPr/>
        </p:nvSpPr>
        <p:spPr>
          <a:xfrm>
            <a:off x="2061426" y="1775389"/>
            <a:ext cx="2592288" cy="624063"/>
          </a:xfrm>
          <a:prstGeom prst="wedgeRectCallout">
            <a:avLst>
              <a:gd name="adj1" fmla="val -33501"/>
              <a:gd name="adj2" fmla="val 201568"/>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Format as percentage</a:t>
            </a:r>
          </a:p>
        </p:txBody>
      </p:sp>
      <p:sp>
        <p:nvSpPr>
          <p:cNvPr id="14" name="Rectangle 13">
            <a:extLst>
              <a:ext uri="{FF2B5EF4-FFF2-40B4-BE49-F238E27FC236}">
                <a16:creationId xmlns:a16="http://schemas.microsoft.com/office/drawing/2014/main" id="{8F8461E2-1773-468C-9C23-F0B7D90638C0}"/>
              </a:ext>
            </a:extLst>
          </p:cNvPr>
          <p:cNvSpPr/>
          <p:nvPr/>
        </p:nvSpPr>
        <p:spPr>
          <a:xfrm>
            <a:off x="859327" y="5049687"/>
            <a:ext cx="10565265" cy="523220"/>
          </a:xfrm>
          <a:prstGeom prst="rect">
            <a:avLst/>
          </a:prstGeom>
        </p:spPr>
        <p:txBody>
          <a:bodyPr wrap="none">
            <a:spAutoFit/>
          </a:bodyPr>
          <a:lstStyle/>
          <a:p>
            <a:pPr defTabSz="457200"/>
            <a:r>
              <a:rPr lang="en-AU" sz="2800" b="1" dirty="0">
                <a:solidFill>
                  <a:srgbClr val="000000"/>
                </a:solidFill>
                <a:latin typeface="Segoe UI Light" panose="020B0502040204020203" pitchFamily="34" charset="0"/>
                <a:cs typeface="Segoe UI Light" panose="020B0502040204020203" pitchFamily="34" charset="0"/>
              </a:rPr>
              <a:t>{ index[ ,alignment ][ :</a:t>
            </a:r>
            <a:r>
              <a:rPr lang="en-AU" sz="2800" b="1" dirty="0" err="1">
                <a:solidFill>
                  <a:srgbClr val="000000"/>
                </a:solidFill>
                <a:latin typeface="Segoe UI Light" panose="020B0502040204020203" pitchFamily="34" charset="0"/>
                <a:cs typeface="Segoe UI Light" panose="020B0502040204020203" pitchFamily="34" charset="0"/>
              </a:rPr>
              <a:t>formatString</a:t>
            </a:r>
            <a:r>
              <a:rPr lang="en-AU" sz="2800" b="1" dirty="0">
                <a:solidFill>
                  <a:srgbClr val="000000"/>
                </a:solidFill>
                <a:latin typeface="Segoe UI Light" panose="020B0502040204020203" pitchFamily="34" charset="0"/>
                <a:cs typeface="Segoe UI Light" panose="020B0502040204020203" pitchFamily="34" charset="0"/>
              </a:rPr>
              <a:t> ] } –f  “string(s)” , “to be formatted</a:t>
            </a:r>
            <a:r>
              <a:rPr lang="en-AU" sz="2800" dirty="0">
                <a:solidFill>
                  <a:srgbClr val="000000"/>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1341548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Format Operator – </a:t>
            </a:r>
            <a:r>
              <a:rPr lang="en-US" dirty="0" err="1"/>
              <a:t>FormatString</a:t>
            </a:r>
            <a:r>
              <a:rPr lang="en-US" dirty="0"/>
              <a:t> Cont.</a:t>
            </a:r>
          </a:p>
        </p:txBody>
      </p:sp>
      <p:graphicFrame>
        <p:nvGraphicFramePr>
          <p:cNvPr id="12" name="Table 11">
            <a:extLst>
              <a:ext uri="{FF2B5EF4-FFF2-40B4-BE49-F238E27FC236}">
                <a16:creationId xmlns:a16="http://schemas.microsoft.com/office/drawing/2014/main" id="{E93E2F2F-B339-4ACC-92A4-267B9A929C88}"/>
              </a:ext>
            </a:extLst>
          </p:cNvPr>
          <p:cNvGraphicFramePr>
            <a:graphicFrameLocks noGrp="1"/>
          </p:cNvGraphicFramePr>
          <p:nvPr>
            <p:extLst>
              <p:ext uri="{D42A27DB-BD31-4B8C-83A1-F6EECF244321}">
                <p14:modId xmlns:p14="http://schemas.microsoft.com/office/powerpoint/2010/main" val="4129761137"/>
              </p:ext>
            </p:extLst>
          </p:nvPr>
        </p:nvGraphicFramePr>
        <p:xfrm>
          <a:off x="474304" y="3281181"/>
          <a:ext cx="11192460" cy="1005840"/>
        </p:xfrm>
        <a:graphic>
          <a:graphicData uri="http://schemas.openxmlformats.org/drawingml/2006/table">
            <a:tbl>
              <a:tblPr bandRow="1"/>
              <a:tblGrid>
                <a:gridCol w="11192460">
                  <a:extLst>
                    <a:ext uri="{9D8B030D-6E8A-4147-A177-3AD203B41FA5}">
                      <a16:colId xmlns:a16="http://schemas.microsoft.com/office/drawing/2014/main" val="4264279211"/>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solidFill>
                            <a:srgbClr val="F5F5F5"/>
                          </a:solidFill>
                          <a:latin typeface="Lucida Console" panose="020B0609040504020204" pitchFamily="49" charset="0"/>
                        </a:rPr>
                        <a:t>PS C:\&gt; </a:t>
                      </a:r>
                      <a:r>
                        <a:rPr lang="en-AU" sz="2000" dirty="0">
                          <a:solidFill>
                            <a:srgbClr val="DB7093"/>
                          </a:solidFill>
                          <a:latin typeface="Lucida Console" panose="020B0609040504020204" pitchFamily="49" charset="0"/>
                        </a:rPr>
                        <a:t>"{0:p0} {1:p1} {2:p2}"</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-f</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0.3</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0.566</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0.9999</a:t>
                      </a:r>
                    </a:p>
                    <a:p>
                      <a:endParaRPr lang="en-AU" sz="2000" dirty="0">
                        <a:solidFill>
                          <a:srgbClr val="FFE4C4"/>
                        </a:solidFill>
                        <a:latin typeface="Lucida Console" panose="020B0609040504020204" pitchFamily="49" charset="0"/>
                      </a:endParaRPr>
                    </a:p>
                    <a:p>
                      <a:r>
                        <a:rPr lang="en-AU" sz="2000" dirty="0">
                          <a:solidFill>
                            <a:srgbClr val="F5F5F5"/>
                          </a:solidFill>
                          <a:latin typeface="Lucida Console" panose="020B0609040504020204" pitchFamily="49" charset="0"/>
                        </a:rPr>
                        <a:t>30% 56.6% 99.99%</a:t>
                      </a:r>
                      <a:endParaRPr lang="en-AU" sz="2000" dirty="0">
                        <a:solidFill>
                          <a:srgbClr val="FFE4C4"/>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19276177"/>
                  </a:ext>
                </a:extLst>
              </a:tr>
            </a:tbl>
          </a:graphicData>
        </a:graphic>
      </p:graphicFrame>
      <p:sp>
        <p:nvSpPr>
          <p:cNvPr id="13" name="Rectangular Callout 7">
            <a:extLst>
              <a:ext uri="{FF2B5EF4-FFF2-40B4-BE49-F238E27FC236}">
                <a16:creationId xmlns:a16="http://schemas.microsoft.com/office/drawing/2014/main" id="{E4998064-2090-4D6D-ACE0-178F70F8E6B7}"/>
              </a:ext>
            </a:extLst>
          </p:cNvPr>
          <p:cNvSpPr/>
          <p:nvPr/>
        </p:nvSpPr>
        <p:spPr>
          <a:xfrm>
            <a:off x="2061426" y="1775389"/>
            <a:ext cx="2592288" cy="624063"/>
          </a:xfrm>
          <a:prstGeom prst="wedgeRectCallout">
            <a:avLst>
              <a:gd name="adj1" fmla="val -33501"/>
              <a:gd name="adj2" fmla="val 201568"/>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Format as percentage</a:t>
            </a:r>
          </a:p>
        </p:txBody>
      </p:sp>
      <p:sp>
        <p:nvSpPr>
          <p:cNvPr id="14" name="Rectangle 13">
            <a:extLst>
              <a:ext uri="{FF2B5EF4-FFF2-40B4-BE49-F238E27FC236}">
                <a16:creationId xmlns:a16="http://schemas.microsoft.com/office/drawing/2014/main" id="{8F8461E2-1773-468C-9C23-F0B7D90638C0}"/>
              </a:ext>
            </a:extLst>
          </p:cNvPr>
          <p:cNvSpPr/>
          <p:nvPr/>
        </p:nvSpPr>
        <p:spPr>
          <a:xfrm>
            <a:off x="859327" y="5049687"/>
            <a:ext cx="10565265" cy="523220"/>
          </a:xfrm>
          <a:prstGeom prst="rect">
            <a:avLst/>
          </a:prstGeom>
        </p:spPr>
        <p:txBody>
          <a:bodyPr wrap="none">
            <a:spAutoFit/>
          </a:bodyPr>
          <a:lstStyle/>
          <a:p>
            <a:pPr defTabSz="457200"/>
            <a:r>
              <a:rPr lang="en-AU" sz="2800" b="1" dirty="0">
                <a:solidFill>
                  <a:srgbClr val="000000"/>
                </a:solidFill>
                <a:latin typeface="Segoe UI Light" panose="020B0502040204020203" pitchFamily="34" charset="0"/>
                <a:cs typeface="Segoe UI Light" panose="020B0502040204020203" pitchFamily="34" charset="0"/>
              </a:rPr>
              <a:t>{ index[ ,alignment ][ :</a:t>
            </a:r>
            <a:r>
              <a:rPr lang="en-AU" sz="2800" b="1" dirty="0" err="1">
                <a:solidFill>
                  <a:srgbClr val="000000"/>
                </a:solidFill>
                <a:latin typeface="Segoe UI Light" panose="020B0502040204020203" pitchFamily="34" charset="0"/>
                <a:cs typeface="Segoe UI Light" panose="020B0502040204020203" pitchFamily="34" charset="0"/>
              </a:rPr>
              <a:t>formatString</a:t>
            </a:r>
            <a:r>
              <a:rPr lang="en-AU" sz="2800" b="1" dirty="0">
                <a:solidFill>
                  <a:srgbClr val="000000"/>
                </a:solidFill>
                <a:latin typeface="Segoe UI Light" panose="020B0502040204020203" pitchFamily="34" charset="0"/>
                <a:cs typeface="Segoe UI Light" panose="020B0502040204020203" pitchFamily="34" charset="0"/>
              </a:rPr>
              <a:t> ] } –f  “string(s)” , “to be formatted</a:t>
            </a:r>
            <a:r>
              <a:rPr lang="en-AU" sz="2800" dirty="0">
                <a:solidFill>
                  <a:srgbClr val="000000"/>
                </a:solidFill>
                <a:latin typeface="Segoe UI Light" panose="020B0502040204020203" pitchFamily="34" charset="0"/>
                <a:cs typeface="Segoe UI Light" panose="020B0502040204020203" pitchFamily="34" charset="0"/>
              </a:rPr>
              <a:t>”</a:t>
            </a:r>
          </a:p>
        </p:txBody>
      </p:sp>
      <p:sp>
        <p:nvSpPr>
          <p:cNvPr id="7" name="Rectangular Callout 7">
            <a:extLst>
              <a:ext uri="{FF2B5EF4-FFF2-40B4-BE49-F238E27FC236}">
                <a16:creationId xmlns:a16="http://schemas.microsoft.com/office/drawing/2014/main" id="{D3D24934-D8DB-4AD6-9988-E506F8AB1FFB}"/>
              </a:ext>
            </a:extLst>
          </p:cNvPr>
          <p:cNvSpPr/>
          <p:nvPr/>
        </p:nvSpPr>
        <p:spPr>
          <a:xfrm>
            <a:off x="4845814" y="1775389"/>
            <a:ext cx="3155185" cy="624063"/>
          </a:xfrm>
          <a:prstGeom prst="wedgeRectCallout">
            <a:avLst>
              <a:gd name="adj1" fmla="val -51724"/>
              <a:gd name="adj2" fmla="val 202678"/>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Number or decimal places</a:t>
            </a:r>
          </a:p>
        </p:txBody>
      </p:sp>
    </p:spTree>
    <p:extLst>
      <p:ext uri="{BB962C8B-B14F-4D97-AF65-F5344CB8AC3E}">
        <p14:creationId xmlns:p14="http://schemas.microsoft.com/office/powerpoint/2010/main" val="27515408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 Operator – </a:t>
            </a:r>
            <a:r>
              <a:rPr lang="en-US" dirty="0" err="1"/>
              <a:t>FormatString</a:t>
            </a:r>
            <a:r>
              <a:rPr lang="en-US" dirty="0"/>
              <a:t> Cont.</a:t>
            </a:r>
          </a:p>
        </p:txBody>
      </p:sp>
      <p:graphicFrame>
        <p:nvGraphicFramePr>
          <p:cNvPr id="12" name="Table 11">
            <a:extLst>
              <a:ext uri="{FF2B5EF4-FFF2-40B4-BE49-F238E27FC236}">
                <a16:creationId xmlns:a16="http://schemas.microsoft.com/office/drawing/2014/main" id="{4434F403-CC21-441A-913B-6A21366C4FB5}"/>
              </a:ext>
            </a:extLst>
          </p:cNvPr>
          <p:cNvGraphicFramePr>
            <a:graphicFrameLocks noGrp="1"/>
          </p:cNvGraphicFramePr>
          <p:nvPr>
            <p:extLst>
              <p:ext uri="{D42A27DB-BD31-4B8C-83A1-F6EECF244321}">
                <p14:modId xmlns:p14="http://schemas.microsoft.com/office/powerpoint/2010/main" val="3018227499"/>
              </p:ext>
            </p:extLst>
          </p:nvPr>
        </p:nvGraphicFramePr>
        <p:xfrm>
          <a:off x="479376" y="3285120"/>
          <a:ext cx="11187388" cy="1005840"/>
        </p:xfrm>
        <a:graphic>
          <a:graphicData uri="http://schemas.openxmlformats.org/drawingml/2006/table">
            <a:tbl>
              <a:tblPr bandRow="1"/>
              <a:tblGrid>
                <a:gridCol w="11187388">
                  <a:extLst>
                    <a:ext uri="{9D8B030D-6E8A-4147-A177-3AD203B41FA5}">
                      <a16:colId xmlns:a16="http://schemas.microsoft.com/office/drawing/2014/main" val="1588800608"/>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pt-BR" sz="2000" dirty="0">
                          <a:solidFill>
                            <a:srgbClr val="F5F5F5"/>
                          </a:solidFill>
                          <a:latin typeface="Lucida Console" panose="020B0609040504020204" pitchFamily="49" charset="0"/>
                        </a:rPr>
                        <a:t>PS C:\&gt; </a:t>
                      </a:r>
                      <a:r>
                        <a:rPr lang="pt-BR" sz="2000" dirty="0">
                          <a:solidFill>
                            <a:srgbClr val="DB7093"/>
                          </a:solidFill>
                          <a:latin typeface="Lucida Console" panose="020B0609040504020204" pitchFamily="49" charset="0"/>
                        </a:rPr>
                        <a:t>"{0:n2}"</a:t>
                      </a:r>
                      <a:r>
                        <a:rPr lang="pt-BR" sz="2000" dirty="0">
                          <a:solidFill>
                            <a:srgbClr val="F5F5F5"/>
                          </a:solidFill>
                          <a:latin typeface="Lucida Console" panose="020B0609040504020204" pitchFamily="49" charset="0"/>
                        </a:rPr>
                        <a:t> </a:t>
                      </a:r>
                      <a:r>
                        <a:rPr lang="pt-BR" sz="2000" dirty="0">
                          <a:solidFill>
                            <a:srgbClr val="D3D3D3"/>
                          </a:solidFill>
                          <a:latin typeface="Lucida Console" panose="020B0609040504020204" pitchFamily="49" charset="0"/>
                        </a:rPr>
                        <a:t>-f</a:t>
                      </a:r>
                      <a:r>
                        <a:rPr lang="pt-BR" sz="2000" dirty="0">
                          <a:solidFill>
                            <a:srgbClr val="F5F5F5"/>
                          </a:solidFill>
                          <a:latin typeface="Lucida Console" panose="020B0609040504020204" pitchFamily="49" charset="0"/>
                        </a:rPr>
                        <a:t> </a:t>
                      </a:r>
                      <a:r>
                        <a:rPr lang="pt-BR" sz="2000" dirty="0">
                          <a:solidFill>
                            <a:srgbClr val="FFE4C4"/>
                          </a:solidFill>
                          <a:latin typeface="Lucida Console" panose="020B0609040504020204" pitchFamily="49" charset="0"/>
                        </a:rPr>
                        <a:t>3.1415926 </a:t>
                      </a:r>
                    </a:p>
                    <a:p>
                      <a:endParaRPr lang="en-AU" sz="2000" dirty="0">
                        <a:solidFill>
                          <a:srgbClr val="FFE4C4"/>
                        </a:solidFill>
                        <a:latin typeface="Lucida Console" panose="020B0609040504020204" pitchFamily="49" charset="0"/>
                      </a:endParaRPr>
                    </a:p>
                    <a:p>
                      <a:r>
                        <a:rPr lang="en-AU" sz="2000" dirty="0">
                          <a:solidFill>
                            <a:srgbClr val="F5F5F5"/>
                          </a:solidFill>
                          <a:latin typeface="Lucida Console" panose="020B0609040504020204" pitchFamily="49" charset="0"/>
                        </a:rPr>
                        <a:t>3.14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474689455"/>
                  </a:ext>
                </a:extLst>
              </a:tr>
            </a:tbl>
          </a:graphicData>
        </a:graphic>
      </p:graphicFrame>
      <p:sp>
        <p:nvSpPr>
          <p:cNvPr id="13" name="Rectangular Callout 7">
            <a:extLst>
              <a:ext uri="{FF2B5EF4-FFF2-40B4-BE49-F238E27FC236}">
                <a16:creationId xmlns:a16="http://schemas.microsoft.com/office/drawing/2014/main" id="{04E4EBA6-4977-4E76-8011-3B6584EF7748}"/>
              </a:ext>
            </a:extLst>
          </p:cNvPr>
          <p:cNvSpPr/>
          <p:nvPr/>
        </p:nvSpPr>
        <p:spPr>
          <a:xfrm>
            <a:off x="2250612" y="1896655"/>
            <a:ext cx="2557871" cy="885956"/>
          </a:xfrm>
          <a:prstGeom prst="wedgeRectCallout">
            <a:avLst>
              <a:gd name="adj1" fmla="val -38887"/>
              <a:gd name="adj2" fmla="val 109635"/>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Round number to 2 decimal places</a:t>
            </a:r>
          </a:p>
        </p:txBody>
      </p:sp>
      <p:sp>
        <p:nvSpPr>
          <p:cNvPr id="14" name="Rectangle 13">
            <a:extLst>
              <a:ext uri="{FF2B5EF4-FFF2-40B4-BE49-F238E27FC236}">
                <a16:creationId xmlns:a16="http://schemas.microsoft.com/office/drawing/2014/main" id="{2F16A093-DE35-4B4F-8DB9-2411FD12F746}"/>
              </a:ext>
            </a:extLst>
          </p:cNvPr>
          <p:cNvSpPr/>
          <p:nvPr/>
        </p:nvSpPr>
        <p:spPr>
          <a:xfrm>
            <a:off x="859327" y="5066020"/>
            <a:ext cx="10565265" cy="523220"/>
          </a:xfrm>
          <a:prstGeom prst="rect">
            <a:avLst/>
          </a:prstGeom>
        </p:spPr>
        <p:txBody>
          <a:bodyPr wrap="none">
            <a:spAutoFit/>
          </a:bodyPr>
          <a:lstStyle/>
          <a:p>
            <a:pPr defTabSz="457200"/>
            <a:r>
              <a:rPr lang="en-AU" sz="2800" b="1" dirty="0">
                <a:solidFill>
                  <a:srgbClr val="000000"/>
                </a:solidFill>
                <a:latin typeface="Segoe UI Light" panose="020B0502040204020203" pitchFamily="34" charset="0"/>
                <a:cs typeface="Segoe UI Light" panose="020B0502040204020203" pitchFamily="34" charset="0"/>
              </a:rPr>
              <a:t>{ index[ ,alignment ][ :</a:t>
            </a:r>
            <a:r>
              <a:rPr lang="en-AU" sz="2800" b="1" dirty="0" err="1">
                <a:solidFill>
                  <a:srgbClr val="000000"/>
                </a:solidFill>
                <a:latin typeface="Segoe UI Light" panose="020B0502040204020203" pitchFamily="34" charset="0"/>
                <a:cs typeface="Segoe UI Light" panose="020B0502040204020203" pitchFamily="34" charset="0"/>
              </a:rPr>
              <a:t>formatString</a:t>
            </a:r>
            <a:r>
              <a:rPr lang="en-AU" sz="2800" b="1" dirty="0">
                <a:solidFill>
                  <a:srgbClr val="000000"/>
                </a:solidFill>
                <a:latin typeface="Segoe UI Light" panose="020B0502040204020203" pitchFamily="34" charset="0"/>
                <a:cs typeface="Segoe UI Light" panose="020B0502040204020203" pitchFamily="34" charset="0"/>
              </a:rPr>
              <a:t> ] } –f  “string(s)” , “to be formatted</a:t>
            </a:r>
            <a:r>
              <a:rPr lang="en-AU" sz="2800" dirty="0">
                <a:solidFill>
                  <a:srgbClr val="000000"/>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6764119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D839-622B-4E1C-BC8B-950348E528B7}"/>
              </a:ext>
            </a:extLst>
          </p:cNvPr>
          <p:cNvSpPr>
            <a:spLocks noGrp="1"/>
          </p:cNvSpPr>
          <p:nvPr>
            <p:ph type="title"/>
          </p:nvPr>
        </p:nvSpPr>
        <p:spPr/>
        <p:txBody>
          <a:bodyPr/>
          <a:lstStyle/>
          <a:p>
            <a:r>
              <a:rPr lang="en-US" dirty="0"/>
              <a:t>List of Valid Format Strings</a:t>
            </a:r>
          </a:p>
        </p:txBody>
      </p:sp>
      <p:graphicFrame>
        <p:nvGraphicFramePr>
          <p:cNvPr id="3" name="Table 2">
            <a:extLst>
              <a:ext uri="{FF2B5EF4-FFF2-40B4-BE49-F238E27FC236}">
                <a16:creationId xmlns:a16="http://schemas.microsoft.com/office/drawing/2014/main" id="{071F0AD2-71BD-4012-ADCB-F63A0324A2C3}"/>
              </a:ext>
            </a:extLst>
          </p:cNvPr>
          <p:cNvGraphicFramePr>
            <a:graphicFrameLocks noGrp="1"/>
          </p:cNvGraphicFramePr>
          <p:nvPr>
            <p:extLst>
              <p:ext uri="{D42A27DB-BD31-4B8C-83A1-F6EECF244321}">
                <p14:modId xmlns:p14="http://schemas.microsoft.com/office/powerpoint/2010/main" val="2372661896"/>
              </p:ext>
            </p:extLst>
          </p:nvPr>
        </p:nvGraphicFramePr>
        <p:xfrm>
          <a:off x="305683" y="1981200"/>
          <a:ext cx="5826760" cy="4639310"/>
        </p:xfrm>
        <a:graphic>
          <a:graphicData uri="http://schemas.openxmlformats.org/drawingml/2006/table">
            <a:tbl>
              <a:tblPr firstRow="1" bandRow="1">
                <a:tableStyleId>{073A0DAA-6AF3-43AB-8588-CEC1D06C72B9}</a:tableStyleId>
              </a:tblPr>
              <a:tblGrid>
                <a:gridCol w="1219978">
                  <a:extLst>
                    <a:ext uri="{9D8B030D-6E8A-4147-A177-3AD203B41FA5}">
                      <a16:colId xmlns:a16="http://schemas.microsoft.com/office/drawing/2014/main" val="3853371686"/>
                    </a:ext>
                  </a:extLst>
                </a:gridCol>
                <a:gridCol w="4606782">
                  <a:extLst>
                    <a:ext uri="{9D8B030D-6E8A-4147-A177-3AD203B41FA5}">
                      <a16:colId xmlns:a16="http://schemas.microsoft.com/office/drawing/2014/main" val="1027947300"/>
                    </a:ext>
                  </a:extLst>
                </a:gridCol>
              </a:tblGrid>
              <a:tr h="370840">
                <a:tc>
                  <a:txBody>
                    <a:bodyPr/>
                    <a:lstStyle/>
                    <a:p>
                      <a:r>
                        <a:rPr lang="en-US" dirty="0">
                          <a:effectLst/>
                        </a:rPr>
                        <a:t>Format use</a:t>
                      </a:r>
                      <a:endParaRPr lang="en-US" b="0" dirty="0">
                        <a:effectLst/>
                        <a:latin typeface="&amp;quot"/>
                      </a:endParaRPr>
                    </a:p>
                  </a:txBody>
                  <a:tcPr marL="38100" marR="38100" marT="9525" marB="9525" anchor="ctr"/>
                </a:tc>
                <a:tc>
                  <a:txBody>
                    <a:bodyPr/>
                    <a:lstStyle/>
                    <a:p>
                      <a:r>
                        <a:rPr lang="en-US" dirty="0">
                          <a:effectLst/>
                        </a:rPr>
                        <a:t>Explanation</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4008506425"/>
                  </a:ext>
                </a:extLst>
              </a:tr>
              <a:tr h="370840">
                <a:tc>
                  <a:txBody>
                    <a:bodyPr/>
                    <a:lstStyle/>
                    <a:p>
                      <a:r>
                        <a:rPr lang="en-US">
                          <a:effectLst/>
                        </a:rPr>
                        <a:t>:c </a:t>
                      </a:r>
                      <a:endParaRPr lang="en-US" b="0">
                        <a:effectLst/>
                        <a:latin typeface="&amp;quot"/>
                      </a:endParaRPr>
                    </a:p>
                  </a:txBody>
                  <a:tcPr marL="38100" marR="38100" marT="9525" marB="9525" anchor="ctr"/>
                </a:tc>
                <a:tc>
                  <a:txBody>
                    <a:bodyPr/>
                    <a:lstStyle/>
                    <a:p>
                      <a:r>
                        <a:rPr lang="en-US">
                          <a:effectLst/>
                        </a:rPr>
                        <a:t>Currency format (for the current culture)</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3118697676"/>
                  </a:ext>
                </a:extLst>
              </a:tr>
              <a:tr h="370840">
                <a:tc>
                  <a:txBody>
                    <a:bodyPr/>
                    <a:lstStyle/>
                    <a:p>
                      <a:r>
                        <a:rPr lang="en-US">
                          <a:effectLst/>
                        </a:rPr>
                        <a:t>:d</a:t>
                      </a:r>
                      <a:endParaRPr lang="en-US" b="0">
                        <a:effectLst/>
                        <a:latin typeface="&amp;quot"/>
                      </a:endParaRPr>
                    </a:p>
                  </a:txBody>
                  <a:tcPr marL="38100" marR="38100" marT="9525" marB="9525" anchor="ctr"/>
                </a:tc>
                <a:tc>
                  <a:txBody>
                    <a:bodyPr/>
                    <a:lstStyle/>
                    <a:p>
                      <a:r>
                        <a:rPr lang="en-US" dirty="0">
                          <a:effectLst/>
                        </a:rPr>
                        <a:t>Decimal. leading zeroes are added to the beginning of the number if needed.</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578773129"/>
                  </a:ext>
                </a:extLst>
              </a:tr>
              <a:tr h="370840">
                <a:tc>
                  <a:txBody>
                    <a:bodyPr/>
                    <a:lstStyle/>
                    <a:p>
                      <a:r>
                        <a:rPr lang="en-US">
                          <a:effectLst/>
                        </a:rPr>
                        <a:t>:e</a:t>
                      </a:r>
                      <a:endParaRPr lang="en-US" b="0">
                        <a:effectLst/>
                        <a:latin typeface="&amp;quot"/>
                      </a:endParaRPr>
                    </a:p>
                  </a:txBody>
                  <a:tcPr marL="38100" marR="38100" marT="9525" marB="9525" anchor="ctr"/>
                </a:tc>
                <a:tc>
                  <a:txBody>
                    <a:bodyPr/>
                    <a:lstStyle/>
                    <a:p>
                      <a:r>
                        <a:rPr lang="en-US" dirty="0">
                          <a:effectLst/>
                        </a:rPr>
                        <a:t>Scientific (exp) notation </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3514761101"/>
                  </a:ext>
                </a:extLst>
              </a:tr>
              <a:tr h="370840">
                <a:tc>
                  <a:txBody>
                    <a:bodyPr/>
                    <a:lstStyle/>
                    <a:p>
                      <a:r>
                        <a:rPr lang="en-US">
                          <a:effectLst/>
                        </a:rPr>
                        <a:t>:f</a:t>
                      </a:r>
                      <a:endParaRPr lang="en-US" b="0">
                        <a:effectLst/>
                        <a:latin typeface="&amp;quot"/>
                      </a:endParaRPr>
                    </a:p>
                  </a:txBody>
                  <a:tcPr marL="38100" marR="38100" marT="9525" marB="9525" anchor="ctr"/>
                </a:tc>
                <a:tc>
                  <a:txBody>
                    <a:bodyPr/>
                    <a:lstStyle/>
                    <a:p>
                      <a:r>
                        <a:rPr lang="en-US">
                          <a:effectLst/>
                        </a:rPr>
                        <a:t>Fixed point</a:t>
                      </a:r>
                      <a:br>
                        <a:rPr lang="en-US">
                          <a:effectLst/>
                        </a:rPr>
                      </a:br>
                      <a:r>
                        <a:rPr lang="en-US">
                          <a:effectLst/>
                        </a:rPr>
                        <a:t>:f5 = fix to 5 places </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2056791821"/>
                  </a:ext>
                </a:extLst>
              </a:tr>
              <a:tr h="370840">
                <a:tc>
                  <a:txBody>
                    <a:bodyPr/>
                    <a:lstStyle/>
                    <a:p>
                      <a:r>
                        <a:rPr lang="en-US">
                          <a:effectLst/>
                        </a:rPr>
                        <a:t>:g</a:t>
                      </a:r>
                      <a:endParaRPr lang="en-US" b="0">
                        <a:effectLst/>
                        <a:latin typeface="&amp;quot"/>
                      </a:endParaRPr>
                    </a:p>
                  </a:txBody>
                  <a:tcPr marL="38100" marR="38100" marT="9525" marB="9525" anchor="ctr"/>
                </a:tc>
                <a:tc>
                  <a:txBody>
                    <a:bodyPr/>
                    <a:lstStyle/>
                    <a:p>
                      <a:r>
                        <a:rPr lang="en-US">
                          <a:effectLst/>
                        </a:rPr>
                        <a:t>Most compact format, fixed or sci</a:t>
                      </a:r>
                      <a:br>
                        <a:rPr lang="en-US">
                          <a:effectLst/>
                        </a:rPr>
                      </a:br>
                      <a:r>
                        <a:rPr lang="en-US">
                          <a:effectLst/>
                        </a:rPr>
                        <a:t>:g5 = 5 significant digits </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817119300"/>
                  </a:ext>
                </a:extLst>
              </a:tr>
              <a:tr h="370840">
                <a:tc>
                  <a:txBody>
                    <a:bodyPr/>
                    <a:lstStyle/>
                    <a:p>
                      <a:r>
                        <a:rPr lang="en-US">
                          <a:effectLst/>
                        </a:rPr>
                        <a:t>:n</a:t>
                      </a:r>
                      <a:endParaRPr lang="en-US" b="0">
                        <a:effectLst/>
                        <a:latin typeface="&amp;quot"/>
                      </a:endParaRPr>
                    </a:p>
                  </a:txBody>
                  <a:tcPr marL="38100" marR="38100" marT="9525" marB="9525" anchor="ctr"/>
                </a:tc>
                <a:tc>
                  <a:txBody>
                    <a:bodyPr/>
                    <a:lstStyle/>
                    <a:p>
                      <a:r>
                        <a:rPr lang="en-US" dirty="0">
                          <a:effectLst/>
                        </a:rPr>
                        <a:t>Number, includes culture separator for thousands 1,000.00 </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1112480292"/>
                  </a:ext>
                </a:extLst>
              </a:tr>
              <a:tr h="370840">
                <a:tc>
                  <a:txBody>
                    <a:bodyPr/>
                    <a:lstStyle/>
                    <a:p>
                      <a:r>
                        <a:rPr lang="en-US">
                          <a:effectLst/>
                        </a:rPr>
                        <a:t>:p</a:t>
                      </a:r>
                      <a:endParaRPr lang="en-US" b="0">
                        <a:effectLst/>
                        <a:latin typeface="&amp;quot"/>
                      </a:endParaRPr>
                    </a:p>
                  </a:txBody>
                  <a:tcPr marL="38100" marR="38100" marT="9525" marB="9525" anchor="ctr"/>
                </a:tc>
                <a:tc>
                  <a:txBody>
                    <a:bodyPr/>
                    <a:lstStyle/>
                    <a:p>
                      <a:r>
                        <a:rPr lang="en-US">
                          <a:effectLst/>
                        </a:rPr>
                        <a:t>Percentage</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2200984437"/>
                  </a:ext>
                </a:extLst>
              </a:tr>
              <a:tr h="370840">
                <a:tc>
                  <a:txBody>
                    <a:bodyPr/>
                    <a:lstStyle/>
                    <a:p>
                      <a:r>
                        <a:rPr lang="en-US">
                          <a:effectLst/>
                        </a:rPr>
                        <a:t>:r</a:t>
                      </a:r>
                      <a:endParaRPr lang="en-US" b="0">
                        <a:effectLst/>
                        <a:latin typeface="&amp;quot"/>
                      </a:endParaRPr>
                    </a:p>
                  </a:txBody>
                  <a:tcPr marL="38100" marR="38100" marT="9525" marB="9525" anchor="ctr"/>
                </a:tc>
                <a:tc>
                  <a:txBody>
                    <a:bodyPr/>
                    <a:lstStyle/>
                    <a:p>
                      <a:r>
                        <a:rPr lang="en-US" dirty="0">
                          <a:effectLst/>
                        </a:rPr>
                        <a:t>Reversible Precision </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2229678826"/>
                  </a:ext>
                </a:extLst>
              </a:tr>
              <a:tr h="370840">
                <a:tc>
                  <a:txBody>
                    <a:bodyPr/>
                    <a:lstStyle/>
                    <a:p>
                      <a:r>
                        <a:rPr lang="en-US">
                          <a:effectLst/>
                        </a:rPr>
                        <a:t>:x</a:t>
                      </a:r>
                      <a:endParaRPr lang="en-US" b="0">
                        <a:effectLst/>
                        <a:latin typeface="&amp;quot"/>
                      </a:endParaRPr>
                    </a:p>
                  </a:txBody>
                  <a:tcPr marL="38100" marR="38100" marT="9525" marB="9525" anchor="ctr"/>
                </a:tc>
                <a:tc>
                  <a:txBody>
                    <a:bodyPr/>
                    <a:lstStyle/>
                    <a:p>
                      <a:r>
                        <a:rPr lang="en-US" dirty="0">
                          <a:effectLst/>
                        </a:rPr>
                        <a:t>Hex format </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2962814256"/>
                  </a:ext>
                </a:extLst>
              </a:tr>
            </a:tbl>
          </a:graphicData>
        </a:graphic>
      </p:graphicFrame>
      <p:graphicFrame>
        <p:nvGraphicFramePr>
          <p:cNvPr id="4" name="Table 3">
            <a:extLst>
              <a:ext uri="{FF2B5EF4-FFF2-40B4-BE49-F238E27FC236}">
                <a16:creationId xmlns:a16="http://schemas.microsoft.com/office/drawing/2014/main" id="{88D7A5BA-51AA-4573-A12E-B577187D8549}"/>
              </a:ext>
            </a:extLst>
          </p:cNvPr>
          <p:cNvGraphicFramePr>
            <a:graphicFrameLocks noGrp="1"/>
          </p:cNvGraphicFramePr>
          <p:nvPr>
            <p:extLst>
              <p:ext uri="{D42A27DB-BD31-4B8C-83A1-F6EECF244321}">
                <p14:modId xmlns:p14="http://schemas.microsoft.com/office/powerpoint/2010/main" val="3908329328"/>
              </p:ext>
            </p:extLst>
          </p:nvPr>
        </p:nvGraphicFramePr>
        <p:xfrm>
          <a:off x="6481251" y="1981200"/>
          <a:ext cx="5285741" cy="3978910"/>
        </p:xfrm>
        <a:graphic>
          <a:graphicData uri="http://schemas.openxmlformats.org/drawingml/2006/table">
            <a:tbl>
              <a:tblPr firstRow="1" bandRow="1">
                <a:tableStyleId>{073A0DAA-6AF3-43AB-8588-CEC1D06C72B9}</a:tableStyleId>
              </a:tblPr>
              <a:tblGrid>
                <a:gridCol w="1106702">
                  <a:extLst>
                    <a:ext uri="{9D8B030D-6E8A-4147-A177-3AD203B41FA5}">
                      <a16:colId xmlns:a16="http://schemas.microsoft.com/office/drawing/2014/main" val="3142997237"/>
                    </a:ext>
                  </a:extLst>
                </a:gridCol>
                <a:gridCol w="4179039">
                  <a:extLst>
                    <a:ext uri="{9D8B030D-6E8A-4147-A177-3AD203B41FA5}">
                      <a16:colId xmlns:a16="http://schemas.microsoft.com/office/drawing/2014/main" val="2912508364"/>
                    </a:ext>
                  </a:extLst>
                </a:gridCol>
              </a:tblGrid>
              <a:tr h="370840">
                <a:tc>
                  <a:txBody>
                    <a:bodyPr/>
                    <a:lstStyle/>
                    <a:p>
                      <a:r>
                        <a:rPr lang="en-US" dirty="0">
                          <a:effectLst/>
                        </a:rPr>
                        <a:t>Format use</a:t>
                      </a:r>
                      <a:endParaRPr lang="en-US" b="0" dirty="0">
                        <a:effectLst/>
                        <a:latin typeface="&amp;quot"/>
                      </a:endParaRPr>
                    </a:p>
                  </a:txBody>
                  <a:tcPr marL="38100" marR="38100" marT="9525" marB="9525" anchor="ctr"/>
                </a:tc>
                <a:tc>
                  <a:txBody>
                    <a:bodyPr/>
                    <a:lstStyle/>
                    <a:p>
                      <a:r>
                        <a:rPr lang="en-US" dirty="0">
                          <a:effectLst/>
                        </a:rPr>
                        <a:t>Explanation</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110297283"/>
                  </a:ext>
                </a:extLst>
              </a:tr>
              <a:tr h="370840">
                <a:tc>
                  <a:txBody>
                    <a:bodyPr/>
                    <a:lstStyle/>
                    <a:p>
                      <a:r>
                        <a:rPr lang="en-US" dirty="0">
                          <a:effectLst/>
                        </a:rPr>
                        <a:t>:</a:t>
                      </a:r>
                      <a:r>
                        <a:rPr lang="en-US" dirty="0" err="1">
                          <a:effectLst/>
                        </a:rPr>
                        <a:t>hh</a:t>
                      </a:r>
                      <a:br>
                        <a:rPr lang="en-US" dirty="0">
                          <a:effectLst/>
                        </a:rPr>
                      </a:br>
                      <a:r>
                        <a:rPr lang="en-US" dirty="0">
                          <a:effectLst/>
                        </a:rPr>
                        <a:t>:mm</a:t>
                      </a:r>
                      <a:br>
                        <a:rPr lang="en-US" dirty="0">
                          <a:effectLst/>
                        </a:rPr>
                      </a:br>
                      <a:r>
                        <a:rPr lang="en-US" dirty="0">
                          <a:effectLst/>
                        </a:rPr>
                        <a:t>:ss</a:t>
                      </a:r>
                      <a:endParaRPr lang="en-US" b="0" dirty="0">
                        <a:effectLst/>
                        <a:latin typeface="&amp;quot"/>
                      </a:endParaRPr>
                    </a:p>
                  </a:txBody>
                  <a:tcPr marL="38100" marR="38100" marT="9525" marB="9525" anchor="ctr"/>
                </a:tc>
                <a:tc>
                  <a:txBody>
                    <a:bodyPr/>
                    <a:lstStyle/>
                    <a:p>
                      <a:r>
                        <a:rPr lang="en-US" dirty="0">
                          <a:effectLst/>
                        </a:rPr>
                        <a:t>Convert a </a:t>
                      </a:r>
                      <a:r>
                        <a:rPr lang="en-US" dirty="0" err="1">
                          <a:effectLst/>
                        </a:rPr>
                        <a:t>DateTime</a:t>
                      </a:r>
                      <a:r>
                        <a:rPr lang="en-US" dirty="0">
                          <a:effectLst/>
                        </a:rPr>
                        <a:t> to a 2 digit Hour/minute/second</a:t>
                      </a:r>
                      <a:br>
                        <a:rPr lang="en-US" dirty="0">
                          <a:effectLst/>
                        </a:rPr>
                      </a:br>
                      <a:r>
                        <a:rPr lang="en-US" dirty="0">
                          <a:effectLst/>
                        </a:rPr>
                        <a:t>"{0:hh}:{0:mm}"</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3328220806"/>
                  </a:ext>
                </a:extLst>
              </a:tr>
              <a:tr h="370840">
                <a:tc>
                  <a:txBody>
                    <a:bodyPr/>
                    <a:lstStyle/>
                    <a:p>
                      <a:r>
                        <a:rPr lang="en-US" dirty="0">
                          <a:effectLst/>
                        </a:rPr>
                        <a:t>:HH</a:t>
                      </a:r>
                      <a:endParaRPr lang="en-US" b="0" dirty="0">
                        <a:effectLst/>
                        <a:latin typeface="&amp;quot"/>
                      </a:endParaRPr>
                    </a:p>
                  </a:txBody>
                  <a:tcPr marL="38100" marR="38100" marT="9525" marB="9525" anchor="ctr"/>
                </a:tc>
                <a:tc>
                  <a:txBody>
                    <a:bodyPr/>
                    <a:lstStyle/>
                    <a:p>
                      <a:r>
                        <a:rPr lang="en-US">
                          <a:effectLst/>
                        </a:rPr>
                        <a:t>Hour in 24 Hour format</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536404333"/>
                  </a:ext>
                </a:extLst>
              </a:tr>
              <a:tr h="370840">
                <a:tc>
                  <a:txBody>
                    <a:bodyPr/>
                    <a:lstStyle/>
                    <a:p>
                      <a:r>
                        <a:rPr lang="en-US" dirty="0">
                          <a:effectLst/>
                        </a:rPr>
                        <a:t>:dd</a:t>
                      </a:r>
                      <a:endParaRPr lang="en-US" b="0" dirty="0">
                        <a:effectLst/>
                        <a:latin typeface="&amp;quot"/>
                      </a:endParaRPr>
                    </a:p>
                  </a:txBody>
                  <a:tcPr marL="38100" marR="38100" marT="9525" marB="9525" anchor="ctr"/>
                </a:tc>
                <a:tc>
                  <a:txBody>
                    <a:bodyPr/>
                    <a:lstStyle/>
                    <a:p>
                      <a:r>
                        <a:rPr lang="en-US" dirty="0">
                          <a:effectLst/>
                        </a:rPr>
                        <a:t>Day of Month</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3821592442"/>
                  </a:ext>
                </a:extLst>
              </a:tr>
              <a:tr h="370840">
                <a:tc>
                  <a:txBody>
                    <a:bodyPr/>
                    <a:lstStyle/>
                    <a:p>
                      <a:r>
                        <a:rPr lang="en-US" b="0" dirty="0">
                          <a:effectLst/>
                          <a:latin typeface="&amp;quot"/>
                        </a:rPr>
                        <a:t>:MM</a:t>
                      </a:r>
                    </a:p>
                  </a:txBody>
                  <a:tcPr marL="38100" marR="38100" marT="9525" marB="9525" anchor="ctr"/>
                </a:tc>
                <a:tc>
                  <a:txBody>
                    <a:bodyPr/>
                    <a:lstStyle/>
                    <a:p>
                      <a:r>
                        <a:rPr lang="en-US" b="0">
                          <a:effectLst/>
                          <a:latin typeface="Helvetica" panose="020B0604020202020204" pitchFamily="34" charset="0"/>
                        </a:rPr>
                        <a:t>Month of year</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1121996263"/>
                  </a:ext>
                </a:extLst>
              </a:tr>
              <a:tr h="370840">
                <a:tc>
                  <a:txBody>
                    <a:bodyPr/>
                    <a:lstStyle/>
                    <a:p>
                      <a:r>
                        <a:rPr lang="en-US">
                          <a:effectLst/>
                        </a:rPr>
                        <a:t>:ddd</a:t>
                      </a:r>
                      <a:endParaRPr lang="en-US" b="0">
                        <a:effectLst/>
                        <a:latin typeface="&amp;quot"/>
                      </a:endParaRPr>
                    </a:p>
                  </a:txBody>
                  <a:tcPr marL="38100" marR="38100" marT="9525" marB="9525" anchor="ctr"/>
                </a:tc>
                <a:tc>
                  <a:txBody>
                    <a:bodyPr/>
                    <a:lstStyle/>
                    <a:p>
                      <a:r>
                        <a:rPr lang="en-US" dirty="0">
                          <a:effectLst/>
                        </a:rPr>
                        <a:t>Convert a </a:t>
                      </a:r>
                      <a:r>
                        <a:rPr lang="en-US" dirty="0" err="1">
                          <a:effectLst/>
                        </a:rPr>
                        <a:t>DateTime</a:t>
                      </a:r>
                      <a:r>
                        <a:rPr lang="en-US" dirty="0">
                          <a:effectLst/>
                        </a:rPr>
                        <a:t> to Day of the Week</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2524908417"/>
                  </a:ext>
                </a:extLst>
              </a:tr>
              <a:tr h="370840">
                <a:tc>
                  <a:txBody>
                    <a:bodyPr/>
                    <a:lstStyle/>
                    <a:p>
                      <a:r>
                        <a:rPr lang="en-US" dirty="0">
                          <a:effectLst/>
                        </a:rPr>
                        <a:t>:</a:t>
                      </a:r>
                      <a:r>
                        <a:rPr lang="en-US" dirty="0" err="1">
                          <a:effectLst/>
                        </a:rPr>
                        <a:t>dddd</a:t>
                      </a:r>
                      <a:endParaRPr lang="en-US" b="0" dirty="0">
                        <a:effectLst/>
                        <a:latin typeface="&amp;quot"/>
                      </a:endParaRPr>
                    </a:p>
                  </a:txBody>
                  <a:tcPr marL="38100" marR="38100" marT="9525" marB="9525" anchor="ctr"/>
                </a:tc>
                <a:tc>
                  <a:txBody>
                    <a:bodyPr/>
                    <a:lstStyle/>
                    <a:p>
                      <a:r>
                        <a:rPr lang="en-US">
                          <a:effectLst/>
                        </a:rPr>
                        <a:t>Full name of Day of Week</a:t>
                      </a:r>
                      <a:endParaRPr lang="en-US" b="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740110961"/>
                  </a:ext>
                </a:extLst>
              </a:tr>
              <a:tr h="370840">
                <a:tc>
                  <a:txBody>
                    <a:bodyPr/>
                    <a:lstStyle/>
                    <a:p>
                      <a:r>
                        <a:rPr lang="en-US">
                          <a:effectLst/>
                        </a:rPr>
                        <a:t>:yyyy</a:t>
                      </a:r>
                      <a:endParaRPr lang="en-US" b="0">
                        <a:effectLst/>
                        <a:latin typeface="&amp;quot"/>
                      </a:endParaRPr>
                    </a:p>
                  </a:txBody>
                  <a:tcPr marL="38100" marR="38100" marT="9525" marB="9525" anchor="ctr"/>
                </a:tc>
                <a:tc>
                  <a:txBody>
                    <a:bodyPr/>
                    <a:lstStyle/>
                    <a:p>
                      <a:r>
                        <a:rPr lang="en-US" dirty="0">
                          <a:effectLst/>
                        </a:rPr>
                        <a:t>Full year</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1513207684"/>
                  </a:ext>
                </a:extLst>
              </a:tr>
              <a:tr h="370840">
                <a:tc>
                  <a:txBody>
                    <a:bodyPr/>
                    <a:lstStyle/>
                    <a:p>
                      <a:r>
                        <a:rPr lang="en-US">
                          <a:effectLst/>
                        </a:rPr>
                        <a:t>#</a:t>
                      </a:r>
                      <a:endParaRPr lang="en-US" b="0">
                        <a:effectLst/>
                        <a:latin typeface="&amp;quot"/>
                      </a:endParaRPr>
                    </a:p>
                  </a:txBody>
                  <a:tcPr marL="38100" marR="38100" marT="9525" marB="9525" anchor="ctr"/>
                </a:tc>
                <a:tc>
                  <a:txBody>
                    <a:bodyPr/>
                    <a:lstStyle/>
                    <a:p>
                      <a:r>
                        <a:rPr lang="en-US" dirty="0">
                          <a:effectLst/>
                        </a:rPr>
                        <a:t>Digit Place Holder</a:t>
                      </a:r>
                      <a:endParaRPr lang="en-US" b="0" dirty="0">
                        <a:effectLst/>
                        <a:latin typeface="Helvetica" panose="020B0604020202020204" pitchFamily="34" charset="0"/>
                      </a:endParaRPr>
                    </a:p>
                  </a:txBody>
                  <a:tcPr marL="38100" marR="38100" marT="9525" marB="9525" anchor="ctr"/>
                </a:tc>
                <a:extLst>
                  <a:ext uri="{0D108BD9-81ED-4DB2-BD59-A6C34878D82A}">
                    <a16:rowId xmlns:a16="http://schemas.microsoft.com/office/drawing/2014/main" val="76049905"/>
                  </a:ext>
                </a:extLst>
              </a:tr>
            </a:tbl>
          </a:graphicData>
        </a:graphic>
      </p:graphicFrame>
      <p:sp>
        <p:nvSpPr>
          <p:cNvPr id="5" name="TextBox 4">
            <a:extLst>
              <a:ext uri="{FF2B5EF4-FFF2-40B4-BE49-F238E27FC236}">
                <a16:creationId xmlns:a16="http://schemas.microsoft.com/office/drawing/2014/main" id="{94353B9D-88D9-41BA-A0F8-97370D4F0B65}"/>
              </a:ext>
            </a:extLst>
          </p:cNvPr>
          <p:cNvSpPr txBox="1"/>
          <p:nvPr/>
        </p:nvSpPr>
        <p:spPr>
          <a:xfrm>
            <a:off x="305683" y="1371600"/>
            <a:ext cx="11810117" cy="704808"/>
          </a:xfrm>
          <a:prstGeom prst="rect">
            <a:avLst/>
          </a:prstGeom>
          <a:noFill/>
        </p:spPr>
        <p:txBody>
          <a:bodyPr wrap="square" lIns="182880" tIns="146304" rIns="182880" bIns="146304" numCol="2"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Conversions:</a:t>
            </a:r>
          </a:p>
          <a:p>
            <a:pPr>
              <a:lnSpc>
                <a:spcPct val="90000"/>
              </a:lnSpc>
              <a:spcAft>
                <a:spcPts val="600"/>
              </a:spcAft>
            </a:pPr>
            <a:r>
              <a:rPr lang="en-US" sz="2400" dirty="0">
                <a:gradFill>
                  <a:gsLst>
                    <a:gs pos="2917">
                      <a:schemeClr val="tx1"/>
                    </a:gs>
                    <a:gs pos="30000">
                      <a:schemeClr val="tx1"/>
                    </a:gs>
                  </a:gsLst>
                  <a:lin ang="5400000" scaled="0"/>
                </a:gradFill>
              </a:rPr>
              <a:t>     Date / Time:</a:t>
            </a:r>
          </a:p>
        </p:txBody>
      </p:sp>
    </p:spTree>
    <p:extLst>
      <p:ext uri="{BB962C8B-B14F-4D97-AF65-F5344CB8AC3E}">
        <p14:creationId xmlns:p14="http://schemas.microsoft.com/office/powerpoint/2010/main" val="31659556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name="HIDDEN - Slide44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Formatting With -f</a:t>
            </a:r>
            <a:endParaRPr lang="en-US" sz="3600" dirty="0">
              <a:solidFill>
                <a:schemeClr val="tx1"/>
              </a:solidFill>
            </a:endParaRPr>
          </a:p>
        </p:txBody>
      </p:sp>
    </p:spTree>
    <p:extLst>
      <p:ext uri="{BB962C8B-B14F-4D97-AF65-F5344CB8AC3E}">
        <p14:creationId xmlns:p14="http://schemas.microsoft.com/office/powerpoint/2010/main" val="271754505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name="HIDDEN - Slide444">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6632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Operator Types</a:t>
            </a:r>
            <a:endParaRPr lang="en-US" dirty="0"/>
          </a:p>
        </p:txBody>
      </p:sp>
    </p:spTree>
    <p:extLst>
      <p:ext uri="{BB962C8B-B14F-4D97-AF65-F5344CB8AC3E}">
        <p14:creationId xmlns:p14="http://schemas.microsoft.com/office/powerpoint/2010/main" val="21363579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name="HIDDEN - Slide4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04567337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a:t>-Match</a:t>
            </a:r>
            <a:endParaRPr lang="en-AU" dirty="0"/>
          </a:p>
        </p:txBody>
      </p:sp>
      <p:sp>
        <p:nvSpPr>
          <p:cNvPr id="7" name="Rectangle 6"/>
          <p:cNvSpPr/>
          <p:nvPr/>
        </p:nvSpPr>
        <p:spPr>
          <a:xfrm>
            <a:off x="1016338" y="1597295"/>
            <a:ext cx="8664624" cy="3046988"/>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'Digit 5 in this string'</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-match</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'\d'</a:t>
            </a:r>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True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'hello there'</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-match</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'^there' </a:t>
            </a:r>
          </a:p>
          <a:p>
            <a:r>
              <a:rPr lang="en-AU" sz="2400" dirty="0">
                <a:solidFill>
                  <a:srgbClr val="F5F5F5"/>
                </a:solidFill>
                <a:latin typeface="Lucida Console" panose="020B0609040504020204" pitchFamily="49" charset="0"/>
              </a:rPr>
              <a:t>False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‘Program Files'</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-match</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‘files$’ </a:t>
            </a:r>
          </a:p>
          <a:p>
            <a:r>
              <a:rPr lang="en-AU" sz="2400" dirty="0">
                <a:solidFill>
                  <a:srgbClr val="F5F5F5"/>
                </a:solidFill>
                <a:latin typeface="Lucida Console" panose="020B0609040504020204" pitchFamily="49" charset="0"/>
              </a:rPr>
              <a:t>True</a:t>
            </a:r>
          </a:p>
        </p:txBody>
      </p:sp>
      <p:sp>
        <p:nvSpPr>
          <p:cNvPr id="11" name="Rectangle 10">
            <a:extLst>
              <a:ext uri="{FF2B5EF4-FFF2-40B4-BE49-F238E27FC236}">
                <a16:creationId xmlns:a16="http://schemas.microsoft.com/office/drawing/2014/main" id="{03416251-654E-4576-8C12-169BDEE2CECE}"/>
              </a:ext>
            </a:extLst>
          </p:cNvPr>
          <p:cNvSpPr/>
          <p:nvPr/>
        </p:nvSpPr>
        <p:spPr>
          <a:xfrm>
            <a:off x="2523547" y="5943600"/>
            <a:ext cx="7144905" cy="461665"/>
          </a:xfrm>
          <a:prstGeom prst="rect">
            <a:avLst/>
          </a:prstGeom>
          <a:solidFill>
            <a:srgbClr val="0A5BBA"/>
          </a:solid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white"/>
                </a:solidFill>
                <a:effectLst/>
                <a:uLnTx/>
                <a:uFillTx/>
              </a:rPr>
              <a:t>See Get-Help </a:t>
            </a:r>
            <a:r>
              <a:rPr kumimoji="0" lang="en-AU" sz="2400" b="0" i="0" u="none" strike="noStrike" kern="0" cap="none" spc="0" normalizeH="0" baseline="0" noProof="0" dirty="0" err="1">
                <a:ln>
                  <a:noFill/>
                </a:ln>
                <a:solidFill>
                  <a:prstClr val="white"/>
                </a:solidFill>
                <a:effectLst/>
                <a:uLnTx/>
                <a:uFillTx/>
              </a:rPr>
              <a:t>about_Regular_Expressions</a:t>
            </a:r>
            <a:r>
              <a:rPr kumimoji="0" lang="en-AU" sz="2400" b="0" i="0" u="none" strike="noStrike" kern="0" cap="none" spc="0" normalizeH="0" baseline="0" noProof="0" dirty="0">
                <a:ln>
                  <a:noFill/>
                </a:ln>
                <a:solidFill>
                  <a:prstClr val="white"/>
                </a:solidFill>
                <a:effectLst/>
                <a:uLnTx/>
                <a:uFillTx/>
              </a:rPr>
              <a:t> for syntax</a:t>
            </a:r>
          </a:p>
        </p:txBody>
      </p:sp>
      <p:sp>
        <p:nvSpPr>
          <p:cNvPr id="14" name="Rectangular Callout 7">
            <a:extLst>
              <a:ext uri="{FF2B5EF4-FFF2-40B4-BE49-F238E27FC236}">
                <a16:creationId xmlns:a16="http://schemas.microsoft.com/office/drawing/2014/main" id="{E883CB1B-E858-4A93-9AA8-44256086C8D5}"/>
              </a:ext>
            </a:extLst>
          </p:cNvPr>
          <p:cNvSpPr/>
          <p:nvPr/>
        </p:nvSpPr>
        <p:spPr>
          <a:xfrm>
            <a:off x="10058400" y="2667000"/>
            <a:ext cx="1968697" cy="619432"/>
          </a:xfrm>
          <a:prstGeom prst="wedgeRectCallout">
            <a:avLst>
              <a:gd name="adj1" fmla="val -101794"/>
              <a:gd name="adj2" fmla="val -177211"/>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\d - Digit</a:t>
            </a:r>
          </a:p>
        </p:txBody>
      </p:sp>
      <p:sp>
        <p:nvSpPr>
          <p:cNvPr id="15" name="Rectangular Callout 8">
            <a:extLst>
              <a:ext uri="{FF2B5EF4-FFF2-40B4-BE49-F238E27FC236}">
                <a16:creationId xmlns:a16="http://schemas.microsoft.com/office/drawing/2014/main" id="{B1FD6CD2-AF7C-48BA-8EEF-1D88E591AE90}"/>
              </a:ext>
            </a:extLst>
          </p:cNvPr>
          <p:cNvSpPr/>
          <p:nvPr/>
        </p:nvSpPr>
        <p:spPr>
          <a:xfrm>
            <a:off x="10018644" y="4024851"/>
            <a:ext cx="2008453" cy="619432"/>
          </a:xfrm>
          <a:prstGeom prst="wedgeRectCallout">
            <a:avLst>
              <a:gd name="adj1" fmla="val -209664"/>
              <a:gd name="adj2" fmla="val -204401"/>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 Start of Text</a:t>
            </a:r>
          </a:p>
        </p:txBody>
      </p:sp>
      <p:sp>
        <p:nvSpPr>
          <p:cNvPr id="8" name="Rectangular Callout 8">
            <a:extLst>
              <a:ext uri="{FF2B5EF4-FFF2-40B4-BE49-F238E27FC236}">
                <a16:creationId xmlns:a16="http://schemas.microsoft.com/office/drawing/2014/main" id="{58E76302-1702-4388-8C58-1F4D48017F39}"/>
              </a:ext>
            </a:extLst>
          </p:cNvPr>
          <p:cNvSpPr/>
          <p:nvPr/>
        </p:nvSpPr>
        <p:spPr>
          <a:xfrm>
            <a:off x="7924800" y="5052402"/>
            <a:ext cx="2008453" cy="619432"/>
          </a:xfrm>
          <a:prstGeom prst="wedgeRectCallout">
            <a:avLst>
              <a:gd name="adj1" fmla="val -44108"/>
              <a:gd name="adj2" fmla="val -190981"/>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prstClr val="white"/>
                </a:solidFill>
                <a:latin typeface="Segoe UI"/>
              </a:rPr>
              <a:t>$</a:t>
            </a:r>
            <a:r>
              <a:rPr kumimoji="0" lang="en-US" sz="2000" b="0" i="0" u="none" strike="noStrike" kern="0" cap="none" spc="0" normalizeH="0" baseline="0" noProof="0" dirty="0">
                <a:ln>
                  <a:noFill/>
                </a:ln>
                <a:solidFill>
                  <a:prstClr val="white"/>
                </a:solidFill>
                <a:effectLst/>
                <a:uLnTx/>
                <a:uFillTx/>
                <a:latin typeface="Segoe UI"/>
                <a:ea typeface="+mn-ea"/>
                <a:cs typeface="+mn-cs"/>
              </a:rPr>
              <a:t> - </a:t>
            </a:r>
            <a:r>
              <a:rPr kumimoji="0" lang="en-US" sz="2000" b="0" i="0" u="none" strike="noStrike" kern="0" cap="none" spc="0" normalizeH="0" baseline="0" noProof="0">
                <a:ln>
                  <a:noFill/>
                </a:ln>
                <a:solidFill>
                  <a:prstClr val="white"/>
                </a:solidFill>
                <a:effectLst/>
                <a:uLnTx/>
                <a:uFillTx/>
                <a:latin typeface="Segoe UI"/>
                <a:ea typeface="+mn-ea"/>
                <a:cs typeface="+mn-cs"/>
              </a:rPr>
              <a:t>End of Text</a:t>
            </a:r>
            <a:endParaRPr kumimoji="0" lang="en-US"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8733379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Comparison Operators – </a:t>
            </a:r>
            <a:br>
              <a:rPr lang="en-AU" dirty="0"/>
            </a:br>
            <a:r>
              <a:rPr lang="en-AU" dirty="0"/>
              <a:t>Array/Collection Containment</a:t>
            </a:r>
          </a:p>
        </p:txBody>
      </p:sp>
      <p:sp>
        <p:nvSpPr>
          <p:cNvPr id="3" name="Content Placeholder 2"/>
          <p:cNvSpPr>
            <a:spLocks noGrp="1"/>
          </p:cNvSpPr>
          <p:nvPr>
            <p:ph type="body" sz="quarter" idx="10"/>
          </p:nvPr>
        </p:nvSpPr>
        <p:spPr/>
        <p:txBody>
          <a:bodyPr/>
          <a:lstStyle/>
          <a:p>
            <a:endParaRPr lang="en-AU" dirty="0"/>
          </a:p>
          <a:p>
            <a:r>
              <a:rPr lang="en-AU" dirty="0"/>
              <a:t>Always results in Boolean (True/False)</a:t>
            </a:r>
          </a:p>
        </p:txBody>
      </p:sp>
      <p:graphicFrame>
        <p:nvGraphicFramePr>
          <p:cNvPr id="14" name="Table 13">
            <a:extLst>
              <a:ext uri="{FF2B5EF4-FFF2-40B4-BE49-F238E27FC236}">
                <a16:creationId xmlns:a16="http://schemas.microsoft.com/office/drawing/2014/main" id="{985BC9FA-5CDA-4A79-BEA6-F21B51AC1314}"/>
              </a:ext>
            </a:extLst>
          </p:cNvPr>
          <p:cNvGraphicFramePr>
            <a:graphicFrameLocks noGrp="1"/>
          </p:cNvGraphicFramePr>
          <p:nvPr>
            <p:extLst>
              <p:ext uri="{D42A27DB-BD31-4B8C-83A1-F6EECF244321}">
                <p14:modId xmlns:p14="http://schemas.microsoft.com/office/powerpoint/2010/main" val="237242498"/>
              </p:ext>
            </p:extLst>
          </p:nvPr>
        </p:nvGraphicFramePr>
        <p:xfrm>
          <a:off x="685800" y="2325906"/>
          <a:ext cx="10439401" cy="1285240"/>
        </p:xfrm>
        <a:graphic>
          <a:graphicData uri="http://schemas.openxmlformats.org/drawingml/2006/table">
            <a:tbl>
              <a:tblPr firstCol="1" lastCol="1" bandRow="1"/>
              <a:tblGrid>
                <a:gridCol w="2088661">
                  <a:extLst>
                    <a:ext uri="{9D8B030D-6E8A-4147-A177-3AD203B41FA5}">
                      <a16:colId xmlns:a16="http://schemas.microsoft.com/office/drawing/2014/main" val="2060528490"/>
                    </a:ext>
                  </a:extLst>
                </a:gridCol>
                <a:gridCol w="3872052">
                  <a:extLst>
                    <a:ext uri="{9D8B030D-6E8A-4147-A177-3AD203B41FA5}">
                      <a16:colId xmlns:a16="http://schemas.microsoft.com/office/drawing/2014/main" val="234384860"/>
                    </a:ext>
                  </a:extLst>
                </a:gridCol>
                <a:gridCol w="2239344">
                  <a:extLst>
                    <a:ext uri="{9D8B030D-6E8A-4147-A177-3AD203B41FA5}">
                      <a16:colId xmlns:a16="http://schemas.microsoft.com/office/drawing/2014/main" val="2360507016"/>
                    </a:ext>
                  </a:extLst>
                </a:gridCol>
                <a:gridCol w="2239344">
                  <a:extLst>
                    <a:ext uri="{9D8B030D-6E8A-4147-A177-3AD203B41FA5}">
                      <a16:colId xmlns:a16="http://schemas.microsoft.com/office/drawing/2014/main" val="3692409234"/>
                    </a:ext>
                  </a:extLst>
                </a:gridCol>
              </a:tblGrid>
              <a:tr h="370840">
                <a:tc gridSpan="4">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AU" sz="1800" b="0" dirty="0">
                          <a:solidFill>
                            <a:schemeClr val="tx1"/>
                          </a:solidFill>
                          <a:latin typeface="+mn-lt"/>
                          <a:cs typeface="Segoe UI Light" panose="020B0502040204020203" pitchFamily="34" charset="0"/>
                        </a:rPr>
                        <a:t>Array on</a:t>
                      </a:r>
                      <a:r>
                        <a:rPr lang="en-AU" sz="1800" b="0" baseline="0" dirty="0">
                          <a:solidFill>
                            <a:schemeClr val="tx1"/>
                          </a:solidFill>
                          <a:latin typeface="+mn-lt"/>
                          <a:cs typeface="Segoe UI Light" panose="020B0502040204020203" pitchFamily="34" charset="0"/>
                        </a:rPr>
                        <a:t> </a:t>
                      </a:r>
                      <a:r>
                        <a:rPr lang="en-AU" sz="1800" b="0" dirty="0">
                          <a:solidFill>
                            <a:schemeClr val="tx1"/>
                          </a:solidFill>
                          <a:latin typeface="+mn-lt"/>
                          <a:cs typeface="Segoe UI Light" panose="020B0502040204020203" pitchFamily="34" charset="0"/>
                        </a:rPr>
                        <a:t>left, Singleton on Right</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CD2E7"/>
                    </a:solidFill>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pPr algn="ctr"/>
                      <a:endParaRPr lang="en-AU" sz="1800" b="0" dirty="0">
                        <a:solidFill>
                          <a:schemeClr val="tx1"/>
                        </a:solidFill>
                        <a:latin typeface="+mn-lt"/>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CD2E7"/>
                    </a:solidFill>
                  </a:tcPr>
                </a:tc>
                <a:extLst>
                  <a:ext uri="{0D108BD9-81ED-4DB2-BD59-A6C34878D82A}">
                    <a16:rowId xmlns:a16="http://schemas.microsoft.com/office/drawing/2014/main" val="2934925894"/>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-contains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Array Contains</a:t>
                      </a:r>
                      <a:r>
                        <a:rPr lang="en-AU" sz="2400" baseline="0" dirty="0">
                          <a:latin typeface="Segoe UI Light" panose="020B0502040204020203" pitchFamily="34" charset="0"/>
                          <a:cs typeface="Segoe UI Light" panose="020B0502040204020203" pitchFamily="34" charset="0"/>
                        </a:rPr>
                        <a:t> single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ccontains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icontains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1028014190"/>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notcontains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Array</a:t>
                      </a:r>
                      <a:r>
                        <a:rPr lang="en-AU" sz="2400" baseline="0" dirty="0">
                          <a:latin typeface="Segoe UI Light" panose="020B0502040204020203" pitchFamily="34" charset="0"/>
                          <a:cs typeface="Segoe UI Light" panose="020B0502040204020203" pitchFamily="34" charset="0"/>
                        </a:rPr>
                        <a:t> not Contains single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cnotcontains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inotcontains</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2075239934"/>
                  </a:ext>
                </a:extLst>
              </a:tr>
            </a:tbl>
          </a:graphicData>
        </a:graphic>
      </p:graphicFrame>
      <p:sp>
        <p:nvSpPr>
          <p:cNvPr id="15" name="Rectangular Callout 8">
            <a:extLst>
              <a:ext uri="{FF2B5EF4-FFF2-40B4-BE49-F238E27FC236}">
                <a16:creationId xmlns:a16="http://schemas.microsoft.com/office/drawing/2014/main" id="{F5949EC3-938D-4EEC-B5F5-01936117D84E}"/>
              </a:ext>
            </a:extLst>
          </p:cNvPr>
          <p:cNvSpPr/>
          <p:nvPr/>
        </p:nvSpPr>
        <p:spPr>
          <a:xfrm>
            <a:off x="7760404" y="1587506"/>
            <a:ext cx="1843548" cy="619432"/>
          </a:xfrm>
          <a:prstGeom prst="wedgeRectCallout">
            <a:avLst>
              <a:gd name="adj1" fmla="val -34482"/>
              <a:gd name="adj2" fmla="val 119254"/>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Case-Sensitive Version</a:t>
            </a:r>
          </a:p>
        </p:txBody>
      </p:sp>
      <p:graphicFrame>
        <p:nvGraphicFramePr>
          <p:cNvPr id="16" name="Table 15">
            <a:extLst>
              <a:ext uri="{FF2B5EF4-FFF2-40B4-BE49-F238E27FC236}">
                <a16:creationId xmlns:a16="http://schemas.microsoft.com/office/drawing/2014/main" id="{C974157B-6C54-4046-AE59-98DAD24AC4D8}"/>
              </a:ext>
            </a:extLst>
          </p:cNvPr>
          <p:cNvGraphicFramePr>
            <a:graphicFrameLocks noGrp="1"/>
          </p:cNvGraphicFramePr>
          <p:nvPr>
            <p:extLst>
              <p:ext uri="{D42A27DB-BD31-4B8C-83A1-F6EECF244321}">
                <p14:modId xmlns:p14="http://schemas.microsoft.com/office/powerpoint/2010/main" val="4143237915"/>
              </p:ext>
            </p:extLst>
          </p:nvPr>
        </p:nvGraphicFramePr>
        <p:xfrm>
          <a:off x="1752600" y="4262460"/>
          <a:ext cx="7343141" cy="1828800"/>
        </p:xfrm>
        <a:graphic>
          <a:graphicData uri="http://schemas.openxmlformats.org/drawingml/2006/table">
            <a:tbl>
              <a:tblPr firstCol="1" lastCol="1" bandRow="1"/>
              <a:tblGrid>
                <a:gridCol w="1522970">
                  <a:extLst>
                    <a:ext uri="{9D8B030D-6E8A-4147-A177-3AD203B41FA5}">
                      <a16:colId xmlns:a16="http://schemas.microsoft.com/office/drawing/2014/main" val="3335563374"/>
                    </a:ext>
                  </a:extLst>
                </a:gridCol>
                <a:gridCol w="2554485">
                  <a:extLst>
                    <a:ext uri="{9D8B030D-6E8A-4147-A177-3AD203B41FA5}">
                      <a16:colId xmlns:a16="http://schemas.microsoft.com/office/drawing/2014/main" val="2102798081"/>
                    </a:ext>
                  </a:extLst>
                </a:gridCol>
                <a:gridCol w="1632843">
                  <a:extLst>
                    <a:ext uri="{9D8B030D-6E8A-4147-A177-3AD203B41FA5}">
                      <a16:colId xmlns:a16="http://schemas.microsoft.com/office/drawing/2014/main" val="847275998"/>
                    </a:ext>
                  </a:extLst>
                </a:gridCol>
                <a:gridCol w="1632843">
                  <a:extLst>
                    <a:ext uri="{9D8B030D-6E8A-4147-A177-3AD203B41FA5}">
                      <a16:colId xmlns:a16="http://schemas.microsoft.com/office/drawing/2014/main" val="2300516057"/>
                    </a:ext>
                  </a:extLst>
                </a:gridCol>
              </a:tblGrid>
              <a:tr h="370840">
                <a:tc gridSpan="4">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AU" sz="2400" b="0" dirty="0">
                          <a:solidFill>
                            <a:schemeClr val="tx1"/>
                          </a:solidFill>
                          <a:latin typeface="+mn-lt"/>
                          <a:cs typeface="Segoe UI Light" panose="020B0502040204020203" pitchFamily="34" charset="0"/>
                        </a:rPr>
                        <a:t>Singleton on left, Array on Right</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CD2E7"/>
                    </a:solidFill>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AU" sz="1800" b="0" dirty="0">
                        <a:solidFill>
                          <a:schemeClr val="tx1"/>
                        </a:solidFill>
                        <a:latin typeface="+mn-lt"/>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CD2E7"/>
                    </a:solidFill>
                  </a:tcPr>
                </a:tc>
                <a:extLst>
                  <a:ext uri="{0D108BD9-81ED-4DB2-BD59-A6C34878D82A}">
                    <a16:rowId xmlns:a16="http://schemas.microsoft.com/office/drawing/2014/main" val="1090223494"/>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-in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Single in Array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cin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iin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415321908"/>
                  </a:ext>
                </a:extLst>
              </a:tr>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notin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Single not in Array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cnotin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inotin</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1746508209"/>
                  </a:ext>
                </a:extLst>
              </a:tr>
              <a:tr h="370840">
                <a:tc gridSpan="4">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AU" sz="2400" b="0" dirty="0">
                          <a:solidFill>
                            <a:schemeClr val="tx1"/>
                          </a:solidFill>
                          <a:latin typeface="+mn-lt"/>
                          <a:cs typeface="Segoe UI Light" panose="020B0502040204020203" pitchFamily="34" charset="0"/>
                        </a:rPr>
                        <a:t>-in, -</a:t>
                      </a:r>
                      <a:r>
                        <a:rPr lang="en-AU" sz="2400" b="0" dirty="0" err="1">
                          <a:solidFill>
                            <a:schemeClr val="tx1"/>
                          </a:solidFill>
                          <a:latin typeface="+mn-lt"/>
                          <a:cs typeface="Segoe UI Light" panose="020B0502040204020203" pitchFamily="34" charset="0"/>
                        </a:rPr>
                        <a:t>notin</a:t>
                      </a:r>
                      <a:r>
                        <a:rPr lang="en-AU" sz="2400" b="0" dirty="0">
                          <a:solidFill>
                            <a:schemeClr val="tx1"/>
                          </a:solidFill>
                          <a:latin typeface="+mn-lt"/>
                          <a:cs typeface="Segoe UI Light" panose="020B0502040204020203" pitchFamily="34" charset="0"/>
                        </a:rPr>
                        <a:t>, </a:t>
                      </a:r>
                      <a:r>
                        <a:rPr lang="en-AU" sz="2400" b="0" dirty="0" err="1">
                          <a:solidFill>
                            <a:schemeClr val="tx1"/>
                          </a:solidFill>
                          <a:latin typeface="+mn-lt"/>
                          <a:cs typeface="Segoe UI Light" panose="020B0502040204020203" pitchFamily="34" charset="0"/>
                        </a:rPr>
                        <a:t>inotin</a:t>
                      </a:r>
                      <a:r>
                        <a:rPr lang="en-AU" sz="2400" b="0" dirty="0">
                          <a:solidFill>
                            <a:schemeClr val="tx1"/>
                          </a:solidFill>
                          <a:latin typeface="+mn-lt"/>
                          <a:cs typeface="Segoe UI Light" panose="020B0502040204020203" pitchFamily="34" charset="0"/>
                        </a:rPr>
                        <a:t> introduced</a:t>
                      </a:r>
                      <a:r>
                        <a:rPr lang="en-AU" sz="2400" b="0" baseline="0" dirty="0">
                          <a:solidFill>
                            <a:schemeClr val="tx1"/>
                          </a:solidFill>
                          <a:latin typeface="+mn-lt"/>
                          <a:cs typeface="Segoe UI Light" panose="020B0502040204020203" pitchFamily="34" charset="0"/>
                        </a:rPr>
                        <a:t> by </a:t>
                      </a:r>
                      <a:r>
                        <a:rPr lang="en-AU" sz="2400" b="0" dirty="0">
                          <a:solidFill>
                            <a:schemeClr val="tx1"/>
                          </a:solidFill>
                          <a:latin typeface="+mn-lt"/>
                          <a:cs typeface="Segoe UI Light" panose="020B0502040204020203" pitchFamily="34" charset="0"/>
                        </a:rPr>
                        <a:t>PowerShell</a:t>
                      </a:r>
                      <a:r>
                        <a:rPr lang="en-AU" sz="2400" b="0" baseline="0" dirty="0">
                          <a:solidFill>
                            <a:schemeClr val="tx1"/>
                          </a:solidFill>
                          <a:latin typeface="+mn-lt"/>
                          <a:cs typeface="Segoe UI Light" panose="020B0502040204020203" pitchFamily="34" charset="0"/>
                        </a:rPr>
                        <a:t> v3.0</a:t>
                      </a:r>
                      <a:endParaRPr lang="en-AU" sz="2400" b="0" dirty="0">
                        <a:solidFill>
                          <a:schemeClr val="tx1"/>
                        </a:solidFill>
                        <a:latin typeface="+mn-lt"/>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CD2E7"/>
                    </a:solidFill>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endParaRPr lang="en-AU" sz="2400" dirty="0">
                        <a:latin typeface="Segoe UI Light" panose="020B0502040204020203" pitchFamily="34" charset="0"/>
                        <a:cs typeface="Segoe UI Light" panose="020B0502040204020203" pitchFamily="34" charset="0"/>
                      </a:endParaRPr>
                    </a:p>
                  </a:txBody>
                  <a:tcPr/>
                </a:tc>
                <a:tc hMerge="1">
                  <a:txBody>
                    <a:bodyPr/>
                    <a:lstStyle/>
                    <a:p>
                      <a:pPr algn="ctr"/>
                      <a:endParaRPr lang="en-AU" sz="2400" b="0" dirty="0">
                        <a:solidFill>
                          <a:schemeClr val="tx1"/>
                        </a:solidFill>
                        <a:latin typeface="+mn-lt"/>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CD2E7"/>
                    </a:solidFill>
                  </a:tcPr>
                </a:tc>
                <a:extLst>
                  <a:ext uri="{0D108BD9-81ED-4DB2-BD59-A6C34878D82A}">
                    <a16:rowId xmlns:a16="http://schemas.microsoft.com/office/drawing/2014/main" val="4140195357"/>
                  </a:ext>
                </a:extLst>
              </a:tr>
            </a:tbl>
          </a:graphicData>
        </a:graphic>
      </p:graphicFrame>
      <p:sp>
        <p:nvSpPr>
          <p:cNvPr id="8" name="Rectangular Callout 8">
            <a:extLst>
              <a:ext uri="{FF2B5EF4-FFF2-40B4-BE49-F238E27FC236}">
                <a16:creationId xmlns:a16="http://schemas.microsoft.com/office/drawing/2014/main" id="{630B9100-E389-410E-BC07-79922D549883}"/>
              </a:ext>
            </a:extLst>
          </p:cNvPr>
          <p:cNvSpPr/>
          <p:nvPr/>
        </p:nvSpPr>
        <p:spPr>
          <a:xfrm>
            <a:off x="9829800" y="3900344"/>
            <a:ext cx="2066804" cy="619432"/>
          </a:xfrm>
          <a:prstGeom prst="wedgeRectCallout">
            <a:avLst>
              <a:gd name="adj1" fmla="val -37443"/>
              <a:gd name="adj2" fmla="val -91159"/>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Case-insensitive Version</a:t>
            </a:r>
          </a:p>
        </p:txBody>
      </p:sp>
    </p:spTree>
    <p:extLst>
      <p:ext uri="{BB962C8B-B14F-4D97-AF65-F5344CB8AC3E}">
        <p14:creationId xmlns:p14="http://schemas.microsoft.com/office/powerpoint/2010/main" val="27878014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Array Containment</a:t>
            </a:r>
          </a:p>
        </p:txBody>
      </p:sp>
      <p:sp>
        <p:nvSpPr>
          <p:cNvPr id="8" name="Rectangle 7"/>
          <p:cNvSpPr/>
          <p:nvPr/>
        </p:nvSpPr>
        <p:spPr>
          <a:xfrm>
            <a:off x="1798348" y="1351508"/>
            <a:ext cx="8595304"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1</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2</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3</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-contains</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2</a:t>
            </a:r>
          </a:p>
          <a:p>
            <a:r>
              <a:rPr lang="en-AU" sz="2400" dirty="0">
                <a:solidFill>
                  <a:srgbClr val="F5F5F5"/>
                </a:solidFill>
                <a:latin typeface="Lucida Console" panose="020B0609040504020204" pitchFamily="49" charset="0"/>
              </a:rPr>
              <a:t>True</a:t>
            </a:r>
          </a:p>
          <a:p>
            <a:endParaRPr lang="en-AU" sz="2400" dirty="0">
              <a:solidFill>
                <a:srgbClr val="DB7093"/>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a:t>
            </a:r>
            <a:r>
              <a:rPr lang="en-AU" sz="2400" dirty="0" err="1">
                <a:solidFill>
                  <a:srgbClr val="D3D3D3"/>
                </a:solidFill>
                <a:latin typeface="Lucida Console" panose="020B0609040504020204" pitchFamily="49" charset="0"/>
              </a:rPr>
              <a:t>,</a:t>
            </a:r>
            <a:r>
              <a:rPr lang="en-AU" sz="2400" dirty="0" err="1">
                <a:solidFill>
                  <a:srgbClr val="DB7093"/>
                </a:solidFill>
                <a:latin typeface="Lucida Console" panose="020B0609040504020204" pitchFamily="49" charset="0"/>
              </a:rPr>
              <a:t>"b"</a:t>
            </a:r>
            <a:r>
              <a:rPr lang="en-AU" sz="2400" dirty="0" err="1">
                <a:solidFill>
                  <a:srgbClr val="D3D3D3"/>
                </a:solidFill>
                <a:latin typeface="Lucida Console" panose="020B0609040504020204" pitchFamily="49" charset="0"/>
              </a:rPr>
              <a:t>,</a:t>
            </a:r>
            <a:r>
              <a:rPr lang="en-AU" sz="2400" dirty="0" err="1">
                <a:solidFill>
                  <a:srgbClr val="DB7093"/>
                </a:solidFill>
                <a:latin typeface="Lucida Console" panose="020B0609040504020204" pitchFamily="49" charset="0"/>
              </a:rPr>
              <a:t>"c</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notcontains</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a:t>
            </a:r>
          </a:p>
          <a:p>
            <a:r>
              <a:rPr lang="en-AU" sz="2400" dirty="0">
                <a:solidFill>
                  <a:srgbClr val="F5F5F5"/>
                </a:solidFill>
                <a:latin typeface="Lucida Console" panose="020B0609040504020204" pitchFamily="49" charset="0"/>
              </a:rPr>
              <a:t>False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2 </a:t>
            </a:r>
            <a:r>
              <a:rPr lang="en-AU" sz="2400" dirty="0">
                <a:solidFill>
                  <a:srgbClr val="D3D3D3"/>
                </a:solidFill>
                <a:latin typeface="Lucida Console" panose="020B0609040504020204" pitchFamily="49" charset="0"/>
              </a:rPr>
              <a:t>-in</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1</a:t>
            </a:r>
            <a:r>
              <a:rPr lang="en-AU" sz="2400" dirty="0">
                <a:solidFill>
                  <a:schemeClr val="bg1"/>
                </a:solidFill>
                <a:latin typeface="Lucida Console" panose="020B0609040504020204" pitchFamily="49" charset="0"/>
              </a:rPr>
              <a:t>,</a:t>
            </a:r>
            <a:r>
              <a:rPr lang="en-AU" sz="2400" dirty="0">
                <a:solidFill>
                  <a:srgbClr val="DB7093"/>
                </a:solidFill>
                <a:latin typeface="Lucida Console" panose="020B0609040504020204" pitchFamily="49" charset="0"/>
              </a:rPr>
              <a:t>2</a:t>
            </a:r>
            <a:r>
              <a:rPr lang="en-AU" sz="2400" dirty="0">
                <a:solidFill>
                  <a:schemeClr val="bg1"/>
                </a:solidFill>
                <a:latin typeface="Lucida Console" panose="020B0609040504020204" pitchFamily="49" charset="0"/>
              </a:rPr>
              <a:t>,</a:t>
            </a:r>
            <a:r>
              <a:rPr lang="en-AU" sz="2400" dirty="0">
                <a:solidFill>
                  <a:srgbClr val="DB7093"/>
                </a:solidFill>
                <a:latin typeface="Lucida Console" panose="020B0609040504020204" pitchFamily="49" charset="0"/>
              </a:rPr>
              <a:t>3 </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notin</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a:t>
            </a:r>
            <a:r>
              <a:rPr lang="en-AU" sz="2400" dirty="0" err="1">
                <a:solidFill>
                  <a:srgbClr val="D3D3D3"/>
                </a:solidFill>
                <a:latin typeface="Lucida Console" panose="020B0609040504020204" pitchFamily="49" charset="0"/>
              </a:rPr>
              <a:t>,</a:t>
            </a:r>
            <a:r>
              <a:rPr lang="en-AU" sz="2400" dirty="0" err="1">
                <a:solidFill>
                  <a:srgbClr val="DB7093"/>
                </a:solidFill>
                <a:latin typeface="Lucida Console" panose="020B0609040504020204" pitchFamily="49" charset="0"/>
              </a:rPr>
              <a:t>"b"</a:t>
            </a:r>
            <a:r>
              <a:rPr lang="en-AU" sz="2400" dirty="0" err="1">
                <a:solidFill>
                  <a:srgbClr val="D3D3D3"/>
                </a:solidFill>
                <a:latin typeface="Lucida Console" panose="020B0609040504020204" pitchFamily="49" charset="0"/>
              </a:rPr>
              <a:t>,</a:t>
            </a:r>
            <a:r>
              <a:rPr lang="en-AU" sz="2400" dirty="0" err="1">
                <a:solidFill>
                  <a:srgbClr val="DB7093"/>
                </a:solidFill>
                <a:latin typeface="Lucida Console" panose="020B0609040504020204" pitchFamily="49" charset="0"/>
              </a:rPr>
              <a:t>"c</a:t>
            </a:r>
            <a:r>
              <a:rPr lang="en-AU" sz="2400" dirty="0">
                <a:solidFill>
                  <a:srgbClr val="DB7093"/>
                </a:solidFill>
                <a:latin typeface="Lucida Console" panose="020B0609040504020204" pitchFamily="49" charset="0"/>
              </a:rPr>
              <a:t>" </a:t>
            </a:r>
          </a:p>
          <a:p>
            <a:r>
              <a:rPr lang="en-AU" sz="2400" dirty="0">
                <a:solidFill>
                  <a:srgbClr val="F5F5F5"/>
                </a:solidFill>
                <a:latin typeface="Lucida Console" panose="020B0609040504020204" pitchFamily="49" charset="0"/>
              </a:rPr>
              <a:t>False</a:t>
            </a:r>
          </a:p>
        </p:txBody>
      </p:sp>
    </p:spTree>
    <p:extLst>
      <p:ext uri="{BB962C8B-B14F-4D97-AF65-F5344CB8AC3E}">
        <p14:creationId xmlns:p14="http://schemas.microsoft.com/office/powerpoint/2010/main" val="20212422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 Containment</a:t>
            </a:r>
            <a:endParaRPr lang="en-US" dirty="0"/>
          </a:p>
        </p:txBody>
      </p:sp>
      <p:sp>
        <p:nvSpPr>
          <p:cNvPr id="8" name="Rectangle 7"/>
          <p:cNvSpPr/>
          <p:nvPr/>
        </p:nvSpPr>
        <p:spPr>
          <a:xfrm>
            <a:off x="1798348" y="1351508"/>
            <a:ext cx="8595304"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solidFill>
                  <a:srgbClr val="F5F5F5"/>
                </a:solidFill>
                <a:latin typeface="Lucida Console" panose="020B0609040504020204" pitchFamily="49" charset="0"/>
              </a:rPr>
              <a:t>(</a:t>
            </a:r>
            <a:r>
              <a:rPr lang="en-US" sz="2400" dirty="0">
                <a:solidFill>
                  <a:srgbClr val="E0FFFF"/>
                </a:solidFill>
                <a:latin typeface="Lucida Console" panose="020B0609040504020204" pitchFamily="49" charset="0"/>
              </a:rPr>
              <a:t>Get-Process</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-contains</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'Notepad' </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ServerList</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E0FFFF"/>
                </a:solidFill>
                <a:latin typeface="Lucida Console" panose="020B0609040504020204" pitchFamily="49" charset="0"/>
              </a:rPr>
              <a:t>Get-Content</a:t>
            </a:r>
            <a:r>
              <a:rPr lang="en-US" sz="2400" dirty="0">
                <a:solidFill>
                  <a:prstClr val="black"/>
                </a:solidFill>
                <a:latin typeface="Lucida Console" panose="020B0609040504020204" pitchFamily="49" charset="0"/>
              </a:rPr>
              <a:t> </a:t>
            </a:r>
            <a:r>
              <a:rPr lang="en-US" sz="2400" dirty="0">
                <a:solidFill>
                  <a:srgbClr val="EE82EE"/>
                </a:solidFill>
                <a:latin typeface="Lucida Console" panose="020B0609040504020204" pitchFamily="49" charset="0"/>
              </a:rPr>
              <a:t>.\textfile.txt</a:t>
            </a:r>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ServerList</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-contains</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'Server10' </a:t>
            </a:r>
          </a:p>
          <a:p>
            <a:r>
              <a:rPr lang="en-AU" sz="2400" dirty="0">
                <a:solidFill>
                  <a:srgbClr val="F5F5F5"/>
                </a:solidFill>
                <a:latin typeface="Lucida Console" panose="020B0609040504020204" pitchFamily="49" charset="0"/>
              </a:rPr>
              <a:t>True</a:t>
            </a:r>
          </a:p>
          <a:p>
            <a:endParaRPr lang="en-US"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US" sz="2400" dirty="0">
                <a:solidFill>
                  <a:srgbClr val="DB7093"/>
                </a:solidFill>
                <a:latin typeface="Lucida Console" panose="020B0609040504020204" pitchFamily="49" charset="0"/>
              </a:rPr>
              <a:t>'Server20'</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-in</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ServerList</a:t>
            </a:r>
            <a:endParaRPr lang="en-US" sz="2400" dirty="0">
              <a:solidFill>
                <a:srgbClr val="FF4500"/>
              </a:solidFill>
              <a:latin typeface="Lucida Console" panose="020B0609040504020204" pitchFamily="49" charset="0"/>
            </a:endParaRPr>
          </a:p>
          <a:p>
            <a:r>
              <a:rPr lang="en-AU" sz="2400" dirty="0">
                <a:solidFill>
                  <a:srgbClr val="F5F5F5"/>
                </a:solidFill>
                <a:latin typeface="Lucida Console" panose="020B0609040504020204" pitchFamily="49" charset="0"/>
              </a:rPr>
              <a:t>True</a:t>
            </a:r>
            <a:endParaRPr lang="en-AU" sz="2800" dirty="0">
              <a:solidFill>
                <a:srgbClr val="F5F5F5"/>
              </a:solidFill>
              <a:latin typeface="Lucida Console" panose="020B0609040504020204" pitchFamily="49" charset="0"/>
            </a:endParaRPr>
          </a:p>
        </p:txBody>
      </p:sp>
      <p:pic>
        <p:nvPicPr>
          <p:cNvPr id="9" name="Picture 8"/>
          <p:cNvPicPr>
            <a:picLocks noChangeAspect="1"/>
          </p:cNvPicPr>
          <p:nvPr/>
        </p:nvPicPr>
        <p:blipFill>
          <a:blip r:embed="rId3"/>
          <a:stretch>
            <a:fillRect/>
          </a:stretch>
        </p:blipFill>
        <p:spPr>
          <a:xfrm>
            <a:off x="8717304" y="3962447"/>
            <a:ext cx="3017496" cy="2738771"/>
          </a:xfrm>
          <a:prstGeom prst="rect">
            <a:avLst/>
          </a:prstGeom>
        </p:spPr>
      </p:pic>
    </p:spTree>
    <p:extLst>
      <p:ext uri="{BB962C8B-B14F-4D97-AF65-F5344CB8AC3E}">
        <p14:creationId xmlns:p14="http://schemas.microsoft.com/office/powerpoint/2010/main" val="30906200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39451799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a:t>Operator Case Sensitivity</a:t>
            </a:r>
            <a:endParaRPr lang="en-AU" dirty="0"/>
          </a:p>
        </p:txBody>
      </p:sp>
      <p:sp>
        <p:nvSpPr>
          <p:cNvPr id="7" name="Rectangle 6"/>
          <p:cNvSpPr/>
          <p:nvPr/>
        </p:nvSpPr>
        <p:spPr>
          <a:xfrm>
            <a:off x="269241" y="1905506"/>
            <a:ext cx="5598160" cy="3785652"/>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-eq</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"ABCD" </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-like</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 </a:t>
            </a:r>
          </a:p>
          <a:p>
            <a:r>
              <a:rPr lang="en-AU" sz="2400" dirty="0">
                <a:solidFill>
                  <a:srgbClr val="F5F5F5"/>
                </a:solidFill>
                <a:latin typeface="Lucida Console" panose="020B0609040504020204" pitchFamily="49" charset="0"/>
              </a:rPr>
              <a:t>True</a:t>
            </a:r>
          </a:p>
          <a:p>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-match</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“ABCD$" </a:t>
            </a:r>
          </a:p>
          <a:p>
            <a:r>
              <a:rPr lang="en-AU" sz="2400" dirty="0">
                <a:solidFill>
                  <a:srgbClr val="F5F5F5"/>
                </a:solidFill>
                <a:latin typeface="Lucida Console" panose="020B0609040504020204" pitchFamily="49" charset="0"/>
              </a:rPr>
              <a:t>True</a:t>
            </a:r>
          </a:p>
        </p:txBody>
      </p:sp>
      <p:sp>
        <p:nvSpPr>
          <p:cNvPr id="6" name="Rectangle 5">
            <a:extLst>
              <a:ext uri="{FF2B5EF4-FFF2-40B4-BE49-F238E27FC236}">
                <a16:creationId xmlns:a16="http://schemas.microsoft.com/office/drawing/2014/main" id="{671FCBFD-2EE9-4BFD-9888-7610C60D8DCB}"/>
              </a:ext>
            </a:extLst>
          </p:cNvPr>
          <p:cNvSpPr/>
          <p:nvPr/>
        </p:nvSpPr>
        <p:spPr>
          <a:xfrm>
            <a:off x="6259729" y="1905506"/>
            <a:ext cx="5777552" cy="3785652"/>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ceq</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"ABCD" </a:t>
            </a:r>
          </a:p>
          <a:p>
            <a:r>
              <a:rPr lang="en-AU" sz="2400" dirty="0">
                <a:solidFill>
                  <a:srgbClr val="F5F5F5"/>
                </a:solidFill>
                <a:latin typeface="Lucida Console" panose="020B0609040504020204" pitchFamily="49" charset="0"/>
              </a:rPr>
              <a:t>False</a:t>
            </a:r>
          </a:p>
          <a:p>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clike</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 </a:t>
            </a:r>
          </a:p>
          <a:p>
            <a:r>
              <a:rPr lang="en-AU" sz="2400" dirty="0">
                <a:solidFill>
                  <a:srgbClr val="F5F5F5"/>
                </a:solidFill>
                <a:latin typeface="Lucida Console" panose="020B0609040504020204" pitchFamily="49" charset="0"/>
              </a:rPr>
              <a:t>False</a:t>
            </a:r>
          </a:p>
          <a:p>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abcd</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cmatch</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“ABCD$" </a:t>
            </a:r>
          </a:p>
          <a:p>
            <a:r>
              <a:rPr lang="en-AU" sz="2400" dirty="0">
                <a:solidFill>
                  <a:srgbClr val="F5F5F5"/>
                </a:solidFill>
                <a:latin typeface="Lucida Console" panose="020B0609040504020204" pitchFamily="49" charset="0"/>
              </a:rPr>
              <a:t>False</a:t>
            </a:r>
          </a:p>
        </p:txBody>
      </p:sp>
    </p:spTree>
    <p:extLst>
      <p:ext uri="{BB962C8B-B14F-4D97-AF65-F5344CB8AC3E}">
        <p14:creationId xmlns:p14="http://schemas.microsoft.com/office/powerpoint/2010/main" val="30447267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HIDDEN - Slide28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Advanced Operators</a:t>
            </a:r>
            <a:endParaRPr lang="en-US" sz="3600" dirty="0">
              <a:solidFill>
                <a:schemeClr val="tx1"/>
              </a:solidFill>
            </a:endParaRPr>
          </a:p>
        </p:txBody>
      </p:sp>
    </p:spTree>
    <p:extLst>
      <p:ext uri="{BB962C8B-B14F-4D97-AF65-F5344CB8AC3E}">
        <p14:creationId xmlns:p14="http://schemas.microsoft.com/office/powerpoint/2010/main" val="12722860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456629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HIDDEN - Slide29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Logical Operators</a:t>
            </a:r>
            <a:endParaRPr lang="en-US" dirty="0"/>
          </a:p>
        </p:txBody>
      </p:sp>
    </p:spTree>
    <p:extLst>
      <p:ext uri="{BB962C8B-B14F-4D97-AF65-F5344CB8AC3E}">
        <p14:creationId xmlns:p14="http://schemas.microsoft.com/office/powerpoint/2010/main" val="180501451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B731A1-B187-478C-A089-6B0169EC23DC}"/>
              </a:ext>
            </a:extLst>
          </p:cNvPr>
          <p:cNvSpPr>
            <a:spLocks noGrp="1"/>
          </p:cNvSpPr>
          <p:nvPr>
            <p:ph type="body" sz="quarter" idx="10"/>
          </p:nvPr>
        </p:nvSpPr>
        <p:spPr>
          <a:xfrm>
            <a:off x="269239" y="1189177"/>
            <a:ext cx="11653523" cy="1046440"/>
          </a:xfrm>
        </p:spPr>
        <p:txBody>
          <a:bodyPr/>
          <a:lstStyle/>
          <a:p>
            <a:pPr marL="342900" indent="-342900"/>
            <a:r>
              <a:rPr lang="en-AU" dirty="0">
                <a:latin typeface="Segoe UI Light" panose="020B0502040204020203" pitchFamily="34" charset="0"/>
                <a:cs typeface="Segoe UI Light" panose="020B0502040204020203" pitchFamily="34" charset="0"/>
              </a:rPr>
              <a:t>Connect statements</a:t>
            </a:r>
          </a:p>
          <a:p>
            <a:pPr marL="342900" indent="-342900"/>
            <a:r>
              <a:rPr lang="en-AU" dirty="0">
                <a:latin typeface="Segoe UI Light" panose="020B0502040204020203" pitchFamily="34" charset="0"/>
                <a:cs typeface="Segoe UI Light" panose="020B0502040204020203" pitchFamily="34" charset="0"/>
              </a:rPr>
              <a:t>Co</a:t>
            </a:r>
            <a:r>
              <a:rPr lang="en-US" dirty="0" err="1">
                <a:latin typeface="Segoe UI Light" panose="020B0502040204020203" pitchFamily="34" charset="0"/>
                <a:cs typeface="Segoe UI Light" panose="020B0502040204020203" pitchFamily="34" charset="0"/>
              </a:rPr>
              <a:t>mpound</a:t>
            </a:r>
            <a:r>
              <a:rPr lang="en-US" dirty="0">
                <a:latin typeface="Segoe UI Light" panose="020B0502040204020203" pitchFamily="34" charset="0"/>
                <a:cs typeface="Segoe UI Light" panose="020B0502040204020203" pitchFamily="34" charset="0"/>
              </a:rPr>
              <a:t> conditions</a:t>
            </a:r>
          </a:p>
        </p:txBody>
      </p:sp>
      <p:sp>
        <p:nvSpPr>
          <p:cNvPr id="2" name="Title 1"/>
          <p:cNvSpPr>
            <a:spLocks noGrp="1"/>
          </p:cNvSpPr>
          <p:nvPr>
            <p:ph type="title"/>
          </p:nvPr>
        </p:nvSpPr>
        <p:spPr/>
        <p:txBody>
          <a:bodyPr/>
          <a:lstStyle/>
          <a:p>
            <a:r>
              <a:rPr lang="en-AU"/>
              <a:t>Logical Operators</a:t>
            </a:r>
            <a:endParaRPr lang="en-AU" dirty="0"/>
          </a:p>
        </p:txBody>
      </p:sp>
      <p:graphicFrame>
        <p:nvGraphicFramePr>
          <p:cNvPr id="9" name="Content Placeholder 5">
            <a:extLst>
              <a:ext uri="{FF2B5EF4-FFF2-40B4-BE49-F238E27FC236}">
                <a16:creationId xmlns:a16="http://schemas.microsoft.com/office/drawing/2014/main" id="{40F348A2-76D5-499A-ABDE-60107A9A1082}"/>
              </a:ext>
            </a:extLst>
          </p:cNvPr>
          <p:cNvGraphicFramePr>
            <a:graphicFrameLocks/>
          </p:cNvGraphicFramePr>
          <p:nvPr>
            <p:extLst>
              <p:ext uri="{D42A27DB-BD31-4B8C-83A1-F6EECF244321}">
                <p14:modId xmlns:p14="http://schemas.microsoft.com/office/powerpoint/2010/main" val="3310439560"/>
              </p:ext>
            </p:extLst>
          </p:nvPr>
        </p:nvGraphicFramePr>
        <p:xfrm>
          <a:off x="458511" y="2488646"/>
          <a:ext cx="11186953" cy="3328830"/>
        </p:xfrm>
        <a:graphic>
          <a:graphicData uri="http://schemas.openxmlformats.org/drawingml/2006/table">
            <a:tbl>
              <a:tblPr firstRow="1" bandRow="1">
                <a:tableStyleId>{F5AB1C69-6EDB-4FF4-983F-18BD219EF322}</a:tableStyleId>
              </a:tblPr>
              <a:tblGrid>
                <a:gridCol w="1559477">
                  <a:extLst>
                    <a:ext uri="{9D8B030D-6E8A-4147-A177-3AD203B41FA5}">
                      <a16:colId xmlns:a16="http://schemas.microsoft.com/office/drawing/2014/main" val="1800993628"/>
                    </a:ext>
                  </a:extLst>
                </a:gridCol>
                <a:gridCol w="9627476">
                  <a:extLst>
                    <a:ext uri="{9D8B030D-6E8A-4147-A177-3AD203B41FA5}">
                      <a16:colId xmlns:a16="http://schemas.microsoft.com/office/drawing/2014/main" val="1667938851"/>
                    </a:ext>
                  </a:extLst>
                </a:gridCol>
              </a:tblGrid>
              <a:tr h="66576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Operator</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272636474"/>
                  </a:ext>
                </a:extLst>
              </a:tr>
              <a:tr h="66576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-and</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TRUE only when both statements are TRUE.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51268733"/>
                  </a:ext>
                </a:extLst>
              </a:tr>
              <a:tr h="66576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-or</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TRUE when either or both statements are TRUE.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57016673"/>
                  </a:ext>
                </a:extLst>
              </a:tr>
              <a:tr h="66576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a:t>
                      </a:r>
                      <a:r>
                        <a:rPr lang="en-AU" sz="2400" dirty="0" err="1"/>
                        <a:t>xor</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TRUE only when one of the statements is TRUE and the other is FALSE.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65446703"/>
                  </a:ext>
                </a:extLst>
              </a:tr>
              <a:tr h="66576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-not or !</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Negates the statement that follows it.</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869953157"/>
                  </a:ext>
                </a:extLst>
              </a:tr>
            </a:tbl>
          </a:graphicData>
        </a:graphic>
      </p:graphicFrame>
    </p:spTree>
    <p:extLst>
      <p:ext uri="{BB962C8B-B14F-4D97-AF65-F5344CB8AC3E}">
        <p14:creationId xmlns:p14="http://schemas.microsoft.com/office/powerpoint/2010/main" val="29386327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t>-and, –or, –</a:t>
            </a:r>
            <a:r>
              <a:rPr lang="en-AU" dirty="0" err="1"/>
              <a:t>xor</a:t>
            </a:r>
            <a:r>
              <a:rPr lang="en-AU" dirty="0"/>
              <a:t>, -not, !</a:t>
            </a:r>
            <a:br>
              <a:rPr lang="en-AU" dirty="0"/>
            </a:br>
            <a:endParaRPr lang="en-AU" dirty="0"/>
          </a:p>
        </p:txBody>
      </p:sp>
      <p:sp>
        <p:nvSpPr>
          <p:cNvPr id="7" name="Rectangle 6"/>
          <p:cNvSpPr/>
          <p:nvPr/>
        </p:nvSpPr>
        <p:spPr>
          <a:xfrm>
            <a:off x="1066800" y="1169842"/>
            <a:ext cx="10058400" cy="5324535"/>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4</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8</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–and</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True</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4</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8</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–or </a:t>
            </a:r>
            <a:r>
              <a:rPr lang="en-AU" sz="2000" dirty="0">
                <a:solidFill>
                  <a:srgbClr val="F5F5F5"/>
                </a:solidFill>
                <a:latin typeface="Lucida Console" panose="020B0609040504020204" pitchFamily="49" charset="0"/>
              </a:rPr>
              <a:t>(</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4</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True</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4</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8</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xor</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False</a:t>
            </a:r>
          </a:p>
          <a:p>
            <a:endParaRPr lang="en-AU" sz="2000" dirty="0">
              <a:solidFill>
                <a:srgbClr val="F5F5F5"/>
              </a:solidFill>
              <a:latin typeface="Lucida Console" panose="020B0609040504020204" pitchFamily="49" charset="0"/>
            </a:endParaRPr>
          </a:p>
          <a:p>
            <a:r>
              <a:rPr lang="fr-FR" sz="2000" dirty="0">
                <a:solidFill>
                  <a:srgbClr val="F5F5F5"/>
                </a:solidFill>
                <a:latin typeface="Lucida Console" panose="020B0609040504020204" pitchFamily="49" charset="0"/>
              </a:rPr>
              <a:t>PS C:\&gt; </a:t>
            </a:r>
            <a:r>
              <a:rPr lang="fr-FR" sz="2000" dirty="0">
                <a:solidFill>
                  <a:srgbClr val="D3D3D3"/>
                </a:solidFill>
                <a:latin typeface="Lucida Console" panose="020B0609040504020204" pitchFamily="49" charset="0"/>
              </a:rPr>
              <a:t>-not </a:t>
            </a:r>
            <a:r>
              <a:rPr lang="fr-FR" sz="2000" dirty="0">
                <a:solidFill>
                  <a:srgbClr val="F5F5F5"/>
                </a:solidFill>
                <a:latin typeface="Lucida Console" panose="020B0609040504020204" pitchFamily="49" charset="0"/>
              </a:rPr>
              <a:t>(</a:t>
            </a:r>
            <a:r>
              <a:rPr lang="fr-FR" sz="2000" dirty="0">
                <a:solidFill>
                  <a:srgbClr val="FFE4C4"/>
                </a:solidFill>
                <a:latin typeface="Lucida Console" panose="020B0609040504020204" pitchFamily="49" charset="0"/>
              </a:rPr>
              <a:t>4</a:t>
            </a:r>
            <a:r>
              <a:rPr lang="fr-FR" sz="2000" dirty="0">
                <a:solidFill>
                  <a:srgbClr val="F5F5F5"/>
                </a:solidFill>
                <a:latin typeface="Lucida Console" panose="020B0609040504020204" pitchFamily="49" charset="0"/>
              </a:rPr>
              <a:t> </a:t>
            </a:r>
            <a:r>
              <a:rPr lang="fr-FR" sz="2000" dirty="0">
                <a:solidFill>
                  <a:srgbClr val="D3D3D3"/>
                </a:solidFill>
                <a:latin typeface="Lucida Console" panose="020B0609040504020204" pitchFamily="49" charset="0"/>
              </a:rPr>
              <a:t>–</a:t>
            </a:r>
            <a:r>
              <a:rPr lang="fr-FR" sz="2000" dirty="0" err="1">
                <a:solidFill>
                  <a:srgbClr val="D3D3D3"/>
                </a:solidFill>
                <a:latin typeface="Lucida Console" panose="020B0609040504020204" pitchFamily="49" charset="0"/>
              </a:rPr>
              <a:t>lt</a:t>
            </a:r>
            <a:r>
              <a:rPr lang="fr-FR" sz="2000" dirty="0">
                <a:solidFill>
                  <a:srgbClr val="F5F5F5"/>
                </a:solidFill>
                <a:latin typeface="Lucida Console" panose="020B0609040504020204" pitchFamily="49" charset="0"/>
              </a:rPr>
              <a:t> </a:t>
            </a:r>
            <a:r>
              <a:rPr lang="fr-FR" sz="2000" dirty="0">
                <a:solidFill>
                  <a:srgbClr val="FFE4C4"/>
                </a:solidFill>
                <a:latin typeface="Lucida Console" panose="020B0609040504020204" pitchFamily="49" charset="0"/>
              </a:rPr>
              <a:t>8</a:t>
            </a:r>
            <a:r>
              <a:rPr lang="fr-FR"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False</a:t>
            </a:r>
          </a:p>
          <a:p>
            <a:endParaRPr lang="en-AU" sz="2000" dirty="0">
              <a:solidFill>
                <a:srgbClr val="F5F5F5"/>
              </a:solidFill>
              <a:latin typeface="Lucida Console" panose="020B0609040504020204" pitchFamily="49" charset="0"/>
            </a:endParaRPr>
          </a:p>
          <a:p>
            <a:r>
              <a:rPr lang="fr-FR" sz="2000" dirty="0">
                <a:solidFill>
                  <a:srgbClr val="F5F5F5"/>
                </a:solidFill>
                <a:latin typeface="Lucida Console" panose="020B0609040504020204" pitchFamily="49" charset="0"/>
              </a:rPr>
              <a:t>PS C:\&gt; </a:t>
            </a:r>
            <a:r>
              <a:rPr lang="fr-FR"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Test-Path</a:t>
            </a:r>
            <a:r>
              <a:rPr lang="en-US" sz="2000" dirty="0">
                <a:solidFill>
                  <a:prstClr val="black"/>
                </a:solidFill>
                <a:latin typeface="Lucida Console" panose="020B0609040504020204" pitchFamily="49" charset="0"/>
              </a:rPr>
              <a:t> </a:t>
            </a:r>
            <a:r>
              <a:rPr lang="en-US" sz="2000" dirty="0">
                <a:solidFill>
                  <a:srgbClr val="EE82EE"/>
                </a:solidFill>
                <a:latin typeface="Lucida Console" panose="020B0609040504020204" pitchFamily="49" charset="0"/>
              </a:rPr>
              <a:t>C:\Windows</a:t>
            </a:r>
            <a:r>
              <a:rPr lang="en-US"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False</a:t>
            </a:r>
          </a:p>
          <a:p>
            <a:endParaRPr lang="en-AU" sz="2000" dirty="0">
              <a:solidFill>
                <a:srgbClr val="F5F5F5"/>
              </a:solidFill>
              <a:latin typeface="Lucida Console" panose="020B0609040504020204" pitchFamily="49" charset="0"/>
            </a:endParaRPr>
          </a:p>
          <a:p>
            <a:r>
              <a:rPr lang="fr-FR" sz="2000" dirty="0">
                <a:solidFill>
                  <a:srgbClr val="F5F5F5"/>
                </a:solidFill>
                <a:latin typeface="Lucida Console" panose="020B0609040504020204" pitchFamily="49" charset="0"/>
              </a:rPr>
              <a:t>PS C:\&gt; </a:t>
            </a:r>
            <a:r>
              <a:rPr lang="en-AU" sz="2000" dirty="0">
                <a:solidFill>
                  <a:srgbClr val="F5F5F5"/>
                </a:solidFill>
                <a:latin typeface="Lucida Console" panose="020B0609040504020204" pitchFamily="49" charset="0"/>
              </a:rPr>
              <a:t>(</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3</a:t>
            </a:r>
            <a:r>
              <a:rPr lang="en-AU" sz="2000" dirty="0">
                <a:solidFill>
                  <a:srgbClr val="F5F5F5"/>
                </a:solidFill>
                <a:latin typeface="Lucida Console" panose="020B0609040504020204" pitchFamily="49" charset="0"/>
              </a:rPr>
              <a:t> –or </a:t>
            </a:r>
            <a:r>
              <a:rPr lang="en-AU" sz="2000" dirty="0">
                <a:solidFill>
                  <a:srgbClr val="FFE4C4"/>
                </a:solidFill>
                <a:latin typeface="Lucida Console" panose="020B0609040504020204" pitchFamily="49" charset="0"/>
              </a:rPr>
              <a:t>4</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8</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–and</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 </a:t>
            </a:r>
            <a:r>
              <a:rPr lang="en-AU" sz="2000" dirty="0">
                <a:solidFill>
                  <a:srgbClr val="D3D3D3"/>
                </a:solidFill>
                <a:latin typeface="Lucida Console" panose="020B0609040504020204" pitchFamily="49" charset="0"/>
              </a:rPr>
              <a:t>–and </a:t>
            </a:r>
            <a:r>
              <a:rPr lang="en-AU" sz="2000" dirty="0">
                <a:solidFill>
                  <a:srgbClr val="FFE4C4"/>
                </a:solidFill>
                <a:latin typeface="Lucida Console" panose="020B0609040504020204" pitchFamily="49" charset="0"/>
              </a:rPr>
              <a:t>20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gt</a:t>
            </a:r>
            <a:r>
              <a:rPr lang="en-AU" sz="2000" dirty="0">
                <a:solidFill>
                  <a:srgbClr val="D3D3D3"/>
                </a:solidFill>
                <a:latin typeface="Lucida Console" panose="020B0609040504020204" pitchFamily="49" charset="0"/>
              </a:rPr>
              <a:t> </a:t>
            </a:r>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endParaRPr lang="en-US" sz="2000" dirty="0"/>
          </a:p>
          <a:p>
            <a:r>
              <a:rPr lang="en-AU" sz="2000" dirty="0">
                <a:solidFill>
                  <a:srgbClr val="F5F5F5"/>
                </a:solidFill>
                <a:latin typeface="Lucida Console" panose="020B0609040504020204" pitchFamily="49" charset="0"/>
              </a:rPr>
              <a:t>True</a:t>
            </a:r>
          </a:p>
        </p:txBody>
      </p:sp>
    </p:spTree>
    <p:extLst>
      <p:ext uri="{BB962C8B-B14F-4D97-AF65-F5344CB8AC3E}">
        <p14:creationId xmlns:p14="http://schemas.microsoft.com/office/powerpoint/2010/main" val="30309143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HIDDEN - Slide29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Logical operators</a:t>
            </a:r>
            <a:endParaRPr lang="en-US" sz="3600" dirty="0">
              <a:solidFill>
                <a:schemeClr val="tx1"/>
              </a:solidFill>
            </a:endParaRPr>
          </a:p>
        </p:txBody>
      </p:sp>
    </p:spTree>
    <p:extLst>
      <p:ext uri="{BB962C8B-B14F-4D97-AF65-F5344CB8AC3E}">
        <p14:creationId xmlns:p14="http://schemas.microsoft.com/office/powerpoint/2010/main" val="18696922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HIDDEN - Slide29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Range Operators</a:t>
            </a:r>
            <a:endParaRPr lang="en-US" dirty="0"/>
          </a:p>
        </p:txBody>
      </p:sp>
    </p:spTree>
    <p:extLst>
      <p:ext uri="{BB962C8B-B14F-4D97-AF65-F5344CB8AC3E}">
        <p14:creationId xmlns:p14="http://schemas.microsoft.com/office/powerpoint/2010/main" val="213936758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Range Operator</a:t>
            </a:r>
            <a:endParaRPr lang="en-US" dirty="0"/>
          </a:p>
        </p:txBody>
      </p:sp>
      <p:sp>
        <p:nvSpPr>
          <p:cNvPr id="7" name="Content Placeholder 6"/>
          <p:cNvSpPr>
            <a:spLocks noGrp="1"/>
          </p:cNvSpPr>
          <p:nvPr>
            <p:ph type="body" sz="quarter" idx="10"/>
          </p:nvPr>
        </p:nvSpPr>
        <p:spPr/>
        <p:txBody>
          <a:bodyPr/>
          <a:lstStyle/>
          <a:p>
            <a:r>
              <a:rPr lang="en-AU"/>
              <a:t>Numerical</a:t>
            </a:r>
          </a:p>
          <a:p>
            <a:endParaRPr lang="en-AU"/>
          </a:p>
          <a:p>
            <a:endParaRPr lang="en-AU"/>
          </a:p>
          <a:p>
            <a:endParaRPr lang="en-US" dirty="0"/>
          </a:p>
        </p:txBody>
      </p:sp>
      <p:sp>
        <p:nvSpPr>
          <p:cNvPr id="5" name="Rectangle 4"/>
          <p:cNvSpPr/>
          <p:nvPr/>
        </p:nvSpPr>
        <p:spPr>
          <a:xfrm>
            <a:off x="266921" y="2072193"/>
            <a:ext cx="2590800"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FFE4C4"/>
                </a:solidFill>
                <a:latin typeface="Lucida Console" panose="020B0609040504020204" pitchFamily="49" charset="0"/>
              </a:rPr>
              <a:t>1</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10</a:t>
            </a:r>
          </a:p>
          <a:p>
            <a:r>
              <a:rPr lang="en-AU" sz="2400" dirty="0">
                <a:solidFill>
                  <a:srgbClr val="F5F5F5"/>
                </a:solidFill>
                <a:latin typeface="Lucida Console" panose="020B0609040504020204" pitchFamily="49" charset="0"/>
              </a:rPr>
              <a:t>1</a:t>
            </a:r>
          </a:p>
          <a:p>
            <a:r>
              <a:rPr lang="en-AU" sz="2400" dirty="0">
                <a:solidFill>
                  <a:srgbClr val="F5F5F5"/>
                </a:solidFill>
                <a:latin typeface="Lucida Console" panose="020B0609040504020204" pitchFamily="49" charset="0"/>
              </a:rPr>
              <a:t>2</a:t>
            </a:r>
          </a:p>
          <a:p>
            <a:r>
              <a:rPr lang="en-AU" sz="2400" dirty="0">
                <a:solidFill>
                  <a:srgbClr val="F5F5F5"/>
                </a:solidFill>
                <a:latin typeface="Lucida Console" panose="020B0609040504020204" pitchFamily="49" charset="0"/>
              </a:rPr>
              <a:t>3</a:t>
            </a:r>
          </a:p>
          <a:p>
            <a:r>
              <a:rPr lang="en-AU" sz="2400" dirty="0">
                <a:solidFill>
                  <a:srgbClr val="F5F5F5"/>
                </a:solidFill>
                <a:latin typeface="Lucida Console" panose="020B0609040504020204" pitchFamily="49" charset="0"/>
              </a:rPr>
              <a:t>4</a:t>
            </a:r>
          </a:p>
          <a:p>
            <a:r>
              <a:rPr lang="en-AU" sz="2400" dirty="0">
                <a:solidFill>
                  <a:srgbClr val="F5F5F5"/>
                </a:solidFill>
                <a:latin typeface="Lucida Console" panose="020B0609040504020204" pitchFamily="49" charset="0"/>
              </a:rPr>
              <a:t>5</a:t>
            </a:r>
          </a:p>
          <a:p>
            <a:r>
              <a:rPr lang="en-AU" sz="2400" dirty="0">
                <a:solidFill>
                  <a:srgbClr val="F5F5F5"/>
                </a:solidFill>
                <a:latin typeface="Lucida Console" panose="020B0609040504020204" pitchFamily="49" charset="0"/>
              </a:rPr>
              <a:t>6</a:t>
            </a:r>
          </a:p>
          <a:p>
            <a:r>
              <a:rPr lang="en-AU" sz="2400" dirty="0">
                <a:solidFill>
                  <a:srgbClr val="F5F5F5"/>
                </a:solidFill>
                <a:latin typeface="Lucida Console" panose="020B0609040504020204" pitchFamily="49" charset="0"/>
              </a:rPr>
              <a:t>7</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10</a:t>
            </a:r>
          </a:p>
        </p:txBody>
      </p:sp>
      <p:sp>
        <p:nvSpPr>
          <p:cNvPr id="11" name="Rectangle 10"/>
          <p:cNvSpPr/>
          <p:nvPr/>
        </p:nvSpPr>
        <p:spPr>
          <a:xfrm>
            <a:off x="3161150" y="2072193"/>
            <a:ext cx="2815336"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FFE4C4"/>
                </a:solidFill>
                <a:latin typeface="Lucida Console" panose="020B0609040504020204" pitchFamily="49" charset="0"/>
              </a:rPr>
              <a:t>11</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20</a:t>
            </a:r>
          </a:p>
          <a:p>
            <a:r>
              <a:rPr lang="en-AU" sz="2400" dirty="0">
                <a:solidFill>
                  <a:srgbClr val="F5F5F5"/>
                </a:solidFill>
                <a:latin typeface="Lucida Console" panose="020B0609040504020204" pitchFamily="49" charset="0"/>
              </a:rPr>
              <a:t>11</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13</a:t>
            </a:r>
          </a:p>
          <a:p>
            <a:r>
              <a:rPr lang="en-AU" sz="2400" dirty="0">
                <a:solidFill>
                  <a:srgbClr val="F5F5F5"/>
                </a:solidFill>
                <a:latin typeface="Lucida Console" panose="020B0609040504020204" pitchFamily="49" charset="0"/>
              </a:rPr>
              <a:t>14</a:t>
            </a:r>
          </a:p>
          <a:p>
            <a:r>
              <a:rPr lang="en-AU" sz="2400" dirty="0">
                <a:solidFill>
                  <a:srgbClr val="F5F5F5"/>
                </a:solidFill>
                <a:latin typeface="Lucida Console" panose="020B0609040504020204" pitchFamily="49" charset="0"/>
              </a:rPr>
              <a:t>15</a:t>
            </a:r>
          </a:p>
          <a:p>
            <a:r>
              <a:rPr lang="en-AU" sz="2400" dirty="0">
                <a:solidFill>
                  <a:srgbClr val="F5F5F5"/>
                </a:solidFill>
                <a:latin typeface="Lucida Console" panose="020B0609040504020204" pitchFamily="49" charset="0"/>
              </a:rPr>
              <a:t>16</a:t>
            </a:r>
          </a:p>
          <a:p>
            <a:r>
              <a:rPr lang="en-AU" sz="2400" dirty="0">
                <a:solidFill>
                  <a:srgbClr val="F5F5F5"/>
                </a:solidFill>
                <a:latin typeface="Lucida Console" panose="020B0609040504020204" pitchFamily="49" charset="0"/>
              </a:rPr>
              <a:t>17</a:t>
            </a:r>
          </a:p>
          <a:p>
            <a:r>
              <a:rPr lang="en-AU" sz="2400" dirty="0">
                <a:solidFill>
                  <a:srgbClr val="F5F5F5"/>
                </a:solidFill>
                <a:latin typeface="Lucida Console" panose="020B0609040504020204" pitchFamily="49" charset="0"/>
              </a:rPr>
              <a:t>18</a:t>
            </a:r>
          </a:p>
          <a:p>
            <a:r>
              <a:rPr lang="en-AU" sz="2400" dirty="0">
                <a:solidFill>
                  <a:srgbClr val="F5F5F5"/>
                </a:solidFill>
                <a:latin typeface="Lucida Console" panose="020B0609040504020204" pitchFamily="49" charset="0"/>
              </a:rPr>
              <a:t>19</a:t>
            </a:r>
          </a:p>
          <a:p>
            <a:r>
              <a:rPr lang="en-AU" sz="2400" dirty="0">
                <a:solidFill>
                  <a:srgbClr val="F5F5F5"/>
                </a:solidFill>
                <a:latin typeface="Lucida Console" panose="020B0609040504020204" pitchFamily="49" charset="0"/>
              </a:rPr>
              <a:t>20</a:t>
            </a:r>
          </a:p>
        </p:txBody>
      </p:sp>
      <p:sp>
        <p:nvSpPr>
          <p:cNvPr id="12" name="Rectangle 11"/>
          <p:cNvSpPr/>
          <p:nvPr/>
        </p:nvSpPr>
        <p:spPr>
          <a:xfrm>
            <a:off x="6279915" y="2057400"/>
            <a:ext cx="2590800"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FFE4C4"/>
                </a:solidFill>
                <a:latin typeface="Lucida Console" panose="020B0609040504020204" pitchFamily="49" charset="0"/>
              </a:rPr>
              <a:t>5..-4</a:t>
            </a:r>
          </a:p>
          <a:p>
            <a:r>
              <a:rPr lang="en-AU" sz="2400" dirty="0">
                <a:solidFill>
                  <a:srgbClr val="F5F5F5"/>
                </a:solidFill>
                <a:latin typeface="Lucida Console" panose="020B0609040504020204" pitchFamily="49" charset="0"/>
              </a:rPr>
              <a:t>5</a:t>
            </a:r>
          </a:p>
          <a:p>
            <a:r>
              <a:rPr lang="en-AU" sz="2400" dirty="0">
                <a:solidFill>
                  <a:srgbClr val="F5F5F5"/>
                </a:solidFill>
                <a:latin typeface="Lucida Console" panose="020B0609040504020204" pitchFamily="49" charset="0"/>
              </a:rPr>
              <a:t>4</a:t>
            </a:r>
          </a:p>
          <a:p>
            <a:r>
              <a:rPr lang="en-AU" sz="2400" dirty="0">
                <a:solidFill>
                  <a:srgbClr val="F5F5F5"/>
                </a:solidFill>
                <a:latin typeface="Lucida Console" panose="020B0609040504020204" pitchFamily="49" charset="0"/>
              </a:rPr>
              <a:t>3</a:t>
            </a:r>
          </a:p>
          <a:p>
            <a:r>
              <a:rPr lang="en-AU" sz="2400" dirty="0">
                <a:solidFill>
                  <a:srgbClr val="F5F5F5"/>
                </a:solidFill>
                <a:latin typeface="Lucida Console" panose="020B0609040504020204" pitchFamily="49" charset="0"/>
              </a:rPr>
              <a:t>2</a:t>
            </a:r>
          </a:p>
          <a:p>
            <a:r>
              <a:rPr lang="en-AU" sz="2400" dirty="0">
                <a:solidFill>
                  <a:srgbClr val="F5F5F5"/>
                </a:solidFill>
                <a:latin typeface="Lucida Console" panose="020B0609040504020204" pitchFamily="49" charset="0"/>
              </a:rPr>
              <a:t>1</a:t>
            </a:r>
          </a:p>
          <a:p>
            <a:r>
              <a:rPr lang="en-AU" sz="2400" dirty="0">
                <a:solidFill>
                  <a:srgbClr val="F5F5F5"/>
                </a:solidFill>
                <a:latin typeface="Lucida Console" panose="020B0609040504020204" pitchFamily="49" charset="0"/>
              </a:rPr>
              <a:t>0</a:t>
            </a:r>
          </a:p>
          <a:p>
            <a:r>
              <a:rPr lang="en-AU" sz="2400" dirty="0">
                <a:solidFill>
                  <a:srgbClr val="F5F5F5"/>
                </a:solidFill>
                <a:latin typeface="Lucida Console" panose="020B0609040504020204" pitchFamily="49" charset="0"/>
              </a:rPr>
              <a:t>-1</a:t>
            </a:r>
          </a:p>
          <a:p>
            <a:r>
              <a:rPr lang="en-AU" sz="2400" dirty="0">
                <a:solidFill>
                  <a:srgbClr val="F5F5F5"/>
                </a:solidFill>
                <a:latin typeface="Lucida Console" panose="020B0609040504020204" pitchFamily="49" charset="0"/>
              </a:rPr>
              <a:t>-2</a:t>
            </a:r>
          </a:p>
          <a:p>
            <a:r>
              <a:rPr lang="en-AU" sz="2400" dirty="0">
                <a:solidFill>
                  <a:srgbClr val="F5F5F5"/>
                </a:solidFill>
                <a:latin typeface="Lucida Console" panose="020B0609040504020204" pitchFamily="49" charset="0"/>
              </a:rPr>
              <a:t>-3</a:t>
            </a:r>
          </a:p>
          <a:p>
            <a:r>
              <a:rPr lang="en-AU" sz="2400" dirty="0">
                <a:solidFill>
                  <a:srgbClr val="F5F5F5"/>
                </a:solidFill>
                <a:latin typeface="Lucida Console" panose="020B0609040504020204" pitchFamily="49" charset="0"/>
              </a:rPr>
              <a:t>-4</a:t>
            </a:r>
          </a:p>
        </p:txBody>
      </p:sp>
      <p:sp>
        <p:nvSpPr>
          <p:cNvPr id="8" name="Rectangle 7">
            <a:extLst>
              <a:ext uri="{FF2B5EF4-FFF2-40B4-BE49-F238E27FC236}">
                <a16:creationId xmlns:a16="http://schemas.microsoft.com/office/drawing/2014/main" id="{F8A11363-600E-4E75-8306-76AF41F07229}"/>
              </a:ext>
            </a:extLst>
          </p:cNvPr>
          <p:cNvSpPr/>
          <p:nvPr/>
        </p:nvSpPr>
        <p:spPr>
          <a:xfrm>
            <a:off x="9174145" y="2057400"/>
            <a:ext cx="2807207" cy="4154984"/>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FFE4C4"/>
                </a:solidFill>
                <a:latin typeface="Lucida Console" panose="020B0609040504020204" pitchFamily="49" charset="0"/>
              </a:rPr>
              <a:t>-1..-9</a:t>
            </a:r>
          </a:p>
          <a:p>
            <a:r>
              <a:rPr lang="en-AU" sz="2400" dirty="0">
                <a:solidFill>
                  <a:srgbClr val="F5F5F5"/>
                </a:solidFill>
                <a:latin typeface="Lucida Console" panose="020B0609040504020204" pitchFamily="49" charset="0"/>
              </a:rPr>
              <a:t>-1</a:t>
            </a:r>
          </a:p>
          <a:p>
            <a:r>
              <a:rPr lang="en-AU" sz="2400" dirty="0">
                <a:solidFill>
                  <a:srgbClr val="F5F5F5"/>
                </a:solidFill>
                <a:latin typeface="Lucida Console" panose="020B0609040504020204" pitchFamily="49" charset="0"/>
              </a:rPr>
              <a:t>-2</a:t>
            </a:r>
          </a:p>
          <a:p>
            <a:r>
              <a:rPr lang="en-AU" sz="2400" dirty="0">
                <a:solidFill>
                  <a:srgbClr val="F5F5F5"/>
                </a:solidFill>
                <a:latin typeface="Lucida Console" panose="020B0609040504020204" pitchFamily="49" charset="0"/>
              </a:rPr>
              <a:t>-3</a:t>
            </a:r>
          </a:p>
          <a:p>
            <a:r>
              <a:rPr lang="en-AU" sz="2400" dirty="0">
                <a:solidFill>
                  <a:srgbClr val="F5F5F5"/>
                </a:solidFill>
                <a:latin typeface="Lucida Console" panose="020B0609040504020204" pitchFamily="49" charset="0"/>
              </a:rPr>
              <a:t>-4</a:t>
            </a:r>
          </a:p>
          <a:p>
            <a:r>
              <a:rPr lang="en-AU" sz="2400" dirty="0">
                <a:solidFill>
                  <a:srgbClr val="F5F5F5"/>
                </a:solidFill>
                <a:latin typeface="Lucida Console" panose="020B0609040504020204" pitchFamily="49" charset="0"/>
              </a:rPr>
              <a:t>-5</a:t>
            </a:r>
          </a:p>
          <a:p>
            <a:r>
              <a:rPr lang="en-AU" sz="2400" dirty="0">
                <a:solidFill>
                  <a:srgbClr val="F5F5F5"/>
                </a:solidFill>
                <a:latin typeface="Lucida Console" panose="020B0609040504020204" pitchFamily="49" charset="0"/>
              </a:rPr>
              <a:t>-6</a:t>
            </a:r>
          </a:p>
          <a:p>
            <a:r>
              <a:rPr lang="en-AU" sz="2400" dirty="0">
                <a:solidFill>
                  <a:srgbClr val="F5F5F5"/>
                </a:solidFill>
                <a:latin typeface="Lucida Console" panose="020B0609040504020204" pitchFamily="49" charset="0"/>
              </a:rPr>
              <a:t>-7</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a:t>
            </a:r>
          </a:p>
          <a:p>
            <a:endParaRPr lang="en-AU" sz="24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23764594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Range of Characters Operator</a:t>
            </a:r>
            <a:endParaRPr lang="en-US" dirty="0"/>
          </a:p>
        </p:txBody>
      </p:sp>
      <p:sp>
        <p:nvSpPr>
          <p:cNvPr id="11" name="Content Placeholder 10"/>
          <p:cNvSpPr>
            <a:spLocks noGrp="1"/>
          </p:cNvSpPr>
          <p:nvPr>
            <p:ph type="body" sz="quarter" idx="10"/>
          </p:nvPr>
        </p:nvSpPr>
        <p:spPr/>
        <p:txBody>
          <a:bodyPr/>
          <a:lstStyle/>
          <a:p>
            <a:r>
              <a:rPr lang="en-AU"/>
              <a:t>Alphabetical [&lt;letter&gt;-&lt;letter&gt;]</a:t>
            </a:r>
          </a:p>
          <a:p>
            <a:r>
              <a:rPr lang="en-US"/>
              <a:t>Used with –Like,-NotLike and Parameters that accept wildcards</a:t>
            </a:r>
            <a:endParaRPr lang="en-US" dirty="0"/>
          </a:p>
        </p:txBody>
      </p:sp>
      <p:sp>
        <p:nvSpPr>
          <p:cNvPr id="3" name="Rectangle 2"/>
          <p:cNvSpPr/>
          <p:nvPr/>
        </p:nvSpPr>
        <p:spPr>
          <a:xfrm>
            <a:off x="381000" y="2209800"/>
            <a:ext cx="11541761" cy="452431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C:\windows\System32\[a-d]*</a:t>
            </a:r>
          </a:p>
          <a:p>
            <a:r>
              <a:rPr lang="en-AU" sz="2400" dirty="0"/>
              <a:t> </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Directory: C:\windows\System32</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Mode                </a:t>
            </a:r>
            <a:r>
              <a:rPr lang="en-AU" sz="2400" dirty="0" err="1">
                <a:solidFill>
                  <a:srgbClr val="F5F5F5"/>
                </a:solidFill>
                <a:latin typeface="Lucida Console" panose="020B0609040504020204" pitchFamily="49" charset="0"/>
              </a:rPr>
              <a:t>LastWriteTime</a:t>
            </a:r>
            <a:r>
              <a:rPr lang="en-AU" sz="2400" dirty="0">
                <a:solidFill>
                  <a:srgbClr val="F5F5F5"/>
                </a:solidFill>
                <a:latin typeface="Lucida Console" panose="020B0609040504020204" pitchFamily="49" charset="0"/>
              </a:rPr>
              <a:t>  Length Name</a:t>
            </a:r>
          </a:p>
          <a:p>
            <a:r>
              <a:rPr lang="en-AU" sz="2400" dirty="0">
                <a:solidFill>
                  <a:srgbClr val="F5F5F5"/>
                </a:solidFill>
                <a:latin typeface="Lucida Console" panose="020B0609040504020204" pitchFamily="49" charset="0"/>
              </a:rPr>
              <a:t>----                -------------  ------ ----</a:t>
            </a:r>
          </a:p>
          <a:p>
            <a:r>
              <a:rPr lang="en-AU" sz="2400" dirty="0">
                <a:solidFill>
                  <a:srgbClr val="F5F5F5"/>
                </a:solidFill>
                <a:latin typeface="Lucida Console" panose="020B0609040504020204" pitchFamily="49" charset="0"/>
              </a:rPr>
              <a:t>d----        22/08/2013  11:36 AM         </a:t>
            </a:r>
            <a:r>
              <a:rPr lang="en-AU" sz="2400" dirty="0" err="1">
                <a:solidFill>
                  <a:srgbClr val="F5F5F5"/>
                </a:solidFill>
                <a:latin typeface="Lucida Console" panose="020B0609040504020204" pitchFamily="49" charset="0"/>
              </a:rPr>
              <a:t>AdvancedInstallers</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d----        20/05/2014   8:22 AM         AppLocker                                                                                      </a:t>
            </a:r>
          </a:p>
          <a:p>
            <a:r>
              <a:rPr lang="en-AU" sz="2400" dirty="0">
                <a:solidFill>
                  <a:srgbClr val="F5F5F5"/>
                </a:solidFill>
                <a:latin typeface="Lucida Console" panose="020B0609040504020204" pitchFamily="49" charset="0"/>
              </a:rPr>
              <a:t>d----        19/10/2013   8:19 AM         </a:t>
            </a:r>
            <a:r>
              <a:rPr lang="en-AU" sz="2400" dirty="0" err="1">
                <a:solidFill>
                  <a:srgbClr val="F5F5F5"/>
                </a:solidFill>
                <a:latin typeface="Lucida Console" panose="020B0609040504020204" pitchFamily="49" charset="0"/>
              </a:rPr>
              <a:t>Appmgmt</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d----         8/04/2014   7:38 PM         </a:t>
            </a:r>
            <a:r>
              <a:rPr lang="en-AU" sz="2400" dirty="0" err="1">
                <a:solidFill>
                  <a:srgbClr val="F5F5F5"/>
                </a:solidFill>
                <a:latin typeface="Lucida Console" panose="020B0609040504020204" pitchFamily="49" charset="0"/>
              </a:rPr>
              <a:t>Ar</a:t>
            </a:r>
            <a:r>
              <a:rPr lang="en-AU" sz="2400" dirty="0">
                <a:solidFill>
                  <a:srgbClr val="F5F5F5"/>
                </a:solidFill>
                <a:latin typeface="Lucida Console" panose="020B0609040504020204" pitchFamily="49" charset="0"/>
              </a:rPr>
              <a:t>-SA                                                                                          </a:t>
            </a:r>
          </a:p>
          <a:p>
            <a:r>
              <a:rPr lang="en-AU" sz="2400" dirty="0">
                <a:solidFill>
                  <a:srgbClr val="F5F5F5"/>
                </a:solidFill>
                <a:latin typeface="Lucida Console" panose="020B0609040504020204" pitchFamily="49" charset="0"/>
              </a:rPr>
              <a:t>d----        19/10/2013  12:05 PM         </a:t>
            </a:r>
            <a:r>
              <a:rPr lang="en-AU" sz="2400" dirty="0" err="1">
                <a:solidFill>
                  <a:srgbClr val="F5F5F5"/>
                </a:solidFill>
                <a:latin typeface="Lucida Console" panose="020B0609040504020204" pitchFamily="49" charset="0"/>
              </a:rPr>
              <a:t>BestPractices</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a:t>
            </a:r>
            <a:endParaRPr lang="en-AU" sz="24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24070871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Operators and Pipelining</a:t>
            </a:r>
            <a:endParaRPr lang="en-US" sz="3921" dirty="0"/>
          </a:p>
        </p:txBody>
      </p:sp>
    </p:spTree>
    <p:extLst>
      <p:ext uri="{BB962C8B-B14F-4D97-AF65-F5344CB8AC3E}">
        <p14:creationId xmlns:p14="http://schemas.microsoft.com/office/powerpoint/2010/main" val="213417534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Specified Characters Operator</a:t>
            </a:r>
            <a:endParaRPr lang="en-US" dirty="0"/>
          </a:p>
        </p:txBody>
      </p:sp>
      <p:sp>
        <p:nvSpPr>
          <p:cNvPr id="11" name="Content Placeholder 10"/>
          <p:cNvSpPr>
            <a:spLocks noGrp="1"/>
          </p:cNvSpPr>
          <p:nvPr>
            <p:ph type="body" sz="quarter" idx="10"/>
          </p:nvPr>
        </p:nvSpPr>
        <p:spPr/>
        <p:txBody>
          <a:bodyPr/>
          <a:lstStyle/>
          <a:p>
            <a:r>
              <a:rPr lang="en-AU"/>
              <a:t>Alphabetical [&lt;letter&gt;&lt;letter&gt;]</a:t>
            </a:r>
          </a:p>
          <a:p>
            <a:r>
              <a:rPr lang="en-US"/>
              <a:t>Used with –Like,-NotLike and Parameters that accept wildcards</a:t>
            </a:r>
          </a:p>
          <a:p>
            <a:endParaRPr lang="en-AU"/>
          </a:p>
          <a:p>
            <a:endParaRPr lang="en-US" dirty="0"/>
          </a:p>
        </p:txBody>
      </p:sp>
      <p:sp>
        <p:nvSpPr>
          <p:cNvPr id="7" name="Rectangle 6"/>
          <p:cNvSpPr/>
          <p:nvPr/>
        </p:nvSpPr>
        <p:spPr>
          <a:xfrm>
            <a:off x="381001" y="2133600"/>
            <a:ext cx="11541760" cy="452431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Get-</a:t>
            </a:r>
            <a:r>
              <a:rPr lang="en-AU" sz="2400" dirty="0" err="1">
                <a:solidFill>
                  <a:srgbClr val="F5F5F5"/>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C:\windows\System32\[jz]* </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Directory: C:\windows\System32</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Mode                </a:t>
            </a:r>
            <a:r>
              <a:rPr lang="en-AU" sz="2400" dirty="0" err="1">
                <a:solidFill>
                  <a:srgbClr val="F5F5F5"/>
                </a:solidFill>
                <a:latin typeface="Lucida Console" panose="020B0609040504020204" pitchFamily="49" charset="0"/>
              </a:rPr>
              <a:t>LastWriteTime</a:t>
            </a:r>
            <a:r>
              <a:rPr lang="en-AU" sz="2400" dirty="0">
                <a:solidFill>
                  <a:srgbClr val="F5F5F5"/>
                </a:solidFill>
                <a:latin typeface="Lucida Console" panose="020B0609040504020204" pitchFamily="49" charset="0"/>
              </a:rPr>
              <a:t>     Length Name</a:t>
            </a:r>
          </a:p>
          <a:p>
            <a:r>
              <a:rPr lang="en-AU" sz="2400" dirty="0">
                <a:solidFill>
                  <a:srgbClr val="F5F5F5"/>
                </a:solidFill>
                <a:latin typeface="Lucida Console" panose="020B0609040504020204" pitchFamily="49" charset="0"/>
              </a:rPr>
              <a:t>----                -------------     ------ ----                                                                                                      </a:t>
            </a:r>
          </a:p>
          <a:p>
            <a:r>
              <a:rPr lang="en-AU" sz="2400" dirty="0">
                <a:solidFill>
                  <a:srgbClr val="F5F5F5"/>
                </a:solidFill>
                <a:latin typeface="Lucida Console" panose="020B0609040504020204" pitchFamily="49" charset="0"/>
              </a:rPr>
              <a:t>d----        23/08/2013   1:36 AM            </a:t>
            </a:r>
            <a:r>
              <a:rPr lang="en-AU" sz="2400" dirty="0" err="1">
                <a:solidFill>
                  <a:srgbClr val="F5F5F5"/>
                </a:solidFill>
                <a:latin typeface="Lucida Console" panose="020B0609040504020204" pitchFamily="49" charset="0"/>
              </a:rPr>
              <a:t>ja</a:t>
            </a:r>
            <a:r>
              <a:rPr lang="en-AU" sz="2400" dirty="0">
                <a:solidFill>
                  <a:srgbClr val="F5F5F5"/>
                </a:solidFill>
                <a:latin typeface="Lucida Console" panose="020B0609040504020204" pitchFamily="49" charset="0"/>
              </a:rPr>
              <a:t>-JP</a:t>
            </a:r>
          </a:p>
          <a:p>
            <a:r>
              <a:rPr lang="de-DE" sz="2400" dirty="0">
                <a:solidFill>
                  <a:srgbClr val="F5F5F5"/>
                </a:solidFill>
                <a:latin typeface="Lucida Console" panose="020B0609040504020204" pitchFamily="49" charset="0"/>
              </a:rPr>
              <a:t>d----        23/08/2013   1:36 AM            zh-CN</a:t>
            </a:r>
          </a:p>
          <a:p>
            <a:r>
              <a:rPr lang="en-AU" sz="2400" dirty="0">
                <a:solidFill>
                  <a:srgbClr val="F5F5F5"/>
                </a:solidFill>
                <a:latin typeface="Lucida Console" panose="020B0609040504020204" pitchFamily="49" charset="0"/>
              </a:rPr>
              <a:t>-a---        23/08/2013   5:12 AM      25600 jnwmon.dll</a:t>
            </a:r>
          </a:p>
          <a:p>
            <a:r>
              <a:rPr lang="pt-BR" sz="2400" dirty="0">
                <a:solidFill>
                  <a:srgbClr val="F5F5F5"/>
                </a:solidFill>
                <a:latin typeface="Lucida Console" panose="020B0609040504020204" pitchFamily="49" charset="0"/>
              </a:rPr>
              <a:t>-a---        22/08/2013   9:03 PM     142848 joy.cpl</a:t>
            </a:r>
          </a:p>
          <a:p>
            <a:r>
              <a:rPr lang="en-AU" sz="2400" dirty="0">
                <a:solidFill>
                  <a:srgbClr val="F5F5F5"/>
                </a:solidFill>
                <a:latin typeface="Lucida Console" panose="020B0609040504020204" pitchFamily="49" charset="0"/>
              </a:rPr>
              <a:t>-a---        22/08/2013   9:01 PM     429568 zipfldr.dll</a:t>
            </a:r>
          </a:p>
          <a:p>
            <a:r>
              <a:rPr lang="en-AU" sz="2400" dirty="0">
                <a:solidFill>
                  <a:srgbClr val="F5F5F5"/>
                </a:solidFill>
                <a:latin typeface="Lucida Console" panose="020B0609040504020204" pitchFamily="49" charset="0"/>
              </a:rPr>
              <a:t>...</a:t>
            </a:r>
            <a:endParaRPr lang="en-AU" sz="24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42697891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HIDDEN - Slide298">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070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HIDDEN - Slide29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Numeric Multipliers</a:t>
            </a:r>
            <a:endParaRPr lang="en-US" dirty="0"/>
          </a:p>
        </p:txBody>
      </p:sp>
    </p:spTree>
    <p:extLst>
      <p:ext uri="{BB962C8B-B14F-4D97-AF65-F5344CB8AC3E}">
        <p14:creationId xmlns:p14="http://schemas.microsoft.com/office/powerpoint/2010/main" val="4262535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sz="quarter" idx="10"/>
          </p:nvPr>
        </p:nvSpPr>
        <p:spPr/>
        <p:txBody>
          <a:bodyPr/>
          <a:lstStyle/>
          <a:p>
            <a:pPr marL="342900" indent="-342900">
              <a:buFont typeface="Arial" panose="020B0604020202020204" pitchFamily="34" charset="0"/>
              <a:buChar char="•"/>
            </a:pPr>
            <a:r>
              <a:rPr lang="en-AU" sz="2400" dirty="0"/>
              <a:t>Convenient byte multiples</a:t>
            </a:r>
          </a:p>
          <a:p>
            <a:pPr marL="342900" indent="-342900">
              <a:buFont typeface="Arial" panose="020B0604020202020204" pitchFamily="34" charset="0"/>
              <a:buChar char="•"/>
            </a:pPr>
            <a:r>
              <a:rPr lang="en-AU" sz="2400" dirty="0"/>
              <a:t>Commonly-used powers of 2</a:t>
            </a:r>
          </a:p>
          <a:p>
            <a:pPr marL="342900" indent="-342900">
              <a:buFont typeface="Arial" panose="020B0604020202020204" pitchFamily="34" charset="0"/>
              <a:buChar char="•"/>
            </a:pPr>
            <a:r>
              <a:rPr lang="en-AU" sz="2400" dirty="0"/>
              <a:t>Case-insensitive</a:t>
            </a:r>
          </a:p>
          <a:p>
            <a:pPr marL="342900" indent="-342900">
              <a:buFont typeface="Arial" panose="020B0604020202020204" pitchFamily="34" charset="0"/>
              <a:buChar char="•"/>
            </a:pPr>
            <a:endParaRPr lang="en-AU" dirty="0"/>
          </a:p>
          <a:p>
            <a:endParaRPr lang="en-AU" dirty="0"/>
          </a:p>
        </p:txBody>
      </p:sp>
      <p:sp>
        <p:nvSpPr>
          <p:cNvPr id="9" name="Title 8"/>
          <p:cNvSpPr>
            <a:spLocks noGrp="1"/>
          </p:cNvSpPr>
          <p:nvPr>
            <p:ph type="title"/>
          </p:nvPr>
        </p:nvSpPr>
        <p:spPr/>
        <p:txBody>
          <a:bodyPr/>
          <a:lstStyle/>
          <a:p>
            <a:r>
              <a:rPr lang="en-AU"/>
              <a:t>Numeric Byte Multipliers</a:t>
            </a:r>
            <a:endParaRPr lang="en-AU" dirty="0"/>
          </a:p>
        </p:txBody>
      </p:sp>
      <p:graphicFrame>
        <p:nvGraphicFramePr>
          <p:cNvPr id="7" name="Table 6">
            <a:extLst>
              <a:ext uri="{FF2B5EF4-FFF2-40B4-BE49-F238E27FC236}">
                <a16:creationId xmlns:a16="http://schemas.microsoft.com/office/drawing/2014/main" id="{E908407E-8650-4F71-B119-EB45A7EEC095}"/>
              </a:ext>
            </a:extLst>
          </p:cNvPr>
          <p:cNvGraphicFramePr>
            <a:graphicFrameLocks noGrp="1"/>
          </p:cNvGraphicFramePr>
          <p:nvPr>
            <p:extLst>
              <p:ext uri="{D42A27DB-BD31-4B8C-83A1-F6EECF244321}">
                <p14:modId xmlns:p14="http://schemas.microsoft.com/office/powerpoint/2010/main" val="3747295026"/>
              </p:ext>
            </p:extLst>
          </p:nvPr>
        </p:nvGraphicFramePr>
        <p:xfrm>
          <a:off x="507951" y="2492896"/>
          <a:ext cx="10186988" cy="3909060"/>
        </p:xfrm>
        <a:graphic>
          <a:graphicData uri="http://schemas.openxmlformats.org/drawingml/2006/table">
            <a:tbl>
              <a:tblPr firstRow="1" firstCol="1" bandRow="1">
                <a:tableStyleId>{073A0DAA-6AF3-43AB-8588-CEC1D06C72B9}</a:tableStyleId>
              </a:tblPr>
              <a:tblGrid>
                <a:gridCol w="1381125">
                  <a:extLst>
                    <a:ext uri="{9D8B030D-6E8A-4147-A177-3AD203B41FA5}">
                      <a16:colId xmlns:a16="http://schemas.microsoft.com/office/drawing/2014/main" val="3376641264"/>
                    </a:ext>
                  </a:extLst>
                </a:gridCol>
                <a:gridCol w="4778375">
                  <a:extLst>
                    <a:ext uri="{9D8B030D-6E8A-4147-A177-3AD203B41FA5}">
                      <a16:colId xmlns:a16="http://schemas.microsoft.com/office/drawing/2014/main" val="1453859483"/>
                    </a:ext>
                  </a:extLst>
                </a:gridCol>
                <a:gridCol w="4027488">
                  <a:extLst>
                    <a:ext uri="{9D8B030D-6E8A-4147-A177-3AD203B41FA5}">
                      <a16:colId xmlns:a16="http://schemas.microsoft.com/office/drawing/2014/main" val="3566989266"/>
                    </a:ext>
                  </a:extLst>
                </a:gridCol>
              </a:tblGrid>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a:effectLst/>
                        </a:rPr>
                        <a:t>Multiplier</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a:effectLst/>
                        </a:rPr>
                        <a:t>Meaning</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a:effectLst/>
                        </a:rPr>
                        <a:t>Example</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extLst>
                  <a:ext uri="{0D108BD9-81ED-4DB2-BD59-A6C34878D82A}">
                    <a16:rowId xmlns:a16="http://schemas.microsoft.com/office/drawing/2014/main" val="4209033468"/>
                  </a:ext>
                </a:extLst>
              </a:tr>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a:effectLst/>
                        </a:rPr>
                        <a:t>kb</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spcAft>
                          <a:spcPts val="600"/>
                        </a:spcAft>
                      </a:pPr>
                      <a:r>
                        <a:rPr lang="en-US" sz="2000" dirty="0">
                          <a:effectLst/>
                        </a:rPr>
                        <a:t>kilobyte (n *</a:t>
                      </a:r>
                      <a:r>
                        <a:rPr lang="en-US" sz="2000" baseline="0" dirty="0">
                          <a:effectLst/>
                        </a:rPr>
                        <a:t> </a:t>
                      </a:r>
                      <a:r>
                        <a:rPr lang="en-US" sz="2000" dirty="0">
                          <a:effectLst/>
                        </a:rPr>
                        <a:t>1024)</a:t>
                      </a:r>
                      <a:endParaRPr lang="en-AU" sz="200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2kb </a:t>
                      </a:r>
                    </a:p>
                    <a:p>
                      <a:r>
                        <a:rPr lang="en-AU" sz="2000" dirty="0">
                          <a:solidFill>
                            <a:srgbClr val="F5F5F5"/>
                          </a:solidFill>
                          <a:latin typeface="Lucida Console" panose="020B0609040504020204" pitchFamily="49" charset="0"/>
                        </a:rPr>
                        <a:t>2048</a:t>
                      </a:r>
                    </a:p>
                  </a:txBody>
                  <a:tcPr marL="73025" marR="73025" marT="27305" marB="27305">
                    <a:solidFill>
                      <a:srgbClr val="012456"/>
                    </a:solidFill>
                  </a:tcPr>
                </a:tc>
                <a:extLst>
                  <a:ext uri="{0D108BD9-81ED-4DB2-BD59-A6C34878D82A}">
                    <a16:rowId xmlns:a16="http://schemas.microsoft.com/office/drawing/2014/main" val="2190560888"/>
                  </a:ext>
                </a:extLst>
              </a:tr>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err="1">
                          <a:effectLst/>
                        </a:rPr>
                        <a:t>mb</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spcAft>
                          <a:spcPts val="600"/>
                        </a:spcAft>
                      </a:pPr>
                      <a:r>
                        <a:rPr lang="en-US" sz="2000" dirty="0">
                          <a:effectLst/>
                        </a:rPr>
                        <a:t>megabyte (n * 1024 x 1024)</a:t>
                      </a:r>
                      <a:endParaRPr lang="en-AU" sz="200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100mb </a:t>
                      </a:r>
                    </a:p>
                    <a:p>
                      <a:r>
                        <a:rPr lang="en-AU" sz="2000" dirty="0">
                          <a:solidFill>
                            <a:srgbClr val="F5F5F5"/>
                          </a:solidFill>
                          <a:latin typeface="Lucida Console" panose="020B0609040504020204" pitchFamily="49" charset="0"/>
                        </a:rPr>
                        <a:t>104857600</a:t>
                      </a:r>
                    </a:p>
                  </a:txBody>
                  <a:tcPr marL="73025" marR="73025" marT="27305" marB="27305">
                    <a:solidFill>
                      <a:srgbClr val="012456"/>
                    </a:solidFill>
                  </a:tcPr>
                </a:tc>
                <a:extLst>
                  <a:ext uri="{0D108BD9-81ED-4DB2-BD59-A6C34878D82A}">
                    <a16:rowId xmlns:a16="http://schemas.microsoft.com/office/drawing/2014/main" val="2817814860"/>
                  </a:ext>
                </a:extLst>
              </a:tr>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err="1">
                          <a:effectLst/>
                        </a:rPr>
                        <a:t>gb</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spcAft>
                          <a:spcPts val="600"/>
                        </a:spcAft>
                      </a:pPr>
                      <a:r>
                        <a:rPr lang="en-US" sz="2000" dirty="0">
                          <a:effectLst/>
                        </a:rPr>
                        <a:t>gigabyte (n * 1024 x 1024 x 1024)</a:t>
                      </a:r>
                      <a:endParaRPr lang="en-AU" sz="200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1.5gb</a:t>
                      </a:r>
                    </a:p>
                    <a:p>
                      <a:r>
                        <a:rPr lang="en-AU" sz="2000" dirty="0">
                          <a:solidFill>
                            <a:srgbClr val="F5F5F5"/>
                          </a:solidFill>
                          <a:latin typeface="Lucida Console" panose="020B0609040504020204" pitchFamily="49" charset="0"/>
                        </a:rPr>
                        <a:t>1610612736</a:t>
                      </a:r>
                    </a:p>
                  </a:txBody>
                  <a:tcPr marL="73025" marR="73025" marT="27305" marB="27305">
                    <a:solidFill>
                      <a:srgbClr val="012456"/>
                    </a:solidFill>
                  </a:tcPr>
                </a:tc>
                <a:extLst>
                  <a:ext uri="{0D108BD9-81ED-4DB2-BD59-A6C34878D82A}">
                    <a16:rowId xmlns:a16="http://schemas.microsoft.com/office/drawing/2014/main" val="3346578567"/>
                  </a:ext>
                </a:extLst>
              </a:tr>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err="1">
                          <a:effectLst/>
                        </a:rPr>
                        <a:t>tb</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spcAft>
                          <a:spcPts val="600"/>
                        </a:spcAft>
                      </a:pPr>
                      <a:r>
                        <a:rPr lang="en-US" sz="2000" dirty="0">
                          <a:effectLst/>
                        </a:rPr>
                        <a:t>terabyte (n * 1024 x 1024 x 1024 x 1024)</a:t>
                      </a:r>
                      <a:endParaRPr lang="en-AU" sz="200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1tb</a:t>
                      </a:r>
                    </a:p>
                    <a:p>
                      <a:r>
                        <a:rPr lang="en-AU" sz="2000" dirty="0">
                          <a:solidFill>
                            <a:srgbClr val="F5F5F5"/>
                          </a:solidFill>
                          <a:latin typeface="Lucida Console" panose="020B0609040504020204" pitchFamily="49" charset="0"/>
                        </a:rPr>
                        <a:t>1099511627776</a:t>
                      </a:r>
                    </a:p>
                  </a:txBody>
                  <a:tcPr marL="73025" marR="73025" marT="27305" marB="27305">
                    <a:solidFill>
                      <a:srgbClr val="012456"/>
                    </a:solidFill>
                  </a:tcPr>
                </a:tc>
                <a:extLst>
                  <a:ext uri="{0D108BD9-81ED-4DB2-BD59-A6C34878D82A}">
                    <a16:rowId xmlns:a16="http://schemas.microsoft.com/office/drawing/2014/main" val="945315875"/>
                  </a:ext>
                </a:extLst>
              </a:tr>
              <a:tr h="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spcAft>
                          <a:spcPts val="600"/>
                        </a:spcAft>
                      </a:pPr>
                      <a:r>
                        <a:rPr lang="en-US" sz="2000" dirty="0" err="1">
                          <a:effectLst/>
                        </a:rPr>
                        <a:t>pb</a:t>
                      </a:r>
                      <a:endParaRPr lang="en-AU" sz="2000" b="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spcAft>
                          <a:spcPts val="600"/>
                        </a:spcAft>
                      </a:pPr>
                      <a:r>
                        <a:rPr lang="en-US" sz="2000" dirty="0">
                          <a:effectLst/>
                        </a:rPr>
                        <a:t>petabyte (n * 1024 x 1024 x 1024 x 1024 x 1024)</a:t>
                      </a:r>
                      <a:endParaRPr lang="en-AU" sz="2000" dirty="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1pb</a:t>
                      </a:r>
                    </a:p>
                    <a:p>
                      <a:r>
                        <a:rPr lang="en-AU" sz="2000" dirty="0">
                          <a:solidFill>
                            <a:srgbClr val="F5F5F5"/>
                          </a:solidFill>
                          <a:latin typeface="Lucida Console" panose="020B0609040504020204" pitchFamily="49" charset="0"/>
                        </a:rPr>
                        <a:t>1125899906842624</a:t>
                      </a:r>
                    </a:p>
                  </a:txBody>
                  <a:tcPr marL="73025" marR="73025" marT="27305" marB="27305">
                    <a:solidFill>
                      <a:srgbClr val="012456"/>
                    </a:solidFill>
                  </a:tcPr>
                </a:tc>
                <a:extLst>
                  <a:ext uri="{0D108BD9-81ED-4DB2-BD59-A6C34878D82A}">
                    <a16:rowId xmlns:a16="http://schemas.microsoft.com/office/drawing/2014/main" val="3210008409"/>
                  </a:ext>
                </a:extLst>
              </a:tr>
            </a:tbl>
          </a:graphicData>
        </a:graphic>
      </p:graphicFrame>
    </p:spTree>
    <p:extLst>
      <p:ext uri="{BB962C8B-B14F-4D97-AF65-F5344CB8AC3E}">
        <p14:creationId xmlns:p14="http://schemas.microsoft.com/office/powerpoint/2010/main" val="21068435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HIDDEN - Slide30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Numeric Byte Multipliers</a:t>
            </a:r>
            <a:endParaRPr lang="en-US" sz="3600" dirty="0">
              <a:solidFill>
                <a:schemeClr val="tx1"/>
              </a:solidFill>
            </a:endParaRPr>
          </a:p>
        </p:txBody>
      </p:sp>
    </p:spTree>
    <p:extLst>
      <p:ext uri="{BB962C8B-B14F-4D97-AF65-F5344CB8AC3E}">
        <p14:creationId xmlns:p14="http://schemas.microsoft.com/office/powerpoint/2010/main" val="173961899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Introduction to Operators</a:t>
            </a:r>
            <a:endParaRPr lang="en-US" dirty="0"/>
          </a:p>
        </p:txBody>
      </p:sp>
    </p:spTree>
    <p:extLst>
      <p:ext uri="{BB962C8B-B14F-4D97-AF65-F5344CB8AC3E}">
        <p14:creationId xmlns:p14="http://schemas.microsoft.com/office/powerpoint/2010/main" val="1880473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HIDDEN - Slide30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a:xfrm>
            <a:off x="269239" y="2084172"/>
            <a:ext cx="11653523" cy="2139688"/>
          </a:xfrm>
        </p:spPr>
        <p:txBody>
          <a:bodyPr wrap="square"/>
          <a:lstStyle/>
          <a:p>
            <a:r>
              <a:rPr lang="en-US"/>
              <a:t>Understanding the Windows PowerShell Pipeline</a:t>
            </a:r>
            <a:endParaRPr lang="en-US" dirty="0"/>
          </a:p>
        </p:txBody>
      </p:sp>
    </p:spTree>
    <p:extLst>
      <p:ext uri="{BB962C8B-B14F-4D97-AF65-F5344CB8AC3E}">
        <p14:creationId xmlns:p14="http://schemas.microsoft.com/office/powerpoint/2010/main" val="1403171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HIDDEN - Slide30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923330"/>
          </a:xfrm>
        </p:spPr>
        <p:txBody>
          <a:bodyPr/>
          <a:lstStyle/>
          <a:p>
            <a:r>
              <a:rPr lang="en-US"/>
              <a:t>Work with the powershell Pipeline</a:t>
            </a:r>
          </a:p>
          <a:p>
            <a:r>
              <a:rPr lang="en-US"/>
              <a:t>Understand how the basic commands interact with the Pipeline</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960263"/>
          </a:xfrm>
        </p:spPr>
        <p:txBody>
          <a:bodyPr/>
          <a:lstStyle/>
          <a:p>
            <a:r>
              <a:rPr lang="en-US"/>
              <a:t>After completing Understanding the Windows PowerShell Pipeline, you will be able to:</a:t>
            </a:r>
            <a:endParaRPr lang="en-US" dirty="0"/>
          </a:p>
        </p:txBody>
      </p:sp>
    </p:spTree>
    <p:extLst>
      <p:ext uri="{BB962C8B-B14F-4D97-AF65-F5344CB8AC3E}">
        <p14:creationId xmlns:p14="http://schemas.microsoft.com/office/powerpoint/2010/main" val="160728040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30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is a pipeline?</a:t>
            </a:r>
            <a:endParaRPr lang="en-US" dirty="0"/>
          </a:p>
        </p:txBody>
      </p:sp>
    </p:spTree>
    <p:extLst>
      <p:ext uri="{BB962C8B-B14F-4D97-AF65-F5344CB8AC3E}">
        <p14:creationId xmlns:p14="http://schemas.microsoft.com/office/powerpoint/2010/main" val="316264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E601666-E80F-49D0-AD1E-29178EBCC82F}"/>
              </a:ext>
            </a:extLst>
          </p:cNvPr>
          <p:cNvSpPr>
            <a:spLocks noGrp="1"/>
          </p:cNvSpPr>
          <p:nvPr>
            <p:ph type="body" sz="quarter" idx="10"/>
          </p:nvPr>
        </p:nvSpPr>
        <p:spPr>
          <a:xfrm>
            <a:off x="269238" y="990600"/>
            <a:ext cx="11653523" cy="5724644"/>
          </a:xfrm>
        </p:spPr>
        <p:txBody>
          <a:bodyPr/>
          <a:lstStyle/>
          <a:p>
            <a:pPr marL="285750" indent="-285750"/>
            <a:r>
              <a:rPr lang="en-US" sz="2400" dirty="0">
                <a:latin typeface="Segoe UI Light" panose="020B0502040204020203" pitchFamily="34" charset="0"/>
                <a:cs typeface="Segoe UI Light" panose="020B0502040204020203" pitchFamily="34" charset="0"/>
              </a:rPr>
              <a:t>Series of commands connected by the pipeline character.</a:t>
            </a:r>
          </a:p>
          <a:p>
            <a:pPr marL="742950" lvl="1" indent="-285750"/>
            <a:r>
              <a:rPr lang="en-US" sz="2400" dirty="0">
                <a:latin typeface="Segoe UI Light" panose="020B0502040204020203" pitchFamily="34" charset="0"/>
                <a:cs typeface="Segoe UI Light" panose="020B0502040204020203" pitchFamily="34" charset="0"/>
              </a:rPr>
              <a:t>Broken vertical bar </a:t>
            </a:r>
          </a:p>
          <a:p>
            <a:pPr lvl="1"/>
            <a:endParaRPr lang="en-US" sz="2400" dirty="0">
              <a:latin typeface="Segoe UI Light" panose="020B0502040204020203" pitchFamily="34" charset="0"/>
              <a:cs typeface="Segoe UI Light" panose="020B0502040204020203" pitchFamily="34" charset="0"/>
            </a:endParaRPr>
          </a:p>
          <a:p>
            <a:pPr marL="285750" indent="-285750"/>
            <a:r>
              <a:rPr lang="en-US" sz="2400" dirty="0">
                <a:latin typeface="Segoe UI Light" panose="020B0502040204020203" pitchFamily="34" charset="0"/>
                <a:cs typeface="Segoe UI Light" panose="020B0502040204020203" pitchFamily="34" charset="0"/>
              </a:rPr>
              <a:t>Passes OBJECT, not text, </a:t>
            </a:r>
            <a:r>
              <a:rPr lang="en-US" sz="2400" b="1" dirty="0">
                <a:latin typeface="Segoe UI Light" panose="020B0502040204020203" pitchFamily="34" charset="0"/>
                <a:cs typeface="Segoe UI Light" panose="020B0502040204020203" pitchFamily="34" charset="0"/>
              </a:rPr>
              <a:t>Left</a:t>
            </a:r>
            <a:r>
              <a:rPr lang="en-US" sz="2400" dirty="0">
                <a:latin typeface="Segoe UI Light" panose="020B0502040204020203" pitchFamily="34" charset="0"/>
                <a:cs typeface="Segoe UI Light" panose="020B0502040204020203" pitchFamily="34" charset="0"/>
              </a:rPr>
              <a:t> to </a:t>
            </a:r>
            <a:r>
              <a:rPr lang="en-US" sz="2400" b="1" dirty="0">
                <a:latin typeface="Segoe UI Light" panose="020B0502040204020203" pitchFamily="34" charset="0"/>
                <a:cs typeface="Segoe UI Light" panose="020B0502040204020203" pitchFamily="34" charset="0"/>
              </a:rPr>
              <a:t>Right </a:t>
            </a:r>
            <a:r>
              <a:rPr lang="en-US" sz="2400" dirty="0">
                <a:latin typeface="Segoe UI Light" panose="020B0502040204020203" pitchFamily="34" charset="0"/>
                <a:cs typeface="Segoe UI Light" panose="020B0502040204020203" pitchFamily="34" charset="0"/>
              </a:rPr>
              <a:t>starting with first command.</a:t>
            </a:r>
          </a:p>
          <a:p>
            <a:pPr marL="742950" lvl="1" indent="-285750"/>
            <a:r>
              <a:rPr lang="en-US" sz="2400" dirty="0">
                <a:latin typeface="Segoe UI Light" panose="020B0502040204020203" pitchFamily="34" charset="0"/>
                <a:cs typeface="Segoe UI Light" panose="020B0502040204020203" pitchFamily="34" charset="0"/>
              </a:rPr>
              <a:t>Each subsequent command takes its </a:t>
            </a:r>
            <a:r>
              <a:rPr lang="en-US" sz="2400" b="1" dirty="0">
                <a:latin typeface="Segoe UI Light" panose="020B0502040204020203" pitchFamily="34" charset="0"/>
                <a:cs typeface="Segoe UI Light" panose="020B0502040204020203" pitchFamily="34" charset="0"/>
              </a:rPr>
              <a:t>Input</a:t>
            </a:r>
            <a:r>
              <a:rPr lang="en-US" sz="2400" dirty="0">
                <a:latin typeface="Segoe UI Light" panose="020B0502040204020203" pitchFamily="34" charset="0"/>
                <a:cs typeface="Segoe UI Light" panose="020B0502040204020203" pitchFamily="34" charset="0"/>
              </a:rPr>
              <a:t> from the previous command’s </a:t>
            </a:r>
            <a:r>
              <a:rPr lang="en-US" sz="2400" b="1" dirty="0">
                <a:latin typeface="Segoe UI Light" panose="020B0502040204020203" pitchFamily="34" charset="0"/>
                <a:cs typeface="Segoe UI Light" panose="020B0502040204020203" pitchFamily="34" charset="0"/>
              </a:rPr>
              <a:t>Output</a:t>
            </a:r>
            <a:r>
              <a:rPr lang="en-US" sz="2400" dirty="0">
                <a:latin typeface="Segoe UI Light" panose="020B0502040204020203" pitchFamily="34" charset="0"/>
                <a:cs typeface="Segoe UI Light" panose="020B0502040204020203" pitchFamily="34" charset="0"/>
              </a:rPr>
              <a:t> </a:t>
            </a:r>
          </a:p>
          <a:p>
            <a:pPr marL="742950" lvl="1" indent="-285750"/>
            <a:endParaRPr lang="en-US" sz="2400" dirty="0">
              <a:latin typeface="Segoe UI Light" panose="020B0502040204020203" pitchFamily="34" charset="0"/>
              <a:cs typeface="Segoe UI Light" panose="020B0502040204020203" pitchFamily="34" charset="0"/>
            </a:endParaRPr>
          </a:p>
          <a:p>
            <a:pPr marL="285750" indent="-285750"/>
            <a:r>
              <a:rPr lang="en-US" sz="2400" dirty="0">
                <a:latin typeface="Segoe UI Light" panose="020B0502040204020203" pitchFamily="34" charset="0"/>
                <a:cs typeface="Segoe UI Light" panose="020B0502040204020203" pitchFamily="34" charset="0"/>
              </a:rPr>
              <a:t>Allows Filtering, Formatting and Outputting</a:t>
            </a:r>
          </a:p>
          <a:p>
            <a:pPr marL="285750" indent="-285750"/>
            <a:endParaRPr lang="en-US" sz="2400" dirty="0">
              <a:latin typeface="Segoe UI Light" panose="020B0502040204020203" pitchFamily="34" charset="0"/>
              <a:cs typeface="Segoe UI Light" panose="020B0502040204020203" pitchFamily="34" charset="0"/>
            </a:endParaRPr>
          </a:p>
          <a:p>
            <a:pPr marL="285750" indent="-285750"/>
            <a:r>
              <a:rPr lang="en-US" sz="2400" dirty="0">
                <a:latin typeface="Segoe UI Light" panose="020B0502040204020203" pitchFamily="34" charset="0"/>
                <a:cs typeface="Segoe UI Light" panose="020B0502040204020203" pitchFamily="34" charset="0"/>
              </a:rPr>
              <a:t>Cmdlets are designed to be in a pipeline</a:t>
            </a:r>
          </a:p>
          <a:p>
            <a:pPr marL="285750" indent="-285750"/>
            <a:endParaRPr lang="en-US" sz="2400" b="1" dirty="0">
              <a:latin typeface="Segoe UI Light" panose="020B0502040204020203" pitchFamily="34" charset="0"/>
              <a:cs typeface="Segoe UI Light" panose="020B0502040204020203" pitchFamily="34" charset="0"/>
            </a:endParaRPr>
          </a:p>
          <a:p>
            <a:pPr marL="285750" indent="-285750"/>
            <a:r>
              <a:rPr lang="en-US" sz="2400" dirty="0">
                <a:latin typeface="Segoe UI Light" panose="020B0502040204020203" pitchFamily="34" charset="0"/>
                <a:cs typeface="Segoe UI Light" panose="020B0502040204020203" pitchFamily="34" charset="0"/>
              </a:rPr>
              <a:t>Pipeline statements typically start with a “Get” command which introduces the objects to be used throughout the statement.</a:t>
            </a:r>
          </a:p>
          <a:p>
            <a:endParaRPr lang="en-US" sz="2400" dirty="0">
              <a:latin typeface="Segoe UI Light" panose="020B0502040204020203" pitchFamily="34" charset="0"/>
              <a:cs typeface="Segoe UI Light" panose="020B0502040204020203" pitchFamily="34" charset="0"/>
            </a:endParaRPr>
          </a:p>
          <a:p>
            <a:pPr marL="285750" indent="-285750"/>
            <a:r>
              <a:rPr lang="en-US" sz="2400" dirty="0">
                <a:latin typeface="Segoe UI Light" panose="020B0502040204020203" pitchFamily="34" charset="0"/>
                <a:cs typeface="Segoe UI Light" panose="020B0502040204020203" pitchFamily="34" charset="0"/>
              </a:rPr>
              <a:t>Increases performance of operations by allowing simultaneous execution</a:t>
            </a:r>
          </a:p>
        </p:txBody>
      </p:sp>
      <p:sp>
        <p:nvSpPr>
          <p:cNvPr id="9" name="Title 8"/>
          <p:cNvSpPr>
            <a:spLocks noGrp="1"/>
          </p:cNvSpPr>
          <p:nvPr>
            <p:ph type="title"/>
          </p:nvPr>
        </p:nvSpPr>
        <p:spPr/>
        <p:txBody>
          <a:bodyPr/>
          <a:lstStyle/>
          <a:p>
            <a:r>
              <a:rPr lang="en-AU" dirty="0"/>
              <a:t>What is a Pipeline?</a:t>
            </a:r>
          </a:p>
        </p:txBody>
      </p:sp>
      <p:graphicFrame>
        <p:nvGraphicFramePr>
          <p:cNvPr id="20" name="Table 19"/>
          <p:cNvGraphicFramePr>
            <a:graphicFrameLocks noGrp="1"/>
          </p:cNvGraphicFramePr>
          <p:nvPr>
            <p:extLst>
              <p:ext uri="{D42A27DB-BD31-4B8C-83A1-F6EECF244321}">
                <p14:modId xmlns:p14="http://schemas.microsoft.com/office/powerpoint/2010/main" val="2894708773"/>
              </p:ext>
            </p:extLst>
          </p:nvPr>
        </p:nvGraphicFramePr>
        <p:xfrm>
          <a:off x="3657600" y="1447800"/>
          <a:ext cx="381000" cy="365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tblGrid>
              <a:tr h="355993">
                <a:tc>
                  <a:txBody>
                    <a:bodyPr/>
                    <a:lstStyle/>
                    <a:p>
                      <a:r>
                        <a:rPr lang="en-AU" sz="1800" b="0" dirty="0">
                          <a:solidFill>
                            <a:schemeClr val="bg1"/>
                          </a:solidFill>
                          <a:latin typeface="Lucida Console" panose="020B0609040504020204" pitchFamily="49" charset="0"/>
                        </a:rPr>
                        <a:t>|</a:t>
                      </a:r>
                    </a:p>
                  </a:txBody>
                  <a:tcPr>
                    <a:solidFill>
                      <a:schemeClr val="accent1">
                        <a:lumMod val="90000"/>
                        <a:lumOff val="1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5212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dirty="0"/>
              <a:t>Learnings Units covered in this Module</a:t>
            </a:r>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60246005"/>
              </p:ext>
            </p:extLst>
          </p:nvPr>
        </p:nvGraphicFramePr>
        <p:xfrm>
          <a:off x="579437" y="1439861"/>
          <a:ext cx="10442448"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620873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triped Right Arrow 25"/>
          <p:cNvSpPr/>
          <p:nvPr/>
        </p:nvSpPr>
        <p:spPr>
          <a:xfrm>
            <a:off x="6156065" y="3790433"/>
            <a:ext cx="978568" cy="998363"/>
          </a:xfrm>
          <a:prstGeom prst="stripedRightArrow">
            <a:avLst>
              <a:gd name="adj1" fmla="val 66797"/>
              <a:gd name="adj2" fmla="val 36802"/>
            </a:avLst>
          </a:prstGeom>
          <a:gradFill>
            <a:gsLst>
              <a:gs pos="0">
                <a:schemeClr val="accent1">
                  <a:tint val="100000"/>
                  <a:shade val="100000"/>
                  <a:satMod val="130000"/>
                  <a:alpha val="2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Content Placeholder 9"/>
          <p:cNvSpPr>
            <a:spLocks noGrp="1"/>
          </p:cNvSpPr>
          <p:nvPr>
            <p:ph type="body" sz="quarter" idx="10"/>
          </p:nvPr>
        </p:nvSpPr>
        <p:spPr/>
        <p:txBody>
          <a:bodyPr/>
          <a:lstStyle/>
          <a:p>
            <a:r>
              <a:rPr lang="en-US" sz="2400" dirty="0"/>
              <a:t>Sends output from one command as input to another command</a:t>
            </a:r>
          </a:p>
          <a:p>
            <a:r>
              <a:rPr lang="en-US" sz="2400" dirty="0"/>
              <a:t>Pipeline statements typically start with a “Get” command which introduces the objects to be used throughout the statement.</a:t>
            </a:r>
          </a:p>
          <a:p>
            <a:r>
              <a:rPr lang="en-US" sz="2400" dirty="0"/>
              <a:t>Increases performance of operations by allowing simultaneous execution of each portion of pipeline statement.</a:t>
            </a:r>
          </a:p>
        </p:txBody>
      </p:sp>
      <p:sp>
        <p:nvSpPr>
          <p:cNvPr id="9" name="Title 8"/>
          <p:cNvSpPr>
            <a:spLocks noGrp="1"/>
          </p:cNvSpPr>
          <p:nvPr>
            <p:ph type="title"/>
          </p:nvPr>
        </p:nvSpPr>
        <p:spPr/>
        <p:txBody>
          <a:bodyPr/>
          <a:lstStyle/>
          <a:p>
            <a:r>
              <a:rPr lang="en-AU"/>
              <a:t>Using the Pipeline</a:t>
            </a:r>
            <a:endParaRPr lang="en-AU" dirty="0"/>
          </a:p>
        </p:txBody>
      </p:sp>
      <p:sp>
        <p:nvSpPr>
          <p:cNvPr id="6" name="Rectangle 5"/>
          <p:cNvSpPr/>
          <p:nvPr/>
        </p:nvSpPr>
        <p:spPr>
          <a:xfrm>
            <a:off x="521672" y="3221887"/>
            <a:ext cx="9004866" cy="400110"/>
          </a:xfrm>
          <a:prstGeom prst="rect">
            <a:avLst/>
          </a:prstGeom>
          <a:solidFill>
            <a:srgbClr val="00205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2000" b="0" i="0" u="none" strike="noStrike" kern="1200" cap="none" spc="0" normalizeH="0" baseline="0" noProof="0" dirty="0">
                <a:ln>
                  <a:noFill/>
                </a:ln>
                <a:solidFill>
                  <a:prstClr val="white"/>
                </a:solidFill>
                <a:effectLst/>
                <a:uLnTx/>
                <a:uFillTx/>
                <a:latin typeface="Segoe UI"/>
                <a:ea typeface="+mn-ea"/>
                <a:cs typeface="+mn-cs"/>
              </a:rPr>
              <a:t> </a:t>
            </a: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 </a:t>
            </a:r>
            <a:r>
              <a:rPr kumimoji="0" lang="en-US" sz="20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Start-Service </a:t>
            </a:r>
          </a:p>
        </p:txBody>
      </p:sp>
      <p:sp>
        <p:nvSpPr>
          <p:cNvPr id="15" name="Rectangle 14"/>
          <p:cNvSpPr/>
          <p:nvPr/>
        </p:nvSpPr>
        <p:spPr>
          <a:xfrm>
            <a:off x="1772175" y="3818585"/>
            <a:ext cx="4184773" cy="400110"/>
          </a:xfrm>
          <a:prstGeom prst="rect">
            <a:avLst/>
          </a:prstGeom>
          <a:solidFill>
            <a:srgbClr val="00205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Schedule</a:t>
            </a:r>
          </a:p>
        </p:txBody>
      </p:sp>
      <p:sp>
        <p:nvSpPr>
          <p:cNvPr id="16" name="Rectangle 15"/>
          <p:cNvSpPr/>
          <p:nvPr/>
        </p:nvSpPr>
        <p:spPr>
          <a:xfrm>
            <a:off x="1772174" y="4366425"/>
            <a:ext cx="4179457" cy="400110"/>
          </a:xfrm>
          <a:prstGeom prst="rect">
            <a:avLst/>
          </a:prstGeom>
          <a:solidFill>
            <a:srgbClr val="00205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BITS</a:t>
            </a:r>
          </a:p>
        </p:txBody>
      </p:sp>
      <p:sp>
        <p:nvSpPr>
          <p:cNvPr id="17" name="Rectangle 16"/>
          <p:cNvSpPr/>
          <p:nvPr/>
        </p:nvSpPr>
        <p:spPr>
          <a:xfrm>
            <a:off x="7305695" y="3811205"/>
            <a:ext cx="4457676" cy="400110"/>
          </a:xfrm>
          <a:prstGeom prst="rect">
            <a:avLst/>
          </a:prstGeom>
          <a:solidFill>
            <a:srgbClr val="00205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Start-Service </a:t>
            </a:r>
            <a:r>
              <a:rPr kumimoji="0" lang="en-US"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a:t>
            </a:r>
          </a:p>
        </p:txBody>
      </p:sp>
      <p:sp>
        <p:nvSpPr>
          <p:cNvPr id="18" name="Rectangle 17"/>
          <p:cNvSpPr/>
          <p:nvPr/>
        </p:nvSpPr>
        <p:spPr>
          <a:xfrm>
            <a:off x="7305249" y="4350668"/>
            <a:ext cx="4457676" cy="400110"/>
          </a:xfrm>
          <a:prstGeom prst="rect">
            <a:avLst/>
          </a:prstGeom>
          <a:solidFill>
            <a:srgbClr val="00205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Start-Service </a:t>
            </a:r>
            <a:r>
              <a:rPr kumimoji="0" lang="en-US"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p>
        </p:txBody>
      </p:sp>
      <p:sp>
        <p:nvSpPr>
          <p:cNvPr id="2" name="Bent-Up Arrow 1"/>
          <p:cNvSpPr/>
          <p:nvPr/>
        </p:nvSpPr>
        <p:spPr>
          <a:xfrm rot="5400000">
            <a:off x="774542" y="3722191"/>
            <a:ext cx="725139" cy="917928"/>
          </a:xfrm>
          <a:prstGeom prst="bentUpArrow">
            <a:avLst>
              <a:gd name="adj1" fmla="val 25000"/>
              <a:gd name="adj2" fmla="val 36730"/>
              <a:gd name="adj3" fmla="val 49927"/>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Oval 4"/>
          <p:cNvSpPr/>
          <p:nvPr/>
        </p:nvSpPr>
        <p:spPr>
          <a:xfrm>
            <a:off x="1635466" y="3683614"/>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9" name="Oval 18"/>
          <p:cNvSpPr/>
          <p:nvPr/>
        </p:nvSpPr>
        <p:spPr>
          <a:xfrm>
            <a:off x="7147088" y="3671852"/>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2</a:t>
            </a:r>
          </a:p>
        </p:txBody>
      </p:sp>
      <p:sp>
        <p:nvSpPr>
          <p:cNvPr id="20" name="Oval 19"/>
          <p:cNvSpPr/>
          <p:nvPr/>
        </p:nvSpPr>
        <p:spPr>
          <a:xfrm>
            <a:off x="1636602" y="4287692"/>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21" name="Oval 20"/>
          <p:cNvSpPr/>
          <p:nvPr/>
        </p:nvSpPr>
        <p:spPr>
          <a:xfrm>
            <a:off x="7176232" y="4267614"/>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graphicFrame>
        <p:nvGraphicFramePr>
          <p:cNvPr id="27" name="Table 26"/>
          <p:cNvGraphicFramePr>
            <a:graphicFrameLocks noGrp="1"/>
          </p:cNvGraphicFramePr>
          <p:nvPr>
            <p:extLst>
              <p:ext uri="{D42A27DB-BD31-4B8C-83A1-F6EECF244321}">
                <p14:modId xmlns:p14="http://schemas.microsoft.com/office/powerpoint/2010/main" val="2043837654"/>
              </p:ext>
            </p:extLst>
          </p:nvPr>
        </p:nvGraphicFramePr>
        <p:xfrm>
          <a:off x="3200400" y="4898508"/>
          <a:ext cx="6889897" cy="1632984"/>
        </p:xfrm>
        <a:graphic>
          <a:graphicData uri="http://schemas.openxmlformats.org/drawingml/2006/table">
            <a:tbl>
              <a:tblPr firstRow="1" bandRow="1">
                <a:tableStyleId>{5C22544A-7EE6-4342-B048-85BDC9FD1C3A}</a:tableStyleId>
              </a:tblPr>
              <a:tblGrid>
                <a:gridCol w="3806455">
                  <a:extLst>
                    <a:ext uri="{9D8B030D-6E8A-4147-A177-3AD203B41FA5}">
                      <a16:colId xmlns:a16="http://schemas.microsoft.com/office/drawing/2014/main" val="3102178922"/>
                    </a:ext>
                  </a:extLst>
                </a:gridCol>
                <a:gridCol w="3083442">
                  <a:extLst>
                    <a:ext uri="{9D8B030D-6E8A-4147-A177-3AD203B41FA5}">
                      <a16:colId xmlns:a16="http://schemas.microsoft.com/office/drawing/2014/main" val="1743404106"/>
                    </a:ext>
                  </a:extLst>
                </a:gridCol>
              </a:tblGrid>
              <a:tr h="402783">
                <a:tc gridSpan="2">
                  <a:txBody>
                    <a:bodyPr/>
                    <a:lstStyle/>
                    <a:p>
                      <a:pPr algn="ctr"/>
                      <a:r>
                        <a:rPr lang="en-AU" sz="2000" b="0">
                          <a:latin typeface="Segoe UI Light" panose="020B0502040204020203" pitchFamily="34" charset="0"/>
                          <a:cs typeface="Segoe UI Light" panose="020B0502040204020203" pitchFamily="34" charset="0"/>
                        </a:rPr>
                        <a:t>Order</a:t>
                      </a:r>
                      <a:r>
                        <a:rPr lang="en-AU" sz="2000" b="0" baseline="0">
                          <a:latin typeface="Segoe UI Light" panose="020B0502040204020203" pitchFamily="34" charset="0"/>
                          <a:cs typeface="Segoe UI Light" panose="020B0502040204020203" pitchFamily="34" charset="0"/>
                        </a:rPr>
                        <a:t> of Operations</a:t>
                      </a:r>
                      <a:endParaRPr lang="en-AU" sz="2000" b="0">
                        <a:latin typeface="Segoe UI Light" panose="020B0502040204020203" pitchFamily="34" charset="0"/>
                        <a:cs typeface="Segoe UI Light" panose="020B0502040204020203" pitchFamily="34" charset="0"/>
                      </a:endParaRPr>
                    </a:p>
                  </a:txBody>
                  <a:tcPr/>
                </a:tc>
                <a:tc hMerge="1">
                  <a:txBody>
                    <a:bodyPr/>
                    <a:lstStyle/>
                    <a:p>
                      <a:endParaRPr lang="en-AU" sz="24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56716487"/>
                  </a:ext>
                </a:extLst>
              </a:tr>
              <a:tr h="384122">
                <a:tc gridSpan="2">
                  <a:txBody>
                    <a:bodyPr/>
                    <a:lstStyle/>
                    <a:p>
                      <a:pPr algn="ctr"/>
                      <a:r>
                        <a:rPr lang="en-AU" sz="2000">
                          <a:latin typeface="Segoe UI Light" panose="020B0502040204020203" pitchFamily="34" charset="0"/>
                          <a:cs typeface="Segoe UI Light" panose="020B0502040204020203" pitchFamily="34" charset="0"/>
                        </a:rPr>
                        <a:t>1. Get-Service –Name</a:t>
                      </a:r>
                      <a:r>
                        <a:rPr lang="en-AU" sz="2000" baseline="0">
                          <a:latin typeface="Segoe UI Light" panose="020B0502040204020203" pitchFamily="34" charset="0"/>
                          <a:cs typeface="Segoe UI Light" panose="020B0502040204020203" pitchFamily="34" charset="0"/>
                        </a:rPr>
                        <a:t> Schedule</a:t>
                      </a:r>
                      <a:endParaRPr lang="en-AU" sz="2000">
                        <a:latin typeface="Segoe UI Light" panose="020B0502040204020203" pitchFamily="34" charset="0"/>
                        <a:cs typeface="Segoe UI Light" panose="020B0502040204020203" pitchFamily="34" charset="0"/>
                      </a:endParaRPr>
                    </a:p>
                  </a:txBody>
                  <a:tcPr/>
                </a:tc>
                <a:tc hMerge="1">
                  <a:txBody>
                    <a:bodyPr/>
                    <a:lstStyle/>
                    <a:p>
                      <a:endParaRPr lang="en-AU" sz="24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21795295"/>
                  </a:ext>
                </a:extLst>
              </a:tr>
              <a:tr h="384122">
                <a:tc>
                  <a:txBody>
                    <a:bodyPr/>
                    <a:lstStyle/>
                    <a:p>
                      <a:r>
                        <a:rPr lang="en-AU" sz="2000">
                          <a:latin typeface="Segoe UI Light" panose="020B0502040204020203" pitchFamily="34" charset="0"/>
                          <a:cs typeface="Segoe UI Light" panose="020B0502040204020203" pitchFamily="34" charset="0"/>
                        </a:rPr>
                        <a:t>2. Start-Service –Name Schedule</a:t>
                      </a:r>
                    </a:p>
                  </a:txBody>
                  <a:tcPr/>
                </a:tc>
                <a:tc>
                  <a:txBody>
                    <a:bodyPr/>
                    <a:lstStyle/>
                    <a:p>
                      <a:r>
                        <a:rPr lang="en-AU" sz="2000">
                          <a:latin typeface="Segoe UI Light" panose="020B0502040204020203" pitchFamily="34" charset="0"/>
                          <a:cs typeface="Segoe UI Light" panose="020B0502040204020203" pitchFamily="34" charset="0"/>
                        </a:rPr>
                        <a:t>2. Get-Service –Name Bits</a:t>
                      </a:r>
                    </a:p>
                  </a:txBody>
                  <a:tcPr/>
                </a:tc>
                <a:extLst>
                  <a:ext uri="{0D108BD9-81ED-4DB2-BD59-A6C34878D82A}">
                    <a16:rowId xmlns:a16="http://schemas.microsoft.com/office/drawing/2014/main" val="1629647483"/>
                  </a:ext>
                </a:extLst>
              </a:tr>
              <a:tr h="437721">
                <a:tc gridSpan="2">
                  <a:txBody>
                    <a:bodyPr/>
                    <a:lstStyle/>
                    <a:p>
                      <a:pPr algn="ctr"/>
                      <a:r>
                        <a:rPr lang="en-AU" sz="2000" dirty="0">
                          <a:latin typeface="Segoe UI Light" panose="020B0502040204020203" pitchFamily="34" charset="0"/>
                          <a:cs typeface="Segoe UI Light" panose="020B0502040204020203" pitchFamily="34" charset="0"/>
                        </a:rPr>
                        <a:t>3.</a:t>
                      </a:r>
                      <a:r>
                        <a:rPr lang="en-AU" sz="2000" baseline="0" dirty="0">
                          <a:latin typeface="Segoe UI Light" panose="020B0502040204020203" pitchFamily="34" charset="0"/>
                          <a:cs typeface="Segoe UI Light" panose="020B0502040204020203" pitchFamily="34" charset="0"/>
                        </a:rPr>
                        <a:t> Start-Service –Name </a:t>
                      </a:r>
                      <a:r>
                        <a:rPr lang="en-AU" sz="2000" b="0" baseline="0" dirty="0">
                          <a:latin typeface="Segoe UI Light" panose="020B0502040204020203" pitchFamily="34" charset="0"/>
                          <a:cs typeface="Segoe UI Light" panose="020B0502040204020203" pitchFamily="34" charset="0"/>
                        </a:rPr>
                        <a:t>Bits</a:t>
                      </a:r>
                      <a:endParaRPr lang="en-AU" sz="2000" dirty="0">
                        <a:latin typeface="Segoe UI Light" panose="020B0502040204020203" pitchFamily="34" charset="0"/>
                        <a:cs typeface="Segoe UI Light" panose="020B0502040204020203" pitchFamily="34" charset="0"/>
                      </a:endParaRPr>
                    </a:p>
                  </a:txBody>
                  <a:tcPr/>
                </a:tc>
                <a:tc hMerge="1">
                  <a:txBody>
                    <a:bodyPr/>
                    <a:lstStyle/>
                    <a:p>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39044751"/>
                  </a:ext>
                </a:extLst>
              </a:tr>
            </a:tbl>
          </a:graphicData>
        </a:graphic>
      </p:graphicFrame>
      <p:sp>
        <p:nvSpPr>
          <p:cNvPr id="34" name="TextBox 33"/>
          <p:cNvSpPr txBox="1"/>
          <p:nvPr/>
        </p:nvSpPr>
        <p:spPr>
          <a:xfrm>
            <a:off x="938399" y="5738009"/>
            <a:ext cx="24210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(Happens Simultaneously)</a:t>
            </a:r>
          </a:p>
        </p:txBody>
      </p:sp>
    </p:spTree>
    <p:extLst>
      <p:ext uri="{BB962C8B-B14F-4D97-AF65-F5344CB8AC3E}">
        <p14:creationId xmlns:p14="http://schemas.microsoft.com/office/powerpoint/2010/main" val="14480205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26"/>
                                        </p:tgtEl>
                                      </p:cBhvr>
                                    </p:animEffect>
                                    <p:animScale>
                                      <p:cBhvr>
                                        <p:cTn id="18" dur="250" autoRev="1" fill="hold"/>
                                        <p:tgtEl>
                                          <p:spTgt spid="26"/>
                                        </p:tgtEl>
                                      </p:cBhvr>
                                      <p:by x="105000" y="105000"/>
                                    </p:animScale>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26" presetClass="emph" presetSubtype="0" fill="hold" grpId="2" nodeType="withEffect">
                                  <p:stCondLst>
                                    <p:cond delay="0"/>
                                  </p:stCondLst>
                                  <p:childTnLst>
                                    <p:animEffect transition="out" filter="fade">
                                      <p:cBhvr>
                                        <p:cTn id="34" dur="500" tmFilter="0, 0; .2, .5; .8, .5; 1, 0"/>
                                        <p:tgtEl>
                                          <p:spTgt spid="26"/>
                                        </p:tgtEl>
                                      </p:cBhvr>
                                    </p:animEffect>
                                    <p:animScale>
                                      <p:cBhvr>
                                        <p:cTn id="35" dur="250" autoRev="1" fill="hold"/>
                                        <p:tgtEl>
                                          <p:spTgt spid="26"/>
                                        </p:tgtEl>
                                      </p:cBhvr>
                                      <p:by x="105000" y="105000"/>
                                    </p:animScale>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15" grpId="0" animBg="1"/>
      <p:bldP spid="16" grpId="0" animBg="1"/>
      <p:bldP spid="17" grpId="0" animBg="1"/>
      <p:bldP spid="18" grpId="0" animBg="1"/>
      <p:bldP spid="2" grpId="0" animBg="1"/>
      <p:bldP spid="5" grpId="0" animBg="1"/>
      <p:bldP spid="19" grpId="0" animBg="1"/>
      <p:bldP spid="20" grpId="0" animBg="1"/>
      <p:bldP spid="21" grpId="0"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5E5C89-92A3-4D93-ADCD-70A614977ADF}"/>
              </a:ext>
            </a:extLst>
          </p:cNvPr>
          <p:cNvSpPr>
            <a:spLocks noGrp="1"/>
          </p:cNvSpPr>
          <p:nvPr>
            <p:ph type="body" sz="quarter" idx="10"/>
          </p:nvPr>
        </p:nvSpPr>
        <p:spPr/>
        <p:txBody>
          <a:bodyPr/>
          <a:lstStyle/>
          <a:p>
            <a:r>
              <a:rPr lang="en-US"/>
              <a:t>Typically placed first in the pipeline</a:t>
            </a:r>
          </a:p>
          <a:p>
            <a:r>
              <a:rPr lang="en-US"/>
              <a:t>Provides the input to be processed</a:t>
            </a:r>
            <a:endParaRPr lang="en-US" dirty="0"/>
          </a:p>
        </p:txBody>
      </p:sp>
      <p:sp>
        <p:nvSpPr>
          <p:cNvPr id="6" name="Title 5"/>
          <p:cNvSpPr>
            <a:spLocks noGrp="1"/>
          </p:cNvSpPr>
          <p:nvPr>
            <p:ph type="title"/>
          </p:nvPr>
        </p:nvSpPr>
        <p:spPr/>
        <p:txBody>
          <a:bodyPr/>
          <a:lstStyle/>
          <a:p>
            <a:r>
              <a:rPr lang="en-US"/>
              <a:t>The “Get” Cmdlets</a:t>
            </a:r>
            <a:endParaRPr lang="en-US" dirty="0"/>
          </a:p>
        </p:txBody>
      </p:sp>
      <p:sp>
        <p:nvSpPr>
          <p:cNvPr id="8" name="Rectangle 7"/>
          <p:cNvSpPr/>
          <p:nvPr/>
        </p:nvSpPr>
        <p:spPr>
          <a:xfrm>
            <a:off x="479376" y="3917817"/>
            <a:ext cx="11103024" cy="461665"/>
          </a:xfrm>
          <a:prstGeom prst="rect">
            <a:avLst/>
          </a:prstGeom>
          <a:solidFill>
            <a:schemeClr val="accent1">
              <a:lumMod val="90000"/>
              <a:lumOff val="10000"/>
            </a:schemeClr>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-Name</a:t>
            </a:r>
            <a:r>
              <a:rPr lang="en-US" sz="2400" dirty="0">
                <a:solidFill>
                  <a:srgbClr val="F5F5F5"/>
                </a:solidFill>
                <a:latin typeface="Lucida Console" panose="020B0609040504020204" pitchFamily="49" charset="0"/>
              </a:rPr>
              <a:t> </a:t>
            </a:r>
            <a:r>
              <a:rPr lang="en-US" sz="2400" dirty="0">
                <a:solidFill>
                  <a:srgbClr val="EE82EE"/>
                </a:solidFill>
                <a:latin typeface="Lucida Console" panose="020B0609040504020204" pitchFamily="49" charset="0"/>
              </a:rPr>
              <a:t>Schedule </a:t>
            </a:r>
            <a:r>
              <a:rPr lang="en-US" sz="2400" dirty="0">
                <a:solidFill>
                  <a:srgbClr val="D3D3D3"/>
                </a:solidFill>
                <a:latin typeface="Lucida Console" panose="020B0609040504020204" pitchFamily="49" charset="0"/>
              </a:rPr>
              <a:t>, </a:t>
            </a:r>
            <a:r>
              <a:rPr lang="en-US" sz="2400" dirty="0">
                <a:solidFill>
                  <a:srgbClr val="EE82EE"/>
                </a:solidFill>
                <a:latin typeface="Lucida Console" panose="020B0609040504020204" pitchFamily="49" charset="0"/>
              </a:rPr>
              <a:t>BITS</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Start-Service </a:t>
            </a:r>
          </a:p>
        </p:txBody>
      </p:sp>
      <p:sp>
        <p:nvSpPr>
          <p:cNvPr id="10" name="Left Brace 9"/>
          <p:cNvSpPr/>
          <p:nvPr/>
        </p:nvSpPr>
        <p:spPr>
          <a:xfrm rot="16200000">
            <a:off x="9797836" y="3468206"/>
            <a:ext cx="339184" cy="25202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Rectangle 10"/>
          <p:cNvSpPr/>
          <p:nvPr/>
        </p:nvSpPr>
        <p:spPr>
          <a:xfrm>
            <a:off x="3431703" y="2307250"/>
            <a:ext cx="3384376" cy="964090"/>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Returns schedule and bits services</a:t>
            </a:r>
            <a:endParaRPr lang="en-AU" dirty="0">
              <a:latin typeface="Segoe UI Light" panose="020B0502040204020203" pitchFamily="34" charset="0"/>
              <a:cs typeface="Segoe UI Light" panose="020B0502040204020203" pitchFamily="34" charset="0"/>
            </a:endParaRPr>
          </a:p>
        </p:txBody>
      </p:sp>
      <p:sp>
        <p:nvSpPr>
          <p:cNvPr id="12" name="Left Brace 11"/>
          <p:cNvSpPr/>
          <p:nvPr/>
        </p:nvSpPr>
        <p:spPr>
          <a:xfrm rot="5400000">
            <a:off x="4954299" y="461385"/>
            <a:ext cx="339185" cy="6264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Rectangle 12"/>
          <p:cNvSpPr/>
          <p:nvPr/>
        </p:nvSpPr>
        <p:spPr>
          <a:xfrm>
            <a:off x="8275240" y="5009109"/>
            <a:ext cx="3384376" cy="994174"/>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Takes an action on the services</a:t>
            </a:r>
          </a:p>
        </p:txBody>
      </p:sp>
    </p:spTree>
    <p:extLst>
      <p:ext uri="{BB962C8B-B14F-4D97-AF65-F5344CB8AC3E}">
        <p14:creationId xmlns:p14="http://schemas.microsoft.com/office/powerpoint/2010/main" val="11910252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C1F6A-51A9-432B-9367-3888CB70BF8C}"/>
              </a:ext>
            </a:extLst>
          </p:cNvPr>
          <p:cNvSpPr>
            <a:spLocks noGrp="1"/>
          </p:cNvSpPr>
          <p:nvPr>
            <p:ph type="body" sz="quarter" idx="10"/>
          </p:nvPr>
        </p:nvSpPr>
        <p:spPr/>
        <p:txBody>
          <a:bodyPr/>
          <a:lstStyle/>
          <a:p>
            <a:r>
              <a:rPr lang="en-US"/>
              <a:t>Can be used as input to the pipeline</a:t>
            </a:r>
            <a:endParaRPr lang="en-US" dirty="0"/>
          </a:p>
        </p:txBody>
      </p:sp>
      <p:sp>
        <p:nvSpPr>
          <p:cNvPr id="6" name="Title 5"/>
          <p:cNvSpPr>
            <a:spLocks noGrp="1"/>
          </p:cNvSpPr>
          <p:nvPr>
            <p:ph type="title"/>
          </p:nvPr>
        </p:nvSpPr>
        <p:spPr/>
        <p:txBody>
          <a:bodyPr/>
          <a:lstStyle/>
          <a:p>
            <a:r>
              <a:rPr lang="en-US"/>
              <a:t>External Commands</a:t>
            </a:r>
            <a:endParaRPr lang="en-US" dirty="0"/>
          </a:p>
        </p:txBody>
      </p:sp>
      <p:sp>
        <p:nvSpPr>
          <p:cNvPr id="11" name="Rectangle 10"/>
          <p:cNvSpPr/>
          <p:nvPr/>
        </p:nvSpPr>
        <p:spPr>
          <a:xfrm>
            <a:off x="2834774" y="1763402"/>
            <a:ext cx="1990140" cy="813175"/>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External command</a:t>
            </a:r>
            <a:endParaRPr lang="en-AU" dirty="0">
              <a:latin typeface="Segoe UI Light" panose="020B0502040204020203" pitchFamily="34" charset="0"/>
              <a:cs typeface="Segoe UI Light" panose="020B0502040204020203" pitchFamily="34" charset="0"/>
            </a:endParaRPr>
          </a:p>
        </p:txBody>
      </p:sp>
      <p:sp>
        <p:nvSpPr>
          <p:cNvPr id="12" name="Left Brace 11"/>
          <p:cNvSpPr/>
          <p:nvPr/>
        </p:nvSpPr>
        <p:spPr>
          <a:xfrm rot="5400000">
            <a:off x="3636014" y="1912284"/>
            <a:ext cx="387660" cy="19400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8" name="Rectangle 7"/>
          <p:cNvSpPr/>
          <p:nvPr/>
        </p:nvSpPr>
        <p:spPr>
          <a:xfrm>
            <a:off x="1367643" y="3243374"/>
            <a:ext cx="9428693" cy="3046988"/>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whoami.exe</a:t>
            </a:r>
            <a:endParaRPr lang="en-AU" sz="2400" dirty="0">
              <a:solidFill>
                <a:srgbClr val="FFE4B5"/>
              </a:solidFill>
              <a:latin typeface="Lucida Console" panose="020B0609040504020204" pitchFamily="49" charset="0"/>
            </a:endParaRPr>
          </a:p>
          <a:p>
            <a:r>
              <a:rPr lang="en-AU" sz="2400" dirty="0">
                <a:solidFill>
                  <a:srgbClr val="F5F5F5"/>
                </a:solidFill>
                <a:latin typeface="Lucida Console" panose="020B0609040504020204" pitchFamily="49" charset="0"/>
              </a:rPr>
              <a:t>Contoso\power</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whoami.exe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Split-Path</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-Parent </a:t>
            </a:r>
          </a:p>
          <a:p>
            <a:r>
              <a:rPr lang="en-AU" sz="2400" dirty="0" err="1">
                <a:solidFill>
                  <a:srgbClr val="F5F5F5"/>
                </a:solidFill>
                <a:latin typeface="Lucida Console" panose="020B0609040504020204" pitchFamily="49" charset="0"/>
              </a:rPr>
              <a:t>contoso</a:t>
            </a:r>
            <a:r>
              <a:rPr lang="en-AU" sz="2400" dirty="0">
                <a:solidFill>
                  <a:srgbClr val="F5F5F5"/>
                </a:solidFill>
                <a:latin typeface="Lucida Console" panose="020B0609040504020204" pitchFamily="49" charset="0"/>
              </a:rPr>
              <a:t> </a:t>
            </a:r>
          </a:p>
          <a:p>
            <a:endParaRPr lang="en-AU" sz="2400" dirty="0">
              <a:solidFill>
                <a:srgbClr val="FFE4B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whoami.exe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Split-Path</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-Leaf </a:t>
            </a:r>
          </a:p>
          <a:p>
            <a:r>
              <a:rPr lang="en-AU" sz="2400" dirty="0">
                <a:solidFill>
                  <a:srgbClr val="F5F5F5"/>
                </a:solidFill>
                <a:latin typeface="Lucida Console" panose="020B0609040504020204" pitchFamily="49" charset="0"/>
              </a:rPr>
              <a:t>power</a:t>
            </a:r>
          </a:p>
        </p:txBody>
      </p:sp>
    </p:spTree>
    <p:extLst>
      <p:ext uri="{BB962C8B-B14F-4D97-AF65-F5344CB8AC3E}">
        <p14:creationId xmlns:p14="http://schemas.microsoft.com/office/powerpoint/2010/main" val="353076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302E5-1423-406E-8B62-13563750B311}"/>
              </a:ext>
            </a:extLst>
          </p:cNvPr>
          <p:cNvSpPr>
            <a:spLocks noGrp="1"/>
          </p:cNvSpPr>
          <p:nvPr>
            <p:ph type="body" sz="quarter" idx="10"/>
          </p:nvPr>
        </p:nvSpPr>
        <p:spPr/>
        <p:txBody>
          <a:bodyPr/>
          <a:lstStyle/>
          <a:p>
            <a:r>
              <a:rPr lang="en-US"/>
              <a:t>Text files provide input to be processed by the pipeline</a:t>
            </a:r>
            <a:endParaRPr lang="en-US" dirty="0"/>
          </a:p>
        </p:txBody>
      </p:sp>
      <p:sp>
        <p:nvSpPr>
          <p:cNvPr id="6" name="Title 5"/>
          <p:cNvSpPr>
            <a:spLocks noGrp="1"/>
          </p:cNvSpPr>
          <p:nvPr>
            <p:ph type="title"/>
          </p:nvPr>
        </p:nvSpPr>
        <p:spPr/>
        <p:txBody>
          <a:bodyPr/>
          <a:lstStyle/>
          <a:p>
            <a:r>
              <a:rPr lang="en-US"/>
              <a:t>Text File Input</a:t>
            </a:r>
            <a:endParaRPr lang="en-US" dirty="0"/>
          </a:p>
        </p:txBody>
      </p:sp>
      <p:sp>
        <p:nvSpPr>
          <p:cNvPr id="8" name="Rectangle 7"/>
          <p:cNvSpPr/>
          <p:nvPr/>
        </p:nvSpPr>
        <p:spPr>
          <a:xfrm>
            <a:off x="1367644" y="3748556"/>
            <a:ext cx="9120844" cy="46166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Get-Content</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.\services.txt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Get-Service </a:t>
            </a:r>
          </a:p>
        </p:txBody>
      </p:sp>
      <p:sp>
        <p:nvSpPr>
          <p:cNvPr id="10" name="Left Brace 9"/>
          <p:cNvSpPr/>
          <p:nvPr/>
        </p:nvSpPr>
        <p:spPr>
          <a:xfrm rot="16200000">
            <a:off x="9214538" y="3331279"/>
            <a:ext cx="387660" cy="21602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Rectangle 10"/>
          <p:cNvSpPr/>
          <p:nvPr/>
        </p:nvSpPr>
        <p:spPr>
          <a:xfrm>
            <a:off x="4290072" y="2225986"/>
            <a:ext cx="1990140" cy="949689"/>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Reads a text file</a:t>
            </a:r>
            <a:endParaRPr lang="en-AU" dirty="0">
              <a:latin typeface="Segoe UI Light" panose="020B0502040204020203" pitchFamily="34" charset="0"/>
              <a:cs typeface="Segoe UI Light" panose="020B0502040204020203" pitchFamily="34" charset="0"/>
            </a:endParaRPr>
          </a:p>
        </p:txBody>
      </p:sp>
      <p:sp>
        <p:nvSpPr>
          <p:cNvPr id="12" name="Left Brace 11"/>
          <p:cNvSpPr/>
          <p:nvPr/>
        </p:nvSpPr>
        <p:spPr>
          <a:xfrm rot="5400000">
            <a:off x="5091312" y="956129"/>
            <a:ext cx="387660" cy="50781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Rectangle 12"/>
          <p:cNvSpPr/>
          <p:nvPr/>
        </p:nvSpPr>
        <p:spPr>
          <a:xfrm>
            <a:off x="7716180" y="4726650"/>
            <a:ext cx="3384376" cy="994174"/>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Takes an action on each line in the file</a:t>
            </a:r>
          </a:p>
        </p:txBody>
      </p:sp>
    </p:spTree>
    <p:extLst>
      <p:ext uri="{BB962C8B-B14F-4D97-AF65-F5344CB8AC3E}">
        <p14:creationId xmlns:p14="http://schemas.microsoft.com/office/powerpoint/2010/main" val="15352741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1B812-A7EE-4FA3-B8BD-B836BA87130B}"/>
              </a:ext>
            </a:extLst>
          </p:cNvPr>
          <p:cNvSpPr>
            <a:spLocks noGrp="1"/>
          </p:cNvSpPr>
          <p:nvPr>
            <p:ph type="body" sz="quarter" idx="10"/>
          </p:nvPr>
        </p:nvSpPr>
        <p:spPr>
          <a:xfrm>
            <a:off x="269239" y="1189177"/>
            <a:ext cx="11653523" cy="4191917"/>
          </a:xfrm>
        </p:spPr>
        <p:txBody>
          <a:bodyPr/>
          <a:lstStyle/>
          <a:p>
            <a:endParaRPr lang="en-US" dirty="0"/>
          </a:p>
          <a:p>
            <a:r>
              <a:rPr lang="en-US" dirty="0"/>
              <a:t>Commands that get information are very suitable for use in the pipeline like the “Get-” commands</a:t>
            </a:r>
          </a:p>
          <a:p>
            <a:endParaRPr lang="en-US" dirty="0"/>
          </a:p>
          <a:p>
            <a:r>
              <a:rPr lang="en-US" dirty="0"/>
              <a:t>Pipeline input can be any object </a:t>
            </a:r>
          </a:p>
          <a:p>
            <a:endParaRPr lang="en-US" dirty="0"/>
          </a:p>
          <a:p>
            <a:r>
              <a:rPr lang="en-US" dirty="0"/>
              <a:t>PowerShell will bind properties from the input object on the left to the new command on the right</a:t>
            </a:r>
          </a:p>
          <a:p>
            <a:endParaRPr lang="nl-NL" dirty="0"/>
          </a:p>
        </p:txBody>
      </p:sp>
      <p:sp>
        <p:nvSpPr>
          <p:cNvPr id="3" name="Title 2">
            <a:extLst>
              <a:ext uri="{FF2B5EF4-FFF2-40B4-BE49-F238E27FC236}">
                <a16:creationId xmlns:a16="http://schemas.microsoft.com/office/drawing/2014/main" id="{4B7E43C1-9ED5-4970-9466-4F6D94AC4A65}"/>
              </a:ext>
            </a:extLst>
          </p:cNvPr>
          <p:cNvSpPr>
            <a:spLocks noGrp="1"/>
          </p:cNvSpPr>
          <p:nvPr>
            <p:ph type="title"/>
          </p:nvPr>
        </p:nvSpPr>
        <p:spPr/>
        <p:txBody>
          <a:bodyPr/>
          <a:lstStyle/>
          <a:p>
            <a:r>
              <a:rPr lang="en-US" dirty="0"/>
              <a:t>Pipeline Input</a:t>
            </a:r>
            <a:endParaRPr lang="nl-NL" dirty="0"/>
          </a:p>
        </p:txBody>
      </p:sp>
    </p:spTree>
    <p:extLst>
      <p:ext uri="{BB962C8B-B14F-4D97-AF65-F5344CB8AC3E}">
        <p14:creationId xmlns:p14="http://schemas.microsoft.com/office/powerpoint/2010/main" val="40115921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5E5C89-92A3-4D93-ADCD-70A614977ADF}"/>
              </a:ext>
            </a:extLst>
          </p:cNvPr>
          <p:cNvSpPr>
            <a:spLocks noGrp="1"/>
          </p:cNvSpPr>
          <p:nvPr>
            <p:ph type="body" sz="quarter" idx="10"/>
          </p:nvPr>
        </p:nvSpPr>
        <p:spPr/>
        <p:txBody>
          <a:bodyPr/>
          <a:lstStyle/>
          <a:p>
            <a:r>
              <a:rPr lang="en-US"/>
              <a:t>Typically placed first in the pipeline</a:t>
            </a:r>
          </a:p>
          <a:p>
            <a:r>
              <a:rPr lang="en-US"/>
              <a:t>Provides the input to be processed</a:t>
            </a:r>
            <a:endParaRPr lang="en-US" dirty="0"/>
          </a:p>
        </p:txBody>
      </p:sp>
      <p:sp>
        <p:nvSpPr>
          <p:cNvPr id="6" name="Title 5"/>
          <p:cNvSpPr>
            <a:spLocks noGrp="1"/>
          </p:cNvSpPr>
          <p:nvPr>
            <p:ph type="title"/>
          </p:nvPr>
        </p:nvSpPr>
        <p:spPr/>
        <p:txBody>
          <a:bodyPr/>
          <a:lstStyle/>
          <a:p>
            <a:r>
              <a:rPr lang="en-US"/>
              <a:t>The “Get” Cmdlets</a:t>
            </a:r>
            <a:endParaRPr lang="en-US" dirty="0"/>
          </a:p>
        </p:txBody>
      </p:sp>
      <p:sp>
        <p:nvSpPr>
          <p:cNvPr id="8" name="Rectangle 7"/>
          <p:cNvSpPr/>
          <p:nvPr/>
        </p:nvSpPr>
        <p:spPr>
          <a:xfrm>
            <a:off x="479376" y="3917817"/>
            <a:ext cx="11103024" cy="461665"/>
          </a:xfrm>
          <a:prstGeom prst="rect">
            <a:avLst/>
          </a:prstGeom>
          <a:solidFill>
            <a:schemeClr val="accent1">
              <a:lumMod val="90000"/>
              <a:lumOff val="10000"/>
            </a:schemeClr>
          </a:solidFill>
        </p:spPr>
        <p:txBody>
          <a:bodyPr wrap="square">
            <a:spAutoFit/>
          </a:bodyPr>
          <a:lstStyle/>
          <a:p>
            <a:r>
              <a:rPr lang="en-AU" sz="2400" dirty="0">
                <a:solidFill>
                  <a:srgbClr val="F5F5F5"/>
                </a:solidFill>
                <a:latin typeface="Lucida Console" panose="020B0609040504020204" pitchFamily="49" charset="0"/>
              </a:rPr>
              <a:t>PS C:\&gt; </a:t>
            </a:r>
            <a:r>
              <a:rPr lang="en-US" sz="2400" dirty="0"/>
              <a: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-Name</a:t>
            </a:r>
            <a:r>
              <a:rPr lang="en-US" sz="2400" dirty="0">
                <a:solidFill>
                  <a:srgbClr val="F5F5F5"/>
                </a:solidFill>
                <a:latin typeface="Lucida Console" panose="020B0609040504020204" pitchFamily="49" charset="0"/>
              </a:rPr>
              <a:t> </a:t>
            </a:r>
            <a:r>
              <a:rPr lang="en-US" sz="2400" dirty="0">
                <a:solidFill>
                  <a:srgbClr val="EE82EE"/>
                </a:solidFill>
                <a:latin typeface="Lucida Console" panose="020B0609040504020204" pitchFamily="49" charset="0"/>
              </a:rPr>
              <a:t>Schedule </a:t>
            </a:r>
            <a:r>
              <a:rPr lang="en-US" sz="2400" dirty="0">
                <a:solidFill>
                  <a:srgbClr val="D3D3D3"/>
                </a:solidFill>
                <a:latin typeface="Lucida Console" panose="020B0609040504020204" pitchFamily="49" charset="0"/>
              </a:rPr>
              <a:t>, </a:t>
            </a:r>
            <a:r>
              <a:rPr lang="en-US" sz="2400" dirty="0">
                <a:solidFill>
                  <a:srgbClr val="EE82EE"/>
                </a:solidFill>
                <a:latin typeface="Lucida Console" panose="020B0609040504020204" pitchFamily="49" charset="0"/>
              </a:rPr>
              <a:t>BITS</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Start-Service </a:t>
            </a:r>
          </a:p>
        </p:txBody>
      </p:sp>
      <p:sp>
        <p:nvSpPr>
          <p:cNvPr id="10" name="Left Brace 9"/>
          <p:cNvSpPr/>
          <p:nvPr/>
        </p:nvSpPr>
        <p:spPr>
          <a:xfrm rot="16200000">
            <a:off x="9797836" y="3468206"/>
            <a:ext cx="339184" cy="25202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Rectangle 10"/>
          <p:cNvSpPr/>
          <p:nvPr/>
        </p:nvSpPr>
        <p:spPr>
          <a:xfrm>
            <a:off x="3431703" y="2307250"/>
            <a:ext cx="3384376" cy="964090"/>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Returns schedule and bits services</a:t>
            </a:r>
            <a:endParaRPr lang="en-AU" dirty="0">
              <a:latin typeface="Segoe UI Light" panose="020B0502040204020203" pitchFamily="34" charset="0"/>
              <a:cs typeface="Segoe UI Light" panose="020B0502040204020203" pitchFamily="34" charset="0"/>
            </a:endParaRPr>
          </a:p>
        </p:txBody>
      </p:sp>
      <p:sp>
        <p:nvSpPr>
          <p:cNvPr id="12" name="Left Brace 11"/>
          <p:cNvSpPr/>
          <p:nvPr/>
        </p:nvSpPr>
        <p:spPr>
          <a:xfrm rot="5400000">
            <a:off x="4954299" y="461385"/>
            <a:ext cx="339185" cy="6264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Rectangle 12"/>
          <p:cNvSpPr/>
          <p:nvPr/>
        </p:nvSpPr>
        <p:spPr>
          <a:xfrm>
            <a:off x="8275240" y="5009109"/>
            <a:ext cx="3384376" cy="994174"/>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Takes an action on the services</a:t>
            </a:r>
          </a:p>
        </p:txBody>
      </p:sp>
    </p:spTree>
    <p:extLst>
      <p:ext uri="{BB962C8B-B14F-4D97-AF65-F5344CB8AC3E}">
        <p14:creationId xmlns:p14="http://schemas.microsoft.com/office/powerpoint/2010/main" val="26763691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HIDDEN - Slide30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Pipeline Basics and Optimization</a:t>
            </a:r>
            <a:endParaRPr lang="en-US" sz="3600" dirty="0">
              <a:solidFill>
                <a:schemeClr val="tx1"/>
              </a:solidFill>
            </a:endParaRPr>
          </a:p>
        </p:txBody>
      </p:sp>
    </p:spTree>
    <p:extLst>
      <p:ext uri="{BB962C8B-B14F-4D97-AF65-F5344CB8AC3E}">
        <p14:creationId xmlns:p14="http://schemas.microsoft.com/office/powerpoint/2010/main" val="22117065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HIDDEN - Slide307">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8422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HIDDEN - Slide30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Object Cmdlets</a:t>
            </a:r>
            <a:endParaRPr lang="en-US" dirty="0"/>
          </a:p>
        </p:txBody>
      </p:sp>
    </p:spTree>
    <p:extLst>
      <p:ext uri="{BB962C8B-B14F-4D97-AF65-F5344CB8AC3E}">
        <p14:creationId xmlns:p14="http://schemas.microsoft.com/office/powerpoint/2010/main" val="41222128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Object Cmdlets</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305934847"/>
              </p:ext>
            </p:extLst>
          </p:nvPr>
        </p:nvGraphicFramePr>
        <p:xfrm>
          <a:off x="493930" y="1772816"/>
          <a:ext cx="11318542" cy="3474720"/>
        </p:xfrm>
        <a:graphic>
          <a:graphicData uri="http://schemas.openxmlformats.org/drawingml/2006/table">
            <a:tbl>
              <a:tblPr firstRow="1" bandRow="1">
                <a:tableStyleId>{073A0DAA-6AF3-43AB-8588-CEC1D06C72B9}</a:tableStyleId>
              </a:tblPr>
              <a:tblGrid>
                <a:gridCol w="2430780">
                  <a:extLst>
                    <a:ext uri="{9D8B030D-6E8A-4147-A177-3AD203B41FA5}">
                      <a16:colId xmlns:a16="http://schemas.microsoft.com/office/drawing/2014/main" val="3102178922"/>
                    </a:ext>
                  </a:extLst>
                </a:gridCol>
                <a:gridCol w="8887762">
                  <a:extLst>
                    <a:ext uri="{9D8B030D-6E8A-4147-A177-3AD203B41FA5}">
                      <a16:colId xmlns:a16="http://schemas.microsoft.com/office/drawing/2014/main" val="1743404106"/>
                    </a:ext>
                  </a:extLst>
                </a:gridCol>
              </a:tblGrid>
              <a:tr h="370840">
                <a:tc>
                  <a:txBody>
                    <a:body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p>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56716487"/>
                  </a:ext>
                </a:extLst>
              </a:tr>
              <a:tr h="370840">
                <a:tc>
                  <a:txBody>
                    <a:bodyPr/>
                    <a:lstStyle/>
                    <a:p>
                      <a:r>
                        <a:rPr lang="en-AU" sz="2400" dirty="0"/>
                        <a:t>Sort-Object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Sorts objects by property values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21795295"/>
                  </a:ext>
                </a:extLst>
              </a:tr>
              <a:tr h="370840">
                <a:tc>
                  <a:txBody>
                    <a:bodyPr/>
                    <a:lstStyle/>
                    <a:p>
                      <a:r>
                        <a:rPr lang="en-AU" sz="2400" dirty="0"/>
                        <a:t>Select-Object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Selects object properties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29647483"/>
                  </a:ext>
                </a:extLst>
              </a:tr>
              <a:tr h="370840">
                <a:tc>
                  <a:txBody>
                    <a:bodyPr/>
                    <a:lstStyle/>
                    <a:p>
                      <a:r>
                        <a:rPr lang="en-AU" sz="2400" dirty="0"/>
                        <a:t>Group-Object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Groups objects that contain the same value for specified properties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39044751"/>
                  </a:ext>
                </a:extLst>
              </a:tr>
              <a:tr h="370840">
                <a:tc>
                  <a:txBody>
                    <a:bodyPr/>
                    <a:lstStyle/>
                    <a:p>
                      <a:r>
                        <a:rPr lang="en-AU" sz="2400" dirty="0"/>
                        <a:t>Measure-Object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Calculates numeric properties of objects, and the characters, words, and lines in string objects, such as text files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09833306"/>
                  </a:ext>
                </a:extLst>
              </a:tr>
              <a:tr h="370840">
                <a:tc>
                  <a:txBody>
                    <a:bodyPr/>
                    <a:lstStyle/>
                    <a:p>
                      <a:r>
                        <a:rPr lang="en-AU" sz="2400" dirty="0"/>
                        <a:t>Compare-Object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Compares two sets of objects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15671645"/>
                  </a:ext>
                </a:extLst>
              </a:tr>
            </a:tbl>
          </a:graphicData>
        </a:graphic>
      </p:graphicFrame>
    </p:spTree>
    <p:extLst>
      <p:ext uri="{BB962C8B-B14F-4D97-AF65-F5344CB8AC3E}">
        <p14:creationId xmlns:p14="http://schemas.microsoft.com/office/powerpoint/2010/main" val="41568202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Introduction to Operators</a:t>
            </a:r>
            <a:endParaRPr lang="en-US" dirty="0"/>
          </a:p>
        </p:txBody>
      </p:sp>
    </p:spTree>
    <p:extLst>
      <p:ext uri="{BB962C8B-B14F-4D97-AF65-F5344CB8AC3E}">
        <p14:creationId xmlns:p14="http://schemas.microsoft.com/office/powerpoint/2010/main" val="200219925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Sort-Object and Select-Object</a:t>
            </a:r>
          </a:p>
        </p:txBody>
      </p:sp>
      <p:graphicFrame>
        <p:nvGraphicFramePr>
          <p:cNvPr id="9" name="Table 8"/>
          <p:cNvGraphicFramePr>
            <a:graphicFrameLocks noGrp="1"/>
          </p:cNvGraphicFramePr>
          <p:nvPr>
            <p:extLst>
              <p:ext uri="{D42A27DB-BD31-4B8C-83A1-F6EECF244321}">
                <p14:modId xmlns:p14="http://schemas.microsoft.com/office/powerpoint/2010/main" val="2740165810"/>
              </p:ext>
            </p:extLst>
          </p:nvPr>
        </p:nvGraphicFramePr>
        <p:xfrm>
          <a:off x="480060" y="2057400"/>
          <a:ext cx="11231880" cy="3108960"/>
        </p:xfrm>
        <a:graphic>
          <a:graphicData uri="http://schemas.openxmlformats.org/drawingml/2006/table">
            <a:tbl>
              <a:tblPr firstRow="1" bandRow="1"/>
              <a:tblGrid>
                <a:gridCol w="11231880">
                  <a:extLst>
                    <a:ext uri="{9D8B030D-6E8A-4147-A177-3AD203B41FA5}">
                      <a16:colId xmlns:a16="http://schemas.microsoft.com/office/drawing/2014/main" val="3753031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1" dirty="0">
                          <a:solidFill>
                            <a:schemeClr val="tx1"/>
                          </a:solidFill>
                          <a:latin typeface="Segoe UI Light" panose="020B0502040204020203" pitchFamily="34" charset="0"/>
                          <a:cs typeface="Segoe UI Light" panose="020B0502040204020203" pitchFamily="34" charset="0"/>
                        </a:rPr>
                        <a:t>Get </a:t>
                      </a:r>
                      <a:r>
                        <a:rPr lang="en-AU" sz="2400" b="0" dirty="0">
                          <a:solidFill>
                            <a:schemeClr val="tx1"/>
                          </a:solidFill>
                          <a:latin typeface="Segoe UI Light" panose="020B0502040204020203" pitchFamily="34" charset="0"/>
                          <a:cs typeface="Segoe UI Light" panose="020B0502040204020203" pitchFamily="34" charset="0"/>
                        </a:rPr>
                        <a:t>all processes,</a:t>
                      </a:r>
                      <a:r>
                        <a:rPr lang="en-AU" sz="2400" b="0" baseline="0" dirty="0">
                          <a:solidFill>
                            <a:schemeClr val="tx1"/>
                          </a:solidFill>
                          <a:latin typeface="Segoe UI Light" panose="020B0502040204020203" pitchFamily="34" charset="0"/>
                          <a:cs typeface="Segoe UI Light" panose="020B0502040204020203" pitchFamily="34" charset="0"/>
                        </a:rPr>
                        <a:t> </a:t>
                      </a:r>
                      <a:r>
                        <a:rPr lang="en-AU" sz="2400" b="1" dirty="0">
                          <a:solidFill>
                            <a:schemeClr val="tx1"/>
                          </a:solidFill>
                          <a:latin typeface="Segoe UI Light" panose="020B0502040204020203" pitchFamily="34" charset="0"/>
                          <a:cs typeface="Segoe UI Light" panose="020B0502040204020203" pitchFamily="34" charset="0"/>
                        </a:rPr>
                        <a:t>Sort</a:t>
                      </a:r>
                      <a:r>
                        <a:rPr lang="en-AU" sz="2400" b="0" dirty="0">
                          <a:solidFill>
                            <a:schemeClr val="tx1"/>
                          </a:solidFill>
                          <a:latin typeface="Segoe UI Light" panose="020B0502040204020203" pitchFamily="34" charset="0"/>
                          <a:cs typeface="Segoe UI Light" panose="020B0502040204020203" pitchFamily="34" charset="0"/>
                        </a:rPr>
                        <a:t> by virtual</a:t>
                      </a:r>
                      <a:r>
                        <a:rPr lang="en-AU" sz="2400" b="0" baseline="0" dirty="0">
                          <a:solidFill>
                            <a:schemeClr val="tx1"/>
                          </a:solidFill>
                          <a:latin typeface="Segoe UI Light" panose="020B0502040204020203" pitchFamily="34" charset="0"/>
                          <a:cs typeface="Segoe UI Light" panose="020B0502040204020203" pitchFamily="34" charset="0"/>
                        </a:rPr>
                        <a:t> memory then </a:t>
                      </a:r>
                      <a:r>
                        <a:rPr lang="en-AU" sz="2400" b="1" baseline="0" dirty="0">
                          <a:solidFill>
                            <a:schemeClr val="tx1"/>
                          </a:solidFill>
                          <a:latin typeface="Segoe UI Light" panose="020B0502040204020203" pitchFamily="34" charset="0"/>
                          <a:cs typeface="Segoe UI Light" panose="020B0502040204020203" pitchFamily="34" charset="0"/>
                        </a:rPr>
                        <a:t>Select</a:t>
                      </a:r>
                      <a:r>
                        <a:rPr lang="en-AU" sz="2400" b="0" baseline="0" dirty="0">
                          <a:solidFill>
                            <a:schemeClr val="tx1"/>
                          </a:solidFill>
                          <a:latin typeface="Segoe UI Light" panose="020B0502040204020203" pitchFamily="34" charset="0"/>
                          <a:cs typeface="Segoe UI Light" panose="020B0502040204020203" pitchFamily="34" charset="0"/>
                        </a:rPr>
                        <a:t> top 2</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2874252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Get-Process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Sort-Object</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VM</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-Descending</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a:solidFill>
                            <a:srgbClr val="E0FFFF"/>
                          </a:solidFill>
                          <a:latin typeface="Lucida Console" panose="020B0609040504020204" pitchFamily="49" charset="0"/>
                        </a:rPr>
                        <a:t>Select-Object</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-First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2</a:t>
                      </a:r>
                    </a:p>
                    <a:p>
                      <a:endParaRPr lang="en-AU" sz="2400" dirty="0">
                        <a:solidFill>
                          <a:srgbClr val="FFE4C4"/>
                        </a:solidFill>
                        <a:latin typeface="Lucida Console" panose="020B0609040504020204" pitchFamily="49" charset="0"/>
                      </a:endParaRPr>
                    </a:p>
                    <a:p>
                      <a:r>
                        <a:rPr lang="en-AU" sz="2400" dirty="0">
                          <a:solidFill>
                            <a:srgbClr val="F5F5F5"/>
                          </a:solidFill>
                          <a:latin typeface="Lucida Console" panose="020B0609040504020204" pitchFamily="49" charset="0"/>
                        </a:rPr>
                        <a:t>Handles  NPM(K) PM(K)  WS(K)  VM(M)  CPU(s) Id  </a:t>
                      </a:r>
                      <a:r>
                        <a:rPr lang="en-AU" sz="2400" dirty="0" err="1">
                          <a:solidFill>
                            <a:srgbClr val="F5F5F5"/>
                          </a:solidFill>
                          <a:latin typeface="Lucida Console" panose="020B0609040504020204" pitchFamily="49" charset="0"/>
                        </a:rPr>
                        <a:t>ProcessName</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 -----  -----  -----  ------ --  -----------</a:t>
                      </a:r>
                    </a:p>
                    <a:p>
                      <a:r>
                        <a:rPr lang="en-AU" sz="2400" dirty="0">
                          <a:solidFill>
                            <a:srgbClr val="F5F5F5"/>
                          </a:solidFill>
                          <a:latin typeface="Lucida Console" panose="020B0609040504020204" pitchFamily="49" charset="0"/>
                        </a:rPr>
                        <a:t>   1283      55 21020  30340   1237  477.78 304  </a:t>
                      </a:r>
                      <a:r>
                        <a:rPr lang="en-AU" sz="2400" dirty="0" err="1">
                          <a:solidFill>
                            <a:srgbClr val="F5F5F5"/>
                          </a:solidFill>
                          <a:latin typeface="Lucida Console" panose="020B0609040504020204" pitchFamily="49" charset="0"/>
                        </a:rPr>
                        <a:t>svchost</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1926      44 285244 230112  1165  716.45 4124 </a:t>
                      </a:r>
                      <a:r>
                        <a:rPr lang="en-AU" sz="2400" dirty="0" err="1">
                          <a:solidFill>
                            <a:srgbClr val="F5F5F5"/>
                          </a:solidFill>
                          <a:latin typeface="Lucida Console" panose="020B0609040504020204" pitchFamily="49" charset="0"/>
                        </a:rPr>
                        <a:t>livecomm</a:t>
                      </a:r>
                      <a:endParaRPr lang="en-AU" sz="24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969074650"/>
                  </a:ext>
                </a:extLst>
              </a:tr>
            </a:tbl>
          </a:graphicData>
        </a:graphic>
      </p:graphicFrame>
    </p:spTree>
    <p:extLst>
      <p:ext uri="{BB962C8B-B14F-4D97-AF65-F5344CB8AC3E}">
        <p14:creationId xmlns:p14="http://schemas.microsoft.com/office/powerpoint/2010/main" val="3104637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Group-Object</a:t>
            </a:r>
          </a:p>
        </p:txBody>
      </p:sp>
      <p:graphicFrame>
        <p:nvGraphicFramePr>
          <p:cNvPr id="9" name="Table 8"/>
          <p:cNvGraphicFramePr>
            <a:graphicFrameLocks noGrp="1"/>
          </p:cNvGraphicFramePr>
          <p:nvPr>
            <p:extLst>
              <p:ext uri="{D42A27DB-BD31-4B8C-83A1-F6EECF244321}">
                <p14:modId xmlns:p14="http://schemas.microsoft.com/office/powerpoint/2010/main" val="1300951320"/>
              </p:ext>
            </p:extLst>
          </p:nvPr>
        </p:nvGraphicFramePr>
        <p:xfrm>
          <a:off x="473242" y="1981200"/>
          <a:ext cx="11245516" cy="3183343"/>
        </p:xfrm>
        <a:graphic>
          <a:graphicData uri="http://schemas.openxmlformats.org/drawingml/2006/table">
            <a:tbl>
              <a:tblPr firstRow="1" bandRow="1"/>
              <a:tblGrid>
                <a:gridCol w="11245516">
                  <a:extLst>
                    <a:ext uri="{9D8B030D-6E8A-4147-A177-3AD203B41FA5}">
                      <a16:colId xmlns:a16="http://schemas.microsoft.com/office/drawing/2014/main" val="3545604472"/>
                    </a:ext>
                  </a:extLst>
                </a:gridCol>
              </a:tblGrid>
              <a:tr h="531583">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1" dirty="0">
                          <a:solidFill>
                            <a:schemeClr val="tx1"/>
                          </a:solidFill>
                          <a:latin typeface="Segoe UI Light" panose="020B0502040204020203" pitchFamily="34" charset="0"/>
                          <a:cs typeface="Segoe UI Light" panose="020B0502040204020203" pitchFamily="34" charset="0"/>
                        </a:rPr>
                        <a:t>Get</a:t>
                      </a:r>
                      <a:r>
                        <a:rPr lang="en-AU" sz="2400" b="0" dirty="0">
                          <a:solidFill>
                            <a:schemeClr val="tx1"/>
                          </a:solidFill>
                          <a:latin typeface="Segoe UI Light" panose="020B0502040204020203" pitchFamily="34" charset="0"/>
                          <a:cs typeface="Segoe UI Light" panose="020B0502040204020203" pitchFamily="34" charset="0"/>
                        </a:rPr>
                        <a:t> security event log then </a:t>
                      </a:r>
                      <a:r>
                        <a:rPr lang="en-AU" sz="2400" b="1" dirty="0">
                          <a:solidFill>
                            <a:schemeClr val="tx1"/>
                          </a:solidFill>
                          <a:latin typeface="Segoe UI Light" panose="020B0502040204020203" pitchFamily="34" charset="0"/>
                          <a:cs typeface="Segoe UI Light" panose="020B0502040204020203" pitchFamily="34" charset="0"/>
                        </a:rPr>
                        <a:t>Group</a:t>
                      </a:r>
                      <a:r>
                        <a:rPr lang="en-AU" sz="2400" b="0" dirty="0">
                          <a:solidFill>
                            <a:schemeClr val="tx1"/>
                          </a:solidFill>
                          <a:latin typeface="Segoe UI Light" panose="020B0502040204020203" pitchFamily="34" charset="0"/>
                          <a:cs typeface="Segoe UI Light" panose="020B0502040204020203" pitchFamily="34" charset="0"/>
                        </a:rPr>
                        <a:t> by entry type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0727959"/>
                  </a:ext>
                </a:extLst>
              </a:tr>
              <a:tr h="2232645">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EventLog</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LogName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Security</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endParaRPr lang="en-AU" sz="2400" dirty="0">
                        <a:solidFill>
                          <a:srgbClr val="F5F5F5"/>
                        </a:solidFill>
                        <a:latin typeface="Lucida Console" panose="020B0609040504020204" pitchFamily="49" charset="0"/>
                      </a:endParaRPr>
                    </a:p>
                    <a:p>
                      <a:r>
                        <a:rPr lang="en-AU" sz="2400" dirty="0">
                          <a:solidFill>
                            <a:srgbClr val="E0FFFF"/>
                          </a:solidFill>
                          <a:latin typeface="Lucida Console" panose="020B0609040504020204" pitchFamily="49" charset="0"/>
                        </a:rPr>
                        <a:t>Group-Object</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EntryType</a:t>
                      </a:r>
                      <a:r>
                        <a:rPr lang="en-AU" sz="2400" dirty="0">
                          <a:solidFill>
                            <a:srgbClr val="EE82EE"/>
                          </a:solidFill>
                          <a:latin typeface="Lucida Console" panose="020B0609040504020204" pitchFamily="49" charset="0"/>
                        </a:rPr>
                        <a:t> </a:t>
                      </a:r>
                    </a:p>
                    <a:p>
                      <a:endParaRPr lang="en-AU" sz="2400" dirty="0">
                        <a:solidFill>
                          <a:srgbClr val="EE82EE"/>
                        </a:solidFill>
                        <a:latin typeface="Lucida Console" panose="020B0609040504020204" pitchFamily="49" charset="0"/>
                      </a:endParaRPr>
                    </a:p>
                    <a:p>
                      <a:r>
                        <a:rPr lang="en-AU" sz="2400" dirty="0">
                          <a:latin typeface="Lucida Console" panose="020B0609040504020204" pitchFamily="49" charset="0"/>
                        </a:rPr>
                        <a:t> </a:t>
                      </a:r>
                      <a:r>
                        <a:rPr lang="en-AU" sz="2400" dirty="0">
                          <a:solidFill>
                            <a:srgbClr val="F5F5F5"/>
                          </a:solidFill>
                          <a:latin typeface="Lucida Console" panose="020B0609040504020204" pitchFamily="49" charset="0"/>
                        </a:rPr>
                        <a:t>Count Name         Group</a:t>
                      </a:r>
                    </a:p>
                    <a:p>
                      <a:r>
                        <a:rPr lang="en-AU" sz="2400" dirty="0">
                          <a:solidFill>
                            <a:srgbClr val="F5F5F5"/>
                          </a:solidFill>
                          <a:latin typeface="Lucida Console" panose="020B0609040504020204" pitchFamily="49" charset="0"/>
                        </a:rPr>
                        <a:t>----- ----          -----</a:t>
                      </a:r>
                    </a:p>
                    <a:p>
                      <a:r>
                        <a:rPr lang="en-AU" sz="2400" dirty="0">
                          <a:solidFill>
                            <a:srgbClr val="F5F5F5"/>
                          </a:solidFill>
                          <a:latin typeface="Lucida Console" panose="020B0609040504020204" pitchFamily="49" charset="0"/>
                        </a:rPr>
                        <a:t>18105 </a:t>
                      </a:r>
                      <a:r>
                        <a:rPr lang="en-AU" sz="2400" dirty="0" err="1">
                          <a:solidFill>
                            <a:srgbClr val="F5F5F5"/>
                          </a:solidFill>
                          <a:latin typeface="Lucida Console" panose="020B0609040504020204" pitchFamily="49" charset="0"/>
                        </a:rPr>
                        <a:t>SuccessAudit</a:t>
                      </a:r>
                      <a:r>
                        <a:rPr lang="en-AU" sz="2400" dirty="0">
                          <a:solidFill>
                            <a:srgbClr val="F5F5F5"/>
                          </a:solidFill>
                          <a:latin typeface="Lucida Console" panose="020B0609040504020204" pitchFamily="49" charset="0"/>
                        </a:rPr>
                        <a:t>  {</a:t>
                      </a:r>
                      <a:r>
                        <a:rPr lang="en-AU" sz="2400" dirty="0" err="1">
                          <a:solidFill>
                            <a:srgbClr val="F5F5F5"/>
                          </a:solidFill>
                          <a:latin typeface="Lucida Console" panose="020B0609040504020204" pitchFamily="49" charset="0"/>
                        </a:rPr>
                        <a:t>System.Diagnostics.EventLogEntry,Sys</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   25 </a:t>
                      </a:r>
                      <a:r>
                        <a:rPr lang="en-AU" sz="2400" dirty="0" err="1">
                          <a:solidFill>
                            <a:srgbClr val="F5F5F5"/>
                          </a:solidFill>
                          <a:latin typeface="Lucida Console" panose="020B0609040504020204" pitchFamily="49" charset="0"/>
                        </a:rPr>
                        <a:t>FailureAudit</a:t>
                      </a:r>
                      <a:r>
                        <a:rPr lang="en-AU" sz="2400" dirty="0">
                          <a:solidFill>
                            <a:srgbClr val="F5F5F5"/>
                          </a:solidFill>
                          <a:latin typeface="Lucida Console" panose="020B0609040504020204" pitchFamily="49" charset="0"/>
                        </a:rPr>
                        <a:t>  {</a:t>
                      </a:r>
                      <a:r>
                        <a:rPr lang="en-AU" sz="2400" dirty="0" err="1">
                          <a:solidFill>
                            <a:srgbClr val="F5F5F5"/>
                          </a:solidFill>
                          <a:latin typeface="Lucida Console" panose="020B0609040504020204" pitchFamily="49" charset="0"/>
                        </a:rPr>
                        <a:t>System.Diagnostics.EventLogEntry,Sys</a:t>
                      </a:r>
                      <a:r>
                        <a:rPr lang="en-AU" sz="24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11765848"/>
                  </a:ext>
                </a:extLst>
              </a:tr>
            </a:tbl>
          </a:graphicData>
        </a:graphic>
      </p:graphicFrame>
    </p:spTree>
    <p:extLst>
      <p:ext uri="{BB962C8B-B14F-4D97-AF65-F5344CB8AC3E}">
        <p14:creationId xmlns:p14="http://schemas.microsoft.com/office/powerpoint/2010/main" val="11136606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Measure-Object</a:t>
            </a:r>
          </a:p>
        </p:txBody>
      </p:sp>
      <p:graphicFrame>
        <p:nvGraphicFramePr>
          <p:cNvPr id="9" name="Table 8"/>
          <p:cNvGraphicFramePr>
            <a:graphicFrameLocks noGrp="1"/>
          </p:cNvGraphicFramePr>
          <p:nvPr>
            <p:extLst>
              <p:ext uri="{D42A27DB-BD31-4B8C-83A1-F6EECF244321}">
                <p14:modId xmlns:p14="http://schemas.microsoft.com/office/powerpoint/2010/main" val="821533135"/>
              </p:ext>
            </p:extLst>
          </p:nvPr>
        </p:nvGraphicFramePr>
        <p:xfrm>
          <a:off x="469758" y="1828800"/>
          <a:ext cx="11252483" cy="4057050"/>
        </p:xfrm>
        <a:graphic>
          <a:graphicData uri="http://schemas.openxmlformats.org/drawingml/2006/table">
            <a:tbl>
              <a:tblPr firstRow="1" bandRow="1"/>
              <a:tblGrid>
                <a:gridCol w="11252483">
                  <a:extLst>
                    <a:ext uri="{9D8B030D-6E8A-4147-A177-3AD203B41FA5}">
                      <a16:colId xmlns:a16="http://schemas.microsoft.com/office/drawing/2014/main" val="2413143938"/>
                    </a:ext>
                  </a:extLst>
                </a:gridCol>
              </a:tblGrid>
              <a:tr h="673770">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1" dirty="0">
                          <a:solidFill>
                            <a:schemeClr val="tx1"/>
                          </a:solidFill>
                          <a:latin typeface="Segoe UI Light" panose="020B0502040204020203" pitchFamily="34" charset="0"/>
                          <a:cs typeface="Segoe UI Light" panose="020B0502040204020203" pitchFamily="34" charset="0"/>
                        </a:rPr>
                        <a:t>Get</a:t>
                      </a:r>
                      <a:r>
                        <a:rPr lang="en-AU" sz="2400" b="0" dirty="0">
                          <a:solidFill>
                            <a:schemeClr val="tx1"/>
                          </a:solidFill>
                          <a:latin typeface="Segoe UI Light" panose="020B0502040204020203" pitchFamily="34" charset="0"/>
                          <a:cs typeface="Segoe UI Light" panose="020B0502040204020203" pitchFamily="34" charset="0"/>
                        </a:rPr>
                        <a:t> files in c:\scripts</a:t>
                      </a:r>
                      <a:r>
                        <a:rPr lang="en-AU" sz="2400" b="0" baseline="0" dirty="0">
                          <a:solidFill>
                            <a:schemeClr val="tx1"/>
                          </a:solidFill>
                          <a:latin typeface="Segoe UI Light" panose="020B0502040204020203" pitchFamily="34" charset="0"/>
                          <a:cs typeface="Segoe UI Light" panose="020B0502040204020203" pitchFamily="34" charset="0"/>
                        </a:rPr>
                        <a:t> then </a:t>
                      </a:r>
                      <a:r>
                        <a:rPr lang="en-AU" sz="2400" b="1" baseline="0" dirty="0">
                          <a:solidFill>
                            <a:schemeClr val="tx1"/>
                          </a:solidFill>
                          <a:latin typeface="Segoe UI Light" panose="020B0502040204020203" pitchFamily="34" charset="0"/>
                          <a:cs typeface="Segoe UI Light" panose="020B0502040204020203" pitchFamily="34" charset="0"/>
                        </a:rPr>
                        <a:t>Measure</a:t>
                      </a:r>
                      <a:r>
                        <a:rPr lang="en-AU" sz="2400" b="0" baseline="0" dirty="0">
                          <a:solidFill>
                            <a:schemeClr val="tx1"/>
                          </a:solidFill>
                          <a:latin typeface="Segoe UI Light" panose="020B0502040204020203" pitchFamily="34" charset="0"/>
                          <a:cs typeface="Segoe UI Light" panose="020B0502040204020203" pitchFamily="34" charset="0"/>
                        </a:rPr>
                        <a:t> their number (count) and total size (length) in bytes </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896164312"/>
                  </a:ext>
                </a:extLst>
              </a:tr>
              <a:tr h="2968162">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C:\Scripts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endParaRPr lang="en-AU" sz="2400" dirty="0">
                        <a:solidFill>
                          <a:srgbClr val="F5F5F5"/>
                        </a:solidFill>
                        <a:latin typeface="Lucida Console" panose="020B0609040504020204" pitchFamily="49" charset="0"/>
                      </a:endParaRPr>
                    </a:p>
                    <a:p>
                      <a:r>
                        <a:rPr lang="en-AU" sz="2400" dirty="0">
                          <a:solidFill>
                            <a:srgbClr val="E0FFFF"/>
                          </a:solidFill>
                          <a:latin typeface="Lucida Console" panose="020B0609040504020204" pitchFamily="49" charset="0"/>
                        </a:rPr>
                        <a:t>Measure-Object</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-Property</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Length</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-Sum </a:t>
                      </a:r>
                    </a:p>
                    <a:p>
                      <a:endParaRPr lang="en-AU" sz="2400" dirty="0">
                        <a:solidFill>
                          <a:srgbClr val="EE82EE"/>
                        </a:solidFill>
                        <a:latin typeface="Lucida Console" panose="020B0609040504020204" pitchFamily="49" charset="0"/>
                      </a:endParaRPr>
                    </a:p>
                    <a:p>
                      <a:r>
                        <a:rPr lang="en-AU" sz="2400" dirty="0">
                          <a:solidFill>
                            <a:srgbClr val="F5F5F5"/>
                          </a:solidFill>
                          <a:latin typeface="Lucida Console" panose="020B0609040504020204" pitchFamily="49" charset="0"/>
                        </a:rPr>
                        <a:t>Count    : 2</a:t>
                      </a:r>
                    </a:p>
                    <a:p>
                      <a:r>
                        <a:rPr lang="en-AU" sz="2400" dirty="0">
                          <a:solidFill>
                            <a:srgbClr val="F5F5F5"/>
                          </a:solidFill>
                          <a:latin typeface="Lucida Console" panose="020B0609040504020204" pitchFamily="49" charset="0"/>
                        </a:rPr>
                        <a:t>Average  : </a:t>
                      </a:r>
                    </a:p>
                    <a:p>
                      <a:r>
                        <a:rPr lang="en-AU" sz="2400" dirty="0">
                          <a:solidFill>
                            <a:srgbClr val="F5F5F5"/>
                          </a:solidFill>
                          <a:latin typeface="Lucida Console" panose="020B0609040504020204" pitchFamily="49" charset="0"/>
                        </a:rPr>
                        <a:t>Sum      : 217837</a:t>
                      </a:r>
                    </a:p>
                    <a:p>
                      <a:r>
                        <a:rPr lang="en-AU" sz="2400" dirty="0">
                          <a:solidFill>
                            <a:srgbClr val="F5F5F5"/>
                          </a:solidFill>
                          <a:latin typeface="Lucida Console" panose="020B0609040504020204" pitchFamily="49" charset="0"/>
                        </a:rPr>
                        <a:t>Maximum  : </a:t>
                      </a:r>
                    </a:p>
                    <a:p>
                      <a:r>
                        <a:rPr lang="en-AU" sz="2400" dirty="0">
                          <a:solidFill>
                            <a:srgbClr val="F5F5F5"/>
                          </a:solidFill>
                          <a:latin typeface="Lucida Console" panose="020B0609040504020204" pitchFamily="49" charset="0"/>
                        </a:rPr>
                        <a:t>Minimum  : </a:t>
                      </a:r>
                    </a:p>
                    <a:p>
                      <a:r>
                        <a:rPr lang="en-AU" sz="2400" dirty="0">
                          <a:solidFill>
                            <a:srgbClr val="F5F5F5"/>
                          </a:solidFill>
                          <a:latin typeface="Lucida Console" panose="020B0609040504020204" pitchFamily="49" charset="0"/>
                        </a:rPr>
                        <a:t>Property : Length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93402973"/>
                  </a:ext>
                </a:extLst>
              </a:tr>
            </a:tbl>
          </a:graphicData>
        </a:graphic>
      </p:graphicFrame>
    </p:spTree>
    <p:extLst>
      <p:ext uri="{BB962C8B-B14F-4D97-AF65-F5344CB8AC3E}">
        <p14:creationId xmlns:p14="http://schemas.microsoft.com/office/powerpoint/2010/main" val="25443288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Compare-Object</a:t>
            </a:r>
          </a:p>
        </p:txBody>
      </p:sp>
      <p:graphicFrame>
        <p:nvGraphicFramePr>
          <p:cNvPr id="9" name="Table 8"/>
          <p:cNvGraphicFramePr>
            <a:graphicFrameLocks noGrp="1"/>
          </p:cNvGraphicFramePr>
          <p:nvPr>
            <p:extLst>
              <p:ext uri="{D42A27DB-BD31-4B8C-83A1-F6EECF244321}">
                <p14:modId xmlns:p14="http://schemas.microsoft.com/office/powerpoint/2010/main" val="2644589727"/>
              </p:ext>
            </p:extLst>
          </p:nvPr>
        </p:nvGraphicFramePr>
        <p:xfrm>
          <a:off x="443372" y="1981200"/>
          <a:ext cx="11481708" cy="2682240"/>
        </p:xfrm>
        <a:graphic>
          <a:graphicData uri="http://schemas.openxmlformats.org/drawingml/2006/table">
            <a:tbl>
              <a:tblPr firstRow="1" bandRow="1"/>
              <a:tblGrid>
                <a:gridCol w="11481708">
                  <a:extLst>
                    <a:ext uri="{9D8B030D-6E8A-4147-A177-3AD203B41FA5}">
                      <a16:colId xmlns:a16="http://schemas.microsoft.com/office/drawing/2014/main" val="420495152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Comparing </a:t>
                      </a:r>
                      <a:r>
                        <a:rPr lang="en-AU" sz="2400" b="0" baseline="0" dirty="0">
                          <a:solidFill>
                            <a:schemeClr val="tx1"/>
                          </a:solidFill>
                          <a:latin typeface="Segoe UI Light" panose="020B0502040204020203" pitchFamily="34" charset="0"/>
                          <a:cs typeface="Segoe UI Light" panose="020B0502040204020203" pitchFamily="34" charset="0"/>
                        </a:rPr>
                        <a:t>text files</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971459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$ref </a:t>
                      </a:r>
                      <a:r>
                        <a:rPr lang="en-AU" sz="2000" kern="1200" dirty="0">
                          <a:solidFill>
                            <a:srgbClr val="E0FFFF"/>
                          </a:solidFill>
                          <a:latin typeface="Lucida Console" panose="020B0609040504020204" pitchFamily="49" charset="0"/>
                        </a:rPr>
                        <a:t>=</a:t>
                      </a:r>
                      <a:r>
                        <a:rPr lang="en-AU" sz="2000" dirty="0">
                          <a:solidFill>
                            <a:srgbClr val="FF4500"/>
                          </a:solidFill>
                          <a:latin typeface="Lucida Console" panose="020B0609040504020204" pitchFamily="49" charset="0"/>
                        </a:rPr>
                        <a: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.\servers1.txt</a:t>
                      </a: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.\servers2.txt </a:t>
                      </a:r>
                      <a:r>
                        <a:rPr lang="en-AU" sz="2000" kern="1200" dirty="0">
                          <a:solidFill>
                            <a:srgbClr val="E0FFFF"/>
                          </a:solidFill>
                          <a:latin typeface="Lucida Console" panose="020B0609040504020204" pitchFamily="49" charset="0"/>
                        </a:rPr>
                        <a:t>|</a:t>
                      </a:r>
                      <a:r>
                        <a:rPr lang="en-AU" sz="2000" dirty="0">
                          <a:solidFill>
                            <a:srgbClr val="EE82EE"/>
                          </a:solidFill>
                          <a:latin typeface="Lucida Console" panose="020B0609040504020204" pitchFamily="49" charset="0"/>
                        </a:rPr>
                        <a:t> </a:t>
                      </a:r>
                      <a:r>
                        <a:rPr lang="en-AU" sz="2000" dirty="0">
                          <a:solidFill>
                            <a:srgbClr val="E0FFFF"/>
                          </a:solidFill>
                          <a:latin typeface="Lucida Console" panose="020B0609040504020204" pitchFamily="49" charset="0"/>
                        </a:rPr>
                        <a:t>Compare-Object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ReferenceObject</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$ref</a:t>
                      </a:r>
                    </a:p>
                    <a:p>
                      <a:r>
                        <a:rPr lang="en-AU" sz="2000" dirty="0"/>
                        <a:t> </a:t>
                      </a:r>
                      <a:endParaRPr lang="en-AU" sz="2000" dirty="0">
                        <a:solidFill>
                          <a:srgbClr val="F5F5F5"/>
                        </a:solidFill>
                        <a:latin typeface="Lucida Console" panose="020B0609040504020204" pitchFamily="49" charset="0"/>
                      </a:endParaRPr>
                    </a:p>
                    <a:p>
                      <a:r>
                        <a:rPr lang="en-AU" sz="2000" dirty="0" err="1">
                          <a:solidFill>
                            <a:srgbClr val="F5F5F5"/>
                          </a:solidFill>
                          <a:latin typeface="Lucida Console" panose="020B0609040504020204" pitchFamily="49" charset="0"/>
                        </a:rPr>
                        <a:t>InputObject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SideIndicator</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 -------------                                                         </a:t>
                      </a:r>
                    </a:p>
                    <a:p>
                      <a:r>
                        <a:rPr lang="en-AU" sz="2000" dirty="0">
                          <a:solidFill>
                            <a:srgbClr val="F5F5F5"/>
                          </a:solidFill>
                          <a:latin typeface="Lucida Console" panose="020B0609040504020204" pitchFamily="49" charset="0"/>
                        </a:rPr>
                        <a:t>Server3     =&gt;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28479691"/>
                  </a:ext>
                </a:extLst>
              </a:tr>
            </a:tbl>
          </a:graphicData>
        </a:graphic>
      </p:graphicFrame>
      <p:sp>
        <p:nvSpPr>
          <p:cNvPr id="2" name="Rectangle 1"/>
          <p:cNvSpPr/>
          <p:nvPr/>
        </p:nvSpPr>
        <p:spPr>
          <a:xfrm>
            <a:off x="2743200" y="5031435"/>
            <a:ext cx="7205155" cy="546722"/>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AU" sz="2400" dirty="0">
                <a:solidFill>
                  <a:schemeClr val="bg1"/>
                </a:solidFill>
                <a:latin typeface="Segoe UI Light" panose="020B0502040204020203" pitchFamily="34" charset="0"/>
                <a:cs typeface="Segoe UI Light" panose="020B0502040204020203" pitchFamily="34" charset="0"/>
              </a:rPr>
              <a:t>“Server3” is only in the difference variable (servers2.txt)</a:t>
            </a:r>
          </a:p>
        </p:txBody>
      </p:sp>
    </p:spTree>
    <p:extLst>
      <p:ext uri="{BB962C8B-B14F-4D97-AF65-F5344CB8AC3E}">
        <p14:creationId xmlns:p14="http://schemas.microsoft.com/office/powerpoint/2010/main" val="19360440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HIDDEN - Slide31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Object Cmdlets in the Pipeline</a:t>
            </a:r>
            <a:endParaRPr lang="en-US" sz="3600" dirty="0">
              <a:solidFill>
                <a:schemeClr val="tx1"/>
              </a:solidFill>
            </a:endParaRPr>
          </a:p>
        </p:txBody>
      </p:sp>
    </p:spTree>
    <p:extLst>
      <p:ext uri="{BB962C8B-B14F-4D97-AF65-F5344CB8AC3E}">
        <p14:creationId xmlns:p14="http://schemas.microsoft.com/office/powerpoint/2010/main" val="241184997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HIDDEN - Slide3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14288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HIDDEN - Slide31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Format Cmdlets</a:t>
            </a:r>
            <a:endParaRPr lang="en-US" dirty="0"/>
          </a:p>
        </p:txBody>
      </p:sp>
    </p:spTree>
    <p:extLst>
      <p:ext uri="{BB962C8B-B14F-4D97-AF65-F5344CB8AC3E}">
        <p14:creationId xmlns:p14="http://schemas.microsoft.com/office/powerpoint/2010/main" val="243766032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6F36D6-8A40-422A-BCAF-8CFB1F6FA23C}"/>
              </a:ext>
            </a:extLst>
          </p:cNvPr>
          <p:cNvSpPr>
            <a:spLocks noGrp="1"/>
          </p:cNvSpPr>
          <p:nvPr>
            <p:ph type="body" sz="quarter" idx="10"/>
          </p:nvPr>
        </p:nvSpPr>
        <p:spPr/>
        <p:txBody>
          <a:bodyPr/>
          <a:lstStyle/>
          <a:p>
            <a:r>
              <a:rPr lang="en-AU"/>
              <a:t>Convert pipeline objects into formatted output, typically for human consumption</a:t>
            </a:r>
          </a:p>
          <a:p>
            <a:r>
              <a:rPr lang="en-AU"/>
              <a:t>Should be last Cmdlet on the pipeline (only followed by Out-* Cmdlets)</a:t>
            </a:r>
            <a:endParaRPr lang="en-AU" dirty="0"/>
          </a:p>
        </p:txBody>
      </p:sp>
      <p:sp>
        <p:nvSpPr>
          <p:cNvPr id="2" name="Title 1"/>
          <p:cNvSpPr>
            <a:spLocks noGrp="1"/>
          </p:cNvSpPr>
          <p:nvPr>
            <p:ph type="title"/>
          </p:nvPr>
        </p:nvSpPr>
        <p:spPr/>
        <p:txBody>
          <a:bodyPr/>
          <a:lstStyle/>
          <a:p>
            <a:r>
              <a:rPr lang="en-AU"/>
              <a:t>Format Cmdlets</a:t>
            </a:r>
            <a:endParaRPr lang="en-AU" dirty="0"/>
          </a:p>
        </p:txBody>
      </p:sp>
      <p:graphicFrame>
        <p:nvGraphicFramePr>
          <p:cNvPr id="10" name="Diagram 9"/>
          <p:cNvGraphicFramePr/>
          <p:nvPr>
            <p:extLst>
              <p:ext uri="{D42A27DB-BD31-4B8C-83A1-F6EECF244321}">
                <p14:modId xmlns:p14="http://schemas.microsoft.com/office/powerpoint/2010/main" val="1429494232"/>
              </p:ext>
            </p:extLst>
          </p:nvPr>
        </p:nvGraphicFramePr>
        <p:xfrm>
          <a:off x="983432" y="2924944"/>
          <a:ext cx="10225136" cy="2415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0538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latin typeface="Segoe UI Light" panose="020B0502040204020203" pitchFamily="34" charset="0"/>
                <a:cs typeface="Segoe UI Light" panose="020B0502040204020203" pitchFamily="34" charset="0"/>
              </a:rPr>
              <a:t>Format-List With Default Properties</a:t>
            </a:r>
            <a:br>
              <a:rPr lang="en-AU" dirty="0">
                <a:latin typeface="Segoe UI Light" panose="020B0502040204020203" pitchFamily="34" charset="0"/>
                <a:cs typeface="Segoe UI Light" panose="020B0502040204020203" pitchFamily="34" charset="0"/>
              </a:rPr>
            </a:br>
            <a:endParaRPr lang="en-AU" dirty="0">
              <a:latin typeface="Segoe UI Light" panose="020B0502040204020203" pitchFamily="34"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262906006"/>
              </p:ext>
            </p:extLst>
          </p:nvPr>
        </p:nvGraphicFramePr>
        <p:xfrm>
          <a:off x="1295400" y="2057400"/>
          <a:ext cx="9433048" cy="2421509"/>
        </p:xfrm>
        <a:graphic>
          <a:graphicData uri="http://schemas.openxmlformats.org/drawingml/2006/table">
            <a:tbl>
              <a:tblPr firstRow="1" bandRow="1"/>
              <a:tblGrid>
                <a:gridCol w="9433048">
                  <a:extLst>
                    <a:ext uri="{9D8B030D-6E8A-4147-A177-3AD203B41FA5}">
                      <a16:colId xmlns:a16="http://schemas.microsoft.com/office/drawing/2014/main" val="1380402230"/>
                    </a:ext>
                  </a:extLst>
                </a:gridCol>
              </a:tblGrid>
              <a:tr h="227279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a:lnSpc>
                          <a:spcPct val="107000"/>
                        </a:lnSpc>
                        <a:spcAft>
                          <a:spcPts val="0"/>
                        </a:spcAft>
                      </a:pP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 </a:t>
                      </a:r>
                      <a:r>
                        <a:rPr lang="en-AU" sz="24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Get-Process</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-Name</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powershell</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Format-List</a:t>
                      </a:r>
                      <a:endPar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spcAft>
                          <a:spcPts val="0"/>
                        </a:spcAft>
                      </a:pP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US"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spcAft>
                          <a:spcPts val="0"/>
                        </a:spcAft>
                      </a:pPr>
                      <a:r>
                        <a:rPr lang="en-US"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Id      : 6400</a:t>
                      </a:r>
                    </a:p>
                    <a:p>
                      <a:pPr>
                        <a:lnSpc>
                          <a:spcPct val="107000"/>
                        </a:lnSpc>
                        <a:spcAft>
                          <a:spcPts val="0"/>
                        </a:spcAft>
                      </a:pPr>
                      <a:r>
                        <a:rPr lang="en-US"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Handles : 472</a:t>
                      </a:r>
                    </a:p>
                    <a:p>
                      <a:pPr>
                        <a:lnSpc>
                          <a:spcPct val="107000"/>
                        </a:lnSpc>
                        <a:spcAft>
                          <a:spcPts val="0"/>
                        </a:spcAft>
                      </a:pPr>
                      <a:r>
                        <a:rPr lang="en-US"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CPU     : 0.78125</a:t>
                      </a:r>
                    </a:p>
                    <a:p>
                      <a:pPr>
                        <a:lnSpc>
                          <a:spcPct val="107000"/>
                        </a:lnSpc>
                        <a:spcAft>
                          <a:spcPts val="0"/>
                        </a:spcAft>
                      </a:pPr>
                      <a:r>
                        <a:rPr lang="en-US"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Name    : </a:t>
                      </a:r>
                      <a:r>
                        <a:rPr lang="en-US" sz="24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powershell</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20971887"/>
                  </a:ext>
                </a:extLst>
              </a:tr>
            </a:tbl>
          </a:graphicData>
        </a:graphic>
      </p:graphicFrame>
      <p:sp>
        <p:nvSpPr>
          <p:cNvPr id="6" name="Rectangular Callout 5"/>
          <p:cNvSpPr/>
          <p:nvPr/>
        </p:nvSpPr>
        <p:spPr>
          <a:xfrm>
            <a:off x="5039816" y="4519390"/>
            <a:ext cx="5170984" cy="1957610"/>
          </a:xfrm>
          <a:prstGeom prst="wedgeRectCallout">
            <a:avLst>
              <a:gd name="adj1" fmla="val -67069"/>
              <a:gd name="adj2" fmla="val -109298"/>
            </a:avLst>
          </a:prstGeom>
          <a:solidFill>
            <a:srgbClr val="969696"/>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Output is in list format</a:t>
            </a:r>
          </a:p>
          <a:p>
            <a:pPr marL="342900"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Properties chosen are based on default formatting in PowerShell by object type</a:t>
            </a:r>
            <a:endParaRPr lang="en-AU"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64739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latin typeface="Segoe UI Light" panose="020B0502040204020203" pitchFamily="34" charset="0"/>
                <a:cs typeface="Segoe UI Light" panose="020B0502040204020203" pitchFamily="34" charset="0"/>
              </a:rPr>
              <a:t>Format-List With </a:t>
            </a:r>
            <a:r>
              <a:rPr lang="en-AU" dirty="0" err="1">
                <a:latin typeface="Segoe UI Light" panose="020B0502040204020203" pitchFamily="34" charset="0"/>
                <a:cs typeface="Segoe UI Light" panose="020B0502040204020203" pitchFamily="34" charset="0"/>
              </a:rPr>
              <a:t>Apecific</a:t>
            </a:r>
            <a:r>
              <a:rPr lang="en-AU" dirty="0">
                <a:latin typeface="Segoe UI Light" panose="020B0502040204020203" pitchFamily="34" charset="0"/>
                <a:cs typeface="Segoe UI Light" panose="020B0502040204020203" pitchFamily="34" charset="0"/>
              </a:rPr>
              <a:t> Properties</a:t>
            </a:r>
            <a:br>
              <a:rPr lang="en-AU" dirty="0">
                <a:latin typeface="Segoe UI Light" panose="020B0502040204020203" pitchFamily="34" charset="0"/>
                <a:cs typeface="Segoe UI Light" panose="020B0502040204020203" pitchFamily="34" charset="0"/>
              </a:rPr>
            </a:br>
            <a:endParaRPr lang="en-AU" dirty="0">
              <a:latin typeface="Segoe UI Light" panose="020B0502040204020203" pitchFamily="34"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92971620"/>
              </p:ext>
            </p:extLst>
          </p:nvPr>
        </p:nvGraphicFramePr>
        <p:xfrm>
          <a:off x="1587341" y="2152113"/>
          <a:ext cx="9433048" cy="2812860"/>
        </p:xfrm>
        <a:graphic>
          <a:graphicData uri="http://schemas.openxmlformats.org/drawingml/2006/table">
            <a:tbl>
              <a:tblPr firstRow="1" bandRow="1"/>
              <a:tblGrid>
                <a:gridCol w="9433048">
                  <a:extLst>
                    <a:ext uri="{9D8B030D-6E8A-4147-A177-3AD203B41FA5}">
                      <a16:colId xmlns:a16="http://schemas.microsoft.com/office/drawing/2014/main" val="3568829268"/>
                    </a:ext>
                  </a:extLst>
                </a:gridCol>
              </a:tblGrid>
              <a:tr h="226223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a:lnSpc>
                          <a:spcPct val="107000"/>
                        </a:lnSpc>
                        <a:spcAft>
                          <a:spcPts val="0"/>
                        </a:spcAft>
                      </a:pP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 </a:t>
                      </a:r>
                      <a:r>
                        <a:rPr lang="en-AU" sz="24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Get-Process</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-Name</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powershell</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p>
                    <a:p>
                      <a:pPr>
                        <a:lnSpc>
                          <a:spcPct val="107000"/>
                        </a:lnSpc>
                        <a:spcAft>
                          <a:spcPts val="0"/>
                        </a:spcAft>
                      </a:pPr>
                      <a:r>
                        <a:rPr lang="en-AU" sz="24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Format-List</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-Property</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Name</a:t>
                      </a:r>
                      <a:r>
                        <a:rPr lang="en-AU" sz="24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BasePriority</a:t>
                      </a:r>
                      <a:r>
                        <a:rPr lang="en-AU" sz="24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4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PriorityClass</a:t>
                      </a:r>
                      <a:r>
                        <a:rPr lang="en-AU" sz="2400" dirty="0">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Name          : </a:t>
                      </a:r>
                      <a:r>
                        <a:rPr lang="en-AU" sz="24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powershell</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BasePriority</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 8</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PriorityClass</a:t>
                      </a:r>
                      <a:r>
                        <a:rPr lang="en-AU" sz="24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 Normal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872189252"/>
                  </a:ext>
                </a:extLst>
              </a:tr>
            </a:tbl>
          </a:graphicData>
        </a:graphic>
      </p:graphicFrame>
      <p:sp>
        <p:nvSpPr>
          <p:cNvPr id="6" name="Rectangular Callout 5"/>
          <p:cNvSpPr/>
          <p:nvPr/>
        </p:nvSpPr>
        <p:spPr>
          <a:xfrm>
            <a:off x="6333435" y="5257800"/>
            <a:ext cx="4495800" cy="1143000"/>
          </a:xfrm>
          <a:prstGeom prst="wedgeRectCallout">
            <a:avLst>
              <a:gd name="adj1" fmla="val -51918"/>
              <a:gd name="adj2" fmla="val -109879"/>
            </a:avLst>
          </a:prstGeom>
          <a:solidFill>
            <a:srgbClr val="969696"/>
          </a:solidFill>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Output in list format</a:t>
            </a:r>
          </a:p>
          <a:p>
            <a:pPr marL="342900" indent="-342900">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Consists of specified properties </a:t>
            </a:r>
            <a:endParaRPr lang="en-AU" sz="1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39986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Use operators to make code decisions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Introduction to Operators, you will be able to:</a:t>
            </a:r>
            <a:endParaRPr lang="en-US" dirty="0"/>
          </a:p>
        </p:txBody>
      </p:sp>
    </p:spTree>
    <p:extLst>
      <p:ext uri="{BB962C8B-B14F-4D97-AF65-F5344CB8AC3E}">
        <p14:creationId xmlns:p14="http://schemas.microsoft.com/office/powerpoint/2010/main" val="20577867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latin typeface="Segoe UI Light" panose="020B0502040204020203" pitchFamily="34" charset="0"/>
                <a:cs typeface="Segoe UI Light" panose="020B0502040204020203" pitchFamily="34" charset="0"/>
              </a:rPr>
              <a:t>Format-Table With Default Properties</a:t>
            </a:r>
            <a:br>
              <a:rPr lang="en-AU" dirty="0">
                <a:latin typeface="Segoe UI Light" panose="020B0502040204020203" pitchFamily="34" charset="0"/>
                <a:cs typeface="Segoe UI Light" panose="020B0502040204020203" pitchFamily="34" charset="0"/>
              </a:rPr>
            </a:br>
            <a:endParaRPr lang="en-AU" dirty="0">
              <a:latin typeface="Segoe UI Light" panose="020B0502040204020203" pitchFamily="34"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34101694"/>
              </p:ext>
            </p:extLst>
          </p:nvPr>
        </p:nvGraphicFramePr>
        <p:xfrm>
          <a:off x="459520" y="1752600"/>
          <a:ext cx="11465560" cy="4100640"/>
        </p:xfrm>
        <a:graphic>
          <a:graphicData uri="http://schemas.openxmlformats.org/drawingml/2006/table">
            <a:tbl>
              <a:tblPr firstRow="1" bandRow="1"/>
              <a:tblGrid>
                <a:gridCol w="11465560">
                  <a:extLst>
                    <a:ext uri="{9D8B030D-6E8A-4147-A177-3AD203B41FA5}">
                      <a16:colId xmlns:a16="http://schemas.microsoft.com/office/drawing/2014/main" val="1339281196"/>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 </a:t>
                      </a:r>
                      <a:r>
                        <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Get-Process</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Format-Table</a:t>
                      </a:r>
                    </a:p>
                    <a:p>
                      <a:pPr>
                        <a:lnSpc>
                          <a:spcPct val="107000"/>
                        </a:lnSpc>
                        <a:spcAft>
                          <a:spcPts val="0"/>
                        </a:spcAft>
                      </a:pPr>
                      <a:endPar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endParaRPr>
                    </a:p>
                    <a:p>
                      <a:r>
                        <a:rPr lang="en-US" sz="2000" dirty="0">
                          <a:latin typeface="Lucida Console" panose="020B0609040504020204" pitchFamily="49" charset="0"/>
                        </a:rPr>
                        <a:t> </a:t>
                      </a:r>
                      <a:r>
                        <a:rPr lang="en-US" sz="2000" dirty="0">
                          <a:solidFill>
                            <a:srgbClr val="F5F5F5"/>
                          </a:solidFill>
                          <a:latin typeface="Lucida Console" panose="020B0609040504020204" pitchFamily="49" charset="0"/>
                        </a:rPr>
                        <a:t>Handles  NPM(K)    PM(K)      WS(K) VM(M)   CPU(s)    Id </a:t>
                      </a:r>
                      <a:r>
                        <a:rPr lang="en-US" sz="2000" dirty="0" err="1">
                          <a:solidFill>
                            <a:srgbClr val="F5F5F5"/>
                          </a:solidFill>
                          <a:latin typeface="Lucida Console" panose="020B0609040504020204" pitchFamily="49" charset="0"/>
                        </a:rPr>
                        <a:t>ProcessName</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    -----      ----- -----   ------     -- -----------                                                           </a:t>
                      </a:r>
                    </a:p>
                    <a:p>
                      <a:r>
                        <a:rPr lang="en-US" sz="2000" dirty="0">
                          <a:solidFill>
                            <a:srgbClr val="F5F5F5"/>
                          </a:solidFill>
                          <a:latin typeface="Lucida Console" panose="020B0609040504020204" pitchFamily="49" charset="0"/>
                        </a:rPr>
                        <a:t>     82       7     1308       1420    45     0.14   2308 </a:t>
                      </a:r>
                      <a:r>
                        <a:rPr lang="en-US" sz="2000" dirty="0" err="1">
                          <a:solidFill>
                            <a:srgbClr val="F5F5F5"/>
                          </a:solidFill>
                          <a:latin typeface="Lucida Console" panose="020B0609040504020204" pitchFamily="49" charset="0"/>
                        </a:rPr>
                        <a:t>armsvc</a:t>
                      </a:r>
                      <a:r>
                        <a:rPr lang="en-US" sz="2000" dirty="0">
                          <a:solidFill>
                            <a:srgbClr val="F5F5F5"/>
                          </a:solidFill>
                          <a:latin typeface="Lucida Console" panose="020B0609040504020204" pitchFamily="49" charset="0"/>
                        </a:rPr>
                        <a:t>                                                                </a:t>
                      </a:r>
                    </a:p>
                    <a:p>
                      <a:r>
                        <a:rPr lang="nl-NL" sz="2000" dirty="0">
                          <a:solidFill>
                            <a:srgbClr val="F5F5F5"/>
                          </a:solidFill>
                          <a:latin typeface="Lucida Console" panose="020B0609040504020204" pitchFamily="49" charset="0"/>
                        </a:rPr>
                        <a:t>    195      13     2568       3440    94     3.78   1192 atieclxx                                                              </a:t>
                      </a:r>
                    </a:p>
                    <a:p>
                      <a:r>
                        <a:rPr lang="nl-NL" sz="2000" dirty="0">
                          <a:solidFill>
                            <a:srgbClr val="F5F5F5"/>
                          </a:solidFill>
                          <a:latin typeface="Lucida Console" panose="020B0609040504020204" pitchFamily="49" charset="0"/>
                        </a:rPr>
                        <a:t>    110       6      852       1172    23     0.09    868 atiesrxx                                                              </a:t>
                      </a:r>
                    </a:p>
                    <a:p>
                      <a:r>
                        <a:rPr lang="nn-NO" sz="2000" dirty="0">
                          <a:solidFill>
                            <a:srgbClr val="F5F5F5"/>
                          </a:solidFill>
                          <a:latin typeface="Lucida Console" panose="020B0609040504020204" pitchFamily="49" charset="0"/>
                        </a:rPr>
                        <a:t>    565      20     6384       7092   113    42.14   4308 BasisSync                                                             </a:t>
                      </a:r>
                    </a:p>
                    <a:p>
                      <a:r>
                        <a:rPr lang="en-US" sz="2000" dirty="0">
                          <a:solidFill>
                            <a:srgbClr val="F5F5F5"/>
                          </a:solidFill>
                          <a:latin typeface="Lucida Console" panose="020B0609040504020204" pitchFamily="49" charset="0"/>
                        </a:rPr>
                        <a:t>    180      12     2276       2660    89     0.41   7744 </a:t>
                      </a:r>
                      <a:r>
                        <a:rPr lang="en-US" sz="2000" dirty="0" err="1">
                          <a:solidFill>
                            <a:srgbClr val="F5F5F5"/>
                          </a:solidFill>
                          <a:latin typeface="Lucida Console" panose="020B0609040504020204" pitchFamily="49" charset="0"/>
                        </a:rPr>
                        <a:t>BDAppHost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142      11     1860       1768    76     0.14   7712 </a:t>
                      </a:r>
                      <a:r>
                        <a:rPr lang="en-US" sz="2000" dirty="0" err="1">
                          <a:solidFill>
                            <a:srgbClr val="F5F5F5"/>
                          </a:solidFill>
                          <a:latin typeface="Lucida Console" panose="020B0609040504020204" pitchFamily="49" charset="0"/>
                        </a:rPr>
                        <a:t>BDExtHost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335      24    12120      14988   126     1.31   7772 </a:t>
                      </a:r>
                      <a:r>
                        <a:rPr lang="en-US" sz="2000" dirty="0" err="1">
                          <a:solidFill>
                            <a:srgbClr val="F5F5F5"/>
                          </a:solidFill>
                          <a:latin typeface="Lucida Console" panose="020B0609040504020204" pitchFamily="49" charset="0"/>
                        </a:rPr>
                        <a:t>BDRuntimeHost</a:t>
                      </a:r>
                      <a:r>
                        <a:rPr lang="en-US" sz="2000" dirty="0">
                          <a:solidFill>
                            <a:srgbClr val="F5F5F5"/>
                          </a:solidFill>
                          <a:latin typeface="Lucida Console" panose="020B0609040504020204" pitchFamily="49" charset="0"/>
                        </a:rPr>
                        <a:t>                                                         </a:t>
                      </a:r>
                    </a:p>
                    <a:p>
                      <a:r>
                        <a:rPr lang="sv-SE" sz="2000" dirty="0">
                          <a:solidFill>
                            <a:srgbClr val="F5F5F5"/>
                          </a:solidFill>
                          <a:latin typeface="Lucida Console" panose="020B0609040504020204" pitchFamily="49" charset="0"/>
                        </a:rPr>
                        <a:t>    413      31     8128      10668   209     1.39   6636 BingDesktop       </a:t>
                      </a:r>
                    </a:p>
                    <a:p>
                      <a:pPr>
                        <a:lnSpc>
                          <a:spcPct val="107000"/>
                        </a:lnSpc>
                        <a:spcAft>
                          <a:spcPts val="0"/>
                        </a:spcAft>
                      </a:pPr>
                      <a:r>
                        <a:rPr lang="en-AU" sz="2000" dirty="0">
                          <a:effectLst/>
                          <a:latin typeface="Lucida Console" panose="020B0609040504020204" pitchFamily="49" charset="0"/>
                          <a:ea typeface="Calibri" panose="020F0502020204030204" pitchFamily="34" charset="0"/>
                          <a:cs typeface="Times New Roman" panose="02020603050405020304" pitchFamily="18" charset="0"/>
                        </a:rPr>
                        <a:t>.</a:t>
                      </a:r>
                      <a:r>
                        <a:rPr lang="en-AU" sz="2000" baseline="0" dirty="0">
                          <a:effectLst/>
                          <a:latin typeface="Lucida Console" panose="020B0609040504020204" pitchFamily="49" charset="0"/>
                          <a:ea typeface="Calibri" panose="020F0502020204030204" pitchFamily="34" charset="0"/>
                          <a:cs typeface="Times New Roman" panose="02020603050405020304" pitchFamily="18" charset="0"/>
                        </a:rPr>
                        <a:t> . .</a:t>
                      </a:r>
                      <a:endParaRPr lang="en-AU" sz="2000" dirty="0">
                        <a:effectLst/>
                        <a:latin typeface="Lucida Console" panose="020B0609040504020204" pitchFamily="49" charset="0"/>
                        <a:ea typeface="Calibri" panose="020F0502020204030204" pitchFamily="34" charset="0"/>
                        <a:cs typeface="Times New Roman" panose="02020603050405020304" pitchFamily="18"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404519008"/>
                  </a:ext>
                </a:extLst>
              </a:tr>
            </a:tbl>
          </a:graphicData>
        </a:graphic>
      </p:graphicFrame>
    </p:spTree>
    <p:extLst>
      <p:ext uri="{BB962C8B-B14F-4D97-AF65-F5344CB8AC3E}">
        <p14:creationId xmlns:p14="http://schemas.microsoft.com/office/powerpoint/2010/main" val="2040737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Format-Table With Specific Properties</a:t>
            </a:r>
          </a:p>
        </p:txBody>
      </p:sp>
      <p:graphicFrame>
        <p:nvGraphicFramePr>
          <p:cNvPr id="9" name="Table 8"/>
          <p:cNvGraphicFramePr>
            <a:graphicFrameLocks noGrp="1"/>
          </p:cNvGraphicFramePr>
          <p:nvPr>
            <p:extLst>
              <p:ext uri="{D42A27DB-BD31-4B8C-83A1-F6EECF244321}">
                <p14:modId xmlns:p14="http://schemas.microsoft.com/office/powerpoint/2010/main" val="4155755327"/>
              </p:ext>
            </p:extLst>
          </p:nvPr>
        </p:nvGraphicFramePr>
        <p:xfrm>
          <a:off x="457200" y="1190313"/>
          <a:ext cx="11353800" cy="5273040"/>
        </p:xfrm>
        <a:graphic>
          <a:graphicData uri="http://schemas.openxmlformats.org/drawingml/2006/table">
            <a:tbl>
              <a:tblPr firstRow="1" bandRow="1"/>
              <a:tblGrid>
                <a:gridCol w="11353800">
                  <a:extLst>
                    <a:ext uri="{9D8B030D-6E8A-4147-A177-3AD203B41FA5}">
                      <a16:colId xmlns:a16="http://schemas.microsoft.com/office/drawing/2014/main" val="3433970254"/>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a:t>
                      </a:r>
                      <a:r>
                        <a:rPr lang="en-US" sz="2000" dirty="0"/>
                        <a:t> </a:t>
                      </a:r>
                      <a:r>
                        <a:rPr lang="en-US" sz="2000" dirty="0">
                          <a:solidFill>
                            <a:srgbClr val="E0FFFF"/>
                          </a:solidFill>
                          <a:latin typeface="Lucida Console" panose="020B0609040504020204" pitchFamily="49" charset="0"/>
                        </a:rPr>
                        <a:t>Get-Process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br>
                        <a:rPr lang="en-US" sz="2000" dirty="0">
                          <a:solidFill>
                            <a:srgbClr val="F5F5F5"/>
                          </a:solidFill>
                          <a:latin typeface="Lucida Console" panose="020B0609040504020204" pitchFamily="49" charset="0"/>
                        </a:rPr>
                      </a:br>
                      <a:r>
                        <a:rPr lang="en-US" sz="2000" dirty="0">
                          <a:solidFill>
                            <a:srgbClr val="E0FFFF"/>
                          </a:solidFill>
                          <a:latin typeface="Lucida Console" panose="020B0609040504020204" pitchFamily="49" charset="0"/>
                        </a:rPr>
                        <a:t>Format-Table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–Property </a:t>
                      </a:r>
                      <a:r>
                        <a:rPr lang="en-US" sz="2000" dirty="0" err="1">
                          <a:solidFill>
                            <a:srgbClr val="EE82EE"/>
                          </a:solidFill>
                          <a:latin typeface="Lucida Console" panose="020B0609040504020204" pitchFamily="49" charset="0"/>
                        </a:rPr>
                        <a:t>name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workingset</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handles</a:t>
                      </a:r>
                      <a:r>
                        <a:rPr lang="en-US" sz="2000" dirty="0">
                          <a:solidFill>
                            <a:srgbClr val="EE82EE"/>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Name                          </a:t>
                      </a:r>
                      <a:r>
                        <a:rPr lang="en-US" sz="2000" dirty="0" err="1">
                          <a:solidFill>
                            <a:srgbClr val="F5F5F5"/>
                          </a:solidFill>
                          <a:latin typeface="Lucida Console" panose="020B0609040504020204" pitchFamily="49" charset="0"/>
                        </a:rPr>
                        <a:t>WorkingSet</a:t>
                      </a:r>
                      <a:r>
                        <a:rPr lang="en-US" sz="2000" dirty="0">
                          <a:solidFill>
                            <a:srgbClr val="F5F5F5"/>
                          </a:solidFill>
                          <a:latin typeface="Lucida Console" panose="020B0609040504020204" pitchFamily="49" charset="0"/>
                        </a:rPr>
                        <a:t>             Handles</a:t>
                      </a:r>
                    </a:p>
                    <a:p>
                      <a:r>
                        <a:rPr lang="en-US" sz="2000" dirty="0">
                          <a:solidFill>
                            <a:srgbClr val="F5F5F5"/>
                          </a:solidFill>
                          <a:latin typeface="Lucida Console" panose="020B0609040504020204" pitchFamily="49" charset="0"/>
                        </a:rPr>
                        <a:t>----                          ----------             -------</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847872                 216</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356352                  91</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15646720                 183</a:t>
                      </a:r>
                    </a:p>
                    <a:p>
                      <a:r>
                        <a:rPr lang="en-US" sz="2000" dirty="0" err="1">
                          <a:solidFill>
                            <a:srgbClr val="F5F5F5"/>
                          </a:solidFill>
                          <a:latin typeface="Lucida Console" panose="020B0609040504020204" pitchFamily="49" charset="0"/>
                        </a:rPr>
                        <a:t>dwm</a:t>
                      </a:r>
                      <a:r>
                        <a:rPr lang="en-US" sz="2000" dirty="0">
                          <a:solidFill>
                            <a:srgbClr val="F5F5F5"/>
                          </a:solidFill>
                          <a:latin typeface="Lucida Console" panose="020B0609040504020204" pitchFamily="49" charset="0"/>
                        </a:rPr>
                        <a:t>                              7045120                 176</a:t>
                      </a:r>
                    </a:p>
                    <a:p>
                      <a:r>
                        <a:rPr lang="en-US" sz="2000" dirty="0" err="1">
                          <a:solidFill>
                            <a:srgbClr val="F5F5F5"/>
                          </a:solidFill>
                          <a:latin typeface="Lucida Console" panose="020B0609040504020204" pitchFamily="49" charset="0"/>
                        </a:rPr>
                        <a:t>dwm</a:t>
                      </a:r>
                      <a:r>
                        <a:rPr lang="en-US" sz="2000" dirty="0">
                          <a:solidFill>
                            <a:srgbClr val="F5F5F5"/>
                          </a:solidFill>
                          <a:latin typeface="Lucida Console" panose="020B0609040504020204" pitchFamily="49" charset="0"/>
                        </a:rPr>
                        <a:t>                             30498816                 201</a:t>
                      </a:r>
                    </a:p>
                    <a:p>
                      <a:r>
                        <a:rPr lang="en-US" sz="2000" dirty="0">
                          <a:solidFill>
                            <a:srgbClr val="F5F5F5"/>
                          </a:solidFill>
                          <a:latin typeface="Lucida Console" panose="020B0609040504020204" pitchFamily="49" charset="0"/>
                        </a:rPr>
                        <a:t>explorer                        37539840                1427</a:t>
                      </a:r>
                    </a:p>
                    <a:p>
                      <a:r>
                        <a:rPr lang="en-US" sz="2000" dirty="0">
                          <a:solidFill>
                            <a:srgbClr val="F5F5F5"/>
                          </a:solidFill>
                          <a:latin typeface="Lucida Console" panose="020B0609040504020204" pitchFamily="49" charset="0"/>
                        </a:rPr>
                        <a:t>Idle                                4096                   0</a:t>
                      </a:r>
                    </a:p>
                    <a:p>
                      <a:r>
                        <a:rPr lang="en-US" sz="2000" dirty="0" err="1">
                          <a:solidFill>
                            <a:srgbClr val="F5F5F5"/>
                          </a:solidFill>
                          <a:latin typeface="Lucida Console" panose="020B0609040504020204" pitchFamily="49" charset="0"/>
                        </a:rPr>
                        <a:t>LogonUI</a:t>
                      </a:r>
                      <a:r>
                        <a:rPr lang="en-US" sz="2000" dirty="0">
                          <a:solidFill>
                            <a:srgbClr val="F5F5F5"/>
                          </a:solidFill>
                          <a:latin typeface="Lucida Console" panose="020B0609040504020204" pitchFamily="49" charset="0"/>
                        </a:rPr>
                        <a:t>                          6897664                 367</a:t>
                      </a:r>
                    </a:p>
                    <a:p>
                      <a:r>
                        <a:rPr lang="en-US" sz="2000" dirty="0" err="1">
                          <a:solidFill>
                            <a:srgbClr val="F5F5F5"/>
                          </a:solidFill>
                          <a:latin typeface="Lucida Console" panose="020B0609040504020204" pitchFamily="49" charset="0"/>
                        </a:rPr>
                        <a:t>lsass</a:t>
                      </a:r>
                      <a:r>
                        <a:rPr lang="en-US" sz="2000" dirty="0">
                          <a:solidFill>
                            <a:srgbClr val="F5F5F5"/>
                          </a:solidFill>
                          <a:latin typeface="Lucida Console" panose="020B0609040504020204" pitchFamily="49" charset="0"/>
                        </a:rPr>
                        <a:t>                            7622656                1050</a:t>
                      </a:r>
                    </a:p>
                    <a:p>
                      <a:r>
                        <a:rPr lang="en-US" sz="2000" dirty="0" err="1">
                          <a:solidFill>
                            <a:srgbClr val="F5F5F5"/>
                          </a:solidFill>
                          <a:latin typeface="Lucida Console" panose="020B0609040504020204" pitchFamily="49" charset="0"/>
                        </a:rPr>
                        <a:t>MsMpEng</a:t>
                      </a:r>
                      <a:r>
                        <a:rPr lang="en-US" sz="2000" dirty="0">
                          <a:solidFill>
                            <a:srgbClr val="F5F5F5"/>
                          </a:solidFill>
                          <a:latin typeface="Lucida Console" panose="020B0609040504020204" pitchFamily="49" charset="0"/>
                        </a:rPr>
                        <a:t>                         24444928                 528</a:t>
                      </a:r>
                    </a:p>
                    <a:p>
                      <a:r>
                        <a:rPr lang="en-US" sz="2000" dirty="0" err="1">
                          <a:solidFill>
                            <a:srgbClr val="F5F5F5"/>
                          </a:solidFill>
                          <a:latin typeface="Lucida Console" panose="020B0609040504020204" pitchFamily="49" charset="0"/>
                        </a:rPr>
                        <a:t>powershell_ise</a:t>
                      </a:r>
                      <a:r>
                        <a:rPr lang="en-US" sz="2000" dirty="0">
                          <a:solidFill>
                            <a:srgbClr val="F5F5F5"/>
                          </a:solidFill>
                          <a:latin typeface="Lucida Console" panose="020B0609040504020204" pitchFamily="49" charset="0"/>
                        </a:rPr>
                        <a:t>                 144850944                 515</a:t>
                      </a:r>
                    </a:p>
                    <a:p>
                      <a:r>
                        <a:rPr lang="en-US"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031256313"/>
                  </a:ext>
                </a:extLst>
              </a:tr>
            </a:tbl>
          </a:graphicData>
        </a:graphic>
      </p:graphicFrame>
    </p:spTree>
    <p:extLst>
      <p:ext uri="{BB962C8B-B14F-4D97-AF65-F5344CB8AC3E}">
        <p14:creationId xmlns:p14="http://schemas.microsoft.com/office/powerpoint/2010/main" val="6280853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latin typeface="Segoe UI Light" panose="020B0502040204020203" pitchFamily="34" charset="0"/>
                <a:cs typeface="Segoe UI Light" panose="020B0502040204020203" pitchFamily="34" charset="0"/>
              </a:rPr>
              <a:t>Format-Table With Specific Properties and -</a:t>
            </a:r>
            <a:r>
              <a:rPr lang="en-AU" dirty="0" err="1">
                <a:latin typeface="Segoe UI Light" panose="020B0502040204020203" pitchFamily="34" charset="0"/>
                <a:cs typeface="Segoe UI Light" panose="020B0502040204020203" pitchFamily="34" charset="0"/>
              </a:rPr>
              <a:t>AutoSize</a:t>
            </a:r>
            <a:endParaRPr lang="en-AU" dirty="0">
              <a:latin typeface="Segoe UI Light" panose="020B0502040204020203" pitchFamily="34"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86588458"/>
              </p:ext>
            </p:extLst>
          </p:nvPr>
        </p:nvGraphicFramePr>
        <p:xfrm>
          <a:off x="457200" y="1189176"/>
          <a:ext cx="11465560" cy="5287824"/>
        </p:xfrm>
        <a:graphic>
          <a:graphicData uri="http://schemas.openxmlformats.org/drawingml/2006/table">
            <a:tbl>
              <a:tblPr firstRow="1" bandRow="1"/>
              <a:tblGrid>
                <a:gridCol w="11465560">
                  <a:extLst>
                    <a:ext uri="{9D8B030D-6E8A-4147-A177-3AD203B41FA5}">
                      <a16:colId xmlns:a16="http://schemas.microsoft.com/office/drawing/2014/main" val="3705176739"/>
                    </a:ext>
                  </a:extLst>
                </a:gridCol>
              </a:tblGrid>
              <a:tr h="5287824">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a:t>
                      </a:r>
                      <a:r>
                        <a:rPr lang="en-US" sz="2000" dirty="0"/>
                        <a:t> </a:t>
                      </a:r>
                      <a:r>
                        <a:rPr lang="en-US" sz="2000" dirty="0">
                          <a:solidFill>
                            <a:srgbClr val="E0FFFF"/>
                          </a:solidFill>
                          <a:latin typeface="Lucida Console" panose="020B0609040504020204" pitchFamily="49" charset="0"/>
                        </a:rPr>
                        <a:t>Get-Process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Format-Table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-Property</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name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workingset</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handles</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AutoSize</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Name           </a:t>
                      </a:r>
                      <a:r>
                        <a:rPr lang="en-US" sz="2000" dirty="0" err="1">
                          <a:solidFill>
                            <a:srgbClr val="F5F5F5"/>
                          </a:solidFill>
                          <a:latin typeface="Lucida Console" panose="020B0609040504020204" pitchFamily="49" charset="0"/>
                        </a:rPr>
                        <a:t>WorkingSet</a:t>
                      </a:r>
                      <a:r>
                        <a:rPr lang="en-US" sz="2000" dirty="0">
                          <a:solidFill>
                            <a:srgbClr val="F5F5F5"/>
                          </a:solidFill>
                          <a:latin typeface="Lucida Console" panose="020B0609040504020204" pitchFamily="49" charset="0"/>
                        </a:rPr>
                        <a:t> Handles</a:t>
                      </a:r>
                    </a:p>
                    <a:p>
                      <a:r>
                        <a:rPr lang="en-US" sz="2000" dirty="0">
                          <a:solidFill>
                            <a:srgbClr val="F5F5F5"/>
                          </a:solidFill>
                          <a:latin typeface="Lucida Console" panose="020B0609040504020204" pitchFamily="49" charset="0"/>
                        </a:rPr>
                        <a:t>----           ---------- -------</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843776     216</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356352      91</a:t>
                      </a:r>
                    </a:p>
                    <a:p>
                      <a:r>
                        <a:rPr lang="en-US" sz="2000" dirty="0" err="1">
                          <a:solidFill>
                            <a:srgbClr val="F5F5F5"/>
                          </a:solidFill>
                          <a:latin typeface="Lucida Console" panose="020B0609040504020204" pitchFamily="49" charset="0"/>
                        </a:rPr>
                        <a:t>csrss</a:t>
                      </a:r>
                      <a:r>
                        <a:rPr lang="en-US" sz="2000" dirty="0">
                          <a:solidFill>
                            <a:srgbClr val="F5F5F5"/>
                          </a:solidFill>
                          <a:latin typeface="Lucida Console" panose="020B0609040504020204" pitchFamily="49" charset="0"/>
                        </a:rPr>
                        <a:t>            15523840     183</a:t>
                      </a:r>
                    </a:p>
                    <a:p>
                      <a:r>
                        <a:rPr lang="en-US" sz="2000" dirty="0" err="1">
                          <a:solidFill>
                            <a:srgbClr val="F5F5F5"/>
                          </a:solidFill>
                          <a:latin typeface="Lucida Console" panose="020B0609040504020204" pitchFamily="49" charset="0"/>
                        </a:rPr>
                        <a:t>dwm</a:t>
                      </a:r>
                      <a:r>
                        <a:rPr lang="en-US" sz="2000" dirty="0">
                          <a:solidFill>
                            <a:srgbClr val="F5F5F5"/>
                          </a:solidFill>
                          <a:latin typeface="Lucida Console" panose="020B0609040504020204" pitchFamily="49" charset="0"/>
                        </a:rPr>
                        <a:t>               7045120     176</a:t>
                      </a:r>
                    </a:p>
                    <a:p>
                      <a:r>
                        <a:rPr lang="en-US" sz="2000" dirty="0" err="1">
                          <a:solidFill>
                            <a:srgbClr val="F5F5F5"/>
                          </a:solidFill>
                          <a:latin typeface="Lucida Console" panose="020B0609040504020204" pitchFamily="49" charset="0"/>
                        </a:rPr>
                        <a:t>dwm</a:t>
                      </a:r>
                      <a:r>
                        <a:rPr lang="en-US" sz="2000" dirty="0">
                          <a:solidFill>
                            <a:srgbClr val="F5F5F5"/>
                          </a:solidFill>
                          <a:latin typeface="Lucida Console" panose="020B0609040504020204" pitchFamily="49" charset="0"/>
                        </a:rPr>
                        <a:t>              30691328     201</a:t>
                      </a:r>
                    </a:p>
                    <a:p>
                      <a:r>
                        <a:rPr lang="en-US" sz="2000" dirty="0">
                          <a:solidFill>
                            <a:srgbClr val="F5F5F5"/>
                          </a:solidFill>
                          <a:latin typeface="Lucida Console" panose="020B0609040504020204" pitchFamily="49" charset="0"/>
                        </a:rPr>
                        <a:t>explorer         37486592    1421</a:t>
                      </a:r>
                    </a:p>
                    <a:p>
                      <a:r>
                        <a:rPr lang="en-US" sz="2000" dirty="0">
                          <a:solidFill>
                            <a:srgbClr val="F5F5F5"/>
                          </a:solidFill>
                          <a:latin typeface="Lucida Console" panose="020B0609040504020204" pitchFamily="49" charset="0"/>
                        </a:rPr>
                        <a:t>Idle                 4096       0</a:t>
                      </a:r>
                    </a:p>
                    <a:p>
                      <a:r>
                        <a:rPr lang="en-US" sz="2000" dirty="0" err="1">
                          <a:solidFill>
                            <a:srgbClr val="F5F5F5"/>
                          </a:solidFill>
                          <a:latin typeface="Lucida Console" panose="020B0609040504020204" pitchFamily="49" charset="0"/>
                        </a:rPr>
                        <a:t>LogonUI</a:t>
                      </a:r>
                      <a:r>
                        <a:rPr lang="en-US" sz="2000" dirty="0">
                          <a:solidFill>
                            <a:srgbClr val="F5F5F5"/>
                          </a:solidFill>
                          <a:latin typeface="Lucida Console" panose="020B0609040504020204" pitchFamily="49" charset="0"/>
                        </a:rPr>
                        <a:t>           6897664     367</a:t>
                      </a:r>
                    </a:p>
                    <a:p>
                      <a:r>
                        <a:rPr lang="en-US" sz="2000" dirty="0" err="1">
                          <a:solidFill>
                            <a:srgbClr val="F5F5F5"/>
                          </a:solidFill>
                          <a:latin typeface="Lucida Console" panose="020B0609040504020204" pitchFamily="49" charset="0"/>
                        </a:rPr>
                        <a:t>lsass</a:t>
                      </a:r>
                      <a:r>
                        <a:rPr lang="en-US" sz="2000" dirty="0">
                          <a:solidFill>
                            <a:srgbClr val="F5F5F5"/>
                          </a:solidFill>
                          <a:latin typeface="Lucida Console" panose="020B0609040504020204" pitchFamily="49" charset="0"/>
                        </a:rPr>
                        <a:t>             7454720    1055</a:t>
                      </a:r>
                    </a:p>
                    <a:p>
                      <a:r>
                        <a:rPr lang="en-US" sz="2000" dirty="0" err="1">
                          <a:solidFill>
                            <a:srgbClr val="F5F5F5"/>
                          </a:solidFill>
                          <a:latin typeface="Lucida Console" panose="020B0609040504020204" pitchFamily="49" charset="0"/>
                        </a:rPr>
                        <a:t>MsMpEng</a:t>
                      </a:r>
                      <a:r>
                        <a:rPr lang="en-US" sz="2000" dirty="0">
                          <a:solidFill>
                            <a:srgbClr val="F5F5F5"/>
                          </a:solidFill>
                          <a:latin typeface="Lucida Console" panose="020B0609040504020204" pitchFamily="49" charset="0"/>
                        </a:rPr>
                        <a:t>          22908928     527</a:t>
                      </a:r>
                    </a:p>
                    <a:p>
                      <a:r>
                        <a:rPr lang="en-US" sz="2000" dirty="0" err="1">
                          <a:solidFill>
                            <a:srgbClr val="F5F5F5"/>
                          </a:solidFill>
                          <a:latin typeface="Lucida Console" panose="020B0609040504020204" pitchFamily="49" charset="0"/>
                        </a:rPr>
                        <a:t>powershell_ise</a:t>
                      </a:r>
                      <a:r>
                        <a:rPr lang="en-US" sz="2000" dirty="0">
                          <a:solidFill>
                            <a:srgbClr val="F5F5F5"/>
                          </a:solidFill>
                          <a:latin typeface="Lucida Console" panose="020B0609040504020204" pitchFamily="49" charset="0"/>
                        </a:rPr>
                        <a:t>  147017728     565</a:t>
                      </a:r>
                    </a:p>
                    <a:p>
                      <a:r>
                        <a:rPr lang="en-US"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078060677"/>
                  </a:ext>
                </a:extLst>
              </a:tr>
            </a:tbl>
          </a:graphicData>
        </a:graphic>
      </p:graphicFrame>
    </p:spTree>
    <p:extLst>
      <p:ext uri="{BB962C8B-B14F-4D97-AF65-F5344CB8AC3E}">
        <p14:creationId xmlns:p14="http://schemas.microsoft.com/office/powerpoint/2010/main" val="3007873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Format-Table With Specific Properties</a:t>
            </a:r>
          </a:p>
        </p:txBody>
      </p:sp>
      <p:graphicFrame>
        <p:nvGraphicFramePr>
          <p:cNvPr id="9" name="Table 8"/>
          <p:cNvGraphicFramePr>
            <a:graphicFrameLocks noGrp="1"/>
          </p:cNvGraphicFramePr>
          <p:nvPr>
            <p:extLst>
              <p:ext uri="{D42A27DB-BD31-4B8C-83A1-F6EECF244321}">
                <p14:modId xmlns:p14="http://schemas.microsoft.com/office/powerpoint/2010/main" val="3756189729"/>
              </p:ext>
            </p:extLst>
          </p:nvPr>
        </p:nvGraphicFramePr>
        <p:xfrm>
          <a:off x="457200" y="1295400"/>
          <a:ext cx="10499848" cy="5078730"/>
        </p:xfrm>
        <a:graphic>
          <a:graphicData uri="http://schemas.openxmlformats.org/drawingml/2006/table">
            <a:tbl>
              <a:tblPr firstRow="1" bandRow="1"/>
              <a:tblGrid>
                <a:gridCol w="10499848">
                  <a:extLst>
                    <a:ext uri="{9D8B030D-6E8A-4147-A177-3AD203B41FA5}">
                      <a16:colId xmlns:a16="http://schemas.microsoft.com/office/drawing/2014/main" val="498934032"/>
                    </a:ext>
                  </a:extLst>
                </a:gridCol>
              </a:tblGrid>
              <a:tr h="507873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 </a:t>
                      </a:r>
                      <a:r>
                        <a:rPr lang="en-US" sz="2000" dirty="0"/>
                        <a:t> </a:t>
                      </a:r>
                      <a:r>
                        <a:rPr lang="en-US" sz="2000" dirty="0">
                          <a:solidFill>
                            <a:srgbClr val="E0FFFF"/>
                          </a:solidFill>
                          <a:latin typeface="Lucida Console" panose="020B0609040504020204" pitchFamily="49" charset="0"/>
                        </a:rPr>
                        <a:t>Get-Process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Format-Table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-Property</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Name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Path</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WorkingSet</a:t>
                      </a:r>
                      <a:r>
                        <a:rPr lang="en-US" sz="2000" dirty="0">
                          <a:solidFill>
                            <a:srgbClr val="EE82EE"/>
                          </a:solidFill>
                          <a:latin typeface="Lucida Console" panose="020B0609040504020204" pitchFamily="49" charset="0"/>
                        </a:rPr>
                        <a:t> </a:t>
                      </a:r>
                    </a:p>
                    <a:p>
                      <a:pPr>
                        <a:lnSpc>
                          <a:spcPct val="107000"/>
                        </a:lnSpc>
                        <a:spcAft>
                          <a:spcPts val="0"/>
                        </a:spcAft>
                      </a:pPr>
                      <a:endParaRPr lang="en-AU" sz="2000" dirty="0">
                        <a:solidFill>
                          <a:schemeClr val="tx1"/>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Name               Path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WorkingSet</a:t>
                      </a:r>
                      <a:endPar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                     ----------</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armsvc</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1454080</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atieclxx</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3760128</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atiesrxx</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1200128</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audiodg</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11911168</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BDAppHost</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Fil</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2736128</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BDExtHost</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Fil</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1826816</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BDRuntimeHost</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Fil</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15331328</a:t>
                      </a:r>
                    </a:p>
                    <a:p>
                      <a:pPr>
                        <a:lnSpc>
                          <a:spcPct val="107000"/>
                        </a:lnSpc>
                        <a:spcAft>
                          <a:spcPts val="0"/>
                        </a:spcAft>
                      </a:pP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Fil</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10981376</a:t>
                      </a:r>
                    </a:p>
                    <a:p>
                      <a:pPr>
                        <a:lnSpc>
                          <a:spcPct val="107000"/>
                        </a:lnSpc>
                        <a:spcAft>
                          <a:spcPts val="0"/>
                        </a:spcAft>
                      </a:pP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CCC                C:\Program </a:t>
                      </a:r>
                      <a:r>
                        <a:rPr lang="en-AU"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Fil</a:t>
                      </a:r>
                      <a:r>
                        <a:rPr lang="en-AU"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5857280</a:t>
                      </a:r>
                    </a:p>
                    <a:p>
                      <a:pPr>
                        <a:lnSpc>
                          <a:spcPct val="107000"/>
                        </a:lnSpc>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a:t>
                      </a:r>
                      <a:r>
                        <a:rPr lang="en-AU" sz="2000" baseline="0" dirty="0">
                          <a:effectLst/>
                          <a:latin typeface="Calibri" panose="020F0502020204030204" pitchFamily="34" charset="0"/>
                          <a:ea typeface="Calibri" panose="020F0502020204030204" pitchFamily="34" charset="0"/>
                          <a:cs typeface="Times New Roman" panose="02020603050405020304" pitchFamily="18" charset="0"/>
                        </a:rPr>
                        <a:t> .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03007966"/>
                  </a:ext>
                </a:extLst>
              </a:tr>
            </a:tbl>
          </a:graphicData>
        </a:graphic>
      </p:graphicFrame>
      <p:sp>
        <p:nvSpPr>
          <p:cNvPr id="6" name="Rectangular Callout 5"/>
          <p:cNvSpPr/>
          <p:nvPr/>
        </p:nvSpPr>
        <p:spPr>
          <a:xfrm>
            <a:off x="4343400" y="5257800"/>
            <a:ext cx="3326295" cy="1007165"/>
          </a:xfrm>
          <a:prstGeom prst="wedgeRectCallout">
            <a:avLst>
              <a:gd name="adj1" fmla="val -3132"/>
              <a:gd name="adj2" fmla="val -94804"/>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a:solidFill>
                  <a:schemeClr val="bg1"/>
                </a:solidFill>
                <a:latin typeface="Segoe UI Light" panose="020B0502040204020203" pitchFamily="34" charset="0"/>
                <a:cs typeface="Segoe UI Light" panose="020B0502040204020203" pitchFamily="34" charset="0"/>
              </a:rPr>
              <a:t>Path truncated due to wide values</a:t>
            </a:r>
          </a:p>
        </p:txBody>
      </p:sp>
    </p:spTree>
    <p:extLst>
      <p:ext uri="{BB962C8B-B14F-4D97-AF65-F5344CB8AC3E}">
        <p14:creationId xmlns:p14="http://schemas.microsoft.com/office/powerpoint/2010/main" val="20109106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Format-Table With Auto Sized Columns</a:t>
            </a:r>
          </a:p>
        </p:txBody>
      </p:sp>
      <p:graphicFrame>
        <p:nvGraphicFramePr>
          <p:cNvPr id="9" name="Table 8"/>
          <p:cNvGraphicFramePr>
            <a:graphicFrameLocks noGrp="1"/>
          </p:cNvGraphicFramePr>
          <p:nvPr>
            <p:extLst>
              <p:ext uri="{D42A27DB-BD31-4B8C-83A1-F6EECF244321}">
                <p14:modId xmlns:p14="http://schemas.microsoft.com/office/powerpoint/2010/main" val="842366699"/>
              </p:ext>
            </p:extLst>
          </p:nvPr>
        </p:nvGraphicFramePr>
        <p:xfrm>
          <a:off x="457200" y="1189176"/>
          <a:ext cx="11582400" cy="5516424"/>
        </p:xfrm>
        <a:graphic>
          <a:graphicData uri="http://schemas.openxmlformats.org/drawingml/2006/table">
            <a:tbl>
              <a:tblPr firstRow="1" bandRow="1"/>
              <a:tblGrid>
                <a:gridCol w="11582400">
                  <a:extLst>
                    <a:ext uri="{9D8B030D-6E8A-4147-A177-3AD203B41FA5}">
                      <a16:colId xmlns:a16="http://schemas.microsoft.com/office/drawing/2014/main" val="2128878644"/>
                    </a:ext>
                  </a:extLst>
                </a:gridCol>
              </a:tblGrid>
              <a:tr h="5516424">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a:t>
                      </a:r>
                      <a:r>
                        <a:rPr lang="en-US" sz="2000" dirty="0"/>
                        <a:t> </a:t>
                      </a:r>
                      <a:r>
                        <a:rPr lang="en-US" sz="2000" dirty="0">
                          <a:solidFill>
                            <a:srgbClr val="E0FFFF"/>
                          </a:solidFill>
                          <a:latin typeface="Lucida Console" panose="020B0609040504020204" pitchFamily="49" charset="0"/>
                        </a:rPr>
                        <a:t>Get-Process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Format-Table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-Property</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Name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Path</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WorkingSet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AutoSize</a:t>
                      </a:r>
                      <a:r>
                        <a:rPr lang="en-US" sz="2000" dirty="0">
                          <a:solidFill>
                            <a:srgbClr val="FFE4B5"/>
                          </a:solidFill>
                          <a:latin typeface="Lucida Console" panose="020B0609040504020204" pitchFamily="49" charset="0"/>
                        </a:rPr>
                        <a:t> </a:t>
                      </a:r>
                    </a:p>
                    <a:p>
                      <a:endParaRPr lang="en-US" sz="2000" dirty="0">
                        <a:solidFill>
                          <a:srgbClr val="EE82EE"/>
                        </a:solidFill>
                        <a:latin typeface="Lucida Console" panose="020B0609040504020204" pitchFamily="49" charset="0"/>
                      </a:endParaRPr>
                    </a:p>
                    <a:p>
                      <a:pPr>
                        <a:lnSpc>
                          <a:spcPct val="107000"/>
                        </a:lnSpc>
                        <a:spcAft>
                          <a:spcPts val="0"/>
                        </a:spcAft>
                      </a:pP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Name          Path</a:t>
                      </a:r>
                    </a:p>
                    <a:p>
                      <a:pPr>
                        <a:lnSpc>
                          <a:spcPct val="107000"/>
                        </a:lnSpc>
                        <a:spcAft>
                          <a:spcPts val="0"/>
                        </a:spcAft>
                      </a:pP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armsvc</a:t>
                      </a:r>
                      <a:endPar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atieclxx</a:t>
                      </a:r>
                      <a:endPar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atiesrxx</a:t>
                      </a:r>
                      <a:endPar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BDAppHost</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Files (x86)\Microsoft\</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\BDAppHost.exe</a:t>
                      </a: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BDExtHost</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Files (x86)\Microsoft\</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\BDExtHost.exe</a:t>
                      </a: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BDRuntimeHost</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Files (x86)\Microsoft\</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BDRuntimeHost</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   C:\Program Files (x86)\Microsoft\</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\BingDesktop.exe</a:t>
                      </a:r>
                    </a:p>
                    <a:p>
                      <a:pPr>
                        <a:lnSpc>
                          <a:spcPct val="107000"/>
                        </a:lnSpc>
                        <a:spcAft>
                          <a:spcPts val="0"/>
                        </a:spcAft>
                      </a:pP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CCC           C:\Program Files (x86)\ATI Technologies\ATI.ACE\Core-</a:t>
                      </a:r>
                      <a:r>
                        <a:rPr lang="en-US" sz="2000" dirty="0" err="1">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Stati</a:t>
                      </a:r>
                      <a:r>
                        <a:rPr lang="en-US" sz="2000" dirty="0">
                          <a:solidFill>
                            <a:schemeClr val="bg1"/>
                          </a:solidFill>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US" sz="2000" dirty="0">
                          <a:solidFill>
                            <a:schemeClr val="tx1"/>
                          </a:solidFill>
                          <a:effectLst/>
                          <a:latin typeface="Lucida Console" panose="020B0609040504020204" pitchFamily="49" charset="0"/>
                          <a:ea typeface="Calibri" panose="020F0502020204030204" pitchFamily="34" charset="0"/>
                          <a:cs typeface="Times New Roman" panose="02020603050405020304" pitchFamily="18" charset="0"/>
                        </a:rPr>
                        <a:t>...</a:t>
                      </a:r>
                    </a:p>
                    <a:p>
                      <a:endParaRPr lang="en-US" sz="2000" dirty="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678964348"/>
                  </a:ext>
                </a:extLst>
              </a:tr>
            </a:tbl>
          </a:graphicData>
        </a:graphic>
      </p:graphicFrame>
      <p:sp>
        <p:nvSpPr>
          <p:cNvPr id="2" name="Rectangular Callout 1"/>
          <p:cNvSpPr/>
          <p:nvPr/>
        </p:nvSpPr>
        <p:spPr>
          <a:xfrm>
            <a:off x="6172200" y="5668824"/>
            <a:ext cx="3326295" cy="1007165"/>
          </a:xfrm>
          <a:prstGeom prst="wedgeRectCallout">
            <a:avLst>
              <a:gd name="adj1" fmla="val 20430"/>
              <a:gd name="adj2" fmla="val -120744"/>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000" dirty="0">
                <a:solidFill>
                  <a:schemeClr val="bg1"/>
                </a:solidFill>
                <a:latin typeface="Segoe UI Light" panose="020B0502040204020203" pitchFamily="34" charset="0"/>
                <a:cs typeface="Segoe UI Light" panose="020B0502040204020203" pitchFamily="34" charset="0"/>
              </a:rPr>
              <a:t>Path property truncation is minimized with –</a:t>
            </a:r>
            <a:r>
              <a:rPr lang="en-AU" sz="2000" dirty="0" err="1">
                <a:solidFill>
                  <a:schemeClr val="bg1"/>
                </a:solidFill>
                <a:latin typeface="Segoe UI Light" panose="020B0502040204020203" pitchFamily="34" charset="0"/>
                <a:cs typeface="Segoe UI Light" panose="020B0502040204020203" pitchFamily="34" charset="0"/>
              </a:rPr>
              <a:t>Autosize</a:t>
            </a:r>
            <a:r>
              <a:rPr lang="en-AU" sz="2000" dirty="0">
                <a:solidFill>
                  <a:schemeClr val="bg1"/>
                </a:solidFill>
                <a:latin typeface="Segoe UI Light" panose="020B0502040204020203" pitchFamily="34" charset="0"/>
                <a:cs typeface="Segoe UI Light" panose="020B0502040204020203" pitchFamily="34" charset="0"/>
              </a:rPr>
              <a:t>, but </a:t>
            </a:r>
            <a:r>
              <a:rPr lang="en-AU" sz="2000" dirty="0" err="1">
                <a:solidFill>
                  <a:schemeClr val="bg1"/>
                </a:solidFill>
                <a:latin typeface="Segoe UI Light" panose="020B0502040204020203" pitchFamily="34" charset="0"/>
                <a:cs typeface="Segoe UI Light" panose="020B0502040204020203" pitchFamily="34" charset="0"/>
              </a:rPr>
              <a:t>workingset</a:t>
            </a:r>
            <a:r>
              <a:rPr lang="en-AU" sz="2000" dirty="0">
                <a:solidFill>
                  <a:schemeClr val="bg1"/>
                </a:solidFill>
                <a:latin typeface="Segoe UI Light" panose="020B0502040204020203" pitchFamily="34" charset="0"/>
                <a:cs typeface="Segoe UI Light" panose="020B0502040204020203" pitchFamily="34" charset="0"/>
              </a:rPr>
              <a:t> column lost</a:t>
            </a:r>
          </a:p>
        </p:txBody>
      </p:sp>
    </p:spTree>
    <p:extLst>
      <p:ext uri="{BB962C8B-B14F-4D97-AF65-F5344CB8AC3E}">
        <p14:creationId xmlns:p14="http://schemas.microsoft.com/office/powerpoint/2010/main" val="15811435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Format-Table With Wrap</a:t>
            </a:r>
          </a:p>
        </p:txBody>
      </p:sp>
      <p:graphicFrame>
        <p:nvGraphicFramePr>
          <p:cNvPr id="9" name="Table 8"/>
          <p:cNvGraphicFramePr>
            <a:graphicFrameLocks noGrp="1"/>
          </p:cNvGraphicFramePr>
          <p:nvPr>
            <p:extLst>
              <p:ext uri="{D42A27DB-BD31-4B8C-83A1-F6EECF244321}">
                <p14:modId xmlns:p14="http://schemas.microsoft.com/office/powerpoint/2010/main" val="1703687492"/>
              </p:ext>
            </p:extLst>
          </p:nvPr>
        </p:nvGraphicFramePr>
        <p:xfrm>
          <a:off x="533400" y="1143000"/>
          <a:ext cx="11353800" cy="5486400"/>
        </p:xfrm>
        <a:graphic>
          <a:graphicData uri="http://schemas.openxmlformats.org/drawingml/2006/table">
            <a:tbl>
              <a:tblPr firstRow="1" bandRow="1"/>
              <a:tblGrid>
                <a:gridCol w="11353800">
                  <a:extLst>
                    <a:ext uri="{9D8B030D-6E8A-4147-A177-3AD203B41FA5}">
                      <a16:colId xmlns:a16="http://schemas.microsoft.com/office/drawing/2014/main" val="3898737177"/>
                    </a:ext>
                  </a:extLst>
                </a:gridCol>
              </a:tblGrid>
              <a:tr h="548640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a:t>
                      </a:r>
                      <a:r>
                        <a:rPr lang="en-US" sz="2000" dirty="0"/>
                        <a:t> </a:t>
                      </a:r>
                      <a:r>
                        <a:rPr lang="en-US" sz="2000" dirty="0">
                          <a:solidFill>
                            <a:srgbClr val="E0FFFF"/>
                          </a:solidFill>
                          <a:latin typeface="Lucida Console" panose="020B0609040504020204" pitchFamily="49" charset="0"/>
                        </a:rPr>
                        <a:t>Get-Process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p>
                    <a:p>
                      <a:r>
                        <a:rPr lang="en-US" sz="2000" dirty="0">
                          <a:solidFill>
                            <a:srgbClr val="E0FFFF"/>
                          </a:solidFill>
                          <a:latin typeface="Lucida Console" panose="020B0609040504020204" pitchFamily="49" charset="0"/>
                        </a:rPr>
                        <a:t>Format-Table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-Property</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Name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Path</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WorkingSet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AutoSize</a:t>
                      </a:r>
                      <a:r>
                        <a:rPr lang="en-US" sz="2000" dirty="0">
                          <a:solidFill>
                            <a:srgbClr val="FFE4B5"/>
                          </a:solidFill>
                          <a:latin typeface="Lucida Console" panose="020B0609040504020204" pitchFamily="49" charset="0"/>
                        </a:rPr>
                        <a:t> –Wrap</a:t>
                      </a:r>
                    </a:p>
                    <a:p>
                      <a:endParaRPr lang="en-US" sz="2000" dirty="0">
                        <a:solidFill>
                          <a:schemeClr val="tx1"/>
                        </a:solidFill>
                        <a:latin typeface="Lucida Console" panose="020B0609040504020204" pitchFamily="49" charset="0"/>
                      </a:endParaRPr>
                    </a:p>
                    <a:p>
                      <a:endParaRPr lang="en-US" sz="2000" dirty="0">
                        <a:solidFill>
                          <a:schemeClr val="tx1"/>
                        </a:solidFill>
                        <a:latin typeface="Lucida Console" panose="020B0609040504020204" pitchFamily="49" charset="0"/>
                      </a:endParaRPr>
                    </a:p>
                    <a:p>
                      <a:r>
                        <a:rPr lang="en-US" sz="2000" dirty="0">
                          <a:solidFill>
                            <a:schemeClr val="bg1"/>
                          </a:solidFill>
                          <a:latin typeface="Lucida Console" panose="020B0609040504020204" pitchFamily="49" charset="0"/>
                        </a:rPr>
                        <a:t>Name          Path</a:t>
                      </a:r>
                    </a:p>
                    <a:p>
                      <a:r>
                        <a:rPr lang="en-US" sz="2000" dirty="0">
                          <a:solidFill>
                            <a:schemeClr val="bg1"/>
                          </a:solidFill>
                          <a:latin typeface="Lucida Console" panose="020B0609040504020204" pitchFamily="49" charset="0"/>
                        </a:rPr>
                        <a:t>----          ----</a:t>
                      </a:r>
                    </a:p>
                    <a:p>
                      <a:r>
                        <a:rPr lang="en-US" sz="2000" dirty="0" err="1">
                          <a:solidFill>
                            <a:schemeClr val="bg1"/>
                          </a:solidFill>
                          <a:latin typeface="Lucida Console" panose="020B0609040504020204" pitchFamily="49" charset="0"/>
                        </a:rPr>
                        <a:t>armsvc</a:t>
                      </a:r>
                      <a:endParaRPr lang="en-US" sz="2000" dirty="0">
                        <a:solidFill>
                          <a:schemeClr val="bg1"/>
                        </a:solidFill>
                        <a:latin typeface="Lucida Console" panose="020B0609040504020204" pitchFamily="49" charset="0"/>
                      </a:endParaRPr>
                    </a:p>
                    <a:p>
                      <a:r>
                        <a:rPr lang="en-US" sz="2000" dirty="0" err="1">
                          <a:solidFill>
                            <a:schemeClr val="bg1"/>
                          </a:solidFill>
                          <a:latin typeface="Lucida Console" panose="020B0609040504020204" pitchFamily="49" charset="0"/>
                        </a:rPr>
                        <a:t>atieclxx</a:t>
                      </a:r>
                      <a:endParaRPr lang="en-US" sz="2000" dirty="0">
                        <a:solidFill>
                          <a:schemeClr val="bg1"/>
                        </a:solidFill>
                        <a:latin typeface="Lucida Console" panose="020B0609040504020204" pitchFamily="49" charset="0"/>
                      </a:endParaRPr>
                    </a:p>
                    <a:p>
                      <a:r>
                        <a:rPr lang="en-US" sz="2000" dirty="0" err="1">
                          <a:solidFill>
                            <a:schemeClr val="bg1"/>
                          </a:solidFill>
                          <a:latin typeface="Lucida Console" panose="020B0609040504020204" pitchFamily="49" charset="0"/>
                        </a:rPr>
                        <a:t>atiesrxx</a:t>
                      </a:r>
                      <a:endParaRPr lang="en-US" sz="2000" dirty="0">
                        <a:solidFill>
                          <a:schemeClr val="bg1"/>
                        </a:solidFill>
                        <a:latin typeface="Lucida Console" panose="020B0609040504020204" pitchFamily="49" charset="0"/>
                      </a:endParaRPr>
                    </a:p>
                    <a:p>
                      <a:r>
                        <a:rPr lang="en-US" sz="2000" dirty="0" err="1">
                          <a:solidFill>
                            <a:schemeClr val="bg1"/>
                          </a:solidFill>
                          <a:latin typeface="Lucida Console" panose="020B0609040504020204" pitchFamily="49" charset="0"/>
                        </a:rPr>
                        <a:t>BDAppHost</a:t>
                      </a:r>
                      <a:r>
                        <a:rPr lang="en-US" sz="2000" dirty="0">
                          <a:solidFill>
                            <a:schemeClr val="bg1"/>
                          </a:solidFill>
                          <a:latin typeface="Lucida Console" panose="020B0609040504020204" pitchFamily="49" charset="0"/>
                        </a:rPr>
                        <a:t>     C:\Program Files (x86)\Microsoft\</a:t>
                      </a:r>
                      <a:r>
                        <a:rPr lang="en-US" sz="2000" dirty="0" err="1">
                          <a:solidFill>
                            <a:schemeClr val="bg1"/>
                          </a:solidFill>
                          <a:latin typeface="Lucida Console" panose="020B0609040504020204" pitchFamily="49" charset="0"/>
                        </a:rPr>
                        <a:t>BingDes</a:t>
                      </a:r>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ktop</a:t>
                      </a:r>
                      <a:r>
                        <a:rPr lang="en-US" sz="2000" dirty="0">
                          <a:solidFill>
                            <a:schemeClr val="bg1"/>
                          </a:solidFill>
                          <a:latin typeface="Lucida Console" panose="020B0609040504020204" pitchFamily="49" charset="0"/>
                        </a:rPr>
                        <a:t>\BDAppHost.exe</a:t>
                      </a:r>
                    </a:p>
                    <a:p>
                      <a:r>
                        <a:rPr lang="en-US" sz="2000" dirty="0" err="1">
                          <a:solidFill>
                            <a:schemeClr val="bg1"/>
                          </a:solidFill>
                          <a:latin typeface="Lucida Console" panose="020B0609040504020204" pitchFamily="49" charset="0"/>
                        </a:rPr>
                        <a:t>BDExtHost</a:t>
                      </a:r>
                      <a:r>
                        <a:rPr lang="en-US" sz="2000" dirty="0">
                          <a:solidFill>
                            <a:schemeClr val="bg1"/>
                          </a:solidFill>
                          <a:latin typeface="Lucida Console" panose="020B0609040504020204" pitchFamily="49" charset="0"/>
                        </a:rPr>
                        <a:t>     C:\Program Files (x86)\Microsoft\</a:t>
                      </a:r>
                      <a:r>
                        <a:rPr lang="en-US" sz="2000" dirty="0" err="1">
                          <a:solidFill>
                            <a:schemeClr val="bg1"/>
                          </a:solidFill>
                          <a:latin typeface="Lucida Console" panose="020B0609040504020204" pitchFamily="49" charset="0"/>
                        </a:rPr>
                        <a:t>BingDes</a:t>
                      </a:r>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ktop</a:t>
                      </a:r>
                      <a:r>
                        <a:rPr lang="en-US" sz="2000" dirty="0">
                          <a:solidFill>
                            <a:schemeClr val="bg1"/>
                          </a:solidFill>
                          <a:latin typeface="Lucida Console" panose="020B0609040504020204" pitchFamily="49" charset="0"/>
                        </a:rPr>
                        <a:t>\BDExtHost.exe</a:t>
                      </a:r>
                    </a:p>
                    <a:p>
                      <a:r>
                        <a:rPr lang="en-US" sz="2000" dirty="0" err="1">
                          <a:solidFill>
                            <a:schemeClr val="bg1"/>
                          </a:solidFill>
                          <a:latin typeface="Lucida Console" panose="020B0609040504020204" pitchFamily="49" charset="0"/>
                        </a:rPr>
                        <a:t>BDRuntimeHost</a:t>
                      </a:r>
                      <a:r>
                        <a:rPr lang="en-US" sz="2000" dirty="0">
                          <a:solidFill>
                            <a:schemeClr val="bg1"/>
                          </a:solidFill>
                          <a:latin typeface="Lucida Console" panose="020B0609040504020204" pitchFamily="49" charset="0"/>
                        </a:rPr>
                        <a:t> C:\Program Files (x86)\Microsoft\</a:t>
                      </a:r>
                      <a:r>
                        <a:rPr lang="en-US" sz="2000" dirty="0" err="1">
                          <a:solidFill>
                            <a:schemeClr val="bg1"/>
                          </a:solidFill>
                          <a:latin typeface="Lucida Console" panose="020B0609040504020204" pitchFamily="49" charset="0"/>
                        </a:rPr>
                        <a:t>BingDes</a:t>
                      </a:r>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ktop</a:t>
                      </a:r>
                      <a:r>
                        <a:rPr lang="en-US" sz="2000" dirty="0">
                          <a:solidFill>
                            <a:schemeClr val="bg1"/>
                          </a:solidFill>
                          <a:latin typeface="Lucida Console" panose="020B0609040504020204" pitchFamily="49" charset="0"/>
                        </a:rPr>
                        <a:t>\BDRuntimeHost.exe</a:t>
                      </a:r>
                    </a:p>
                    <a:p>
                      <a:r>
                        <a:rPr lang="en-US" sz="2000" dirty="0" err="1">
                          <a:solidFill>
                            <a:schemeClr val="bg1"/>
                          </a:solidFill>
                          <a:latin typeface="Lucida Console" panose="020B0609040504020204" pitchFamily="49" charset="0"/>
                        </a:rPr>
                        <a:t>BingDesktop</a:t>
                      </a:r>
                      <a:r>
                        <a:rPr lang="en-US" sz="2000" dirty="0">
                          <a:solidFill>
                            <a:schemeClr val="bg1"/>
                          </a:solidFill>
                          <a:latin typeface="Lucida Console" panose="020B0609040504020204" pitchFamily="49" charset="0"/>
                        </a:rPr>
                        <a:t>   C:\Program Files (x86)\Microsoft\</a:t>
                      </a:r>
                      <a:r>
                        <a:rPr lang="en-US" sz="2000" dirty="0" err="1">
                          <a:solidFill>
                            <a:schemeClr val="bg1"/>
                          </a:solidFill>
                          <a:latin typeface="Lucida Console" panose="020B0609040504020204" pitchFamily="49" charset="0"/>
                        </a:rPr>
                        <a:t>BingDes</a:t>
                      </a:r>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ktop</a:t>
                      </a:r>
                      <a:r>
                        <a:rPr lang="en-US" sz="2000" dirty="0">
                          <a:solidFill>
                            <a:schemeClr val="bg1"/>
                          </a:solidFill>
                          <a:latin typeface="Lucida Console" panose="020B0609040504020204" pitchFamily="49" charset="0"/>
                        </a:rPr>
                        <a:t>\BingDesktop.exe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044148496"/>
                  </a:ext>
                </a:extLst>
              </a:tr>
            </a:tbl>
          </a:graphicData>
        </a:graphic>
      </p:graphicFrame>
      <p:sp>
        <p:nvSpPr>
          <p:cNvPr id="2" name="Rectangular Callout 1"/>
          <p:cNvSpPr/>
          <p:nvPr/>
        </p:nvSpPr>
        <p:spPr>
          <a:xfrm>
            <a:off x="7162800" y="1981200"/>
            <a:ext cx="3429454" cy="1171352"/>
          </a:xfrm>
          <a:prstGeom prst="wedgeRectCallout">
            <a:avLst>
              <a:gd name="adj1" fmla="val -28194"/>
              <a:gd name="adj2" fmla="val 130615"/>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a:solidFill>
                  <a:schemeClr val="bg1"/>
                </a:solidFill>
                <a:latin typeface="Segoe UI Light" panose="020B0502040204020203" pitchFamily="34" charset="0"/>
                <a:cs typeface="Segoe UI Light" panose="020B0502040204020203" pitchFamily="34" charset="0"/>
              </a:rPr>
              <a:t>Path property is line wrapped, </a:t>
            </a:r>
            <a:r>
              <a:rPr lang="en-AU" sz="2400" dirty="0" err="1">
                <a:solidFill>
                  <a:schemeClr val="bg1"/>
                </a:solidFill>
                <a:latin typeface="Segoe UI Light" panose="020B0502040204020203" pitchFamily="34" charset="0"/>
                <a:cs typeface="Segoe UI Light" panose="020B0502040204020203" pitchFamily="34" charset="0"/>
              </a:rPr>
              <a:t>workingset</a:t>
            </a:r>
            <a:r>
              <a:rPr lang="en-AU" sz="2400" dirty="0">
                <a:solidFill>
                  <a:schemeClr val="bg1"/>
                </a:solidFill>
                <a:latin typeface="Segoe UI Light" panose="020B0502040204020203" pitchFamily="34" charset="0"/>
                <a:cs typeface="Segoe UI Light" panose="020B0502040204020203" pitchFamily="34" charset="0"/>
              </a:rPr>
              <a:t> still lost in this case</a:t>
            </a:r>
          </a:p>
        </p:txBody>
      </p:sp>
    </p:spTree>
    <p:extLst>
      <p:ext uri="{BB962C8B-B14F-4D97-AF65-F5344CB8AC3E}">
        <p14:creationId xmlns:p14="http://schemas.microsoft.com/office/powerpoint/2010/main" val="42634064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Format-Table With Grouping</a:t>
            </a:r>
          </a:p>
        </p:txBody>
      </p:sp>
      <p:graphicFrame>
        <p:nvGraphicFramePr>
          <p:cNvPr id="6" name="Table 5"/>
          <p:cNvGraphicFramePr>
            <a:graphicFrameLocks noGrp="1"/>
          </p:cNvGraphicFramePr>
          <p:nvPr>
            <p:extLst>
              <p:ext uri="{D42A27DB-BD31-4B8C-83A1-F6EECF244321}">
                <p14:modId xmlns:p14="http://schemas.microsoft.com/office/powerpoint/2010/main" val="3558745120"/>
              </p:ext>
            </p:extLst>
          </p:nvPr>
        </p:nvGraphicFramePr>
        <p:xfrm>
          <a:off x="381000" y="1189176"/>
          <a:ext cx="11541760" cy="5421918"/>
        </p:xfrm>
        <a:graphic>
          <a:graphicData uri="http://schemas.openxmlformats.org/drawingml/2006/table">
            <a:tbl>
              <a:tblPr firstRow="1" firstCol="1" bandRow="1"/>
              <a:tblGrid>
                <a:gridCol w="11541760">
                  <a:extLst>
                    <a:ext uri="{9D8B030D-6E8A-4147-A177-3AD203B41FA5}">
                      <a16:colId xmlns:a16="http://schemas.microsoft.com/office/drawing/2014/main" val="44941374"/>
                    </a:ext>
                  </a:extLst>
                </a:gridCol>
              </a:tblGrid>
              <a:tr h="5421918">
                <a:tc>
                  <a:txBody>
                    <a:bodyPr/>
                    <a:lstStyle/>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PS C:\&gt; </a:t>
                      </a:r>
                      <a:r>
                        <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Get-Process</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p>
                    <a:p>
                      <a:pPr>
                        <a:lnSpc>
                          <a:spcPct val="107000"/>
                        </a:lnSpc>
                        <a:spcAft>
                          <a:spcPts val="0"/>
                        </a:spcAft>
                      </a:pPr>
                      <a:r>
                        <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Sort-Object</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-Property</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BasePriority</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D3D3D3"/>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p>
                    <a:p>
                      <a:pPr>
                        <a:lnSpc>
                          <a:spcPct val="107000"/>
                        </a:lnSpc>
                        <a:spcAft>
                          <a:spcPts val="0"/>
                        </a:spcAft>
                      </a:pPr>
                      <a:r>
                        <a:rPr lang="en-AU" sz="2000" dirty="0">
                          <a:solidFill>
                            <a:srgbClr val="E0FFFF"/>
                          </a:solidFill>
                          <a:effectLst/>
                          <a:latin typeface="Lucida Console" panose="020B0609040504020204" pitchFamily="49" charset="0"/>
                          <a:ea typeface="Calibri" panose="020F0502020204030204" pitchFamily="34" charset="0"/>
                          <a:cs typeface="Lucida Console" panose="020B0609040504020204" pitchFamily="49" charset="0"/>
                        </a:rPr>
                        <a:t>Format-Table</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000" dirty="0" err="1">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GroupBy</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err="1">
                          <a:solidFill>
                            <a:srgbClr val="EE82EE"/>
                          </a:solidFill>
                          <a:effectLst/>
                          <a:latin typeface="Lucida Console" panose="020B0609040504020204" pitchFamily="49" charset="0"/>
                          <a:ea typeface="Calibri" panose="020F0502020204030204" pitchFamily="34" charset="0"/>
                          <a:cs typeface="Lucida Console" panose="020B0609040504020204" pitchFamily="49" charset="0"/>
                        </a:rPr>
                        <a:t>BasePriority</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-Wrap</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a:t>
                      </a:r>
                      <a:r>
                        <a:rPr lang="en-AU" sz="2000" dirty="0" err="1">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AutoSize</a:t>
                      </a:r>
                      <a:r>
                        <a:rPr lang="en-AU" sz="2000" dirty="0">
                          <a:solidFill>
                            <a:srgbClr val="FFE4B5"/>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r>
                        <a:rPr lang="en-AU" sz="20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BasePriority</a:t>
                      </a: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0</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Handles NPM(K) PM(K) WS(K) VM(M) CPU(s) Id </a:t>
                      </a:r>
                      <a:r>
                        <a:rPr lang="en-AU" sz="2000" dirty="0" err="1">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ProcessName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 ----- ----- ----- ------ --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      0      0     0    24     0         0 Idle</a:t>
                      </a:r>
                    </a:p>
                    <a:p>
                      <a:pPr>
                        <a:lnSpc>
                          <a:spcPct val="107000"/>
                        </a:lnSpc>
                        <a:spcAft>
                          <a:spcPts val="0"/>
                        </a:spcAft>
                      </a:pPr>
                      <a:r>
                        <a:rPr lang="en-AU" sz="2000" dirty="0">
                          <a:solidFill>
                            <a:srgbClr val="F5F5F5"/>
                          </a:solidFill>
                          <a:effectLst/>
                          <a:latin typeface="Lucida Console" panose="020B0609040504020204" pitchFamily="49" charset="0"/>
                          <a:ea typeface="Calibri" panose="020F0502020204030204" pitchFamily="34" charset="0"/>
                          <a:cs typeface="Lucida Console" panose="020B0609040504020204" pitchFamily="49" charset="0"/>
                        </a:rPr>
                        <a:t>...</a:t>
                      </a: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Security</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Group-Object</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EntryType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Format-Table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AutoSize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-Wrap </a:t>
                      </a:r>
                    </a:p>
                    <a:p>
                      <a:endParaRPr lang="en-AU" sz="2000" dirty="0">
                        <a:solidFill>
                          <a:srgbClr val="FFE4B5"/>
                        </a:solidFill>
                        <a:latin typeface="Lucida Console" panose="020B0609040504020204" pitchFamily="49" charset="0"/>
                      </a:endParaRPr>
                    </a:p>
                    <a:p>
                      <a:r>
                        <a:rPr lang="en-AU" sz="2000" dirty="0">
                          <a:solidFill>
                            <a:srgbClr val="F5F5F5"/>
                          </a:solidFill>
                          <a:latin typeface="Lucida Console" panose="020B0609040504020204" pitchFamily="49" charset="0"/>
                        </a:rPr>
                        <a:t>Count  Name         Group</a:t>
                      </a:r>
                    </a:p>
                    <a:p>
                      <a:r>
                        <a:rPr lang="en-AU" sz="2000" dirty="0">
                          <a:solidFill>
                            <a:srgbClr val="F5F5F5"/>
                          </a:solidFill>
                          <a:latin typeface="Lucida Console" panose="020B0609040504020204" pitchFamily="49" charset="0"/>
                        </a:rPr>
                        <a:t>-----  ----         -----</a:t>
                      </a:r>
                    </a:p>
                    <a:p>
                      <a:r>
                        <a:rPr lang="en-AU" sz="2000" dirty="0">
                          <a:solidFill>
                            <a:srgbClr val="F5F5F5"/>
                          </a:solidFill>
                          <a:latin typeface="Lucida Console" panose="020B0609040504020204" pitchFamily="49" charset="0"/>
                        </a:rPr>
                        <a:t>181027 </a:t>
                      </a:r>
                      <a:r>
                        <a:rPr lang="en-AU" sz="2000" dirty="0" err="1">
                          <a:solidFill>
                            <a:srgbClr val="F5F5F5"/>
                          </a:solidFill>
                          <a:latin typeface="Lucida Console" panose="020B0609040504020204" pitchFamily="49" charset="0"/>
                        </a:rPr>
                        <a:t>SuccessAudit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System.Diagnostics.EventLogEntry</a:t>
                      </a:r>
                      <a:r>
                        <a:rPr lang="en-AU"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    25 </a:t>
                      </a:r>
                      <a:r>
                        <a:rPr lang="en-AU" sz="2000" dirty="0" err="1">
                          <a:solidFill>
                            <a:srgbClr val="F5F5F5"/>
                          </a:solidFill>
                          <a:latin typeface="Lucida Console" panose="020B0609040504020204" pitchFamily="49" charset="0"/>
                        </a:rPr>
                        <a:t>FailureAudit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System.Diagnostics.EventLogEntry</a:t>
                      </a:r>
                      <a:r>
                        <a:rPr lang="en-AU" sz="2000" dirty="0">
                          <a:solidFill>
                            <a:srgbClr val="F5F5F5"/>
                          </a:solidFill>
                          <a:latin typeface="Lucida Console" panose="020B0609040504020204" pitchFamily="49" charset="0"/>
                        </a:rPr>
                        <a:t>}</a:t>
                      </a:r>
                      <a:endParaRPr lang="en-AU" sz="20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48437" marR="48437" marT="0" marB="0">
                    <a:lnL>
                      <a:noFill/>
                    </a:lnL>
                    <a:lnR>
                      <a:noFill/>
                    </a:lnR>
                    <a:lnT>
                      <a:noFill/>
                    </a:lnT>
                    <a:lnB>
                      <a:noFill/>
                    </a:lnB>
                    <a:solidFill>
                      <a:srgbClr val="012456"/>
                    </a:solidFill>
                  </a:tcPr>
                </a:tc>
                <a:extLst>
                  <a:ext uri="{0D108BD9-81ED-4DB2-BD59-A6C34878D82A}">
                    <a16:rowId xmlns:a16="http://schemas.microsoft.com/office/drawing/2014/main" val="2384150063"/>
                  </a:ext>
                </a:extLst>
              </a:tr>
            </a:tbl>
          </a:graphicData>
        </a:graphic>
      </p:graphicFrame>
      <p:sp>
        <p:nvSpPr>
          <p:cNvPr id="2" name="Rectangular Callout 1"/>
          <p:cNvSpPr/>
          <p:nvPr/>
        </p:nvSpPr>
        <p:spPr>
          <a:xfrm>
            <a:off x="7515006" y="843123"/>
            <a:ext cx="4374300" cy="821635"/>
          </a:xfrm>
          <a:prstGeom prst="wedgeRectCallout">
            <a:avLst>
              <a:gd name="adj1" fmla="val -91113"/>
              <a:gd name="adj2" fmla="val 49894"/>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000" dirty="0">
                <a:solidFill>
                  <a:schemeClr val="bg1"/>
                </a:solidFill>
                <a:latin typeface="Segoe UI Light" panose="020B0502040204020203" pitchFamily="34" charset="0"/>
                <a:cs typeface="Segoe UI Light" panose="020B0502040204020203" pitchFamily="34" charset="0"/>
              </a:rPr>
              <a:t>Processes are grouped by </a:t>
            </a:r>
            <a:r>
              <a:rPr lang="en-AU" sz="2000" dirty="0" err="1">
                <a:solidFill>
                  <a:schemeClr val="bg1"/>
                </a:solidFill>
                <a:latin typeface="Segoe UI Light" panose="020B0502040204020203" pitchFamily="34" charset="0"/>
                <a:cs typeface="Segoe UI Light" panose="020B0502040204020203" pitchFamily="34" charset="0"/>
              </a:rPr>
              <a:t>BasePriority</a:t>
            </a:r>
            <a:r>
              <a:rPr lang="en-AU" sz="2000" dirty="0">
                <a:solidFill>
                  <a:schemeClr val="bg1"/>
                </a:solidFill>
                <a:latin typeface="Segoe UI Light" panose="020B0502040204020203" pitchFamily="34" charset="0"/>
                <a:cs typeface="Segoe UI Light" panose="020B0502040204020203" pitchFamily="34" charset="0"/>
              </a:rPr>
              <a:t> (need to sort by </a:t>
            </a:r>
            <a:r>
              <a:rPr lang="en-AU" sz="2000" dirty="0" err="1">
                <a:solidFill>
                  <a:schemeClr val="bg1"/>
                </a:solidFill>
                <a:latin typeface="Segoe UI Light" panose="020B0502040204020203" pitchFamily="34" charset="0"/>
                <a:cs typeface="Segoe UI Light" panose="020B0502040204020203" pitchFamily="34" charset="0"/>
              </a:rPr>
              <a:t>groupby</a:t>
            </a:r>
            <a:r>
              <a:rPr lang="en-AU" sz="2000" dirty="0">
                <a:solidFill>
                  <a:schemeClr val="bg1"/>
                </a:solidFill>
                <a:latin typeface="Segoe UI Light" panose="020B0502040204020203" pitchFamily="34" charset="0"/>
                <a:cs typeface="Segoe UI Light" panose="020B0502040204020203" pitchFamily="34" charset="0"/>
              </a:rPr>
              <a:t> prop first)</a:t>
            </a:r>
          </a:p>
        </p:txBody>
      </p:sp>
      <p:sp>
        <p:nvSpPr>
          <p:cNvPr id="3" name="Rectangular Callout 2"/>
          <p:cNvSpPr/>
          <p:nvPr/>
        </p:nvSpPr>
        <p:spPr>
          <a:xfrm>
            <a:off x="4953000" y="5125693"/>
            <a:ext cx="3270001" cy="657495"/>
          </a:xfrm>
          <a:prstGeom prst="wedgeRectCallout">
            <a:avLst>
              <a:gd name="adj1" fmla="val -88678"/>
              <a:gd name="adj2" fmla="val -60761"/>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000" dirty="0" err="1">
                <a:solidFill>
                  <a:schemeClr val="bg1"/>
                </a:solidFill>
                <a:latin typeface="Segoe UI Light" panose="020B0502040204020203" pitchFamily="34" charset="0"/>
                <a:cs typeface="Segoe UI Light" panose="020B0502040204020203" pitchFamily="34" charset="0"/>
              </a:rPr>
              <a:t>Autosize</a:t>
            </a:r>
            <a:r>
              <a:rPr lang="en-AU" sz="2000" dirty="0">
                <a:solidFill>
                  <a:schemeClr val="bg1"/>
                </a:solidFill>
                <a:latin typeface="Segoe UI Light" panose="020B0502040204020203" pitchFamily="34" charset="0"/>
                <a:cs typeface="Segoe UI Light" panose="020B0502040204020203" pitchFamily="34" charset="0"/>
              </a:rPr>
              <a:t> minimizes data truncation, wrap eliminates it</a:t>
            </a:r>
          </a:p>
        </p:txBody>
      </p:sp>
    </p:spTree>
    <p:extLst>
      <p:ext uri="{BB962C8B-B14F-4D97-AF65-F5344CB8AC3E}">
        <p14:creationId xmlns:p14="http://schemas.microsoft.com/office/powerpoint/2010/main" val="17660182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Format-Wide – Default 2 Columns</a:t>
            </a:r>
          </a:p>
        </p:txBody>
      </p:sp>
      <p:graphicFrame>
        <p:nvGraphicFramePr>
          <p:cNvPr id="7" name="Table 6"/>
          <p:cNvGraphicFramePr>
            <a:graphicFrameLocks noGrp="1"/>
          </p:cNvGraphicFramePr>
          <p:nvPr>
            <p:extLst>
              <p:ext uri="{D42A27DB-BD31-4B8C-83A1-F6EECF244321}">
                <p14:modId xmlns:p14="http://schemas.microsoft.com/office/powerpoint/2010/main" val="3261749103"/>
              </p:ext>
            </p:extLst>
          </p:nvPr>
        </p:nvGraphicFramePr>
        <p:xfrm>
          <a:off x="1393235" y="2054242"/>
          <a:ext cx="9589600" cy="3291840"/>
        </p:xfrm>
        <a:graphic>
          <a:graphicData uri="http://schemas.openxmlformats.org/drawingml/2006/table">
            <a:tbl>
              <a:tblPr firstRow="1" firstCol="1" bandRow="1"/>
              <a:tblGrid>
                <a:gridCol w="9589600">
                  <a:extLst>
                    <a:ext uri="{9D8B030D-6E8A-4147-A177-3AD203B41FA5}">
                      <a16:colId xmlns:a16="http://schemas.microsoft.com/office/drawing/2014/main" val="4066143257"/>
                    </a:ext>
                  </a:extLst>
                </a:gridCol>
              </a:tblGrid>
              <a:tr h="1140113">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Format-Wide</a:t>
                      </a:r>
                      <a:endParaRPr lang="en-US" sz="2400" dirty="0">
                        <a:solidFill>
                          <a:schemeClr val="tx1"/>
                        </a:solidFill>
                        <a:latin typeface="Lucida Console" panose="020B0609040504020204" pitchFamily="49" charset="0"/>
                      </a:endParaRPr>
                    </a:p>
                    <a:p>
                      <a:endParaRPr lang="en-US" sz="2400" dirty="0">
                        <a:solidFill>
                          <a:schemeClr val="tx1"/>
                        </a:solidFill>
                        <a:latin typeface="Lucida Console" panose="020B0609040504020204" pitchFamily="49" charset="0"/>
                      </a:endParaRPr>
                    </a:p>
                    <a:p>
                      <a:r>
                        <a:rPr lang="en-US" sz="2400" dirty="0">
                          <a:solidFill>
                            <a:schemeClr val="bg1"/>
                          </a:solidFill>
                          <a:latin typeface="Lucida Console" panose="020B0609040504020204" pitchFamily="49" charset="0"/>
                        </a:rPr>
                        <a:t>    Directory: C:\</a:t>
                      </a:r>
                    </a:p>
                    <a:p>
                      <a:endParaRPr lang="en-US" sz="2400" dirty="0">
                        <a:solidFill>
                          <a:schemeClr val="bg1"/>
                        </a:solidFill>
                        <a:latin typeface="Lucida Console" panose="020B0609040504020204" pitchFamily="49" charset="0"/>
                      </a:endParaRPr>
                    </a:p>
                    <a:p>
                      <a:r>
                        <a:rPr lang="en-US" sz="2400" dirty="0">
                          <a:solidFill>
                            <a:schemeClr val="bg1"/>
                          </a:solidFill>
                          <a:latin typeface="Lucida Console" panose="020B0609040504020204" pitchFamily="49" charset="0"/>
                        </a:rPr>
                        <a:t>[</a:t>
                      </a:r>
                      <a:r>
                        <a:rPr lang="en-US" sz="2400" dirty="0" err="1">
                          <a:solidFill>
                            <a:schemeClr val="bg1"/>
                          </a:solidFill>
                          <a:latin typeface="Lucida Console" panose="020B0609040504020204" pitchFamily="49" charset="0"/>
                        </a:rPr>
                        <a:t>PerfLogs</a:t>
                      </a:r>
                      <a:r>
                        <a:rPr lang="en-US" sz="2400" dirty="0">
                          <a:solidFill>
                            <a:schemeClr val="bg1"/>
                          </a:solidFill>
                          <a:latin typeface="Lucida Console" panose="020B0609040504020204" pitchFamily="49" charset="0"/>
                        </a:rPr>
                        <a:t>]                    [Program Files]</a:t>
                      </a:r>
                    </a:p>
                    <a:p>
                      <a:r>
                        <a:rPr lang="en-US" sz="2400" dirty="0">
                          <a:solidFill>
                            <a:schemeClr val="bg1"/>
                          </a:solidFill>
                          <a:latin typeface="Lucida Console" panose="020B0609040504020204" pitchFamily="49" charset="0"/>
                        </a:rPr>
                        <a:t>[Program Files (x86)]         [</a:t>
                      </a:r>
                      <a:r>
                        <a:rPr lang="en-US" sz="2400" dirty="0" err="1">
                          <a:solidFill>
                            <a:schemeClr val="bg1"/>
                          </a:solidFill>
                          <a:latin typeface="Lucida Console" panose="020B0609040504020204" pitchFamily="49" charset="0"/>
                        </a:rPr>
                        <a:t>PShell</a:t>
                      </a:r>
                      <a:r>
                        <a:rPr lang="en-US" sz="2400" dirty="0">
                          <a:solidFill>
                            <a:schemeClr val="bg1"/>
                          </a:solidFill>
                          <a:latin typeface="Lucida Console" panose="020B0609040504020204" pitchFamily="49" charset="0"/>
                        </a:rPr>
                        <a:t>]</a:t>
                      </a:r>
                    </a:p>
                    <a:p>
                      <a:r>
                        <a:rPr lang="en-US" sz="2400" dirty="0">
                          <a:solidFill>
                            <a:schemeClr val="bg1"/>
                          </a:solidFill>
                          <a:latin typeface="Lucida Console" panose="020B0609040504020204" pitchFamily="49" charset="0"/>
                        </a:rPr>
                        <a:t>[Users]                       [Windows]</a:t>
                      </a:r>
                    </a:p>
                    <a:p>
                      <a:endParaRPr lang="en-US" sz="2400" dirty="0">
                        <a:solidFill>
                          <a:srgbClr val="FFE4C4"/>
                        </a:solidFill>
                        <a:latin typeface="Lucida Console" panose="020B0609040504020204" pitchFamily="49" charset="0"/>
                      </a:endParaRPr>
                    </a:p>
                    <a:p>
                      <a:endParaRPr lang="en-AU" sz="2400" dirty="0">
                        <a:solidFill>
                          <a:srgbClr val="FFE4C4"/>
                        </a:solidFill>
                        <a:latin typeface="Lucida Console" panose="020B0609040504020204" pitchFamily="49" charset="0"/>
                      </a:endParaRPr>
                    </a:p>
                  </a:txBody>
                  <a:tcPr marL="48437" marR="48437" marT="0" marB="0">
                    <a:lnL>
                      <a:noFill/>
                    </a:lnL>
                    <a:lnR>
                      <a:noFill/>
                    </a:lnR>
                    <a:lnT>
                      <a:noFill/>
                    </a:lnT>
                    <a:lnB>
                      <a:noFill/>
                    </a:lnB>
                    <a:solidFill>
                      <a:srgbClr val="012456"/>
                    </a:solidFill>
                  </a:tcPr>
                </a:tc>
                <a:extLst>
                  <a:ext uri="{0D108BD9-81ED-4DB2-BD59-A6C34878D82A}">
                    <a16:rowId xmlns:a16="http://schemas.microsoft.com/office/drawing/2014/main" val="2795857305"/>
                  </a:ext>
                </a:extLst>
              </a:tr>
            </a:tbl>
          </a:graphicData>
        </a:graphic>
      </p:graphicFrame>
      <p:sp>
        <p:nvSpPr>
          <p:cNvPr id="2" name="Rectangular Callout 1"/>
          <p:cNvSpPr/>
          <p:nvPr/>
        </p:nvSpPr>
        <p:spPr>
          <a:xfrm>
            <a:off x="4953000" y="5589297"/>
            <a:ext cx="3061252" cy="954157"/>
          </a:xfrm>
          <a:prstGeom prst="wedgeRectCallout">
            <a:avLst>
              <a:gd name="adj1" fmla="val -33820"/>
              <a:gd name="adj2" fmla="val -137500"/>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a:solidFill>
                  <a:schemeClr val="bg1"/>
                </a:solidFill>
                <a:latin typeface="Segoe UI Light" panose="020B0502040204020203" pitchFamily="34" charset="0"/>
                <a:cs typeface="Segoe UI Light" panose="020B0502040204020203" pitchFamily="34" charset="0"/>
              </a:rPr>
              <a:t>Output displayed in 2 columns by default</a:t>
            </a:r>
          </a:p>
        </p:txBody>
      </p:sp>
    </p:spTree>
    <p:extLst>
      <p:ext uri="{BB962C8B-B14F-4D97-AF65-F5344CB8AC3E}">
        <p14:creationId xmlns:p14="http://schemas.microsoft.com/office/powerpoint/2010/main" val="27003105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Format-Wide – </a:t>
            </a:r>
            <a:r>
              <a:rPr lang="en-AU">
                <a:latin typeface="Segoe UI Light" panose="020B0502040204020203" pitchFamily="34" charset="0"/>
                <a:cs typeface="Segoe UI Light" panose="020B0502040204020203" pitchFamily="34" charset="0"/>
              </a:rPr>
              <a:t>Explicit Number </a:t>
            </a:r>
            <a:r>
              <a:rPr lang="en-AU" dirty="0">
                <a:latin typeface="Segoe UI Light" panose="020B0502040204020203" pitchFamily="34" charset="0"/>
                <a:cs typeface="Segoe UI Light" panose="020B0502040204020203" pitchFamily="34" charset="0"/>
              </a:rPr>
              <a:t>of Columns</a:t>
            </a:r>
          </a:p>
        </p:txBody>
      </p:sp>
      <p:graphicFrame>
        <p:nvGraphicFramePr>
          <p:cNvPr id="7" name="Table 6"/>
          <p:cNvGraphicFramePr>
            <a:graphicFrameLocks noGrp="1"/>
          </p:cNvGraphicFramePr>
          <p:nvPr>
            <p:extLst>
              <p:ext uri="{D42A27DB-BD31-4B8C-83A1-F6EECF244321}">
                <p14:modId xmlns:p14="http://schemas.microsoft.com/office/powerpoint/2010/main" val="3637200232"/>
              </p:ext>
            </p:extLst>
          </p:nvPr>
        </p:nvGraphicFramePr>
        <p:xfrm>
          <a:off x="533400" y="2286000"/>
          <a:ext cx="11125200" cy="2563788"/>
        </p:xfrm>
        <a:graphic>
          <a:graphicData uri="http://schemas.openxmlformats.org/drawingml/2006/table">
            <a:tbl>
              <a:tblPr firstRow="1" firstCol="1" bandRow="1"/>
              <a:tblGrid>
                <a:gridCol w="11125200">
                  <a:extLst>
                    <a:ext uri="{9D8B030D-6E8A-4147-A177-3AD203B41FA5}">
                      <a16:colId xmlns:a16="http://schemas.microsoft.com/office/drawing/2014/main" val="3555909434"/>
                    </a:ext>
                  </a:extLst>
                </a:gridCol>
              </a:tblGrid>
              <a:tr h="2563788">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Format-Wide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-Column</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3 </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Directory: C:\</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a:t>
                      </a:r>
                      <a:r>
                        <a:rPr lang="en-AU" sz="2400" dirty="0" err="1">
                          <a:solidFill>
                            <a:srgbClr val="F5F5F5"/>
                          </a:solidFill>
                          <a:latin typeface="Lucida Console" panose="020B0609040504020204" pitchFamily="49" charset="0"/>
                        </a:rPr>
                        <a:t>PerfLogs</a:t>
                      </a:r>
                      <a:r>
                        <a:rPr lang="en-AU" sz="2400" dirty="0">
                          <a:solidFill>
                            <a:srgbClr val="F5F5F5"/>
                          </a:solidFill>
                          <a:latin typeface="Lucida Console" panose="020B0609040504020204" pitchFamily="49" charset="0"/>
                        </a:rPr>
                        <a:t>]      [Program Files]      [Program Files (x86)]</a:t>
                      </a:r>
                      <a:r>
                        <a:rPr lang="en-AU" sz="2400" baseline="0" dirty="0">
                          <a:solidFill>
                            <a:srgbClr val="F5F5F5"/>
                          </a:solidFill>
                          <a:latin typeface="Lucida Console" panose="020B0609040504020204" pitchFamily="49" charset="0"/>
                        </a:rPr>
                        <a:t> </a:t>
                      </a:r>
                      <a:r>
                        <a:rPr lang="en-US" sz="2400" dirty="0">
                          <a:solidFill>
                            <a:schemeClr val="bg1"/>
                          </a:solidFill>
                          <a:latin typeface="Lucida Console" panose="020B0609040504020204" pitchFamily="49" charset="0"/>
                        </a:rPr>
                        <a:t>[</a:t>
                      </a:r>
                      <a:r>
                        <a:rPr lang="en-US" sz="2400" dirty="0" err="1">
                          <a:solidFill>
                            <a:schemeClr val="bg1"/>
                          </a:solidFill>
                          <a:latin typeface="Lucida Console" panose="020B0609040504020204" pitchFamily="49" charset="0"/>
                        </a:rPr>
                        <a:t>PShell</a:t>
                      </a:r>
                      <a:r>
                        <a:rPr lang="en-US" sz="2400" dirty="0">
                          <a:solidFill>
                            <a:schemeClr val="bg1"/>
                          </a:solidFill>
                          <a:latin typeface="Lucida Console" panose="020B0609040504020204" pitchFamily="49" charset="0"/>
                        </a:rPr>
                        <a:t>]        </a:t>
                      </a:r>
                      <a:r>
                        <a:rPr lang="en-AU" sz="2400" dirty="0">
                          <a:solidFill>
                            <a:srgbClr val="F5F5F5"/>
                          </a:solidFill>
                          <a:latin typeface="Lucida Console" panose="020B0609040504020204" pitchFamily="49" charset="0"/>
                        </a:rPr>
                        <a:t>[Users]</a:t>
                      </a:r>
                      <a:r>
                        <a:rPr lang="en-AU" sz="2400" baseline="0" dirty="0">
                          <a:solidFill>
                            <a:srgbClr val="F5F5F5"/>
                          </a:solidFill>
                          <a:latin typeface="Lucida Console" panose="020B0609040504020204" pitchFamily="49" charset="0"/>
                        </a:rPr>
                        <a:t>              </a:t>
                      </a:r>
                      <a:r>
                        <a:rPr lang="en-AU" sz="2400" dirty="0">
                          <a:solidFill>
                            <a:srgbClr val="F5F5F5"/>
                          </a:solidFill>
                          <a:latin typeface="Lucida Console" panose="020B0609040504020204" pitchFamily="49" charset="0"/>
                        </a:rPr>
                        <a:t>[Windows]</a:t>
                      </a:r>
                    </a:p>
                  </a:txBody>
                  <a:tcPr marL="48437" marR="48437" marT="0" marB="0">
                    <a:lnL>
                      <a:noFill/>
                    </a:lnL>
                    <a:lnR>
                      <a:noFill/>
                    </a:lnR>
                    <a:lnT>
                      <a:noFill/>
                    </a:lnT>
                    <a:lnB>
                      <a:noFill/>
                    </a:lnB>
                    <a:solidFill>
                      <a:srgbClr val="012456"/>
                    </a:solidFill>
                  </a:tcPr>
                </a:tc>
                <a:extLst>
                  <a:ext uri="{0D108BD9-81ED-4DB2-BD59-A6C34878D82A}">
                    <a16:rowId xmlns:a16="http://schemas.microsoft.com/office/drawing/2014/main" val="3734132452"/>
                  </a:ext>
                </a:extLst>
              </a:tr>
            </a:tbl>
          </a:graphicData>
        </a:graphic>
      </p:graphicFrame>
      <p:sp>
        <p:nvSpPr>
          <p:cNvPr id="10" name="Rectangle 9"/>
          <p:cNvSpPr/>
          <p:nvPr/>
        </p:nvSpPr>
        <p:spPr>
          <a:xfrm>
            <a:off x="6845965" y="2195736"/>
            <a:ext cx="1584176" cy="43204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Rectangular Callout 1"/>
          <p:cNvSpPr/>
          <p:nvPr/>
        </p:nvSpPr>
        <p:spPr>
          <a:xfrm>
            <a:off x="4724400" y="5105400"/>
            <a:ext cx="3220278" cy="1036983"/>
          </a:xfrm>
          <a:prstGeom prst="wedgeRectCallout">
            <a:avLst>
              <a:gd name="adj1" fmla="val -23714"/>
              <a:gd name="adj2" fmla="val -83187"/>
            </a:avLst>
          </a:prstGeom>
          <a:solidFill>
            <a:srgbClr val="9696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dirty="0">
                <a:solidFill>
                  <a:schemeClr val="bg1"/>
                </a:solidFill>
                <a:latin typeface="Segoe UI Light" panose="020B0502040204020203" pitchFamily="34" charset="0"/>
                <a:cs typeface="Segoe UI Light" panose="020B0502040204020203" pitchFamily="34" charset="0"/>
              </a:rPr>
              <a:t>Output displayed in 3 columns</a:t>
            </a:r>
          </a:p>
        </p:txBody>
      </p:sp>
    </p:spTree>
    <p:extLst>
      <p:ext uri="{BB962C8B-B14F-4D97-AF65-F5344CB8AC3E}">
        <p14:creationId xmlns:p14="http://schemas.microsoft.com/office/powerpoint/2010/main" val="39392719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name="HIDDEN - Slide32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Format Cmdlets</a:t>
            </a:r>
            <a:endParaRPr lang="en-US" sz="3600" dirty="0">
              <a:solidFill>
                <a:schemeClr val="tx1"/>
              </a:solidFill>
            </a:endParaRPr>
          </a:p>
        </p:txBody>
      </p:sp>
    </p:spTree>
    <p:extLst>
      <p:ext uri="{BB962C8B-B14F-4D97-AF65-F5344CB8AC3E}">
        <p14:creationId xmlns:p14="http://schemas.microsoft.com/office/powerpoint/2010/main" val="230253239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Comparison Operators</a:t>
            </a:r>
            <a:endParaRPr lang="en-US" dirty="0"/>
          </a:p>
        </p:txBody>
      </p:sp>
    </p:spTree>
    <p:extLst>
      <p:ext uri="{BB962C8B-B14F-4D97-AF65-F5344CB8AC3E}">
        <p14:creationId xmlns:p14="http://schemas.microsoft.com/office/powerpoint/2010/main" val="29530045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name="HIDDEN - Slide323">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67182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HIDDEN - Slide32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Export and Import Cmdlets</a:t>
            </a:r>
            <a:endParaRPr lang="en-US" dirty="0"/>
          </a:p>
        </p:txBody>
      </p:sp>
    </p:spTree>
    <p:extLst>
      <p:ext uri="{BB962C8B-B14F-4D97-AF65-F5344CB8AC3E}">
        <p14:creationId xmlns:p14="http://schemas.microsoft.com/office/powerpoint/2010/main" val="54198126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C906DE-B6BC-4C39-A5EB-EE03965C7CE1}"/>
              </a:ext>
            </a:extLst>
          </p:cNvPr>
          <p:cNvSpPr>
            <a:spLocks noGrp="1"/>
          </p:cNvSpPr>
          <p:nvPr>
            <p:ph type="body" sz="quarter" idx="10"/>
          </p:nvPr>
        </p:nvSpPr>
        <p:spPr>
          <a:xfrm>
            <a:off x="269239" y="1189177"/>
            <a:ext cx="11653523" cy="1520416"/>
          </a:xfrm>
        </p:spPr>
        <p:txBody>
          <a:bodyPr/>
          <a:lstStyle/>
          <a:p>
            <a:r>
              <a:rPr lang="en-AU" dirty="0"/>
              <a:t>Export objects to text file</a:t>
            </a:r>
          </a:p>
          <a:p>
            <a:r>
              <a:rPr lang="en-US" dirty="0"/>
              <a:t>Provides structured information which can be imported</a:t>
            </a:r>
            <a:endParaRPr lang="en-AU" dirty="0"/>
          </a:p>
          <a:p>
            <a:r>
              <a:rPr lang="en-AU" dirty="0"/>
              <a:t>Should be last cmdlet on the pipeline</a:t>
            </a:r>
          </a:p>
        </p:txBody>
      </p:sp>
      <p:sp>
        <p:nvSpPr>
          <p:cNvPr id="2" name="Title 1"/>
          <p:cNvSpPr>
            <a:spLocks noGrp="1"/>
          </p:cNvSpPr>
          <p:nvPr>
            <p:ph type="title"/>
          </p:nvPr>
        </p:nvSpPr>
        <p:spPr/>
        <p:txBody>
          <a:bodyPr/>
          <a:lstStyle/>
          <a:p>
            <a:r>
              <a:rPr lang="en-AU"/>
              <a:t>Export Cmdlets</a:t>
            </a:r>
            <a:endParaRPr lang="en-AU" dirty="0"/>
          </a:p>
        </p:txBody>
      </p:sp>
      <p:graphicFrame>
        <p:nvGraphicFramePr>
          <p:cNvPr id="10" name="Diagram 9"/>
          <p:cNvGraphicFramePr/>
          <p:nvPr>
            <p:extLst>
              <p:ext uri="{D42A27DB-BD31-4B8C-83A1-F6EECF244321}">
                <p14:modId xmlns:p14="http://schemas.microsoft.com/office/powerpoint/2010/main" val="2730915255"/>
              </p:ext>
            </p:extLst>
          </p:nvPr>
        </p:nvGraphicFramePr>
        <p:xfrm>
          <a:off x="1910712" y="2819400"/>
          <a:ext cx="8370576"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1743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Export-CSV</a:t>
            </a:r>
          </a:p>
        </p:txBody>
      </p:sp>
      <p:graphicFrame>
        <p:nvGraphicFramePr>
          <p:cNvPr id="6" name="Table 5"/>
          <p:cNvGraphicFramePr>
            <a:graphicFrameLocks noGrp="1"/>
          </p:cNvGraphicFramePr>
          <p:nvPr>
            <p:extLst>
              <p:ext uri="{D42A27DB-BD31-4B8C-83A1-F6EECF244321}">
                <p14:modId xmlns:p14="http://schemas.microsoft.com/office/powerpoint/2010/main" val="1782546491"/>
              </p:ext>
            </p:extLst>
          </p:nvPr>
        </p:nvGraphicFramePr>
        <p:xfrm>
          <a:off x="1768770" y="1855694"/>
          <a:ext cx="8909038" cy="1005840"/>
        </p:xfrm>
        <a:graphic>
          <a:graphicData uri="http://schemas.openxmlformats.org/drawingml/2006/table">
            <a:tbl>
              <a:tblPr bandRow="1">
                <a:tableStyleId>{2D5ABB26-0587-4C30-8999-92F81FD0307C}</a:tableStyleId>
              </a:tblPr>
              <a:tblGrid>
                <a:gridCol w="229072">
                  <a:extLst>
                    <a:ext uri="{9D8B030D-6E8A-4147-A177-3AD203B41FA5}">
                      <a16:colId xmlns:a16="http://schemas.microsoft.com/office/drawing/2014/main" val="2188359553"/>
                    </a:ext>
                  </a:extLst>
                </a:gridCol>
                <a:gridCol w="8679966">
                  <a:extLst>
                    <a:ext uri="{9D8B030D-6E8A-4147-A177-3AD203B41FA5}">
                      <a16:colId xmlns:a16="http://schemas.microsoft.com/office/drawing/2014/main" val="972400244"/>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AU" sz="24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Get-Service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Export-Csv</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c:\services.csv </a:t>
                      </a:r>
                    </a:p>
                    <a:p>
                      <a:endParaRPr lang="en-AU" sz="2000" dirty="0">
                        <a:solidFill>
                          <a:srgbClr val="EE82EE"/>
                        </a:solidFill>
                        <a:latin typeface="Lucida Console" panose="020B0609040504020204" pitchFamily="49" charset="0"/>
                      </a:endParaRPr>
                    </a:p>
                    <a:p>
                      <a:r>
                        <a:rPr lang="fr-FR" sz="2000" dirty="0">
                          <a:solidFill>
                            <a:srgbClr val="F5F5F5"/>
                          </a:solidFill>
                          <a:latin typeface="Lucida Console" panose="020B0609040504020204" pitchFamily="49" charset="0"/>
                        </a:rPr>
                        <a:t>PS C:\&gt; </a:t>
                      </a:r>
                      <a:r>
                        <a:rPr lang="fr-FR" sz="2000" dirty="0">
                          <a:solidFill>
                            <a:srgbClr val="E0FFFF"/>
                          </a:solidFill>
                          <a:latin typeface="Lucida Console" panose="020B0609040504020204" pitchFamily="49" charset="0"/>
                        </a:rPr>
                        <a:t>notepad.exe</a:t>
                      </a:r>
                      <a:r>
                        <a:rPr lang="fr-FR" sz="2000" dirty="0">
                          <a:solidFill>
                            <a:srgbClr val="F5F5F5"/>
                          </a:solidFill>
                          <a:latin typeface="Lucida Console" panose="020B0609040504020204" pitchFamily="49" charset="0"/>
                        </a:rPr>
                        <a:t> </a:t>
                      </a:r>
                      <a:r>
                        <a:rPr lang="fr-FR" sz="2000" dirty="0">
                          <a:solidFill>
                            <a:srgbClr val="EE82EE"/>
                          </a:solidFill>
                          <a:latin typeface="Lucida Console" panose="020B0609040504020204" pitchFamily="49" charset="0"/>
                        </a:rPr>
                        <a:t>C:\services.csv </a:t>
                      </a:r>
                    </a:p>
                  </a:txBody>
                  <a:tcPr>
                    <a:solidFill>
                      <a:srgbClr val="012456"/>
                    </a:solidFill>
                  </a:tcPr>
                </a:tc>
                <a:extLst>
                  <a:ext uri="{0D108BD9-81ED-4DB2-BD59-A6C34878D82A}">
                    <a16:rowId xmlns:a16="http://schemas.microsoft.com/office/drawing/2014/main" val="2207717162"/>
                  </a:ext>
                </a:extLst>
              </a:tr>
            </a:tbl>
          </a:graphicData>
        </a:graphic>
      </p:graphicFrame>
      <p:pic>
        <p:nvPicPr>
          <p:cNvPr id="3" name="Picture 2"/>
          <p:cNvPicPr>
            <a:picLocks noChangeAspect="1"/>
          </p:cNvPicPr>
          <p:nvPr/>
        </p:nvPicPr>
        <p:blipFill>
          <a:blip r:embed="rId3"/>
          <a:stretch>
            <a:fillRect/>
          </a:stretch>
        </p:blipFill>
        <p:spPr>
          <a:xfrm>
            <a:off x="1295400" y="3962400"/>
            <a:ext cx="6258562" cy="2304255"/>
          </a:xfrm>
          <a:prstGeom prst="rect">
            <a:avLst/>
          </a:prstGeom>
        </p:spPr>
      </p:pic>
      <p:sp>
        <p:nvSpPr>
          <p:cNvPr id="7" name="Rectangular Callout 6"/>
          <p:cNvSpPr/>
          <p:nvPr/>
        </p:nvSpPr>
        <p:spPr>
          <a:xfrm>
            <a:off x="7920136" y="4034408"/>
            <a:ext cx="2952328" cy="1224136"/>
          </a:xfrm>
          <a:prstGeom prst="wedgeRectCallout">
            <a:avLst>
              <a:gd name="adj1" fmla="val -140463"/>
              <a:gd name="adj2" fmla="val -17801"/>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i="1" dirty="0">
                <a:latin typeface="Segoe UI Light" panose="020B0502040204020203" pitchFamily="34" charset="0"/>
                <a:cs typeface="Segoe UI Light" panose="020B0502040204020203" pitchFamily="34" charset="0"/>
              </a:rPr>
              <a:t>-</a:t>
            </a:r>
            <a:r>
              <a:rPr lang="en-AU" sz="2000" i="1" dirty="0" err="1">
                <a:latin typeface="Segoe UI Light" panose="020B0502040204020203" pitchFamily="34" charset="0"/>
                <a:cs typeface="Segoe UI Light" panose="020B0502040204020203" pitchFamily="34" charset="0"/>
              </a:rPr>
              <a:t>NoTypeInformation</a:t>
            </a:r>
            <a:r>
              <a:rPr lang="en-AU" sz="2000" dirty="0">
                <a:latin typeface="Segoe UI Light" panose="020B0502040204020203" pitchFamily="34" charset="0"/>
                <a:cs typeface="Segoe UI Light" panose="020B0502040204020203" pitchFamily="34" charset="0"/>
              </a:rPr>
              <a:t> parameter avoids this as 1</a:t>
            </a:r>
            <a:r>
              <a:rPr lang="en-AU" sz="2000" baseline="30000" dirty="0">
                <a:latin typeface="Segoe UI Light" panose="020B0502040204020203" pitchFamily="34" charset="0"/>
                <a:cs typeface="Segoe UI Light" panose="020B0502040204020203" pitchFamily="34" charset="0"/>
              </a:rPr>
              <a:t>st</a:t>
            </a:r>
            <a:r>
              <a:rPr lang="en-AU" sz="2000" dirty="0">
                <a:latin typeface="Segoe UI Light" panose="020B0502040204020203" pitchFamily="34" charset="0"/>
                <a:cs typeface="Segoe UI Light" panose="020B0502040204020203" pitchFamily="34" charset="0"/>
              </a:rPr>
              <a:t> line</a:t>
            </a:r>
            <a:endParaRPr lang="en-AU"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59193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Export-</a:t>
            </a:r>
            <a:r>
              <a:rPr lang="en-AU" dirty="0" err="1">
                <a:latin typeface="Segoe UI Light" panose="020B0502040204020203" pitchFamily="34" charset="0"/>
                <a:cs typeface="Segoe UI Light" panose="020B0502040204020203" pitchFamily="34" charset="0"/>
              </a:rPr>
              <a:t>Clixml</a:t>
            </a:r>
            <a:endParaRPr lang="en-AU" dirty="0">
              <a:latin typeface="Segoe UI Light" panose="020B0502040204020203" pitchFamily="34" charset="0"/>
              <a:cs typeface="Segoe UI Ligh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62126686"/>
              </p:ext>
            </p:extLst>
          </p:nvPr>
        </p:nvGraphicFramePr>
        <p:xfrm>
          <a:off x="1236172" y="1671787"/>
          <a:ext cx="9741078" cy="1310640"/>
        </p:xfrm>
        <a:graphic>
          <a:graphicData uri="http://schemas.openxmlformats.org/drawingml/2006/table">
            <a:tbl>
              <a:tblPr bandRow="1">
                <a:tableStyleId>{2D5ABB26-0587-4C30-8999-92F81FD0307C}</a:tableStyleId>
              </a:tblPr>
              <a:tblGrid>
                <a:gridCol w="208280">
                  <a:extLst>
                    <a:ext uri="{9D8B030D-6E8A-4147-A177-3AD203B41FA5}">
                      <a16:colId xmlns:a16="http://schemas.microsoft.com/office/drawing/2014/main" val="467690085"/>
                    </a:ext>
                  </a:extLst>
                </a:gridCol>
                <a:gridCol w="9532798">
                  <a:extLst>
                    <a:ext uri="{9D8B030D-6E8A-4147-A177-3AD203B41FA5}">
                      <a16:colId xmlns:a16="http://schemas.microsoft.com/office/drawing/2014/main" val="2248418258"/>
                    </a:ext>
                  </a:extLst>
                </a:gridCol>
              </a:tblGrid>
              <a:tr h="1264933">
                <a:tc>
                  <a:txBody>
                    <a:bodyPr/>
                    <a:lstStyle/>
                    <a:p>
                      <a:endParaRPr lang="en-AU" sz="24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acl</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C:\Process.txt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-Audit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a:solidFill>
                            <a:srgbClr val="E0FFFF"/>
                          </a:solidFill>
                          <a:latin typeface="Lucida Console" panose="020B0609040504020204" pitchFamily="49" charset="0"/>
                        </a:rPr>
                        <a:t>Export-</a:t>
                      </a:r>
                      <a:r>
                        <a:rPr lang="en-AU" sz="2000" dirty="0" err="1">
                          <a:solidFill>
                            <a:srgbClr val="E0FFFF"/>
                          </a:solidFill>
                          <a:latin typeface="Lucida Console" panose="020B0609040504020204" pitchFamily="49" charset="0"/>
                        </a:rPr>
                        <a:t>Clixml</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fileacl.xml</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notepad</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.\fileacl.xml </a:t>
                      </a:r>
                    </a:p>
                  </a:txBody>
                  <a:tcPr>
                    <a:solidFill>
                      <a:srgbClr val="012456"/>
                    </a:solidFill>
                  </a:tcPr>
                </a:tc>
                <a:extLst>
                  <a:ext uri="{0D108BD9-81ED-4DB2-BD59-A6C34878D82A}">
                    <a16:rowId xmlns:a16="http://schemas.microsoft.com/office/drawing/2014/main" val="2153205536"/>
                  </a:ext>
                </a:extLst>
              </a:tr>
            </a:tbl>
          </a:graphicData>
        </a:graphic>
      </p:graphicFrame>
      <p:pic>
        <p:nvPicPr>
          <p:cNvPr id="8" name="Picture 7"/>
          <p:cNvPicPr>
            <a:picLocks noChangeAspect="1"/>
          </p:cNvPicPr>
          <p:nvPr/>
        </p:nvPicPr>
        <p:blipFill>
          <a:blip r:embed="rId3"/>
          <a:stretch>
            <a:fillRect/>
          </a:stretch>
        </p:blipFill>
        <p:spPr>
          <a:xfrm>
            <a:off x="2286000" y="3352800"/>
            <a:ext cx="5515781" cy="2989153"/>
          </a:xfrm>
          <a:prstGeom prst="rect">
            <a:avLst/>
          </a:prstGeom>
        </p:spPr>
      </p:pic>
    </p:spTree>
    <p:extLst>
      <p:ext uri="{BB962C8B-B14F-4D97-AF65-F5344CB8AC3E}">
        <p14:creationId xmlns:p14="http://schemas.microsoft.com/office/powerpoint/2010/main" val="16765320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400" dirty="0"/>
              <a:t>XML is much better at representing hierarchical data by preserving the data types</a:t>
            </a:r>
          </a:p>
        </p:txBody>
      </p:sp>
      <p:sp>
        <p:nvSpPr>
          <p:cNvPr id="2" name="Title 1"/>
          <p:cNvSpPr>
            <a:spLocks noGrp="1"/>
          </p:cNvSpPr>
          <p:nvPr>
            <p:ph type="title"/>
          </p:nvPr>
        </p:nvSpPr>
        <p:spPr/>
        <p:txBody>
          <a:bodyPr/>
          <a:lstStyle/>
          <a:p>
            <a:r>
              <a:rPr lang="en-US" dirty="0"/>
              <a:t>When to use </a:t>
            </a:r>
            <a:r>
              <a:rPr lang="en-US" dirty="0" err="1"/>
              <a:t>CliXml</a:t>
            </a:r>
            <a:r>
              <a:rPr lang="en-US" dirty="0"/>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738859"/>
            <a:ext cx="6250426" cy="45555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110" y="3619500"/>
            <a:ext cx="7439290" cy="1481323"/>
          </a:xfrm>
          <a:prstGeom prst="rect">
            <a:avLst/>
          </a:prstGeom>
        </p:spPr>
      </p:pic>
    </p:spTree>
    <p:extLst>
      <p:ext uri="{BB962C8B-B14F-4D97-AF65-F5344CB8AC3E}">
        <p14:creationId xmlns:p14="http://schemas.microsoft.com/office/powerpoint/2010/main" val="20632686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C906DE-B6BC-4C39-A5EB-EE03965C7CE1}"/>
              </a:ext>
            </a:extLst>
          </p:cNvPr>
          <p:cNvSpPr>
            <a:spLocks noGrp="1"/>
          </p:cNvSpPr>
          <p:nvPr>
            <p:ph type="body" sz="quarter" idx="10"/>
          </p:nvPr>
        </p:nvSpPr>
        <p:spPr>
          <a:xfrm>
            <a:off x="269239" y="1189177"/>
            <a:ext cx="11653523" cy="1520416"/>
          </a:xfrm>
        </p:spPr>
        <p:txBody>
          <a:bodyPr/>
          <a:lstStyle/>
          <a:p>
            <a:r>
              <a:rPr lang="en-AU" dirty="0"/>
              <a:t>Imports objects from text file</a:t>
            </a:r>
          </a:p>
          <a:p>
            <a:endParaRPr lang="en-AU" dirty="0"/>
          </a:p>
          <a:p>
            <a:r>
              <a:rPr lang="en-AU" dirty="0"/>
              <a:t>Should be first cmdlet on the pipeline</a:t>
            </a:r>
          </a:p>
        </p:txBody>
      </p:sp>
      <p:sp>
        <p:nvSpPr>
          <p:cNvPr id="2" name="Title 1"/>
          <p:cNvSpPr>
            <a:spLocks noGrp="1"/>
          </p:cNvSpPr>
          <p:nvPr>
            <p:ph type="title"/>
          </p:nvPr>
        </p:nvSpPr>
        <p:spPr/>
        <p:txBody>
          <a:bodyPr/>
          <a:lstStyle/>
          <a:p>
            <a:r>
              <a:rPr lang="en-AU" dirty="0"/>
              <a:t>Import Cmdlets</a:t>
            </a:r>
          </a:p>
        </p:txBody>
      </p:sp>
      <p:graphicFrame>
        <p:nvGraphicFramePr>
          <p:cNvPr id="10" name="Diagram 9"/>
          <p:cNvGraphicFramePr/>
          <p:nvPr>
            <p:extLst>
              <p:ext uri="{D42A27DB-BD31-4B8C-83A1-F6EECF244321}">
                <p14:modId xmlns:p14="http://schemas.microsoft.com/office/powerpoint/2010/main" val="3140767483"/>
              </p:ext>
            </p:extLst>
          </p:nvPr>
        </p:nvGraphicFramePr>
        <p:xfrm>
          <a:off x="1866301" y="3227028"/>
          <a:ext cx="8370576" cy="3097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66642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Import-Csv</a:t>
            </a:r>
          </a:p>
        </p:txBody>
      </p:sp>
      <p:sp>
        <p:nvSpPr>
          <p:cNvPr id="9" name="Rectangle 8"/>
          <p:cNvSpPr/>
          <p:nvPr/>
        </p:nvSpPr>
        <p:spPr>
          <a:xfrm>
            <a:off x="1312331" y="1437872"/>
            <a:ext cx="9567338" cy="2246769"/>
          </a:xfrm>
          <a:prstGeom prst="rect">
            <a:avLst/>
          </a:prstGeom>
          <a:solidFill>
            <a:srgbClr val="012456"/>
          </a:solidFill>
        </p:spPr>
        <p:txBody>
          <a:bodyPr wrap="square">
            <a:spAutoFit/>
          </a:body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Import-Csv</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C:\usermailbox.csv</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Select-Object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mailbox </a:t>
            </a:r>
          </a:p>
          <a:p>
            <a:r>
              <a:rPr lang="en-US" sz="2000" dirty="0"/>
              <a:t> </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Mailbox</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administrator@contoso.com</a:t>
            </a:r>
          </a:p>
          <a:p>
            <a:r>
              <a:rPr lang="en-US" sz="2000" dirty="0">
                <a:solidFill>
                  <a:srgbClr val="F5F5F5"/>
                </a:solidFill>
                <a:latin typeface="Lucida Console" panose="020B0609040504020204" pitchFamily="49" charset="0"/>
              </a:rPr>
              <a:t>dpark@contoso.com</a:t>
            </a:r>
          </a:p>
          <a:p>
            <a:r>
              <a:rPr lang="en-US" sz="2000" dirty="0">
                <a:solidFill>
                  <a:srgbClr val="F5F5F5"/>
                </a:solidFill>
                <a:latin typeface="Lucida Console" panose="020B0609040504020204" pitchFamily="49" charset="0"/>
              </a:rPr>
              <a:t>kakers@contoso.com</a:t>
            </a:r>
          </a:p>
        </p:txBody>
      </p:sp>
      <p:pic>
        <p:nvPicPr>
          <p:cNvPr id="6" name="Picture 5"/>
          <p:cNvPicPr>
            <a:picLocks noChangeAspect="1"/>
          </p:cNvPicPr>
          <p:nvPr/>
        </p:nvPicPr>
        <p:blipFill>
          <a:blip r:embed="rId3"/>
          <a:stretch>
            <a:fillRect/>
          </a:stretch>
        </p:blipFill>
        <p:spPr>
          <a:xfrm>
            <a:off x="2719387" y="4225339"/>
            <a:ext cx="6753225" cy="2343150"/>
          </a:xfrm>
          <a:prstGeom prst="rect">
            <a:avLst/>
          </a:prstGeom>
        </p:spPr>
      </p:pic>
    </p:spTree>
    <p:extLst>
      <p:ext uri="{BB962C8B-B14F-4D97-AF65-F5344CB8AC3E}">
        <p14:creationId xmlns:p14="http://schemas.microsoft.com/office/powerpoint/2010/main" val="7218590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562B-9BDF-4D19-9A2A-01F12DBBEF1F}"/>
              </a:ext>
            </a:extLst>
          </p:cNvPr>
          <p:cNvSpPr>
            <a:spLocks noGrp="1"/>
          </p:cNvSpPr>
          <p:nvPr>
            <p:ph type="title"/>
          </p:nvPr>
        </p:nvSpPr>
        <p:spPr/>
        <p:txBody>
          <a:bodyPr>
            <a:normAutofit/>
          </a:bodyPr>
          <a:lstStyle/>
          <a:p>
            <a:r>
              <a:rPr lang="en-US" dirty="0"/>
              <a:t>Import-</a:t>
            </a:r>
            <a:r>
              <a:rPr lang="en-US"/>
              <a:t>CliXml</a:t>
            </a:r>
            <a:endParaRPr lang="nl-NL" dirty="0"/>
          </a:p>
        </p:txBody>
      </p:sp>
      <p:sp>
        <p:nvSpPr>
          <p:cNvPr id="4" name="Rectangle 3">
            <a:extLst>
              <a:ext uri="{FF2B5EF4-FFF2-40B4-BE49-F238E27FC236}">
                <a16:creationId xmlns:a16="http://schemas.microsoft.com/office/drawing/2014/main" id="{F07C32D4-4CE7-456A-962C-2860F3EE57A9}"/>
              </a:ext>
            </a:extLst>
          </p:cNvPr>
          <p:cNvSpPr/>
          <p:nvPr/>
        </p:nvSpPr>
        <p:spPr>
          <a:xfrm>
            <a:off x="1312331" y="1437872"/>
            <a:ext cx="9567338" cy="2246769"/>
          </a:xfrm>
          <a:prstGeom prst="rect">
            <a:avLst/>
          </a:prstGeom>
          <a:solidFill>
            <a:srgbClr val="012456"/>
          </a:solidFill>
        </p:spPr>
        <p:txBody>
          <a:bodyPr wrap="square">
            <a:spAutoFit/>
          </a:body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Import-</a:t>
            </a:r>
            <a:r>
              <a:rPr lang="en-US" sz="2000" dirty="0" err="1">
                <a:solidFill>
                  <a:srgbClr val="E0FFFF"/>
                </a:solidFill>
                <a:latin typeface="Lucida Console" panose="020B0609040504020204" pitchFamily="49" charset="0"/>
              </a:rPr>
              <a:t>Clixml</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-Path </a:t>
            </a:r>
            <a:r>
              <a:rPr lang="en-US" sz="2000" dirty="0">
                <a:solidFill>
                  <a:srgbClr val="EE82EE"/>
                </a:solidFill>
                <a:latin typeface="Lucida Console" panose="020B0609040504020204" pitchFamily="49" charset="0"/>
              </a:rPr>
              <a:t>'C:\temp\1.xml'</a:t>
            </a:r>
          </a:p>
          <a:p>
            <a:r>
              <a:rPr lang="en-US" sz="2000" dirty="0" err="1">
                <a:solidFill>
                  <a:srgbClr val="F5F5F5"/>
                </a:solidFill>
                <a:latin typeface="Lucida Console" panose="020B0609040504020204" pitchFamily="49" charset="0"/>
              </a:rPr>
              <a:t>tekst</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Handles  NPM(K)    PM(K)      WS(K)     CPU(s)     Id S</a:t>
            </a:r>
          </a:p>
          <a:p>
            <a:r>
              <a:rPr lang="en-US" sz="2000" dirty="0">
                <a:solidFill>
                  <a:srgbClr val="F5F5F5"/>
                </a:solidFill>
                <a:latin typeface="Lucida Console" panose="020B0609040504020204" pitchFamily="49" charset="0"/>
              </a:rPr>
              <a:t>                                                      I</a:t>
            </a:r>
          </a:p>
          <a:p>
            <a:r>
              <a:rPr lang="en-US" sz="2000" dirty="0">
                <a:solidFill>
                  <a:srgbClr val="F5F5F5"/>
                </a:solidFill>
                <a:latin typeface="Lucida Console" panose="020B0609040504020204" pitchFamily="49" charset="0"/>
              </a:rPr>
              <a:t>-------  ------    -----      -----     ------     -- -</a:t>
            </a:r>
          </a:p>
          <a:p>
            <a:r>
              <a:rPr lang="en-US" sz="2000" dirty="0">
                <a:solidFill>
                  <a:srgbClr val="F5F5F5"/>
                </a:solidFill>
                <a:latin typeface="Lucida Console" panose="020B0609040504020204" pitchFamily="49" charset="0"/>
              </a:rPr>
              <a:t>    811      44    31340      68712       4,53   9452 2</a:t>
            </a:r>
          </a:p>
        </p:txBody>
      </p:sp>
      <p:pic>
        <p:nvPicPr>
          <p:cNvPr id="6" name="Picture 5">
            <a:extLst>
              <a:ext uri="{FF2B5EF4-FFF2-40B4-BE49-F238E27FC236}">
                <a16:creationId xmlns:a16="http://schemas.microsoft.com/office/drawing/2014/main" id="{574E19DF-D2B6-47FB-8382-3D2E84EF0EF3}"/>
              </a:ext>
            </a:extLst>
          </p:cNvPr>
          <p:cNvPicPr>
            <a:picLocks noChangeAspect="1"/>
          </p:cNvPicPr>
          <p:nvPr/>
        </p:nvPicPr>
        <p:blipFill>
          <a:blip r:embed="rId3"/>
          <a:stretch>
            <a:fillRect/>
          </a:stretch>
        </p:blipFill>
        <p:spPr>
          <a:xfrm>
            <a:off x="2171700" y="3810000"/>
            <a:ext cx="7848600" cy="2976606"/>
          </a:xfrm>
          <a:prstGeom prst="rect">
            <a:avLst/>
          </a:prstGeom>
        </p:spPr>
      </p:pic>
    </p:spTree>
    <p:extLst>
      <p:ext uri="{BB962C8B-B14F-4D97-AF65-F5344CB8AC3E}">
        <p14:creationId xmlns:p14="http://schemas.microsoft.com/office/powerpoint/2010/main" val="6198271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HIDDEN - Slide33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Import and Export cmdlets</a:t>
            </a:r>
            <a:endParaRPr lang="en-US" sz="3600" dirty="0">
              <a:solidFill>
                <a:schemeClr val="tx1"/>
              </a:solidFill>
            </a:endParaRPr>
          </a:p>
        </p:txBody>
      </p:sp>
    </p:spTree>
    <p:extLst>
      <p:ext uri="{BB962C8B-B14F-4D97-AF65-F5344CB8AC3E}">
        <p14:creationId xmlns:p14="http://schemas.microsoft.com/office/powerpoint/2010/main" val="5204653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16320"/>
          </a:xfrm>
        </p:spPr>
        <p:txBody>
          <a:bodyPr/>
          <a:lstStyle/>
          <a:p>
            <a:r>
              <a:rPr lang="en-AU" dirty="0"/>
              <a:t>Compare values</a:t>
            </a:r>
          </a:p>
          <a:p>
            <a:endParaRPr lang="en-AU" dirty="0"/>
          </a:p>
          <a:p>
            <a:r>
              <a:rPr lang="en-AU" dirty="0"/>
              <a:t>Useful when testing conditions (If, Switch, Where-Object, etc.)</a:t>
            </a:r>
          </a:p>
          <a:p>
            <a:endParaRPr lang="en-AU" dirty="0"/>
          </a:p>
          <a:p>
            <a:r>
              <a:rPr lang="en-AU" dirty="0"/>
              <a:t>Do not use = , &gt; , &lt; , ==, etc. to compare values</a:t>
            </a:r>
          </a:p>
          <a:p>
            <a:endParaRPr lang="en-AU" dirty="0"/>
          </a:p>
          <a:p>
            <a:r>
              <a:rPr lang="en-AU" dirty="0"/>
              <a:t>Object type on left governs comparison</a:t>
            </a:r>
          </a:p>
        </p:txBody>
      </p:sp>
      <p:sp>
        <p:nvSpPr>
          <p:cNvPr id="2" name="Title 1"/>
          <p:cNvSpPr>
            <a:spLocks noGrp="1"/>
          </p:cNvSpPr>
          <p:nvPr>
            <p:ph type="title"/>
          </p:nvPr>
        </p:nvSpPr>
        <p:spPr/>
        <p:txBody>
          <a:bodyPr/>
          <a:lstStyle/>
          <a:p>
            <a:r>
              <a:rPr lang="en-AU"/>
              <a:t>Comparison Operators</a:t>
            </a:r>
            <a:endParaRPr lang="en-AU" dirty="0"/>
          </a:p>
        </p:txBody>
      </p:sp>
    </p:spTree>
    <p:extLst>
      <p:ext uri="{BB962C8B-B14F-4D97-AF65-F5344CB8AC3E}">
        <p14:creationId xmlns:p14="http://schemas.microsoft.com/office/powerpoint/2010/main" val="852055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name="HIDDEN - Slide33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68680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HIDDEN - Slide33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Out Cmdlets</a:t>
            </a:r>
            <a:endParaRPr lang="en-US" dirty="0"/>
          </a:p>
        </p:txBody>
      </p:sp>
    </p:spTree>
    <p:extLst>
      <p:ext uri="{BB962C8B-B14F-4D97-AF65-F5344CB8AC3E}">
        <p14:creationId xmlns:p14="http://schemas.microsoft.com/office/powerpoint/2010/main" val="129144053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 Cmdlets</a:t>
            </a:r>
          </a:p>
        </p:txBody>
      </p:sp>
      <p:sp>
        <p:nvSpPr>
          <p:cNvPr id="6" name="Text Placeholder 5">
            <a:extLst>
              <a:ext uri="{FF2B5EF4-FFF2-40B4-BE49-F238E27FC236}">
                <a16:creationId xmlns:a16="http://schemas.microsoft.com/office/drawing/2014/main" id="{E6D96A74-2F8C-4A91-9C3B-36EBE2643C1C}"/>
              </a:ext>
            </a:extLst>
          </p:cNvPr>
          <p:cNvSpPr>
            <a:spLocks noGrp="1"/>
          </p:cNvSpPr>
          <p:nvPr>
            <p:ph type="body" sz="quarter" idx="10"/>
          </p:nvPr>
        </p:nvSpPr>
        <p:spPr>
          <a:xfrm>
            <a:off x="269239" y="1189177"/>
            <a:ext cx="11653523" cy="572464"/>
          </a:xfrm>
        </p:spPr>
        <p:txBody>
          <a:bodyPr/>
          <a:lstStyle/>
          <a:p>
            <a:r>
              <a:rPr lang="en-AU" dirty="0"/>
              <a:t>Sends command output to a specified device</a:t>
            </a:r>
          </a:p>
        </p:txBody>
      </p:sp>
      <p:graphicFrame>
        <p:nvGraphicFramePr>
          <p:cNvPr id="5" name="Table 4"/>
          <p:cNvGraphicFramePr>
            <a:graphicFrameLocks noGrp="1"/>
          </p:cNvGraphicFramePr>
          <p:nvPr>
            <p:extLst>
              <p:ext uri="{D42A27DB-BD31-4B8C-83A1-F6EECF244321}">
                <p14:modId xmlns:p14="http://schemas.microsoft.com/office/powerpoint/2010/main" val="748461412"/>
              </p:ext>
            </p:extLst>
          </p:nvPr>
        </p:nvGraphicFramePr>
        <p:xfrm>
          <a:off x="559034" y="1909354"/>
          <a:ext cx="10682610" cy="4389120"/>
        </p:xfrm>
        <a:graphic>
          <a:graphicData uri="http://schemas.openxmlformats.org/drawingml/2006/table">
            <a:tbl>
              <a:tblPr firstRow="1" bandRow="1">
                <a:tableStyleId>{073A0DAA-6AF3-43AB-8588-CEC1D06C72B9}</a:tableStyleId>
              </a:tblPr>
              <a:tblGrid>
                <a:gridCol w="1771719">
                  <a:extLst>
                    <a:ext uri="{9D8B030D-6E8A-4147-A177-3AD203B41FA5}">
                      <a16:colId xmlns:a16="http://schemas.microsoft.com/office/drawing/2014/main" val="2560624589"/>
                    </a:ext>
                  </a:extLst>
                </a:gridCol>
                <a:gridCol w="8910891">
                  <a:extLst>
                    <a:ext uri="{9D8B030D-6E8A-4147-A177-3AD203B41FA5}">
                      <a16:colId xmlns:a16="http://schemas.microsoft.com/office/drawing/2014/main" val="3187332766"/>
                    </a:ext>
                  </a:extLst>
                </a:gridCol>
              </a:tblGrid>
              <a:tr h="370840">
                <a:tc>
                  <a:txBody>
                    <a:bodyPr/>
                    <a:lstStyle/>
                    <a:p>
                      <a:r>
                        <a:rPr lang="en-AU" sz="2000" dirty="0"/>
                        <a:t>Name</a:t>
                      </a:r>
                      <a:endParaRPr lang="en-AU" sz="2000" b="0" dirty="0">
                        <a:solidFill>
                          <a:schemeClr val="tx1"/>
                        </a:solidFill>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Description</a:t>
                      </a:r>
                      <a:endParaRPr lang="en-AU" sz="2000" b="0" dirty="0">
                        <a:solidFill>
                          <a:schemeClr val="tx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293336972"/>
                  </a:ext>
                </a:extLst>
              </a:tr>
              <a:tr h="0">
                <a:tc>
                  <a:txBody>
                    <a:bodyPr/>
                    <a:lstStyle/>
                    <a:p>
                      <a:r>
                        <a:rPr lang="en-AU" sz="2000" dirty="0"/>
                        <a:t>Out-Default</a:t>
                      </a:r>
                      <a:endParaRPr lang="en-AU" sz="2000" dirty="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Sends output to default formatter and to default output cmdlet (Out-Host)</a:t>
                      </a:r>
                      <a:endParaRPr lang="en-AU" sz="20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1846132453"/>
                  </a:ext>
                </a:extLst>
              </a:tr>
              <a:tr h="370840">
                <a:tc>
                  <a:txBody>
                    <a:bodyPr/>
                    <a:lstStyle/>
                    <a:p>
                      <a:r>
                        <a:rPr lang="en-AU" sz="2000" dirty="0"/>
                        <a:t>Out-File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Sends</a:t>
                      </a:r>
                      <a:r>
                        <a:rPr lang="en-AU" sz="2000" baseline="0" dirty="0"/>
                        <a:t> output to a file</a:t>
                      </a:r>
                    </a:p>
                    <a:p>
                      <a:r>
                        <a:rPr lang="en-AU" sz="2000" baseline="0" dirty="0"/>
                        <a:t>Append switch parameter</a:t>
                      </a:r>
                    </a:p>
                    <a:p>
                      <a:r>
                        <a:rPr lang="en-AU" sz="2000" baseline="0" dirty="0"/>
                        <a:t>Encoding parameter allows control of the character encoding</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3495802"/>
                  </a:ext>
                </a:extLst>
              </a:tr>
              <a:tr h="370840">
                <a:tc>
                  <a:txBody>
                    <a:bodyPr/>
                    <a:lstStyle/>
                    <a:p>
                      <a:r>
                        <a:rPr lang="en-AU" sz="2000" dirty="0"/>
                        <a:t>Out-</a:t>
                      </a:r>
                      <a:r>
                        <a:rPr lang="en-AU" sz="2000" dirty="0" err="1"/>
                        <a:t>GridView</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Sends output to an interactive table in a separate GUI</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241321841"/>
                  </a:ext>
                </a:extLst>
              </a:tr>
              <a:tr h="370840">
                <a:tc>
                  <a:txBody>
                    <a:bodyPr/>
                    <a:lstStyle/>
                    <a:p>
                      <a:r>
                        <a:rPr lang="en-AU" sz="2000" dirty="0"/>
                        <a:t>Out-Host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Default</a:t>
                      </a:r>
                    </a:p>
                    <a:p>
                      <a:r>
                        <a:rPr lang="en-AU" sz="2000" dirty="0"/>
                        <a:t>Sends output to PowerShell host</a:t>
                      </a:r>
                    </a:p>
                    <a:p>
                      <a:r>
                        <a:rPr lang="en-AU" sz="2000" dirty="0"/>
                        <a:t>Paging</a:t>
                      </a:r>
                      <a:r>
                        <a:rPr lang="en-AU" sz="2000" baseline="0" dirty="0"/>
                        <a:t> switch parameter displays one page at a time</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02218921"/>
                  </a:ext>
                </a:extLst>
              </a:tr>
              <a:tr h="370840">
                <a:tc>
                  <a:txBody>
                    <a:bodyPr/>
                    <a:lstStyle/>
                    <a:p>
                      <a:r>
                        <a:rPr lang="en-AU" sz="2000" dirty="0"/>
                        <a:t>Out-Null</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Deletes output instead of sending it down the pipeline</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5977184"/>
                  </a:ext>
                </a:extLst>
              </a:tr>
              <a:tr h="370840">
                <a:tc>
                  <a:txBody>
                    <a:bodyPr/>
                    <a:lstStyle/>
                    <a:p>
                      <a:r>
                        <a:rPr lang="en-AU" sz="2000" dirty="0"/>
                        <a:t>Out-Printer</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Sends output to a printer</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559983819"/>
                  </a:ext>
                </a:extLst>
              </a:tr>
              <a:tr h="370840">
                <a:tc>
                  <a:txBody>
                    <a:bodyPr/>
                    <a:lstStyle/>
                    <a:p>
                      <a:r>
                        <a:rPr lang="en-AU" sz="2000" dirty="0"/>
                        <a:t>Out-String</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t>Sends objects to the host as a series of strings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840442630"/>
                  </a:ext>
                </a:extLst>
              </a:tr>
            </a:tbl>
          </a:graphicData>
        </a:graphic>
      </p:graphicFrame>
    </p:spTree>
    <p:extLst>
      <p:ext uri="{BB962C8B-B14F-4D97-AF65-F5344CB8AC3E}">
        <p14:creationId xmlns:p14="http://schemas.microsoft.com/office/powerpoint/2010/main" val="31531250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Out-</a:t>
            </a:r>
            <a:r>
              <a:rPr lang="en-AU" dirty="0" err="1">
                <a:latin typeface="Segoe UI Light" panose="020B0502040204020203" pitchFamily="34" charset="0"/>
                <a:cs typeface="Segoe UI Light" panose="020B0502040204020203" pitchFamily="34" charset="0"/>
              </a:rPr>
              <a:t>Gridview</a:t>
            </a:r>
            <a:endParaRPr lang="en-AU" dirty="0">
              <a:latin typeface="Segoe UI Light" panose="020B0502040204020203" pitchFamily="34" charset="0"/>
              <a:cs typeface="Segoe UI Light" panose="020B05020402040202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92802825"/>
              </p:ext>
            </p:extLst>
          </p:nvPr>
        </p:nvGraphicFramePr>
        <p:xfrm>
          <a:off x="1874708" y="1231416"/>
          <a:ext cx="9151434" cy="469966"/>
        </p:xfrm>
        <a:graphic>
          <a:graphicData uri="http://schemas.openxmlformats.org/drawingml/2006/table">
            <a:tbl>
              <a:tblPr firstRow="1" bandRow="1"/>
              <a:tblGrid>
                <a:gridCol w="9151434">
                  <a:extLst>
                    <a:ext uri="{9D8B030D-6E8A-4147-A177-3AD203B41FA5}">
                      <a16:colId xmlns:a16="http://schemas.microsoft.com/office/drawing/2014/main" val="1398114106"/>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Get-Process</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Out-</a:t>
                      </a:r>
                      <a:r>
                        <a:rPr lang="en-AU" sz="2000" dirty="0" err="1">
                          <a:solidFill>
                            <a:srgbClr val="E0FFFF"/>
                          </a:solidFill>
                          <a:latin typeface="Lucida Console" panose="020B0609040504020204" pitchFamily="49" charset="0"/>
                        </a:rPr>
                        <a:t>GridView</a:t>
                      </a:r>
                      <a:endParaRPr lang="en-AU" sz="20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25775682"/>
                  </a:ext>
                </a:extLst>
              </a:tr>
            </a:tbl>
          </a:graphicData>
        </a:graphic>
      </p:graphicFrame>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26836" y="1879488"/>
            <a:ext cx="6138328" cy="4689001"/>
          </a:xfrm>
          <a:prstGeom prst="rect">
            <a:avLst/>
          </a:prstGeom>
        </p:spPr>
      </p:pic>
    </p:spTree>
    <p:extLst>
      <p:ext uri="{BB962C8B-B14F-4D97-AF65-F5344CB8AC3E}">
        <p14:creationId xmlns:p14="http://schemas.microsoft.com/office/powerpoint/2010/main" val="30863710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Out-</a:t>
            </a:r>
            <a:r>
              <a:rPr lang="en-AU" dirty="0" err="1">
                <a:latin typeface="Segoe UI Light" panose="020B0502040204020203" pitchFamily="34" charset="0"/>
                <a:cs typeface="Segoe UI Light" panose="020B0502040204020203" pitchFamily="34" charset="0"/>
              </a:rPr>
              <a:t>Gridview</a:t>
            </a:r>
            <a:r>
              <a:rPr lang="en-AU" dirty="0">
                <a:latin typeface="Segoe UI Light" panose="020B0502040204020203" pitchFamily="34" charset="0"/>
                <a:cs typeface="Segoe UI Light" panose="020B0502040204020203" pitchFamily="34" charset="0"/>
              </a:rPr>
              <a:t> with </a:t>
            </a:r>
            <a:r>
              <a:rPr lang="en-AU" dirty="0" err="1">
                <a:latin typeface="Segoe UI Light" panose="020B0502040204020203" pitchFamily="34" charset="0"/>
                <a:cs typeface="Segoe UI Light" panose="020B0502040204020203" pitchFamily="34" charset="0"/>
              </a:rPr>
              <a:t>PassThru</a:t>
            </a:r>
            <a:endParaRPr lang="en-AU" dirty="0">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5791200" y="3276600"/>
            <a:ext cx="5626544" cy="3023742"/>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53347604"/>
              </p:ext>
            </p:extLst>
          </p:nvPr>
        </p:nvGraphicFramePr>
        <p:xfrm>
          <a:off x="1546012" y="1220043"/>
          <a:ext cx="9679996" cy="1524000"/>
        </p:xfrm>
        <a:graphic>
          <a:graphicData uri="http://schemas.openxmlformats.org/drawingml/2006/table">
            <a:tbl>
              <a:tblPr firstRow="1" bandRow="1"/>
              <a:tblGrid>
                <a:gridCol w="9679996">
                  <a:extLst>
                    <a:ext uri="{9D8B030D-6E8A-4147-A177-3AD203B41FA5}">
                      <a16:colId xmlns:a16="http://schemas.microsoft.com/office/drawing/2014/main" val="92050622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1" dirty="0">
                          <a:solidFill>
                            <a:schemeClr val="tx1"/>
                          </a:solidFill>
                          <a:latin typeface="Segoe UI Light" panose="020B0502040204020203" pitchFamily="34" charset="0"/>
                          <a:cs typeface="Segoe UI Light" panose="020B0502040204020203" pitchFamily="34" charset="0"/>
                        </a:rPr>
                        <a:t>Step 1:</a:t>
                      </a:r>
                      <a:r>
                        <a:rPr lang="en-AU" sz="2400" b="1" baseline="0" dirty="0">
                          <a:solidFill>
                            <a:schemeClr val="tx1"/>
                          </a:solidFill>
                          <a:latin typeface="Segoe UI Light" panose="020B0502040204020203" pitchFamily="34" charset="0"/>
                          <a:cs typeface="Segoe UI Light" panose="020B0502040204020203" pitchFamily="34" charset="0"/>
                        </a:rPr>
                        <a:t> </a:t>
                      </a:r>
                      <a:r>
                        <a:rPr lang="en-AU" sz="2400" b="0" baseline="0" dirty="0">
                          <a:solidFill>
                            <a:schemeClr val="tx1"/>
                          </a:solidFill>
                          <a:latin typeface="Segoe UI Light" panose="020B0502040204020203" pitchFamily="34" charset="0"/>
                          <a:cs typeface="Segoe UI Light" panose="020B0502040204020203" pitchFamily="34" charset="0"/>
                        </a:rPr>
                        <a:t>Send Get-Process output to Out-</a:t>
                      </a:r>
                      <a:r>
                        <a:rPr lang="en-AU" sz="2400" b="0" baseline="0" dirty="0" err="1">
                          <a:solidFill>
                            <a:schemeClr val="tx1"/>
                          </a:solidFill>
                          <a:latin typeface="Segoe UI Light" panose="020B0502040204020203" pitchFamily="34" charset="0"/>
                          <a:cs typeface="Segoe UI Light" panose="020B0502040204020203" pitchFamily="34" charset="0"/>
                        </a:rPr>
                        <a:t>Gridview</a:t>
                      </a:r>
                      <a:r>
                        <a:rPr lang="en-AU" sz="2400" b="0" baseline="0" dirty="0">
                          <a:solidFill>
                            <a:schemeClr val="tx1"/>
                          </a:solidFill>
                          <a:latin typeface="Segoe UI Light" panose="020B0502040204020203" pitchFamily="34" charset="0"/>
                          <a:cs typeface="Segoe UI Light" panose="020B0502040204020203" pitchFamily="34" charset="0"/>
                        </a:rPr>
                        <a:t> with </a:t>
                      </a:r>
                      <a:r>
                        <a:rPr lang="en-AU" sz="2400" b="0" baseline="0" dirty="0" err="1">
                          <a:solidFill>
                            <a:schemeClr val="tx1"/>
                          </a:solidFill>
                          <a:latin typeface="Segoe UI Light" panose="020B0502040204020203" pitchFamily="34" charset="0"/>
                          <a:cs typeface="Segoe UI Light" panose="020B0502040204020203" pitchFamily="34" charset="0"/>
                        </a:rPr>
                        <a:t>PassThru</a:t>
                      </a:r>
                      <a:r>
                        <a:rPr lang="en-AU" sz="2400" b="0" baseline="0" dirty="0">
                          <a:solidFill>
                            <a:schemeClr val="tx1"/>
                          </a:solidFill>
                          <a:latin typeface="Segoe UI Light" panose="020B0502040204020203" pitchFamily="34" charset="0"/>
                          <a:cs typeface="Segoe UI Light" panose="020B0502040204020203" pitchFamily="34" charset="0"/>
                        </a:rPr>
                        <a:t> switch parameter, followed by export to CSV</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92768590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Get-Process</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Out-</a:t>
                      </a:r>
                      <a:r>
                        <a:rPr lang="en-AU" sz="2000" dirty="0" err="1">
                          <a:solidFill>
                            <a:srgbClr val="E0FFFF"/>
                          </a:solidFill>
                          <a:latin typeface="Lucida Console" panose="020B0609040504020204" pitchFamily="49" charset="0"/>
                        </a:rPr>
                        <a:t>GridView</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PassThru</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a:solidFill>
                            <a:srgbClr val="E0FFFF"/>
                          </a:solidFill>
                          <a:latin typeface="Lucida Console" panose="020B0609040504020204" pitchFamily="49" charset="0"/>
                        </a:rPr>
                        <a:t>Export-Csv</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c:\scripts\iExploreProcesses.csv</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NoTypeInformation</a:t>
                      </a:r>
                      <a:r>
                        <a:rPr lang="en-AU" sz="2000" dirty="0">
                          <a:solidFill>
                            <a:srgbClr val="FFE4B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479848799"/>
                  </a:ext>
                </a:extLst>
              </a:tr>
            </a:tbl>
          </a:graphicData>
        </a:graphic>
      </p:graphicFrame>
      <p:sp>
        <p:nvSpPr>
          <p:cNvPr id="14" name="TextBox 13"/>
          <p:cNvSpPr txBox="1"/>
          <p:nvPr/>
        </p:nvSpPr>
        <p:spPr>
          <a:xfrm>
            <a:off x="6540287" y="4448754"/>
            <a:ext cx="4619609" cy="461665"/>
          </a:xfrm>
          <a:prstGeom prst="rect">
            <a:avLst/>
          </a:prstGeom>
          <a:noFill/>
        </p:spPr>
        <p:txBody>
          <a:bodyPr wrap="square" rtlCol="0">
            <a:spAutoFit/>
          </a:bodyPr>
          <a:lstStyle/>
          <a:p>
            <a:r>
              <a:rPr lang="en-AU" sz="2400" b="1" dirty="0">
                <a:latin typeface="Segoe UI Light" panose="020B0502040204020203" pitchFamily="34" charset="0"/>
                <a:cs typeface="Segoe UI Light" panose="020B0502040204020203" pitchFamily="34" charset="0"/>
              </a:rPr>
              <a:t>Step 3: </a:t>
            </a:r>
            <a:r>
              <a:rPr lang="en-AU" sz="2400" dirty="0">
                <a:latin typeface="Segoe UI Light" panose="020B0502040204020203" pitchFamily="34" charset="0"/>
                <a:cs typeface="Segoe UI Light" panose="020B0502040204020203" pitchFamily="34" charset="0"/>
              </a:rPr>
              <a:t>View filtered output in CSV</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201047" y="2879772"/>
            <a:ext cx="4012987" cy="3838509"/>
          </a:xfrm>
          <a:prstGeom prst="rect">
            <a:avLst/>
          </a:prstGeom>
        </p:spPr>
      </p:pic>
      <p:sp>
        <p:nvSpPr>
          <p:cNvPr id="13" name="TextBox 12"/>
          <p:cNvSpPr txBox="1"/>
          <p:nvPr/>
        </p:nvSpPr>
        <p:spPr>
          <a:xfrm>
            <a:off x="1419590" y="4632638"/>
            <a:ext cx="3692844" cy="830997"/>
          </a:xfrm>
          <a:prstGeom prst="rect">
            <a:avLst/>
          </a:prstGeom>
          <a:noFill/>
        </p:spPr>
        <p:txBody>
          <a:bodyPr wrap="square" rtlCol="0">
            <a:spAutoFit/>
          </a:bodyPr>
          <a:lstStyle/>
          <a:p>
            <a:r>
              <a:rPr lang="en-AU" sz="2400" b="1" dirty="0">
                <a:latin typeface="Segoe UI Light" panose="020B0502040204020203" pitchFamily="34" charset="0"/>
                <a:cs typeface="Segoe UI Light" panose="020B0502040204020203" pitchFamily="34" charset="0"/>
              </a:rPr>
              <a:t>Step 2: </a:t>
            </a:r>
            <a:r>
              <a:rPr lang="en-AU" sz="2400" dirty="0">
                <a:latin typeface="Segoe UI Light" panose="020B0502040204020203" pitchFamily="34" charset="0"/>
                <a:cs typeface="Segoe UI Light" panose="020B0502040204020203" pitchFamily="34" charset="0"/>
              </a:rPr>
              <a:t>Filter using GUI. Click to select output items</a:t>
            </a:r>
          </a:p>
        </p:txBody>
      </p:sp>
    </p:spTree>
    <p:extLst>
      <p:ext uri="{BB962C8B-B14F-4D97-AF65-F5344CB8AC3E}">
        <p14:creationId xmlns:p14="http://schemas.microsoft.com/office/powerpoint/2010/main" val="35575658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name="HIDDEN - Slide33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Out-* Cmdlets</a:t>
            </a:r>
            <a:endParaRPr lang="en-US" sz="3600" dirty="0">
              <a:solidFill>
                <a:schemeClr val="tx1"/>
              </a:solidFill>
            </a:endParaRPr>
          </a:p>
        </p:txBody>
      </p:sp>
    </p:spTree>
    <p:extLst>
      <p:ext uri="{BB962C8B-B14F-4D97-AF65-F5344CB8AC3E}">
        <p14:creationId xmlns:p14="http://schemas.microsoft.com/office/powerpoint/2010/main" val="2833120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name="HIDDEN - Slide338">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614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265176" y="292608"/>
            <a:ext cx="8001000" cy="1514261"/>
          </a:xfrm>
        </p:spPr>
        <p:txBody>
          <a:bodyPr/>
          <a:lstStyle/>
          <a:p>
            <a:r>
              <a:rPr lang="en-US"/>
              <a:t>Understanding the Windows PowerShell Pipeline</a:t>
            </a:r>
            <a:endParaRPr lang="en-US" dirty="0"/>
          </a:p>
        </p:txBody>
      </p:sp>
    </p:spTree>
    <p:extLst>
      <p:ext uri="{BB962C8B-B14F-4D97-AF65-F5344CB8AC3E}">
        <p14:creationId xmlns:p14="http://schemas.microsoft.com/office/powerpoint/2010/main" val="1827890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HIDDEN - Slide34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Working with Pipelining</a:t>
            </a:r>
            <a:endParaRPr lang="en-US" dirty="0"/>
          </a:p>
        </p:txBody>
      </p:sp>
    </p:spTree>
    <p:extLst>
      <p:ext uri="{BB962C8B-B14F-4D97-AF65-F5344CB8AC3E}">
        <p14:creationId xmlns:p14="http://schemas.microsoft.com/office/powerpoint/2010/main" val="76304715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HIDDEN - Slide341">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Work with advanced Pipeline objects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Working with Pipelining, you will be able to:</a:t>
            </a:r>
            <a:endParaRPr lang="en-US" dirty="0"/>
          </a:p>
        </p:txBody>
      </p:sp>
    </p:spTree>
    <p:extLst>
      <p:ext uri="{BB962C8B-B14F-4D97-AF65-F5344CB8AC3E}">
        <p14:creationId xmlns:p14="http://schemas.microsoft.com/office/powerpoint/2010/main" val="304186745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Comparison Operators - Basic</a:t>
            </a:r>
            <a:endParaRPr lang="en-AU" dirty="0"/>
          </a:p>
        </p:txBody>
      </p:sp>
      <p:sp>
        <p:nvSpPr>
          <p:cNvPr id="3" name="Content Placeholder 2"/>
          <p:cNvSpPr>
            <a:spLocks noGrp="1"/>
          </p:cNvSpPr>
          <p:nvPr>
            <p:ph type="body" sz="quarter" idx="10"/>
          </p:nvPr>
        </p:nvSpPr>
        <p:spPr/>
        <p:txBody>
          <a:bodyPr/>
          <a:lstStyle/>
          <a:p>
            <a:r>
              <a:rPr lang="en-AU"/>
              <a:t>No Wildcards</a:t>
            </a:r>
            <a:endParaRPr lang="en-AU" dirty="0"/>
          </a:p>
        </p:txBody>
      </p:sp>
      <p:graphicFrame>
        <p:nvGraphicFramePr>
          <p:cNvPr id="9" name="Table 8">
            <a:extLst>
              <a:ext uri="{FF2B5EF4-FFF2-40B4-BE49-F238E27FC236}">
                <a16:creationId xmlns:a16="http://schemas.microsoft.com/office/drawing/2014/main" id="{F4BA851C-4EA8-4A66-B400-1F586B5ABB19}"/>
              </a:ext>
            </a:extLst>
          </p:cNvPr>
          <p:cNvGraphicFramePr>
            <a:graphicFrameLocks noGrp="1"/>
          </p:cNvGraphicFramePr>
          <p:nvPr>
            <p:extLst>
              <p:ext uri="{D42A27DB-BD31-4B8C-83A1-F6EECF244321}">
                <p14:modId xmlns:p14="http://schemas.microsoft.com/office/powerpoint/2010/main" val="489192930"/>
              </p:ext>
            </p:extLst>
          </p:nvPr>
        </p:nvGraphicFramePr>
        <p:xfrm>
          <a:off x="2902902" y="2362200"/>
          <a:ext cx="6386196" cy="2743200"/>
        </p:xfrm>
        <a:graphic>
          <a:graphicData uri="http://schemas.openxmlformats.org/drawingml/2006/table">
            <a:tbl>
              <a:tblPr firstCol="1" lastCol="1" bandRow="1"/>
              <a:tblGrid>
                <a:gridCol w="773741">
                  <a:extLst>
                    <a:ext uri="{9D8B030D-6E8A-4147-A177-3AD203B41FA5}">
                      <a16:colId xmlns:a16="http://schemas.microsoft.com/office/drawing/2014/main" val="2399390832"/>
                    </a:ext>
                  </a:extLst>
                </a:gridCol>
                <a:gridCol w="3776237">
                  <a:extLst>
                    <a:ext uri="{9D8B030D-6E8A-4147-A177-3AD203B41FA5}">
                      <a16:colId xmlns:a16="http://schemas.microsoft.com/office/drawing/2014/main" val="357771948"/>
                    </a:ext>
                  </a:extLst>
                </a:gridCol>
                <a:gridCol w="918109">
                  <a:extLst>
                    <a:ext uri="{9D8B030D-6E8A-4147-A177-3AD203B41FA5}">
                      <a16:colId xmlns:a16="http://schemas.microsoft.com/office/drawing/2014/main" val="2892526221"/>
                    </a:ext>
                  </a:extLst>
                </a:gridCol>
                <a:gridCol w="918109">
                  <a:extLst>
                    <a:ext uri="{9D8B030D-6E8A-4147-A177-3AD203B41FA5}">
                      <a16:colId xmlns:a16="http://schemas.microsoft.com/office/drawing/2014/main" val="72497467"/>
                    </a:ext>
                  </a:extLst>
                </a:gridCol>
              </a:tblGrid>
              <a:tr h="3026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eq</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Equals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ceq</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ieq</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785637857"/>
                  </a:ext>
                </a:extLst>
              </a:tr>
              <a:tr h="4550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-ne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Not Equals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cne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ine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649981267"/>
                  </a:ext>
                </a:extLst>
              </a:tr>
              <a:tr h="4550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gt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Greater Than</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cgt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igt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1347687051"/>
                  </a:ext>
                </a:extLst>
              </a:tr>
              <a:tr h="4550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ge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Greater Than or Equal To</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cge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ige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1846532784"/>
                  </a:ext>
                </a:extLst>
              </a:tr>
              <a:tr h="4550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lt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Less Than</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clt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ilt</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2554200689"/>
                  </a:ext>
                </a:extLst>
              </a:tr>
              <a:tr h="45502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latin typeface="Segoe UI Light" panose="020B0502040204020203" pitchFamily="34" charset="0"/>
                          <a:cs typeface="Segoe UI Light" panose="020B0502040204020203" pitchFamily="34" charset="0"/>
                        </a:rPr>
                        <a:t>Less Than or Equal To</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cle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ile</a:t>
                      </a:r>
                      <a:endParaRPr lang="en-AU" sz="24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2963522525"/>
                  </a:ext>
                </a:extLst>
              </a:tr>
            </a:tbl>
          </a:graphicData>
        </a:graphic>
      </p:graphicFrame>
      <p:sp>
        <p:nvSpPr>
          <p:cNvPr id="10" name="Rectangular Callout 17">
            <a:extLst>
              <a:ext uri="{FF2B5EF4-FFF2-40B4-BE49-F238E27FC236}">
                <a16:creationId xmlns:a16="http://schemas.microsoft.com/office/drawing/2014/main" id="{EFC33A09-EB4F-46C0-8BCB-78E672A23812}"/>
              </a:ext>
            </a:extLst>
          </p:cNvPr>
          <p:cNvSpPr/>
          <p:nvPr/>
        </p:nvSpPr>
        <p:spPr>
          <a:xfrm>
            <a:off x="6858000" y="5410200"/>
            <a:ext cx="1843548" cy="616489"/>
          </a:xfrm>
          <a:prstGeom prst="wedgeRectCallout">
            <a:avLst>
              <a:gd name="adj1" fmla="val 11967"/>
              <a:gd name="adj2" fmla="val -94643"/>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Case-Sensitive Version</a:t>
            </a:r>
          </a:p>
        </p:txBody>
      </p:sp>
      <p:sp>
        <p:nvSpPr>
          <p:cNvPr id="6" name="Rectangular Callout 17">
            <a:extLst>
              <a:ext uri="{FF2B5EF4-FFF2-40B4-BE49-F238E27FC236}">
                <a16:creationId xmlns:a16="http://schemas.microsoft.com/office/drawing/2014/main" id="{FCFF3CB8-8618-4C43-978C-A8279D688AFA}"/>
              </a:ext>
            </a:extLst>
          </p:cNvPr>
          <p:cNvSpPr/>
          <p:nvPr/>
        </p:nvSpPr>
        <p:spPr>
          <a:xfrm>
            <a:off x="8382000" y="1223642"/>
            <a:ext cx="2057400" cy="616489"/>
          </a:xfrm>
          <a:prstGeom prst="wedgeRectCallout">
            <a:avLst>
              <a:gd name="adj1" fmla="val -19496"/>
              <a:gd name="adj2" fmla="val 131163"/>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Case-Insensitive Version</a:t>
            </a:r>
          </a:p>
        </p:txBody>
      </p:sp>
    </p:spTree>
    <p:extLst>
      <p:ext uri="{BB962C8B-B14F-4D97-AF65-F5344CB8AC3E}">
        <p14:creationId xmlns:p14="http://schemas.microsoft.com/office/powerpoint/2010/main" val="38718728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name="HIDDEN - Slide34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Pipeline Variable</a:t>
            </a:r>
            <a:endParaRPr lang="en-US" dirty="0"/>
          </a:p>
        </p:txBody>
      </p:sp>
    </p:spTree>
    <p:extLst>
      <p:ext uri="{BB962C8B-B14F-4D97-AF65-F5344CB8AC3E}">
        <p14:creationId xmlns:p14="http://schemas.microsoft.com/office/powerpoint/2010/main" val="100526043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124A05-1759-4BF0-A785-AE2324F8BC14}"/>
              </a:ext>
            </a:extLst>
          </p:cNvPr>
          <p:cNvSpPr>
            <a:spLocks noGrp="1"/>
          </p:cNvSpPr>
          <p:nvPr>
            <p:ph type="body" sz="quarter" idx="10"/>
          </p:nvPr>
        </p:nvSpPr>
        <p:spPr>
          <a:xfrm>
            <a:off x="269239" y="1189177"/>
            <a:ext cx="11653523" cy="4752070"/>
          </a:xfrm>
        </p:spPr>
        <p:txBody>
          <a:bodyPr/>
          <a:lstStyle/>
          <a:p>
            <a:pPr marL="285750" indent="-285750"/>
            <a:r>
              <a:rPr lang="en-AU" dirty="0">
                <a:latin typeface="Segoe UI Light" panose="020B0502040204020203" pitchFamily="34" charset="0"/>
                <a:cs typeface="Segoe UI Light" panose="020B0502040204020203" pitchFamily="34" charset="0"/>
              </a:rPr>
              <a:t>When multiple objects are piped, PowerShell sends objects one at a time</a:t>
            </a:r>
          </a:p>
          <a:p>
            <a:pPr marL="285750" indent="-285750"/>
            <a:endParaRPr lang="en-AU" dirty="0">
              <a:latin typeface="Segoe UI Light" panose="020B0502040204020203" pitchFamily="34" charset="0"/>
              <a:cs typeface="Segoe UI Light" panose="020B0502040204020203" pitchFamily="34" charset="0"/>
            </a:endParaRPr>
          </a:p>
          <a:p>
            <a:pPr marL="285750" indent="-285750"/>
            <a:r>
              <a:rPr lang="en-AU" dirty="0">
                <a:latin typeface="Segoe UI Light" panose="020B0502040204020203" pitchFamily="34" charset="0"/>
                <a:cs typeface="Segoe UI Light" panose="020B0502040204020203" pitchFamily="34" charset="0"/>
              </a:rPr>
              <a:t>Built-in variables $_ and $</a:t>
            </a:r>
            <a:r>
              <a:rPr lang="en-AU" dirty="0" err="1">
                <a:latin typeface="Segoe UI Light" panose="020B0502040204020203" pitchFamily="34" charset="0"/>
                <a:cs typeface="Segoe UI Light" panose="020B0502040204020203" pitchFamily="34" charset="0"/>
              </a:rPr>
              <a:t>PSItem</a:t>
            </a:r>
            <a:r>
              <a:rPr lang="en-AU" dirty="0">
                <a:latin typeface="Segoe UI Light" panose="020B0502040204020203" pitchFamily="34" charset="0"/>
                <a:cs typeface="Segoe UI Light" panose="020B0502040204020203" pitchFamily="34" charset="0"/>
              </a:rPr>
              <a:t> represent current object on pipeline</a:t>
            </a:r>
          </a:p>
          <a:p>
            <a:pPr marL="285750" indent="-285750"/>
            <a:endParaRPr lang="en-AU" dirty="0">
              <a:latin typeface="Segoe UI Light" panose="020B0502040204020203" pitchFamily="34" charset="0"/>
              <a:cs typeface="Segoe UI Light" panose="020B0502040204020203" pitchFamily="34" charset="0"/>
            </a:endParaRPr>
          </a:p>
          <a:p>
            <a:pPr marL="285750" indent="-285750"/>
            <a:r>
              <a:rPr lang="en-AU" dirty="0">
                <a:latin typeface="Segoe UI Light" panose="020B0502040204020203" pitchFamily="34" charset="0"/>
                <a:cs typeface="Segoe UI Light" panose="020B0502040204020203" pitchFamily="34" charset="0"/>
              </a:rPr>
              <a:t>Used to perform an action on every object</a:t>
            </a:r>
          </a:p>
          <a:p>
            <a:pPr marL="285750" indent="-285750"/>
            <a:endParaRPr lang="en-AU" dirty="0">
              <a:latin typeface="Segoe UI Light" panose="020B0502040204020203" pitchFamily="34" charset="0"/>
              <a:cs typeface="Segoe UI Light" panose="020B0502040204020203" pitchFamily="34" charset="0"/>
            </a:endParaRPr>
          </a:p>
          <a:p>
            <a:pPr marL="285750" indent="-285750"/>
            <a:r>
              <a:rPr lang="en-AU" dirty="0">
                <a:latin typeface="Segoe UI Light" panose="020B0502040204020203" pitchFamily="34" charset="0"/>
                <a:cs typeface="Segoe UI Light" panose="020B0502040204020203" pitchFamily="34" charset="0"/>
              </a:rPr>
              <a:t>Use -</a:t>
            </a:r>
            <a:r>
              <a:rPr lang="en-AU" dirty="0" err="1">
                <a:latin typeface="Segoe UI Light" panose="020B0502040204020203" pitchFamily="34" charset="0"/>
                <a:cs typeface="Segoe UI Light" panose="020B0502040204020203" pitchFamily="34" charset="0"/>
              </a:rPr>
              <a:t>PipelineVariable</a:t>
            </a:r>
            <a:r>
              <a:rPr lang="en-AU" dirty="0">
                <a:latin typeface="Segoe UI Light" panose="020B0502040204020203" pitchFamily="34" charset="0"/>
                <a:cs typeface="Segoe UI Light" panose="020B0502040204020203" pitchFamily="34" charset="0"/>
              </a:rPr>
              <a:t> parameter to name your own variable on the pipeline</a:t>
            </a:r>
          </a:p>
          <a:p>
            <a:pPr marL="285750" indent="-285750"/>
            <a:endParaRPr lang="en-AU" dirty="0">
              <a:latin typeface="Segoe UI Light" panose="020B0502040204020203" pitchFamily="34" charset="0"/>
              <a:cs typeface="Segoe UI Light" panose="020B0502040204020203" pitchFamily="34" charset="0"/>
            </a:endParaRPr>
          </a:p>
          <a:p>
            <a:pPr marL="285750" indent="-285750"/>
            <a:r>
              <a:rPr lang="en-AU" dirty="0">
                <a:latin typeface="Segoe UI Light" panose="020B0502040204020203" pitchFamily="34" charset="0"/>
                <a:cs typeface="Segoe UI Light" panose="020B0502040204020203" pitchFamily="34" charset="0"/>
              </a:rPr>
              <a:t>Scoped only to current pipeline</a:t>
            </a:r>
            <a:endParaRPr lang="nl-NL" dirty="0"/>
          </a:p>
        </p:txBody>
      </p:sp>
      <p:sp>
        <p:nvSpPr>
          <p:cNvPr id="3" name="Title 2">
            <a:extLst>
              <a:ext uri="{FF2B5EF4-FFF2-40B4-BE49-F238E27FC236}">
                <a16:creationId xmlns:a16="http://schemas.microsoft.com/office/drawing/2014/main" id="{8FCE4A95-AFFE-4E8D-B70B-F056F26274FA}"/>
              </a:ext>
            </a:extLst>
          </p:cNvPr>
          <p:cNvSpPr>
            <a:spLocks noGrp="1"/>
          </p:cNvSpPr>
          <p:nvPr>
            <p:ph type="title"/>
          </p:nvPr>
        </p:nvSpPr>
        <p:spPr/>
        <p:txBody>
          <a:bodyPr/>
          <a:lstStyle/>
          <a:p>
            <a:r>
              <a:rPr lang="en-US" dirty="0"/>
              <a:t>Pipeline Variables</a:t>
            </a:r>
            <a:endParaRPr lang="nl-NL" dirty="0"/>
          </a:p>
        </p:txBody>
      </p:sp>
    </p:spTree>
    <p:extLst>
      <p:ext uri="{BB962C8B-B14F-4D97-AF65-F5344CB8AC3E}">
        <p14:creationId xmlns:p14="http://schemas.microsoft.com/office/powerpoint/2010/main" val="37178395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numCol="2"/>
          <a:lstStyle/>
          <a:p>
            <a:endParaRPr lang="en-US" sz="2400" dirty="0"/>
          </a:p>
          <a:p>
            <a:endParaRPr lang="en-US" sz="2400" dirty="0"/>
          </a:p>
        </p:txBody>
      </p:sp>
      <p:sp>
        <p:nvSpPr>
          <p:cNvPr id="6" name="Title 5"/>
          <p:cNvSpPr>
            <a:spLocks noGrp="1"/>
          </p:cNvSpPr>
          <p:nvPr>
            <p:ph type="title"/>
          </p:nvPr>
        </p:nvSpPr>
        <p:spPr/>
        <p:txBody>
          <a:bodyPr/>
          <a:lstStyle/>
          <a:p>
            <a:r>
              <a:rPr lang="en-US" dirty="0"/>
              <a:t>Pipeline Variables - Examples</a:t>
            </a:r>
          </a:p>
        </p:txBody>
      </p:sp>
      <p:graphicFrame>
        <p:nvGraphicFramePr>
          <p:cNvPr id="29" name="Table 28"/>
          <p:cNvGraphicFramePr>
            <a:graphicFrameLocks noGrp="1"/>
          </p:cNvGraphicFramePr>
          <p:nvPr>
            <p:extLst>
              <p:ext uri="{D42A27DB-BD31-4B8C-83A1-F6EECF244321}">
                <p14:modId xmlns:p14="http://schemas.microsoft.com/office/powerpoint/2010/main" val="1809805644"/>
              </p:ext>
            </p:extLst>
          </p:nvPr>
        </p:nvGraphicFramePr>
        <p:xfrm>
          <a:off x="533400" y="1971582"/>
          <a:ext cx="10863580" cy="1280160"/>
        </p:xfrm>
        <a:graphic>
          <a:graphicData uri="http://schemas.openxmlformats.org/drawingml/2006/table">
            <a:tbl>
              <a:tblPr firstRow="1" bandRow="1"/>
              <a:tblGrid>
                <a:gridCol w="10863580">
                  <a:extLst>
                    <a:ext uri="{9D8B030D-6E8A-4147-A177-3AD203B41FA5}">
                      <a16:colId xmlns:a16="http://schemas.microsoft.com/office/drawing/2014/main" val="43226652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Both lines produce the same result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253892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Get-Process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Where-Object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$psitem</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ws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gt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100MB</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Get-Process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Where-Object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$_</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ws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gt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100MB</a:t>
                      </a:r>
                      <a:r>
                        <a:rPr lang="en-AU" sz="24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69804316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7502439"/>
              </p:ext>
            </p:extLst>
          </p:nvPr>
        </p:nvGraphicFramePr>
        <p:xfrm>
          <a:off x="533400" y="4038600"/>
          <a:ext cx="10863580" cy="1280160"/>
        </p:xfrm>
        <a:graphic>
          <a:graphicData uri="http://schemas.openxmlformats.org/drawingml/2006/table">
            <a:tbl>
              <a:tblPr firstRow="1" bandRow="1"/>
              <a:tblGrid>
                <a:gridCol w="10863580">
                  <a:extLst>
                    <a:ext uri="{9D8B030D-6E8A-4147-A177-3AD203B41FA5}">
                      <a16:colId xmlns:a16="http://schemas.microsoft.com/office/drawing/2014/main" val="178231506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Storing cmdlet output in a user-defined </a:t>
                      </a:r>
                      <a:r>
                        <a:rPr lang="en-AU" sz="2400" b="0" dirty="0">
                          <a:solidFill>
                            <a:schemeClr val="bg1"/>
                          </a:solidFill>
                          <a:latin typeface="Segoe UI Light" panose="020B0502040204020203" pitchFamily="34" charset="0"/>
                          <a:cs typeface="Segoe UI Light" panose="020B0502040204020203" pitchFamily="34" charset="0"/>
                        </a:rPr>
                        <a:t>variable</a:t>
                      </a:r>
                      <a:endParaRPr lang="en-AU" sz="2400" b="0" dirty="0">
                        <a:solidFill>
                          <a:schemeClr val="tx2">
                            <a:lumMod val="75000"/>
                          </a:schemeClr>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31278105"/>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t> </a:t>
                      </a:r>
                      <a:r>
                        <a:rPr lang="en-AU" sz="2400" dirty="0">
                          <a:solidFill>
                            <a:srgbClr val="E0FFFF"/>
                          </a:solidFill>
                          <a:latin typeface="Lucida Console" panose="020B0609040504020204" pitchFamily="49" charset="0"/>
                        </a:rPr>
                        <a:t>Get-Process</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PipelineVariable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CurrentProcess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Where-Object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$CurrentProcess</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ws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gt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100MB</a:t>
                      </a:r>
                      <a:r>
                        <a:rPr lang="en-AU" sz="24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626347968"/>
                  </a:ext>
                </a:extLst>
              </a:tr>
            </a:tbl>
          </a:graphicData>
        </a:graphic>
      </p:graphicFrame>
      <p:sp>
        <p:nvSpPr>
          <p:cNvPr id="2" name="TextBox 1">
            <a:extLst>
              <a:ext uri="{FF2B5EF4-FFF2-40B4-BE49-F238E27FC236}">
                <a16:creationId xmlns:a16="http://schemas.microsoft.com/office/drawing/2014/main" id="{09B3D892-2498-4B66-A174-05807DF7CF57}"/>
              </a:ext>
            </a:extLst>
          </p:cNvPr>
          <p:cNvSpPr txBox="1"/>
          <p:nvPr/>
        </p:nvSpPr>
        <p:spPr>
          <a:xfrm>
            <a:off x="381000" y="1343718"/>
            <a:ext cx="385188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Default Pipeline variables:</a:t>
            </a:r>
            <a:endParaRPr lang="nl-NL" sz="2400" dirty="0" err="1">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9A86CB8C-FCA6-4A29-AC84-C201F2B0ADCA}"/>
              </a:ext>
            </a:extLst>
          </p:cNvPr>
          <p:cNvSpPr txBox="1"/>
          <p:nvPr/>
        </p:nvSpPr>
        <p:spPr>
          <a:xfrm>
            <a:off x="381000" y="3419382"/>
            <a:ext cx="34302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User defined variables:</a:t>
            </a:r>
            <a:endParaRPr lang="nl-NL"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671564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name="HIDDEN - Slide34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Pipeline Variables</a:t>
            </a:r>
            <a:endParaRPr lang="en-US" sz="3600" dirty="0">
              <a:solidFill>
                <a:schemeClr val="tx1"/>
              </a:solidFill>
            </a:endParaRPr>
          </a:p>
        </p:txBody>
      </p:sp>
    </p:spTree>
    <p:extLst>
      <p:ext uri="{BB962C8B-B14F-4D97-AF65-F5344CB8AC3E}">
        <p14:creationId xmlns:p14="http://schemas.microsoft.com/office/powerpoint/2010/main" val="361184265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name="HIDDEN - Slide34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More Object Cmdlets</a:t>
            </a:r>
            <a:endParaRPr lang="en-US" dirty="0"/>
          </a:p>
        </p:txBody>
      </p:sp>
    </p:spTree>
    <p:extLst>
      <p:ext uri="{BB962C8B-B14F-4D97-AF65-F5344CB8AC3E}">
        <p14:creationId xmlns:p14="http://schemas.microsoft.com/office/powerpoint/2010/main" val="117689786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Other Object Cmdlets</a:t>
            </a:r>
            <a:endParaRPr lang="en-AU" dirty="0"/>
          </a:p>
        </p:txBody>
      </p:sp>
      <p:graphicFrame>
        <p:nvGraphicFramePr>
          <p:cNvPr id="7" name="Table 6">
            <a:extLst>
              <a:ext uri="{FF2B5EF4-FFF2-40B4-BE49-F238E27FC236}">
                <a16:creationId xmlns:a16="http://schemas.microsoft.com/office/drawing/2014/main" id="{4C956EB7-F058-4B17-9B01-2AD7A9BF71F4}"/>
              </a:ext>
            </a:extLst>
          </p:cNvPr>
          <p:cNvGraphicFramePr>
            <a:graphicFrameLocks noGrp="1"/>
          </p:cNvGraphicFramePr>
          <p:nvPr>
            <p:extLst>
              <p:ext uri="{D42A27DB-BD31-4B8C-83A1-F6EECF244321}">
                <p14:modId xmlns:p14="http://schemas.microsoft.com/office/powerpoint/2010/main" val="390663664"/>
              </p:ext>
            </p:extLst>
          </p:nvPr>
        </p:nvGraphicFramePr>
        <p:xfrm>
          <a:off x="650021" y="1656081"/>
          <a:ext cx="10932379" cy="3566160"/>
        </p:xfrm>
        <a:graphic>
          <a:graphicData uri="http://schemas.openxmlformats.org/drawingml/2006/table">
            <a:tbl>
              <a:tblPr firstRow="1" bandRow="1">
                <a:tableStyleId>{073A0DAA-6AF3-43AB-8588-CEC1D06C72B9}</a:tableStyleId>
              </a:tblPr>
              <a:tblGrid>
                <a:gridCol w="2397979">
                  <a:extLst>
                    <a:ext uri="{9D8B030D-6E8A-4147-A177-3AD203B41FA5}">
                      <a16:colId xmlns:a16="http://schemas.microsoft.com/office/drawing/2014/main" val="4098150531"/>
                    </a:ext>
                  </a:extLst>
                </a:gridCol>
                <a:gridCol w="8534400">
                  <a:extLst>
                    <a:ext uri="{9D8B030D-6E8A-4147-A177-3AD203B41FA5}">
                      <a16:colId xmlns:a16="http://schemas.microsoft.com/office/drawing/2014/main" val="497809766"/>
                    </a:ext>
                  </a:extLst>
                </a:gridCol>
              </a:tblGrid>
              <a:tr h="370840">
                <a:tc>
                  <a:txBody>
                    <a:bodyPr/>
                    <a:lstStyle/>
                    <a:p>
                      <a:r>
                        <a:rPr lang="en-AU" sz="2400" dirty="0"/>
                        <a:t>Cmdlet</a:t>
                      </a:r>
                      <a:endParaRPr lang="en-AU" sz="2400" dirty="0">
                        <a:latin typeface="Segoe UI Light" panose="020B0502040204020203" pitchFamily="34" charset="0"/>
                        <a:cs typeface="Segoe UI Light" panose="020B0502040204020203" pitchFamily="34" charset="0"/>
                      </a:endParaRPr>
                    </a:p>
                  </a:txBody>
                  <a:tcPr/>
                </a:tc>
                <a:tc>
                  <a:txBody>
                    <a:bodyPr/>
                    <a:lstStyle/>
                    <a:p>
                      <a:pPr marL="0" indent="0">
                        <a:buFont typeface="Arial" panose="020B0604020202020204" pitchFamily="34" charset="0"/>
                        <a:buNone/>
                      </a:pPr>
                      <a:r>
                        <a:rPr lang="en-AU" sz="2400" dirty="0" err="1"/>
                        <a:t>Usecase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9276680"/>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ForEach</a:t>
                      </a:r>
                      <a:r>
                        <a:rPr lang="en-AU" sz="2400" dirty="0"/>
                        <a:t>-Object</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Performs an operation against each item.</a:t>
                      </a:r>
                    </a:p>
                    <a:p>
                      <a:r>
                        <a:rPr lang="en-AU" sz="2400" dirty="0"/>
                        <a:t>Aliases: </a:t>
                      </a:r>
                    </a:p>
                    <a:p>
                      <a:pPr marL="342900" indent="-342900">
                        <a:buFont typeface="Arial" panose="020B0604020202020204" pitchFamily="34" charset="0"/>
                        <a:buChar char="•"/>
                      </a:pPr>
                      <a:r>
                        <a:rPr lang="en-AU" sz="2400" dirty="0"/>
                        <a:t>%</a:t>
                      </a:r>
                    </a:p>
                    <a:p>
                      <a:pPr marL="342900" indent="-342900">
                        <a:buFont typeface="Arial" panose="020B0604020202020204" pitchFamily="34" charset="0"/>
                        <a:buChar char="•"/>
                      </a:pPr>
                      <a:r>
                        <a:rPr lang="en-AU" sz="2400" dirty="0" err="1"/>
                        <a:t>ForEach</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2868237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Where-Object</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Filters objects in the pipeline</a:t>
                      </a:r>
                    </a:p>
                    <a:p>
                      <a:r>
                        <a:rPr lang="en-AU" sz="2400" dirty="0"/>
                        <a:t>Aliases: </a:t>
                      </a:r>
                    </a:p>
                    <a:p>
                      <a:pPr marL="342900" indent="-342900">
                        <a:buFont typeface="Arial" panose="020B0604020202020204" pitchFamily="34" charset="0"/>
                        <a:buChar char="•"/>
                      </a:pPr>
                      <a:r>
                        <a:rPr lang="en-AU" sz="2400" dirty="0"/>
                        <a:t>?</a:t>
                      </a:r>
                    </a:p>
                    <a:p>
                      <a:pPr marL="342900" indent="-342900">
                        <a:buFont typeface="Arial" panose="020B0604020202020204" pitchFamily="34" charset="0"/>
                        <a:buChar char="•"/>
                      </a:pPr>
                      <a:r>
                        <a:rPr lang="en-AU" sz="2400" dirty="0"/>
                        <a:t>Where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32962570"/>
                  </a:ext>
                </a:extLst>
              </a:tr>
            </a:tbl>
          </a:graphicData>
        </a:graphic>
      </p:graphicFrame>
    </p:spTree>
    <p:extLst>
      <p:ext uri="{BB962C8B-B14F-4D97-AF65-F5344CB8AC3E}">
        <p14:creationId xmlns:p14="http://schemas.microsoft.com/office/powerpoint/2010/main" val="34834545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ForEach-Object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84380671"/>
              </p:ext>
            </p:extLst>
          </p:nvPr>
        </p:nvGraphicFramePr>
        <p:xfrm>
          <a:off x="987055" y="2133600"/>
          <a:ext cx="10217889" cy="3108960"/>
        </p:xfrm>
        <a:graphic>
          <a:graphicData uri="http://schemas.openxmlformats.org/drawingml/2006/table">
            <a:tbl>
              <a:tblPr firstRow="1" bandRow="1"/>
              <a:tblGrid>
                <a:gridCol w="10217889">
                  <a:extLst>
                    <a:ext uri="{9D8B030D-6E8A-4147-A177-3AD203B41FA5}">
                      <a16:colId xmlns:a16="http://schemas.microsoft.com/office/drawing/2014/main" val="197330706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Take an action on each object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233840025"/>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a:t>
                      </a:r>
                      <a:r>
                        <a:rPr lang="en-US" sz="2400" dirty="0"/>
                        <a: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r>
                        <a:rPr lang="en-US" sz="2400" dirty="0">
                          <a:solidFill>
                            <a:srgbClr val="EE82EE"/>
                          </a:solidFill>
                          <a:latin typeface="Lucida Console" panose="020B0609040504020204" pitchFamily="49" charset="0"/>
                        </a:rPr>
                        <a:t>net*</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err="1">
                          <a:solidFill>
                            <a:srgbClr val="E0FFFF"/>
                          </a:solidFill>
                          <a:latin typeface="Lucida Console" panose="020B0609040504020204" pitchFamily="49" charset="0"/>
                        </a:rPr>
                        <a:t>ForEach</a:t>
                      </a:r>
                      <a:r>
                        <a:rPr lang="en-US" sz="2400" dirty="0">
                          <a:solidFill>
                            <a:srgbClr val="E0FFFF"/>
                          </a:solidFill>
                          <a:latin typeface="Lucida Console" panose="020B0609040504020204" pitchFamily="49" charset="0"/>
                        </a:rPr>
                        <a:t>-Object</a:t>
                      </a:r>
                      <a:r>
                        <a:rPr lang="en-US" sz="2400" dirty="0">
                          <a:solidFill>
                            <a:srgbClr val="F5F5F5"/>
                          </a:solidFill>
                          <a:latin typeface="Lucida Console" panose="020B0609040504020204" pitchFamily="49" charset="0"/>
                        </a:rPr>
                        <a:t> </a:t>
                      </a:r>
                      <a:r>
                        <a:rPr lang="en-US" sz="2400" kern="1200" dirty="0">
                          <a:solidFill>
                            <a:srgbClr val="FFE4B5"/>
                          </a:solidFill>
                          <a:latin typeface="Lucida Console" panose="020B0609040504020204" pitchFamily="49" charset="0"/>
                          <a:ea typeface="+mn-ea"/>
                          <a:cs typeface="+mn-cs"/>
                        </a:rPr>
                        <a:t>–process </a:t>
                      </a:r>
                      <a:r>
                        <a:rPr lang="en-US" sz="2400" dirty="0">
                          <a:solidFill>
                            <a:srgbClr val="F5F5F5"/>
                          </a:solidFill>
                          <a:latin typeface="Lucida Console" panose="020B0609040504020204" pitchFamily="49" charset="0"/>
                        </a:rPr>
                        <a:t>{</a:t>
                      </a:r>
                      <a:r>
                        <a:rPr lang="en-US" sz="2400" dirty="0">
                          <a:solidFill>
                            <a:srgbClr val="DB7093"/>
                          </a:solidFill>
                          <a:latin typeface="Lucida Console" panose="020B0609040504020204" pitchFamily="49" charset="0"/>
                        </a:rPr>
                        <a:t>"Hello "</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FF4500"/>
                          </a:solidFill>
                          <a:latin typeface="Lucida Console" panose="020B0609040504020204" pitchFamily="49" charset="0"/>
                        </a:rPr>
                        <a:t>$_</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Name} </a:t>
                      </a:r>
                    </a:p>
                    <a:p>
                      <a:r>
                        <a:rPr lang="en-US" sz="2400" dirty="0"/>
                        <a:t> </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Hello </a:t>
                      </a:r>
                      <a:r>
                        <a:rPr lang="en-US" sz="2400" dirty="0" err="1">
                          <a:solidFill>
                            <a:srgbClr val="F5F5F5"/>
                          </a:solidFill>
                          <a:latin typeface="Lucida Console" panose="020B0609040504020204" pitchFamily="49" charset="0"/>
                        </a:rPr>
                        <a:t>Netlogon</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Hello </a:t>
                      </a:r>
                      <a:r>
                        <a:rPr lang="en-US" sz="2400" dirty="0" err="1">
                          <a:solidFill>
                            <a:srgbClr val="F5F5F5"/>
                          </a:solidFill>
                          <a:latin typeface="Lucida Console" panose="020B0609040504020204" pitchFamily="49" charset="0"/>
                        </a:rPr>
                        <a:t>Netman</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Hello </a:t>
                      </a:r>
                      <a:r>
                        <a:rPr lang="en-US" sz="2400" dirty="0" err="1">
                          <a:solidFill>
                            <a:srgbClr val="F5F5F5"/>
                          </a:solidFill>
                          <a:latin typeface="Lucida Console" panose="020B0609040504020204" pitchFamily="49" charset="0"/>
                        </a:rPr>
                        <a:t>netprofm</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Hello </a:t>
                      </a:r>
                      <a:r>
                        <a:rPr lang="en-US" sz="2400" dirty="0" err="1">
                          <a:solidFill>
                            <a:srgbClr val="F5F5F5"/>
                          </a:solidFill>
                          <a:latin typeface="Lucida Console" panose="020B0609040504020204" pitchFamily="49" charset="0"/>
                        </a:rPr>
                        <a:t>NetTcpPortSharing</a:t>
                      </a:r>
                      <a:r>
                        <a:rPr lang="en-US" sz="24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887645778"/>
                  </a:ext>
                </a:extLst>
              </a:tr>
            </a:tbl>
          </a:graphicData>
        </a:graphic>
      </p:graphicFrame>
    </p:spTree>
    <p:extLst>
      <p:ext uri="{BB962C8B-B14F-4D97-AF65-F5344CB8AC3E}">
        <p14:creationId xmlns:p14="http://schemas.microsoft.com/office/powerpoint/2010/main" val="235473207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2368-F554-490E-B27E-BC63B86E4A42}"/>
              </a:ext>
            </a:extLst>
          </p:cNvPr>
          <p:cNvSpPr>
            <a:spLocks noGrp="1"/>
          </p:cNvSpPr>
          <p:nvPr>
            <p:ph type="title"/>
          </p:nvPr>
        </p:nvSpPr>
        <p:spPr/>
        <p:txBody>
          <a:bodyPr/>
          <a:lstStyle/>
          <a:p>
            <a:r>
              <a:rPr lang="en-AU" dirty="0"/>
              <a:t>Pipeline Filtering With Where-Object</a:t>
            </a:r>
            <a:endParaRPr lang="en-US" dirty="0"/>
          </a:p>
        </p:txBody>
      </p:sp>
      <p:sp>
        <p:nvSpPr>
          <p:cNvPr id="12" name="Rectangle 11"/>
          <p:cNvSpPr/>
          <p:nvPr/>
        </p:nvSpPr>
        <p:spPr>
          <a:xfrm>
            <a:off x="476692" y="1117631"/>
            <a:ext cx="7676708" cy="1178784"/>
          </a:xfrm>
          <a:prstGeom prst="rect">
            <a:avLst/>
          </a:prstGeom>
          <a:solidFill>
            <a:srgbClr val="012456"/>
          </a:solidFill>
        </p:spPr>
        <p:txBody>
          <a:bodyPr wrap="square">
            <a:spAutoFit/>
          </a:bodyPr>
          <a:lstStyle/>
          <a:p>
            <a:r>
              <a:rPr lang="en-AU" dirty="0">
                <a:solidFill>
                  <a:srgbClr val="E0FFFF"/>
                </a:solidFill>
                <a:latin typeface="Lucida Console" panose="020B0609040504020204" pitchFamily="49" charset="0"/>
              </a:rPr>
              <a:t>Get-</a:t>
            </a:r>
            <a:r>
              <a:rPr lang="en-AU" dirty="0" err="1">
                <a:solidFill>
                  <a:srgbClr val="E0FFFF"/>
                </a:solidFill>
                <a:latin typeface="Lucida Console" panose="020B0609040504020204" pitchFamily="49" charset="0"/>
              </a:rPr>
              <a:t>ChildItem</a:t>
            </a:r>
            <a:r>
              <a:rPr lang="en-AU" dirty="0">
                <a:solidFill>
                  <a:srgbClr val="E0FFFF"/>
                </a:solidFill>
                <a:latin typeface="Lucida Console" panose="020B0609040504020204" pitchFamily="49" charset="0"/>
              </a:rPr>
              <a:t> </a:t>
            </a:r>
            <a:r>
              <a:rPr lang="en-AU" dirty="0">
                <a:solidFill>
                  <a:srgbClr val="FFE4B5"/>
                </a:solidFill>
                <a:latin typeface="Lucida Console" panose="020B0609040504020204" pitchFamily="49" charset="0"/>
              </a:rPr>
              <a:t>–path </a:t>
            </a:r>
            <a:r>
              <a:rPr lang="en-AU" dirty="0">
                <a:solidFill>
                  <a:srgbClr val="EE82EE"/>
                </a:solidFill>
                <a:latin typeface="Lucida Console" panose="020B0609040504020204" pitchFamily="49" charset="0"/>
              </a:rPr>
              <a:t>c:\windows </a:t>
            </a:r>
            <a:r>
              <a:rPr lang="en-AU" dirty="0">
                <a:solidFill>
                  <a:srgbClr val="FFE4B5"/>
                </a:solidFill>
                <a:latin typeface="Lucida Console" panose="020B0609040504020204" pitchFamily="49" charset="0"/>
              </a:rPr>
              <a:t>–filter </a:t>
            </a:r>
            <a:r>
              <a:rPr lang="en-AU" dirty="0">
                <a:solidFill>
                  <a:srgbClr val="EE82EE"/>
                </a:solidFill>
                <a:latin typeface="Lucida Console" panose="020B0609040504020204" pitchFamily="49" charset="0"/>
              </a:rPr>
              <a:t>*.</a:t>
            </a:r>
            <a:r>
              <a:rPr lang="en-AU" dirty="0" err="1">
                <a:solidFill>
                  <a:srgbClr val="EE82EE"/>
                </a:solidFill>
                <a:latin typeface="Lucida Console" panose="020B0609040504020204" pitchFamily="49" charset="0"/>
              </a:rPr>
              <a:t>ini</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endParaRPr lang="en-AU" dirty="0">
              <a:solidFill>
                <a:srgbClr val="F5F5F5"/>
              </a:solidFill>
              <a:latin typeface="Lucida Console" panose="020B0609040504020204" pitchFamily="49" charset="0"/>
            </a:endParaRPr>
          </a:p>
          <a:p>
            <a:r>
              <a:rPr lang="en-AU" dirty="0">
                <a:solidFill>
                  <a:srgbClr val="E0FFFF"/>
                </a:solidFill>
                <a:latin typeface="Lucida Console" panose="020B0609040504020204" pitchFamily="49" charset="0"/>
              </a:rPr>
              <a:t>  Where-Object</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a:t>
            </a:r>
            <a:r>
              <a:rPr lang="en-AU" dirty="0" err="1">
                <a:solidFill>
                  <a:srgbClr val="FFE4B5"/>
                </a:solidFill>
                <a:latin typeface="Lucida Console" panose="020B0609040504020204" pitchFamily="49" charset="0"/>
              </a:rPr>
              <a:t>filterscript</a:t>
            </a:r>
            <a:r>
              <a:rPr lang="en-AU" dirty="0">
                <a:solidFill>
                  <a:srgbClr val="FFE4B5"/>
                </a:solidFill>
                <a:latin typeface="Lucida Console" panose="020B0609040504020204" pitchFamily="49" charset="0"/>
              </a:rPr>
              <a:t> </a:t>
            </a:r>
            <a:r>
              <a:rPr lang="en-AU" dirty="0">
                <a:solidFill>
                  <a:srgbClr val="F5F5F5"/>
                </a:solidFill>
                <a:latin typeface="Lucida Console" panose="020B0609040504020204" pitchFamily="49" charset="0"/>
              </a:rPr>
              <a:t>{</a:t>
            </a:r>
            <a:r>
              <a:rPr lang="en-AU" dirty="0">
                <a:solidFill>
                  <a:srgbClr val="FF4500"/>
                </a:solidFill>
                <a:latin typeface="Lucida Console" panose="020B0609040504020204" pitchFamily="49" charset="0"/>
              </a:rPr>
              <a:t>$_</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length </a:t>
            </a:r>
            <a:r>
              <a:rPr lang="en-AU" dirty="0">
                <a:solidFill>
                  <a:srgbClr val="D3D3D3"/>
                </a:solidFill>
                <a:latin typeface="Lucida Console" panose="020B0609040504020204" pitchFamily="49" charset="0"/>
              </a:rPr>
              <a:t>-</a:t>
            </a:r>
            <a:r>
              <a:rPr lang="en-AU" dirty="0" err="1">
                <a:solidFill>
                  <a:srgbClr val="D3D3D3"/>
                </a:solidFill>
                <a:latin typeface="Lucida Console" panose="020B0609040504020204" pitchFamily="49" charset="0"/>
              </a:rPr>
              <a:t>lt</a:t>
            </a:r>
            <a:r>
              <a:rPr lang="en-AU" dirty="0">
                <a:solidFill>
                  <a:srgbClr val="F5F5F5"/>
                </a:solidFill>
                <a:latin typeface="Lucida Console" panose="020B0609040504020204" pitchFamily="49" charset="0"/>
              </a:rPr>
              <a:t> </a:t>
            </a:r>
            <a:r>
              <a:rPr lang="en-AU" dirty="0">
                <a:solidFill>
                  <a:srgbClr val="FFE4C4"/>
                </a:solidFill>
                <a:latin typeface="Lucida Console" panose="020B0609040504020204" pitchFamily="49" charset="0"/>
              </a:rPr>
              <a:t>10kb</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p>
          <a:p>
            <a:r>
              <a:rPr lang="en-AU" dirty="0">
                <a:solidFill>
                  <a:srgbClr val="E0FFFF"/>
                </a:solidFill>
                <a:latin typeface="Lucida Console" panose="020B0609040504020204" pitchFamily="49" charset="0"/>
              </a:rPr>
              <a:t>    Sort-Object</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-property</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Length</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p>
          <a:p>
            <a:r>
              <a:rPr lang="en-AU" dirty="0">
                <a:solidFill>
                  <a:srgbClr val="E0FFFF"/>
                </a:solidFill>
                <a:latin typeface="Lucida Console" panose="020B0609040504020204" pitchFamily="49" charset="0"/>
              </a:rPr>
              <a:t>      Format-Table</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-property</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name</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length </a:t>
            </a:r>
          </a:p>
        </p:txBody>
      </p:sp>
      <p:sp>
        <p:nvSpPr>
          <p:cNvPr id="15" name="Freeform 2">
            <a:extLst>
              <a:ext uri="{FF2B5EF4-FFF2-40B4-BE49-F238E27FC236}">
                <a16:creationId xmlns:a16="http://schemas.microsoft.com/office/drawing/2014/main" id="{8751D957-939F-4C48-8D7E-2A949EB40C1A}"/>
              </a:ext>
            </a:extLst>
          </p:cNvPr>
          <p:cNvSpPr/>
          <p:nvPr/>
        </p:nvSpPr>
        <p:spPr>
          <a:xfrm>
            <a:off x="2133600" y="2393415"/>
            <a:ext cx="5825015" cy="730785"/>
          </a:xfrm>
          <a:custGeom>
            <a:avLst/>
            <a:gdLst>
              <a:gd name="connsiteX0" fmla="*/ 0 w 5211607"/>
              <a:gd name="connsiteY0" fmla="*/ 0 h 954140"/>
              <a:gd name="connsiteX1" fmla="*/ 5211607 w 5211607"/>
              <a:gd name="connsiteY1" fmla="*/ 0 h 954140"/>
              <a:gd name="connsiteX2" fmla="*/ 5211607 w 5211607"/>
              <a:gd name="connsiteY2" fmla="*/ 954140 h 954140"/>
              <a:gd name="connsiteX3" fmla="*/ 0 w 5211607"/>
              <a:gd name="connsiteY3" fmla="*/ 954140 h 954140"/>
              <a:gd name="connsiteX4" fmla="*/ 0 w 5211607"/>
              <a:gd name="connsiteY4" fmla="*/ 0 h 9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607" h="954140">
                <a:moveTo>
                  <a:pt x="0" y="0"/>
                </a:moveTo>
                <a:lnTo>
                  <a:pt x="5211607" y="0"/>
                </a:lnTo>
                <a:lnTo>
                  <a:pt x="5211607" y="954140"/>
                </a:lnTo>
                <a:lnTo>
                  <a:pt x="0" y="954140"/>
                </a:lnTo>
                <a:lnTo>
                  <a:pt x="0" y="0"/>
                </a:lnTo>
                <a:close/>
              </a:path>
            </a:pathLst>
          </a:custGeom>
          <a:solidFill>
            <a:sysClr val="window" lastClr="FFFFFF">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04146" tIns="104146" rIns="1158472" bIns="104146" numCol="1" spcCol="1270" anchor="ctr" anchorCtr="0">
            <a:noAutofit/>
          </a:bodyPr>
          <a:lstStyle/>
          <a:p>
            <a:pPr lvl="0" defTabSz="889000">
              <a:lnSpc>
                <a:spcPct val="90000"/>
              </a:lnSpc>
              <a:spcBef>
                <a:spcPct val="0"/>
              </a:spcBef>
              <a:spcAft>
                <a:spcPct val="35000"/>
              </a:spcAft>
              <a:defRPr/>
            </a:pPr>
            <a:r>
              <a:rPr lang="en-US" sz="2000" kern="0" dirty="0">
                <a:solidFill>
                  <a:srgbClr val="000000">
                    <a:hueOff val="0"/>
                    <a:satOff val="0"/>
                    <a:lumOff val="0"/>
                    <a:alphaOff val="0"/>
                  </a:srgbClr>
                </a:solidFill>
                <a:latin typeface="Segoe UI Light" panose="020B0502040204020203" pitchFamily="34" charset="0"/>
                <a:cs typeface="Segoe UI Light" panose="020B0502040204020203" pitchFamily="34" charset="0"/>
              </a:rPr>
              <a:t>Get-</a:t>
            </a:r>
            <a:r>
              <a:rPr lang="en-US" sz="2000" kern="0" dirty="0" err="1">
                <a:solidFill>
                  <a:srgbClr val="000000">
                    <a:hueOff val="0"/>
                    <a:satOff val="0"/>
                    <a:lumOff val="0"/>
                    <a:alphaOff val="0"/>
                  </a:srgbClr>
                </a:solidFill>
                <a:latin typeface="Segoe UI Light" panose="020B0502040204020203" pitchFamily="34" charset="0"/>
                <a:cs typeface="Segoe UI Light" panose="020B0502040204020203" pitchFamily="34" charset="0"/>
              </a:rPr>
              <a:t>ChildItem</a:t>
            </a:r>
            <a:r>
              <a:rPr lang="en-US" sz="2000" kern="0" dirty="0">
                <a:solidFill>
                  <a:srgbClr val="000000">
                    <a:hueOff val="0"/>
                    <a:satOff val="0"/>
                    <a:lumOff val="0"/>
                    <a:alphaOff val="0"/>
                  </a:srgbClr>
                </a:solidFill>
                <a:latin typeface="Segoe UI Light" panose="020B0502040204020203" pitchFamily="34" charset="0"/>
                <a:cs typeface="Segoe UI Light" panose="020B0502040204020203" pitchFamily="34" charset="0"/>
              </a:rPr>
              <a:t> –path c:\windows –filter *.</a:t>
            </a:r>
            <a:r>
              <a:rPr lang="en-US" sz="2000" kern="0" dirty="0" err="1">
                <a:solidFill>
                  <a:srgbClr val="000000">
                    <a:hueOff val="0"/>
                    <a:satOff val="0"/>
                    <a:lumOff val="0"/>
                    <a:alphaOff val="0"/>
                  </a:srgbClr>
                </a:solidFill>
                <a:latin typeface="Segoe UI Light" panose="020B0502040204020203" pitchFamily="34" charset="0"/>
                <a:cs typeface="Segoe UI Light" panose="020B0502040204020203" pitchFamily="34" charset="0"/>
              </a:rPr>
              <a:t>ini</a:t>
            </a:r>
            <a:r>
              <a:rPr lang="en-US" sz="2000" kern="0" dirty="0">
                <a:solidFill>
                  <a:srgbClr val="000000">
                    <a:hueOff val="0"/>
                    <a:satOff val="0"/>
                    <a:lumOff val="0"/>
                    <a:alphaOff val="0"/>
                  </a:srgbClr>
                </a:solidFill>
                <a:latin typeface="Segoe UI Light" panose="020B0502040204020203" pitchFamily="34" charset="0"/>
                <a:cs typeface="Segoe UI Light" panose="020B0502040204020203" pitchFamily="34" charset="0"/>
              </a:rPr>
              <a:t> </a:t>
            </a:r>
            <a:endParaRPr kumimoji="0" lang="en-AU" sz="2000" b="0" i="0" u="none" strike="noStrike" kern="0" cap="none" spc="0" normalizeH="0" baseline="0" noProof="0" dirty="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endParaRPr>
          </a:p>
        </p:txBody>
      </p:sp>
      <p:sp>
        <p:nvSpPr>
          <p:cNvPr id="16" name="Freeform 4">
            <a:extLst>
              <a:ext uri="{FF2B5EF4-FFF2-40B4-BE49-F238E27FC236}">
                <a16:creationId xmlns:a16="http://schemas.microsoft.com/office/drawing/2014/main" id="{82C2A407-200C-4D32-AFED-DE09ABC4A53A}"/>
              </a:ext>
            </a:extLst>
          </p:cNvPr>
          <p:cNvSpPr/>
          <p:nvPr/>
        </p:nvSpPr>
        <p:spPr>
          <a:xfrm>
            <a:off x="2895600" y="3574084"/>
            <a:ext cx="5499487" cy="693116"/>
          </a:xfrm>
          <a:custGeom>
            <a:avLst/>
            <a:gdLst>
              <a:gd name="connsiteX0" fmla="*/ 0 w 5211607"/>
              <a:gd name="connsiteY0" fmla="*/ 0 h 954140"/>
              <a:gd name="connsiteX1" fmla="*/ 5211607 w 5211607"/>
              <a:gd name="connsiteY1" fmla="*/ 0 h 954140"/>
              <a:gd name="connsiteX2" fmla="*/ 5211607 w 5211607"/>
              <a:gd name="connsiteY2" fmla="*/ 954140 h 954140"/>
              <a:gd name="connsiteX3" fmla="*/ 0 w 5211607"/>
              <a:gd name="connsiteY3" fmla="*/ 954140 h 954140"/>
              <a:gd name="connsiteX4" fmla="*/ 0 w 5211607"/>
              <a:gd name="connsiteY4" fmla="*/ 0 h 9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607" h="954140">
                <a:moveTo>
                  <a:pt x="0" y="0"/>
                </a:moveTo>
                <a:lnTo>
                  <a:pt x="5211607" y="0"/>
                </a:lnTo>
                <a:lnTo>
                  <a:pt x="5211607" y="954140"/>
                </a:lnTo>
                <a:lnTo>
                  <a:pt x="0" y="954140"/>
                </a:lnTo>
                <a:lnTo>
                  <a:pt x="0" y="0"/>
                </a:lnTo>
                <a:close/>
              </a:path>
            </a:pathLst>
          </a:custGeom>
          <a:solidFill>
            <a:sysClr val="window" lastClr="FFFFFF">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04146" tIns="104146" rIns="1160810" bIns="104146" numCol="1" spcCol="1270" anchor="ctr" anchorCtr="0">
            <a:noAutofit/>
          </a:bodyPr>
          <a:lstStyle/>
          <a:p>
            <a:pPr marL="0" marR="0" lvl="0" indent="0" defTabSz="889000" eaLnBrk="1" fontAlgn="auto" latinLnBrk="0" hangingPunct="1">
              <a:lnSpc>
                <a:spcPct val="90000"/>
              </a:lnSpc>
              <a:spcBef>
                <a:spcPct val="0"/>
              </a:spcBef>
              <a:spcAft>
                <a:spcPct val="35000"/>
              </a:spcAft>
              <a:buClrTx/>
              <a:buSzTx/>
              <a:buFontTx/>
              <a:buNone/>
              <a:tabLst/>
              <a:defRPr/>
            </a:pPr>
            <a:r>
              <a:rPr kumimoji="0" lang="en-AU" sz="2000" b="0" i="0" u="none" strike="noStrike" kern="0" cap="none" spc="0" normalizeH="0" baseline="0" noProof="0" dirty="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rPr>
              <a:t>Where-Object {$_.length -</a:t>
            </a:r>
            <a:r>
              <a:rPr kumimoji="0" lang="en-AU" sz="2000" b="0" i="0" u="none" strike="noStrike" kern="0" cap="none" spc="0" normalizeH="0" baseline="0" noProof="0" dirty="0" err="1">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rPr>
              <a:t>lt</a:t>
            </a:r>
            <a:r>
              <a:rPr kumimoji="0" lang="en-AU" sz="2000" b="0" i="0" u="none" strike="noStrike" kern="0" cap="none" spc="0" normalizeH="0" baseline="0" noProof="0" dirty="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rPr>
              <a:t> 10kb}</a:t>
            </a:r>
          </a:p>
        </p:txBody>
      </p:sp>
      <p:sp>
        <p:nvSpPr>
          <p:cNvPr id="17" name="Freeform 5">
            <a:extLst>
              <a:ext uri="{FF2B5EF4-FFF2-40B4-BE49-F238E27FC236}">
                <a16:creationId xmlns:a16="http://schemas.microsoft.com/office/drawing/2014/main" id="{D6C6F37E-98EF-427C-A383-0F0DC45BB70C}"/>
              </a:ext>
            </a:extLst>
          </p:cNvPr>
          <p:cNvSpPr/>
          <p:nvPr/>
        </p:nvSpPr>
        <p:spPr>
          <a:xfrm>
            <a:off x="3613437" y="4679415"/>
            <a:ext cx="5211607" cy="730785"/>
          </a:xfrm>
          <a:custGeom>
            <a:avLst/>
            <a:gdLst>
              <a:gd name="connsiteX0" fmla="*/ 0 w 5211607"/>
              <a:gd name="connsiteY0" fmla="*/ 0 h 954140"/>
              <a:gd name="connsiteX1" fmla="*/ 5211607 w 5211607"/>
              <a:gd name="connsiteY1" fmla="*/ 0 h 954140"/>
              <a:gd name="connsiteX2" fmla="*/ 5211607 w 5211607"/>
              <a:gd name="connsiteY2" fmla="*/ 954140 h 954140"/>
              <a:gd name="connsiteX3" fmla="*/ 0 w 5211607"/>
              <a:gd name="connsiteY3" fmla="*/ 954140 h 954140"/>
              <a:gd name="connsiteX4" fmla="*/ 0 w 5211607"/>
              <a:gd name="connsiteY4" fmla="*/ 0 h 9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607" h="954140">
                <a:moveTo>
                  <a:pt x="0" y="0"/>
                </a:moveTo>
                <a:lnTo>
                  <a:pt x="5211607" y="0"/>
                </a:lnTo>
                <a:lnTo>
                  <a:pt x="5211607" y="954140"/>
                </a:lnTo>
                <a:lnTo>
                  <a:pt x="0" y="954140"/>
                </a:lnTo>
                <a:lnTo>
                  <a:pt x="0" y="0"/>
                </a:lnTo>
                <a:close/>
              </a:path>
            </a:pathLst>
          </a:custGeom>
          <a:solidFill>
            <a:sysClr val="window" lastClr="FFFFFF">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04146" tIns="104146" rIns="1154295" bIns="104146" numCol="1" spcCol="1270" anchor="ctr" anchorCtr="0">
            <a:noAutofit/>
          </a:bodyPr>
          <a:lstStyle/>
          <a:p>
            <a:pPr marL="0" marR="0" lvl="0" indent="0" defTabSz="889000" eaLnBrk="1" fontAlgn="auto" latinLnBrk="0" hangingPunct="1">
              <a:lnSpc>
                <a:spcPct val="90000"/>
              </a:lnSpc>
              <a:spcBef>
                <a:spcPct val="0"/>
              </a:spcBef>
              <a:spcAft>
                <a:spcPct val="35000"/>
              </a:spcAft>
              <a:buClrTx/>
              <a:buSzTx/>
              <a:buFontTx/>
              <a:buNone/>
              <a:tabLst/>
              <a:defRPr/>
            </a:pPr>
            <a:r>
              <a:rPr kumimoji="0" lang="en-AU" sz="2000" b="0" i="0" u="none" strike="noStrike" kern="0" cap="none" spc="0" normalizeH="0" baseline="0" noProof="0" dirty="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rPr>
              <a:t>Sort-Object -property Length</a:t>
            </a:r>
          </a:p>
        </p:txBody>
      </p:sp>
      <p:sp>
        <p:nvSpPr>
          <p:cNvPr id="18" name="Freeform 7">
            <a:extLst>
              <a:ext uri="{FF2B5EF4-FFF2-40B4-BE49-F238E27FC236}">
                <a16:creationId xmlns:a16="http://schemas.microsoft.com/office/drawing/2014/main" id="{B7675050-DC79-4B2A-8368-FAFAACE76CCC}"/>
              </a:ext>
            </a:extLst>
          </p:cNvPr>
          <p:cNvSpPr/>
          <p:nvPr/>
        </p:nvSpPr>
        <p:spPr>
          <a:xfrm>
            <a:off x="4049909" y="5822413"/>
            <a:ext cx="5211607" cy="730787"/>
          </a:xfrm>
          <a:custGeom>
            <a:avLst/>
            <a:gdLst>
              <a:gd name="connsiteX0" fmla="*/ 0 w 5211607"/>
              <a:gd name="connsiteY0" fmla="*/ 0 h 954140"/>
              <a:gd name="connsiteX1" fmla="*/ 5211607 w 5211607"/>
              <a:gd name="connsiteY1" fmla="*/ 0 h 954140"/>
              <a:gd name="connsiteX2" fmla="*/ 5211607 w 5211607"/>
              <a:gd name="connsiteY2" fmla="*/ 954140 h 954140"/>
              <a:gd name="connsiteX3" fmla="*/ 0 w 5211607"/>
              <a:gd name="connsiteY3" fmla="*/ 954140 h 954140"/>
              <a:gd name="connsiteX4" fmla="*/ 0 w 5211607"/>
              <a:gd name="connsiteY4" fmla="*/ 0 h 9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607" h="954140">
                <a:moveTo>
                  <a:pt x="0" y="0"/>
                </a:moveTo>
                <a:lnTo>
                  <a:pt x="5211607" y="0"/>
                </a:lnTo>
                <a:lnTo>
                  <a:pt x="5211607" y="954140"/>
                </a:lnTo>
                <a:lnTo>
                  <a:pt x="0" y="954140"/>
                </a:lnTo>
                <a:lnTo>
                  <a:pt x="0" y="0"/>
                </a:lnTo>
                <a:close/>
              </a:path>
            </a:pathLst>
          </a:custGeom>
          <a:solidFill>
            <a:sysClr val="window" lastClr="FFFFFF">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04146" tIns="104146" rIns="1160810" bIns="104146" numCol="1" spcCol="1270" anchor="ctr" anchorCtr="0">
            <a:noAutofit/>
          </a:bodyPr>
          <a:lstStyle/>
          <a:p>
            <a:pPr marL="0" marR="0" lvl="0" indent="0" defTabSz="889000" eaLnBrk="1" fontAlgn="auto" latinLnBrk="0" hangingPunct="1">
              <a:lnSpc>
                <a:spcPct val="90000"/>
              </a:lnSpc>
              <a:spcBef>
                <a:spcPct val="0"/>
              </a:spcBef>
              <a:spcAft>
                <a:spcPct val="35000"/>
              </a:spcAft>
              <a:buClrTx/>
              <a:buSzTx/>
              <a:buFontTx/>
              <a:buNone/>
              <a:tabLst/>
              <a:defRPr/>
            </a:pPr>
            <a:r>
              <a:rPr kumimoji="0" lang="en-AU" sz="2000" b="0" i="0" u="none" strike="noStrike" kern="0" cap="none" spc="0" normalizeH="0" baseline="0" noProof="0" dirty="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rPr>
              <a:t>Format-Table -property name, length</a:t>
            </a:r>
          </a:p>
        </p:txBody>
      </p:sp>
      <p:sp>
        <p:nvSpPr>
          <p:cNvPr id="19" name="Freeform 8">
            <a:extLst>
              <a:ext uri="{FF2B5EF4-FFF2-40B4-BE49-F238E27FC236}">
                <a16:creationId xmlns:a16="http://schemas.microsoft.com/office/drawing/2014/main" id="{6FFA6B6F-234E-4D4F-9350-853158097EDE}"/>
              </a:ext>
            </a:extLst>
          </p:cNvPr>
          <p:cNvSpPr/>
          <p:nvPr/>
        </p:nvSpPr>
        <p:spPr>
          <a:xfrm>
            <a:off x="7338423" y="2961209"/>
            <a:ext cx="620191" cy="620191"/>
          </a:xfrm>
          <a:custGeom>
            <a:avLst/>
            <a:gdLst>
              <a:gd name="connsiteX0" fmla="*/ 0 w 620191"/>
              <a:gd name="connsiteY0" fmla="*/ 341105 h 620191"/>
              <a:gd name="connsiteX1" fmla="*/ 139543 w 620191"/>
              <a:gd name="connsiteY1" fmla="*/ 341105 h 620191"/>
              <a:gd name="connsiteX2" fmla="*/ 139543 w 620191"/>
              <a:gd name="connsiteY2" fmla="*/ 0 h 620191"/>
              <a:gd name="connsiteX3" fmla="*/ 480648 w 620191"/>
              <a:gd name="connsiteY3" fmla="*/ 0 h 620191"/>
              <a:gd name="connsiteX4" fmla="*/ 480648 w 620191"/>
              <a:gd name="connsiteY4" fmla="*/ 341105 h 620191"/>
              <a:gd name="connsiteX5" fmla="*/ 620191 w 620191"/>
              <a:gd name="connsiteY5" fmla="*/ 341105 h 620191"/>
              <a:gd name="connsiteX6" fmla="*/ 310096 w 620191"/>
              <a:gd name="connsiteY6" fmla="*/ 620191 h 620191"/>
              <a:gd name="connsiteX7" fmla="*/ 0 w 620191"/>
              <a:gd name="connsiteY7" fmla="*/ 341105 h 62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91" h="620191">
                <a:moveTo>
                  <a:pt x="0" y="341105"/>
                </a:moveTo>
                <a:lnTo>
                  <a:pt x="139543" y="341105"/>
                </a:lnTo>
                <a:lnTo>
                  <a:pt x="139543" y="0"/>
                </a:lnTo>
                <a:lnTo>
                  <a:pt x="480648" y="0"/>
                </a:lnTo>
                <a:lnTo>
                  <a:pt x="480648" y="341105"/>
                </a:lnTo>
                <a:lnTo>
                  <a:pt x="620191" y="341105"/>
                </a:lnTo>
                <a:lnTo>
                  <a:pt x="310096" y="620191"/>
                </a:lnTo>
                <a:lnTo>
                  <a:pt x="0" y="341105"/>
                </a:lnTo>
                <a:close/>
              </a:path>
            </a:pathLst>
          </a:custGeom>
          <a:solidFill>
            <a:sysClr val="window" lastClr="FFFFFF">
              <a:alpha val="90000"/>
              <a:tint val="40000"/>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95423" tIns="55880" rIns="195423" bIns="209377"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tabLst/>
              <a:defRPr/>
            </a:pPr>
            <a:endParaRPr kumimoji="0" lang="en-AU" sz="4400" b="0" i="0" u="none" strike="noStrike" kern="0" cap="none" spc="0" normalizeH="0" baseline="0" noProof="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endParaRPr>
          </a:p>
        </p:txBody>
      </p:sp>
      <p:sp>
        <p:nvSpPr>
          <p:cNvPr id="20" name="Freeform 9">
            <a:extLst>
              <a:ext uri="{FF2B5EF4-FFF2-40B4-BE49-F238E27FC236}">
                <a16:creationId xmlns:a16="http://schemas.microsoft.com/office/drawing/2014/main" id="{D1602E12-F6D4-4E08-8375-F343650BC1D3}"/>
              </a:ext>
            </a:extLst>
          </p:cNvPr>
          <p:cNvSpPr/>
          <p:nvPr/>
        </p:nvSpPr>
        <p:spPr>
          <a:xfrm>
            <a:off x="7774895" y="4028009"/>
            <a:ext cx="620191" cy="620191"/>
          </a:xfrm>
          <a:custGeom>
            <a:avLst/>
            <a:gdLst>
              <a:gd name="connsiteX0" fmla="*/ 0 w 620191"/>
              <a:gd name="connsiteY0" fmla="*/ 341105 h 620191"/>
              <a:gd name="connsiteX1" fmla="*/ 139543 w 620191"/>
              <a:gd name="connsiteY1" fmla="*/ 341105 h 620191"/>
              <a:gd name="connsiteX2" fmla="*/ 139543 w 620191"/>
              <a:gd name="connsiteY2" fmla="*/ 0 h 620191"/>
              <a:gd name="connsiteX3" fmla="*/ 480648 w 620191"/>
              <a:gd name="connsiteY3" fmla="*/ 0 h 620191"/>
              <a:gd name="connsiteX4" fmla="*/ 480648 w 620191"/>
              <a:gd name="connsiteY4" fmla="*/ 341105 h 620191"/>
              <a:gd name="connsiteX5" fmla="*/ 620191 w 620191"/>
              <a:gd name="connsiteY5" fmla="*/ 341105 h 620191"/>
              <a:gd name="connsiteX6" fmla="*/ 310096 w 620191"/>
              <a:gd name="connsiteY6" fmla="*/ 620191 h 620191"/>
              <a:gd name="connsiteX7" fmla="*/ 0 w 620191"/>
              <a:gd name="connsiteY7" fmla="*/ 341105 h 62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91" h="620191">
                <a:moveTo>
                  <a:pt x="0" y="341105"/>
                </a:moveTo>
                <a:lnTo>
                  <a:pt x="139543" y="341105"/>
                </a:lnTo>
                <a:lnTo>
                  <a:pt x="139543" y="0"/>
                </a:lnTo>
                <a:lnTo>
                  <a:pt x="480648" y="0"/>
                </a:lnTo>
                <a:lnTo>
                  <a:pt x="480648" y="341105"/>
                </a:lnTo>
                <a:lnTo>
                  <a:pt x="620191" y="341105"/>
                </a:lnTo>
                <a:lnTo>
                  <a:pt x="310096" y="620191"/>
                </a:lnTo>
                <a:lnTo>
                  <a:pt x="0" y="341105"/>
                </a:lnTo>
                <a:close/>
              </a:path>
            </a:pathLst>
          </a:custGeom>
          <a:solidFill>
            <a:sysClr val="window" lastClr="FFFFFF">
              <a:alpha val="90000"/>
              <a:tint val="40000"/>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95423" tIns="55880" rIns="195423" bIns="209377"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tabLst/>
              <a:defRPr/>
            </a:pPr>
            <a:endParaRPr kumimoji="0" lang="en-AU" sz="4400" b="0" i="0" u="none" strike="noStrike" kern="0" cap="none" spc="0" normalizeH="0" baseline="0" noProof="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endParaRPr>
          </a:p>
        </p:txBody>
      </p:sp>
      <p:sp>
        <p:nvSpPr>
          <p:cNvPr id="21" name="Freeform 10">
            <a:extLst>
              <a:ext uri="{FF2B5EF4-FFF2-40B4-BE49-F238E27FC236}">
                <a16:creationId xmlns:a16="http://schemas.microsoft.com/office/drawing/2014/main" id="{9D0A952D-F55C-444A-B1DB-FA35AC2C4B8D}"/>
              </a:ext>
            </a:extLst>
          </p:cNvPr>
          <p:cNvSpPr/>
          <p:nvPr/>
        </p:nvSpPr>
        <p:spPr>
          <a:xfrm>
            <a:off x="8204853" y="5171009"/>
            <a:ext cx="620191" cy="620191"/>
          </a:xfrm>
          <a:custGeom>
            <a:avLst/>
            <a:gdLst>
              <a:gd name="connsiteX0" fmla="*/ 0 w 620191"/>
              <a:gd name="connsiteY0" fmla="*/ 341105 h 620191"/>
              <a:gd name="connsiteX1" fmla="*/ 139543 w 620191"/>
              <a:gd name="connsiteY1" fmla="*/ 341105 h 620191"/>
              <a:gd name="connsiteX2" fmla="*/ 139543 w 620191"/>
              <a:gd name="connsiteY2" fmla="*/ 0 h 620191"/>
              <a:gd name="connsiteX3" fmla="*/ 480648 w 620191"/>
              <a:gd name="connsiteY3" fmla="*/ 0 h 620191"/>
              <a:gd name="connsiteX4" fmla="*/ 480648 w 620191"/>
              <a:gd name="connsiteY4" fmla="*/ 341105 h 620191"/>
              <a:gd name="connsiteX5" fmla="*/ 620191 w 620191"/>
              <a:gd name="connsiteY5" fmla="*/ 341105 h 620191"/>
              <a:gd name="connsiteX6" fmla="*/ 310096 w 620191"/>
              <a:gd name="connsiteY6" fmla="*/ 620191 h 620191"/>
              <a:gd name="connsiteX7" fmla="*/ 0 w 620191"/>
              <a:gd name="connsiteY7" fmla="*/ 341105 h 62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91" h="620191">
                <a:moveTo>
                  <a:pt x="0" y="341105"/>
                </a:moveTo>
                <a:lnTo>
                  <a:pt x="139543" y="341105"/>
                </a:lnTo>
                <a:lnTo>
                  <a:pt x="139543" y="0"/>
                </a:lnTo>
                <a:lnTo>
                  <a:pt x="480648" y="0"/>
                </a:lnTo>
                <a:lnTo>
                  <a:pt x="480648" y="341105"/>
                </a:lnTo>
                <a:lnTo>
                  <a:pt x="620191" y="341105"/>
                </a:lnTo>
                <a:lnTo>
                  <a:pt x="310096" y="620191"/>
                </a:lnTo>
                <a:lnTo>
                  <a:pt x="0" y="341105"/>
                </a:lnTo>
                <a:close/>
              </a:path>
            </a:pathLst>
          </a:custGeom>
          <a:solidFill>
            <a:sysClr val="window" lastClr="FFFFFF">
              <a:alpha val="90000"/>
              <a:tint val="40000"/>
              <a:hueOff val="0"/>
              <a:satOff val="0"/>
              <a:lumOff val="0"/>
              <a:alphaOff val="0"/>
            </a:sysClr>
          </a:solidFill>
          <a:ln w="25400" cap="flat" cmpd="sng" algn="ctr">
            <a:solidFill>
              <a:srgbClr val="002050">
                <a:lumMod val="50000"/>
                <a:lumOff val="50000"/>
              </a:srgbClr>
            </a:solidFill>
            <a:prstDash val="solid"/>
          </a:ln>
          <a:effectLst/>
        </p:spPr>
        <p:txBody>
          <a:bodyPr spcFirstLastPara="0" vert="horz" wrap="square" lIns="195423" tIns="55880" rIns="195423" bIns="209377"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tabLst/>
              <a:defRPr/>
            </a:pPr>
            <a:endParaRPr kumimoji="0" lang="en-AU" sz="4400" b="0" i="0" u="none" strike="noStrike" kern="0" cap="none" spc="0" normalizeH="0" baseline="0" noProof="0">
              <a:ln>
                <a:noFill/>
              </a:ln>
              <a:solidFill>
                <a:srgbClr val="000000">
                  <a:hueOff val="0"/>
                  <a:satOff val="0"/>
                  <a:lumOff val="0"/>
                  <a:alphaOff val="0"/>
                </a:srgbClr>
              </a:solidFill>
              <a:effectLst/>
              <a:uLnTx/>
              <a:uFillTx/>
              <a:latin typeface="Segoe UI Light" panose="020B0502040204020203" pitchFamily="34" charset="0"/>
              <a:ea typeface="+mn-ea"/>
              <a:cs typeface="Segoe UI Light" panose="020B0502040204020203" pitchFamily="34" charset="0"/>
            </a:endParaRPr>
          </a:p>
        </p:txBody>
      </p:sp>
      <p:sp>
        <p:nvSpPr>
          <p:cNvPr id="23" name="TextBox 22">
            <a:extLst>
              <a:ext uri="{FF2B5EF4-FFF2-40B4-BE49-F238E27FC236}">
                <a16:creationId xmlns:a16="http://schemas.microsoft.com/office/drawing/2014/main" id="{61D88A28-079D-4FAD-9904-BA7432DC5059}"/>
              </a:ext>
            </a:extLst>
          </p:cNvPr>
          <p:cNvSpPr txBox="1"/>
          <p:nvPr/>
        </p:nvSpPr>
        <p:spPr>
          <a:xfrm>
            <a:off x="8378837" y="2057400"/>
            <a:ext cx="1168910" cy="707886"/>
          </a:xfrm>
          <a:prstGeom prst="rect">
            <a:avLst/>
          </a:prstGeom>
          <a:solidFill>
            <a:srgbClr val="002050">
              <a:lumMod val="25000"/>
              <a:lumOff val="75000"/>
            </a:srgbClr>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a:t>
            </a:r>
            <a:r>
              <a:rPr kumimoji="0" lang="en-AU" sz="2000" b="0" i="0" u="none" strike="noStrike" kern="0" cap="none" spc="0" normalizeH="0" baseline="0" noProof="0" dirty="0" err="1">
                <a:ln>
                  <a:noFill/>
                </a:ln>
                <a:solidFill>
                  <a:prstClr val="white"/>
                </a:solidFill>
                <a:effectLst/>
                <a:uLnTx/>
                <a:uFillTx/>
              </a:rPr>
              <a:t>FileInfo</a:t>
            </a:r>
            <a:r>
              <a:rPr kumimoji="0" lang="en-AU" sz="2000" b="0" i="0" u="none" strike="noStrike" kern="0" cap="none" spc="0" normalizeH="0" baseline="0" noProof="0" dirty="0">
                <a:ln>
                  <a:noFill/>
                </a:ln>
                <a:solidFill>
                  <a:prstClr val="white"/>
                </a:solidFill>
                <a:effectLst/>
                <a:uLnTx/>
                <a:uFillTx/>
              </a:rPr>
              <a:t>)</a:t>
            </a:r>
            <a:br>
              <a:rPr kumimoji="0" lang="en-AU" sz="2000" b="0" i="0" u="none" strike="noStrike" kern="0" cap="none" spc="0" normalizeH="0" baseline="0" noProof="0" dirty="0">
                <a:ln>
                  <a:noFill/>
                </a:ln>
                <a:solidFill>
                  <a:prstClr val="white"/>
                </a:solidFill>
                <a:effectLst/>
                <a:uLnTx/>
                <a:uFillTx/>
              </a:rPr>
            </a:br>
            <a:r>
              <a:rPr kumimoji="0" lang="en-AU" sz="2000" b="0" i="0" u="none" strike="noStrike" kern="0" cap="none" spc="0" normalizeH="0" baseline="0" noProof="0" dirty="0">
                <a:ln>
                  <a:noFill/>
                </a:ln>
                <a:solidFill>
                  <a:prstClr val="white"/>
                </a:solidFill>
                <a:effectLst/>
                <a:uLnTx/>
                <a:uFillTx/>
              </a:rPr>
              <a:t>(*.</a:t>
            </a:r>
            <a:r>
              <a:rPr lang="en-AU" sz="2000" kern="0" dirty="0" err="1">
                <a:solidFill>
                  <a:prstClr val="white"/>
                </a:solidFill>
              </a:rPr>
              <a:t>ini</a:t>
            </a:r>
            <a:r>
              <a:rPr kumimoji="0" lang="en-AU" sz="2000" b="0" i="0" u="none" strike="noStrike" kern="0" cap="none" spc="0" normalizeH="0" baseline="0" noProof="0" dirty="0">
                <a:ln>
                  <a:noFill/>
                </a:ln>
                <a:solidFill>
                  <a:prstClr val="white"/>
                </a:solidFill>
                <a:effectLst/>
                <a:uLnTx/>
                <a:uFillTx/>
              </a:rPr>
              <a:t>)</a:t>
            </a:r>
          </a:p>
        </p:txBody>
      </p:sp>
      <p:sp>
        <p:nvSpPr>
          <p:cNvPr id="24" name="TextBox 23">
            <a:extLst>
              <a:ext uri="{FF2B5EF4-FFF2-40B4-BE49-F238E27FC236}">
                <a16:creationId xmlns:a16="http://schemas.microsoft.com/office/drawing/2014/main" id="{053E98CA-74E6-4731-B277-398932F41C1C}"/>
              </a:ext>
            </a:extLst>
          </p:cNvPr>
          <p:cNvSpPr txBox="1"/>
          <p:nvPr/>
        </p:nvSpPr>
        <p:spPr>
          <a:xfrm>
            <a:off x="8714367" y="2794337"/>
            <a:ext cx="2127505" cy="1015663"/>
          </a:xfrm>
          <a:prstGeom prst="rect">
            <a:avLst/>
          </a:prstGeom>
          <a:solidFill>
            <a:srgbClr val="002050">
              <a:lumMod val="50000"/>
              <a:lumOff val="50000"/>
            </a:srgbClr>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a:t>
            </a:r>
            <a:r>
              <a:rPr kumimoji="0" lang="en-AU" sz="2000" b="0" i="0" u="none" strike="noStrike" kern="0" cap="none" spc="0" normalizeH="0" baseline="0" noProof="0" dirty="0" err="1">
                <a:ln>
                  <a:noFill/>
                </a:ln>
                <a:solidFill>
                  <a:prstClr val="white"/>
                </a:solidFill>
                <a:effectLst/>
                <a:uLnTx/>
                <a:uFillTx/>
              </a:rPr>
              <a:t>FileInfo</a:t>
            </a:r>
            <a:r>
              <a:rPr kumimoji="0" lang="en-AU" sz="2000" b="0" i="0" u="none" strike="noStrike" kern="0" cap="none" spc="0" normalizeH="0" baseline="0" noProof="0" dirty="0">
                <a:ln>
                  <a:noFill/>
                </a:ln>
                <a:solidFill>
                  <a:prstClr val="white"/>
                </a:solidFill>
                <a:effectLst/>
                <a:uLnTx/>
                <a:uFillTx/>
              </a:rPr>
              <a:t>)</a:t>
            </a:r>
            <a:br>
              <a:rPr kumimoji="0" lang="en-AU" sz="2000" b="0" i="0" u="none" strike="noStrike" kern="0" cap="none" spc="0" normalizeH="0" baseline="0" noProof="0" dirty="0">
                <a:ln>
                  <a:noFill/>
                </a:ln>
                <a:solidFill>
                  <a:prstClr val="white"/>
                </a:solidFill>
                <a:effectLst/>
                <a:uLnTx/>
                <a:uFillTx/>
              </a:rPr>
            </a:br>
            <a:r>
              <a:rPr kumimoji="0" lang="en-AU" sz="2000" b="0" i="0" u="none" strike="noStrike" kern="0" cap="none" spc="0" normalizeH="0" baseline="0" noProof="0" dirty="0">
                <a:ln>
                  <a:noFill/>
                </a:ln>
                <a:solidFill>
                  <a:prstClr val="white"/>
                </a:solidFill>
                <a:effectLst/>
                <a:uLnTx/>
                <a:uFillTx/>
              </a:rPr>
              <a:t>(*.</a:t>
            </a:r>
            <a:r>
              <a:rPr lang="en-AU" sz="2000" kern="0" dirty="0" err="1">
                <a:solidFill>
                  <a:prstClr val="white"/>
                </a:solidFill>
              </a:rPr>
              <a:t>ini</a:t>
            </a:r>
            <a:r>
              <a:rPr kumimoji="0" lang="en-AU" sz="2000" b="0" i="0" u="none" strike="noStrike" kern="0" cap="none" spc="0" normalizeH="0" baseline="0" noProof="0" dirty="0">
                <a:ln>
                  <a:noFill/>
                </a:ln>
                <a:solidFill>
                  <a:prstClr val="white"/>
                </a:solidFill>
                <a:effectLst/>
                <a:uLnTx/>
                <a:uFillTx/>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(Length &lt; 10240)</a:t>
            </a:r>
          </a:p>
        </p:txBody>
      </p:sp>
      <p:sp>
        <p:nvSpPr>
          <p:cNvPr id="25" name="TextBox 24">
            <a:extLst>
              <a:ext uri="{FF2B5EF4-FFF2-40B4-BE49-F238E27FC236}">
                <a16:creationId xmlns:a16="http://schemas.microsoft.com/office/drawing/2014/main" id="{5F175B86-6BD1-4D5D-A740-EB899C3AC969}"/>
              </a:ext>
            </a:extLst>
          </p:cNvPr>
          <p:cNvSpPr txBox="1"/>
          <p:nvPr/>
        </p:nvSpPr>
        <p:spPr>
          <a:xfrm>
            <a:off x="9140096" y="3827145"/>
            <a:ext cx="2233881" cy="1323439"/>
          </a:xfrm>
          <a:prstGeom prst="rect">
            <a:avLst/>
          </a:prstGeom>
          <a:solidFill>
            <a:srgbClr val="002050">
              <a:lumMod val="75000"/>
              <a:lumOff val="25000"/>
            </a:srgbClr>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a:t>
            </a:r>
            <a:r>
              <a:rPr kumimoji="0" lang="en-AU" sz="2000" b="0" i="0" u="none" strike="noStrike" kern="0" cap="none" spc="0" normalizeH="0" baseline="0" noProof="0" dirty="0" err="1">
                <a:ln>
                  <a:noFill/>
                </a:ln>
                <a:solidFill>
                  <a:prstClr val="white"/>
                </a:solidFill>
                <a:effectLst/>
                <a:uLnTx/>
                <a:uFillTx/>
              </a:rPr>
              <a:t>FileInfo</a:t>
            </a:r>
            <a:r>
              <a:rPr kumimoji="0" lang="en-AU" sz="2000" b="0" i="0" u="none" strike="noStrike" kern="0" cap="none" spc="0" normalizeH="0" baseline="0" noProof="0" dirty="0">
                <a:ln>
                  <a:noFill/>
                </a:ln>
                <a:solidFill>
                  <a:prstClr val="white"/>
                </a:solidFill>
                <a:effectLst/>
                <a:uLnTx/>
                <a:uFillTx/>
              </a:rPr>
              <a:t>)</a:t>
            </a:r>
            <a:br>
              <a:rPr kumimoji="0" lang="en-AU" sz="2000" b="0" i="0" u="none" strike="noStrike" kern="0" cap="none" spc="0" normalizeH="0" baseline="0" noProof="0" dirty="0">
                <a:ln>
                  <a:noFill/>
                </a:ln>
                <a:solidFill>
                  <a:prstClr val="white"/>
                </a:solidFill>
                <a:effectLst/>
                <a:uLnTx/>
                <a:uFillTx/>
              </a:rPr>
            </a:br>
            <a:r>
              <a:rPr kumimoji="0" lang="en-AU" sz="2000" b="0" i="0" u="none" strike="noStrike" kern="0" cap="none" spc="0" normalizeH="0" baseline="0" noProof="0" dirty="0">
                <a:ln>
                  <a:noFill/>
                </a:ln>
                <a:solidFill>
                  <a:prstClr val="white"/>
                </a:solidFill>
                <a:effectLst/>
                <a:uLnTx/>
                <a:uFillTx/>
              </a:rPr>
              <a:t>(*.</a:t>
            </a:r>
            <a:r>
              <a:rPr lang="en-AU" sz="2000" kern="0" dirty="0" err="1">
                <a:solidFill>
                  <a:prstClr val="white"/>
                </a:solidFill>
              </a:rPr>
              <a:t>ini</a:t>
            </a:r>
            <a:r>
              <a:rPr kumimoji="0" lang="en-AU" sz="2000" b="0" i="0" u="none" strike="noStrike" kern="0" cap="none" spc="0" normalizeH="0" baseline="0" noProof="0" dirty="0">
                <a:ln>
                  <a:noFill/>
                </a:ln>
                <a:solidFill>
                  <a:prstClr val="white"/>
                </a:solidFill>
                <a:effectLst/>
                <a:uLnTx/>
                <a:uFillTx/>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(Length &lt; 10240)</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(Sorted by length)</a:t>
            </a:r>
          </a:p>
        </p:txBody>
      </p:sp>
      <p:sp>
        <p:nvSpPr>
          <p:cNvPr id="33" name="TextBox 32">
            <a:extLst>
              <a:ext uri="{FF2B5EF4-FFF2-40B4-BE49-F238E27FC236}">
                <a16:creationId xmlns:a16="http://schemas.microsoft.com/office/drawing/2014/main" id="{F67FB1AA-1988-474E-996B-CF7CB3EADB55}"/>
              </a:ext>
            </a:extLst>
          </p:cNvPr>
          <p:cNvSpPr txBox="1"/>
          <p:nvPr/>
        </p:nvSpPr>
        <p:spPr>
          <a:xfrm>
            <a:off x="9778120" y="5226784"/>
            <a:ext cx="2424766" cy="1631216"/>
          </a:xfrm>
          <a:prstGeom prst="rect">
            <a:avLst/>
          </a:prstGeom>
          <a:solidFill>
            <a:srgbClr val="012456"/>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a:t>
            </a:r>
            <a:r>
              <a:rPr kumimoji="0" lang="en-AU" sz="2000" b="0" i="0" u="none" strike="noStrike" kern="0" cap="none" spc="0" normalizeH="0" baseline="0" noProof="0" dirty="0" err="1">
                <a:ln>
                  <a:noFill/>
                </a:ln>
                <a:solidFill>
                  <a:prstClr val="white"/>
                </a:solidFill>
                <a:effectLst/>
                <a:uLnTx/>
                <a:uFillTx/>
              </a:rPr>
              <a:t>FileInfo</a:t>
            </a:r>
            <a:r>
              <a:rPr kumimoji="0" lang="en-AU" sz="2000" b="0" i="0" u="none" strike="noStrike" kern="0" cap="none" spc="0" normalizeH="0" baseline="0" noProof="0" dirty="0">
                <a:ln>
                  <a:noFill/>
                </a:ln>
                <a:solidFill>
                  <a:prstClr val="white"/>
                </a:solidFill>
                <a:effectLst/>
                <a:uLnTx/>
                <a:uFillTx/>
              </a:rPr>
              <a:t>)</a:t>
            </a:r>
            <a:br>
              <a:rPr kumimoji="0" lang="en-AU" sz="2000" b="0" i="0" u="none" strike="noStrike" kern="0" cap="none" spc="0" normalizeH="0" baseline="0" noProof="0" dirty="0">
                <a:ln>
                  <a:noFill/>
                </a:ln>
                <a:solidFill>
                  <a:prstClr val="white"/>
                </a:solidFill>
                <a:effectLst/>
                <a:uLnTx/>
                <a:uFillTx/>
              </a:rPr>
            </a:br>
            <a:r>
              <a:rPr kumimoji="0" lang="en-AU" sz="2000" b="0" i="0" u="none" strike="noStrike" kern="0" cap="none" spc="0" normalizeH="0" baseline="0" noProof="0" dirty="0">
                <a:ln>
                  <a:noFill/>
                </a:ln>
                <a:solidFill>
                  <a:prstClr val="white"/>
                </a:solidFill>
                <a:effectLst/>
                <a:uLnTx/>
                <a:uFillTx/>
              </a:rPr>
              <a:t>(*.</a:t>
            </a:r>
            <a:r>
              <a:rPr lang="en-AU" sz="2000" kern="0" dirty="0" err="1">
                <a:solidFill>
                  <a:prstClr val="white"/>
                </a:solidFill>
              </a:rPr>
              <a:t>ini</a:t>
            </a:r>
            <a:r>
              <a:rPr kumimoji="0" lang="en-AU" sz="2000" b="0" i="0" u="none" strike="noStrike" kern="0" cap="none" spc="0" normalizeH="0" baseline="0" noProof="0" dirty="0">
                <a:ln>
                  <a:noFill/>
                </a:ln>
                <a:solidFill>
                  <a:prstClr val="white"/>
                </a:solidFill>
                <a:effectLst/>
                <a:uLnTx/>
                <a:uFillTx/>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(Length &lt; 10240)</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(Sorted by length)</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prstClr val="white"/>
                </a:solidFill>
                <a:effectLst/>
                <a:uLnTx/>
                <a:uFillTx/>
              </a:rPr>
              <a:t>(Formatted in table)</a:t>
            </a:r>
          </a:p>
        </p:txBody>
      </p:sp>
    </p:spTree>
    <p:extLst>
      <p:ext uri="{BB962C8B-B14F-4D97-AF65-F5344CB8AC3E}">
        <p14:creationId xmlns:p14="http://schemas.microsoft.com/office/powerpoint/2010/main" val="37774297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3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400" dirty="0">
                <a:solidFill>
                  <a:schemeClr val="tx1"/>
                </a:solidFill>
              </a:rPr>
              <a:t>Simplified filtering syntax</a:t>
            </a:r>
          </a:p>
          <a:p>
            <a:pPr marL="342900" indent="-342900">
              <a:buFont typeface="Arial" panose="020B0604020202020204" pitchFamily="34" charset="0"/>
              <a:buChar char="•"/>
            </a:pPr>
            <a:r>
              <a:rPr lang="en-US" sz="2400" dirty="0">
                <a:solidFill>
                  <a:schemeClr val="tx1"/>
                </a:solidFill>
              </a:rPr>
              <a:t>Syntax emulates natural language</a:t>
            </a:r>
          </a:p>
          <a:p>
            <a:pPr marL="342900" indent="-342900">
              <a:buFont typeface="Arial" panose="020B0604020202020204" pitchFamily="34" charset="0"/>
              <a:buChar char="•"/>
            </a:pPr>
            <a:r>
              <a:rPr lang="en-US" sz="2400" dirty="0">
                <a:solidFill>
                  <a:schemeClr val="tx1"/>
                </a:solidFill>
              </a:rPr>
              <a:t>PowerShell v3.0+</a:t>
            </a:r>
          </a:p>
          <a:p>
            <a:pPr marL="342900" indent="-342900">
              <a:buFont typeface="Arial" panose="020B0604020202020204" pitchFamily="34" charset="0"/>
              <a:buChar char="•"/>
            </a:pPr>
            <a:r>
              <a:rPr lang="en-US" sz="2400" dirty="0">
                <a:solidFill>
                  <a:schemeClr val="tx1"/>
                </a:solidFill>
              </a:rPr>
              <a:t>Note: Multiple filter conditions need full syntax</a:t>
            </a:r>
          </a:p>
        </p:txBody>
      </p:sp>
      <p:sp>
        <p:nvSpPr>
          <p:cNvPr id="5" name="Title 4"/>
          <p:cNvSpPr>
            <a:spLocks noGrp="1"/>
          </p:cNvSpPr>
          <p:nvPr>
            <p:ph type="title"/>
          </p:nvPr>
        </p:nvSpPr>
        <p:spPr/>
        <p:txBody>
          <a:bodyPr/>
          <a:lstStyle/>
          <a:p>
            <a:r>
              <a:rPr lang="de-DE"/>
              <a:t>Where-Object (Simple syntax)</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83148448"/>
              </p:ext>
            </p:extLst>
          </p:nvPr>
        </p:nvGraphicFramePr>
        <p:xfrm>
          <a:off x="305949" y="3293765"/>
          <a:ext cx="11366204" cy="1371600"/>
        </p:xfrm>
        <a:graphic>
          <a:graphicData uri="http://schemas.openxmlformats.org/drawingml/2006/table">
            <a:tbl>
              <a:tblPr firstRow="1" bandRow="1"/>
              <a:tblGrid>
                <a:gridCol w="11366204">
                  <a:extLst>
                    <a:ext uri="{9D8B030D-6E8A-4147-A177-3AD203B41FA5}">
                      <a16:colId xmlns:a16="http://schemas.microsoft.com/office/drawing/2014/main" val="242609462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PowerShell v1.0+</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2230609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ChildItem</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Where-Object</a:t>
                      </a:r>
                      <a:r>
                        <a:rPr lang="en-AU" sz="1800" dirty="0">
                          <a:solidFill>
                            <a:srgbClr val="F5F5F5"/>
                          </a:solidFill>
                          <a:latin typeface="Lucida Console" panose="020B0609040504020204" pitchFamily="49" charset="0"/>
                        </a:rPr>
                        <a:t> {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Length </a:t>
                      </a:r>
                      <a:r>
                        <a:rPr lang="en-AU" sz="1800" dirty="0">
                          <a:solidFill>
                            <a:srgbClr val="D3D3D3"/>
                          </a:solidFill>
                          <a:latin typeface="Lucida Console" panose="020B0609040504020204" pitchFamily="49" charset="0"/>
                        </a:rPr>
                        <a:t>–</a:t>
                      </a:r>
                      <a:r>
                        <a:rPr lang="en-AU" sz="1800" dirty="0" err="1">
                          <a:solidFill>
                            <a:srgbClr val="D3D3D3"/>
                          </a:solidFill>
                          <a:latin typeface="Lucida Console" panose="020B0609040504020204" pitchFamily="49" charset="0"/>
                        </a:rPr>
                        <a:t>gt</a:t>
                      </a:r>
                      <a:r>
                        <a:rPr lang="en-AU" sz="1800" dirty="0">
                          <a:solidFill>
                            <a:srgbClr val="F5F5F5"/>
                          </a:solidFill>
                          <a:latin typeface="Lucida Console" panose="020B0609040504020204" pitchFamily="49" charset="0"/>
                        </a:rPr>
                        <a:t> </a:t>
                      </a:r>
                      <a:r>
                        <a:rPr lang="en-AU" sz="1800" dirty="0">
                          <a:solidFill>
                            <a:srgbClr val="FFE4C4"/>
                          </a:solidFill>
                          <a:latin typeface="Lucida Console" panose="020B0609040504020204" pitchFamily="49" charset="0"/>
                        </a:rPr>
                        <a:t>1MB </a:t>
                      </a:r>
                      <a:r>
                        <a:rPr lang="en-AU" sz="1800" dirty="0">
                          <a:solidFill>
                            <a:srgbClr val="F5F5F5"/>
                          </a:solidFill>
                          <a:latin typeface="Lucida Console" panose="020B0609040504020204" pitchFamily="49" charset="0"/>
                        </a:rPr>
                        <a:t>} </a:t>
                      </a:r>
                    </a:p>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ChildItem</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Where-Object</a:t>
                      </a:r>
                      <a:r>
                        <a:rPr lang="en-AU" sz="1800" dirty="0">
                          <a:solidFill>
                            <a:srgbClr val="F5F5F5"/>
                          </a:solidFill>
                          <a:latin typeface="Lucida Console" panose="020B0609040504020204" pitchFamily="49" charset="0"/>
                        </a:rPr>
                        <a:t> {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err="1">
                          <a:solidFill>
                            <a:srgbClr val="F5F5F5"/>
                          </a:solidFill>
                          <a:latin typeface="Lucida Console" panose="020B0609040504020204" pitchFamily="49" charset="0"/>
                        </a:rPr>
                        <a:t>PSIsContainer</a:t>
                      </a:r>
                      <a:r>
                        <a:rPr lang="en-AU" sz="1800" dirty="0">
                          <a:solidFill>
                            <a:srgbClr val="F5F5F5"/>
                          </a:solidFill>
                          <a:latin typeface="Lucida Console" panose="020B0609040504020204" pitchFamily="49" charset="0"/>
                        </a:rPr>
                        <a:t> }</a:t>
                      </a:r>
                    </a:p>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Get-Service</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Where-Object</a:t>
                      </a:r>
                      <a:r>
                        <a:rPr lang="en-AU" sz="1800" dirty="0">
                          <a:solidFill>
                            <a:srgbClr val="F5F5F5"/>
                          </a:solidFill>
                          <a:latin typeface="Lucida Console" panose="020B0609040504020204" pitchFamily="49" charset="0"/>
                        </a:rPr>
                        <a:t>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Status </a:t>
                      </a:r>
                      <a:r>
                        <a:rPr lang="en-AU" sz="1800" dirty="0">
                          <a:solidFill>
                            <a:srgbClr val="D3D3D3"/>
                          </a:solidFill>
                          <a:latin typeface="Lucida Console" panose="020B0609040504020204" pitchFamily="49" charset="0"/>
                        </a:rPr>
                        <a:t>-</a:t>
                      </a:r>
                      <a:r>
                        <a:rPr lang="en-AU" sz="1800" dirty="0" err="1">
                          <a:solidFill>
                            <a:srgbClr val="D3D3D3"/>
                          </a:solidFill>
                          <a:latin typeface="Lucida Console" panose="020B0609040504020204" pitchFamily="49" charset="0"/>
                        </a:rPr>
                        <a:t>eq</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"Running" </a:t>
                      </a:r>
                      <a:r>
                        <a:rPr lang="en-AU" sz="1800" dirty="0">
                          <a:solidFill>
                            <a:srgbClr val="D3D3D3"/>
                          </a:solidFill>
                          <a:latin typeface="Lucida Console" panose="020B0609040504020204" pitchFamily="49" charset="0"/>
                        </a:rPr>
                        <a:t>–and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err="1">
                          <a:solidFill>
                            <a:srgbClr val="F5F5F5"/>
                          </a:solidFill>
                          <a:latin typeface="Lucida Console" panose="020B0609040504020204" pitchFamily="49" charset="0"/>
                        </a:rPr>
                        <a:t>CanShutdown</a:t>
                      </a:r>
                      <a:r>
                        <a:rPr lang="en-AU" sz="18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9631507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32837986"/>
              </p:ext>
            </p:extLst>
          </p:nvPr>
        </p:nvGraphicFramePr>
        <p:xfrm>
          <a:off x="269854" y="4856207"/>
          <a:ext cx="11366204" cy="1463040"/>
        </p:xfrm>
        <a:graphic>
          <a:graphicData uri="http://schemas.openxmlformats.org/drawingml/2006/table">
            <a:tbl>
              <a:tblPr firstRow="1" bandRow="1"/>
              <a:tblGrid>
                <a:gridCol w="11366204">
                  <a:extLst>
                    <a:ext uri="{9D8B030D-6E8A-4147-A177-3AD203B41FA5}">
                      <a16:colId xmlns:a16="http://schemas.microsoft.com/office/drawing/2014/main" val="2443086657"/>
                    </a:ext>
                  </a:extLst>
                </a:gridCol>
              </a:tblGrid>
              <a:tr h="279598">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PowerShell v3.0+ (Single comparison operator only)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722698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Where-Object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Length</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gt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1MB</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PSIsContainer</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Get-Service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Status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eq</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Running</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02894708"/>
                  </a:ext>
                </a:extLst>
              </a:tr>
            </a:tbl>
          </a:graphicData>
        </a:graphic>
      </p:graphicFrame>
      <p:grpSp>
        <p:nvGrpSpPr>
          <p:cNvPr id="19" name="Group 18">
            <a:extLst>
              <a:ext uri="{FF2B5EF4-FFF2-40B4-BE49-F238E27FC236}">
                <a16:creationId xmlns:a16="http://schemas.microsoft.com/office/drawing/2014/main" id="{37B78A29-98EC-48CA-919B-2F8FA6ED0DC5}"/>
              </a:ext>
            </a:extLst>
          </p:cNvPr>
          <p:cNvGrpSpPr/>
          <p:nvPr/>
        </p:nvGrpSpPr>
        <p:grpSpPr>
          <a:xfrm>
            <a:off x="9127740" y="5883762"/>
            <a:ext cx="2466754" cy="974238"/>
            <a:chOff x="6471098" y="2963753"/>
            <a:chExt cx="2466754" cy="974238"/>
          </a:xfrm>
        </p:grpSpPr>
        <p:sp>
          <p:nvSpPr>
            <p:cNvPr id="20" name="Rectangular Callout 1">
              <a:extLst>
                <a:ext uri="{FF2B5EF4-FFF2-40B4-BE49-F238E27FC236}">
                  <a16:creationId xmlns:a16="http://schemas.microsoft.com/office/drawing/2014/main" id="{6AD7A58B-F7C8-4052-945E-B8640557F973}"/>
                </a:ext>
              </a:extLst>
            </p:cNvPr>
            <p:cNvSpPr/>
            <p:nvPr/>
          </p:nvSpPr>
          <p:spPr>
            <a:xfrm>
              <a:off x="6471098" y="2963753"/>
              <a:ext cx="2466754" cy="776176"/>
            </a:xfrm>
            <a:prstGeom prst="wedgeRectCallout">
              <a:avLst>
                <a:gd name="adj1" fmla="val -90230"/>
                <a:gd name="adj2" fmla="val -221061"/>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1" name="Rectangular Callout 7">
              <a:extLst>
                <a:ext uri="{FF2B5EF4-FFF2-40B4-BE49-F238E27FC236}">
                  <a16:creationId xmlns:a16="http://schemas.microsoft.com/office/drawing/2014/main" id="{A5E56E3D-5241-4F17-ACFF-CF7FA245B30E}"/>
                </a:ext>
              </a:extLst>
            </p:cNvPr>
            <p:cNvSpPr/>
            <p:nvPr/>
          </p:nvSpPr>
          <p:spPr>
            <a:xfrm>
              <a:off x="6471098" y="2963753"/>
              <a:ext cx="2466754" cy="974238"/>
            </a:xfrm>
            <a:prstGeom prst="wedgeRectCallout">
              <a:avLst>
                <a:gd name="adj1" fmla="val -109196"/>
                <a:gd name="adj2" fmla="val -18614"/>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No compound conditions with simplified syntax</a:t>
              </a:r>
            </a:p>
          </p:txBody>
        </p:sp>
      </p:grpSp>
    </p:spTree>
    <p:custDataLst>
      <p:tags r:id="rId1"/>
    </p:custDataLst>
    <p:extLst>
      <p:ext uri="{BB962C8B-B14F-4D97-AF65-F5344CB8AC3E}">
        <p14:creationId xmlns:p14="http://schemas.microsoft.com/office/powerpoint/2010/main" val="5889302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a:t>Filtering With Parameters vs. Where-Object</a:t>
            </a:r>
            <a:br>
              <a:rPr lang="en-AU" dirty="0"/>
            </a:b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2018313749"/>
              </p:ext>
            </p:extLst>
          </p:nvPr>
        </p:nvGraphicFramePr>
        <p:xfrm>
          <a:off x="4618299" y="2228918"/>
          <a:ext cx="5168108" cy="866206"/>
        </p:xfrm>
        <a:graphic>
          <a:graphicData uri="http://schemas.openxmlformats.org/drawingml/2006/table">
            <a:tbl>
              <a:tblPr firstRow="1" bandRow="1"/>
              <a:tblGrid>
                <a:gridCol w="5168108">
                  <a:extLst>
                    <a:ext uri="{9D8B030D-6E8A-4147-A177-3AD203B41FA5}">
                      <a16:colId xmlns:a16="http://schemas.microsoft.com/office/drawing/2014/main" val="412632447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Filter output with</a:t>
                      </a:r>
                      <a:r>
                        <a:rPr lang="en-AU" sz="2000" b="0" baseline="0" dirty="0">
                          <a:solidFill>
                            <a:schemeClr val="tx1">
                              <a:lumMod val="50000"/>
                            </a:schemeClr>
                          </a:solidFill>
                          <a:latin typeface="Segoe UI Light" panose="020B0502040204020203" pitchFamily="34" charset="0"/>
                          <a:cs typeface="Segoe UI Light" panose="020B0502040204020203" pitchFamily="34" charset="0"/>
                        </a:rPr>
                        <a:t> parameters (~4 milliseconds)</a:t>
                      </a:r>
                      <a:endParaRPr lang="en-AU" sz="2000" b="0" dirty="0">
                        <a:solidFill>
                          <a:schemeClr val="tx1">
                            <a:lumMod val="50000"/>
                          </a:schemeClr>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3941707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Get-Process</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-Name</a:t>
                      </a:r>
                      <a:r>
                        <a:rPr lang="en-AU" sz="1800" dirty="0">
                          <a:solidFill>
                            <a:srgbClr val="F5F5F5"/>
                          </a:solidFill>
                          <a:latin typeface="Lucida Console" panose="020B0609040504020204" pitchFamily="49" charset="0"/>
                        </a:rPr>
                        <a:t> </a:t>
                      </a:r>
                      <a:r>
                        <a:rPr lang="en-AU" sz="1800" dirty="0">
                          <a:solidFill>
                            <a:srgbClr val="EE82EE"/>
                          </a:solidFill>
                          <a:latin typeface="Lucida Console" panose="020B0609040504020204" pitchFamily="49" charset="0"/>
                        </a:rPr>
                        <a:t>*net*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8813465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53088501"/>
              </p:ext>
            </p:extLst>
          </p:nvPr>
        </p:nvGraphicFramePr>
        <p:xfrm>
          <a:off x="2060106" y="997926"/>
          <a:ext cx="8055686" cy="866206"/>
        </p:xfrm>
        <a:graphic>
          <a:graphicData uri="http://schemas.openxmlformats.org/drawingml/2006/table">
            <a:tbl>
              <a:tblPr firstRow="1" bandRow="1"/>
              <a:tblGrid>
                <a:gridCol w="8055686">
                  <a:extLst>
                    <a:ext uri="{9D8B030D-6E8A-4147-A177-3AD203B41FA5}">
                      <a16:colId xmlns:a16="http://schemas.microsoft.com/office/drawing/2014/main" val="299351980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Filter output with Where-Object (~11 milliseconds)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0228557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Get-Process</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 </a:t>
                      </a:r>
                      <a:r>
                        <a:rPr lang="en-AU" sz="1800" dirty="0">
                          <a:solidFill>
                            <a:srgbClr val="E0FFFF"/>
                          </a:solidFill>
                          <a:latin typeface="Lucida Console" panose="020B0609040504020204" pitchFamily="49" charset="0"/>
                        </a:rPr>
                        <a:t>Where-Object</a:t>
                      </a:r>
                      <a:r>
                        <a:rPr lang="en-AU" sz="1800" dirty="0">
                          <a:solidFill>
                            <a:srgbClr val="F5F5F5"/>
                          </a:solidFill>
                          <a:latin typeface="Lucida Console" panose="020B0609040504020204" pitchFamily="49" charset="0"/>
                        </a:rPr>
                        <a:t>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Name </a:t>
                      </a:r>
                      <a:r>
                        <a:rPr lang="en-AU" sz="1800" dirty="0">
                          <a:solidFill>
                            <a:srgbClr val="D3D3D3"/>
                          </a:solidFill>
                          <a:latin typeface="Lucida Console" panose="020B0609040504020204" pitchFamily="49" charset="0"/>
                        </a:rPr>
                        <a:t>-match</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“net"</a:t>
                      </a:r>
                      <a:r>
                        <a:rPr lang="en-AU" sz="1800" dirty="0">
                          <a:solidFill>
                            <a:srgbClr val="F5F5F5"/>
                          </a:solidFill>
                          <a:latin typeface="Lucida Console" panose="020B0609040504020204" pitchFamily="49" charset="0"/>
                        </a:rPr>
                        <a: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34149364"/>
                  </a:ext>
                </a:extLst>
              </a:tr>
            </a:tbl>
          </a:graphicData>
        </a:graphic>
      </p:graphicFrame>
      <p:sp>
        <p:nvSpPr>
          <p:cNvPr id="3" name="TextBox 2"/>
          <p:cNvSpPr txBox="1"/>
          <p:nvPr/>
        </p:nvSpPr>
        <p:spPr>
          <a:xfrm>
            <a:off x="6774483" y="1807930"/>
            <a:ext cx="64970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Segoe UI"/>
                <a:ea typeface="+mn-ea"/>
                <a:cs typeface="+mn-cs"/>
              </a:rPr>
              <a:t>vs.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1307679477"/>
              </p:ext>
            </p:extLst>
          </p:nvPr>
        </p:nvGraphicFramePr>
        <p:xfrm>
          <a:off x="251386" y="5268628"/>
          <a:ext cx="7146760" cy="435543"/>
        </p:xfrm>
        <a:graphic>
          <a:graphicData uri="http://schemas.openxmlformats.org/drawingml/2006/table">
            <a:tbl>
              <a:tblPr firstRow="1" bandRow="1"/>
              <a:tblGrid>
                <a:gridCol w="7146760">
                  <a:extLst>
                    <a:ext uri="{9D8B030D-6E8A-4147-A177-3AD203B41FA5}">
                      <a16:colId xmlns:a16="http://schemas.microsoft.com/office/drawing/2014/main" val="4126324479"/>
                    </a:ext>
                  </a:extLst>
                </a:gridCol>
              </a:tblGrid>
              <a:tr h="43554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ADUser</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–Filter</a:t>
                      </a:r>
                      <a:r>
                        <a:rPr lang="en-AU" sz="1800" baseline="0" dirty="0">
                          <a:solidFill>
                            <a:srgbClr val="FFE4B5"/>
                          </a:solidFill>
                          <a:latin typeface="Lucida Console" panose="020B0609040504020204" pitchFamily="49" charset="0"/>
                        </a:rPr>
                        <a:t> </a:t>
                      </a:r>
                      <a:r>
                        <a:rPr lang="en-AU" sz="1800" kern="1200" dirty="0">
                          <a:solidFill>
                            <a:srgbClr val="F5F5F5"/>
                          </a:solidFill>
                          <a:latin typeface="Lucida Console" panose="020B0609040504020204" pitchFamily="49" charset="0"/>
                        </a:rPr>
                        <a:t>{Surname </a:t>
                      </a:r>
                      <a:r>
                        <a:rPr lang="en-AU" sz="1800" dirty="0">
                          <a:solidFill>
                            <a:srgbClr val="D3D3D3"/>
                          </a:solidFill>
                          <a:latin typeface="Lucida Console" panose="020B0609040504020204" pitchFamily="49" charset="0"/>
                          <a:ea typeface=""/>
                          <a:cs typeface=""/>
                        </a:rPr>
                        <a:t>–</a:t>
                      </a:r>
                      <a:r>
                        <a:rPr lang="en-AU" sz="1800" dirty="0" err="1">
                          <a:solidFill>
                            <a:srgbClr val="D3D3D3"/>
                          </a:solidFill>
                          <a:latin typeface="Lucida Console" panose="020B0609040504020204" pitchFamily="49" charset="0"/>
                          <a:ea typeface=""/>
                          <a:cs typeface=""/>
                        </a:rPr>
                        <a:t>eq</a:t>
                      </a:r>
                      <a:r>
                        <a:rPr lang="en-AU" sz="1800" dirty="0">
                          <a:solidFill>
                            <a:srgbClr val="D3D3D3"/>
                          </a:solidFill>
                          <a:latin typeface="Lucida Console" panose="020B0609040504020204" pitchFamily="49" charset="0"/>
                          <a:ea typeface=""/>
                          <a:cs typeface=""/>
                        </a:rPr>
                        <a:t> </a:t>
                      </a:r>
                      <a:r>
                        <a:rPr lang="en-AU" sz="1800" dirty="0">
                          <a:solidFill>
                            <a:srgbClr val="DB7093"/>
                          </a:solidFill>
                          <a:latin typeface="Lucida Console" panose="020B0609040504020204" pitchFamily="49" charset="0"/>
                          <a:ea typeface=""/>
                          <a:cs typeface=""/>
                        </a:rPr>
                        <a:t>“</a:t>
                      </a:r>
                      <a:r>
                        <a:rPr lang="en-AU" sz="1800" dirty="0" err="1">
                          <a:solidFill>
                            <a:srgbClr val="DB7093"/>
                          </a:solidFill>
                          <a:latin typeface="Lucida Console" panose="020B0609040504020204" pitchFamily="49" charset="0"/>
                          <a:ea typeface=""/>
                          <a:cs typeface=""/>
                        </a:rPr>
                        <a:t>Snover</a:t>
                      </a:r>
                      <a:r>
                        <a:rPr lang="en-AU" sz="1800" dirty="0">
                          <a:solidFill>
                            <a:srgbClr val="DB7093"/>
                          </a:solidFill>
                          <a:latin typeface="Lucida Console" panose="020B0609040504020204" pitchFamily="49" charset="0"/>
                          <a:ea typeface=""/>
                          <a:cs typeface=""/>
                        </a:rPr>
                        <a:t>” </a:t>
                      </a:r>
                      <a:r>
                        <a:rPr lang="en-AU" sz="1800" kern="12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88134656"/>
                  </a:ext>
                </a:extLst>
              </a:tr>
            </a:tbl>
          </a:graphicData>
        </a:graphic>
      </p:graphicFrame>
      <p:graphicFrame>
        <p:nvGraphicFramePr>
          <p:cNvPr id="11" name="Table 10"/>
          <p:cNvGraphicFramePr>
            <a:graphicFrameLocks noGrp="1"/>
          </p:cNvGraphicFramePr>
          <p:nvPr>
            <p:extLst/>
          </p:nvPr>
        </p:nvGraphicFramePr>
        <p:xfrm>
          <a:off x="234778" y="3316482"/>
          <a:ext cx="11234140" cy="469966"/>
        </p:xfrm>
        <a:graphic>
          <a:graphicData uri="http://schemas.openxmlformats.org/drawingml/2006/table">
            <a:tbl>
              <a:tblPr firstRow="1" bandRow="1"/>
              <a:tblGrid>
                <a:gridCol w="11234140">
                  <a:extLst>
                    <a:ext uri="{9D8B030D-6E8A-4147-A177-3AD203B41FA5}">
                      <a16:colId xmlns:a16="http://schemas.microsoft.com/office/drawing/2014/main" val="2993519805"/>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ADUser</a:t>
                      </a:r>
                      <a:r>
                        <a:rPr lang="en-AU" sz="1800" baseline="0" dirty="0">
                          <a:solidFill>
                            <a:srgbClr val="E0FFFF"/>
                          </a:solidFill>
                          <a:latin typeface="Lucida Console" panose="020B0609040504020204" pitchFamily="49" charset="0"/>
                        </a:rPr>
                        <a:t> </a:t>
                      </a:r>
                      <a:r>
                        <a:rPr lang="en-AU" sz="1800" dirty="0">
                          <a:solidFill>
                            <a:srgbClr val="FFE4B5"/>
                          </a:solidFill>
                          <a:latin typeface="Lucida Console" panose="020B0609040504020204" pitchFamily="49" charset="0"/>
                          <a:ea typeface=""/>
                          <a:cs typeface=""/>
                        </a:rPr>
                        <a:t>–Filter </a:t>
                      </a:r>
                      <a:r>
                        <a:rPr lang="en-AU" sz="1800" dirty="0">
                          <a:solidFill>
                            <a:srgbClr val="EE82EE"/>
                          </a:solidFill>
                          <a:latin typeface="Lucida Console" panose="020B0609040504020204" pitchFamily="49" charset="0"/>
                          <a:ea typeface=""/>
                          <a:cs typeface=""/>
                        </a:rPr>
                        <a:t>*</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ea typeface=""/>
                          <a:cs typeface=""/>
                        </a:rPr>
                        <a:t>-Properties </a:t>
                      </a:r>
                      <a:r>
                        <a:rPr lang="en-AU" sz="1800" dirty="0">
                          <a:solidFill>
                            <a:srgbClr val="EE82EE"/>
                          </a:solidFill>
                          <a:latin typeface="Lucida Console" panose="020B0609040504020204" pitchFamily="49" charset="0"/>
                          <a:ea typeface=""/>
                          <a:cs typeface=""/>
                        </a:rPr>
                        <a:t>Surname </a:t>
                      </a:r>
                      <a:r>
                        <a:rPr lang="en-AU" sz="1800" dirty="0">
                          <a:solidFill>
                            <a:srgbClr val="D3D3D3"/>
                          </a:solidFill>
                          <a:latin typeface="Lucida Console" panose="020B0609040504020204" pitchFamily="49" charset="0"/>
                        </a:rPr>
                        <a:t>| </a:t>
                      </a:r>
                      <a:r>
                        <a:rPr lang="en-AU" sz="1800" dirty="0">
                          <a:solidFill>
                            <a:srgbClr val="E0FFFF"/>
                          </a:solidFill>
                          <a:latin typeface="Lucida Console" panose="020B0609040504020204" pitchFamily="49" charset="0"/>
                        </a:rPr>
                        <a:t>?</a:t>
                      </a:r>
                      <a:r>
                        <a:rPr lang="en-AU" sz="1800" dirty="0">
                          <a:solidFill>
                            <a:srgbClr val="F5F5F5"/>
                          </a:solidFill>
                          <a:latin typeface="Lucida Console" panose="020B0609040504020204" pitchFamily="49" charset="0"/>
                        </a:rPr>
                        <a:t>{</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Surname </a:t>
                      </a:r>
                      <a:r>
                        <a:rPr lang="en-AU" sz="1800" dirty="0">
                          <a:solidFill>
                            <a:srgbClr val="D3D3D3"/>
                          </a:solidFill>
                          <a:latin typeface="Lucida Console" panose="020B0609040504020204" pitchFamily="49" charset="0"/>
                        </a:rPr>
                        <a:t>-</a:t>
                      </a:r>
                      <a:r>
                        <a:rPr lang="en-AU" sz="1800" dirty="0" err="1">
                          <a:solidFill>
                            <a:srgbClr val="D3D3D3"/>
                          </a:solidFill>
                          <a:latin typeface="Lucida Console" panose="020B0609040504020204" pitchFamily="49" charset="0"/>
                        </a:rPr>
                        <a:t>eq</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a:t>
                      </a:r>
                      <a:r>
                        <a:rPr lang="en-AU" sz="1800" dirty="0" err="1">
                          <a:solidFill>
                            <a:srgbClr val="DB7093"/>
                          </a:solidFill>
                          <a:latin typeface="Lucida Console" panose="020B0609040504020204" pitchFamily="49" charset="0"/>
                        </a:rPr>
                        <a:t>Snover</a:t>
                      </a:r>
                      <a:r>
                        <a:rPr lang="en-AU" sz="1800" dirty="0">
                          <a:solidFill>
                            <a:srgbClr val="DB7093"/>
                          </a:solidFill>
                          <a:latin typeface="Lucida Console" panose="020B0609040504020204" pitchFamily="49" charset="0"/>
                        </a:rPr>
                        <a:t>"</a:t>
                      </a:r>
                      <a:r>
                        <a:rPr lang="en-AU" sz="1800" dirty="0">
                          <a:solidFill>
                            <a:srgbClr val="F5F5F5"/>
                          </a:solidFill>
                          <a:latin typeface="Lucida Console" panose="020B0609040504020204" pitchFamily="49" charset="0"/>
                        </a:rPr>
                        <a: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34149364"/>
                  </a:ext>
                </a:extLst>
              </a:tr>
            </a:tbl>
          </a:graphicData>
        </a:graphic>
      </p:graphicFrame>
      <p:sp>
        <p:nvSpPr>
          <p:cNvPr id="13" name="Horizontal Scroll 12"/>
          <p:cNvSpPr/>
          <p:nvPr/>
        </p:nvSpPr>
        <p:spPr>
          <a:xfrm>
            <a:off x="2741140" y="5989485"/>
            <a:ext cx="6709719" cy="685952"/>
          </a:xfrm>
          <a:prstGeom prst="horizontalScroll">
            <a:avLst/>
          </a:prstGeom>
          <a:solidFill>
            <a:srgbClr val="FFCC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PowerShell Proverb: If a Cmdlet has a –Filter there’s a reason.</a:t>
            </a:r>
          </a:p>
        </p:txBody>
      </p:sp>
      <p:sp>
        <p:nvSpPr>
          <p:cNvPr id="14" name="Flowchart: Magnetic Disk 13"/>
          <p:cNvSpPr/>
          <p:nvPr/>
        </p:nvSpPr>
        <p:spPr>
          <a:xfrm>
            <a:off x="10115794" y="3879798"/>
            <a:ext cx="1927654" cy="1346885"/>
          </a:xfrm>
          <a:prstGeom prst="flowChartMagneticDisk">
            <a:avLst/>
          </a:prstGeom>
          <a:gradFill flip="none" rotWithShape="1">
            <a:gsLst>
              <a:gs pos="0">
                <a:srgbClr val="0078D7">
                  <a:tint val="66000"/>
                  <a:satMod val="160000"/>
                </a:srgbClr>
              </a:gs>
              <a:gs pos="50000">
                <a:srgbClr val="0078D7">
                  <a:tint val="44500"/>
                  <a:satMod val="160000"/>
                </a:srgbClr>
              </a:gs>
              <a:gs pos="100000">
                <a:srgbClr val="0078D7">
                  <a:tint val="23500"/>
                  <a:satMod val="160000"/>
                </a:srgb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Domain Controller</a:t>
            </a:r>
          </a:p>
        </p:txBody>
      </p:sp>
      <p:sp>
        <p:nvSpPr>
          <p:cNvPr id="22" name="Left-Up Arrow 21"/>
          <p:cNvSpPr/>
          <p:nvPr/>
        </p:nvSpPr>
        <p:spPr>
          <a:xfrm rot="5400000">
            <a:off x="5437813" y="-396414"/>
            <a:ext cx="624120" cy="8731841"/>
          </a:xfrm>
          <a:prstGeom prst="leftUpArrow">
            <a:avLst>
              <a:gd name="adj1" fmla="val 46040"/>
              <a:gd name="adj2" fmla="val 39849"/>
              <a:gd name="adj3" fmla="val 20302"/>
            </a:avLst>
          </a:prstGeom>
          <a:gradFill flip="none" rotWithShape="1">
            <a:gsLst>
              <a:gs pos="0">
                <a:srgbClr val="0078D7">
                  <a:tint val="66000"/>
                  <a:satMod val="160000"/>
                </a:srgbClr>
              </a:gs>
              <a:gs pos="50000">
                <a:srgbClr val="0078D7">
                  <a:tint val="44500"/>
                  <a:satMod val="160000"/>
                </a:srgbClr>
              </a:gs>
              <a:gs pos="100000">
                <a:srgbClr val="0078D7">
                  <a:tint val="23500"/>
                  <a:satMod val="160000"/>
                </a:srgbClr>
              </a:gs>
            </a:gsLst>
            <a:lin ang="18900000" scaled="1"/>
            <a:tileRect/>
          </a:gra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threePt" dir="t"/>
            </a:scene3d>
            <a:flatTx/>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3" name="TextBox 22"/>
          <p:cNvSpPr txBox="1"/>
          <p:nvPr/>
        </p:nvSpPr>
        <p:spPr>
          <a:xfrm>
            <a:off x="1600629" y="3849342"/>
            <a:ext cx="816757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Grab All Users as Objects and Perform Filtering (3.8k Users) ~2300</a:t>
            </a:r>
            <a:r>
              <a:rPr kumimoji="0" lang="en-US" sz="1800" b="0" i="0" u="none" strike="noStrike" kern="1200" cap="none" spc="0" normalizeH="0" noProof="0" dirty="0">
                <a:ln>
                  <a:noFill/>
                </a:ln>
                <a:solidFill>
                  <a:prstClr val="white"/>
                </a:solidFill>
                <a:effectLst/>
                <a:uLnTx/>
                <a:uFillTx/>
                <a:latin typeface="Segoe UI"/>
                <a:ea typeface="+mn-ea"/>
                <a:cs typeface="+mn-cs"/>
              </a:rPr>
              <a:t> milliseconds</a:t>
            </a:r>
            <a:r>
              <a:rPr kumimoji="0" lang="en-US" sz="1800" b="0" i="0" u="none" strike="noStrike" kern="1200" cap="none" spc="0" normalizeH="0" baseline="0" noProof="0" dirty="0">
                <a:ln>
                  <a:noFill/>
                </a:ln>
                <a:solidFill>
                  <a:prstClr val="white"/>
                </a:solidFill>
                <a:effectLst/>
                <a:uLnTx/>
                <a:uFillTx/>
                <a:latin typeface="Segoe UI"/>
                <a:ea typeface="+mn-ea"/>
                <a:cs typeface="+mn-cs"/>
              </a:rPr>
              <a:t>  </a:t>
            </a:r>
          </a:p>
        </p:txBody>
      </p:sp>
      <p:sp>
        <p:nvSpPr>
          <p:cNvPr id="24" name="Left-Up Arrow 23"/>
          <p:cNvSpPr/>
          <p:nvPr/>
        </p:nvSpPr>
        <p:spPr>
          <a:xfrm rot="10800000">
            <a:off x="1142999" y="4661879"/>
            <a:ext cx="8972793" cy="673144"/>
          </a:xfrm>
          <a:prstGeom prst="leftUpArrow">
            <a:avLst>
              <a:gd name="adj1" fmla="val 46040"/>
              <a:gd name="adj2" fmla="val 39849"/>
              <a:gd name="adj3" fmla="val 20302"/>
            </a:avLst>
          </a:prstGeom>
          <a:gradFill flip="none" rotWithShape="1">
            <a:gsLst>
              <a:gs pos="0">
                <a:srgbClr val="0078D7">
                  <a:tint val="66000"/>
                  <a:satMod val="160000"/>
                </a:srgbClr>
              </a:gs>
              <a:gs pos="50000">
                <a:srgbClr val="0078D7">
                  <a:tint val="44500"/>
                  <a:satMod val="160000"/>
                </a:srgbClr>
              </a:gs>
              <a:gs pos="100000">
                <a:srgbClr val="0078D7">
                  <a:tint val="23500"/>
                  <a:satMod val="160000"/>
                </a:srgbClr>
              </a:gs>
            </a:gsLst>
            <a:lin ang="18900000" scaled="1"/>
            <a:tileRect/>
          </a:gradFill>
        </p:spPr>
        <p:style>
          <a:lnRef idx="1">
            <a:schemeClr val="accent1"/>
          </a:lnRef>
          <a:fillRef idx="3">
            <a:schemeClr val="accent1"/>
          </a:fillRef>
          <a:effectRef idx="2">
            <a:schemeClr val="accent1"/>
          </a:effectRef>
          <a:fontRef idx="minor">
            <a:schemeClr val="lt1"/>
          </a:fontRef>
        </p:style>
        <p:txBody>
          <a:bodyPr vert="horz" rtlCol="0" anchor="ctr">
            <a:scene3d>
              <a:camera prst="orthographicFront">
                <a:rot lat="0" lon="0" rev="0"/>
              </a:camera>
              <a:lightRig rig="threePt" dir="t"/>
            </a:scene3d>
            <a:flatTx/>
          </a:bodyPr>
          <a:lstStyle/>
          <a:p>
            <a:pPr algn="ctr" defTabSz="457200">
              <a:defRPr/>
            </a:pPr>
            <a:endParaRPr lang="en-US" sz="1800" dirty="0">
              <a:solidFill>
                <a:prstClr val="white"/>
              </a:solidFill>
            </a:endParaRPr>
          </a:p>
        </p:txBody>
      </p:sp>
      <p:sp>
        <p:nvSpPr>
          <p:cNvPr id="26" name="TextBox 25"/>
          <p:cNvSpPr txBox="1"/>
          <p:nvPr/>
        </p:nvSpPr>
        <p:spPr>
          <a:xfrm>
            <a:off x="10463388" y="3937127"/>
            <a:ext cx="125665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3.8k Users</a:t>
            </a:r>
          </a:p>
        </p:txBody>
      </p:sp>
      <p:sp>
        <p:nvSpPr>
          <p:cNvPr id="27" name="TextBox 26"/>
          <p:cNvSpPr txBox="1"/>
          <p:nvPr/>
        </p:nvSpPr>
        <p:spPr>
          <a:xfrm>
            <a:off x="5274328" y="4222004"/>
            <a:ext cx="64970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Segoe UI"/>
                <a:ea typeface="+mn-ea"/>
                <a:cs typeface="+mn-cs"/>
              </a:rPr>
              <a:t>vs.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FFD527E5-9C73-4B5C-A956-22539D132FE4}"/>
              </a:ext>
            </a:extLst>
          </p:cNvPr>
          <p:cNvSpPr/>
          <p:nvPr/>
        </p:nvSpPr>
        <p:spPr>
          <a:xfrm>
            <a:off x="1314951" y="4735431"/>
            <a:ext cx="8568459" cy="369332"/>
          </a:xfrm>
          <a:prstGeom prst="rect">
            <a:avLst/>
          </a:prstGeom>
        </p:spPr>
        <p:txBody>
          <a:bodyPr wrap="square">
            <a:spAutoFit/>
          </a:bodyPr>
          <a:lstStyle/>
          <a:p>
            <a:pPr algn="ctr" defTabSz="457200">
              <a:defRPr/>
            </a:pPr>
            <a:r>
              <a:rPr lang="en-US" sz="1800" dirty="0">
                <a:solidFill>
                  <a:prstClr val="white"/>
                </a:solidFill>
                <a:latin typeface="Segoe UI"/>
              </a:rPr>
              <a:t>Filtering occurs on DC and matching objects are returned. (1 user) ~10 milliseconds</a:t>
            </a:r>
          </a:p>
        </p:txBody>
      </p:sp>
    </p:spTree>
    <p:extLst>
      <p:ext uri="{BB962C8B-B14F-4D97-AF65-F5344CB8AC3E}">
        <p14:creationId xmlns:p14="http://schemas.microsoft.com/office/powerpoint/2010/main" val="10854320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P spid="22" grpId="0" animBg="1"/>
      <p:bldP spid="23" grpId="0"/>
      <p:bldP spid="24" grpId="0" animBg="1"/>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9.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0.xml><?xml version="1.0" encoding="utf-8"?>
<?mso-contentType ?>
<FormTemplates xmlns="http://schemas.microsoft.com/sharepoint/v3/contenttype/forms">
  <Display>DocumentLibraryForm</Display>
  <Edit>DocumentLibraryForm</Edit>
  <New>DocumentLibraryForm</New>
</FormTemplates>
</file>

<file path=customXml/item5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3D39EB53-1BB0-4BD3-BCB8-6804DFD06FF7}">
  <ds:schemaRefs>
    <ds:schemaRef ds:uri="Strauss.PersonalizationDefinition"/>
  </ds:schemaRefs>
</ds:datastoreItem>
</file>

<file path=customXml/itemProps11.xml><?xml version="1.0" encoding="utf-8"?>
<ds:datastoreItem xmlns:ds="http://schemas.openxmlformats.org/officeDocument/2006/customXml" ds:itemID="{F6C553A0-566F-4736-AD14-4294549F0EDD}">
  <ds:schemaRefs>
    <ds:schemaRef ds:uri="Strauss.PersonalizationDefinition"/>
  </ds:schemaRefs>
</ds:datastoreItem>
</file>

<file path=customXml/itemProps12.xml><?xml version="1.0" encoding="utf-8"?>
<ds:datastoreItem xmlns:ds="http://schemas.openxmlformats.org/officeDocument/2006/customXml" ds:itemID="{154935D2-CFD6-446F-951B-6C198CBAA7CB}">
  <ds:schemaRefs>
    <ds:schemaRef ds:uri="Strauss.PersonalizationDefinition"/>
  </ds:schemaRefs>
</ds:datastoreItem>
</file>

<file path=customXml/itemProps13.xml><?xml version="1.0" encoding="utf-8"?>
<ds:datastoreItem xmlns:ds="http://schemas.openxmlformats.org/officeDocument/2006/customXml" ds:itemID="{2EB60F25-3F6B-4BDF-BE86-87206409D183}">
  <ds:schemaRefs>
    <ds:schemaRef ds:uri="Strauss.PersonalizationDefinition"/>
  </ds:schemaRefs>
</ds:datastoreItem>
</file>

<file path=customXml/itemProps14.xml><?xml version="1.0" encoding="utf-8"?>
<ds:datastoreItem xmlns:ds="http://schemas.openxmlformats.org/officeDocument/2006/customXml" ds:itemID="{31EDE42B-A8F4-4333-BA40-6776D4CD3814}">
  <ds:schemaRefs>
    <ds:schemaRef ds:uri="Strauss.PersonalizationDefinition"/>
  </ds:schemaRefs>
</ds:datastoreItem>
</file>

<file path=customXml/itemProps15.xml><?xml version="1.0" encoding="utf-8"?>
<ds:datastoreItem xmlns:ds="http://schemas.openxmlformats.org/officeDocument/2006/customXml" ds:itemID="{1EF85BB0-EDCD-4453-BF5E-491F26BF99DA}">
  <ds:schemaRefs>
    <ds:schemaRef ds:uri="Strauss.PersonalizationDefinition"/>
  </ds:schemaRefs>
</ds:datastoreItem>
</file>

<file path=customXml/itemProps16.xml><?xml version="1.0" encoding="utf-8"?>
<ds:datastoreItem xmlns:ds="http://schemas.openxmlformats.org/officeDocument/2006/customXml" ds:itemID="{B34F3DE4-B411-45E8-94DB-A85AC074EBF5}">
  <ds:schemaRefs>
    <ds:schemaRef ds:uri="Strauss.PersonalizationDefinition"/>
  </ds:schemaRefs>
</ds:datastoreItem>
</file>

<file path=customXml/itemProps17.xml><?xml version="1.0" encoding="utf-8"?>
<ds:datastoreItem xmlns:ds="http://schemas.openxmlformats.org/officeDocument/2006/customXml" ds:itemID="{74659425-1D5C-4BB9-9BD5-126ECC492038}">
  <ds:schemaRefs>
    <ds:schemaRef ds:uri="Strauss.PersonalizationDefinition"/>
  </ds:schemaRefs>
</ds:datastoreItem>
</file>

<file path=customXml/itemProps18.xml><?xml version="1.0" encoding="utf-8"?>
<ds:datastoreItem xmlns:ds="http://schemas.openxmlformats.org/officeDocument/2006/customXml" ds:itemID="{097971B3-B503-4036-928C-97FE7DBC8A37}">
  <ds:schemaRefs>
    <ds:schemaRef ds:uri="Strauss.PersonalizationDefinition"/>
  </ds:schemaRefs>
</ds:datastoreItem>
</file>

<file path=customXml/itemProps19.xml><?xml version="1.0" encoding="utf-8"?>
<ds:datastoreItem xmlns:ds="http://schemas.openxmlformats.org/officeDocument/2006/customXml" ds:itemID="{C8FE2947-B3DD-49B8-BDC6-70FDD80AFA82}">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AC4F0473-CF1F-4C9D-9429-67F2C548360A}">
  <ds:schemaRefs>
    <ds:schemaRef ds:uri="Strauss.PersonalizationDefinition"/>
  </ds:schemaRefs>
</ds:datastoreItem>
</file>

<file path=customXml/itemProps21.xml><?xml version="1.0" encoding="utf-8"?>
<ds:datastoreItem xmlns:ds="http://schemas.openxmlformats.org/officeDocument/2006/customXml" ds:itemID="{D1F91EAD-86BE-4AF1-A8AA-FE23205D92B1}">
  <ds:schemaRefs>
    <ds:schemaRef ds:uri="Strauss.PersonalizationDefinition"/>
  </ds:schemaRefs>
</ds:datastoreItem>
</file>

<file path=customXml/itemProps22.xml><?xml version="1.0" encoding="utf-8"?>
<ds:datastoreItem xmlns:ds="http://schemas.openxmlformats.org/officeDocument/2006/customXml" ds:itemID="{FF4DD13D-D183-48D8-80BE-662B849919D3}">
  <ds:schemaRefs>
    <ds:schemaRef ds:uri="Strauss.PersonalizationDefinition"/>
  </ds:schemaRefs>
</ds:datastoreItem>
</file>

<file path=customXml/itemProps23.xml><?xml version="1.0" encoding="utf-8"?>
<ds:datastoreItem xmlns:ds="http://schemas.openxmlformats.org/officeDocument/2006/customXml" ds:itemID="{7D292575-1974-43D2-929D-12396DF59BB5}">
  <ds:schemaRefs>
    <ds:schemaRef ds:uri="Strauss.PersonalizationDefinition"/>
  </ds:schemaRefs>
</ds:datastoreItem>
</file>

<file path=customXml/itemProps24.xml><?xml version="1.0" encoding="utf-8"?>
<ds:datastoreItem xmlns:ds="http://schemas.openxmlformats.org/officeDocument/2006/customXml" ds:itemID="{4686FF1B-F9B3-4F49-BB76-518E8E29D373}">
  <ds:schemaRefs>
    <ds:schemaRef ds:uri="Strauss.PersonalizationDefinition"/>
  </ds:schemaRefs>
</ds:datastoreItem>
</file>

<file path=customXml/itemProps25.xml><?xml version="1.0" encoding="utf-8"?>
<ds:datastoreItem xmlns:ds="http://schemas.openxmlformats.org/officeDocument/2006/customXml" ds:itemID="{07E2A70B-39E3-4321-BB1E-39C7E0B8196A}">
  <ds:schemaRefs>
    <ds:schemaRef ds:uri="Strauss.PersonalizationDefinition"/>
  </ds:schemaRefs>
</ds:datastoreItem>
</file>

<file path=customXml/itemProps26.xml><?xml version="1.0" encoding="utf-8"?>
<ds:datastoreItem xmlns:ds="http://schemas.openxmlformats.org/officeDocument/2006/customXml" ds:itemID="{1BC426EB-07E4-41AD-9101-0859B4C7A715}">
  <ds:schemaRefs>
    <ds:schemaRef ds:uri="Strauss.PersonalizationDefinition"/>
  </ds:schemaRefs>
</ds:datastoreItem>
</file>

<file path=customXml/itemProps27.xml><?xml version="1.0" encoding="utf-8"?>
<ds:datastoreItem xmlns:ds="http://schemas.openxmlformats.org/officeDocument/2006/customXml" ds:itemID="{5E35DEA2-F501-4093-B632-0F6F0C95376C}">
  <ds:schemaRefs>
    <ds:schemaRef ds:uri="Strauss.PersonalizationDefinition"/>
  </ds:schemaRefs>
</ds:datastoreItem>
</file>

<file path=customXml/itemProps28.xml><?xml version="1.0" encoding="utf-8"?>
<ds:datastoreItem xmlns:ds="http://schemas.openxmlformats.org/officeDocument/2006/customXml" ds:itemID="{853FAFAA-4FD9-4011-BCEC-7FC2E594EDFD}">
  <ds:schemaRefs>
    <ds:schemaRef ds:uri="Strauss.PersonalizationDefinition"/>
  </ds:schemaRefs>
</ds:datastoreItem>
</file>

<file path=customXml/itemProps29.xml><?xml version="1.0" encoding="utf-8"?>
<ds:datastoreItem xmlns:ds="http://schemas.openxmlformats.org/officeDocument/2006/customXml" ds:itemID="{E9E35E29-C91E-4478-995B-77194D8D261A}">
  <ds:schemaRefs>
    <ds:schemaRef ds:uri="Strauss.PersonalizationDefinition"/>
  </ds:schemaRefs>
</ds:datastoreItem>
</file>

<file path=customXml/itemProps3.xml><?xml version="1.0" encoding="utf-8"?>
<ds:datastoreItem xmlns:ds="http://schemas.openxmlformats.org/officeDocument/2006/customXml" ds:itemID="{4A3F169F-E27D-4A25-888C-4C5D83BAC082}">
  <ds:schemaRefs>
    <ds:schemaRef ds:uri="Strauss.PersonalizationDefinition"/>
  </ds:schemaRefs>
</ds:datastoreItem>
</file>

<file path=customXml/itemProps30.xml><?xml version="1.0" encoding="utf-8"?>
<ds:datastoreItem xmlns:ds="http://schemas.openxmlformats.org/officeDocument/2006/customXml" ds:itemID="{ADBB7519-25B9-44D6-B885-697BE1A99943}">
  <ds:schemaRefs>
    <ds:schemaRef ds:uri="Strauss.PersonalizationDefinition"/>
  </ds:schemaRefs>
</ds:datastoreItem>
</file>

<file path=customXml/itemProps31.xml><?xml version="1.0" encoding="utf-8"?>
<ds:datastoreItem xmlns:ds="http://schemas.openxmlformats.org/officeDocument/2006/customXml" ds:itemID="{BB1A0805-CAB7-4456-8A6F-5BCC1984AA1F}">
  <ds:schemaRefs>
    <ds:schemaRef ds:uri="Strauss.PersonalizationDefinition"/>
  </ds:schemaRefs>
</ds:datastoreItem>
</file>

<file path=customXml/itemProps32.xml><?xml version="1.0" encoding="utf-8"?>
<ds:datastoreItem xmlns:ds="http://schemas.openxmlformats.org/officeDocument/2006/customXml" ds:itemID="{9CF99F19-B2DB-4AFB-9574-A88A9402D081}">
  <ds:schemaRefs>
    <ds:schemaRef ds:uri="Strauss.PersonalizationDefinition"/>
  </ds:schemaRefs>
</ds:datastoreItem>
</file>

<file path=customXml/itemProps33.xml><?xml version="1.0" encoding="utf-8"?>
<ds:datastoreItem xmlns:ds="http://schemas.openxmlformats.org/officeDocument/2006/customXml" ds:itemID="{F556782B-6275-44C4-B358-8C5948B3CA34}">
  <ds:schemaRefs>
    <ds:schemaRef ds:uri="Strauss.PersonalizationDefinition"/>
  </ds:schemaRefs>
</ds:datastoreItem>
</file>

<file path=customXml/itemProps34.xml><?xml version="1.0" encoding="utf-8"?>
<ds:datastoreItem xmlns:ds="http://schemas.openxmlformats.org/officeDocument/2006/customXml" ds:itemID="{780065C5-B0CA-447C-9097-055219EE9EB7}">
  <ds:schemaRefs>
    <ds:schemaRef ds:uri="Strauss.PersonalizationDefinition"/>
  </ds:schemaRefs>
</ds:datastoreItem>
</file>

<file path=customXml/itemProps35.xml><?xml version="1.0" encoding="utf-8"?>
<ds:datastoreItem xmlns:ds="http://schemas.openxmlformats.org/officeDocument/2006/customXml" ds:itemID="{46A19BDE-E6B9-44DF-A915-22E74499AF33}">
  <ds:schemaRefs>
    <ds:schemaRef ds:uri="Strauss.PersonalizationDefinition"/>
  </ds:schemaRefs>
</ds:datastoreItem>
</file>

<file path=customXml/itemProps36.xml><?xml version="1.0" encoding="utf-8"?>
<ds:datastoreItem xmlns:ds="http://schemas.openxmlformats.org/officeDocument/2006/customXml" ds:itemID="{28C71CC9-8001-4B64-B2F6-E2B9D0B96B27}">
  <ds:schemaRefs>
    <ds:schemaRef ds:uri="Strauss.PersonalizationDefinition"/>
  </ds:schemaRefs>
</ds:datastoreItem>
</file>

<file path=customXml/itemProps37.xml><?xml version="1.0" encoding="utf-8"?>
<ds:datastoreItem xmlns:ds="http://schemas.openxmlformats.org/officeDocument/2006/customXml" ds:itemID="{E34ECFC4-973E-4665-B9FB-50DBD1405B4A}">
  <ds:schemaRefs>
    <ds:schemaRef ds:uri="Strauss.PersonalizationDefinition"/>
  </ds:schemaRefs>
</ds:datastoreItem>
</file>

<file path=customXml/itemProps38.xml><?xml version="1.0" encoding="utf-8"?>
<ds:datastoreItem xmlns:ds="http://schemas.openxmlformats.org/officeDocument/2006/customXml" ds:itemID="{81AA5C24-7E3B-4945-8531-096EFA85753F}">
  <ds:schemaRefs>
    <ds:schemaRef ds:uri="Strauss.PersonalizationDefinition"/>
  </ds:schemaRefs>
</ds:datastoreItem>
</file>

<file path=customXml/itemProps39.xml><?xml version="1.0" encoding="utf-8"?>
<ds:datastoreItem xmlns:ds="http://schemas.openxmlformats.org/officeDocument/2006/customXml" ds:itemID="{80CB39DB-302E-4BDC-9CC8-A9A70A70506D}">
  <ds:schemaRefs>
    <ds:schemaRef ds:uri="Strauss.PersonalizationDefinition"/>
  </ds:schemaRefs>
</ds:datastoreItem>
</file>

<file path=customXml/itemProps4.xml><?xml version="1.0" encoding="utf-8"?>
<ds:datastoreItem xmlns:ds="http://schemas.openxmlformats.org/officeDocument/2006/customXml" ds:itemID="{0F7851F0-22C9-4086-B07A-5B53AA1D88C0}">
  <ds:schemaRefs>
    <ds:schemaRef ds:uri="Strauss.PersonalizationDefinition"/>
  </ds:schemaRefs>
</ds:datastoreItem>
</file>

<file path=customXml/itemProps40.xml><?xml version="1.0" encoding="utf-8"?>
<ds:datastoreItem xmlns:ds="http://schemas.openxmlformats.org/officeDocument/2006/customXml" ds:itemID="{22F6EFD2-2065-4A60-BC73-E53D5D570F41}">
  <ds:schemaRefs>
    <ds:schemaRef ds:uri="Strauss.PersonalizationDefinition"/>
  </ds:schemaRefs>
</ds:datastoreItem>
</file>

<file path=customXml/itemProps41.xml><?xml version="1.0" encoding="utf-8"?>
<ds:datastoreItem xmlns:ds="http://schemas.openxmlformats.org/officeDocument/2006/customXml" ds:itemID="{92CE9C42-FFC3-4397-8873-E4CAB3C58472}">
  <ds:schemaRefs>
    <ds:schemaRef ds:uri="Strauss.PersonalizationDefinition"/>
  </ds:schemaRefs>
</ds:datastoreItem>
</file>

<file path=customXml/itemProps42.xml><?xml version="1.0" encoding="utf-8"?>
<ds:datastoreItem xmlns:ds="http://schemas.openxmlformats.org/officeDocument/2006/customXml" ds:itemID="{F5D112D7-A99C-400C-B3E8-C2471A55AA92}">
  <ds:schemaRefs>
    <ds:schemaRef ds:uri="Strauss.PersonalizationDefinition"/>
  </ds:schemaRefs>
</ds:datastoreItem>
</file>

<file path=customXml/itemProps43.xml><?xml version="1.0" encoding="utf-8"?>
<ds:datastoreItem xmlns:ds="http://schemas.openxmlformats.org/officeDocument/2006/customXml" ds:itemID="{C75D1EED-DAC0-4F4D-9246-5FCB9A80EFD0}">
  <ds:schemaRefs>
    <ds:schemaRef ds:uri="Strauss.PersonalizationDefinition"/>
  </ds:schemaRefs>
</ds:datastoreItem>
</file>

<file path=customXml/itemProps44.xml><?xml version="1.0" encoding="utf-8"?>
<ds:datastoreItem xmlns:ds="http://schemas.openxmlformats.org/officeDocument/2006/customXml" ds:itemID="{9B9E7C25-42F4-4A26-ADEA-7AD33EDD9CCE}">
  <ds:schemaRefs>
    <ds:schemaRef ds:uri="Strauss.PersonalizationDefinition"/>
  </ds:schemaRefs>
</ds:datastoreItem>
</file>

<file path=customXml/itemProps45.xml><?xml version="1.0" encoding="utf-8"?>
<ds:datastoreItem xmlns:ds="http://schemas.openxmlformats.org/officeDocument/2006/customXml" ds:itemID="{1424F4E6-BA51-4C1C-B574-F2D0F94155BC}">
  <ds:schemaRefs>
    <ds:schemaRef ds:uri="Strauss.PersonalizationDefinition"/>
  </ds:schemaRefs>
</ds:datastoreItem>
</file>

<file path=customXml/itemProps46.xml><?xml version="1.0" encoding="utf-8"?>
<ds:datastoreItem xmlns:ds="http://schemas.openxmlformats.org/officeDocument/2006/customXml" ds:itemID="{E3699505-47F0-4C01-9339-BD186361B4AA}">
  <ds:schemaRefs>
    <ds:schemaRef ds:uri="Strauss.PersonalizationDefinition"/>
  </ds:schemaRefs>
</ds:datastoreItem>
</file>

<file path=customXml/itemProps47.xml><?xml version="1.0" encoding="utf-8"?>
<ds:datastoreItem xmlns:ds="http://schemas.openxmlformats.org/officeDocument/2006/customXml" ds:itemID="{EB862793-4AFD-4F2F-85BA-DACC9754014B}">
  <ds:schemaRefs>
    <ds:schemaRef ds:uri="Strauss.PersonalizationDefinition"/>
  </ds:schemaRefs>
</ds:datastoreItem>
</file>

<file path=customXml/itemProps48.xml><?xml version="1.0" encoding="utf-8"?>
<ds:datastoreItem xmlns:ds="http://schemas.openxmlformats.org/officeDocument/2006/customXml" ds:itemID="{0286D2B0-54C2-4B03-B8C6-F11C81322971}">
  <ds:schemaRefs>
    <ds:schemaRef ds:uri="Strauss.PersonalizationDefinition"/>
  </ds:schemaRefs>
</ds:datastoreItem>
</file>

<file path=customXml/itemProps49.xml><?xml version="1.0" encoding="utf-8"?>
<ds:datastoreItem xmlns:ds="http://schemas.openxmlformats.org/officeDocument/2006/customXml" ds:itemID="{870A246F-0DD9-4AF1-916C-312D7420F06F}"/>
</file>

<file path=customXml/itemProps5.xml><?xml version="1.0" encoding="utf-8"?>
<ds:datastoreItem xmlns:ds="http://schemas.openxmlformats.org/officeDocument/2006/customXml" ds:itemID="{1C29C85C-B0E6-4A81-8D1A-F7F50C870851}">
  <ds:schemaRefs>
    <ds:schemaRef ds:uri="Strauss.PersonalizationDefinition"/>
  </ds:schemaRefs>
</ds:datastoreItem>
</file>

<file path=customXml/itemProps50.xml><?xml version="1.0" encoding="utf-8"?>
<ds:datastoreItem xmlns:ds="http://schemas.openxmlformats.org/officeDocument/2006/customXml" ds:itemID="{C89A7EE6-0089-47F9-BBCF-312366E6A0FF}"/>
</file>

<file path=customXml/itemProps51.xml><?xml version="1.0" encoding="utf-8"?>
<ds:datastoreItem xmlns:ds="http://schemas.openxmlformats.org/officeDocument/2006/customXml" ds:itemID="{664BC473-0362-461D-A036-56EC095A0546}"/>
</file>

<file path=customXml/itemProps6.xml><?xml version="1.0" encoding="utf-8"?>
<ds:datastoreItem xmlns:ds="http://schemas.openxmlformats.org/officeDocument/2006/customXml" ds:itemID="{B09E3EAE-66CA-4A91-A5FE-A34A70B099ED}">
  <ds:schemaRefs>
    <ds:schemaRef ds:uri="Strauss.PersonalizationDefinition"/>
  </ds:schemaRefs>
</ds:datastoreItem>
</file>

<file path=customXml/itemProps7.xml><?xml version="1.0" encoding="utf-8"?>
<ds:datastoreItem xmlns:ds="http://schemas.openxmlformats.org/officeDocument/2006/customXml" ds:itemID="{712108F3-86F2-4B95-AF2D-FE4E45965FCC}">
  <ds:schemaRefs>
    <ds:schemaRef ds:uri="Strauss.PersonalizationDefinition"/>
  </ds:schemaRefs>
</ds:datastoreItem>
</file>

<file path=customXml/itemProps8.xml><?xml version="1.0" encoding="utf-8"?>
<ds:datastoreItem xmlns:ds="http://schemas.openxmlformats.org/officeDocument/2006/customXml" ds:itemID="{5F3F9C9F-6C92-4773-B70C-F7F5F90CB7CB}">
  <ds:schemaRefs>
    <ds:schemaRef ds:uri="Strauss.PersonalizationDefinition"/>
  </ds:schemaRefs>
</ds:datastoreItem>
</file>

<file path=customXml/itemProps9.xml><?xml version="1.0" encoding="utf-8"?>
<ds:datastoreItem xmlns:ds="http://schemas.openxmlformats.org/officeDocument/2006/customXml" ds:itemID="{D2A38ED6-7C4C-4686-AA8F-45154978536D}">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7</TotalTime>
  <Words>7085</Words>
  <Application>Microsoft Office PowerPoint</Application>
  <PresentationFormat>Widescreen</PresentationFormat>
  <Paragraphs>1573</Paragraphs>
  <Slides>159</Slides>
  <Notes>159</Notes>
  <HiddenSlides>3</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159</vt:i4>
      </vt:variant>
    </vt:vector>
  </HeadingPairs>
  <TitlesOfParts>
    <vt:vector size="172" baseType="lpstr">
      <vt:lpstr>&amp;quot</vt:lpstr>
      <vt:lpstr>Arial</vt:lpstr>
      <vt:lpstr>Calibri</vt:lpstr>
      <vt:lpstr>Calibri Light</vt:lpstr>
      <vt:lpstr>Consolas</vt:lpstr>
      <vt:lpstr>Helvetica</vt:lpstr>
      <vt:lpstr>Lucida Console</vt:lpstr>
      <vt:lpstr>Segoe UI</vt:lpstr>
      <vt:lpstr>Segoe UI Light</vt:lpstr>
      <vt:lpstr>Segoe UI Semibold</vt:lpstr>
      <vt:lpstr>Wingdings</vt:lpstr>
      <vt:lpstr>WHITE TEMPLATE</vt:lpstr>
      <vt:lpstr>COLOR TEMPLATE</vt:lpstr>
      <vt:lpstr>WorkshopPLUS - Windows PowerShell: Foundation Skills</vt:lpstr>
      <vt:lpstr>Disclaimer</vt:lpstr>
      <vt:lpstr>Operators and Pipelining</vt:lpstr>
      <vt:lpstr>Learnings Units covered in this Module</vt:lpstr>
      <vt:lpstr>Introduction to Operators</vt:lpstr>
      <vt:lpstr>PowerPoint Presentation</vt:lpstr>
      <vt:lpstr>Comparison Operators</vt:lpstr>
      <vt:lpstr>Comparison Operators</vt:lpstr>
      <vt:lpstr>Comparison Operators - Basic</vt:lpstr>
      <vt:lpstr>Basic Operators</vt:lpstr>
      <vt:lpstr>Basic Operators</vt:lpstr>
      <vt:lpstr>Demonstration</vt:lpstr>
      <vt:lpstr>Comparison Operators - Wildcards</vt:lpstr>
      <vt:lpstr>-Like</vt:lpstr>
      <vt:lpstr>Comparison Operators – Regular Expressions</vt:lpstr>
      <vt:lpstr>-Match</vt:lpstr>
      <vt:lpstr>Comparison Operators –  Array/Collection Containment</vt:lpstr>
      <vt:lpstr>Array Containment</vt:lpstr>
      <vt:lpstr>Array Containment</vt:lpstr>
      <vt:lpstr>Operator Case Sensitivity</vt:lpstr>
      <vt:lpstr>Demonstration</vt:lpstr>
      <vt:lpstr>PowerPoint Presentation</vt:lpstr>
      <vt:lpstr>Logical Operators</vt:lpstr>
      <vt:lpstr>Logical Operators</vt:lpstr>
      <vt:lpstr>-and, –or, –xor, -not, ! </vt:lpstr>
      <vt:lpstr>Demonstration</vt:lpstr>
      <vt:lpstr>Range Operators</vt:lpstr>
      <vt:lpstr>Range Operator</vt:lpstr>
      <vt:lpstr>Range of Characters Operator</vt:lpstr>
      <vt:lpstr>Specified Characters Operator</vt:lpstr>
      <vt:lpstr>PowerPoint Presentation</vt:lpstr>
      <vt:lpstr>Numeric Multipliers</vt:lpstr>
      <vt:lpstr>Numeric Byte Multipliers</vt:lpstr>
      <vt:lpstr>Demonstration</vt:lpstr>
      <vt:lpstr>Introduction to Operators</vt:lpstr>
      <vt:lpstr>Understanding the Windows PowerShell Pipeline</vt:lpstr>
      <vt:lpstr>PowerPoint Presentation</vt:lpstr>
      <vt:lpstr>What is a pipeline?</vt:lpstr>
      <vt:lpstr>What is a Pipeline?</vt:lpstr>
      <vt:lpstr>Using the Pipeline</vt:lpstr>
      <vt:lpstr>The “Get” Cmdlets</vt:lpstr>
      <vt:lpstr>External Commands</vt:lpstr>
      <vt:lpstr>Text File Input</vt:lpstr>
      <vt:lpstr>Pipeline Input</vt:lpstr>
      <vt:lpstr>The “Get” Cmdlets</vt:lpstr>
      <vt:lpstr>Demonstration</vt:lpstr>
      <vt:lpstr>PowerPoint Presentation</vt:lpstr>
      <vt:lpstr>Object Cmdlets</vt:lpstr>
      <vt:lpstr>Object Cmdlets</vt:lpstr>
      <vt:lpstr>Sort-Object and Select-Object</vt:lpstr>
      <vt:lpstr>Group-Object</vt:lpstr>
      <vt:lpstr>Measure-Object</vt:lpstr>
      <vt:lpstr>Compare-Object</vt:lpstr>
      <vt:lpstr>Demonstration</vt:lpstr>
      <vt:lpstr>PowerPoint Presentation</vt:lpstr>
      <vt:lpstr>Format Cmdlets</vt:lpstr>
      <vt:lpstr>Format Cmdlets</vt:lpstr>
      <vt:lpstr>Format-List With Default Properties </vt:lpstr>
      <vt:lpstr>Format-List With Apecific Properties </vt:lpstr>
      <vt:lpstr>Format-Table With Default Properties </vt:lpstr>
      <vt:lpstr>Format-Table With Specific Properties</vt:lpstr>
      <vt:lpstr>Format-Table With Specific Properties and -AutoSize</vt:lpstr>
      <vt:lpstr>Format-Table With Specific Properties</vt:lpstr>
      <vt:lpstr>Format-Table With Auto Sized Columns</vt:lpstr>
      <vt:lpstr>Format-Table With Wrap</vt:lpstr>
      <vt:lpstr>Format-Table With Grouping</vt:lpstr>
      <vt:lpstr>Format-Wide – Default 2 Columns</vt:lpstr>
      <vt:lpstr>Format-Wide – Explicit Number of Columns</vt:lpstr>
      <vt:lpstr>Demonstration</vt:lpstr>
      <vt:lpstr>PowerPoint Presentation</vt:lpstr>
      <vt:lpstr>Export and Import Cmdlets</vt:lpstr>
      <vt:lpstr>Export Cmdlets</vt:lpstr>
      <vt:lpstr>Export-CSV</vt:lpstr>
      <vt:lpstr>Export-Clixml</vt:lpstr>
      <vt:lpstr>When to use CliXml?</vt:lpstr>
      <vt:lpstr>Import Cmdlets</vt:lpstr>
      <vt:lpstr>Import-Csv</vt:lpstr>
      <vt:lpstr>Import-CliXml</vt:lpstr>
      <vt:lpstr>Demonstration</vt:lpstr>
      <vt:lpstr>PowerPoint Presentation</vt:lpstr>
      <vt:lpstr>Out Cmdlets</vt:lpstr>
      <vt:lpstr>Out Cmdlets</vt:lpstr>
      <vt:lpstr>Out-Gridview</vt:lpstr>
      <vt:lpstr>Out-Gridview with PassThru</vt:lpstr>
      <vt:lpstr>Demonstration</vt:lpstr>
      <vt:lpstr>PowerPoint Presentation</vt:lpstr>
      <vt:lpstr>Understanding the Windows PowerShell Pipeline</vt:lpstr>
      <vt:lpstr>Working with Pipelining</vt:lpstr>
      <vt:lpstr>PowerPoint Presentation</vt:lpstr>
      <vt:lpstr>Pipeline Variable</vt:lpstr>
      <vt:lpstr>Pipeline Variables</vt:lpstr>
      <vt:lpstr>Pipeline Variables - Examples</vt:lpstr>
      <vt:lpstr>Demonstration</vt:lpstr>
      <vt:lpstr>More Object Cmdlets</vt:lpstr>
      <vt:lpstr>Other Object Cmdlets</vt:lpstr>
      <vt:lpstr>ForEach-Object</vt:lpstr>
      <vt:lpstr>Pipeline Filtering With Where-Object</vt:lpstr>
      <vt:lpstr>Where-Object (Simple syntax)</vt:lpstr>
      <vt:lpstr>Filtering With Parameters vs. Where-Object </vt:lpstr>
      <vt:lpstr>Automatic Member Enumeration</vt:lpstr>
      <vt:lpstr>Demonstration</vt:lpstr>
      <vt:lpstr>PowerPoint Presentation</vt:lpstr>
      <vt:lpstr>Begin, Process and End Blocks</vt:lpstr>
      <vt:lpstr>Foreach-Object - Anatomy</vt:lpstr>
      <vt:lpstr>Foreach-Object -Process Parameter</vt:lpstr>
      <vt:lpstr>Begin, Process and End Parameters</vt:lpstr>
      <vt:lpstr>Begin, Process and End Parameters</vt:lpstr>
      <vt:lpstr>Begin, Process and End Parameters</vt:lpstr>
      <vt:lpstr>Named Blocks in Functions/ScriptBlocks</vt:lpstr>
      <vt:lpstr>Named Blocks</vt:lpstr>
      <vt:lpstr>Demonstration</vt:lpstr>
      <vt:lpstr>PowerPoint Presentation</vt:lpstr>
      <vt:lpstr>Two ways to accept pipeline input</vt:lpstr>
      <vt:lpstr>Methods Of Accepting Parameter Pipeline Input</vt:lpstr>
      <vt:lpstr>Does a Parameter Accept Pipeline Input?</vt:lpstr>
      <vt:lpstr>Pipeline Input ByValue</vt:lpstr>
      <vt:lpstr>Pipeline Input ByValue </vt:lpstr>
      <vt:lpstr>Pipeline Input ByPropertyName</vt:lpstr>
      <vt:lpstr>Pipeline Input ByProperty </vt:lpstr>
      <vt:lpstr>The Parameter Binding Steps</vt:lpstr>
      <vt:lpstr>PowerPoint Presentation</vt:lpstr>
      <vt:lpstr>Working With Pipelining</vt:lpstr>
      <vt:lpstr>Different types of Operators</vt:lpstr>
      <vt:lpstr>PowerPoint Presentation</vt:lpstr>
      <vt:lpstr>Arithmetic Operators</vt:lpstr>
      <vt:lpstr>Arithmetic Operators</vt:lpstr>
      <vt:lpstr>Arithmetic Operators</vt:lpstr>
      <vt:lpstr>Rounding Integers</vt:lpstr>
      <vt:lpstr>Demonstration</vt:lpstr>
      <vt:lpstr>PowerPoint Presentation</vt:lpstr>
      <vt:lpstr>Assignment Operators</vt:lpstr>
      <vt:lpstr>Assignment Operators</vt:lpstr>
      <vt:lpstr>Assignment Operators</vt:lpstr>
      <vt:lpstr>Unary Operators Pre And Post Processing </vt:lpstr>
      <vt:lpstr>Demonstration</vt:lpstr>
      <vt:lpstr>PowerPoint Presentation</vt:lpstr>
      <vt:lpstr>Binary Operators</vt:lpstr>
      <vt:lpstr>Bitwise Operators</vt:lpstr>
      <vt:lpstr>Bitwise Operators</vt:lpstr>
      <vt:lpstr>Split, Join and replace Operators</vt:lpstr>
      <vt:lpstr>Split, Join, and Replace Operators</vt:lpstr>
      <vt:lpstr>Split Operator</vt:lpstr>
      <vt:lpstr>Join Operator</vt:lpstr>
      <vt:lpstr>Replace Operator</vt:lpstr>
      <vt:lpstr>Demonstration</vt:lpstr>
      <vt:lpstr>PowerPoint Presentation</vt:lpstr>
      <vt:lpstr>Format Operator</vt:lpstr>
      <vt:lpstr>Format Operator ( -f )</vt:lpstr>
      <vt:lpstr>Format Operator – Index</vt:lpstr>
      <vt:lpstr>Format Operator – Variations</vt:lpstr>
      <vt:lpstr>Format Operator – Alignment</vt:lpstr>
      <vt:lpstr>Format Operator – FormatString</vt:lpstr>
      <vt:lpstr>Format Operator – FormatString Cont.</vt:lpstr>
      <vt:lpstr>Format Operator – FormatString Cont.</vt:lpstr>
      <vt:lpstr>List of Valid Format Strings</vt:lpstr>
      <vt:lpstr>Demonstration</vt:lpstr>
      <vt:lpstr>PowerPoint Presentation</vt:lpstr>
      <vt:lpstr>Operator Types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2019-02-08T20:40:52Z</dcterms:created>
  <dcterms:modified xsi:type="dcterms:W3CDTF">2019-02-08T20:48:49Z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2019-02-08T20:48:05.8598265Z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59cb4fc2-7f27-41d9-8eaf-82bbfc08eed8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