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Layouts/slideLayout32.xml" ContentType="application/vnd.openxmlformats-officedocument.presentationml.slideLayout+xml"/>
  <Override PartName="/ppt/notesSlides/notesSlide89.xml" ContentType="application/vnd.openxmlformats-officedocument.presentationml.notesSlide+xml"/>
  <Override PartName="/ppt/notesSlides/notesSlide10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87.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8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3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42.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1.xml" ContentType="application/vnd.openxmlformats-officedocument.customXmlProperties+xml"/>
  <Override PartName="/customXml/itemProps48.xml" ContentType="application/vnd.openxmlformats-officedocument.customXmlProperties+xml"/>
  <Override PartName="/customXml/itemProps47.xml" ContentType="application/vnd.openxmlformats-officedocument.customXmlProperties+xml"/>
  <Override PartName="/customXml/itemProps49.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7"/>
    <p:sldMasterId id="2147483697" r:id="rId48"/>
  </p:sldMasterIdLst>
  <p:notesMasterIdLst>
    <p:notesMasterId r:id="rId167"/>
  </p:notesMasterIdLst>
  <p:sldIdLst>
    <p:sldId id="257" r:id="rId49"/>
    <p:sldId id="259" r:id="rId50"/>
    <p:sldId id="258" r:id="rId51"/>
    <p:sldId id="286" r:id="rId52"/>
    <p:sldId id="261" r:id="rId53"/>
    <p:sldId id="260" r:id="rId54"/>
    <p:sldId id="264" r:id="rId55"/>
    <p:sldId id="741" r:id="rId56"/>
    <p:sldId id="742" r:id="rId57"/>
    <p:sldId id="743" r:id="rId58"/>
    <p:sldId id="744" r:id="rId59"/>
    <p:sldId id="745" r:id="rId60"/>
    <p:sldId id="280" r:id="rId61"/>
    <p:sldId id="746" r:id="rId62"/>
    <p:sldId id="747" r:id="rId63"/>
    <p:sldId id="748" r:id="rId64"/>
    <p:sldId id="750" r:id="rId65"/>
    <p:sldId id="751" r:id="rId66"/>
    <p:sldId id="752" r:id="rId67"/>
    <p:sldId id="267" r:id="rId68"/>
    <p:sldId id="753" r:id="rId69"/>
    <p:sldId id="754" r:id="rId70"/>
    <p:sldId id="755" r:id="rId71"/>
    <p:sldId id="757" r:id="rId72"/>
    <p:sldId id="759" r:id="rId73"/>
    <p:sldId id="760" r:id="rId74"/>
    <p:sldId id="761" r:id="rId75"/>
    <p:sldId id="762" r:id="rId76"/>
    <p:sldId id="768" r:id="rId77"/>
    <p:sldId id="769" r:id="rId78"/>
    <p:sldId id="763" r:id="rId79"/>
    <p:sldId id="764" r:id="rId80"/>
    <p:sldId id="765" r:id="rId81"/>
    <p:sldId id="766" r:id="rId82"/>
    <p:sldId id="767" r:id="rId83"/>
    <p:sldId id="770" r:id="rId84"/>
    <p:sldId id="771" r:id="rId85"/>
    <p:sldId id="772" r:id="rId86"/>
    <p:sldId id="773" r:id="rId87"/>
    <p:sldId id="774" r:id="rId88"/>
    <p:sldId id="779" r:id="rId89"/>
    <p:sldId id="783" r:id="rId90"/>
    <p:sldId id="784" r:id="rId91"/>
    <p:sldId id="785" r:id="rId92"/>
    <p:sldId id="786" r:id="rId93"/>
    <p:sldId id="787" r:id="rId94"/>
    <p:sldId id="788" r:id="rId95"/>
    <p:sldId id="789" r:id="rId96"/>
    <p:sldId id="790" r:id="rId97"/>
    <p:sldId id="791" r:id="rId98"/>
    <p:sldId id="793" r:id="rId99"/>
    <p:sldId id="795" r:id="rId100"/>
    <p:sldId id="797" r:id="rId101"/>
    <p:sldId id="799" r:id="rId102"/>
    <p:sldId id="800" r:id="rId103"/>
    <p:sldId id="801" r:id="rId104"/>
    <p:sldId id="802" r:id="rId105"/>
    <p:sldId id="803" r:id="rId106"/>
    <p:sldId id="804" r:id="rId107"/>
    <p:sldId id="805" r:id="rId108"/>
    <p:sldId id="806" r:id="rId109"/>
    <p:sldId id="807" r:id="rId110"/>
    <p:sldId id="256" r:id="rId111"/>
    <p:sldId id="808" r:id="rId112"/>
    <p:sldId id="809" r:id="rId113"/>
    <p:sldId id="810" r:id="rId114"/>
    <p:sldId id="696" r:id="rId115"/>
    <p:sldId id="811" r:id="rId116"/>
    <p:sldId id="812" r:id="rId117"/>
    <p:sldId id="698" r:id="rId118"/>
    <p:sldId id="700" r:id="rId119"/>
    <p:sldId id="699" r:id="rId120"/>
    <p:sldId id="813" r:id="rId121"/>
    <p:sldId id="814" r:id="rId122"/>
    <p:sldId id="815" r:id="rId123"/>
    <p:sldId id="701" r:id="rId124"/>
    <p:sldId id="706" r:id="rId125"/>
    <p:sldId id="816" r:id="rId126"/>
    <p:sldId id="817" r:id="rId127"/>
    <p:sldId id="703" r:id="rId128"/>
    <p:sldId id="704" r:id="rId129"/>
    <p:sldId id="818" r:id="rId130"/>
    <p:sldId id="708" r:id="rId131"/>
    <p:sldId id="709" r:id="rId132"/>
    <p:sldId id="819" r:id="rId133"/>
    <p:sldId id="820" r:id="rId134"/>
    <p:sldId id="821" r:id="rId135"/>
    <p:sldId id="822" r:id="rId136"/>
    <p:sldId id="716" r:id="rId137"/>
    <p:sldId id="717" r:id="rId138"/>
    <p:sldId id="718" r:id="rId139"/>
    <p:sldId id="823" r:id="rId140"/>
    <p:sldId id="824" r:id="rId141"/>
    <p:sldId id="825" r:id="rId142"/>
    <p:sldId id="720" r:id="rId143"/>
    <p:sldId id="721" r:id="rId144"/>
    <p:sldId id="722" r:id="rId145"/>
    <p:sldId id="826" r:id="rId146"/>
    <p:sldId id="827" r:id="rId147"/>
    <p:sldId id="828" r:id="rId148"/>
    <p:sldId id="725" r:id="rId149"/>
    <p:sldId id="724" r:id="rId150"/>
    <p:sldId id="829" r:id="rId151"/>
    <p:sldId id="830" r:id="rId152"/>
    <p:sldId id="726" r:id="rId153"/>
    <p:sldId id="735" r:id="rId154"/>
    <p:sldId id="831" r:id="rId155"/>
    <p:sldId id="832" r:id="rId156"/>
    <p:sldId id="728" r:id="rId157"/>
    <p:sldId id="833" r:id="rId158"/>
    <p:sldId id="730" r:id="rId159"/>
    <p:sldId id="731" r:id="rId160"/>
    <p:sldId id="732" r:id="rId161"/>
    <p:sldId id="733" r:id="rId162"/>
    <p:sldId id="834" r:id="rId163"/>
    <p:sldId id="835" r:id="rId164"/>
    <p:sldId id="836" r:id="rId165"/>
    <p:sldId id="262"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E59C6F66-1182-49B5-BE49-E7BF8BDC6BFA}">
          <p14:sldIdLst>
            <p14:sldId id="257"/>
            <p14:sldId id="259"/>
          </p14:sldIdLst>
        </p14:section>
        <p14:section name="Flow Control and Collection Types" id="{76C74F25-248E-428E-B214-E30DE38516F0}">
          <p14:sldIdLst>
            <p14:sldId id="258"/>
            <p14:sldId id="286"/>
          </p14:sldIdLst>
        </p14:section>
        <p14:section name="Flow Control" id="{6FC2507F-7DF3-4DBE-91D1-AB5D2DCCE985}">
          <p14:sldIdLst>
            <p14:sldId id="261"/>
            <p14:sldId id="260"/>
          </p14:sldIdLst>
        </p14:section>
        <p14:section name="Flow Control - The Five Loops" id="{8AC150E1-907C-40FB-B700-1519207F970D}">
          <p14:sldIdLst>
            <p14:sldId id="264"/>
            <p14:sldId id="741"/>
            <p14:sldId id="742"/>
          </p14:sldIdLst>
        </p14:section>
        <p14:section name="Flow Control - While Loop" id="{5B4CD49B-168A-439A-B11A-80EA6C5C3BF6}">
          <p14:sldIdLst>
            <p14:sldId id="743"/>
            <p14:sldId id="744"/>
            <p14:sldId id="745"/>
            <p14:sldId id="280"/>
          </p14:sldIdLst>
        </p14:section>
        <p14:section name="Flow Control - Do While loop &amp; Do Until loop" id="{761568A9-1066-4C3A-9263-E81AF9616CD0}">
          <p14:sldIdLst>
            <p14:sldId id="746"/>
            <p14:sldId id="747"/>
            <p14:sldId id="748"/>
            <p14:sldId id="750"/>
            <p14:sldId id="751"/>
            <p14:sldId id="752"/>
            <p14:sldId id="267"/>
          </p14:sldIdLst>
        </p14:section>
        <p14:section name="Flow Control - For and Foreach Loop" id="{2B9677D7-0A0E-433B-A4B6-729998A747DE}">
          <p14:sldIdLst>
            <p14:sldId id="753"/>
            <p14:sldId id="754"/>
            <p14:sldId id="755"/>
            <p14:sldId id="757"/>
            <p14:sldId id="759"/>
            <p14:sldId id="760"/>
            <p14:sldId id="761"/>
          </p14:sldIdLst>
        </p14:section>
        <p14:section name="Flow Control - IF Statement" id="{898A92D5-1C9E-4594-B3C6-968C52EEDA6B}">
          <p14:sldIdLst>
            <p14:sldId id="762"/>
            <p14:sldId id="768"/>
            <p14:sldId id="769"/>
            <p14:sldId id="763"/>
            <p14:sldId id="764"/>
            <p14:sldId id="765"/>
            <p14:sldId id="766"/>
            <p14:sldId id="767"/>
            <p14:sldId id="770"/>
            <p14:sldId id="771"/>
          </p14:sldIdLst>
        </p14:section>
        <p14:section name="Flow Control - SWITCH Statement - Basics" id="{A8D97EA8-FC59-4E03-92FD-015090F49B44}">
          <p14:sldIdLst>
            <p14:sldId id="772"/>
            <p14:sldId id="773"/>
            <p14:sldId id="774"/>
            <p14:sldId id="779"/>
            <p14:sldId id="783"/>
            <p14:sldId id="784"/>
            <p14:sldId id="785"/>
          </p14:sldIdLst>
        </p14:section>
        <p14:section name="Flow Control - SWITCH Statement - Advanced" id="{33C0CB54-60FC-43D9-B7BE-757F92058FF0}">
          <p14:sldIdLst>
            <p14:sldId id="786"/>
            <p14:sldId id="787"/>
            <p14:sldId id="788"/>
            <p14:sldId id="789"/>
            <p14:sldId id="790"/>
            <p14:sldId id="791"/>
            <p14:sldId id="793"/>
            <p14:sldId id="795"/>
            <p14:sldId id="797"/>
            <p14:sldId id="799"/>
            <p14:sldId id="800"/>
            <p14:sldId id="801"/>
          </p14:sldIdLst>
        </p14:section>
        <p14:section name="Flow Control - Flow Control Keywords" id="{68D5BE71-2224-4E8C-8FD0-0E5993BADE40}">
          <p14:sldIdLst>
            <p14:sldId id="802"/>
            <p14:sldId id="803"/>
            <p14:sldId id="804"/>
            <p14:sldId id="805"/>
            <p14:sldId id="806"/>
            <p14:sldId id="807"/>
          </p14:sldIdLst>
        </p14:section>
        <p14:section name="Flow Control - Lab: Flow Control" id="{4EC2865D-7FA3-4AE3-A6C3-449BA9C34CA7}">
          <p14:sldIdLst>
            <p14:sldId id="256"/>
          </p14:sldIdLst>
        </p14:section>
        <p14:section name="Arrays" id="{8CC68684-6935-419F-AF08-8FC13D5EE7B5}">
          <p14:sldIdLst>
            <p14:sldId id="808"/>
            <p14:sldId id="809"/>
          </p14:sldIdLst>
        </p14:section>
        <p14:section name="Arrays - Creating Arrays" id="{AEBB1D7F-573B-4BFC-A31C-8AFCA58D4239}">
          <p14:sldIdLst>
            <p14:sldId id="810"/>
            <p14:sldId id="696"/>
            <p14:sldId id="811"/>
          </p14:sldIdLst>
        </p14:section>
        <p14:section name="Arrays - Accessing Array Items" id="{54718C6F-7B5C-4E14-A219-8D0DD8DBB322}">
          <p14:sldIdLst>
            <p14:sldId id="812"/>
            <p14:sldId id="698"/>
            <p14:sldId id="700"/>
            <p14:sldId id="699"/>
            <p14:sldId id="813"/>
            <p14:sldId id="814"/>
          </p14:sldIdLst>
        </p14:section>
        <p14:section name="Arrays - Adding and Modifying Array Items" id="{04C21C99-5238-4EA7-B109-6EC89A65357F}">
          <p14:sldIdLst>
            <p14:sldId id="815"/>
            <p14:sldId id="701"/>
            <p14:sldId id="706"/>
            <p14:sldId id="816"/>
          </p14:sldIdLst>
        </p14:section>
        <p14:section name="Arrays - Sorting Arrays" id="{2511ACDD-9A7B-40F0-822C-3628067553C5}">
          <p14:sldIdLst>
            <p14:sldId id="817"/>
            <p14:sldId id="703"/>
            <p14:sldId id="704"/>
          </p14:sldIdLst>
        </p14:section>
        <p14:section name="Arrays - Determine Array Object Members" id="{F3618D98-ADF2-47DC-9B42-11891C1BF85B}">
          <p14:sldIdLst>
            <p14:sldId id="818"/>
            <p14:sldId id="708"/>
            <p14:sldId id="709"/>
          </p14:sldIdLst>
        </p14:section>
        <p14:section name="Arrays - Lab: Arrays" id="{FCCBCF01-EC39-42EB-ADCD-D42C0A720771}">
          <p14:sldIdLst>
            <p14:sldId id="819"/>
          </p14:sldIdLst>
        </p14:section>
        <p14:section name="Hash Tables" id="{E1EB5315-8E7E-4EDA-B9CD-401CF0DE48DB}">
          <p14:sldIdLst>
            <p14:sldId id="820"/>
            <p14:sldId id="821"/>
          </p14:sldIdLst>
        </p14:section>
        <p14:section name="Hash Tables - Creating Hash Tables" id="{23D71BE0-AB30-46E5-8FF0-20363E5E7C52}">
          <p14:sldIdLst>
            <p14:sldId id="822"/>
            <p14:sldId id="716"/>
            <p14:sldId id="717"/>
            <p14:sldId id="718"/>
            <p14:sldId id="823"/>
            <p14:sldId id="824"/>
          </p14:sldIdLst>
        </p14:section>
        <p14:section name="Hash Tables - Accessing Hash Table Items" id="{40E24028-5BC6-47C5-B082-741484BD5519}">
          <p14:sldIdLst>
            <p14:sldId id="825"/>
            <p14:sldId id="720"/>
            <p14:sldId id="721"/>
            <p14:sldId id="722"/>
            <p14:sldId id="826"/>
            <p14:sldId id="827"/>
          </p14:sldIdLst>
        </p14:section>
        <p14:section name="Hash Tables - Modifying Hash Table Items" id="{BBD4F7C6-F628-40EE-A025-4556FEFCFB3D}">
          <p14:sldIdLst>
            <p14:sldId id="828"/>
            <p14:sldId id="725"/>
            <p14:sldId id="724"/>
            <p14:sldId id="829"/>
          </p14:sldIdLst>
        </p14:section>
        <p14:section name="Hash Tables - Sorting Hash Tables" id="{CD20B735-FC0B-493C-85C4-C41FF5BBBD44}">
          <p14:sldIdLst>
            <p14:sldId id="830"/>
            <p14:sldId id="726"/>
            <p14:sldId id="735"/>
            <p14:sldId id="831"/>
          </p14:sldIdLst>
        </p14:section>
        <p14:section name="Hash Tables - Searching Hash Tables" id="{F09F2A47-4D1C-438A-9225-75AF79F5E474}">
          <p14:sldIdLst>
            <p14:sldId id="832"/>
            <p14:sldId id="728"/>
          </p14:sldIdLst>
        </p14:section>
        <p14:section name="Hash Tables - Hash Table Example" id="{7ACFCE49-05F4-4873-AFA2-80E1D347EFD5}">
          <p14:sldIdLst>
            <p14:sldId id="833"/>
            <p14:sldId id="730"/>
            <p14:sldId id="731"/>
            <p14:sldId id="732"/>
            <p14:sldId id="733"/>
            <p14:sldId id="834"/>
            <p14:sldId id="835"/>
          </p14:sldIdLst>
        </p14:section>
        <p14:section name="Hash Tables - Lab: Hash Tables" id="{4954DCDA-5A0C-4A0F-9F3C-82A9D045FAAD}">
          <p14:sldIdLst>
            <p14:sldId id="836"/>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69.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slide" Target="slides/slide15.xml"/><Relationship Id="rId84" Type="http://schemas.openxmlformats.org/officeDocument/2006/relationships/slide" Target="slides/slide36.xml"/><Relationship Id="rId138" Type="http://schemas.openxmlformats.org/officeDocument/2006/relationships/slide" Target="slides/slide90.xml"/><Relationship Id="rId159" Type="http://schemas.openxmlformats.org/officeDocument/2006/relationships/slide" Target="slides/slide111.xml"/><Relationship Id="rId170" Type="http://schemas.openxmlformats.org/officeDocument/2006/relationships/theme" Target="theme/theme1.xml"/><Relationship Id="rId107" Type="http://schemas.openxmlformats.org/officeDocument/2006/relationships/slide" Target="slides/slide59.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slide" Target="slides/slide5.xml"/><Relationship Id="rId74" Type="http://schemas.openxmlformats.org/officeDocument/2006/relationships/slide" Target="slides/slide26.xml"/><Relationship Id="rId128" Type="http://schemas.openxmlformats.org/officeDocument/2006/relationships/slide" Target="slides/slide80.xml"/><Relationship Id="rId149" Type="http://schemas.openxmlformats.org/officeDocument/2006/relationships/slide" Target="slides/slide101.xml"/><Relationship Id="rId5" Type="http://schemas.openxmlformats.org/officeDocument/2006/relationships/customXml" Target="../customXml/item5.xml"/><Relationship Id="rId95" Type="http://schemas.openxmlformats.org/officeDocument/2006/relationships/slide" Target="slides/slide47.xml"/><Relationship Id="rId160" Type="http://schemas.openxmlformats.org/officeDocument/2006/relationships/slide" Target="slides/slide112.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slide" Target="slides/slide16.xml"/><Relationship Id="rId118" Type="http://schemas.openxmlformats.org/officeDocument/2006/relationships/slide" Target="slides/slide70.xml"/><Relationship Id="rId139" Type="http://schemas.openxmlformats.org/officeDocument/2006/relationships/slide" Target="slides/slide91.xml"/><Relationship Id="rId85" Type="http://schemas.openxmlformats.org/officeDocument/2006/relationships/slide" Target="slides/slide37.xml"/><Relationship Id="rId150" Type="http://schemas.openxmlformats.org/officeDocument/2006/relationships/slide" Target="slides/slide102.xml"/><Relationship Id="rId171" Type="http://schemas.openxmlformats.org/officeDocument/2006/relationships/tableStyles" Target="tableStyles.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slide" Target="slides/slide60.xml"/><Relationship Id="rId129" Type="http://schemas.openxmlformats.org/officeDocument/2006/relationships/slide" Target="slides/slide81.xml"/><Relationship Id="rId54" Type="http://schemas.openxmlformats.org/officeDocument/2006/relationships/slide" Target="slides/slide6.xml"/><Relationship Id="rId75" Type="http://schemas.openxmlformats.org/officeDocument/2006/relationships/slide" Target="slides/slide27.xml"/><Relationship Id="rId96" Type="http://schemas.openxmlformats.org/officeDocument/2006/relationships/slide" Target="slides/slide48.xml"/><Relationship Id="rId140" Type="http://schemas.openxmlformats.org/officeDocument/2006/relationships/slide" Target="slides/slide92.xml"/><Relationship Id="rId161" Type="http://schemas.openxmlformats.org/officeDocument/2006/relationships/slide" Target="slides/slide113.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slide" Target="slides/slide1.xml"/><Relationship Id="rId114" Type="http://schemas.openxmlformats.org/officeDocument/2006/relationships/slide" Target="slides/slide66.xml"/><Relationship Id="rId119" Type="http://schemas.openxmlformats.org/officeDocument/2006/relationships/slide" Target="slides/slide71.xml"/><Relationship Id="rId44" Type="http://schemas.openxmlformats.org/officeDocument/2006/relationships/customXml" Target="../customXml/item44.xml"/><Relationship Id="rId60" Type="http://schemas.openxmlformats.org/officeDocument/2006/relationships/slide" Target="slides/slide12.xml"/><Relationship Id="rId65" Type="http://schemas.openxmlformats.org/officeDocument/2006/relationships/slide" Target="slides/slide17.xml"/><Relationship Id="rId81" Type="http://schemas.openxmlformats.org/officeDocument/2006/relationships/slide" Target="slides/slide33.xml"/><Relationship Id="rId86" Type="http://schemas.openxmlformats.org/officeDocument/2006/relationships/slide" Target="slides/slide38.xml"/><Relationship Id="rId130" Type="http://schemas.openxmlformats.org/officeDocument/2006/relationships/slide" Target="slides/slide82.xml"/><Relationship Id="rId135" Type="http://schemas.openxmlformats.org/officeDocument/2006/relationships/slide" Target="slides/slide87.xml"/><Relationship Id="rId151" Type="http://schemas.openxmlformats.org/officeDocument/2006/relationships/slide" Target="slides/slide103.xml"/><Relationship Id="rId156" Type="http://schemas.openxmlformats.org/officeDocument/2006/relationships/slide" Target="slides/slide108.xml"/><Relationship Id="rId172" Type="http://schemas.openxmlformats.org/officeDocument/2006/relationships/customXml" Target="../customXml/item47.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61.xml"/><Relationship Id="rId34" Type="http://schemas.openxmlformats.org/officeDocument/2006/relationships/customXml" Target="../customXml/item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97" Type="http://schemas.openxmlformats.org/officeDocument/2006/relationships/slide" Target="slides/slide49.xml"/><Relationship Id="rId104" Type="http://schemas.openxmlformats.org/officeDocument/2006/relationships/slide" Target="slides/slide56.xml"/><Relationship Id="rId120" Type="http://schemas.openxmlformats.org/officeDocument/2006/relationships/slide" Target="slides/slide72.xml"/><Relationship Id="rId125" Type="http://schemas.openxmlformats.org/officeDocument/2006/relationships/slide" Target="slides/slide77.xml"/><Relationship Id="rId141" Type="http://schemas.openxmlformats.org/officeDocument/2006/relationships/slide" Target="slides/slide93.xml"/><Relationship Id="rId146" Type="http://schemas.openxmlformats.org/officeDocument/2006/relationships/slide" Target="slides/slide98.xml"/><Relationship Id="rId167"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23.xml"/><Relationship Id="rId92" Type="http://schemas.openxmlformats.org/officeDocument/2006/relationships/slide" Target="slides/slide44.xml"/><Relationship Id="rId162" Type="http://schemas.openxmlformats.org/officeDocument/2006/relationships/slide" Target="slides/slide114.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8.xml"/><Relationship Id="rId87" Type="http://schemas.openxmlformats.org/officeDocument/2006/relationships/slide" Target="slides/slide39.xml"/><Relationship Id="rId110" Type="http://schemas.openxmlformats.org/officeDocument/2006/relationships/slide" Target="slides/slide62.xml"/><Relationship Id="rId115" Type="http://schemas.openxmlformats.org/officeDocument/2006/relationships/slide" Target="slides/slide67.xml"/><Relationship Id="rId131" Type="http://schemas.openxmlformats.org/officeDocument/2006/relationships/slide" Target="slides/slide83.xml"/><Relationship Id="rId136" Type="http://schemas.openxmlformats.org/officeDocument/2006/relationships/slide" Target="slides/slide88.xml"/><Relationship Id="rId157" Type="http://schemas.openxmlformats.org/officeDocument/2006/relationships/slide" Target="slides/slide109.xml"/><Relationship Id="rId61" Type="http://schemas.openxmlformats.org/officeDocument/2006/relationships/slide" Target="slides/slide13.xml"/><Relationship Id="rId82" Type="http://schemas.openxmlformats.org/officeDocument/2006/relationships/slide" Target="slides/slide34.xml"/><Relationship Id="rId152" Type="http://schemas.openxmlformats.org/officeDocument/2006/relationships/slide" Target="slides/slide104.xml"/><Relationship Id="rId173" Type="http://schemas.openxmlformats.org/officeDocument/2006/relationships/customXml" Target="../customXml/item48.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8.xml"/><Relationship Id="rId77" Type="http://schemas.openxmlformats.org/officeDocument/2006/relationships/slide" Target="slides/slide29.xml"/><Relationship Id="rId100" Type="http://schemas.openxmlformats.org/officeDocument/2006/relationships/slide" Target="slides/slide52.xml"/><Relationship Id="rId105" Type="http://schemas.openxmlformats.org/officeDocument/2006/relationships/slide" Target="slides/slide57.xml"/><Relationship Id="rId126" Type="http://schemas.openxmlformats.org/officeDocument/2006/relationships/slide" Target="slides/slide78.xml"/><Relationship Id="rId147" Type="http://schemas.openxmlformats.org/officeDocument/2006/relationships/slide" Target="slides/slide99.xml"/><Relationship Id="rId16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xml"/><Relationship Id="rId72" Type="http://schemas.openxmlformats.org/officeDocument/2006/relationships/slide" Target="slides/slide24.xml"/><Relationship Id="rId93" Type="http://schemas.openxmlformats.org/officeDocument/2006/relationships/slide" Target="slides/slide45.xml"/><Relationship Id="rId98" Type="http://schemas.openxmlformats.org/officeDocument/2006/relationships/slide" Target="slides/slide50.xml"/><Relationship Id="rId121" Type="http://schemas.openxmlformats.org/officeDocument/2006/relationships/slide" Target="slides/slide73.xml"/><Relationship Id="rId142" Type="http://schemas.openxmlformats.org/officeDocument/2006/relationships/slide" Target="slides/slide94.xml"/><Relationship Id="rId163" Type="http://schemas.openxmlformats.org/officeDocument/2006/relationships/slide" Target="slides/slide115.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19.xml"/><Relationship Id="rId116" Type="http://schemas.openxmlformats.org/officeDocument/2006/relationships/slide" Target="slides/slide68.xml"/><Relationship Id="rId137" Type="http://schemas.openxmlformats.org/officeDocument/2006/relationships/slide" Target="slides/slide89.xml"/><Relationship Id="rId158" Type="http://schemas.openxmlformats.org/officeDocument/2006/relationships/slide" Target="slides/slide110.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14.xml"/><Relationship Id="rId83" Type="http://schemas.openxmlformats.org/officeDocument/2006/relationships/slide" Target="slides/slide35.xml"/><Relationship Id="rId88" Type="http://schemas.openxmlformats.org/officeDocument/2006/relationships/slide" Target="slides/slide40.xml"/><Relationship Id="rId111" Type="http://schemas.openxmlformats.org/officeDocument/2006/relationships/slide" Target="slides/slide63.xml"/><Relationship Id="rId132" Type="http://schemas.openxmlformats.org/officeDocument/2006/relationships/slide" Target="slides/slide84.xml"/><Relationship Id="rId153" Type="http://schemas.openxmlformats.org/officeDocument/2006/relationships/slide" Target="slides/slide105.xml"/><Relationship Id="rId174" Type="http://schemas.openxmlformats.org/officeDocument/2006/relationships/customXml" Target="../customXml/item49.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 Target="slides/slide9.xml"/><Relationship Id="rId106" Type="http://schemas.openxmlformats.org/officeDocument/2006/relationships/slide" Target="slides/slide58.xml"/><Relationship Id="rId127" Type="http://schemas.openxmlformats.org/officeDocument/2006/relationships/slide" Target="slides/slide79.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slide" Target="slides/slide4.xml"/><Relationship Id="rId73" Type="http://schemas.openxmlformats.org/officeDocument/2006/relationships/slide" Target="slides/slide25.xml"/><Relationship Id="rId78" Type="http://schemas.openxmlformats.org/officeDocument/2006/relationships/slide" Target="slides/slide30.xml"/><Relationship Id="rId94" Type="http://schemas.openxmlformats.org/officeDocument/2006/relationships/slide" Target="slides/slide46.xml"/><Relationship Id="rId99" Type="http://schemas.openxmlformats.org/officeDocument/2006/relationships/slide" Target="slides/slide51.xml"/><Relationship Id="rId101" Type="http://schemas.openxmlformats.org/officeDocument/2006/relationships/slide" Target="slides/slide53.xml"/><Relationship Id="rId122" Type="http://schemas.openxmlformats.org/officeDocument/2006/relationships/slide" Target="slides/slide74.xml"/><Relationship Id="rId143" Type="http://schemas.openxmlformats.org/officeDocument/2006/relationships/slide" Target="slides/slide95.xml"/><Relationship Id="rId148" Type="http://schemas.openxmlformats.org/officeDocument/2006/relationships/slide" Target="slides/slide100.xml"/><Relationship Id="rId164" Type="http://schemas.openxmlformats.org/officeDocument/2006/relationships/slide" Target="slides/slide116.xml"/><Relationship Id="rId16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slideMaster" Target="slideMasters/slideMaster1.xml"/><Relationship Id="rId68" Type="http://schemas.openxmlformats.org/officeDocument/2006/relationships/slide" Target="slides/slide20.xml"/><Relationship Id="rId89" Type="http://schemas.openxmlformats.org/officeDocument/2006/relationships/slide" Target="slides/slide41.xml"/><Relationship Id="rId112" Type="http://schemas.openxmlformats.org/officeDocument/2006/relationships/slide" Target="slides/slide64.xml"/><Relationship Id="rId133" Type="http://schemas.openxmlformats.org/officeDocument/2006/relationships/slide" Target="slides/slide85.xml"/><Relationship Id="rId154" Type="http://schemas.openxmlformats.org/officeDocument/2006/relationships/slide" Target="slides/slide106.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slide" Target="slides/slide10.xml"/><Relationship Id="rId79" Type="http://schemas.openxmlformats.org/officeDocument/2006/relationships/slide" Target="slides/slide31.xml"/><Relationship Id="rId102" Type="http://schemas.openxmlformats.org/officeDocument/2006/relationships/slide" Target="slides/slide54.xml"/><Relationship Id="rId123" Type="http://schemas.openxmlformats.org/officeDocument/2006/relationships/slide" Target="slides/slide75.xml"/><Relationship Id="rId144" Type="http://schemas.openxmlformats.org/officeDocument/2006/relationships/slide" Target="slides/slide96.xml"/><Relationship Id="rId90" Type="http://schemas.openxmlformats.org/officeDocument/2006/relationships/slide" Target="slides/slide42.xml"/><Relationship Id="rId165" Type="http://schemas.openxmlformats.org/officeDocument/2006/relationships/slide" Target="slides/slide117.xml"/><Relationship Id="rId27" Type="http://schemas.openxmlformats.org/officeDocument/2006/relationships/customXml" Target="../customXml/item27.xml"/><Relationship Id="rId48" Type="http://schemas.openxmlformats.org/officeDocument/2006/relationships/slideMaster" Target="slideMasters/slideMaster2.xml"/><Relationship Id="rId69" Type="http://schemas.openxmlformats.org/officeDocument/2006/relationships/slide" Target="slides/slide21.xml"/><Relationship Id="rId113" Type="http://schemas.openxmlformats.org/officeDocument/2006/relationships/slide" Target="slides/slide65.xml"/><Relationship Id="rId134" Type="http://schemas.openxmlformats.org/officeDocument/2006/relationships/slide" Target="slides/slide86.xml"/><Relationship Id="rId80" Type="http://schemas.openxmlformats.org/officeDocument/2006/relationships/slide" Target="slides/slide32.xml"/><Relationship Id="rId155" Type="http://schemas.openxmlformats.org/officeDocument/2006/relationships/slide" Target="slides/slide107.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slide" Target="slides/slide11.xml"/><Relationship Id="rId103" Type="http://schemas.openxmlformats.org/officeDocument/2006/relationships/slide" Target="slides/slide55.xml"/><Relationship Id="rId124" Type="http://schemas.openxmlformats.org/officeDocument/2006/relationships/slide" Target="slides/slide76.xml"/><Relationship Id="rId70" Type="http://schemas.openxmlformats.org/officeDocument/2006/relationships/slide" Target="slides/slide22.xml"/><Relationship Id="rId91" Type="http://schemas.openxmlformats.org/officeDocument/2006/relationships/slide" Target="slides/slide43.xml"/><Relationship Id="rId145" Type="http://schemas.openxmlformats.org/officeDocument/2006/relationships/slide" Target="slides/slide97.xml"/><Relationship Id="rId166" Type="http://schemas.openxmlformats.org/officeDocument/2006/relationships/slide" Target="slides/slide1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B4539-B6BD-43B6-8EDB-5135A172F4F3}"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3B4E0-98F6-41F5-89D5-4F5DC25CB6F2}" type="slidenum">
              <a:rPr lang="en-US" smtClean="0"/>
              <a:t>‹#›</a:t>
            </a:fld>
            <a:endParaRPr lang="en-US"/>
          </a:p>
        </p:txBody>
      </p:sp>
    </p:spTree>
    <p:extLst>
      <p:ext uri="{BB962C8B-B14F-4D97-AF65-F5344CB8AC3E}">
        <p14:creationId xmlns:p14="http://schemas.microsoft.com/office/powerpoint/2010/main" val="215361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13:40:01</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9946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315347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22019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2961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9914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851462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0478420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542504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950472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833781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6513004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7520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Note: Performing a numerical comparison against an uninitialized variable will cause PowerShell to treat that number as 0.  A well, when attempting to increment an uninitialized variable, PowerShell will start with a value of zero.</a:t>
            </a:r>
          </a:p>
          <a:p>
            <a:endParaRPr lang="en-US" dirty="0"/>
          </a:p>
        </p:txBody>
      </p:sp>
    </p:spTree>
    <p:extLst>
      <p:ext uri="{BB962C8B-B14F-4D97-AF65-F5344CB8AC3E}">
        <p14:creationId xmlns:p14="http://schemas.microsoft.com/office/powerpoint/2010/main" val="411265486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7732993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Calculated properties can also be used</a:t>
            </a:r>
            <a:r>
              <a:rPr lang="en-AU" baseline="0" dirty="0"/>
              <a:t> </a:t>
            </a:r>
            <a:r>
              <a:rPr lang="en-AU" dirty="0"/>
              <a:t>with Format-*</a:t>
            </a:r>
            <a:r>
              <a:rPr lang="en-AU" baseline="0" dirty="0"/>
              <a:t> cmdlets.</a:t>
            </a:r>
            <a:endParaRPr lang="en-AU" dirty="0"/>
          </a:p>
        </p:txBody>
      </p:sp>
    </p:spTree>
    <p:extLst>
      <p:ext uri="{BB962C8B-B14F-4D97-AF65-F5344CB8AC3E}">
        <p14:creationId xmlns:p14="http://schemas.microsoft.com/office/powerpoint/2010/main" val="30632871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11795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64096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53080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61440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8528735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67449313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118</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4287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1731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47838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253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Note: Performing a numerical comparison against an uninitialized variable will cause PowerShell to treat that number as 0.  A well, when attempting to increment an uninitialized variable, PowerShell will start with a value of zero.</a:t>
            </a:r>
          </a:p>
          <a:p>
            <a:endParaRPr lang="en-US" dirty="0"/>
          </a:p>
        </p:txBody>
      </p:sp>
    </p:spTree>
    <p:extLst>
      <p:ext uri="{BB962C8B-B14F-4D97-AF65-F5344CB8AC3E}">
        <p14:creationId xmlns:p14="http://schemas.microsoft.com/office/powerpoint/2010/main" val="3923427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302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Note: Performing a numerical comparison against an uninitialized variable will cause PowerShell to treat that number as 0.  A well, when attempting to increment an uninitialized variable, PowerShell will start with a value of zero.</a:t>
            </a:r>
          </a:p>
          <a:p>
            <a:endParaRPr lang="en-US" dirty="0"/>
          </a:p>
        </p:txBody>
      </p:sp>
    </p:spTree>
    <p:extLst>
      <p:ext uri="{BB962C8B-B14F-4D97-AF65-F5344CB8AC3E}">
        <p14:creationId xmlns:p14="http://schemas.microsoft.com/office/powerpoint/2010/main" val="2708194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737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2502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1407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9333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45062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92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197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595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101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86334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85168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6268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67803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89931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559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351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55150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0679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52364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85659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82339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46661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69433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01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2/8/2019</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57286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00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724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0850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34432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30106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75666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5274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9165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2849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617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88252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0677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19803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078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0562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54</a:t>
            </a:fld>
            <a:endParaRPr lang="en-US" dirty="0"/>
          </a:p>
        </p:txBody>
      </p:sp>
    </p:spTree>
    <p:extLst>
      <p:ext uri="{BB962C8B-B14F-4D97-AF65-F5344CB8AC3E}">
        <p14:creationId xmlns:p14="http://schemas.microsoft.com/office/powerpoint/2010/main" val="1285146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2931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76925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20265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492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472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86879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36049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29856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67217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046342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581033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114828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165564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248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56749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8708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365540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08599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6259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5770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037678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893033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554038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3669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4585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47815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2859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46865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2297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82311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68559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18337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04288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85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1949423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86</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501323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87</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3719368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127659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200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dirty="0"/>
              <a:t>“Do Loops” start directly and then evaluate the equation</a:t>
            </a:r>
          </a:p>
          <a:p>
            <a:r>
              <a:rPr lang="en-US" dirty="0"/>
              <a:t>“For” and “While” will first evaluate the equation</a:t>
            </a:r>
          </a:p>
          <a:p>
            <a:r>
              <a:rPr lang="en-US" dirty="0"/>
              <a:t>“Foreach” processes each item in a list</a:t>
            </a:r>
          </a:p>
        </p:txBody>
      </p:sp>
    </p:spTree>
    <p:extLst>
      <p:ext uri="{BB962C8B-B14F-4D97-AF65-F5344CB8AC3E}">
        <p14:creationId xmlns:p14="http://schemas.microsoft.com/office/powerpoint/2010/main" val="33643501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89340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61605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274201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535547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282082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1386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6698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21623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100840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18814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4540639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583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368922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633899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16296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299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17182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46218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291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47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447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251208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52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32472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3663490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217883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8967529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397472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22555435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5663383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7935334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505479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6395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39015111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16837347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41015552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5631478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530656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1012480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4713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40784608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42784779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46818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9980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09240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26714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3931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81329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10152004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079804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5201000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500978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872399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918780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4294698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86439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397539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473394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2848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4204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1301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2930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0655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682560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720589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6955778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046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20082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226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47940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850378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95520105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customXml" Target="../../customXml/item8.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6.xml"/><Relationship Id="rId1" Type="http://schemas.openxmlformats.org/officeDocument/2006/relationships/customXml" Target="../../customXml/item4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7.xml"/><Relationship Id="rId1" Type="http://schemas.openxmlformats.org/officeDocument/2006/relationships/customXml" Target="../../customXml/item41.xml"/><Relationship Id="rId4" Type="http://schemas.openxmlformats.org/officeDocument/2006/relationships/image" Target="../media/image10.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6.xml"/><Relationship Id="rId1" Type="http://schemas.openxmlformats.org/officeDocument/2006/relationships/customXml" Target="../../customXml/item4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7.xml"/><Relationship Id="rId1" Type="http://schemas.openxmlformats.org/officeDocument/2006/relationships/customXml" Target="../../customXml/item43.xml"/><Relationship Id="rId4" Type="http://schemas.openxmlformats.org/officeDocument/2006/relationships/image" Target="../media/image10.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6.xml"/><Relationship Id="rId1" Type="http://schemas.openxmlformats.org/officeDocument/2006/relationships/customXml" Target="../../customXml/item4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6.xml"/><Relationship Id="rId1" Type="http://schemas.openxmlformats.org/officeDocument/2006/relationships/customXml" Target="../../customXml/item4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7.xml"/><Relationship Id="rId1" Type="http://schemas.openxmlformats.org/officeDocument/2006/relationships/customXml" Target="../../customXml/item46.xml"/><Relationship Id="rId4" Type="http://schemas.openxmlformats.org/officeDocument/2006/relationships/image" Target="../media/image10.jpe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customXml" Target="../../customXml/item9.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customXml" Target="../../customXml/item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7.xml"/><Relationship Id="rId1" Type="http://schemas.openxmlformats.org/officeDocument/2006/relationships/customXml" Target="../../customXml/item11.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customXml" Target="../../customXml/item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7.xml"/><Relationship Id="rId1" Type="http://schemas.openxmlformats.org/officeDocument/2006/relationships/customXml" Target="../../customXml/item13.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customXml" Target="../../customXml/item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7.xml"/><Relationship Id="rId1" Type="http://schemas.openxmlformats.org/officeDocument/2006/relationships/customXml" Target="../../customXml/item15.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customXml" Target="../../customXml/item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customXml" Target="../../customXml/item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7.xml"/><Relationship Id="rId1" Type="http://schemas.openxmlformats.org/officeDocument/2006/relationships/customXml" Target="../../customXml/item17.xml"/><Relationship Id="rId4" Type="http://schemas.openxmlformats.org/officeDocument/2006/relationships/image" Target="../media/image1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xml"/><Relationship Id="rId1" Type="http://schemas.openxmlformats.org/officeDocument/2006/relationships/customXml" Target="../../customXml/item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customXml" Target="../../customXml/item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7.xml"/><Relationship Id="rId1" Type="http://schemas.openxmlformats.org/officeDocument/2006/relationships/customXml" Target="../../customXml/item19.xml"/><Relationship Id="rId4" Type="http://schemas.openxmlformats.org/officeDocument/2006/relationships/image" Target="../media/image10.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customXml" Target="../../customXml/item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6.xml"/><Relationship Id="rId1" Type="http://schemas.openxmlformats.org/officeDocument/2006/relationships/customXml" Target="../../customXml/item5.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7.xml"/><Relationship Id="rId1" Type="http://schemas.openxmlformats.org/officeDocument/2006/relationships/customXml" Target="../../customXml/item21.xml"/><Relationship Id="rId4" Type="http://schemas.openxmlformats.org/officeDocument/2006/relationships/image" Target="../media/image10.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4.xml"/><Relationship Id="rId1" Type="http://schemas.openxmlformats.org/officeDocument/2006/relationships/customXml" Target="../../customXml/item2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24.xml"/><Relationship Id="rId1" Type="http://schemas.openxmlformats.org/officeDocument/2006/relationships/customXml" Target="../../customXml/item23.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6.xml"/><Relationship Id="rId1" Type="http://schemas.openxmlformats.org/officeDocument/2006/relationships/customXml" Target="../../customXml/item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7.xml"/><Relationship Id="rId1" Type="http://schemas.openxmlformats.org/officeDocument/2006/relationships/customXml" Target="../../customXml/item26.xml"/><Relationship Id="rId4" Type="http://schemas.openxmlformats.org/officeDocument/2006/relationships/image" Target="../media/image10.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6.xml"/><Relationship Id="rId1" Type="http://schemas.openxmlformats.org/officeDocument/2006/relationships/customXml" Target="../../customXml/item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customXml" Target="../../customXml/item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7.xml"/><Relationship Id="rId1" Type="http://schemas.openxmlformats.org/officeDocument/2006/relationships/customXml" Target="../../customXml/item28.xml"/><Relationship Id="rId4" Type="http://schemas.openxmlformats.org/officeDocument/2006/relationships/image" Target="../media/image10.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6.xml"/><Relationship Id="rId1" Type="http://schemas.openxmlformats.org/officeDocument/2006/relationships/customXml" Target="../../customXml/item2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7.xml"/><Relationship Id="rId1" Type="http://schemas.openxmlformats.org/officeDocument/2006/relationships/customXml" Target="../../customXml/item30.xml"/><Relationship Id="rId4" Type="http://schemas.openxmlformats.org/officeDocument/2006/relationships/image" Target="../media/image10.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6.xml"/><Relationship Id="rId1" Type="http://schemas.openxmlformats.org/officeDocument/2006/relationships/customXml" Target="../../customXml/item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6.xml"/><Relationship Id="rId1" Type="http://schemas.openxmlformats.org/officeDocument/2006/relationships/customXml" Target="../../customXml/item3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4.xml"/><Relationship Id="rId1" Type="http://schemas.openxmlformats.org/officeDocument/2006/relationships/customXml" Target="../../customXml/item3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35.xml"/><Relationship Id="rId1" Type="http://schemas.openxmlformats.org/officeDocument/2006/relationships/customXml" Target="../../customXml/item34.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6.xml"/><Relationship Id="rId1" Type="http://schemas.openxmlformats.org/officeDocument/2006/relationships/customXml" Target="../../customXml/item3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7.xml"/><Relationship Id="rId1" Type="http://schemas.openxmlformats.org/officeDocument/2006/relationships/customXml" Target="../../customXml/item37.xml"/><Relationship Id="rId4" Type="http://schemas.openxmlformats.org/officeDocument/2006/relationships/image" Target="../media/image10.jpe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6.xml"/><Relationship Id="rId1" Type="http://schemas.openxmlformats.org/officeDocument/2006/relationships/customXml" Target="../../customXml/item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7.xml"/><Relationship Id="rId1" Type="http://schemas.openxmlformats.org/officeDocument/2006/relationships/customXml" Target="../../customXml/item39.xml"/><Relationship Id="rId4" Type="http://schemas.openxmlformats.org/officeDocument/2006/relationships/image" Target="../media/image10.jpe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69995804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48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While Loop</a:t>
            </a:r>
            <a:endParaRPr lang="en-US" dirty="0"/>
          </a:p>
        </p:txBody>
      </p:sp>
    </p:spTree>
    <p:extLst>
      <p:ext uri="{BB962C8B-B14F-4D97-AF65-F5344CB8AC3E}">
        <p14:creationId xmlns:p14="http://schemas.microsoft.com/office/powerpoint/2010/main" val="352099349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name="HIDDEN - Slide57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Modifying Hash Table Items</a:t>
            </a:r>
            <a:endParaRPr lang="en-US" dirty="0"/>
          </a:p>
        </p:txBody>
      </p:sp>
    </p:spTree>
    <p:extLst>
      <p:ext uri="{BB962C8B-B14F-4D97-AF65-F5344CB8AC3E}">
        <p14:creationId xmlns:p14="http://schemas.microsoft.com/office/powerpoint/2010/main" val="354368252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6960-6341-4C8B-BB13-84A72633CB75}"/>
              </a:ext>
            </a:extLst>
          </p:cNvPr>
          <p:cNvSpPr>
            <a:spLocks noGrp="1"/>
          </p:cNvSpPr>
          <p:nvPr>
            <p:ph type="title"/>
          </p:nvPr>
        </p:nvSpPr>
        <p:spPr>
          <a:xfrm>
            <a:off x="269240" y="289511"/>
            <a:ext cx="11655840" cy="899665"/>
          </a:xfrm>
        </p:spPr>
        <p:txBody>
          <a:bodyPr>
            <a:normAutofit/>
          </a:bodyPr>
          <a:lstStyle/>
          <a:p>
            <a:r>
              <a:rPr lang="en-AU" dirty="0"/>
              <a:t>Adding Items To a Hash Table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79866702"/>
              </p:ext>
            </p:extLst>
          </p:nvPr>
        </p:nvGraphicFramePr>
        <p:xfrm>
          <a:off x="1295400" y="1676400"/>
          <a:ext cx="9801063" cy="927166"/>
        </p:xfrm>
        <a:graphic>
          <a:graphicData uri="http://schemas.openxmlformats.org/drawingml/2006/table">
            <a:tbl>
              <a:tblPr firstRow="1" bandRow="1"/>
              <a:tblGrid>
                <a:gridCol w="9801063">
                  <a:extLst>
                    <a:ext uri="{9D8B030D-6E8A-4147-A177-3AD203B41FA5}">
                      <a16:colId xmlns:a16="http://schemas.microsoft.com/office/drawing/2014/main" val="264671074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Add or set key and value using index notation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21355505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$Server</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CPUCores</a:t>
                      </a:r>
                      <a:r>
                        <a:rPr lang="en-AU" sz="2400" dirty="0">
                          <a:solidFill>
                            <a:srgbClr val="DB7093"/>
                          </a:solidFill>
                          <a:latin typeface="Lucida Console" panose="020B0609040504020204" pitchFamily="49" charset="0"/>
                        </a:rPr>
                        <a:t>"</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4</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247116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39569676"/>
              </p:ext>
            </p:extLst>
          </p:nvPr>
        </p:nvGraphicFramePr>
        <p:xfrm>
          <a:off x="1295400" y="2965489"/>
          <a:ext cx="9801063" cy="939932"/>
        </p:xfrm>
        <a:graphic>
          <a:graphicData uri="http://schemas.openxmlformats.org/drawingml/2006/table">
            <a:tbl>
              <a:tblPr firstRow="1" bandRow="1"/>
              <a:tblGrid>
                <a:gridCol w="9801063">
                  <a:extLst>
                    <a:ext uri="{9D8B030D-6E8A-4147-A177-3AD203B41FA5}">
                      <a16:colId xmlns:a16="http://schemas.microsoft.com/office/drawing/2014/main" val="1608245097"/>
                    </a:ext>
                  </a:extLst>
                </a:gridCol>
              </a:tblGrid>
              <a:tr h="469966">
                <a:tc>
                  <a:txBody>
                    <a:bodyPr/>
                    <a:lstStyle/>
                    <a:p>
                      <a:pPr algn="l"/>
                      <a:r>
                        <a:rPr lang="en-AU" sz="2400" b="0" dirty="0">
                          <a:solidFill>
                            <a:schemeClr val="tx1"/>
                          </a:solidFill>
                          <a:latin typeface="Segoe UI Light" panose="020B0502040204020203" pitchFamily="34" charset="0"/>
                          <a:cs typeface="Segoe UI Light" panose="020B0502040204020203" pitchFamily="34" charset="0"/>
                        </a:rPr>
                        <a:t>Add or set key and value using dot notation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042737"/>
                  </a:ext>
                </a:extLst>
              </a:tr>
              <a:tr h="469966">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Drives</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"C"</a:t>
                      </a:r>
                      <a:r>
                        <a:rPr lang="en-AU" sz="2400" dirty="0">
                          <a:solidFill>
                            <a:srgbClr val="D3D3D3"/>
                          </a:solidFill>
                          <a:latin typeface="Lucida Console" panose="020B0609040504020204" pitchFamily="49" charset="0"/>
                        </a:rPr>
                        <a:t>, </a:t>
                      </a:r>
                      <a:r>
                        <a:rPr lang="en-AU" sz="2400" dirty="0">
                          <a:solidFill>
                            <a:srgbClr val="DB7093"/>
                          </a:solidFill>
                          <a:latin typeface="Lucida Console" panose="020B0609040504020204" pitchFamily="49" charset="0"/>
                        </a:rPr>
                        <a:t>"D"</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 "E"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4576609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6933586"/>
              </p:ext>
            </p:extLst>
          </p:nvPr>
        </p:nvGraphicFramePr>
        <p:xfrm>
          <a:off x="1295400" y="4432340"/>
          <a:ext cx="9801063" cy="1292926"/>
        </p:xfrm>
        <a:graphic>
          <a:graphicData uri="http://schemas.openxmlformats.org/drawingml/2006/table">
            <a:tbl>
              <a:tblPr firstRow="1" bandRow="1"/>
              <a:tblGrid>
                <a:gridCol w="9801063">
                  <a:extLst>
                    <a:ext uri="{9D8B030D-6E8A-4147-A177-3AD203B41FA5}">
                      <a16:colId xmlns:a16="http://schemas.microsoft.com/office/drawing/2014/main" val="1666731401"/>
                    </a:ext>
                  </a:extLst>
                </a:gridCol>
              </a:tblGrid>
              <a:tr h="469966">
                <a:tc>
                  <a:txBody>
                    <a:bodyPr/>
                    <a:lstStyle/>
                    <a:p>
                      <a:r>
                        <a:rPr lang="en-AU" sz="2400" b="0" dirty="0">
                          <a:solidFill>
                            <a:schemeClr val="tx1"/>
                          </a:solidFill>
                          <a:latin typeface="Segoe UI Light" panose="020B0502040204020203" pitchFamily="34" charset="0"/>
                          <a:cs typeface="Segoe UI Light" panose="020B0502040204020203" pitchFamily="34" charset="0"/>
                        </a:rPr>
                        <a:t>Add key and value using hash table ADD method</a:t>
                      </a:r>
                      <a:endParaRPr lang="en-AU" sz="2400" dirty="0">
                        <a:solidFill>
                          <a:schemeClr val="tx1"/>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789767"/>
                  </a:ext>
                </a:extLst>
              </a:tr>
              <a:tr h="469966">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Add</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HotFixCount</a:t>
                      </a:r>
                      <a:r>
                        <a:rPr lang="en-AU" sz="2400" dirty="0">
                          <a:solidFill>
                            <a:srgbClr val="DB7093"/>
                          </a:solidFill>
                          <a:latin typeface="Lucida Console" panose="020B0609040504020204" pitchFamily="49" charset="0"/>
                        </a:rPr>
                        <a:t>"</a:t>
                      </a:r>
                      <a:r>
                        <a:rPr lang="en-AU" sz="2400" dirty="0">
                          <a:solidFill>
                            <a:srgbClr val="D3D3D3"/>
                          </a:solidFill>
                          <a:latin typeface="Lucida Console" panose="020B0609040504020204" pitchFamily="49" charset="0"/>
                        </a:rPr>
                        <a:t>, `</a:t>
                      </a:r>
                    </a:p>
                    <a:p>
                      <a:r>
                        <a:rPr lang="en-AU" sz="2400" dirty="0">
                          <a:solidFill>
                            <a:srgbClr val="F5F5F5"/>
                          </a:solidFill>
                          <a:latin typeface="Lucida Console" panose="020B0609040504020204" pitchFamily="49" charset="0"/>
                        </a:rPr>
                        <a:t>(</a:t>
                      </a:r>
                      <a:r>
                        <a:rPr lang="en-AU" sz="2400" dirty="0">
                          <a:solidFill>
                            <a:srgbClr val="E0FFFF"/>
                          </a:solidFill>
                          <a:latin typeface="Lucida Console" panose="020B0609040504020204" pitchFamily="49" charset="0"/>
                        </a:rPr>
                        <a:t>Get-</a:t>
                      </a:r>
                      <a:r>
                        <a:rPr lang="en-AU" sz="2400" dirty="0" err="1">
                          <a:solidFill>
                            <a:srgbClr val="E0FFFF"/>
                          </a:solidFill>
                          <a:latin typeface="Lucida Console" panose="020B0609040504020204" pitchFamily="49" charset="0"/>
                        </a:rPr>
                        <a:t>HotFix</a:t>
                      </a:r>
                      <a:r>
                        <a:rPr lang="en-AU" sz="2400" dirty="0">
                          <a:solidFill>
                            <a:srgbClr val="E0FFFF"/>
                          </a:solidFill>
                          <a:latin typeface="Lucida Console" panose="020B0609040504020204" pitchFamily="49" charset="0"/>
                        </a:rPr>
                        <a:t> –Computer $Server[“HV-SRV-1”]</a:t>
                      </a:r>
                      <a:r>
                        <a:rPr lang="en-AU" sz="2400" dirty="0">
                          <a:solidFill>
                            <a:srgbClr val="F5F5F5"/>
                          </a:solidFill>
                          <a:latin typeface="Lucida Console" panose="020B0609040504020204" pitchFamily="49" charset="0"/>
                        </a:rPr>
                        <a:t>)</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count)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307904988"/>
                  </a:ext>
                </a:extLst>
              </a:tr>
            </a:tbl>
          </a:graphicData>
        </a:graphic>
      </p:graphicFrame>
    </p:spTree>
    <p:extLst>
      <p:ext uri="{BB962C8B-B14F-4D97-AF65-F5344CB8AC3E}">
        <p14:creationId xmlns:p14="http://schemas.microsoft.com/office/powerpoint/2010/main" val="21091735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6960-6341-4C8B-BB13-84A72633CB75}"/>
              </a:ext>
            </a:extLst>
          </p:cNvPr>
          <p:cNvSpPr>
            <a:spLocks noGrp="1"/>
          </p:cNvSpPr>
          <p:nvPr>
            <p:ph type="title"/>
          </p:nvPr>
        </p:nvSpPr>
        <p:spPr/>
        <p:txBody>
          <a:bodyPr>
            <a:normAutofit/>
          </a:bodyPr>
          <a:lstStyle/>
          <a:p>
            <a:r>
              <a:rPr lang="en-AU" dirty="0"/>
              <a:t>Removing Items From a Hash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9983663"/>
              </p:ext>
            </p:extLst>
          </p:nvPr>
        </p:nvGraphicFramePr>
        <p:xfrm>
          <a:off x="1524000" y="1524000"/>
          <a:ext cx="9801063" cy="939932"/>
        </p:xfrm>
        <a:graphic>
          <a:graphicData uri="http://schemas.openxmlformats.org/drawingml/2006/table">
            <a:tbl>
              <a:tblPr firstRow="1" bandRow="1"/>
              <a:tblGrid>
                <a:gridCol w="9801063">
                  <a:extLst>
                    <a:ext uri="{9D8B030D-6E8A-4147-A177-3AD203B41FA5}">
                      <a16:colId xmlns:a16="http://schemas.microsoft.com/office/drawing/2014/main" val="1338133873"/>
                    </a:ext>
                  </a:extLst>
                </a:gridCol>
              </a:tblGrid>
              <a:tr h="469966">
                <a:tc>
                  <a:txBody>
                    <a:bodyPr/>
                    <a:lstStyle/>
                    <a:p>
                      <a:r>
                        <a:rPr lang="en-AU" sz="2400" b="0" dirty="0">
                          <a:solidFill>
                            <a:schemeClr val="tx1"/>
                          </a:solidFill>
                          <a:latin typeface="Segoe UI Light" panose="020B0502040204020203" pitchFamily="34" charset="0"/>
                          <a:ea typeface="+mn-ea"/>
                          <a:cs typeface="Segoe UI Light" panose="020B0502040204020203" pitchFamily="34" charset="0"/>
                        </a:rPr>
                        <a:t>Remove key</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625850"/>
                  </a:ext>
                </a:extLst>
              </a:tr>
              <a:tr h="469966">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Remove</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a:t>
                      </a:r>
                      <a:r>
                        <a:rPr lang="en-AU" sz="2400" dirty="0" err="1">
                          <a:solidFill>
                            <a:srgbClr val="DB7093"/>
                          </a:solidFill>
                          <a:latin typeface="Lucida Console" panose="020B0609040504020204" pitchFamily="49" charset="0"/>
                        </a:rPr>
                        <a:t>HotFixCount</a:t>
                      </a:r>
                      <a:r>
                        <a:rPr lang="en-AU" sz="2400" dirty="0">
                          <a:solidFill>
                            <a:srgbClr val="DB7093"/>
                          </a:solidFill>
                          <a:latin typeface="Lucida Console" panose="020B0609040504020204" pitchFamily="49" charset="0"/>
                        </a:rPr>
                        <a:t>"</a:t>
                      </a:r>
                      <a:r>
                        <a:rPr lang="en-AU" sz="24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822867472"/>
                  </a:ext>
                </a:extLst>
              </a:tr>
            </a:tbl>
          </a:graphicData>
        </a:graphic>
      </p:graphicFrame>
    </p:spTree>
    <p:extLst>
      <p:ext uri="{BB962C8B-B14F-4D97-AF65-F5344CB8AC3E}">
        <p14:creationId xmlns:p14="http://schemas.microsoft.com/office/powerpoint/2010/main" val="18930381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HIDDEN - Slide57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Modifying Hash Table Items</a:t>
            </a:r>
            <a:endParaRPr lang="en-US" sz="3600" dirty="0">
              <a:solidFill>
                <a:schemeClr val="tx1"/>
              </a:solidFill>
            </a:endParaRPr>
          </a:p>
        </p:txBody>
      </p:sp>
    </p:spTree>
    <p:extLst>
      <p:ext uri="{BB962C8B-B14F-4D97-AF65-F5344CB8AC3E}">
        <p14:creationId xmlns:p14="http://schemas.microsoft.com/office/powerpoint/2010/main" val="52841738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name="HIDDEN - Slide57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Sorting Hash Tables</a:t>
            </a:r>
            <a:endParaRPr lang="en-US" dirty="0"/>
          </a:p>
        </p:txBody>
      </p:sp>
    </p:spTree>
    <p:extLst>
      <p:ext uri="{BB962C8B-B14F-4D97-AF65-F5344CB8AC3E}">
        <p14:creationId xmlns:p14="http://schemas.microsoft.com/office/powerpoint/2010/main" val="23155448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7E339-BE38-4408-9640-9DDE46EA9FE1}"/>
              </a:ext>
            </a:extLst>
          </p:cNvPr>
          <p:cNvSpPr>
            <a:spLocks noGrp="1"/>
          </p:cNvSpPr>
          <p:nvPr>
            <p:ph type="body" sz="quarter" idx="10"/>
          </p:nvPr>
        </p:nvSpPr>
        <p:spPr>
          <a:xfrm>
            <a:off x="269239" y="1189177"/>
            <a:ext cx="11653523" cy="1994392"/>
          </a:xfrm>
        </p:spPr>
        <p:txBody>
          <a:bodyPr/>
          <a:lstStyle/>
          <a:p>
            <a:pPr marL="285750" indent="-285750"/>
            <a:r>
              <a:rPr lang="en-AU" dirty="0">
                <a:latin typeface="Segoe UI Light" panose="020B0502040204020203" pitchFamily="34" charset="0"/>
                <a:cs typeface="Segoe UI Light" panose="020B0502040204020203" pitchFamily="34" charset="0"/>
              </a:rPr>
              <a:t>Hash tables are intrinsically unordered</a:t>
            </a:r>
          </a:p>
          <a:p>
            <a:pPr marL="285750" indent="-285750"/>
            <a:r>
              <a:rPr lang="en-AU" dirty="0">
                <a:latin typeface="Segoe UI Light" panose="020B0502040204020203" pitchFamily="34" charset="0"/>
                <a:cs typeface="Segoe UI Light" panose="020B0502040204020203" pitchFamily="34" charset="0"/>
              </a:rPr>
              <a:t>It is not possible to sort a hash table</a:t>
            </a:r>
          </a:p>
          <a:p>
            <a:pPr marL="285750" indent="-285750"/>
            <a:r>
              <a:rPr lang="en-AU" dirty="0" err="1">
                <a:latin typeface="Segoe UI Light" panose="020B0502040204020203" pitchFamily="34" charset="0"/>
                <a:cs typeface="Segoe UI Light" panose="020B0502040204020203" pitchFamily="34" charset="0"/>
              </a:rPr>
              <a:t>GetEnumerator</a:t>
            </a:r>
            <a:r>
              <a:rPr lang="en-AU" dirty="0">
                <a:latin typeface="Segoe UI Light" panose="020B0502040204020203" pitchFamily="34" charset="0"/>
                <a:cs typeface="Segoe UI Light" panose="020B0502040204020203" pitchFamily="34" charset="0"/>
              </a:rPr>
              <a:t>() method used with Sort-Object Cmdlet</a:t>
            </a:r>
          </a:p>
          <a:p>
            <a:pPr marL="0" indent="0">
              <a:buNone/>
            </a:pPr>
            <a:endParaRPr lang="en-US" dirty="0"/>
          </a:p>
        </p:txBody>
      </p:sp>
      <p:sp>
        <p:nvSpPr>
          <p:cNvPr id="2" name="Title 1">
            <a:extLst>
              <a:ext uri="{FF2B5EF4-FFF2-40B4-BE49-F238E27FC236}">
                <a16:creationId xmlns:a16="http://schemas.microsoft.com/office/drawing/2014/main" id="{3EE22A80-08E1-4C0D-AD89-00D7E7080F87}"/>
              </a:ext>
            </a:extLst>
          </p:cNvPr>
          <p:cNvSpPr>
            <a:spLocks noGrp="1"/>
          </p:cNvSpPr>
          <p:nvPr>
            <p:ph type="title"/>
          </p:nvPr>
        </p:nvSpPr>
        <p:spPr/>
        <p:txBody>
          <a:bodyPr>
            <a:normAutofit fontScale="90000"/>
          </a:bodyPr>
          <a:lstStyle/>
          <a:p>
            <a:r>
              <a:rPr lang="en-AU" dirty="0"/>
              <a:t>Sorting Hash Tables</a:t>
            </a:r>
            <a:br>
              <a:rPr lang="en-AU" dirty="0"/>
            </a:b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305522167"/>
              </p:ext>
            </p:extLst>
          </p:nvPr>
        </p:nvGraphicFramePr>
        <p:xfrm>
          <a:off x="1464971" y="2810738"/>
          <a:ext cx="9264377" cy="3840480"/>
        </p:xfrm>
        <a:graphic>
          <a:graphicData uri="http://schemas.openxmlformats.org/drawingml/2006/table">
            <a:tbl>
              <a:tblPr firstRow="1" bandRow="1"/>
              <a:tblGrid>
                <a:gridCol w="9264377">
                  <a:extLst>
                    <a:ext uri="{9D8B030D-6E8A-4147-A177-3AD203B41FA5}">
                      <a16:colId xmlns:a16="http://schemas.microsoft.com/office/drawing/2014/main" val="1179365477"/>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Sort hash table display by key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5189898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GetEnumerator</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Sort-Object</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-Property</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key</a:t>
                      </a:r>
                    </a:p>
                    <a:p>
                      <a:endParaRPr lang="en-AU" sz="2400" dirty="0">
                        <a:solidFill>
                          <a:srgbClr val="EE82EE"/>
                        </a:solidFill>
                        <a:latin typeface="Lucida Console" panose="020B0609040504020204" pitchFamily="49" charset="0"/>
                      </a:endParaRPr>
                    </a:p>
                    <a:p>
                      <a:r>
                        <a:rPr lang="en-AU" sz="2400" dirty="0">
                          <a:solidFill>
                            <a:srgbClr val="F5F5F5"/>
                          </a:solidFill>
                          <a:latin typeface="Lucida Console" panose="020B0609040504020204" pitchFamily="49" charset="0"/>
                        </a:rPr>
                        <a:t>Name        Value</a:t>
                      </a:r>
                    </a:p>
                    <a:p>
                      <a:r>
                        <a:rPr lang="en-AU" sz="2400" dirty="0">
                          <a:solidFill>
                            <a:srgbClr val="F5F5F5"/>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2400" dirty="0" err="1">
                          <a:solidFill>
                            <a:srgbClr val="F5F5F5"/>
                          </a:solidFill>
                          <a:latin typeface="Lucida Console" panose="020B0609040504020204" pitchFamily="49" charset="0"/>
                        </a:rPr>
                        <a:t>CPUCores</a:t>
                      </a:r>
                      <a:r>
                        <a:rPr lang="en-AU" sz="2400" dirty="0">
                          <a:solidFill>
                            <a:srgbClr val="F5F5F5"/>
                          </a:solidFill>
                          <a:latin typeface="Lucida Console" panose="020B0609040504020204" pitchFamily="49" charset="0"/>
                        </a:rPr>
                        <a:t>    4</a:t>
                      </a:r>
                    </a:p>
                    <a:p>
                      <a:r>
                        <a:rPr lang="en-AU" sz="2400" dirty="0">
                          <a:solidFill>
                            <a:srgbClr val="F5F5F5"/>
                          </a:solidFill>
                          <a:latin typeface="Lucida Console" panose="020B0609040504020204" pitchFamily="49" charset="0"/>
                        </a:rPr>
                        <a:t>Drives      {C, D, E}</a:t>
                      </a:r>
                    </a:p>
                    <a:p>
                      <a:r>
                        <a:rPr lang="en-AU" sz="2400" dirty="0">
                          <a:solidFill>
                            <a:srgbClr val="F5F5F5"/>
                          </a:solidFill>
                          <a:latin typeface="Lucida Console" panose="020B0609040504020204" pitchFamily="49" charset="0"/>
                        </a:rPr>
                        <a:t>HV-SRV-1    192.168.1.1</a:t>
                      </a:r>
                    </a:p>
                    <a:p>
                      <a:r>
                        <a:rPr lang="en-AU" sz="2400" dirty="0">
                          <a:solidFill>
                            <a:srgbClr val="F5F5F5"/>
                          </a:solidFill>
                          <a:latin typeface="Lucida Console" panose="020B0609040504020204" pitchFamily="49" charset="0"/>
                        </a:rPr>
                        <a:t>Memory      68719476736</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98958349"/>
                  </a:ext>
                </a:extLst>
              </a:tr>
            </a:tbl>
          </a:graphicData>
        </a:graphic>
      </p:graphicFrame>
    </p:spTree>
    <p:extLst>
      <p:ext uri="{BB962C8B-B14F-4D97-AF65-F5344CB8AC3E}">
        <p14:creationId xmlns:p14="http://schemas.microsoft.com/office/powerpoint/2010/main" val="38012337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59212" y="1371600"/>
            <a:ext cx="8637488" cy="3970318"/>
          </a:xfrm>
          <a:prstGeom prst="rect">
            <a:avLst/>
          </a:prstGeom>
          <a:solidFill>
            <a:srgbClr val="012456"/>
          </a:solidFill>
        </p:spPr>
        <p:txBody>
          <a:bodyPr wrap="square">
            <a:spAutoFit/>
          </a:bodyPr>
          <a:lstStyle/>
          <a:p>
            <a:r>
              <a:rPr lang="en-AU" dirty="0">
                <a:solidFill>
                  <a:srgbClr val="F5F5F5"/>
                </a:solidFill>
                <a:latin typeface="Lucida Console" panose="020B0609040504020204" pitchFamily="49" charset="0"/>
              </a:rPr>
              <a:t>PS C:\&gt; @{</a:t>
            </a:r>
            <a:r>
              <a:rPr lang="en-AU" dirty="0" err="1">
                <a:solidFill>
                  <a:srgbClr val="F5F5F5"/>
                </a:solidFill>
                <a:latin typeface="Lucida Console" panose="020B0609040504020204" pitchFamily="49" charset="0"/>
              </a:rPr>
              <a:t>firstname</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"John"</a:t>
            </a:r>
            <a:r>
              <a:rPr lang="en-AU" dirty="0">
                <a:solidFill>
                  <a:srgbClr val="F5F5F5"/>
                </a:solidFill>
                <a:latin typeface="Lucida Console" panose="020B0609040504020204" pitchFamily="49" charset="0"/>
              </a:rPr>
              <a:t> ; </a:t>
            </a:r>
            <a:r>
              <a:rPr lang="en-AU" dirty="0" err="1">
                <a:solidFill>
                  <a:srgbClr val="F5F5F5"/>
                </a:solidFill>
                <a:latin typeface="Lucida Console" panose="020B0609040504020204" pitchFamily="49" charset="0"/>
              </a:rPr>
              <a:t>lastname</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"Smith"</a:t>
            </a:r>
            <a:r>
              <a:rPr lang="en-AU" dirty="0">
                <a:solidFill>
                  <a:srgbClr val="F5F5F5"/>
                </a:solidFill>
                <a:latin typeface="Lucida Console" panose="020B0609040504020204" pitchFamily="49" charset="0"/>
              </a:rPr>
              <a:t>}</a:t>
            </a: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Name             Value</a:t>
            </a:r>
          </a:p>
          <a:p>
            <a:r>
              <a:rPr lang="en-AU" dirty="0">
                <a:solidFill>
                  <a:srgbClr val="F5F5F5"/>
                </a:solidFill>
                <a:latin typeface="Lucida Console" panose="020B0609040504020204" pitchFamily="49" charset="0"/>
              </a:rPr>
              <a:t>----             -----</a:t>
            </a:r>
          </a:p>
          <a:p>
            <a:r>
              <a:rPr lang="en-AU" dirty="0" err="1">
                <a:solidFill>
                  <a:srgbClr val="F5F5F5"/>
                </a:solidFill>
                <a:latin typeface="Lucida Console" panose="020B0609040504020204" pitchFamily="49" charset="0"/>
              </a:rPr>
              <a:t>lastname</a:t>
            </a:r>
            <a:r>
              <a:rPr lang="en-AU" dirty="0">
                <a:solidFill>
                  <a:srgbClr val="F5F5F5"/>
                </a:solidFill>
                <a:latin typeface="Lucida Console" panose="020B0609040504020204" pitchFamily="49" charset="0"/>
              </a:rPr>
              <a:t>         Smith</a:t>
            </a:r>
          </a:p>
          <a:p>
            <a:r>
              <a:rPr lang="en-AU" dirty="0" err="1">
                <a:solidFill>
                  <a:srgbClr val="F5F5F5"/>
                </a:solidFill>
                <a:latin typeface="Lucida Console" panose="020B0609040504020204" pitchFamily="49" charset="0"/>
              </a:rPr>
              <a:t>firstname</a:t>
            </a:r>
            <a:r>
              <a:rPr lang="en-AU" dirty="0">
                <a:solidFill>
                  <a:srgbClr val="F5F5F5"/>
                </a:solidFill>
                <a:latin typeface="Lucida Console" panose="020B0609040504020204" pitchFamily="49" charset="0"/>
              </a:rPr>
              <a:t>        John</a:t>
            </a: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PS C:\&gt; </a:t>
            </a:r>
            <a:r>
              <a:rPr lang="en-AU" dirty="0">
                <a:solidFill>
                  <a:srgbClr val="D3D3D3"/>
                </a:solidFill>
                <a:latin typeface="Lucida Console" panose="020B0609040504020204" pitchFamily="49" charset="0"/>
              </a:rPr>
              <a:t>[</a:t>
            </a:r>
            <a:r>
              <a:rPr lang="en-AU" dirty="0">
                <a:solidFill>
                  <a:srgbClr val="8FBC8F"/>
                </a:solidFill>
                <a:latin typeface="Lucida Console" panose="020B0609040504020204" pitchFamily="49" charset="0"/>
              </a:rPr>
              <a:t>ordered</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a:t>
            </a:r>
            <a:r>
              <a:rPr lang="en-AU" dirty="0" err="1">
                <a:solidFill>
                  <a:srgbClr val="F5F5F5"/>
                </a:solidFill>
                <a:latin typeface="Lucida Console" panose="020B0609040504020204" pitchFamily="49" charset="0"/>
              </a:rPr>
              <a:t>firstname</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"John"</a:t>
            </a:r>
            <a:r>
              <a:rPr lang="en-AU" dirty="0">
                <a:solidFill>
                  <a:srgbClr val="F5F5F5"/>
                </a:solidFill>
                <a:latin typeface="Lucida Console" panose="020B0609040504020204" pitchFamily="49" charset="0"/>
              </a:rPr>
              <a:t> ; </a:t>
            </a:r>
            <a:r>
              <a:rPr lang="en-AU" dirty="0" err="1">
                <a:solidFill>
                  <a:srgbClr val="F5F5F5"/>
                </a:solidFill>
                <a:latin typeface="Lucida Console" panose="020B0609040504020204" pitchFamily="49" charset="0"/>
              </a:rPr>
              <a:t>lastname</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"Smith"</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a:t>
            </a:r>
          </a:p>
          <a:p>
            <a:r>
              <a:rPr lang="en-AU" dirty="0">
                <a:solidFill>
                  <a:srgbClr val="F5F5F5"/>
                </a:solidFill>
                <a:latin typeface="Lucida Console" panose="020B0609040504020204" pitchFamily="49" charset="0"/>
              </a:rPr>
              <a:t>Name             Value</a:t>
            </a:r>
          </a:p>
          <a:p>
            <a:r>
              <a:rPr lang="en-AU" dirty="0">
                <a:solidFill>
                  <a:srgbClr val="F5F5F5"/>
                </a:solidFill>
                <a:latin typeface="Lucida Console" panose="020B0609040504020204" pitchFamily="49" charset="0"/>
              </a:rPr>
              <a:t>----             -----</a:t>
            </a:r>
          </a:p>
          <a:p>
            <a:r>
              <a:rPr lang="en-AU" dirty="0" err="1">
                <a:solidFill>
                  <a:srgbClr val="F5F5F5"/>
                </a:solidFill>
                <a:latin typeface="Lucida Console" panose="020B0609040504020204" pitchFamily="49" charset="0"/>
              </a:rPr>
              <a:t>firstname</a:t>
            </a:r>
            <a:r>
              <a:rPr lang="en-AU" dirty="0">
                <a:solidFill>
                  <a:srgbClr val="F5F5F5"/>
                </a:solidFill>
                <a:latin typeface="Lucida Console" panose="020B0609040504020204" pitchFamily="49" charset="0"/>
              </a:rPr>
              <a:t>        John</a:t>
            </a:r>
          </a:p>
          <a:p>
            <a:r>
              <a:rPr lang="en-AU" dirty="0" err="1">
                <a:solidFill>
                  <a:srgbClr val="F5F5F5"/>
                </a:solidFill>
                <a:latin typeface="Lucida Console" panose="020B0609040504020204" pitchFamily="49" charset="0"/>
              </a:rPr>
              <a:t>lastname</a:t>
            </a:r>
            <a:r>
              <a:rPr lang="en-AU" dirty="0">
                <a:solidFill>
                  <a:srgbClr val="F5F5F5"/>
                </a:solidFill>
                <a:latin typeface="Lucida Console" panose="020B0609040504020204" pitchFamily="49" charset="0"/>
              </a:rPr>
              <a:t>         Smith</a:t>
            </a:r>
          </a:p>
          <a:p>
            <a:endParaRPr lang="en-AU" dirty="0">
              <a:solidFill>
                <a:srgbClr val="F5F5F5"/>
              </a:solidFill>
              <a:latin typeface="Lucida Console" panose="020B0609040504020204" pitchFamily="49" charset="0"/>
            </a:endParaRPr>
          </a:p>
        </p:txBody>
      </p:sp>
      <p:sp>
        <p:nvSpPr>
          <p:cNvPr id="3" name="Content Placeholder 2"/>
          <p:cNvSpPr>
            <a:spLocks noGrp="1"/>
          </p:cNvSpPr>
          <p:nvPr>
            <p:ph type="body" sz="quarter" idx="10"/>
          </p:nvPr>
        </p:nvSpPr>
        <p:spPr>
          <a:xfrm>
            <a:off x="269239" y="1189177"/>
            <a:ext cx="11653523" cy="3459409"/>
          </a:xfrm>
        </p:spPr>
        <p:txBody>
          <a:bodyPr/>
          <a:lstStyle/>
          <a:p>
            <a:pPr marL="342900" indent="-342900">
              <a:buFont typeface="Arial" panose="020B0604020202020204" pitchFamily="34" charset="0"/>
              <a:buChar char="•"/>
            </a:pPr>
            <a:r>
              <a:rPr lang="en-AU" sz="2800" dirty="0">
                <a:solidFill>
                  <a:schemeClr val="tx1"/>
                </a:solidFill>
              </a:rPr>
              <a:t>Alternative to</a:t>
            </a:r>
            <a:br>
              <a:rPr lang="en-AU" sz="2800" dirty="0">
                <a:solidFill>
                  <a:schemeClr val="tx1"/>
                </a:solidFill>
              </a:rPr>
            </a:br>
            <a:r>
              <a:rPr lang="en-AU" sz="2800" dirty="0">
                <a:solidFill>
                  <a:schemeClr val="tx1"/>
                </a:solidFill>
              </a:rPr>
              <a:t>regular hash</a:t>
            </a:r>
            <a:br>
              <a:rPr lang="en-AU" sz="2800" dirty="0">
                <a:solidFill>
                  <a:schemeClr val="tx1"/>
                </a:solidFill>
              </a:rPr>
            </a:br>
            <a:r>
              <a:rPr lang="en-AU" sz="2800" dirty="0">
                <a:solidFill>
                  <a:schemeClr val="tx1"/>
                </a:solidFill>
              </a:rPr>
              <a:t>tables</a:t>
            </a:r>
          </a:p>
          <a:p>
            <a:pPr marL="342900" indent="-342900">
              <a:buFont typeface="Arial" panose="020B0604020202020204" pitchFamily="34" charset="0"/>
              <a:buChar char="•"/>
            </a:pPr>
            <a:r>
              <a:rPr lang="en-AU" sz="2800" dirty="0">
                <a:solidFill>
                  <a:schemeClr val="tx1"/>
                </a:solidFill>
              </a:rPr>
              <a:t>Works similarly</a:t>
            </a:r>
            <a:br>
              <a:rPr lang="en-AU" sz="2800" dirty="0">
                <a:solidFill>
                  <a:schemeClr val="tx1"/>
                </a:solidFill>
              </a:rPr>
            </a:br>
            <a:r>
              <a:rPr lang="en-AU" sz="2800" dirty="0">
                <a:solidFill>
                  <a:schemeClr val="tx1"/>
                </a:solidFill>
              </a:rPr>
              <a:t>to a hash table</a:t>
            </a:r>
            <a:br>
              <a:rPr lang="en-AU" sz="2800" dirty="0">
                <a:solidFill>
                  <a:schemeClr val="tx1"/>
                </a:solidFill>
              </a:rPr>
            </a:br>
            <a:r>
              <a:rPr lang="en-AU" sz="2800" dirty="0">
                <a:solidFill>
                  <a:schemeClr val="tx1"/>
                </a:solidFill>
              </a:rPr>
              <a:t>but order is</a:t>
            </a:r>
            <a:br>
              <a:rPr lang="en-AU" sz="2800" dirty="0">
                <a:solidFill>
                  <a:schemeClr val="tx1"/>
                </a:solidFill>
              </a:rPr>
            </a:br>
            <a:r>
              <a:rPr lang="en-AU" sz="2800" dirty="0">
                <a:solidFill>
                  <a:schemeClr val="tx1"/>
                </a:solidFill>
              </a:rPr>
              <a:t>preserved</a:t>
            </a:r>
          </a:p>
          <a:p>
            <a:endParaRPr lang="en-AU" dirty="0"/>
          </a:p>
        </p:txBody>
      </p:sp>
      <p:sp>
        <p:nvSpPr>
          <p:cNvPr id="2" name="Title 1"/>
          <p:cNvSpPr>
            <a:spLocks noGrp="1"/>
          </p:cNvSpPr>
          <p:nvPr>
            <p:ph type="title"/>
          </p:nvPr>
        </p:nvSpPr>
        <p:spPr/>
        <p:txBody>
          <a:bodyPr/>
          <a:lstStyle/>
          <a:p>
            <a:r>
              <a:rPr lang="en-AU" dirty="0"/>
              <a:t>Ordered Dictionary</a:t>
            </a:r>
          </a:p>
        </p:txBody>
      </p:sp>
      <p:sp>
        <p:nvSpPr>
          <p:cNvPr id="12" name="Rectangular Callout 4">
            <a:extLst>
              <a:ext uri="{FF2B5EF4-FFF2-40B4-BE49-F238E27FC236}">
                <a16:creationId xmlns:a16="http://schemas.microsoft.com/office/drawing/2014/main" id="{291FA51D-35E5-49E1-8D54-B003BB42511E}"/>
              </a:ext>
            </a:extLst>
          </p:cNvPr>
          <p:cNvSpPr/>
          <p:nvPr/>
        </p:nvSpPr>
        <p:spPr>
          <a:xfrm>
            <a:off x="9055099" y="1982440"/>
            <a:ext cx="2050757" cy="825500"/>
          </a:xfrm>
          <a:prstGeom prst="wedgeRectCallout">
            <a:avLst>
              <a:gd name="adj1" fmla="val -185392"/>
              <a:gd name="adj2" fmla="val 28654"/>
            </a:avLst>
          </a:prstGeom>
          <a:solidFill>
            <a:srgbClr val="FFFFFF">
              <a:lumMod val="8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a:ea typeface="+mn-ea"/>
                <a:cs typeface="+mn-cs"/>
              </a:rPr>
              <a:t>Order not preserved</a:t>
            </a:r>
          </a:p>
        </p:txBody>
      </p:sp>
      <p:sp>
        <p:nvSpPr>
          <p:cNvPr id="13" name="Rectangular Callout 8">
            <a:extLst>
              <a:ext uri="{FF2B5EF4-FFF2-40B4-BE49-F238E27FC236}">
                <a16:creationId xmlns:a16="http://schemas.microsoft.com/office/drawing/2014/main" id="{FE86AAA5-C3C7-48DC-9A9E-371BAD23E1CE}"/>
              </a:ext>
            </a:extLst>
          </p:cNvPr>
          <p:cNvSpPr/>
          <p:nvPr/>
        </p:nvSpPr>
        <p:spPr>
          <a:xfrm>
            <a:off x="9055099" y="4192240"/>
            <a:ext cx="2050757" cy="825500"/>
          </a:xfrm>
          <a:prstGeom prst="wedgeRectCallout">
            <a:avLst>
              <a:gd name="adj1" fmla="val -185392"/>
              <a:gd name="adj2" fmla="val 28654"/>
            </a:avLst>
          </a:prstGeom>
          <a:solidFill>
            <a:srgbClr val="FFFFFF">
              <a:lumMod val="8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a:ea typeface="+mn-ea"/>
                <a:cs typeface="+mn-cs"/>
              </a:rPr>
              <a:t>Insertion order preserved</a:t>
            </a:r>
          </a:p>
        </p:txBody>
      </p:sp>
    </p:spTree>
    <p:extLst>
      <p:ext uri="{BB962C8B-B14F-4D97-AF65-F5344CB8AC3E}">
        <p14:creationId xmlns:p14="http://schemas.microsoft.com/office/powerpoint/2010/main" val="15037175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name="HIDDEN - Slide57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Sorting Hash Tables</a:t>
            </a:r>
            <a:endParaRPr lang="en-US" sz="3600" dirty="0">
              <a:solidFill>
                <a:schemeClr val="tx1"/>
              </a:solidFill>
            </a:endParaRPr>
          </a:p>
        </p:txBody>
      </p:sp>
    </p:spTree>
    <p:extLst>
      <p:ext uri="{BB962C8B-B14F-4D97-AF65-F5344CB8AC3E}">
        <p14:creationId xmlns:p14="http://schemas.microsoft.com/office/powerpoint/2010/main" val="34268935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name="HIDDEN - Slide57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Searching Hash Tables</a:t>
            </a:r>
            <a:endParaRPr lang="en-US" dirty="0"/>
          </a:p>
        </p:txBody>
      </p:sp>
    </p:spTree>
    <p:extLst>
      <p:ext uri="{BB962C8B-B14F-4D97-AF65-F5344CB8AC3E}">
        <p14:creationId xmlns:p14="http://schemas.microsoft.com/office/powerpoint/2010/main" val="22167513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1CE3-C645-4794-890A-165DF19E2D2C}"/>
              </a:ext>
            </a:extLst>
          </p:cNvPr>
          <p:cNvSpPr>
            <a:spLocks noGrp="1"/>
          </p:cNvSpPr>
          <p:nvPr>
            <p:ph type="title"/>
          </p:nvPr>
        </p:nvSpPr>
        <p:spPr/>
        <p:txBody>
          <a:bodyPr>
            <a:normAutofit fontScale="90000"/>
          </a:bodyPr>
          <a:lstStyle/>
          <a:p>
            <a:r>
              <a:rPr lang="en-AU" dirty="0"/>
              <a:t>Searching </a:t>
            </a:r>
            <a:r>
              <a:rPr lang="en-AU"/>
              <a:t>Hash Tables</a:t>
            </a:r>
            <a:br>
              <a:rPr lang="en-AU" dirty="0"/>
            </a:br>
            <a:endParaRPr lang="en-US" dirty="0"/>
          </a:p>
        </p:txBody>
      </p:sp>
      <p:sp>
        <p:nvSpPr>
          <p:cNvPr id="8" name="Slide Number Placeholder 7"/>
          <p:cNvSpPr>
            <a:spLocks noGrp="1"/>
          </p:cNvSpPr>
          <p:nvPr>
            <p:ph type="sldNum" sz="quarter" idx="4294967295"/>
          </p:nvPr>
        </p:nvSpPr>
        <p:spPr>
          <a:xfrm>
            <a:off x="9347200" y="6492875"/>
            <a:ext cx="2844800" cy="365125"/>
          </a:xfrm>
        </p:spPr>
        <p:txBody>
          <a:bodyPr/>
          <a:lstStyle/>
          <a:p>
            <a:fld id="{74A398B2-5A34-1A4A-811E-F4027282568C}" type="slidenum">
              <a:rPr lang="en-US" smtClean="0">
                <a:solidFill>
                  <a:schemeClr val="bg1"/>
                </a:solidFill>
              </a:rPr>
              <a:pPr/>
              <a:t>109</a:t>
            </a:fld>
            <a:endParaRPr lang="en-US">
              <a:solidFill>
                <a:schemeClr val="bg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530117782"/>
              </p:ext>
            </p:extLst>
          </p:nvPr>
        </p:nvGraphicFramePr>
        <p:xfrm>
          <a:off x="609600" y="1405275"/>
          <a:ext cx="11125200" cy="4937760"/>
        </p:xfrm>
        <a:graphic>
          <a:graphicData uri="http://schemas.openxmlformats.org/drawingml/2006/table">
            <a:tbl>
              <a:tblPr firstRow="1" bandRow="1"/>
              <a:tblGrid>
                <a:gridCol w="11125200">
                  <a:extLst>
                    <a:ext uri="{9D8B030D-6E8A-4147-A177-3AD203B41FA5}">
                      <a16:colId xmlns:a16="http://schemas.microsoft.com/office/drawing/2014/main" val="168197216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Searching a</a:t>
                      </a:r>
                      <a:r>
                        <a:rPr lang="en-AU" sz="2400" b="0" baseline="0" dirty="0">
                          <a:solidFill>
                            <a:schemeClr val="tx1"/>
                          </a:solidFill>
                          <a:latin typeface="Segoe UI Light" panose="020B0502040204020203" pitchFamily="34" charset="0"/>
                          <a:cs typeface="Segoe UI Light" panose="020B0502040204020203" pitchFamily="34" charset="0"/>
                        </a:rPr>
                        <a:t> hash table</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2753261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t> </a:t>
                      </a:r>
                      <a:r>
                        <a:rPr lang="en-AU" sz="2400" dirty="0">
                          <a:solidFill>
                            <a:srgbClr val="FF4500"/>
                          </a:solidFill>
                          <a:latin typeface="Lucida Console" panose="020B0609040504020204" pitchFamily="49" charset="0"/>
                        </a:rPr>
                        <a:t>$hash</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"John"</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23342</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"Linda"</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54345</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"James"</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65467</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hash</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ContainsKey</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"Linda"</a:t>
                      </a:r>
                      <a:r>
                        <a:rPr lang="en-AU" sz="2400" dirty="0">
                          <a:solidFill>
                            <a:srgbClr val="F5F5F5"/>
                          </a:solidFill>
                          <a:latin typeface="Lucida Console" panose="020B0609040504020204" pitchFamily="49" charset="0"/>
                        </a:rPr>
                        <a:t>) </a:t>
                      </a:r>
                      <a:r>
                        <a:rPr lang="en-AU" sz="2400" dirty="0">
                          <a:solidFill>
                            <a:schemeClr val="accent5">
                              <a:lumMod val="60000"/>
                              <a:lumOff val="40000"/>
                            </a:schemeClr>
                          </a:solidFill>
                          <a:latin typeface="Lucida Console" panose="020B0609040504020204" pitchFamily="49" charset="0"/>
                        </a:rPr>
                        <a:t>#Fast hashed key</a:t>
                      </a:r>
                      <a:r>
                        <a:rPr lang="en-AU" sz="2400" baseline="0" dirty="0">
                          <a:solidFill>
                            <a:schemeClr val="accent5">
                              <a:lumMod val="60000"/>
                              <a:lumOff val="40000"/>
                            </a:schemeClr>
                          </a:solidFill>
                          <a:latin typeface="Lucida Console" panose="020B0609040504020204" pitchFamily="49" charset="0"/>
                        </a:rPr>
                        <a:t> search</a:t>
                      </a:r>
                      <a:r>
                        <a:rPr lang="en-AU" sz="2400" dirty="0">
                          <a:solidFill>
                            <a:schemeClr val="accent5">
                              <a:lumMod val="60000"/>
                              <a:lumOff val="40000"/>
                            </a:schemeClr>
                          </a:solidFill>
                          <a:latin typeface="Lucida Console" panose="020B0609040504020204" pitchFamily="49" charset="0"/>
                        </a:rPr>
                        <a:t> </a:t>
                      </a:r>
                    </a:p>
                    <a:p>
                      <a:r>
                        <a:rPr lang="en-AU" sz="2400" baseline="0" dirty="0">
                          <a:solidFill>
                            <a:srgbClr val="F5F5F5"/>
                          </a:solidFill>
                          <a:latin typeface="Lucida Console" panose="020B0609040504020204" pitchFamily="49" charset="0"/>
                        </a:rPr>
                        <a:t>True</a:t>
                      </a:r>
                    </a:p>
                    <a:p>
                      <a:endParaRPr lang="en-AU" sz="2400" baseline="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hash</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ContainsValue</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19</a:t>
                      </a:r>
                      <a:r>
                        <a:rPr lang="en-AU" sz="2400" dirty="0">
                          <a:solidFill>
                            <a:srgbClr val="F5F5F5"/>
                          </a:solidFill>
                          <a:latin typeface="Lucida Console" panose="020B0609040504020204" pitchFamily="49" charset="0"/>
                        </a:rPr>
                        <a:t>)   </a:t>
                      </a:r>
                      <a:r>
                        <a:rPr lang="en-AU" sz="2400" dirty="0">
                          <a:solidFill>
                            <a:schemeClr val="accent5">
                              <a:lumMod val="60000"/>
                              <a:lumOff val="40000"/>
                            </a:schemeClr>
                          </a:solidFill>
                          <a:latin typeface="Lucida Console" panose="020B0609040504020204" pitchFamily="49" charset="0"/>
                        </a:rPr>
                        <a:t># Slow non-hashed search</a:t>
                      </a:r>
                    </a:p>
                    <a:p>
                      <a:r>
                        <a:rPr lang="en-AU" sz="2400" baseline="0" dirty="0">
                          <a:solidFill>
                            <a:srgbClr val="F5F5F5"/>
                          </a:solidFill>
                          <a:latin typeface="Lucida Console" panose="020B0609040504020204" pitchFamily="49" charset="0"/>
                        </a:rPr>
                        <a:t>False</a:t>
                      </a:r>
                    </a:p>
                    <a:p>
                      <a:endParaRPr lang="en-AU" sz="2400" baseline="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a:t>
                      </a:r>
                      <a:r>
                        <a:rPr lang="en-AU" sz="2400" baseline="0" dirty="0">
                          <a:solidFill>
                            <a:srgbClr val="F5F5F5"/>
                          </a:solidFill>
                          <a:latin typeface="Lucida Console" panose="020B0609040504020204" pitchFamily="49" charset="0"/>
                        </a:rPr>
                        <a:t> </a:t>
                      </a:r>
                      <a:r>
                        <a:rPr lang="en-AU" sz="2400" dirty="0"/>
                        <a: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hash</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ContainsValue</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65467</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True </a:t>
                      </a:r>
                    </a:p>
                    <a:p>
                      <a:endParaRPr lang="en-AU" sz="24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15734304"/>
                  </a:ext>
                </a:extLst>
              </a:tr>
            </a:tbl>
          </a:graphicData>
        </a:graphic>
      </p:graphicFrame>
    </p:spTree>
    <p:extLst>
      <p:ext uri="{BB962C8B-B14F-4D97-AF65-F5344CB8AC3E}">
        <p14:creationId xmlns:p14="http://schemas.microsoft.com/office/powerpoint/2010/main" val="2513300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While Loop</a:t>
            </a:r>
          </a:p>
        </p:txBody>
      </p:sp>
      <p:sp>
        <p:nvSpPr>
          <p:cNvPr id="2" name="Flowchart: Process 1"/>
          <p:cNvSpPr/>
          <p:nvPr/>
        </p:nvSpPr>
        <p:spPr>
          <a:xfrm>
            <a:off x="8522612" y="3841027"/>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Code</a:t>
            </a:r>
          </a:p>
        </p:txBody>
      </p:sp>
      <p:sp>
        <p:nvSpPr>
          <p:cNvPr id="3" name="Flowchart: Decision 2"/>
          <p:cNvSpPr/>
          <p:nvPr/>
        </p:nvSpPr>
        <p:spPr>
          <a:xfrm>
            <a:off x="4361447" y="3464300"/>
            <a:ext cx="3164305" cy="1622786"/>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cxnSpLocks/>
            <a:stCxn id="46" idx="3"/>
            <a:endCxn id="3" idx="1"/>
          </p:cNvCxnSpPr>
          <p:nvPr/>
        </p:nvCxnSpPr>
        <p:spPr>
          <a:xfrm>
            <a:off x="3684453" y="4275693"/>
            <a:ext cx="676994"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cxnSpLocks/>
            <a:stCxn id="3" idx="2"/>
            <a:endCxn id="35" idx="0"/>
          </p:cNvCxnSpPr>
          <p:nvPr/>
        </p:nvCxnSpPr>
        <p:spPr>
          <a:xfrm>
            <a:off x="5943600" y="5087086"/>
            <a:ext cx="0" cy="56947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a:stCxn id="3" idx="3"/>
            <a:endCxn id="2" idx="1"/>
          </p:cNvCxnSpPr>
          <p:nvPr/>
        </p:nvCxnSpPr>
        <p:spPr>
          <a:xfrm>
            <a:off x="7525752" y="4275693"/>
            <a:ext cx="996860"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cxnSpLocks/>
            <a:stCxn id="2" idx="0"/>
            <a:endCxn id="3" idx="0"/>
          </p:cNvCxnSpPr>
          <p:nvPr/>
        </p:nvCxnSpPr>
        <p:spPr>
          <a:xfrm rot="16200000" flipV="1">
            <a:off x="7533967" y="1873934"/>
            <a:ext cx="376727" cy="3557459"/>
          </a:xfrm>
          <a:prstGeom prst="bentConnector3">
            <a:avLst>
              <a:gd name="adj1" fmla="val 22136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537540" y="3841027"/>
            <a:ext cx="617670" cy="461665"/>
          </a:xfrm>
          <a:prstGeom prst="rect">
            <a:avLst/>
          </a:prstGeom>
          <a:noFill/>
        </p:spPr>
        <p:txBody>
          <a:bodyPr wrap="none" rtlCol="0">
            <a:spAutoFit/>
          </a:bodyPr>
          <a:lstStyle/>
          <a:p>
            <a:r>
              <a:rPr lang="en-US" sz="2400" dirty="0">
                <a:solidFill>
                  <a:srgbClr val="525252"/>
                </a:solidFill>
              </a:rPr>
              <a:t>Yes</a:t>
            </a:r>
          </a:p>
        </p:txBody>
      </p:sp>
      <p:sp>
        <p:nvSpPr>
          <p:cNvPr id="32" name="TextBox 31"/>
          <p:cNvSpPr txBox="1"/>
          <p:nvPr/>
        </p:nvSpPr>
        <p:spPr>
          <a:xfrm>
            <a:off x="6020610" y="4974295"/>
            <a:ext cx="596638" cy="461665"/>
          </a:xfrm>
          <a:prstGeom prst="rect">
            <a:avLst/>
          </a:prstGeom>
          <a:noFill/>
        </p:spPr>
        <p:txBody>
          <a:bodyPr wrap="none" rtlCol="0">
            <a:spAutoFit/>
          </a:bodyPr>
          <a:lstStyle/>
          <a:p>
            <a:r>
              <a:rPr lang="en-US" sz="2400" dirty="0">
                <a:solidFill>
                  <a:srgbClr val="525252"/>
                </a:solidFill>
              </a:rPr>
              <a:t>No</a:t>
            </a:r>
          </a:p>
        </p:txBody>
      </p:sp>
      <p:sp>
        <p:nvSpPr>
          <p:cNvPr id="35" name="Flowchart: Terminator 34"/>
          <p:cNvSpPr/>
          <p:nvPr/>
        </p:nvSpPr>
        <p:spPr>
          <a:xfrm>
            <a:off x="5125453"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46" name="Flowchart: Terminator 45"/>
          <p:cNvSpPr/>
          <p:nvPr/>
        </p:nvSpPr>
        <p:spPr>
          <a:xfrm>
            <a:off x="2048159" y="3999024"/>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graphicFrame>
        <p:nvGraphicFramePr>
          <p:cNvPr id="18" name="Table 17">
            <a:extLst>
              <a:ext uri="{FF2B5EF4-FFF2-40B4-BE49-F238E27FC236}">
                <a16:creationId xmlns:a16="http://schemas.microsoft.com/office/drawing/2014/main" id="{F03C0741-92C5-426C-8FB1-8171D2F8BD67}"/>
              </a:ext>
            </a:extLst>
          </p:cNvPr>
          <p:cNvGraphicFramePr>
            <a:graphicFrameLocks noGrp="1"/>
          </p:cNvGraphicFramePr>
          <p:nvPr>
            <p:extLst>
              <p:ext uri="{D42A27DB-BD31-4B8C-83A1-F6EECF244321}">
                <p14:modId xmlns:p14="http://schemas.microsoft.com/office/powerpoint/2010/main" val="1483103276"/>
              </p:ext>
            </p:extLst>
          </p:nvPr>
        </p:nvGraphicFramePr>
        <p:xfrm>
          <a:off x="530679" y="1455964"/>
          <a:ext cx="11193236" cy="1280160"/>
        </p:xfrm>
        <a:graphic>
          <a:graphicData uri="http://schemas.openxmlformats.org/drawingml/2006/table">
            <a:tbl>
              <a:tblPr firstRow="1" bandRow="1">
                <a:tableStyleId>{073A0DAA-6AF3-43AB-8588-CEC1D06C72B9}</a:tableStyleId>
              </a:tblPr>
              <a:tblGrid>
                <a:gridCol w="1118507">
                  <a:extLst>
                    <a:ext uri="{9D8B030D-6E8A-4147-A177-3AD203B41FA5}">
                      <a16:colId xmlns:a16="http://schemas.microsoft.com/office/drawing/2014/main" val="1944953743"/>
                    </a:ext>
                  </a:extLst>
                </a:gridCol>
                <a:gridCol w="4294414">
                  <a:extLst>
                    <a:ext uri="{9D8B030D-6E8A-4147-A177-3AD203B41FA5}">
                      <a16:colId xmlns:a16="http://schemas.microsoft.com/office/drawing/2014/main" val="814196239"/>
                    </a:ext>
                  </a:extLst>
                </a:gridCol>
                <a:gridCol w="5780315">
                  <a:extLst>
                    <a:ext uri="{9D8B030D-6E8A-4147-A177-3AD203B41FA5}">
                      <a16:colId xmlns:a16="http://schemas.microsoft.com/office/drawing/2014/main" val="2058414093"/>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rgbClr val="F5F5F5"/>
                        </a:solidFill>
                        <a:latin typeface="Lucida Console" panose="020B0609040504020204" pitchFamily="49" charset="0"/>
                      </a:endParaRPr>
                    </a:p>
                  </a:txBody>
                  <a:tcPr/>
                </a:tc>
                <a:extLst>
                  <a:ext uri="{0D108BD9-81ED-4DB2-BD59-A6C34878D82A}">
                    <a16:rowId xmlns:a16="http://schemas.microsoft.com/office/drawing/2014/main" val="391671019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While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Runs script block while</a:t>
                      </a:r>
                    </a:p>
                    <a:p>
                      <a:r>
                        <a:rPr lang="en-AU" sz="2400" dirty="0"/>
                        <a:t>conditional test</a:t>
                      </a:r>
                      <a:r>
                        <a:rPr lang="en-AU" sz="2400" baseline="0" dirty="0"/>
                        <a:t> =</a:t>
                      </a:r>
                      <a:r>
                        <a:rPr lang="en-AU" sz="2400" dirty="0"/>
                        <a:t> true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US"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4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0</a:t>
                      </a:r>
                      <a:endParaRPr kumimoji="0" lang="en-AU" sz="24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rPr>
                        <a:t>While</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400" b="0" i="0" u="none" strike="noStrike" kern="0" cap="none" spc="0" normalizeH="0" baseline="0" noProof="0" dirty="0" err="1">
                          <a:ln>
                            <a:noFill/>
                          </a:ln>
                          <a:solidFill>
                            <a:srgbClr val="D3D3D3"/>
                          </a:solidFill>
                          <a:effectLst/>
                          <a:uLnTx/>
                          <a:uFillTx/>
                          <a:latin typeface="Lucida Console" panose="020B0609040504020204" pitchFamily="49" charset="0"/>
                          <a:ea typeface="+mn-ea"/>
                          <a:cs typeface="+mn-cs"/>
                        </a:rPr>
                        <a:t>lt</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10</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956593820"/>
                  </a:ext>
                </a:extLst>
              </a:tr>
            </a:tbl>
          </a:graphicData>
        </a:graphic>
      </p:graphicFrame>
    </p:spTree>
    <p:extLst>
      <p:ext uri="{BB962C8B-B14F-4D97-AF65-F5344CB8AC3E}">
        <p14:creationId xmlns:p14="http://schemas.microsoft.com/office/powerpoint/2010/main" val="35339888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name="HIDDEN - Slide57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Hash Table Example</a:t>
            </a:r>
            <a:endParaRPr lang="en-US" dirty="0"/>
          </a:p>
        </p:txBody>
      </p:sp>
    </p:spTree>
    <p:extLst>
      <p:ext uri="{BB962C8B-B14F-4D97-AF65-F5344CB8AC3E}">
        <p14:creationId xmlns:p14="http://schemas.microsoft.com/office/powerpoint/2010/main" val="26860579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BB18-0644-4707-8A17-B3560071CA66}"/>
              </a:ext>
            </a:extLst>
          </p:cNvPr>
          <p:cNvSpPr>
            <a:spLocks noGrp="1"/>
          </p:cNvSpPr>
          <p:nvPr>
            <p:ph type="title"/>
          </p:nvPr>
        </p:nvSpPr>
        <p:spPr/>
        <p:txBody>
          <a:bodyPr>
            <a:normAutofit/>
          </a:bodyPr>
          <a:lstStyle/>
          <a:p>
            <a:r>
              <a:rPr lang="en-AU" dirty="0"/>
              <a:t>Calculated Property</a:t>
            </a:r>
            <a:endParaRPr lang="en-US" dirty="0"/>
          </a:p>
        </p:txBody>
      </p:sp>
      <p:graphicFrame>
        <p:nvGraphicFramePr>
          <p:cNvPr id="44" name="Table 43">
            <a:extLst>
              <a:ext uri="{FF2B5EF4-FFF2-40B4-BE49-F238E27FC236}">
                <a16:creationId xmlns:a16="http://schemas.microsoft.com/office/drawing/2014/main" id="{E47A9874-6568-4B02-BB26-4E31C0493094}"/>
              </a:ext>
            </a:extLst>
          </p:cNvPr>
          <p:cNvGraphicFramePr>
            <a:graphicFrameLocks noGrp="1"/>
          </p:cNvGraphicFramePr>
          <p:nvPr>
            <p:extLst>
              <p:ext uri="{D42A27DB-BD31-4B8C-83A1-F6EECF244321}">
                <p14:modId xmlns:p14="http://schemas.microsoft.com/office/powerpoint/2010/main" val="568520989"/>
              </p:ext>
            </p:extLst>
          </p:nvPr>
        </p:nvGraphicFramePr>
        <p:xfrm>
          <a:off x="1504529" y="1143000"/>
          <a:ext cx="10064699" cy="2926080"/>
        </p:xfrm>
        <a:graphic>
          <a:graphicData uri="http://schemas.openxmlformats.org/drawingml/2006/table">
            <a:tbl>
              <a:tblPr firstRow="1" bandRow="1"/>
              <a:tblGrid>
                <a:gridCol w="10064699">
                  <a:extLst>
                    <a:ext uri="{9D8B030D-6E8A-4147-A177-3AD203B41FA5}">
                      <a16:colId xmlns:a16="http://schemas.microsoft.com/office/drawing/2014/main" val="3279624266"/>
                    </a:ext>
                  </a:extLst>
                </a:gridCol>
              </a:tblGrid>
              <a:tr h="620529">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marL="342900" indent="-342900" algn="l">
                        <a:buFont typeface="Arial" panose="020B0604020202020204" pitchFamily="34" charset="0"/>
                        <a:buChar char="•"/>
                      </a:pPr>
                      <a:r>
                        <a:rPr lang="en-AU" sz="2000" b="0" dirty="0">
                          <a:solidFill>
                            <a:schemeClr val="tx1"/>
                          </a:solidFill>
                          <a:latin typeface="Segoe UI Light" panose="020B0502040204020203" pitchFamily="34" charset="0"/>
                          <a:cs typeface="Segoe UI Light" panose="020B0502040204020203" pitchFamily="34" charset="0"/>
                        </a:rPr>
                        <a:t>Customizing </a:t>
                      </a:r>
                      <a:r>
                        <a:rPr lang="en-AU" sz="2000" b="0" baseline="0" dirty="0">
                          <a:solidFill>
                            <a:schemeClr val="tx1"/>
                          </a:solidFill>
                          <a:latin typeface="Segoe UI Light" panose="020B0502040204020203" pitchFamily="34" charset="0"/>
                          <a:cs typeface="Segoe UI Light" panose="020B0502040204020203" pitchFamily="34" charset="0"/>
                        </a:rPr>
                        <a:t>property value on pipeline with Select-Object and a hash table</a:t>
                      </a:r>
                    </a:p>
                    <a:p>
                      <a:pPr marL="342900" indent="-342900" algn="l">
                        <a:buFont typeface="Arial" panose="020B0604020202020204" pitchFamily="34" charset="0"/>
                        <a:buChar char="•"/>
                      </a:pPr>
                      <a:r>
                        <a:rPr lang="en-AU" sz="2000" b="0" dirty="0">
                          <a:solidFill>
                            <a:schemeClr val="tx1"/>
                          </a:solidFill>
                          <a:latin typeface="Segoe UI Light" panose="020B0502040204020203" pitchFamily="34" charset="0"/>
                          <a:cs typeface="Segoe UI Light" panose="020B0502040204020203" pitchFamily="34" charset="0"/>
                        </a:rPr>
                        <a:t>Length property is in</a:t>
                      </a:r>
                      <a:r>
                        <a:rPr lang="en-AU" sz="2000" b="0" baseline="0" dirty="0">
                          <a:solidFill>
                            <a:schemeClr val="tx1"/>
                          </a:solidFill>
                          <a:latin typeface="Segoe UI Light" panose="020B0502040204020203" pitchFamily="34" charset="0"/>
                          <a:cs typeface="Segoe UI Light" panose="020B0502040204020203" pitchFamily="34" charset="0"/>
                        </a:rPr>
                        <a:t> kilobytes and limited to 2 decimal points before displayed</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75735662"/>
                  </a:ext>
                </a:extLst>
              </a:tr>
              <a:tr h="2097602">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Select-Object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Name</a:t>
                      </a:r>
                      <a:r>
                        <a:rPr lang="en-AU" sz="2000" dirty="0">
                          <a:solidFill>
                            <a:srgbClr val="D3D3D3"/>
                          </a:solidFill>
                          <a:latin typeface="Lucida Console" panose="020B0609040504020204" pitchFamily="49" charset="0"/>
                        </a:rPr>
                        <a:t>,</a:t>
                      </a:r>
                      <a:r>
                        <a:rPr lang="en-AU" sz="2000" baseline="0" dirty="0">
                          <a:solidFill>
                            <a:srgbClr val="F5F5F5"/>
                          </a:solidFill>
                          <a:latin typeface="Lucida Console" panose="020B0609040504020204" pitchFamily="49" charset="0"/>
                        </a:rPr>
                        <a:t> </a:t>
                      </a:r>
                      <a:r>
                        <a:rPr lang="en-AU" sz="2000" dirty="0">
                          <a:solidFill>
                            <a:srgbClr val="F5F5F5"/>
                          </a:solidFill>
                          <a:latin typeface="Lucida Console" panose="020B0609040504020204" pitchFamily="49" charset="0"/>
                        </a:rPr>
                        <a:t>@{Name</a:t>
                      </a:r>
                      <a:r>
                        <a:rPr lang="en-AU" sz="2000" dirty="0">
                          <a:solidFill>
                            <a:srgbClr val="D3D3D3"/>
                          </a:solidFill>
                          <a:latin typeface="Lucida Console" panose="020B0609040504020204" pitchFamily="49" charset="0"/>
                        </a:rPr>
                        <a:t>=</a:t>
                      </a:r>
                      <a:r>
                        <a:rPr lang="en-AU" sz="2000" dirty="0">
                          <a:solidFill>
                            <a:srgbClr val="DB7093"/>
                          </a:solidFill>
                          <a:latin typeface="Lucida Console" panose="020B0609040504020204" pitchFamily="49" charset="0"/>
                        </a:rPr>
                        <a:t>"Size (KB)"</a:t>
                      </a:r>
                      <a:r>
                        <a:rPr lang="en-AU" sz="2000" dirty="0">
                          <a:solidFill>
                            <a:srgbClr val="F5F5F5"/>
                          </a:solidFill>
                          <a:latin typeface="Lucida Console" panose="020B0609040504020204" pitchFamily="49" charset="0"/>
                        </a:rPr>
                        <a:t>;Expression</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a:t>
                      </a:r>
                      <a:r>
                        <a:rPr lang="en-AU" sz="2000" dirty="0">
                          <a:solidFill>
                            <a:srgbClr val="DB7093"/>
                          </a:solidFill>
                          <a:latin typeface="Lucida Console" panose="020B0609040504020204" pitchFamily="49" charset="0"/>
                        </a:rPr>
                        <a:t>"{0:N2}"</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-f</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Length</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1Kb</a:t>
                      </a:r>
                      <a:r>
                        <a:rPr lang="en-AU" sz="2000" dirty="0">
                          <a:solidFill>
                            <a:srgbClr val="F5F5F5"/>
                          </a:solidFill>
                          <a:latin typeface="Lucida Console" panose="020B0609040504020204" pitchFamily="49" charset="0"/>
                        </a:rPr>
                        <a:t>)}}</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Name         Size (KB)</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HelpPane.exe 950.50   </a:t>
                      </a:r>
                    </a:p>
                    <a:p>
                      <a:r>
                        <a:rPr lang="en-AU" sz="2000" dirty="0">
                          <a:solidFill>
                            <a:srgbClr val="F5F5F5"/>
                          </a:solidFill>
                          <a:latin typeface="Lucida Console" panose="020B0609040504020204" pitchFamily="49" charset="0"/>
                        </a:rPr>
                        <a:t>un_dext.exe  94.91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072926621"/>
                  </a:ext>
                </a:extLst>
              </a:tr>
            </a:tbl>
          </a:graphicData>
        </a:graphic>
      </p:graphicFrame>
      <p:graphicFrame>
        <p:nvGraphicFramePr>
          <p:cNvPr id="45" name="Table 44">
            <a:extLst>
              <a:ext uri="{FF2B5EF4-FFF2-40B4-BE49-F238E27FC236}">
                <a16:creationId xmlns:a16="http://schemas.microsoft.com/office/drawing/2014/main" id="{BFD514BB-1B57-4696-8CF5-474BB68CBF29}"/>
              </a:ext>
            </a:extLst>
          </p:cNvPr>
          <p:cNvGraphicFramePr>
            <a:graphicFrameLocks noGrp="1"/>
          </p:cNvGraphicFramePr>
          <p:nvPr>
            <p:extLst>
              <p:ext uri="{D42A27DB-BD31-4B8C-83A1-F6EECF244321}">
                <p14:modId xmlns:p14="http://schemas.microsoft.com/office/powerpoint/2010/main" val="3683282468"/>
              </p:ext>
            </p:extLst>
          </p:nvPr>
        </p:nvGraphicFramePr>
        <p:xfrm>
          <a:off x="1520571" y="5197961"/>
          <a:ext cx="9631680" cy="451390"/>
        </p:xfrm>
        <a:graphic>
          <a:graphicData uri="http://schemas.openxmlformats.org/drawingml/2006/table">
            <a:tbl>
              <a:tblPr firstRow="1" bandRow="1"/>
              <a:tblGrid>
                <a:gridCol w="9631680">
                  <a:extLst>
                    <a:ext uri="{9D8B030D-6E8A-4147-A177-3AD203B41FA5}">
                      <a16:colId xmlns:a16="http://schemas.microsoft.com/office/drawing/2014/main" val="3568971694"/>
                    </a:ext>
                  </a:extLst>
                </a:gridCol>
              </a:tblGrid>
              <a:tr h="451390">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@{Name</a:t>
                      </a:r>
                      <a:r>
                        <a:rPr lang="en-AU" sz="2000" dirty="0">
                          <a:solidFill>
                            <a:srgbClr val="D3D3D3"/>
                          </a:solidFill>
                          <a:latin typeface="Lucida Console" panose="020B0609040504020204" pitchFamily="49" charset="0"/>
                        </a:rPr>
                        <a:t>=</a:t>
                      </a:r>
                      <a:r>
                        <a:rPr lang="en-AU" sz="2000" dirty="0">
                          <a:solidFill>
                            <a:srgbClr val="DB7093"/>
                          </a:solidFill>
                          <a:latin typeface="Lucida Console" panose="020B0609040504020204" pitchFamily="49" charset="0"/>
                        </a:rPr>
                        <a:t>"Size (KB)"</a:t>
                      </a:r>
                      <a:r>
                        <a:rPr lang="en-AU" sz="2000" dirty="0">
                          <a:solidFill>
                            <a:srgbClr val="F5F5F5"/>
                          </a:solidFill>
                          <a:latin typeface="Lucida Console" panose="020B0609040504020204" pitchFamily="49" charset="0"/>
                        </a:rPr>
                        <a:t>;Expression</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a:t>
                      </a:r>
                      <a:r>
                        <a:rPr lang="en-AU" sz="2000" dirty="0">
                          <a:solidFill>
                            <a:srgbClr val="DB7093"/>
                          </a:solidFill>
                          <a:latin typeface="Lucida Console" panose="020B0609040504020204" pitchFamily="49" charset="0"/>
                        </a:rPr>
                        <a:t>"{0:N2}"</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-f</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Length</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1Kb</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894215389"/>
                  </a:ext>
                </a:extLst>
              </a:tr>
            </a:tbl>
          </a:graphicData>
        </a:graphic>
      </p:graphicFrame>
      <p:sp>
        <p:nvSpPr>
          <p:cNvPr id="46" name="Rectangle 45">
            <a:extLst>
              <a:ext uri="{FF2B5EF4-FFF2-40B4-BE49-F238E27FC236}">
                <a16:creationId xmlns:a16="http://schemas.microsoft.com/office/drawing/2014/main" id="{A4807EE2-BE26-4686-8E06-E23CDCDB7C22}"/>
              </a:ext>
            </a:extLst>
          </p:cNvPr>
          <p:cNvSpPr/>
          <p:nvPr/>
        </p:nvSpPr>
        <p:spPr>
          <a:xfrm>
            <a:off x="1972091" y="4124263"/>
            <a:ext cx="648072" cy="47585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Key</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47" name="Left Brace 46">
            <a:extLst>
              <a:ext uri="{FF2B5EF4-FFF2-40B4-BE49-F238E27FC236}">
                <a16:creationId xmlns:a16="http://schemas.microsoft.com/office/drawing/2014/main" id="{F294E91E-80E2-433D-8FEC-B5A466DF206A}"/>
              </a:ext>
            </a:extLst>
          </p:cNvPr>
          <p:cNvSpPr/>
          <p:nvPr/>
        </p:nvSpPr>
        <p:spPr>
          <a:xfrm rot="5400000">
            <a:off x="2067084" y="4528167"/>
            <a:ext cx="372333" cy="733823"/>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8" name="Left Brace 47">
            <a:extLst>
              <a:ext uri="{FF2B5EF4-FFF2-40B4-BE49-F238E27FC236}">
                <a16:creationId xmlns:a16="http://schemas.microsoft.com/office/drawing/2014/main" id="{16F23945-4CC3-417A-B25E-22646E92E445}"/>
              </a:ext>
            </a:extLst>
          </p:cNvPr>
          <p:cNvSpPr/>
          <p:nvPr/>
        </p:nvSpPr>
        <p:spPr>
          <a:xfrm rot="5400000">
            <a:off x="5055414" y="4060114"/>
            <a:ext cx="372337" cy="1669926"/>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49" name="Left Brace 48">
            <a:extLst>
              <a:ext uri="{FF2B5EF4-FFF2-40B4-BE49-F238E27FC236}">
                <a16:creationId xmlns:a16="http://schemas.microsoft.com/office/drawing/2014/main" id="{388A38F0-ED6D-4595-808A-145C6C4BE33D}"/>
              </a:ext>
            </a:extLst>
          </p:cNvPr>
          <p:cNvSpPr/>
          <p:nvPr/>
        </p:nvSpPr>
        <p:spPr>
          <a:xfrm rot="16200000">
            <a:off x="6128666" y="1489922"/>
            <a:ext cx="372337" cy="8856985"/>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50" name="Rectangle 49">
            <a:extLst>
              <a:ext uri="{FF2B5EF4-FFF2-40B4-BE49-F238E27FC236}">
                <a16:creationId xmlns:a16="http://schemas.microsoft.com/office/drawing/2014/main" id="{930A187B-A6AB-4F5A-B719-E84554424386}"/>
              </a:ext>
            </a:extLst>
          </p:cNvPr>
          <p:cNvSpPr/>
          <p:nvPr/>
        </p:nvSpPr>
        <p:spPr>
          <a:xfrm>
            <a:off x="5882784" y="6187362"/>
            <a:ext cx="864096" cy="58029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Hash Table</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1" name="Rectangle 50">
            <a:extLst>
              <a:ext uri="{FF2B5EF4-FFF2-40B4-BE49-F238E27FC236}">
                <a16:creationId xmlns:a16="http://schemas.microsoft.com/office/drawing/2014/main" id="{0C262742-028B-4CD4-ADE1-4053705AF588}"/>
              </a:ext>
            </a:extLst>
          </p:cNvPr>
          <p:cNvSpPr/>
          <p:nvPr/>
        </p:nvSpPr>
        <p:spPr>
          <a:xfrm>
            <a:off x="3136076" y="4124263"/>
            <a:ext cx="766487" cy="47585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Value</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2" name="Left Brace 51">
            <a:extLst>
              <a:ext uri="{FF2B5EF4-FFF2-40B4-BE49-F238E27FC236}">
                <a16:creationId xmlns:a16="http://schemas.microsoft.com/office/drawing/2014/main" id="{2AF327BE-20C8-48CF-A88C-147E1BEB55A0}"/>
              </a:ext>
            </a:extLst>
          </p:cNvPr>
          <p:cNvSpPr/>
          <p:nvPr/>
        </p:nvSpPr>
        <p:spPr>
          <a:xfrm rot="5400000">
            <a:off x="3333151" y="4007776"/>
            <a:ext cx="372337" cy="1774602"/>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53" name="Left Brace 52">
            <a:extLst>
              <a:ext uri="{FF2B5EF4-FFF2-40B4-BE49-F238E27FC236}">
                <a16:creationId xmlns:a16="http://schemas.microsoft.com/office/drawing/2014/main" id="{3C85566E-FA80-457B-8DE2-AF02CC7B916D}"/>
              </a:ext>
            </a:extLst>
          </p:cNvPr>
          <p:cNvSpPr/>
          <p:nvPr/>
        </p:nvSpPr>
        <p:spPr>
          <a:xfrm rot="5400000">
            <a:off x="8122625" y="2662829"/>
            <a:ext cx="372337" cy="4464496"/>
          </a:xfrm>
          <a:prstGeom prst="leftBrace">
            <a:avLst/>
          </a:prstGeom>
          <a:noFill/>
          <a:ln w="25400" cap="flat" cmpd="sng" algn="ctr">
            <a:solidFill>
              <a:srgbClr val="0A5BBA"/>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
        <p:nvSpPr>
          <p:cNvPr id="54" name="Rectangle 53">
            <a:extLst>
              <a:ext uri="{FF2B5EF4-FFF2-40B4-BE49-F238E27FC236}">
                <a16:creationId xmlns:a16="http://schemas.microsoft.com/office/drawing/2014/main" id="{B9370517-3C08-4C43-87E3-10FC9A3061AF}"/>
              </a:ext>
            </a:extLst>
          </p:cNvPr>
          <p:cNvSpPr/>
          <p:nvPr/>
        </p:nvSpPr>
        <p:spPr>
          <a:xfrm>
            <a:off x="4912561" y="4124263"/>
            <a:ext cx="648072" cy="47585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Key</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55" name="Rectangle 54">
            <a:extLst>
              <a:ext uri="{FF2B5EF4-FFF2-40B4-BE49-F238E27FC236}">
                <a16:creationId xmlns:a16="http://schemas.microsoft.com/office/drawing/2014/main" id="{1CC3E56C-0F28-4F94-9AB3-0A35C5E28ED1}"/>
              </a:ext>
            </a:extLst>
          </p:cNvPr>
          <p:cNvSpPr/>
          <p:nvPr/>
        </p:nvSpPr>
        <p:spPr>
          <a:xfrm>
            <a:off x="7925550" y="4124263"/>
            <a:ext cx="766487" cy="475854"/>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Value</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0833788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4A77-C8E3-4540-B63E-5DB7ADECA7AC}"/>
              </a:ext>
            </a:extLst>
          </p:cNvPr>
          <p:cNvSpPr>
            <a:spLocks noGrp="1"/>
          </p:cNvSpPr>
          <p:nvPr>
            <p:ph type="title"/>
          </p:nvPr>
        </p:nvSpPr>
        <p:spPr/>
        <p:txBody>
          <a:bodyPr>
            <a:normAutofit/>
          </a:bodyPr>
          <a:lstStyle/>
          <a:p>
            <a:r>
              <a:rPr lang="en-AU" dirty="0"/>
              <a:t>Splatting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7045231"/>
              </p:ext>
            </p:extLst>
          </p:nvPr>
        </p:nvGraphicFramePr>
        <p:xfrm>
          <a:off x="1331537" y="1828800"/>
          <a:ext cx="9531246" cy="3352800"/>
        </p:xfrm>
        <a:graphic>
          <a:graphicData uri="http://schemas.openxmlformats.org/drawingml/2006/table">
            <a:tbl>
              <a:tblPr firstRow="1" bandRow="1"/>
              <a:tblGrid>
                <a:gridCol w="9531246">
                  <a:extLst>
                    <a:ext uri="{9D8B030D-6E8A-4147-A177-3AD203B41FA5}">
                      <a16:colId xmlns:a16="http://schemas.microsoft.com/office/drawing/2014/main" val="409641444"/>
                    </a:ext>
                  </a:extLst>
                </a:gridCol>
              </a:tblGrid>
              <a:tr h="2277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Passing a hash table as parameters to a cmdlet, function or script</a:t>
                      </a:r>
                    </a:p>
                    <a:p>
                      <a:pPr algn="l"/>
                      <a:r>
                        <a:rPr lang="en-AU" sz="2400" b="0" dirty="0">
                          <a:solidFill>
                            <a:schemeClr val="tx1"/>
                          </a:solidFill>
                          <a:latin typeface="Segoe UI Light" panose="020B0502040204020203" pitchFamily="34" charset="0"/>
                          <a:cs typeface="Segoe UI Light" panose="020B0502040204020203" pitchFamily="34" charset="0"/>
                        </a:rPr>
                        <a:t>Referred</a:t>
                      </a:r>
                      <a:r>
                        <a:rPr lang="en-AU" sz="2400" b="0" baseline="0" dirty="0">
                          <a:solidFill>
                            <a:schemeClr val="tx1"/>
                          </a:solidFill>
                          <a:latin typeface="Segoe UI Light" panose="020B0502040204020203" pitchFamily="34" charset="0"/>
                          <a:cs typeface="Segoe UI Light" panose="020B0502040204020203" pitchFamily="34" charset="0"/>
                        </a:rPr>
                        <a:t> to as ‘Splatting’</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0470543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000" dirty="0">
                          <a:solidFill>
                            <a:schemeClr val="tx1"/>
                          </a:solidFill>
                          <a:latin typeface="Segoe UI"/>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params</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p>
                    <a:p>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LogName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"application"</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Newest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10</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EntryType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"Warning"</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t>
                      </a:r>
                      <a:r>
                        <a:rPr lang="en-US" sz="2000" dirty="0" err="1">
                          <a:solidFill>
                            <a:srgbClr val="8B0000"/>
                          </a:solidFill>
                          <a:latin typeface="Lucida Console" panose="020B0609040504020204" pitchFamily="49" charset="0"/>
                        </a:rPr>
                        <a:t>localhost</a:t>
                      </a:r>
                      <a:r>
                        <a:rPr lang="en-US" sz="2000" dirty="0">
                          <a:solidFill>
                            <a:srgbClr val="8B0000"/>
                          </a:solidFill>
                          <a:latin typeface="Lucida Console" panose="020B0609040504020204" pitchFamily="49" charset="0"/>
                        </a:rPr>
                        <a:t>"</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Get-</a:t>
                      </a:r>
                      <a:r>
                        <a:rPr lang="en-US" sz="2000" dirty="0" err="1">
                          <a:solidFill>
                            <a:srgbClr val="0000FF"/>
                          </a:solidFill>
                          <a:latin typeface="Lucida Console" panose="020B0609040504020204" pitchFamily="49" charset="0"/>
                        </a:rPr>
                        <a:t>EventLog</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Params</a:t>
                      </a:r>
                      <a:r>
                        <a:rPr lang="en-US" sz="2000" dirty="0">
                          <a:solidFill>
                            <a:srgbClr val="FF4500"/>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5595354"/>
                  </a:ext>
                </a:extLst>
              </a:tr>
            </a:tbl>
          </a:graphicData>
        </a:graphic>
      </p:graphicFrame>
    </p:spTree>
    <p:extLst>
      <p:ext uri="{BB962C8B-B14F-4D97-AF65-F5344CB8AC3E}">
        <p14:creationId xmlns:p14="http://schemas.microsoft.com/office/powerpoint/2010/main" val="9966200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8261-3BA0-49ED-8927-D8F2A3D85840}"/>
              </a:ext>
            </a:extLst>
          </p:cNvPr>
          <p:cNvSpPr>
            <a:spLocks noGrp="1"/>
          </p:cNvSpPr>
          <p:nvPr>
            <p:ph type="title"/>
          </p:nvPr>
        </p:nvSpPr>
        <p:spPr/>
        <p:txBody>
          <a:bodyPr>
            <a:normAutofit/>
          </a:bodyPr>
          <a:lstStyle/>
          <a:p>
            <a:r>
              <a:rPr lang="en-AU" dirty="0"/>
              <a:t>Custom </a:t>
            </a:r>
            <a:r>
              <a:rPr lang="en-AU" dirty="0" err="1"/>
              <a:t>PSObject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7839762"/>
              </p:ext>
            </p:extLst>
          </p:nvPr>
        </p:nvGraphicFramePr>
        <p:xfrm>
          <a:off x="1143000" y="1239363"/>
          <a:ext cx="10280723" cy="4131595"/>
        </p:xfrm>
        <a:graphic>
          <a:graphicData uri="http://schemas.openxmlformats.org/drawingml/2006/table">
            <a:tbl>
              <a:tblPr firstRow="1" bandRow="1"/>
              <a:tblGrid>
                <a:gridCol w="10280723">
                  <a:extLst>
                    <a:ext uri="{9D8B030D-6E8A-4147-A177-3AD203B41FA5}">
                      <a16:colId xmlns:a16="http://schemas.microsoft.com/office/drawing/2014/main" val="2145870542"/>
                    </a:ext>
                  </a:extLst>
                </a:gridCol>
              </a:tblGrid>
              <a:tr h="687355">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 a customized</a:t>
                      </a:r>
                      <a:r>
                        <a:rPr lang="en-AU" sz="2400" b="0" baseline="0" dirty="0">
                          <a:solidFill>
                            <a:schemeClr val="tx1"/>
                          </a:solidFill>
                          <a:latin typeface="Segoe UI Light" panose="020B0502040204020203" pitchFamily="34" charset="0"/>
                          <a:cs typeface="Segoe UI Light" panose="020B0502040204020203" pitchFamily="34" charset="0"/>
                        </a:rPr>
                        <a:t> o</a:t>
                      </a:r>
                      <a:r>
                        <a:rPr lang="en-AU" sz="2400" b="0" dirty="0">
                          <a:solidFill>
                            <a:schemeClr val="tx1"/>
                          </a:solidFill>
                          <a:latin typeface="Segoe UI Light" panose="020B0502040204020203" pitchFamily="34" charset="0"/>
                          <a:cs typeface="Segoe UI Light" panose="020B0502040204020203" pitchFamily="34" charset="0"/>
                        </a:rPr>
                        <a:t>bject (PS v2.0+) – Ordering Not Preserved</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52919802"/>
                  </a:ext>
                </a:extLst>
              </a:tr>
              <a:tr h="3198845">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F4500"/>
                          </a:solidFill>
                          <a:latin typeface="Lucida Console" panose="020B0609040504020204" pitchFamily="49" charset="0"/>
                        </a:rPr>
                        <a:t>$props</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p>
                    <a:p>
                      <a:r>
                        <a:rPr lang="en-AU" sz="2000" dirty="0">
                          <a:solidFill>
                            <a:prstClr val="black"/>
                          </a:solidFill>
                          <a:latin typeface="Lucida Console" panose="020B0609040504020204" pitchFamily="49" charset="0"/>
                        </a:rPr>
                        <a:t>  Computer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WmiObject</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-Class</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Win32_computersystem</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Name</a:t>
                      </a:r>
                    </a:p>
                    <a:p>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  Name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NetAdapter</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-Physical</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p>
                    <a:p>
                      <a:r>
                        <a:rPr lang="en-AU" sz="2000" dirty="0">
                          <a:solidFill>
                            <a:srgbClr val="0000FF"/>
                          </a:solidFill>
                          <a:latin typeface="Lucida Console" panose="020B0609040504020204" pitchFamily="49" charset="0"/>
                        </a:rPr>
                        <a:t>    Where-Object</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status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“up”</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Name</a:t>
                      </a:r>
                    </a:p>
                    <a:p>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  Speed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NetAdapter</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-Physical</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p>
                    <a:p>
                      <a:r>
                        <a:rPr lang="en-AU" sz="2000" dirty="0">
                          <a:solidFill>
                            <a:srgbClr val="0000FF"/>
                          </a:solidFill>
                          <a:latin typeface="Lucida Console" panose="020B0609040504020204" pitchFamily="49" charset="0"/>
                        </a:rPr>
                        <a:t>    Where-Object</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Status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“up”</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prstClr val="black"/>
                          </a:solidFill>
                          <a:latin typeface="Lucida Console" panose="020B0609040504020204" pitchFamily="49" charset="0"/>
                        </a:rPr>
                        <a:t>Linkspeed</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p>
                    <a:p>
                      <a:endParaRPr lang="en-AU" sz="2000" dirty="0">
                        <a:solidFill>
                          <a:prstClr val="black"/>
                        </a:solidFill>
                        <a:latin typeface="Lucida Console" panose="020B0609040504020204" pitchFamily="49" charset="0"/>
                      </a:endParaRPr>
                    </a:p>
                    <a:p>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notpreserved</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New-Object</a:t>
                      </a:r>
                      <a:r>
                        <a:rPr lang="en-AU" sz="2000" dirty="0">
                          <a:solidFill>
                            <a:prstClr val="black"/>
                          </a:solidFill>
                          <a:latin typeface="Lucida Console" panose="020B0609040504020204" pitchFamily="49" charset="0"/>
                        </a:rPr>
                        <a:t> </a:t>
                      </a:r>
                      <a:r>
                        <a:rPr lang="en-AU" sz="2000" dirty="0" err="1">
                          <a:solidFill>
                            <a:srgbClr val="8A2BE2"/>
                          </a:solidFill>
                          <a:latin typeface="Lucida Console" panose="020B0609040504020204" pitchFamily="49" charset="0"/>
                        </a:rPr>
                        <a:t>PSObject</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-Property</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$props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6298182"/>
                  </a:ext>
                </a:extLst>
              </a:tr>
            </a:tbl>
          </a:graphicData>
        </a:graphic>
      </p:graphicFrame>
    </p:spTree>
    <p:extLst>
      <p:ext uri="{BB962C8B-B14F-4D97-AF65-F5344CB8AC3E}">
        <p14:creationId xmlns:p14="http://schemas.microsoft.com/office/powerpoint/2010/main" val="31070698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D945-91F7-4BDA-9348-D1F33033F4C9}"/>
              </a:ext>
            </a:extLst>
          </p:cNvPr>
          <p:cNvSpPr>
            <a:spLocks noGrp="1"/>
          </p:cNvSpPr>
          <p:nvPr>
            <p:ph type="title"/>
          </p:nvPr>
        </p:nvSpPr>
        <p:spPr/>
        <p:txBody>
          <a:bodyPr>
            <a:normAutofit/>
          </a:bodyPr>
          <a:lstStyle/>
          <a:p>
            <a:r>
              <a:rPr lang="en-AU" dirty="0"/>
              <a:t>Custom </a:t>
            </a:r>
            <a:r>
              <a:rPr lang="en-AU" dirty="0" err="1"/>
              <a:t>PSObject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3337080"/>
              </p:ext>
            </p:extLst>
          </p:nvPr>
        </p:nvGraphicFramePr>
        <p:xfrm>
          <a:off x="956798" y="1223320"/>
          <a:ext cx="10280723" cy="3886200"/>
        </p:xfrm>
        <a:graphic>
          <a:graphicData uri="http://schemas.openxmlformats.org/drawingml/2006/table">
            <a:tbl>
              <a:tblPr firstRow="1" bandRow="1"/>
              <a:tblGrid>
                <a:gridCol w="10280723">
                  <a:extLst>
                    <a:ext uri="{9D8B030D-6E8A-4147-A177-3AD203B41FA5}">
                      <a16:colId xmlns:a16="http://schemas.microsoft.com/office/drawing/2014/main" val="1840450852"/>
                    </a:ext>
                  </a:extLst>
                </a:gridCol>
              </a:tblGrid>
              <a:tr h="687355">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 a customized</a:t>
                      </a:r>
                      <a:r>
                        <a:rPr lang="en-AU" sz="2400" b="0" baseline="0" dirty="0">
                          <a:solidFill>
                            <a:schemeClr val="tx1"/>
                          </a:solidFill>
                          <a:latin typeface="Segoe UI Light" panose="020B0502040204020203" pitchFamily="34" charset="0"/>
                          <a:cs typeface="Segoe UI Light" panose="020B0502040204020203" pitchFamily="34" charset="0"/>
                        </a:rPr>
                        <a:t> o</a:t>
                      </a:r>
                      <a:r>
                        <a:rPr lang="en-AU" sz="2400" b="0" dirty="0">
                          <a:solidFill>
                            <a:schemeClr val="tx1"/>
                          </a:solidFill>
                          <a:latin typeface="Segoe UI Light" panose="020B0502040204020203" pitchFamily="34" charset="0"/>
                          <a:cs typeface="Segoe UI Light" panose="020B0502040204020203" pitchFamily="34" charset="0"/>
                        </a:rPr>
                        <a:t>bject (PS v3.0+) – Ordering</a:t>
                      </a:r>
                      <a:r>
                        <a:rPr lang="en-AU" sz="2400" b="0" baseline="0" dirty="0">
                          <a:solidFill>
                            <a:schemeClr val="tx1"/>
                          </a:solidFill>
                          <a:latin typeface="Segoe UI Light" panose="020B0502040204020203" pitchFamily="34" charset="0"/>
                          <a:cs typeface="Segoe UI Light" panose="020B0502040204020203" pitchFamily="34" charset="0"/>
                        </a:rPr>
                        <a:t> Preserved</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20828155"/>
                  </a:ext>
                </a:extLst>
              </a:tr>
              <a:tr h="3198845">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F4500"/>
                          </a:solidFill>
                          <a:latin typeface="Lucida Console" panose="020B0609040504020204" pitchFamily="49" charset="0"/>
                        </a:rPr>
                        <a:t>$preserved</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err="1">
                          <a:solidFill>
                            <a:srgbClr val="008080"/>
                          </a:solidFill>
                          <a:latin typeface="Lucida Console" panose="020B0609040504020204" pitchFamily="49" charset="0"/>
                        </a:rPr>
                        <a:t>PSCustomObject</a:t>
                      </a:r>
                      <a:r>
                        <a:rPr lang="en-US"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  Computer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WmiObject</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-Class</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Win32_computersystem</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Name</a:t>
                      </a:r>
                    </a:p>
                    <a:p>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  Name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NetAdapter</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-Physical</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p>
                    <a:p>
                      <a:r>
                        <a:rPr lang="en-AU" sz="2000" dirty="0">
                          <a:solidFill>
                            <a:srgbClr val="0000FF"/>
                          </a:solidFill>
                          <a:latin typeface="Lucida Console" panose="020B0609040504020204" pitchFamily="49" charset="0"/>
                        </a:rPr>
                        <a:t>    Where-Object</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status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“up”</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Name</a:t>
                      </a:r>
                    </a:p>
                    <a:p>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  Speed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NetAdapter</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-Physical</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p>
                    <a:p>
                      <a:r>
                        <a:rPr lang="en-AU" sz="2000" dirty="0">
                          <a:solidFill>
                            <a:srgbClr val="0000FF"/>
                          </a:solidFill>
                          <a:latin typeface="Lucida Console" panose="020B0609040504020204" pitchFamily="49" charset="0"/>
                        </a:rPr>
                        <a:t>    Where-Object</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Status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“up”</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prstClr val="black"/>
                          </a:solidFill>
                          <a:latin typeface="Lucida Console" panose="020B0609040504020204" pitchFamily="49" charset="0"/>
                        </a:rPr>
                        <a:t>Linkspeed</a:t>
                      </a:r>
                      <a:endParaRPr lang="en-AU" sz="2000" dirty="0">
                        <a:solidFill>
                          <a:prstClr val="black"/>
                        </a:solidFill>
                        <a:latin typeface="Lucida Console" panose="020B0609040504020204" pitchFamily="49" charset="0"/>
                      </a:endParaRPr>
                    </a:p>
                    <a:p>
                      <a:r>
                        <a:rPr lang="en-AU" sz="2000" dirty="0">
                          <a:solidFill>
                            <a:prstClr val="black"/>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857753"/>
                  </a:ext>
                </a:extLst>
              </a:tr>
            </a:tbl>
          </a:graphicData>
        </a:graphic>
      </p:graphicFrame>
    </p:spTree>
    <p:extLst>
      <p:ext uri="{BB962C8B-B14F-4D97-AF65-F5344CB8AC3E}">
        <p14:creationId xmlns:p14="http://schemas.microsoft.com/office/powerpoint/2010/main" val="10885740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name="HIDDEN - Slide57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Hash Table</a:t>
            </a:r>
            <a:endParaRPr lang="en-US" sz="3600" dirty="0">
              <a:solidFill>
                <a:schemeClr val="tx1"/>
              </a:solidFill>
            </a:endParaRPr>
          </a:p>
        </p:txBody>
      </p:sp>
    </p:spTree>
    <p:extLst>
      <p:ext uri="{BB962C8B-B14F-4D97-AF65-F5344CB8AC3E}">
        <p14:creationId xmlns:p14="http://schemas.microsoft.com/office/powerpoint/2010/main" val="36201001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name="HIDDEN - Slide580">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8966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Hash Tables</a:t>
            </a:r>
            <a:endParaRPr lang="en-US" dirty="0"/>
          </a:p>
        </p:txBody>
      </p:sp>
    </p:spTree>
    <p:extLst>
      <p:ext uri="{BB962C8B-B14F-4D97-AF65-F5344CB8AC3E}">
        <p14:creationId xmlns:p14="http://schemas.microsoft.com/office/powerpoint/2010/main" val="11023900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103043395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DDF-6D3D-4B43-9EC0-833DC95EFD22}"/>
              </a:ext>
            </a:extLst>
          </p:cNvPr>
          <p:cNvSpPr>
            <a:spLocks noGrp="1"/>
          </p:cNvSpPr>
          <p:nvPr>
            <p:ph type="title"/>
          </p:nvPr>
        </p:nvSpPr>
        <p:spPr/>
        <p:txBody>
          <a:bodyPr>
            <a:normAutofit/>
          </a:bodyPr>
          <a:lstStyle/>
          <a:p>
            <a:r>
              <a:rPr lang="en-AU" dirty="0"/>
              <a:t>While</a:t>
            </a:r>
            <a:endParaRPr lang="en-US" dirty="0"/>
          </a:p>
        </p:txBody>
      </p:sp>
      <p:graphicFrame>
        <p:nvGraphicFramePr>
          <p:cNvPr id="10" name="Content Placeholder 5">
            <a:extLst>
              <a:ext uri="{FF2B5EF4-FFF2-40B4-BE49-F238E27FC236}">
                <a16:creationId xmlns:a16="http://schemas.microsoft.com/office/drawing/2014/main" id="{4F6A9212-5894-49CA-8508-34CAE9EB9D1E}"/>
              </a:ext>
            </a:extLst>
          </p:cNvPr>
          <p:cNvGraphicFramePr>
            <a:graphicFrameLocks/>
          </p:cNvGraphicFramePr>
          <p:nvPr>
            <p:extLst>
              <p:ext uri="{D42A27DB-BD31-4B8C-83A1-F6EECF244321}">
                <p14:modId xmlns:p14="http://schemas.microsoft.com/office/powerpoint/2010/main" val="961430992"/>
              </p:ext>
            </p:extLst>
          </p:nvPr>
        </p:nvGraphicFramePr>
        <p:xfrm>
          <a:off x="774275" y="1189176"/>
          <a:ext cx="10643450" cy="4450080"/>
        </p:xfrm>
        <a:graphic>
          <a:graphicData uri="http://schemas.openxmlformats.org/drawingml/2006/table">
            <a:tbl>
              <a:tblPr>
                <a:tableStyleId>{B301B821-A1FF-4177-AEE7-76D212191A09}</a:tableStyleId>
              </a:tblPr>
              <a:tblGrid>
                <a:gridCol w="10643450">
                  <a:extLst>
                    <a:ext uri="{9D8B030D-6E8A-4147-A177-3AD203B41FA5}">
                      <a16:colId xmlns:a16="http://schemas.microsoft.com/office/drawing/2014/main" val="1587158566"/>
                    </a:ext>
                  </a:extLst>
                </a:gridCol>
              </a:tblGrid>
              <a:tr h="370840">
                <a:tc>
                  <a:txBody>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'DC' </a:t>
                      </a:r>
                    </a:p>
                    <a:p>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Restart-Computer</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Start-Sleep</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-Seconds</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30</a:t>
                      </a:r>
                    </a:p>
                    <a:p>
                      <a:endParaRPr lang="en-US" sz="2000" dirty="0">
                        <a:solidFill>
                          <a:prstClr val="black"/>
                        </a:solidFill>
                        <a:latin typeface="Lucida Console" panose="020B0609040504020204" pitchFamily="49" charset="0"/>
                      </a:endParaRPr>
                    </a:p>
                    <a:p>
                      <a:r>
                        <a:rPr lang="en-US" sz="2000" dirty="0">
                          <a:solidFill>
                            <a:srgbClr val="00008B"/>
                          </a:solidFill>
                          <a:latin typeface="Lucida Console" panose="020B0609040504020204" pitchFamily="49" charset="0"/>
                        </a:rPr>
                        <a:t>While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-not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Test-Connection</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-Quiet</a:t>
                      </a:r>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"Waiting on restart: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srgbClr val="8B0000"/>
                          </a:solidFill>
                          <a:latin typeface="Lucida Console" panose="020B0609040504020204" pitchFamily="49" charset="0"/>
                        </a:rPr>
                        <a:t>"</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Start-Sleep</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-Seconds</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30</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p>
                  </a:txBody>
                  <a:tcPr/>
                </a:tc>
                <a:extLst>
                  <a:ext uri="{0D108BD9-81ED-4DB2-BD59-A6C34878D82A}">
                    <a16:rowId xmlns:a16="http://schemas.microsoft.com/office/drawing/2014/main" val="3217152087"/>
                  </a:ext>
                </a:extLst>
              </a:tr>
              <a:tr h="370840">
                <a:tc>
                  <a:txBody>
                    <a:bodyPr/>
                    <a:lstStyle/>
                    <a:p>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a:t>
                      </a:r>
                    </a:p>
                    <a:p>
                      <a:r>
                        <a:rPr lang="en-US" sz="2000" dirty="0">
                          <a:solidFill>
                            <a:srgbClr val="F5F5F5"/>
                          </a:solidFill>
                          <a:latin typeface="Lucida Console" panose="020B0609040504020204" pitchFamily="49" charset="0"/>
                          <a:ea typeface="+mn-ea"/>
                          <a:cs typeface="+mn-cs"/>
                        </a:rPr>
                        <a:t>PS C:\</a:t>
                      </a:r>
                    </a:p>
                  </a:txBody>
                  <a:tcPr>
                    <a:solidFill>
                      <a:srgbClr val="012456"/>
                    </a:solidFill>
                  </a:tcPr>
                </a:tc>
                <a:extLst>
                  <a:ext uri="{0D108BD9-81ED-4DB2-BD59-A6C34878D82A}">
                    <a16:rowId xmlns:a16="http://schemas.microsoft.com/office/drawing/2014/main" val="770975557"/>
                  </a:ext>
                </a:extLst>
              </a:tr>
            </a:tbl>
          </a:graphicData>
        </a:graphic>
      </p:graphicFrame>
      <p:sp>
        <p:nvSpPr>
          <p:cNvPr id="6" name="Rectangle 5">
            <a:extLst>
              <a:ext uri="{FF2B5EF4-FFF2-40B4-BE49-F238E27FC236}">
                <a16:creationId xmlns:a16="http://schemas.microsoft.com/office/drawing/2014/main" id="{40F9C8CF-6214-4972-BE76-8A90BE7D5989}"/>
              </a:ext>
            </a:extLst>
          </p:cNvPr>
          <p:cNvSpPr/>
          <p:nvPr/>
        </p:nvSpPr>
        <p:spPr>
          <a:xfrm>
            <a:off x="3886200" y="5791200"/>
            <a:ext cx="3972232" cy="943897"/>
          </a:xfrm>
          <a:prstGeom prst="rect">
            <a:avLst/>
          </a:prstGeom>
          <a:solidFill>
            <a:srgbClr val="CCD2E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PowerShell v3.0 Restart-Computer introduced the –Wait parameter</a:t>
            </a:r>
          </a:p>
        </p:txBody>
      </p:sp>
    </p:spTree>
    <p:extLst>
      <p:ext uri="{BB962C8B-B14F-4D97-AF65-F5344CB8AC3E}">
        <p14:creationId xmlns:p14="http://schemas.microsoft.com/office/powerpoint/2010/main" val="36427705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While Loops</a:t>
            </a:r>
            <a:endParaRPr lang="en-US" sz="3600" dirty="0">
              <a:solidFill>
                <a:schemeClr val="tx1"/>
              </a:solidFill>
            </a:endParaRPr>
          </a:p>
        </p:txBody>
      </p:sp>
    </p:spTree>
    <p:extLst>
      <p:ext uri="{BB962C8B-B14F-4D97-AF65-F5344CB8AC3E}">
        <p14:creationId xmlns:p14="http://schemas.microsoft.com/office/powerpoint/2010/main" val="10072873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49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Do While loop &amp; Do Until loop</a:t>
            </a:r>
            <a:endParaRPr lang="en-US" dirty="0"/>
          </a:p>
        </p:txBody>
      </p:sp>
    </p:spTree>
    <p:extLst>
      <p:ext uri="{BB962C8B-B14F-4D97-AF65-F5344CB8AC3E}">
        <p14:creationId xmlns:p14="http://schemas.microsoft.com/office/powerpoint/2010/main" val="28157394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Do While Loop</a:t>
            </a:r>
          </a:p>
        </p:txBody>
      </p:sp>
      <p:sp>
        <p:nvSpPr>
          <p:cNvPr id="5" name="Flowchart: Process 4"/>
          <p:cNvSpPr/>
          <p:nvPr/>
        </p:nvSpPr>
        <p:spPr>
          <a:xfrm>
            <a:off x="4327266" y="4051458"/>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Code</a:t>
            </a:r>
          </a:p>
        </p:txBody>
      </p:sp>
      <p:sp>
        <p:nvSpPr>
          <p:cNvPr id="6" name="Flowchart: Decision 5"/>
          <p:cNvSpPr/>
          <p:nvPr/>
        </p:nvSpPr>
        <p:spPr>
          <a:xfrm>
            <a:off x="7355777" y="3773314"/>
            <a:ext cx="3038356" cy="1416774"/>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stCxn id="17" idx="3"/>
            <a:endCxn id="5" idx="1"/>
          </p:cNvCxnSpPr>
          <p:nvPr/>
        </p:nvCxnSpPr>
        <p:spPr>
          <a:xfrm>
            <a:off x="3057983" y="4481701"/>
            <a:ext cx="1269283"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a:stCxn id="6" idx="2"/>
            <a:endCxn id="16" idx="0"/>
          </p:cNvCxnSpPr>
          <p:nvPr/>
        </p:nvCxnSpPr>
        <p:spPr>
          <a:xfrm>
            <a:off x="8874955" y="5190088"/>
            <a:ext cx="13994" cy="632374"/>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a:stCxn id="5" idx="3"/>
            <a:endCxn id="6" idx="1"/>
          </p:cNvCxnSpPr>
          <p:nvPr/>
        </p:nvCxnSpPr>
        <p:spPr>
          <a:xfrm flipV="1">
            <a:off x="6284160" y="4481701"/>
            <a:ext cx="1071617"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cxnSpLocks/>
            <a:stCxn id="6" idx="0"/>
            <a:endCxn id="5" idx="0"/>
          </p:cNvCxnSpPr>
          <p:nvPr/>
        </p:nvCxnSpPr>
        <p:spPr>
          <a:xfrm rot="16200000" flipH="1" flipV="1">
            <a:off x="6951262" y="2127765"/>
            <a:ext cx="278144" cy="3569242"/>
          </a:xfrm>
          <a:prstGeom prst="bentConnector3">
            <a:avLst>
              <a:gd name="adj1" fmla="val -82188"/>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19968" y="3107814"/>
            <a:ext cx="617670" cy="461665"/>
          </a:xfrm>
          <a:prstGeom prst="rect">
            <a:avLst/>
          </a:prstGeom>
          <a:noFill/>
        </p:spPr>
        <p:txBody>
          <a:bodyPr wrap="square" rtlCol="0">
            <a:spAutoFit/>
          </a:bodyPr>
          <a:lstStyle/>
          <a:p>
            <a:r>
              <a:rPr lang="en-US" sz="2400" dirty="0">
                <a:solidFill>
                  <a:srgbClr val="525252"/>
                </a:solidFill>
              </a:rPr>
              <a:t>Yes</a:t>
            </a:r>
          </a:p>
        </p:txBody>
      </p:sp>
      <p:sp>
        <p:nvSpPr>
          <p:cNvPr id="15" name="TextBox 14"/>
          <p:cNvSpPr txBox="1"/>
          <p:nvPr/>
        </p:nvSpPr>
        <p:spPr>
          <a:xfrm>
            <a:off x="8874955" y="5158578"/>
            <a:ext cx="596638" cy="461665"/>
          </a:xfrm>
          <a:prstGeom prst="rect">
            <a:avLst/>
          </a:prstGeom>
          <a:noFill/>
        </p:spPr>
        <p:txBody>
          <a:bodyPr wrap="square" rtlCol="0">
            <a:spAutoFit/>
          </a:bodyPr>
          <a:lstStyle/>
          <a:p>
            <a:r>
              <a:rPr lang="en-US" sz="2400" dirty="0">
                <a:solidFill>
                  <a:srgbClr val="525252"/>
                </a:solidFill>
              </a:rPr>
              <a:t>No</a:t>
            </a:r>
          </a:p>
        </p:txBody>
      </p:sp>
      <p:sp>
        <p:nvSpPr>
          <p:cNvPr id="16" name="Flowchart: Terminator 15"/>
          <p:cNvSpPr/>
          <p:nvPr/>
        </p:nvSpPr>
        <p:spPr>
          <a:xfrm>
            <a:off x="8070802" y="58224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17" name="Flowchart: Terminator 16"/>
          <p:cNvSpPr/>
          <p:nvPr/>
        </p:nvSpPr>
        <p:spPr>
          <a:xfrm>
            <a:off x="1421689" y="420503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graphicFrame>
        <p:nvGraphicFramePr>
          <p:cNvPr id="19" name="Table 18">
            <a:extLst>
              <a:ext uri="{FF2B5EF4-FFF2-40B4-BE49-F238E27FC236}">
                <a16:creationId xmlns:a16="http://schemas.microsoft.com/office/drawing/2014/main" id="{A3C1ACB7-B069-44EF-B7CE-079D76F68B89}"/>
              </a:ext>
            </a:extLst>
          </p:cNvPr>
          <p:cNvGraphicFramePr>
            <a:graphicFrameLocks noGrp="1"/>
          </p:cNvGraphicFramePr>
          <p:nvPr>
            <p:extLst>
              <p:ext uri="{D42A27DB-BD31-4B8C-83A1-F6EECF244321}">
                <p14:modId xmlns:p14="http://schemas.microsoft.com/office/powerpoint/2010/main" val="3393897683"/>
              </p:ext>
            </p:extLst>
          </p:nvPr>
        </p:nvGraphicFramePr>
        <p:xfrm>
          <a:off x="500542" y="1182203"/>
          <a:ext cx="11193236" cy="1767840"/>
        </p:xfrm>
        <a:graphic>
          <a:graphicData uri="http://schemas.openxmlformats.org/drawingml/2006/table">
            <a:tbl>
              <a:tblPr firstRow="1" bandRow="1">
                <a:tableStyleId>{073A0DAA-6AF3-43AB-8588-CEC1D06C72B9}</a:tableStyleId>
              </a:tblPr>
              <a:tblGrid>
                <a:gridCol w="1118507">
                  <a:extLst>
                    <a:ext uri="{9D8B030D-6E8A-4147-A177-3AD203B41FA5}">
                      <a16:colId xmlns:a16="http://schemas.microsoft.com/office/drawing/2014/main" val="1547271930"/>
                    </a:ext>
                  </a:extLst>
                </a:gridCol>
                <a:gridCol w="5162751">
                  <a:extLst>
                    <a:ext uri="{9D8B030D-6E8A-4147-A177-3AD203B41FA5}">
                      <a16:colId xmlns:a16="http://schemas.microsoft.com/office/drawing/2014/main" val="1714102221"/>
                    </a:ext>
                  </a:extLst>
                </a:gridCol>
                <a:gridCol w="4911978">
                  <a:extLst>
                    <a:ext uri="{9D8B030D-6E8A-4147-A177-3AD203B41FA5}">
                      <a16:colId xmlns:a16="http://schemas.microsoft.com/office/drawing/2014/main" val="1590611157"/>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rgbClr val="F5F5F5"/>
                        </a:solidFill>
                        <a:latin typeface="Lucida Console" panose="020B0609040504020204" pitchFamily="49" charset="0"/>
                      </a:endParaRPr>
                    </a:p>
                  </a:txBody>
                  <a:tcPr/>
                </a:tc>
                <a:extLst>
                  <a:ext uri="{0D108BD9-81ED-4DB2-BD59-A6C34878D82A}">
                    <a16:rowId xmlns:a16="http://schemas.microsoft.com/office/drawing/2014/main" val="2044583694"/>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Do While</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Condition evaluated </a:t>
                      </a:r>
                      <a:r>
                        <a:rPr lang="en-AU" sz="2000" u="sng" dirty="0"/>
                        <a:t>AFTER</a:t>
                      </a:r>
                      <a:r>
                        <a:rPr lang="en-AU" sz="2000" dirty="0"/>
                        <a:t> script block </a:t>
                      </a:r>
                      <a:r>
                        <a:rPr lang="en-AU" sz="2000" b="1" dirty="0"/>
                        <a:t>runs at least once</a:t>
                      </a:r>
                    </a:p>
                    <a:p>
                      <a:endParaRPr lang="en-AU" sz="2000" dirty="0"/>
                    </a:p>
                    <a:p>
                      <a:r>
                        <a:rPr lang="en-AU" sz="2000" dirty="0"/>
                        <a:t>Runs script block if conditional test</a:t>
                      </a:r>
                      <a:r>
                        <a:rPr lang="en-AU" sz="2000" baseline="0" dirty="0"/>
                        <a:t> =</a:t>
                      </a:r>
                      <a:r>
                        <a:rPr lang="en-AU" sz="2000" dirty="0"/>
                        <a:t> true</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0</a:t>
                      </a:r>
                      <a:endParaRPr kumimoji="0" lang="en-AU" sz="20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rPr>
                        <a:t>Do</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0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W</a:t>
                      </a:r>
                      <a:r>
                        <a:rPr kumimoji="0" lang="en-AU" sz="20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rPr>
                        <a:t>hile</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000" b="0" i="0" u="none" strike="noStrike" kern="0" cap="none" spc="0" normalizeH="0" baseline="0" noProof="0" dirty="0" err="1">
                          <a:ln>
                            <a:noFill/>
                          </a:ln>
                          <a:solidFill>
                            <a:srgbClr val="D3D3D3"/>
                          </a:solidFill>
                          <a:effectLst/>
                          <a:uLnTx/>
                          <a:uFillTx/>
                          <a:latin typeface="Lucida Console" panose="020B0609040504020204" pitchFamily="49" charset="0"/>
                          <a:ea typeface="+mn-ea"/>
                          <a:cs typeface="+mn-cs"/>
                        </a:rPr>
                        <a:t>lt</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10</a:t>
                      </a: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373264213"/>
                  </a:ext>
                </a:extLst>
              </a:tr>
            </a:tbl>
          </a:graphicData>
        </a:graphic>
      </p:graphicFrame>
    </p:spTree>
    <p:extLst>
      <p:ext uri="{BB962C8B-B14F-4D97-AF65-F5344CB8AC3E}">
        <p14:creationId xmlns:p14="http://schemas.microsoft.com/office/powerpoint/2010/main" val="23718713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724052-156A-4530-BEB9-4709E67343A4}"/>
              </a:ext>
            </a:extLst>
          </p:cNvPr>
          <p:cNvSpPr>
            <a:spLocks noGrp="1"/>
          </p:cNvSpPr>
          <p:nvPr>
            <p:ph type="title"/>
          </p:nvPr>
        </p:nvSpPr>
        <p:spPr/>
        <p:txBody>
          <a:bodyPr>
            <a:normAutofit/>
          </a:bodyPr>
          <a:lstStyle/>
          <a:p>
            <a:r>
              <a:rPr lang="en-AU" dirty="0"/>
              <a:t>Do While</a:t>
            </a:r>
            <a:endParaRPr lang="en-US" dirty="0"/>
          </a:p>
        </p:txBody>
      </p:sp>
      <p:graphicFrame>
        <p:nvGraphicFramePr>
          <p:cNvPr id="14" name="Content Placeholder 5">
            <a:extLst>
              <a:ext uri="{FF2B5EF4-FFF2-40B4-BE49-F238E27FC236}">
                <a16:creationId xmlns:a16="http://schemas.microsoft.com/office/drawing/2014/main" id="{0C70AA14-1D3A-4C4C-B62C-779DC0B28CF8}"/>
              </a:ext>
            </a:extLst>
          </p:cNvPr>
          <p:cNvGraphicFramePr>
            <a:graphicFrameLocks/>
          </p:cNvGraphicFramePr>
          <p:nvPr>
            <p:extLst>
              <p:ext uri="{D42A27DB-BD31-4B8C-83A1-F6EECF244321}">
                <p14:modId xmlns:p14="http://schemas.microsoft.com/office/powerpoint/2010/main" val="53314837"/>
              </p:ext>
            </p:extLst>
          </p:nvPr>
        </p:nvGraphicFramePr>
        <p:xfrm>
          <a:off x="1295400" y="1169123"/>
          <a:ext cx="10210800" cy="4450080"/>
        </p:xfrm>
        <a:graphic>
          <a:graphicData uri="http://schemas.openxmlformats.org/drawingml/2006/table">
            <a:tbl>
              <a:tblPr/>
              <a:tblGrid>
                <a:gridCol w="10210800">
                  <a:extLst>
                    <a:ext uri="{9D8B030D-6E8A-4147-A177-3AD203B41FA5}">
                      <a16:colId xmlns:a16="http://schemas.microsoft.com/office/drawing/2014/main" val="3053432259"/>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‘DC'</a:t>
                      </a:r>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Restart-Computer</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00008B"/>
                          </a:solidFill>
                          <a:latin typeface="Lucida Console" panose="020B0609040504020204" pitchFamily="49" charset="0"/>
                        </a:rPr>
                        <a:t>Do</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"Waiting on restart: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srgbClr val="8B0000"/>
                          </a:solidFill>
                          <a:latin typeface="Lucida Console" panose="020B0609040504020204" pitchFamily="49" charset="0"/>
                        </a:rPr>
                        <a:t>"</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Start-Sleep</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-Seconds</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30</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While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-not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Test-Connection</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-Quiet</a:t>
                      </a:r>
                      <a:r>
                        <a:rPr lang="en-US" sz="2000" dirty="0">
                          <a:solidFill>
                            <a:prstClr val="black"/>
                          </a:solidFill>
                          <a:latin typeface="Lucida Console" panose="020B0609040504020204" pitchFamily="49" charset="0"/>
                        </a:rPr>
                        <a:t>))</a:t>
                      </a:r>
                    </a:p>
                  </a:txBody>
                  <a:tcP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45661341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a:t>
                      </a:r>
                    </a:p>
                    <a:p>
                      <a:pPr marL="0" marR="0" indent="0" defTabSz="914400" eaLnBrk="1" fontAlgn="auto" latinLnBrk="0" hangingPunct="1">
                        <a:lnSpc>
                          <a:spcPct val="100000"/>
                        </a:lnSpc>
                        <a:spcBef>
                          <a:spcPts val="0"/>
                        </a:spcBef>
                        <a:spcAft>
                          <a:spcPts val="0"/>
                        </a:spcAft>
                        <a:buClrTx/>
                        <a:buSzTx/>
                        <a:buFontTx/>
                        <a:buNone/>
                        <a:tabLst/>
                        <a:defRPr/>
                      </a:pP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ea typeface="+mn-ea"/>
                          <a:cs typeface="+mn-cs"/>
                        </a:rPr>
                        <a:t>PS C:\</a:t>
                      </a:r>
                    </a:p>
                  </a:txBody>
                  <a:tcPr>
                    <a:lnL w="12700" cmpd="sng">
                      <a:solidFill>
                        <a:srgbClr val="0A5BBA"/>
                      </a:solidFill>
                    </a:lnL>
                    <a:lnR w="12700" cmpd="sng">
                      <a:solidFill>
                        <a:srgbClr val="0A5BBA"/>
                      </a:solidFill>
                    </a:lnR>
                    <a:lnT w="12700" cmpd="sng">
                      <a:solidFill>
                        <a:srgbClr val="0A5BBA"/>
                      </a:solidFill>
                    </a:lnT>
                    <a:lnB w="12700" cmpd="sng">
                      <a:solidFill>
                        <a:srgbClr val="0A5BBA"/>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36535544"/>
                  </a:ext>
                </a:extLst>
              </a:tr>
            </a:tbl>
          </a:graphicData>
        </a:graphic>
      </p:graphicFrame>
    </p:spTree>
    <p:extLst>
      <p:ext uri="{BB962C8B-B14F-4D97-AF65-F5344CB8AC3E}">
        <p14:creationId xmlns:p14="http://schemas.microsoft.com/office/powerpoint/2010/main" val="30108691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Do Until Loop</a:t>
            </a:r>
          </a:p>
        </p:txBody>
      </p:sp>
      <p:sp>
        <p:nvSpPr>
          <p:cNvPr id="5" name="Flowchart: Process 4"/>
          <p:cNvSpPr/>
          <p:nvPr/>
        </p:nvSpPr>
        <p:spPr>
          <a:xfrm>
            <a:off x="4272695" y="4482497"/>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Code</a:t>
            </a:r>
          </a:p>
        </p:txBody>
      </p:sp>
      <p:sp>
        <p:nvSpPr>
          <p:cNvPr id="6" name="Flowchart: Decision 5"/>
          <p:cNvSpPr/>
          <p:nvPr/>
        </p:nvSpPr>
        <p:spPr>
          <a:xfrm>
            <a:off x="7315200" y="4204353"/>
            <a:ext cx="3038356" cy="1416774"/>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stCxn id="17" idx="3"/>
            <a:endCxn id="5" idx="1"/>
          </p:cNvCxnSpPr>
          <p:nvPr/>
        </p:nvCxnSpPr>
        <p:spPr>
          <a:xfrm>
            <a:off x="3003412" y="4912740"/>
            <a:ext cx="1269283"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a:stCxn id="6" idx="2"/>
            <a:endCxn id="16" idx="0"/>
          </p:cNvCxnSpPr>
          <p:nvPr/>
        </p:nvCxnSpPr>
        <p:spPr>
          <a:xfrm>
            <a:off x="8834378" y="5621127"/>
            <a:ext cx="0" cy="466474"/>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a:stCxn id="5" idx="3"/>
            <a:endCxn id="6" idx="1"/>
          </p:cNvCxnSpPr>
          <p:nvPr/>
        </p:nvCxnSpPr>
        <p:spPr>
          <a:xfrm flipV="1">
            <a:off x="6229589" y="4912740"/>
            <a:ext cx="1085611"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cxnSpLocks/>
            <a:stCxn id="6" idx="0"/>
            <a:endCxn id="5" idx="0"/>
          </p:cNvCxnSpPr>
          <p:nvPr/>
        </p:nvCxnSpPr>
        <p:spPr>
          <a:xfrm rot="16200000" flipH="1" flipV="1">
            <a:off x="6903688" y="2551807"/>
            <a:ext cx="278144" cy="3583236"/>
          </a:xfrm>
          <a:prstGeom prst="bentConnector3">
            <a:avLst>
              <a:gd name="adj1" fmla="val -82188"/>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870617" y="5576781"/>
            <a:ext cx="617670" cy="461665"/>
          </a:xfrm>
          <a:prstGeom prst="rect">
            <a:avLst/>
          </a:prstGeom>
          <a:noFill/>
        </p:spPr>
        <p:txBody>
          <a:bodyPr wrap="none" rtlCol="0">
            <a:spAutoFit/>
          </a:bodyPr>
          <a:lstStyle/>
          <a:p>
            <a:r>
              <a:rPr lang="en-US" sz="2400" dirty="0">
                <a:solidFill>
                  <a:srgbClr val="525252"/>
                </a:solidFill>
              </a:rPr>
              <a:t>Yes</a:t>
            </a:r>
          </a:p>
        </p:txBody>
      </p:sp>
      <p:sp>
        <p:nvSpPr>
          <p:cNvPr id="15" name="TextBox 14"/>
          <p:cNvSpPr txBox="1"/>
          <p:nvPr/>
        </p:nvSpPr>
        <p:spPr>
          <a:xfrm>
            <a:off x="6718562" y="3489865"/>
            <a:ext cx="596638" cy="461665"/>
          </a:xfrm>
          <a:prstGeom prst="rect">
            <a:avLst/>
          </a:prstGeom>
          <a:noFill/>
        </p:spPr>
        <p:txBody>
          <a:bodyPr wrap="none" rtlCol="0">
            <a:spAutoFit/>
          </a:bodyPr>
          <a:lstStyle/>
          <a:p>
            <a:r>
              <a:rPr lang="en-US" sz="2400" dirty="0">
                <a:solidFill>
                  <a:srgbClr val="525252"/>
                </a:solidFill>
              </a:rPr>
              <a:t>No</a:t>
            </a:r>
          </a:p>
        </p:txBody>
      </p:sp>
      <p:sp>
        <p:nvSpPr>
          <p:cNvPr id="16" name="Flowchart: Terminator 15"/>
          <p:cNvSpPr/>
          <p:nvPr/>
        </p:nvSpPr>
        <p:spPr>
          <a:xfrm>
            <a:off x="8016231" y="6087601"/>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17" name="Flowchart: Terminator 16"/>
          <p:cNvSpPr/>
          <p:nvPr/>
        </p:nvSpPr>
        <p:spPr>
          <a:xfrm>
            <a:off x="1367118" y="4636071"/>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graphicFrame>
        <p:nvGraphicFramePr>
          <p:cNvPr id="19" name="Table 18">
            <a:extLst>
              <a:ext uri="{FF2B5EF4-FFF2-40B4-BE49-F238E27FC236}">
                <a16:creationId xmlns:a16="http://schemas.microsoft.com/office/drawing/2014/main" id="{75B8E849-16F2-47D4-AFC3-870CC4B99923}"/>
              </a:ext>
            </a:extLst>
          </p:cNvPr>
          <p:cNvGraphicFramePr>
            <a:graphicFrameLocks noGrp="1"/>
          </p:cNvGraphicFramePr>
          <p:nvPr>
            <p:extLst>
              <p:ext uri="{D42A27DB-BD31-4B8C-83A1-F6EECF244321}">
                <p14:modId xmlns:p14="http://schemas.microsoft.com/office/powerpoint/2010/main" val="495839995"/>
              </p:ext>
            </p:extLst>
          </p:nvPr>
        </p:nvGraphicFramePr>
        <p:xfrm>
          <a:off x="500542" y="1236873"/>
          <a:ext cx="11193236" cy="2225040"/>
        </p:xfrm>
        <a:graphic>
          <a:graphicData uri="http://schemas.openxmlformats.org/drawingml/2006/table">
            <a:tbl>
              <a:tblPr firstRow="1" bandRow="1">
                <a:tableStyleId>{073A0DAA-6AF3-43AB-8588-CEC1D06C72B9}</a:tableStyleId>
              </a:tblPr>
              <a:tblGrid>
                <a:gridCol w="1057489">
                  <a:extLst>
                    <a:ext uri="{9D8B030D-6E8A-4147-A177-3AD203B41FA5}">
                      <a16:colId xmlns:a16="http://schemas.microsoft.com/office/drawing/2014/main" val="1610192173"/>
                    </a:ext>
                  </a:extLst>
                </a:gridCol>
                <a:gridCol w="4721192">
                  <a:extLst>
                    <a:ext uri="{9D8B030D-6E8A-4147-A177-3AD203B41FA5}">
                      <a16:colId xmlns:a16="http://schemas.microsoft.com/office/drawing/2014/main" val="3393487208"/>
                    </a:ext>
                  </a:extLst>
                </a:gridCol>
                <a:gridCol w="5414555">
                  <a:extLst>
                    <a:ext uri="{9D8B030D-6E8A-4147-A177-3AD203B41FA5}">
                      <a16:colId xmlns:a16="http://schemas.microsoft.com/office/drawing/2014/main" val="1115646392"/>
                    </a:ext>
                  </a:extLst>
                </a:gridCol>
              </a:tblGrid>
              <a:tr h="38702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solidFill>
                          <a:srgbClr val="F5F5F5"/>
                        </a:solidFill>
                        <a:latin typeface="Lucida Console" panose="020B0609040504020204" pitchFamily="49" charset="0"/>
                      </a:endParaRPr>
                    </a:p>
                  </a:txBody>
                  <a:tcPr/>
                </a:tc>
                <a:extLst>
                  <a:ext uri="{0D108BD9-81ED-4DB2-BD59-A6C34878D82A}">
                    <a16:rowId xmlns:a16="http://schemas.microsoft.com/office/drawing/2014/main" val="327732351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Do</a:t>
                      </a:r>
                    </a:p>
                    <a:p>
                      <a:r>
                        <a:rPr lang="en-AU" sz="2200" dirty="0"/>
                        <a:t>Until</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200" dirty="0"/>
                        <a:t>Condition evaluated </a:t>
                      </a:r>
                      <a:r>
                        <a:rPr lang="en-AU" sz="2200" u="sng" dirty="0"/>
                        <a:t>AFTER</a:t>
                      </a:r>
                      <a:r>
                        <a:rPr lang="en-AU" sz="2200" dirty="0"/>
                        <a:t> script block </a:t>
                      </a:r>
                      <a:r>
                        <a:rPr lang="en-AU" sz="2200" b="1" dirty="0"/>
                        <a:t>runs at least once</a:t>
                      </a:r>
                    </a:p>
                    <a:p>
                      <a:endParaRPr lang="en-AU" sz="2200" dirty="0"/>
                    </a:p>
                    <a:p>
                      <a:r>
                        <a:rPr lang="en-AU" sz="2200" dirty="0"/>
                        <a:t>Runs script block if conditional test</a:t>
                      </a:r>
                      <a:r>
                        <a:rPr lang="en-AU" sz="2200" baseline="0" dirty="0"/>
                        <a:t> = false</a:t>
                      </a:r>
                      <a:endParaRPr lang="en-AU" sz="22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US"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4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0</a:t>
                      </a:r>
                      <a:endParaRPr kumimoji="0" lang="en-AU" sz="24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rPr>
                        <a:t>Do</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E0FFFF"/>
                          </a:solidFill>
                          <a:effectLst/>
                          <a:uLnTx/>
                          <a:uFillTx/>
                          <a:latin typeface="Lucida Console" panose="020B0609040504020204" pitchFamily="49" charset="0"/>
                          <a:ea typeface="+mn-ea"/>
                          <a:cs typeface="+mn-cs"/>
                        </a:rPr>
                        <a:t>Until</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200" b="0" i="0" u="none" strike="noStrike" kern="0" cap="none" spc="0" normalizeH="0" baseline="0" noProof="0" dirty="0" err="1">
                          <a:ln>
                            <a:noFill/>
                          </a:ln>
                          <a:solidFill>
                            <a:srgbClr val="D3D3D3"/>
                          </a:solidFill>
                          <a:effectLst/>
                          <a:uLnTx/>
                          <a:uFillTx/>
                          <a:latin typeface="Lucida Console" panose="020B0609040504020204" pitchFamily="49" charset="0"/>
                          <a:ea typeface="+mn-ea"/>
                          <a:cs typeface="+mn-cs"/>
                        </a:rPr>
                        <a:t>ge</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200" b="0" i="0" u="none" strike="noStrike" kern="0" cap="none" spc="0" normalizeH="0" baseline="0" noProof="0" dirty="0">
                          <a:ln>
                            <a:noFill/>
                          </a:ln>
                          <a:solidFill>
                            <a:srgbClr val="FFE4C4"/>
                          </a:solidFill>
                          <a:effectLst/>
                          <a:uLnTx/>
                          <a:uFillTx/>
                          <a:latin typeface="Lucida Console" panose="020B0609040504020204" pitchFamily="49" charset="0"/>
                          <a:ea typeface="+mn-ea"/>
                          <a:cs typeface="+mn-cs"/>
                        </a:rPr>
                        <a:t>10</a:t>
                      </a:r>
                      <a:r>
                        <a:rPr kumimoji="0" lang="en-AU" sz="22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325700895"/>
                  </a:ext>
                </a:extLst>
              </a:tr>
            </a:tbl>
          </a:graphicData>
        </a:graphic>
      </p:graphicFrame>
    </p:spTree>
    <p:extLst>
      <p:ext uri="{BB962C8B-B14F-4D97-AF65-F5344CB8AC3E}">
        <p14:creationId xmlns:p14="http://schemas.microsoft.com/office/powerpoint/2010/main" val="18137581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A94550-BBCD-4718-A223-601851A7C37E}"/>
              </a:ext>
            </a:extLst>
          </p:cNvPr>
          <p:cNvSpPr>
            <a:spLocks noGrp="1"/>
          </p:cNvSpPr>
          <p:nvPr>
            <p:ph type="title"/>
          </p:nvPr>
        </p:nvSpPr>
        <p:spPr/>
        <p:txBody>
          <a:bodyPr>
            <a:normAutofit/>
          </a:bodyPr>
          <a:lstStyle/>
          <a:p>
            <a:r>
              <a:rPr lang="en-AU" dirty="0"/>
              <a:t>Do Until</a:t>
            </a:r>
            <a:endParaRPr lang="en-US" dirty="0"/>
          </a:p>
        </p:txBody>
      </p:sp>
      <p:graphicFrame>
        <p:nvGraphicFramePr>
          <p:cNvPr id="9" name="Content Placeholder 5">
            <a:extLst>
              <a:ext uri="{FF2B5EF4-FFF2-40B4-BE49-F238E27FC236}">
                <a16:creationId xmlns:a16="http://schemas.microsoft.com/office/drawing/2014/main" id="{E0C4F81B-EAF8-400D-B8ED-11359CE99EA2}"/>
              </a:ext>
            </a:extLst>
          </p:cNvPr>
          <p:cNvGraphicFramePr>
            <a:graphicFrameLocks/>
          </p:cNvGraphicFramePr>
          <p:nvPr>
            <p:extLst>
              <p:ext uri="{D42A27DB-BD31-4B8C-83A1-F6EECF244321}">
                <p14:modId xmlns:p14="http://schemas.microsoft.com/office/powerpoint/2010/main" val="85533314"/>
              </p:ext>
            </p:extLst>
          </p:nvPr>
        </p:nvGraphicFramePr>
        <p:xfrm>
          <a:off x="1143000" y="1189176"/>
          <a:ext cx="9402018" cy="4466833"/>
        </p:xfrm>
        <a:graphic>
          <a:graphicData uri="http://schemas.openxmlformats.org/drawingml/2006/table">
            <a:tbl>
              <a:tblPr>
                <a:tableStyleId>{B301B821-A1FF-4177-AEE7-76D212191A09}</a:tableStyleId>
              </a:tblPr>
              <a:tblGrid>
                <a:gridCol w="9402018">
                  <a:extLst>
                    <a:ext uri="{9D8B030D-6E8A-4147-A177-3AD203B41FA5}">
                      <a16:colId xmlns:a16="http://schemas.microsoft.com/office/drawing/2014/main" val="3612034401"/>
                    </a:ext>
                  </a:extLst>
                </a:gridCol>
              </a:tblGrid>
              <a:tr h="2851393">
                <a:tc>
                  <a:txBody>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'DC'</a:t>
                      </a:r>
                      <a:endParaRPr lang="en-US" sz="2000" dirty="0">
                        <a:solidFill>
                          <a:prstClr val="black"/>
                        </a:solidFill>
                        <a:latin typeface="Lucida Console" panose="020B0609040504020204" pitchFamily="49" charset="0"/>
                      </a:endParaRPr>
                    </a:p>
                    <a:p>
                      <a:r>
                        <a:rPr lang="en-US" sz="2000" dirty="0">
                          <a:solidFill>
                            <a:srgbClr val="0000FF"/>
                          </a:solidFill>
                          <a:latin typeface="Lucida Console" panose="020B0609040504020204" pitchFamily="49" charset="0"/>
                        </a:rPr>
                        <a:t>Restart-Computer</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00008B"/>
                          </a:solidFill>
                          <a:latin typeface="Lucida Console" panose="020B0609040504020204" pitchFamily="49" charset="0"/>
                        </a:rPr>
                        <a:t>Do</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"Waiting on restart: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srgbClr val="8B0000"/>
                          </a:solidFill>
                          <a:latin typeface="Lucida Console" panose="020B0609040504020204" pitchFamily="49" charset="0"/>
                        </a:rPr>
                        <a:t>"</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Start-Sleep</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-Seconds</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30</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Until</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Test-Connection</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-Quiet</a:t>
                      </a:r>
                      <a:r>
                        <a:rPr lang="en-US" sz="2000" dirty="0">
                          <a:solidFill>
                            <a:prstClr val="black"/>
                          </a:solidFill>
                          <a:latin typeface="Lucida Console" panose="020B0609040504020204" pitchFamily="49" charset="0"/>
                        </a:rPr>
                        <a:t>)</a:t>
                      </a:r>
                    </a:p>
                  </a:txBody>
                  <a:tcPr/>
                </a:tc>
                <a:extLst>
                  <a:ext uri="{0D108BD9-81ED-4DB2-BD59-A6C34878D82A}">
                    <a16:rowId xmlns:a16="http://schemas.microsoft.com/office/drawing/2014/main" val="2778563602"/>
                  </a:ext>
                </a:extLst>
              </a:tr>
              <a:tr h="1471687">
                <a:tc>
                  <a:txBody>
                    <a:bodyPr/>
                    <a:lstStyle/>
                    <a:p>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 </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F5F5F5"/>
                          </a:solidFill>
                          <a:latin typeface="Lucida Console" panose="020B0609040504020204" pitchFamily="49" charset="0"/>
                        </a:rPr>
                        <a:t>Waiting on restart: DC</a:t>
                      </a:r>
                    </a:p>
                    <a:p>
                      <a:pPr marL="0" marR="0" indent="0" defTabSz="914400" eaLnBrk="1" fontAlgn="auto" latinLnBrk="0" hangingPunct="1">
                        <a:lnSpc>
                          <a:spcPct val="100000"/>
                        </a:lnSpc>
                        <a:spcBef>
                          <a:spcPts val="0"/>
                        </a:spcBef>
                        <a:spcAft>
                          <a:spcPts val="0"/>
                        </a:spcAft>
                        <a:buClrTx/>
                        <a:buSzTx/>
                        <a:buFontTx/>
                        <a:buNone/>
                        <a:tabLst/>
                        <a:defRPr/>
                      </a:pP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ea typeface="+mn-ea"/>
                          <a:cs typeface="+mn-cs"/>
                        </a:rPr>
                        <a:t>PS C:\</a:t>
                      </a:r>
                    </a:p>
                  </a:txBody>
                  <a:tcPr>
                    <a:solidFill>
                      <a:srgbClr val="012456"/>
                    </a:solidFill>
                  </a:tcPr>
                </a:tc>
                <a:extLst>
                  <a:ext uri="{0D108BD9-81ED-4DB2-BD59-A6C34878D82A}">
                    <a16:rowId xmlns:a16="http://schemas.microsoft.com/office/drawing/2014/main" val="4192252526"/>
                  </a:ext>
                </a:extLst>
              </a:tr>
            </a:tbl>
          </a:graphicData>
        </a:graphic>
      </p:graphicFrame>
    </p:spTree>
    <p:extLst>
      <p:ext uri="{BB962C8B-B14F-4D97-AF65-F5344CB8AC3E}">
        <p14:creationId xmlns:p14="http://schemas.microsoft.com/office/powerpoint/2010/main" val="367537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HIDDEN - Slide49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Do While Loop &amp; Do Until Loop</a:t>
            </a:r>
            <a:endParaRPr lang="en-US" sz="3600" dirty="0">
              <a:solidFill>
                <a:schemeClr val="tx1"/>
              </a:solidFill>
            </a:endParaRPr>
          </a:p>
        </p:txBody>
      </p:sp>
    </p:spTree>
    <p:extLst>
      <p:ext uri="{BB962C8B-B14F-4D97-AF65-F5344CB8AC3E}">
        <p14:creationId xmlns:p14="http://schemas.microsoft.com/office/powerpoint/2010/main" val="24057142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19310329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74717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HIDDEN - Slide49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For and Foreach Loop</a:t>
            </a:r>
            <a:endParaRPr lang="en-US" dirty="0"/>
          </a:p>
        </p:txBody>
      </p:sp>
    </p:spTree>
    <p:extLst>
      <p:ext uri="{BB962C8B-B14F-4D97-AF65-F5344CB8AC3E}">
        <p14:creationId xmlns:p14="http://schemas.microsoft.com/office/powerpoint/2010/main" val="8507103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For Loop</a:t>
            </a:r>
            <a:endParaRPr lang="en-AU" dirty="0"/>
          </a:p>
        </p:txBody>
      </p:sp>
      <p:sp>
        <p:nvSpPr>
          <p:cNvPr id="2" name="Flowchart: Process 1"/>
          <p:cNvSpPr/>
          <p:nvPr/>
        </p:nvSpPr>
        <p:spPr>
          <a:xfrm>
            <a:off x="7450586" y="4376218"/>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Code</a:t>
            </a:r>
          </a:p>
        </p:txBody>
      </p:sp>
      <p:sp>
        <p:nvSpPr>
          <p:cNvPr id="3" name="Flowchart: Decision 2"/>
          <p:cNvSpPr/>
          <p:nvPr/>
        </p:nvSpPr>
        <p:spPr>
          <a:xfrm>
            <a:off x="3821019" y="4030106"/>
            <a:ext cx="3093331" cy="15615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cxnSpLocks/>
            <a:stCxn id="46" idx="2"/>
            <a:endCxn id="19" idx="0"/>
          </p:cNvCxnSpPr>
          <p:nvPr/>
        </p:nvCxnSpPr>
        <p:spPr>
          <a:xfrm>
            <a:off x="1132913" y="3795951"/>
            <a:ext cx="0" cy="59436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cxnSpLocks/>
            <a:stCxn id="3" idx="2"/>
            <a:endCxn id="35" idx="0"/>
          </p:cNvCxnSpPr>
          <p:nvPr/>
        </p:nvCxnSpPr>
        <p:spPr>
          <a:xfrm flipH="1">
            <a:off x="5367684" y="5591664"/>
            <a:ext cx="1" cy="47261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a:stCxn id="3" idx="3"/>
            <a:endCxn id="2" idx="1"/>
          </p:cNvCxnSpPr>
          <p:nvPr/>
        </p:nvCxnSpPr>
        <p:spPr>
          <a:xfrm flipV="1">
            <a:off x="6914350" y="4810884"/>
            <a:ext cx="536236"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cxnSpLocks/>
            <a:stCxn id="18" idx="0"/>
            <a:endCxn id="3" idx="0"/>
          </p:cNvCxnSpPr>
          <p:nvPr/>
        </p:nvCxnSpPr>
        <p:spPr>
          <a:xfrm rot="16200000" flipV="1">
            <a:off x="7914910" y="1482882"/>
            <a:ext cx="346113" cy="5440562"/>
          </a:xfrm>
          <a:prstGeom prst="bentConnector3">
            <a:avLst>
              <a:gd name="adj1" fmla="val 234967"/>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91302" y="4296201"/>
            <a:ext cx="617670" cy="461665"/>
          </a:xfrm>
          <a:prstGeom prst="rect">
            <a:avLst/>
          </a:prstGeom>
          <a:noFill/>
        </p:spPr>
        <p:txBody>
          <a:bodyPr wrap="none" rtlCol="0">
            <a:spAutoFit/>
          </a:bodyPr>
          <a:lstStyle/>
          <a:p>
            <a:r>
              <a:rPr lang="en-US" sz="2400" dirty="0">
                <a:solidFill>
                  <a:srgbClr val="525252"/>
                </a:solidFill>
              </a:rPr>
              <a:t>Yes</a:t>
            </a:r>
          </a:p>
        </p:txBody>
      </p:sp>
      <p:sp>
        <p:nvSpPr>
          <p:cNvPr id="32" name="TextBox 31"/>
          <p:cNvSpPr txBox="1"/>
          <p:nvPr/>
        </p:nvSpPr>
        <p:spPr>
          <a:xfrm>
            <a:off x="5544379" y="5483596"/>
            <a:ext cx="596638" cy="461665"/>
          </a:xfrm>
          <a:prstGeom prst="rect">
            <a:avLst/>
          </a:prstGeom>
          <a:noFill/>
        </p:spPr>
        <p:txBody>
          <a:bodyPr wrap="none" rtlCol="0">
            <a:spAutoFit/>
          </a:bodyPr>
          <a:lstStyle/>
          <a:p>
            <a:r>
              <a:rPr lang="en-US" sz="2400" dirty="0">
                <a:solidFill>
                  <a:srgbClr val="525252"/>
                </a:solidFill>
              </a:rPr>
              <a:t>No</a:t>
            </a:r>
          </a:p>
        </p:txBody>
      </p:sp>
      <p:sp>
        <p:nvSpPr>
          <p:cNvPr id="35" name="Flowchart: Terminator 34"/>
          <p:cNvSpPr/>
          <p:nvPr/>
        </p:nvSpPr>
        <p:spPr>
          <a:xfrm>
            <a:off x="4549537" y="6064276"/>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46" name="Flowchart: Terminator 45"/>
          <p:cNvSpPr/>
          <p:nvPr/>
        </p:nvSpPr>
        <p:spPr>
          <a:xfrm>
            <a:off x="314766" y="3242613"/>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sp>
        <p:nvSpPr>
          <p:cNvPr id="18" name="Flowchart: Process 17"/>
          <p:cNvSpPr/>
          <p:nvPr/>
        </p:nvSpPr>
        <p:spPr>
          <a:xfrm>
            <a:off x="9829800" y="4376219"/>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Increment</a:t>
            </a:r>
          </a:p>
        </p:txBody>
      </p:sp>
      <p:sp>
        <p:nvSpPr>
          <p:cNvPr id="19" name="Flowchart: Process 18"/>
          <p:cNvSpPr/>
          <p:nvPr/>
        </p:nvSpPr>
        <p:spPr>
          <a:xfrm>
            <a:off x="154466" y="4390319"/>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Initialize</a:t>
            </a:r>
          </a:p>
        </p:txBody>
      </p:sp>
      <p:cxnSp>
        <p:nvCxnSpPr>
          <p:cNvPr id="23" name="Straight Arrow Connector 22"/>
          <p:cNvCxnSpPr>
            <a:stCxn id="2" idx="3"/>
            <a:endCxn id="18" idx="1"/>
          </p:cNvCxnSpPr>
          <p:nvPr/>
        </p:nvCxnSpPr>
        <p:spPr>
          <a:xfrm>
            <a:off x="9407480" y="4810884"/>
            <a:ext cx="422320"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9" idx="3"/>
            <a:endCxn id="3" idx="1"/>
          </p:cNvCxnSpPr>
          <p:nvPr/>
        </p:nvCxnSpPr>
        <p:spPr>
          <a:xfrm flipV="1">
            <a:off x="2111360" y="4810885"/>
            <a:ext cx="1709659" cy="1410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1" name="Table 20">
            <a:extLst>
              <a:ext uri="{FF2B5EF4-FFF2-40B4-BE49-F238E27FC236}">
                <a16:creationId xmlns:a16="http://schemas.microsoft.com/office/drawing/2014/main" id="{39FFC023-43D7-4E75-9289-E47B54772070}"/>
              </a:ext>
            </a:extLst>
          </p:cNvPr>
          <p:cNvGraphicFramePr>
            <a:graphicFrameLocks noGrp="1"/>
          </p:cNvGraphicFramePr>
          <p:nvPr>
            <p:extLst>
              <p:ext uri="{D42A27DB-BD31-4B8C-83A1-F6EECF244321}">
                <p14:modId xmlns:p14="http://schemas.microsoft.com/office/powerpoint/2010/main" val="1003230437"/>
              </p:ext>
            </p:extLst>
          </p:nvPr>
        </p:nvGraphicFramePr>
        <p:xfrm>
          <a:off x="304800" y="1143571"/>
          <a:ext cx="11665296" cy="1798320"/>
        </p:xfrm>
        <a:graphic>
          <a:graphicData uri="http://schemas.openxmlformats.org/drawingml/2006/table">
            <a:tbl>
              <a:tblPr bandRow="1">
                <a:tableStyleId>{073A0DAA-6AF3-43AB-8588-CEC1D06C72B9}</a:tableStyleId>
              </a:tblPr>
              <a:tblGrid>
                <a:gridCol w="3733800">
                  <a:extLst>
                    <a:ext uri="{9D8B030D-6E8A-4147-A177-3AD203B41FA5}">
                      <a16:colId xmlns:a16="http://schemas.microsoft.com/office/drawing/2014/main" val="4041740269"/>
                    </a:ext>
                  </a:extLst>
                </a:gridCol>
                <a:gridCol w="7931496">
                  <a:extLst>
                    <a:ext uri="{9D8B030D-6E8A-4147-A177-3AD203B41FA5}">
                      <a16:colId xmlns:a16="http://schemas.microsoft.com/office/drawing/2014/main" val="2149174630"/>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For</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Runs script block while conditional test = true</a:t>
                      </a:r>
                    </a:p>
                    <a:p>
                      <a:r>
                        <a:rPr lang="en-AU" sz="2000" dirty="0"/>
                        <a:t>Useful</a:t>
                      </a:r>
                      <a:r>
                        <a:rPr lang="en-AU" sz="2000" baseline="0" dirty="0"/>
                        <a:t> when targeting a </a:t>
                      </a:r>
                      <a:r>
                        <a:rPr lang="en-AU" sz="2000" u="sng" baseline="0" dirty="0"/>
                        <a:t>subset</a:t>
                      </a:r>
                      <a:r>
                        <a:rPr lang="en-AU" sz="2000" baseline="0" dirty="0"/>
                        <a:t> of array values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49036872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kern="1200" dirty="0">
                          <a:solidFill>
                            <a:srgbClr val="F5F5F5"/>
                          </a:solidFill>
                          <a:latin typeface="Lucida Console" panose="020B0609040504020204" pitchFamily="49" charset="0"/>
                          <a:ea typeface="+mn-ea"/>
                          <a:cs typeface="+mn-cs"/>
                        </a:rPr>
                        <a:t>Syntax</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kern="1200" dirty="0">
                          <a:solidFill>
                            <a:srgbClr val="F5F5F5"/>
                          </a:solidFill>
                          <a:latin typeface="Lucida Console" panose="020B0609040504020204" pitchFamily="49" charset="0"/>
                          <a:ea typeface="+mn-ea"/>
                          <a:cs typeface="+mn-cs"/>
                        </a:rPr>
                        <a:t>For (&lt;</a:t>
                      </a:r>
                      <a:r>
                        <a:rPr lang="en-US" sz="2000" kern="1200" dirty="0" err="1">
                          <a:solidFill>
                            <a:srgbClr val="F5F5F5"/>
                          </a:solidFill>
                          <a:latin typeface="Lucida Console" panose="020B0609040504020204" pitchFamily="49" charset="0"/>
                          <a:ea typeface="+mn-ea"/>
                          <a:cs typeface="+mn-cs"/>
                        </a:rPr>
                        <a:t>init</a:t>
                      </a:r>
                      <a:r>
                        <a:rPr lang="en-US" sz="2000" kern="1200" dirty="0">
                          <a:solidFill>
                            <a:srgbClr val="F5F5F5"/>
                          </a:solidFill>
                          <a:latin typeface="Lucida Console" panose="020B0609040504020204" pitchFamily="49" charset="0"/>
                          <a:ea typeface="+mn-ea"/>
                          <a:cs typeface="+mn-cs"/>
                        </a:rPr>
                        <a:t>&gt;; &lt;condition&gt;; &lt;increment&gt;)           {&lt;statement list&gt;}</a:t>
                      </a:r>
                      <a:endParaRPr lang="en-AU" sz="2000" kern="1200" dirty="0">
                        <a:solidFill>
                          <a:srgbClr val="F5F5F5"/>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79278587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For</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err="1">
                          <a:solidFill>
                            <a:srgbClr val="D3D3D3"/>
                          </a:solidFill>
                          <a:latin typeface="Lucida Console" panose="020B0609040504020204" pitchFamily="49" charset="0"/>
                        </a:rPr>
                        <a:t>lt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10</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962955577"/>
                  </a:ext>
                </a:extLst>
              </a:tr>
            </a:tbl>
          </a:graphicData>
        </a:graphic>
      </p:graphicFrame>
    </p:spTree>
    <p:extLst>
      <p:ext uri="{BB962C8B-B14F-4D97-AF65-F5344CB8AC3E}">
        <p14:creationId xmlns:p14="http://schemas.microsoft.com/office/powerpoint/2010/main" val="6739624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5753-BF9B-477E-9582-E02E73EA7402}"/>
              </a:ext>
            </a:extLst>
          </p:cNvPr>
          <p:cNvSpPr>
            <a:spLocks noGrp="1"/>
          </p:cNvSpPr>
          <p:nvPr>
            <p:ph type="title"/>
          </p:nvPr>
        </p:nvSpPr>
        <p:spPr/>
        <p:txBody>
          <a:bodyPr>
            <a:normAutofit/>
          </a:bodyPr>
          <a:lstStyle/>
          <a:p>
            <a:r>
              <a:rPr lang="en-AU" dirty="0"/>
              <a:t>For</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1031230005"/>
              </p:ext>
            </p:extLst>
          </p:nvPr>
        </p:nvGraphicFramePr>
        <p:xfrm>
          <a:off x="685800" y="1600200"/>
          <a:ext cx="10985011" cy="3840480"/>
        </p:xfrm>
        <a:graphic>
          <a:graphicData uri="http://schemas.openxmlformats.org/drawingml/2006/table">
            <a:tbl>
              <a:tblPr>
                <a:tableStyleId>{B301B821-A1FF-4177-AEE7-76D212191A09}</a:tableStyleId>
              </a:tblPr>
              <a:tblGrid>
                <a:gridCol w="10985011">
                  <a:extLst>
                    <a:ext uri="{9D8B030D-6E8A-4147-A177-3AD203B41FA5}">
                      <a16:colId xmlns:a16="http://schemas.microsoft.com/office/drawing/2014/main" val="2760202700"/>
                    </a:ext>
                  </a:extLst>
                </a:gridCol>
              </a:tblGrid>
              <a:tr h="523240">
                <a:tc>
                  <a:txBody>
                    <a:bodyPr/>
                    <a:lstStyle/>
                    <a:p>
                      <a:r>
                        <a:rPr lang="en-US" sz="2400" dirty="0">
                          <a:solidFill>
                            <a:srgbClr val="FF4500"/>
                          </a:solidFill>
                          <a:latin typeface="Lucida Console" panose="020B0609040504020204" pitchFamily="49" charset="0"/>
                        </a:rPr>
                        <a:t>$Computers</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0000FF"/>
                          </a:solidFill>
                          <a:latin typeface="Lucida Console" panose="020B0609040504020204" pitchFamily="49" charset="0"/>
                        </a:rPr>
                        <a:t>Get-</a:t>
                      </a:r>
                      <a:r>
                        <a:rPr lang="en-US" sz="2400" dirty="0" err="1">
                          <a:solidFill>
                            <a:srgbClr val="0000FF"/>
                          </a:solidFill>
                          <a:latin typeface="Lucida Console" panose="020B0609040504020204" pitchFamily="49" charset="0"/>
                        </a:rPr>
                        <a:t>ADComputer</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-Filter</a:t>
                      </a:r>
                      <a:r>
                        <a:rPr lang="en-US" sz="2400" dirty="0">
                          <a:solidFill>
                            <a:prstClr val="black"/>
                          </a:solidFill>
                          <a:latin typeface="Lucida Console" panose="020B0609040504020204" pitchFamily="49" charset="0"/>
                        </a:rPr>
                        <a:t> {</a:t>
                      </a:r>
                      <a:r>
                        <a:rPr lang="en-US" sz="2400" dirty="0" err="1">
                          <a:solidFill>
                            <a:srgbClr val="0000FF"/>
                          </a:solidFill>
                          <a:latin typeface="Lucida Console" panose="020B0609040504020204" pitchFamily="49" charset="0"/>
                        </a:rPr>
                        <a:t>OperatingSystem</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-like</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"*server*"</a:t>
                      </a:r>
                      <a:r>
                        <a:rPr lang="en-US" sz="2400" dirty="0">
                          <a:solidFill>
                            <a:prstClr val="black"/>
                          </a:solidFill>
                          <a:latin typeface="Lucida Console" panose="020B0609040504020204" pitchFamily="49" charset="0"/>
                        </a:rPr>
                        <a:t>})</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Name</a:t>
                      </a:r>
                    </a:p>
                    <a:p>
                      <a:endParaRPr lang="en-US" sz="2400" dirty="0">
                        <a:solidFill>
                          <a:prstClr val="black"/>
                        </a:solidFill>
                        <a:latin typeface="Lucida Console" panose="020B0609040504020204" pitchFamily="49" charset="0"/>
                      </a:endParaRPr>
                    </a:p>
                    <a:p>
                      <a:r>
                        <a:rPr lang="en-US" sz="2400" dirty="0">
                          <a:solidFill>
                            <a:srgbClr val="00008B"/>
                          </a:solidFill>
                          <a:latin typeface="Lucida Console" panose="020B0609040504020204" pitchFamily="49" charset="0"/>
                        </a:rPr>
                        <a:t>For</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$i</a:t>
                      </a:r>
                      <a:r>
                        <a:rPr lang="en-US" sz="2400" dirty="0">
                          <a:solidFill>
                            <a:srgbClr val="A9A9A9"/>
                          </a:solidFill>
                          <a:latin typeface="Lucida Console" panose="020B0609040504020204" pitchFamily="49" charset="0"/>
                        </a:rPr>
                        <a:t>=</a:t>
                      </a:r>
                      <a:r>
                        <a:rPr lang="en-US" sz="2400" dirty="0">
                          <a:solidFill>
                            <a:srgbClr val="800080"/>
                          </a:solidFill>
                          <a:latin typeface="Lucida Console" panose="020B0609040504020204" pitchFamily="49" charset="0"/>
                        </a:rPr>
                        <a:t>0</a:t>
                      </a:r>
                      <a:r>
                        <a:rPr lang="en-US" sz="2400" dirty="0">
                          <a:solidFill>
                            <a:prstClr val="black"/>
                          </a:solidFill>
                          <a:latin typeface="Lucida Console" panose="020B0609040504020204" pitchFamily="49" charset="0"/>
                        </a:rPr>
                        <a:t> ; </a:t>
                      </a:r>
                      <a:r>
                        <a:rPr lang="en-US" sz="2400" dirty="0">
                          <a:solidFill>
                            <a:srgbClr val="FF4500"/>
                          </a:solidFill>
                          <a:latin typeface="Lucida Console" panose="020B0609040504020204" pitchFamily="49" charset="0"/>
                        </a:rPr>
                        <a:t>$i</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err="1">
                          <a:solidFill>
                            <a:srgbClr val="A9A9A9"/>
                          </a:solidFill>
                          <a:latin typeface="Lucida Console" panose="020B0609040504020204" pitchFamily="49" charset="0"/>
                        </a:rPr>
                        <a:t>lt</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Computers</a:t>
                      </a:r>
                      <a:r>
                        <a:rPr lang="en-US" sz="2400" dirty="0" err="1">
                          <a:solidFill>
                            <a:srgbClr val="A9A9A9"/>
                          </a:solidFill>
                          <a:latin typeface="Lucida Console" panose="020B0609040504020204" pitchFamily="49" charset="0"/>
                        </a:rPr>
                        <a:t>.</a:t>
                      </a:r>
                      <a:r>
                        <a:rPr lang="en-US" sz="2400" dirty="0" err="1">
                          <a:solidFill>
                            <a:prstClr val="black"/>
                          </a:solidFill>
                          <a:latin typeface="Lucida Console" panose="020B0609040504020204" pitchFamily="49" charset="0"/>
                        </a:rPr>
                        <a:t>Length</a:t>
                      </a:r>
                      <a:r>
                        <a:rPr lang="en-US" sz="2400" dirty="0">
                          <a:solidFill>
                            <a:prstClr val="black"/>
                          </a:solidFill>
                          <a:latin typeface="Lucida Console" panose="020B0609040504020204" pitchFamily="49" charset="0"/>
                        </a:rPr>
                        <a:t> ; </a:t>
                      </a:r>
                      <a:r>
                        <a:rPr lang="en-US" sz="2400" dirty="0">
                          <a:solidFill>
                            <a:srgbClr val="FF4500"/>
                          </a:solidFill>
                          <a:latin typeface="Lucida Console" panose="020B0609040504020204" pitchFamily="49" charset="0"/>
                        </a:rPr>
                        <a:t>$i</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"Computer </a:t>
                      </a:r>
                      <a:r>
                        <a:rPr lang="en-US" sz="2400" dirty="0">
                          <a:solidFill>
                            <a:prstClr val="black"/>
                          </a:solidFill>
                          <a:latin typeface="Lucida Console" panose="020B0609040504020204" pitchFamily="49" charset="0"/>
                        </a:rPr>
                        <a:t>$(</a:t>
                      </a:r>
                      <a:r>
                        <a:rPr lang="en-US" sz="2400" dirty="0">
                          <a:solidFill>
                            <a:srgbClr val="FF4500"/>
                          </a:solidFill>
                          <a:latin typeface="Lucida Console" panose="020B0609040504020204" pitchFamily="49" charset="0"/>
                        </a:rPr>
                        <a:t>$i</a:t>
                      </a:r>
                      <a:r>
                        <a:rPr lang="en-US" sz="2400" dirty="0">
                          <a:solidFill>
                            <a:srgbClr val="A9A9A9"/>
                          </a:solidFill>
                          <a:latin typeface="Lucida Console" panose="020B0609040504020204" pitchFamily="49" charset="0"/>
                        </a:rPr>
                        <a:t>+</a:t>
                      </a:r>
                      <a:r>
                        <a:rPr lang="en-US" sz="2400" dirty="0">
                          <a:solidFill>
                            <a:srgbClr val="800080"/>
                          </a:solidFill>
                          <a:latin typeface="Lucida Console" panose="020B0609040504020204" pitchFamily="49" charset="0"/>
                        </a:rPr>
                        <a:t>1</a:t>
                      </a:r>
                      <a:r>
                        <a:rPr lang="en-US" sz="2400" dirty="0">
                          <a:solidFill>
                            <a:prstClr val="black"/>
                          </a:solidFill>
                          <a:latin typeface="Lucida Console" panose="020B0609040504020204" pitchFamily="49" charset="0"/>
                        </a:rPr>
                        <a:t>)</a:t>
                      </a:r>
                      <a:r>
                        <a:rPr lang="en-US" sz="2400" dirty="0">
                          <a:solidFill>
                            <a:srgbClr val="8B0000"/>
                          </a:solidFill>
                          <a:latin typeface="Lucida Console" panose="020B0609040504020204" pitchFamily="49" charset="0"/>
                        </a:rPr>
                        <a:t>: </a:t>
                      </a:r>
                      <a:r>
                        <a:rPr lang="en-US" sz="2400" dirty="0">
                          <a:solidFill>
                            <a:prstClr val="black"/>
                          </a:solidFill>
                          <a:latin typeface="Lucida Console" panose="020B0609040504020204" pitchFamily="49" charset="0"/>
                        </a:rPr>
                        <a:t>$(</a:t>
                      </a:r>
                      <a:r>
                        <a:rPr lang="en-US" sz="2400" dirty="0">
                          <a:solidFill>
                            <a:srgbClr val="FF4500"/>
                          </a:solidFill>
                          <a:latin typeface="Lucida Console" panose="020B0609040504020204" pitchFamily="49" charset="0"/>
                        </a:rPr>
                        <a:t>$Computers</a:t>
                      </a:r>
                      <a:r>
                        <a:rPr lang="en-US" sz="2400" dirty="0">
                          <a:solidFill>
                            <a:srgbClr val="A9A9A9"/>
                          </a:solidFill>
                          <a:latin typeface="Lucida Console" panose="020B0609040504020204" pitchFamily="49" charset="0"/>
                        </a:rPr>
                        <a:t>[</a:t>
                      </a:r>
                      <a:r>
                        <a:rPr lang="en-US" sz="2400" dirty="0">
                          <a:solidFill>
                            <a:srgbClr val="FF4500"/>
                          </a:solidFill>
                          <a:latin typeface="Lucida Console" panose="020B0609040504020204" pitchFamily="49" charset="0"/>
                        </a:rPr>
                        <a:t>$i</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a:t>
                      </a:r>
                      <a:r>
                        <a:rPr lang="en-US" sz="2400" dirty="0">
                          <a:solidFill>
                            <a:srgbClr val="8B0000"/>
                          </a:solidFill>
                          <a:latin typeface="Lucida Console" panose="020B0609040504020204" pitchFamily="49" charset="0"/>
                        </a:rPr>
                        <a:t>"</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 </a:t>
                      </a:r>
                    </a:p>
                    <a:p>
                      <a:endParaRPr lang="en-US" sz="2400" dirty="0">
                        <a:solidFill>
                          <a:prstClr val="black"/>
                        </a:solidFill>
                        <a:latin typeface="Lucida Console" panose="020B0609040504020204" pitchFamily="49" charset="0"/>
                      </a:endParaRPr>
                    </a:p>
                  </a:txBody>
                  <a:tcPr/>
                </a:tc>
                <a:extLst>
                  <a:ext uri="{0D108BD9-81ED-4DB2-BD59-A6C34878D82A}">
                    <a16:rowId xmlns:a16="http://schemas.microsoft.com/office/drawing/2014/main" val="4289750540"/>
                  </a:ext>
                </a:extLst>
              </a:tr>
              <a:tr h="370840">
                <a:tc>
                  <a:txBody>
                    <a:bodyPr/>
                    <a:lstStyle/>
                    <a:p>
                      <a:r>
                        <a:rPr lang="en-US" sz="2400" dirty="0">
                          <a:solidFill>
                            <a:srgbClr val="F5F5F5"/>
                          </a:solidFill>
                          <a:latin typeface="Lucida Console" panose="020B0609040504020204" pitchFamily="49" charset="0"/>
                        </a:rPr>
                        <a:t>Computer 1: DC</a:t>
                      </a:r>
                    </a:p>
                    <a:p>
                      <a:r>
                        <a:rPr lang="en-US" sz="2400" dirty="0">
                          <a:solidFill>
                            <a:srgbClr val="F5F5F5"/>
                          </a:solidFill>
                          <a:latin typeface="Lucida Console" panose="020B0609040504020204" pitchFamily="49" charset="0"/>
                        </a:rPr>
                        <a:t>Computer 2: MS </a:t>
                      </a:r>
                    </a:p>
                  </a:txBody>
                  <a:tcPr>
                    <a:solidFill>
                      <a:srgbClr val="012456"/>
                    </a:solidFill>
                  </a:tcPr>
                </a:tc>
                <a:extLst>
                  <a:ext uri="{0D108BD9-81ED-4DB2-BD59-A6C34878D82A}">
                    <a16:rowId xmlns:a16="http://schemas.microsoft.com/office/drawing/2014/main" val="1266800309"/>
                  </a:ext>
                </a:extLst>
              </a:tr>
            </a:tbl>
          </a:graphicData>
        </a:graphic>
      </p:graphicFrame>
    </p:spTree>
    <p:extLst>
      <p:ext uri="{BB962C8B-B14F-4D97-AF65-F5344CB8AC3E}">
        <p14:creationId xmlns:p14="http://schemas.microsoft.com/office/powerpoint/2010/main" val="10442748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err="1"/>
              <a:t>ForEach</a:t>
            </a:r>
            <a:r>
              <a:rPr lang="en-AU" dirty="0"/>
              <a:t> Loop</a:t>
            </a:r>
          </a:p>
        </p:txBody>
      </p:sp>
      <p:sp>
        <p:nvSpPr>
          <p:cNvPr id="2" name="Flowchart: Process 1"/>
          <p:cNvSpPr/>
          <p:nvPr/>
        </p:nvSpPr>
        <p:spPr>
          <a:xfrm>
            <a:off x="6122504" y="4054654"/>
            <a:ext cx="2861187"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Set Value of $&lt;item&gt; to current array/collection element</a:t>
            </a:r>
          </a:p>
        </p:txBody>
      </p:sp>
      <p:sp>
        <p:nvSpPr>
          <p:cNvPr id="3" name="Flowchart: Decision 2"/>
          <p:cNvSpPr/>
          <p:nvPr/>
        </p:nvSpPr>
        <p:spPr>
          <a:xfrm>
            <a:off x="2573008" y="3848641"/>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Items in Array?</a:t>
            </a:r>
          </a:p>
        </p:txBody>
      </p:sp>
      <p:cxnSp>
        <p:nvCxnSpPr>
          <p:cNvPr id="7" name="Straight Arrow Connector 6"/>
          <p:cNvCxnSpPr>
            <a:stCxn id="46" idx="3"/>
            <a:endCxn id="3" idx="1"/>
          </p:cNvCxnSpPr>
          <p:nvPr/>
        </p:nvCxnSpPr>
        <p:spPr>
          <a:xfrm flipV="1">
            <a:off x="2150688" y="4489320"/>
            <a:ext cx="422320"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3" idx="2"/>
            <a:endCxn id="35" idx="0"/>
          </p:cNvCxnSpPr>
          <p:nvPr/>
        </p:nvCxnSpPr>
        <p:spPr>
          <a:xfrm>
            <a:off x="3908513" y="5129999"/>
            <a:ext cx="0" cy="5265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2" idx="1"/>
          </p:cNvCxnSpPr>
          <p:nvPr/>
        </p:nvCxnSpPr>
        <p:spPr>
          <a:xfrm>
            <a:off x="5244018" y="4489320"/>
            <a:ext cx="878486"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8" idx="0"/>
            <a:endCxn id="3" idx="0"/>
          </p:cNvCxnSpPr>
          <p:nvPr/>
        </p:nvCxnSpPr>
        <p:spPr>
          <a:xfrm rot="16200000" flipV="1">
            <a:off x="7148313" y="608842"/>
            <a:ext cx="206015" cy="6685613"/>
          </a:xfrm>
          <a:prstGeom prst="bentConnector3">
            <a:avLst>
              <a:gd name="adj1" fmla="val 346048"/>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247253" y="4054656"/>
            <a:ext cx="617670" cy="461665"/>
          </a:xfrm>
          <a:prstGeom prst="rect">
            <a:avLst/>
          </a:prstGeom>
          <a:noFill/>
        </p:spPr>
        <p:txBody>
          <a:bodyPr wrap="none" rtlCol="0">
            <a:spAutoFit/>
          </a:bodyPr>
          <a:lstStyle/>
          <a:p>
            <a:r>
              <a:rPr lang="en-US" sz="2400" dirty="0">
                <a:solidFill>
                  <a:srgbClr val="525252"/>
                </a:solidFill>
              </a:rPr>
              <a:t>Yes</a:t>
            </a:r>
          </a:p>
        </p:txBody>
      </p:sp>
      <p:sp>
        <p:nvSpPr>
          <p:cNvPr id="32" name="TextBox 31"/>
          <p:cNvSpPr txBox="1"/>
          <p:nvPr/>
        </p:nvSpPr>
        <p:spPr>
          <a:xfrm>
            <a:off x="3908514" y="5127559"/>
            <a:ext cx="596638" cy="461665"/>
          </a:xfrm>
          <a:prstGeom prst="rect">
            <a:avLst/>
          </a:prstGeom>
          <a:noFill/>
        </p:spPr>
        <p:txBody>
          <a:bodyPr wrap="none" rtlCol="0">
            <a:spAutoFit/>
          </a:bodyPr>
          <a:lstStyle/>
          <a:p>
            <a:r>
              <a:rPr lang="en-US" sz="2400" dirty="0">
                <a:solidFill>
                  <a:srgbClr val="525252"/>
                </a:solidFill>
              </a:rPr>
              <a:t>No</a:t>
            </a:r>
          </a:p>
        </p:txBody>
      </p:sp>
      <p:sp>
        <p:nvSpPr>
          <p:cNvPr id="35" name="Flowchart: Terminator 34"/>
          <p:cNvSpPr/>
          <p:nvPr/>
        </p:nvSpPr>
        <p:spPr>
          <a:xfrm>
            <a:off x="3090366"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46" name="Flowchart: Terminator 45"/>
          <p:cNvSpPr/>
          <p:nvPr/>
        </p:nvSpPr>
        <p:spPr>
          <a:xfrm>
            <a:off x="514394" y="421265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sp>
        <p:nvSpPr>
          <p:cNvPr id="18" name="Flowchart: Process 17"/>
          <p:cNvSpPr/>
          <p:nvPr/>
        </p:nvSpPr>
        <p:spPr>
          <a:xfrm>
            <a:off x="9615679" y="4054656"/>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Code</a:t>
            </a:r>
          </a:p>
        </p:txBody>
      </p:sp>
      <p:cxnSp>
        <p:nvCxnSpPr>
          <p:cNvPr id="23" name="Straight Arrow Connector 22"/>
          <p:cNvCxnSpPr>
            <a:stCxn id="2" idx="3"/>
            <a:endCxn id="18" idx="1"/>
          </p:cNvCxnSpPr>
          <p:nvPr/>
        </p:nvCxnSpPr>
        <p:spPr>
          <a:xfrm>
            <a:off x="8983691" y="4489320"/>
            <a:ext cx="631988" cy="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1" name="Table 20">
            <a:extLst>
              <a:ext uri="{FF2B5EF4-FFF2-40B4-BE49-F238E27FC236}">
                <a16:creationId xmlns:a16="http://schemas.microsoft.com/office/drawing/2014/main" id="{B887D17C-E83B-4305-8DA6-71FC7804D193}"/>
              </a:ext>
            </a:extLst>
          </p:cNvPr>
          <p:cNvGraphicFramePr>
            <a:graphicFrameLocks noGrp="1"/>
          </p:cNvGraphicFramePr>
          <p:nvPr>
            <p:extLst>
              <p:ext uri="{D42A27DB-BD31-4B8C-83A1-F6EECF244321}">
                <p14:modId xmlns:p14="http://schemas.microsoft.com/office/powerpoint/2010/main" val="749420998"/>
              </p:ext>
            </p:extLst>
          </p:nvPr>
        </p:nvGraphicFramePr>
        <p:xfrm>
          <a:off x="304800" y="1483404"/>
          <a:ext cx="11741698" cy="1188720"/>
        </p:xfrm>
        <a:graphic>
          <a:graphicData uri="http://schemas.openxmlformats.org/drawingml/2006/table">
            <a:tbl>
              <a:tblPr bandRow="1">
                <a:tableStyleId>{073A0DAA-6AF3-43AB-8588-CEC1D06C72B9}</a:tableStyleId>
              </a:tblPr>
              <a:tblGrid>
                <a:gridCol w="1402080">
                  <a:extLst>
                    <a:ext uri="{9D8B030D-6E8A-4147-A177-3AD203B41FA5}">
                      <a16:colId xmlns:a16="http://schemas.microsoft.com/office/drawing/2014/main" val="583079699"/>
                    </a:ext>
                  </a:extLst>
                </a:gridCol>
                <a:gridCol w="10339618">
                  <a:extLst>
                    <a:ext uri="{9D8B030D-6E8A-4147-A177-3AD203B41FA5}">
                      <a16:colId xmlns:a16="http://schemas.microsoft.com/office/drawing/2014/main" val="3748089758"/>
                    </a:ext>
                  </a:extLst>
                </a:gridCol>
              </a:tblGrid>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err="1"/>
                        <a:t>ForEach</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Good</a:t>
                      </a:r>
                      <a:r>
                        <a:rPr lang="en-AU" sz="2000" baseline="0" dirty="0"/>
                        <a:t> when targeting </a:t>
                      </a:r>
                      <a:r>
                        <a:rPr lang="en-AU" sz="2000" u="sng" baseline="0" dirty="0"/>
                        <a:t>all</a:t>
                      </a:r>
                      <a:r>
                        <a:rPr lang="en-AU" sz="2000" baseline="0" dirty="0"/>
                        <a:t> array values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3705712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Syntax</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kern="1200" dirty="0" err="1">
                          <a:solidFill>
                            <a:srgbClr val="F5F5F5"/>
                          </a:solidFill>
                          <a:latin typeface="Lucida Console" panose="020B0609040504020204" pitchFamily="49" charset="0"/>
                          <a:ea typeface="+mn-ea"/>
                          <a:cs typeface="+mn-cs"/>
                        </a:rPr>
                        <a:t>ForEach</a:t>
                      </a:r>
                      <a:r>
                        <a:rPr lang="en-US" sz="2000" kern="1200" dirty="0">
                          <a:solidFill>
                            <a:srgbClr val="F5F5F5"/>
                          </a:solidFill>
                          <a:latin typeface="Lucida Console" panose="020B0609040504020204" pitchFamily="49" charset="0"/>
                          <a:ea typeface="+mn-ea"/>
                          <a:cs typeface="+mn-cs"/>
                        </a:rPr>
                        <a:t> ($&lt;item&gt; in $&lt;collection&gt;){&lt;statement list&gt;}</a:t>
                      </a:r>
                      <a:endParaRPr lang="en-AU" sz="2000" kern="1200" dirty="0">
                        <a:solidFill>
                          <a:srgbClr val="F5F5F5"/>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err="1">
                          <a:solidFill>
                            <a:srgbClr val="E0FFFF"/>
                          </a:solidFill>
                          <a:latin typeface="Lucida Console" panose="020B0609040504020204" pitchFamily="49" charset="0"/>
                        </a:rPr>
                        <a:t>ForEach</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$file</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in</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-File</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$file</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name} </a:t>
                      </a:r>
                    </a:p>
                  </a:txBody>
                  <a:tcPr>
                    <a:solidFill>
                      <a:srgbClr val="012456"/>
                    </a:solidFill>
                  </a:tcPr>
                </a:tc>
                <a:extLst>
                  <a:ext uri="{0D108BD9-81ED-4DB2-BD59-A6C34878D82A}">
                    <a16:rowId xmlns:a16="http://schemas.microsoft.com/office/drawing/2014/main" val="1950860008"/>
                  </a:ext>
                </a:extLst>
              </a:tr>
            </a:tbl>
          </a:graphicData>
        </a:graphic>
      </p:graphicFrame>
    </p:spTree>
    <p:extLst>
      <p:ext uri="{BB962C8B-B14F-4D97-AF65-F5344CB8AC3E}">
        <p14:creationId xmlns:p14="http://schemas.microsoft.com/office/powerpoint/2010/main" val="23039426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F9FE-6E71-4724-84CE-73291D30ADD7}"/>
              </a:ext>
            </a:extLst>
          </p:cNvPr>
          <p:cNvSpPr>
            <a:spLocks noGrp="1"/>
          </p:cNvSpPr>
          <p:nvPr>
            <p:ph type="title"/>
          </p:nvPr>
        </p:nvSpPr>
        <p:spPr/>
        <p:txBody>
          <a:bodyPr>
            <a:normAutofit/>
          </a:bodyPr>
          <a:lstStyle/>
          <a:p>
            <a:r>
              <a:rPr lang="en-AU" dirty="0" err="1"/>
              <a:t>ForEach</a:t>
            </a:r>
            <a:r>
              <a:rPr lang="en-AU" dirty="0"/>
              <a:t> Loop</a:t>
            </a:r>
            <a:endParaRPr lang="en-US" dirty="0"/>
          </a:p>
        </p:txBody>
      </p:sp>
      <p:graphicFrame>
        <p:nvGraphicFramePr>
          <p:cNvPr id="4" name="Content Placeholder 5">
            <a:extLst>
              <a:ext uri="{FF2B5EF4-FFF2-40B4-BE49-F238E27FC236}">
                <a16:creationId xmlns:a16="http://schemas.microsoft.com/office/drawing/2014/main" id="{0CF7E9FB-E374-416E-A278-2E9B94A03C20}"/>
              </a:ext>
            </a:extLst>
          </p:cNvPr>
          <p:cNvGraphicFramePr>
            <a:graphicFrameLocks/>
          </p:cNvGraphicFramePr>
          <p:nvPr>
            <p:extLst>
              <p:ext uri="{D42A27DB-BD31-4B8C-83A1-F6EECF244321}">
                <p14:modId xmlns:p14="http://schemas.microsoft.com/office/powerpoint/2010/main" val="3022429859"/>
              </p:ext>
            </p:extLst>
          </p:nvPr>
        </p:nvGraphicFramePr>
        <p:xfrm>
          <a:off x="1647179" y="1447800"/>
          <a:ext cx="9020821" cy="4754880"/>
        </p:xfrm>
        <a:graphic>
          <a:graphicData uri="http://schemas.openxmlformats.org/drawingml/2006/table">
            <a:tbl>
              <a:tblPr>
                <a:tableStyleId>{B301B821-A1FF-4177-AEE7-76D212191A09}</a:tableStyleId>
              </a:tblPr>
              <a:tblGrid>
                <a:gridCol w="9020821">
                  <a:extLst>
                    <a:ext uri="{9D8B030D-6E8A-4147-A177-3AD203B41FA5}">
                      <a16:colId xmlns:a16="http://schemas.microsoft.com/office/drawing/2014/main" val="223224336"/>
                    </a:ext>
                  </a:extLst>
                </a:gridCol>
              </a:tblGrid>
              <a:tr h="370840">
                <a:tc>
                  <a:txBody>
                    <a:bodyPr/>
                    <a:lstStyle/>
                    <a:p>
                      <a:r>
                        <a:rPr lang="en-US" sz="2000" dirty="0">
                          <a:solidFill>
                            <a:srgbClr val="FF4500"/>
                          </a:solidFill>
                          <a:latin typeface="Lucida Console" panose="020B0609040504020204" pitchFamily="49" charset="0"/>
                        </a:rPr>
                        <a:t>$Services</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endParaRPr lang="en-US" sz="2000" dirty="0">
                        <a:solidFill>
                          <a:prstClr val="black"/>
                        </a:solidFill>
                        <a:latin typeface="Lucida Console" panose="020B0609040504020204" pitchFamily="49" charset="0"/>
                      </a:endParaRPr>
                    </a:p>
                    <a:p>
                      <a:r>
                        <a:rPr lang="en-US" sz="2000" dirty="0">
                          <a:solidFill>
                            <a:srgbClr val="8B0000"/>
                          </a:solidFill>
                          <a:latin typeface="Lucida Console" panose="020B0609040504020204" pitchFamily="49" charset="0"/>
                        </a:rPr>
                        <a:t>'There are a total of '</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Services</a:t>
                      </a:r>
                      <a:r>
                        <a:rPr lang="en-US" sz="2000" dirty="0" err="1">
                          <a:solidFill>
                            <a:srgbClr val="A9A9A9"/>
                          </a:solidFill>
                          <a:latin typeface="Lucida Console" panose="020B0609040504020204" pitchFamily="49" charset="0"/>
                        </a:rPr>
                        <a:t>.</a:t>
                      </a:r>
                      <a:r>
                        <a:rPr lang="en-US" sz="2000" dirty="0" err="1">
                          <a:solidFill>
                            <a:prstClr val="black"/>
                          </a:solidFill>
                          <a:latin typeface="Lucida Console" panose="020B0609040504020204" pitchFamily="49" charset="0"/>
                        </a:rPr>
                        <a:t>Count</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 services.'</a:t>
                      </a:r>
                      <a:endParaRPr lang="en-US" sz="2000" dirty="0">
                        <a:solidFill>
                          <a:prstClr val="black"/>
                        </a:solidFill>
                        <a:latin typeface="Lucida Console" panose="020B0609040504020204" pitchFamily="49" charset="0"/>
                      </a:endParaRPr>
                    </a:p>
                    <a:p>
                      <a:r>
                        <a:rPr lang="en-US" sz="2000" dirty="0" err="1">
                          <a:solidFill>
                            <a:srgbClr val="00008B"/>
                          </a:solidFill>
                          <a:latin typeface="Lucida Console" panose="020B0609040504020204" pitchFamily="49" charset="0"/>
                        </a:rPr>
                        <a:t>ForEach</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$Service</a:t>
                      </a: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in</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$Services</a:t>
                      </a:r>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Service</a:t>
                      </a:r>
                      <a:r>
                        <a:rPr lang="en-US" sz="2000" dirty="0" err="1">
                          <a:solidFill>
                            <a:srgbClr val="A9A9A9"/>
                          </a:solidFill>
                          <a:latin typeface="Lucida Console" panose="020B0609040504020204" pitchFamily="49" charset="0"/>
                        </a:rPr>
                        <a:t>.</a:t>
                      </a:r>
                      <a:r>
                        <a:rPr lang="en-US" sz="2000" dirty="0" err="1">
                          <a:solidFill>
                            <a:prstClr val="black"/>
                          </a:solidFill>
                          <a:latin typeface="Lucida Console" panose="020B0609040504020204" pitchFamily="49" charset="0"/>
                        </a:rPr>
                        <a:t>Name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 is '</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Service</a:t>
                      </a:r>
                      <a:r>
                        <a:rPr lang="en-US" sz="2000" dirty="0" err="1">
                          <a:solidFill>
                            <a:srgbClr val="A9A9A9"/>
                          </a:solidFill>
                          <a:latin typeface="Lucida Console" panose="020B0609040504020204" pitchFamily="49" charset="0"/>
                        </a:rPr>
                        <a:t>.</a:t>
                      </a:r>
                      <a:r>
                        <a:rPr lang="en-US" sz="2000" dirty="0" err="1">
                          <a:solidFill>
                            <a:prstClr val="black"/>
                          </a:solidFill>
                          <a:latin typeface="Lucida Console" panose="020B0609040504020204" pitchFamily="49" charset="0"/>
                        </a:rPr>
                        <a:t>Status</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txBody>
                  <a:tcPr/>
                </a:tc>
                <a:extLst>
                  <a:ext uri="{0D108BD9-81ED-4DB2-BD59-A6C34878D82A}">
                    <a16:rowId xmlns:a16="http://schemas.microsoft.com/office/drawing/2014/main" val="529653856"/>
                  </a:ext>
                </a:extLst>
              </a:tr>
              <a:tr h="370840">
                <a:tc>
                  <a:txBody>
                    <a:bodyPr/>
                    <a:lstStyle/>
                    <a:p>
                      <a:r>
                        <a:rPr lang="en-US" sz="2000" dirty="0">
                          <a:solidFill>
                            <a:srgbClr val="F5F5F5"/>
                          </a:solidFill>
                          <a:latin typeface="Lucida Console" panose="020B0609040504020204" pitchFamily="49" charset="0"/>
                        </a:rPr>
                        <a:t>There are a total of 167 services.</a:t>
                      </a:r>
                    </a:p>
                    <a:p>
                      <a:r>
                        <a:rPr lang="en-US" sz="2000" dirty="0" err="1">
                          <a:solidFill>
                            <a:srgbClr val="F5F5F5"/>
                          </a:solidFill>
                          <a:latin typeface="Lucida Console" panose="020B0609040504020204" pitchFamily="49" charset="0"/>
                        </a:rPr>
                        <a:t>AeLookupSvc</a:t>
                      </a:r>
                      <a:r>
                        <a:rPr lang="en-US" sz="2000" dirty="0">
                          <a:solidFill>
                            <a:srgbClr val="F5F5F5"/>
                          </a:solidFill>
                          <a:latin typeface="Lucida Console" panose="020B0609040504020204" pitchFamily="49" charset="0"/>
                        </a:rPr>
                        <a:t> is Stopped</a:t>
                      </a:r>
                    </a:p>
                    <a:p>
                      <a:r>
                        <a:rPr lang="en-US" sz="2000" dirty="0">
                          <a:solidFill>
                            <a:srgbClr val="F5F5F5"/>
                          </a:solidFill>
                          <a:latin typeface="Lucida Console" panose="020B0609040504020204" pitchFamily="49" charset="0"/>
                        </a:rPr>
                        <a:t>ALG is Stopped</a:t>
                      </a:r>
                    </a:p>
                    <a:p>
                      <a:r>
                        <a:rPr lang="en-US" sz="2000" dirty="0" err="1">
                          <a:solidFill>
                            <a:srgbClr val="F5F5F5"/>
                          </a:solidFill>
                          <a:latin typeface="Lucida Console" panose="020B0609040504020204" pitchFamily="49" charset="0"/>
                        </a:rPr>
                        <a:t>AppIDSvc</a:t>
                      </a:r>
                      <a:r>
                        <a:rPr lang="en-US" sz="2000" dirty="0">
                          <a:solidFill>
                            <a:srgbClr val="F5F5F5"/>
                          </a:solidFill>
                          <a:latin typeface="Lucida Console" panose="020B0609040504020204" pitchFamily="49" charset="0"/>
                        </a:rPr>
                        <a:t> is Stopped</a:t>
                      </a:r>
                    </a:p>
                    <a:p>
                      <a:r>
                        <a:rPr lang="en-US" sz="2000" dirty="0" err="1">
                          <a:solidFill>
                            <a:srgbClr val="F5F5F5"/>
                          </a:solidFill>
                          <a:latin typeface="Lucida Console" panose="020B0609040504020204" pitchFamily="49" charset="0"/>
                        </a:rPr>
                        <a:t>Appinfo</a:t>
                      </a:r>
                      <a:r>
                        <a:rPr lang="en-US" sz="2000" dirty="0">
                          <a:solidFill>
                            <a:srgbClr val="F5F5F5"/>
                          </a:solidFill>
                          <a:latin typeface="Lucida Console" panose="020B0609040504020204" pitchFamily="49" charset="0"/>
                        </a:rPr>
                        <a:t> is Stopped</a:t>
                      </a:r>
                    </a:p>
                    <a:p>
                      <a:r>
                        <a:rPr lang="en-US" sz="2000" dirty="0" err="1">
                          <a:solidFill>
                            <a:srgbClr val="F5F5F5"/>
                          </a:solidFill>
                          <a:latin typeface="Lucida Console" panose="020B0609040504020204" pitchFamily="49" charset="0"/>
                        </a:rPr>
                        <a:t>AppMgmt</a:t>
                      </a:r>
                      <a:r>
                        <a:rPr lang="en-US" sz="2000" dirty="0">
                          <a:solidFill>
                            <a:srgbClr val="F5F5F5"/>
                          </a:solidFill>
                          <a:latin typeface="Lucida Console" panose="020B0609040504020204" pitchFamily="49" charset="0"/>
                        </a:rPr>
                        <a:t> is Stopped</a:t>
                      </a:r>
                    </a:p>
                    <a:p>
                      <a:r>
                        <a:rPr lang="en-US" sz="2000" dirty="0" err="1">
                          <a:solidFill>
                            <a:srgbClr val="F5F5F5"/>
                          </a:solidFill>
                          <a:latin typeface="Lucida Console" panose="020B0609040504020204" pitchFamily="49" charset="0"/>
                        </a:rPr>
                        <a:t>AppReadiness</a:t>
                      </a:r>
                      <a:r>
                        <a:rPr lang="en-US" sz="2000" dirty="0">
                          <a:solidFill>
                            <a:srgbClr val="F5F5F5"/>
                          </a:solidFill>
                          <a:latin typeface="Lucida Console" panose="020B0609040504020204" pitchFamily="49" charset="0"/>
                        </a:rPr>
                        <a:t> is Stopped</a:t>
                      </a:r>
                    </a:p>
                    <a:p>
                      <a:r>
                        <a:rPr lang="en-US" sz="2000" dirty="0" err="1">
                          <a:solidFill>
                            <a:srgbClr val="F5F5F5"/>
                          </a:solidFill>
                          <a:latin typeface="Lucida Console" panose="020B0609040504020204" pitchFamily="49" charset="0"/>
                        </a:rPr>
                        <a:t>AppXSvc</a:t>
                      </a:r>
                      <a:r>
                        <a:rPr lang="en-US" sz="2000" dirty="0">
                          <a:solidFill>
                            <a:srgbClr val="F5F5F5"/>
                          </a:solidFill>
                          <a:latin typeface="Lucida Console" panose="020B0609040504020204" pitchFamily="49" charset="0"/>
                        </a:rPr>
                        <a:t> is Stopped</a:t>
                      </a:r>
                    </a:p>
                    <a:p>
                      <a:r>
                        <a:rPr lang="en-US" sz="2000" dirty="0">
                          <a:solidFill>
                            <a:srgbClr val="F5F5F5"/>
                          </a:solidFill>
                          <a:latin typeface="Lucida Console" panose="020B0609040504020204" pitchFamily="49" charset="0"/>
                          <a:ea typeface="+mn-ea"/>
                          <a:cs typeface="+mn-cs"/>
                        </a:rPr>
                        <a:t>... </a:t>
                      </a:r>
                    </a:p>
                  </a:txBody>
                  <a:tcPr>
                    <a:solidFill>
                      <a:srgbClr val="012456"/>
                    </a:solidFill>
                  </a:tcPr>
                </a:tc>
                <a:extLst>
                  <a:ext uri="{0D108BD9-81ED-4DB2-BD59-A6C34878D82A}">
                    <a16:rowId xmlns:a16="http://schemas.microsoft.com/office/drawing/2014/main" val="1252196034"/>
                  </a:ext>
                </a:extLst>
              </a:tr>
            </a:tbl>
          </a:graphicData>
        </a:graphic>
      </p:graphicFrame>
    </p:spTree>
    <p:extLst>
      <p:ext uri="{BB962C8B-B14F-4D97-AF65-F5344CB8AC3E}">
        <p14:creationId xmlns:p14="http://schemas.microsoft.com/office/powerpoint/2010/main" val="12884712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HIDDEN - Slide50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For and Foreach Loop</a:t>
            </a:r>
            <a:endParaRPr lang="en-US" sz="3600" dirty="0">
              <a:solidFill>
                <a:schemeClr val="tx1"/>
              </a:solidFill>
            </a:endParaRPr>
          </a:p>
        </p:txBody>
      </p:sp>
    </p:spTree>
    <p:extLst>
      <p:ext uri="{BB962C8B-B14F-4D97-AF65-F5344CB8AC3E}">
        <p14:creationId xmlns:p14="http://schemas.microsoft.com/office/powerpoint/2010/main" val="34640870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HIDDEN - Slide506">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26722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HIDDEN - Slide50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IF Statement</a:t>
            </a:r>
            <a:endParaRPr lang="en-US" dirty="0"/>
          </a:p>
        </p:txBody>
      </p:sp>
    </p:spTree>
    <p:extLst>
      <p:ext uri="{BB962C8B-B14F-4D97-AF65-F5344CB8AC3E}">
        <p14:creationId xmlns:p14="http://schemas.microsoft.com/office/powerpoint/2010/main" val="111681530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IF Statement</a:t>
            </a:r>
            <a:endParaRPr lang="en-AU" dirty="0"/>
          </a:p>
        </p:txBody>
      </p:sp>
      <p:sp>
        <p:nvSpPr>
          <p:cNvPr id="6" name="Content Placeholder 5"/>
          <p:cNvSpPr>
            <a:spLocks noGrp="1"/>
          </p:cNvSpPr>
          <p:nvPr>
            <p:ph type="body" sz="quarter" idx="10"/>
          </p:nvPr>
        </p:nvSpPr>
        <p:spPr>
          <a:xfrm>
            <a:off x="269239" y="1189177"/>
            <a:ext cx="3921761" cy="5379312"/>
          </a:xfrm>
        </p:spPr>
        <p:txBody>
          <a:bodyPr/>
          <a:lstStyle/>
          <a:p>
            <a:endParaRPr lang="en-US" dirty="0"/>
          </a:p>
          <a:p>
            <a:r>
              <a:rPr lang="en-US" sz="2400" dirty="0"/>
              <a:t>Branching structure chooses which code to run</a:t>
            </a:r>
          </a:p>
          <a:p>
            <a:endParaRPr lang="en-US" sz="2400" dirty="0"/>
          </a:p>
          <a:p>
            <a:r>
              <a:rPr lang="en-US" sz="2400" dirty="0"/>
              <a:t>Optional – </a:t>
            </a:r>
            <a:r>
              <a:rPr lang="en-US" sz="2400" dirty="0" err="1"/>
              <a:t>Elseif</a:t>
            </a:r>
            <a:r>
              <a:rPr lang="en-US" sz="2400" dirty="0"/>
              <a:t>(s) used for additional test(s)</a:t>
            </a:r>
          </a:p>
          <a:p>
            <a:endParaRPr lang="en-US" sz="2400" dirty="0"/>
          </a:p>
          <a:p>
            <a:r>
              <a:rPr lang="en-US" sz="2400" dirty="0"/>
              <a:t>Optional – Else code runs if test(s) fail</a:t>
            </a:r>
          </a:p>
          <a:p>
            <a:endParaRPr lang="en-US" sz="2400" dirty="0"/>
          </a:p>
          <a:p>
            <a:r>
              <a:rPr lang="en-US" sz="2400" dirty="0"/>
              <a:t>Only one code block will run</a:t>
            </a:r>
          </a:p>
        </p:txBody>
      </p:sp>
      <p:sp>
        <p:nvSpPr>
          <p:cNvPr id="14" name="Rectangle 13">
            <a:extLst>
              <a:ext uri="{FF2B5EF4-FFF2-40B4-BE49-F238E27FC236}">
                <a16:creationId xmlns:a16="http://schemas.microsoft.com/office/drawing/2014/main" id="{E0F4663E-3A20-4128-9510-AAE06A010C53}"/>
              </a:ext>
            </a:extLst>
          </p:cNvPr>
          <p:cNvSpPr/>
          <p:nvPr/>
        </p:nvSpPr>
        <p:spPr>
          <a:xfrm>
            <a:off x="4191000" y="2163073"/>
            <a:ext cx="6210300" cy="2246769"/>
          </a:xfrm>
          <a:prstGeom prst="rect">
            <a:avLst/>
          </a:prstGeom>
          <a:solidFill>
            <a:srgbClr val="012456"/>
          </a:solidFill>
        </p:spPr>
        <p:txBody>
          <a:bodyPr wrap="square">
            <a:spAutoFit/>
          </a:bodyPr>
          <a:lstStyle/>
          <a:p>
            <a:pPr defTabSz="457200"/>
            <a:r>
              <a:rPr lang="en-AU" sz="2000" dirty="0">
                <a:solidFill>
                  <a:srgbClr val="E0FFFF"/>
                </a:solidFill>
                <a:latin typeface="Lucida Console" panose="020B0609040504020204" pitchFamily="49" charset="0"/>
              </a:rPr>
              <a:t>If</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test1&gt;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1&gt;</a:t>
            </a:r>
            <a:r>
              <a:rPr lang="en-AU" sz="2000" dirty="0">
                <a:solidFill>
                  <a:srgbClr val="F5F5F5"/>
                </a:solidFill>
                <a:latin typeface="Lucida Console" panose="020B0609040504020204" pitchFamily="49" charset="0"/>
              </a:rPr>
              <a:t>}</a:t>
            </a:r>
          </a:p>
          <a:p>
            <a:pPr defTabSz="457200"/>
            <a:r>
              <a:rPr lang="en-AU" sz="2000" dirty="0">
                <a:solidFill>
                  <a:srgbClr val="F5F5F5"/>
                </a:solidFill>
                <a:latin typeface="Lucida Console" panose="020B0609040504020204" pitchFamily="49" charset="0"/>
              </a:rPr>
              <a:t> </a:t>
            </a:r>
          </a:p>
          <a:p>
            <a:pPr defTabSz="457200"/>
            <a:r>
              <a:rPr lang="en-AU" sz="2000" dirty="0">
                <a:solidFill>
                  <a:srgbClr val="FFFFFF">
                    <a:lumMod val="65000"/>
                  </a:srgbClr>
                </a:solidFill>
                <a:latin typeface="Lucida Console" panose="020B0609040504020204" pitchFamily="49" charset="0"/>
              </a:rPr>
              <a:t>[</a:t>
            </a:r>
            <a:r>
              <a:rPr lang="en-AU" sz="2000" dirty="0" err="1">
                <a:solidFill>
                  <a:srgbClr val="FFFFFF">
                    <a:lumMod val="65000"/>
                  </a:srgbClr>
                </a:solidFill>
                <a:latin typeface="Lucida Console" panose="020B0609040504020204" pitchFamily="49" charset="0"/>
              </a:rPr>
              <a:t>ElseIf</a:t>
            </a:r>
            <a:r>
              <a:rPr lang="en-AU" sz="2000" dirty="0">
                <a:solidFill>
                  <a:srgbClr val="FFFFFF">
                    <a:lumMod val="65000"/>
                  </a:srgbClr>
                </a:solidFill>
                <a:latin typeface="Lucida Console" panose="020B0609040504020204" pitchFamily="49" charset="0"/>
              </a:rPr>
              <a:t> (&lt;test2&gt;) {&lt;statement list 2&gt;}]</a:t>
            </a:r>
          </a:p>
          <a:p>
            <a:pPr defTabSz="457200"/>
            <a:endParaRPr lang="en-AU" sz="2000" dirty="0">
              <a:solidFill>
                <a:srgbClr val="FFFFFF">
                  <a:lumMod val="65000"/>
                </a:srgbClr>
              </a:solidFill>
              <a:latin typeface="Lucida Console" panose="020B0609040504020204" pitchFamily="49" charset="0"/>
            </a:endParaRPr>
          </a:p>
          <a:p>
            <a:pPr defTabSz="457200"/>
            <a:r>
              <a:rPr lang="en-AU" sz="2000" dirty="0">
                <a:solidFill>
                  <a:srgbClr val="FFFFFF">
                    <a:lumMod val="65000"/>
                  </a:srgbClr>
                </a:solidFill>
                <a:latin typeface="Lucida Console" panose="020B0609040504020204" pitchFamily="49" charset="0"/>
              </a:rPr>
              <a:t>[</a:t>
            </a:r>
            <a:r>
              <a:rPr lang="en-AU" sz="2000" dirty="0" err="1">
                <a:solidFill>
                  <a:srgbClr val="FFFFFF">
                    <a:lumMod val="65000"/>
                  </a:srgbClr>
                </a:solidFill>
                <a:latin typeface="Lucida Console" panose="020B0609040504020204" pitchFamily="49" charset="0"/>
              </a:rPr>
              <a:t>ElseIf</a:t>
            </a:r>
            <a:r>
              <a:rPr lang="en-AU" sz="2000" dirty="0">
                <a:solidFill>
                  <a:srgbClr val="FFFFFF">
                    <a:lumMod val="65000"/>
                  </a:srgbClr>
                </a:solidFill>
                <a:latin typeface="Lucida Console" panose="020B0609040504020204" pitchFamily="49" charset="0"/>
              </a:rPr>
              <a:t> (&lt;test3&gt;) {&lt;statement list 3&gt;}]</a:t>
            </a:r>
          </a:p>
          <a:p>
            <a:pPr defTabSz="457200"/>
            <a:endParaRPr lang="en-AU" sz="2000" dirty="0">
              <a:solidFill>
                <a:srgbClr val="FFFFFF">
                  <a:lumMod val="65000"/>
                </a:srgbClr>
              </a:solidFill>
              <a:latin typeface="Lucida Console" panose="020B0609040504020204" pitchFamily="49" charset="0"/>
            </a:endParaRPr>
          </a:p>
          <a:p>
            <a:pPr defTabSz="457200"/>
            <a:r>
              <a:rPr lang="en-AU" sz="2000" dirty="0">
                <a:solidFill>
                  <a:srgbClr val="FFFFFF">
                    <a:lumMod val="65000"/>
                  </a:srgbClr>
                </a:solidFill>
                <a:latin typeface="Lucida Console" panose="020B0609040504020204" pitchFamily="49" charset="0"/>
              </a:rPr>
              <a:t>[Else             {&lt;statement list 4&gt;}] </a:t>
            </a:r>
          </a:p>
        </p:txBody>
      </p:sp>
      <p:sp>
        <p:nvSpPr>
          <p:cNvPr id="15" name="Rectangle 14">
            <a:extLst>
              <a:ext uri="{FF2B5EF4-FFF2-40B4-BE49-F238E27FC236}">
                <a16:creationId xmlns:a16="http://schemas.microsoft.com/office/drawing/2014/main" id="{28A309F3-F515-467D-AE5F-24AE59D91D96}"/>
              </a:ext>
            </a:extLst>
          </p:cNvPr>
          <p:cNvSpPr/>
          <p:nvPr/>
        </p:nvSpPr>
        <p:spPr>
          <a:xfrm>
            <a:off x="11077402" y="3341121"/>
            <a:ext cx="1047748" cy="495436"/>
          </a:xfrm>
          <a:prstGeom prst="rect">
            <a:avLst/>
          </a:prstGeom>
          <a:solidFill>
            <a:srgbClr val="FFFFFF">
              <a:lumMod val="85000"/>
            </a:srgbClr>
          </a:solidFill>
          <a:ln w="25400" cap="flat" cmpd="sng" algn="ctr">
            <a:solidFill>
              <a:sysClr val="window" lastClr="FFFFF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Optional</a:t>
            </a:r>
            <a:endParaRPr kumimoji="0" lang="en-AU" sz="1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Left Brace 15">
            <a:extLst>
              <a:ext uri="{FF2B5EF4-FFF2-40B4-BE49-F238E27FC236}">
                <a16:creationId xmlns:a16="http://schemas.microsoft.com/office/drawing/2014/main" id="{D06243AD-70A7-40D4-BEC1-922EC8A5EF54}"/>
              </a:ext>
            </a:extLst>
          </p:cNvPr>
          <p:cNvSpPr/>
          <p:nvPr/>
        </p:nvSpPr>
        <p:spPr>
          <a:xfrm rot="10800000">
            <a:off x="10545521" y="2769288"/>
            <a:ext cx="387660" cy="1639104"/>
          </a:xfrm>
          <a:prstGeom prst="leftBrace">
            <a:avLst/>
          </a:prstGeom>
          <a:noFill/>
          <a:ln w="25400" cap="flat" cmpd="sng" algn="ctr">
            <a:solidFill>
              <a:srgbClr val="0A5BB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6336720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Flow Control and Collection Types</a:t>
            </a:r>
            <a:endParaRPr lang="en-US" sz="3921" dirty="0"/>
          </a:p>
        </p:txBody>
      </p:sp>
    </p:spTree>
    <p:extLst>
      <p:ext uri="{BB962C8B-B14F-4D97-AF65-F5344CB8AC3E}">
        <p14:creationId xmlns:p14="http://schemas.microsoft.com/office/powerpoint/2010/main" val="5834080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a:t>
            </a:r>
          </a:p>
        </p:txBody>
      </p:sp>
      <p:sp>
        <p:nvSpPr>
          <p:cNvPr id="6" name="Flowchart: Decision 5"/>
          <p:cNvSpPr/>
          <p:nvPr/>
        </p:nvSpPr>
        <p:spPr>
          <a:xfrm>
            <a:off x="5245621" y="1634507"/>
            <a:ext cx="2951453" cy="1432422"/>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cxnSpLocks/>
            <a:stCxn id="14" idx="2"/>
            <a:endCxn id="6" idx="0"/>
          </p:cNvCxnSpPr>
          <p:nvPr/>
        </p:nvCxnSpPr>
        <p:spPr>
          <a:xfrm>
            <a:off x="6721348" y="1337032"/>
            <a:ext cx="0" cy="29747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a:stCxn id="6" idx="2"/>
            <a:endCxn id="13" idx="0"/>
          </p:cNvCxnSpPr>
          <p:nvPr/>
        </p:nvCxnSpPr>
        <p:spPr>
          <a:xfrm>
            <a:off x="6721348" y="3066929"/>
            <a:ext cx="1" cy="51236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a:stCxn id="6" idx="3"/>
            <a:endCxn id="15" idx="1"/>
          </p:cNvCxnSpPr>
          <p:nvPr/>
        </p:nvCxnSpPr>
        <p:spPr>
          <a:xfrm>
            <a:off x="8197074" y="2350718"/>
            <a:ext cx="635579"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071078" y="1952880"/>
            <a:ext cx="617670" cy="461665"/>
          </a:xfrm>
          <a:prstGeom prst="rect">
            <a:avLst/>
          </a:prstGeom>
          <a:noFill/>
        </p:spPr>
        <p:txBody>
          <a:bodyPr wrap="square" rtlCol="0">
            <a:spAutoFit/>
          </a:bodyPr>
          <a:lstStyle/>
          <a:p>
            <a:r>
              <a:rPr lang="en-US" sz="2400" dirty="0">
                <a:solidFill>
                  <a:srgbClr val="525252"/>
                </a:solidFill>
              </a:rPr>
              <a:t>Yes</a:t>
            </a:r>
          </a:p>
        </p:txBody>
      </p:sp>
      <p:sp>
        <p:nvSpPr>
          <p:cNvPr id="12" name="TextBox 11"/>
          <p:cNvSpPr txBox="1"/>
          <p:nvPr/>
        </p:nvSpPr>
        <p:spPr>
          <a:xfrm>
            <a:off x="6721348" y="3006181"/>
            <a:ext cx="596638" cy="461665"/>
          </a:xfrm>
          <a:prstGeom prst="rect">
            <a:avLst/>
          </a:prstGeom>
          <a:noFill/>
        </p:spPr>
        <p:txBody>
          <a:bodyPr wrap="square" rtlCol="0">
            <a:spAutoFit/>
          </a:bodyPr>
          <a:lstStyle/>
          <a:p>
            <a:r>
              <a:rPr lang="en-US" sz="2400" dirty="0">
                <a:solidFill>
                  <a:srgbClr val="525252"/>
                </a:solidFill>
              </a:rPr>
              <a:t>No</a:t>
            </a:r>
          </a:p>
        </p:txBody>
      </p:sp>
      <p:sp>
        <p:nvSpPr>
          <p:cNvPr id="13" name="Flowchart: Terminator 12"/>
          <p:cNvSpPr/>
          <p:nvPr/>
        </p:nvSpPr>
        <p:spPr>
          <a:xfrm>
            <a:off x="5903202" y="3579293"/>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14" name="Flowchart: Terminator 13"/>
          <p:cNvSpPr/>
          <p:nvPr/>
        </p:nvSpPr>
        <p:spPr>
          <a:xfrm>
            <a:off x="5903201" y="783694"/>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sp>
        <p:nvSpPr>
          <p:cNvPr id="15" name="Flowchart: Process 14"/>
          <p:cNvSpPr/>
          <p:nvPr/>
        </p:nvSpPr>
        <p:spPr>
          <a:xfrm>
            <a:off x="8832653" y="1916052"/>
            <a:ext cx="2436198"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Statement List 1</a:t>
            </a:r>
          </a:p>
        </p:txBody>
      </p:sp>
      <p:sp>
        <p:nvSpPr>
          <p:cNvPr id="18" name="Rectangle 17"/>
          <p:cNvSpPr/>
          <p:nvPr/>
        </p:nvSpPr>
        <p:spPr>
          <a:xfrm>
            <a:off x="454066" y="2023328"/>
            <a:ext cx="3914456" cy="1323439"/>
          </a:xfrm>
          <a:prstGeom prst="rect">
            <a:avLst/>
          </a:prstGeom>
          <a:solidFill>
            <a:srgbClr val="012456"/>
          </a:solidFill>
        </p:spPr>
        <p:txBody>
          <a:bodyPr wrap="square">
            <a:spAutoFit/>
          </a:bodyPr>
          <a:lstStyle/>
          <a:p>
            <a:r>
              <a:rPr lang="en-AU" sz="2000" dirty="0">
                <a:solidFill>
                  <a:srgbClr val="E0FFFF"/>
                </a:solidFill>
                <a:latin typeface="Lucida Console" panose="020B0609040504020204" pitchFamily="49" charset="0"/>
              </a:rPr>
              <a:t>If</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test1&gt;</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a:t>
            </a:r>
          </a:p>
          <a:p>
            <a:r>
              <a:rPr lang="en-AU" sz="2000" dirty="0">
                <a:solidFill>
                  <a:srgbClr val="D3D3D3"/>
                </a:solidFill>
                <a:latin typeface="Lucida Console" panose="020B0609040504020204" pitchFamily="49" charset="0"/>
              </a:rPr>
              <a:t>   &lt;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1&gt;</a:t>
            </a:r>
          </a:p>
          <a:p>
            <a:r>
              <a:rPr lang="en-AU" sz="2000" dirty="0">
                <a:solidFill>
                  <a:srgbClr val="F5F5F5"/>
                </a:solidFill>
                <a:latin typeface="Lucida Console" panose="020B0609040504020204" pitchFamily="49" charset="0"/>
              </a:rPr>
              <a:t>}</a:t>
            </a:r>
            <a:r>
              <a:rPr lang="en-AU" sz="2000" dirty="0">
                <a:solidFill>
                  <a:schemeClr val="tx2">
                    <a:lumMod val="65000"/>
                  </a:schemeClr>
                </a:solidFill>
                <a:latin typeface="Lucida Console" panose="020B0609040504020204" pitchFamily="49" charset="0"/>
              </a:rPr>
              <a:t> </a:t>
            </a:r>
          </a:p>
        </p:txBody>
      </p:sp>
      <p:cxnSp>
        <p:nvCxnSpPr>
          <p:cNvPr id="30" name="Elbow Connector 29"/>
          <p:cNvCxnSpPr>
            <a:stCxn id="15" idx="2"/>
            <a:endCxn id="13" idx="3"/>
          </p:cNvCxnSpPr>
          <p:nvPr/>
        </p:nvCxnSpPr>
        <p:spPr>
          <a:xfrm rot="5400000">
            <a:off x="8259835" y="2065045"/>
            <a:ext cx="1070578" cy="2511256"/>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941539" y="4590813"/>
            <a:ext cx="10004121" cy="1653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AU" sz="2000" dirty="0">
                <a:solidFill>
                  <a:srgbClr val="FF4500"/>
                </a:solidFill>
                <a:latin typeface="Lucida Console" panose="020B0609040504020204" pitchFamily="49" charset="0"/>
              </a:rPr>
              <a:t>$Language</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CimInstance</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-class</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win32_operatingsystem</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prstClr val="black"/>
                </a:solidFill>
                <a:latin typeface="Lucida Console" panose="020B0609040504020204" pitchFamily="49" charset="0"/>
              </a:rPr>
              <a:t>OSLanguage</a:t>
            </a:r>
            <a:endParaRPr lang="en-AU" sz="2000" dirty="0">
              <a:solidFill>
                <a:prstClr val="black"/>
              </a:solidFill>
              <a:latin typeface="Lucida Console" panose="020B0609040504020204" pitchFamily="49" charset="0"/>
            </a:endParaRPr>
          </a:p>
          <a:p>
            <a:endParaRPr lang="en-AU" sz="2000" dirty="0">
              <a:solidFill>
                <a:prstClr val="black"/>
              </a:solidFill>
              <a:latin typeface="Lucida Console" panose="020B0609040504020204" pitchFamily="49" charset="0"/>
            </a:endParaRPr>
          </a:p>
          <a:p>
            <a:r>
              <a:rPr lang="en-AU" sz="2000" dirty="0">
                <a:solidFill>
                  <a:srgbClr val="00008B"/>
                </a:solidFill>
                <a:latin typeface="Lucida Console" panose="020B0609040504020204" pitchFamily="49" charset="0"/>
              </a:rPr>
              <a:t>if</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$Language</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t>
            </a:r>
            <a:r>
              <a:rPr lang="en-AU" sz="2000" dirty="0">
                <a:solidFill>
                  <a:srgbClr val="8B0000"/>
                </a:solidFill>
                <a:latin typeface="Lucida Console" panose="020B0609040504020204" pitchFamily="49" charset="0"/>
              </a:rPr>
              <a:t>1033</a:t>
            </a:r>
            <a:r>
              <a:rPr lang="en-US" sz="2000" dirty="0">
                <a:solidFill>
                  <a:srgbClr val="8B0000"/>
                </a:solidFill>
                <a:latin typeface="Lucida Console" panose="020B0609040504020204" pitchFamily="49" charset="0"/>
              </a:rPr>
              <a:t>"</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t>
            </a:r>
            <a:r>
              <a:rPr lang="en-AU" sz="2000" dirty="0">
                <a:solidFill>
                  <a:srgbClr val="8B0000"/>
                </a:solidFill>
                <a:latin typeface="Lucida Console" panose="020B0609040504020204" pitchFamily="49" charset="0"/>
              </a:rPr>
              <a:t>Language = English US</a:t>
            </a:r>
            <a:r>
              <a:rPr lang="en-US" sz="2000" dirty="0">
                <a:solidFill>
                  <a:srgbClr val="8B0000"/>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a:t>
            </a:r>
            <a:r>
              <a:rPr lang="en-AU" sz="2000" dirty="0" err="1">
                <a:solidFill>
                  <a:srgbClr val="000080"/>
                </a:solidFill>
                <a:latin typeface="Lucida Console" panose="020B0609040504020204" pitchFamily="49" charset="0"/>
              </a:rPr>
              <a:t>ForegroundColor</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Magenta</a:t>
            </a:r>
          </a:p>
          <a:p>
            <a:r>
              <a:rPr lang="en-AU" sz="2000" dirty="0">
                <a:solidFill>
                  <a:prstClr val="black"/>
                </a:solidFill>
                <a:latin typeface="Lucida Console" panose="020B0609040504020204" pitchFamily="49" charset="0"/>
              </a:rPr>
              <a:t>}</a:t>
            </a:r>
          </a:p>
        </p:txBody>
      </p:sp>
    </p:spTree>
    <p:extLst>
      <p:ext uri="{BB962C8B-B14F-4D97-AF65-F5344CB8AC3E}">
        <p14:creationId xmlns:p14="http://schemas.microsoft.com/office/powerpoint/2010/main" val="26800736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If..Else</a:t>
            </a:r>
            <a:endParaRPr lang="en-US" dirty="0"/>
          </a:p>
        </p:txBody>
      </p:sp>
      <p:sp>
        <p:nvSpPr>
          <p:cNvPr id="6" name="Flowchart: Decision 5"/>
          <p:cNvSpPr/>
          <p:nvPr/>
        </p:nvSpPr>
        <p:spPr>
          <a:xfrm>
            <a:off x="5603415" y="1048022"/>
            <a:ext cx="3063807" cy="151572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Is condition True?</a:t>
            </a:r>
          </a:p>
        </p:txBody>
      </p:sp>
      <p:cxnSp>
        <p:nvCxnSpPr>
          <p:cNvPr id="7" name="Straight Arrow Connector 6"/>
          <p:cNvCxnSpPr>
            <a:cxnSpLocks/>
            <a:stCxn id="14" idx="2"/>
            <a:endCxn id="6" idx="0"/>
          </p:cNvCxnSpPr>
          <p:nvPr/>
        </p:nvCxnSpPr>
        <p:spPr>
          <a:xfrm>
            <a:off x="7135318" y="692826"/>
            <a:ext cx="1" cy="35519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9" idx="2"/>
            <a:endCxn id="13" idx="0"/>
          </p:cNvCxnSpPr>
          <p:nvPr/>
        </p:nvCxnSpPr>
        <p:spPr>
          <a:xfrm>
            <a:off x="7142747" y="3577356"/>
            <a:ext cx="0" cy="52190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a:stCxn id="6" idx="3"/>
            <a:endCxn id="15" idx="1"/>
          </p:cNvCxnSpPr>
          <p:nvPr/>
        </p:nvCxnSpPr>
        <p:spPr>
          <a:xfrm>
            <a:off x="8667222" y="1805886"/>
            <a:ext cx="634235"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511381" y="1402766"/>
            <a:ext cx="617670" cy="461665"/>
          </a:xfrm>
          <a:prstGeom prst="rect">
            <a:avLst/>
          </a:prstGeom>
          <a:noFill/>
        </p:spPr>
        <p:txBody>
          <a:bodyPr wrap="none" rtlCol="0">
            <a:spAutoFit/>
          </a:bodyPr>
          <a:lstStyle/>
          <a:p>
            <a:r>
              <a:rPr lang="en-US" sz="2400" dirty="0">
                <a:solidFill>
                  <a:srgbClr val="525252"/>
                </a:solidFill>
              </a:rPr>
              <a:t>Yes</a:t>
            </a:r>
          </a:p>
        </p:txBody>
      </p:sp>
      <p:sp>
        <p:nvSpPr>
          <p:cNvPr id="12" name="TextBox 11"/>
          <p:cNvSpPr txBox="1"/>
          <p:nvPr/>
        </p:nvSpPr>
        <p:spPr>
          <a:xfrm>
            <a:off x="7197988" y="2457281"/>
            <a:ext cx="596638" cy="461665"/>
          </a:xfrm>
          <a:prstGeom prst="rect">
            <a:avLst/>
          </a:prstGeom>
          <a:noFill/>
        </p:spPr>
        <p:txBody>
          <a:bodyPr wrap="none" rtlCol="0">
            <a:spAutoFit/>
          </a:bodyPr>
          <a:lstStyle/>
          <a:p>
            <a:r>
              <a:rPr lang="en-US" sz="2400" dirty="0">
                <a:solidFill>
                  <a:srgbClr val="525252"/>
                </a:solidFill>
              </a:rPr>
              <a:t>No</a:t>
            </a:r>
          </a:p>
        </p:txBody>
      </p:sp>
      <p:sp>
        <p:nvSpPr>
          <p:cNvPr id="13" name="Flowchart: Terminator 12"/>
          <p:cNvSpPr/>
          <p:nvPr/>
        </p:nvSpPr>
        <p:spPr>
          <a:xfrm>
            <a:off x="6324600" y="4099256"/>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End</a:t>
            </a:r>
          </a:p>
        </p:txBody>
      </p:sp>
      <p:sp>
        <p:nvSpPr>
          <p:cNvPr id="14" name="Flowchart: Terminator 13"/>
          <p:cNvSpPr/>
          <p:nvPr/>
        </p:nvSpPr>
        <p:spPr>
          <a:xfrm>
            <a:off x="6317171" y="139488"/>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Start</a:t>
            </a:r>
          </a:p>
        </p:txBody>
      </p:sp>
      <p:sp>
        <p:nvSpPr>
          <p:cNvPr id="15" name="Flowchart: Process 14"/>
          <p:cNvSpPr/>
          <p:nvPr/>
        </p:nvSpPr>
        <p:spPr>
          <a:xfrm>
            <a:off x="9301457" y="1470706"/>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Statement List 1</a:t>
            </a:r>
          </a:p>
        </p:txBody>
      </p:sp>
      <p:sp>
        <p:nvSpPr>
          <p:cNvPr id="18" name="Rectangle 17"/>
          <p:cNvSpPr/>
          <p:nvPr/>
        </p:nvSpPr>
        <p:spPr>
          <a:xfrm>
            <a:off x="622588" y="1301417"/>
            <a:ext cx="4094117" cy="2554545"/>
          </a:xfrm>
          <a:prstGeom prst="rect">
            <a:avLst/>
          </a:prstGeom>
          <a:solidFill>
            <a:srgbClr val="012456"/>
          </a:solidFill>
        </p:spPr>
        <p:txBody>
          <a:bodyPr wrap="square">
            <a:spAutoFit/>
          </a:bodyPr>
          <a:lstStyle/>
          <a:p>
            <a:r>
              <a:rPr lang="en-AU" sz="2000" dirty="0">
                <a:solidFill>
                  <a:srgbClr val="E0FFFF"/>
                </a:solidFill>
                <a:latin typeface="Lucida Console" panose="020B0609040504020204" pitchFamily="49" charset="0"/>
              </a:rPr>
              <a:t>If</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test1&gt;</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a:t>
            </a:r>
          </a:p>
          <a:p>
            <a:r>
              <a:rPr lang="en-AU" sz="2000" dirty="0">
                <a:solidFill>
                  <a:srgbClr val="D3D3D3"/>
                </a:solidFill>
                <a:latin typeface="Lucida Console" panose="020B0609040504020204" pitchFamily="49" charset="0"/>
              </a:rPr>
              <a:t>    &lt;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1&gt;</a:t>
            </a:r>
          </a:p>
          <a:p>
            <a:r>
              <a:rPr lang="en-AU" sz="2000" dirty="0">
                <a:solidFill>
                  <a:srgbClr val="F5F5F5"/>
                </a:solidFill>
                <a:latin typeface="Lucida Console" panose="020B0609040504020204" pitchFamily="49" charset="0"/>
              </a:rPr>
              <a:t>}</a:t>
            </a:r>
          </a:p>
          <a:p>
            <a:r>
              <a:rPr lang="en-AU" sz="2000" dirty="0">
                <a:solidFill>
                  <a:srgbClr val="8FBC8F"/>
                </a:solidFill>
                <a:latin typeface="Lucida Console" panose="020B0609040504020204" pitchFamily="49" charset="0"/>
              </a:rPr>
              <a:t>Else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a:t>
            </a:r>
          </a:p>
          <a:p>
            <a:r>
              <a:rPr lang="en-AU" sz="2000" dirty="0">
                <a:solidFill>
                  <a:srgbClr val="EE82EE"/>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else 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D3D3D3"/>
                </a:solidFill>
                <a:latin typeface="Lucida Console" panose="020B0609040504020204" pitchFamily="49" charset="0"/>
              </a:rPr>
              <a:t>&gt;</a:t>
            </a:r>
          </a:p>
          <a:p>
            <a:r>
              <a:rPr lang="en-AU" sz="2000" dirty="0">
                <a:solidFill>
                  <a:srgbClr val="F5F5F5"/>
                </a:solidFill>
                <a:latin typeface="Lucida Console" panose="020B0609040504020204" pitchFamily="49" charset="0"/>
              </a:rPr>
              <a:t>}</a:t>
            </a:r>
          </a:p>
        </p:txBody>
      </p:sp>
      <p:cxnSp>
        <p:nvCxnSpPr>
          <p:cNvPr id="30" name="Elbow Connector 29"/>
          <p:cNvCxnSpPr>
            <a:stCxn id="15" idx="2"/>
            <a:endCxn id="13" idx="3"/>
          </p:cNvCxnSpPr>
          <p:nvPr/>
        </p:nvCxnSpPr>
        <p:spPr>
          <a:xfrm rot="5400000">
            <a:off x="8122796" y="1979164"/>
            <a:ext cx="2234859" cy="2558662"/>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33400" y="4612260"/>
            <a:ext cx="10004121" cy="18886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AU" sz="2000" dirty="0"/>
              <a:t> </a:t>
            </a:r>
            <a:r>
              <a:rPr lang="en-AU" sz="2000" dirty="0">
                <a:solidFill>
                  <a:srgbClr val="FF4500"/>
                </a:solidFill>
                <a:latin typeface="Lucida Console" panose="020B0609040504020204" pitchFamily="49" charset="0"/>
              </a:rPr>
              <a:t>$Language</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Get-</a:t>
            </a:r>
            <a:r>
              <a:rPr lang="en-AU" sz="2000" dirty="0" err="1">
                <a:solidFill>
                  <a:srgbClr val="0000FF"/>
                </a:solidFill>
                <a:latin typeface="Lucida Console" panose="020B0609040504020204" pitchFamily="49" charset="0"/>
              </a:rPr>
              <a:t>CimInstance</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-class</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win32_operatingsystem</a:t>
            </a:r>
            <a:r>
              <a:rPr lang="en-AU" sz="2000" dirty="0">
                <a:solidFill>
                  <a:prstClr val="black"/>
                </a:solidFill>
                <a:latin typeface="Lucida Console" panose="020B0609040504020204" pitchFamily="49" charset="0"/>
              </a:rPr>
              <a:t>)</a:t>
            </a:r>
            <a:r>
              <a:rPr lang="en-AU" sz="2000" dirty="0">
                <a:solidFill>
                  <a:srgbClr val="A9A9A9"/>
                </a:solidFill>
                <a:latin typeface="Lucida Console" panose="020B0609040504020204" pitchFamily="49" charset="0"/>
              </a:rPr>
              <a:t>.</a:t>
            </a:r>
            <a:r>
              <a:rPr lang="en-AU" sz="2000" dirty="0" err="1">
                <a:solidFill>
                  <a:prstClr val="black"/>
                </a:solidFill>
                <a:latin typeface="Lucida Console" panose="020B0609040504020204" pitchFamily="49" charset="0"/>
              </a:rPr>
              <a:t>OSLanguage</a:t>
            </a:r>
            <a:endParaRPr lang="en-AU" sz="2000" dirty="0">
              <a:solidFill>
                <a:prstClr val="black"/>
              </a:solidFill>
              <a:latin typeface="Lucida Console" panose="020B0609040504020204" pitchFamily="49" charset="0"/>
            </a:endParaRPr>
          </a:p>
          <a:p>
            <a:endParaRPr lang="en-AU" sz="2000" dirty="0">
              <a:solidFill>
                <a:prstClr val="black"/>
              </a:solidFill>
              <a:latin typeface="Lucida Console" panose="020B0609040504020204" pitchFamily="49" charset="0"/>
            </a:endParaRPr>
          </a:p>
          <a:p>
            <a:r>
              <a:rPr lang="en-AU" sz="2000" dirty="0">
                <a:solidFill>
                  <a:srgbClr val="00008B"/>
                </a:solidFill>
                <a:latin typeface="Lucida Console" panose="020B0609040504020204" pitchFamily="49" charset="0"/>
              </a:rPr>
              <a:t>if</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$Language</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a:t>
            </a:r>
            <a:r>
              <a:rPr lang="en-AU" sz="2000" dirty="0" err="1">
                <a:solidFill>
                  <a:srgbClr val="A9A9A9"/>
                </a:solidFill>
                <a:latin typeface="Lucida Console" panose="020B0609040504020204" pitchFamily="49" charset="0"/>
              </a:rPr>
              <a:t>eq</a:t>
            </a:r>
            <a:r>
              <a:rPr lang="en-AU"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t>
            </a:r>
            <a:r>
              <a:rPr lang="en-AU" sz="2000" dirty="0">
                <a:solidFill>
                  <a:srgbClr val="8B0000"/>
                </a:solidFill>
                <a:latin typeface="Lucida Console" panose="020B0609040504020204" pitchFamily="49" charset="0"/>
              </a:rPr>
              <a:t>1033</a:t>
            </a:r>
            <a:r>
              <a:rPr lang="en-US" sz="2000" dirty="0">
                <a:solidFill>
                  <a:srgbClr val="8B0000"/>
                </a:solidFill>
                <a:latin typeface="Lucida Console" panose="020B0609040504020204" pitchFamily="49" charset="0"/>
              </a:rPr>
              <a:t>"</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t>
            </a:r>
            <a:r>
              <a:rPr lang="en-AU" sz="2000" dirty="0">
                <a:solidFill>
                  <a:srgbClr val="8B0000"/>
                </a:solidFill>
                <a:latin typeface="Lucida Console" panose="020B0609040504020204" pitchFamily="49" charset="0"/>
              </a:rPr>
              <a:t>Language = English US</a:t>
            </a:r>
            <a:r>
              <a:rPr lang="en-US" sz="2000" dirty="0">
                <a:solidFill>
                  <a:srgbClr val="8B0000"/>
                </a:solidFill>
                <a:latin typeface="Lucida Console" panose="020B0609040504020204" pitchFamily="49" charset="0"/>
              </a:rPr>
              <a:t>"</a:t>
            </a:r>
            <a:r>
              <a:rPr lang="en-AU" sz="2000" dirty="0">
                <a:solidFill>
                  <a:prstClr val="black"/>
                </a:solidFill>
                <a:latin typeface="Lucida Console" panose="020B0609040504020204" pitchFamily="49" charset="0"/>
              </a:rPr>
              <a:t> </a:t>
            </a:r>
            <a:r>
              <a:rPr lang="en-AU" sz="2000" dirty="0">
                <a:solidFill>
                  <a:srgbClr val="000080"/>
                </a:solidFill>
                <a:latin typeface="Lucida Console" panose="020B0609040504020204" pitchFamily="49" charset="0"/>
              </a:rPr>
              <a:t>-</a:t>
            </a:r>
            <a:r>
              <a:rPr lang="en-AU" sz="2000" dirty="0" err="1">
                <a:solidFill>
                  <a:srgbClr val="000080"/>
                </a:solidFill>
                <a:latin typeface="Lucida Console" panose="020B0609040504020204" pitchFamily="49" charset="0"/>
              </a:rPr>
              <a:t>ForegroundColor</a:t>
            </a:r>
            <a:r>
              <a:rPr lang="en-AU" sz="2000" dirty="0">
                <a:solidFill>
                  <a:prstClr val="black"/>
                </a:solidFill>
                <a:latin typeface="Lucida Console" panose="020B0609040504020204" pitchFamily="49" charset="0"/>
              </a:rPr>
              <a:t> </a:t>
            </a:r>
            <a:r>
              <a:rPr lang="en-AU" sz="2000" dirty="0">
                <a:solidFill>
                  <a:srgbClr val="8A2BE2"/>
                </a:solidFill>
                <a:latin typeface="Lucida Console" panose="020B0609040504020204" pitchFamily="49" charset="0"/>
              </a:rPr>
              <a:t>Magenta</a:t>
            </a:r>
            <a:r>
              <a:rPr lang="en-AU"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else</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"Another Language"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ForegroundColor</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Cyan</a:t>
            </a:r>
            <a:r>
              <a:rPr lang="en-US" sz="2000" dirty="0">
                <a:solidFill>
                  <a:prstClr val="black"/>
                </a:solidFill>
                <a:latin typeface="Lucida Console" panose="020B0609040504020204" pitchFamily="49" charset="0"/>
              </a:rPr>
              <a:t>}</a:t>
            </a:r>
          </a:p>
        </p:txBody>
      </p:sp>
      <p:sp>
        <p:nvSpPr>
          <p:cNvPr id="19" name="Flowchart: Process 18"/>
          <p:cNvSpPr/>
          <p:nvPr/>
        </p:nvSpPr>
        <p:spPr>
          <a:xfrm>
            <a:off x="5807243" y="2889180"/>
            <a:ext cx="2671008" cy="68817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Run Else Statement List</a:t>
            </a:r>
          </a:p>
        </p:txBody>
      </p:sp>
      <p:cxnSp>
        <p:nvCxnSpPr>
          <p:cNvPr id="26" name="Straight Arrow Connector 25"/>
          <p:cNvCxnSpPr>
            <a:cxnSpLocks/>
            <a:stCxn id="6" idx="2"/>
            <a:endCxn id="19" idx="0"/>
          </p:cNvCxnSpPr>
          <p:nvPr/>
        </p:nvCxnSpPr>
        <p:spPr>
          <a:xfrm>
            <a:off x="7135319" y="2563750"/>
            <a:ext cx="7428" cy="32543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8726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a:t>
            </a:r>
            <a:r>
              <a:rPr lang="en-US" dirty="0" err="1"/>
              <a:t>Elseif</a:t>
            </a:r>
            <a:r>
              <a:rPr lang="en-US" dirty="0"/>
              <a:t>(s)</a:t>
            </a:r>
          </a:p>
        </p:txBody>
      </p:sp>
      <p:sp>
        <p:nvSpPr>
          <p:cNvPr id="6" name="Flowchart: Decision 5"/>
          <p:cNvSpPr/>
          <p:nvPr/>
        </p:nvSpPr>
        <p:spPr>
          <a:xfrm>
            <a:off x="5439505" y="1116805"/>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Is first condition True?</a:t>
            </a:r>
          </a:p>
        </p:txBody>
      </p:sp>
      <p:cxnSp>
        <p:nvCxnSpPr>
          <p:cNvPr id="7" name="Straight Arrow Connector 6"/>
          <p:cNvCxnSpPr>
            <a:stCxn id="14" idx="2"/>
            <a:endCxn id="6" idx="0"/>
          </p:cNvCxnSpPr>
          <p:nvPr/>
        </p:nvCxnSpPr>
        <p:spPr>
          <a:xfrm>
            <a:off x="6775010" y="848615"/>
            <a:ext cx="0" cy="26819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72" idx="2"/>
            <a:endCxn id="13" idx="0"/>
          </p:cNvCxnSpPr>
          <p:nvPr/>
        </p:nvCxnSpPr>
        <p:spPr>
          <a:xfrm>
            <a:off x="6775010" y="5442400"/>
            <a:ext cx="0" cy="29630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flipV="1">
            <a:off x="8110515" y="1748153"/>
            <a:ext cx="666591" cy="933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071078" y="1314380"/>
            <a:ext cx="546816" cy="400110"/>
          </a:xfrm>
          <a:prstGeom prst="rect">
            <a:avLst/>
          </a:prstGeom>
          <a:noFill/>
        </p:spPr>
        <p:txBody>
          <a:bodyPr wrap="none" rtlCol="0">
            <a:spAutoFit/>
          </a:bodyPr>
          <a:lstStyle/>
          <a:p>
            <a:r>
              <a:rPr lang="en-US" sz="2000" dirty="0">
                <a:solidFill>
                  <a:srgbClr val="525252"/>
                </a:solidFill>
              </a:rPr>
              <a:t>Yes</a:t>
            </a:r>
          </a:p>
        </p:txBody>
      </p:sp>
      <p:sp>
        <p:nvSpPr>
          <p:cNvPr id="12" name="TextBox 11"/>
          <p:cNvSpPr txBox="1"/>
          <p:nvPr/>
        </p:nvSpPr>
        <p:spPr>
          <a:xfrm>
            <a:off x="6814014" y="2315805"/>
            <a:ext cx="527709" cy="400110"/>
          </a:xfrm>
          <a:prstGeom prst="rect">
            <a:avLst/>
          </a:prstGeom>
          <a:noFill/>
        </p:spPr>
        <p:txBody>
          <a:bodyPr wrap="none" rtlCol="0">
            <a:spAutoFit/>
          </a:bodyPr>
          <a:lstStyle/>
          <a:p>
            <a:r>
              <a:rPr lang="en-US" sz="2000" dirty="0">
                <a:solidFill>
                  <a:srgbClr val="525252"/>
                </a:solidFill>
              </a:rPr>
              <a:t>No</a:t>
            </a:r>
          </a:p>
        </p:txBody>
      </p:sp>
      <p:sp>
        <p:nvSpPr>
          <p:cNvPr id="13" name="Flowchart: Terminator 12"/>
          <p:cNvSpPr/>
          <p:nvPr/>
        </p:nvSpPr>
        <p:spPr>
          <a:xfrm>
            <a:off x="5956863" y="5738705"/>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End</a:t>
            </a:r>
          </a:p>
        </p:txBody>
      </p:sp>
      <p:sp>
        <p:nvSpPr>
          <p:cNvPr id="14" name="Flowchart: Terminator 13"/>
          <p:cNvSpPr/>
          <p:nvPr/>
        </p:nvSpPr>
        <p:spPr>
          <a:xfrm>
            <a:off x="5956863" y="295277"/>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Start</a:t>
            </a:r>
          </a:p>
        </p:txBody>
      </p:sp>
      <p:sp>
        <p:nvSpPr>
          <p:cNvPr id="15" name="Flowchart: Process 14"/>
          <p:cNvSpPr/>
          <p:nvPr/>
        </p:nvSpPr>
        <p:spPr>
          <a:xfrm>
            <a:off x="8777106" y="1412973"/>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Statement List 1</a:t>
            </a:r>
          </a:p>
        </p:txBody>
      </p:sp>
      <p:sp>
        <p:nvSpPr>
          <p:cNvPr id="18" name="Rectangle 17"/>
          <p:cNvSpPr/>
          <p:nvPr/>
        </p:nvSpPr>
        <p:spPr>
          <a:xfrm>
            <a:off x="622588" y="1301417"/>
            <a:ext cx="4094117" cy="3785652"/>
          </a:xfrm>
          <a:prstGeom prst="rect">
            <a:avLst/>
          </a:prstGeom>
          <a:solidFill>
            <a:srgbClr val="012456"/>
          </a:solidFill>
        </p:spPr>
        <p:txBody>
          <a:bodyPr wrap="square">
            <a:spAutoFit/>
          </a:bodyPr>
          <a:lstStyle/>
          <a:p>
            <a:r>
              <a:rPr lang="en-AU" sz="2000" dirty="0">
                <a:solidFill>
                  <a:srgbClr val="E0FFFF"/>
                </a:solidFill>
                <a:latin typeface="Lucida Console" panose="020B0609040504020204" pitchFamily="49" charset="0"/>
              </a:rPr>
              <a:t>If</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test1</a:t>
            </a:r>
            <a:r>
              <a:rPr lang="en-AU" sz="2000" dirty="0">
                <a:solidFill>
                  <a:srgbClr val="F5F5F5"/>
                </a:solidFill>
                <a:latin typeface="Lucida Console" panose="020B0609040504020204" pitchFamily="49" charset="0"/>
              </a:rPr>
              <a:t>&gt;) </a:t>
            </a:r>
          </a:p>
          <a:p>
            <a:r>
              <a:rPr lang="en-AU" sz="2000" dirty="0">
                <a:solidFill>
                  <a:srgbClr val="F5F5F5"/>
                </a:solidFill>
                <a:latin typeface="Lucida Console" panose="020B0609040504020204" pitchFamily="49" charset="0"/>
              </a:rPr>
              <a:t>{</a:t>
            </a:r>
          </a:p>
          <a:p>
            <a:r>
              <a:rPr lang="en-AU" sz="2000" dirty="0">
                <a:solidFill>
                  <a:srgbClr val="D3D3D3"/>
                </a:solidFill>
                <a:latin typeface="Lucida Console" panose="020B0609040504020204" pitchFamily="49" charset="0"/>
              </a:rPr>
              <a:t>    &lt;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1&gt;</a:t>
            </a:r>
          </a:p>
          <a:p>
            <a:r>
              <a:rPr lang="en-AU" sz="2000" dirty="0">
                <a:solidFill>
                  <a:srgbClr val="F5F5F5"/>
                </a:solidFill>
                <a:latin typeface="Lucida Console" panose="020B0609040504020204" pitchFamily="49" charset="0"/>
              </a:rPr>
              <a:t>}</a:t>
            </a:r>
          </a:p>
          <a:p>
            <a:r>
              <a:rPr lang="en-AU" sz="2000" dirty="0" err="1">
                <a:solidFill>
                  <a:srgbClr val="8FBC8F"/>
                </a:solidFill>
                <a:latin typeface="Lucida Console" panose="020B0609040504020204" pitchFamily="49" charset="0"/>
              </a:rPr>
              <a:t>ElseIf</a:t>
            </a:r>
            <a:r>
              <a:rPr lang="en-AU" sz="2000" dirty="0">
                <a:solidFill>
                  <a:srgbClr val="8FBC8F"/>
                </a:solidFill>
                <a:latin typeface="Lucida Console" panose="020B0609040504020204" pitchFamily="49" charset="0"/>
              </a:rPr>
              <a:t> </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test2</a:t>
            </a:r>
            <a:r>
              <a:rPr lang="en-AU" sz="2000" dirty="0">
                <a:solidFill>
                  <a:srgbClr val="F5F5F5"/>
                </a:solidFill>
                <a:latin typeface="Lucida Console" panose="020B0609040504020204" pitchFamily="49" charset="0"/>
              </a:rPr>
              <a:t>&gt;) </a:t>
            </a:r>
          </a:p>
          <a:p>
            <a:r>
              <a:rPr lang="en-AU" sz="2000" dirty="0">
                <a:solidFill>
                  <a:srgbClr val="F5F5F5"/>
                </a:solidFill>
                <a:latin typeface="Lucida Console" panose="020B0609040504020204" pitchFamily="49" charset="0"/>
              </a:rPr>
              <a:t>{</a:t>
            </a:r>
          </a:p>
          <a:p>
            <a:r>
              <a:rPr lang="en-AU" sz="2000" dirty="0">
                <a:solidFill>
                  <a:srgbClr val="EE82EE"/>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 </a:t>
            </a:r>
            <a:r>
              <a:rPr lang="en-AU" sz="2000" dirty="0">
                <a:solidFill>
                  <a:srgbClr val="D3D3D3"/>
                </a:solidFill>
                <a:latin typeface="Lucida Console" panose="020B0609040504020204" pitchFamily="49" charset="0"/>
              </a:rPr>
              <a:t>2&gt;</a:t>
            </a:r>
          </a:p>
          <a:p>
            <a:r>
              <a:rPr lang="en-AU" sz="2000" dirty="0">
                <a:solidFill>
                  <a:srgbClr val="F5F5F5"/>
                </a:solidFill>
                <a:latin typeface="Lucida Console" panose="020B0609040504020204" pitchFamily="49" charset="0"/>
              </a:rPr>
              <a:t>}</a:t>
            </a:r>
          </a:p>
          <a:p>
            <a:r>
              <a:rPr lang="en-AU" sz="2000" dirty="0" err="1">
                <a:solidFill>
                  <a:srgbClr val="8FBC8F"/>
                </a:solidFill>
                <a:latin typeface="Lucida Console" panose="020B0609040504020204" pitchFamily="49" charset="0"/>
              </a:rPr>
              <a:t>ElseIf</a:t>
            </a:r>
            <a:r>
              <a:rPr lang="en-AU" sz="2000" dirty="0">
                <a:solidFill>
                  <a:srgbClr val="8FBC8F"/>
                </a:solidFill>
                <a:latin typeface="Lucida Console" panose="020B0609040504020204" pitchFamily="49" charset="0"/>
              </a:rPr>
              <a:t> </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test3</a:t>
            </a:r>
            <a:r>
              <a:rPr lang="en-AU" sz="2000" dirty="0">
                <a:solidFill>
                  <a:srgbClr val="F5F5F5"/>
                </a:solidFill>
                <a:latin typeface="Lucida Console" panose="020B0609040504020204" pitchFamily="49" charset="0"/>
              </a:rPr>
              <a:t>&gt;) </a:t>
            </a:r>
          </a:p>
          <a:p>
            <a:r>
              <a:rPr lang="en-AU" sz="2000" dirty="0">
                <a:solidFill>
                  <a:srgbClr val="F5F5F5"/>
                </a:solidFill>
                <a:latin typeface="Lucida Console" panose="020B0609040504020204" pitchFamily="49" charset="0"/>
              </a:rPr>
              <a:t>{</a:t>
            </a:r>
          </a:p>
          <a:p>
            <a:r>
              <a:rPr lang="en-AU" sz="2000" dirty="0">
                <a:solidFill>
                  <a:srgbClr val="EE82EE"/>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 </a:t>
            </a:r>
            <a:r>
              <a:rPr lang="en-AU" sz="2000" dirty="0">
                <a:solidFill>
                  <a:srgbClr val="D3D3D3"/>
                </a:solidFill>
                <a:latin typeface="Lucida Console" panose="020B0609040504020204" pitchFamily="49" charset="0"/>
              </a:rPr>
              <a:t>3&gt;</a:t>
            </a:r>
          </a:p>
          <a:p>
            <a:r>
              <a:rPr lang="en-AU" sz="2000" dirty="0">
                <a:solidFill>
                  <a:srgbClr val="F5F5F5"/>
                </a:solidFill>
                <a:latin typeface="Lucida Console" panose="020B0609040504020204" pitchFamily="49" charset="0"/>
              </a:rPr>
              <a:t>}</a:t>
            </a:r>
          </a:p>
        </p:txBody>
      </p:sp>
      <p:cxnSp>
        <p:nvCxnSpPr>
          <p:cNvPr id="30" name="Elbow Connector 29"/>
          <p:cNvCxnSpPr>
            <a:stCxn id="15" idx="3"/>
            <a:endCxn id="13" idx="3"/>
          </p:cNvCxnSpPr>
          <p:nvPr/>
        </p:nvCxnSpPr>
        <p:spPr>
          <a:xfrm flipH="1">
            <a:off x="7593157" y="1748153"/>
            <a:ext cx="3620147" cy="4267221"/>
          </a:xfrm>
          <a:prstGeom prst="bentConnector3">
            <a:avLst>
              <a:gd name="adj1" fmla="val -63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27" idx="0"/>
          </p:cNvCxnSpPr>
          <p:nvPr/>
        </p:nvCxnSpPr>
        <p:spPr>
          <a:xfrm>
            <a:off x="6775010" y="2398163"/>
            <a:ext cx="0" cy="23442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8777106" y="2922505"/>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Statement List 2</a:t>
            </a:r>
          </a:p>
        </p:txBody>
      </p:sp>
      <p:sp>
        <p:nvSpPr>
          <p:cNvPr id="27" name="Flowchart: Decision 26"/>
          <p:cNvSpPr/>
          <p:nvPr/>
        </p:nvSpPr>
        <p:spPr>
          <a:xfrm>
            <a:off x="5439505" y="263258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Is second condition True?</a:t>
            </a:r>
          </a:p>
        </p:txBody>
      </p:sp>
      <p:cxnSp>
        <p:nvCxnSpPr>
          <p:cNvPr id="46" name="Straight Arrow Connector 45"/>
          <p:cNvCxnSpPr>
            <a:stCxn id="27" idx="3"/>
            <a:endCxn id="24" idx="1"/>
          </p:cNvCxnSpPr>
          <p:nvPr/>
        </p:nvCxnSpPr>
        <p:spPr>
          <a:xfrm flipV="1">
            <a:off x="8110515" y="3257685"/>
            <a:ext cx="666591" cy="1558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3"/>
            <a:endCxn id="13" idx="3"/>
          </p:cNvCxnSpPr>
          <p:nvPr/>
        </p:nvCxnSpPr>
        <p:spPr>
          <a:xfrm flipH="1">
            <a:off x="7593157" y="3257685"/>
            <a:ext cx="3620147" cy="2757689"/>
          </a:xfrm>
          <a:prstGeom prst="bentConnector3">
            <a:avLst>
              <a:gd name="adj1" fmla="val -63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089332" y="2823911"/>
            <a:ext cx="546816" cy="400110"/>
          </a:xfrm>
          <a:prstGeom prst="rect">
            <a:avLst/>
          </a:prstGeom>
          <a:noFill/>
        </p:spPr>
        <p:txBody>
          <a:bodyPr wrap="none" rtlCol="0">
            <a:spAutoFit/>
          </a:bodyPr>
          <a:lstStyle/>
          <a:p>
            <a:r>
              <a:rPr lang="en-US" sz="2000" dirty="0">
                <a:solidFill>
                  <a:srgbClr val="525252"/>
                </a:solidFill>
              </a:rPr>
              <a:t>Yes</a:t>
            </a:r>
          </a:p>
        </p:txBody>
      </p:sp>
      <p:sp>
        <p:nvSpPr>
          <p:cNvPr id="59" name="TextBox 58"/>
          <p:cNvSpPr txBox="1"/>
          <p:nvPr/>
        </p:nvSpPr>
        <p:spPr>
          <a:xfrm>
            <a:off x="6814014" y="4302802"/>
            <a:ext cx="527709" cy="400110"/>
          </a:xfrm>
          <a:prstGeom prst="rect">
            <a:avLst/>
          </a:prstGeom>
          <a:noFill/>
        </p:spPr>
        <p:txBody>
          <a:bodyPr wrap="none" rtlCol="0">
            <a:spAutoFit/>
          </a:bodyPr>
          <a:lstStyle/>
          <a:p>
            <a:r>
              <a:rPr lang="en-US" sz="2000" dirty="0">
                <a:solidFill>
                  <a:srgbClr val="525252"/>
                </a:solidFill>
              </a:rPr>
              <a:t>No</a:t>
            </a:r>
          </a:p>
        </p:txBody>
      </p:sp>
      <p:sp>
        <p:nvSpPr>
          <p:cNvPr id="69" name="TextBox 68"/>
          <p:cNvSpPr txBox="1"/>
          <p:nvPr/>
        </p:nvSpPr>
        <p:spPr>
          <a:xfrm>
            <a:off x="6814014" y="3821831"/>
            <a:ext cx="527709" cy="400110"/>
          </a:xfrm>
          <a:prstGeom prst="rect">
            <a:avLst/>
          </a:prstGeom>
          <a:noFill/>
        </p:spPr>
        <p:txBody>
          <a:bodyPr wrap="none" rtlCol="0">
            <a:spAutoFit/>
          </a:bodyPr>
          <a:lstStyle/>
          <a:p>
            <a:r>
              <a:rPr lang="en-US" sz="2000" dirty="0">
                <a:solidFill>
                  <a:srgbClr val="525252"/>
                </a:solidFill>
              </a:rPr>
              <a:t>No</a:t>
            </a:r>
          </a:p>
        </p:txBody>
      </p:sp>
      <p:cxnSp>
        <p:nvCxnSpPr>
          <p:cNvPr id="70" name="Straight Arrow Connector 69"/>
          <p:cNvCxnSpPr>
            <a:stCxn id="27" idx="2"/>
            <a:endCxn id="72" idx="0"/>
          </p:cNvCxnSpPr>
          <p:nvPr/>
        </p:nvCxnSpPr>
        <p:spPr>
          <a:xfrm>
            <a:off x="6775010" y="3913946"/>
            <a:ext cx="0" cy="24709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1" name="Flowchart: Process 70"/>
          <p:cNvSpPr/>
          <p:nvPr/>
        </p:nvSpPr>
        <p:spPr>
          <a:xfrm>
            <a:off x="8777106" y="4450959"/>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Statement List 3</a:t>
            </a:r>
          </a:p>
        </p:txBody>
      </p:sp>
      <p:sp>
        <p:nvSpPr>
          <p:cNvPr id="72" name="Flowchart: Decision 71"/>
          <p:cNvSpPr/>
          <p:nvPr/>
        </p:nvSpPr>
        <p:spPr>
          <a:xfrm>
            <a:off x="5439505" y="416104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Is third condition True?</a:t>
            </a:r>
          </a:p>
        </p:txBody>
      </p:sp>
      <p:cxnSp>
        <p:nvCxnSpPr>
          <p:cNvPr id="73" name="Straight Arrow Connector 72"/>
          <p:cNvCxnSpPr>
            <a:stCxn id="72" idx="3"/>
            <a:endCxn id="71" idx="1"/>
          </p:cNvCxnSpPr>
          <p:nvPr/>
        </p:nvCxnSpPr>
        <p:spPr>
          <a:xfrm flipV="1">
            <a:off x="8110515" y="4786139"/>
            <a:ext cx="666591" cy="1558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8089332" y="4352365"/>
            <a:ext cx="546816" cy="400110"/>
          </a:xfrm>
          <a:prstGeom prst="rect">
            <a:avLst/>
          </a:prstGeom>
          <a:noFill/>
        </p:spPr>
        <p:txBody>
          <a:bodyPr wrap="none" rtlCol="0">
            <a:spAutoFit/>
          </a:bodyPr>
          <a:lstStyle/>
          <a:p>
            <a:r>
              <a:rPr lang="en-US" sz="2000" dirty="0">
                <a:solidFill>
                  <a:srgbClr val="525252"/>
                </a:solidFill>
              </a:rPr>
              <a:t>Yes</a:t>
            </a:r>
          </a:p>
        </p:txBody>
      </p:sp>
      <p:cxnSp>
        <p:nvCxnSpPr>
          <p:cNvPr id="81" name="Elbow Connector 80"/>
          <p:cNvCxnSpPr>
            <a:stCxn id="71" idx="3"/>
            <a:endCxn id="13" idx="3"/>
          </p:cNvCxnSpPr>
          <p:nvPr/>
        </p:nvCxnSpPr>
        <p:spPr>
          <a:xfrm flipH="1">
            <a:off x="7593157" y="4786139"/>
            <a:ext cx="3620147" cy="1229235"/>
          </a:xfrm>
          <a:prstGeom prst="bentConnector3">
            <a:avLst>
              <a:gd name="adj1" fmla="val -63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6857465" y="5359555"/>
            <a:ext cx="527709" cy="400110"/>
          </a:xfrm>
          <a:prstGeom prst="rect">
            <a:avLst/>
          </a:prstGeom>
          <a:noFill/>
        </p:spPr>
        <p:txBody>
          <a:bodyPr wrap="none" rtlCol="0">
            <a:spAutoFit/>
          </a:bodyPr>
          <a:lstStyle/>
          <a:p>
            <a:r>
              <a:rPr lang="en-US" sz="2000" dirty="0">
                <a:solidFill>
                  <a:srgbClr val="525252"/>
                </a:solidFill>
              </a:rPr>
              <a:t>No</a:t>
            </a:r>
          </a:p>
        </p:txBody>
      </p:sp>
    </p:spTree>
    <p:extLst>
      <p:ext uri="{BB962C8B-B14F-4D97-AF65-F5344CB8AC3E}">
        <p14:creationId xmlns:p14="http://schemas.microsoft.com/office/powerpoint/2010/main" val="37377216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8B17-416A-4AAC-BF89-01FD50601985}"/>
              </a:ext>
            </a:extLst>
          </p:cNvPr>
          <p:cNvSpPr>
            <a:spLocks noGrp="1"/>
          </p:cNvSpPr>
          <p:nvPr>
            <p:ph type="title"/>
          </p:nvPr>
        </p:nvSpPr>
        <p:spPr/>
        <p:txBody>
          <a:bodyPr/>
          <a:lstStyle/>
          <a:p>
            <a:r>
              <a:rPr lang="en-AU"/>
              <a:t>If..ElseIf(s)</a:t>
            </a:r>
            <a:endParaRPr lang="en-US" dirty="0"/>
          </a:p>
        </p:txBody>
      </p:sp>
      <p:graphicFrame>
        <p:nvGraphicFramePr>
          <p:cNvPr id="5" name="Content Placeholder 5">
            <a:extLst>
              <a:ext uri="{FF2B5EF4-FFF2-40B4-BE49-F238E27FC236}">
                <a16:creationId xmlns:a16="http://schemas.microsoft.com/office/drawing/2014/main" id="{021FA7A1-46AD-43BA-816B-49F915DF4615}"/>
              </a:ext>
            </a:extLst>
          </p:cNvPr>
          <p:cNvGraphicFramePr>
            <a:graphicFrameLocks/>
          </p:cNvGraphicFramePr>
          <p:nvPr>
            <p:extLst>
              <p:ext uri="{D42A27DB-BD31-4B8C-83A1-F6EECF244321}">
                <p14:modId xmlns:p14="http://schemas.microsoft.com/office/powerpoint/2010/main" val="2594221726"/>
              </p:ext>
            </p:extLst>
          </p:nvPr>
        </p:nvGraphicFramePr>
        <p:xfrm>
          <a:off x="381000" y="1295400"/>
          <a:ext cx="11544080" cy="4114800"/>
        </p:xfrm>
        <a:graphic>
          <a:graphicData uri="http://schemas.openxmlformats.org/drawingml/2006/table">
            <a:tbl>
              <a:tblPr>
                <a:tableStyleId>{B301B821-A1FF-4177-AEE7-76D212191A09}</a:tableStyleId>
              </a:tblPr>
              <a:tblGrid>
                <a:gridCol w="11544080">
                  <a:extLst>
                    <a:ext uri="{9D8B030D-6E8A-4147-A177-3AD203B41FA5}">
                      <a16:colId xmlns:a16="http://schemas.microsoft.com/office/drawing/2014/main" val="2179900822"/>
                    </a:ext>
                  </a:extLst>
                </a:gridCol>
              </a:tblGrid>
              <a:tr h="370840">
                <a:tc>
                  <a:txBody>
                    <a:bodyPr/>
                    <a:lstStyle/>
                    <a:p>
                      <a:r>
                        <a:rPr lang="en-US" sz="2400" dirty="0">
                          <a:solidFill>
                            <a:srgbClr val="FF4500"/>
                          </a:solidFill>
                          <a:latin typeface="Lucida Console" panose="020B0609040504020204" pitchFamily="49" charset="0"/>
                        </a:rPr>
                        <a:t>$Language</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0000FF"/>
                          </a:solidFill>
                          <a:latin typeface="Lucida Console" panose="020B0609040504020204" pitchFamily="49" charset="0"/>
                        </a:rPr>
                        <a:t>Get-</a:t>
                      </a:r>
                      <a:r>
                        <a:rPr lang="en-US" sz="2400" dirty="0" err="1">
                          <a:solidFill>
                            <a:srgbClr val="0000FF"/>
                          </a:solidFill>
                          <a:latin typeface="Lucida Console" panose="020B0609040504020204" pitchFamily="49" charset="0"/>
                        </a:rPr>
                        <a:t>CimInstance</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a:t>
                      </a:r>
                      <a:r>
                        <a:rPr lang="en-US" sz="2400" dirty="0" err="1">
                          <a:solidFill>
                            <a:srgbClr val="000080"/>
                          </a:solidFill>
                          <a:latin typeface="Lucida Console" panose="020B0609040504020204" pitchFamily="49" charset="0"/>
                        </a:rPr>
                        <a:t>ClassName</a:t>
                      </a:r>
                      <a:r>
                        <a:rPr lang="en-US" sz="2400" dirty="0">
                          <a:solidFill>
                            <a:srgbClr val="000080"/>
                          </a:solidFill>
                          <a:latin typeface="Lucida Console" panose="020B0609040504020204" pitchFamily="49" charset="0"/>
                        </a:rPr>
                        <a:t> W</a:t>
                      </a:r>
                      <a:r>
                        <a:rPr lang="en-US" sz="2400" dirty="0">
                          <a:solidFill>
                            <a:srgbClr val="8A2BE2"/>
                          </a:solidFill>
                          <a:latin typeface="Lucida Console" panose="020B0609040504020204" pitchFamily="49" charset="0"/>
                        </a:rPr>
                        <a:t>in32_OperatingSystem</a:t>
                      </a:r>
                      <a:r>
                        <a:rPr lang="en-US" sz="2400" dirty="0">
                          <a:solidFill>
                            <a:prstClr val="black"/>
                          </a:solidFill>
                          <a:latin typeface="Lucida Console" panose="020B0609040504020204" pitchFamily="49" charset="0"/>
                        </a:rPr>
                        <a:t>)</a:t>
                      </a:r>
                      <a:r>
                        <a:rPr lang="en-US" sz="2400" dirty="0">
                          <a:solidFill>
                            <a:srgbClr val="A9A9A9"/>
                          </a:solidFill>
                          <a:latin typeface="Lucida Console" panose="020B0609040504020204" pitchFamily="49" charset="0"/>
                        </a:rPr>
                        <a:t>.</a:t>
                      </a:r>
                      <a:r>
                        <a:rPr lang="en-US" sz="2400" dirty="0" err="1">
                          <a:solidFill>
                            <a:prstClr val="black"/>
                          </a:solidFill>
                          <a:latin typeface="Lucida Console" panose="020B0609040504020204" pitchFamily="49" charset="0"/>
                        </a:rPr>
                        <a:t>OSLanguage</a:t>
                      </a:r>
                      <a:endParaRPr lang="en-US" sz="2400" dirty="0">
                        <a:solidFill>
                          <a:prstClr val="black"/>
                        </a:solidFill>
                        <a:latin typeface="Lucida Console" panose="020B0609040504020204" pitchFamily="49" charset="0"/>
                      </a:endParaRPr>
                    </a:p>
                    <a:p>
                      <a:endParaRPr lang="en-US" sz="2400" dirty="0">
                        <a:solidFill>
                          <a:prstClr val="black"/>
                        </a:solidFill>
                        <a:latin typeface="Lucida Console" panose="020B0609040504020204" pitchFamily="49" charset="0"/>
                      </a:endParaRPr>
                    </a:p>
                    <a:p>
                      <a:r>
                        <a:rPr lang="en-US" sz="2400" dirty="0">
                          <a:solidFill>
                            <a:srgbClr val="00008B"/>
                          </a:solidFill>
                          <a:latin typeface="Lucida Console" panose="020B0609040504020204" pitchFamily="49" charset="0"/>
                        </a:rPr>
                        <a:t>if</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$Language</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err="1">
                          <a:solidFill>
                            <a:srgbClr val="A9A9A9"/>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"1033"</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a:t>
                      </a:r>
                      <a:r>
                        <a:rPr lang="en-US" sz="2400" dirty="0">
                          <a:solidFill>
                            <a:srgbClr val="0000FF"/>
                          </a:solidFill>
                          <a:latin typeface="Lucida Console" panose="020B0609040504020204" pitchFamily="49" charset="0"/>
                        </a:rPr>
                        <a:t>Write-Host</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"Language = English US"</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a:t>
                      </a:r>
                      <a:r>
                        <a:rPr lang="en-US" sz="2400" dirty="0" err="1">
                          <a:solidFill>
                            <a:srgbClr val="000080"/>
                          </a:solidFill>
                          <a:latin typeface="Lucida Console" panose="020B0609040504020204" pitchFamily="49" charset="0"/>
                        </a:rPr>
                        <a:t>ForegroundColor</a:t>
                      </a:r>
                      <a:r>
                        <a:rPr lang="en-US" sz="2400" dirty="0">
                          <a:solidFill>
                            <a:prstClr val="black"/>
                          </a:solidFill>
                          <a:latin typeface="Lucida Console" panose="020B0609040504020204" pitchFamily="49" charset="0"/>
                        </a:rPr>
                        <a:t> </a:t>
                      </a:r>
                      <a:r>
                        <a:rPr lang="en-US" sz="2400" dirty="0">
                          <a:solidFill>
                            <a:srgbClr val="8A2BE2"/>
                          </a:solidFill>
                          <a:latin typeface="Lucida Console" panose="020B0609040504020204" pitchFamily="49" charset="0"/>
                        </a:rPr>
                        <a:t>Magenta</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a:t>
                      </a:r>
                    </a:p>
                    <a:p>
                      <a:r>
                        <a:rPr lang="en-US" sz="2400" dirty="0" err="1">
                          <a:solidFill>
                            <a:srgbClr val="00008B"/>
                          </a:solidFill>
                          <a:latin typeface="Lucida Console" panose="020B0609040504020204" pitchFamily="49" charset="0"/>
                        </a:rPr>
                        <a:t>elseif</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$Language</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err="1">
                          <a:solidFill>
                            <a:srgbClr val="A9A9A9"/>
                          </a:solidFill>
                          <a:latin typeface="Lucida Console" panose="020B0609040504020204" pitchFamily="49" charset="0"/>
                        </a:rPr>
                        <a:t>eq</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"1078"</a:t>
                      </a:r>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a:t>
                      </a:r>
                    </a:p>
                    <a:p>
                      <a:r>
                        <a:rPr lang="en-US" sz="2400" dirty="0">
                          <a:solidFill>
                            <a:prstClr val="black"/>
                          </a:solidFill>
                          <a:latin typeface="Lucida Console" panose="020B0609040504020204" pitchFamily="49" charset="0"/>
                        </a:rPr>
                        <a:t>  </a:t>
                      </a:r>
                      <a:r>
                        <a:rPr lang="en-US" sz="2400" dirty="0">
                          <a:solidFill>
                            <a:srgbClr val="0000FF"/>
                          </a:solidFill>
                          <a:latin typeface="Lucida Console" panose="020B0609040504020204" pitchFamily="49" charset="0"/>
                        </a:rPr>
                        <a:t>Write-Host</a:t>
                      </a:r>
                      <a:r>
                        <a:rPr lang="en-US" sz="2400" dirty="0">
                          <a:solidFill>
                            <a:prstClr val="black"/>
                          </a:solidFill>
                          <a:latin typeface="Lucida Console" panose="020B0609040504020204" pitchFamily="49" charset="0"/>
                        </a:rPr>
                        <a:t> </a:t>
                      </a:r>
                      <a:r>
                        <a:rPr lang="en-US" sz="2400" dirty="0">
                          <a:solidFill>
                            <a:srgbClr val="8B0000"/>
                          </a:solidFill>
                          <a:latin typeface="Lucida Console" panose="020B0609040504020204" pitchFamily="49" charset="0"/>
                        </a:rPr>
                        <a:t>"Language = Afrikaans"</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a:t>
                      </a:r>
                      <a:r>
                        <a:rPr lang="en-US" sz="2400" dirty="0" err="1">
                          <a:solidFill>
                            <a:srgbClr val="000080"/>
                          </a:solidFill>
                          <a:latin typeface="Lucida Console" panose="020B0609040504020204" pitchFamily="49" charset="0"/>
                        </a:rPr>
                        <a:t>Foregroundcolor</a:t>
                      </a:r>
                      <a:r>
                        <a:rPr lang="en-US" sz="2400" dirty="0">
                          <a:solidFill>
                            <a:prstClr val="black"/>
                          </a:solidFill>
                          <a:latin typeface="Lucida Console" panose="020B0609040504020204" pitchFamily="49" charset="0"/>
                        </a:rPr>
                        <a:t> </a:t>
                      </a:r>
                      <a:r>
                        <a:rPr lang="en-US" sz="2400" dirty="0">
                          <a:solidFill>
                            <a:srgbClr val="8A2BE2"/>
                          </a:solidFill>
                          <a:latin typeface="Lucida Console" panose="020B0609040504020204" pitchFamily="49" charset="0"/>
                        </a:rPr>
                        <a:t>Green</a:t>
                      </a:r>
                      <a:endParaRPr lang="en-US" sz="2400" dirty="0">
                        <a:solidFill>
                          <a:prstClr val="black"/>
                        </a:solidFill>
                        <a:latin typeface="Lucida Console" panose="020B0609040504020204" pitchFamily="49" charset="0"/>
                      </a:endParaRPr>
                    </a:p>
                    <a:p>
                      <a:r>
                        <a:rPr lang="en-US" sz="2400" dirty="0">
                          <a:solidFill>
                            <a:prstClr val="black"/>
                          </a:solidFill>
                          <a:latin typeface="Lucida Console" panose="020B0609040504020204" pitchFamily="49" charset="0"/>
                        </a:rPr>
                        <a:t>}</a:t>
                      </a:r>
                    </a:p>
                  </a:txBody>
                  <a:tcPr/>
                </a:tc>
                <a:extLst>
                  <a:ext uri="{0D108BD9-81ED-4DB2-BD59-A6C34878D82A}">
                    <a16:rowId xmlns:a16="http://schemas.microsoft.com/office/drawing/2014/main" val="869740058"/>
                  </a:ext>
                </a:extLst>
              </a:tr>
            </a:tbl>
          </a:graphicData>
        </a:graphic>
      </p:graphicFrame>
    </p:spTree>
    <p:extLst>
      <p:ext uri="{BB962C8B-B14F-4D97-AF65-F5344CB8AC3E}">
        <p14:creationId xmlns:p14="http://schemas.microsoft.com/office/powerpoint/2010/main" val="33383864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a:t>
            </a:r>
            <a:r>
              <a:rPr lang="en-US" dirty="0" err="1"/>
              <a:t>ElseIf</a:t>
            </a:r>
            <a:r>
              <a:rPr lang="en-US" dirty="0"/>
              <a:t>(s)..Else</a:t>
            </a:r>
          </a:p>
        </p:txBody>
      </p:sp>
      <p:sp>
        <p:nvSpPr>
          <p:cNvPr id="6" name="Flowchart: Decision 5"/>
          <p:cNvSpPr/>
          <p:nvPr/>
        </p:nvSpPr>
        <p:spPr>
          <a:xfrm>
            <a:off x="5439505" y="1262869"/>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Is first condition True?</a:t>
            </a:r>
          </a:p>
        </p:txBody>
      </p:sp>
      <p:cxnSp>
        <p:nvCxnSpPr>
          <p:cNvPr id="7" name="Straight Arrow Connector 6"/>
          <p:cNvCxnSpPr>
            <a:stCxn id="14" idx="2"/>
            <a:endCxn id="6" idx="0"/>
          </p:cNvCxnSpPr>
          <p:nvPr/>
        </p:nvCxnSpPr>
        <p:spPr>
          <a:xfrm>
            <a:off x="6775010" y="848615"/>
            <a:ext cx="0" cy="41425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71" idx="2"/>
            <a:endCxn id="13" idx="0"/>
          </p:cNvCxnSpPr>
          <p:nvPr/>
        </p:nvCxnSpPr>
        <p:spPr>
          <a:xfrm>
            <a:off x="6775010" y="5324453"/>
            <a:ext cx="0" cy="41425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8110515" y="1903548"/>
            <a:ext cx="666591" cy="3707"/>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038691" y="1543940"/>
            <a:ext cx="546816" cy="400110"/>
          </a:xfrm>
          <a:prstGeom prst="rect">
            <a:avLst/>
          </a:prstGeom>
          <a:noFill/>
        </p:spPr>
        <p:txBody>
          <a:bodyPr wrap="none" rtlCol="0">
            <a:spAutoFit/>
          </a:bodyPr>
          <a:lstStyle/>
          <a:p>
            <a:r>
              <a:rPr lang="en-US" sz="2000" dirty="0">
                <a:solidFill>
                  <a:srgbClr val="525252"/>
                </a:solidFill>
              </a:rPr>
              <a:t>Yes</a:t>
            </a:r>
          </a:p>
        </p:txBody>
      </p:sp>
      <p:sp>
        <p:nvSpPr>
          <p:cNvPr id="12" name="TextBox 11"/>
          <p:cNvSpPr txBox="1"/>
          <p:nvPr/>
        </p:nvSpPr>
        <p:spPr>
          <a:xfrm>
            <a:off x="6852626" y="2490488"/>
            <a:ext cx="527709" cy="400110"/>
          </a:xfrm>
          <a:prstGeom prst="rect">
            <a:avLst/>
          </a:prstGeom>
          <a:noFill/>
        </p:spPr>
        <p:txBody>
          <a:bodyPr wrap="none" rtlCol="0">
            <a:spAutoFit/>
          </a:bodyPr>
          <a:lstStyle/>
          <a:p>
            <a:r>
              <a:rPr lang="en-US" sz="2000" dirty="0">
                <a:solidFill>
                  <a:srgbClr val="525252"/>
                </a:solidFill>
              </a:rPr>
              <a:t>No</a:t>
            </a:r>
          </a:p>
        </p:txBody>
      </p:sp>
      <p:sp>
        <p:nvSpPr>
          <p:cNvPr id="13" name="Flowchart: Terminator 12"/>
          <p:cNvSpPr/>
          <p:nvPr/>
        </p:nvSpPr>
        <p:spPr>
          <a:xfrm>
            <a:off x="5956863" y="5738705"/>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End</a:t>
            </a:r>
          </a:p>
        </p:txBody>
      </p:sp>
      <p:sp>
        <p:nvSpPr>
          <p:cNvPr id="14" name="Flowchart: Terminator 13"/>
          <p:cNvSpPr/>
          <p:nvPr/>
        </p:nvSpPr>
        <p:spPr>
          <a:xfrm>
            <a:off x="5956863" y="295277"/>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Start</a:t>
            </a:r>
          </a:p>
        </p:txBody>
      </p:sp>
      <p:sp>
        <p:nvSpPr>
          <p:cNvPr id="15" name="Flowchart: Process 14"/>
          <p:cNvSpPr/>
          <p:nvPr/>
        </p:nvSpPr>
        <p:spPr>
          <a:xfrm>
            <a:off x="8777106" y="1572075"/>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Statement List 1</a:t>
            </a:r>
          </a:p>
        </p:txBody>
      </p:sp>
      <p:sp>
        <p:nvSpPr>
          <p:cNvPr id="18" name="Rectangle 17"/>
          <p:cNvSpPr/>
          <p:nvPr/>
        </p:nvSpPr>
        <p:spPr>
          <a:xfrm>
            <a:off x="622588" y="1301417"/>
            <a:ext cx="4094117" cy="3785652"/>
          </a:xfrm>
          <a:prstGeom prst="rect">
            <a:avLst/>
          </a:prstGeom>
          <a:solidFill>
            <a:srgbClr val="012456"/>
          </a:solidFill>
        </p:spPr>
        <p:txBody>
          <a:bodyPr wrap="square">
            <a:spAutoFit/>
          </a:bodyPr>
          <a:lstStyle/>
          <a:p>
            <a:r>
              <a:rPr lang="en-AU" sz="2000" dirty="0">
                <a:solidFill>
                  <a:srgbClr val="E0FFFF"/>
                </a:solidFill>
                <a:latin typeface="Lucida Console" panose="020B0609040504020204" pitchFamily="49" charset="0"/>
              </a:rPr>
              <a:t>If</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test1</a:t>
            </a:r>
            <a:r>
              <a:rPr lang="en-AU" sz="2000" dirty="0">
                <a:solidFill>
                  <a:srgbClr val="F5F5F5"/>
                </a:solidFill>
                <a:latin typeface="Lucida Console" panose="020B0609040504020204" pitchFamily="49" charset="0"/>
              </a:rPr>
              <a:t>&gt;) </a:t>
            </a:r>
          </a:p>
          <a:p>
            <a:r>
              <a:rPr lang="en-AU" sz="2000" dirty="0">
                <a:solidFill>
                  <a:srgbClr val="F5F5F5"/>
                </a:solidFill>
                <a:latin typeface="Lucida Console" panose="020B0609040504020204" pitchFamily="49" charset="0"/>
              </a:rPr>
              <a:t>{</a:t>
            </a:r>
          </a:p>
          <a:p>
            <a:r>
              <a:rPr lang="en-AU" sz="2000" dirty="0">
                <a:solidFill>
                  <a:srgbClr val="D3D3D3"/>
                </a:solidFill>
                <a:latin typeface="Lucida Console" panose="020B0609040504020204" pitchFamily="49" charset="0"/>
              </a:rPr>
              <a:t>    &lt;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1&gt;</a:t>
            </a:r>
          </a:p>
          <a:p>
            <a:r>
              <a:rPr lang="en-AU" sz="2000" dirty="0">
                <a:solidFill>
                  <a:srgbClr val="F5F5F5"/>
                </a:solidFill>
                <a:latin typeface="Lucida Console" panose="020B0609040504020204" pitchFamily="49" charset="0"/>
              </a:rPr>
              <a:t>}</a:t>
            </a:r>
          </a:p>
          <a:p>
            <a:r>
              <a:rPr lang="en-AU" sz="2000" dirty="0" err="1">
                <a:solidFill>
                  <a:srgbClr val="8FBC8F"/>
                </a:solidFill>
                <a:latin typeface="Lucida Console" panose="020B0609040504020204" pitchFamily="49" charset="0"/>
              </a:rPr>
              <a:t>ElseIf</a:t>
            </a:r>
            <a:r>
              <a:rPr lang="en-AU" sz="2000" dirty="0">
                <a:solidFill>
                  <a:srgbClr val="8FBC8F"/>
                </a:solidFill>
                <a:latin typeface="Lucida Console" panose="020B0609040504020204" pitchFamily="49" charset="0"/>
              </a:rPr>
              <a:t> </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test2</a:t>
            </a:r>
            <a:r>
              <a:rPr lang="en-AU" sz="2000" dirty="0">
                <a:solidFill>
                  <a:srgbClr val="F5F5F5"/>
                </a:solidFill>
                <a:latin typeface="Lucida Console" panose="020B0609040504020204" pitchFamily="49" charset="0"/>
              </a:rPr>
              <a:t>&gt;) </a:t>
            </a:r>
          </a:p>
          <a:p>
            <a:r>
              <a:rPr lang="en-AU" sz="2000" dirty="0">
                <a:solidFill>
                  <a:srgbClr val="F5F5F5"/>
                </a:solidFill>
                <a:latin typeface="Lucida Console" panose="020B0609040504020204" pitchFamily="49" charset="0"/>
              </a:rPr>
              <a:t>{</a:t>
            </a:r>
          </a:p>
          <a:p>
            <a:r>
              <a:rPr lang="en-AU" sz="2000" dirty="0">
                <a:solidFill>
                  <a:srgbClr val="EE82EE"/>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 </a:t>
            </a:r>
            <a:r>
              <a:rPr lang="en-AU" sz="2000" dirty="0">
                <a:solidFill>
                  <a:srgbClr val="D3D3D3"/>
                </a:solidFill>
                <a:latin typeface="Lucida Console" panose="020B0609040504020204" pitchFamily="49" charset="0"/>
              </a:rPr>
              <a:t>2&gt;</a:t>
            </a:r>
          </a:p>
          <a:p>
            <a:r>
              <a:rPr lang="en-AU" sz="2000" dirty="0">
                <a:solidFill>
                  <a:srgbClr val="F5F5F5"/>
                </a:solidFill>
                <a:latin typeface="Lucida Console" panose="020B0609040504020204" pitchFamily="49" charset="0"/>
              </a:rPr>
              <a:t>}</a:t>
            </a:r>
          </a:p>
          <a:p>
            <a:r>
              <a:rPr lang="en-AU" sz="2000" dirty="0">
                <a:solidFill>
                  <a:srgbClr val="8FBC8F"/>
                </a:solidFill>
                <a:latin typeface="Lucida Console" panose="020B0609040504020204" pitchFamily="49" charset="0"/>
              </a:rPr>
              <a:t>Else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a:t>
            </a:r>
          </a:p>
          <a:p>
            <a:r>
              <a:rPr lang="en-AU" sz="2000" dirty="0">
                <a:solidFill>
                  <a:srgbClr val="EE82EE"/>
                </a:solidFill>
                <a:latin typeface="Lucida Console" panose="020B0609040504020204" pitchFamily="49" charset="0"/>
              </a:rPr>
              <a:t>    </a:t>
            </a:r>
            <a:r>
              <a:rPr lang="en-AU" sz="2000" dirty="0">
                <a:solidFill>
                  <a:srgbClr val="D3D3D3"/>
                </a:solidFill>
                <a:latin typeface="Lucida Console" panose="020B0609040504020204" pitchFamily="49" charset="0"/>
              </a:rPr>
              <a:t>&lt;</a:t>
            </a:r>
            <a:r>
              <a:rPr lang="en-AU" sz="2000" dirty="0">
                <a:solidFill>
                  <a:srgbClr val="EE82EE"/>
                </a:solidFill>
                <a:latin typeface="Lucida Console" panose="020B0609040504020204" pitchFamily="49" charset="0"/>
              </a:rPr>
              <a:t>else statement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D3D3D3"/>
                </a:solidFill>
                <a:latin typeface="Lucida Console" panose="020B0609040504020204" pitchFamily="49" charset="0"/>
              </a:rPr>
              <a:t>&gt;</a:t>
            </a:r>
          </a:p>
          <a:p>
            <a:r>
              <a:rPr lang="en-AU" sz="2000" dirty="0">
                <a:solidFill>
                  <a:srgbClr val="F5F5F5"/>
                </a:solidFill>
                <a:latin typeface="Lucida Console" panose="020B0609040504020204" pitchFamily="49" charset="0"/>
              </a:rPr>
              <a:t>}</a:t>
            </a:r>
          </a:p>
        </p:txBody>
      </p:sp>
      <p:cxnSp>
        <p:nvCxnSpPr>
          <p:cNvPr id="30" name="Elbow Connector 29"/>
          <p:cNvCxnSpPr>
            <a:stCxn id="15" idx="3"/>
            <a:endCxn id="13" idx="3"/>
          </p:cNvCxnSpPr>
          <p:nvPr/>
        </p:nvCxnSpPr>
        <p:spPr>
          <a:xfrm flipH="1">
            <a:off x="7593157" y="1907255"/>
            <a:ext cx="3620147" cy="4108119"/>
          </a:xfrm>
          <a:prstGeom prst="bentConnector3">
            <a:avLst>
              <a:gd name="adj1" fmla="val -63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27" idx="0"/>
          </p:cNvCxnSpPr>
          <p:nvPr/>
        </p:nvCxnSpPr>
        <p:spPr>
          <a:xfrm>
            <a:off x="6775010" y="2544227"/>
            <a:ext cx="0" cy="41425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8777106" y="3257685"/>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Statement List 2</a:t>
            </a:r>
          </a:p>
        </p:txBody>
      </p:sp>
      <p:sp>
        <p:nvSpPr>
          <p:cNvPr id="27" name="Flowchart: Decision 26"/>
          <p:cNvSpPr/>
          <p:nvPr/>
        </p:nvSpPr>
        <p:spPr>
          <a:xfrm>
            <a:off x="5439505" y="2958481"/>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Is second condition True?</a:t>
            </a:r>
          </a:p>
        </p:txBody>
      </p:sp>
      <p:cxnSp>
        <p:nvCxnSpPr>
          <p:cNvPr id="46" name="Straight Arrow Connector 45"/>
          <p:cNvCxnSpPr>
            <a:stCxn id="27" idx="3"/>
            <a:endCxn id="24" idx="1"/>
          </p:cNvCxnSpPr>
          <p:nvPr/>
        </p:nvCxnSpPr>
        <p:spPr>
          <a:xfrm flipV="1">
            <a:off x="8110515" y="3592865"/>
            <a:ext cx="666591" cy="629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3"/>
            <a:endCxn id="13" idx="3"/>
          </p:cNvCxnSpPr>
          <p:nvPr/>
        </p:nvCxnSpPr>
        <p:spPr>
          <a:xfrm flipH="1">
            <a:off x="7593157" y="3592865"/>
            <a:ext cx="3620147" cy="2422509"/>
          </a:xfrm>
          <a:prstGeom prst="bentConnector3">
            <a:avLst>
              <a:gd name="adj1" fmla="val -63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110515" y="3174203"/>
            <a:ext cx="546816" cy="400110"/>
          </a:xfrm>
          <a:prstGeom prst="rect">
            <a:avLst/>
          </a:prstGeom>
          <a:noFill/>
        </p:spPr>
        <p:txBody>
          <a:bodyPr wrap="none" rtlCol="0">
            <a:spAutoFit/>
          </a:bodyPr>
          <a:lstStyle/>
          <a:p>
            <a:r>
              <a:rPr lang="en-US" sz="2000" dirty="0">
                <a:solidFill>
                  <a:srgbClr val="525252"/>
                </a:solidFill>
              </a:rPr>
              <a:t>Yes</a:t>
            </a:r>
          </a:p>
        </p:txBody>
      </p:sp>
      <p:sp>
        <p:nvSpPr>
          <p:cNvPr id="69" name="TextBox 68"/>
          <p:cNvSpPr txBox="1"/>
          <p:nvPr/>
        </p:nvSpPr>
        <p:spPr>
          <a:xfrm>
            <a:off x="6862085" y="4215967"/>
            <a:ext cx="527709" cy="400110"/>
          </a:xfrm>
          <a:prstGeom prst="rect">
            <a:avLst/>
          </a:prstGeom>
          <a:noFill/>
        </p:spPr>
        <p:txBody>
          <a:bodyPr wrap="none" rtlCol="0">
            <a:spAutoFit/>
          </a:bodyPr>
          <a:lstStyle/>
          <a:p>
            <a:r>
              <a:rPr lang="en-US" sz="2000" dirty="0">
                <a:solidFill>
                  <a:srgbClr val="525252"/>
                </a:solidFill>
              </a:rPr>
              <a:t>No</a:t>
            </a:r>
          </a:p>
        </p:txBody>
      </p:sp>
      <p:cxnSp>
        <p:nvCxnSpPr>
          <p:cNvPr id="70" name="Straight Arrow Connector 69"/>
          <p:cNvCxnSpPr>
            <a:stCxn id="27" idx="2"/>
            <a:endCxn id="71" idx="0"/>
          </p:cNvCxnSpPr>
          <p:nvPr/>
        </p:nvCxnSpPr>
        <p:spPr>
          <a:xfrm>
            <a:off x="6775010" y="4239839"/>
            <a:ext cx="0" cy="41425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1" name="Flowchart: Process 70"/>
          <p:cNvSpPr/>
          <p:nvPr/>
        </p:nvSpPr>
        <p:spPr>
          <a:xfrm>
            <a:off x="5556911" y="4654093"/>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Run Else Statement</a:t>
            </a:r>
          </a:p>
        </p:txBody>
      </p:sp>
    </p:spTree>
    <p:extLst>
      <p:ext uri="{BB962C8B-B14F-4D97-AF65-F5344CB8AC3E}">
        <p14:creationId xmlns:p14="http://schemas.microsoft.com/office/powerpoint/2010/main" val="34512615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5E3BD-D494-4141-943E-80B186837B4A}"/>
              </a:ext>
            </a:extLst>
          </p:cNvPr>
          <p:cNvSpPr>
            <a:spLocks noGrp="1"/>
          </p:cNvSpPr>
          <p:nvPr>
            <p:ph type="title"/>
          </p:nvPr>
        </p:nvSpPr>
        <p:spPr/>
        <p:txBody>
          <a:bodyPr/>
          <a:lstStyle/>
          <a:p>
            <a:r>
              <a:rPr lang="en-AU"/>
              <a:t>If..ElseIf..Else Statement</a:t>
            </a:r>
            <a:endParaRPr lang="en-US" dirty="0"/>
          </a:p>
        </p:txBody>
      </p:sp>
      <p:sp>
        <p:nvSpPr>
          <p:cNvPr id="8" name="Slide Number Placeholder 7"/>
          <p:cNvSpPr>
            <a:spLocks noGrp="1"/>
          </p:cNvSpPr>
          <p:nvPr>
            <p:ph type="sldNum" sz="quarter" idx="4294967295"/>
          </p:nvPr>
        </p:nvSpPr>
        <p:spPr>
          <a:xfrm>
            <a:off x="9347200" y="6492875"/>
            <a:ext cx="2844800" cy="365125"/>
          </a:xfrm>
        </p:spPr>
        <p:txBody>
          <a:bodyPr/>
          <a:lstStyle/>
          <a:p>
            <a:fld id="{74A398B2-5A34-1A4A-811E-F4027282568C}" type="slidenum">
              <a:rPr lang="en-US" smtClean="0">
                <a:solidFill>
                  <a:schemeClr val="bg1"/>
                </a:solidFill>
              </a:rPr>
              <a:pPr/>
              <a:t>35</a:t>
            </a:fld>
            <a:endParaRPr lang="en-US" dirty="0">
              <a:solidFill>
                <a:schemeClr val="bg1"/>
              </a:solidFill>
            </a:endParaRPr>
          </a:p>
        </p:txBody>
      </p:sp>
      <p:sp>
        <p:nvSpPr>
          <p:cNvPr id="3" name="Rectangle 2"/>
          <p:cNvSpPr/>
          <p:nvPr/>
        </p:nvSpPr>
        <p:spPr>
          <a:xfrm>
            <a:off x="904509" y="1486535"/>
            <a:ext cx="10382981" cy="4708981"/>
          </a:xfrm>
          <a:prstGeom prst="rect">
            <a:avLst/>
          </a:prstGeom>
          <a:ln>
            <a:solidFill>
              <a:schemeClr val="accent1"/>
            </a:solidFill>
          </a:ln>
          <a:effectLst/>
        </p:spPr>
        <p:txBody>
          <a:bodyPr wrap="square">
            <a:spAutoFit/>
          </a:bodyPr>
          <a:lstStyle/>
          <a:p>
            <a:r>
              <a:rPr lang="en-US" sz="2000" dirty="0">
                <a:solidFill>
                  <a:srgbClr val="FF4500"/>
                </a:solidFill>
                <a:latin typeface="Lucida Console" panose="020B0609040504020204" pitchFamily="49" charset="0"/>
              </a:rPr>
              <a:t>$Language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a:t>
            </a:r>
            <a:r>
              <a:rPr lang="en-US" sz="2000" dirty="0" err="1">
                <a:solidFill>
                  <a:srgbClr val="0000FF"/>
                </a:solidFill>
                <a:latin typeface="Lucida Console" panose="020B0609040504020204" pitchFamily="49" charset="0"/>
              </a:rPr>
              <a:t>CimInstance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ClassName</a:t>
            </a:r>
            <a:r>
              <a:rPr lang="en-US" sz="2000" dirty="0">
                <a:solidFill>
                  <a:srgbClr val="000080"/>
                </a:solidFill>
                <a:latin typeface="Lucida Console" panose="020B0609040504020204" pitchFamily="49" charset="0"/>
              </a:rPr>
              <a:t> </a:t>
            </a:r>
            <a:r>
              <a:rPr lang="en-US" sz="2000" dirty="0">
                <a:solidFill>
                  <a:srgbClr val="8A2BE2"/>
                </a:solidFill>
                <a:latin typeface="Lucida Console" panose="020B0609040504020204" pitchFamily="49" charset="0"/>
              </a:rPr>
              <a:t>Win32_OperatingSystem</a:t>
            </a:r>
            <a:r>
              <a:rPr lang="en-US" sz="2000" dirty="0">
                <a:solidFill>
                  <a:prstClr val="black"/>
                </a:solidFill>
                <a:latin typeface="Lucida Console" panose="020B0609040504020204" pitchFamily="49" charset="0"/>
              </a:rPr>
              <a:t>)</a:t>
            </a:r>
            <a:r>
              <a:rPr lang="en-US" sz="2000" dirty="0">
                <a:solidFill>
                  <a:srgbClr val="A9A9A9"/>
                </a:solidFill>
                <a:latin typeface="Lucida Console" panose="020B0609040504020204" pitchFamily="49" charset="0"/>
              </a:rPr>
              <a:t>.</a:t>
            </a:r>
            <a:r>
              <a:rPr lang="en-US" sz="2000" dirty="0" err="1">
                <a:solidFill>
                  <a:prstClr val="black"/>
                </a:solidFill>
                <a:latin typeface="Lucida Console" panose="020B0609040504020204" pitchFamily="49" charset="0"/>
              </a:rPr>
              <a:t>OSLanguage</a:t>
            </a:r>
            <a:endParaRPr lang="en-US" sz="2000" dirty="0">
              <a:solidFill>
                <a:prstClr val="black"/>
              </a:solidFill>
              <a:latin typeface="Lucida Console" panose="020B0609040504020204" pitchFamily="49" charset="0"/>
            </a:endParaRPr>
          </a:p>
          <a:p>
            <a:endParaRPr lang="en-US" sz="2000" dirty="0">
              <a:solidFill>
                <a:prstClr val="black"/>
              </a:solidFill>
              <a:latin typeface="Lucida Console" panose="020B0609040504020204" pitchFamily="49" charset="0"/>
            </a:endParaRPr>
          </a:p>
          <a:p>
            <a:r>
              <a:rPr lang="en-US" sz="2000" dirty="0">
                <a:solidFill>
                  <a:srgbClr val="00008B"/>
                </a:solidFill>
                <a:latin typeface="Lucida Console" panose="020B0609040504020204" pitchFamily="49" charset="0"/>
              </a:rPr>
              <a:t>if</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$Language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err="1">
                <a:solidFill>
                  <a:srgbClr val="A9A9A9"/>
                </a:solidFill>
                <a:latin typeface="Lucida Console" panose="020B0609040504020204" pitchFamily="49" charset="0"/>
              </a:rPr>
              <a:t>eq</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"1033"</a:t>
            </a:r>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"Language = English US"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ForegroundColor</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Magenta</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err="1">
                <a:solidFill>
                  <a:srgbClr val="00008B"/>
                </a:solidFill>
                <a:latin typeface="Lucida Console" panose="020B0609040504020204" pitchFamily="49" charset="0"/>
              </a:rPr>
              <a:t>elseif</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$Language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err="1">
                <a:solidFill>
                  <a:srgbClr val="A9A9A9"/>
                </a:solidFill>
                <a:latin typeface="Lucida Console" panose="020B0609040504020204" pitchFamily="49" charset="0"/>
              </a:rPr>
              <a:t>eq</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"1078"</a:t>
            </a:r>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"Language = Afrikaans"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Foregroundcolor</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Green</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else</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Write-Host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"Another Language"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ForegroundColor</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Cyan</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5936420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HIDDEN - Slide51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IF Statements</a:t>
            </a:r>
            <a:endParaRPr lang="en-US" sz="3600" dirty="0">
              <a:solidFill>
                <a:schemeClr val="tx1"/>
              </a:solidFill>
            </a:endParaRPr>
          </a:p>
        </p:txBody>
      </p:sp>
    </p:spTree>
    <p:extLst>
      <p:ext uri="{BB962C8B-B14F-4D97-AF65-F5344CB8AC3E}">
        <p14:creationId xmlns:p14="http://schemas.microsoft.com/office/powerpoint/2010/main" val="10175967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HIDDEN - Slide516">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06145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51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SWITCH Statement - Basics</a:t>
            </a:r>
            <a:endParaRPr lang="en-US" dirty="0"/>
          </a:p>
        </p:txBody>
      </p:sp>
    </p:spTree>
    <p:extLst>
      <p:ext uri="{BB962C8B-B14F-4D97-AF65-F5344CB8AC3E}">
        <p14:creationId xmlns:p14="http://schemas.microsoft.com/office/powerpoint/2010/main" val="26922260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890296"/>
          </a:xfrm>
        </p:spPr>
        <p:txBody>
          <a:bodyPr/>
          <a:lstStyle/>
          <a:p>
            <a:endParaRPr lang="en-US" dirty="0"/>
          </a:p>
          <a:p>
            <a:r>
              <a:rPr lang="en-US" dirty="0"/>
              <a:t>Like a simplified version of an If with </a:t>
            </a:r>
            <a:r>
              <a:rPr lang="en-US" dirty="0" err="1"/>
              <a:t>ElseIfs</a:t>
            </a:r>
            <a:endParaRPr lang="en-US" dirty="0"/>
          </a:p>
          <a:p>
            <a:endParaRPr lang="en-US" dirty="0"/>
          </a:p>
          <a:p>
            <a:r>
              <a:rPr lang="en-US" dirty="0"/>
              <a:t>Called </a:t>
            </a:r>
            <a:r>
              <a:rPr lang="en-US" dirty="0" err="1"/>
              <a:t>Select..Case</a:t>
            </a:r>
            <a:r>
              <a:rPr lang="en-US" dirty="0"/>
              <a:t> in some other languages</a:t>
            </a:r>
          </a:p>
          <a:p>
            <a:endParaRPr lang="en-US" dirty="0"/>
          </a:p>
          <a:p>
            <a:r>
              <a:rPr lang="en-US" dirty="0"/>
              <a:t>Can process multiple test values, operates like a pipeline</a:t>
            </a:r>
          </a:p>
          <a:p>
            <a:endParaRPr lang="en-US" dirty="0"/>
          </a:p>
          <a:p>
            <a:r>
              <a:rPr lang="en-US" dirty="0"/>
              <a:t>Can accept file paths for process contents</a:t>
            </a:r>
          </a:p>
        </p:txBody>
      </p:sp>
      <p:sp>
        <p:nvSpPr>
          <p:cNvPr id="2" name="Title 1"/>
          <p:cNvSpPr>
            <a:spLocks noGrp="1"/>
          </p:cNvSpPr>
          <p:nvPr>
            <p:ph type="title"/>
          </p:nvPr>
        </p:nvSpPr>
        <p:spPr/>
        <p:txBody>
          <a:bodyPr/>
          <a:lstStyle/>
          <a:p>
            <a:r>
              <a:rPr lang="en-US" dirty="0"/>
              <a:t>Switch</a:t>
            </a:r>
          </a:p>
        </p:txBody>
      </p:sp>
    </p:spTree>
    <p:extLst>
      <p:ext uri="{BB962C8B-B14F-4D97-AF65-F5344CB8AC3E}">
        <p14:creationId xmlns:p14="http://schemas.microsoft.com/office/powerpoint/2010/main" val="41468266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custDataLst>
              <p:custData r:id="rId1"/>
            </p:custDataLst>
          </p:nvPr>
        </p:nvSpPr>
        <p:spPr>
          <a:xfrm>
            <a:off x="269239" y="1189177"/>
            <a:ext cx="11653523" cy="1520416"/>
          </a:xfrm>
        </p:spPr>
        <p:txBody>
          <a:bodyPr numCol="1"/>
          <a:lstStyle/>
          <a:p>
            <a:r>
              <a:rPr lang="en-US"/>
              <a:t>Flow Control
Arrays
Hash Tables</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39383604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p>
            <a:r>
              <a:rPr lang="en-US" dirty="0"/>
              <a:t>Simple Switch</a:t>
            </a:r>
          </a:p>
        </p:txBody>
      </p:sp>
      <p:sp>
        <p:nvSpPr>
          <p:cNvPr id="25" name="Rectangle 24"/>
          <p:cNvSpPr/>
          <p:nvPr/>
        </p:nvSpPr>
        <p:spPr>
          <a:xfrm>
            <a:off x="490463" y="1371440"/>
            <a:ext cx="4645658" cy="1477328"/>
          </a:xfrm>
          <a:prstGeom prst="rect">
            <a:avLst/>
          </a:prstGeom>
          <a:solidFill>
            <a:srgbClr val="012456"/>
          </a:solidFill>
        </p:spPr>
        <p:txBody>
          <a:bodyPr wrap="square">
            <a:spAutoFit/>
          </a:bodyPr>
          <a:lstStyle/>
          <a:p>
            <a:r>
              <a:rPr lang="en-AU" dirty="0">
                <a:solidFill>
                  <a:srgbClr val="E0FFFF"/>
                </a:solidFill>
                <a:latin typeface="Lucida Console" panose="020B0609040504020204" pitchFamily="49" charset="0"/>
              </a:rPr>
              <a:t>Switch</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&lt;test-value&gt;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a:t>
            </a:r>
          </a:p>
          <a:p>
            <a:r>
              <a:rPr lang="en-AU" dirty="0">
                <a:solidFill>
                  <a:srgbClr val="EE82EE"/>
                </a:solidFill>
                <a:latin typeface="Lucida Console" panose="020B0609040504020204" pitchFamily="49" charset="0"/>
              </a:rPr>
              <a:t>      &lt;condition 1&gt;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1&gt;</a:t>
            </a:r>
            <a:r>
              <a:rPr lang="en-AU" dirty="0">
                <a:solidFill>
                  <a:srgbClr val="F5F5F5"/>
                </a:solidFill>
                <a:latin typeface="Lucida Console" panose="020B0609040504020204" pitchFamily="49" charset="0"/>
              </a:rPr>
              <a:t>}</a:t>
            </a:r>
          </a:p>
          <a:p>
            <a:r>
              <a:rPr lang="en-AU" dirty="0">
                <a:solidFill>
                  <a:srgbClr val="EE82EE"/>
                </a:solidFill>
                <a:latin typeface="Lucida Console" panose="020B0609040504020204" pitchFamily="49" charset="0"/>
              </a:rPr>
              <a:t>      &lt;condition 2&gt;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2&gt;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 </a:t>
            </a:r>
          </a:p>
        </p:txBody>
      </p:sp>
      <p:grpSp>
        <p:nvGrpSpPr>
          <p:cNvPr id="57" name="Group 56"/>
          <p:cNvGrpSpPr/>
          <p:nvPr/>
        </p:nvGrpSpPr>
        <p:grpSpPr>
          <a:xfrm>
            <a:off x="6299504" y="629519"/>
            <a:ext cx="5270196" cy="5614993"/>
            <a:chOff x="6299504" y="629519"/>
            <a:chExt cx="5270196" cy="5614993"/>
          </a:xfrm>
        </p:grpSpPr>
        <p:sp>
          <p:nvSpPr>
            <p:cNvPr id="22" name="Flowchart: Decision 21"/>
            <p:cNvSpPr/>
            <p:nvPr/>
          </p:nvSpPr>
          <p:spPr>
            <a:xfrm>
              <a:off x="6299504" y="185343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&lt;</a:t>
              </a:r>
              <a:r>
                <a:rPr lang="en-US" sz="1600" dirty="0"/>
                <a:t>test-value</a:t>
              </a:r>
              <a:r>
                <a:rPr lang="en-US" sz="1400" dirty="0"/>
                <a:t>&gt;</a:t>
              </a:r>
              <a:br>
                <a:rPr lang="en-US" sz="1400" dirty="0"/>
              </a:br>
              <a:r>
                <a:rPr lang="en-US" sz="1400" dirty="0"/>
                <a:t>-EQ</a:t>
              </a:r>
              <a:br>
                <a:rPr lang="en-US" sz="1400" dirty="0"/>
              </a:br>
              <a:r>
                <a:rPr lang="en-US" sz="1400" dirty="0"/>
                <a:t>&lt;condition 1&gt;</a:t>
              </a:r>
            </a:p>
          </p:txBody>
        </p:sp>
        <p:cxnSp>
          <p:nvCxnSpPr>
            <p:cNvPr id="23" name="Straight Arrow Connector 22"/>
            <p:cNvCxnSpPr>
              <a:cxnSpLocks/>
              <a:stCxn id="33" idx="2"/>
              <a:endCxn id="22" idx="0"/>
            </p:cNvCxnSpPr>
            <p:nvPr/>
          </p:nvCxnSpPr>
          <p:spPr>
            <a:xfrm>
              <a:off x="7635009" y="1182857"/>
              <a:ext cx="0" cy="67058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cxnSpLocks/>
              <a:stCxn id="22" idx="3"/>
              <a:endCxn id="34" idx="1"/>
            </p:cNvCxnSpPr>
            <p:nvPr/>
          </p:nvCxnSpPr>
          <p:spPr>
            <a:xfrm>
              <a:off x="8970514" y="2494117"/>
              <a:ext cx="663660" cy="972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876743" y="2129398"/>
              <a:ext cx="615040" cy="369332"/>
            </a:xfrm>
            <a:prstGeom prst="rect">
              <a:avLst/>
            </a:prstGeom>
            <a:noFill/>
          </p:spPr>
          <p:txBody>
            <a:bodyPr wrap="none" rtlCol="0">
              <a:spAutoFit/>
            </a:bodyPr>
            <a:lstStyle/>
            <a:p>
              <a:r>
                <a:rPr lang="en-US" dirty="0">
                  <a:solidFill>
                    <a:srgbClr val="525252"/>
                  </a:solidFill>
                </a:rPr>
                <a:t>True</a:t>
              </a:r>
            </a:p>
          </p:txBody>
        </p:sp>
        <p:sp>
          <p:nvSpPr>
            <p:cNvPr id="31" name="TextBox 30"/>
            <p:cNvSpPr txBox="1"/>
            <p:nvPr/>
          </p:nvSpPr>
          <p:spPr>
            <a:xfrm>
              <a:off x="6955593" y="3167337"/>
              <a:ext cx="679417" cy="369332"/>
            </a:xfrm>
            <a:prstGeom prst="rect">
              <a:avLst/>
            </a:prstGeom>
            <a:noFill/>
          </p:spPr>
          <p:txBody>
            <a:bodyPr wrap="none" rtlCol="0">
              <a:spAutoFit/>
            </a:bodyPr>
            <a:lstStyle/>
            <a:p>
              <a:r>
                <a:rPr lang="en-US" dirty="0">
                  <a:solidFill>
                    <a:srgbClr val="525252"/>
                  </a:solidFill>
                </a:rPr>
                <a:t>False</a:t>
              </a:r>
            </a:p>
          </p:txBody>
        </p:sp>
        <p:sp>
          <p:nvSpPr>
            <p:cNvPr id="32" name="Flowchart: Terminator 31"/>
            <p:cNvSpPr/>
            <p:nvPr/>
          </p:nvSpPr>
          <p:spPr>
            <a:xfrm>
              <a:off x="6816862" y="5691174"/>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a:t>
              </a:r>
            </a:p>
          </p:txBody>
        </p:sp>
        <p:sp>
          <p:nvSpPr>
            <p:cNvPr id="33" name="Flowchart: Terminator 32"/>
            <p:cNvSpPr/>
            <p:nvPr/>
          </p:nvSpPr>
          <p:spPr>
            <a:xfrm>
              <a:off x="6816862" y="629519"/>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sp>
          <p:nvSpPr>
            <p:cNvPr id="34" name="Flowchart: Process 33"/>
            <p:cNvSpPr/>
            <p:nvPr/>
          </p:nvSpPr>
          <p:spPr>
            <a:xfrm>
              <a:off x="9634174" y="2168661"/>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1&gt;</a:t>
              </a:r>
            </a:p>
          </p:txBody>
        </p:sp>
        <p:cxnSp>
          <p:nvCxnSpPr>
            <p:cNvPr id="36" name="Elbow Connector 35"/>
            <p:cNvCxnSpPr>
              <a:stCxn id="34" idx="2"/>
              <a:endCxn id="31" idx="3"/>
            </p:cNvCxnSpPr>
            <p:nvPr/>
          </p:nvCxnSpPr>
          <p:spPr>
            <a:xfrm rot="5400000">
              <a:off x="8861983" y="1612049"/>
              <a:ext cx="512982" cy="2966927"/>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cxnSpLocks/>
              <a:stCxn id="22" idx="2"/>
              <a:endCxn id="40" idx="0"/>
            </p:cNvCxnSpPr>
            <p:nvPr/>
          </p:nvCxnSpPr>
          <p:spPr>
            <a:xfrm>
              <a:off x="7635009" y="3134796"/>
              <a:ext cx="0" cy="58653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Flowchart: Process 38"/>
            <p:cNvSpPr/>
            <p:nvPr/>
          </p:nvSpPr>
          <p:spPr>
            <a:xfrm>
              <a:off x="9634174" y="4005070"/>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2&gt;</a:t>
              </a:r>
            </a:p>
          </p:txBody>
        </p:sp>
        <p:sp>
          <p:nvSpPr>
            <p:cNvPr id="40" name="Flowchart: Decision 39"/>
            <p:cNvSpPr/>
            <p:nvPr/>
          </p:nvSpPr>
          <p:spPr>
            <a:xfrm>
              <a:off x="6299504" y="3721334"/>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&lt;test-value&gt;</a:t>
              </a:r>
              <a:br>
                <a:rPr lang="en-US" sz="1400" dirty="0"/>
              </a:br>
              <a:r>
                <a:rPr lang="en-US" sz="1400" dirty="0"/>
                <a:t>-EQ</a:t>
              </a:r>
              <a:br>
                <a:rPr lang="en-US" sz="1400" dirty="0"/>
              </a:br>
              <a:r>
                <a:rPr lang="en-US" sz="1400" dirty="0"/>
                <a:t>&lt;condition 2&gt;</a:t>
              </a:r>
            </a:p>
          </p:txBody>
        </p:sp>
        <p:cxnSp>
          <p:nvCxnSpPr>
            <p:cNvPr id="41" name="Straight Arrow Connector 40"/>
            <p:cNvCxnSpPr>
              <a:stCxn id="40" idx="3"/>
              <a:endCxn id="39" idx="1"/>
            </p:cNvCxnSpPr>
            <p:nvPr/>
          </p:nvCxnSpPr>
          <p:spPr>
            <a:xfrm flipV="1">
              <a:off x="8970514" y="4340250"/>
              <a:ext cx="663660" cy="217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9" idx="2"/>
              <a:endCxn id="45" idx="3"/>
            </p:cNvCxnSpPr>
            <p:nvPr/>
          </p:nvCxnSpPr>
          <p:spPr>
            <a:xfrm rot="5400000">
              <a:off x="8826768" y="3483673"/>
              <a:ext cx="583412" cy="2966927"/>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0" idx="2"/>
              <a:endCxn id="32" idx="0"/>
            </p:cNvCxnSpPr>
            <p:nvPr/>
          </p:nvCxnSpPr>
          <p:spPr>
            <a:xfrm>
              <a:off x="7635009" y="5002692"/>
              <a:ext cx="0" cy="68848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8925781" y="3992681"/>
              <a:ext cx="615040" cy="369332"/>
            </a:xfrm>
            <a:prstGeom prst="rect">
              <a:avLst/>
            </a:prstGeom>
            <a:noFill/>
          </p:spPr>
          <p:txBody>
            <a:bodyPr wrap="none" rtlCol="0">
              <a:spAutoFit/>
            </a:bodyPr>
            <a:lstStyle/>
            <a:p>
              <a:r>
                <a:rPr lang="en-US" dirty="0">
                  <a:solidFill>
                    <a:srgbClr val="525252"/>
                  </a:solidFill>
                </a:rPr>
                <a:t>True</a:t>
              </a:r>
            </a:p>
          </p:txBody>
        </p:sp>
        <p:sp>
          <p:nvSpPr>
            <p:cNvPr id="45" name="TextBox 44"/>
            <p:cNvSpPr txBox="1"/>
            <p:nvPr/>
          </p:nvSpPr>
          <p:spPr>
            <a:xfrm>
              <a:off x="6955593" y="5074176"/>
              <a:ext cx="679417" cy="369332"/>
            </a:xfrm>
            <a:prstGeom prst="rect">
              <a:avLst/>
            </a:prstGeom>
            <a:noFill/>
          </p:spPr>
          <p:txBody>
            <a:bodyPr wrap="none" rtlCol="0">
              <a:spAutoFit/>
            </a:bodyPr>
            <a:lstStyle/>
            <a:p>
              <a:r>
                <a:rPr lang="en-US" dirty="0">
                  <a:solidFill>
                    <a:srgbClr val="525252"/>
                  </a:solidFill>
                </a:rPr>
                <a:t>False</a:t>
              </a:r>
            </a:p>
          </p:txBody>
        </p:sp>
      </p:grpSp>
      <p:sp>
        <p:nvSpPr>
          <p:cNvPr id="58" name="TextBox 57"/>
          <p:cNvSpPr txBox="1"/>
          <p:nvPr/>
        </p:nvSpPr>
        <p:spPr>
          <a:xfrm>
            <a:off x="463549" y="3553083"/>
            <a:ext cx="6398690" cy="2462213"/>
          </a:xfrm>
          <a:prstGeom prst="rect">
            <a:avLst/>
          </a:prstGeom>
          <a:noFill/>
        </p:spPr>
        <p:txBody>
          <a:bodyPr wrap="square" rtlCol="0">
            <a:spAutoFit/>
          </a:bodyPr>
          <a:lstStyle/>
          <a:p>
            <a:r>
              <a:rPr lang="en-AU" sz="2000" dirty="0">
                <a:solidFill>
                  <a:srgbClr val="FF4500"/>
                </a:solidFill>
                <a:latin typeface="Lucida Console" panose="020B0609040504020204" pitchFamily="49" charset="0"/>
              </a:rPr>
              <a:t>$number</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 </a:t>
            </a:r>
            <a:r>
              <a:rPr lang="en-AU" sz="2000" dirty="0">
                <a:latin typeface="Lucida Console" panose="020B0609040504020204" pitchFamily="49" charset="0"/>
              </a:rPr>
              <a:t>0</a:t>
            </a:r>
          </a:p>
          <a:p>
            <a:r>
              <a:rPr lang="en-AU" sz="2000" dirty="0">
                <a:solidFill>
                  <a:srgbClr val="00008B"/>
                </a:solidFill>
                <a:latin typeface="Lucida Console" panose="020B0609040504020204" pitchFamily="49" charset="0"/>
              </a:rPr>
              <a:t>switch</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$number</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0</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0"</a:t>
            </a:r>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0</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Zero"</a:t>
            </a:r>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2</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2"</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 </a:t>
            </a:r>
          </a:p>
          <a:p>
            <a:endParaRPr lang="en-AU" sz="1400" dirty="0"/>
          </a:p>
        </p:txBody>
      </p:sp>
    </p:spTree>
    <p:extLst>
      <p:ext uri="{BB962C8B-B14F-4D97-AF65-F5344CB8AC3E}">
        <p14:creationId xmlns:p14="http://schemas.microsoft.com/office/powerpoint/2010/main" val="30778942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 With Default Case</a:t>
            </a:r>
          </a:p>
        </p:txBody>
      </p:sp>
      <p:sp>
        <p:nvSpPr>
          <p:cNvPr id="25" name="Rectangle 24"/>
          <p:cNvSpPr/>
          <p:nvPr/>
        </p:nvSpPr>
        <p:spPr>
          <a:xfrm>
            <a:off x="490463" y="1371440"/>
            <a:ext cx="4645658" cy="1754326"/>
          </a:xfrm>
          <a:prstGeom prst="rect">
            <a:avLst/>
          </a:prstGeom>
          <a:solidFill>
            <a:srgbClr val="012456"/>
          </a:solidFill>
        </p:spPr>
        <p:txBody>
          <a:bodyPr wrap="square">
            <a:spAutoFit/>
          </a:bodyPr>
          <a:lstStyle/>
          <a:p>
            <a:r>
              <a:rPr lang="en-AU" dirty="0">
                <a:solidFill>
                  <a:srgbClr val="E0FFFF"/>
                </a:solidFill>
                <a:latin typeface="Lucida Console" panose="020B0609040504020204" pitchFamily="49" charset="0"/>
              </a:rPr>
              <a:t>Switch</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&lt;test-value&gt;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a:t>
            </a:r>
          </a:p>
          <a:p>
            <a:r>
              <a:rPr lang="en-AU" dirty="0">
                <a:solidFill>
                  <a:srgbClr val="EE82EE"/>
                </a:solidFill>
                <a:latin typeface="Lucida Console" panose="020B0609040504020204" pitchFamily="49" charset="0"/>
              </a:rPr>
              <a:t>      &lt;condition 1&gt;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1&gt;</a:t>
            </a:r>
            <a:r>
              <a:rPr lang="en-AU" dirty="0">
                <a:solidFill>
                  <a:srgbClr val="F5F5F5"/>
                </a:solidFill>
                <a:latin typeface="Lucida Console" panose="020B0609040504020204" pitchFamily="49" charset="0"/>
              </a:rPr>
              <a:t>}</a:t>
            </a:r>
          </a:p>
          <a:p>
            <a:r>
              <a:rPr lang="en-AU" dirty="0">
                <a:solidFill>
                  <a:srgbClr val="EE82EE"/>
                </a:solidFill>
                <a:latin typeface="Lucida Console" panose="020B0609040504020204" pitchFamily="49" charset="0"/>
              </a:rPr>
              <a:t>      &lt;condition 2&gt;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2&gt;</a:t>
            </a:r>
            <a:r>
              <a:rPr lang="en-AU" dirty="0">
                <a:solidFill>
                  <a:srgbClr val="F5F5F5"/>
                </a:solidFill>
                <a:latin typeface="Lucida Console" panose="020B0609040504020204" pitchFamily="49" charset="0"/>
              </a:rPr>
              <a:t>}</a:t>
            </a:r>
          </a:p>
          <a:p>
            <a:r>
              <a:rPr lang="en-AU" dirty="0">
                <a:solidFill>
                  <a:srgbClr val="E0FFFF"/>
                </a:solidFill>
                <a:latin typeface="Lucida Console" panose="020B0609040504020204" pitchFamily="49" charset="0"/>
              </a:rPr>
              <a:t>      Default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3&gt;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 </a:t>
            </a:r>
          </a:p>
        </p:txBody>
      </p:sp>
      <p:grpSp>
        <p:nvGrpSpPr>
          <p:cNvPr id="56" name="Group 55"/>
          <p:cNvGrpSpPr/>
          <p:nvPr/>
        </p:nvGrpSpPr>
        <p:grpSpPr>
          <a:xfrm>
            <a:off x="6781800" y="990599"/>
            <a:ext cx="4787900" cy="5606337"/>
            <a:chOff x="6299504" y="178929"/>
            <a:chExt cx="5270196" cy="6418008"/>
          </a:xfrm>
        </p:grpSpPr>
        <p:sp>
          <p:nvSpPr>
            <p:cNvPr id="6" name="Flowchart: Decision 5"/>
            <p:cNvSpPr/>
            <p:nvPr/>
          </p:nvSpPr>
          <p:spPr>
            <a:xfrm>
              <a:off x="6299504" y="100455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&lt;test-value&gt;</a:t>
              </a:r>
              <a:br>
                <a:rPr lang="en-US" sz="1400" dirty="0"/>
              </a:br>
              <a:r>
                <a:rPr lang="en-US" sz="1400" dirty="0"/>
                <a:t>-EQ</a:t>
              </a:r>
              <a:br>
                <a:rPr lang="en-US" sz="1400" dirty="0"/>
              </a:br>
              <a:r>
                <a:rPr lang="en-US" sz="1400" dirty="0"/>
                <a:t>&lt;condition 1&gt;</a:t>
              </a:r>
            </a:p>
          </p:txBody>
        </p:sp>
        <p:cxnSp>
          <p:nvCxnSpPr>
            <p:cNvPr id="7" name="Straight Arrow Connector 6"/>
            <p:cNvCxnSpPr>
              <a:stCxn id="14" idx="2"/>
              <a:endCxn id="6" idx="0"/>
            </p:cNvCxnSpPr>
            <p:nvPr/>
          </p:nvCxnSpPr>
          <p:spPr>
            <a:xfrm>
              <a:off x="7635009" y="732267"/>
              <a:ext cx="0" cy="27228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8970514" y="1645231"/>
              <a:ext cx="663660" cy="972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876743" y="1280512"/>
              <a:ext cx="670360" cy="416637"/>
            </a:xfrm>
            <a:prstGeom prst="rect">
              <a:avLst/>
            </a:prstGeom>
            <a:noFill/>
          </p:spPr>
          <p:txBody>
            <a:bodyPr wrap="none" rtlCol="0">
              <a:spAutoFit/>
            </a:bodyPr>
            <a:lstStyle/>
            <a:p>
              <a:r>
                <a:rPr lang="en-US" dirty="0">
                  <a:solidFill>
                    <a:srgbClr val="525252"/>
                  </a:solidFill>
                </a:rPr>
                <a:t>True</a:t>
              </a:r>
            </a:p>
          </p:txBody>
        </p:sp>
        <p:sp>
          <p:nvSpPr>
            <p:cNvPr id="12" name="TextBox 11"/>
            <p:cNvSpPr txBox="1"/>
            <p:nvPr/>
          </p:nvSpPr>
          <p:spPr>
            <a:xfrm>
              <a:off x="6802759" y="2357646"/>
              <a:ext cx="739245" cy="416637"/>
            </a:xfrm>
            <a:prstGeom prst="rect">
              <a:avLst/>
            </a:prstGeom>
            <a:noFill/>
          </p:spPr>
          <p:txBody>
            <a:bodyPr wrap="none" rtlCol="0">
              <a:spAutoFit/>
            </a:bodyPr>
            <a:lstStyle/>
            <a:p>
              <a:r>
                <a:rPr lang="en-US" dirty="0">
                  <a:solidFill>
                    <a:srgbClr val="525252"/>
                  </a:solidFill>
                </a:rPr>
                <a:t>False</a:t>
              </a:r>
            </a:p>
          </p:txBody>
        </p:sp>
        <p:sp>
          <p:nvSpPr>
            <p:cNvPr id="13" name="Flowchart: Terminator 12"/>
            <p:cNvSpPr/>
            <p:nvPr/>
          </p:nvSpPr>
          <p:spPr>
            <a:xfrm>
              <a:off x="6816862" y="6043599"/>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a:t>
              </a:r>
            </a:p>
          </p:txBody>
        </p:sp>
        <p:sp>
          <p:nvSpPr>
            <p:cNvPr id="14" name="Flowchart: Terminator 13"/>
            <p:cNvSpPr/>
            <p:nvPr/>
          </p:nvSpPr>
          <p:spPr>
            <a:xfrm>
              <a:off x="6816862" y="178929"/>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sp>
          <p:nvSpPr>
            <p:cNvPr id="15" name="Flowchart: Process 14"/>
            <p:cNvSpPr/>
            <p:nvPr/>
          </p:nvSpPr>
          <p:spPr>
            <a:xfrm>
              <a:off x="9634174" y="1319775"/>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1&gt;</a:t>
              </a:r>
            </a:p>
          </p:txBody>
        </p:sp>
        <p:cxnSp>
          <p:nvCxnSpPr>
            <p:cNvPr id="30" name="Elbow Connector 29"/>
            <p:cNvCxnSpPr>
              <a:stCxn id="15" idx="2"/>
            </p:cNvCxnSpPr>
            <p:nvPr/>
          </p:nvCxnSpPr>
          <p:spPr>
            <a:xfrm rot="5400000">
              <a:off x="8897725" y="727419"/>
              <a:ext cx="441497" cy="296692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27" idx="0"/>
            </p:cNvCxnSpPr>
            <p:nvPr/>
          </p:nvCxnSpPr>
          <p:spPr>
            <a:xfrm>
              <a:off x="7635009" y="2285910"/>
              <a:ext cx="0" cy="42962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9634174" y="2999269"/>
              <a:ext cx="1912462"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2&gt;</a:t>
              </a:r>
            </a:p>
          </p:txBody>
        </p:sp>
        <p:sp>
          <p:nvSpPr>
            <p:cNvPr id="27" name="Flowchart: Decision 26"/>
            <p:cNvSpPr/>
            <p:nvPr/>
          </p:nvSpPr>
          <p:spPr>
            <a:xfrm>
              <a:off x="6299504" y="2715533"/>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&lt;test-value&gt;</a:t>
              </a:r>
              <a:br>
                <a:rPr lang="en-US" sz="1400" dirty="0"/>
              </a:br>
              <a:r>
                <a:rPr lang="en-US" sz="1400" dirty="0"/>
                <a:t>-EQ</a:t>
              </a:r>
              <a:br>
                <a:rPr lang="en-US" sz="1400" dirty="0"/>
              </a:br>
              <a:r>
                <a:rPr lang="en-US" sz="1400" dirty="0"/>
                <a:t>&lt;condition 2&gt;</a:t>
              </a:r>
            </a:p>
          </p:txBody>
        </p:sp>
        <p:cxnSp>
          <p:nvCxnSpPr>
            <p:cNvPr id="46" name="Straight Arrow Connector 45"/>
            <p:cNvCxnSpPr>
              <a:stCxn id="27" idx="3"/>
              <a:endCxn id="24" idx="1"/>
            </p:cNvCxnSpPr>
            <p:nvPr/>
          </p:nvCxnSpPr>
          <p:spPr>
            <a:xfrm flipV="1">
              <a:off x="8970514" y="3334449"/>
              <a:ext cx="663660" cy="217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2"/>
              <a:endCxn id="37" idx="3"/>
            </p:cNvCxnSpPr>
            <p:nvPr/>
          </p:nvCxnSpPr>
          <p:spPr>
            <a:xfrm rot="5400000">
              <a:off x="8804985" y="2406648"/>
              <a:ext cx="522441" cy="3048401"/>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7" idx="2"/>
              <a:endCxn id="42" idx="0"/>
            </p:cNvCxnSpPr>
            <p:nvPr/>
          </p:nvCxnSpPr>
          <p:spPr>
            <a:xfrm>
              <a:off x="7635009" y="3996891"/>
              <a:ext cx="0" cy="43645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925781" y="2986880"/>
              <a:ext cx="670360" cy="416637"/>
            </a:xfrm>
            <a:prstGeom prst="rect">
              <a:avLst/>
            </a:prstGeom>
            <a:noFill/>
          </p:spPr>
          <p:txBody>
            <a:bodyPr wrap="none" rtlCol="0">
              <a:spAutoFit/>
            </a:bodyPr>
            <a:lstStyle/>
            <a:p>
              <a:r>
                <a:rPr lang="en-US" dirty="0">
                  <a:solidFill>
                    <a:srgbClr val="525252"/>
                  </a:solidFill>
                </a:rPr>
                <a:t>True</a:t>
              </a:r>
            </a:p>
          </p:txBody>
        </p:sp>
        <p:sp>
          <p:nvSpPr>
            <p:cNvPr id="37" name="TextBox 36"/>
            <p:cNvSpPr txBox="1"/>
            <p:nvPr/>
          </p:nvSpPr>
          <p:spPr>
            <a:xfrm>
              <a:off x="6802759" y="3983751"/>
              <a:ext cx="739245" cy="416637"/>
            </a:xfrm>
            <a:prstGeom prst="rect">
              <a:avLst/>
            </a:prstGeom>
            <a:noFill/>
          </p:spPr>
          <p:txBody>
            <a:bodyPr wrap="none" rtlCol="0">
              <a:spAutoFit/>
            </a:bodyPr>
            <a:lstStyle/>
            <a:p>
              <a:r>
                <a:rPr lang="en-US" dirty="0">
                  <a:solidFill>
                    <a:srgbClr val="525252"/>
                  </a:solidFill>
                </a:rPr>
                <a:t>False</a:t>
              </a:r>
            </a:p>
          </p:txBody>
        </p:sp>
        <p:sp>
          <p:nvSpPr>
            <p:cNvPr id="42" name="Flowchart: Decision 41"/>
            <p:cNvSpPr/>
            <p:nvPr/>
          </p:nvSpPr>
          <p:spPr>
            <a:xfrm>
              <a:off x="6299504" y="4433347"/>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No Conditions Matched?</a:t>
              </a:r>
            </a:p>
          </p:txBody>
        </p:sp>
        <p:cxnSp>
          <p:nvCxnSpPr>
            <p:cNvPr id="45" name="Straight Arrow Connector 44"/>
            <p:cNvCxnSpPr>
              <a:stCxn id="42" idx="2"/>
              <a:endCxn id="13" idx="0"/>
            </p:cNvCxnSpPr>
            <p:nvPr/>
          </p:nvCxnSpPr>
          <p:spPr>
            <a:xfrm>
              <a:off x="7635009" y="5714705"/>
              <a:ext cx="0" cy="32889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948458" y="4672810"/>
              <a:ext cx="670360" cy="416637"/>
            </a:xfrm>
            <a:prstGeom prst="rect">
              <a:avLst/>
            </a:prstGeom>
            <a:noFill/>
          </p:spPr>
          <p:txBody>
            <a:bodyPr wrap="none" rtlCol="0">
              <a:spAutoFit/>
            </a:bodyPr>
            <a:lstStyle/>
            <a:p>
              <a:r>
                <a:rPr lang="en-US" dirty="0">
                  <a:solidFill>
                    <a:srgbClr val="525252"/>
                  </a:solidFill>
                </a:rPr>
                <a:t>True</a:t>
              </a:r>
            </a:p>
          </p:txBody>
        </p:sp>
        <p:sp>
          <p:nvSpPr>
            <p:cNvPr id="49" name="Flowchart: Process 48"/>
            <p:cNvSpPr/>
            <p:nvPr/>
          </p:nvSpPr>
          <p:spPr>
            <a:xfrm>
              <a:off x="9634173" y="4738846"/>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3&gt;</a:t>
              </a:r>
            </a:p>
          </p:txBody>
        </p:sp>
        <p:sp>
          <p:nvSpPr>
            <p:cNvPr id="50" name="TextBox 49"/>
            <p:cNvSpPr txBox="1"/>
            <p:nvPr/>
          </p:nvSpPr>
          <p:spPr>
            <a:xfrm>
              <a:off x="6802759" y="5609855"/>
              <a:ext cx="739245" cy="416637"/>
            </a:xfrm>
            <a:prstGeom prst="rect">
              <a:avLst/>
            </a:prstGeom>
            <a:noFill/>
          </p:spPr>
          <p:txBody>
            <a:bodyPr wrap="none" rtlCol="0">
              <a:spAutoFit/>
            </a:bodyPr>
            <a:lstStyle/>
            <a:p>
              <a:r>
                <a:rPr lang="en-US" dirty="0">
                  <a:solidFill>
                    <a:srgbClr val="525252"/>
                  </a:solidFill>
                </a:rPr>
                <a:t>False</a:t>
              </a:r>
            </a:p>
          </p:txBody>
        </p:sp>
        <p:cxnSp>
          <p:nvCxnSpPr>
            <p:cNvPr id="51" name="Straight Arrow Connector 50"/>
            <p:cNvCxnSpPr>
              <a:stCxn id="42" idx="3"/>
              <a:endCxn id="49" idx="1"/>
            </p:cNvCxnSpPr>
            <p:nvPr/>
          </p:nvCxnSpPr>
          <p:spPr>
            <a:xfrm>
              <a:off x="8970514" y="5074026"/>
              <a:ext cx="663659"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9" idx="2"/>
              <a:endCxn id="13" idx="3"/>
            </p:cNvCxnSpPr>
            <p:nvPr/>
          </p:nvCxnSpPr>
          <p:spPr>
            <a:xfrm rot="5400000">
              <a:off x="9072015" y="4790347"/>
              <a:ext cx="911062" cy="2148780"/>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63549" y="3553083"/>
            <a:ext cx="6394449" cy="2769989"/>
          </a:xfrm>
          <a:prstGeom prst="rect">
            <a:avLst/>
          </a:prstGeom>
          <a:noFill/>
        </p:spPr>
        <p:txBody>
          <a:bodyPr wrap="square" rtlCol="0">
            <a:spAutoFit/>
          </a:bodyPr>
          <a:lstStyle/>
          <a:p>
            <a:r>
              <a:rPr lang="en-AU" sz="2000" dirty="0">
                <a:solidFill>
                  <a:srgbClr val="FF4500"/>
                </a:solidFill>
                <a:latin typeface="Lucida Console" panose="020B0609040504020204" pitchFamily="49" charset="0"/>
              </a:rPr>
              <a:t>$number</a:t>
            </a:r>
            <a:r>
              <a:rPr lang="en-AU" sz="2000" dirty="0">
                <a:solidFill>
                  <a:prstClr val="black"/>
                </a:solidFill>
                <a:latin typeface="Lucida Console" panose="020B0609040504020204" pitchFamily="49" charset="0"/>
              </a:rPr>
              <a:t> </a:t>
            </a:r>
            <a:r>
              <a:rPr lang="en-AU" sz="2000" dirty="0">
                <a:solidFill>
                  <a:srgbClr val="A9A9A9"/>
                </a:solidFill>
                <a:latin typeface="Lucida Console" panose="020B0609040504020204" pitchFamily="49" charset="0"/>
              </a:rPr>
              <a:t>= </a:t>
            </a:r>
            <a:r>
              <a:rPr lang="en-AU" sz="2000" dirty="0">
                <a:latin typeface="Lucida Console" panose="020B0609040504020204" pitchFamily="49" charset="0"/>
              </a:rPr>
              <a:t>0</a:t>
            </a:r>
          </a:p>
          <a:p>
            <a:r>
              <a:rPr lang="en-AU" sz="2000" dirty="0">
                <a:solidFill>
                  <a:srgbClr val="00008B"/>
                </a:solidFill>
                <a:latin typeface="Lucida Console" panose="020B0609040504020204" pitchFamily="49" charset="0"/>
              </a:rPr>
              <a:t>switch</a:t>
            </a:r>
            <a:r>
              <a:rPr lang="en-AU" sz="2000" dirty="0">
                <a:solidFill>
                  <a:prstClr val="black"/>
                </a:solidFill>
                <a:latin typeface="Lucida Console" panose="020B0609040504020204" pitchFamily="49" charset="0"/>
              </a:rPr>
              <a:t> (</a:t>
            </a:r>
            <a:r>
              <a:rPr lang="en-AU" sz="2000" dirty="0">
                <a:solidFill>
                  <a:srgbClr val="FF4500"/>
                </a:solidFill>
                <a:latin typeface="Lucida Console" panose="020B0609040504020204" pitchFamily="49" charset="0"/>
              </a:rPr>
              <a:t>$number</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0</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0"</a:t>
            </a:r>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0</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Zero"</a:t>
            </a:r>
            <a:r>
              <a:rPr lang="en-AU" sz="2000" dirty="0">
                <a:solidFill>
                  <a:prstClr val="black"/>
                </a:solidFill>
                <a:latin typeface="Lucida Console" panose="020B0609040504020204" pitchFamily="49" charset="0"/>
              </a:rPr>
              <a:t>}</a:t>
            </a:r>
          </a:p>
          <a:p>
            <a:r>
              <a:rPr lang="en-AU" sz="2000" dirty="0">
                <a:solidFill>
                  <a:srgbClr val="800080"/>
                </a:solidFill>
                <a:latin typeface="Lucida Console" panose="020B0609040504020204" pitchFamily="49" charset="0"/>
              </a:rPr>
              <a:t>   2</a:t>
            </a:r>
            <a:r>
              <a:rPr lang="en-AU"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2"</a:t>
            </a:r>
            <a:r>
              <a:rPr lang="en-AU" sz="2000" dirty="0">
                <a:solidFill>
                  <a:prstClr val="black"/>
                </a:solidFill>
                <a:latin typeface="Lucida Console" panose="020B0609040504020204" pitchFamily="49" charset="0"/>
              </a:rPr>
              <a:t>}</a:t>
            </a:r>
          </a:p>
          <a:p>
            <a:r>
              <a:rPr lang="en-US" sz="2000" dirty="0">
                <a:solidFill>
                  <a:srgbClr val="8A2BE2"/>
                </a:solidFill>
                <a:latin typeface="Lucida Console" panose="020B0609040504020204" pitchFamily="49" charset="0"/>
              </a:rPr>
              <a:t>   Default</a:t>
            </a:r>
            <a:r>
              <a:rPr lang="en-US" sz="2000" dirty="0">
                <a:solidFill>
                  <a:prstClr val="black"/>
                </a:solidFill>
                <a:latin typeface="Lucida Console" panose="020B0609040504020204" pitchFamily="49" charset="0"/>
              </a:rPr>
              <a:t> {</a:t>
            </a:r>
            <a:r>
              <a:rPr lang="en-AU" sz="2000" dirty="0">
                <a:solidFill>
                  <a:srgbClr val="0000FF"/>
                </a:solidFill>
                <a:latin typeface="Lucida Console" panose="020B0609040504020204" pitchFamily="49" charset="0"/>
              </a:rPr>
              <a:t>write-Host</a:t>
            </a:r>
            <a:r>
              <a:rPr lang="en-AU" sz="2000" dirty="0">
                <a:solidFill>
                  <a:prstClr val="black"/>
                </a:solidFill>
                <a:latin typeface="Lucida Console" panose="020B0609040504020204" pitchFamily="49" charset="0"/>
              </a:rPr>
              <a:t> </a:t>
            </a:r>
            <a:r>
              <a:rPr lang="en-AU" sz="2000" dirty="0">
                <a:solidFill>
                  <a:srgbClr val="8B0000"/>
                </a:solidFill>
                <a:latin typeface="Lucida Console" panose="020B0609040504020204" pitchFamily="49" charset="0"/>
              </a:rPr>
              <a:t>“Its Not 2 or 0"</a:t>
            </a:r>
            <a:r>
              <a:rPr lang="en-AU" sz="2000" dirty="0">
                <a:solidFill>
                  <a:prstClr val="black"/>
                </a:solidFill>
                <a:latin typeface="Lucida Console" panose="020B0609040504020204" pitchFamily="49" charset="0"/>
              </a:rPr>
              <a:t>}</a:t>
            </a:r>
          </a:p>
          <a:p>
            <a:r>
              <a:rPr lang="en-AU" sz="2000" dirty="0">
                <a:solidFill>
                  <a:prstClr val="black"/>
                </a:solidFill>
                <a:latin typeface="Lucida Console" panose="020B0609040504020204" pitchFamily="49" charset="0"/>
              </a:rPr>
              <a:t>} </a:t>
            </a:r>
          </a:p>
          <a:p>
            <a:endParaRPr lang="en-AU" sz="1400" dirty="0"/>
          </a:p>
        </p:txBody>
      </p:sp>
    </p:spTree>
    <p:extLst>
      <p:ext uri="{BB962C8B-B14F-4D97-AF65-F5344CB8AC3E}">
        <p14:creationId xmlns:p14="http://schemas.microsoft.com/office/powerpoint/2010/main" val="37862880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Switch</a:t>
            </a:r>
            <a:br>
              <a:rPr lang="en-US" dirty="0"/>
            </a:br>
            <a:r>
              <a:rPr lang="en-US" dirty="0"/>
              <a:t>Multiple Values</a:t>
            </a:r>
          </a:p>
        </p:txBody>
      </p:sp>
      <p:sp>
        <p:nvSpPr>
          <p:cNvPr id="25" name="Rectangle 24"/>
          <p:cNvSpPr/>
          <p:nvPr/>
        </p:nvSpPr>
        <p:spPr>
          <a:xfrm>
            <a:off x="437923" y="1773495"/>
            <a:ext cx="4645658" cy="1477328"/>
          </a:xfrm>
          <a:prstGeom prst="rect">
            <a:avLst/>
          </a:prstGeom>
          <a:solidFill>
            <a:srgbClr val="012456"/>
          </a:solidFill>
        </p:spPr>
        <p:txBody>
          <a:bodyPr wrap="square">
            <a:spAutoFit/>
          </a:bodyPr>
          <a:lstStyle/>
          <a:p>
            <a:r>
              <a:rPr lang="en-AU" dirty="0">
                <a:solidFill>
                  <a:srgbClr val="E0FFFF"/>
                </a:solidFill>
                <a:latin typeface="Lucida Console" panose="020B0609040504020204" pitchFamily="49" charset="0"/>
              </a:rPr>
              <a:t>Switch</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&lt;test-value-array&gt;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a:t>
            </a:r>
          </a:p>
          <a:p>
            <a:r>
              <a:rPr lang="en-AU" dirty="0">
                <a:solidFill>
                  <a:srgbClr val="EE82EE"/>
                </a:solidFill>
                <a:latin typeface="Lucida Console" panose="020B0609040504020204" pitchFamily="49" charset="0"/>
              </a:rPr>
              <a:t>      &lt;condition 1&gt;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1&gt;</a:t>
            </a:r>
            <a:r>
              <a:rPr lang="en-AU" dirty="0">
                <a:solidFill>
                  <a:srgbClr val="F5F5F5"/>
                </a:solidFill>
                <a:latin typeface="Lucida Console" panose="020B0609040504020204" pitchFamily="49" charset="0"/>
              </a:rPr>
              <a:t>}</a:t>
            </a:r>
          </a:p>
          <a:p>
            <a:r>
              <a:rPr lang="en-AU" dirty="0">
                <a:solidFill>
                  <a:srgbClr val="E0FFFF"/>
                </a:solidFill>
                <a:latin typeface="Lucida Console" panose="020B0609040504020204" pitchFamily="49" charset="0"/>
              </a:rPr>
              <a:t>      Default</a:t>
            </a:r>
            <a:r>
              <a:rPr lang="en-AU" dirty="0">
                <a:solidFill>
                  <a:srgbClr val="F5F5F5"/>
                </a:solidFill>
                <a:latin typeface="Lucida Console" panose="020B0609040504020204" pitchFamily="49" charset="0"/>
              </a:rPr>
              <a:t>       {</a:t>
            </a:r>
            <a:r>
              <a:rPr lang="en-AU" dirty="0">
                <a:solidFill>
                  <a:srgbClr val="92D050"/>
                </a:solidFill>
                <a:latin typeface="Lucida Console" panose="020B0609040504020204" pitchFamily="49" charset="0"/>
              </a:rPr>
              <a:t>&lt;action 2&gt;</a:t>
            </a:r>
            <a:r>
              <a:rPr lang="en-AU" dirty="0">
                <a:solidFill>
                  <a:srgbClr val="F5F5F5"/>
                </a:solidFill>
                <a:latin typeface="Lucida Console" panose="020B0609040504020204" pitchFamily="49" charset="0"/>
              </a:rPr>
              <a:t>}</a:t>
            </a:r>
          </a:p>
          <a:p>
            <a:r>
              <a:rPr lang="en-AU" dirty="0">
                <a:solidFill>
                  <a:srgbClr val="F5F5F5"/>
                </a:solidFill>
                <a:latin typeface="Lucida Console" panose="020B0609040504020204" pitchFamily="49" charset="0"/>
              </a:rPr>
              <a:t>   } </a:t>
            </a:r>
          </a:p>
        </p:txBody>
      </p:sp>
      <p:sp>
        <p:nvSpPr>
          <p:cNvPr id="57" name="TextBox 56"/>
          <p:cNvSpPr txBox="1"/>
          <p:nvPr/>
        </p:nvSpPr>
        <p:spPr>
          <a:xfrm>
            <a:off x="429348" y="3783340"/>
            <a:ext cx="6207042" cy="1815882"/>
          </a:xfrm>
          <a:prstGeom prst="rect">
            <a:avLst/>
          </a:prstGeom>
          <a:noFill/>
        </p:spPr>
        <p:txBody>
          <a:bodyPr wrap="square" rtlCol="0">
            <a:spAutoFit/>
          </a:bodyPr>
          <a:lstStyle/>
          <a:p>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FileNames</a:t>
            </a:r>
            <a:r>
              <a:rPr lang="en-US" sz="1600" dirty="0">
                <a:solidFill>
                  <a:prstClr val="black"/>
                </a:solidFill>
                <a:latin typeface="Lucida Console" panose="020B0609040504020204" pitchFamily="49" charset="0"/>
              </a:rPr>
              <a:t> </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Get-</a:t>
            </a:r>
            <a:r>
              <a:rPr lang="en-US" sz="1600" dirty="0" err="1">
                <a:solidFill>
                  <a:srgbClr val="0000FF"/>
                </a:solidFill>
                <a:latin typeface="Lucida Console" panose="020B0609040504020204" pitchFamily="49" charset="0"/>
              </a:rPr>
              <a:t>ChildItem</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C:\Windows</a:t>
            </a:r>
            <a:r>
              <a:rPr lang="en-US" sz="1600" dirty="0">
                <a:solidFill>
                  <a:prstClr val="black"/>
                </a:solidFill>
                <a:latin typeface="Lucida Console" panose="020B0609040504020204" pitchFamily="49" charset="0"/>
              </a:rPr>
              <a:t>)</a:t>
            </a:r>
            <a:r>
              <a:rPr lang="en-US" sz="1600" dirty="0">
                <a:solidFill>
                  <a:srgbClr val="A9A9A9"/>
                </a:solidFill>
                <a:latin typeface="Lucida Console" panose="020B0609040504020204" pitchFamily="49" charset="0"/>
              </a:rPr>
              <a:t>.</a:t>
            </a:r>
            <a:r>
              <a:rPr lang="en-US" sz="1600" dirty="0">
                <a:solidFill>
                  <a:prstClr val="black"/>
                </a:solidFill>
                <a:latin typeface="Lucida Console" panose="020B0609040504020204" pitchFamily="49" charset="0"/>
              </a:rPr>
              <a:t>FullName</a:t>
            </a:r>
          </a:p>
          <a:p>
            <a:r>
              <a:rPr lang="en-US" sz="1600" dirty="0">
                <a:solidFill>
                  <a:srgbClr val="00008B"/>
                </a:solidFill>
                <a:latin typeface="Lucida Console" panose="020B0609040504020204" pitchFamily="49" charset="0"/>
              </a:rPr>
              <a:t>Switch</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-Wildcard</a:t>
            </a:r>
            <a:r>
              <a:rPr lang="en-US" sz="1600" dirty="0">
                <a:solidFill>
                  <a:prstClr val="black"/>
                </a:solidFill>
                <a:latin typeface="Lucida Console" panose="020B0609040504020204" pitchFamily="49" charset="0"/>
              </a:rPr>
              <a:t> (</a:t>
            </a:r>
            <a:r>
              <a:rPr lang="en-US" sz="1600" dirty="0">
                <a:solidFill>
                  <a:srgbClr val="FF4500"/>
                </a:solidFill>
                <a:latin typeface="Lucida Console" panose="020B0609040504020204" pitchFamily="49" charset="0"/>
              </a:rPr>
              <a:t>$</a:t>
            </a:r>
            <a:r>
              <a:rPr lang="en-US" sz="1600" dirty="0" err="1">
                <a:solidFill>
                  <a:srgbClr val="FF4500"/>
                </a:solidFill>
                <a:latin typeface="Lucida Console" panose="020B0609040504020204" pitchFamily="49" charset="0"/>
              </a:rPr>
              <a:t>FileNames</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“hh.exe"</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"Found hh.exe"</a:t>
            </a:r>
            <a:r>
              <a:rPr lang="en-US" sz="1600" dirty="0">
                <a:solidFill>
                  <a:prstClr val="black"/>
                </a:solidFill>
                <a:latin typeface="Lucida Console" panose="020B0609040504020204" pitchFamily="49" charset="0"/>
              </a:rPr>
              <a:t>}</a:t>
            </a:r>
          </a:p>
          <a:p>
            <a:r>
              <a:rPr lang="en-US" sz="1600" dirty="0">
                <a:solidFill>
                  <a:srgbClr val="8B0000"/>
                </a:solidFill>
                <a:latin typeface="Lucida Console" panose="020B0609040504020204" pitchFamily="49" charset="0"/>
              </a:rPr>
              <a:t>    “win.ini"</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"Found win.ini"</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Default</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"Not hh.exe or win.ini"</a:t>
            </a:r>
            <a:r>
              <a:rPr lang="en-US" sz="1600" dirty="0">
                <a:solidFill>
                  <a:prstClr val="black"/>
                </a:solidFill>
                <a:latin typeface="Lucida Console" panose="020B0609040504020204" pitchFamily="49" charset="0"/>
              </a:rPr>
              <a:t>}</a:t>
            </a:r>
          </a:p>
          <a:p>
            <a:r>
              <a:rPr lang="en-US" sz="1600" dirty="0">
                <a:solidFill>
                  <a:prstClr val="black"/>
                </a:solidFill>
                <a:latin typeface="Lucida Console" panose="020B0609040504020204" pitchFamily="49" charset="0"/>
              </a:rPr>
              <a:t>} </a:t>
            </a:r>
          </a:p>
        </p:txBody>
      </p:sp>
      <p:grpSp>
        <p:nvGrpSpPr>
          <p:cNvPr id="98" name="Group 97"/>
          <p:cNvGrpSpPr/>
          <p:nvPr/>
        </p:nvGrpSpPr>
        <p:grpSpPr>
          <a:xfrm>
            <a:off x="4403153" y="683574"/>
            <a:ext cx="7257624" cy="6122871"/>
            <a:chOff x="4541867" y="424145"/>
            <a:chExt cx="7257624" cy="6122871"/>
          </a:xfrm>
        </p:grpSpPr>
        <p:sp>
          <p:nvSpPr>
            <p:cNvPr id="6" name="Flowchart: Decision 5"/>
            <p:cNvSpPr/>
            <p:nvPr/>
          </p:nvSpPr>
          <p:spPr>
            <a:xfrm>
              <a:off x="6670592" y="1630651"/>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&lt;test-value&gt;</a:t>
              </a:r>
              <a:br>
                <a:rPr lang="en-US" sz="1400" dirty="0"/>
              </a:br>
              <a:r>
                <a:rPr lang="en-US" sz="1400" dirty="0"/>
                <a:t>-EQ</a:t>
              </a:r>
              <a:br>
                <a:rPr lang="en-US" sz="1400" dirty="0"/>
              </a:br>
              <a:r>
                <a:rPr lang="en-US" sz="1400" dirty="0"/>
                <a:t>&lt;condition 1&gt;</a:t>
              </a:r>
            </a:p>
          </p:txBody>
        </p:sp>
        <p:cxnSp>
          <p:nvCxnSpPr>
            <p:cNvPr id="7" name="Straight Arrow Connector 6"/>
            <p:cNvCxnSpPr>
              <a:stCxn id="40" idx="2"/>
              <a:endCxn id="6" idx="0"/>
            </p:cNvCxnSpPr>
            <p:nvPr/>
          </p:nvCxnSpPr>
          <p:spPr>
            <a:xfrm>
              <a:off x="8006097" y="1094505"/>
              <a:ext cx="0" cy="53614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9341602" y="2271330"/>
              <a:ext cx="522363" cy="275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098920" y="1783919"/>
              <a:ext cx="615040" cy="369332"/>
            </a:xfrm>
            <a:prstGeom prst="rect">
              <a:avLst/>
            </a:prstGeom>
            <a:noFill/>
          </p:spPr>
          <p:txBody>
            <a:bodyPr wrap="none" rtlCol="0">
              <a:spAutoFit/>
            </a:bodyPr>
            <a:lstStyle/>
            <a:p>
              <a:r>
                <a:rPr lang="en-US" dirty="0">
                  <a:solidFill>
                    <a:srgbClr val="525252"/>
                  </a:solidFill>
                </a:rPr>
                <a:t>True</a:t>
              </a:r>
            </a:p>
          </p:txBody>
        </p:sp>
        <p:sp>
          <p:nvSpPr>
            <p:cNvPr id="12" name="TextBox 11"/>
            <p:cNvSpPr txBox="1"/>
            <p:nvPr/>
          </p:nvSpPr>
          <p:spPr>
            <a:xfrm>
              <a:off x="7258277" y="2859610"/>
              <a:ext cx="679417" cy="369332"/>
            </a:xfrm>
            <a:prstGeom prst="rect">
              <a:avLst/>
            </a:prstGeom>
            <a:noFill/>
          </p:spPr>
          <p:txBody>
            <a:bodyPr wrap="none" rtlCol="0">
              <a:spAutoFit/>
            </a:bodyPr>
            <a:lstStyle/>
            <a:p>
              <a:r>
                <a:rPr lang="en-US" dirty="0">
                  <a:solidFill>
                    <a:srgbClr val="525252"/>
                  </a:solidFill>
                </a:rPr>
                <a:t>False</a:t>
              </a:r>
            </a:p>
          </p:txBody>
        </p:sp>
        <p:sp>
          <p:nvSpPr>
            <p:cNvPr id="13" name="Flowchart: Terminator 12"/>
            <p:cNvSpPr/>
            <p:nvPr/>
          </p:nvSpPr>
          <p:spPr>
            <a:xfrm>
              <a:off x="4541867" y="5629668"/>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End</a:t>
              </a:r>
            </a:p>
          </p:txBody>
        </p:sp>
        <p:sp>
          <p:nvSpPr>
            <p:cNvPr id="14" name="Flowchart: Terminator 13"/>
            <p:cNvSpPr/>
            <p:nvPr/>
          </p:nvSpPr>
          <p:spPr>
            <a:xfrm>
              <a:off x="4541867" y="480618"/>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a:t>
              </a:r>
            </a:p>
          </p:txBody>
        </p:sp>
        <p:sp>
          <p:nvSpPr>
            <p:cNvPr id="15" name="Flowchart: Process 14"/>
            <p:cNvSpPr/>
            <p:nvPr/>
          </p:nvSpPr>
          <p:spPr>
            <a:xfrm>
              <a:off x="9863965" y="1938904"/>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1&gt;</a:t>
              </a:r>
            </a:p>
          </p:txBody>
        </p:sp>
        <p:cxnSp>
          <p:nvCxnSpPr>
            <p:cNvPr id="30" name="Elbow Connector 29"/>
            <p:cNvCxnSpPr>
              <a:stCxn id="15" idx="2"/>
            </p:cNvCxnSpPr>
            <p:nvPr/>
          </p:nvCxnSpPr>
          <p:spPr>
            <a:xfrm rot="5400000">
              <a:off x="9181515" y="1433847"/>
              <a:ext cx="474796" cy="2825631"/>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42" idx="0"/>
            </p:cNvCxnSpPr>
            <p:nvPr/>
          </p:nvCxnSpPr>
          <p:spPr>
            <a:xfrm>
              <a:off x="8006097" y="2912009"/>
              <a:ext cx="0" cy="53614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2" name="Flowchart: Decision 41"/>
            <p:cNvSpPr/>
            <p:nvPr/>
          </p:nvSpPr>
          <p:spPr>
            <a:xfrm>
              <a:off x="6670592" y="3448155"/>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No Conditions Matched?</a:t>
              </a:r>
            </a:p>
          </p:txBody>
        </p:sp>
        <p:cxnSp>
          <p:nvCxnSpPr>
            <p:cNvPr id="45" name="Straight Arrow Connector 44"/>
            <p:cNvCxnSpPr>
              <a:stCxn id="39" idx="1"/>
              <a:endCxn id="13" idx="3"/>
            </p:cNvCxnSpPr>
            <p:nvPr/>
          </p:nvCxnSpPr>
          <p:spPr>
            <a:xfrm flipH="1">
              <a:off x="6178161" y="5906337"/>
              <a:ext cx="49243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9157731" y="3630271"/>
              <a:ext cx="615040" cy="369332"/>
            </a:xfrm>
            <a:prstGeom prst="rect">
              <a:avLst/>
            </a:prstGeom>
            <a:noFill/>
          </p:spPr>
          <p:txBody>
            <a:bodyPr wrap="none" rtlCol="0">
              <a:spAutoFit/>
            </a:bodyPr>
            <a:lstStyle/>
            <a:p>
              <a:r>
                <a:rPr lang="en-US" dirty="0">
                  <a:solidFill>
                    <a:srgbClr val="525252"/>
                  </a:solidFill>
                </a:rPr>
                <a:t>True</a:t>
              </a:r>
            </a:p>
          </p:txBody>
        </p:sp>
        <p:sp>
          <p:nvSpPr>
            <p:cNvPr id="49" name="Flowchart: Process 48"/>
            <p:cNvSpPr/>
            <p:nvPr/>
          </p:nvSpPr>
          <p:spPr>
            <a:xfrm>
              <a:off x="9834033" y="3753654"/>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&lt;action 2&gt;</a:t>
              </a:r>
            </a:p>
          </p:txBody>
        </p:sp>
        <p:sp>
          <p:nvSpPr>
            <p:cNvPr id="50" name="TextBox 49"/>
            <p:cNvSpPr txBox="1"/>
            <p:nvPr/>
          </p:nvSpPr>
          <p:spPr>
            <a:xfrm>
              <a:off x="6955592" y="5609855"/>
              <a:ext cx="679417" cy="369332"/>
            </a:xfrm>
            <a:prstGeom prst="rect">
              <a:avLst/>
            </a:prstGeom>
            <a:noFill/>
          </p:spPr>
          <p:txBody>
            <a:bodyPr wrap="none" rtlCol="0">
              <a:spAutoFit/>
            </a:bodyPr>
            <a:lstStyle/>
            <a:p>
              <a:r>
                <a:rPr lang="en-US" dirty="0">
                  <a:solidFill>
                    <a:schemeClr val="bg1"/>
                  </a:solidFill>
                </a:rPr>
                <a:t>False</a:t>
              </a:r>
            </a:p>
          </p:txBody>
        </p:sp>
        <p:cxnSp>
          <p:nvCxnSpPr>
            <p:cNvPr id="51" name="Straight Arrow Connector 50"/>
            <p:cNvCxnSpPr>
              <a:stCxn id="42" idx="3"/>
              <a:endCxn id="49" idx="1"/>
            </p:cNvCxnSpPr>
            <p:nvPr/>
          </p:nvCxnSpPr>
          <p:spPr>
            <a:xfrm>
              <a:off x="9341602" y="4088834"/>
              <a:ext cx="49243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9" idx="2"/>
            </p:cNvCxnSpPr>
            <p:nvPr/>
          </p:nvCxnSpPr>
          <p:spPr>
            <a:xfrm rot="5400000">
              <a:off x="9145555" y="3284557"/>
              <a:ext cx="516785" cy="279569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Flowchart: Decision 38"/>
            <p:cNvSpPr/>
            <p:nvPr/>
          </p:nvSpPr>
          <p:spPr>
            <a:xfrm>
              <a:off x="6670592" y="526565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Additional Values?</a:t>
              </a:r>
            </a:p>
          </p:txBody>
        </p:sp>
        <p:sp>
          <p:nvSpPr>
            <p:cNvPr id="40" name="Flowchart: Process 39"/>
            <p:cNvSpPr/>
            <p:nvPr/>
          </p:nvSpPr>
          <p:spPr>
            <a:xfrm>
              <a:off x="7038334" y="424145"/>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 Value</a:t>
              </a:r>
            </a:p>
          </p:txBody>
        </p:sp>
        <p:cxnSp>
          <p:nvCxnSpPr>
            <p:cNvPr id="43" name="Straight Arrow Connector 42"/>
            <p:cNvCxnSpPr>
              <a:stCxn id="14" idx="3"/>
              <a:endCxn id="40" idx="1"/>
            </p:cNvCxnSpPr>
            <p:nvPr/>
          </p:nvCxnSpPr>
          <p:spPr>
            <a:xfrm>
              <a:off x="6178161" y="757287"/>
              <a:ext cx="860173" cy="203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2" idx="2"/>
              <a:endCxn id="39" idx="0"/>
            </p:cNvCxnSpPr>
            <p:nvPr/>
          </p:nvCxnSpPr>
          <p:spPr>
            <a:xfrm>
              <a:off x="8006097" y="4729513"/>
              <a:ext cx="0" cy="53614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Elbow Connector 78"/>
            <p:cNvCxnSpPr>
              <a:stCxn id="39" idx="3"/>
              <a:endCxn id="40" idx="3"/>
            </p:cNvCxnSpPr>
            <p:nvPr/>
          </p:nvCxnSpPr>
          <p:spPr>
            <a:xfrm flipH="1" flipV="1">
              <a:off x="8973860" y="759325"/>
              <a:ext cx="367742" cy="5147012"/>
            </a:xfrm>
            <a:prstGeom prst="bentConnector3">
              <a:avLst>
                <a:gd name="adj1" fmla="val -72251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6099989" y="5401332"/>
              <a:ext cx="679417" cy="369332"/>
            </a:xfrm>
            <a:prstGeom prst="rect">
              <a:avLst/>
            </a:prstGeom>
            <a:noFill/>
          </p:spPr>
          <p:txBody>
            <a:bodyPr wrap="none" rtlCol="0">
              <a:spAutoFit/>
            </a:bodyPr>
            <a:lstStyle/>
            <a:p>
              <a:r>
                <a:rPr lang="en-US" dirty="0">
                  <a:solidFill>
                    <a:srgbClr val="525252"/>
                  </a:solidFill>
                </a:rPr>
                <a:t>False</a:t>
              </a:r>
            </a:p>
          </p:txBody>
        </p:sp>
        <p:sp>
          <p:nvSpPr>
            <p:cNvPr id="95" name="TextBox 94"/>
            <p:cNvSpPr txBox="1"/>
            <p:nvPr/>
          </p:nvSpPr>
          <p:spPr>
            <a:xfrm>
              <a:off x="9157731" y="5452346"/>
              <a:ext cx="615040" cy="369332"/>
            </a:xfrm>
            <a:prstGeom prst="rect">
              <a:avLst/>
            </a:prstGeom>
            <a:noFill/>
          </p:spPr>
          <p:txBody>
            <a:bodyPr wrap="none" rtlCol="0">
              <a:spAutoFit/>
            </a:bodyPr>
            <a:lstStyle/>
            <a:p>
              <a:r>
                <a:rPr lang="en-US" dirty="0">
                  <a:solidFill>
                    <a:schemeClr val="bg1"/>
                  </a:solidFill>
                </a:rPr>
                <a:t>True</a:t>
              </a:r>
            </a:p>
          </p:txBody>
        </p:sp>
        <p:sp>
          <p:nvSpPr>
            <p:cNvPr id="96" name="TextBox 95"/>
            <p:cNvSpPr txBox="1"/>
            <p:nvPr/>
          </p:nvSpPr>
          <p:spPr>
            <a:xfrm>
              <a:off x="7258277" y="4731535"/>
              <a:ext cx="679417" cy="369332"/>
            </a:xfrm>
            <a:prstGeom prst="rect">
              <a:avLst/>
            </a:prstGeom>
            <a:noFill/>
          </p:spPr>
          <p:txBody>
            <a:bodyPr wrap="none" rtlCol="0">
              <a:spAutoFit/>
            </a:bodyPr>
            <a:lstStyle/>
            <a:p>
              <a:r>
                <a:rPr lang="en-US" dirty="0">
                  <a:solidFill>
                    <a:srgbClr val="525252"/>
                  </a:solidFill>
                </a:rPr>
                <a:t>False</a:t>
              </a:r>
            </a:p>
          </p:txBody>
        </p:sp>
      </p:grpSp>
    </p:spTree>
    <p:extLst>
      <p:ext uri="{BB962C8B-B14F-4D97-AF65-F5344CB8AC3E}">
        <p14:creationId xmlns:p14="http://schemas.microsoft.com/office/powerpoint/2010/main" val="33924923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7" grpId="0"/>
    </p:bldLst>
  </p:timing>
</p:sld>
</file>

<file path=ppt/slides/slide43.xml><?xml version="1.0" encoding="utf-8"?>
<p:sld xmlns:a="http://schemas.openxmlformats.org/drawingml/2006/main" xmlns:r="http://schemas.openxmlformats.org/officeDocument/2006/relationships" xmlns:p="http://schemas.openxmlformats.org/presentationml/2006/main">
  <p:cSld name="HIDDEN - Slide52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Basic Switch Statement</a:t>
            </a:r>
            <a:endParaRPr lang="en-US" sz="3600" dirty="0">
              <a:solidFill>
                <a:schemeClr val="tx1"/>
              </a:solidFill>
            </a:endParaRPr>
          </a:p>
        </p:txBody>
      </p:sp>
    </p:spTree>
    <p:extLst>
      <p:ext uri="{BB962C8B-B14F-4D97-AF65-F5344CB8AC3E}">
        <p14:creationId xmlns:p14="http://schemas.microsoft.com/office/powerpoint/2010/main" val="25915436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HIDDEN - Slide530">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458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HIDDEN - Slide53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SWITCH Statement - Advanced</a:t>
            </a:r>
            <a:endParaRPr lang="en-US" dirty="0"/>
          </a:p>
        </p:txBody>
      </p:sp>
    </p:spTree>
    <p:extLst>
      <p:ext uri="{BB962C8B-B14F-4D97-AF65-F5344CB8AC3E}">
        <p14:creationId xmlns:p14="http://schemas.microsoft.com/office/powerpoint/2010/main" val="35694632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F4D41E-1DD6-40F9-B0B6-38ADF90C3FEF}"/>
              </a:ext>
            </a:extLst>
          </p:cNvPr>
          <p:cNvSpPr>
            <a:spLocks noGrp="1"/>
          </p:cNvSpPr>
          <p:nvPr>
            <p:ph type="body" sz="quarter" idx="10"/>
          </p:nvPr>
        </p:nvSpPr>
        <p:spPr>
          <a:xfrm>
            <a:off x="269239" y="1189177"/>
            <a:ext cx="11653523" cy="1520416"/>
          </a:xfrm>
        </p:spPr>
        <p:txBody>
          <a:bodyPr/>
          <a:lstStyle/>
          <a:p>
            <a:r>
              <a:rPr lang="en-AU" dirty="0"/>
              <a:t>SWITCH works like pipeline $_ or $</a:t>
            </a:r>
            <a:r>
              <a:rPr lang="en-AU" dirty="0" err="1"/>
              <a:t>PSItem</a:t>
            </a:r>
            <a:r>
              <a:rPr lang="en-AU" dirty="0"/>
              <a:t> can be used</a:t>
            </a:r>
          </a:p>
          <a:p>
            <a:endParaRPr lang="en-US" dirty="0"/>
          </a:p>
          <a:p>
            <a:endParaRPr lang="en-US" dirty="0"/>
          </a:p>
        </p:txBody>
      </p:sp>
      <p:sp>
        <p:nvSpPr>
          <p:cNvPr id="7" name="Title 6">
            <a:extLst>
              <a:ext uri="{FF2B5EF4-FFF2-40B4-BE49-F238E27FC236}">
                <a16:creationId xmlns:a16="http://schemas.microsoft.com/office/drawing/2014/main" id="{2D4CBC6F-31A9-422F-BA88-1D13C5C7FAA6}"/>
              </a:ext>
            </a:extLst>
          </p:cNvPr>
          <p:cNvSpPr>
            <a:spLocks noGrp="1"/>
          </p:cNvSpPr>
          <p:nvPr>
            <p:ph type="title"/>
          </p:nvPr>
        </p:nvSpPr>
        <p:spPr/>
        <p:txBody>
          <a:bodyPr/>
          <a:lstStyle/>
          <a:p>
            <a:r>
              <a:rPr lang="en-AU" dirty="0"/>
              <a:t>Switch With $_</a:t>
            </a:r>
            <a:endParaRPr lang="en-US" dirty="0"/>
          </a:p>
        </p:txBody>
      </p:sp>
      <p:sp>
        <p:nvSpPr>
          <p:cNvPr id="2" name="Rectangle 1"/>
          <p:cNvSpPr/>
          <p:nvPr/>
        </p:nvSpPr>
        <p:spPr>
          <a:xfrm>
            <a:off x="639695" y="2209800"/>
            <a:ext cx="10912610" cy="2246769"/>
          </a:xfrm>
          <a:prstGeom prst="rect">
            <a:avLst/>
          </a:prstGeom>
          <a:solidFill>
            <a:srgbClr val="012456"/>
          </a:solidFill>
        </p:spPr>
        <p:txBody>
          <a:bodyPr wrap="square">
            <a:spAutoFit/>
          </a:bodyPr>
          <a:lstStyle/>
          <a:p>
            <a:r>
              <a:rPr lang="en-AU" sz="2000" dirty="0">
                <a:solidFill>
                  <a:srgbClr val="FF4500"/>
                </a:solidFill>
                <a:latin typeface="Lucida Console" panose="020B0609040504020204" pitchFamily="49" charset="0"/>
              </a:rPr>
              <a:t>$number</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“1”</a:t>
            </a:r>
            <a:r>
              <a:rPr lang="en-AU" sz="2000" dirty="0">
                <a:solidFill>
                  <a:schemeClr val="bg1"/>
                </a:solidFill>
                <a:latin typeface="Lucida Console" panose="020B0609040504020204" pitchFamily="49" charset="0"/>
              </a:rPr>
              <a:t>,</a:t>
            </a:r>
            <a:r>
              <a:rPr lang="en-AU" sz="2000" dirty="0">
                <a:solidFill>
                  <a:srgbClr val="DB7093"/>
                </a:solidFill>
                <a:latin typeface="Lucida Console" panose="020B0609040504020204" pitchFamily="49" charset="0"/>
              </a:rPr>
              <a:t>”2”</a:t>
            </a:r>
            <a:r>
              <a:rPr lang="en-AU" sz="2000" dirty="0">
                <a:solidFill>
                  <a:schemeClr val="bg1"/>
                </a:solidFill>
                <a:latin typeface="Lucida Console" panose="020B0609040504020204" pitchFamily="49" charset="0"/>
              </a:rPr>
              <a:t>,</a:t>
            </a:r>
            <a:r>
              <a:rPr lang="en-AU" sz="2000" dirty="0">
                <a:solidFill>
                  <a:srgbClr val="DB7093"/>
                </a:solidFill>
                <a:latin typeface="Lucida Console" panose="020B0609040504020204" pitchFamily="49" charset="0"/>
              </a:rPr>
              <a:t>”3”</a:t>
            </a:r>
          </a:p>
          <a:p>
            <a:endParaRPr lang="en-AU" sz="2000" dirty="0">
              <a:solidFill>
                <a:srgbClr val="F5F5F5"/>
              </a:solidFill>
              <a:latin typeface="Lucida Console" panose="020B0609040504020204" pitchFamily="49" charset="0"/>
            </a:endParaRPr>
          </a:p>
          <a:p>
            <a:r>
              <a:rPr lang="en-AU" sz="2000" dirty="0">
                <a:solidFill>
                  <a:srgbClr val="E0FFFF"/>
                </a:solidFill>
                <a:latin typeface="Lucida Console" panose="020B0609040504020204" pitchFamily="49" charset="0"/>
              </a:rPr>
              <a:t>switch</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$number</a:t>
            </a:r>
            <a:r>
              <a:rPr lang="en-AU"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a:t>
            </a:r>
          </a:p>
          <a:p>
            <a:r>
              <a:rPr lang="en-AU" sz="2000" dirty="0">
                <a:solidFill>
                  <a:srgbClr val="FFE4C4"/>
                </a:solidFill>
                <a:latin typeface="Lucida Console" panose="020B0609040504020204" pitchFamily="49" charset="0"/>
              </a:rPr>
              <a:t>   1</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r>
              <a:rPr lang="en-AU" sz="2000" dirty="0">
                <a:solidFill>
                  <a:srgbClr val="FF4500"/>
                </a:solidFill>
                <a:latin typeface="Lucida Console" panose="020B0609040504020204" pitchFamily="49" charset="0"/>
              </a:rPr>
              <a:t>$_</a:t>
            </a:r>
            <a:r>
              <a:rPr lang="en-AU" sz="2000" dirty="0">
                <a:solidFill>
                  <a:srgbClr val="DB7093"/>
                </a:solidFill>
                <a:latin typeface="Lucida Console" panose="020B0609040504020204" pitchFamily="49" charset="0"/>
              </a:rPr>
              <a:t> : The number 1"</a:t>
            </a:r>
            <a:r>
              <a:rPr lang="en-AU" sz="2000" dirty="0">
                <a:solidFill>
                  <a:srgbClr val="F5F5F5"/>
                </a:solidFill>
                <a:latin typeface="Lucida Console" panose="020B0609040504020204" pitchFamily="49" charset="0"/>
              </a:rPr>
              <a:t>}</a:t>
            </a:r>
          </a:p>
          <a:p>
            <a:r>
              <a:rPr lang="en-AU" sz="2000" dirty="0">
                <a:solidFill>
                  <a:srgbClr val="FFE4C4"/>
                </a:solidFill>
                <a:latin typeface="Lucida Console" panose="020B0609040504020204" pitchFamily="49" charset="0"/>
              </a:rPr>
              <a:t>   2</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r>
              <a:rPr lang="en-AU" sz="2000" dirty="0">
                <a:solidFill>
                  <a:srgbClr val="FF4500"/>
                </a:solidFill>
                <a:latin typeface="Lucida Console" panose="020B0609040504020204" pitchFamily="49" charset="0"/>
              </a:rPr>
              <a:t>$_</a:t>
            </a:r>
            <a:r>
              <a:rPr lang="en-AU" sz="2000" dirty="0">
                <a:solidFill>
                  <a:srgbClr val="DB7093"/>
                </a:solidFill>
                <a:latin typeface="Lucida Console" panose="020B0609040504020204" pitchFamily="49" charset="0"/>
              </a:rPr>
              <a:t> : The number 2"</a:t>
            </a:r>
            <a:r>
              <a:rPr lang="en-AU"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 </a:t>
            </a:r>
          </a:p>
        </p:txBody>
      </p:sp>
      <p:sp>
        <p:nvSpPr>
          <p:cNvPr id="3" name="Rectangle 2"/>
          <p:cNvSpPr/>
          <p:nvPr/>
        </p:nvSpPr>
        <p:spPr>
          <a:xfrm>
            <a:off x="639695" y="5029201"/>
            <a:ext cx="3877985" cy="707886"/>
          </a:xfrm>
          <a:prstGeom prst="rect">
            <a:avLst/>
          </a:prstGeom>
          <a:solidFill>
            <a:srgbClr val="012456"/>
          </a:solidFill>
        </p:spPr>
        <p:txBody>
          <a:bodyPr wrap="none">
            <a:spAutoFit/>
          </a:bodyPr>
          <a:lstStyle/>
          <a:p>
            <a:r>
              <a:rPr lang="en-AU" sz="2000" dirty="0">
                <a:solidFill>
                  <a:srgbClr val="F5F5F5"/>
                </a:solidFill>
                <a:latin typeface="Lucida Console" panose="020B0609040504020204" pitchFamily="49" charset="0"/>
              </a:rPr>
              <a:t>PS C:\&gt; 1 : The number 1</a:t>
            </a:r>
          </a:p>
          <a:p>
            <a:r>
              <a:rPr lang="en-AU" sz="2000" dirty="0">
                <a:solidFill>
                  <a:srgbClr val="F5F5F5"/>
                </a:solidFill>
                <a:latin typeface="Lucida Console" panose="020B0609040504020204" pitchFamily="49" charset="0"/>
              </a:rPr>
              <a:t>PS C:\&gt; 2 : The number 2</a:t>
            </a:r>
          </a:p>
        </p:txBody>
      </p:sp>
    </p:spTree>
    <p:extLst>
      <p:ext uri="{BB962C8B-B14F-4D97-AF65-F5344CB8AC3E}">
        <p14:creationId xmlns:p14="http://schemas.microsoft.com/office/powerpoint/2010/main" val="39011254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F82D1-3923-4200-BE6A-C2A728241806}"/>
              </a:ext>
            </a:extLst>
          </p:cNvPr>
          <p:cNvSpPr>
            <a:spLocks noGrp="1"/>
          </p:cNvSpPr>
          <p:nvPr>
            <p:ph type="title"/>
          </p:nvPr>
        </p:nvSpPr>
        <p:spPr/>
        <p:txBody>
          <a:bodyPr>
            <a:normAutofit/>
          </a:bodyPr>
          <a:lstStyle/>
          <a:p>
            <a:r>
              <a:rPr lang="en-AU" dirty="0"/>
              <a:t>SWITCH Case Insensitive </a:t>
            </a:r>
            <a:endParaRPr lang="en-US" dirty="0"/>
          </a:p>
        </p:txBody>
      </p:sp>
      <p:sp>
        <p:nvSpPr>
          <p:cNvPr id="13" name="Rectangle 12">
            <a:extLst>
              <a:ext uri="{FF2B5EF4-FFF2-40B4-BE49-F238E27FC236}">
                <a16:creationId xmlns:a16="http://schemas.microsoft.com/office/drawing/2014/main" id="{9698BA80-92F7-43CF-B05E-35AD4CB2848F}"/>
              </a:ext>
            </a:extLst>
          </p:cNvPr>
          <p:cNvSpPr/>
          <p:nvPr/>
        </p:nvSpPr>
        <p:spPr>
          <a:xfrm>
            <a:off x="1744762" y="2302772"/>
            <a:ext cx="8702476" cy="3046988"/>
          </a:xfrm>
          <a:prstGeom prst="rect">
            <a:avLst/>
          </a:prstGeom>
          <a:solidFill>
            <a:sysClr val="window" lastClr="FFFFFF"/>
          </a:solidFill>
          <a:ln>
            <a:solidFill>
              <a:srgbClr val="0A5BBA">
                <a:shade val="95000"/>
                <a:satMod val="105000"/>
              </a:srgbClr>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switch</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 </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"HELLO"</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"hello"</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"lowercase"</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"HELLO"</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"uppercase"</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p:txBody>
      </p:sp>
      <p:sp>
        <p:nvSpPr>
          <p:cNvPr id="14" name="TextBox 13">
            <a:extLst>
              <a:ext uri="{FF2B5EF4-FFF2-40B4-BE49-F238E27FC236}">
                <a16:creationId xmlns:a16="http://schemas.microsoft.com/office/drawing/2014/main" id="{F91ACA30-577C-4E29-ADDC-8BF0F3F703C4}"/>
              </a:ext>
            </a:extLst>
          </p:cNvPr>
          <p:cNvSpPr txBox="1"/>
          <p:nvPr/>
        </p:nvSpPr>
        <p:spPr>
          <a:xfrm>
            <a:off x="1744762" y="4347088"/>
            <a:ext cx="8702476" cy="830997"/>
          </a:xfrm>
          <a:prstGeom prst="rect">
            <a:avLst/>
          </a:prstGeom>
          <a:solidFill>
            <a:srgbClr val="012456"/>
          </a:solidFill>
        </p:spPr>
        <p:txBody>
          <a:bodyPr wrap="square" rtlCol="0">
            <a:spAutoFit/>
          </a:bodyPr>
          <a:lstStyle/>
          <a:p>
            <a:pPr defTabSz="457200"/>
            <a:r>
              <a:rPr lang="en-AU" sz="2400" dirty="0">
                <a:solidFill>
                  <a:prstClr val="white"/>
                </a:solidFill>
                <a:latin typeface="Lucida Console" panose="020B0609040504020204" pitchFamily="49" charset="0"/>
              </a:rPr>
              <a:t>lowercase</a:t>
            </a:r>
          </a:p>
          <a:p>
            <a:pPr defTabSz="457200"/>
            <a:r>
              <a:rPr lang="en-AU" sz="2400" dirty="0">
                <a:solidFill>
                  <a:prstClr val="white"/>
                </a:solidFill>
                <a:latin typeface="Lucida Console" panose="020B0609040504020204" pitchFamily="49" charset="0"/>
              </a:rPr>
              <a:t>uppercase</a:t>
            </a:r>
          </a:p>
        </p:txBody>
      </p:sp>
      <p:sp>
        <p:nvSpPr>
          <p:cNvPr id="12" name="Rectangular Callout 1">
            <a:extLst>
              <a:ext uri="{FF2B5EF4-FFF2-40B4-BE49-F238E27FC236}">
                <a16:creationId xmlns:a16="http://schemas.microsoft.com/office/drawing/2014/main" id="{A33F6886-40FC-4442-BB98-727A740054F5}"/>
              </a:ext>
            </a:extLst>
          </p:cNvPr>
          <p:cNvSpPr/>
          <p:nvPr/>
        </p:nvSpPr>
        <p:spPr>
          <a:xfrm>
            <a:off x="2286000" y="1189176"/>
            <a:ext cx="4597400" cy="838200"/>
          </a:xfrm>
          <a:prstGeom prst="wedgeRectCallout">
            <a:avLst>
              <a:gd name="adj1" fmla="val -37155"/>
              <a:gd name="adj2" fmla="val 95043"/>
            </a:avLst>
          </a:prstGeom>
          <a:solidFill>
            <a:sysClr val="window" lastClr="FFFFFF">
              <a:lumMod val="7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Case-insensitive by default</a:t>
            </a:r>
          </a:p>
        </p:txBody>
      </p:sp>
    </p:spTree>
    <p:extLst>
      <p:ext uri="{BB962C8B-B14F-4D97-AF65-F5344CB8AC3E}">
        <p14:creationId xmlns:p14="http://schemas.microsoft.com/office/powerpoint/2010/main" val="26350423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8844-3C51-4CC4-B9D8-7708F1B28AFC}"/>
              </a:ext>
            </a:extLst>
          </p:cNvPr>
          <p:cNvSpPr>
            <a:spLocks noGrp="1"/>
          </p:cNvSpPr>
          <p:nvPr>
            <p:ph type="title"/>
          </p:nvPr>
        </p:nvSpPr>
        <p:spPr/>
        <p:txBody>
          <a:bodyPr>
            <a:normAutofit/>
          </a:bodyPr>
          <a:lstStyle/>
          <a:p>
            <a:r>
              <a:rPr lang="en-AU" dirty="0"/>
              <a:t>SWITCH Case Sensitive</a:t>
            </a:r>
            <a:endParaRPr lang="en-US" dirty="0"/>
          </a:p>
        </p:txBody>
      </p:sp>
      <p:sp>
        <p:nvSpPr>
          <p:cNvPr id="7" name="Rectangle 6"/>
          <p:cNvSpPr/>
          <p:nvPr/>
        </p:nvSpPr>
        <p:spPr>
          <a:xfrm>
            <a:off x="1736924" y="2289989"/>
            <a:ext cx="8702476" cy="3046988"/>
          </a:xfrm>
          <a:prstGeom prst="rect">
            <a:avLst/>
          </a:prstGeom>
          <a:solidFill>
            <a:schemeClr val="bg1"/>
          </a:solidFill>
          <a:ln>
            <a:solidFill>
              <a:schemeClr val="accent1">
                <a:shade val="95000"/>
                <a:satMod val="105000"/>
              </a:schemeClr>
            </a:solidFill>
          </a:ln>
        </p:spPr>
        <p:txBody>
          <a:bodyPr wrap="square">
            <a:spAutoFit/>
          </a:bodyPr>
          <a:lstStyle/>
          <a:p>
            <a:r>
              <a:rPr lang="en-AU" sz="2400" dirty="0">
                <a:solidFill>
                  <a:srgbClr val="00008B"/>
                </a:solidFill>
                <a:latin typeface="Lucida Console" panose="020B0609040504020204" pitchFamily="49" charset="0"/>
              </a:rPr>
              <a:t>switch -</a:t>
            </a:r>
            <a:r>
              <a:rPr lang="en-AU" sz="2400" dirty="0" err="1">
                <a:solidFill>
                  <a:srgbClr val="00008B"/>
                </a:solidFill>
                <a:latin typeface="Lucida Console" panose="020B0609040504020204" pitchFamily="49" charset="0"/>
              </a:rPr>
              <a:t>CaseSensitive</a:t>
            </a:r>
            <a:r>
              <a:rPr lang="en-AU" sz="2400" dirty="0">
                <a:solidFill>
                  <a:srgbClr val="000080"/>
                </a:solidFill>
                <a:latin typeface="Lucida Console" panose="020B0609040504020204" pitchFamily="49" charset="0"/>
              </a:rPr>
              <a:t> </a:t>
            </a:r>
            <a:r>
              <a:rPr lang="en-AU" sz="2400" dirty="0">
                <a:solidFill>
                  <a:prstClr val="black"/>
                </a:solidFill>
                <a:latin typeface="Lucida Console" panose="020B0609040504020204" pitchFamily="49" charset="0"/>
              </a:rPr>
              <a:t>(</a:t>
            </a:r>
            <a:r>
              <a:rPr lang="en-AU" sz="2400" dirty="0">
                <a:solidFill>
                  <a:srgbClr val="8B0000"/>
                </a:solidFill>
                <a:latin typeface="Lucida Console" panose="020B0609040504020204" pitchFamily="49" charset="0"/>
              </a:rPr>
              <a:t>"HELLO"</a:t>
            </a:r>
            <a:r>
              <a:rPr lang="en-AU" sz="2400" dirty="0">
                <a:solidFill>
                  <a:prstClr val="black"/>
                </a:solidFill>
                <a:latin typeface="Lucida Console" panose="020B0609040504020204" pitchFamily="49" charset="0"/>
              </a:rPr>
              <a:t>)</a:t>
            </a:r>
          </a:p>
          <a:p>
            <a:r>
              <a:rPr lang="en-AU" sz="2400" dirty="0">
                <a:solidFill>
                  <a:prstClr val="black"/>
                </a:solidFill>
                <a:latin typeface="Lucida Console" panose="020B0609040504020204" pitchFamily="49" charset="0"/>
              </a:rPr>
              <a:t>{</a:t>
            </a:r>
          </a:p>
          <a:p>
            <a:r>
              <a:rPr lang="en-AU" sz="2400" dirty="0">
                <a:solidFill>
                  <a:srgbClr val="8B0000"/>
                </a:solidFill>
                <a:latin typeface="Lucida Console" panose="020B0609040504020204" pitchFamily="49" charset="0"/>
              </a:rPr>
              <a:t>"hello"</a:t>
            </a:r>
            <a:r>
              <a:rPr lang="en-AU" sz="2400" dirty="0">
                <a:solidFill>
                  <a:prstClr val="black"/>
                </a:solidFill>
                <a:latin typeface="Lucida Console" panose="020B0609040504020204" pitchFamily="49" charset="0"/>
              </a:rPr>
              <a:t> {</a:t>
            </a:r>
            <a:r>
              <a:rPr lang="en-AU" sz="2400" dirty="0">
                <a:solidFill>
                  <a:srgbClr val="0000FF"/>
                </a:solidFill>
                <a:latin typeface="Lucida Console" panose="020B0609040504020204" pitchFamily="49" charset="0"/>
              </a:rPr>
              <a:t>"lowercase"</a:t>
            </a:r>
            <a:r>
              <a:rPr lang="en-AU" sz="2400" dirty="0">
                <a:solidFill>
                  <a:prstClr val="black"/>
                </a:solidFill>
                <a:latin typeface="Lucida Console" panose="020B0609040504020204" pitchFamily="49" charset="0"/>
              </a:rPr>
              <a:t>}</a:t>
            </a:r>
          </a:p>
          <a:p>
            <a:r>
              <a:rPr lang="en-AU" sz="2400" dirty="0">
                <a:solidFill>
                  <a:srgbClr val="8B0000"/>
                </a:solidFill>
                <a:latin typeface="Lucida Console" panose="020B0609040504020204" pitchFamily="49" charset="0"/>
              </a:rPr>
              <a:t>"HELLO"</a:t>
            </a:r>
            <a:r>
              <a:rPr lang="en-AU" sz="2400" dirty="0">
                <a:solidFill>
                  <a:prstClr val="black"/>
                </a:solidFill>
                <a:latin typeface="Lucida Console" panose="020B0609040504020204" pitchFamily="49" charset="0"/>
              </a:rPr>
              <a:t> {</a:t>
            </a:r>
            <a:r>
              <a:rPr lang="en-AU" sz="2400" dirty="0">
                <a:solidFill>
                  <a:srgbClr val="0000FF"/>
                </a:solidFill>
                <a:latin typeface="Lucida Console" panose="020B0609040504020204" pitchFamily="49" charset="0"/>
              </a:rPr>
              <a:t>"uppercase"</a:t>
            </a:r>
            <a:r>
              <a:rPr lang="en-AU" sz="2400" dirty="0">
                <a:solidFill>
                  <a:prstClr val="black"/>
                </a:solidFill>
                <a:latin typeface="Lucida Console" panose="020B0609040504020204" pitchFamily="49" charset="0"/>
              </a:rPr>
              <a:t>}</a:t>
            </a:r>
          </a:p>
          <a:p>
            <a:r>
              <a:rPr lang="en-AU" sz="2400" dirty="0">
                <a:solidFill>
                  <a:prstClr val="black"/>
                </a:solidFill>
                <a:latin typeface="Lucida Console" panose="020B0609040504020204" pitchFamily="49" charset="0"/>
              </a:rPr>
              <a:t>} </a:t>
            </a:r>
          </a:p>
          <a:p>
            <a:endParaRPr lang="en-AU" sz="2400" dirty="0">
              <a:solidFill>
                <a:prstClr val="black"/>
              </a:solidFill>
              <a:latin typeface="Lucida Console" panose="020B0609040504020204" pitchFamily="49" charset="0"/>
            </a:endParaRPr>
          </a:p>
          <a:p>
            <a:endParaRPr lang="en-AU" sz="2400" dirty="0">
              <a:solidFill>
                <a:prstClr val="black"/>
              </a:solidFill>
              <a:latin typeface="Lucida Console" panose="020B0609040504020204" pitchFamily="49" charset="0"/>
            </a:endParaRPr>
          </a:p>
          <a:p>
            <a:endParaRPr lang="en-AU" sz="2400" dirty="0">
              <a:solidFill>
                <a:prstClr val="black"/>
              </a:solidFill>
              <a:latin typeface="Lucida Console" panose="020B0609040504020204" pitchFamily="49" charset="0"/>
            </a:endParaRPr>
          </a:p>
        </p:txBody>
      </p:sp>
      <p:sp>
        <p:nvSpPr>
          <p:cNvPr id="8" name="TextBox 7"/>
          <p:cNvSpPr txBox="1"/>
          <p:nvPr/>
        </p:nvSpPr>
        <p:spPr>
          <a:xfrm>
            <a:off x="1736924" y="4321314"/>
            <a:ext cx="8702476" cy="769441"/>
          </a:xfrm>
          <a:prstGeom prst="rect">
            <a:avLst/>
          </a:prstGeom>
          <a:solidFill>
            <a:srgbClr val="012456"/>
          </a:solidFill>
        </p:spPr>
        <p:txBody>
          <a:bodyPr wrap="square" rtlCol="0">
            <a:spAutoFit/>
          </a:bodyPr>
          <a:lstStyle/>
          <a:p>
            <a:r>
              <a:rPr lang="en-AU" sz="2400" dirty="0">
                <a:solidFill>
                  <a:schemeClr val="bg1"/>
                </a:solidFill>
                <a:latin typeface="Lucida Console" panose="020B0609040504020204" pitchFamily="49" charset="0"/>
              </a:rPr>
              <a:t>uppercase</a:t>
            </a:r>
          </a:p>
          <a:p>
            <a:endParaRPr lang="en-AU" sz="2000" dirty="0">
              <a:latin typeface="Lucida Console" panose="020B0609040504020204" pitchFamily="49" charset="0"/>
            </a:endParaRPr>
          </a:p>
        </p:txBody>
      </p:sp>
      <p:sp>
        <p:nvSpPr>
          <p:cNvPr id="6" name="Rectangular Callout 1">
            <a:extLst>
              <a:ext uri="{FF2B5EF4-FFF2-40B4-BE49-F238E27FC236}">
                <a16:creationId xmlns:a16="http://schemas.microsoft.com/office/drawing/2014/main" id="{BBBB1B34-371E-4617-B87F-6C7B3295B0C8}"/>
              </a:ext>
            </a:extLst>
          </p:cNvPr>
          <p:cNvSpPr/>
          <p:nvPr/>
        </p:nvSpPr>
        <p:spPr>
          <a:xfrm>
            <a:off x="3124200" y="1189176"/>
            <a:ext cx="4597400" cy="838200"/>
          </a:xfrm>
          <a:prstGeom prst="wedgeRectCallout">
            <a:avLst>
              <a:gd name="adj1" fmla="val -37155"/>
              <a:gd name="adj2" fmla="val 95043"/>
            </a:avLst>
          </a:prstGeom>
          <a:solidFill>
            <a:sysClr val="window" lastClr="FFFFFF">
              <a:lumMod val="7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Case sensitive switch</a:t>
            </a:r>
          </a:p>
        </p:txBody>
      </p:sp>
    </p:spTree>
    <p:extLst>
      <p:ext uri="{BB962C8B-B14F-4D97-AF65-F5344CB8AC3E}">
        <p14:creationId xmlns:p14="http://schemas.microsoft.com/office/powerpoint/2010/main" val="5906724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BEAA517-0B62-493F-B5CD-E2A789C0E22E}"/>
              </a:ext>
            </a:extLst>
          </p:cNvPr>
          <p:cNvSpPr>
            <a:spLocks noGrp="1"/>
          </p:cNvSpPr>
          <p:nvPr>
            <p:ph type="title"/>
          </p:nvPr>
        </p:nvSpPr>
        <p:spPr/>
        <p:txBody>
          <a:bodyPr>
            <a:normAutofit/>
          </a:bodyPr>
          <a:lstStyle/>
          <a:p>
            <a:r>
              <a:rPr lang="en-AU" dirty="0"/>
              <a:t>SWITCH Without -Wildcard</a:t>
            </a:r>
            <a:endParaRPr lang="en-US" dirty="0"/>
          </a:p>
        </p:txBody>
      </p:sp>
      <p:grpSp>
        <p:nvGrpSpPr>
          <p:cNvPr id="3" name="Group 2"/>
          <p:cNvGrpSpPr/>
          <p:nvPr/>
        </p:nvGrpSpPr>
        <p:grpSpPr>
          <a:xfrm>
            <a:off x="3505200" y="1189176"/>
            <a:ext cx="4876800" cy="2087424"/>
            <a:chOff x="7406640" y="224319"/>
            <a:chExt cx="4370832" cy="168830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 b="27309"/>
            <a:stretch/>
          </p:blipFill>
          <p:spPr>
            <a:xfrm>
              <a:off x="7406640" y="224319"/>
              <a:ext cx="4370832" cy="1688301"/>
            </a:xfrm>
            <a:prstGeom prst="rect">
              <a:avLst/>
            </a:prstGeom>
            <a:ln>
              <a:solidFill>
                <a:schemeClr val="accent1"/>
              </a:solidFill>
            </a:ln>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20272" b="18899"/>
            <a:stretch/>
          </p:blipFill>
          <p:spPr>
            <a:xfrm>
              <a:off x="7406640" y="476979"/>
              <a:ext cx="4370832" cy="1412781"/>
            </a:xfrm>
            <a:prstGeom prst="rect">
              <a:avLst/>
            </a:prstGeom>
            <a:ln>
              <a:noFill/>
            </a:ln>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74" t="53606" r="-174" b="10142"/>
            <a:stretch/>
          </p:blipFill>
          <p:spPr>
            <a:xfrm>
              <a:off x="7406640" y="1040164"/>
              <a:ext cx="4370832" cy="841976"/>
            </a:xfrm>
            <a:prstGeom prst="rect">
              <a:avLst/>
            </a:prstGeom>
            <a:ln>
              <a:noFill/>
            </a:ln>
          </p:spPr>
        </p:pic>
      </p:grpSp>
      <p:sp>
        <p:nvSpPr>
          <p:cNvPr id="13" name="Rectangle 12">
            <a:extLst>
              <a:ext uri="{FF2B5EF4-FFF2-40B4-BE49-F238E27FC236}">
                <a16:creationId xmlns:a16="http://schemas.microsoft.com/office/drawing/2014/main" id="{4BA87DA7-BB7F-4107-A5E7-0564549476F2}"/>
              </a:ext>
            </a:extLst>
          </p:cNvPr>
          <p:cNvSpPr/>
          <p:nvPr/>
        </p:nvSpPr>
        <p:spPr>
          <a:xfrm>
            <a:off x="1447800" y="3416317"/>
            <a:ext cx="9489876" cy="3046988"/>
          </a:xfrm>
          <a:prstGeom prst="rect">
            <a:avLst/>
          </a:prstGeom>
          <a:solidFill>
            <a:sysClr val="window" lastClr="FFFFFF"/>
          </a:solidFill>
          <a:ln>
            <a:solidFill>
              <a:srgbClr val="0A5BBA">
                <a:shade val="95000"/>
                <a:satMod val="105000"/>
              </a:srgbClr>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Switch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Get-</a:t>
            </a:r>
            <a:r>
              <a:rPr kumimoji="0" lang="en-AU" sz="2400" b="0" i="0" u="none" strike="noStrike" kern="0" cap="none" spc="0" normalizeH="0" baseline="0" noProof="0" dirty="0" err="1">
                <a:ln>
                  <a:noFill/>
                </a:ln>
                <a:solidFill>
                  <a:srgbClr val="0000FF"/>
                </a:solidFill>
                <a:effectLst/>
                <a:uLnTx/>
                <a:uFillTx/>
                <a:latin typeface="Lucida Console" panose="020B0609040504020204" pitchFamily="49" charset="0"/>
              </a:rPr>
              <a:t>ChildItem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-Path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"program*"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Green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"windows"</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Cyan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p:txBody>
      </p:sp>
      <p:sp>
        <p:nvSpPr>
          <p:cNvPr id="14" name="TextBox 13">
            <a:extLst>
              <a:ext uri="{FF2B5EF4-FFF2-40B4-BE49-F238E27FC236}">
                <a16:creationId xmlns:a16="http://schemas.microsoft.com/office/drawing/2014/main" id="{CDB1849B-2E1A-452D-A20E-4E1360FE957B}"/>
              </a:ext>
            </a:extLst>
          </p:cNvPr>
          <p:cNvSpPr txBox="1"/>
          <p:nvPr/>
        </p:nvSpPr>
        <p:spPr>
          <a:xfrm>
            <a:off x="1447800" y="6068787"/>
            <a:ext cx="9489876" cy="461665"/>
          </a:xfrm>
          <a:prstGeom prst="rect">
            <a:avLst/>
          </a:prstGeom>
          <a:solidFill>
            <a:srgbClr val="012456"/>
          </a:solidFill>
        </p:spPr>
        <p:txBody>
          <a:bodyPr wrap="square" rtlCol="0">
            <a:spAutoFit/>
          </a:bodyPr>
          <a:lstStyle/>
          <a:p>
            <a:pPr defTabSz="457200"/>
            <a:r>
              <a:rPr lang="en-AU" sz="2400" dirty="0">
                <a:solidFill>
                  <a:srgbClr val="00FFFF"/>
                </a:solidFill>
                <a:latin typeface="Lucida Console" panose="020B0609040504020204" pitchFamily="49" charset="0"/>
              </a:rPr>
              <a:t>Windows </a:t>
            </a:r>
          </a:p>
        </p:txBody>
      </p:sp>
      <p:sp>
        <p:nvSpPr>
          <p:cNvPr id="15" name="Rectangular Callout 6">
            <a:extLst>
              <a:ext uri="{FF2B5EF4-FFF2-40B4-BE49-F238E27FC236}">
                <a16:creationId xmlns:a16="http://schemas.microsoft.com/office/drawing/2014/main" id="{E8648795-4999-4163-8287-496BECCBE144}"/>
              </a:ext>
            </a:extLst>
          </p:cNvPr>
          <p:cNvSpPr/>
          <p:nvPr/>
        </p:nvSpPr>
        <p:spPr>
          <a:xfrm>
            <a:off x="2667000" y="5267487"/>
            <a:ext cx="4229100" cy="734153"/>
          </a:xfrm>
          <a:prstGeom prst="wedgeRectCallout">
            <a:avLst>
              <a:gd name="adj1" fmla="val -37649"/>
              <a:gd name="adj2" fmla="val -180272"/>
            </a:avLst>
          </a:prstGeom>
          <a:solidFill>
            <a:sysClr val="window" lastClr="FFFFFF">
              <a:lumMod val="7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Wildcard characters not matched</a:t>
            </a:r>
          </a:p>
        </p:txBody>
      </p:sp>
    </p:spTree>
    <p:extLst>
      <p:ext uri="{BB962C8B-B14F-4D97-AF65-F5344CB8AC3E}">
        <p14:creationId xmlns:p14="http://schemas.microsoft.com/office/powerpoint/2010/main" val="36253369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Flow Control</a:t>
            </a:r>
            <a:endParaRPr lang="en-US" dirty="0"/>
          </a:p>
        </p:txBody>
      </p:sp>
    </p:spTree>
    <p:extLst>
      <p:ext uri="{BB962C8B-B14F-4D97-AF65-F5344CB8AC3E}">
        <p14:creationId xmlns:p14="http://schemas.microsoft.com/office/powerpoint/2010/main" val="10779220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FAC448-2124-4952-A029-E4B9090F80B7}"/>
              </a:ext>
            </a:extLst>
          </p:cNvPr>
          <p:cNvSpPr>
            <a:spLocks noGrp="1"/>
          </p:cNvSpPr>
          <p:nvPr>
            <p:ph type="title"/>
          </p:nvPr>
        </p:nvSpPr>
        <p:spPr/>
        <p:txBody>
          <a:bodyPr>
            <a:normAutofit/>
          </a:bodyPr>
          <a:lstStyle/>
          <a:p>
            <a:r>
              <a:rPr lang="en-AU" dirty="0"/>
              <a:t>SWITCH With -Wildcard</a:t>
            </a:r>
            <a:endParaRPr lang="en-US" dirty="0"/>
          </a:p>
        </p:txBody>
      </p:sp>
      <p:sp>
        <p:nvSpPr>
          <p:cNvPr id="16" name="Rectangle 15">
            <a:extLst>
              <a:ext uri="{FF2B5EF4-FFF2-40B4-BE49-F238E27FC236}">
                <a16:creationId xmlns:a16="http://schemas.microsoft.com/office/drawing/2014/main" id="{3EF664E8-80C4-4DF3-96B8-01BD065EFFD5}"/>
              </a:ext>
            </a:extLst>
          </p:cNvPr>
          <p:cNvSpPr/>
          <p:nvPr/>
        </p:nvSpPr>
        <p:spPr>
          <a:xfrm>
            <a:off x="1444272" y="3318874"/>
            <a:ext cx="9489876" cy="3046988"/>
          </a:xfrm>
          <a:prstGeom prst="rect">
            <a:avLst/>
          </a:prstGeom>
          <a:solidFill>
            <a:sysClr val="window" lastClr="FFFFFF"/>
          </a:solidFill>
          <a:ln>
            <a:solidFill>
              <a:srgbClr val="0A5BBA">
                <a:shade val="95000"/>
                <a:satMod val="105000"/>
              </a:srgbClr>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switch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–Wildcard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Get-</a:t>
            </a:r>
            <a:r>
              <a:rPr kumimoji="0" lang="en-AU" sz="2400" b="0" i="0" u="none" strike="noStrike" kern="0" cap="none" spc="0" normalizeH="0" baseline="0" noProof="0" dirty="0" err="1">
                <a:ln>
                  <a:noFill/>
                </a:ln>
                <a:solidFill>
                  <a:srgbClr val="0000FF"/>
                </a:solidFill>
                <a:effectLst/>
                <a:uLnTx/>
                <a:uFillTx/>
                <a:latin typeface="Lucida Console" panose="020B0609040504020204" pitchFamily="49" charset="0"/>
              </a:rPr>
              <a:t>ChildItem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-Path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"program*"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Green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"windows"</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Cyan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p:txBody>
      </p:sp>
      <p:sp>
        <p:nvSpPr>
          <p:cNvPr id="17" name="TextBox 16">
            <a:extLst>
              <a:ext uri="{FF2B5EF4-FFF2-40B4-BE49-F238E27FC236}">
                <a16:creationId xmlns:a16="http://schemas.microsoft.com/office/drawing/2014/main" id="{21352DDD-CFE2-4A00-954B-C1C9D36B37D8}"/>
              </a:ext>
            </a:extLst>
          </p:cNvPr>
          <p:cNvSpPr txBox="1"/>
          <p:nvPr/>
        </p:nvSpPr>
        <p:spPr>
          <a:xfrm>
            <a:off x="1457524" y="5396488"/>
            <a:ext cx="9489876" cy="1200329"/>
          </a:xfrm>
          <a:prstGeom prst="rect">
            <a:avLst/>
          </a:prstGeom>
          <a:solidFill>
            <a:srgbClr val="012456"/>
          </a:solidFill>
        </p:spPr>
        <p:txBody>
          <a:bodyPr wrap="square" rtlCol="0">
            <a:spAutoFit/>
          </a:bodyPr>
          <a:lstStyle/>
          <a:p>
            <a:pPr defTabSz="457200"/>
            <a:r>
              <a:rPr lang="en-AU" sz="2400" dirty="0">
                <a:solidFill>
                  <a:srgbClr val="00FF00"/>
                </a:solidFill>
                <a:latin typeface="Lucida Console" panose="020B0609040504020204" pitchFamily="49" charset="0"/>
              </a:rPr>
              <a:t>Program Files</a:t>
            </a:r>
            <a:endParaRPr lang="en-AU" sz="2400" dirty="0">
              <a:solidFill>
                <a:srgbClr val="F5F5F5"/>
              </a:solidFill>
              <a:latin typeface="Lucida Console" panose="020B0609040504020204" pitchFamily="49" charset="0"/>
            </a:endParaRPr>
          </a:p>
          <a:p>
            <a:pPr defTabSz="457200"/>
            <a:r>
              <a:rPr lang="en-AU" sz="2400" dirty="0">
                <a:solidFill>
                  <a:srgbClr val="00FF00"/>
                </a:solidFill>
                <a:latin typeface="Lucida Console" panose="020B0609040504020204" pitchFamily="49" charset="0"/>
              </a:rPr>
              <a:t>Program Files (x86)</a:t>
            </a:r>
            <a:endParaRPr lang="en-AU" sz="2400" dirty="0">
              <a:solidFill>
                <a:srgbClr val="F5F5F5"/>
              </a:solidFill>
              <a:latin typeface="Lucida Console" panose="020B0609040504020204" pitchFamily="49" charset="0"/>
            </a:endParaRPr>
          </a:p>
          <a:p>
            <a:pPr defTabSz="457200"/>
            <a:r>
              <a:rPr lang="en-AU" sz="2400" dirty="0">
                <a:solidFill>
                  <a:srgbClr val="00FFFF"/>
                </a:solidFill>
                <a:latin typeface="Lucida Console" panose="020B0609040504020204" pitchFamily="49" charset="0"/>
              </a:rPr>
              <a:t>Windows</a:t>
            </a:r>
          </a:p>
        </p:txBody>
      </p:sp>
      <p:grpSp>
        <p:nvGrpSpPr>
          <p:cNvPr id="9" name="Group 8">
            <a:extLst>
              <a:ext uri="{FF2B5EF4-FFF2-40B4-BE49-F238E27FC236}">
                <a16:creationId xmlns:a16="http://schemas.microsoft.com/office/drawing/2014/main" id="{FB6E77FA-A315-42B6-AA2B-DAAA0AD512B4}"/>
              </a:ext>
            </a:extLst>
          </p:cNvPr>
          <p:cNvGrpSpPr/>
          <p:nvPr/>
        </p:nvGrpSpPr>
        <p:grpSpPr>
          <a:xfrm>
            <a:off x="3505200" y="1068250"/>
            <a:ext cx="4876800" cy="2087424"/>
            <a:chOff x="7406640" y="224319"/>
            <a:chExt cx="4370832" cy="1688301"/>
          </a:xfrm>
        </p:grpSpPr>
        <p:pic>
          <p:nvPicPr>
            <p:cNvPr id="14" name="Picture 13">
              <a:extLst>
                <a:ext uri="{FF2B5EF4-FFF2-40B4-BE49-F238E27FC236}">
                  <a16:creationId xmlns:a16="http://schemas.microsoft.com/office/drawing/2014/main" id="{8E249986-B07E-45C3-99E7-8004E2A8F7CF}"/>
                </a:ext>
              </a:extLst>
            </p:cNvPr>
            <p:cNvPicPr>
              <a:picLocks noChangeAspect="1"/>
            </p:cNvPicPr>
            <p:nvPr/>
          </p:nvPicPr>
          <p:blipFill rotWithShape="1">
            <a:blip r:embed="rId3">
              <a:extLst>
                <a:ext uri="{28A0092B-C50C-407E-A947-70E740481C1C}">
                  <a14:useLocalDpi xmlns:a14="http://schemas.microsoft.com/office/drawing/2010/main" val="0"/>
                </a:ext>
              </a:extLst>
            </a:blip>
            <a:srcRect t="-1" b="27309"/>
            <a:stretch/>
          </p:blipFill>
          <p:spPr>
            <a:xfrm>
              <a:off x="7406640" y="224319"/>
              <a:ext cx="4370832" cy="1688301"/>
            </a:xfrm>
            <a:prstGeom prst="rect">
              <a:avLst/>
            </a:prstGeom>
            <a:ln>
              <a:solidFill>
                <a:schemeClr val="accent1"/>
              </a:solidFill>
            </a:ln>
          </p:spPr>
        </p:pic>
        <p:pic>
          <p:nvPicPr>
            <p:cNvPr id="15" name="Picture 14">
              <a:extLst>
                <a:ext uri="{FF2B5EF4-FFF2-40B4-BE49-F238E27FC236}">
                  <a16:creationId xmlns:a16="http://schemas.microsoft.com/office/drawing/2014/main" id="{3BB1C484-438E-43AE-8133-8CDCB5C706E3}"/>
                </a:ext>
              </a:extLst>
            </p:cNvPr>
            <p:cNvPicPr>
              <a:picLocks noChangeAspect="1"/>
            </p:cNvPicPr>
            <p:nvPr/>
          </p:nvPicPr>
          <p:blipFill rotWithShape="1">
            <a:blip r:embed="rId3">
              <a:extLst>
                <a:ext uri="{28A0092B-C50C-407E-A947-70E740481C1C}">
                  <a14:useLocalDpi xmlns:a14="http://schemas.microsoft.com/office/drawing/2010/main" val="0"/>
                </a:ext>
              </a:extLst>
            </a:blip>
            <a:srcRect t="20272" b="18899"/>
            <a:stretch/>
          </p:blipFill>
          <p:spPr>
            <a:xfrm>
              <a:off x="7406640" y="476979"/>
              <a:ext cx="4370832" cy="1412781"/>
            </a:xfrm>
            <a:prstGeom prst="rect">
              <a:avLst/>
            </a:prstGeom>
            <a:ln>
              <a:noFill/>
            </a:ln>
          </p:spPr>
        </p:pic>
        <p:pic>
          <p:nvPicPr>
            <p:cNvPr id="18" name="Picture 17">
              <a:extLst>
                <a:ext uri="{FF2B5EF4-FFF2-40B4-BE49-F238E27FC236}">
                  <a16:creationId xmlns:a16="http://schemas.microsoft.com/office/drawing/2014/main" id="{78E0D4D4-335C-4486-B7DA-FC839F0CFD77}"/>
                </a:ext>
              </a:extLst>
            </p:cNvPr>
            <p:cNvPicPr>
              <a:picLocks noChangeAspect="1"/>
            </p:cNvPicPr>
            <p:nvPr/>
          </p:nvPicPr>
          <p:blipFill rotWithShape="1">
            <a:blip r:embed="rId3">
              <a:extLst>
                <a:ext uri="{28A0092B-C50C-407E-A947-70E740481C1C}">
                  <a14:useLocalDpi xmlns:a14="http://schemas.microsoft.com/office/drawing/2010/main" val="0"/>
                </a:ext>
              </a:extLst>
            </a:blip>
            <a:srcRect l="174" t="53606" r="-174" b="10142"/>
            <a:stretch/>
          </p:blipFill>
          <p:spPr>
            <a:xfrm>
              <a:off x="7406640" y="1040164"/>
              <a:ext cx="4370832" cy="841976"/>
            </a:xfrm>
            <a:prstGeom prst="rect">
              <a:avLst/>
            </a:prstGeom>
            <a:ln>
              <a:noFill/>
            </a:ln>
          </p:spPr>
        </p:pic>
      </p:grpSp>
    </p:spTree>
    <p:extLst>
      <p:ext uri="{BB962C8B-B14F-4D97-AF65-F5344CB8AC3E}">
        <p14:creationId xmlns:p14="http://schemas.microsoft.com/office/powerpoint/2010/main" val="16951417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85C8C0-B714-4DB5-AE93-1322E2F897EA}"/>
              </a:ext>
            </a:extLst>
          </p:cNvPr>
          <p:cNvSpPr>
            <a:spLocks noGrp="1"/>
          </p:cNvSpPr>
          <p:nvPr>
            <p:ph type="title"/>
          </p:nvPr>
        </p:nvSpPr>
        <p:spPr>
          <a:xfrm>
            <a:off x="269240" y="289511"/>
            <a:ext cx="11655840" cy="899665"/>
          </a:xfrm>
        </p:spPr>
        <p:txBody>
          <a:bodyPr/>
          <a:lstStyle/>
          <a:p>
            <a:r>
              <a:rPr lang="en-AU" dirty="0"/>
              <a:t>SWITCH With -Regex</a:t>
            </a:r>
            <a:endParaRPr lang="en-US" dirty="0"/>
          </a:p>
        </p:txBody>
      </p:sp>
      <p:sp>
        <p:nvSpPr>
          <p:cNvPr id="12" name="Rectangle 11">
            <a:extLst>
              <a:ext uri="{FF2B5EF4-FFF2-40B4-BE49-F238E27FC236}">
                <a16:creationId xmlns:a16="http://schemas.microsoft.com/office/drawing/2014/main" id="{8A3F0A2B-E3E9-458E-80BC-85735C72B1A5}"/>
              </a:ext>
            </a:extLst>
          </p:cNvPr>
          <p:cNvSpPr/>
          <p:nvPr/>
        </p:nvSpPr>
        <p:spPr>
          <a:xfrm>
            <a:off x="1351062" y="1149952"/>
            <a:ext cx="9489876" cy="3046988"/>
          </a:xfrm>
          <a:prstGeom prst="rect">
            <a:avLst/>
          </a:prstGeom>
          <a:solidFill>
            <a:sysClr val="window" lastClr="FFFFFF"/>
          </a:solidFill>
          <a:ln>
            <a:solidFill>
              <a:srgbClr val="0A5BBA">
                <a:shade val="95000"/>
                <a:satMod val="105000"/>
              </a:srgbClr>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switch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–Regex </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Get-</a:t>
            </a:r>
            <a:r>
              <a:rPr kumimoji="0" lang="en-AU" sz="2400" b="0" i="0" u="none" strike="noStrike" kern="0" cap="none" spc="0" normalizeH="0" baseline="0" noProof="0" dirty="0" err="1">
                <a:ln>
                  <a:noFill/>
                </a:ln>
                <a:solidFill>
                  <a:srgbClr val="0000FF"/>
                </a:solidFill>
                <a:effectLst/>
                <a:uLnTx/>
                <a:uFillTx/>
                <a:latin typeface="Lucida Console" panose="020B0609040504020204" pitchFamily="49" charset="0"/>
              </a:rPr>
              <a:t>ChildItem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-Path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endPar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 "^program"</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Green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 "s$"</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a:t>
            </a:r>
            <a:r>
              <a:rPr kumimoji="0" lang="en-AU" sz="2400" b="0" i="0" u="none" strike="noStrike" kern="0" cap="none" spc="0" normalizeH="0" baseline="0" noProof="0" dirty="0" err="1">
                <a:ln>
                  <a:noFill/>
                </a:ln>
                <a:solidFill>
                  <a:srgbClr val="000080"/>
                </a:solidFill>
                <a:effectLst/>
                <a:uLnTx/>
                <a:uFillTx/>
                <a:latin typeface="Lucida Console" panose="020B0609040504020204" pitchFamily="49" charset="0"/>
              </a:rPr>
              <a:t>ForegroundColor</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Cyan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p:txBody>
      </p:sp>
      <p:sp>
        <p:nvSpPr>
          <p:cNvPr id="13" name="TextBox 12">
            <a:extLst>
              <a:ext uri="{FF2B5EF4-FFF2-40B4-BE49-F238E27FC236}">
                <a16:creationId xmlns:a16="http://schemas.microsoft.com/office/drawing/2014/main" id="{1C562A53-49E4-428C-B682-D5B03F89611D}"/>
              </a:ext>
            </a:extLst>
          </p:cNvPr>
          <p:cNvSpPr txBox="1"/>
          <p:nvPr/>
        </p:nvSpPr>
        <p:spPr>
          <a:xfrm>
            <a:off x="1351062" y="3042778"/>
            <a:ext cx="9489876" cy="2308324"/>
          </a:xfrm>
          <a:prstGeom prst="rect">
            <a:avLst/>
          </a:prstGeom>
          <a:solidFill>
            <a:srgbClr val="012456"/>
          </a:solidFill>
        </p:spPr>
        <p:txBody>
          <a:bodyPr wrap="square" rtlCol="0">
            <a:spAutoFit/>
          </a:bodyPr>
          <a:lstStyle/>
          <a:p>
            <a:pPr defTabSz="457200"/>
            <a:r>
              <a:rPr lang="en-AU" sz="2400" dirty="0">
                <a:solidFill>
                  <a:srgbClr val="00FF00"/>
                </a:solidFill>
                <a:latin typeface="Lucida Console" panose="020B0609040504020204" pitchFamily="49" charset="0"/>
              </a:rPr>
              <a:t>Program Files</a:t>
            </a:r>
            <a:endParaRPr lang="en-AU" sz="2400" dirty="0">
              <a:solidFill>
                <a:srgbClr val="F5F5F5"/>
              </a:solidFill>
              <a:latin typeface="Lucida Console" panose="020B0609040504020204" pitchFamily="49" charset="0"/>
            </a:endParaRPr>
          </a:p>
          <a:p>
            <a:pPr defTabSz="457200"/>
            <a:r>
              <a:rPr lang="en-AU" sz="2400" dirty="0">
                <a:solidFill>
                  <a:srgbClr val="00FFFF"/>
                </a:solidFill>
                <a:latin typeface="Lucida Console" panose="020B0609040504020204" pitchFamily="49" charset="0"/>
              </a:rPr>
              <a:t>Program Files</a:t>
            </a:r>
            <a:endParaRPr lang="en-AU" sz="2400" dirty="0">
              <a:solidFill>
                <a:srgbClr val="F5F5F5"/>
              </a:solidFill>
              <a:latin typeface="Lucida Console" panose="020B0609040504020204" pitchFamily="49" charset="0"/>
            </a:endParaRPr>
          </a:p>
          <a:p>
            <a:pPr defTabSz="457200"/>
            <a:r>
              <a:rPr lang="en-AU" sz="2400" dirty="0">
                <a:solidFill>
                  <a:srgbClr val="00FF00"/>
                </a:solidFill>
                <a:latin typeface="Lucida Console" panose="020B0609040504020204" pitchFamily="49" charset="0"/>
              </a:rPr>
              <a:t>Program Files (x86)</a:t>
            </a:r>
            <a:endParaRPr lang="en-AU" sz="2400" dirty="0">
              <a:solidFill>
                <a:srgbClr val="F5F5F5"/>
              </a:solidFill>
              <a:latin typeface="Lucida Console" panose="020B0609040504020204" pitchFamily="49" charset="0"/>
            </a:endParaRPr>
          </a:p>
          <a:p>
            <a:pPr defTabSz="457200"/>
            <a:r>
              <a:rPr lang="en-AU" sz="2400" dirty="0">
                <a:solidFill>
                  <a:srgbClr val="00FFFF"/>
                </a:solidFill>
                <a:latin typeface="Lucida Console" panose="020B0609040504020204" pitchFamily="49" charset="0"/>
              </a:rPr>
              <a:t>Scripts</a:t>
            </a:r>
            <a:endParaRPr lang="en-AU" sz="2400" dirty="0">
              <a:solidFill>
                <a:srgbClr val="F5F5F5"/>
              </a:solidFill>
              <a:latin typeface="Lucida Console" panose="020B0609040504020204" pitchFamily="49" charset="0"/>
            </a:endParaRPr>
          </a:p>
          <a:p>
            <a:pPr defTabSz="457200"/>
            <a:r>
              <a:rPr lang="en-AU" sz="2400" dirty="0">
                <a:solidFill>
                  <a:srgbClr val="00FFFF"/>
                </a:solidFill>
                <a:latin typeface="Lucida Console" panose="020B0609040504020204" pitchFamily="49" charset="0"/>
              </a:rPr>
              <a:t>Users</a:t>
            </a:r>
            <a:endParaRPr lang="en-AU" sz="2400" dirty="0">
              <a:solidFill>
                <a:srgbClr val="F5F5F5"/>
              </a:solidFill>
              <a:latin typeface="Lucida Console" panose="020B0609040504020204" pitchFamily="49" charset="0"/>
            </a:endParaRPr>
          </a:p>
          <a:p>
            <a:pPr defTabSz="457200"/>
            <a:r>
              <a:rPr lang="en-AU" sz="2400" dirty="0">
                <a:solidFill>
                  <a:srgbClr val="00FFFF"/>
                </a:solidFill>
                <a:latin typeface="Lucida Console" panose="020B0609040504020204" pitchFamily="49" charset="0"/>
              </a:rPr>
              <a:t>Windows</a:t>
            </a:r>
          </a:p>
        </p:txBody>
      </p:sp>
      <p:graphicFrame>
        <p:nvGraphicFramePr>
          <p:cNvPr id="15" name="Table 14">
            <a:extLst>
              <a:ext uri="{FF2B5EF4-FFF2-40B4-BE49-F238E27FC236}">
                <a16:creationId xmlns:a16="http://schemas.microsoft.com/office/drawing/2014/main" id="{471A3F1A-E2E4-4E95-A79D-D1BC0BA83671}"/>
              </a:ext>
            </a:extLst>
          </p:cNvPr>
          <p:cNvGraphicFramePr>
            <a:graphicFrameLocks noGrp="1"/>
          </p:cNvGraphicFramePr>
          <p:nvPr>
            <p:extLst>
              <p:ext uri="{D42A27DB-BD31-4B8C-83A1-F6EECF244321}">
                <p14:modId xmlns:p14="http://schemas.microsoft.com/office/powerpoint/2010/main" val="2534467181"/>
              </p:ext>
            </p:extLst>
          </p:nvPr>
        </p:nvGraphicFramePr>
        <p:xfrm>
          <a:off x="3276600" y="5413724"/>
          <a:ext cx="5320299" cy="1336172"/>
        </p:xfrm>
        <a:graphic>
          <a:graphicData uri="http://schemas.openxmlformats.org/drawingml/2006/table">
            <a:tbl>
              <a:tblPr firstRow="1" bandRow="1"/>
              <a:tblGrid>
                <a:gridCol w="487680">
                  <a:extLst>
                    <a:ext uri="{9D8B030D-6E8A-4147-A177-3AD203B41FA5}">
                      <a16:colId xmlns:a16="http://schemas.microsoft.com/office/drawing/2014/main" val="3943316959"/>
                    </a:ext>
                  </a:extLst>
                </a:gridCol>
                <a:gridCol w="417830">
                  <a:extLst>
                    <a:ext uri="{9D8B030D-6E8A-4147-A177-3AD203B41FA5}">
                      <a16:colId xmlns:a16="http://schemas.microsoft.com/office/drawing/2014/main" val="4222239586"/>
                    </a:ext>
                  </a:extLst>
                </a:gridCol>
                <a:gridCol w="4414789">
                  <a:extLst>
                    <a:ext uri="{9D8B030D-6E8A-4147-A177-3AD203B41FA5}">
                      <a16:colId xmlns:a16="http://schemas.microsoft.com/office/drawing/2014/main" val="1162477158"/>
                    </a:ext>
                  </a:extLst>
                </a:gridCol>
              </a:tblGrid>
              <a:tr h="303994">
                <a:tc rowSpan="3">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ctr"/>
                      <a:r>
                        <a:rPr lang="en-AU" sz="2000" b="1" dirty="0">
                          <a:solidFill>
                            <a:srgbClr val="525252"/>
                          </a:solidFill>
                          <a:latin typeface="Segoe UI Light" panose="020B0502040204020203" pitchFamily="34" charset="0"/>
                          <a:ea typeface=""/>
                          <a:cs typeface="Segoe UI Light" panose="020B0502040204020203" pitchFamily="34" charset="0"/>
                        </a:rPr>
                        <a:t>Note</a:t>
                      </a:r>
                    </a:p>
                  </a:txBody>
                  <a:tcPr vert="vert270"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000" b="0" dirty="0">
                          <a:solidFill>
                            <a:srgbClr val="525252"/>
                          </a:solidFill>
                          <a:latin typeface="Segoe UI Light" panose="020B0502040204020203" pitchFamily="34" charset="0"/>
                          <a:ea typeface=""/>
                          <a:cs typeface="Segoe UI Light" panose="020B0502040204020203" pitchFamily="34" charset="0"/>
                        </a:rPr>
                        <a:t>^</a:t>
                      </a:r>
                    </a:p>
                  </a:txBody>
                  <a:tcPr anchor="ct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l"/>
                      <a:r>
                        <a:rPr lang="en-AU" sz="2000" b="0" dirty="0">
                          <a:solidFill>
                            <a:srgbClr val="525252"/>
                          </a:solidFill>
                          <a:latin typeface="Segoe UI Light" panose="020B0502040204020203" pitchFamily="34" charset="0"/>
                          <a:ea typeface="+mn-ea"/>
                          <a:cs typeface="Segoe UI Light" panose="020B0502040204020203" pitchFamily="34" charset="0"/>
                        </a:rPr>
                        <a:t>Matches beginning character(s)</a:t>
                      </a:r>
                      <a:endParaRPr lang="en-AU" sz="2000" b="0" dirty="0">
                        <a:solidFill>
                          <a:srgbClr val="525252"/>
                        </a:solidFill>
                        <a:latin typeface="Segoe UI Light" panose="020B0502040204020203" pitchFamily="34" charset="0"/>
                        <a:ea typeface=""/>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984391"/>
                  </a:ext>
                </a:extLst>
              </a:tr>
              <a:tr h="469966">
                <a:tc vMerge="1">
                  <a:txBody>
                    <a:bodyPr/>
                    <a:lstStyle/>
                    <a:p>
                      <a:pPr algn="l"/>
                      <a:endParaRPr lang="en-AU" sz="2400" b="0" dirty="0">
                        <a:solidFill>
                          <a:schemeClr val="bg1"/>
                        </a:solidFill>
                        <a:latin typeface="Segoe UI Light" panose="020B0502040204020203" pitchFamily="34" charset="0"/>
                        <a:ea typeface=""/>
                        <a:cs typeface="Segoe UI Light" panose="020B0502040204020203" pitchFamily="34"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pPr algn="l"/>
                      <a:r>
                        <a:rPr lang="en-AU" sz="2000" b="0" dirty="0">
                          <a:solidFill>
                            <a:srgbClr val="525252"/>
                          </a:solidFill>
                          <a:latin typeface="Segoe UI Light" panose="020B0502040204020203" pitchFamily="34" charset="0"/>
                          <a:ea typeface=""/>
                          <a:cs typeface="Segoe UI Light" panose="020B0502040204020203" pitchFamily="34" charset="0"/>
                        </a:rPr>
                        <a:t>$</a:t>
                      </a: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l"/>
                      <a:r>
                        <a:rPr lang="en-AU" sz="2000" b="0" dirty="0">
                          <a:solidFill>
                            <a:srgbClr val="525252"/>
                          </a:solidFill>
                          <a:latin typeface="Segoe UI Light" panose="020B0502040204020203" pitchFamily="34" charset="0"/>
                          <a:ea typeface="+mn-ea"/>
                          <a:cs typeface="Segoe UI Light" panose="020B0502040204020203" pitchFamily="34" charset="0"/>
                        </a:rPr>
                        <a:t>Matches end character(s)</a:t>
                      </a:r>
                      <a:endParaRPr lang="en-AU" sz="2000" b="0" dirty="0">
                        <a:solidFill>
                          <a:srgbClr val="525252"/>
                        </a:solidFill>
                        <a:latin typeface="Segoe UI Light" panose="020B0502040204020203" pitchFamily="34" charset="0"/>
                        <a:ea typeface=""/>
                        <a:cs typeface="Segoe UI Light" panose="020B0502040204020203" pitchFamily="34"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823098"/>
                  </a:ext>
                </a:extLst>
              </a:tr>
              <a:tr h="469966">
                <a:tc vMerge="1">
                  <a:txBody>
                    <a:bodyPr/>
                    <a:lstStyle/>
                    <a:p>
                      <a:pPr algn="l"/>
                      <a:endParaRPr lang="en-AU" sz="2400" b="0" dirty="0">
                        <a:solidFill>
                          <a:schemeClr val="bg1"/>
                        </a:solidFill>
                        <a:latin typeface="Segoe UI Light" panose="020B0502040204020203" pitchFamily="34" charset="0"/>
                        <a:ea typeface=""/>
                        <a:cs typeface="Segoe UI Light" panose="020B0502040204020203" pitchFamily="34"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367" rtl="0" eaLnBrk="1" latinLnBrk="0" hangingPunct="1">
                        <a:defRPr sz="1765" kern="1200">
                          <a:solidFill>
                            <a:schemeClr val="tx1"/>
                          </a:solidFill>
                          <a:latin typeface="Segoe UI"/>
                        </a:defRPr>
                      </a:lvl1pPr>
                      <a:lvl2pPr marL="457183" algn="l" defTabSz="914367" rtl="0" eaLnBrk="1" latinLnBrk="0" hangingPunct="1">
                        <a:defRPr sz="1765" kern="1200">
                          <a:solidFill>
                            <a:schemeClr val="tx1"/>
                          </a:solidFill>
                          <a:latin typeface="Segoe UI"/>
                        </a:defRPr>
                      </a:lvl2pPr>
                      <a:lvl3pPr marL="914367" algn="l" defTabSz="914367" rtl="0" eaLnBrk="1" latinLnBrk="0" hangingPunct="1">
                        <a:defRPr sz="1765" kern="1200">
                          <a:solidFill>
                            <a:schemeClr val="tx1"/>
                          </a:solidFill>
                          <a:latin typeface="Segoe UI"/>
                        </a:defRPr>
                      </a:lvl3pPr>
                      <a:lvl4pPr marL="1371550" algn="l" defTabSz="914367" rtl="0" eaLnBrk="1" latinLnBrk="0" hangingPunct="1">
                        <a:defRPr sz="1765" kern="1200">
                          <a:solidFill>
                            <a:schemeClr val="tx1"/>
                          </a:solidFill>
                          <a:latin typeface="Segoe UI"/>
                        </a:defRPr>
                      </a:lvl4pPr>
                      <a:lvl5pPr marL="1828734" algn="l" defTabSz="914367" rtl="0" eaLnBrk="1" latinLnBrk="0" hangingPunct="1">
                        <a:defRPr sz="1765" kern="1200">
                          <a:solidFill>
                            <a:schemeClr val="tx1"/>
                          </a:solidFill>
                          <a:latin typeface="Segoe UI"/>
                        </a:defRPr>
                      </a:lvl5pPr>
                      <a:lvl6pPr marL="2285918" algn="l" defTabSz="914367" rtl="0" eaLnBrk="1" latinLnBrk="0" hangingPunct="1">
                        <a:defRPr sz="1765" kern="1200">
                          <a:solidFill>
                            <a:schemeClr val="tx1"/>
                          </a:solidFill>
                          <a:latin typeface="Segoe UI"/>
                        </a:defRPr>
                      </a:lvl6pPr>
                      <a:lvl7pPr marL="2743101" algn="l" defTabSz="914367" rtl="0" eaLnBrk="1" latinLnBrk="0" hangingPunct="1">
                        <a:defRPr sz="1765" kern="1200">
                          <a:solidFill>
                            <a:schemeClr val="tx1"/>
                          </a:solidFill>
                          <a:latin typeface="Segoe UI"/>
                        </a:defRPr>
                      </a:lvl7pPr>
                      <a:lvl8pPr marL="3200284" algn="l" defTabSz="914367" rtl="0" eaLnBrk="1" latinLnBrk="0" hangingPunct="1">
                        <a:defRPr sz="1765" kern="1200">
                          <a:solidFill>
                            <a:schemeClr val="tx1"/>
                          </a:solidFill>
                          <a:latin typeface="Segoe UI"/>
                        </a:defRPr>
                      </a:lvl8pPr>
                      <a:lvl9pPr marL="3657469" algn="l" defTabSz="914367" rtl="0" eaLnBrk="1" latinLnBrk="0" hangingPunct="1">
                        <a:defRPr sz="1765" kern="1200">
                          <a:solidFill>
                            <a:schemeClr val="tx1"/>
                          </a:solidFill>
                          <a:latin typeface="Segoe UI"/>
                        </a:defRPr>
                      </a:lvl9pPr>
                    </a:lstStyle>
                    <a:p>
                      <a:pPr algn="l"/>
                      <a:r>
                        <a:rPr lang="en-AU" sz="2000" b="1" dirty="0">
                          <a:solidFill>
                            <a:srgbClr val="525252"/>
                          </a:solidFill>
                          <a:latin typeface="Segoe UI Light" panose="020B0502040204020203" pitchFamily="34" charset="0"/>
                          <a:ea typeface="+mn-ea"/>
                          <a:cs typeface="Segoe UI Light" panose="020B0502040204020203" pitchFamily="34" charset="0"/>
                        </a:rPr>
                        <a:t>Get-Help </a:t>
                      </a:r>
                      <a:r>
                        <a:rPr lang="en-AU" sz="2000" b="1" dirty="0" err="1">
                          <a:solidFill>
                            <a:srgbClr val="525252"/>
                          </a:solidFill>
                          <a:latin typeface="Segoe UI Light" panose="020B0502040204020203" pitchFamily="34" charset="0"/>
                          <a:ea typeface="+mn-ea"/>
                          <a:cs typeface="Segoe UI Light" panose="020B0502040204020203" pitchFamily="34" charset="0"/>
                        </a:rPr>
                        <a:t>about_Regular_Expressions</a:t>
                      </a:r>
                      <a:endParaRPr lang="en-AU" sz="2000" b="1" dirty="0">
                        <a:solidFill>
                          <a:srgbClr val="525252"/>
                        </a:solidFill>
                        <a:latin typeface="Segoe UI Light" panose="020B0502040204020203" pitchFamily="34" charset="0"/>
                        <a:ea typeface=""/>
                        <a:cs typeface="Segoe UI Light" panose="020B0502040204020203" pitchFamily="34" charset="0"/>
                      </a:endParaRP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AU" sz="2400" b="0" dirty="0">
                        <a:solidFill>
                          <a:schemeClr val="bg1"/>
                        </a:solidFill>
                        <a:latin typeface="Segoe UI Light" panose="020B0502040204020203" pitchFamily="34" charset="0"/>
                        <a:ea typeface=""/>
                        <a:cs typeface="Segoe UI Light" panose="020B0502040204020203" pitchFamily="34" charset="0"/>
                      </a:endParaRP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71105439"/>
                  </a:ext>
                </a:extLst>
              </a:tr>
            </a:tbl>
          </a:graphicData>
        </a:graphic>
      </p:graphicFrame>
    </p:spTree>
    <p:extLst>
      <p:ext uri="{BB962C8B-B14F-4D97-AF65-F5344CB8AC3E}">
        <p14:creationId xmlns:p14="http://schemas.microsoft.com/office/powerpoint/2010/main" val="32844422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F96D79-FF04-4049-9787-0A8734F6A695}"/>
              </a:ext>
            </a:extLst>
          </p:cNvPr>
          <p:cNvSpPr>
            <a:spLocks noGrp="1"/>
          </p:cNvSpPr>
          <p:nvPr>
            <p:ph type="title"/>
          </p:nvPr>
        </p:nvSpPr>
        <p:spPr/>
        <p:txBody>
          <a:bodyPr>
            <a:normAutofit/>
          </a:bodyPr>
          <a:lstStyle/>
          <a:p>
            <a:r>
              <a:rPr lang="en-AU" dirty="0"/>
              <a:t>SWITCH Expression Matches</a:t>
            </a:r>
            <a:endParaRPr lang="en-US" dirty="0"/>
          </a:p>
        </p:txBody>
      </p:sp>
      <p:sp>
        <p:nvSpPr>
          <p:cNvPr id="6" name="Rectangle 5"/>
          <p:cNvSpPr/>
          <p:nvPr/>
        </p:nvSpPr>
        <p:spPr>
          <a:xfrm>
            <a:off x="1216662" y="1905506"/>
            <a:ext cx="9758675" cy="3046988"/>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switch</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123</a:t>
            </a:r>
            <a:r>
              <a:rPr lang="en-AU" sz="2400" dirty="0">
                <a:solidFill>
                  <a:srgbClr val="F5F5F5"/>
                </a:solidFill>
                <a:latin typeface="Lucida Console" panose="020B0609040504020204" pitchFamily="49" charset="0"/>
              </a:rPr>
              <a:t>) {</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a:t>
            </a:r>
            <a:r>
              <a:rPr lang="en-AU" sz="2400" dirty="0">
                <a:solidFill>
                  <a:srgbClr val="FF4500"/>
                </a:solidFill>
                <a:latin typeface="Lucida Console" panose="020B0609040504020204" pitchFamily="49" charset="0"/>
              </a:rPr>
              <a:t>$_</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lt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124</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$_</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ForegroundColor</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Green</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a:t>
            </a:r>
            <a:r>
              <a:rPr lang="en-AU" sz="2400" dirty="0">
                <a:solidFill>
                  <a:srgbClr val="FF4500"/>
                </a:solidFill>
                <a:latin typeface="Lucida Console" panose="020B0609040504020204" pitchFamily="49" charset="0"/>
              </a:rPr>
              <a:t>$_</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gt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200</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$_</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ForegroundColor</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Cyan</a:t>
            </a:r>
            <a:r>
              <a:rPr lang="en-AU" sz="2400" dirty="0">
                <a:solidFill>
                  <a:srgbClr val="F5F5F5"/>
                </a:solidFill>
                <a:latin typeface="Lucida Console" panose="020B0609040504020204" pitchFamily="49" charset="0"/>
              </a:rPr>
              <a:t>}</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a:t>
            </a:r>
          </a:p>
          <a:p>
            <a:endParaRPr lang="en-AU" sz="2400" dirty="0">
              <a:solidFill>
                <a:srgbClr val="F5F5F5"/>
              </a:solidFill>
              <a:latin typeface="Lucida Console" panose="020B0609040504020204" pitchFamily="49" charset="0"/>
            </a:endParaRPr>
          </a:p>
          <a:p>
            <a:r>
              <a:rPr lang="en-AU" sz="2400" dirty="0">
                <a:solidFill>
                  <a:srgbClr val="00FF00"/>
                </a:solidFill>
                <a:latin typeface="Lucida Console" panose="020B0609040504020204" pitchFamily="49" charset="0"/>
              </a:rPr>
              <a:t>123</a:t>
            </a:r>
          </a:p>
        </p:txBody>
      </p:sp>
    </p:spTree>
    <p:extLst>
      <p:ext uri="{BB962C8B-B14F-4D97-AF65-F5344CB8AC3E}">
        <p14:creationId xmlns:p14="http://schemas.microsoft.com/office/powerpoint/2010/main" val="4161160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5FFFF4-38F5-445C-A11E-4B3505269CDB}"/>
              </a:ext>
            </a:extLst>
          </p:cNvPr>
          <p:cNvSpPr>
            <a:spLocks noGrp="1"/>
          </p:cNvSpPr>
          <p:nvPr>
            <p:ph type="title"/>
          </p:nvPr>
        </p:nvSpPr>
        <p:spPr/>
        <p:txBody>
          <a:bodyPr>
            <a:normAutofit/>
          </a:bodyPr>
          <a:lstStyle/>
          <a:p>
            <a:r>
              <a:rPr lang="en-AU" dirty="0"/>
              <a:t>SWITCH -File</a:t>
            </a:r>
            <a:endParaRPr lang="en-US" dirty="0"/>
          </a:p>
        </p:txBody>
      </p:sp>
      <p:pic>
        <p:nvPicPr>
          <p:cNvPr id="2" name="Picture 1"/>
          <p:cNvPicPr>
            <a:picLocks noChangeAspect="1"/>
          </p:cNvPicPr>
          <p:nvPr/>
        </p:nvPicPr>
        <p:blipFill>
          <a:blip r:embed="rId3"/>
          <a:stretch>
            <a:fillRect/>
          </a:stretch>
        </p:blipFill>
        <p:spPr>
          <a:xfrm>
            <a:off x="3429000" y="1066800"/>
            <a:ext cx="4972563" cy="2246034"/>
          </a:xfrm>
          <a:prstGeom prst="rect">
            <a:avLst/>
          </a:prstGeom>
        </p:spPr>
      </p:pic>
      <p:sp>
        <p:nvSpPr>
          <p:cNvPr id="9" name="Rectangle 8">
            <a:extLst>
              <a:ext uri="{FF2B5EF4-FFF2-40B4-BE49-F238E27FC236}">
                <a16:creationId xmlns:a16="http://schemas.microsoft.com/office/drawing/2014/main" id="{FA2B9393-254E-4643-8C53-FC3154BDCF6D}"/>
              </a:ext>
            </a:extLst>
          </p:cNvPr>
          <p:cNvSpPr/>
          <p:nvPr/>
        </p:nvSpPr>
        <p:spPr>
          <a:xfrm>
            <a:off x="849410" y="3419061"/>
            <a:ext cx="10493176" cy="1938992"/>
          </a:xfrm>
          <a:prstGeom prst="rect">
            <a:avLst/>
          </a:prstGeom>
          <a:solidFill>
            <a:sysClr val="window" lastClr="FFFFFF"/>
          </a:solidFill>
          <a:ln>
            <a:solidFill>
              <a:srgbClr val="0A5BBA">
                <a:shade val="95000"/>
                <a:satMod val="105000"/>
              </a:srgbClr>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8B"/>
                </a:solidFill>
                <a:effectLst/>
                <a:uLnTx/>
                <a:uFillTx/>
                <a:latin typeface="Lucida Console" panose="020B0609040504020204" pitchFamily="49" charset="0"/>
              </a:rPr>
              <a:t>switch</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-File</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.\servers.txt</a:t>
            </a:r>
            <a:endParaRPr kumimoji="0" lang="en-AU" sz="2400" b="0" i="0" u="none" strike="noStrike" kern="0" cap="none" spc="0" normalizeH="0" baseline="0" noProof="0" dirty="0">
              <a:ln>
                <a:noFill/>
              </a:ln>
              <a:solidFill>
                <a:prstClr val="black"/>
              </a:solidFill>
              <a:effectLst/>
              <a:uLnTx/>
              <a:uFillTx/>
              <a:latin typeface="Lucida Console" panose="020B06090405040202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"server1"</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 is in file"</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-F</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Green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"server10"</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FF"/>
                </a:solidFill>
                <a:effectLst/>
                <a:uLnTx/>
                <a:uFillTx/>
                <a:latin typeface="Lucida Console" panose="020B0609040504020204" pitchFamily="49" charset="0"/>
              </a:rPr>
              <a:t>Write-Host</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a:t>
            </a:r>
            <a:r>
              <a:rPr kumimoji="0" lang="en-AU" sz="2400" b="0" i="0" u="none" strike="noStrike" kern="0" cap="none" spc="0" normalizeH="0" baseline="0" noProof="0" dirty="0">
                <a:ln>
                  <a:noFill/>
                </a:ln>
                <a:solidFill>
                  <a:srgbClr val="FF4500"/>
                </a:solidFill>
                <a:effectLst/>
                <a:uLnTx/>
                <a:uFillTx/>
                <a:latin typeface="Lucida Console" panose="020B0609040504020204" pitchFamily="49" charset="0"/>
              </a:rPr>
              <a:t>$_</a:t>
            </a:r>
            <a:r>
              <a:rPr kumimoji="0" lang="en-AU" sz="2400" b="0" i="0" u="none" strike="noStrike" kern="0" cap="none" spc="0" normalizeH="0" baseline="0" noProof="0" dirty="0">
                <a:ln>
                  <a:noFill/>
                </a:ln>
                <a:solidFill>
                  <a:srgbClr val="8B0000"/>
                </a:solidFill>
                <a:effectLst/>
                <a:uLnTx/>
                <a:uFillTx/>
                <a:latin typeface="Lucida Console" panose="020B0609040504020204" pitchFamily="49" charset="0"/>
              </a:rPr>
              <a:t> is in file"</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000080"/>
                </a:solidFill>
                <a:effectLst/>
                <a:uLnTx/>
                <a:uFillTx/>
                <a:latin typeface="Lucida Console" panose="020B0609040504020204" pitchFamily="49" charset="0"/>
              </a:rPr>
              <a:t>-F</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 </a:t>
            </a:r>
            <a:r>
              <a:rPr kumimoji="0" lang="en-AU" sz="2400" b="0" i="0" u="none" strike="noStrike" kern="0" cap="none" spc="0" normalizeH="0" baseline="0" noProof="0" dirty="0">
                <a:ln>
                  <a:noFill/>
                </a:ln>
                <a:solidFill>
                  <a:srgbClr val="8A2BE2"/>
                </a:solidFill>
                <a:effectLst/>
                <a:uLnTx/>
                <a:uFillTx/>
                <a:latin typeface="Lucida Console" panose="020B0609040504020204" pitchFamily="49" charset="0"/>
              </a:rPr>
              <a:t>Cyan</a:t>
            </a: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prstClr val="black"/>
                </a:solidFill>
                <a:effectLst/>
                <a:uLnTx/>
                <a:uFillTx/>
                <a:latin typeface="Lucida Console" panose="020B0609040504020204" pitchFamily="49" charset="0"/>
              </a:rPr>
              <a:t>}</a:t>
            </a:r>
          </a:p>
        </p:txBody>
      </p:sp>
      <p:sp>
        <p:nvSpPr>
          <p:cNvPr id="10" name="TextBox 9">
            <a:extLst>
              <a:ext uri="{FF2B5EF4-FFF2-40B4-BE49-F238E27FC236}">
                <a16:creationId xmlns:a16="http://schemas.microsoft.com/office/drawing/2014/main" id="{47A3448E-010B-41F9-AA27-320EE65BE045}"/>
              </a:ext>
            </a:extLst>
          </p:cNvPr>
          <p:cNvSpPr txBox="1"/>
          <p:nvPr/>
        </p:nvSpPr>
        <p:spPr>
          <a:xfrm>
            <a:off x="849410" y="5814391"/>
            <a:ext cx="10493176" cy="461665"/>
          </a:xfrm>
          <a:prstGeom prst="rect">
            <a:avLst/>
          </a:prstGeom>
          <a:solidFill>
            <a:srgbClr val="012456"/>
          </a:solidFill>
        </p:spPr>
        <p:txBody>
          <a:bodyPr wrap="square" rtlCol="0">
            <a:spAutoFit/>
          </a:bodyPr>
          <a:lstStyle/>
          <a:p>
            <a:pPr defTabSz="457200"/>
            <a:r>
              <a:rPr lang="en-AU" sz="2400" dirty="0">
                <a:solidFill>
                  <a:srgbClr val="00FF00"/>
                </a:solidFill>
                <a:latin typeface="Lucida Console" panose="020B0609040504020204" pitchFamily="49" charset="0"/>
              </a:rPr>
              <a:t>server1 is in file</a:t>
            </a:r>
          </a:p>
        </p:txBody>
      </p:sp>
    </p:spTree>
    <p:extLst>
      <p:ext uri="{BB962C8B-B14F-4D97-AF65-F5344CB8AC3E}">
        <p14:creationId xmlns:p14="http://schemas.microsoft.com/office/powerpoint/2010/main" val="19289323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468B7D-08BA-477E-828E-80B9E91AEA64}"/>
              </a:ext>
            </a:extLst>
          </p:cNvPr>
          <p:cNvSpPr>
            <a:spLocks noGrp="1"/>
          </p:cNvSpPr>
          <p:nvPr>
            <p:ph type="body" sz="quarter" idx="10"/>
          </p:nvPr>
        </p:nvSpPr>
        <p:spPr>
          <a:xfrm>
            <a:off x="269239" y="1189177"/>
            <a:ext cx="11653523" cy="2468368"/>
          </a:xfrm>
        </p:spPr>
        <p:txBody>
          <a:bodyPr/>
          <a:lstStyle/>
          <a:p>
            <a:pPr marL="571500" indent="-571500"/>
            <a:r>
              <a:rPr lang="en-AU" dirty="0"/>
              <a:t>IF statement terminates when a match is found</a:t>
            </a:r>
          </a:p>
          <a:p>
            <a:pPr marL="571500" indent="-571500"/>
            <a:endParaRPr lang="en-AU" dirty="0"/>
          </a:p>
          <a:p>
            <a:pPr marL="571500" indent="-571500"/>
            <a:r>
              <a:rPr lang="en-AU" dirty="0"/>
              <a:t>SWITCH statement does not terminate when a match is found</a:t>
            </a:r>
          </a:p>
          <a:p>
            <a:pPr marL="571500" indent="-571500"/>
            <a:endParaRPr lang="en-AU" dirty="0"/>
          </a:p>
          <a:p>
            <a:pPr marL="571500" indent="-571500"/>
            <a:r>
              <a:rPr lang="en-AU"/>
              <a:t>SWITCH is more suitable when multiple conditions are evaluated</a:t>
            </a:r>
          </a:p>
        </p:txBody>
      </p:sp>
      <p:sp>
        <p:nvSpPr>
          <p:cNvPr id="2" name="Title 1"/>
          <p:cNvSpPr>
            <a:spLocks noGrp="1"/>
          </p:cNvSpPr>
          <p:nvPr>
            <p:ph type="title"/>
          </p:nvPr>
        </p:nvSpPr>
        <p:spPr/>
        <p:txBody>
          <a:bodyPr/>
          <a:lstStyle/>
          <a:p>
            <a:r>
              <a:rPr lang="en-AU" dirty="0"/>
              <a:t>IF</a:t>
            </a:r>
            <a:r>
              <a:rPr lang="en-AU" dirty="0">
                <a:solidFill>
                  <a:schemeClr val="bg1"/>
                </a:solidFill>
              </a:rPr>
              <a:t> </a:t>
            </a:r>
            <a:r>
              <a:rPr lang="en-AU" dirty="0"/>
              <a:t>and</a:t>
            </a:r>
            <a:r>
              <a:rPr lang="en-AU" dirty="0">
                <a:solidFill>
                  <a:schemeClr val="bg1"/>
                </a:solidFill>
              </a:rPr>
              <a:t> </a:t>
            </a:r>
            <a:r>
              <a:rPr lang="en-AU" dirty="0"/>
              <a:t>SWITCH</a:t>
            </a:r>
            <a:r>
              <a:rPr lang="en-AU" dirty="0">
                <a:solidFill>
                  <a:schemeClr val="bg1"/>
                </a:solidFill>
              </a:rPr>
              <a:t> </a:t>
            </a:r>
            <a:r>
              <a:rPr lang="en-AU" dirty="0"/>
              <a:t>Difference</a:t>
            </a:r>
          </a:p>
        </p:txBody>
      </p:sp>
      <p:sp>
        <p:nvSpPr>
          <p:cNvPr id="5" name="Slide Number Placeholder 4"/>
          <p:cNvSpPr>
            <a:spLocks noGrp="1"/>
          </p:cNvSpPr>
          <p:nvPr>
            <p:ph type="sldNum" sz="quarter" idx="4294967295"/>
          </p:nvPr>
        </p:nvSpPr>
        <p:spPr>
          <a:xfrm>
            <a:off x="9347200" y="6492875"/>
            <a:ext cx="2844800" cy="365125"/>
          </a:xfrm>
        </p:spPr>
        <p:txBody>
          <a:bodyPr/>
          <a:lstStyle/>
          <a:p>
            <a:fld id="{026CCAEB-CB17-44EB-A892-4553F1D666B6}" type="slidenum">
              <a:rPr lang="en-US" smtClean="0">
                <a:solidFill>
                  <a:schemeClr val="bg1"/>
                </a:solidFill>
              </a:rPr>
              <a:pPr/>
              <a:t>54</a:t>
            </a:fld>
            <a:endParaRPr lang="en-US" dirty="0">
              <a:solidFill>
                <a:schemeClr val="bg1"/>
              </a:solidFill>
            </a:endParaRPr>
          </a:p>
        </p:txBody>
      </p:sp>
    </p:spTree>
    <p:extLst>
      <p:ext uri="{BB962C8B-B14F-4D97-AF65-F5344CB8AC3E}">
        <p14:creationId xmlns:p14="http://schemas.microsoft.com/office/powerpoint/2010/main" val="22471575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HIDDEN - Slide54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Switch Statement - Advanced</a:t>
            </a:r>
            <a:endParaRPr lang="en-US" sz="3600" dirty="0">
              <a:solidFill>
                <a:schemeClr val="tx1"/>
              </a:solidFill>
            </a:endParaRPr>
          </a:p>
        </p:txBody>
      </p:sp>
    </p:spTree>
    <p:extLst>
      <p:ext uri="{BB962C8B-B14F-4D97-AF65-F5344CB8AC3E}">
        <p14:creationId xmlns:p14="http://schemas.microsoft.com/office/powerpoint/2010/main" val="234479423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HIDDEN - Slide546">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7672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HIDDEN - Slide54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Flow Control Keywords</a:t>
            </a:r>
            <a:endParaRPr lang="en-US" dirty="0"/>
          </a:p>
        </p:txBody>
      </p:sp>
    </p:spTree>
    <p:extLst>
      <p:ext uri="{BB962C8B-B14F-4D97-AF65-F5344CB8AC3E}">
        <p14:creationId xmlns:p14="http://schemas.microsoft.com/office/powerpoint/2010/main" val="217937299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Flow Control Keywords</a:t>
            </a:r>
            <a:endParaRPr lang="en-AU" dirty="0"/>
          </a:p>
        </p:txBody>
      </p:sp>
      <p:graphicFrame>
        <p:nvGraphicFramePr>
          <p:cNvPr id="5" name="Table 4">
            <a:extLst>
              <a:ext uri="{FF2B5EF4-FFF2-40B4-BE49-F238E27FC236}">
                <a16:creationId xmlns:a16="http://schemas.microsoft.com/office/drawing/2014/main" id="{CD059BEF-9F70-449D-8DF4-3464C6DABF25}"/>
              </a:ext>
            </a:extLst>
          </p:cNvPr>
          <p:cNvGraphicFramePr>
            <a:graphicFrameLocks noGrp="1"/>
          </p:cNvGraphicFramePr>
          <p:nvPr>
            <p:extLst>
              <p:ext uri="{D42A27DB-BD31-4B8C-83A1-F6EECF244321}">
                <p14:modId xmlns:p14="http://schemas.microsoft.com/office/powerpoint/2010/main" val="721812352"/>
              </p:ext>
            </p:extLst>
          </p:nvPr>
        </p:nvGraphicFramePr>
        <p:xfrm>
          <a:off x="419099" y="1447800"/>
          <a:ext cx="11353801" cy="4866640"/>
        </p:xfrm>
        <a:graphic>
          <a:graphicData uri="http://schemas.openxmlformats.org/drawingml/2006/table">
            <a:tbl>
              <a:tblPr firstRow="1" bandRow="1">
                <a:tableStyleId>{073A0DAA-6AF3-43AB-8588-CEC1D06C72B9}</a:tableStyleId>
              </a:tblPr>
              <a:tblGrid>
                <a:gridCol w="1202239">
                  <a:extLst>
                    <a:ext uri="{9D8B030D-6E8A-4147-A177-3AD203B41FA5}">
                      <a16:colId xmlns:a16="http://schemas.microsoft.com/office/drawing/2014/main" val="1622051604"/>
                    </a:ext>
                  </a:extLst>
                </a:gridCol>
                <a:gridCol w="1638602">
                  <a:extLst>
                    <a:ext uri="{9D8B030D-6E8A-4147-A177-3AD203B41FA5}">
                      <a16:colId xmlns:a16="http://schemas.microsoft.com/office/drawing/2014/main" val="751262874"/>
                    </a:ext>
                  </a:extLst>
                </a:gridCol>
                <a:gridCol w="8512960">
                  <a:extLst>
                    <a:ext uri="{9D8B030D-6E8A-4147-A177-3AD203B41FA5}">
                      <a16:colId xmlns:a16="http://schemas.microsoft.com/office/drawing/2014/main" val="3872640127"/>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Keyword</a:t>
                      </a:r>
                      <a:endParaRPr lang="en-AU" sz="18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Description</a:t>
                      </a:r>
                      <a:endParaRPr lang="en-AU" sz="18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Example(s)</a:t>
                      </a:r>
                      <a:endParaRPr lang="en-AU" sz="18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10576525"/>
                  </a:ext>
                </a:extLst>
              </a:tr>
              <a:tr h="1508760">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Break</a:t>
                      </a:r>
                      <a:endParaRPr lang="en-AU" sz="1800" dirty="0">
                        <a:latin typeface="Segoe UI Light" panose="020B0502040204020203" pitchFamily="34" charset="0"/>
                        <a:cs typeface="Segoe UI Light" panose="020B0502040204020203" pitchFamily="34" charset="0"/>
                      </a:endParaRPr>
                    </a:p>
                  </a:txBody>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600" dirty="0"/>
                        <a:t>Immediately exit Loop</a:t>
                      </a:r>
                    </a:p>
                    <a:p>
                      <a:endParaRPr lang="en-AU" sz="1600" dirty="0"/>
                    </a:p>
                    <a:p>
                      <a:r>
                        <a:rPr lang="en-AU" sz="1600" dirty="0"/>
                        <a:t>Example breaks after 1 match to avoid multiple matches</a:t>
                      </a:r>
                      <a:endParaRPr lang="en-AU" sz="1600" dirty="0">
                        <a:latin typeface="Segoe UI Light" panose="020B0502040204020203" pitchFamily="34" charset="0"/>
                        <a:cs typeface="Segoe UI Light" panose="020B0502040204020203" pitchFamily="34" charset="0"/>
                      </a:endParaRPr>
                    </a:p>
                  </a:txBody>
                  <a:tcPr/>
                </a:tc>
                <a:tc>
                  <a:txBody>
                    <a:bodyPr/>
                    <a:lstStyle/>
                    <a:p>
                      <a:r>
                        <a:rPr lang="en-US" sz="1800" dirty="0">
                          <a:solidFill>
                            <a:srgbClr val="00008B"/>
                          </a:solidFill>
                          <a:latin typeface="Lucida Console" panose="020B0609040504020204" pitchFamily="49" charset="0"/>
                        </a:rPr>
                        <a:t>Switch</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–Wildcard</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"WMF 5.0"</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"WMF 5.0"</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"Matched First"</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Break</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"W*"</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"Matched Second"</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p>
                  </a:txBody>
                  <a:tcPr>
                    <a:noFill/>
                  </a:tcPr>
                </a:tc>
                <a:extLst>
                  <a:ext uri="{0D108BD9-81ED-4DB2-BD59-A6C34878D82A}">
                    <a16:rowId xmlns:a16="http://schemas.microsoft.com/office/drawing/2014/main" val="1018590980"/>
                  </a:ext>
                </a:extLst>
              </a:tr>
              <a:tr h="0">
                <a:tc vMerge="1">
                  <a:txBody>
                    <a:bodyPr/>
                    <a:lstStyle/>
                    <a:p>
                      <a:endParaRPr lang="en-US"/>
                    </a:p>
                  </a:txBody>
                  <a:tcPr/>
                </a:tc>
                <a:tc vMerge="1">
                  <a:txBody>
                    <a:bodyPr/>
                    <a:lstStyle/>
                    <a:p>
                      <a:endParaRPr lang="en-US"/>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a:solidFill>
                            <a:srgbClr val="F5F5F5"/>
                          </a:solidFill>
                          <a:latin typeface="Lucida Console" panose="020B0609040504020204" pitchFamily="49" charset="0"/>
                        </a:rPr>
                        <a:t>Matched First</a:t>
                      </a:r>
                    </a:p>
                  </a:txBody>
                  <a:tcPr>
                    <a:solidFill>
                      <a:srgbClr val="012456"/>
                    </a:solidFill>
                  </a:tcPr>
                </a:tc>
                <a:extLst>
                  <a:ext uri="{0D108BD9-81ED-4DB2-BD59-A6C34878D82A}">
                    <a16:rowId xmlns:a16="http://schemas.microsoft.com/office/drawing/2014/main" val="3589229484"/>
                  </a:ext>
                </a:extLst>
              </a:tr>
              <a:tr h="0">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Continue</a:t>
                      </a:r>
                      <a:endParaRPr lang="en-AU" sz="1800" dirty="0">
                        <a:latin typeface="Segoe UI Light" panose="020B0502040204020203" pitchFamily="34" charset="0"/>
                        <a:cs typeface="Segoe UI Light" panose="020B0502040204020203" pitchFamily="34" charset="0"/>
                      </a:endParaRPr>
                    </a:p>
                  </a:txBody>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600" dirty="0"/>
                        <a:t>Immediately returns to top of loop</a:t>
                      </a:r>
                    </a:p>
                    <a:p>
                      <a:endParaRPr lang="en-AU" sz="1600" dirty="0"/>
                    </a:p>
                    <a:p>
                      <a:r>
                        <a:rPr lang="en-AU" sz="1600" dirty="0"/>
                        <a:t>Example skips over 2</a:t>
                      </a:r>
                      <a:endParaRPr lang="en-AU" sz="1600" dirty="0">
                        <a:latin typeface="Segoe UI Light" panose="020B0502040204020203" pitchFamily="34" charset="0"/>
                        <a:cs typeface="Segoe UI Light" panose="020B0502040204020203" pitchFamily="34" charset="0"/>
                      </a:endParaRPr>
                    </a:p>
                  </a:txBody>
                  <a:tcPr/>
                </a:tc>
                <a:tc>
                  <a:txBody>
                    <a:bodyPr/>
                    <a:lstStyle/>
                    <a:p>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0</a:t>
                      </a:r>
                      <a:endParaRPr lang="en-US" sz="1800" dirty="0">
                        <a:solidFill>
                          <a:prstClr val="black"/>
                        </a:solidFill>
                        <a:latin typeface="Lucida Console" panose="020B0609040504020204" pitchFamily="49" charset="0"/>
                      </a:endParaRPr>
                    </a:p>
                    <a:p>
                      <a:r>
                        <a:rPr lang="en-US" sz="1800" dirty="0">
                          <a:solidFill>
                            <a:srgbClr val="00008B"/>
                          </a:solidFill>
                          <a:latin typeface="Lucida Console" panose="020B0609040504020204" pitchFamily="49" charset="0"/>
                        </a:rPr>
                        <a:t>While</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err="1">
                          <a:solidFill>
                            <a:srgbClr val="A9A9A9"/>
                          </a:solidFill>
                          <a:latin typeface="Lucida Console" panose="020B0609040504020204" pitchFamily="49" charset="0"/>
                        </a:rPr>
                        <a:t>lt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3</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c</a:t>
                      </a:r>
                      <a:r>
                        <a:rPr lang="en-US" sz="1800" dirty="0" err="1">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p>
                    <a:p>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if</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err="1">
                          <a:solidFill>
                            <a:srgbClr val="A9A9A9"/>
                          </a:solidFill>
                          <a:latin typeface="Lucida Console" panose="020B0609040504020204" pitchFamily="49" charset="0"/>
                        </a:rPr>
                        <a:t>eq</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2</a:t>
                      </a:r>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Continue</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FF4500"/>
                          </a:solidFill>
                          <a:latin typeface="Lucida Console" panose="020B0609040504020204" pitchFamily="49" charset="0"/>
                        </a:rPr>
                        <a:t>$c</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txBody>
                  <a:tcPr>
                    <a:noFill/>
                  </a:tcPr>
                </a:tc>
                <a:extLst>
                  <a:ext uri="{0D108BD9-81ED-4DB2-BD59-A6C34878D82A}">
                    <a16:rowId xmlns:a16="http://schemas.microsoft.com/office/drawing/2014/main" val="2033208012"/>
                  </a:ext>
                </a:extLst>
              </a:tr>
              <a:tr h="536148">
                <a:tc vMerge="1">
                  <a:txBody>
                    <a:bodyPr/>
                    <a:lstStyle/>
                    <a:p>
                      <a:endParaRPr lang="en-US"/>
                    </a:p>
                  </a:txBody>
                  <a:tcPr/>
                </a:tc>
                <a:tc vMerge="1">
                  <a:txBody>
                    <a:bodyPr/>
                    <a:lstStyle/>
                    <a:p>
                      <a:endParaRPr lang="en-US"/>
                    </a:p>
                  </a:txBody>
                  <a:tcPr/>
                </a:tc>
                <a:tc>
                  <a:txBody>
                    <a:bodyPr/>
                    <a:lstStyle/>
                    <a:p>
                      <a:r>
                        <a:rPr lang="en-AU" sz="1800" dirty="0">
                          <a:solidFill>
                            <a:srgbClr val="F5F5F5"/>
                          </a:solidFill>
                          <a:latin typeface="Lucida Console" panose="020B0609040504020204" pitchFamily="49" charset="0"/>
                        </a:rPr>
                        <a:t>1</a:t>
                      </a:r>
                    </a:p>
                    <a:p>
                      <a:r>
                        <a:rPr lang="en-AU" sz="1800" dirty="0">
                          <a:solidFill>
                            <a:srgbClr val="F5F5F5"/>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539974352"/>
                  </a:ext>
                </a:extLst>
              </a:tr>
            </a:tbl>
          </a:graphicData>
        </a:graphic>
      </p:graphicFrame>
    </p:spTree>
    <p:extLst>
      <p:ext uri="{BB962C8B-B14F-4D97-AF65-F5344CB8AC3E}">
        <p14:creationId xmlns:p14="http://schemas.microsoft.com/office/powerpoint/2010/main" val="1369696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Flow Control Keywords</a:t>
            </a:r>
          </a:p>
        </p:txBody>
      </p:sp>
      <p:graphicFrame>
        <p:nvGraphicFramePr>
          <p:cNvPr id="7" name="Table 6">
            <a:extLst>
              <a:ext uri="{FF2B5EF4-FFF2-40B4-BE49-F238E27FC236}">
                <a16:creationId xmlns:a16="http://schemas.microsoft.com/office/drawing/2014/main" id="{E1953753-C11E-4BF0-9376-8F07D372DB42}"/>
              </a:ext>
            </a:extLst>
          </p:cNvPr>
          <p:cNvGraphicFramePr>
            <a:graphicFrameLocks noGrp="1"/>
          </p:cNvGraphicFramePr>
          <p:nvPr>
            <p:extLst>
              <p:ext uri="{D42A27DB-BD31-4B8C-83A1-F6EECF244321}">
                <p14:modId xmlns:p14="http://schemas.microsoft.com/office/powerpoint/2010/main" val="3060032219"/>
              </p:ext>
            </p:extLst>
          </p:nvPr>
        </p:nvGraphicFramePr>
        <p:xfrm>
          <a:off x="212283" y="1422400"/>
          <a:ext cx="11767434" cy="4013200"/>
        </p:xfrm>
        <a:graphic>
          <a:graphicData uri="http://schemas.openxmlformats.org/drawingml/2006/table">
            <a:tbl>
              <a:tblPr firstRow="1" bandRow="1">
                <a:tableStyleId>{073A0DAA-6AF3-43AB-8588-CEC1D06C72B9}</a:tableStyleId>
              </a:tblPr>
              <a:tblGrid>
                <a:gridCol w="1152128">
                  <a:extLst>
                    <a:ext uri="{9D8B030D-6E8A-4147-A177-3AD203B41FA5}">
                      <a16:colId xmlns:a16="http://schemas.microsoft.com/office/drawing/2014/main" val="3318633681"/>
                    </a:ext>
                  </a:extLst>
                </a:gridCol>
                <a:gridCol w="2808312">
                  <a:extLst>
                    <a:ext uri="{9D8B030D-6E8A-4147-A177-3AD203B41FA5}">
                      <a16:colId xmlns:a16="http://schemas.microsoft.com/office/drawing/2014/main" val="3152179412"/>
                    </a:ext>
                  </a:extLst>
                </a:gridCol>
                <a:gridCol w="7806994">
                  <a:extLst>
                    <a:ext uri="{9D8B030D-6E8A-4147-A177-3AD203B41FA5}">
                      <a16:colId xmlns:a16="http://schemas.microsoft.com/office/drawing/2014/main" val="2326760908"/>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Keyword</a:t>
                      </a:r>
                      <a:endParaRPr lang="en-AU" sz="18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Description</a:t>
                      </a:r>
                      <a:endParaRPr lang="en-AU" sz="18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1800" dirty="0"/>
                        <a:t>Example(s)</a:t>
                      </a:r>
                      <a:endParaRPr lang="en-AU" sz="18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831317228"/>
                  </a:ext>
                </a:extLst>
              </a:tr>
              <a:tr h="1264920">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Return</a:t>
                      </a:r>
                      <a:endParaRPr lang="en-AU" sz="1800" dirty="0">
                        <a:latin typeface="Segoe UI Light" panose="020B0502040204020203" pitchFamily="34" charset="0"/>
                        <a:cs typeface="Segoe UI Light" panose="020B0502040204020203" pitchFamily="34" charset="0"/>
                      </a:endParaRPr>
                    </a:p>
                  </a:txBody>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Exits current ‘scope’, which can be a function, script, or script block</a:t>
                      </a:r>
                    </a:p>
                    <a:p>
                      <a:endParaRPr lang="en-AU" sz="1800" dirty="0"/>
                    </a:p>
                    <a:p>
                      <a:r>
                        <a:rPr lang="en-AU" sz="1800" dirty="0"/>
                        <a:t>Note: Return can appear alone or</a:t>
                      </a:r>
                      <a:r>
                        <a:rPr lang="en-AU" sz="1800" baseline="0" dirty="0"/>
                        <a:t> followed by a value or expression</a:t>
                      </a:r>
                      <a:endParaRPr lang="en-AU" sz="1800" dirty="0">
                        <a:latin typeface="Segoe UI Light" panose="020B0502040204020203" pitchFamily="34" charset="0"/>
                        <a:cs typeface="Segoe UI Light" panose="020B0502040204020203" pitchFamily="34" charset="0"/>
                      </a:endParaRPr>
                    </a:p>
                  </a:txBody>
                  <a:tcPr/>
                </a:tc>
                <a:tc>
                  <a:txBody>
                    <a:bodyPr/>
                    <a:lstStyle/>
                    <a:p>
                      <a:r>
                        <a:rPr lang="en-AU" sz="1800" dirty="0"/>
                        <a:t> </a:t>
                      </a:r>
                      <a:r>
                        <a:rPr lang="en-AU" sz="1800" dirty="0">
                          <a:solidFill>
                            <a:srgbClr val="00008B"/>
                          </a:solidFill>
                          <a:latin typeface="Lucida Console" panose="020B0609040504020204" pitchFamily="49" charset="0"/>
                        </a:rPr>
                        <a:t>function</a:t>
                      </a:r>
                      <a:r>
                        <a:rPr lang="en-AU" sz="1800" dirty="0">
                          <a:solidFill>
                            <a:prstClr val="black"/>
                          </a:solidFill>
                          <a:latin typeface="Lucida Console" panose="020B0609040504020204" pitchFamily="49" charset="0"/>
                        </a:rPr>
                        <a:t> </a:t>
                      </a:r>
                      <a:r>
                        <a:rPr lang="en-AU" sz="1800" dirty="0">
                          <a:solidFill>
                            <a:srgbClr val="8A2BE2"/>
                          </a:solidFill>
                          <a:latin typeface="Lucida Console" panose="020B0609040504020204" pitchFamily="49" charset="0"/>
                        </a:rPr>
                        <a:t>Test-Return</a:t>
                      </a:r>
                      <a:r>
                        <a:rPr lang="en-AU" sz="1800" dirty="0">
                          <a:solidFill>
                            <a:prstClr val="black"/>
                          </a:solidFill>
                          <a:latin typeface="Lucida Console" panose="020B0609040504020204" pitchFamily="49" charset="0"/>
                        </a:rPr>
                        <a:t> (</a:t>
                      </a:r>
                      <a:r>
                        <a:rPr lang="en-AU" sz="1800" dirty="0">
                          <a:solidFill>
                            <a:srgbClr val="FF4500"/>
                          </a:solidFill>
                          <a:latin typeface="Lucida Console" panose="020B0609040504020204" pitchFamily="49" charset="0"/>
                        </a:rPr>
                        <a:t>$</a:t>
                      </a:r>
                      <a:r>
                        <a:rPr lang="en-AU" sz="1800" dirty="0" err="1">
                          <a:solidFill>
                            <a:srgbClr val="FF4500"/>
                          </a:solidFill>
                          <a:latin typeface="Lucida Console" panose="020B0609040504020204" pitchFamily="49" charset="0"/>
                        </a:rPr>
                        <a:t>val</a:t>
                      </a:r>
                      <a:r>
                        <a:rPr lang="en-AU" sz="1800" dirty="0">
                          <a:solidFill>
                            <a:prstClr val="black"/>
                          </a:solidFill>
                          <a:latin typeface="Lucida Console" panose="020B0609040504020204" pitchFamily="49" charset="0"/>
                        </a:rPr>
                        <a:t>)</a:t>
                      </a:r>
                    </a:p>
                    <a:p>
                      <a:r>
                        <a:rPr lang="en-AU" sz="1800" dirty="0">
                          <a:solidFill>
                            <a:prstClr val="black"/>
                          </a:solidFill>
                          <a:latin typeface="Lucida Console" panose="020B0609040504020204" pitchFamily="49" charset="0"/>
                        </a:rPr>
                        <a:t>{</a:t>
                      </a:r>
                    </a:p>
                    <a:p>
                      <a:r>
                        <a:rPr lang="en-AU" sz="1800" dirty="0">
                          <a:solidFill>
                            <a:srgbClr val="00008B"/>
                          </a:solidFill>
                          <a:latin typeface="Lucida Console" panose="020B0609040504020204" pitchFamily="49" charset="0"/>
                        </a:rPr>
                        <a:t>    if</a:t>
                      </a:r>
                      <a:r>
                        <a:rPr lang="en-AU" sz="1800" dirty="0">
                          <a:solidFill>
                            <a:prstClr val="black"/>
                          </a:solidFill>
                          <a:latin typeface="Lucida Console" panose="020B0609040504020204" pitchFamily="49" charset="0"/>
                        </a:rPr>
                        <a:t> (</a:t>
                      </a:r>
                      <a:r>
                        <a:rPr lang="en-AU" sz="1800" dirty="0">
                          <a:solidFill>
                            <a:srgbClr val="FF4500"/>
                          </a:solidFill>
                          <a:latin typeface="Lucida Console" panose="020B0609040504020204" pitchFamily="49" charset="0"/>
                        </a:rPr>
                        <a:t>$</a:t>
                      </a:r>
                      <a:r>
                        <a:rPr lang="en-AU" sz="1800" dirty="0" err="1">
                          <a:solidFill>
                            <a:srgbClr val="FF4500"/>
                          </a:solidFill>
                          <a:latin typeface="Lucida Console" panose="020B0609040504020204" pitchFamily="49" charset="0"/>
                        </a:rPr>
                        <a:t>val</a:t>
                      </a:r>
                      <a:r>
                        <a:rPr lang="en-AU" sz="1800" dirty="0">
                          <a:solidFill>
                            <a:prstClr val="black"/>
                          </a:solidFill>
                          <a:latin typeface="Lucida Console" panose="020B0609040504020204" pitchFamily="49" charset="0"/>
                        </a:rPr>
                        <a:t> </a:t>
                      </a:r>
                      <a:r>
                        <a:rPr lang="en-AU" sz="1800" dirty="0">
                          <a:solidFill>
                            <a:srgbClr val="A9A9A9"/>
                          </a:solidFill>
                          <a:latin typeface="Lucida Console" panose="020B0609040504020204" pitchFamily="49" charset="0"/>
                        </a:rPr>
                        <a:t>-</a:t>
                      </a:r>
                      <a:r>
                        <a:rPr lang="en-AU" sz="1800" dirty="0" err="1">
                          <a:solidFill>
                            <a:srgbClr val="A9A9A9"/>
                          </a:solidFill>
                          <a:latin typeface="Lucida Console" panose="020B0609040504020204" pitchFamily="49" charset="0"/>
                        </a:rPr>
                        <a:t>ge</a:t>
                      </a:r>
                      <a:r>
                        <a:rPr lang="en-AU" sz="1800" dirty="0">
                          <a:solidFill>
                            <a:prstClr val="black"/>
                          </a:solidFill>
                          <a:latin typeface="Lucida Console" panose="020B0609040504020204" pitchFamily="49" charset="0"/>
                        </a:rPr>
                        <a:t> </a:t>
                      </a:r>
                      <a:r>
                        <a:rPr lang="en-AU" sz="1800" dirty="0">
                          <a:solidFill>
                            <a:srgbClr val="800080"/>
                          </a:solidFill>
                          <a:latin typeface="Lucida Console" panose="020B0609040504020204" pitchFamily="49" charset="0"/>
                        </a:rPr>
                        <a:t>5</a:t>
                      </a:r>
                      <a:r>
                        <a:rPr lang="en-AU" sz="1800" dirty="0">
                          <a:solidFill>
                            <a:prstClr val="black"/>
                          </a:solidFill>
                          <a:latin typeface="Lucida Console" panose="020B0609040504020204" pitchFamily="49" charset="0"/>
                        </a:rPr>
                        <a:t>) {</a:t>
                      </a:r>
                      <a:r>
                        <a:rPr lang="en-AU" sz="1800" dirty="0">
                          <a:solidFill>
                            <a:srgbClr val="00008B"/>
                          </a:solidFill>
                          <a:latin typeface="Lucida Console" panose="020B0609040504020204" pitchFamily="49" charset="0"/>
                        </a:rPr>
                        <a:t>return</a:t>
                      </a:r>
                      <a:r>
                        <a:rPr lang="en-AU" sz="1800" dirty="0">
                          <a:solidFill>
                            <a:prstClr val="black"/>
                          </a:solidFill>
                          <a:latin typeface="Lucida Console" panose="020B0609040504020204" pitchFamily="49" charset="0"/>
                        </a:rPr>
                        <a:t> </a:t>
                      </a:r>
                      <a:r>
                        <a:rPr lang="en-AU" sz="1800" dirty="0">
                          <a:solidFill>
                            <a:srgbClr val="FF4500"/>
                          </a:solidFill>
                          <a:latin typeface="Lucida Console" panose="020B0609040504020204" pitchFamily="49" charset="0"/>
                        </a:rPr>
                        <a:t>$</a:t>
                      </a:r>
                      <a:r>
                        <a:rPr lang="en-AU" sz="1800" dirty="0" err="1">
                          <a:solidFill>
                            <a:srgbClr val="FF4500"/>
                          </a:solidFill>
                          <a:latin typeface="Lucida Console" panose="020B0609040504020204" pitchFamily="49" charset="0"/>
                        </a:rPr>
                        <a:t>val</a:t>
                      </a:r>
                      <a:r>
                        <a:rPr lang="en-AU" sz="1800" dirty="0">
                          <a:solidFill>
                            <a:prstClr val="black"/>
                          </a:solidFill>
                          <a:latin typeface="Lucida Console" panose="020B0609040504020204" pitchFamily="49" charset="0"/>
                        </a:rPr>
                        <a:t>}</a:t>
                      </a:r>
                    </a:p>
                    <a:p>
                      <a:r>
                        <a:rPr lang="en-AU" sz="1800" dirty="0">
                          <a:solidFill>
                            <a:srgbClr val="0000FF"/>
                          </a:solidFill>
                          <a:latin typeface="Lucida Console" panose="020B0609040504020204" pitchFamily="49" charset="0"/>
                        </a:rPr>
                        <a:t>    Write-Host</a:t>
                      </a:r>
                      <a:r>
                        <a:rPr lang="en-AU" sz="1800" dirty="0">
                          <a:solidFill>
                            <a:prstClr val="black"/>
                          </a:solidFill>
                          <a:latin typeface="Lucida Console" panose="020B0609040504020204" pitchFamily="49" charset="0"/>
                        </a:rPr>
                        <a:t> </a:t>
                      </a:r>
                      <a:r>
                        <a:rPr lang="en-AU" sz="1800" dirty="0">
                          <a:solidFill>
                            <a:srgbClr val="8B0000"/>
                          </a:solidFill>
                          <a:latin typeface="Lucida Console" panose="020B0609040504020204" pitchFamily="49" charset="0"/>
                        </a:rPr>
                        <a:t>"Reached end of function"</a:t>
                      </a:r>
                      <a:endParaRPr lang="en-AU" sz="1800" dirty="0">
                        <a:solidFill>
                          <a:prstClr val="black"/>
                        </a:solidFill>
                        <a:latin typeface="Lucida Console" panose="020B0609040504020204" pitchFamily="49" charset="0"/>
                      </a:endParaRPr>
                    </a:p>
                    <a:p>
                      <a:r>
                        <a:rPr lang="en-AU" sz="1800" dirty="0">
                          <a:solidFill>
                            <a:prstClr val="black"/>
                          </a:solidFill>
                          <a:latin typeface="Lucida Console" panose="020B0609040504020204" pitchFamily="49" charset="0"/>
                        </a:rPr>
                        <a:t>}</a:t>
                      </a:r>
                    </a:p>
                  </a:txBody>
                  <a:tcPr>
                    <a:noFill/>
                  </a:tcPr>
                </a:tc>
                <a:extLst>
                  <a:ext uri="{0D108BD9-81ED-4DB2-BD59-A6C34878D82A}">
                    <a16:rowId xmlns:a16="http://schemas.microsoft.com/office/drawing/2014/main" val="907918851"/>
                  </a:ext>
                </a:extLst>
              </a:tr>
              <a:tr h="1264920">
                <a:tc vMerge="1">
                  <a:txBody>
                    <a:bodyPr/>
                    <a:lstStyle/>
                    <a:p>
                      <a:endParaRPr lang="en-US"/>
                    </a:p>
                  </a:txBody>
                  <a:tcPr/>
                </a:tc>
                <a:tc vMerge="1">
                  <a:txBody>
                    <a:bodyPr/>
                    <a:lstStyle/>
                    <a:p>
                      <a:endParaRPr lang="en-US"/>
                    </a:p>
                  </a:txBody>
                  <a:tcPr/>
                </a:tc>
                <a:tc>
                  <a:txBody>
                    <a:bodyPr/>
                    <a:lstStyle/>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Test-Return</a:t>
                      </a:r>
                      <a:r>
                        <a:rPr lang="en-AU" sz="1800" dirty="0">
                          <a:solidFill>
                            <a:srgbClr val="F5F5F5"/>
                          </a:solidFill>
                          <a:latin typeface="Lucida Console" panose="020B0609040504020204" pitchFamily="49" charset="0"/>
                        </a:rPr>
                        <a:t> </a:t>
                      </a:r>
                      <a:r>
                        <a:rPr lang="en-AU" sz="1800" dirty="0">
                          <a:solidFill>
                            <a:srgbClr val="FFE4C4"/>
                          </a:solidFill>
                          <a:latin typeface="Lucida Console" panose="020B0609040504020204" pitchFamily="49" charset="0"/>
                        </a:rPr>
                        <a:t>1 </a:t>
                      </a:r>
                    </a:p>
                    <a:p>
                      <a:r>
                        <a:rPr lang="en-AU" sz="1800" dirty="0">
                          <a:solidFill>
                            <a:srgbClr val="F5F5F5"/>
                          </a:solidFill>
                          <a:latin typeface="Lucida Console" panose="020B0609040504020204" pitchFamily="49" charset="0"/>
                        </a:rPr>
                        <a:t>Reached end of function</a:t>
                      </a:r>
                    </a:p>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Test-Return</a:t>
                      </a:r>
                      <a:r>
                        <a:rPr lang="en-AU" sz="1800" dirty="0">
                          <a:solidFill>
                            <a:srgbClr val="F5F5F5"/>
                          </a:solidFill>
                          <a:latin typeface="Lucida Console" panose="020B0609040504020204" pitchFamily="49" charset="0"/>
                        </a:rPr>
                        <a:t> </a:t>
                      </a:r>
                      <a:r>
                        <a:rPr lang="en-AU" sz="1800" dirty="0">
                          <a:solidFill>
                            <a:srgbClr val="FFE4C4"/>
                          </a:solidFill>
                          <a:latin typeface="Lucida Console" panose="020B0609040504020204" pitchFamily="49" charset="0"/>
                        </a:rPr>
                        <a:t>6</a:t>
                      </a:r>
                    </a:p>
                    <a:p>
                      <a:r>
                        <a:rPr lang="en-AU" sz="1800" dirty="0">
                          <a:solidFill>
                            <a:srgbClr val="F5F5F5"/>
                          </a:solidFill>
                          <a:latin typeface="Lucida Console" panose="020B0609040504020204" pitchFamily="49" charset="0"/>
                        </a:rPr>
                        <a:t>6</a:t>
                      </a:r>
                    </a:p>
                  </a:txBody>
                  <a:tcPr>
                    <a:solidFill>
                      <a:srgbClr val="012456"/>
                    </a:solidFill>
                  </a:tcPr>
                </a:tc>
                <a:extLst>
                  <a:ext uri="{0D108BD9-81ED-4DB2-BD59-A6C34878D82A}">
                    <a16:rowId xmlns:a16="http://schemas.microsoft.com/office/drawing/2014/main" val="277090824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Exit</a:t>
                      </a:r>
                      <a:endParaRPr lang="en-AU" sz="18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1800" dirty="0"/>
                        <a:t>Exit current script or session – Optional </a:t>
                      </a:r>
                      <a:r>
                        <a:rPr lang="en-AU" sz="1800" dirty="0" err="1"/>
                        <a:t>ErrorLevel</a:t>
                      </a:r>
                      <a:r>
                        <a:rPr lang="en-AU" sz="1800" dirty="0"/>
                        <a:t> Numeric Code</a:t>
                      </a:r>
                      <a:endParaRPr lang="en-AU" sz="1800" dirty="0">
                        <a:latin typeface="Segoe UI Light" panose="020B0502040204020203" pitchFamily="34" charset="0"/>
                        <a:cs typeface="Segoe UI Light" panose="020B0502040204020203" pitchFamily="34" charset="0"/>
                      </a:endParaRPr>
                    </a:p>
                  </a:txBody>
                  <a:tcPr/>
                </a:tc>
                <a:tc>
                  <a:txBody>
                    <a:bodyPr/>
                    <a:lstStyle/>
                    <a:p>
                      <a:r>
                        <a:rPr lang="en-US" sz="1800" dirty="0">
                          <a:solidFill>
                            <a:srgbClr val="F5F5F5"/>
                          </a:solidFill>
                          <a:latin typeface="Lucida Console" panose="020B0609040504020204" pitchFamily="49" charset="0"/>
                        </a:rPr>
                        <a:t>PS C:\&gt; </a:t>
                      </a:r>
                      <a:r>
                        <a:rPr lang="en-US" sz="1800" dirty="0">
                          <a:solidFill>
                            <a:srgbClr val="E0FFFF"/>
                          </a:solidFill>
                          <a:latin typeface="Lucida Console" panose="020B0609040504020204" pitchFamily="49" charset="0"/>
                        </a:rPr>
                        <a:t>Exit</a:t>
                      </a:r>
                      <a:r>
                        <a:rPr lang="en-US" sz="1800" dirty="0">
                          <a:solidFill>
                            <a:srgbClr val="F5F5F5"/>
                          </a:solidFill>
                          <a:latin typeface="Lucida Console" panose="020B0609040504020204" pitchFamily="49" charset="0"/>
                        </a:rPr>
                        <a:t> </a:t>
                      </a:r>
                      <a:r>
                        <a:rPr lang="en-US" sz="1800" dirty="0">
                          <a:solidFill>
                            <a:srgbClr val="FFE4C4"/>
                          </a:solidFill>
                          <a:latin typeface="Lucida Console" panose="020B0609040504020204" pitchFamily="49" charset="0"/>
                        </a:rPr>
                        <a:t>10 </a:t>
                      </a:r>
                    </a:p>
                  </a:txBody>
                  <a:tcPr>
                    <a:solidFill>
                      <a:srgbClr val="012456"/>
                    </a:solidFill>
                  </a:tcPr>
                </a:tc>
                <a:extLst>
                  <a:ext uri="{0D108BD9-81ED-4DB2-BD59-A6C34878D82A}">
                    <a16:rowId xmlns:a16="http://schemas.microsoft.com/office/drawing/2014/main" val="1917412312"/>
                  </a:ext>
                </a:extLst>
              </a:tr>
            </a:tbl>
          </a:graphicData>
        </a:graphic>
      </p:graphicFrame>
      <p:sp>
        <p:nvSpPr>
          <p:cNvPr id="8" name="TextBox 7">
            <a:extLst>
              <a:ext uri="{FF2B5EF4-FFF2-40B4-BE49-F238E27FC236}">
                <a16:creationId xmlns:a16="http://schemas.microsoft.com/office/drawing/2014/main" id="{AED7CFC7-398B-48CA-A6DA-C85F8A595771}"/>
              </a:ext>
            </a:extLst>
          </p:cNvPr>
          <p:cNvSpPr txBox="1"/>
          <p:nvPr/>
        </p:nvSpPr>
        <p:spPr>
          <a:xfrm>
            <a:off x="271736" y="6101680"/>
            <a:ext cx="6260625" cy="461665"/>
          </a:xfrm>
          <a:prstGeom prst="rect">
            <a:avLst/>
          </a:prstGeom>
          <a:noFill/>
        </p:spPr>
        <p:txBody>
          <a:bodyPr wrap="none" rtlCol="0">
            <a:spAutoFit/>
          </a:bodyPr>
          <a:lstStyle/>
          <a:p>
            <a:pPr defTabSz="457200"/>
            <a:r>
              <a:rPr lang="en-AU" sz="2400" dirty="0">
                <a:solidFill>
                  <a:srgbClr val="525252"/>
                </a:solidFill>
                <a:latin typeface="Segoe UI Light" panose="020B0502040204020203" pitchFamily="34" charset="0"/>
                <a:cs typeface="Segoe UI Light" panose="020B0502040204020203" pitchFamily="34" charset="0"/>
              </a:rPr>
              <a:t>Note: ‘Scopes’ are covered in a different course</a:t>
            </a:r>
          </a:p>
        </p:txBody>
      </p:sp>
    </p:spTree>
    <p:extLst>
      <p:ext uri="{BB962C8B-B14F-4D97-AF65-F5344CB8AC3E}">
        <p14:creationId xmlns:p14="http://schemas.microsoft.com/office/powerpoint/2010/main" val="10500104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923330"/>
          </a:xfrm>
        </p:spPr>
        <p:txBody>
          <a:bodyPr/>
          <a:lstStyle/>
          <a:p>
            <a:r>
              <a:rPr lang="en-US"/>
              <a:t>Work with PowerShell loops</a:t>
            </a:r>
          </a:p>
          <a:p>
            <a:r>
              <a:rPr lang="en-US"/>
              <a:t>Controle the flow of PowerShell loops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Flow Control, you will be able to:</a:t>
            </a:r>
            <a:endParaRPr lang="en-US" dirty="0"/>
          </a:p>
        </p:txBody>
      </p:sp>
    </p:spTree>
    <p:extLst>
      <p:ext uri="{BB962C8B-B14F-4D97-AF65-F5344CB8AC3E}">
        <p14:creationId xmlns:p14="http://schemas.microsoft.com/office/powerpoint/2010/main" val="366544493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a:t>Exit and </a:t>
            </a:r>
            <a:r>
              <a:rPr lang="en-AU" dirty="0" err="1"/>
              <a:t>ErrorLevel</a:t>
            </a:r>
            <a:r>
              <a:rPr lang="en-AU" dirty="0"/>
              <a:t> From </a:t>
            </a:r>
            <a:r>
              <a:rPr lang="en-AU" dirty="0" err="1"/>
              <a:t>Cmd</a:t>
            </a:r>
            <a:r>
              <a:rPr lang="en-AU"/>
              <a:t> Prompt</a:t>
            </a:r>
            <a:endParaRPr lang="en-US" dirty="0"/>
          </a:p>
        </p:txBody>
      </p:sp>
      <p:sp>
        <p:nvSpPr>
          <p:cNvPr id="6" name="Text Placeholder 4"/>
          <p:cNvSpPr txBox="1">
            <a:spLocks/>
          </p:cNvSpPr>
          <p:nvPr/>
        </p:nvSpPr>
        <p:spPr>
          <a:xfrm>
            <a:off x="0" y="404664"/>
            <a:ext cx="2351584" cy="1872208"/>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endParaRPr lang="en-AU" kern="0" dirty="0"/>
          </a:p>
        </p:txBody>
      </p:sp>
      <p:pic>
        <p:nvPicPr>
          <p:cNvPr id="7" name="Content Placeholder 4">
            <a:extLst>
              <a:ext uri="{FF2B5EF4-FFF2-40B4-BE49-F238E27FC236}">
                <a16:creationId xmlns:a16="http://schemas.microsoft.com/office/drawing/2014/main" id="{0D9FF9B9-5E36-4E02-AF50-D6E7B78376D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295400" y="2240219"/>
            <a:ext cx="9134475" cy="2882900"/>
          </a:xfrm>
          <a:prstGeom prst="rect">
            <a:avLst/>
          </a:prstGeom>
        </p:spPr>
      </p:pic>
    </p:spTree>
    <p:extLst>
      <p:ext uri="{BB962C8B-B14F-4D97-AF65-F5344CB8AC3E}">
        <p14:creationId xmlns:p14="http://schemas.microsoft.com/office/powerpoint/2010/main" val="29228559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HIDDEN - Slide55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Flow Control</a:t>
            </a:r>
            <a:endParaRPr lang="en-US" sz="3600" dirty="0">
              <a:solidFill>
                <a:schemeClr val="tx1"/>
              </a:solidFill>
            </a:endParaRPr>
          </a:p>
        </p:txBody>
      </p:sp>
    </p:spTree>
    <p:extLst>
      <p:ext uri="{BB962C8B-B14F-4D97-AF65-F5344CB8AC3E}">
        <p14:creationId xmlns:p14="http://schemas.microsoft.com/office/powerpoint/2010/main" val="420928672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HIDDEN - Slide55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40616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Flow Control</a:t>
            </a:r>
            <a:endParaRPr lang="en-US" dirty="0"/>
          </a:p>
        </p:txBody>
      </p:sp>
    </p:spTree>
    <p:extLst>
      <p:ext uri="{BB962C8B-B14F-4D97-AF65-F5344CB8AC3E}">
        <p14:creationId xmlns:p14="http://schemas.microsoft.com/office/powerpoint/2010/main" val="38495482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name="HIDDEN - Slide553">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Arrays</a:t>
            </a:r>
            <a:endParaRPr lang="en-US" dirty="0"/>
          </a:p>
        </p:txBody>
      </p:sp>
    </p:spTree>
    <p:extLst>
      <p:ext uri="{BB962C8B-B14F-4D97-AF65-F5344CB8AC3E}">
        <p14:creationId xmlns:p14="http://schemas.microsoft.com/office/powerpoint/2010/main" val="84579736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HIDDEN - Slide554">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Work and manipulate PowerShell arrays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Arrays, you will be able to:</a:t>
            </a:r>
            <a:endParaRPr lang="en-US" dirty="0"/>
          </a:p>
        </p:txBody>
      </p:sp>
    </p:spTree>
    <p:extLst>
      <p:ext uri="{BB962C8B-B14F-4D97-AF65-F5344CB8AC3E}">
        <p14:creationId xmlns:p14="http://schemas.microsoft.com/office/powerpoint/2010/main" val="39693620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name="HIDDEN - Slide55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Creating Arrays</a:t>
            </a:r>
            <a:endParaRPr lang="en-US" dirty="0"/>
          </a:p>
        </p:txBody>
      </p:sp>
    </p:spTree>
    <p:extLst>
      <p:ext uri="{BB962C8B-B14F-4D97-AF65-F5344CB8AC3E}">
        <p14:creationId xmlns:p14="http://schemas.microsoft.com/office/powerpoint/2010/main" val="106656875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5E54-4639-47F1-8975-CB6DE4A4CE61}"/>
              </a:ext>
            </a:extLst>
          </p:cNvPr>
          <p:cNvSpPr>
            <a:spLocks noGrp="1"/>
          </p:cNvSpPr>
          <p:nvPr>
            <p:ph type="title"/>
          </p:nvPr>
        </p:nvSpPr>
        <p:spPr/>
        <p:txBody>
          <a:bodyPr/>
          <a:lstStyle/>
          <a:p>
            <a:r>
              <a:rPr lang="en-AU"/>
              <a:t>Creating Arrays</a:t>
            </a:r>
            <a:endParaRPr lang="en-US" dirty="0"/>
          </a:p>
        </p:txBody>
      </p:sp>
      <p:sp>
        <p:nvSpPr>
          <p:cNvPr id="3" name="Text Placeholder 2">
            <a:extLst>
              <a:ext uri="{FF2B5EF4-FFF2-40B4-BE49-F238E27FC236}">
                <a16:creationId xmlns:a16="http://schemas.microsoft.com/office/drawing/2014/main" id="{A53254FA-F123-43BB-92DA-644A853D721C}"/>
              </a:ext>
            </a:extLst>
          </p:cNvPr>
          <p:cNvSpPr>
            <a:spLocks noGrp="1"/>
          </p:cNvSpPr>
          <p:nvPr>
            <p:ph type="body" sz="quarter" idx="10"/>
          </p:nvPr>
        </p:nvSpPr>
        <p:spPr/>
        <p:txBody>
          <a:bodyPr/>
          <a:lstStyle/>
          <a:p>
            <a:r>
              <a:rPr lang="en-AU"/>
              <a:t>Arrays can be created in a number of ways:</a:t>
            </a: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4143965357"/>
              </p:ext>
            </p:extLst>
          </p:nvPr>
        </p:nvGraphicFramePr>
        <p:xfrm>
          <a:off x="1676400" y="3215068"/>
          <a:ext cx="7791276" cy="792480"/>
        </p:xfrm>
        <a:graphic>
          <a:graphicData uri="http://schemas.openxmlformats.org/drawingml/2006/table">
            <a:tbl>
              <a:tblPr firstRow="1" bandRow="1"/>
              <a:tblGrid>
                <a:gridCol w="7791276">
                  <a:extLst>
                    <a:ext uri="{9D8B030D-6E8A-4147-A177-3AD203B41FA5}">
                      <a16:colId xmlns:a16="http://schemas.microsoft.com/office/drawing/2014/main" val="2930239279"/>
                    </a:ext>
                  </a:extLst>
                </a:gridCol>
              </a:tblGrid>
              <a:tr h="132142">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Assigning</a:t>
                      </a:r>
                      <a:r>
                        <a:rPr lang="en-AU" sz="2000" b="0" baseline="0" dirty="0">
                          <a:solidFill>
                            <a:schemeClr val="tx1"/>
                          </a:solidFill>
                          <a:latin typeface="Segoe UI Light" panose="020B0502040204020203" pitchFamily="34" charset="0"/>
                          <a:cs typeface="Segoe UI Light" panose="020B0502040204020203" pitchFamily="34" charset="0"/>
                        </a:rPr>
                        <a:t> multiple values to a variable</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5573616"/>
                  </a:ext>
                </a:extLst>
              </a:tr>
              <a:tr h="27931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22</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5</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10</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8</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12</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9</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8</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1582773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5594544"/>
              </p:ext>
            </p:extLst>
          </p:nvPr>
        </p:nvGraphicFramePr>
        <p:xfrm>
          <a:off x="1676400" y="4517659"/>
          <a:ext cx="7791276" cy="792480"/>
        </p:xfrm>
        <a:graphic>
          <a:graphicData uri="http://schemas.openxmlformats.org/drawingml/2006/table">
            <a:tbl>
              <a:tblPr firstRow="1" bandRow="1"/>
              <a:tblGrid>
                <a:gridCol w="7791276">
                  <a:extLst>
                    <a:ext uri="{9D8B030D-6E8A-4147-A177-3AD203B41FA5}">
                      <a16:colId xmlns:a16="http://schemas.microsoft.com/office/drawing/2014/main" val="847562671"/>
                    </a:ext>
                  </a:extLst>
                </a:gridCol>
              </a:tblGrid>
              <a:tr h="306435">
                <a:tc>
                  <a:txBody>
                    <a:bodyPr/>
                    <a:lstStyle/>
                    <a:p>
                      <a:pPr algn="l"/>
                      <a:r>
                        <a:rPr lang="en-AU" sz="2000" b="0" dirty="0">
                          <a:solidFill>
                            <a:schemeClr val="tx1"/>
                          </a:solidFill>
                          <a:latin typeface="Segoe UI Light" panose="020B0502040204020203" pitchFamily="34" charset="0"/>
                          <a:ea typeface=""/>
                          <a:cs typeface="Segoe UI Light" panose="020B0502040204020203" pitchFamily="34" charset="0"/>
                        </a:rPr>
                        <a:t>Array sub-expression operator</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489514"/>
                  </a:ext>
                </a:extLst>
              </a:tr>
              <a:tr h="208960">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$b</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490062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47210595"/>
              </p:ext>
            </p:extLst>
          </p:nvPr>
        </p:nvGraphicFramePr>
        <p:xfrm>
          <a:off x="1676400" y="1912477"/>
          <a:ext cx="7791276" cy="792480"/>
        </p:xfrm>
        <a:graphic>
          <a:graphicData uri="http://schemas.openxmlformats.org/drawingml/2006/table">
            <a:tbl>
              <a:tblPr firstRow="1" bandRow="1"/>
              <a:tblGrid>
                <a:gridCol w="7791276">
                  <a:extLst>
                    <a:ext uri="{9D8B030D-6E8A-4147-A177-3AD203B41FA5}">
                      <a16:colId xmlns:a16="http://schemas.microsoft.com/office/drawing/2014/main" val="264194930"/>
                    </a:ext>
                  </a:extLst>
                </a:gridCol>
              </a:tblGrid>
              <a:tr h="249168">
                <a:tc>
                  <a:txBody>
                    <a:bodyPr/>
                    <a:lstStyle/>
                    <a:p>
                      <a:pPr algn="l"/>
                      <a:r>
                        <a:rPr lang="en-AU" sz="2000" b="0" dirty="0">
                          <a:solidFill>
                            <a:schemeClr val="tx1"/>
                          </a:solidFill>
                          <a:latin typeface="Segoe UI Light" panose="020B0502040204020203" pitchFamily="34" charset="0"/>
                          <a:ea typeface=""/>
                          <a:cs typeface="Segoe UI Light" panose="020B0502040204020203" pitchFamily="34" charset="0"/>
                        </a:rPr>
                        <a:t>Cmdlets that return multiple items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9792185"/>
                  </a:ext>
                </a:extLst>
              </a:tr>
              <a:tr h="0">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$processarray</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Get-Process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85388635"/>
                  </a:ext>
                </a:extLst>
              </a:tr>
            </a:tbl>
          </a:graphicData>
        </a:graphic>
      </p:graphicFrame>
    </p:spTree>
    <p:extLst>
      <p:ext uri="{BB962C8B-B14F-4D97-AF65-F5344CB8AC3E}">
        <p14:creationId xmlns:p14="http://schemas.microsoft.com/office/powerpoint/2010/main" val="31651843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name="HIDDEN - Slide55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Creating Array Objects</a:t>
            </a:r>
            <a:endParaRPr lang="en-US" sz="3600" dirty="0">
              <a:solidFill>
                <a:schemeClr val="tx1"/>
              </a:solidFill>
            </a:endParaRPr>
          </a:p>
        </p:txBody>
      </p:sp>
    </p:spTree>
    <p:extLst>
      <p:ext uri="{BB962C8B-B14F-4D97-AF65-F5344CB8AC3E}">
        <p14:creationId xmlns:p14="http://schemas.microsoft.com/office/powerpoint/2010/main" val="34398827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name="HIDDEN - Slide55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Accessing Array Items</a:t>
            </a:r>
            <a:endParaRPr lang="en-US" dirty="0"/>
          </a:p>
        </p:txBody>
      </p:sp>
    </p:spTree>
    <p:extLst>
      <p:ext uri="{BB962C8B-B14F-4D97-AF65-F5344CB8AC3E}">
        <p14:creationId xmlns:p14="http://schemas.microsoft.com/office/powerpoint/2010/main" val="15536867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The Five Loops</a:t>
            </a:r>
            <a:endParaRPr lang="en-US" dirty="0"/>
          </a:p>
        </p:txBody>
      </p:sp>
    </p:spTree>
    <p:extLst>
      <p:ext uri="{BB962C8B-B14F-4D97-AF65-F5344CB8AC3E}">
        <p14:creationId xmlns:p14="http://schemas.microsoft.com/office/powerpoint/2010/main" val="340532955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A18-7BF8-4C51-8147-674C7ED574E7}"/>
              </a:ext>
            </a:extLst>
          </p:cNvPr>
          <p:cNvSpPr>
            <a:spLocks noGrp="1"/>
          </p:cNvSpPr>
          <p:nvPr>
            <p:ph type="title"/>
          </p:nvPr>
        </p:nvSpPr>
        <p:spPr/>
        <p:txBody>
          <a:bodyPr>
            <a:normAutofit/>
          </a:bodyPr>
          <a:lstStyle/>
          <a:p>
            <a:r>
              <a:rPr lang="en-AU" dirty="0"/>
              <a:t>Accessing Array Items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131000347"/>
              </p:ext>
            </p:extLst>
          </p:nvPr>
        </p:nvGraphicFramePr>
        <p:xfrm>
          <a:off x="2057400" y="1234056"/>
          <a:ext cx="4464496" cy="5441381"/>
        </p:xfrm>
        <a:graphic>
          <a:graphicData uri="http://schemas.openxmlformats.org/drawingml/2006/table">
            <a:tbl>
              <a:tblPr firstRow="1" bandRow="1"/>
              <a:tblGrid>
                <a:gridCol w="4464496">
                  <a:extLst>
                    <a:ext uri="{9D8B030D-6E8A-4147-A177-3AD203B41FA5}">
                      <a16:colId xmlns:a16="http://schemas.microsoft.com/office/drawing/2014/main" val="3579287328"/>
                    </a:ext>
                  </a:extLst>
                </a:gridCol>
              </a:tblGrid>
              <a:tr h="404378">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Display all items in an array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48289541"/>
                  </a:ext>
                </a:extLst>
              </a:tr>
              <a:tr h="258179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p>
                    <a:p>
                      <a:r>
                        <a:rPr lang="en-AU" sz="2000" dirty="0">
                          <a:solidFill>
                            <a:srgbClr val="F5F5F5"/>
                          </a:solidFill>
                          <a:latin typeface="Lucida Console" panose="020B0609040504020204" pitchFamily="49" charset="0"/>
                        </a:rPr>
                        <a:t>22</a:t>
                      </a:r>
                    </a:p>
                    <a:p>
                      <a:r>
                        <a:rPr lang="en-AU" sz="2000" dirty="0">
                          <a:solidFill>
                            <a:srgbClr val="F5F5F5"/>
                          </a:solidFill>
                          <a:latin typeface="Lucida Console" panose="020B0609040504020204" pitchFamily="49" charset="0"/>
                        </a:rPr>
                        <a:t>5</a:t>
                      </a:r>
                    </a:p>
                    <a:p>
                      <a:r>
                        <a:rPr lang="en-AU" sz="2000" dirty="0">
                          <a:solidFill>
                            <a:srgbClr val="F5F5F5"/>
                          </a:solidFill>
                          <a:latin typeface="Lucida Console" panose="020B0609040504020204" pitchFamily="49" charset="0"/>
                        </a:rPr>
                        <a:t>10</a:t>
                      </a:r>
                    </a:p>
                    <a:p>
                      <a:r>
                        <a:rPr lang="en-AU" sz="2000" dirty="0">
                          <a:solidFill>
                            <a:srgbClr val="F5F5F5"/>
                          </a:solidFill>
                          <a:latin typeface="Lucida Console" panose="020B0609040504020204" pitchFamily="49" charset="0"/>
                        </a:rPr>
                        <a:t>8</a:t>
                      </a:r>
                    </a:p>
                    <a:p>
                      <a:r>
                        <a:rPr lang="en-AU" sz="2000" dirty="0">
                          <a:solidFill>
                            <a:srgbClr val="F5F5F5"/>
                          </a:solidFill>
                          <a:latin typeface="Lucida Console" panose="020B0609040504020204" pitchFamily="49" charset="0"/>
                        </a:rPr>
                        <a:t>12</a:t>
                      </a:r>
                    </a:p>
                    <a:p>
                      <a:r>
                        <a:rPr lang="en-AU" sz="2000" dirty="0">
                          <a:solidFill>
                            <a:srgbClr val="F5F5F5"/>
                          </a:solidFill>
                          <a:latin typeface="Lucida Console" panose="020B0609040504020204" pitchFamily="49" charset="0"/>
                        </a:rPr>
                        <a:t>9</a:t>
                      </a:r>
                    </a:p>
                    <a:p>
                      <a:r>
                        <a:rPr lang="en-AU" sz="2000" dirty="0">
                          <a:solidFill>
                            <a:srgbClr val="F5F5F5"/>
                          </a:solidFill>
                          <a:latin typeface="Lucida Console" panose="020B0609040504020204" pitchFamily="49" charset="0"/>
                        </a:rPr>
                        <a:t>8</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61816693"/>
                  </a:ext>
                </a:extLst>
              </a:tr>
              <a:tr h="510057">
                <a:tc>
                  <a:txBody>
                    <a:bodyPr/>
                    <a:lstStyle/>
                    <a:p>
                      <a:pPr algn="l"/>
                      <a:r>
                        <a:rPr lang="en-AU" sz="2000" b="0" dirty="0">
                          <a:solidFill>
                            <a:schemeClr val="tx1"/>
                          </a:solidFill>
                          <a:latin typeface="Segoe UI Light" panose="020B0502040204020203" pitchFamily="34" charset="0"/>
                          <a:ea typeface=""/>
                          <a:cs typeface="Segoe UI Light" panose="020B0502040204020203" pitchFamily="34" charset="0"/>
                        </a:rPr>
                        <a:t>First item in array – using index position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3931939"/>
                  </a:ext>
                </a:extLst>
              </a:tr>
              <a:tr h="715438">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a:t>
                      </a:r>
                      <a:r>
                        <a:rPr lang="en-AU" sz="2000" dirty="0">
                          <a:solidFill>
                            <a:srgbClr val="D3D3D3"/>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22</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57055369"/>
                  </a:ext>
                </a:extLst>
              </a:tr>
              <a:tr h="514272">
                <a:tc>
                  <a:txBody>
                    <a:bodyPr/>
                    <a:lstStyle/>
                    <a:p>
                      <a:pPr algn="l"/>
                      <a:r>
                        <a:rPr lang="en-AU" sz="2000" b="0" dirty="0">
                          <a:solidFill>
                            <a:schemeClr val="tx1"/>
                          </a:solidFill>
                          <a:latin typeface="Segoe UI Light" panose="020B0502040204020203" pitchFamily="34" charset="0"/>
                          <a:ea typeface="+mn-ea"/>
                          <a:cs typeface="Segoe UI Light" panose="020B0502040204020203" pitchFamily="34" charset="0"/>
                        </a:rPr>
                        <a:t>Last item in array – using index position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6706501"/>
                  </a:ext>
                </a:extLst>
              </a:tr>
              <a:tr h="715438">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a:t>
                      </a:r>
                      <a:r>
                        <a:rPr lang="en-AU" sz="2000" dirty="0">
                          <a:solidFill>
                            <a:srgbClr val="D3D3D3"/>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8</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50384856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3255736"/>
              </p:ext>
            </p:extLst>
          </p:nvPr>
        </p:nvGraphicFramePr>
        <p:xfrm>
          <a:off x="7121785" y="1236116"/>
          <a:ext cx="4450829" cy="3463370"/>
        </p:xfrm>
        <a:graphic>
          <a:graphicData uri="http://schemas.openxmlformats.org/drawingml/2006/table">
            <a:tbl>
              <a:tblPr firstRow="1" bandRow="1"/>
              <a:tblGrid>
                <a:gridCol w="4450829">
                  <a:extLst>
                    <a:ext uri="{9D8B030D-6E8A-4147-A177-3AD203B41FA5}">
                      <a16:colId xmlns:a16="http://schemas.microsoft.com/office/drawing/2014/main" val="1498373201"/>
                    </a:ext>
                  </a:extLst>
                </a:gridCol>
              </a:tblGrid>
              <a:tr h="411590">
                <a:tc>
                  <a:txBody>
                    <a:bodyPr/>
                    <a:lstStyle/>
                    <a:p>
                      <a:pPr algn="l"/>
                      <a:r>
                        <a:rPr lang="en-AU" sz="2000" b="0" dirty="0">
                          <a:solidFill>
                            <a:schemeClr val="tx1"/>
                          </a:solidFill>
                          <a:latin typeface="Segoe UI Light" panose="020B0502040204020203" pitchFamily="34" charset="0"/>
                          <a:ea typeface=""/>
                          <a:cs typeface="Segoe UI Light" panose="020B0502040204020203" pitchFamily="34" charset="0"/>
                        </a:rPr>
                        <a:t>Display first 3 items in array</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3162727"/>
                  </a:ext>
                </a:extLst>
              </a:tr>
              <a:tr h="1470323">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0..2</a:t>
                      </a:r>
                      <a:r>
                        <a:rPr lang="en-AU" sz="2000" dirty="0">
                          <a:solidFill>
                            <a:srgbClr val="D3D3D3"/>
                          </a:solidFill>
                          <a:latin typeface="Lucida Console" panose="020B0609040504020204" pitchFamily="49" charset="0"/>
                        </a:rPr>
                        <a:t>]</a:t>
                      </a:r>
                    </a:p>
                    <a:p>
                      <a:r>
                        <a:rPr lang="en-AU" sz="2000" dirty="0">
                          <a:solidFill>
                            <a:srgbClr val="F5F5F5"/>
                          </a:solidFill>
                          <a:latin typeface="Lucida Console" panose="020B0609040504020204" pitchFamily="49" charset="0"/>
                        </a:rPr>
                        <a:t>22</a:t>
                      </a:r>
                    </a:p>
                    <a:p>
                      <a:r>
                        <a:rPr lang="en-AU" sz="2000" dirty="0">
                          <a:solidFill>
                            <a:srgbClr val="F5F5F5"/>
                          </a:solidFill>
                          <a:latin typeface="Lucida Console" panose="020B0609040504020204" pitchFamily="49" charset="0"/>
                        </a:rPr>
                        <a:t>5</a:t>
                      </a:r>
                    </a:p>
                    <a:p>
                      <a:r>
                        <a:rPr lang="en-AU" sz="2000" dirty="0">
                          <a:solidFill>
                            <a:srgbClr val="F5F5F5"/>
                          </a:solidFill>
                          <a:latin typeface="Lucida Console" panose="020B0609040504020204" pitchFamily="49" charset="0"/>
                        </a:rPr>
                        <a:t>10</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5003665"/>
                  </a:ext>
                </a:extLst>
              </a:tr>
              <a:tr h="453070">
                <a:tc>
                  <a:txBody>
                    <a:bodyPr/>
                    <a:lstStyle/>
                    <a:p>
                      <a:pPr algn="l"/>
                      <a:r>
                        <a:rPr lang="en-AU" sz="2000" b="0" dirty="0">
                          <a:solidFill>
                            <a:schemeClr val="tx1"/>
                          </a:solidFill>
                          <a:latin typeface="Segoe UI Light" panose="020B0502040204020203" pitchFamily="34" charset="0"/>
                          <a:ea typeface="+mn-ea"/>
                          <a:cs typeface="Segoe UI Light" panose="020B0502040204020203" pitchFamily="34" charset="0"/>
                        </a:rPr>
                        <a:t>Display first item and last item in array</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4883210"/>
                  </a:ext>
                </a:extLst>
              </a:tr>
              <a:tr h="1128387">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$array</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0</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-1</a:t>
                      </a:r>
                      <a:r>
                        <a:rPr lang="en-AU" sz="2000" dirty="0">
                          <a:solidFill>
                            <a:srgbClr val="D3D3D3"/>
                          </a:solidFill>
                          <a:latin typeface="Lucida Console" panose="020B0609040504020204" pitchFamily="49" charset="0"/>
                        </a:rPr>
                        <a:t>] </a:t>
                      </a:r>
                    </a:p>
                    <a:p>
                      <a:r>
                        <a:rPr lang="en-AU" sz="2000" dirty="0">
                          <a:solidFill>
                            <a:srgbClr val="F5F5F5"/>
                          </a:solidFill>
                          <a:latin typeface="Lucida Console" panose="020B0609040504020204" pitchFamily="49" charset="0"/>
                        </a:rPr>
                        <a:t>22</a:t>
                      </a:r>
                    </a:p>
                    <a:p>
                      <a:r>
                        <a:rPr lang="en-AU" sz="2000" dirty="0">
                          <a:solidFill>
                            <a:srgbClr val="F5F5F5"/>
                          </a:solidFill>
                          <a:latin typeface="Lucida Console" panose="020B0609040504020204" pitchFamily="49" charset="0"/>
                        </a:rPr>
                        <a:t>8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446857356"/>
                  </a:ext>
                </a:extLst>
              </a:tr>
            </a:tbl>
          </a:graphicData>
        </a:graphic>
      </p:graphicFrame>
    </p:spTree>
    <p:extLst>
      <p:ext uri="{BB962C8B-B14F-4D97-AF65-F5344CB8AC3E}">
        <p14:creationId xmlns:p14="http://schemas.microsoft.com/office/powerpoint/2010/main" val="6165960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A18-7BF8-4C51-8147-674C7ED574E7}"/>
              </a:ext>
            </a:extLst>
          </p:cNvPr>
          <p:cNvSpPr>
            <a:spLocks noGrp="1"/>
          </p:cNvSpPr>
          <p:nvPr>
            <p:ph type="title"/>
          </p:nvPr>
        </p:nvSpPr>
        <p:spPr/>
        <p:txBody>
          <a:bodyPr>
            <a:normAutofit/>
          </a:bodyPr>
          <a:lstStyle/>
          <a:p>
            <a:r>
              <a:rPr lang="en-AU" dirty="0"/>
              <a:t>Dynamically Accessing Array Items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53408157"/>
              </p:ext>
            </p:extLst>
          </p:nvPr>
        </p:nvGraphicFramePr>
        <p:xfrm>
          <a:off x="685800" y="1234056"/>
          <a:ext cx="10439400" cy="5484071"/>
        </p:xfrm>
        <a:graphic>
          <a:graphicData uri="http://schemas.openxmlformats.org/drawingml/2006/table">
            <a:tbl>
              <a:tblPr firstRow="1" bandRow="1"/>
              <a:tblGrid>
                <a:gridCol w="10439400">
                  <a:extLst>
                    <a:ext uri="{9D8B030D-6E8A-4147-A177-3AD203B41FA5}">
                      <a16:colId xmlns:a16="http://schemas.microsoft.com/office/drawing/2014/main" val="3579287328"/>
                    </a:ext>
                  </a:extLst>
                </a:gridCol>
              </a:tblGrid>
              <a:tr h="637751">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kern="1200" dirty="0">
                          <a:solidFill>
                            <a:schemeClr val="tx1"/>
                          </a:solidFill>
                          <a:latin typeface="Segoe UI Light" panose="020B0502040204020203" pitchFamily="34" charset="0"/>
                          <a:cs typeface="Segoe UI Light" panose="020B0502040204020203" pitchFamily="34" charset="0"/>
                        </a:rPr>
                        <a:t>Display items in an array using variables </a:t>
                      </a:r>
                      <a:r>
                        <a:rPr lang="en-AU" sz="2400" b="0" kern="1200">
                          <a:solidFill>
                            <a:schemeClr val="tx1"/>
                          </a:solidFill>
                          <a:latin typeface="Segoe UI Light" panose="020B0502040204020203" pitchFamily="34" charset="0"/>
                          <a:cs typeface="Segoe UI Light" panose="020B0502040204020203" pitchFamily="34" charset="0"/>
                        </a:rPr>
                        <a:t>or subexpression</a:t>
                      </a:r>
                      <a:endParaRPr lang="en-AU" sz="2400" b="0" kern="120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48289541"/>
                  </a:ext>
                </a:extLst>
              </a:tr>
              <a:tr h="407179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US" sz="2400" dirty="0">
                          <a:solidFill>
                            <a:srgbClr val="FF0000"/>
                          </a:solidFill>
                          <a:latin typeface="Lucida Console" panose="020B0609040504020204" pitchFamily="49" charset="0"/>
                        </a:rPr>
                        <a:t>$array </a:t>
                      </a:r>
                      <a:r>
                        <a:rPr lang="en-US" sz="2400" dirty="0">
                          <a:solidFill>
                            <a:srgbClr val="F5F5F5"/>
                          </a:solidFill>
                          <a:latin typeface="Lucida Console" panose="020B0609040504020204" pitchFamily="49" charset="0"/>
                        </a:rPr>
                        <a:t>= </a:t>
                      </a:r>
                      <a:r>
                        <a:rPr lang="en-US" sz="2400" dirty="0" err="1">
                          <a:solidFill>
                            <a:srgbClr val="F5F5F5"/>
                          </a:solidFill>
                          <a:latin typeface="Lucida Console" panose="020B0609040504020204" pitchFamily="49" charset="0"/>
                        </a:rPr>
                        <a:t>ConvertFrom</a:t>
                      </a:r>
                      <a:r>
                        <a:rPr lang="en-US" sz="2400" dirty="0">
                          <a:solidFill>
                            <a:srgbClr val="F5F5F5"/>
                          </a:solidFill>
                          <a:latin typeface="Lucida Console" panose="020B0609040504020204" pitchFamily="49" charset="0"/>
                        </a:rPr>
                        <a:t>-Csv "1,2", "</a:t>
                      </a:r>
                      <a:r>
                        <a:rPr lang="en-US" sz="2400" dirty="0" err="1">
                          <a:solidFill>
                            <a:srgbClr val="F5F5F5"/>
                          </a:solidFill>
                          <a:latin typeface="Lucida Console" panose="020B0609040504020204" pitchFamily="49" charset="0"/>
                        </a:rPr>
                        <a:t>First,Second</a:t>
                      </a:r>
                      <a:r>
                        <a:rPr lang="en-US" sz="2400" dirty="0">
                          <a:solidFill>
                            <a:srgbClr val="F5F5F5"/>
                          </a:solidFill>
                          <a:latin typeface="Lucida Console" panose="020B0609040504020204" pitchFamily="49" charset="0"/>
                        </a:rPr>
                        <a:t>"</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 </a:t>
                      </a:r>
                    </a:p>
                    <a:p>
                      <a:r>
                        <a:rPr lang="en-AU" sz="2400" dirty="0">
                          <a:solidFill>
                            <a:srgbClr val="F5F5F5"/>
                          </a:solidFill>
                          <a:latin typeface="Lucida Console" panose="020B0609040504020204" pitchFamily="49" charset="0"/>
                        </a:rPr>
                        <a:t>1     2</a:t>
                      </a:r>
                    </a:p>
                    <a:p>
                      <a:pPr marL="342900" indent="-342900">
                        <a:buFontTx/>
                        <a:buChar char="-"/>
                      </a:pPr>
                      <a:r>
                        <a:rPr lang="en-AU" sz="2400" dirty="0">
                          <a:solidFill>
                            <a:srgbClr val="F5F5F5"/>
                          </a:solidFill>
                          <a:latin typeface="Lucida Console" panose="020B0609040504020204" pitchFamily="49" charset="0"/>
                        </a:rPr>
                        <a:t>    -</a:t>
                      </a:r>
                    </a:p>
                    <a:p>
                      <a:pPr marL="0" indent="0">
                        <a:buFontTx/>
                        <a:buNone/>
                      </a:pPr>
                      <a:r>
                        <a:rPr lang="en-AU" sz="2400" dirty="0">
                          <a:solidFill>
                            <a:srgbClr val="F5F5F5"/>
                          </a:solidFill>
                          <a:latin typeface="Lucida Console" panose="020B0609040504020204" pitchFamily="49" charset="0"/>
                        </a:rPr>
                        <a:t>First second</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AU" sz="2400" dirty="0">
                        <a:solidFill>
                          <a:srgbClr val="F5F5F5"/>
                        </a:solidFill>
                        <a:latin typeface="Lucida Console" panose="020B060904050402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AU" sz="2400" dirty="0">
                          <a:solidFill>
                            <a:srgbClr val="F5F5F5"/>
                          </a:solidFill>
                          <a:latin typeface="Lucida Console" panose="020B0609040504020204" pitchFamily="49" charset="0"/>
                        </a:rPr>
                        <a:t>PS C:\&gt;[</a:t>
                      </a:r>
                      <a:r>
                        <a:rPr lang="en-AU" sz="2400" kern="1200" dirty="0">
                          <a:solidFill>
                            <a:srgbClr val="FFE4C4"/>
                          </a:solidFill>
                          <a:latin typeface="Lucida Console" panose="020B0609040504020204" pitchFamily="49" charset="0"/>
                          <a:ea typeface=""/>
                          <a:cs typeface=""/>
                        </a:rPr>
                        <a:t>int</a:t>
                      </a:r>
                      <a:r>
                        <a:rPr lang="en-AU" sz="2400" dirty="0">
                          <a:solidFill>
                            <a:srgbClr val="F5F5F5"/>
                          </a:solidFill>
                          <a:latin typeface="Lucida Console" panose="020B0609040504020204" pitchFamily="49" charset="0"/>
                        </a:rPr>
                        <a:t>]</a:t>
                      </a:r>
                      <a:r>
                        <a:rPr lang="en-AU" sz="2400" dirty="0">
                          <a:solidFill>
                            <a:srgbClr val="FF4500"/>
                          </a:solidFill>
                          <a:latin typeface="Lucida Console" panose="020B0609040504020204" pitchFamily="49" charset="0"/>
                        </a:rPr>
                        <a:t>$one </a:t>
                      </a:r>
                      <a:r>
                        <a:rPr lang="en-AU" sz="2400" kern="1200" dirty="0">
                          <a:solidFill>
                            <a:srgbClr val="F5F5F5"/>
                          </a:solidFill>
                          <a:latin typeface="Lucida Console" panose="020B0609040504020204" pitchFamily="49" charset="0"/>
                        </a:rPr>
                        <a:t>= “1” </a:t>
                      </a:r>
                    </a:p>
                    <a:p>
                      <a:pPr marL="0" indent="0">
                        <a:buFontTx/>
                        <a:buNone/>
                      </a:pPr>
                      <a:endParaRPr lang="en-AU" sz="2400" dirty="0">
                        <a:solidFill>
                          <a:srgbClr val="F5F5F5"/>
                        </a:solidFill>
                        <a:latin typeface="Lucida Console" panose="020B0609040504020204" pitchFamily="49" charset="0"/>
                      </a:endParaRPr>
                    </a:p>
                    <a:p>
                      <a:pPr marL="0" indent="0">
                        <a:buFontTx/>
                        <a:buNone/>
                      </a:pPr>
                      <a:r>
                        <a:rPr lang="en-AU" sz="2400" dirty="0">
                          <a:solidFill>
                            <a:srgbClr val="F5F5F5"/>
                          </a:solidFill>
                          <a:latin typeface="Lucida Console" panose="020B0609040504020204" pitchFamily="49" charset="0"/>
                        </a:rPr>
                        <a:t>PS </a:t>
                      </a:r>
                      <a:r>
                        <a:rPr lang="en-AU" sz="2400" kern="1200" dirty="0">
                          <a:solidFill>
                            <a:srgbClr val="F5F5F5"/>
                          </a:solidFill>
                          <a:latin typeface="Lucida Console" panose="020B0609040504020204" pitchFamily="49" charset="0"/>
                        </a:rPr>
                        <a:t>C:\&gt;</a:t>
                      </a:r>
                      <a:r>
                        <a:rPr lang="en-AU" sz="2400" kern="1200" dirty="0">
                          <a:solidFill>
                            <a:srgbClr val="FF4500"/>
                          </a:solidFill>
                          <a:latin typeface="Lucida Console" panose="020B0609040504020204" pitchFamily="49" charset="0"/>
                        </a:rPr>
                        <a:t>$array.</a:t>
                      </a:r>
                      <a:r>
                        <a:rPr lang="en-AU" sz="2400" kern="1200" dirty="0">
                          <a:solidFill>
                            <a:srgbClr val="DB7093"/>
                          </a:solidFill>
                          <a:latin typeface="Lucida Console" panose="020B0609040504020204" pitchFamily="49" charset="0"/>
                        </a:rPr>
                        <a:t>"</a:t>
                      </a:r>
                      <a:r>
                        <a:rPr lang="en-AU" sz="2400" kern="1200" dirty="0">
                          <a:solidFill>
                            <a:srgbClr val="FF4500"/>
                          </a:solidFill>
                          <a:latin typeface="Lucida Console" panose="020B0609040504020204" pitchFamily="49" charset="0"/>
                        </a:rPr>
                        <a:t>$one</a:t>
                      </a:r>
                      <a:r>
                        <a:rPr lang="en-AU" sz="2400" kern="1200" dirty="0">
                          <a:solidFill>
                            <a:srgbClr val="DB7093"/>
                          </a:solidFill>
                          <a:latin typeface="Lucida Console" panose="020B0609040504020204" pitchFamily="49" charset="0"/>
                        </a:rPr>
                        <a:t>"</a:t>
                      </a:r>
                    </a:p>
                    <a:p>
                      <a:pPr marL="0" indent="0">
                        <a:buFontTx/>
                        <a:buNone/>
                      </a:pPr>
                      <a:r>
                        <a:rPr lang="en-AU" sz="2400" dirty="0">
                          <a:solidFill>
                            <a:srgbClr val="F5F5F5"/>
                          </a:solidFill>
                          <a:latin typeface="Lucida Console" panose="020B0609040504020204" pitchFamily="49" charset="0"/>
                        </a:rPr>
                        <a:t>First</a:t>
                      </a:r>
                    </a:p>
                    <a:p>
                      <a:pPr marL="0" indent="0">
                        <a:buFontTx/>
                        <a:buNone/>
                      </a:pPr>
                      <a:endParaRPr lang="en-AU" sz="2400" dirty="0">
                        <a:solidFill>
                          <a:srgbClr val="F5F5F5"/>
                        </a:solidFill>
                        <a:latin typeface="Lucida Console" panose="020B060904050402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AU" sz="2400" dirty="0">
                          <a:solidFill>
                            <a:srgbClr val="F5F5F5"/>
                          </a:solidFill>
                          <a:latin typeface="Lucida Console" panose="020B0609040504020204" pitchFamily="49" charset="0"/>
                        </a:rPr>
                        <a:t>PS </a:t>
                      </a:r>
                      <a:r>
                        <a:rPr lang="en-AU" sz="2400" kern="1200" dirty="0">
                          <a:solidFill>
                            <a:srgbClr val="F5F5F5"/>
                          </a:solidFill>
                          <a:latin typeface="Lucida Console" panose="020B0609040504020204" pitchFamily="49" charset="0"/>
                        </a:rPr>
                        <a:t>C:\&gt;</a:t>
                      </a:r>
                      <a:r>
                        <a:rPr lang="en-AU" sz="2400" kern="1200" dirty="0">
                          <a:solidFill>
                            <a:srgbClr val="FF4500"/>
                          </a:solidFill>
                          <a:latin typeface="Lucida Console" panose="020B0609040504020204" pitchFamily="49" charset="0"/>
                        </a:rPr>
                        <a:t>$array.</a:t>
                      </a:r>
                      <a:r>
                        <a:rPr lang="en-AU" sz="2400" kern="1200" dirty="0">
                          <a:solidFill>
                            <a:srgbClr val="DB7093"/>
                          </a:solidFill>
                          <a:latin typeface="Lucida Console" panose="020B0609040504020204" pitchFamily="49" charset="0"/>
                        </a:rPr>
                        <a:t>“$(</a:t>
                      </a:r>
                      <a:r>
                        <a:rPr lang="en-AU" sz="2400" kern="1200" dirty="0">
                          <a:solidFill>
                            <a:srgbClr val="FF4500"/>
                          </a:solidFill>
                          <a:latin typeface="Lucida Console" panose="020B0609040504020204" pitchFamily="49" charset="0"/>
                        </a:rPr>
                        <a:t>$one</a:t>
                      </a:r>
                      <a:r>
                        <a:rPr lang="en-AU" sz="2400" kern="1200" dirty="0">
                          <a:solidFill>
                            <a:srgbClr val="F5F5F5"/>
                          </a:solidFill>
                          <a:latin typeface="Lucida Console" panose="020B0609040504020204" pitchFamily="49" charset="0"/>
                        </a:rPr>
                        <a:t>+</a:t>
                      </a:r>
                      <a:r>
                        <a:rPr lang="en-AU" sz="2400" kern="1200" dirty="0">
                          <a:solidFill>
                            <a:srgbClr val="FF4500"/>
                          </a:solidFill>
                          <a:latin typeface="Lucida Console" panose="020B0609040504020204" pitchFamily="49" charset="0"/>
                        </a:rPr>
                        <a:t>$one</a:t>
                      </a:r>
                      <a:r>
                        <a:rPr lang="en-AU" sz="2400" kern="1200" dirty="0">
                          <a:solidFill>
                            <a:srgbClr val="DB7093"/>
                          </a:solidFill>
                          <a:latin typeface="Lucida Console" panose="020B0609040504020204" pitchFamily="49" charset="0"/>
                        </a:rPr>
                        <a:t>)"</a:t>
                      </a:r>
                    </a:p>
                    <a:p>
                      <a:pPr marL="0" indent="0">
                        <a:buFontTx/>
                        <a:buNone/>
                      </a:pPr>
                      <a:r>
                        <a:rPr lang="en-AU" sz="2400" dirty="0">
                          <a:solidFill>
                            <a:srgbClr val="F5F5F5"/>
                          </a:solidFill>
                          <a:latin typeface="Lucida Console" panose="020B0609040504020204" pitchFamily="49" charset="0"/>
                        </a:rPr>
                        <a:t>Second</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61816693"/>
                  </a:ext>
                </a:extLst>
              </a:tr>
            </a:tbl>
          </a:graphicData>
        </a:graphic>
      </p:graphicFrame>
    </p:spTree>
    <p:extLst>
      <p:ext uri="{BB962C8B-B14F-4D97-AF65-F5344CB8AC3E}">
        <p14:creationId xmlns:p14="http://schemas.microsoft.com/office/powerpoint/2010/main" val="937220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EAE9-A7CB-4760-AF7C-96CD2AC63F13}"/>
              </a:ext>
            </a:extLst>
          </p:cNvPr>
          <p:cNvSpPr>
            <a:spLocks noGrp="1"/>
          </p:cNvSpPr>
          <p:nvPr>
            <p:ph type="title"/>
          </p:nvPr>
        </p:nvSpPr>
        <p:spPr/>
        <p:txBody>
          <a:bodyPr>
            <a:normAutofit/>
          </a:bodyPr>
          <a:lstStyle/>
          <a:p>
            <a:r>
              <a:rPr lang="en-AU" dirty="0"/>
              <a:t>Determine Number of Items </a:t>
            </a:r>
            <a:r>
              <a:rPr lang="en-AU"/>
              <a:t>in Array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268452641"/>
              </p:ext>
            </p:extLst>
          </p:nvPr>
        </p:nvGraphicFramePr>
        <p:xfrm>
          <a:off x="1534304" y="2133600"/>
          <a:ext cx="9125711" cy="2743200"/>
        </p:xfrm>
        <a:graphic>
          <a:graphicData uri="http://schemas.openxmlformats.org/drawingml/2006/table">
            <a:tbl>
              <a:tblPr firstRow="1" bandRow="1"/>
              <a:tblGrid>
                <a:gridCol w="9125711">
                  <a:extLst>
                    <a:ext uri="{9D8B030D-6E8A-4147-A177-3AD203B41FA5}">
                      <a16:colId xmlns:a16="http://schemas.microsoft.com/office/drawing/2014/main" val="193117501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Determine the number of items in an array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8783939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array</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Count</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7</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array</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Length</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7</a:t>
                      </a:r>
                    </a:p>
                    <a:p>
                      <a:endParaRPr lang="en-AU" sz="24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94246305"/>
                  </a:ext>
                </a:extLst>
              </a:tr>
            </a:tbl>
          </a:graphicData>
        </a:graphic>
      </p:graphicFrame>
    </p:spTree>
    <p:extLst>
      <p:ext uri="{BB962C8B-B14F-4D97-AF65-F5344CB8AC3E}">
        <p14:creationId xmlns:p14="http://schemas.microsoft.com/office/powerpoint/2010/main" val="28085094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name="HIDDEN - Slide55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Accessing Array Items</a:t>
            </a:r>
            <a:endParaRPr lang="en-US" sz="3600" dirty="0">
              <a:solidFill>
                <a:schemeClr val="tx1"/>
              </a:solidFill>
            </a:endParaRPr>
          </a:p>
        </p:txBody>
      </p:sp>
    </p:spTree>
    <p:extLst>
      <p:ext uri="{BB962C8B-B14F-4D97-AF65-F5344CB8AC3E}">
        <p14:creationId xmlns:p14="http://schemas.microsoft.com/office/powerpoint/2010/main" val="9579212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name="HIDDEN - Slide559">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15596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HIDDEN - Slide56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Adding and Modifying Array Items</a:t>
            </a:r>
            <a:endParaRPr lang="en-US" dirty="0"/>
          </a:p>
        </p:txBody>
      </p:sp>
    </p:spTree>
    <p:extLst>
      <p:ext uri="{BB962C8B-B14F-4D97-AF65-F5344CB8AC3E}">
        <p14:creationId xmlns:p14="http://schemas.microsoft.com/office/powerpoint/2010/main" val="35921691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383DED-6225-4484-8372-68958BCDAC04}"/>
              </a:ext>
            </a:extLst>
          </p:cNvPr>
          <p:cNvSpPr>
            <a:spLocks noGrp="1"/>
          </p:cNvSpPr>
          <p:nvPr>
            <p:ph type="title"/>
          </p:nvPr>
        </p:nvSpPr>
        <p:spPr/>
        <p:txBody>
          <a:bodyPr>
            <a:normAutofit/>
          </a:bodyPr>
          <a:lstStyle/>
          <a:p>
            <a:r>
              <a:rPr lang="en-AU"/>
              <a:t>Adding Items </a:t>
            </a:r>
            <a:r>
              <a:rPr lang="en-AU" dirty="0"/>
              <a:t>to an Array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90878427"/>
              </p:ext>
            </p:extLst>
          </p:nvPr>
        </p:nvGraphicFramePr>
        <p:xfrm>
          <a:off x="1295400" y="1371600"/>
          <a:ext cx="8808276" cy="4572000"/>
        </p:xfrm>
        <a:graphic>
          <a:graphicData uri="http://schemas.openxmlformats.org/drawingml/2006/table">
            <a:tbl>
              <a:tblPr firstRow="1" bandRow="1"/>
              <a:tblGrid>
                <a:gridCol w="8808276">
                  <a:extLst>
                    <a:ext uri="{9D8B030D-6E8A-4147-A177-3AD203B41FA5}">
                      <a16:colId xmlns:a16="http://schemas.microsoft.com/office/drawing/2014/main" val="96981071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Adding items to an array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61905445"/>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999</a:t>
                      </a:r>
                    </a:p>
                    <a:p>
                      <a:endParaRPr lang="en-AU" sz="2400" dirty="0">
                        <a:solidFill>
                          <a:srgbClr val="FFE4C4"/>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 </a:t>
                      </a:r>
                    </a:p>
                    <a:p>
                      <a:r>
                        <a:rPr lang="en-AU" sz="2400" dirty="0">
                          <a:solidFill>
                            <a:srgbClr val="F5F5F5"/>
                          </a:solidFill>
                          <a:latin typeface="Lucida Console" panose="020B0609040504020204" pitchFamily="49" charset="0"/>
                        </a:rPr>
                        <a:t>22</a:t>
                      </a:r>
                    </a:p>
                    <a:p>
                      <a:r>
                        <a:rPr lang="en-AU" sz="2400" dirty="0">
                          <a:solidFill>
                            <a:srgbClr val="F5F5F5"/>
                          </a:solidFill>
                          <a:latin typeface="Lucida Console" panose="020B0609040504020204" pitchFamily="49" charset="0"/>
                        </a:rPr>
                        <a:t>5</a:t>
                      </a:r>
                    </a:p>
                    <a:p>
                      <a:r>
                        <a:rPr lang="en-AU" sz="2400" dirty="0">
                          <a:solidFill>
                            <a:srgbClr val="F5F5F5"/>
                          </a:solidFill>
                          <a:latin typeface="Lucida Console" panose="020B0609040504020204" pitchFamily="49" charset="0"/>
                        </a:rPr>
                        <a:t>10</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999</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63041170"/>
                  </a:ext>
                </a:extLst>
              </a:tr>
            </a:tbl>
          </a:graphicData>
        </a:graphic>
      </p:graphicFrame>
      <p:sp>
        <p:nvSpPr>
          <p:cNvPr id="2" name="Rectangle 1"/>
          <p:cNvSpPr/>
          <p:nvPr/>
        </p:nvSpPr>
        <p:spPr>
          <a:xfrm>
            <a:off x="1066800" y="5469466"/>
            <a:ext cx="1080120" cy="504056"/>
          </a:xfrm>
          <a:prstGeom prst="rect">
            <a:avLst/>
          </a:prstGeom>
          <a:noFill/>
          <a:ln w="28575">
            <a:solidFill>
              <a:srgbClr val="FF3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220799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1F5679-49B5-40DB-A160-821A62301AEF}"/>
              </a:ext>
            </a:extLst>
          </p:cNvPr>
          <p:cNvSpPr>
            <a:spLocks noGrp="1"/>
          </p:cNvSpPr>
          <p:nvPr>
            <p:ph type="title"/>
          </p:nvPr>
        </p:nvSpPr>
        <p:spPr/>
        <p:txBody>
          <a:bodyPr>
            <a:normAutofit/>
          </a:bodyPr>
          <a:lstStyle/>
          <a:p>
            <a:r>
              <a:rPr lang="en-AU" dirty="0"/>
              <a:t>Manipulating Items in an Array</a:t>
            </a:r>
            <a:endParaRPr lang="en-US" dirty="0"/>
          </a:p>
        </p:txBody>
      </p:sp>
      <p:graphicFrame>
        <p:nvGraphicFramePr>
          <p:cNvPr id="10" name="Table 9"/>
          <p:cNvGraphicFramePr>
            <a:graphicFrameLocks noGrp="1"/>
          </p:cNvGraphicFramePr>
          <p:nvPr>
            <p:extLst/>
          </p:nvPr>
        </p:nvGraphicFramePr>
        <p:xfrm>
          <a:off x="1400536" y="1189176"/>
          <a:ext cx="4464496" cy="4937760"/>
        </p:xfrm>
        <a:graphic>
          <a:graphicData uri="http://schemas.openxmlformats.org/drawingml/2006/table">
            <a:tbl>
              <a:tblPr firstRow="1" bandRow="1"/>
              <a:tblGrid>
                <a:gridCol w="4464496">
                  <a:extLst>
                    <a:ext uri="{9D8B030D-6E8A-4147-A177-3AD203B41FA5}">
                      <a16:colId xmlns:a16="http://schemas.microsoft.com/office/drawing/2014/main" val="3634680812"/>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Manipulating</a:t>
                      </a:r>
                      <a:r>
                        <a:rPr lang="en-AU" sz="2400" b="0" baseline="0" dirty="0">
                          <a:solidFill>
                            <a:schemeClr val="tx1"/>
                          </a:solidFill>
                          <a:latin typeface="Segoe UI Light" panose="020B0502040204020203" pitchFamily="34" charset="0"/>
                          <a:cs typeface="Segoe UI Light" panose="020B0502040204020203" pitchFamily="34" charset="0"/>
                        </a:rPr>
                        <a:t> </a:t>
                      </a:r>
                      <a:r>
                        <a:rPr lang="en-AU" sz="2400" b="0" dirty="0">
                          <a:solidFill>
                            <a:schemeClr val="tx1"/>
                          </a:solidFill>
                          <a:latin typeface="Segoe UI Light" panose="020B0502040204020203" pitchFamily="34" charset="0"/>
                          <a:cs typeface="Segoe UI Light" panose="020B0502040204020203" pitchFamily="34" charset="0"/>
                        </a:rPr>
                        <a:t>items in an array – Using assignment operator</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662988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0</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100 </a:t>
                      </a:r>
                    </a:p>
                    <a:p>
                      <a:endParaRPr lang="en-AU" sz="2400" dirty="0">
                        <a:solidFill>
                          <a:srgbClr val="FFE4C4"/>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 </a:t>
                      </a:r>
                    </a:p>
                    <a:p>
                      <a:r>
                        <a:rPr lang="en-AU" sz="2400" dirty="0">
                          <a:solidFill>
                            <a:srgbClr val="F5F5F5"/>
                          </a:solidFill>
                          <a:latin typeface="Lucida Console" panose="020B0609040504020204" pitchFamily="49" charset="0"/>
                        </a:rPr>
                        <a:t>100</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10</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22</a:t>
                      </a:r>
                    </a:p>
                    <a:p>
                      <a:r>
                        <a:rPr lang="en-AU" sz="2400" dirty="0">
                          <a:solidFill>
                            <a:srgbClr val="F5F5F5"/>
                          </a:solidFill>
                          <a:latin typeface="Lucida Console" panose="020B0609040504020204" pitchFamily="49" charset="0"/>
                        </a:rPr>
                        <a:t>999</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91469096"/>
                  </a:ext>
                </a:extLst>
              </a:tr>
            </a:tbl>
          </a:graphicData>
        </a:graphic>
      </p:graphicFrame>
      <p:sp>
        <p:nvSpPr>
          <p:cNvPr id="2" name="Rectangle 1"/>
          <p:cNvSpPr/>
          <p:nvPr/>
        </p:nvSpPr>
        <p:spPr>
          <a:xfrm>
            <a:off x="1400536" y="3089920"/>
            <a:ext cx="839291" cy="432048"/>
          </a:xfrm>
          <a:prstGeom prst="rect">
            <a:avLst/>
          </a:prstGeom>
          <a:noFill/>
          <a:ln w="44450">
            <a:solidFill>
              <a:srgbClr val="FF3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aphicFrame>
        <p:nvGraphicFramePr>
          <p:cNvPr id="6" name="Table 5"/>
          <p:cNvGraphicFramePr>
            <a:graphicFrameLocks noGrp="1"/>
          </p:cNvGraphicFramePr>
          <p:nvPr>
            <p:extLst/>
          </p:nvPr>
        </p:nvGraphicFramePr>
        <p:xfrm>
          <a:off x="6532051" y="1189176"/>
          <a:ext cx="4896544" cy="4937760"/>
        </p:xfrm>
        <a:graphic>
          <a:graphicData uri="http://schemas.openxmlformats.org/drawingml/2006/table">
            <a:tbl>
              <a:tblPr firstRow="1" bandRow="1"/>
              <a:tblGrid>
                <a:gridCol w="4896544">
                  <a:extLst>
                    <a:ext uri="{9D8B030D-6E8A-4147-A177-3AD203B41FA5}">
                      <a16:colId xmlns:a16="http://schemas.microsoft.com/office/drawing/2014/main" val="314349013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Manipulating</a:t>
                      </a:r>
                      <a:r>
                        <a:rPr lang="en-AU" sz="2400" b="0" baseline="0" dirty="0">
                          <a:solidFill>
                            <a:schemeClr val="tx1"/>
                          </a:solidFill>
                          <a:latin typeface="Segoe UI Light" panose="020B0502040204020203" pitchFamily="34" charset="0"/>
                          <a:cs typeface="Segoe UI Light" panose="020B0502040204020203" pitchFamily="34" charset="0"/>
                        </a:rPr>
                        <a:t> </a:t>
                      </a:r>
                      <a:r>
                        <a:rPr lang="en-AU" sz="2400" b="0" dirty="0">
                          <a:solidFill>
                            <a:schemeClr val="tx1"/>
                          </a:solidFill>
                          <a:latin typeface="Segoe UI Light" panose="020B0502040204020203" pitchFamily="34" charset="0"/>
                          <a:cs typeface="Segoe UI Light" panose="020B0502040204020203" pitchFamily="34" charset="0"/>
                        </a:rPr>
                        <a:t>items in an array – Using array “</a:t>
                      </a:r>
                      <a:r>
                        <a:rPr lang="en-AU" sz="2400" b="0">
                          <a:solidFill>
                            <a:schemeClr val="tx1"/>
                          </a:solidFill>
                          <a:latin typeface="Segoe UI Light" panose="020B0502040204020203" pitchFamily="34" charset="0"/>
                          <a:cs typeface="Segoe UI Light" panose="020B0502040204020203" pitchFamily="34" charset="0"/>
                        </a:rPr>
                        <a:t>Set” method</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85123738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array</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Set</a:t>
                      </a:r>
                      <a:r>
                        <a:rPr lang="en-AU" sz="2400" dirty="0">
                          <a:solidFill>
                            <a:srgbClr val="F5F5F5"/>
                          </a:solidFill>
                          <a:latin typeface="Lucida Console" panose="020B0609040504020204" pitchFamily="49" charset="0"/>
                        </a:rPr>
                        <a:t>(</a:t>
                      </a:r>
                      <a:r>
                        <a:rPr lang="en-AU" sz="2400" dirty="0">
                          <a:solidFill>
                            <a:srgbClr val="FFE4C4"/>
                          </a:solidFill>
                          <a:latin typeface="Lucida Console" panose="020B0609040504020204" pitchFamily="49" charset="0"/>
                        </a:rPr>
                        <a:t>0</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200</a:t>
                      </a:r>
                      <a:r>
                        <a:rPr lang="en-AU" sz="2400" dirty="0">
                          <a:solidFill>
                            <a:srgbClr val="F5F5F5"/>
                          </a:solidFill>
                          <a:latin typeface="Lucida Console" panose="020B0609040504020204" pitchFamily="49" charset="0"/>
                        </a:rPr>
                        <a:t>) </a:t>
                      </a:r>
                    </a:p>
                    <a:p>
                      <a:endParaRPr lang="en-AU" sz="2400" dirty="0">
                        <a:solidFill>
                          <a:srgbClr val="FFE4C4"/>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 </a:t>
                      </a:r>
                    </a:p>
                    <a:p>
                      <a:r>
                        <a:rPr lang="en-AU" sz="2400" dirty="0">
                          <a:solidFill>
                            <a:srgbClr val="F5F5F5"/>
                          </a:solidFill>
                          <a:latin typeface="Lucida Console" panose="020B0609040504020204" pitchFamily="49" charset="0"/>
                        </a:rPr>
                        <a:t>200</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10</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22</a:t>
                      </a:r>
                    </a:p>
                    <a:p>
                      <a:r>
                        <a:rPr lang="en-AU" sz="2400" dirty="0">
                          <a:solidFill>
                            <a:srgbClr val="F5F5F5"/>
                          </a:solidFill>
                          <a:latin typeface="Lucida Console" panose="020B0609040504020204" pitchFamily="49" charset="0"/>
                        </a:rPr>
                        <a:t>999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68335553"/>
                  </a:ext>
                </a:extLst>
              </a:tr>
            </a:tbl>
          </a:graphicData>
        </a:graphic>
      </p:graphicFrame>
      <p:sp>
        <p:nvSpPr>
          <p:cNvPr id="7" name="Rectangle 6"/>
          <p:cNvSpPr/>
          <p:nvPr/>
        </p:nvSpPr>
        <p:spPr>
          <a:xfrm>
            <a:off x="6532051" y="3089920"/>
            <a:ext cx="839291" cy="432048"/>
          </a:xfrm>
          <a:prstGeom prst="rect">
            <a:avLst/>
          </a:prstGeom>
          <a:noFill/>
          <a:ln w="44450">
            <a:solidFill>
              <a:srgbClr val="FF3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123666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HIDDEN - Slide56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Adding and Modifying Array Objects</a:t>
            </a:r>
            <a:endParaRPr lang="en-US" sz="3600" dirty="0">
              <a:solidFill>
                <a:schemeClr val="tx1"/>
              </a:solidFill>
            </a:endParaRPr>
          </a:p>
        </p:txBody>
      </p:sp>
    </p:spTree>
    <p:extLst>
      <p:ext uri="{BB962C8B-B14F-4D97-AF65-F5344CB8AC3E}">
        <p14:creationId xmlns:p14="http://schemas.microsoft.com/office/powerpoint/2010/main" val="37099423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HIDDEN - Slide56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Sorting Arrays</a:t>
            </a:r>
            <a:endParaRPr lang="en-US" dirty="0"/>
          </a:p>
        </p:txBody>
      </p:sp>
    </p:spTree>
    <p:extLst>
      <p:ext uri="{BB962C8B-B14F-4D97-AF65-F5344CB8AC3E}">
        <p14:creationId xmlns:p14="http://schemas.microsoft.com/office/powerpoint/2010/main" val="210606240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PowerShell’s Five Loops</a:t>
            </a:r>
            <a:endParaRPr lang="en-US" dirty="0"/>
          </a:p>
        </p:txBody>
      </p:sp>
      <p:sp>
        <p:nvSpPr>
          <p:cNvPr id="5" name="Text Placeholder 4">
            <a:extLst>
              <a:ext uri="{FF2B5EF4-FFF2-40B4-BE49-F238E27FC236}">
                <a16:creationId xmlns:a16="http://schemas.microsoft.com/office/drawing/2014/main" id="{F5EF3222-5A1E-49FA-AA2F-47A97FBCA622}"/>
              </a:ext>
            </a:extLst>
          </p:cNvPr>
          <p:cNvSpPr>
            <a:spLocks noGrp="1"/>
          </p:cNvSpPr>
          <p:nvPr>
            <p:ph type="body" sz="quarter" idx="10"/>
          </p:nvPr>
        </p:nvSpPr>
        <p:spPr>
          <a:xfrm>
            <a:off x="269239" y="1189177"/>
            <a:ext cx="11653523" cy="294234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Loops control the flow of code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Loops can work based on iteration or on objects from a collection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335324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AE75-AAFE-42C5-8E37-499F71FEAE76}"/>
              </a:ext>
            </a:extLst>
          </p:cNvPr>
          <p:cNvSpPr>
            <a:spLocks noGrp="1"/>
          </p:cNvSpPr>
          <p:nvPr>
            <p:ph type="title"/>
          </p:nvPr>
        </p:nvSpPr>
        <p:spPr/>
        <p:txBody>
          <a:bodyPr>
            <a:normAutofit/>
          </a:bodyPr>
          <a:lstStyle/>
          <a:p>
            <a:r>
              <a:rPr lang="en-AU" dirty="0"/>
              <a:t>Sorting Array Display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728988086"/>
              </p:ext>
            </p:extLst>
          </p:nvPr>
        </p:nvGraphicFramePr>
        <p:xfrm>
          <a:off x="1478061" y="1447800"/>
          <a:ext cx="9238198" cy="4279900"/>
        </p:xfrm>
        <a:graphic>
          <a:graphicData uri="http://schemas.openxmlformats.org/drawingml/2006/table">
            <a:tbl>
              <a:tblPr firstRow="1" bandRow="1"/>
              <a:tblGrid>
                <a:gridCol w="9238198">
                  <a:extLst>
                    <a:ext uri="{9D8B030D-6E8A-4147-A177-3AD203B41FA5}">
                      <a16:colId xmlns:a16="http://schemas.microsoft.com/office/drawing/2014/main" val="1412370955"/>
                    </a:ext>
                  </a:extLst>
                </a:gridCol>
              </a:tblGrid>
              <a:tr h="509512">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Sort-Object only sorts the console output –</a:t>
                      </a:r>
                      <a:r>
                        <a:rPr lang="en-AU" sz="2400" b="0" baseline="0" dirty="0">
                          <a:solidFill>
                            <a:schemeClr val="tx1"/>
                          </a:solidFill>
                          <a:latin typeface="Segoe UI Light" panose="020B0502040204020203" pitchFamily="34" charset="0"/>
                          <a:cs typeface="Segoe UI Light" panose="020B0502040204020203" pitchFamily="34" charset="0"/>
                        </a:rPr>
                        <a:t> Array order is not changed</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55376334"/>
                  </a:ext>
                </a:extLst>
              </a:tr>
              <a:tr h="377038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Sort-Object</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–Descending</a:t>
                      </a:r>
                    </a:p>
                    <a:p>
                      <a:r>
                        <a:rPr lang="en-AU" sz="2400" dirty="0">
                          <a:solidFill>
                            <a:srgbClr val="F5F5F5"/>
                          </a:solidFill>
                          <a:latin typeface="Lucida Console" panose="020B0609040504020204" pitchFamily="49" charset="0"/>
                        </a:rPr>
                        <a:t>999</a:t>
                      </a:r>
                    </a:p>
                    <a:p>
                      <a:r>
                        <a:rPr lang="en-AU" sz="2400" dirty="0">
                          <a:solidFill>
                            <a:srgbClr val="F5F5F5"/>
                          </a:solidFill>
                          <a:latin typeface="Lucida Console" panose="020B0609040504020204" pitchFamily="49" charset="0"/>
                        </a:rPr>
                        <a:t>22</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10</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5</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13808825"/>
                  </a:ext>
                </a:extLst>
              </a:tr>
            </a:tbl>
          </a:graphicData>
        </a:graphic>
      </p:graphicFrame>
    </p:spTree>
    <p:extLst>
      <p:ext uri="{BB962C8B-B14F-4D97-AF65-F5344CB8AC3E}">
        <p14:creationId xmlns:p14="http://schemas.microsoft.com/office/powerpoint/2010/main" val="16151487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EF0E-34EE-4C0F-80BA-4EC7EF56C11A}"/>
              </a:ext>
            </a:extLst>
          </p:cNvPr>
          <p:cNvSpPr>
            <a:spLocks noGrp="1"/>
          </p:cNvSpPr>
          <p:nvPr>
            <p:ph type="title"/>
          </p:nvPr>
        </p:nvSpPr>
        <p:spPr/>
        <p:txBody>
          <a:bodyPr>
            <a:normAutofit/>
          </a:bodyPr>
          <a:lstStyle/>
          <a:p>
            <a:r>
              <a:rPr lang="en-AU" dirty="0"/>
              <a:t>Sorting Array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30523233"/>
              </p:ext>
            </p:extLst>
          </p:nvPr>
        </p:nvGraphicFramePr>
        <p:xfrm>
          <a:off x="1453563" y="1371600"/>
          <a:ext cx="9287193" cy="4597400"/>
        </p:xfrm>
        <a:graphic>
          <a:graphicData uri="http://schemas.openxmlformats.org/drawingml/2006/table">
            <a:tbl>
              <a:tblPr firstRow="1" bandRow="1"/>
              <a:tblGrid>
                <a:gridCol w="9287193">
                  <a:extLst>
                    <a:ext uri="{9D8B030D-6E8A-4147-A177-3AD203B41FA5}">
                      <a16:colId xmlns:a16="http://schemas.microsoft.com/office/drawing/2014/main" val="2894781256"/>
                    </a:ext>
                  </a:extLst>
                </a:gridCol>
              </a:tblGrid>
              <a:tr h="499717">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Array Type Static Method Sort changes item</a:t>
                      </a:r>
                      <a:r>
                        <a:rPr lang="en-AU" sz="2400" b="0" baseline="0" dirty="0">
                          <a:solidFill>
                            <a:schemeClr val="tx1"/>
                          </a:solidFill>
                          <a:latin typeface="Segoe UI Light" panose="020B0502040204020203" pitchFamily="34" charset="0"/>
                          <a:cs typeface="Segoe UI Light" panose="020B0502040204020203" pitchFamily="34" charset="0"/>
                        </a:rPr>
                        <a:t> order</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65037052"/>
                  </a:ext>
                </a:extLst>
              </a:tr>
              <a:tr h="409768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D3D3D3"/>
                          </a:solidFill>
                          <a:latin typeface="Lucida Console" panose="020B0609040504020204" pitchFamily="49" charset="0"/>
                        </a:rPr>
                        <a:t>[</a:t>
                      </a:r>
                      <a:r>
                        <a:rPr lang="en-AU" sz="2400" dirty="0">
                          <a:solidFill>
                            <a:srgbClr val="8FBC8F"/>
                          </a:solidFill>
                          <a:latin typeface="Lucida Console" panose="020B0609040504020204" pitchFamily="49" charset="0"/>
                        </a:rPr>
                        <a:t>array</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Sort(</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myarray</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myarray</a:t>
                      </a:r>
                      <a:r>
                        <a:rPr lang="en-AU" sz="2400" dirty="0">
                          <a:solidFill>
                            <a:srgbClr val="FF4500"/>
                          </a:solidFill>
                          <a:latin typeface="Lucida Console" panose="020B0609040504020204" pitchFamily="49" charset="0"/>
                        </a:rPr>
                        <a:t> </a:t>
                      </a:r>
                    </a:p>
                    <a:p>
                      <a:r>
                        <a:rPr lang="en-AU" sz="2400" dirty="0">
                          <a:solidFill>
                            <a:srgbClr val="F5F5F5"/>
                          </a:solidFill>
                          <a:latin typeface="Lucida Console" panose="020B0609040504020204" pitchFamily="49" charset="0"/>
                        </a:rPr>
                        <a:t>5</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8</a:t>
                      </a:r>
                    </a:p>
                    <a:p>
                      <a:r>
                        <a:rPr lang="en-AU" sz="2400" dirty="0">
                          <a:solidFill>
                            <a:srgbClr val="F5F5F5"/>
                          </a:solidFill>
                          <a:latin typeface="Lucida Console" panose="020B0609040504020204" pitchFamily="49" charset="0"/>
                        </a:rPr>
                        <a:t>9</a:t>
                      </a:r>
                    </a:p>
                    <a:p>
                      <a:r>
                        <a:rPr lang="en-AU" sz="2400" dirty="0">
                          <a:solidFill>
                            <a:srgbClr val="F5F5F5"/>
                          </a:solidFill>
                          <a:latin typeface="Lucida Console" panose="020B0609040504020204" pitchFamily="49" charset="0"/>
                        </a:rPr>
                        <a:t>10</a:t>
                      </a:r>
                    </a:p>
                    <a:p>
                      <a:r>
                        <a:rPr lang="en-AU" sz="2400" dirty="0">
                          <a:solidFill>
                            <a:srgbClr val="F5F5F5"/>
                          </a:solidFill>
                          <a:latin typeface="Lucida Console" panose="020B0609040504020204" pitchFamily="49" charset="0"/>
                        </a:rPr>
                        <a:t>12</a:t>
                      </a:r>
                    </a:p>
                    <a:p>
                      <a:r>
                        <a:rPr lang="en-AU" sz="2400" dirty="0">
                          <a:solidFill>
                            <a:srgbClr val="F5F5F5"/>
                          </a:solidFill>
                          <a:latin typeface="Lucida Console" panose="020B0609040504020204" pitchFamily="49" charset="0"/>
                        </a:rPr>
                        <a:t>22</a:t>
                      </a:r>
                    </a:p>
                    <a:p>
                      <a:r>
                        <a:rPr lang="en-AU" sz="2400" dirty="0">
                          <a:solidFill>
                            <a:srgbClr val="F5F5F5"/>
                          </a:solidFill>
                          <a:latin typeface="Lucida Console" panose="020B0609040504020204" pitchFamily="49" charset="0"/>
                        </a:rPr>
                        <a:t>999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672296696"/>
                  </a:ext>
                </a:extLst>
              </a:tr>
            </a:tbl>
          </a:graphicData>
        </a:graphic>
      </p:graphicFrame>
    </p:spTree>
    <p:extLst>
      <p:ext uri="{BB962C8B-B14F-4D97-AF65-F5344CB8AC3E}">
        <p14:creationId xmlns:p14="http://schemas.microsoft.com/office/powerpoint/2010/main" val="25249736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HIDDEN - Slide56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Determine Array Object Members</a:t>
            </a:r>
            <a:endParaRPr lang="en-US" dirty="0"/>
          </a:p>
        </p:txBody>
      </p:sp>
    </p:spTree>
    <p:extLst>
      <p:ext uri="{BB962C8B-B14F-4D97-AF65-F5344CB8AC3E}">
        <p14:creationId xmlns:p14="http://schemas.microsoft.com/office/powerpoint/2010/main" val="32376525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BCE8-D4BD-4512-B8F5-77698BDC470D}"/>
              </a:ext>
            </a:extLst>
          </p:cNvPr>
          <p:cNvSpPr>
            <a:spLocks noGrp="1"/>
          </p:cNvSpPr>
          <p:nvPr>
            <p:ph type="title"/>
          </p:nvPr>
        </p:nvSpPr>
        <p:spPr/>
        <p:txBody>
          <a:bodyPr>
            <a:normAutofit/>
          </a:bodyPr>
          <a:lstStyle/>
          <a:p>
            <a:r>
              <a:rPr lang="en-AU" dirty="0"/>
              <a:t>Determine Array </a:t>
            </a:r>
            <a:r>
              <a:rPr lang="en-AU"/>
              <a:t>Object Members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200126305"/>
              </p:ext>
            </p:extLst>
          </p:nvPr>
        </p:nvGraphicFramePr>
        <p:xfrm>
          <a:off x="1745797" y="1905000"/>
          <a:ext cx="8700406" cy="3474720"/>
        </p:xfrm>
        <a:graphic>
          <a:graphicData uri="http://schemas.openxmlformats.org/drawingml/2006/table">
            <a:tbl>
              <a:tblPr firstRow="1" bandRow="1"/>
              <a:tblGrid>
                <a:gridCol w="8700406">
                  <a:extLst>
                    <a:ext uri="{9D8B030D-6E8A-4147-A177-3AD203B41FA5}">
                      <a16:colId xmlns:a16="http://schemas.microsoft.com/office/drawing/2014/main" val="73197594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kern="1200" dirty="0">
                          <a:solidFill>
                            <a:schemeClr val="tx1"/>
                          </a:solidFill>
                          <a:latin typeface="Segoe UI Light" panose="020B0502040204020203" pitchFamily="34" charset="0"/>
                          <a:cs typeface="Segoe UI Light" panose="020B0502040204020203" pitchFamily="34" charset="0"/>
                        </a:rPr>
                        <a:t>Piping to Get-Member discovers item members – Not array members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1644899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$array</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Get-Member </a:t>
                      </a:r>
                    </a:p>
                    <a:p>
                      <a:r>
                        <a:rPr lang="en-AU" sz="2400" dirty="0">
                          <a:solidFill>
                            <a:schemeClr val="bg1"/>
                          </a:solidFill>
                          <a:latin typeface="Lucida Console" panose="020B0609040504020204" pitchFamily="49" charset="0"/>
                          <a:ea typeface=""/>
                          <a:cs typeface=""/>
                        </a:rPr>
                        <a:t>TypeName: System.Int32</a:t>
                      </a:r>
                    </a:p>
                    <a:p>
                      <a:endParaRPr lang="en-AU" sz="2400" dirty="0">
                        <a:solidFill>
                          <a:schemeClr val="bg1"/>
                        </a:solidFill>
                        <a:latin typeface="Lucida Console" panose="020B0609040504020204" pitchFamily="49" charset="0"/>
                        <a:ea typeface=""/>
                        <a:cs typeface=""/>
                      </a:endParaRPr>
                    </a:p>
                    <a:p>
                      <a:r>
                        <a:rPr lang="en-AU" sz="2400" dirty="0">
                          <a:solidFill>
                            <a:schemeClr val="bg1"/>
                          </a:solidFill>
                          <a:latin typeface="Lucida Console" panose="020B0609040504020204" pitchFamily="49" charset="0"/>
                          <a:ea typeface=""/>
                          <a:cs typeface=""/>
                        </a:rPr>
                        <a:t>Name        </a:t>
                      </a:r>
                      <a:r>
                        <a:rPr lang="en-AU" sz="2400" baseline="0" dirty="0">
                          <a:solidFill>
                            <a:schemeClr val="bg1"/>
                          </a:solidFill>
                          <a:latin typeface="Lucida Console" panose="020B0609040504020204" pitchFamily="49" charset="0"/>
                          <a:ea typeface=""/>
                          <a:cs typeface=""/>
                        </a:rPr>
                        <a:t> </a:t>
                      </a:r>
                      <a:r>
                        <a:rPr lang="en-AU" sz="2400" dirty="0" err="1">
                          <a:solidFill>
                            <a:schemeClr val="bg1"/>
                          </a:solidFill>
                          <a:latin typeface="Lucida Console" panose="020B0609040504020204" pitchFamily="49" charset="0"/>
                          <a:ea typeface=""/>
                          <a:cs typeface=""/>
                        </a:rPr>
                        <a:t>MemberType</a:t>
                      </a:r>
                      <a:r>
                        <a:rPr lang="en-AU" sz="2400" dirty="0">
                          <a:solidFill>
                            <a:schemeClr val="bg1"/>
                          </a:solidFill>
                          <a:latin typeface="Lucida Console" panose="020B0609040504020204" pitchFamily="49" charset="0"/>
                          <a:ea typeface=""/>
                          <a:cs typeface=""/>
                        </a:rPr>
                        <a:t>      Definition</a:t>
                      </a:r>
                    </a:p>
                    <a:p>
                      <a:r>
                        <a:rPr lang="en-AU" sz="2400" dirty="0">
                          <a:solidFill>
                            <a:schemeClr val="bg1"/>
                          </a:solidFill>
                          <a:latin typeface="Lucida Console" panose="020B0609040504020204" pitchFamily="49" charset="0"/>
                          <a:ea typeface=""/>
                          <a:cs typeface=""/>
                        </a:rPr>
                        <a:t>----         ----------     </a:t>
                      </a:r>
                      <a:r>
                        <a:rPr lang="en-AU" sz="2400" baseline="0" dirty="0">
                          <a:solidFill>
                            <a:schemeClr val="bg1"/>
                          </a:solidFill>
                          <a:latin typeface="Lucida Console" panose="020B0609040504020204" pitchFamily="49" charset="0"/>
                          <a:ea typeface=""/>
                          <a:cs typeface=""/>
                        </a:rPr>
                        <a:t> </a:t>
                      </a:r>
                      <a:r>
                        <a:rPr lang="en-AU" sz="2400" dirty="0">
                          <a:solidFill>
                            <a:schemeClr val="bg1"/>
                          </a:solidFill>
                          <a:latin typeface="Lucida Console" panose="020B0609040504020204" pitchFamily="49" charset="0"/>
                          <a:ea typeface=""/>
                          <a:cs typeface=""/>
                        </a:rPr>
                        <a:t>----------</a:t>
                      </a:r>
                    </a:p>
                    <a:p>
                      <a:r>
                        <a:rPr lang="en-AU" sz="2400" dirty="0" err="1">
                          <a:solidFill>
                            <a:schemeClr val="bg1"/>
                          </a:solidFill>
                          <a:latin typeface="Lucida Console" panose="020B0609040504020204" pitchFamily="49" charset="0"/>
                          <a:ea typeface=""/>
                          <a:cs typeface=""/>
                        </a:rPr>
                        <a:t>CompareTo</a:t>
                      </a:r>
                      <a:r>
                        <a:rPr lang="en-AU" sz="2400" dirty="0">
                          <a:solidFill>
                            <a:schemeClr val="bg1"/>
                          </a:solidFill>
                          <a:latin typeface="Lucida Console" panose="020B0609040504020204" pitchFamily="49" charset="0"/>
                          <a:ea typeface=""/>
                          <a:cs typeface=""/>
                        </a:rPr>
                        <a:t>    Method          </a:t>
                      </a:r>
                      <a:r>
                        <a:rPr lang="en-AU" sz="2400" dirty="0" err="1">
                          <a:solidFill>
                            <a:schemeClr val="bg1"/>
                          </a:solidFill>
                          <a:latin typeface="Lucida Console" panose="020B0609040504020204" pitchFamily="49" charset="0"/>
                          <a:ea typeface=""/>
                          <a:cs typeface=""/>
                        </a:rPr>
                        <a:t>int</a:t>
                      </a:r>
                      <a:r>
                        <a:rPr lang="en-AU" sz="2400" dirty="0">
                          <a:solidFill>
                            <a:schemeClr val="bg1"/>
                          </a:solidFill>
                          <a:latin typeface="Lucida Console" panose="020B0609040504020204" pitchFamily="49" charset="0"/>
                          <a:ea typeface=""/>
                          <a:cs typeface=""/>
                        </a:rPr>
                        <a:t> Compare</a:t>
                      </a:r>
                    </a:p>
                    <a:p>
                      <a:r>
                        <a:rPr lang="en-AU" sz="2400" dirty="0">
                          <a:solidFill>
                            <a:schemeClr val="tx1"/>
                          </a:solidFill>
                          <a:latin typeface="Lucida Console" panose="020B0609040504020204" pitchFamily="49" charset="0"/>
                          <a:ea typeface=""/>
                          <a:cs typeface=""/>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55778367"/>
                  </a:ext>
                </a:extLst>
              </a:tr>
            </a:tbl>
          </a:graphicData>
        </a:graphic>
      </p:graphicFrame>
    </p:spTree>
    <p:extLst>
      <p:ext uri="{BB962C8B-B14F-4D97-AF65-F5344CB8AC3E}">
        <p14:creationId xmlns:p14="http://schemas.microsoft.com/office/powerpoint/2010/main" val="15169846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BCE8-D4BD-4512-B8F5-77698BDC470D}"/>
              </a:ext>
            </a:extLst>
          </p:cNvPr>
          <p:cNvSpPr>
            <a:spLocks noGrp="1"/>
          </p:cNvSpPr>
          <p:nvPr>
            <p:ph type="title"/>
          </p:nvPr>
        </p:nvSpPr>
        <p:spPr/>
        <p:txBody>
          <a:bodyPr>
            <a:normAutofit/>
          </a:bodyPr>
          <a:lstStyle/>
          <a:p>
            <a:r>
              <a:rPr lang="en-AU" dirty="0"/>
              <a:t>Determine Array Object Members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86294104"/>
              </p:ext>
            </p:extLst>
          </p:nvPr>
        </p:nvGraphicFramePr>
        <p:xfrm>
          <a:off x="1745797" y="1685257"/>
          <a:ext cx="8700406" cy="3487486"/>
        </p:xfrm>
        <a:graphic>
          <a:graphicData uri="http://schemas.openxmlformats.org/drawingml/2006/table">
            <a:tbl>
              <a:tblPr firstRow="1" bandRow="1"/>
              <a:tblGrid>
                <a:gridCol w="8700406">
                  <a:extLst>
                    <a:ext uri="{9D8B030D-6E8A-4147-A177-3AD203B41FA5}">
                      <a16:colId xmlns:a16="http://schemas.microsoft.com/office/drawing/2014/main" val="731975941"/>
                    </a:ext>
                  </a:extLst>
                </a:gridCol>
              </a:tblGrid>
              <a:tr h="469966">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Use Get-Member –</a:t>
                      </a:r>
                      <a:r>
                        <a:rPr lang="en-AU" sz="2400" b="0" dirty="0" err="1">
                          <a:solidFill>
                            <a:schemeClr val="tx1"/>
                          </a:solidFill>
                          <a:latin typeface="Segoe UI Light" panose="020B0502040204020203" pitchFamily="34" charset="0"/>
                          <a:cs typeface="Segoe UI Light" panose="020B0502040204020203" pitchFamily="34" charset="0"/>
                        </a:rPr>
                        <a:t>Inputobject</a:t>
                      </a:r>
                      <a:r>
                        <a:rPr lang="en-AU" sz="2400" b="0" dirty="0">
                          <a:solidFill>
                            <a:schemeClr val="tx1"/>
                          </a:solidFill>
                          <a:latin typeface="Segoe UI Light" panose="020B0502040204020203" pitchFamily="34" charset="0"/>
                          <a:cs typeface="Segoe UI Light" panose="020B0502040204020203" pitchFamily="34" charset="0"/>
                        </a:rPr>
                        <a:t> parameter to get array members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57870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Get-Member</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a:t>
                      </a:r>
                      <a:r>
                        <a:rPr lang="en-AU" sz="2400" dirty="0" err="1">
                          <a:solidFill>
                            <a:srgbClr val="FFE4B5"/>
                          </a:solidFill>
                          <a:latin typeface="Lucida Console" panose="020B0609040504020204" pitchFamily="49" charset="0"/>
                        </a:rPr>
                        <a:t>InputObject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$array </a:t>
                      </a:r>
                    </a:p>
                    <a:p>
                      <a:r>
                        <a:rPr lang="en-AU" sz="2400" dirty="0">
                          <a:solidFill>
                            <a:schemeClr val="bg1"/>
                          </a:solidFill>
                          <a:latin typeface="Lucida Console" panose="020B0609040504020204" pitchFamily="49" charset="0"/>
                          <a:ea typeface=""/>
                          <a:cs typeface=""/>
                        </a:rPr>
                        <a:t>TypeName: </a:t>
                      </a:r>
                      <a:r>
                        <a:rPr lang="en-AU" sz="2400" dirty="0" err="1">
                          <a:solidFill>
                            <a:schemeClr val="bg1"/>
                          </a:solidFill>
                          <a:latin typeface="Lucida Console" panose="020B0609040504020204" pitchFamily="49" charset="0"/>
                          <a:ea typeface=""/>
                          <a:cs typeface=""/>
                        </a:rPr>
                        <a:t>System.Object</a:t>
                      </a:r>
                      <a:r>
                        <a:rPr lang="en-AU" sz="2400" dirty="0">
                          <a:solidFill>
                            <a:schemeClr val="bg1"/>
                          </a:solidFill>
                          <a:latin typeface="Lucida Console" panose="020B0609040504020204" pitchFamily="49" charset="0"/>
                          <a:ea typeface=""/>
                          <a:cs typeface=""/>
                        </a:rPr>
                        <a:t>[]</a:t>
                      </a:r>
                    </a:p>
                    <a:p>
                      <a:endParaRPr lang="en-AU" sz="2400" dirty="0">
                        <a:solidFill>
                          <a:schemeClr val="bg1"/>
                        </a:solidFill>
                        <a:latin typeface="Lucida Console" panose="020B0609040504020204" pitchFamily="49" charset="0"/>
                        <a:ea typeface=""/>
                        <a:cs typeface=""/>
                      </a:endParaRPr>
                    </a:p>
                    <a:p>
                      <a:r>
                        <a:rPr lang="en-AU" sz="2400" dirty="0">
                          <a:solidFill>
                            <a:schemeClr val="bg1"/>
                          </a:solidFill>
                          <a:latin typeface="Lucida Console" panose="020B0609040504020204" pitchFamily="49" charset="0"/>
                          <a:ea typeface=""/>
                          <a:cs typeface=""/>
                        </a:rPr>
                        <a:t>Name        </a:t>
                      </a:r>
                      <a:r>
                        <a:rPr lang="en-AU" sz="2400" dirty="0" err="1">
                          <a:solidFill>
                            <a:schemeClr val="bg1"/>
                          </a:solidFill>
                          <a:latin typeface="Lucida Console" panose="020B0609040504020204" pitchFamily="49" charset="0"/>
                          <a:ea typeface=""/>
                          <a:cs typeface=""/>
                        </a:rPr>
                        <a:t>MemberType</a:t>
                      </a:r>
                      <a:r>
                        <a:rPr lang="en-AU" sz="2400" dirty="0">
                          <a:solidFill>
                            <a:schemeClr val="bg1"/>
                          </a:solidFill>
                          <a:latin typeface="Lucida Console" panose="020B0609040504020204" pitchFamily="49" charset="0"/>
                          <a:ea typeface=""/>
                          <a:cs typeface=""/>
                        </a:rPr>
                        <a:t>         Definition</a:t>
                      </a:r>
                    </a:p>
                    <a:p>
                      <a:r>
                        <a:rPr lang="en-AU" sz="2400" dirty="0">
                          <a:solidFill>
                            <a:schemeClr val="bg1"/>
                          </a:solidFill>
                          <a:latin typeface="Lucida Console" panose="020B0609040504020204" pitchFamily="49" charset="0"/>
                          <a:ea typeface=""/>
                          <a:cs typeface=""/>
                        </a:rPr>
                        <a:t>-------     ---------------    -----------</a:t>
                      </a:r>
                    </a:p>
                    <a:p>
                      <a:r>
                        <a:rPr lang="en-AU" sz="2400" dirty="0">
                          <a:solidFill>
                            <a:schemeClr val="bg1"/>
                          </a:solidFill>
                          <a:latin typeface="Lucida Console" panose="020B0609040504020204" pitchFamily="49" charset="0"/>
                          <a:ea typeface=""/>
                          <a:cs typeface=""/>
                        </a:rPr>
                        <a:t>Count       </a:t>
                      </a:r>
                      <a:r>
                        <a:rPr lang="en-AU" sz="2400" dirty="0" err="1">
                          <a:solidFill>
                            <a:schemeClr val="bg1"/>
                          </a:solidFill>
                          <a:latin typeface="Lucida Console" panose="020B0609040504020204" pitchFamily="49" charset="0"/>
                          <a:ea typeface=""/>
                          <a:cs typeface=""/>
                        </a:rPr>
                        <a:t>AliasProperty</a:t>
                      </a:r>
                      <a:r>
                        <a:rPr lang="en-AU" sz="2400" dirty="0">
                          <a:solidFill>
                            <a:schemeClr val="bg1"/>
                          </a:solidFill>
                          <a:latin typeface="Lucida Console" panose="020B0609040504020204" pitchFamily="49" charset="0"/>
                          <a:ea typeface=""/>
                          <a:cs typeface=""/>
                        </a:rPr>
                        <a:t>      Count = Length</a:t>
                      </a:r>
                    </a:p>
                    <a:p>
                      <a:r>
                        <a:rPr lang="en-AU" sz="2400" dirty="0">
                          <a:solidFill>
                            <a:schemeClr val="bg1"/>
                          </a:solidFill>
                          <a:latin typeface="Lucida Console" panose="020B0609040504020204" pitchFamily="49" charset="0"/>
                          <a:ea typeface=""/>
                          <a:cs typeface=""/>
                        </a:rPr>
                        <a:t>Add         Method             </a:t>
                      </a:r>
                      <a:r>
                        <a:rPr lang="en-AU" sz="2400" dirty="0" err="1">
                          <a:solidFill>
                            <a:schemeClr val="bg1"/>
                          </a:solidFill>
                          <a:latin typeface="Lucida Console" panose="020B0609040504020204" pitchFamily="49" charset="0"/>
                          <a:ea typeface=""/>
                          <a:cs typeface=""/>
                        </a:rPr>
                        <a:t>int</a:t>
                      </a:r>
                      <a:endParaRPr lang="en-AU" sz="2400" dirty="0">
                        <a:solidFill>
                          <a:schemeClr val="bg1"/>
                        </a:solidFill>
                        <a:latin typeface="Lucida Console" panose="020B0609040504020204" pitchFamily="49" charset="0"/>
                        <a:ea typeface=""/>
                        <a:cs typeface=""/>
                      </a:endParaRPr>
                    </a:p>
                    <a:p>
                      <a:r>
                        <a:rPr lang="en-AU" sz="2400" dirty="0">
                          <a:solidFill>
                            <a:schemeClr val="tx1"/>
                          </a:solidFill>
                          <a:latin typeface="Lucida Console" panose="020B0609040504020204" pitchFamily="49" charset="0"/>
                          <a:ea typeface=""/>
                          <a:cs typeface=""/>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045246813"/>
                  </a:ext>
                </a:extLst>
              </a:tr>
            </a:tbl>
          </a:graphicData>
        </a:graphic>
      </p:graphicFrame>
    </p:spTree>
    <p:extLst>
      <p:ext uri="{BB962C8B-B14F-4D97-AF65-F5344CB8AC3E}">
        <p14:creationId xmlns:p14="http://schemas.microsoft.com/office/powerpoint/2010/main" val="36645391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Arrays</a:t>
            </a:r>
            <a:endParaRPr lang="en-US" dirty="0"/>
          </a:p>
        </p:txBody>
      </p:sp>
    </p:spTree>
    <p:extLst>
      <p:ext uri="{BB962C8B-B14F-4D97-AF65-F5344CB8AC3E}">
        <p14:creationId xmlns:p14="http://schemas.microsoft.com/office/powerpoint/2010/main" val="11201113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name="HIDDEN - Slide565">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Hash Tables</a:t>
            </a:r>
            <a:endParaRPr lang="en-US" dirty="0"/>
          </a:p>
        </p:txBody>
      </p:sp>
    </p:spTree>
    <p:extLst>
      <p:ext uri="{BB962C8B-B14F-4D97-AF65-F5344CB8AC3E}">
        <p14:creationId xmlns:p14="http://schemas.microsoft.com/office/powerpoint/2010/main" val="37918437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HIDDEN - Slide566">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Work and manipulate PowerShell Hash tables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Hash Tables, you will be able to:</a:t>
            </a:r>
            <a:endParaRPr lang="en-US" dirty="0"/>
          </a:p>
        </p:txBody>
      </p:sp>
    </p:spTree>
    <p:extLst>
      <p:ext uri="{BB962C8B-B14F-4D97-AF65-F5344CB8AC3E}">
        <p14:creationId xmlns:p14="http://schemas.microsoft.com/office/powerpoint/2010/main" val="382138813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HIDDEN - Slide56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Creating Hash Tables</a:t>
            </a:r>
            <a:endParaRPr lang="en-US" dirty="0"/>
          </a:p>
        </p:txBody>
      </p:sp>
    </p:spTree>
    <p:extLst>
      <p:ext uri="{BB962C8B-B14F-4D97-AF65-F5344CB8AC3E}">
        <p14:creationId xmlns:p14="http://schemas.microsoft.com/office/powerpoint/2010/main" val="391844208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E3C8-C36C-4049-A1D9-6B02BED3D770}"/>
              </a:ext>
            </a:extLst>
          </p:cNvPr>
          <p:cNvSpPr>
            <a:spLocks noGrp="1"/>
          </p:cNvSpPr>
          <p:nvPr>
            <p:ph type="title"/>
          </p:nvPr>
        </p:nvSpPr>
        <p:spPr/>
        <p:txBody>
          <a:bodyPr>
            <a:normAutofit/>
          </a:bodyPr>
          <a:lstStyle/>
          <a:p>
            <a:r>
              <a:rPr lang="en-AU" dirty="0"/>
              <a:t>Creating Hash Tables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719869969"/>
              </p:ext>
            </p:extLst>
          </p:nvPr>
        </p:nvGraphicFramePr>
        <p:xfrm>
          <a:off x="1257769" y="1189176"/>
          <a:ext cx="9547926" cy="1119379"/>
        </p:xfrm>
        <a:graphic>
          <a:graphicData uri="http://schemas.openxmlformats.org/drawingml/2006/table">
            <a:tbl>
              <a:tblPr firstRow="1" bandRow="1"/>
              <a:tblGrid>
                <a:gridCol w="9547926">
                  <a:extLst>
                    <a:ext uri="{9D8B030D-6E8A-4147-A177-3AD203B41FA5}">
                      <a16:colId xmlns:a16="http://schemas.microsoft.com/office/drawing/2014/main" val="3947434827"/>
                    </a:ext>
                  </a:extLst>
                </a:gridCol>
              </a:tblGrid>
              <a:tr h="435376">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Empty hash table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18786634"/>
                  </a:ext>
                </a:extLst>
              </a:tr>
              <a:tr h="68400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3300"/>
                          </a:solidFill>
                          <a:latin typeface="Lucida Console" panose="020B0609040504020204" pitchFamily="49" charset="0"/>
                        </a:rPr>
                        <a:t>$hash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75150015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94842547"/>
              </p:ext>
            </p:extLst>
          </p:nvPr>
        </p:nvGraphicFramePr>
        <p:xfrm>
          <a:off x="1323197" y="2644107"/>
          <a:ext cx="9547926" cy="3542460"/>
        </p:xfrm>
        <a:graphic>
          <a:graphicData uri="http://schemas.openxmlformats.org/drawingml/2006/table">
            <a:tbl>
              <a:tblPr firstRow="1" bandRow="1"/>
              <a:tblGrid>
                <a:gridCol w="9547926">
                  <a:extLst>
                    <a:ext uri="{9D8B030D-6E8A-4147-A177-3AD203B41FA5}">
                      <a16:colId xmlns:a16="http://schemas.microsoft.com/office/drawing/2014/main" val="3540354788"/>
                    </a:ext>
                  </a:extLst>
                </a:gridCol>
              </a:tblGrid>
              <a:tr h="403020">
                <a:tc>
                  <a:txBody>
                    <a:bodyPr/>
                    <a:lstStyle/>
                    <a:p>
                      <a:pPr algn="l"/>
                      <a:r>
                        <a:rPr lang="en-AU" sz="2000" b="0" dirty="0">
                          <a:solidFill>
                            <a:schemeClr val="tx1"/>
                          </a:solidFill>
                          <a:latin typeface="Segoe UI Light" panose="020B0502040204020203" pitchFamily="34" charset="0"/>
                          <a:ea typeface=""/>
                          <a:cs typeface="Segoe UI Light" panose="020B0502040204020203" pitchFamily="34" charset="0"/>
                        </a:rPr>
                        <a:t>Create and populate hash table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5916617"/>
                  </a:ext>
                </a:extLst>
              </a:tr>
              <a:tr h="1099120">
                <a:tc>
                  <a:txBody>
                    <a:bodyPr/>
                    <a:lstStyle/>
                    <a:p>
                      <a:r>
                        <a:rPr lang="en-US" sz="2000" dirty="0">
                          <a:solidFill>
                            <a:srgbClr val="F5F5F5"/>
                          </a:solidFill>
                          <a:latin typeface="Lucida Console" panose="020B0609040504020204" pitchFamily="49" charset="0"/>
                        </a:rPr>
                        <a:t>PS C:\&gt; </a:t>
                      </a:r>
                      <a:r>
                        <a:rPr lang="en-US" sz="2000" dirty="0">
                          <a:solidFill>
                            <a:srgbClr val="FF4500"/>
                          </a:solidFill>
                          <a:latin typeface="Lucida Console" panose="020B0609040504020204" pitchFamily="49" charset="0"/>
                        </a:rPr>
                        <a:t>$Server</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'HV-SRV-1'</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'192.168.1.1'</a:t>
                      </a:r>
                      <a:r>
                        <a:rPr lang="en-US" sz="2000" dirty="0">
                          <a:solidFill>
                            <a:srgbClr val="F5F5F5"/>
                          </a:solidFill>
                          <a:latin typeface="Lucida Console" panose="020B0609040504020204" pitchFamily="49" charset="0"/>
                        </a:rPr>
                        <a:t> ; Memory</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64GB</a:t>
                      </a:r>
                      <a:r>
                        <a:rPr lang="en-US" sz="2000" dirty="0">
                          <a:solidFill>
                            <a:srgbClr val="F5F5F5"/>
                          </a:solidFill>
                          <a:latin typeface="Lucida Console" panose="020B0609040504020204" pitchFamily="49" charset="0"/>
                        </a:rPr>
                        <a:t> ; Serial</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'THX1138'</a:t>
                      </a:r>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PS C:\&gt; </a:t>
                      </a:r>
                      <a:r>
                        <a:rPr lang="en-US" sz="2000" dirty="0">
                          <a:solidFill>
                            <a:srgbClr val="FF4500"/>
                          </a:solidFill>
                          <a:latin typeface="Lucida Console" panose="020B0609040504020204" pitchFamily="49" charset="0"/>
                        </a:rPr>
                        <a:t>$Server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Name                           Value                                                                                   </a:t>
                      </a:r>
                    </a:p>
                    <a:p>
                      <a:r>
                        <a:rPr lang="en-US" sz="2000" dirty="0">
                          <a:solidFill>
                            <a:srgbClr val="F5F5F5"/>
                          </a:solidFill>
                          <a:latin typeface="Lucida Console" panose="020B0609040504020204" pitchFamily="49" charset="0"/>
                        </a:rPr>
                        <a:t>----                           -----                                                                                   </a:t>
                      </a:r>
                    </a:p>
                    <a:p>
                      <a:r>
                        <a:rPr lang="en-US" sz="2000" dirty="0">
                          <a:solidFill>
                            <a:srgbClr val="F5F5F5"/>
                          </a:solidFill>
                          <a:latin typeface="Lucida Console" panose="020B0609040504020204" pitchFamily="49" charset="0"/>
                        </a:rPr>
                        <a:t>HV-SRV-1                       192.168.1.1                                                                             </a:t>
                      </a:r>
                    </a:p>
                    <a:p>
                      <a:r>
                        <a:rPr lang="en-US" sz="2000" dirty="0">
                          <a:solidFill>
                            <a:srgbClr val="F5F5F5"/>
                          </a:solidFill>
                          <a:latin typeface="Lucida Console" panose="020B0609040504020204" pitchFamily="49" charset="0"/>
                        </a:rPr>
                        <a:t>Serial                         THX1138                                                                                 </a:t>
                      </a:r>
                    </a:p>
                    <a:p>
                      <a:r>
                        <a:rPr lang="en-US" sz="2000" dirty="0">
                          <a:solidFill>
                            <a:srgbClr val="F5F5F5"/>
                          </a:solidFill>
                          <a:latin typeface="Lucida Console" panose="020B0609040504020204" pitchFamily="49" charset="0"/>
                        </a:rPr>
                        <a:t>Memory                         68719476736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154326738"/>
                  </a:ext>
                </a:extLst>
              </a:tr>
            </a:tbl>
          </a:graphicData>
        </a:graphic>
      </p:graphicFrame>
    </p:spTree>
    <p:extLst>
      <p:ext uri="{BB962C8B-B14F-4D97-AF65-F5344CB8AC3E}">
        <p14:creationId xmlns:p14="http://schemas.microsoft.com/office/powerpoint/2010/main" val="26986799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PowerShell’s Five Loops</a:t>
            </a:r>
            <a:endParaRPr lang="en-US" dirty="0"/>
          </a:p>
        </p:txBody>
      </p:sp>
      <p:sp>
        <p:nvSpPr>
          <p:cNvPr id="3" name="Content Placeholder 2"/>
          <p:cNvSpPr>
            <a:spLocks noGrp="1"/>
          </p:cNvSpPr>
          <p:nvPr>
            <p:ph type="body" sz="quarter" idx="10"/>
          </p:nvPr>
        </p:nvSpPr>
        <p:spPr/>
        <p:txBody>
          <a:bodyPr/>
          <a:lstStyle/>
          <a:p>
            <a:pPr marL="0" indent="0">
              <a:buNone/>
            </a:pPr>
            <a:r>
              <a:rPr lang="en-US" sz="2800" dirty="0"/>
              <a:t>The loops in PowerShell repeat code</a:t>
            </a:r>
          </a:p>
          <a:p>
            <a:pPr marL="0" indent="0">
              <a:buNone/>
            </a:pPr>
            <a:endParaRPr lang="en-US" sz="2800" dirty="0"/>
          </a:p>
          <a:p>
            <a:pPr marL="0" indent="0">
              <a:buNone/>
            </a:pPr>
            <a:r>
              <a:rPr lang="en-US" sz="2800" dirty="0"/>
              <a:t>Five different logical variations:</a:t>
            </a:r>
          </a:p>
        </p:txBody>
      </p:sp>
      <p:graphicFrame>
        <p:nvGraphicFramePr>
          <p:cNvPr id="7" name="Table 6">
            <a:extLst>
              <a:ext uri="{FF2B5EF4-FFF2-40B4-BE49-F238E27FC236}">
                <a16:creationId xmlns:a16="http://schemas.microsoft.com/office/drawing/2014/main" id="{C1535088-8C7B-4D21-A6E7-E79D8D39A14B}"/>
              </a:ext>
            </a:extLst>
          </p:cNvPr>
          <p:cNvGraphicFramePr>
            <a:graphicFrameLocks noGrp="1"/>
          </p:cNvGraphicFramePr>
          <p:nvPr>
            <p:extLst>
              <p:ext uri="{D42A27DB-BD31-4B8C-83A1-F6EECF244321}">
                <p14:modId xmlns:p14="http://schemas.microsoft.com/office/powerpoint/2010/main" val="1271466507"/>
              </p:ext>
            </p:extLst>
          </p:nvPr>
        </p:nvGraphicFramePr>
        <p:xfrm>
          <a:off x="1479623" y="2762864"/>
          <a:ext cx="9232753" cy="3657600"/>
        </p:xfrm>
        <a:graphic>
          <a:graphicData uri="http://schemas.openxmlformats.org/drawingml/2006/table">
            <a:tbl>
              <a:tblPr firstRow="1" bandRow="1">
                <a:tableStyleId>{073A0DAA-6AF3-43AB-8588-CEC1D06C72B9}</a:tableStyleId>
              </a:tblPr>
              <a:tblGrid>
                <a:gridCol w="1381564">
                  <a:extLst>
                    <a:ext uri="{9D8B030D-6E8A-4147-A177-3AD203B41FA5}">
                      <a16:colId xmlns:a16="http://schemas.microsoft.com/office/drawing/2014/main" val="1546153883"/>
                    </a:ext>
                  </a:extLst>
                </a:gridCol>
                <a:gridCol w="1769807">
                  <a:extLst>
                    <a:ext uri="{9D8B030D-6E8A-4147-A177-3AD203B41FA5}">
                      <a16:colId xmlns:a16="http://schemas.microsoft.com/office/drawing/2014/main" val="1263602627"/>
                    </a:ext>
                  </a:extLst>
                </a:gridCol>
                <a:gridCol w="6081382">
                  <a:extLst>
                    <a:ext uri="{9D8B030D-6E8A-4147-A177-3AD203B41FA5}">
                      <a16:colId xmlns:a16="http://schemas.microsoft.com/office/drawing/2014/main" val="1783656120"/>
                    </a:ext>
                  </a:extLst>
                </a:gridCol>
              </a:tblGrid>
              <a:tr h="35066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Name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Loop Type</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Features</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172429280"/>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While</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Conditional</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for $True condition</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61411044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Do While</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Conditional</a:t>
                      </a:r>
                    </a:p>
                    <a:p>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dirty="0"/>
                        <a:t>Tests for $True condition</a:t>
                      </a: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dirty="0"/>
                        <a:t>     Code block runs at least once</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38373480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Do Until</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Conditional</a:t>
                      </a:r>
                    </a:p>
                    <a:p>
                      <a:pPr marL="0" marR="0" indent="0" defTabSz="914400" eaLnBrk="1" fontAlgn="auto" latinLnBrk="0" hangingPunct="1">
                        <a:lnSpc>
                          <a:spcPct val="100000"/>
                        </a:lnSpc>
                        <a:spcBef>
                          <a:spcPts val="0"/>
                        </a:spcBef>
                        <a:spcAft>
                          <a:spcPts val="0"/>
                        </a:spcAft>
                        <a:buClrTx/>
                        <a:buSzTx/>
                        <a:buFontTx/>
                        <a:buNone/>
                        <a:tabLst/>
                        <a:defRPr/>
                      </a:pP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dirty="0"/>
                        <a:t>Tests for $False condition</a:t>
                      </a: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AU" sz="2000" dirty="0"/>
                        <a:t>     Code block runs at least once</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19661678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For</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t>Conditional</a:t>
                      </a:r>
                    </a:p>
                    <a:p>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Tests for $True condition</a:t>
                      </a:r>
                    </a:p>
                    <a:p>
                      <a:pPr marL="0" indent="0">
                        <a:buFont typeface="Arial" panose="020B0604020202020204" pitchFamily="34" charset="0"/>
                        <a:buNone/>
                      </a:pPr>
                      <a:r>
                        <a:rPr lang="en-AU" sz="2000" dirty="0"/>
                        <a:t>     Includes Initialization and Repeat blocks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8202361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err="1"/>
                        <a:t>Foreach</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Enumeration</a:t>
                      </a:r>
                      <a:endParaRPr lang="en-AU" sz="20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indent="0">
                        <a:buFont typeface="Arial" panose="020B0604020202020204" pitchFamily="34" charset="0"/>
                        <a:buNone/>
                      </a:pPr>
                      <a:r>
                        <a:rPr lang="en-AU" sz="2000" dirty="0"/>
                        <a:t>Runs</a:t>
                      </a:r>
                      <a:r>
                        <a:rPr lang="en-AU" sz="2000" baseline="0" dirty="0"/>
                        <a:t> code once for each item in collection/array</a:t>
                      </a:r>
                    </a:p>
                    <a:p>
                      <a:pPr marL="0" indent="0">
                        <a:buFont typeface="Arial" panose="020B0604020202020204" pitchFamily="34" charset="0"/>
                        <a:buNone/>
                      </a:pPr>
                      <a:r>
                        <a:rPr lang="en-AU" sz="2000" baseline="0" dirty="0"/>
                        <a:t>     Choose automatic variable name</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050312634"/>
                  </a:ext>
                </a:extLst>
              </a:tr>
            </a:tbl>
          </a:graphicData>
        </a:graphic>
      </p:graphicFrame>
    </p:spTree>
    <p:extLst>
      <p:ext uri="{BB962C8B-B14F-4D97-AF65-F5344CB8AC3E}">
        <p14:creationId xmlns:p14="http://schemas.microsoft.com/office/powerpoint/2010/main" val="42698314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7985-B27D-45F7-BFEC-FE8F383378B1}"/>
              </a:ext>
            </a:extLst>
          </p:cNvPr>
          <p:cNvSpPr>
            <a:spLocks noGrp="1"/>
          </p:cNvSpPr>
          <p:nvPr>
            <p:ph type="title"/>
          </p:nvPr>
        </p:nvSpPr>
        <p:spPr/>
        <p:txBody>
          <a:bodyPr>
            <a:normAutofit/>
          </a:bodyPr>
          <a:lstStyle/>
          <a:p>
            <a:r>
              <a:rPr lang="en-AU" dirty="0"/>
              <a:t>Creating Hash Tables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9031691"/>
              </p:ext>
            </p:extLst>
          </p:nvPr>
        </p:nvGraphicFramePr>
        <p:xfrm>
          <a:off x="1532862" y="1191236"/>
          <a:ext cx="9128595" cy="5364480"/>
        </p:xfrm>
        <a:graphic>
          <a:graphicData uri="http://schemas.openxmlformats.org/drawingml/2006/table">
            <a:tbl>
              <a:tblPr firstRow="1" bandRow="1"/>
              <a:tblGrid>
                <a:gridCol w="9128595">
                  <a:extLst>
                    <a:ext uri="{9D8B030D-6E8A-4147-A177-3AD203B41FA5}">
                      <a16:colId xmlns:a16="http://schemas.microsoft.com/office/drawing/2014/main" val="80640221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Create a hash table from here string data</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700200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$string</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Msg1 = Hello</a:t>
                      </a:r>
                    </a:p>
                    <a:p>
                      <a:r>
                        <a:rPr lang="en-AU" sz="2000" dirty="0">
                          <a:solidFill>
                            <a:srgbClr val="DB7093"/>
                          </a:solidFill>
                          <a:latin typeface="Lucida Console" panose="020B0609040504020204" pitchFamily="49" charset="0"/>
                        </a:rPr>
                        <a:t>Msg2 = Enter an email alias</a:t>
                      </a:r>
                    </a:p>
                    <a:p>
                      <a:r>
                        <a:rPr lang="en-AU" sz="2000" dirty="0">
                          <a:solidFill>
                            <a:srgbClr val="DB7093"/>
                          </a:solidFill>
                          <a:latin typeface="Lucida Console" panose="020B0609040504020204" pitchFamily="49" charset="0"/>
                        </a:rPr>
                        <a:t>Msg3 = Enter an username</a:t>
                      </a:r>
                    </a:p>
                    <a:p>
                      <a:r>
                        <a:rPr lang="en-AU" sz="2000" dirty="0">
                          <a:solidFill>
                            <a:srgbClr val="DB7093"/>
                          </a:solidFill>
                          <a:latin typeface="Lucida Console" panose="020B0609040504020204" pitchFamily="49" charset="0"/>
                        </a:rPr>
                        <a:t>Msg4 = Enter a domain name</a:t>
                      </a:r>
                    </a:p>
                    <a:p>
                      <a:r>
                        <a:rPr lang="en-AU" sz="2000" dirty="0">
                          <a:solidFill>
                            <a:srgbClr val="DB7093"/>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sv-SE" sz="2000" dirty="0">
                          <a:solidFill>
                            <a:srgbClr val="F5F5F5"/>
                          </a:solidFill>
                          <a:latin typeface="Lucida Console" panose="020B0609040504020204" pitchFamily="49" charset="0"/>
                        </a:rPr>
                        <a:t>PS C:\&gt; </a:t>
                      </a:r>
                      <a:r>
                        <a:rPr lang="sv-SE" sz="2000" dirty="0">
                          <a:solidFill>
                            <a:srgbClr val="E0FFFF"/>
                          </a:solidFill>
                          <a:latin typeface="Lucida Console" panose="020B0609040504020204" pitchFamily="49" charset="0"/>
                        </a:rPr>
                        <a:t>ConvertFrom-StringData</a:t>
                      </a:r>
                      <a:r>
                        <a:rPr lang="sv-SE" sz="2000" dirty="0">
                          <a:solidFill>
                            <a:srgbClr val="F5F5F5"/>
                          </a:solidFill>
                          <a:latin typeface="Lucida Console" panose="020B0609040504020204" pitchFamily="49" charset="0"/>
                        </a:rPr>
                        <a:t> </a:t>
                      </a:r>
                      <a:r>
                        <a:rPr lang="sv-SE" sz="2000" dirty="0">
                          <a:solidFill>
                            <a:srgbClr val="FFE4B5"/>
                          </a:solidFill>
                          <a:latin typeface="Lucida Console" panose="020B0609040504020204" pitchFamily="49" charset="0"/>
                        </a:rPr>
                        <a:t>-StringData</a:t>
                      </a:r>
                      <a:r>
                        <a:rPr lang="sv-SE" sz="2000" dirty="0">
                          <a:solidFill>
                            <a:srgbClr val="F5F5F5"/>
                          </a:solidFill>
                          <a:latin typeface="Lucida Console" panose="020B0609040504020204" pitchFamily="49" charset="0"/>
                        </a:rPr>
                        <a:t> </a:t>
                      </a:r>
                      <a:r>
                        <a:rPr lang="sv-SE" sz="2000" dirty="0">
                          <a:solidFill>
                            <a:srgbClr val="FF4500"/>
                          </a:solidFill>
                          <a:latin typeface="Lucida Console" panose="020B0609040504020204" pitchFamily="49" charset="0"/>
                        </a:rPr>
                        <a:t>$string </a:t>
                      </a:r>
                    </a:p>
                    <a:p>
                      <a:endParaRPr lang="en-AU" sz="2000" dirty="0">
                        <a:solidFill>
                          <a:schemeClr val="tx1"/>
                        </a:solidFill>
                        <a:latin typeface="Segoe UI"/>
                      </a:endParaRPr>
                    </a:p>
                    <a:p>
                      <a:r>
                        <a:rPr lang="en-AU" sz="2000" dirty="0">
                          <a:solidFill>
                            <a:srgbClr val="F5F5F5"/>
                          </a:solidFill>
                          <a:latin typeface="Lucida Console" panose="020B0609040504020204" pitchFamily="49" charset="0"/>
                        </a:rPr>
                        <a:t>Name                           Value</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Msg4                           Enter a domain name</a:t>
                      </a:r>
                    </a:p>
                    <a:p>
                      <a:r>
                        <a:rPr lang="en-AU" sz="2000" dirty="0">
                          <a:solidFill>
                            <a:srgbClr val="F5F5F5"/>
                          </a:solidFill>
                          <a:latin typeface="Lucida Console" panose="020B0609040504020204" pitchFamily="49" charset="0"/>
                        </a:rPr>
                        <a:t>Msg3                           Enter an username</a:t>
                      </a:r>
                    </a:p>
                    <a:p>
                      <a:r>
                        <a:rPr lang="en-AU" sz="2000" dirty="0">
                          <a:solidFill>
                            <a:srgbClr val="F5F5F5"/>
                          </a:solidFill>
                          <a:latin typeface="Lucida Console" panose="020B0609040504020204" pitchFamily="49" charset="0"/>
                        </a:rPr>
                        <a:t>Msg2                           Enter an email alias</a:t>
                      </a:r>
                    </a:p>
                    <a:p>
                      <a:r>
                        <a:rPr lang="en-AU" sz="2000" dirty="0">
                          <a:solidFill>
                            <a:srgbClr val="F5F5F5"/>
                          </a:solidFill>
                          <a:latin typeface="Lucida Console" panose="020B0609040504020204" pitchFamily="49" charset="0"/>
                        </a:rPr>
                        <a:t>Msg1                           Hello</a:t>
                      </a:r>
                    </a:p>
                    <a:p>
                      <a:endParaRPr lang="en-AU" sz="20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556902995"/>
                  </a:ext>
                </a:extLst>
              </a:tr>
            </a:tbl>
          </a:graphicData>
        </a:graphic>
      </p:graphicFrame>
    </p:spTree>
    <p:extLst>
      <p:ext uri="{BB962C8B-B14F-4D97-AF65-F5344CB8AC3E}">
        <p14:creationId xmlns:p14="http://schemas.microsoft.com/office/powerpoint/2010/main" val="30799916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74A0-C767-42E3-AFEC-4783D13BA320}"/>
              </a:ext>
            </a:extLst>
          </p:cNvPr>
          <p:cNvSpPr>
            <a:spLocks noGrp="1"/>
          </p:cNvSpPr>
          <p:nvPr>
            <p:ph type="title"/>
          </p:nvPr>
        </p:nvSpPr>
        <p:spPr/>
        <p:txBody>
          <a:bodyPr>
            <a:normAutofit/>
          </a:bodyPr>
          <a:lstStyle/>
          <a:p>
            <a:r>
              <a:rPr lang="en-AU" dirty="0"/>
              <a:t>Creating </a:t>
            </a:r>
            <a:r>
              <a:rPr lang="en-AU"/>
              <a:t>Hash Tables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73422921"/>
              </p:ext>
            </p:extLst>
          </p:nvPr>
        </p:nvGraphicFramePr>
        <p:xfrm>
          <a:off x="1192536" y="1158786"/>
          <a:ext cx="9577064" cy="5364480"/>
        </p:xfrm>
        <a:graphic>
          <a:graphicData uri="http://schemas.openxmlformats.org/drawingml/2006/table">
            <a:tbl>
              <a:tblPr firstRow="1" bandRow="1"/>
              <a:tblGrid>
                <a:gridCol w="9577064">
                  <a:extLst>
                    <a:ext uri="{9D8B030D-6E8A-4147-A177-3AD203B41FA5}">
                      <a16:colId xmlns:a16="http://schemas.microsoft.com/office/drawing/2014/main" val="13038089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Create a hash table of services using Group-Object -</a:t>
                      </a:r>
                      <a:r>
                        <a:rPr lang="en-AU" sz="2000" b="0" dirty="0" err="1">
                          <a:solidFill>
                            <a:schemeClr val="tx1"/>
                          </a:solidFill>
                          <a:latin typeface="Segoe UI Light" panose="020B0502040204020203" pitchFamily="34" charset="0"/>
                          <a:cs typeface="Segoe UI Light" panose="020B0502040204020203" pitchFamily="34" charset="0"/>
                        </a:rPr>
                        <a:t>AsHashTable</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9817237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svcshash</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Get-Service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p>
                    <a:p>
                      <a:r>
                        <a:rPr lang="en-AU" sz="2000" dirty="0">
                          <a:solidFill>
                            <a:srgbClr val="E0FFFF"/>
                          </a:solidFill>
                          <a:latin typeface="Lucida Console" panose="020B0609040504020204" pitchFamily="49" charset="0"/>
                        </a:rPr>
                        <a:t>Group-Object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Status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AsHashTable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AsString</a:t>
                      </a:r>
                      <a:r>
                        <a:rPr lang="en-AU" sz="2000" dirty="0">
                          <a:solidFill>
                            <a:srgbClr val="FFE4B5"/>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svcshash</a:t>
                      </a:r>
                      <a:r>
                        <a:rPr lang="en-AU" sz="2000" dirty="0">
                          <a:solidFill>
                            <a:srgbClr val="FF4500"/>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Name      Value</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Stopped   {</a:t>
                      </a:r>
                      <a:r>
                        <a:rPr lang="en-AU" sz="2000" dirty="0" err="1">
                          <a:solidFill>
                            <a:srgbClr val="F5F5F5"/>
                          </a:solidFill>
                          <a:latin typeface="Lucida Console" panose="020B0609040504020204" pitchFamily="49" charset="0"/>
                        </a:rPr>
                        <a:t>AeLookupSvc</a:t>
                      </a:r>
                      <a:r>
                        <a:rPr lang="en-AU" sz="2000" dirty="0">
                          <a:solidFill>
                            <a:srgbClr val="F5F5F5"/>
                          </a:solidFill>
                          <a:latin typeface="Lucida Console" panose="020B0609040504020204" pitchFamily="49" charset="0"/>
                        </a:rPr>
                        <a:t>, ALG, </a:t>
                      </a:r>
                      <a:r>
                        <a:rPr lang="en-AU" sz="2000" dirty="0" err="1">
                          <a:solidFill>
                            <a:srgbClr val="F5F5F5"/>
                          </a:solidFill>
                          <a:latin typeface="Lucida Console" panose="020B0609040504020204" pitchFamily="49" charset="0"/>
                        </a:rPr>
                        <a:t>AppMgmt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AppReadiness</a:t>
                      </a:r>
                      <a:r>
                        <a:rPr lang="en-AU"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Running   {</a:t>
                      </a:r>
                      <a:r>
                        <a:rPr lang="en-AU" sz="2000" dirty="0" err="1">
                          <a:solidFill>
                            <a:srgbClr val="F5F5F5"/>
                          </a:solidFill>
                          <a:latin typeface="Lucida Console" panose="020B0609040504020204" pitchFamily="49" charset="0"/>
                        </a:rPr>
                        <a:t>AppIDSvc</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Appinfo</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AudioEndpointBuilder</a:t>
                      </a:r>
                      <a:r>
                        <a:rPr lang="en-AU" sz="2000" dirty="0">
                          <a:solidFill>
                            <a:srgbClr val="F5F5F5"/>
                          </a:solidFill>
                          <a:latin typeface="Lucida Console" panose="020B0609040504020204" pitchFamily="49" charset="0"/>
                        </a:rPr>
                        <a:t>,...}</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svcshash</a:t>
                      </a:r>
                      <a:r>
                        <a:rPr lang="en-AU" sz="2000" dirty="0" err="1">
                          <a:solidFill>
                            <a:srgbClr val="D3D3D3"/>
                          </a:solidFill>
                          <a:latin typeface="Lucida Console" panose="020B0609040504020204" pitchFamily="49" charset="0"/>
                        </a:rPr>
                        <a:t>.</a:t>
                      </a:r>
                      <a:r>
                        <a:rPr lang="en-AU" sz="2000" dirty="0" err="1">
                          <a:solidFill>
                            <a:srgbClr val="F5F5F5"/>
                          </a:solidFill>
                          <a:latin typeface="Lucida Console" panose="020B0609040504020204" pitchFamily="49" charset="0"/>
                        </a:rPr>
                        <a:t>Stopped</a:t>
                      </a:r>
                      <a:r>
                        <a:rPr lang="en-AU" sz="2000" dirty="0">
                          <a:solidFill>
                            <a:srgbClr val="F5F5F5"/>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Status   Name          </a:t>
                      </a:r>
                      <a:r>
                        <a:rPr lang="en-AU" sz="2000" dirty="0" err="1">
                          <a:solidFill>
                            <a:srgbClr val="F5F5F5"/>
                          </a:solidFill>
                          <a:latin typeface="Lucida Console" panose="020B0609040504020204" pitchFamily="49" charset="0"/>
                        </a:rPr>
                        <a:t>DisplayName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          -----------</a:t>
                      </a:r>
                    </a:p>
                    <a:p>
                      <a:r>
                        <a:rPr lang="en-AU" sz="2000" dirty="0">
                          <a:solidFill>
                            <a:srgbClr val="F5F5F5"/>
                          </a:solidFill>
                          <a:latin typeface="Lucida Console" panose="020B0609040504020204" pitchFamily="49" charset="0"/>
                        </a:rPr>
                        <a:t>Stopped  </a:t>
                      </a:r>
                      <a:r>
                        <a:rPr lang="en-AU" sz="2000" dirty="0" err="1">
                          <a:solidFill>
                            <a:srgbClr val="F5F5F5"/>
                          </a:solidFill>
                          <a:latin typeface="Lucida Console" panose="020B0609040504020204" pitchFamily="49" charset="0"/>
                        </a:rPr>
                        <a:t>AeLookupSvc</a:t>
                      </a:r>
                      <a:r>
                        <a:rPr lang="en-AU" sz="2000" dirty="0">
                          <a:solidFill>
                            <a:srgbClr val="F5F5F5"/>
                          </a:solidFill>
                          <a:latin typeface="Lucida Console" panose="020B0609040504020204" pitchFamily="49" charset="0"/>
                        </a:rPr>
                        <a:t>   Application Experience</a:t>
                      </a:r>
                    </a:p>
                    <a:p>
                      <a:r>
                        <a:rPr lang="en-AU"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61832250"/>
                  </a:ext>
                </a:extLst>
              </a:tr>
            </a:tbl>
          </a:graphicData>
        </a:graphic>
      </p:graphicFrame>
    </p:spTree>
    <p:extLst>
      <p:ext uri="{BB962C8B-B14F-4D97-AF65-F5344CB8AC3E}">
        <p14:creationId xmlns:p14="http://schemas.microsoft.com/office/powerpoint/2010/main" val="12762922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name="HIDDEN - Slide56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Creating Hash Tables</a:t>
            </a:r>
            <a:endParaRPr lang="en-US" sz="3600" dirty="0">
              <a:solidFill>
                <a:schemeClr val="tx1"/>
              </a:solidFill>
            </a:endParaRPr>
          </a:p>
        </p:txBody>
      </p:sp>
    </p:spTree>
    <p:extLst>
      <p:ext uri="{BB962C8B-B14F-4D97-AF65-F5344CB8AC3E}">
        <p14:creationId xmlns:p14="http://schemas.microsoft.com/office/powerpoint/2010/main" val="23325726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name="HIDDEN - Slide569">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7688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name="HIDDEN - Slide57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Accessing Hash Table Items</a:t>
            </a:r>
            <a:endParaRPr lang="en-US" dirty="0"/>
          </a:p>
        </p:txBody>
      </p:sp>
    </p:spTree>
    <p:extLst>
      <p:ext uri="{BB962C8B-B14F-4D97-AF65-F5344CB8AC3E}">
        <p14:creationId xmlns:p14="http://schemas.microsoft.com/office/powerpoint/2010/main" val="37135418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71DA-5758-4FDF-8A31-47FFAAC2C8D2}"/>
              </a:ext>
            </a:extLst>
          </p:cNvPr>
          <p:cNvSpPr>
            <a:spLocks noGrp="1"/>
          </p:cNvSpPr>
          <p:nvPr>
            <p:ph type="title"/>
          </p:nvPr>
        </p:nvSpPr>
        <p:spPr/>
        <p:txBody>
          <a:bodyPr>
            <a:normAutofit/>
          </a:bodyPr>
          <a:lstStyle/>
          <a:p>
            <a:r>
              <a:rPr lang="en-AU" dirty="0"/>
              <a:t>Access Hash Tables Items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21176123"/>
              </p:ext>
            </p:extLst>
          </p:nvPr>
        </p:nvGraphicFramePr>
        <p:xfrm>
          <a:off x="1828800" y="1131764"/>
          <a:ext cx="8968498" cy="2418619"/>
        </p:xfrm>
        <a:graphic>
          <a:graphicData uri="http://schemas.openxmlformats.org/drawingml/2006/table">
            <a:tbl>
              <a:tblPr firstRow="1" bandRow="1"/>
              <a:tblGrid>
                <a:gridCol w="8968498">
                  <a:extLst>
                    <a:ext uri="{9D8B030D-6E8A-4147-A177-3AD203B41FA5}">
                      <a16:colId xmlns:a16="http://schemas.microsoft.com/office/drawing/2014/main" val="3422860208"/>
                    </a:ext>
                  </a:extLst>
                </a:gridCol>
              </a:tblGrid>
              <a:tr h="304350">
                <a:tc>
                  <a:txBody>
                    <a:bodyPr/>
                    <a:lstStyle/>
                    <a:p>
                      <a:pPr algn="l"/>
                      <a:r>
                        <a:rPr lang="en-AU" sz="2000" b="0" dirty="0">
                          <a:solidFill>
                            <a:schemeClr val="tx1"/>
                          </a:solidFill>
                          <a:latin typeface="Segoe UI Light" panose="020B0502040204020203" pitchFamily="34" charset="0"/>
                          <a:cs typeface="Segoe UI Light" panose="020B0502040204020203" pitchFamily="34" charset="0"/>
                        </a:rPr>
                        <a:t>Display all items in hash table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886507828"/>
                  </a:ext>
                </a:extLst>
              </a:tr>
              <a:tr h="2022379">
                <a:tc>
                  <a:txBody>
                    <a:bodyPr/>
                    <a:lstStyle/>
                    <a:p>
                      <a:r>
                        <a:rPr lang="en-AU" sz="1800" dirty="0">
                          <a:solidFill>
                            <a:srgbClr val="F5F5F5"/>
                          </a:solidFill>
                          <a:latin typeface="Lucida Console" panose="020B0609040504020204" pitchFamily="49" charset="0"/>
                        </a:rPr>
                        <a:t>PS C:\&gt; </a:t>
                      </a:r>
                      <a:r>
                        <a:rPr lang="en-AU" sz="1800" dirty="0">
                          <a:solidFill>
                            <a:srgbClr val="FF4500"/>
                          </a:solidFill>
                          <a:latin typeface="Lucida Console" panose="020B0609040504020204" pitchFamily="49" charset="0"/>
                        </a:rPr>
                        <a:t>$Server</a:t>
                      </a:r>
                    </a:p>
                    <a:p>
                      <a:endParaRPr lang="en-AU" sz="1800" dirty="0">
                        <a:solidFill>
                          <a:srgbClr val="FF4500"/>
                        </a:solidFill>
                        <a:latin typeface="Lucida Console" panose="020B0609040504020204" pitchFamily="49" charset="0"/>
                      </a:endParaRPr>
                    </a:p>
                    <a:p>
                      <a:r>
                        <a:rPr lang="en-AU" sz="1800" dirty="0">
                          <a:solidFill>
                            <a:srgbClr val="F5F5F5"/>
                          </a:solidFill>
                          <a:latin typeface="Lucida Console" panose="020B0609040504020204" pitchFamily="49" charset="0"/>
                        </a:rPr>
                        <a:t>Name          Value</a:t>
                      </a:r>
                    </a:p>
                    <a:p>
                      <a:r>
                        <a:rPr lang="en-AU" sz="1800" dirty="0">
                          <a:solidFill>
                            <a:srgbClr val="F5F5F5"/>
                          </a:solidFill>
                          <a:latin typeface="Lucida Console" panose="020B0609040504020204" pitchFamily="49" charset="0"/>
                        </a:rPr>
                        <a:t>----          -----</a:t>
                      </a:r>
                    </a:p>
                    <a:p>
                      <a:r>
                        <a:rPr lang="en-AU" sz="1800" dirty="0">
                          <a:solidFill>
                            <a:srgbClr val="F5F5F5"/>
                          </a:solidFill>
                          <a:latin typeface="Lucida Console" panose="020B0609040504020204" pitchFamily="49" charset="0"/>
                        </a:rPr>
                        <a:t>HV-SRV-1    192.168.1.1</a:t>
                      </a:r>
                    </a:p>
                    <a:p>
                      <a:pPr marL="0" marR="0" indent="0" defTabSz="914400" eaLnBrk="1" fontAlgn="auto" latinLnBrk="0" hangingPunct="1">
                        <a:lnSpc>
                          <a:spcPct val="100000"/>
                        </a:lnSpc>
                        <a:spcBef>
                          <a:spcPts val="0"/>
                        </a:spcBef>
                        <a:spcAft>
                          <a:spcPts val="0"/>
                        </a:spcAft>
                        <a:buClrTx/>
                        <a:buSzTx/>
                        <a:buFontTx/>
                        <a:buNone/>
                        <a:tabLst/>
                        <a:defRPr/>
                      </a:pPr>
                      <a:r>
                        <a:rPr lang="en-AU" sz="1800" dirty="0">
                          <a:solidFill>
                            <a:srgbClr val="F5F5F5"/>
                          </a:solidFill>
                          <a:latin typeface="Lucida Console" panose="020B0609040504020204" pitchFamily="49" charset="0"/>
                        </a:rPr>
                        <a:t>Serial      THX1138</a:t>
                      </a:r>
                    </a:p>
                    <a:p>
                      <a:r>
                        <a:rPr lang="en-AU" sz="1800" dirty="0">
                          <a:solidFill>
                            <a:srgbClr val="F5F5F5"/>
                          </a:solidFill>
                          <a:latin typeface="Lucida Console" panose="020B0609040504020204" pitchFamily="49" charset="0"/>
                        </a:rPr>
                        <a:t>Memory      68719476736</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19052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40222554"/>
              </p:ext>
            </p:extLst>
          </p:nvPr>
        </p:nvGraphicFramePr>
        <p:xfrm>
          <a:off x="1828800" y="3550383"/>
          <a:ext cx="9020422" cy="1898660"/>
        </p:xfrm>
        <a:graphic>
          <a:graphicData uri="http://schemas.openxmlformats.org/drawingml/2006/table">
            <a:tbl>
              <a:tblPr firstRow="1" bandRow="1"/>
              <a:tblGrid>
                <a:gridCol w="9020422">
                  <a:extLst>
                    <a:ext uri="{9D8B030D-6E8A-4147-A177-3AD203B41FA5}">
                      <a16:colId xmlns:a16="http://schemas.microsoft.com/office/drawing/2014/main" val="146032630"/>
                    </a:ext>
                  </a:extLst>
                </a:gridCol>
              </a:tblGrid>
              <a:tr h="435620">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Return value using</a:t>
                      </a:r>
                      <a:r>
                        <a:rPr lang="en-AU" sz="2000" b="0" baseline="0" dirty="0">
                          <a:solidFill>
                            <a:schemeClr val="tx1"/>
                          </a:solidFill>
                          <a:latin typeface="Segoe UI Light" panose="020B0502040204020203" pitchFamily="34" charset="0"/>
                          <a:cs typeface="Segoe UI Light" panose="020B0502040204020203" pitchFamily="34" charset="0"/>
                        </a:rPr>
                        <a:t> d</a:t>
                      </a:r>
                      <a:r>
                        <a:rPr lang="en-AU" sz="2000" b="0" dirty="0">
                          <a:solidFill>
                            <a:schemeClr val="tx1"/>
                          </a:solidFill>
                          <a:latin typeface="Segoe UI Light" panose="020B0502040204020203" pitchFamily="34" charset="0"/>
                          <a:cs typeface="Segoe UI Light" panose="020B0502040204020203" pitchFamily="34" charset="0"/>
                        </a:rPr>
                        <a:t>ot notation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19375838"/>
                  </a:ext>
                </a:extLst>
              </a:tr>
              <a:tr h="78411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800" dirty="0">
                          <a:solidFill>
                            <a:srgbClr val="F5F5F5"/>
                          </a:solidFill>
                          <a:latin typeface="Lucida Console" panose="020B0609040504020204" pitchFamily="49" charset="0"/>
                        </a:rPr>
                        <a:t>PS C:\&gt; </a:t>
                      </a:r>
                      <a:r>
                        <a:rPr lang="en-US" sz="1800" dirty="0">
                          <a:solidFill>
                            <a:srgbClr val="FF4500"/>
                          </a:solidFill>
                          <a:latin typeface="Lucida Console" panose="020B0609040504020204" pitchFamily="49" charset="0"/>
                        </a:rPr>
                        <a:t>$Server</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'HV-SRV-1' </a:t>
                      </a:r>
                    </a:p>
                    <a:p>
                      <a:r>
                        <a:rPr lang="en-AU" sz="1800" dirty="0">
                          <a:solidFill>
                            <a:srgbClr val="F5F5F5"/>
                          </a:solidFill>
                          <a:latin typeface="Lucida Console" panose="020B0609040504020204" pitchFamily="49" charset="0"/>
                        </a:rPr>
                        <a:t>192.168.1.1</a:t>
                      </a:r>
                    </a:p>
                    <a:p>
                      <a:endParaRPr lang="en-AU" sz="180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1800" dirty="0">
                          <a:solidFill>
                            <a:srgbClr val="F5F5F5"/>
                          </a:solidFill>
                          <a:latin typeface="Lucida Console" panose="020B0609040504020204" pitchFamily="49" charset="0"/>
                        </a:rPr>
                        <a:t>PS C:\&gt; </a:t>
                      </a:r>
                      <a:r>
                        <a:rPr lang="en-AU" sz="1800" dirty="0">
                          <a:solidFill>
                            <a:srgbClr val="FF4500"/>
                          </a:solidFill>
                          <a:latin typeface="Lucida Console" panose="020B0609040504020204" pitchFamily="49" charset="0"/>
                        </a:rPr>
                        <a:t>$</a:t>
                      </a:r>
                      <a:r>
                        <a:rPr lang="en-AU" sz="1800" dirty="0" err="1">
                          <a:solidFill>
                            <a:srgbClr val="FF4500"/>
                          </a:solidFill>
                          <a:latin typeface="Lucida Console" panose="020B0609040504020204" pitchFamily="49" charset="0"/>
                        </a:rPr>
                        <a:t>Server</a:t>
                      </a:r>
                      <a:r>
                        <a:rPr lang="en-AU" sz="1800" dirty="0" err="1">
                          <a:solidFill>
                            <a:srgbClr val="F5F5F5"/>
                          </a:solidFill>
                          <a:latin typeface="Lucida Console" panose="020B0609040504020204" pitchFamily="49" charset="0"/>
                          <a:ea typeface=""/>
                          <a:cs typeface=""/>
                        </a:rPr>
                        <a:t>.Serial</a:t>
                      </a:r>
                      <a:endParaRPr lang="en-AU" sz="1800" dirty="0">
                        <a:solidFill>
                          <a:srgbClr val="F5F5F5"/>
                        </a:solidFill>
                        <a:latin typeface="Lucida Console" panose="020B0609040504020204" pitchFamily="49" charset="0"/>
                        <a:ea typeface=""/>
                        <a:cs typeface=""/>
                      </a:endParaRPr>
                    </a:p>
                    <a:p>
                      <a:pPr marL="0" marR="0" indent="0" defTabSz="914400" eaLnBrk="1" fontAlgn="auto" latinLnBrk="0" hangingPunct="1">
                        <a:lnSpc>
                          <a:spcPct val="100000"/>
                        </a:lnSpc>
                        <a:spcBef>
                          <a:spcPts val="0"/>
                        </a:spcBef>
                        <a:spcAft>
                          <a:spcPts val="0"/>
                        </a:spcAft>
                        <a:buClrTx/>
                        <a:buSzTx/>
                        <a:buFontTx/>
                        <a:buNone/>
                        <a:tabLst/>
                        <a:defRPr/>
                      </a:pPr>
                      <a:r>
                        <a:rPr lang="en-AU" sz="1800" dirty="0">
                          <a:solidFill>
                            <a:srgbClr val="F5F5F5"/>
                          </a:solidFill>
                          <a:latin typeface="Lucida Console" panose="020B0609040504020204" pitchFamily="49" charset="0"/>
                        </a:rPr>
                        <a:t>THX1138</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2065887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16489355"/>
              </p:ext>
            </p:extLst>
          </p:nvPr>
        </p:nvGraphicFramePr>
        <p:xfrm>
          <a:off x="1841781" y="5449043"/>
          <a:ext cx="8994460" cy="1180357"/>
        </p:xfrm>
        <a:graphic>
          <a:graphicData uri="http://schemas.openxmlformats.org/drawingml/2006/table">
            <a:tbl>
              <a:tblPr firstRow="1" bandRow="1"/>
              <a:tblGrid>
                <a:gridCol w="8994460">
                  <a:extLst>
                    <a:ext uri="{9D8B030D-6E8A-4147-A177-3AD203B41FA5}">
                      <a16:colId xmlns:a16="http://schemas.microsoft.com/office/drawing/2014/main" val="1782790190"/>
                    </a:ext>
                  </a:extLst>
                </a:gridCol>
              </a:tblGrid>
              <a:tr h="0">
                <a:tc>
                  <a:txBody>
                    <a:bodyPr/>
                    <a:lstStyle/>
                    <a:p>
                      <a:pPr algn="l"/>
                      <a:r>
                        <a:rPr lang="en-AU" sz="2000" b="0" dirty="0">
                          <a:solidFill>
                            <a:schemeClr val="tx1"/>
                          </a:solidFill>
                          <a:latin typeface="Segoe UI Light" panose="020B0502040204020203" pitchFamily="34" charset="0"/>
                          <a:cs typeface="Segoe UI Light" panose="020B0502040204020203" pitchFamily="34" charset="0"/>
                        </a:rPr>
                        <a:t>Return value using</a:t>
                      </a:r>
                      <a:r>
                        <a:rPr lang="en-AU" sz="2000" b="0" baseline="0" dirty="0">
                          <a:solidFill>
                            <a:schemeClr val="tx1"/>
                          </a:solidFill>
                          <a:latin typeface="Segoe UI Light" panose="020B0502040204020203" pitchFamily="34" charset="0"/>
                          <a:cs typeface="Segoe UI Light" panose="020B0502040204020203" pitchFamily="34" charset="0"/>
                        </a:rPr>
                        <a:t> i</a:t>
                      </a:r>
                      <a:r>
                        <a:rPr lang="en-AU" sz="2000" b="0" dirty="0">
                          <a:solidFill>
                            <a:schemeClr val="tx1"/>
                          </a:solidFill>
                          <a:latin typeface="Segoe UI Light" panose="020B0502040204020203" pitchFamily="34" charset="0"/>
                          <a:ea typeface=""/>
                          <a:cs typeface="Segoe UI Light" panose="020B0502040204020203" pitchFamily="34" charset="0"/>
                        </a:rPr>
                        <a:t>ndex notation</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306988"/>
                  </a:ext>
                </a:extLst>
              </a:tr>
              <a:tr h="784117">
                <a:tc>
                  <a:txBody>
                    <a:bodyPr/>
                    <a:lstStyle/>
                    <a:p>
                      <a:r>
                        <a:rPr lang="en-US" sz="1800" dirty="0">
                          <a:solidFill>
                            <a:srgbClr val="F5F5F5"/>
                          </a:solidFill>
                          <a:latin typeface="Lucida Console" panose="020B0609040504020204" pitchFamily="49" charset="0"/>
                        </a:rPr>
                        <a:t>PS C:\&gt; </a:t>
                      </a:r>
                      <a:r>
                        <a:rPr lang="en-US" sz="1800" dirty="0">
                          <a:solidFill>
                            <a:srgbClr val="FF4500"/>
                          </a:solidFill>
                          <a:latin typeface="Lucida Console" panose="020B0609040504020204" pitchFamily="49" charset="0"/>
                        </a:rPr>
                        <a:t>$Server</a:t>
                      </a:r>
                      <a:r>
                        <a:rPr lang="en-US" sz="1800" dirty="0">
                          <a:solidFill>
                            <a:srgbClr val="D3D3D3"/>
                          </a:solidFill>
                          <a:latin typeface="Lucida Console" panose="020B0609040504020204" pitchFamily="49" charset="0"/>
                        </a:rPr>
                        <a:t>[</a:t>
                      </a:r>
                      <a:r>
                        <a:rPr lang="en-US" sz="1800" dirty="0">
                          <a:solidFill>
                            <a:srgbClr val="DB7093"/>
                          </a:solidFill>
                          <a:latin typeface="Lucida Console" panose="020B0609040504020204" pitchFamily="49" charset="0"/>
                        </a:rPr>
                        <a:t>"Serial"</a:t>
                      </a:r>
                      <a:r>
                        <a:rPr lang="en-US" sz="1800" dirty="0">
                          <a:solidFill>
                            <a:srgbClr val="D3D3D3"/>
                          </a:solidFill>
                          <a:latin typeface="Lucida Console" panose="020B0609040504020204" pitchFamily="49" charset="0"/>
                        </a:rPr>
                        <a:t>]</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THX1138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27252975"/>
                  </a:ext>
                </a:extLst>
              </a:tr>
            </a:tbl>
          </a:graphicData>
        </a:graphic>
      </p:graphicFrame>
    </p:spTree>
    <p:extLst>
      <p:ext uri="{BB962C8B-B14F-4D97-AF65-F5344CB8AC3E}">
        <p14:creationId xmlns:p14="http://schemas.microsoft.com/office/powerpoint/2010/main" val="37687950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A3C0-AA82-4276-BC96-16AD0CE458DE}"/>
              </a:ext>
            </a:extLst>
          </p:cNvPr>
          <p:cNvSpPr>
            <a:spLocks noGrp="1"/>
          </p:cNvSpPr>
          <p:nvPr>
            <p:ph type="title"/>
          </p:nvPr>
        </p:nvSpPr>
        <p:spPr/>
        <p:txBody>
          <a:bodyPr>
            <a:normAutofit/>
          </a:bodyPr>
          <a:lstStyle/>
          <a:p>
            <a:r>
              <a:rPr lang="en-AU" dirty="0"/>
              <a:t>Display All Hash Tables Keys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250624409"/>
              </p:ext>
            </p:extLst>
          </p:nvPr>
        </p:nvGraphicFramePr>
        <p:xfrm>
          <a:off x="1673245" y="1829345"/>
          <a:ext cx="8847829" cy="2011680"/>
        </p:xfrm>
        <a:graphic>
          <a:graphicData uri="http://schemas.openxmlformats.org/drawingml/2006/table">
            <a:tbl>
              <a:tblPr firstRow="1" bandRow="1"/>
              <a:tblGrid>
                <a:gridCol w="8847829">
                  <a:extLst>
                    <a:ext uri="{9D8B030D-6E8A-4147-A177-3AD203B41FA5}">
                      <a16:colId xmlns:a16="http://schemas.microsoft.com/office/drawing/2014/main" val="1537962572"/>
                    </a:ext>
                  </a:extLst>
                </a:gridCol>
              </a:tblGrid>
              <a:tr h="303994">
                <a:tc>
                  <a:txBody>
                    <a:bodyPr/>
                    <a:lstStyle/>
                    <a:p>
                      <a:pPr algn="l"/>
                      <a:r>
                        <a:rPr lang="en-AU" sz="2400" b="0" dirty="0">
                          <a:solidFill>
                            <a:schemeClr val="tx1"/>
                          </a:solidFill>
                          <a:latin typeface="Segoe UI Light" panose="020B0502040204020203" pitchFamily="34" charset="0"/>
                          <a:cs typeface="Segoe UI Light" panose="020B0502040204020203" pitchFamily="34" charset="0"/>
                        </a:rPr>
                        <a:t>Display all keys in hash table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41805331"/>
                  </a:ext>
                </a:extLst>
              </a:tr>
              <a:tr h="303994">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Keys</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HV-SRV-1</a:t>
                      </a:r>
                    </a:p>
                    <a:p>
                      <a:r>
                        <a:rPr lang="en-AU" sz="2400" dirty="0">
                          <a:solidFill>
                            <a:srgbClr val="F5F5F5"/>
                          </a:solidFill>
                          <a:latin typeface="Lucida Console" panose="020B0609040504020204" pitchFamily="49" charset="0"/>
                        </a:rPr>
                        <a:t>Serial</a:t>
                      </a:r>
                    </a:p>
                    <a:p>
                      <a:r>
                        <a:rPr lang="en-AU" sz="2400" dirty="0">
                          <a:solidFill>
                            <a:srgbClr val="F5F5F5"/>
                          </a:solidFill>
                          <a:latin typeface="Lucida Console" panose="020B0609040504020204" pitchFamily="49" charset="0"/>
                        </a:rPr>
                        <a:t>Memory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32414636"/>
                  </a:ext>
                </a:extLst>
              </a:tr>
            </a:tbl>
          </a:graphicData>
        </a:graphic>
      </p:graphicFrame>
    </p:spTree>
    <p:extLst>
      <p:ext uri="{BB962C8B-B14F-4D97-AF65-F5344CB8AC3E}">
        <p14:creationId xmlns:p14="http://schemas.microsoft.com/office/powerpoint/2010/main" val="21090719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3786-4630-4AD0-B410-EE5C2885D3E6}"/>
              </a:ext>
            </a:extLst>
          </p:cNvPr>
          <p:cNvSpPr>
            <a:spLocks noGrp="1"/>
          </p:cNvSpPr>
          <p:nvPr>
            <p:ph type="title"/>
          </p:nvPr>
        </p:nvSpPr>
        <p:spPr/>
        <p:txBody>
          <a:bodyPr>
            <a:normAutofit/>
          </a:bodyPr>
          <a:lstStyle/>
          <a:p>
            <a:r>
              <a:rPr lang="en-AU" dirty="0"/>
              <a:t>Display All Hash Tables Values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639600771"/>
              </p:ext>
            </p:extLst>
          </p:nvPr>
        </p:nvGraphicFramePr>
        <p:xfrm>
          <a:off x="1670466" y="2362200"/>
          <a:ext cx="8853388" cy="2011680"/>
        </p:xfrm>
        <a:graphic>
          <a:graphicData uri="http://schemas.openxmlformats.org/drawingml/2006/table">
            <a:tbl>
              <a:tblPr firstRow="1" bandRow="1"/>
              <a:tblGrid>
                <a:gridCol w="8853388">
                  <a:extLst>
                    <a:ext uri="{9D8B030D-6E8A-4147-A177-3AD203B41FA5}">
                      <a16:colId xmlns:a16="http://schemas.microsoft.com/office/drawing/2014/main" val="3511617454"/>
                    </a:ext>
                  </a:extLst>
                </a:gridCol>
              </a:tblGrid>
              <a:tr h="303994">
                <a:tc>
                  <a:txBody>
                    <a:bodyPr/>
                    <a:lstStyle/>
                    <a:p>
                      <a:pPr algn="l"/>
                      <a:r>
                        <a:rPr lang="en-AU" sz="2400" b="0" dirty="0">
                          <a:solidFill>
                            <a:schemeClr val="tx1"/>
                          </a:solidFill>
                          <a:latin typeface="Segoe UI Light" panose="020B0502040204020203" pitchFamily="34" charset="0"/>
                          <a:cs typeface="Segoe UI Light" panose="020B0502040204020203" pitchFamily="34" charset="0"/>
                        </a:rPr>
                        <a:t>Display all values in hash table</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273439881"/>
                  </a:ext>
                </a:extLst>
              </a:tr>
              <a:tr h="303994">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Server</a:t>
                      </a:r>
                      <a:r>
                        <a:rPr lang="en-AU" sz="2400" dirty="0" err="1">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Values</a:t>
                      </a:r>
                      <a:r>
                        <a:rPr lang="en-AU" sz="2400" dirty="0">
                          <a:solidFill>
                            <a:srgbClr val="F5F5F5"/>
                          </a:solidFill>
                          <a:latin typeface="Lucida Console" panose="020B0609040504020204" pitchFamily="49" charset="0"/>
                        </a:rPr>
                        <a:t> </a:t>
                      </a:r>
                    </a:p>
                    <a:p>
                      <a:r>
                        <a:rPr lang="en-AU" sz="2400" dirty="0">
                          <a:solidFill>
                            <a:srgbClr val="F5F5F5"/>
                          </a:solidFill>
                          <a:latin typeface="Lucida Console" panose="020B0609040504020204" pitchFamily="49" charset="0"/>
                        </a:rPr>
                        <a:t>192.168.1.1</a:t>
                      </a:r>
                    </a:p>
                    <a:p>
                      <a:r>
                        <a:rPr lang="en-AU" sz="2400" dirty="0">
                          <a:solidFill>
                            <a:srgbClr val="F5F5F5"/>
                          </a:solidFill>
                          <a:latin typeface="Lucida Console" panose="020B0609040504020204" pitchFamily="49" charset="0"/>
                        </a:rPr>
                        <a:t>THX1138</a:t>
                      </a:r>
                    </a:p>
                    <a:p>
                      <a:r>
                        <a:rPr lang="en-AU" sz="2400" dirty="0">
                          <a:solidFill>
                            <a:srgbClr val="F5F5F5"/>
                          </a:solidFill>
                          <a:latin typeface="Lucida Console" panose="020B0609040504020204" pitchFamily="49" charset="0"/>
                        </a:rPr>
                        <a:t>68719476736</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908981309"/>
                  </a:ext>
                </a:extLst>
              </a:tr>
            </a:tbl>
          </a:graphicData>
        </a:graphic>
      </p:graphicFrame>
    </p:spTree>
    <p:extLst>
      <p:ext uri="{BB962C8B-B14F-4D97-AF65-F5344CB8AC3E}">
        <p14:creationId xmlns:p14="http://schemas.microsoft.com/office/powerpoint/2010/main" val="17010052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name="HIDDEN - Slide57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Accessing Hash Table Keys</a:t>
            </a:r>
            <a:endParaRPr lang="en-US" sz="3600" dirty="0">
              <a:solidFill>
                <a:schemeClr val="tx1"/>
              </a:solidFill>
            </a:endParaRPr>
          </a:p>
        </p:txBody>
      </p:sp>
    </p:spTree>
    <p:extLst>
      <p:ext uri="{BB962C8B-B14F-4D97-AF65-F5344CB8AC3E}">
        <p14:creationId xmlns:p14="http://schemas.microsoft.com/office/powerpoint/2010/main" val="30477540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name="HIDDEN - Slide57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25484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7.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8.xml><?xml version="1.0" encoding="utf-8"?>
<?mso-contentType ?>
<FormTemplates xmlns="http://schemas.microsoft.com/sharepoint/v3/contenttype/forms">
  <Display>DocumentLibraryForm</Display>
  <Edit>DocumentLibraryForm</Edit>
  <New>DocumentLibraryForm</New>
</FormTemplates>
</file>

<file path=customXml/item4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D7CE2F7F-A984-4B08-A746-5526E6A4207B}">
  <ds:schemaRefs>
    <ds:schemaRef ds:uri="Strauss.PersonalizationDefinition"/>
  </ds:schemaRefs>
</ds:datastoreItem>
</file>

<file path=customXml/itemProps11.xml><?xml version="1.0" encoding="utf-8"?>
<ds:datastoreItem xmlns:ds="http://schemas.openxmlformats.org/officeDocument/2006/customXml" ds:itemID="{EB6DC70E-9E63-4882-872E-373E4B4D1615}">
  <ds:schemaRefs>
    <ds:schemaRef ds:uri="Strauss.PersonalizationDefinition"/>
  </ds:schemaRefs>
</ds:datastoreItem>
</file>

<file path=customXml/itemProps12.xml><?xml version="1.0" encoding="utf-8"?>
<ds:datastoreItem xmlns:ds="http://schemas.openxmlformats.org/officeDocument/2006/customXml" ds:itemID="{3580C27E-6CDF-4D7C-A47B-DAC9D6A123A3}">
  <ds:schemaRefs>
    <ds:schemaRef ds:uri="Strauss.PersonalizationDefinition"/>
  </ds:schemaRefs>
</ds:datastoreItem>
</file>

<file path=customXml/itemProps13.xml><?xml version="1.0" encoding="utf-8"?>
<ds:datastoreItem xmlns:ds="http://schemas.openxmlformats.org/officeDocument/2006/customXml" ds:itemID="{DF3B88AA-062C-4479-B91C-1073645E8421}">
  <ds:schemaRefs>
    <ds:schemaRef ds:uri="Strauss.PersonalizationDefinition"/>
  </ds:schemaRefs>
</ds:datastoreItem>
</file>

<file path=customXml/itemProps14.xml><?xml version="1.0" encoding="utf-8"?>
<ds:datastoreItem xmlns:ds="http://schemas.openxmlformats.org/officeDocument/2006/customXml" ds:itemID="{DA552F59-318C-45B4-8D8F-58C45E5025A2}">
  <ds:schemaRefs>
    <ds:schemaRef ds:uri="Strauss.PersonalizationDefinition"/>
  </ds:schemaRefs>
</ds:datastoreItem>
</file>

<file path=customXml/itemProps15.xml><?xml version="1.0" encoding="utf-8"?>
<ds:datastoreItem xmlns:ds="http://schemas.openxmlformats.org/officeDocument/2006/customXml" ds:itemID="{AA79A910-5544-4415-A288-9F474E8056D7}">
  <ds:schemaRefs>
    <ds:schemaRef ds:uri="Strauss.PersonalizationDefinition"/>
  </ds:schemaRefs>
</ds:datastoreItem>
</file>

<file path=customXml/itemProps16.xml><?xml version="1.0" encoding="utf-8"?>
<ds:datastoreItem xmlns:ds="http://schemas.openxmlformats.org/officeDocument/2006/customXml" ds:itemID="{B3766826-8A96-4D9D-879B-6EF9880091D5}">
  <ds:schemaRefs>
    <ds:schemaRef ds:uri="Strauss.PersonalizationDefinition"/>
  </ds:schemaRefs>
</ds:datastoreItem>
</file>

<file path=customXml/itemProps17.xml><?xml version="1.0" encoding="utf-8"?>
<ds:datastoreItem xmlns:ds="http://schemas.openxmlformats.org/officeDocument/2006/customXml" ds:itemID="{BA9BF27D-519D-4AF7-A0DD-3002AA2FF4A9}">
  <ds:schemaRefs>
    <ds:schemaRef ds:uri="Strauss.PersonalizationDefinition"/>
  </ds:schemaRefs>
</ds:datastoreItem>
</file>

<file path=customXml/itemProps18.xml><?xml version="1.0" encoding="utf-8"?>
<ds:datastoreItem xmlns:ds="http://schemas.openxmlformats.org/officeDocument/2006/customXml" ds:itemID="{410D9152-B48D-400F-9960-68C728B50F57}">
  <ds:schemaRefs>
    <ds:schemaRef ds:uri="Strauss.PersonalizationDefinition"/>
  </ds:schemaRefs>
</ds:datastoreItem>
</file>

<file path=customXml/itemProps19.xml><?xml version="1.0" encoding="utf-8"?>
<ds:datastoreItem xmlns:ds="http://schemas.openxmlformats.org/officeDocument/2006/customXml" ds:itemID="{C25FB6F9-AEA5-4E5B-9742-FE8995629B4C}">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CADAB852-5C04-44AE-8817-9F18D3F7DE18}">
  <ds:schemaRefs>
    <ds:schemaRef ds:uri="Strauss.PersonalizationDefinition"/>
  </ds:schemaRefs>
</ds:datastoreItem>
</file>

<file path=customXml/itemProps21.xml><?xml version="1.0" encoding="utf-8"?>
<ds:datastoreItem xmlns:ds="http://schemas.openxmlformats.org/officeDocument/2006/customXml" ds:itemID="{61954BFA-21F6-4433-9CDA-6F98C1C1CF61}">
  <ds:schemaRefs>
    <ds:schemaRef ds:uri="Strauss.PersonalizationDefinition"/>
  </ds:schemaRefs>
</ds:datastoreItem>
</file>

<file path=customXml/itemProps22.xml><?xml version="1.0" encoding="utf-8"?>
<ds:datastoreItem xmlns:ds="http://schemas.openxmlformats.org/officeDocument/2006/customXml" ds:itemID="{02B2789E-9BAD-478E-96D2-DB5DB2B3502F}">
  <ds:schemaRefs>
    <ds:schemaRef ds:uri="Strauss.PersonalizationDefinition"/>
  </ds:schemaRefs>
</ds:datastoreItem>
</file>

<file path=customXml/itemProps23.xml><?xml version="1.0" encoding="utf-8"?>
<ds:datastoreItem xmlns:ds="http://schemas.openxmlformats.org/officeDocument/2006/customXml" ds:itemID="{3B24BA9D-2EC0-4AD3-83D1-A963BC4168A1}">
  <ds:schemaRefs>
    <ds:schemaRef ds:uri="Strauss.PersonalizationDefinition"/>
  </ds:schemaRefs>
</ds:datastoreItem>
</file>

<file path=customXml/itemProps24.xml><?xml version="1.0" encoding="utf-8"?>
<ds:datastoreItem xmlns:ds="http://schemas.openxmlformats.org/officeDocument/2006/customXml" ds:itemID="{1C83B080-67C6-4952-9D5E-D80394515BA0}">
  <ds:schemaRefs>
    <ds:schemaRef ds:uri="Strauss.PersonalizationDefinition"/>
  </ds:schemaRefs>
</ds:datastoreItem>
</file>

<file path=customXml/itemProps25.xml><?xml version="1.0" encoding="utf-8"?>
<ds:datastoreItem xmlns:ds="http://schemas.openxmlformats.org/officeDocument/2006/customXml" ds:itemID="{02860136-F0C9-4F15-BD95-B71D398E2869}">
  <ds:schemaRefs>
    <ds:schemaRef ds:uri="Strauss.PersonalizationDefinition"/>
  </ds:schemaRefs>
</ds:datastoreItem>
</file>

<file path=customXml/itemProps26.xml><?xml version="1.0" encoding="utf-8"?>
<ds:datastoreItem xmlns:ds="http://schemas.openxmlformats.org/officeDocument/2006/customXml" ds:itemID="{0B1C1F10-41DC-4E16-A8B6-6B167D02EDFD}">
  <ds:schemaRefs>
    <ds:schemaRef ds:uri="Strauss.PersonalizationDefinition"/>
  </ds:schemaRefs>
</ds:datastoreItem>
</file>

<file path=customXml/itemProps27.xml><?xml version="1.0" encoding="utf-8"?>
<ds:datastoreItem xmlns:ds="http://schemas.openxmlformats.org/officeDocument/2006/customXml" ds:itemID="{6AD70505-3B10-4E62-8238-8A3E1A4CB8EF}">
  <ds:schemaRefs>
    <ds:schemaRef ds:uri="Strauss.PersonalizationDefinition"/>
  </ds:schemaRefs>
</ds:datastoreItem>
</file>

<file path=customXml/itemProps28.xml><?xml version="1.0" encoding="utf-8"?>
<ds:datastoreItem xmlns:ds="http://schemas.openxmlformats.org/officeDocument/2006/customXml" ds:itemID="{674CE730-33CC-47BE-B8A0-2DF7DF57A6B3}">
  <ds:schemaRefs>
    <ds:schemaRef ds:uri="Strauss.PersonalizationDefinition"/>
  </ds:schemaRefs>
</ds:datastoreItem>
</file>

<file path=customXml/itemProps29.xml><?xml version="1.0" encoding="utf-8"?>
<ds:datastoreItem xmlns:ds="http://schemas.openxmlformats.org/officeDocument/2006/customXml" ds:itemID="{0AD3E847-F237-4DC3-ACCF-A1B352BE9221}">
  <ds:schemaRefs>
    <ds:schemaRef ds:uri="Strauss.PersonalizationDefinition"/>
  </ds:schemaRefs>
</ds:datastoreItem>
</file>

<file path=customXml/itemProps3.xml><?xml version="1.0" encoding="utf-8"?>
<ds:datastoreItem xmlns:ds="http://schemas.openxmlformats.org/officeDocument/2006/customXml" ds:itemID="{E7EBEF02-C69B-46E0-B38A-E51611CE5254}">
  <ds:schemaRefs>
    <ds:schemaRef ds:uri="Strauss.PersonalizationDefinition"/>
  </ds:schemaRefs>
</ds:datastoreItem>
</file>

<file path=customXml/itemProps30.xml><?xml version="1.0" encoding="utf-8"?>
<ds:datastoreItem xmlns:ds="http://schemas.openxmlformats.org/officeDocument/2006/customXml" ds:itemID="{26FF7F34-18F1-4FB2-814E-5D388985681C}">
  <ds:schemaRefs>
    <ds:schemaRef ds:uri="Strauss.PersonalizationDefinition"/>
  </ds:schemaRefs>
</ds:datastoreItem>
</file>

<file path=customXml/itemProps31.xml><?xml version="1.0" encoding="utf-8"?>
<ds:datastoreItem xmlns:ds="http://schemas.openxmlformats.org/officeDocument/2006/customXml" ds:itemID="{1869E29A-2AC5-4035-8C58-F6A78489D68B}">
  <ds:schemaRefs>
    <ds:schemaRef ds:uri="Strauss.PersonalizationDefinition"/>
  </ds:schemaRefs>
</ds:datastoreItem>
</file>

<file path=customXml/itemProps32.xml><?xml version="1.0" encoding="utf-8"?>
<ds:datastoreItem xmlns:ds="http://schemas.openxmlformats.org/officeDocument/2006/customXml" ds:itemID="{722FA3B6-2A0C-46F0-9E76-FBDE0D8F6D0A}">
  <ds:schemaRefs>
    <ds:schemaRef ds:uri="Strauss.PersonalizationDefinition"/>
  </ds:schemaRefs>
</ds:datastoreItem>
</file>

<file path=customXml/itemProps33.xml><?xml version="1.0" encoding="utf-8"?>
<ds:datastoreItem xmlns:ds="http://schemas.openxmlformats.org/officeDocument/2006/customXml" ds:itemID="{8D49F3B2-D24F-4B9E-BBCB-C833387F7297}">
  <ds:schemaRefs>
    <ds:schemaRef ds:uri="Strauss.PersonalizationDefinition"/>
  </ds:schemaRefs>
</ds:datastoreItem>
</file>

<file path=customXml/itemProps34.xml><?xml version="1.0" encoding="utf-8"?>
<ds:datastoreItem xmlns:ds="http://schemas.openxmlformats.org/officeDocument/2006/customXml" ds:itemID="{57FA8EF6-4043-4975-B481-BDFD3F473E97}">
  <ds:schemaRefs>
    <ds:schemaRef ds:uri="Strauss.PersonalizationDefinition"/>
  </ds:schemaRefs>
</ds:datastoreItem>
</file>

<file path=customXml/itemProps35.xml><?xml version="1.0" encoding="utf-8"?>
<ds:datastoreItem xmlns:ds="http://schemas.openxmlformats.org/officeDocument/2006/customXml" ds:itemID="{2666D9BA-28BA-4D08-A7AF-E41B448EA22A}">
  <ds:schemaRefs>
    <ds:schemaRef ds:uri="Strauss.PersonalizationDefinition"/>
  </ds:schemaRefs>
</ds:datastoreItem>
</file>

<file path=customXml/itemProps36.xml><?xml version="1.0" encoding="utf-8"?>
<ds:datastoreItem xmlns:ds="http://schemas.openxmlformats.org/officeDocument/2006/customXml" ds:itemID="{F3C65866-C9A3-4696-86F4-3D71336D8948}">
  <ds:schemaRefs>
    <ds:schemaRef ds:uri="Strauss.PersonalizationDefinition"/>
  </ds:schemaRefs>
</ds:datastoreItem>
</file>

<file path=customXml/itemProps37.xml><?xml version="1.0" encoding="utf-8"?>
<ds:datastoreItem xmlns:ds="http://schemas.openxmlformats.org/officeDocument/2006/customXml" ds:itemID="{8F14A9B5-A87F-424A-8C68-EDD8CF4532AC}">
  <ds:schemaRefs>
    <ds:schemaRef ds:uri="Strauss.PersonalizationDefinition"/>
  </ds:schemaRefs>
</ds:datastoreItem>
</file>

<file path=customXml/itemProps38.xml><?xml version="1.0" encoding="utf-8"?>
<ds:datastoreItem xmlns:ds="http://schemas.openxmlformats.org/officeDocument/2006/customXml" ds:itemID="{5E5B34C5-ACD0-4F05-A766-E6E4A257E754}">
  <ds:schemaRefs>
    <ds:schemaRef ds:uri="Strauss.PersonalizationDefinition"/>
  </ds:schemaRefs>
</ds:datastoreItem>
</file>

<file path=customXml/itemProps39.xml><?xml version="1.0" encoding="utf-8"?>
<ds:datastoreItem xmlns:ds="http://schemas.openxmlformats.org/officeDocument/2006/customXml" ds:itemID="{3E102A16-C93B-47A7-8ADE-6450A2C0D540}">
  <ds:schemaRefs>
    <ds:schemaRef ds:uri="Strauss.PersonalizationDefinition"/>
  </ds:schemaRefs>
</ds:datastoreItem>
</file>

<file path=customXml/itemProps4.xml><?xml version="1.0" encoding="utf-8"?>
<ds:datastoreItem xmlns:ds="http://schemas.openxmlformats.org/officeDocument/2006/customXml" ds:itemID="{4A3F169F-E27D-4A25-888C-4C5D83BAC082}">
  <ds:schemaRefs>
    <ds:schemaRef ds:uri="Strauss.PersonalizationDefinition"/>
  </ds:schemaRefs>
</ds:datastoreItem>
</file>

<file path=customXml/itemProps40.xml><?xml version="1.0" encoding="utf-8"?>
<ds:datastoreItem xmlns:ds="http://schemas.openxmlformats.org/officeDocument/2006/customXml" ds:itemID="{66B00FA4-1BFF-43ED-BBB9-C3D0AA012C05}">
  <ds:schemaRefs>
    <ds:schemaRef ds:uri="Strauss.PersonalizationDefinition"/>
  </ds:schemaRefs>
</ds:datastoreItem>
</file>

<file path=customXml/itemProps41.xml><?xml version="1.0" encoding="utf-8"?>
<ds:datastoreItem xmlns:ds="http://schemas.openxmlformats.org/officeDocument/2006/customXml" ds:itemID="{4DD51230-9E51-40B0-A0CC-2CD7CFB9D9D1}">
  <ds:schemaRefs>
    <ds:schemaRef ds:uri="Strauss.PersonalizationDefinition"/>
  </ds:schemaRefs>
</ds:datastoreItem>
</file>

<file path=customXml/itemProps42.xml><?xml version="1.0" encoding="utf-8"?>
<ds:datastoreItem xmlns:ds="http://schemas.openxmlformats.org/officeDocument/2006/customXml" ds:itemID="{C3CAE0A7-718E-43F0-9BF7-EACB70F88B92}">
  <ds:schemaRefs>
    <ds:schemaRef ds:uri="Strauss.PersonalizationDefinition"/>
  </ds:schemaRefs>
</ds:datastoreItem>
</file>

<file path=customXml/itemProps43.xml><?xml version="1.0" encoding="utf-8"?>
<ds:datastoreItem xmlns:ds="http://schemas.openxmlformats.org/officeDocument/2006/customXml" ds:itemID="{D18882B0-B095-46A9-A89E-3B1CE5F59BF6}">
  <ds:schemaRefs>
    <ds:schemaRef ds:uri="Strauss.PersonalizationDefinition"/>
  </ds:schemaRefs>
</ds:datastoreItem>
</file>

<file path=customXml/itemProps44.xml><?xml version="1.0" encoding="utf-8"?>
<ds:datastoreItem xmlns:ds="http://schemas.openxmlformats.org/officeDocument/2006/customXml" ds:itemID="{22BF729A-6C92-4E5E-AF6D-81DD1A5CE7A1}">
  <ds:schemaRefs>
    <ds:schemaRef ds:uri="Strauss.PersonalizationDefinition"/>
  </ds:schemaRefs>
</ds:datastoreItem>
</file>

<file path=customXml/itemProps45.xml><?xml version="1.0" encoding="utf-8"?>
<ds:datastoreItem xmlns:ds="http://schemas.openxmlformats.org/officeDocument/2006/customXml" ds:itemID="{AEF7DC6D-88A7-4878-AEA4-3AB7B396441A}">
  <ds:schemaRefs>
    <ds:schemaRef ds:uri="Strauss.PersonalizationDefinition"/>
  </ds:schemaRefs>
</ds:datastoreItem>
</file>

<file path=customXml/itemProps46.xml><?xml version="1.0" encoding="utf-8"?>
<ds:datastoreItem xmlns:ds="http://schemas.openxmlformats.org/officeDocument/2006/customXml" ds:itemID="{ABFA6377-092D-4D77-A2D4-F4F5F44A2F02}">
  <ds:schemaRefs>
    <ds:schemaRef ds:uri="Strauss.PersonalizationDefinition"/>
  </ds:schemaRefs>
</ds:datastoreItem>
</file>

<file path=customXml/itemProps47.xml><?xml version="1.0" encoding="utf-8"?>
<ds:datastoreItem xmlns:ds="http://schemas.openxmlformats.org/officeDocument/2006/customXml" ds:itemID="{9E2E8CD6-3D78-4B29-AFAE-BA5984B5B9A6}"/>
</file>

<file path=customXml/itemProps48.xml><?xml version="1.0" encoding="utf-8"?>
<ds:datastoreItem xmlns:ds="http://schemas.openxmlformats.org/officeDocument/2006/customXml" ds:itemID="{1B7ED588-73F9-4EE2-AF1D-F3C5BCACCA6E}"/>
</file>

<file path=customXml/itemProps49.xml><?xml version="1.0" encoding="utf-8"?>
<ds:datastoreItem xmlns:ds="http://schemas.openxmlformats.org/officeDocument/2006/customXml" ds:itemID="{DF435D1D-D2CD-4743-8F5E-EB1BA86F09EB}"/>
</file>

<file path=customXml/itemProps5.xml><?xml version="1.0" encoding="utf-8"?>
<ds:datastoreItem xmlns:ds="http://schemas.openxmlformats.org/officeDocument/2006/customXml" ds:itemID="{0F7851F0-22C9-4086-B07A-5B53AA1D88C0}">
  <ds:schemaRefs>
    <ds:schemaRef ds:uri="Strauss.PersonalizationDefinition"/>
  </ds:schemaRefs>
</ds:datastoreItem>
</file>

<file path=customXml/itemProps6.xml><?xml version="1.0" encoding="utf-8"?>
<ds:datastoreItem xmlns:ds="http://schemas.openxmlformats.org/officeDocument/2006/customXml" ds:itemID="{1C29C85C-B0E6-4A81-8D1A-F7F50C870851}">
  <ds:schemaRefs>
    <ds:schemaRef ds:uri="Strauss.PersonalizationDefinition"/>
  </ds:schemaRefs>
</ds:datastoreItem>
</file>

<file path=customXml/itemProps7.xml><?xml version="1.0" encoding="utf-8"?>
<ds:datastoreItem xmlns:ds="http://schemas.openxmlformats.org/officeDocument/2006/customXml" ds:itemID="{B09E3EAE-66CA-4A91-A5FE-A34A70B099ED}">
  <ds:schemaRefs>
    <ds:schemaRef ds:uri="Strauss.PersonalizationDefinition"/>
  </ds:schemaRefs>
</ds:datastoreItem>
</file>

<file path=customXml/itemProps8.xml><?xml version="1.0" encoding="utf-8"?>
<ds:datastoreItem xmlns:ds="http://schemas.openxmlformats.org/officeDocument/2006/customXml" ds:itemID="{367D542E-ADC5-48BE-9B2A-5DDE62B1DEB8}">
  <ds:schemaRefs>
    <ds:schemaRef ds:uri="Strauss.PersonalizationDefinition"/>
  </ds:schemaRefs>
</ds:datastoreItem>
</file>

<file path=customXml/itemProps9.xml><?xml version="1.0" encoding="utf-8"?>
<ds:datastoreItem xmlns:ds="http://schemas.openxmlformats.org/officeDocument/2006/customXml" ds:itemID="{712108F3-86F2-4B95-AF2D-FE4E45965FCC}">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7</TotalTime>
  <Words>4117</Words>
  <Application>Microsoft Office PowerPoint</Application>
  <PresentationFormat>Widescreen</PresentationFormat>
  <Paragraphs>1112</Paragraphs>
  <Slides>118</Slides>
  <Notes>118</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118</vt:i4>
      </vt:variant>
    </vt:vector>
  </HeadingPairs>
  <TitlesOfParts>
    <vt:vector size="129" baseType="lpstr">
      <vt:lpstr>Arial</vt:lpstr>
      <vt:lpstr>Calibri</vt:lpstr>
      <vt:lpstr>Calibri Light</vt:lpstr>
      <vt:lpstr>Consolas</vt:lpstr>
      <vt:lpstr>Lucida Console</vt:lpstr>
      <vt:lpstr>Segoe UI</vt:lpstr>
      <vt:lpstr>Segoe UI Light</vt:lpstr>
      <vt:lpstr>Segoe UI Semibold</vt:lpstr>
      <vt:lpstr>Wingdings</vt:lpstr>
      <vt:lpstr>WHITE TEMPLATE</vt:lpstr>
      <vt:lpstr>COLOR TEMPLATE</vt:lpstr>
      <vt:lpstr>WorkshopPLUS - Windows PowerShell: Foundation Skills</vt:lpstr>
      <vt:lpstr>Disclaimer</vt:lpstr>
      <vt:lpstr>Flow Control and Collection Types</vt:lpstr>
      <vt:lpstr>Learning Units covered in this Module</vt:lpstr>
      <vt:lpstr>Flow Control</vt:lpstr>
      <vt:lpstr>PowerPoint Presentation</vt:lpstr>
      <vt:lpstr>The Five Loops</vt:lpstr>
      <vt:lpstr>PowerShell’s Five Loops</vt:lpstr>
      <vt:lpstr>PowerShell’s Five Loops</vt:lpstr>
      <vt:lpstr>While Loop</vt:lpstr>
      <vt:lpstr>While Loop</vt:lpstr>
      <vt:lpstr>While</vt:lpstr>
      <vt:lpstr>Demonstration</vt:lpstr>
      <vt:lpstr>Do While loop &amp; Do Until loop</vt:lpstr>
      <vt:lpstr>Do While Loop</vt:lpstr>
      <vt:lpstr>Do While</vt:lpstr>
      <vt:lpstr>Do Until Loop</vt:lpstr>
      <vt:lpstr>Do Until</vt:lpstr>
      <vt:lpstr>Demonstration</vt:lpstr>
      <vt:lpstr>PowerPoint Presentation</vt:lpstr>
      <vt:lpstr>For and Foreach Loop</vt:lpstr>
      <vt:lpstr>For Loop</vt:lpstr>
      <vt:lpstr>For</vt:lpstr>
      <vt:lpstr>ForEach Loop</vt:lpstr>
      <vt:lpstr>ForEach Loop</vt:lpstr>
      <vt:lpstr>Demonstration</vt:lpstr>
      <vt:lpstr>PowerPoint Presentation</vt:lpstr>
      <vt:lpstr>IF Statement</vt:lpstr>
      <vt:lpstr>IF Statement</vt:lpstr>
      <vt:lpstr>If</vt:lpstr>
      <vt:lpstr>If..Else</vt:lpstr>
      <vt:lpstr>If..Elseif(s)</vt:lpstr>
      <vt:lpstr>If..ElseIf(s)</vt:lpstr>
      <vt:lpstr>If..ElseIf(s)..Else</vt:lpstr>
      <vt:lpstr>If..ElseIf..Else Statement</vt:lpstr>
      <vt:lpstr>Demonstration</vt:lpstr>
      <vt:lpstr>PowerPoint Presentation</vt:lpstr>
      <vt:lpstr>SWITCH Statement - Basics</vt:lpstr>
      <vt:lpstr>Switch</vt:lpstr>
      <vt:lpstr>Simple Switch</vt:lpstr>
      <vt:lpstr>Switch – With Default Case</vt:lpstr>
      <vt:lpstr>Switch Multiple Values</vt:lpstr>
      <vt:lpstr>Demonstration</vt:lpstr>
      <vt:lpstr>PowerPoint Presentation</vt:lpstr>
      <vt:lpstr>SWITCH Statement - Advanced</vt:lpstr>
      <vt:lpstr>Switch With $_</vt:lpstr>
      <vt:lpstr>SWITCH Case Insensitive </vt:lpstr>
      <vt:lpstr>SWITCH Case Sensitive</vt:lpstr>
      <vt:lpstr>SWITCH Without -Wildcard</vt:lpstr>
      <vt:lpstr>SWITCH With -Wildcard</vt:lpstr>
      <vt:lpstr>SWITCH With -Regex</vt:lpstr>
      <vt:lpstr>SWITCH Expression Matches</vt:lpstr>
      <vt:lpstr>SWITCH -File</vt:lpstr>
      <vt:lpstr>IF and SWITCH Difference</vt:lpstr>
      <vt:lpstr>Demonstration</vt:lpstr>
      <vt:lpstr>PowerPoint Presentation</vt:lpstr>
      <vt:lpstr>Flow Control Keywords</vt:lpstr>
      <vt:lpstr>Flow Control Keywords</vt:lpstr>
      <vt:lpstr>Flow Control Keywords</vt:lpstr>
      <vt:lpstr>Exit and ErrorLevel From Cmd Prompt</vt:lpstr>
      <vt:lpstr>Demonstration</vt:lpstr>
      <vt:lpstr>PowerPoint Presentation</vt:lpstr>
      <vt:lpstr>Flow Control</vt:lpstr>
      <vt:lpstr>Arrays</vt:lpstr>
      <vt:lpstr>PowerPoint Presentation</vt:lpstr>
      <vt:lpstr>Creating Arrays</vt:lpstr>
      <vt:lpstr>Creating Arrays</vt:lpstr>
      <vt:lpstr>Demonstration</vt:lpstr>
      <vt:lpstr>Accessing Array Items</vt:lpstr>
      <vt:lpstr>Accessing Array Items</vt:lpstr>
      <vt:lpstr>Dynamically Accessing Array Items</vt:lpstr>
      <vt:lpstr>Determine Number of Items in Array</vt:lpstr>
      <vt:lpstr>Demonstration</vt:lpstr>
      <vt:lpstr>PowerPoint Presentation</vt:lpstr>
      <vt:lpstr>Adding and Modifying Array Items</vt:lpstr>
      <vt:lpstr>Adding Items to an Array</vt:lpstr>
      <vt:lpstr>Manipulating Items in an Array</vt:lpstr>
      <vt:lpstr>Demonstration</vt:lpstr>
      <vt:lpstr>Sorting Arrays</vt:lpstr>
      <vt:lpstr>Sorting Array Display</vt:lpstr>
      <vt:lpstr>Sorting Array</vt:lpstr>
      <vt:lpstr>Determine Array Object Members</vt:lpstr>
      <vt:lpstr>Determine Array Object Members</vt:lpstr>
      <vt:lpstr>Determine Array Object Members</vt:lpstr>
      <vt:lpstr>Arrays</vt:lpstr>
      <vt:lpstr>Hash Tables</vt:lpstr>
      <vt:lpstr>PowerPoint Presentation</vt:lpstr>
      <vt:lpstr>Creating Hash Tables</vt:lpstr>
      <vt:lpstr>Creating Hash Tables</vt:lpstr>
      <vt:lpstr>Creating Hash Tables</vt:lpstr>
      <vt:lpstr>Creating Hash Tables</vt:lpstr>
      <vt:lpstr>Demonstration</vt:lpstr>
      <vt:lpstr>PowerPoint Presentation</vt:lpstr>
      <vt:lpstr>Accessing Hash Table Items</vt:lpstr>
      <vt:lpstr>Access Hash Tables Items</vt:lpstr>
      <vt:lpstr>Display All Hash Tables Keys</vt:lpstr>
      <vt:lpstr>Display All Hash Tables Values</vt:lpstr>
      <vt:lpstr>Demonstration</vt:lpstr>
      <vt:lpstr>PowerPoint Presentation</vt:lpstr>
      <vt:lpstr>Modifying Hash Table Items</vt:lpstr>
      <vt:lpstr>Adding Items To a Hash Table</vt:lpstr>
      <vt:lpstr>Removing Items From a Hash Table</vt:lpstr>
      <vt:lpstr>Demonstration</vt:lpstr>
      <vt:lpstr>Sorting Hash Tables</vt:lpstr>
      <vt:lpstr>Sorting Hash Tables </vt:lpstr>
      <vt:lpstr>Ordered Dictionary</vt:lpstr>
      <vt:lpstr>Demonstration</vt:lpstr>
      <vt:lpstr>Searching Hash Tables</vt:lpstr>
      <vt:lpstr>Searching Hash Tables </vt:lpstr>
      <vt:lpstr>Hash Table Example</vt:lpstr>
      <vt:lpstr>Calculated Property</vt:lpstr>
      <vt:lpstr>Splatting</vt:lpstr>
      <vt:lpstr>Custom PSObject</vt:lpstr>
      <vt:lpstr>Custom PSObject</vt:lpstr>
      <vt:lpstr>Demonstration</vt:lpstr>
      <vt:lpstr>PowerPoint Presentation</vt:lpstr>
      <vt:lpstr>Hash Tables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2019-02-08T20:48:53Z</dcterms:created>
  <dcterms:modified xsi:type="dcterms:W3CDTF">2019-02-08T20:56:43Z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2019-02-08T20:56:00.7195035Z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dd0352ab-2135-43fb-a312-2811a0cb30cb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