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9844-D900-42E0-AAA1-8014ADA1824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9B2D-3C48-4C27-BFD8-1F4D80C0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4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9844-D900-42E0-AAA1-8014ADA1824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9B2D-3C48-4C27-BFD8-1F4D80C0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3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9844-D900-42E0-AAA1-8014ADA1824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9B2D-3C48-4C27-BFD8-1F4D80C0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7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9844-D900-42E0-AAA1-8014ADA1824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9B2D-3C48-4C27-BFD8-1F4D80C0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5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9844-D900-42E0-AAA1-8014ADA1824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9B2D-3C48-4C27-BFD8-1F4D80C0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5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9844-D900-42E0-AAA1-8014ADA1824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9B2D-3C48-4C27-BFD8-1F4D80C0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9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9844-D900-42E0-AAA1-8014ADA1824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9B2D-3C48-4C27-BFD8-1F4D80C0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9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9844-D900-42E0-AAA1-8014ADA1824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9B2D-3C48-4C27-BFD8-1F4D80C0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8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9844-D900-42E0-AAA1-8014ADA1824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9B2D-3C48-4C27-BFD8-1F4D80C0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9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9844-D900-42E0-AAA1-8014ADA1824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9B2D-3C48-4C27-BFD8-1F4D80C0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6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9844-D900-42E0-AAA1-8014ADA1824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9B2D-3C48-4C27-BFD8-1F4D80C0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5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39844-D900-42E0-AAA1-8014ADA1824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29B2D-3C48-4C27-BFD8-1F4D80C0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ython-poetry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SEB CASE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Masud Pervez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24160" y="6470469"/>
            <a:ext cx="159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2021-04-06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9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</a:t>
            </a:r>
            <a:r>
              <a:rPr lang="en-US" dirty="0" smtClean="0"/>
              <a:t>environment &amp; Structure of my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7321731" cy="258091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  <a:p>
            <a:r>
              <a:rPr lang="en-US" dirty="0" smtClean="0"/>
              <a:t>Build </a:t>
            </a:r>
            <a:r>
              <a:rPr lang="en-US" dirty="0"/>
              <a:t>a Project folder structure</a:t>
            </a:r>
          </a:p>
          <a:p>
            <a:r>
              <a:rPr lang="en-US" dirty="0" smtClean="0"/>
              <a:t>Create </a:t>
            </a:r>
            <a:r>
              <a:rPr lang="en-US" dirty="0"/>
              <a:t>a Virtual Environment</a:t>
            </a:r>
          </a:p>
          <a:p>
            <a:r>
              <a:rPr lang="en-US" dirty="0"/>
              <a:t>Notebooks</a:t>
            </a:r>
          </a:p>
          <a:p>
            <a:r>
              <a:rPr lang="en-US" dirty="0" smtClean="0"/>
              <a:t>Poetry: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virtualenv</a:t>
            </a:r>
            <a:endParaRPr lang="en-US" dirty="0" smtClean="0"/>
          </a:p>
          <a:p>
            <a:pPr lvl="1"/>
            <a:r>
              <a:rPr lang="en-US" dirty="0"/>
              <a:t>Install </a:t>
            </a:r>
            <a:r>
              <a:rPr lang="en-US" dirty="0" smtClean="0"/>
              <a:t>frameworks: python packages</a:t>
            </a:r>
          </a:p>
          <a:p>
            <a:pPr marL="457200" lvl="1" indent="0">
              <a:buNone/>
            </a:pPr>
            <a:r>
              <a:rPr lang="sv-SE" i="1" dirty="0" smtClean="0"/>
              <a:t>source:</a:t>
            </a:r>
            <a:r>
              <a:rPr lang="sv-SE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://python-poetry.org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marL="457200" lvl="1" indent="0">
              <a:buNone/>
            </a:pPr>
            <a:endParaRPr lang="sv-SE" dirty="0" smtClean="0"/>
          </a:p>
          <a:p>
            <a:pPr marL="457200" lvl="1" indent="0">
              <a:buNone/>
            </a:pPr>
            <a:endParaRPr lang="sv-SE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407" y="1788069"/>
            <a:ext cx="1978520" cy="46754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19406" y="1418737"/>
            <a:ext cx="233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Project structure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541476"/>
            <a:ext cx="65205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Reproduce the codes by running:</a:t>
            </a:r>
          </a:p>
          <a:p>
            <a:r>
              <a:rPr lang="sv-SE" sz="2800" dirty="0"/>
              <a:t>	`</a:t>
            </a:r>
            <a:r>
              <a:rPr lang="sv-SE" sz="2800" dirty="0" err="1"/>
              <a:t>poetry</a:t>
            </a:r>
            <a:r>
              <a:rPr lang="sv-SE" sz="2800" dirty="0"/>
              <a:t> </a:t>
            </a:r>
            <a:r>
              <a:rPr lang="sv-SE" sz="2800" dirty="0" err="1"/>
              <a:t>install</a:t>
            </a:r>
            <a:r>
              <a:rPr lang="sv-SE" sz="2800" dirty="0"/>
              <a:t>`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545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(A) Data exploration: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7106"/>
          </a:xfrm>
        </p:spPr>
        <p:txBody>
          <a:bodyPr/>
          <a:lstStyle/>
          <a:p>
            <a:r>
              <a:rPr lang="en-US" dirty="0"/>
              <a:t>How many transactions did an average customer complete in the</a:t>
            </a:r>
          </a:p>
          <a:p>
            <a:pPr marL="0" indent="0">
              <a:buNone/>
            </a:pPr>
            <a:r>
              <a:rPr lang="en-US" dirty="0"/>
              <a:t>period? </a:t>
            </a:r>
            <a:r>
              <a:rPr lang="en-US" dirty="0" smtClean="0"/>
              <a:t> (about 235 transactions)</a:t>
            </a:r>
          </a:p>
          <a:p>
            <a:r>
              <a:rPr lang="en-US" dirty="0" smtClean="0"/>
              <a:t>How </a:t>
            </a:r>
            <a:r>
              <a:rPr lang="en-US" dirty="0"/>
              <a:t>much did they spend? </a:t>
            </a:r>
            <a:r>
              <a:rPr lang="en-US" dirty="0" smtClean="0"/>
              <a:t>-spent 5924.15 amount/per transaction</a:t>
            </a:r>
          </a:p>
          <a:p>
            <a:r>
              <a:rPr lang="en-US" dirty="0" smtClean="0"/>
              <a:t>Does </a:t>
            </a:r>
            <a:r>
              <a:rPr lang="en-US" dirty="0"/>
              <a:t>it change over time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915" y="3705498"/>
            <a:ext cx="8676354" cy="303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6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47" y="475796"/>
            <a:ext cx="2323011" cy="17361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 different customer profiles show different behavior</a:t>
            </a:r>
            <a:r>
              <a:rPr lang="en-US" dirty="0" smtClean="0"/>
              <a:t>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828" y="329746"/>
            <a:ext cx="7786776" cy="272696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49235" y="3559423"/>
            <a:ext cx="2577736" cy="1970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Is the transaction pattern homogeneous across geographic regions?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822" y="3143794"/>
            <a:ext cx="7331782" cy="371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(B) Predictive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5684521" cy="1562008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are the most important features in the model?</a:t>
            </a:r>
          </a:p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does the model performance compare in the train and test</a:t>
            </a:r>
          </a:p>
          <a:p>
            <a:r>
              <a:rPr lang="en-US" dirty="0" smtClean="0"/>
              <a:t>sets?</a:t>
            </a:r>
          </a:p>
          <a:p>
            <a:r>
              <a:rPr lang="en-US" dirty="0" smtClean="0"/>
              <a:t>What </a:t>
            </a:r>
            <a:r>
              <a:rPr lang="en-US" dirty="0"/>
              <a:t>would you do to improve the model if you had more </a:t>
            </a:r>
            <a:r>
              <a:rPr lang="en-US" dirty="0" smtClean="0"/>
              <a:t>time?   - Apply Smote Synthetic Minority Over-sampling </a:t>
            </a:r>
            <a:r>
              <a:rPr lang="en-US" dirty="0"/>
              <a:t>T</a:t>
            </a:r>
            <a:r>
              <a:rPr lang="en-US" dirty="0" smtClean="0"/>
              <a:t>echnique</a:t>
            </a:r>
            <a:r>
              <a:rPr lang="en-US" dirty="0"/>
              <a:t>, Bayesian Optimization </a:t>
            </a:r>
            <a:r>
              <a:rPr lang="en-US" dirty="0" smtClean="0"/>
              <a:t>algorithm, try with different algorithms, Feature engineering.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465" y="3480686"/>
            <a:ext cx="4259580" cy="31065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323" y="3708278"/>
            <a:ext cx="4511044" cy="31497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669" y="1178246"/>
            <a:ext cx="4778890" cy="254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6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(C) A/B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How would you select which customers are in the email group or in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mobile app group in the test</a:t>
            </a:r>
            <a:r>
              <a:rPr lang="en-US" dirty="0" smtClean="0"/>
              <a:t>?- Randomize way</a:t>
            </a:r>
          </a:p>
          <a:p>
            <a:r>
              <a:rPr lang="en-US" dirty="0" smtClean="0"/>
              <a:t>How </a:t>
            </a:r>
            <a:r>
              <a:rPr lang="en-US" dirty="0"/>
              <a:t>would you conclude which channel is optimal at the end of </a:t>
            </a:r>
            <a:r>
              <a:rPr lang="en-US" dirty="0" smtClean="0"/>
              <a:t>the</a:t>
            </a:r>
          </a:p>
          <a:p>
            <a:pPr marL="0" indent="0">
              <a:buNone/>
            </a:pPr>
            <a:r>
              <a:rPr lang="en-US" dirty="0" smtClean="0"/>
              <a:t>test</a:t>
            </a:r>
            <a:r>
              <a:rPr lang="en-US" dirty="0"/>
              <a:t>? What is the minimum sample size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sv-SE" dirty="0" smtClean="0"/>
              <a:t>	z-test(proportion test): If p-</a:t>
            </a:r>
            <a:r>
              <a:rPr lang="sv-SE" dirty="0" err="1" smtClean="0"/>
              <a:t>value</a:t>
            </a:r>
            <a:r>
              <a:rPr lang="sv-SE" dirty="0" smtClean="0"/>
              <a:t> &lt; 0.05 (at 5% </a:t>
            </a:r>
            <a:r>
              <a:rPr lang="sv-SE" dirty="0" err="1" smtClean="0"/>
              <a:t>level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significance</a:t>
            </a:r>
            <a:r>
              <a:rPr lang="sv-SE" dirty="0" smtClean="0"/>
              <a:t>), </a:t>
            </a:r>
            <a:r>
              <a:rPr lang="sv-SE" dirty="0" err="1" smtClean="0"/>
              <a:t>then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conclude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the </a:t>
            </a:r>
            <a:r>
              <a:rPr lang="sv-SE" dirty="0" err="1" smtClean="0"/>
              <a:t>two</a:t>
            </a:r>
            <a:r>
              <a:rPr lang="sv-SE" dirty="0" smtClean="0"/>
              <a:t> </a:t>
            </a:r>
            <a:r>
              <a:rPr lang="sv-SE" dirty="0" err="1" smtClean="0"/>
              <a:t>groups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significantly</a:t>
            </a:r>
            <a:r>
              <a:rPr lang="sv-SE" dirty="0" smtClean="0"/>
              <a:t> </a:t>
            </a:r>
            <a:r>
              <a:rPr lang="sv-SE" dirty="0" err="1" smtClean="0"/>
              <a:t>differrent</a:t>
            </a:r>
            <a:r>
              <a:rPr lang="sv-SE" dirty="0" smtClean="0"/>
              <a:t>. </a:t>
            </a:r>
            <a:r>
              <a:rPr lang="sv-SE" dirty="0" err="1" smtClean="0"/>
              <a:t>Then</a:t>
            </a:r>
            <a:r>
              <a:rPr lang="sv-SE" dirty="0" smtClean="0"/>
              <a:t>,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then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perform</a:t>
            </a:r>
            <a:r>
              <a:rPr lang="sv-SE" dirty="0" smtClean="0"/>
              <a:t> a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sided</a:t>
            </a:r>
            <a:r>
              <a:rPr lang="sv-SE" dirty="0" smtClean="0"/>
              <a:t> test to </a:t>
            </a:r>
            <a:r>
              <a:rPr lang="sv-SE" dirty="0" err="1" smtClean="0"/>
              <a:t>see</a:t>
            </a:r>
            <a:r>
              <a:rPr lang="sv-SE" dirty="0" smtClean="0"/>
              <a:t> </a:t>
            </a:r>
            <a:r>
              <a:rPr lang="sv-SE" dirty="0" err="1" smtClean="0"/>
              <a:t>which</a:t>
            </a:r>
            <a:r>
              <a:rPr lang="sv-SE" dirty="0" smtClean="0"/>
              <a:t> </a:t>
            </a:r>
            <a:r>
              <a:rPr lang="sv-SE" dirty="0" err="1" smtClean="0"/>
              <a:t>group</a:t>
            </a:r>
            <a:r>
              <a:rPr lang="sv-SE" dirty="0" smtClean="0"/>
              <a:t> is </a:t>
            </a:r>
            <a:r>
              <a:rPr lang="sv-SE" dirty="0" err="1" smtClean="0"/>
              <a:t>overperfoming</a:t>
            </a:r>
            <a:r>
              <a:rPr lang="sv-SE" dirty="0" smtClean="0"/>
              <a:t> </a:t>
            </a:r>
            <a:r>
              <a:rPr lang="sv-SE" dirty="0" err="1" smtClean="0"/>
              <a:t>other</a:t>
            </a:r>
            <a:r>
              <a:rPr lang="sv-SE" dirty="0" smtClean="0"/>
              <a:t>.</a:t>
            </a:r>
          </a:p>
          <a:p>
            <a:pPr marL="0" indent="0">
              <a:buNone/>
            </a:pPr>
            <a:r>
              <a:rPr lang="sv-SE" i="1" dirty="0" err="1" smtClean="0"/>
              <a:t>Sample</a:t>
            </a:r>
            <a:r>
              <a:rPr lang="sv-SE" i="1" dirty="0" smtClean="0"/>
              <a:t> </a:t>
            </a:r>
            <a:r>
              <a:rPr lang="sv-SE" i="1" dirty="0" err="1" smtClean="0"/>
              <a:t>size</a:t>
            </a:r>
            <a:r>
              <a:rPr lang="sv-SE" i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n </a:t>
            </a:r>
            <a:r>
              <a:rPr lang="en-US" dirty="0"/>
              <a:t>= (Z</a:t>
            </a:r>
            <a:r>
              <a:rPr lang="el-GR" dirty="0"/>
              <a:t>α/2+</a:t>
            </a:r>
            <a:r>
              <a:rPr lang="en-US" dirty="0"/>
              <a:t>Z</a:t>
            </a:r>
            <a:r>
              <a:rPr lang="el-GR" dirty="0"/>
              <a:t>β</a:t>
            </a:r>
            <a:r>
              <a:rPr lang="el-GR" dirty="0" smtClean="0"/>
              <a:t>)</a:t>
            </a:r>
            <a:r>
              <a:rPr lang="sv-SE" dirty="0" smtClean="0"/>
              <a:t>^</a:t>
            </a:r>
            <a:r>
              <a:rPr lang="el-GR" dirty="0" smtClean="0"/>
              <a:t>2 </a:t>
            </a:r>
            <a:r>
              <a:rPr lang="el-GR" dirty="0"/>
              <a:t>* (</a:t>
            </a:r>
            <a:r>
              <a:rPr lang="en-US" dirty="0"/>
              <a:t>p1(1-p1)+p2(1-p2)) / (p1-p2</a:t>
            </a:r>
            <a:r>
              <a:rPr lang="en-US" dirty="0" smtClean="0"/>
              <a:t>)^2,</a:t>
            </a:r>
          </a:p>
          <a:p>
            <a:pPr marL="0" indent="0">
              <a:buNone/>
            </a:pPr>
            <a:r>
              <a:rPr lang="en-US" dirty="0" smtClean="0"/>
              <a:t>Where, </a:t>
            </a:r>
            <a:r>
              <a:rPr lang="en-US" dirty="0"/>
              <a:t>Zα/2 is the critical value of the Normal </a:t>
            </a:r>
            <a:r>
              <a:rPr lang="en-US" dirty="0" smtClean="0"/>
              <a:t>distribution(</a:t>
            </a:r>
            <a:r>
              <a:rPr lang="en-US" dirty="0"/>
              <a:t>  Zα/2</a:t>
            </a:r>
            <a:r>
              <a:rPr lang="en-US" dirty="0" smtClean="0"/>
              <a:t> </a:t>
            </a:r>
            <a:r>
              <a:rPr lang="en-US" dirty="0"/>
              <a:t>= 1.96 for 95%</a:t>
            </a:r>
            <a:r>
              <a:rPr lang="en-US" dirty="0" smtClean="0"/>
              <a:t>), </a:t>
            </a:r>
          </a:p>
          <a:p>
            <a:pPr marL="0" indent="0">
              <a:buNone/>
            </a:pPr>
            <a:r>
              <a:rPr lang="en-US" dirty="0" smtClean="0"/>
              <a:t>Zβ </a:t>
            </a:r>
            <a:r>
              <a:rPr lang="en-US" dirty="0"/>
              <a:t>is the critical value of the Normal distribution at β (e.g. for a power of 80%, β is 0.2 and the critical value is 0.84) and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p1 </a:t>
            </a:r>
            <a:r>
              <a:rPr lang="en-US" dirty="0"/>
              <a:t>and p2 are the expected sample proportions of the two groups</a:t>
            </a:r>
            <a:r>
              <a:rPr lang="en-US" dirty="0" smtClean="0"/>
              <a:t>. (p</a:t>
            </a:r>
            <a:r>
              <a:rPr lang="en-US" baseline="-25000" dirty="0" smtClean="0"/>
              <a:t>1</a:t>
            </a:r>
            <a:r>
              <a:rPr lang="en-US" dirty="0" smtClean="0"/>
              <a:t>=p</a:t>
            </a:r>
            <a:r>
              <a:rPr lang="en-US" baseline="-25000" dirty="0" smtClean="0"/>
              <a:t>2</a:t>
            </a:r>
            <a:r>
              <a:rPr lang="en-US" dirty="0" smtClean="0"/>
              <a:t>=0.5)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6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5099</TotalTime>
  <Words>363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SEB CASE</vt:lpstr>
      <vt:lpstr>Set up environment &amp; Structure of my project</vt:lpstr>
      <vt:lpstr>(A) Data exploration:</vt:lpstr>
      <vt:lpstr>PowerPoint Presentation</vt:lpstr>
      <vt:lpstr>(B) Predictive model</vt:lpstr>
      <vt:lpstr>(C) A/B testing</vt:lpstr>
    </vt:vector>
  </TitlesOfParts>
  <Company>Bonniernews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SEB CASE</dc:title>
  <dc:creator>Masud Pervez</dc:creator>
  <cp:lastModifiedBy>Masud Pervez</cp:lastModifiedBy>
  <cp:revision>31</cp:revision>
  <dcterms:created xsi:type="dcterms:W3CDTF">2021-04-02T05:10:51Z</dcterms:created>
  <dcterms:modified xsi:type="dcterms:W3CDTF">2021-04-06T15:18:51Z</dcterms:modified>
</cp:coreProperties>
</file>