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9844-D900-42E0-AAA1-8014ADA1824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9B2D-3C48-4C27-BFD8-1F4D80C0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hon-poetr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SEB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Masud Pervez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0" y="647046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2021-04-06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smtClean="0"/>
              <a:t>environment &amp; Structure of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7321731" cy="25809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 smtClean="0"/>
              <a:t>Build </a:t>
            </a:r>
            <a:r>
              <a:rPr lang="en-US" dirty="0"/>
              <a:t>a Project folder structure</a:t>
            </a:r>
          </a:p>
          <a:p>
            <a:r>
              <a:rPr lang="en-US" dirty="0" smtClean="0"/>
              <a:t>Create </a:t>
            </a:r>
            <a:r>
              <a:rPr lang="en-US" dirty="0"/>
              <a:t>a Virtual Environment</a:t>
            </a:r>
          </a:p>
          <a:p>
            <a:r>
              <a:rPr lang="en-US" dirty="0"/>
              <a:t>Notebooks</a:t>
            </a:r>
          </a:p>
          <a:p>
            <a:r>
              <a:rPr lang="en-US" dirty="0" smtClean="0"/>
              <a:t>Poetry: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/>
              <a:t>Install </a:t>
            </a:r>
            <a:r>
              <a:rPr lang="en-US" dirty="0" smtClean="0"/>
              <a:t>frameworks: python packages</a:t>
            </a:r>
          </a:p>
          <a:p>
            <a:pPr marL="457200" lvl="1" indent="0">
              <a:buNone/>
            </a:pPr>
            <a:r>
              <a:rPr lang="sv-SE" i="1" dirty="0" smtClean="0"/>
              <a:t>source:</a:t>
            </a:r>
            <a:r>
              <a:rPr lang="sv-SE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://python-poetry.org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457200" lvl="1" indent="0">
              <a:buNone/>
            </a:pPr>
            <a:endParaRPr lang="sv-SE" dirty="0" smtClean="0"/>
          </a:p>
          <a:p>
            <a:pPr marL="457200" lvl="1" indent="0">
              <a:buNone/>
            </a:pPr>
            <a:endParaRPr lang="sv-SE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04" y="1775785"/>
            <a:ext cx="2033700" cy="4805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406" y="1418737"/>
            <a:ext cx="233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41476"/>
            <a:ext cx="6520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Reproduce the codes by running:</a:t>
            </a:r>
          </a:p>
          <a:p>
            <a:r>
              <a:rPr lang="sv-SE" sz="2800" dirty="0"/>
              <a:t>	`</a:t>
            </a:r>
            <a:r>
              <a:rPr lang="sv-SE" sz="2800" dirty="0" err="1"/>
              <a:t>poetry</a:t>
            </a:r>
            <a:r>
              <a:rPr lang="sv-SE" sz="2800" dirty="0"/>
              <a:t> </a:t>
            </a:r>
            <a:r>
              <a:rPr lang="sv-SE" sz="2800" dirty="0" err="1"/>
              <a:t>install</a:t>
            </a:r>
            <a:r>
              <a:rPr lang="sv-SE" sz="2800" dirty="0"/>
              <a:t>`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54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(A) Data 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106"/>
          </a:xfrm>
        </p:spPr>
        <p:txBody>
          <a:bodyPr/>
          <a:lstStyle/>
          <a:p>
            <a:r>
              <a:rPr lang="en-US" dirty="0"/>
              <a:t>How many transactions did an average customer complete in the</a:t>
            </a:r>
          </a:p>
          <a:p>
            <a:pPr marL="0" indent="0">
              <a:buNone/>
            </a:pPr>
            <a:r>
              <a:rPr lang="en-US" dirty="0"/>
              <a:t>period? </a:t>
            </a:r>
            <a:r>
              <a:rPr lang="en-US" dirty="0" smtClean="0"/>
              <a:t> (about 235 transactions)</a:t>
            </a:r>
          </a:p>
          <a:p>
            <a:r>
              <a:rPr lang="en-US" dirty="0" smtClean="0"/>
              <a:t>How </a:t>
            </a:r>
            <a:r>
              <a:rPr lang="en-US" dirty="0"/>
              <a:t>much did they spend? </a:t>
            </a:r>
            <a:r>
              <a:rPr lang="en-US" dirty="0" smtClean="0"/>
              <a:t>-spent 5924.15 amount/per transaction</a:t>
            </a:r>
          </a:p>
          <a:p>
            <a:r>
              <a:rPr lang="en-US" dirty="0" smtClean="0"/>
              <a:t>Does </a:t>
            </a:r>
            <a:r>
              <a:rPr lang="en-US" dirty="0"/>
              <a:t>it change over time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15" y="3705498"/>
            <a:ext cx="8676354" cy="30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7" y="475796"/>
            <a:ext cx="2323011" cy="1736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different customer profiles show different behavior</a:t>
            </a:r>
            <a:r>
              <a:rPr lang="en-US" dirty="0" smtClean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8" y="329746"/>
            <a:ext cx="7786776" cy="27269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49235" y="3559423"/>
            <a:ext cx="2577736" cy="197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the transaction pattern homogeneous across geographic regions?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22" y="3143794"/>
            <a:ext cx="7331782" cy="3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(B)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684521" cy="156200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the most important features in the model?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does the model performance compare in the train and test</a:t>
            </a:r>
          </a:p>
          <a:p>
            <a:r>
              <a:rPr lang="en-US" dirty="0" smtClean="0"/>
              <a:t>sets?</a:t>
            </a:r>
          </a:p>
          <a:p>
            <a:r>
              <a:rPr lang="en-US" dirty="0" smtClean="0"/>
              <a:t>What </a:t>
            </a:r>
            <a:r>
              <a:rPr lang="en-US" dirty="0"/>
              <a:t>would you do to improve the model if you had more </a:t>
            </a:r>
            <a:r>
              <a:rPr lang="en-US" dirty="0" smtClean="0"/>
              <a:t>time?   - Apply Smote Synthetic Minority Over-sampling </a:t>
            </a:r>
            <a:r>
              <a:rPr lang="en-US" dirty="0"/>
              <a:t>T</a:t>
            </a:r>
            <a:r>
              <a:rPr lang="en-US" dirty="0" smtClean="0"/>
              <a:t>echnique</a:t>
            </a:r>
            <a:r>
              <a:rPr lang="en-US" dirty="0"/>
              <a:t>, Bayesian Optimization </a:t>
            </a:r>
            <a:r>
              <a:rPr lang="en-US" dirty="0" smtClean="0"/>
              <a:t>algorithm, try with different algorithms, Feature engineering.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65" y="3480686"/>
            <a:ext cx="4259580" cy="3106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23" y="3708278"/>
            <a:ext cx="4511044" cy="3149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69" y="1178246"/>
            <a:ext cx="4778890" cy="25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(C) A/B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would you select which customers are in the email group or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mobile app group in the test</a:t>
            </a:r>
            <a:r>
              <a:rPr lang="en-US" dirty="0" smtClean="0"/>
              <a:t>?- </a:t>
            </a:r>
            <a:r>
              <a:rPr lang="en-US" dirty="0" smtClean="0"/>
              <a:t>Randomize way</a:t>
            </a:r>
          </a:p>
          <a:p>
            <a:r>
              <a:rPr lang="en-US" dirty="0" smtClean="0"/>
              <a:t>How </a:t>
            </a:r>
            <a:r>
              <a:rPr lang="en-US" dirty="0"/>
              <a:t>would you conclude which channel is optimal at the end of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test</a:t>
            </a:r>
            <a:r>
              <a:rPr lang="en-US" dirty="0"/>
              <a:t>? What is the minimum sample size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sv-SE" dirty="0" smtClean="0"/>
              <a:t>	z-test(proportion test): If p-</a:t>
            </a:r>
            <a:r>
              <a:rPr lang="sv-SE" dirty="0" err="1" smtClean="0"/>
              <a:t>value</a:t>
            </a:r>
            <a:r>
              <a:rPr lang="sv-SE" dirty="0" smtClean="0"/>
              <a:t> &lt; 0.05 (at 5%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significance</a:t>
            </a:r>
            <a:r>
              <a:rPr lang="sv-SE" dirty="0" smtClean="0"/>
              <a:t>),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conclude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groups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significantly</a:t>
            </a:r>
            <a:r>
              <a:rPr lang="sv-SE" dirty="0" smtClean="0"/>
              <a:t> </a:t>
            </a:r>
            <a:r>
              <a:rPr lang="sv-SE" dirty="0" err="1" smtClean="0"/>
              <a:t>differrent</a:t>
            </a:r>
            <a:r>
              <a:rPr lang="sv-SE" dirty="0" smtClean="0"/>
              <a:t>. </a:t>
            </a:r>
            <a:r>
              <a:rPr lang="sv-SE" dirty="0" err="1" smtClean="0"/>
              <a:t>Then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perform</a:t>
            </a:r>
            <a:r>
              <a:rPr lang="sv-SE" dirty="0" smtClean="0"/>
              <a:t> a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sided</a:t>
            </a:r>
            <a:r>
              <a:rPr lang="sv-SE" dirty="0" smtClean="0"/>
              <a:t> test to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group</a:t>
            </a:r>
            <a:r>
              <a:rPr lang="sv-SE" dirty="0" smtClean="0"/>
              <a:t> is </a:t>
            </a:r>
            <a:r>
              <a:rPr lang="sv-SE" dirty="0" err="1" smtClean="0"/>
              <a:t>overperfoming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i="1" dirty="0" err="1" smtClean="0"/>
              <a:t>Sample</a:t>
            </a:r>
            <a:r>
              <a:rPr lang="sv-SE" i="1" dirty="0" smtClean="0"/>
              <a:t> </a:t>
            </a:r>
            <a:r>
              <a:rPr lang="sv-SE" i="1" dirty="0" err="1" smtClean="0"/>
              <a:t>size</a:t>
            </a:r>
            <a:r>
              <a:rPr lang="sv-SE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(Z</a:t>
            </a:r>
            <a:r>
              <a:rPr lang="el-GR" dirty="0"/>
              <a:t>α/2+</a:t>
            </a:r>
            <a:r>
              <a:rPr lang="en-US" dirty="0"/>
              <a:t>Z</a:t>
            </a:r>
            <a:r>
              <a:rPr lang="el-GR" dirty="0"/>
              <a:t>β</a:t>
            </a:r>
            <a:r>
              <a:rPr lang="el-GR" dirty="0" smtClean="0"/>
              <a:t>)</a:t>
            </a:r>
            <a:r>
              <a:rPr lang="sv-SE" dirty="0" smtClean="0"/>
              <a:t>^</a:t>
            </a:r>
            <a:r>
              <a:rPr lang="el-GR" dirty="0" smtClean="0"/>
              <a:t>2 </a:t>
            </a:r>
            <a:r>
              <a:rPr lang="el-GR" dirty="0"/>
              <a:t>* (</a:t>
            </a:r>
            <a:r>
              <a:rPr lang="en-US" dirty="0"/>
              <a:t>p1(1-p1)+p2(1-p2)) / (p1-p2</a:t>
            </a:r>
            <a:r>
              <a:rPr lang="en-US" dirty="0" smtClean="0"/>
              <a:t>)^2,</a:t>
            </a:r>
          </a:p>
          <a:p>
            <a:pPr marL="0" indent="0">
              <a:buNone/>
            </a:pPr>
            <a:r>
              <a:rPr lang="en-US" dirty="0" smtClean="0"/>
              <a:t>Where, </a:t>
            </a:r>
            <a:r>
              <a:rPr lang="en-US" dirty="0"/>
              <a:t>Zα/2 is the critical value of the Normal </a:t>
            </a:r>
            <a:r>
              <a:rPr lang="en-US" dirty="0" smtClean="0"/>
              <a:t>distribution(</a:t>
            </a:r>
            <a:r>
              <a:rPr lang="en-US" dirty="0"/>
              <a:t> </a:t>
            </a:r>
            <a:r>
              <a:rPr lang="en-US" dirty="0"/>
              <a:t> Zα/2</a:t>
            </a:r>
            <a:r>
              <a:rPr lang="en-US" dirty="0" smtClean="0"/>
              <a:t> </a:t>
            </a:r>
            <a:r>
              <a:rPr lang="en-US" dirty="0"/>
              <a:t>= 1.96 for 95%</a:t>
            </a:r>
            <a:r>
              <a:rPr lang="en-US" dirty="0" smtClean="0"/>
              <a:t>), </a:t>
            </a:r>
          </a:p>
          <a:p>
            <a:pPr marL="0" indent="0">
              <a:buNone/>
            </a:pPr>
            <a:r>
              <a:rPr lang="en-US" dirty="0" smtClean="0"/>
              <a:t>Zβ </a:t>
            </a:r>
            <a:r>
              <a:rPr lang="en-US" dirty="0"/>
              <a:t>is the critical value of the Normal distribution at β (e.g. for a power of 80%, β is 0.2 and the critical value is 0.84)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p1 </a:t>
            </a:r>
            <a:r>
              <a:rPr lang="en-US" dirty="0"/>
              <a:t>and p2 are the expected sample proportions of the two groups</a:t>
            </a:r>
            <a:r>
              <a:rPr lang="en-US" dirty="0" smtClean="0"/>
              <a:t>. (p</a:t>
            </a:r>
            <a:r>
              <a:rPr lang="en-US" baseline="-25000" dirty="0" smtClean="0"/>
              <a:t>1</a:t>
            </a:r>
            <a:r>
              <a:rPr lang="en-US" dirty="0" smtClean="0"/>
              <a:t>=p</a:t>
            </a:r>
            <a:r>
              <a:rPr lang="en-US" baseline="-25000" dirty="0" smtClean="0"/>
              <a:t>2</a:t>
            </a:r>
            <a:r>
              <a:rPr lang="en-US" dirty="0" smtClean="0"/>
              <a:t>=0.5)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363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SEB CASE</vt:lpstr>
      <vt:lpstr>Set up environment &amp; Structure of my project</vt:lpstr>
      <vt:lpstr>(A) Data exploration:</vt:lpstr>
      <vt:lpstr>PowerPoint Presentation</vt:lpstr>
      <vt:lpstr>(B) Predictive model</vt:lpstr>
      <vt:lpstr>(C) A/B testing</vt:lpstr>
    </vt:vector>
  </TitlesOfParts>
  <Company>Bonniernews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 CASE</dc:title>
  <dc:creator>Masud Pervez</dc:creator>
  <cp:lastModifiedBy>Masud Pervez</cp:lastModifiedBy>
  <cp:revision>29</cp:revision>
  <dcterms:created xsi:type="dcterms:W3CDTF">2021-04-02T05:10:51Z</dcterms:created>
  <dcterms:modified xsi:type="dcterms:W3CDTF">2021-04-06T10:06:21Z</dcterms:modified>
</cp:coreProperties>
</file>