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285" r:id="rId3"/>
    <p:sldId id="286" r:id="rId4"/>
    <p:sldId id="257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59" r:id="rId13"/>
    <p:sldId id="258" r:id="rId14"/>
    <p:sldId id="267" r:id="rId15"/>
    <p:sldId id="321" r:id="rId16"/>
    <p:sldId id="270" r:id="rId17"/>
    <p:sldId id="268" r:id="rId18"/>
    <p:sldId id="271" r:id="rId19"/>
    <p:sldId id="272" r:id="rId20"/>
    <p:sldId id="273" r:id="rId21"/>
    <p:sldId id="274" r:id="rId22"/>
    <p:sldId id="275" r:id="rId23"/>
    <p:sldId id="277" r:id="rId24"/>
    <p:sldId id="296" r:id="rId25"/>
    <p:sldId id="279" r:id="rId26"/>
    <p:sldId id="280" r:id="rId27"/>
    <p:sldId id="281" r:id="rId28"/>
    <p:sldId id="282" r:id="rId29"/>
    <p:sldId id="283" r:id="rId30"/>
    <p:sldId id="284" r:id="rId31"/>
    <p:sldId id="312" r:id="rId32"/>
    <p:sldId id="304" r:id="rId33"/>
    <p:sldId id="308" r:id="rId34"/>
    <p:sldId id="307" r:id="rId35"/>
    <p:sldId id="309" r:id="rId36"/>
    <p:sldId id="310" r:id="rId37"/>
    <p:sldId id="313" r:id="rId38"/>
    <p:sldId id="311" r:id="rId39"/>
    <p:sldId id="305" r:id="rId40"/>
    <p:sldId id="314" r:id="rId41"/>
    <p:sldId id="315" r:id="rId42"/>
    <p:sldId id="303" r:id="rId43"/>
    <p:sldId id="316" r:id="rId44"/>
    <p:sldId id="302" r:id="rId45"/>
    <p:sldId id="317" r:id="rId46"/>
    <p:sldId id="318" r:id="rId47"/>
    <p:sldId id="319" r:id="rId48"/>
    <p:sldId id="320" r:id="rId49"/>
    <p:sldId id="287" r:id="rId50"/>
    <p:sldId id="289" r:id="rId51"/>
    <p:sldId id="291" r:id="rId52"/>
    <p:sldId id="292" r:id="rId53"/>
    <p:sldId id="293" r:id="rId54"/>
    <p:sldId id="294" r:id="rId55"/>
    <p:sldId id="295" r:id="rId56"/>
    <p:sldId id="297" r:id="rId57"/>
    <p:sldId id="298" r:id="rId58"/>
    <p:sldId id="299" r:id="rId59"/>
    <p:sldId id="300" r:id="rId60"/>
    <p:sldId id="288" r:id="rId61"/>
    <p:sldId id="290" r:id="rId62"/>
    <p:sldId id="322" r:id="rId63"/>
    <p:sldId id="301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/>
    <p:restoredTop sz="94643"/>
  </p:normalViewPr>
  <p:slideViewPr>
    <p:cSldViewPr snapToGrid="0" snapToObjects="1">
      <p:cViewPr>
        <p:scale>
          <a:sx n="114" d="100"/>
          <a:sy n="114" d="100"/>
        </p:scale>
        <p:origin x="46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A11EB-300D-0F43-ACDF-DEEEE1D82812}" type="datetimeFigureOut">
              <a:rPr lang="en-US" smtClean="0"/>
              <a:t>7/30/17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E8CF5-301D-DD48-9279-E94521C8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2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0E8CF5-301D-DD48-9279-E94521C8A9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9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... in the news,</a:t>
            </a:r>
            <a:r>
              <a:rPr lang="is-IS" baseline="0" dirty="0" smtClean="0"/>
              <a:t> amazon books, universities and online courses,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0E8CF5-301D-DD48-9279-E94521C8A9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2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/machine-learning/latest/dg/types-of-ml-</a:t>
            </a:r>
            <a:r>
              <a:rPr lang="en-US" dirty="0" err="1" smtClean="0"/>
              <a:t>models.html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0E8CF5-301D-DD48-9279-E94521C8A93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9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cloud.google.com</a:t>
            </a:r>
            <a:r>
              <a:rPr lang="en-US" dirty="0" smtClean="0"/>
              <a:t>/ml-engine/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research.googleblog.com</a:t>
            </a:r>
            <a:r>
              <a:rPr lang="en-US" dirty="0" smtClean="0"/>
              <a:t>/2016/06/wide-deep-learning-better-together-</a:t>
            </a:r>
            <a:r>
              <a:rPr lang="en-US" dirty="0" err="1" smtClean="0"/>
              <a:t>with.html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cloud.google.com</a:t>
            </a:r>
            <a:r>
              <a:rPr lang="en-US" dirty="0" smtClean="0"/>
              <a:t>/speech/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0E8CF5-301D-DD48-9279-E94521C8A93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20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azure.microsoft.com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-us/services/machine-learning/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docs.microsoft.com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-us/azure/machine-learning/machine-learning-what-is-machine-learning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0E8CF5-301D-DD48-9279-E94521C8A93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1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E576-FA94-6740-AAD0-CDE57CC96F80}" type="datetime1">
              <a:rPr lang="fi-FI" smtClean="0"/>
              <a:t>30.7.2017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B63A-066A-5B4A-8C92-0A9D0862D98C}" type="datetime1">
              <a:rPr lang="fi-FI" smtClean="0"/>
              <a:t>30.7.2017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C89F-256C-5740-98EB-228F6D2F778D}" type="datetime1">
              <a:rPr lang="fi-FI" smtClean="0"/>
              <a:t>30.7.2017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82"/>
            <a:ext cx="10515600" cy="10173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3886"/>
            <a:ext cx="10515600" cy="5181600"/>
          </a:xfrm>
        </p:spPr>
        <p:txBody>
          <a:bodyPr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6982"/>
            <a:ext cx="2743200" cy="365125"/>
          </a:xfrm>
        </p:spPr>
        <p:txBody>
          <a:bodyPr/>
          <a:lstStyle/>
          <a:p>
            <a:fld id="{725F174C-890E-1D47-A6A1-9FAE8A84307D}" type="datetime1">
              <a:rPr lang="fi-FI" smtClean="0"/>
              <a:t>30.7.2017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698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86982"/>
            <a:ext cx="2743200" cy="365125"/>
          </a:xfrm>
        </p:spPr>
        <p:txBody>
          <a:bodyPr/>
          <a:lstStyle/>
          <a:p>
            <a:fld id="{252D91A8-EA29-9D4D-9D67-06EB8EAF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4937-7078-9946-BCC3-C6C1CDD86706}" type="datetime1">
              <a:rPr lang="fi-FI" smtClean="0"/>
              <a:t>30.7.2017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3239-3F6D-CF44-9736-0EDCE110AD99}" type="datetime1">
              <a:rPr lang="fi-FI" smtClean="0"/>
              <a:t>30.7.2017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D73-6978-F14D-BF1F-F26219B5952F}" type="datetime1">
              <a:rPr lang="fi-FI" smtClean="0"/>
              <a:t>30.7.2017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34C6-6EAA-0B42-8B6E-FE6C8AC561B9}" type="datetime1">
              <a:rPr lang="fi-FI" smtClean="0"/>
              <a:t>30.7.2017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C314-DF03-0C45-AACB-F0C4E8979F79}" type="datetime1">
              <a:rPr lang="fi-FI" smtClean="0"/>
              <a:t>30.7.2017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DC59-195B-DE4F-A6C6-AD167BC3128C}" type="datetime1">
              <a:rPr lang="fi-FI" smtClean="0"/>
              <a:t>30.7.2017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6726-C122-EC4E-9991-F111B5913C66}" type="datetime1">
              <a:rPr lang="fi-FI" smtClean="0"/>
              <a:t>30.7.2017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B45DA-21DD-6E4E-9F78-3110DEEBDB86}" type="datetime1">
              <a:rPr lang="fi-FI" smtClean="0"/>
              <a:t>30.7.2017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D91A8-EA29-9D4D-9D67-06EB8EAF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cloud.google.com/products/machine-learn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Short Tour of </a:t>
            </a:r>
            <a:br>
              <a:rPr lang="en-US" dirty="0" smtClean="0"/>
            </a:br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Mathioudakis</a:t>
            </a:r>
          </a:p>
          <a:p>
            <a:r>
              <a:rPr lang="en-US" dirty="0" smtClean="0"/>
              <a:t>Covve, Athens, 2017-08-02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5453959"/>
            <a:ext cx="1981201" cy="77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‘machine’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do we need the machines?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learning to be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2"/>
                </a:solidFill>
              </a:rPr>
              <a:t>automated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efficient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big data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complex models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language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943" y="1260249"/>
            <a:ext cx="7937500" cy="1431186"/>
          </a:xfrm>
          <a:ln w="38100">
            <a:solidFill>
              <a:schemeClr val="tx2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943" y="3242872"/>
            <a:ext cx="2947141" cy="3069939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431972" y="3190213"/>
            <a:ext cx="4606471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task: complete the sentence</a:t>
            </a:r>
            <a:endParaRPr lang="en-US" sz="2000" dirty="0"/>
          </a:p>
          <a:p>
            <a:pPr algn="ctr"/>
            <a:r>
              <a:rPr lang="en-US" sz="2000" dirty="0" smtClean="0"/>
              <a:t>language is complex</a:t>
            </a:r>
            <a:endParaRPr lang="en-US" sz="2000" dirty="0"/>
          </a:p>
          <a:p>
            <a:pPr algn="ctr"/>
            <a:r>
              <a:rPr lang="en-US" sz="2000" dirty="0" smtClean="0"/>
              <a:t>basic rules (syntax and grammar)</a:t>
            </a:r>
          </a:p>
          <a:p>
            <a:pPr algn="ctr"/>
            <a:r>
              <a:rPr lang="en-US" sz="2000" i="1" dirty="0" smtClean="0"/>
              <a:t>do not </a:t>
            </a:r>
            <a:r>
              <a:rPr lang="en-US" sz="2000" dirty="0" smtClean="0"/>
              <a:t>suffice for good predictions</a:t>
            </a:r>
          </a:p>
          <a:p>
            <a:pPr algn="ctr"/>
            <a:r>
              <a:rPr lang="en-US" sz="2000" dirty="0" smtClean="0"/>
              <a:t>requires complex models</a:t>
            </a:r>
          </a:p>
          <a:p>
            <a:pPr algn="ctr"/>
            <a:endParaRPr lang="en-US" sz="2000" dirty="0"/>
          </a:p>
          <a:p>
            <a:pPr algn="ctr"/>
            <a:r>
              <a:rPr lang="en-US" sz="2000" u="sng" dirty="0" smtClean="0"/>
              <a:t>data</a:t>
            </a:r>
          </a:p>
          <a:p>
            <a:pPr algn="ctr"/>
            <a:r>
              <a:rPr lang="en-US" sz="2000" dirty="0" smtClean="0"/>
              <a:t>millions/billions of sentences/queries</a:t>
            </a:r>
          </a:p>
          <a:p>
            <a:pPr algn="ctr"/>
            <a:r>
              <a:rPr lang="en-US" sz="2000" dirty="0" smtClean="0"/>
              <a:t>user features</a:t>
            </a:r>
          </a:p>
          <a:p>
            <a:pPr algn="ctr"/>
            <a:r>
              <a:rPr lang="en-US" sz="2000" dirty="0" smtClean="0"/>
              <a:t>session attributes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78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12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031830" y="2158409"/>
            <a:ext cx="7850122" cy="3072811"/>
            <a:chOff x="1882983" y="1967028"/>
            <a:chExt cx="7850122" cy="3083186"/>
          </a:xfrm>
        </p:grpSpPr>
        <p:sp>
          <p:nvSpPr>
            <p:cNvPr id="15" name="Rectangle 14"/>
            <p:cNvSpPr/>
            <p:nvPr/>
          </p:nvSpPr>
          <p:spPr>
            <a:xfrm>
              <a:off x="2062725" y="1967028"/>
              <a:ext cx="2817628" cy="3083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learning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inference / training / fitting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Can 4"/>
            <p:cNvSpPr/>
            <p:nvPr/>
          </p:nvSpPr>
          <p:spPr>
            <a:xfrm>
              <a:off x="1882983" y="2663769"/>
              <a:ext cx="1153886" cy="82731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994813" y="2663769"/>
              <a:ext cx="1143000" cy="827314"/>
            </a:xfrm>
            <a:prstGeom prst="roundRect">
              <a:avLst>
                <a:gd name="adj" fmla="val 17952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model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5757" y="2663769"/>
              <a:ext cx="1339702" cy="827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prediction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93403" y="2663769"/>
              <a:ext cx="1339702" cy="8273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decision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154334" y="2973406"/>
              <a:ext cx="723014" cy="208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255278" y="2973406"/>
              <a:ext cx="723014" cy="208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7552924" y="2973406"/>
              <a:ext cx="723014" cy="208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419736" y="3922995"/>
              <a:ext cx="1405395" cy="1020609"/>
              <a:chOff x="4019491" y="4561367"/>
              <a:chExt cx="1405395" cy="1020609"/>
            </a:xfrm>
            <a:solidFill>
              <a:schemeClr val="bg1">
                <a:lumMod val="95000"/>
              </a:schemeClr>
            </a:solidFill>
          </p:grpSpPr>
          <p:sp>
            <p:nvSpPr>
              <p:cNvPr id="19" name="Rounded Rectangle 18"/>
              <p:cNvSpPr/>
              <p:nvPr/>
            </p:nvSpPr>
            <p:spPr>
              <a:xfrm>
                <a:off x="4281886" y="4561367"/>
                <a:ext cx="1143000" cy="744280"/>
              </a:xfrm>
              <a:prstGeom prst="roundRect">
                <a:avLst/>
              </a:prstGeom>
              <a:grp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164421" y="4692502"/>
                <a:ext cx="1143000" cy="744280"/>
              </a:xfrm>
              <a:prstGeom prst="roundRect">
                <a:avLst/>
              </a:prstGeom>
              <a:grp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4019491" y="4837696"/>
                <a:ext cx="1143000" cy="744280"/>
              </a:xfrm>
              <a:prstGeom prst="roundRect">
                <a:avLst/>
              </a:prstGeom>
              <a:grp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model candidates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Bent-Up Arrow 22"/>
            <p:cNvSpPr/>
            <p:nvPr/>
          </p:nvSpPr>
          <p:spPr>
            <a:xfrm>
              <a:off x="3644372" y="3491082"/>
              <a:ext cx="746497" cy="963483"/>
            </a:xfrm>
            <a:prstGeom prst="bentUpArrow">
              <a:avLst>
                <a:gd name="adj1" fmla="val 9929"/>
                <a:gd name="adj2" fmla="val 12440"/>
                <a:gd name="adj3" fmla="val 1746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80340" y="4508506"/>
            <a:ext cx="181816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probability</a:t>
            </a:r>
            <a:endParaRPr lang="en-US" sz="2800"/>
          </a:p>
        </p:txBody>
      </p:sp>
      <p:cxnSp>
        <p:nvCxnSpPr>
          <p:cNvPr id="28" name="Curved Connector 27"/>
          <p:cNvCxnSpPr>
            <a:stCxn id="26" idx="0"/>
            <a:endCxn id="9" idx="2"/>
          </p:cNvCxnSpPr>
          <p:nvPr/>
        </p:nvCxnSpPr>
        <p:spPr>
          <a:xfrm rot="5400000" flipH="1" flipV="1">
            <a:off x="5936354" y="3530406"/>
            <a:ext cx="831170" cy="1125031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6" idx="0"/>
            <a:endCxn id="6" idx="2"/>
          </p:cNvCxnSpPr>
          <p:nvPr/>
        </p:nvCxnSpPr>
        <p:spPr>
          <a:xfrm rot="16200000" flipV="1">
            <a:off x="4836707" y="3555789"/>
            <a:ext cx="831170" cy="1074264"/>
          </a:xfrm>
          <a:prstGeom prst="curvedConnector3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80340" y="5031726"/>
            <a:ext cx="524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much we believe that something is true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7314"/>
            <a:ext cx="10515600" cy="550817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is machine learning</a:t>
            </a:r>
          </a:p>
          <a:p>
            <a:pPr lvl="1" algn="l"/>
            <a:r>
              <a:rPr lang="en-US" dirty="0" smtClean="0"/>
              <a:t>examples of tasks: regression, classification, clustering</a:t>
            </a:r>
          </a:p>
          <a:p>
            <a:pPr lvl="1" algn="l"/>
            <a:r>
              <a:rPr lang="en-US" dirty="0" smtClean="0"/>
              <a:t>data, learning, prediction, decision; probability</a:t>
            </a:r>
          </a:p>
          <a:p>
            <a:pPr algn="l"/>
            <a:r>
              <a:rPr lang="en-US" dirty="0" smtClean="0"/>
              <a:t>probability</a:t>
            </a:r>
          </a:p>
          <a:p>
            <a:pPr algn="l"/>
            <a:r>
              <a:rPr lang="en-US" dirty="0" smtClean="0"/>
              <a:t>algorithms</a:t>
            </a:r>
          </a:p>
          <a:p>
            <a:pPr lvl="1" algn="l"/>
            <a:r>
              <a:rPr lang="en-US" dirty="0" smtClean="0"/>
              <a:t>regression</a:t>
            </a:r>
          </a:p>
          <a:p>
            <a:pPr lvl="1" algn="l"/>
            <a:r>
              <a:rPr lang="en-US" dirty="0" smtClean="0"/>
              <a:t>classification</a:t>
            </a:r>
          </a:p>
          <a:p>
            <a:pPr lvl="1" algn="l"/>
            <a:r>
              <a:rPr lang="en-US" dirty="0" smtClean="0"/>
              <a:t>clustering</a:t>
            </a:r>
          </a:p>
          <a:p>
            <a:pPr algn="l"/>
            <a:r>
              <a:rPr lang="en-US" dirty="0" smtClean="0"/>
              <a:t>wrap-up: ML pipeline</a:t>
            </a:r>
          </a:p>
          <a:p>
            <a:pPr algn="l"/>
            <a:r>
              <a:rPr lang="en-US" dirty="0" smtClean="0"/>
              <a:t>deep learning</a:t>
            </a:r>
          </a:p>
          <a:p>
            <a:pPr algn="l"/>
            <a:r>
              <a:rPr lang="en-US" dirty="0" smtClean="0"/>
              <a:t>software + hands-on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3466"/>
            <a:ext cx="10515600" cy="1100216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how much we believe that something is true</a:t>
            </a:r>
            <a:endParaRPr lang="en-US" sz="36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u="sng" dirty="0" smtClean="0"/>
              <a:t>GIVEN</a:t>
            </a:r>
            <a:r>
              <a:rPr lang="en-US" sz="3600" dirty="0" smtClean="0"/>
              <a:t> some information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14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74831" y="4912257"/>
            <a:ext cx="5741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3200" dirty="0" smtClean="0"/>
              <a:t>: impossible	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200" dirty="0" smtClean="0"/>
              <a:t>: certain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4117576"/>
            <a:ext cx="324293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VERY IMPORTANT!</a:t>
            </a:r>
            <a:endParaRPr lang="en-US" sz="2400" dirty="0"/>
          </a:p>
        </p:txBody>
      </p:sp>
      <p:sp>
        <p:nvSpPr>
          <p:cNvPr id="13" name="Right Arrow 12"/>
          <p:cNvSpPr/>
          <p:nvPr/>
        </p:nvSpPr>
        <p:spPr>
          <a:xfrm rot="19085290">
            <a:off x="3555947" y="3535052"/>
            <a:ext cx="467833" cy="350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87340" y="1552358"/>
            <a:ext cx="233916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‘proposition’</a:t>
            </a:r>
            <a:endParaRPr lang="en-US" sz="3200" dirty="0"/>
          </a:p>
        </p:txBody>
      </p:sp>
      <p:cxnSp>
        <p:nvCxnSpPr>
          <p:cNvPr id="18" name="Straight Connector 17"/>
          <p:cNvCxnSpPr>
            <a:stCxn id="14" idx="2"/>
          </p:cNvCxnSpPr>
          <p:nvPr/>
        </p:nvCxnSpPr>
        <p:spPr>
          <a:xfrm flipH="1">
            <a:off x="8314660" y="2137133"/>
            <a:ext cx="542261" cy="2658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intuitive explanation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2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16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031830" y="2158409"/>
            <a:ext cx="7850122" cy="3072811"/>
            <a:chOff x="1882983" y="1967028"/>
            <a:chExt cx="7850122" cy="3083186"/>
          </a:xfrm>
        </p:grpSpPr>
        <p:sp>
          <p:nvSpPr>
            <p:cNvPr id="15" name="Rectangle 14"/>
            <p:cNvSpPr/>
            <p:nvPr/>
          </p:nvSpPr>
          <p:spPr>
            <a:xfrm>
              <a:off x="2062725" y="1967028"/>
              <a:ext cx="2817628" cy="3083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learning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Can 4"/>
            <p:cNvSpPr/>
            <p:nvPr/>
          </p:nvSpPr>
          <p:spPr>
            <a:xfrm>
              <a:off x="1882983" y="2663769"/>
              <a:ext cx="1153886" cy="82731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994813" y="2663769"/>
              <a:ext cx="1143000" cy="827314"/>
            </a:xfrm>
            <a:prstGeom prst="roundRect">
              <a:avLst>
                <a:gd name="adj" fmla="val 17952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model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5757" y="2663769"/>
              <a:ext cx="1339702" cy="827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prediction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93403" y="2663769"/>
              <a:ext cx="1339702" cy="8273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decision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154334" y="2973406"/>
              <a:ext cx="723014" cy="208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255278" y="2973406"/>
              <a:ext cx="723014" cy="208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7552924" y="2973406"/>
              <a:ext cx="723014" cy="208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419736" y="3922995"/>
              <a:ext cx="1405395" cy="1020609"/>
              <a:chOff x="4019491" y="4561367"/>
              <a:chExt cx="1405395" cy="1020609"/>
            </a:xfrm>
            <a:solidFill>
              <a:schemeClr val="bg1">
                <a:lumMod val="95000"/>
              </a:schemeClr>
            </a:solidFill>
          </p:grpSpPr>
          <p:sp>
            <p:nvSpPr>
              <p:cNvPr id="19" name="Rounded Rectangle 18"/>
              <p:cNvSpPr/>
              <p:nvPr/>
            </p:nvSpPr>
            <p:spPr>
              <a:xfrm>
                <a:off x="4281886" y="4561367"/>
                <a:ext cx="1143000" cy="744280"/>
              </a:xfrm>
              <a:prstGeom prst="roundRect">
                <a:avLst/>
              </a:prstGeom>
              <a:grp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164421" y="4692502"/>
                <a:ext cx="1143000" cy="744280"/>
              </a:xfrm>
              <a:prstGeom prst="roundRect">
                <a:avLst/>
              </a:prstGeom>
              <a:grp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4019491" y="4837696"/>
                <a:ext cx="1143000" cy="744280"/>
              </a:xfrm>
              <a:prstGeom prst="roundRect">
                <a:avLst/>
              </a:prstGeom>
              <a:grp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model candidates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Bent-Up Arrow 22"/>
            <p:cNvSpPr/>
            <p:nvPr/>
          </p:nvSpPr>
          <p:spPr>
            <a:xfrm>
              <a:off x="3644372" y="3491082"/>
              <a:ext cx="746497" cy="963483"/>
            </a:xfrm>
            <a:prstGeom prst="bentUpArrow">
              <a:avLst>
                <a:gd name="adj1" fmla="val 9929"/>
                <a:gd name="adj2" fmla="val 12440"/>
                <a:gd name="adj3" fmla="val 1746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80340" y="4508506"/>
            <a:ext cx="181816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probability</a:t>
            </a:r>
            <a:endParaRPr lang="en-US" sz="2800"/>
          </a:p>
        </p:txBody>
      </p:sp>
      <p:cxnSp>
        <p:nvCxnSpPr>
          <p:cNvPr id="28" name="Curved Connector 27"/>
          <p:cNvCxnSpPr>
            <a:stCxn id="26" idx="0"/>
            <a:endCxn id="9" idx="2"/>
          </p:cNvCxnSpPr>
          <p:nvPr/>
        </p:nvCxnSpPr>
        <p:spPr>
          <a:xfrm rot="5400000" flipH="1" flipV="1">
            <a:off x="5936354" y="3530406"/>
            <a:ext cx="831170" cy="1125031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6" idx="0"/>
            <a:endCxn id="6" idx="2"/>
          </p:cNvCxnSpPr>
          <p:nvPr/>
        </p:nvCxnSpPr>
        <p:spPr>
          <a:xfrm rot="16200000" flipV="1">
            <a:off x="4836707" y="3555789"/>
            <a:ext cx="831170" cy="1074264"/>
          </a:xfrm>
          <a:prstGeom prst="curvedConnector3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/>
          <p:cNvSpPr/>
          <p:nvPr/>
        </p:nvSpPr>
        <p:spPr>
          <a:xfrm>
            <a:off x="6244604" y="1169585"/>
            <a:ext cx="1339702" cy="893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56121" y="5613991"/>
            <a:ext cx="709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assign probabilities to various propositions</a:t>
            </a:r>
          </a:p>
        </p:txBody>
      </p:sp>
    </p:spTree>
    <p:extLst>
      <p:ext uri="{BB962C8B-B14F-4D97-AF65-F5344CB8AC3E}">
        <p14:creationId xmlns:p14="http://schemas.microsoft.com/office/powerpoint/2010/main" val="4182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::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2752"/>
            <a:ext cx="10515600" cy="95136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is the probability that a dose of </a:t>
            </a:r>
            <a:r>
              <a:rPr lang="en-US" i="1" dirty="0" smtClean="0"/>
              <a:t>300mg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drops temperature more than </a:t>
            </a:r>
            <a:r>
              <a:rPr lang="en-US" i="1" dirty="0" smtClean="0"/>
              <a:t>2C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00948"/>
            <a:ext cx="5074591" cy="4228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54233" y="1951707"/>
            <a:ext cx="5730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probability</a:t>
            </a:r>
            <a:r>
              <a:rPr lang="en-US" sz="2800" dirty="0" smtClean="0"/>
              <a:t> of</a:t>
            </a:r>
            <a:endParaRPr lang="en-US" sz="2800" dirty="0"/>
          </a:p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temp. drop &gt; 2C</a:t>
            </a:r>
            <a:endParaRPr lang="en-US" sz="2800" dirty="0">
              <a:solidFill>
                <a:schemeClr val="accent2"/>
              </a:solidFill>
            </a:endParaRPr>
          </a:p>
          <a:p>
            <a:pPr algn="ctr"/>
            <a:r>
              <a:rPr lang="en-US" sz="2800" dirty="0" smtClean="0"/>
              <a:t>given</a:t>
            </a:r>
            <a:endParaRPr lang="en-US" sz="2800" dirty="0"/>
          </a:p>
          <a:p>
            <a:pPr algn="ctr"/>
            <a:r>
              <a:rPr lang="en-US" sz="2800" dirty="0" smtClean="0">
                <a:solidFill>
                  <a:schemeClr val="accent6"/>
                </a:solidFill>
              </a:rPr>
              <a:t>dose = 300 mg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7030A0"/>
                </a:solidFill>
              </a:rPr>
              <a:t>model</a:t>
            </a:r>
            <a:r>
              <a:rPr lang="en-US" sz="2800" dirty="0" smtClean="0"/>
              <a:t> (see figure)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26912" y="4784656"/>
            <a:ext cx="6677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P(</a:t>
            </a:r>
            <a:r>
              <a:rPr lang="en-US" sz="2800" dirty="0" smtClean="0">
                <a:solidFill>
                  <a:schemeClr val="accent2"/>
                </a:solidFill>
              </a:rPr>
              <a:t>temp. drop &gt; 2C</a:t>
            </a:r>
            <a:r>
              <a:rPr lang="en-US" sz="2800" dirty="0" smtClean="0"/>
              <a:t> | </a:t>
            </a:r>
            <a:r>
              <a:rPr lang="en-US" sz="2800" dirty="0" smtClean="0">
                <a:solidFill>
                  <a:schemeClr val="accent6"/>
                </a:solidFill>
              </a:rPr>
              <a:t>dose = 300 mg</a:t>
            </a:r>
            <a:r>
              <a:rPr lang="en-US" sz="2800" dirty="0" smtClean="0"/>
              <a:t> ; </a:t>
            </a:r>
            <a:r>
              <a:rPr lang="en-US" sz="2800" dirty="0" smtClean="0">
                <a:solidFill>
                  <a:srgbClr val="7030A0"/>
                </a:solidFill>
              </a:rPr>
              <a:t>model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825023" y="5560827"/>
            <a:ext cx="252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given information</a:t>
            </a:r>
            <a:endParaRPr lang="en-US" sz="2400" dirty="0"/>
          </a:p>
        </p:txBody>
      </p:sp>
      <p:sp>
        <p:nvSpPr>
          <p:cNvPr id="12" name="Left Brace 11"/>
          <p:cNvSpPr/>
          <p:nvPr/>
        </p:nvSpPr>
        <p:spPr>
          <a:xfrm rot="16200000">
            <a:off x="9952075" y="3902148"/>
            <a:ext cx="297712" cy="316850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07579" y="4090255"/>
            <a:ext cx="162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proposition</a:t>
            </a:r>
            <a:endParaRPr lang="en-US" sz="1400" dirty="0"/>
          </a:p>
        </p:txBody>
      </p:sp>
      <p:sp>
        <p:nvSpPr>
          <p:cNvPr id="14" name="Left Brace 13"/>
          <p:cNvSpPr/>
          <p:nvPr/>
        </p:nvSpPr>
        <p:spPr>
          <a:xfrm rot="5400000">
            <a:off x="6807122" y="3564196"/>
            <a:ext cx="293139" cy="233916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01578" y="6273358"/>
            <a:ext cx="818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value for </a:t>
            </a:r>
            <a:r>
              <a:rPr lang="en-US" sz="2800" smtClean="0"/>
              <a:t>this probability </a:t>
            </a:r>
            <a:r>
              <a:rPr lang="en-US" sz="2800" dirty="0" smtClean="0"/>
              <a:t>is provided by the model!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2268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18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031830" y="2158409"/>
            <a:ext cx="7850122" cy="3072811"/>
            <a:chOff x="1882983" y="1967028"/>
            <a:chExt cx="7850122" cy="3083186"/>
          </a:xfrm>
        </p:grpSpPr>
        <p:sp>
          <p:nvSpPr>
            <p:cNvPr id="15" name="Rectangle 14"/>
            <p:cNvSpPr/>
            <p:nvPr/>
          </p:nvSpPr>
          <p:spPr>
            <a:xfrm>
              <a:off x="2062725" y="1967028"/>
              <a:ext cx="2817628" cy="3083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learning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Can 4"/>
            <p:cNvSpPr/>
            <p:nvPr/>
          </p:nvSpPr>
          <p:spPr>
            <a:xfrm>
              <a:off x="1882983" y="2663769"/>
              <a:ext cx="1153886" cy="82731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994813" y="2663769"/>
              <a:ext cx="1143000" cy="827314"/>
            </a:xfrm>
            <a:prstGeom prst="roundRect">
              <a:avLst>
                <a:gd name="adj" fmla="val 17952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model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5757" y="2663769"/>
              <a:ext cx="1339702" cy="827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prediction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93403" y="2663769"/>
              <a:ext cx="1339702" cy="8273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decision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154334" y="2973406"/>
              <a:ext cx="723014" cy="208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255278" y="2973406"/>
              <a:ext cx="723014" cy="208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7552924" y="2973406"/>
              <a:ext cx="723014" cy="208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419736" y="3922995"/>
              <a:ext cx="1405395" cy="1020609"/>
              <a:chOff x="4019491" y="4561367"/>
              <a:chExt cx="1405395" cy="1020609"/>
            </a:xfrm>
            <a:solidFill>
              <a:schemeClr val="bg1">
                <a:lumMod val="95000"/>
              </a:schemeClr>
            </a:solidFill>
          </p:grpSpPr>
          <p:sp>
            <p:nvSpPr>
              <p:cNvPr id="19" name="Rounded Rectangle 18"/>
              <p:cNvSpPr/>
              <p:nvPr/>
            </p:nvSpPr>
            <p:spPr>
              <a:xfrm>
                <a:off x="4281886" y="4561367"/>
                <a:ext cx="1143000" cy="744280"/>
              </a:xfrm>
              <a:prstGeom prst="roundRect">
                <a:avLst/>
              </a:prstGeom>
              <a:grp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164421" y="4692502"/>
                <a:ext cx="1143000" cy="744280"/>
              </a:xfrm>
              <a:prstGeom prst="roundRect">
                <a:avLst/>
              </a:prstGeom>
              <a:grp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4019491" y="4837696"/>
                <a:ext cx="1143000" cy="744280"/>
              </a:xfrm>
              <a:prstGeom prst="roundRect">
                <a:avLst/>
              </a:prstGeom>
              <a:grp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model candidates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Bent-Up Arrow 22"/>
            <p:cNvSpPr/>
            <p:nvPr/>
          </p:nvSpPr>
          <p:spPr>
            <a:xfrm>
              <a:off x="3644372" y="3491082"/>
              <a:ext cx="746497" cy="963483"/>
            </a:xfrm>
            <a:prstGeom prst="bentUpArrow">
              <a:avLst>
                <a:gd name="adj1" fmla="val 9929"/>
                <a:gd name="adj2" fmla="val 12440"/>
                <a:gd name="adj3" fmla="val 1746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80340" y="4508506"/>
            <a:ext cx="181816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probability</a:t>
            </a:r>
            <a:endParaRPr lang="en-US" sz="2800"/>
          </a:p>
        </p:txBody>
      </p:sp>
      <p:cxnSp>
        <p:nvCxnSpPr>
          <p:cNvPr id="28" name="Curved Connector 27"/>
          <p:cNvCxnSpPr>
            <a:stCxn id="26" idx="0"/>
            <a:endCxn id="9" idx="2"/>
          </p:cNvCxnSpPr>
          <p:nvPr/>
        </p:nvCxnSpPr>
        <p:spPr>
          <a:xfrm rot="5400000" flipH="1" flipV="1">
            <a:off x="5936354" y="3530406"/>
            <a:ext cx="831170" cy="1125031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6" idx="0"/>
            <a:endCxn id="6" idx="2"/>
          </p:cNvCxnSpPr>
          <p:nvPr/>
        </p:nvCxnSpPr>
        <p:spPr>
          <a:xfrm rot="16200000" flipV="1">
            <a:off x="4836707" y="3555789"/>
            <a:ext cx="831170" cy="1074264"/>
          </a:xfrm>
          <a:prstGeom prst="curvedConnector3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/>
          <p:cNvSpPr/>
          <p:nvPr/>
        </p:nvSpPr>
        <p:spPr>
          <a:xfrm>
            <a:off x="3001664" y="1169585"/>
            <a:ext cx="1339702" cy="893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56121" y="5613991"/>
            <a:ext cx="709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assign probabilities to various models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52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:: learning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0" y="4082267"/>
            <a:ext cx="3004594" cy="2503828"/>
          </a:xfrm>
          <a:solidFill>
            <a:schemeClr val="bg2"/>
          </a:solidFill>
          <a:ln w="38100">
            <a:solidFill>
              <a:schemeClr val="tx2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0" y="1256735"/>
            <a:ext cx="3004594" cy="2503828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370521" y="2286000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model M1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70521" y="5149515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M2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24901" y="1646115"/>
            <a:ext cx="76670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consider models where temperature drops</a:t>
            </a:r>
          </a:p>
          <a:p>
            <a:pPr algn="ctr"/>
            <a:r>
              <a:rPr lang="en-US" sz="2400" dirty="0" smtClean="0"/>
              <a:t>exponentially with dose</a:t>
            </a:r>
          </a:p>
          <a:p>
            <a:pPr algn="ctr"/>
            <a:r>
              <a:rPr lang="en-US" sz="2400" dirty="0" smtClean="0"/>
              <a:t>drop : dose</a:t>
            </a:r>
            <a:r>
              <a:rPr lang="en-US" sz="2400" baseline="30000" dirty="0" smtClean="0"/>
              <a:t>-k</a:t>
            </a:r>
            <a:r>
              <a:rPr lang="en-US" sz="2400" dirty="0" smtClean="0"/>
              <a:t> and error up to </a:t>
            </a:r>
            <a:r>
              <a:rPr lang="el-GR" sz="2400" dirty="0" smtClean="0"/>
              <a:t>ε</a:t>
            </a:r>
            <a:endParaRPr lang="en-US" sz="2400" dirty="0" smtClean="0"/>
          </a:p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what is the probability that the right model is M1 / M2 / </a:t>
            </a:r>
            <a:r>
              <a:rPr lang="is-IS" sz="2400" dirty="0" smtClean="0">
                <a:solidFill>
                  <a:schemeClr val="accent1"/>
                </a:solidFill>
              </a:rPr>
              <a:t>… ?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2242" y="3639838"/>
            <a:ext cx="67516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probability</a:t>
            </a:r>
            <a:r>
              <a:rPr lang="en-US" sz="2800" dirty="0" smtClean="0"/>
              <a:t> of</a:t>
            </a:r>
            <a:endParaRPr lang="en-US" sz="2800" dirty="0"/>
          </a:p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model (k, </a:t>
            </a:r>
            <a:r>
              <a:rPr lang="el-GR" sz="2800" dirty="0" smtClean="0">
                <a:solidFill>
                  <a:schemeClr val="accent2"/>
                </a:solidFill>
              </a:rPr>
              <a:t>ε</a:t>
            </a:r>
            <a:r>
              <a:rPr lang="en-US" sz="2800" dirty="0" smtClean="0">
                <a:solidFill>
                  <a:schemeClr val="accent2"/>
                </a:solidFill>
              </a:rPr>
              <a:t>)</a:t>
            </a:r>
            <a:endParaRPr lang="en-US" sz="2800" dirty="0">
              <a:solidFill>
                <a:schemeClr val="accent2"/>
              </a:solidFill>
            </a:endParaRPr>
          </a:p>
          <a:p>
            <a:pPr algn="ctr"/>
            <a:r>
              <a:rPr lang="en-US" sz="2800" dirty="0" smtClean="0"/>
              <a:t>given</a:t>
            </a:r>
            <a:endParaRPr lang="en-US" sz="2800" dirty="0"/>
          </a:p>
          <a:p>
            <a:pPr algn="ctr"/>
            <a:r>
              <a:rPr lang="en-US" sz="2800" dirty="0" smtClean="0">
                <a:solidFill>
                  <a:schemeClr val="accent6"/>
                </a:solidFill>
              </a:rPr>
              <a:t>data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k from -5 to + 5 and </a:t>
            </a:r>
            <a:r>
              <a:rPr lang="el-GR" sz="2800" dirty="0" smtClean="0">
                <a:solidFill>
                  <a:srgbClr val="7030A0"/>
                </a:solidFill>
              </a:rPr>
              <a:t>ε </a:t>
            </a:r>
            <a:r>
              <a:rPr lang="en-US" sz="2800" dirty="0" smtClean="0">
                <a:solidFill>
                  <a:srgbClr val="7030A0"/>
                </a:solidFill>
              </a:rPr>
              <a:t>from -2 to +2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4725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part 1: machine-learning algorithms</a:t>
            </a:r>
          </a:p>
          <a:p>
            <a:pPr marL="914400" lvl="1" indent="-457200" algn="l">
              <a:buFont typeface="+mj-lt"/>
              <a:buAutoNum type="alphaLcPeriod"/>
            </a:pPr>
            <a:r>
              <a:rPr lang="en-US" dirty="0" smtClean="0"/>
              <a:t>basic concepts and the ML pipeline</a:t>
            </a:r>
          </a:p>
          <a:p>
            <a:pPr marL="914400" lvl="1" indent="-457200" algn="l">
              <a:buFont typeface="+mj-lt"/>
              <a:buAutoNum type="alphaLcPeriod"/>
            </a:pPr>
            <a:r>
              <a:rPr lang="en-US" dirty="0" smtClean="0"/>
              <a:t>algorithms</a:t>
            </a:r>
          </a:p>
          <a:p>
            <a:pPr algn="l"/>
            <a:r>
              <a:rPr lang="en-US" dirty="0" smtClean="0"/>
              <a:t>part 2: platforms and software</a:t>
            </a:r>
          </a:p>
          <a:p>
            <a:pPr algn="l"/>
            <a:r>
              <a:rPr lang="en-US" dirty="0" smtClean="0"/>
              <a:t>part 3: hands-on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38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:: learning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0" y="4082267"/>
            <a:ext cx="3004594" cy="2503828"/>
          </a:xfrm>
          <a:solidFill>
            <a:schemeClr val="bg2"/>
          </a:solidFill>
          <a:ln w="38100">
            <a:solidFill>
              <a:schemeClr val="tx2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0" y="1256735"/>
            <a:ext cx="3004594" cy="2503828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370521" y="2286000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model M1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70521" y="5149515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M2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99591" y="1437387"/>
            <a:ext cx="73896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 ( </a:t>
            </a:r>
            <a:r>
              <a:rPr lang="en-US" sz="2800" dirty="0" smtClean="0">
                <a:solidFill>
                  <a:schemeClr val="accent2"/>
                </a:solidFill>
              </a:rPr>
              <a:t>model (k, </a:t>
            </a:r>
            <a:r>
              <a:rPr lang="el-GR" sz="2800" dirty="0" smtClean="0">
                <a:solidFill>
                  <a:schemeClr val="accent2"/>
                </a:solidFill>
              </a:rPr>
              <a:t>ε</a:t>
            </a:r>
            <a:r>
              <a:rPr lang="en-US" sz="2800" dirty="0" smtClean="0">
                <a:solidFill>
                  <a:schemeClr val="accent2"/>
                </a:solidFill>
              </a:rPr>
              <a:t>)</a:t>
            </a:r>
            <a:r>
              <a:rPr lang="en-US" sz="2800" dirty="0" smtClean="0"/>
              <a:t> | </a:t>
            </a:r>
            <a:r>
              <a:rPr lang="en-US" sz="2800" dirty="0" smtClean="0">
                <a:solidFill>
                  <a:schemeClr val="accent6"/>
                </a:solidFill>
              </a:rPr>
              <a:t>data</a:t>
            </a:r>
            <a:r>
              <a:rPr lang="en-US" sz="2800" dirty="0" smtClean="0"/>
              <a:t>;  </a:t>
            </a:r>
            <a:r>
              <a:rPr lang="en-US" sz="2800" dirty="0" smtClean="0">
                <a:solidFill>
                  <a:srgbClr val="7030A0"/>
                </a:solidFill>
              </a:rPr>
              <a:t>k in [-5, + 5], </a:t>
            </a:r>
            <a:r>
              <a:rPr lang="el-GR" sz="2800" dirty="0" smtClean="0">
                <a:solidFill>
                  <a:srgbClr val="7030A0"/>
                </a:solidFill>
              </a:rPr>
              <a:t>ε </a:t>
            </a:r>
            <a:r>
              <a:rPr lang="en-US" sz="2800" dirty="0" smtClean="0">
                <a:solidFill>
                  <a:srgbClr val="7030A0"/>
                </a:solidFill>
              </a:rPr>
              <a:t>in [-2, +2] </a:t>
            </a:r>
            <a:r>
              <a:rPr lang="en-US" sz="2800" dirty="0" smtClean="0"/>
              <a:t>)</a:t>
            </a:r>
          </a:p>
          <a:p>
            <a:pPr algn="ctr"/>
            <a:r>
              <a:rPr lang="en-US" sz="2800" dirty="0" smtClean="0"/>
              <a:t>p (   </a:t>
            </a:r>
            <a:r>
              <a:rPr lang="en-US" sz="2800" dirty="0" smtClean="0">
                <a:solidFill>
                  <a:schemeClr val="accent2"/>
                </a:solidFill>
              </a:rPr>
              <a:t>M</a:t>
            </a:r>
            <a:r>
              <a:rPr lang="en-US" sz="2800" dirty="0" smtClean="0"/>
              <a:t>   |   </a:t>
            </a:r>
            <a:r>
              <a:rPr lang="en-US" sz="2800" dirty="0" smtClean="0">
                <a:solidFill>
                  <a:schemeClr val="accent6"/>
                </a:solidFill>
              </a:rPr>
              <a:t>D  </a:t>
            </a:r>
            <a:r>
              <a:rPr lang="en-US" sz="2800" dirty="0" smtClean="0"/>
              <a:t>;    </a:t>
            </a:r>
            <a:r>
              <a:rPr lang="en-US" sz="2800" dirty="0" smtClean="0">
                <a:solidFill>
                  <a:srgbClr val="7030A0"/>
                </a:solidFill>
              </a:rPr>
              <a:t>I   </a:t>
            </a:r>
            <a:r>
              <a:rPr lang="en-US" sz="2800" dirty="0" smtClean="0"/>
              <a:t>)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from Bayes’ Rule, this is proportional to</a:t>
            </a:r>
            <a:endParaRPr lang="en-US" sz="2800" dirty="0"/>
          </a:p>
          <a:p>
            <a:pPr algn="ctr"/>
            <a:r>
              <a:rPr lang="en-US" sz="2800" dirty="0" smtClean="0"/>
              <a:t>p(</a:t>
            </a:r>
            <a:r>
              <a:rPr lang="en-US" sz="2800" dirty="0" smtClean="0">
                <a:solidFill>
                  <a:schemeClr val="accent6"/>
                </a:solidFill>
              </a:rPr>
              <a:t>data</a:t>
            </a:r>
            <a:r>
              <a:rPr lang="en-US" sz="2800" dirty="0" smtClean="0"/>
              <a:t> | </a:t>
            </a:r>
            <a:r>
              <a:rPr lang="en-US" sz="2800" dirty="0" smtClean="0">
                <a:solidFill>
                  <a:schemeClr val="accent2"/>
                </a:solidFill>
              </a:rPr>
              <a:t>M</a:t>
            </a:r>
            <a:r>
              <a:rPr lang="en-US" sz="2800" dirty="0" smtClean="0"/>
              <a:t> ; </a:t>
            </a:r>
            <a:r>
              <a:rPr lang="en-US" sz="2800" dirty="0" smtClean="0">
                <a:solidFill>
                  <a:srgbClr val="7030A0"/>
                </a:solidFill>
              </a:rPr>
              <a:t>I</a:t>
            </a:r>
            <a:r>
              <a:rPr lang="en-US" sz="2800" dirty="0" smtClean="0"/>
              <a:t>)  x  p(</a:t>
            </a:r>
            <a:r>
              <a:rPr lang="en-US" sz="2800" dirty="0" smtClean="0">
                <a:solidFill>
                  <a:schemeClr val="accent2"/>
                </a:solidFill>
              </a:rPr>
              <a:t>M</a:t>
            </a:r>
            <a:r>
              <a:rPr lang="en-US" sz="2800" dirty="0" smtClean="0"/>
              <a:t> | </a:t>
            </a:r>
            <a:r>
              <a:rPr lang="en-US" sz="2800" dirty="0" smtClean="0">
                <a:solidFill>
                  <a:srgbClr val="7030A0"/>
                </a:solidFill>
              </a:rPr>
              <a:t>I</a:t>
            </a:r>
            <a:r>
              <a:rPr lang="en-US" sz="2800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50195" y="3955323"/>
            <a:ext cx="175437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likelihood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381461" y="3955323"/>
            <a:ext cx="175437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prior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4395" y="4993159"/>
            <a:ext cx="7060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 choose the model of maximum probability</a:t>
            </a:r>
          </a:p>
          <a:p>
            <a:pPr algn="ctr"/>
            <a:r>
              <a:rPr lang="en-US" sz="2800" dirty="0" smtClean="0"/>
              <a:t>(do we have to?)</a:t>
            </a:r>
          </a:p>
        </p:txBody>
      </p:sp>
    </p:spTree>
    <p:extLst>
      <p:ext uri="{BB962C8B-B14F-4D97-AF65-F5344CB8AC3E}">
        <p14:creationId xmlns:p14="http://schemas.microsoft.com/office/powerpoint/2010/main" val="1006834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21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031830" y="2158409"/>
            <a:ext cx="7850122" cy="3072811"/>
            <a:chOff x="1882983" y="1967028"/>
            <a:chExt cx="7850122" cy="3083186"/>
          </a:xfrm>
        </p:grpSpPr>
        <p:sp>
          <p:nvSpPr>
            <p:cNvPr id="15" name="Rectangle 14"/>
            <p:cNvSpPr/>
            <p:nvPr/>
          </p:nvSpPr>
          <p:spPr>
            <a:xfrm>
              <a:off x="2062725" y="1967028"/>
              <a:ext cx="2817628" cy="3083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learning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Can 4"/>
            <p:cNvSpPr/>
            <p:nvPr/>
          </p:nvSpPr>
          <p:spPr>
            <a:xfrm>
              <a:off x="1882983" y="2663769"/>
              <a:ext cx="1153886" cy="82731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994813" y="2663769"/>
              <a:ext cx="1143000" cy="827314"/>
            </a:xfrm>
            <a:prstGeom prst="roundRect">
              <a:avLst>
                <a:gd name="adj" fmla="val 17952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model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5757" y="2663769"/>
              <a:ext cx="1339702" cy="827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prediction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93403" y="2663769"/>
              <a:ext cx="1339702" cy="8273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decision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154334" y="2973406"/>
              <a:ext cx="723014" cy="208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255278" y="2973406"/>
              <a:ext cx="723014" cy="208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7552924" y="2973406"/>
              <a:ext cx="723014" cy="208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419736" y="3922995"/>
              <a:ext cx="1405395" cy="1020609"/>
              <a:chOff x="4019491" y="4561367"/>
              <a:chExt cx="1405395" cy="1020609"/>
            </a:xfrm>
            <a:solidFill>
              <a:schemeClr val="bg1">
                <a:lumMod val="95000"/>
              </a:schemeClr>
            </a:solidFill>
          </p:grpSpPr>
          <p:sp>
            <p:nvSpPr>
              <p:cNvPr id="19" name="Rounded Rectangle 18"/>
              <p:cNvSpPr/>
              <p:nvPr/>
            </p:nvSpPr>
            <p:spPr>
              <a:xfrm>
                <a:off x="4281886" y="4561367"/>
                <a:ext cx="1143000" cy="744280"/>
              </a:xfrm>
              <a:prstGeom prst="roundRect">
                <a:avLst/>
              </a:prstGeom>
              <a:grp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164421" y="4692502"/>
                <a:ext cx="1143000" cy="744280"/>
              </a:xfrm>
              <a:prstGeom prst="roundRect">
                <a:avLst/>
              </a:prstGeom>
              <a:grp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4019491" y="4837696"/>
                <a:ext cx="1143000" cy="744280"/>
              </a:xfrm>
              <a:prstGeom prst="roundRect">
                <a:avLst/>
              </a:prstGeom>
              <a:grp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model candidates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Bent-Up Arrow 22"/>
            <p:cNvSpPr/>
            <p:nvPr/>
          </p:nvSpPr>
          <p:spPr>
            <a:xfrm>
              <a:off x="3644372" y="3491082"/>
              <a:ext cx="746497" cy="963483"/>
            </a:xfrm>
            <a:prstGeom prst="bentUpArrow">
              <a:avLst>
                <a:gd name="adj1" fmla="val 9929"/>
                <a:gd name="adj2" fmla="val 12440"/>
                <a:gd name="adj3" fmla="val 1746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80340" y="4508506"/>
            <a:ext cx="181816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probability</a:t>
            </a:r>
            <a:endParaRPr lang="en-US" sz="2800"/>
          </a:p>
        </p:txBody>
      </p:sp>
      <p:cxnSp>
        <p:nvCxnSpPr>
          <p:cNvPr id="28" name="Curved Connector 27"/>
          <p:cNvCxnSpPr>
            <a:stCxn id="26" idx="0"/>
            <a:endCxn id="9" idx="2"/>
          </p:cNvCxnSpPr>
          <p:nvPr/>
        </p:nvCxnSpPr>
        <p:spPr>
          <a:xfrm rot="5400000" flipH="1" flipV="1">
            <a:off x="5936354" y="3530406"/>
            <a:ext cx="831170" cy="1125031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6" idx="0"/>
            <a:endCxn id="6" idx="2"/>
          </p:cNvCxnSpPr>
          <p:nvPr/>
        </p:nvCxnSpPr>
        <p:spPr>
          <a:xfrm rot="16200000" flipV="1">
            <a:off x="4836707" y="3555789"/>
            <a:ext cx="831170" cy="1074264"/>
          </a:xfrm>
          <a:prstGeom prst="curvedConnector3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1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pipeline – the Bayesian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22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031830" y="2158409"/>
            <a:ext cx="7850122" cy="3072811"/>
            <a:chOff x="1882983" y="1967028"/>
            <a:chExt cx="7850122" cy="3083186"/>
          </a:xfrm>
        </p:grpSpPr>
        <p:sp>
          <p:nvSpPr>
            <p:cNvPr id="15" name="Rectangle 14"/>
            <p:cNvSpPr/>
            <p:nvPr/>
          </p:nvSpPr>
          <p:spPr>
            <a:xfrm>
              <a:off x="2062725" y="1967028"/>
              <a:ext cx="2817628" cy="3083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learning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Can 4"/>
            <p:cNvSpPr/>
            <p:nvPr/>
          </p:nvSpPr>
          <p:spPr>
            <a:xfrm>
              <a:off x="1882983" y="2663769"/>
              <a:ext cx="1153886" cy="82731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5757" y="2663769"/>
              <a:ext cx="1339702" cy="827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prediction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93403" y="2663769"/>
              <a:ext cx="1339702" cy="8273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decision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154334" y="2973406"/>
              <a:ext cx="590177" cy="208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384836" y="2973406"/>
              <a:ext cx="593456" cy="208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7552924" y="2973406"/>
              <a:ext cx="723014" cy="208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861976" y="2579297"/>
              <a:ext cx="1405395" cy="1020609"/>
              <a:chOff x="5461731" y="3217669"/>
              <a:chExt cx="1405395" cy="1020609"/>
            </a:xfrm>
            <a:solidFill>
              <a:schemeClr val="bg1">
                <a:lumMod val="95000"/>
              </a:schemeClr>
            </a:solidFill>
          </p:grpSpPr>
          <p:sp>
            <p:nvSpPr>
              <p:cNvPr id="19" name="Rounded Rectangle 18"/>
              <p:cNvSpPr/>
              <p:nvPr/>
            </p:nvSpPr>
            <p:spPr>
              <a:xfrm>
                <a:off x="5724126" y="3217669"/>
                <a:ext cx="1143000" cy="744280"/>
              </a:xfrm>
              <a:prstGeom prst="roundRect">
                <a:avLst/>
              </a:prstGeom>
              <a:grp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606661" y="3348803"/>
                <a:ext cx="1143000" cy="744280"/>
              </a:xfrm>
              <a:prstGeom prst="roundRect">
                <a:avLst/>
              </a:prstGeom>
              <a:grp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461731" y="3493998"/>
                <a:ext cx="1143000" cy="744280"/>
              </a:xfrm>
              <a:prstGeom prst="roundRect">
                <a:avLst/>
              </a:prstGeom>
              <a:grp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model candidates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4880340" y="4508506"/>
            <a:ext cx="181816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probability</a:t>
            </a:r>
            <a:endParaRPr lang="en-US" sz="2800"/>
          </a:p>
        </p:txBody>
      </p:sp>
      <p:cxnSp>
        <p:nvCxnSpPr>
          <p:cNvPr id="28" name="Curved Connector 27"/>
          <p:cNvCxnSpPr>
            <a:stCxn id="26" idx="0"/>
            <a:endCxn id="9" idx="2"/>
          </p:cNvCxnSpPr>
          <p:nvPr/>
        </p:nvCxnSpPr>
        <p:spPr>
          <a:xfrm rot="5400000" flipH="1" flipV="1">
            <a:off x="5936354" y="3530406"/>
            <a:ext cx="831170" cy="1125031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6" idx="0"/>
          </p:cNvCxnSpPr>
          <p:nvPr/>
        </p:nvCxnSpPr>
        <p:spPr>
          <a:xfrm rot="16200000" flipV="1">
            <a:off x="4836707" y="3555789"/>
            <a:ext cx="831170" cy="1074264"/>
          </a:xfrm>
          <a:prstGeom prst="curvedConnector3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0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what follows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23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031830" y="2158409"/>
            <a:ext cx="7850122" cy="3072811"/>
            <a:chOff x="1882983" y="1967028"/>
            <a:chExt cx="7850122" cy="3083186"/>
          </a:xfrm>
        </p:grpSpPr>
        <p:sp>
          <p:nvSpPr>
            <p:cNvPr id="15" name="Rectangle 14"/>
            <p:cNvSpPr/>
            <p:nvPr/>
          </p:nvSpPr>
          <p:spPr>
            <a:xfrm>
              <a:off x="2062725" y="1967028"/>
              <a:ext cx="2817628" cy="30831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learning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Can 4"/>
            <p:cNvSpPr/>
            <p:nvPr/>
          </p:nvSpPr>
          <p:spPr>
            <a:xfrm>
              <a:off x="1882983" y="2663769"/>
              <a:ext cx="1153886" cy="82731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994813" y="2663769"/>
              <a:ext cx="1143000" cy="827314"/>
            </a:xfrm>
            <a:prstGeom prst="roundRect">
              <a:avLst>
                <a:gd name="adj" fmla="val 1795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model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5757" y="2663769"/>
              <a:ext cx="1339702" cy="82731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prediction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93403" y="2663769"/>
              <a:ext cx="1339702" cy="827314"/>
            </a:xfrm>
            <a:prstGeom prst="rect">
              <a:avLst/>
            </a:prstGeom>
            <a:solidFill>
              <a:schemeClr val="bg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decision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154334" y="2973406"/>
              <a:ext cx="723014" cy="208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255278" y="2973406"/>
              <a:ext cx="723014" cy="208040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7552924" y="2973406"/>
              <a:ext cx="723014" cy="208040"/>
            </a:xfrm>
            <a:prstGeom prst="rightArrow">
              <a:avLst/>
            </a:prstGeom>
            <a:solidFill>
              <a:schemeClr val="bg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419736" y="3922995"/>
              <a:ext cx="1405395" cy="1020609"/>
              <a:chOff x="4019491" y="4561367"/>
              <a:chExt cx="1405395" cy="1020609"/>
            </a:xfrm>
            <a:solidFill>
              <a:schemeClr val="bg1">
                <a:lumMod val="95000"/>
              </a:schemeClr>
            </a:solidFill>
          </p:grpSpPr>
          <p:sp>
            <p:nvSpPr>
              <p:cNvPr id="19" name="Rounded Rectangle 18"/>
              <p:cNvSpPr/>
              <p:nvPr/>
            </p:nvSpPr>
            <p:spPr>
              <a:xfrm>
                <a:off x="4281886" y="4561367"/>
                <a:ext cx="1143000" cy="744280"/>
              </a:xfrm>
              <a:prstGeom prst="roundRect">
                <a:avLst/>
              </a:prstGeom>
              <a:grp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164421" y="4692502"/>
                <a:ext cx="1143000" cy="744280"/>
              </a:xfrm>
              <a:prstGeom prst="roundRect">
                <a:avLst/>
              </a:prstGeom>
              <a:grp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4019491" y="4837696"/>
                <a:ext cx="1143000" cy="744280"/>
              </a:xfrm>
              <a:prstGeom prst="roundRect">
                <a:avLst/>
              </a:prstGeom>
              <a:grp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model candidates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Bent-Up Arrow 22"/>
            <p:cNvSpPr/>
            <p:nvPr/>
          </p:nvSpPr>
          <p:spPr>
            <a:xfrm>
              <a:off x="3644372" y="3491082"/>
              <a:ext cx="746497" cy="963483"/>
            </a:xfrm>
            <a:prstGeom prst="bentUpArrow">
              <a:avLst>
                <a:gd name="adj1" fmla="val 9929"/>
                <a:gd name="adj2" fmla="val 12440"/>
                <a:gd name="adj3" fmla="val 1746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Down Arrow 23"/>
          <p:cNvSpPr/>
          <p:nvPr/>
        </p:nvSpPr>
        <p:spPr>
          <a:xfrm>
            <a:off x="3001664" y="1169585"/>
            <a:ext cx="1339702" cy="893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7314"/>
            <a:ext cx="10515600" cy="550817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is machine learning</a:t>
            </a:r>
          </a:p>
          <a:p>
            <a:pPr lvl="1" algn="l"/>
            <a:r>
              <a:rPr lang="en-US" dirty="0" smtClean="0"/>
              <a:t>examples of tasks: regression, classification, clustering</a:t>
            </a:r>
          </a:p>
          <a:p>
            <a:pPr lvl="1" algn="l"/>
            <a:r>
              <a:rPr lang="en-US" dirty="0" smtClean="0"/>
              <a:t>data, learning, prediction, decision; probability</a:t>
            </a:r>
          </a:p>
          <a:p>
            <a:pPr algn="l"/>
            <a:r>
              <a:rPr lang="en-US" dirty="0" smtClean="0"/>
              <a:t>probability</a:t>
            </a:r>
          </a:p>
          <a:p>
            <a:pPr algn="l"/>
            <a:r>
              <a:rPr lang="en-US" dirty="0" smtClean="0"/>
              <a:t>algorithms</a:t>
            </a:r>
          </a:p>
          <a:p>
            <a:pPr lvl="1" algn="l"/>
            <a:r>
              <a:rPr lang="en-US" dirty="0" smtClean="0"/>
              <a:t>regression</a:t>
            </a:r>
          </a:p>
          <a:p>
            <a:pPr lvl="1" algn="l"/>
            <a:r>
              <a:rPr lang="en-US" dirty="0" smtClean="0"/>
              <a:t>classification</a:t>
            </a:r>
          </a:p>
          <a:p>
            <a:pPr lvl="1" algn="l"/>
            <a:r>
              <a:rPr lang="en-US" dirty="0" smtClean="0"/>
              <a:t>clustering</a:t>
            </a:r>
          </a:p>
          <a:p>
            <a:pPr algn="l"/>
            <a:r>
              <a:rPr lang="en-US" dirty="0" smtClean="0"/>
              <a:t>wrap-up: ML pipeline</a:t>
            </a:r>
          </a:p>
          <a:p>
            <a:pPr algn="l"/>
            <a:r>
              <a:rPr lang="en-US" dirty="0" smtClean="0"/>
              <a:t>deep learning</a:t>
            </a:r>
          </a:p>
          <a:p>
            <a:pPr algn="l"/>
            <a:r>
              <a:rPr lang="en-US" dirty="0" smtClean="0"/>
              <a:t>software + hands-on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5106" y="1153886"/>
            <a:ext cx="5773480" cy="518160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model that provides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p(</a:t>
            </a:r>
            <a:r>
              <a:rPr lang="en-US" dirty="0" smtClean="0">
                <a:solidFill>
                  <a:schemeClr val="accent1"/>
                </a:solidFill>
              </a:rPr>
              <a:t>Y = y</a:t>
            </a:r>
            <a:r>
              <a:rPr lang="en-US" dirty="0" smtClean="0"/>
              <a:t> | </a:t>
            </a:r>
            <a:r>
              <a:rPr lang="en-US" dirty="0" smtClean="0">
                <a:solidFill>
                  <a:schemeClr val="accent2"/>
                </a:solidFill>
              </a:rPr>
              <a:t>X = x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7030A0"/>
                </a:solidFill>
              </a:rPr>
              <a:t>Model M</a:t>
            </a:r>
            <a:r>
              <a:rPr lang="en-US" dirty="0" smtClean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real-valued </a:t>
            </a:r>
            <a:r>
              <a:rPr lang="en-US" dirty="0" smtClean="0">
                <a:solidFill>
                  <a:schemeClr val="accent1"/>
                </a:solidFill>
              </a:rPr>
              <a:t>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accent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regression methods differ in </a:t>
            </a:r>
            <a:br>
              <a:rPr lang="en-US" dirty="0" smtClean="0"/>
            </a:br>
            <a:r>
              <a:rPr lang="en-US" b="1" dirty="0" smtClean="0"/>
              <a:t>the set of model candidates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they consider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 method has corresponding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algorithm(s)</a:t>
            </a:r>
            <a:r>
              <a:rPr lang="en-US" b="1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search for best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5833"/>
            <a:ext cx="4539717" cy="3783097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603777" y="4537185"/>
            <a:ext cx="370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ED7D31"/>
                </a:solidFill>
              </a:rPr>
              <a:t>X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92521" y="3221466"/>
            <a:ext cx="359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4472C4"/>
                </a:solidFill>
              </a:rPr>
              <a:t>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82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regression methods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62" y="1172367"/>
            <a:ext cx="3473297" cy="28944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26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03766" y="1499190"/>
            <a:ext cx="2275368" cy="210524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98698" y="1385771"/>
            <a:ext cx="1548808" cy="221866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0214" y="4437812"/>
            <a:ext cx="1913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linear regression</a:t>
            </a:r>
          </a:p>
          <a:p>
            <a:pPr algn="ctr"/>
            <a:r>
              <a:rPr lang="en-US" dirty="0" smtClean="0"/>
              <a:t>line + error</a:t>
            </a:r>
            <a:endParaRPr lang="en-US" dirty="0"/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260" y="1172367"/>
            <a:ext cx="3473297" cy="289441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12512" y="4437812"/>
            <a:ext cx="3009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segmented regression</a:t>
            </a:r>
          </a:p>
          <a:p>
            <a:pPr algn="ctr"/>
            <a:r>
              <a:rPr lang="en-US" dirty="0" smtClean="0"/>
              <a:t>k segments + errors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933507" y="1487902"/>
            <a:ext cx="489098" cy="366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22605" y="1854827"/>
            <a:ext cx="340242" cy="54813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62847" y="2402958"/>
            <a:ext cx="333153" cy="93566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96000" y="3338623"/>
            <a:ext cx="900223" cy="19395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986" y="1172367"/>
            <a:ext cx="3473297" cy="289441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739964" y="4437812"/>
            <a:ext cx="261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multinomial regression</a:t>
            </a:r>
          </a:p>
          <a:p>
            <a:pPr algn="ctr"/>
            <a:r>
              <a:rPr lang="en-US" dirty="0" smtClean="0"/>
              <a:t>curve + error</a:t>
            </a:r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8896574" y="1516828"/>
            <a:ext cx="2205318" cy="2066179"/>
          </a:xfrm>
          <a:custGeom>
            <a:avLst/>
            <a:gdLst>
              <a:gd name="connsiteX0" fmla="*/ 0 w 2205318"/>
              <a:gd name="connsiteY0" fmla="*/ 0 h 2066179"/>
              <a:gd name="connsiteX1" fmla="*/ 215153 w 2205318"/>
              <a:gd name="connsiteY1" fmla="*/ 43031 h 2066179"/>
              <a:gd name="connsiteX2" fmla="*/ 322730 w 2205318"/>
              <a:gd name="connsiteY2" fmla="*/ 139850 h 2066179"/>
              <a:gd name="connsiteX3" fmla="*/ 355002 w 2205318"/>
              <a:gd name="connsiteY3" fmla="*/ 247426 h 2066179"/>
              <a:gd name="connsiteX4" fmla="*/ 580913 w 2205318"/>
              <a:gd name="connsiteY4" fmla="*/ 537883 h 2066179"/>
              <a:gd name="connsiteX5" fmla="*/ 710005 w 2205318"/>
              <a:gd name="connsiteY5" fmla="*/ 623944 h 2066179"/>
              <a:gd name="connsiteX6" fmla="*/ 742278 w 2205318"/>
              <a:gd name="connsiteY6" fmla="*/ 763793 h 2066179"/>
              <a:gd name="connsiteX7" fmla="*/ 968188 w 2205318"/>
              <a:gd name="connsiteY7" fmla="*/ 1161826 h 2066179"/>
              <a:gd name="connsiteX8" fmla="*/ 968188 w 2205318"/>
              <a:gd name="connsiteY8" fmla="*/ 1463040 h 2066179"/>
              <a:gd name="connsiteX9" fmla="*/ 1065007 w 2205318"/>
              <a:gd name="connsiteY9" fmla="*/ 1624405 h 2066179"/>
              <a:gd name="connsiteX10" fmla="*/ 1420010 w 2205318"/>
              <a:gd name="connsiteY10" fmla="*/ 1828800 h 2066179"/>
              <a:gd name="connsiteX11" fmla="*/ 1721224 w 2205318"/>
              <a:gd name="connsiteY11" fmla="*/ 2011680 h 2066179"/>
              <a:gd name="connsiteX12" fmla="*/ 2043953 w 2205318"/>
              <a:gd name="connsiteY12" fmla="*/ 2065468 h 2066179"/>
              <a:gd name="connsiteX13" fmla="*/ 2205318 w 2205318"/>
              <a:gd name="connsiteY13" fmla="*/ 2043953 h 2066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5318" h="2066179">
                <a:moveTo>
                  <a:pt x="0" y="0"/>
                </a:moveTo>
                <a:cubicBezTo>
                  <a:pt x="80682" y="9861"/>
                  <a:pt x="161365" y="19723"/>
                  <a:pt x="215153" y="43031"/>
                </a:cubicBezTo>
                <a:cubicBezTo>
                  <a:pt x="268941" y="66339"/>
                  <a:pt x="299422" y="105784"/>
                  <a:pt x="322730" y="139850"/>
                </a:cubicBezTo>
                <a:cubicBezTo>
                  <a:pt x="346038" y="173916"/>
                  <a:pt x="311972" y="181087"/>
                  <a:pt x="355002" y="247426"/>
                </a:cubicBezTo>
                <a:cubicBezTo>
                  <a:pt x="398032" y="313765"/>
                  <a:pt x="521746" y="475130"/>
                  <a:pt x="580913" y="537883"/>
                </a:cubicBezTo>
                <a:cubicBezTo>
                  <a:pt x="640080" y="600636"/>
                  <a:pt x="683111" y="586292"/>
                  <a:pt x="710005" y="623944"/>
                </a:cubicBezTo>
                <a:cubicBezTo>
                  <a:pt x="736899" y="661596"/>
                  <a:pt x="699248" y="674146"/>
                  <a:pt x="742278" y="763793"/>
                </a:cubicBezTo>
                <a:cubicBezTo>
                  <a:pt x="785309" y="853440"/>
                  <a:pt x="930536" y="1045285"/>
                  <a:pt x="968188" y="1161826"/>
                </a:cubicBezTo>
                <a:cubicBezTo>
                  <a:pt x="1005840" y="1278367"/>
                  <a:pt x="952052" y="1385944"/>
                  <a:pt x="968188" y="1463040"/>
                </a:cubicBezTo>
                <a:cubicBezTo>
                  <a:pt x="984324" y="1540136"/>
                  <a:pt x="989703" y="1563445"/>
                  <a:pt x="1065007" y="1624405"/>
                </a:cubicBezTo>
                <a:cubicBezTo>
                  <a:pt x="1140311" y="1685365"/>
                  <a:pt x="1310641" y="1764254"/>
                  <a:pt x="1420010" y="1828800"/>
                </a:cubicBezTo>
                <a:cubicBezTo>
                  <a:pt x="1529379" y="1893346"/>
                  <a:pt x="1617234" y="1972235"/>
                  <a:pt x="1721224" y="2011680"/>
                </a:cubicBezTo>
                <a:cubicBezTo>
                  <a:pt x="1825214" y="2051125"/>
                  <a:pt x="1963271" y="2060089"/>
                  <a:pt x="2043953" y="2065468"/>
                </a:cubicBezTo>
                <a:cubicBezTo>
                  <a:pt x="2124635" y="2070847"/>
                  <a:pt x="2205318" y="2043953"/>
                  <a:pt x="2205318" y="20439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706040" y="5758824"/>
            <a:ext cx="6311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p ( </a:t>
            </a:r>
            <a:r>
              <a:rPr lang="en-US" sz="2400" smtClean="0">
                <a:solidFill>
                  <a:schemeClr val="accent2"/>
                </a:solidFill>
              </a:rPr>
              <a:t>M</a:t>
            </a:r>
            <a:r>
              <a:rPr lang="en-US" sz="2400" smtClean="0"/>
              <a:t> | </a:t>
            </a:r>
            <a:r>
              <a:rPr lang="en-US" sz="2400" dirty="0" smtClean="0">
                <a:solidFill>
                  <a:schemeClr val="accent6"/>
                </a:solidFill>
              </a:rPr>
              <a:t>data </a:t>
            </a:r>
            <a:r>
              <a:rPr lang="en-US" sz="2400" dirty="0" smtClean="0"/>
              <a:t>; </a:t>
            </a:r>
            <a:r>
              <a:rPr lang="en-US" sz="2400" smtClean="0">
                <a:solidFill>
                  <a:srgbClr val="7030A0"/>
                </a:solidFill>
              </a:rPr>
              <a:t>I </a:t>
            </a:r>
            <a:r>
              <a:rPr lang="en-US" sz="2400" smtClean="0"/>
              <a:t>)    ∝    </a:t>
            </a:r>
            <a:r>
              <a:rPr lang="en-US" sz="2400" dirty="0" smtClean="0"/>
              <a:t>p(</a:t>
            </a:r>
            <a:r>
              <a:rPr lang="en-US" sz="2400" dirty="0" smtClean="0">
                <a:solidFill>
                  <a:schemeClr val="accent6"/>
                </a:solidFill>
              </a:rPr>
              <a:t>data</a:t>
            </a:r>
            <a:r>
              <a:rPr lang="en-US" sz="2400" dirty="0" smtClean="0"/>
              <a:t> | </a:t>
            </a:r>
            <a:r>
              <a:rPr lang="en-US" sz="2400" dirty="0" smtClean="0">
                <a:solidFill>
                  <a:schemeClr val="accent2"/>
                </a:solidFill>
              </a:rPr>
              <a:t>M</a:t>
            </a:r>
            <a:r>
              <a:rPr lang="en-US" sz="2400" dirty="0" smtClean="0"/>
              <a:t> ; </a:t>
            </a:r>
            <a:r>
              <a:rPr lang="en-US" sz="2400" dirty="0" smtClean="0">
                <a:solidFill>
                  <a:srgbClr val="7030A0"/>
                </a:solidFill>
              </a:rPr>
              <a:t>I</a:t>
            </a:r>
            <a:r>
              <a:rPr lang="en-US" sz="2400" dirty="0" smtClean="0"/>
              <a:t>)  x  p(</a:t>
            </a:r>
            <a:r>
              <a:rPr lang="en-US" sz="2400" dirty="0" smtClean="0">
                <a:solidFill>
                  <a:schemeClr val="accent2"/>
                </a:solidFill>
              </a:rPr>
              <a:t>M</a:t>
            </a:r>
            <a:r>
              <a:rPr lang="en-US" sz="2400" dirty="0" smtClean="0"/>
              <a:t> | </a:t>
            </a:r>
            <a:r>
              <a:rPr lang="en-US" sz="2400" dirty="0" smtClean="0">
                <a:solidFill>
                  <a:srgbClr val="7030A0"/>
                </a:solidFill>
              </a:rPr>
              <a:t>I</a:t>
            </a:r>
            <a:r>
              <a:rPr lang="en-US" sz="2400" dirty="0" smtClean="0"/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896573" y="5389492"/>
            <a:ext cx="314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is where methods differ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26198" y="6482775"/>
            <a:ext cx="347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each model comes with its own</a:t>
            </a:r>
            <a:endParaRPr lang="en-US"/>
          </a:p>
        </p:txBody>
      </p:sp>
      <p:cxnSp>
        <p:nvCxnSpPr>
          <p:cNvPr id="43" name="Straight Arrow Connector 42"/>
          <p:cNvCxnSpPr>
            <a:endCxn id="36" idx="3"/>
          </p:cNvCxnSpPr>
          <p:nvPr/>
        </p:nvCxnSpPr>
        <p:spPr>
          <a:xfrm flipH="1">
            <a:off x="9017255" y="5758824"/>
            <a:ext cx="557051" cy="230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V="1">
            <a:off x="5762847" y="6236216"/>
            <a:ext cx="541134" cy="246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668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(specifics)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52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regularized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ridge regression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lasso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penalty expresses a prior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54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10592"/>
            <a:ext cx="10515600" cy="1017362"/>
          </a:xfrm>
        </p:spPr>
        <p:txBody>
          <a:bodyPr/>
          <a:lstStyle/>
          <a:p>
            <a:r>
              <a:rPr lang="en-US" dirty="0" smtClean="0"/>
              <a:t>part 1: machine </a:t>
            </a:r>
            <a:r>
              <a:rPr lang="en-US" smtClean="0"/>
              <a:t>learning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1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76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6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7314"/>
            <a:ext cx="10515600" cy="550817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is machine learning</a:t>
            </a:r>
          </a:p>
          <a:p>
            <a:pPr lvl="1" algn="l"/>
            <a:r>
              <a:rPr lang="en-US" dirty="0" smtClean="0"/>
              <a:t>examples of tasks: regression, classification, clustering</a:t>
            </a:r>
          </a:p>
          <a:p>
            <a:pPr lvl="1" algn="l"/>
            <a:r>
              <a:rPr lang="en-US" dirty="0" smtClean="0"/>
              <a:t>data, learning, prediction, decision; probability</a:t>
            </a:r>
          </a:p>
          <a:p>
            <a:pPr algn="l"/>
            <a:r>
              <a:rPr lang="en-US" dirty="0" smtClean="0"/>
              <a:t>probability</a:t>
            </a:r>
          </a:p>
          <a:p>
            <a:pPr algn="l"/>
            <a:r>
              <a:rPr lang="en-US" dirty="0" smtClean="0"/>
              <a:t>algorithms</a:t>
            </a:r>
          </a:p>
          <a:p>
            <a:pPr lvl="1" algn="l"/>
            <a:r>
              <a:rPr lang="en-US" dirty="0" smtClean="0"/>
              <a:t>regression</a:t>
            </a:r>
          </a:p>
          <a:p>
            <a:pPr lvl="1" algn="l"/>
            <a:r>
              <a:rPr lang="en-US" dirty="0" smtClean="0"/>
              <a:t>classification</a:t>
            </a:r>
          </a:p>
          <a:p>
            <a:pPr lvl="1" algn="l"/>
            <a:r>
              <a:rPr lang="en-US" dirty="0" smtClean="0"/>
              <a:t>clustering</a:t>
            </a:r>
          </a:p>
          <a:p>
            <a:pPr algn="l"/>
            <a:r>
              <a:rPr lang="en-US" dirty="0" smtClean="0"/>
              <a:t>wrap-up: ML pipeline</a:t>
            </a:r>
          </a:p>
          <a:p>
            <a:pPr algn="l"/>
            <a:r>
              <a:rPr lang="en-US" dirty="0" smtClean="0"/>
              <a:t>deep learning</a:t>
            </a:r>
          </a:p>
          <a:p>
            <a:pPr algn="l"/>
            <a:r>
              <a:rPr lang="en-US" dirty="0" smtClean="0"/>
              <a:t>software + hands-on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naïve-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6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8200" y="1731981"/>
            <a:ext cx="4539717" cy="37969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5106" y="1153886"/>
            <a:ext cx="5773480" cy="518160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model that provides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p(</a:t>
            </a:r>
            <a:r>
              <a:rPr lang="en-US" dirty="0" smtClean="0">
                <a:solidFill>
                  <a:schemeClr val="accent1"/>
                </a:solidFill>
              </a:rPr>
              <a:t>Y = y</a:t>
            </a:r>
            <a:r>
              <a:rPr lang="en-US" dirty="0" smtClean="0"/>
              <a:t> | </a:t>
            </a:r>
            <a:r>
              <a:rPr lang="en-US" dirty="0" smtClean="0">
                <a:solidFill>
                  <a:schemeClr val="accent2"/>
                </a:solidFill>
              </a:rPr>
              <a:t>X = x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7030A0"/>
                </a:solidFill>
              </a:rPr>
              <a:t>Model M</a:t>
            </a:r>
            <a:r>
              <a:rPr lang="en-US" dirty="0" smtClean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categorically-valued </a:t>
            </a:r>
            <a:r>
              <a:rPr lang="en-US" dirty="0" smtClean="0">
                <a:solidFill>
                  <a:schemeClr val="accent1"/>
                </a:solidFill>
              </a:rPr>
              <a:t>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accent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classification methods differ in </a:t>
            </a:r>
            <a:br>
              <a:rPr lang="en-US" dirty="0" smtClean="0"/>
            </a:br>
            <a:r>
              <a:rPr lang="en-US" b="1" dirty="0" smtClean="0"/>
              <a:t>the set of model candidates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they consider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 method has corresponding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algorithm(s)</a:t>
            </a:r>
            <a:r>
              <a:rPr lang="en-US" b="1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search for best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03777" y="4537185"/>
            <a:ext cx="37061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ED7D31"/>
                </a:solidFill>
              </a:rPr>
              <a:t>X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92521" y="3221466"/>
            <a:ext cx="35939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4472C4"/>
                </a:solidFill>
              </a:rPr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14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33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&amp; random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55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3887"/>
            <a:ext cx="10515600" cy="1567012"/>
          </a:xfrm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idea</a:t>
            </a: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apply a linear model on a non-linear transformation of the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4530803"/>
            <a:ext cx="60706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98" y="2822034"/>
            <a:ext cx="2489200" cy="44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51" y="3363409"/>
            <a:ext cx="2235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66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support-vector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8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7314"/>
            <a:ext cx="10515600" cy="550817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is machine learning</a:t>
            </a:r>
          </a:p>
          <a:p>
            <a:pPr lvl="1" algn="l"/>
            <a:r>
              <a:rPr lang="en-US" dirty="0" smtClean="0"/>
              <a:t>examples of tasks: regression, classification, clustering</a:t>
            </a:r>
          </a:p>
          <a:p>
            <a:pPr lvl="1" algn="l"/>
            <a:r>
              <a:rPr lang="en-US" dirty="0" smtClean="0"/>
              <a:t>data, learning, prediction, decision; probability</a:t>
            </a:r>
          </a:p>
          <a:p>
            <a:pPr algn="l"/>
            <a:r>
              <a:rPr lang="en-US" dirty="0" smtClean="0"/>
              <a:t>probability</a:t>
            </a:r>
          </a:p>
          <a:p>
            <a:pPr algn="l"/>
            <a:r>
              <a:rPr lang="en-US" dirty="0" smtClean="0"/>
              <a:t>algorithms</a:t>
            </a:r>
          </a:p>
          <a:p>
            <a:pPr lvl="1" algn="l"/>
            <a:r>
              <a:rPr lang="en-US" dirty="0" smtClean="0"/>
              <a:t>regression</a:t>
            </a:r>
          </a:p>
          <a:p>
            <a:pPr lvl="1" algn="l"/>
            <a:r>
              <a:rPr lang="en-US" dirty="0" smtClean="0"/>
              <a:t>classification</a:t>
            </a:r>
          </a:p>
          <a:p>
            <a:pPr lvl="1" algn="l"/>
            <a:r>
              <a:rPr lang="en-US" dirty="0" smtClean="0"/>
              <a:t>clustering</a:t>
            </a:r>
          </a:p>
          <a:p>
            <a:pPr algn="l"/>
            <a:r>
              <a:rPr lang="en-US" dirty="0" smtClean="0"/>
              <a:t>wrap-up: ML pipeline</a:t>
            </a:r>
          </a:p>
          <a:p>
            <a:pPr algn="l"/>
            <a:r>
              <a:rPr lang="en-US" dirty="0" smtClean="0"/>
              <a:t>deep learning</a:t>
            </a:r>
          </a:p>
          <a:p>
            <a:pPr algn="l"/>
            <a:r>
              <a:rPr lang="en-US" dirty="0" smtClean="0"/>
              <a:t>software + hands-on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7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5" y="424540"/>
            <a:ext cx="4963885" cy="5747249"/>
          </a:xfrm>
          <a:ln w="38100"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590" y="424540"/>
            <a:ext cx="7085423" cy="574266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9" y="407194"/>
            <a:ext cx="6510112" cy="576001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542" y="407194"/>
            <a:ext cx="5743157" cy="5771981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and 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3886"/>
            <a:ext cx="10515600" cy="2944778"/>
          </a:xfrm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methods we saw for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regression and classification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 cases of ‘supervised’ learning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build model that provides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p(</a:t>
            </a:r>
            <a:r>
              <a:rPr lang="en-US" dirty="0">
                <a:solidFill>
                  <a:schemeClr val="accent1"/>
                </a:solidFill>
              </a:rPr>
              <a:t>Y = y</a:t>
            </a:r>
            <a:r>
              <a:rPr lang="en-US" dirty="0"/>
              <a:t> | </a:t>
            </a:r>
            <a:r>
              <a:rPr lang="en-US" dirty="0">
                <a:solidFill>
                  <a:schemeClr val="accent2"/>
                </a:solidFill>
              </a:rPr>
              <a:t>X = x</a:t>
            </a:r>
            <a:r>
              <a:rPr lang="en-US" dirty="0"/>
              <a:t>; </a:t>
            </a:r>
            <a:r>
              <a:rPr lang="en-US" dirty="0">
                <a:solidFill>
                  <a:srgbClr val="7030A0"/>
                </a:solidFill>
              </a:rPr>
              <a:t>Model 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76854" y="4218406"/>
            <a:ext cx="20116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 data features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12719" y="4218406"/>
            <a:ext cx="199913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other data features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4830184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800" dirty="0">
                <a:solidFill>
                  <a:prstClr val="black"/>
                </a:solidFill>
              </a:rPr>
              <a:t>build model that provides</a:t>
            </a:r>
          </a:p>
          <a:p>
            <a:pPr lvl="0" algn="ctr">
              <a:defRPr/>
            </a:pPr>
            <a:r>
              <a:rPr lang="en-US" sz="2800" dirty="0" smtClean="0">
                <a:solidFill>
                  <a:prstClr val="black"/>
                </a:solidFill>
              </a:rPr>
              <a:t>p(</a:t>
            </a:r>
            <a:r>
              <a:rPr lang="en-US" sz="2800" dirty="0" smtClean="0">
                <a:solidFill>
                  <a:srgbClr val="ED7D31"/>
                </a:solidFill>
              </a:rPr>
              <a:t>X </a:t>
            </a:r>
            <a:r>
              <a:rPr lang="en-US" sz="2800" dirty="0">
                <a:solidFill>
                  <a:srgbClr val="ED7D31"/>
                </a:solidFill>
              </a:rPr>
              <a:t>= </a:t>
            </a:r>
            <a:r>
              <a:rPr lang="en-US" sz="2800" dirty="0" smtClean="0">
                <a:solidFill>
                  <a:srgbClr val="ED7D31"/>
                </a:solidFill>
              </a:rPr>
              <a:t>x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4472C4"/>
                </a:solidFill>
              </a:rPr>
              <a:t>Y </a:t>
            </a:r>
            <a:r>
              <a:rPr lang="en-US" sz="2800" dirty="0">
                <a:solidFill>
                  <a:srgbClr val="4472C4"/>
                </a:solidFill>
              </a:rPr>
              <a:t>= y</a:t>
            </a:r>
            <a:r>
              <a:rPr lang="en-US" sz="2800" dirty="0" smtClean="0">
                <a:solidFill>
                  <a:prstClr val="black"/>
                </a:solidFill>
              </a:rPr>
              <a:t>; </a:t>
            </a:r>
            <a:r>
              <a:rPr lang="en-US" sz="2800" dirty="0">
                <a:solidFill>
                  <a:srgbClr val="7030A0"/>
                </a:solidFill>
              </a:rPr>
              <a:t>Model M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</a:p>
          <a:p>
            <a:pPr lvl="0" algn="ctr">
              <a:defRPr/>
            </a:pPr>
            <a:endParaRPr lang="en-US" sz="2800" dirty="0" smtClean="0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en-US" sz="2800" dirty="0" smtClean="0">
                <a:solidFill>
                  <a:prstClr val="black"/>
                </a:solidFill>
              </a:rPr>
              <a:t>‘unsupervised’ learning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271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7468" y="1153886"/>
            <a:ext cx="4716332" cy="5181600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build model that provides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p(</a:t>
            </a:r>
            <a:r>
              <a:rPr lang="en-US" dirty="0">
                <a:solidFill>
                  <a:srgbClr val="ED7D31"/>
                </a:solidFill>
              </a:rPr>
              <a:t>X = x</a:t>
            </a:r>
            <a:r>
              <a:rPr lang="en-US" dirty="0"/>
              <a:t>, </a:t>
            </a:r>
            <a:r>
              <a:rPr lang="en-US" dirty="0">
                <a:solidFill>
                  <a:srgbClr val="4472C4"/>
                </a:solidFill>
              </a:rPr>
              <a:t>Y = y</a:t>
            </a:r>
            <a:r>
              <a:rPr lang="en-US" dirty="0">
                <a:solidFill>
                  <a:prstClr val="black"/>
                </a:solidFill>
              </a:rPr>
              <a:t>; </a:t>
            </a:r>
            <a:r>
              <a:rPr lang="en-US" dirty="0">
                <a:solidFill>
                  <a:srgbClr val="7030A0"/>
                </a:solidFill>
              </a:rPr>
              <a:t>Model M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  <a:defRPr/>
            </a:pP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en-US" dirty="0" smtClean="0">
                <a:solidFill>
                  <a:prstClr val="black"/>
                </a:solidFill>
              </a:rPr>
              <a:t>find structure in the 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731981"/>
            <a:ext cx="4539717" cy="37969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03777" y="4537185"/>
            <a:ext cx="37061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ED7D31"/>
                </a:solidFill>
              </a:rPr>
              <a:t>X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92521" y="3221466"/>
            <a:ext cx="35939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4472C4"/>
                </a:solidFill>
              </a:rPr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546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468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(details)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40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95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7314"/>
            <a:ext cx="10515600" cy="550817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is machine learning</a:t>
            </a:r>
          </a:p>
          <a:p>
            <a:pPr lvl="1" algn="l"/>
            <a:r>
              <a:rPr lang="en-US" dirty="0" smtClean="0"/>
              <a:t>examples of tasks: regression, classification, clustering</a:t>
            </a:r>
          </a:p>
          <a:p>
            <a:pPr lvl="1" algn="l"/>
            <a:r>
              <a:rPr lang="en-US" dirty="0" smtClean="0"/>
              <a:t>data, learning, prediction, decision; probability</a:t>
            </a:r>
          </a:p>
          <a:p>
            <a:pPr algn="l"/>
            <a:r>
              <a:rPr lang="en-US" dirty="0" smtClean="0"/>
              <a:t>probability</a:t>
            </a:r>
          </a:p>
          <a:p>
            <a:pPr algn="l"/>
            <a:r>
              <a:rPr lang="en-US" dirty="0" smtClean="0"/>
              <a:t>algorithms</a:t>
            </a:r>
          </a:p>
          <a:p>
            <a:pPr lvl="1" algn="l"/>
            <a:r>
              <a:rPr lang="en-US" dirty="0" smtClean="0"/>
              <a:t>regression</a:t>
            </a:r>
          </a:p>
          <a:p>
            <a:pPr lvl="1" algn="l"/>
            <a:r>
              <a:rPr lang="en-US" dirty="0" smtClean="0"/>
              <a:t>classification</a:t>
            </a:r>
          </a:p>
          <a:p>
            <a:pPr lvl="1" algn="l"/>
            <a:r>
              <a:rPr lang="en-US" dirty="0" smtClean="0"/>
              <a:t>clustering</a:t>
            </a:r>
          </a:p>
          <a:p>
            <a:pPr algn="l"/>
            <a:r>
              <a:rPr lang="en-US" dirty="0" smtClean="0"/>
              <a:t>wrap-up: ML pipeline</a:t>
            </a:r>
          </a:p>
          <a:p>
            <a:pPr algn="l"/>
            <a:r>
              <a:rPr lang="en-US" dirty="0" smtClean="0"/>
              <a:t>deep learning</a:t>
            </a:r>
          </a:p>
          <a:p>
            <a:pPr algn="l"/>
            <a:r>
              <a:rPr lang="en-US" dirty="0" smtClean="0"/>
              <a:t>software + hands-on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basically another name for ‘neural networks’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 many layers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 generalized structure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rebranded due to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efficiency and good results on difficult tasks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language (translation, sentence completion)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797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165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188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49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910592"/>
            <a:ext cx="10515600" cy="1017362"/>
          </a:xfrm>
        </p:spPr>
        <p:txBody>
          <a:bodyPr/>
          <a:lstStyle/>
          <a:p>
            <a:r>
              <a:rPr lang="en-US" dirty="0" smtClean="0"/>
              <a:t>part 2: platforms and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4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36181"/>
            <a:ext cx="10515600" cy="1017362"/>
          </a:xfrm>
        </p:spPr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7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algn="l"/>
            <a:r>
              <a:rPr lang="en-US" dirty="0" smtClean="0"/>
              <a:t>apache spark</a:t>
            </a:r>
          </a:p>
          <a:p>
            <a:pPr algn="l"/>
            <a:r>
              <a:rPr lang="en-US" dirty="0" smtClean="0"/>
              <a:t>deep-learning libraries</a:t>
            </a:r>
          </a:p>
          <a:p>
            <a:pPr algn="l"/>
            <a:r>
              <a:rPr lang="en-US" dirty="0" smtClean="0"/>
              <a:t>ML on the cloud</a:t>
            </a:r>
          </a:p>
          <a:p>
            <a:pPr lvl="1" algn="l"/>
            <a:r>
              <a:rPr lang="en-US" dirty="0" smtClean="0"/>
              <a:t>amazon, azure, google</a:t>
            </a:r>
          </a:p>
          <a:p>
            <a:pPr algn="l"/>
            <a:r>
              <a:rPr lang="en-US" dirty="0" smtClean="0"/>
              <a:t>other products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40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55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004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::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559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:: torch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88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::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3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:: amazon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and regression</a:t>
            </a:r>
          </a:p>
          <a:p>
            <a:r>
              <a:rPr lang="en-US" dirty="0" smtClean="0"/>
              <a:t>with logistic and linear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45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:: google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8" y="2076227"/>
            <a:ext cx="5152964" cy="31837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57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17322" y="1280160"/>
            <a:ext cx="64033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Cloud ML Engine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basically offers the ML pipeline</a:t>
            </a:r>
          </a:p>
          <a:p>
            <a:pPr algn="ctr"/>
            <a:r>
              <a:rPr lang="en-US" dirty="0" smtClean="0"/>
              <a:t>with Deep Learning models</a:t>
            </a:r>
          </a:p>
          <a:p>
            <a:pPr algn="ctr"/>
            <a:r>
              <a:rPr lang="en-US" dirty="0" smtClean="0"/>
              <a:t>as implemented in </a:t>
            </a:r>
            <a:r>
              <a:rPr lang="en-US" dirty="0" err="1" smtClean="0"/>
              <a:t>Tensorflow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other services offer already trained models for other applications</a:t>
            </a:r>
          </a:p>
          <a:p>
            <a:pPr algn="ctr"/>
            <a:r>
              <a:rPr lang="en-US" dirty="0" smtClean="0"/>
              <a:t>speech, video or image tagging, translation</a:t>
            </a:r>
          </a:p>
          <a:p>
            <a:pPr algn="ctr"/>
            <a:r>
              <a:rPr lang="en-US" sz="1600" dirty="0">
                <a:hlinkClick r:id="rId4"/>
              </a:rPr>
              <a:t>https://cloud.google.com/products/machine-learning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pPr algn="ctr"/>
            <a:r>
              <a:rPr lang="en-US" sz="1600" dirty="0" smtClean="0"/>
              <a:t>pricing: about 0.5$ per hour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9380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:: azure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3771"/>
            <a:ext cx="4386560" cy="24674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9288" y="1717288"/>
            <a:ext cx="49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 machine learning</a:t>
            </a:r>
          </a:p>
          <a:p>
            <a:pPr algn="ctr"/>
            <a:r>
              <a:rPr lang="en-US" dirty="0" err="1" smtClean="0"/>
              <a:t>cortana</a:t>
            </a:r>
            <a:r>
              <a:rPr lang="en-US" dirty="0" smtClean="0"/>
              <a:t>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424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‘learning’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what</a:t>
            </a:r>
            <a:r>
              <a:rPr lang="en-US" dirty="0" smtClean="0"/>
              <a:t> do we </a:t>
            </a:r>
            <a:r>
              <a:rPr lang="en-US" i="1" dirty="0" smtClean="0"/>
              <a:t>learn</a:t>
            </a:r>
            <a:r>
              <a:rPr lang="en-US" dirty="0" smtClean="0"/>
              <a:t>?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description of the data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‘model’ that tells us how the data are distributed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why</a:t>
            </a:r>
            <a:r>
              <a:rPr lang="en-US" dirty="0" smtClean="0"/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to make </a:t>
            </a:r>
            <a:r>
              <a:rPr lang="en-US" i="1" dirty="0" smtClean="0"/>
              <a:t>predictions</a:t>
            </a:r>
            <a:r>
              <a:rPr lang="en-US" dirty="0" smtClean="0"/>
              <a:t> and </a:t>
            </a:r>
            <a:r>
              <a:rPr lang="en-US" i="1" dirty="0" smtClean="0"/>
              <a:t>decisions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60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910592"/>
            <a:ext cx="10515600" cy="1017362"/>
          </a:xfrm>
        </p:spPr>
        <p:txBody>
          <a:bodyPr/>
          <a:lstStyle/>
          <a:p>
            <a:r>
              <a:rPr lang="en-US" dirty="0" smtClean="0"/>
              <a:t>part 3: hands-on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694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simple examples with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algn="l"/>
            <a:r>
              <a:rPr lang="en-US" dirty="0" smtClean="0"/>
              <a:t>image recognition with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algn="l"/>
            <a:r>
              <a:rPr lang="en-US" dirty="0" err="1" smtClean="0"/>
              <a:t>tensorflow</a:t>
            </a:r>
            <a:r>
              <a:rPr lang="en-US" dirty="0" smtClean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391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13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21341"/>
            <a:ext cx="10515600" cy="15215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pple Chancery" charset="0"/>
                <a:ea typeface="Apple Chancery" charset="0"/>
                <a:cs typeface="Apple Chancery" charset="0"/>
              </a:rPr>
              <a:t>the end</a:t>
            </a:r>
            <a:r>
              <a:rPr lang="is-IS" dirty="0" smtClean="0">
                <a:latin typeface="Apple Chancery" charset="0"/>
                <a:ea typeface="Apple Chancery" charset="0"/>
                <a:cs typeface="Apple Chancery" charset="0"/>
              </a:rPr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504398" y="1545778"/>
            <a:ext cx="7096801" cy="3603165"/>
            <a:chOff x="346139" y="2130420"/>
            <a:chExt cx="9659051" cy="4572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2" r="8642"/>
            <a:stretch/>
          </p:blipFill>
          <p:spPr>
            <a:xfrm>
              <a:off x="346139" y="2130420"/>
              <a:ext cx="9369960" cy="45720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146673" y="5510441"/>
              <a:ext cx="1328057" cy="523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data</a:t>
              </a:r>
              <a:endParaRPr lang="en-US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30899" y="2685938"/>
              <a:ext cx="2370546" cy="6639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learning</a:t>
              </a:r>
              <a:endParaRPr lang="en-US" sz="2800" dirty="0"/>
            </a:p>
          </p:txBody>
        </p:sp>
        <p:sp>
          <p:nvSpPr>
            <p:cNvPr id="16" name="Down Arrow 15"/>
            <p:cNvSpPr/>
            <p:nvPr/>
          </p:nvSpPr>
          <p:spPr>
            <a:xfrm rot="5400000">
              <a:off x="8825559" y="3920509"/>
              <a:ext cx="234816" cy="212444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0" y="78717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 patient’s temperature has just exceeded 40C</a:t>
            </a:r>
          </a:p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we supply a drug and observe their  temperature change after 2 hours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8809" y="5338177"/>
            <a:ext cx="7598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ok, we ‘learned’ - then what?</a:t>
            </a:r>
            <a:endParaRPr lang="en-US" sz="240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predict </a:t>
            </a:r>
            <a:r>
              <a:rPr lang="en-US" sz="2400" dirty="0" smtClean="0"/>
              <a:t>what happens to temperature if we supply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0.20mg</a:t>
            </a:r>
            <a:r>
              <a:rPr lang="en-US" sz="2400" dirty="0" smtClean="0"/>
              <a:t>?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decide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minimum</a:t>
            </a:r>
            <a:r>
              <a:rPr lang="en-US" sz="2400" dirty="0" smtClean="0"/>
              <a:t> dose to achieve </a:t>
            </a:r>
            <a:r>
              <a:rPr lang="en-US" sz="2400" dirty="0" smtClean="0">
                <a:solidFill>
                  <a:srgbClr val="7030A0"/>
                </a:solidFill>
              </a:rPr>
              <a:t>at least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2.5C temp drop</a:t>
            </a:r>
            <a:r>
              <a:rPr lang="en-US" sz="2400" dirty="0" smtClean="0"/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27037" y="5705490"/>
            <a:ext cx="313047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/>
              <a:t>can do with the model</a:t>
            </a:r>
          </a:p>
          <a:p>
            <a:pPr algn="ctr"/>
            <a:r>
              <a:rPr lang="en-US" sz="2400" dirty="0" smtClean="0"/>
              <a:t>without the data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9688282" y="3576357"/>
            <a:ext cx="120831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mtClean="0"/>
              <a:t>model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585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clustering / density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91A8-EA29-9D4D-9D67-06EB8EAFA3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4501</TotalTime>
  <Words>1211</Words>
  <Application>Microsoft Macintosh PowerPoint</Application>
  <PresentationFormat>Widescreen</PresentationFormat>
  <Paragraphs>410</Paragraphs>
  <Slides>63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Apple Chancery</vt:lpstr>
      <vt:lpstr>Calibri</vt:lpstr>
      <vt:lpstr>Calibri Light</vt:lpstr>
      <vt:lpstr>Arial</vt:lpstr>
      <vt:lpstr>Office Theme</vt:lpstr>
      <vt:lpstr>A Short Tour of  Machine Learning</vt:lpstr>
      <vt:lpstr>today</vt:lpstr>
      <vt:lpstr>part 1: machine learning algorithms</vt:lpstr>
      <vt:lpstr>PowerPoint Presentation</vt:lpstr>
      <vt:lpstr>what is machine learning?</vt:lpstr>
      <vt:lpstr>‘learning’</vt:lpstr>
      <vt:lpstr>example</vt:lpstr>
      <vt:lpstr>example</vt:lpstr>
      <vt:lpstr>example</vt:lpstr>
      <vt:lpstr>‘machine’ learning</vt:lpstr>
      <vt:lpstr>example: language</vt:lpstr>
      <vt:lpstr>ML pipeline</vt:lpstr>
      <vt:lpstr>outline</vt:lpstr>
      <vt:lpstr>probability</vt:lpstr>
      <vt:lpstr>probability</vt:lpstr>
      <vt:lpstr>ML pipeline</vt:lpstr>
      <vt:lpstr>probability :: prediction</vt:lpstr>
      <vt:lpstr>ML pipeline</vt:lpstr>
      <vt:lpstr>probability :: learning</vt:lpstr>
      <vt:lpstr>probability :: learning</vt:lpstr>
      <vt:lpstr>ML pipeline</vt:lpstr>
      <vt:lpstr>ML pipeline – the Bayesian way</vt:lpstr>
      <vt:lpstr>in what follows…</vt:lpstr>
      <vt:lpstr>outline</vt:lpstr>
      <vt:lpstr>regression</vt:lpstr>
      <vt:lpstr>some regression methods</vt:lpstr>
      <vt:lpstr>linear regression</vt:lpstr>
      <vt:lpstr>regularized regression</vt:lpstr>
      <vt:lpstr>decision trees</vt:lpstr>
      <vt:lpstr>random forests</vt:lpstr>
      <vt:lpstr>neural networks</vt:lpstr>
      <vt:lpstr>outline</vt:lpstr>
      <vt:lpstr>naïve-bayes</vt:lpstr>
      <vt:lpstr>classification</vt:lpstr>
      <vt:lpstr>logistic regression</vt:lpstr>
      <vt:lpstr>decision trees &amp; random forests</vt:lpstr>
      <vt:lpstr>neural networks</vt:lpstr>
      <vt:lpstr>support-vector machines</vt:lpstr>
      <vt:lpstr>outline</vt:lpstr>
      <vt:lpstr>supervised and unsupervised learning</vt:lpstr>
      <vt:lpstr>unsupervised learning</vt:lpstr>
      <vt:lpstr>histogram</vt:lpstr>
      <vt:lpstr>k-means clustering</vt:lpstr>
      <vt:lpstr>PCA</vt:lpstr>
      <vt:lpstr>outline</vt:lpstr>
      <vt:lpstr>deep learning</vt:lpstr>
      <vt:lpstr>recurrent neural networks</vt:lpstr>
      <vt:lpstr>convolutional neural networks</vt:lpstr>
      <vt:lpstr>part 2: platforms and software</vt:lpstr>
      <vt:lpstr>outline</vt:lpstr>
      <vt:lpstr>scikit-learn</vt:lpstr>
      <vt:lpstr>apache spark</vt:lpstr>
      <vt:lpstr>deep learning :: tensorflow</vt:lpstr>
      <vt:lpstr>deep learning :: torch</vt:lpstr>
      <vt:lpstr>deep learning :: keras</vt:lpstr>
      <vt:lpstr>cloud :: amazon</vt:lpstr>
      <vt:lpstr>cloud :: google</vt:lpstr>
      <vt:lpstr>cloud :: azure</vt:lpstr>
      <vt:lpstr>other</vt:lpstr>
      <vt:lpstr>part 3: hands-on session</vt:lpstr>
      <vt:lpstr>outline</vt:lpstr>
      <vt:lpstr>scikit-learn</vt:lpstr>
      <vt:lpstr>the end… not!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Tour of  Machine Learning</dc:title>
  <dc:creator>Michael Mathioudakis</dc:creator>
  <cp:lastModifiedBy>Michael Mathioudakis</cp:lastModifiedBy>
  <cp:revision>122</cp:revision>
  <dcterms:created xsi:type="dcterms:W3CDTF">2017-07-23T07:19:44Z</dcterms:created>
  <dcterms:modified xsi:type="dcterms:W3CDTF">2017-07-31T10:54:44Z</dcterms:modified>
</cp:coreProperties>
</file>