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8">
          <p15:clr>
            <a:srgbClr val="A4A3A4"/>
          </p15:clr>
        </p15:guide>
        <p15:guide id="2"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E4CBD7-04AD-47B8-9DFD-E8DF403A6370}">
  <a:tblStyle styleId="{C1E4CBD7-04AD-47B8-9DFD-E8DF403A63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4B351C2-6232-49E4-8D0B-CBD8EDE5B5E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68" orient="horz"/>
        <p:guide pos="54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regular.fnt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Tahom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7d8d6e5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b7d8d6e5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forward selection strategy: we add variables one-at-a-time until we cannot add any variables that improve the model (as measured by adjusted R2). Open Intro Statistics, p. 380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Adjusted R2 describes the strength of a model t, and it is a useful tool for evaluating which predictors are adding value to the model, where adding value means they are (likely) improving the accuracy in predicting future outcomes. </a:t>
            </a:r>
            <a:r>
              <a:rPr lang="en">
                <a:solidFill>
                  <a:schemeClr val="dk1"/>
                </a:solidFill>
              </a:rPr>
              <a:t>Open Intro Statistics, p. 378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McFadden is another evaluation tool we can use on logit regressions. This is part of what is called pseudo-R-squared values for evaluation tests.</a:t>
            </a:r>
            <a:endParaRPr>
              <a:solidFill>
                <a:schemeClr val="dk1"/>
              </a:solidFill>
            </a:endParaRPr>
          </a:p>
          <a:p>
            <a:pPr indent="0" lvl="0" marL="0" rtl="0" algn="l">
              <a:spcBef>
                <a:spcPts val="0"/>
              </a:spcBef>
              <a:spcAft>
                <a:spcPts val="0"/>
              </a:spcAft>
              <a:buNone/>
            </a:pPr>
            <a:r>
              <a:rPr lang="en">
                <a:solidFill>
                  <a:schemeClr val="dk1"/>
                </a:solidFill>
              </a:rPr>
              <a:t>McFadden calculates the percentage of variation in y that is explained by the explanatory variables (see R_LogReg_2019F.Rmd)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300">
                <a:solidFill>
                  <a:srgbClr val="3A3A3A"/>
                </a:solidFill>
                <a:highlight>
                  <a:srgbClr val="FFFFFF"/>
                </a:highlight>
              </a:rPr>
              <a:t>Logistic regression models are fitted using the method of maximum likelihood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b7d8d6e5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b7d8d6e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7d8d6e5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7d8d6e5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7d8d6e5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7d8d6e5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7d8d6e5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7d8d6e5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8f234a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8f234a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Tested the classifier with different k values.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7d8d6e5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7d8d6e5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Women</a:t>
            </a:r>
            <a:r>
              <a:rPr lang="en">
                <a:solidFill>
                  <a:schemeClr val="dk1"/>
                </a:solidFill>
              </a:rPr>
              <a:t>. Combination of 4 predictors that yields the highest accuracy: hospitalization, high cholesterol, smoking status, diabetes.</a:t>
            </a:r>
            <a:endParaRPr>
              <a:solidFill>
                <a:schemeClr val="dk1"/>
              </a:solidFill>
            </a:endParaRPr>
          </a:p>
          <a:p>
            <a:pPr indent="0" lvl="0" marL="0" rtl="0" algn="l">
              <a:spcBef>
                <a:spcPts val="0"/>
              </a:spcBef>
              <a:spcAft>
                <a:spcPts val="0"/>
              </a:spcAft>
              <a:buNone/>
            </a:pPr>
            <a:r>
              <a:rPr b="1" lang="en">
                <a:solidFill>
                  <a:schemeClr val="dk1"/>
                </a:solidFill>
              </a:rPr>
              <a:t>Men</a:t>
            </a:r>
            <a:r>
              <a:rPr lang="en">
                <a:solidFill>
                  <a:schemeClr val="dk1"/>
                </a:solidFill>
              </a:rPr>
              <a:t>. Combination of 6 predictors that yields the highest accuracy:  </a:t>
            </a:r>
            <a:r>
              <a:rPr lang="en" sz="1200">
                <a:solidFill>
                  <a:schemeClr val="dk1"/>
                </a:solidFill>
              </a:rPr>
              <a:t>Hospitalization, year of onset, age of diagnosis, high blood pressure, previous myocardial infarction, and stroke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b7d8d6e5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b7d8d6e5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b7d8d6e5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b7d8d6e5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was first stratified by sex, then we found the most significant factors using Bayesian Information Criteria. The decision tree was then built using these factors. Lastly we used random forest to find the accuracy of predicting death.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7d8d6e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7d8d6e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Here we used the model with the lowest BIC value.</a:t>
            </a:r>
            <a:endParaRPr>
              <a:solidFill>
                <a:schemeClr val="dk1"/>
              </a:solidFill>
            </a:endParaRPr>
          </a:p>
          <a:p>
            <a:pPr indent="0" lvl="0" marL="0" rtl="0" algn="l">
              <a:lnSpc>
                <a:spcPct val="115000"/>
              </a:lnSpc>
              <a:spcBef>
                <a:spcPts val="0"/>
              </a:spcBef>
              <a:spcAft>
                <a:spcPts val="0"/>
              </a:spcAft>
              <a:buNone/>
            </a:pPr>
            <a:r>
              <a:rPr lang="en">
                <a:solidFill>
                  <a:schemeClr val="dk1"/>
                </a:solidFill>
              </a:rPr>
              <a:t>Females: </a:t>
            </a:r>
            <a:r>
              <a:rPr lang="en">
                <a:solidFill>
                  <a:schemeClr val="dk1"/>
                </a:solidFill>
              </a:rPr>
              <a:t>hospitalization,</a:t>
            </a:r>
            <a:r>
              <a:rPr lang="en">
                <a:solidFill>
                  <a:schemeClr val="dk1"/>
                </a:solidFill>
              </a:rPr>
              <a:t> angina and </a:t>
            </a:r>
            <a:r>
              <a:rPr lang="en">
                <a:solidFill>
                  <a:schemeClr val="dk1"/>
                </a:solidFill>
              </a:rPr>
              <a:t>year of ronset</a:t>
            </a:r>
            <a:r>
              <a:rPr lang="en">
                <a:solidFill>
                  <a:schemeClr val="dk1"/>
                </a:solidFill>
              </a:rPr>
              <a:t> are the most significant.</a:t>
            </a:r>
            <a:endParaRPr>
              <a:solidFill>
                <a:schemeClr val="dk1"/>
              </a:solidFill>
            </a:endParaRPr>
          </a:p>
          <a:p>
            <a:pPr indent="0" lvl="0" marL="0" rtl="0" algn="l">
              <a:lnSpc>
                <a:spcPct val="115000"/>
              </a:lnSpc>
              <a:spcBef>
                <a:spcPts val="0"/>
              </a:spcBef>
              <a:spcAft>
                <a:spcPts val="0"/>
              </a:spcAft>
              <a:buNone/>
            </a:pPr>
            <a:r>
              <a:rPr lang="en">
                <a:solidFill>
                  <a:schemeClr val="dk1"/>
                </a:solidFill>
              </a:rPr>
              <a:t>Males:we have 7 important features, according to BIC age of diagnosis is the only factor that is considered unimportant for males.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3208ccd1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3208ccd1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MONICA - Multinational Monitoring of Trends and Determinants in Cardiovascular Disease. </a:t>
            </a:r>
            <a:endParaRPr/>
          </a:p>
          <a:p>
            <a:pPr indent="0" lvl="0" marL="0" rtl="0" algn="l">
              <a:spcBef>
                <a:spcPts val="0"/>
              </a:spcBef>
              <a:spcAft>
                <a:spcPts val="0"/>
              </a:spcAft>
              <a:buNone/>
            </a:pPr>
            <a:r>
              <a:rPr lang="en"/>
              <a:t>The data was collected between 1985 and 1993 and includes a variety of potential risks associated with mortality and cardiovascular disease</a:t>
            </a:r>
            <a:endParaRPr/>
          </a:p>
          <a:p>
            <a:pPr indent="0" lvl="0" marL="0" rtl="0" algn="l">
              <a:spcBef>
                <a:spcPts val="0"/>
              </a:spcBef>
              <a:spcAft>
                <a:spcPts val="0"/>
              </a:spcAft>
              <a:buNone/>
            </a:pPr>
            <a:r>
              <a:rPr lang="en"/>
              <a:t>Participants in the study were almost exclusively from Europe and North America. This was due to access to diagnostic equipment in the ‘developing’ world.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b8f234a1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b8f234a1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42729"/>
                </a:solidFill>
                <a:highlight>
                  <a:srgbClr val="FFFFFF"/>
                </a:highlight>
              </a:rPr>
              <a:t>The decision tree that was generated after feature selection, found </a:t>
            </a:r>
            <a:r>
              <a:rPr lang="en" sz="1150">
                <a:solidFill>
                  <a:srgbClr val="242729"/>
                </a:solidFill>
                <a:highlight>
                  <a:srgbClr val="FFFFFF"/>
                </a:highlight>
              </a:rPr>
              <a:t>hospitalization</a:t>
            </a:r>
            <a:r>
              <a:rPr lang="en" sz="1150">
                <a:solidFill>
                  <a:srgbClr val="242729"/>
                </a:solidFill>
                <a:highlight>
                  <a:srgbClr val="FFFFFF"/>
                </a:highlight>
              </a:rPr>
              <a:t> and angina to the most important factors. When we generated a tree using the entire dataset we found that hospitalization and high blood pressure were the most important features.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b8f234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b8f234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242729"/>
                </a:solidFill>
                <a:highlight>
                  <a:schemeClr val="lt1"/>
                </a:highlight>
              </a:rPr>
              <a:t>The decision tree that was generated after feature selection, found hospitalization and high blood pressure to the most important factors. When we generated a tree using the entire dataset we found that hospitalization, diabetes, high blood pressure and age of diagnosis were the most important features.</a:t>
            </a:r>
            <a:endParaRPr>
              <a:solidFill>
                <a:schemeClr val="dk1"/>
              </a:solidFill>
            </a:endParaRPr>
          </a:p>
          <a:p>
            <a:pPr indent="0" lvl="0" marL="0" rtl="0" algn="l">
              <a:spcBef>
                <a:spcPts val="0"/>
              </a:spcBef>
              <a:spcAft>
                <a:spcPts val="0"/>
              </a:spcAft>
              <a:buClr>
                <a:schemeClr val="dk1"/>
              </a:buClr>
              <a:buSzPts val="1100"/>
              <a:buFont typeface="Arial"/>
              <a:buNone/>
            </a:pPr>
            <a:r>
              <a:t/>
            </a:r>
            <a:endParaRPr sz="1150">
              <a:solidFill>
                <a:srgbClr val="242729"/>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b8affb706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b8affb706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used 500 trees for the analysis. It was used to predict death. The error rate for females was higher than that for males.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58a9a2e7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58a9a2e7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b8affb706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b8affb70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7d8d6e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7d8d6e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MONICA - Multinational Monitoring of Trends and Determinants in Cardiovascular Disease. </a:t>
            </a:r>
            <a:endParaRPr/>
          </a:p>
          <a:p>
            <a:pPr indent="0" lvl="0" marL="0" rtl="0" algn="l">
              <a:spcBef>
                <a:spcPts val="0"/>
              </a:spcBef>
              <a:spcAft>
                <a:spcPts val="0"/>
              </a:spcAft>
              <a:buNone/>
            </a:pPr>
            <a:r>
              <a:rPr lang="en"/>
              <a:t>The data was collected between 1985 and 1993 and includes a variety of potential risks associated with mortality and cardiovascular disease</a:t>
            </a:r>
            <a:endParaRPr/>
          </a:p>
          <a:p>
            <a:pPr indent="0" lvl="0" marL="0" rtl="0" algn="l">
              <a:spcBef>
                <a:spcPts val="0"/>
              </a:spcBef>
              <a:spcAft>
                <a:spcPts val="0"/>
              </a:spcAft>
              <a:buNone/>
            </a:pPr>
            <a:r>
              <a:rPr lang="en"/>
              <a:t>Participants in the study were almost exclusively from Europe and North America. This was due to access to diagnostic equipment in the ‘developing’ world.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3208ccd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3208ccd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Age and Year of Onset as well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58a9a31d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58a9a31d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for 6367 participants was recorded.</a:t>
            </a:r>
            <a:endParaRPr/>
          </a:p>
          <a:p>
            <a:pPr indent="0" lvl="0" marL="0" rtl="0" algn="l">
              <a:spcBef>
                <a:spcPts val="0"/>
              </a:spcBef>
              <a:spcAft>
                <a:spcPts val="0"/>
              </a:spcAft>
              <a:buNone/>
            </a:pPr>
            <a:r>
              <a:rPr lang="en"/>
              <a:t>Average age of diagnosis is: 59.42</a:t>
            </a:r>
            <a:endParaRPr/>
          </a:p>
          <a:p>
            <a:pPr indent="0" lvl="0" marL="0" rtl="0" algn="l">
              <a:spcBef>
                <a:spcPts val="0"/>
              </a:spcBef>
              <a:spcAft>
                <a:spcPts val="0"/>
              </a:spcAft>
              <a:buNone/>
            </a:pPr>
            <a:r>
              <a:rPr lang="en"/>
              <a:t>Median of age is : 61</a:t>
            </a:r>
            <a:endParaRPr/>
          </a:p>
          <a:p>
            <a:pPr indent="0" lvl="0" marL="0" rtl="0" algn="l">
              <a:spcBef>
                <a:spcPts val="0"/>
              </a:spcBef>
              <a:spcAft>
                <a:spcPts val="0"/>
              </a:spcAft>
              <a:buNone/>
            </a:pPr>
            <a:r>
              <a:rPr lang="en"/>
              <a:t>The maximum amount of data is recorded in between the ages of 60-70.</a:t>
            </a:r>
            <a:endParaRPr/>
          </a:p>
          <a:p>
            <a:pPr indent="0" lvl="0" marL="0" rtl="0" algn="l">
              <a:spcBef>
                <a:spcPts val="0"/>
              </a:spcBef>
              <a:spcAft>
                <a:spcPts val="0"/>
              </a:spcAft>
              <a:buNone/>
            </a:pPr>
            <a:r>
              <a:rPr lang="en"/>
              <a:t>Based on this information we can tell, that the data is skewed to the right.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58a9a31d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8a9a31d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was collected from the year 1985-1993.</a:t>
            </a:r>
            <a:endParaRPr/>
          </a:p>
          <a:p>
            <a:pPr indent="0" lvl="0" marL="0" rtl="0" algn="l">
              <a:spcBef>
                <a:spcPts val="0"/>
              </a:spcBef>
              <a:spcAft>
                <a:spcPts val="0"/>
              </a:spcAft>
              <a:buNone/>
            </a:pPr>
            <a:r>
              <a:rPr lang="en"/>
              <a:t>For men the amount of data collected decreases over time, while for women it remains constant.- OR near normal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Does that mean that diagnosis/ treatment improved with 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3208ccd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3208ccd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22ac6eac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22ac6eac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b8affb70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b8affb70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152400" y="4407775"/>
            <a:ext cx="9067788" cy="888113"/>
            <a:chOff x="152400" y="4407775"/>
            <a:chExt cx="9067788" cy="888113"/>
          </a:xfrm>
        </p:grpSpPr>
        <p:pic>
          <p:nvPicPr>
            <p:cNvPr id="14" name="Google Shape;14;p2"/>
            <p:cNvPicPr preferRelativeResize="0"/>
            <p:nvPr/>
          </p:nvPicPr>
          <p:blipFill>
            <a:blip r:embed="rId2">
              <a:alphaModFix/>
            </a:blip>
            <a:stretch>
              <a:fillRect/>
            </a:stretch>
          </p:blipFill>
          <p:spPr>
            <a:xfrm>
              <a:off x="152400" y="4407775"/>
              <a:ext cx="879374" cy="659525"/>
            </a:xfrm>
            <a:prstGeom prst="rect">
              <a:avLst/>
            </a:prstGeom>
            <a:noFill/>
            <a:ln>
              <a:noFill/>
            </a:ln>
          </p:spPr>
        </p:pic>
        <p:pic>
          <p:nvPicPr>
            <p:cNvPr id="15" name="Google Shape;15;p2"/>
            <p:cNvPicPr preferRelativeResize="0"/>
            <p:nvPr/>
          </p:nvPicPr>
          <p:blipFill>
            <a:blip r:embed="rId3">
              <a:alphaModFix/>
            </a:blip>
            <a:stretch>
              <a:fillRect/>
            </a:stretch>
          </p:blipFill>
          <p:spPr>
            <a:xfrm>
              <a:off x="7058013" y="4524363"/>
              <a:ext cx="2162175" cy="77152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1C4587"/>
                </a:solidFill>
                <a:latin typeface="Tahoma"/>
                <a:ea typeface="Tahoma"/>
                <a:cs typeface="Tahoma"/>
                <a:sym typeface="Tahoma"/>
              </a:rPr>
              <a:t>The MONICA Project and Dataset</a:t>
            </a:r>
            <a:endParaRPr b="1" sz="6000">
              <a:solidFill>
                <a:srgbClr val="1C4587"/>
              </a:solidFill>
              <a:latin typeface="Tahoma"/>
              <a:ea typeface="Tahoma"/>
              <a:cs typeface="Tahoma"/>
              <a:sym typeface="Tahoma"/>
            </a:endParaRPr>
          </a:p>
        </p:txBody>
      </p:sp>
      <p:sp>
        <p:nvSpPr>
          <p:cNvPr id="58" name="Google Shape;5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ahoma"/>
                <a:ea typeface="Tahoma"/>
                <a:cs typeface="Tahoma"/>
                <a:sym typeface="Tahoma"/>
              </a:rPr>
              <a:t>By the DataPros </a:t>
            </a:r>
            <a:endParaRPr sz="3000">
              <a:latin typeface="Tahoma"/>
              <a:ea typeface="Tahoma"/>
              <a:cs typeface="Tahoma"/>
              <a:sym typeface="Tahoma"/>
            </a:endParaRPr>
          </a:p>
          <a:p>
            <a:pPr indent="0" lvl="0" marL="0" rtl="0" algn="ctr">
              <a:spcBef>
                <a:spcPts val="0"/>
              </a:spcBef>
              <a:spcAft>
                <a:spcPts val="0"/>
              </a:spcAft>
              <a:buNone/>
            </a:pPr>
            <a:r>
              <a:rPr lang="en" sz="1600">
                <a:latin typeface="Tahoma"/>
                <a:ea typeface="Tahoma"/>
                <a:cs typeface="Tahoma"/>
                <a:sym typeface="Tahoma"/>
              </a:rPr>
              <a:t>(Lucas Belury</a:t>
            </a:r>
            <a:r>
              <a:rPr lang="en" sz="1600">
                <a:latin typeface="Tahoma"/>
                <a:ea typeface="Tahoma"/>
                <a:cs typeface="Tahoma"/>
                <a:sym typeface="Tahoma"/>
              </a:rPr>
              <a:t>, Marta Matosas Fonolleda, </a:t>
            </a:r>
            <a:endParaRPr sz="1600">
              <a:latin typeface="Tahoma"/>
              <a:ea typeface="Tahoma"/>
              <a:cs typeface="Tahoma"/>
              <a:sym typeface="Tahoma"/>
            </a:endParaRPr>
          </a:p>
          <a:p>
            <a:pPr indent="0" lvl="0" marL="0" rtl="0" algn="ctr">
              <a:spcBef>
                <a:spcPts val="0"/>
              </a:spcBef>
              <a:spcAft>
                <a:spcPts val="0"/>
              </a:spcAft>
              <a:buNone/>
            </a:pPr>
            <a:r>
              <a:rPr lang="en" sz="1600">
                <a:latin typeface="Tahoma"/>
                <a:ea typeface="Tahoma"/>
                <a:cs typeface="Tahoma"/>
                <a:sym typeface="Tahoma"/>
              </a:rPr>
              <a:t>Anwesha Tomar, </a:t>
            </a:r>
            <a:r>
              <a:rPr lang="en" sz="1600">
                <a:latin typeface="Tahoma"/>
                <a:ea typeface="Tahoma"/>
                <a:cs typeface="Tahoma"/>
                <a:sym typeface="Tahoma"/>
              </a:rPr>
              <a:t>Steven Towers, Sandra Valdes Salas)</a:t>
            </a:r>
            <a:endParaRPr sz="1600">
              <a:latin typeface="Tahoma"/>
              <a:ea typeface="Tahoma"/>
              <a:cs typeface="Tahoma"/>
              <a:sym typeface="Tahoma"/>
            </a:endParaRPr>
          </a:p>
        </p:txBody>
      </p:sp>
      <p:pic>
        <p:nvPicPr>
          <p:cNvPr id="59" name="Google Shape;59;p13"/>
          <p:cNvPicPr preferRelativeResize="0"/>
          <p:nvPr/>
        </p:nvPicPr>
        <p:blipFill>
          <a:blip r:embed="rId3">
            <a:alphaModFix/>
          </a:blip>
          <a:stretch>
            <a:fillRect/>
          </a:stretch>
        </p:blipFill>
        <p:spPr>
          <a:xfrm>
            <a:off x="152400" y="4274700"/>
            <a:ext cx="105681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894349"/>
            <a:ext cx="8520600" cy="326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ahoma"/>
              <a:buChar char="●"/>
            </a:pPr>
            <a:r>
              <a:rPr lang="en">
                <a:latin typeface="Tahoma"/>
                <a:ea typeface="Tahoma"/>
                <a:cs typeface="Tahoma"/>
                <a:sym typeface="Tahoma"/>
              </a:rPr>
              <a:t>Much of our data is categorical in nature and has a binary outcome of live/dead. </a:t>
            </a:r>
            <a:endParaRPr>
              <a:latin typeface="Tahoma"/>
              <a:ea typeface="Tahoma"/>
              <a:cs typeface="Tahoma"/>
              <a:sym typeface="Tahoma"/>
            </a:endParaRPr>
          </a:p>
          <a:p>
            <a:pPr indent="-342900" lvl="0" marL="457200" rtl="0" algn="l">
              <a:spcBef>
                <a:spcPts val="0"/>
              </a:spcBef>
              <a:spcAft>
                <a:spcPts val="0"/>
              </a:spcAft>
              <a:buSzPts val="1800"/>
              <a:buFont typeface="Tahoma"/>
              <a:buChar char="●"/>
            </a:pPr>
            <a:r>
              <a:rPr lang="en">
                <a:latin typeface="Tahoma"/>
                <a:ea typeface="Tahoma"/>
                <a:cs typeface="Tahoma"/>
                <a:sym typeface="Tahoma"/>
              </a:rPr>
              <a:t>In part 2, we built upon our univariate logistic regression analysis by adding additional predictors to build a multivariable logistic regression model. </a:t>
            </a:r>
            <a:endParaRPr>
              <a:latin typeface="Tahoma"/>
              <a:ea typeface="Tahoma"/>
              <a:cs typeface="Tahoma"/>
              <a:sym typeface="Tahoma"/>
            </a:endParaRPr>
          </a:p>
          <a:p>
            <a:pPr indent="-342900" lvl="0" marL="457200" rtl="0" algn="l">
              <a:spcBef>
                <a:spcPts val="0"/>
              </a:spcBef>
              <a:spcAft>
                <a:spcPts val="0"/>
              </a:spcAft>
              <a:buSzPts val="1800"/>
              <a:buFont typeface="Tahoma"/>
              <a:buChar char="●"/>
            </a:pPr>
            <a:r>
              <a:rPr lang="en">
                <a:latin typeface="Tahoma"/>
                <a:ea typeface="Tahoma"/>
                <a:cs typeface="Tahoma"/>
                <a:sym typeface="Tahoma"/>
              </a:rPr>
              <a:t>We used a forward stepwise feature selection method for building our logistic regression model in order to identify the best combination for predicting the outcome.</a:t>
            </a:r>
            <a:endParaRPr>
              <a:latin typeface="Tahoma"/>
              <a:ea typeface="Tahoma"/>
              <a:cs typeface="Tahoma"/>
              <a:sym typeface="Tahoma"/>
            </a:endParaRPr>
          </a:p>
          <a:p>
            <a:pPr indent="-342900" lvl="0" marL="457200" rtl="0" algn="l">
              <a:spcBef>
                <a:spcPts val="0"/>
              </a:spcBef>
              <a:spcAft>
                <a:spcPts val="0"/>
              </a:spcAft>
              <a:buSzPts val="1800"/>
              <a:buFont typeface="Tahoma"/>
              <a:buChar char="●"/>
            </a:pPr>
            <a:r>
              <a:rPr lang="en">
                <a:latin typeface="Tahoma"/>
                <a:ea typeface="Tahoma"/>
                <a:cs typeface="Tahoma"/>
                <a:sym typeface="Tahoma"/>
              </a:rPr>
              <a:t>The used McFadden to measure the variation of outcome explained by the explanatory variables in the model.</a:t>
            </a:r>
            <a:endParaRPr>
              <a:latin typeface="Tahoma"/>
              <a:ea typeface="Tahoma"/>
              <a:cs typeface="Tahoma"/>
              <a:sym typeface="Tahoma"/>
            </a:endParaRPr>
          </a:p>
          <a:p>
            <a:pPr indent="-342900" lvl="0" marL="457200" rtl="0" algn="l">
              <a:spcBef>
                <a:spcPts val="0"/>
              </a:spcBef>
              <a:spcAft>
                <a:spcPts val="0"/>
              </a:spcAft>
              <a:buSzPts val="1800"/>
              <a:buFont typeface="Tahoma"/>
              <a:buChar char="●"/>
            </a:pPr>
            <a:r>
              <a:rPr lang="en">
                <a:solidFill>
                  <a:srgbClr val="3A3A3A"/>
                </a:solidFill>
                <a:highlight>
                  <a:srgbClr val="FFFFFF"/>
                </a:highlight>
                <a:latin typeface="Tahoma"/>
                <a:ea typeface="Tahoma"/>
                <a:cs typeface="Tahoma"/>
                <a:sym typeface="Tahoma"/>
              </a:rPr>
              <a:t>McFadden's R squared measure is defined as:</a:t>
            </a:r>
            <a:endParaRPr>
              <a:solidFill>
                <a:srgbClr val="3A3A3A"/>
              </a:solidFill>
              <a:highlight>
                <a:srgbClr val="FFFFFF"/>
              </a:highlight>
              <a:latin typeface="Tahoma"/>
              <a:ea typeface="Tahoma"/>
              <a:cs typeface="Tahoma"/>
              <a:sym typeface="Tahoma"/>
            </a:endParaRPr>
          </a:p>
          <a:p>
            <a:pPr indent="-317500" lvl="1" marL="914400" rtl="0" algn="l">
              <a:spcBef>
                <a:spcPts val="0"/>
              </a:spcBef>
              <a:spcAft>
                <a:spcPts val="0"/>
              </a:spcAft>
              <a:buSzPts val="1400"/>
              <a:buFont typeface="Tahoma"/>
              <a:buChar char="○"/>
            </a:pPr>
            <a:r>
              <a:rPr lang="en">
                <a:solidFill>
                  <a:srgbClr val="3A3A3A"/>
                </a:solidFill>
                <a:highlight>
                  <a:srgbClr val="FFFFFF"/>
                </a:highlight>
                <a:latin typeface="Tahoma"/>
                <a:ea typeface="Tahoma"/>
                <a:cs typeface="Tahoma"/>
                <a:sym typeface="Tahoma"/>
              </a:rPr>
              <a:t>Where Lc is the maximized likelihood value from the current fitted model and Lnull denotes the corresponding value but for the null model - the model with only an intercept and no covariates.</a:t>
            </a:r>
            <a:endParaRPr>
              <a:solidFill>
                <a:srgbClr val="3A3A3A"/>
              </a:solidFill>
              <a:highlight>
                <a:srgbClr val="FFFFFF"/>
              </a:highlight>
              <a:latin typeface="Tahoma"/>
              <a:ea typeface="Tahoma"/>
              <a:cs typeface="Tahoma"/>
              <a:sym typeface="Tahoma"/>
            </a:endParaRPr>
          </a:p>
        </p:txBody>
      </p:sp>
      <p:pic>
        <p:nvPicPr>
          <p:cNvPr id="129" name="Google Shape;129;p22"/>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30" name="Google Shape;130;p22"/>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31" name="Google Shape;131;p22"/>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Multivariable Logistic Regression</a:t>
            </a:r>
            <a:endParaRPr sz="3000">
              <a:solidFill>
                <a:srgbClr val="1C4587"/>
              </a:solidFill>
              <a:latin typeface="Tahoma"/>
              <a:ea typeface="Tahoma"/>
              <a:cs typeface="Tahoma"/>
              <a:sym typeface="Tahoma"/>
            </a:endParaRPr>
          </a:p>
        </p:txBody>
      </p:sp>
      <p:pic>
        <p:nvPicPr>
          <p:cNvPr id="132" name="Google Shape;132;p22"/>
          <p:cNvPicPr preferRelativeResize="0"/>
          <p:nvPr/>
        </p:nvPicPr>
        <p:blipFill>
          <a:blip r:embed="rId5">
            <a:alphaModFix/>
          </a:blip>
          <a:stretch>
            <a:fillRect/>
          </a:stretch>
        </p:blipFill>
        <p:spPr>
          <a:xfrm>
            <a:off x="5809540" y="3550849"/>
            <a:ext cx="1895475" cy="60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38" name="Google Shape;138;p23"/>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39" name="Google Shape;139;p23"/>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Multivariable Logistic Regression Results - Female</a:t>
            </a:r>
            <a:endParaRPr sz="3000">
              <a:solidFill>
                <a:srgbClr val="1C4587"/>
              </a:solidFill>
              <a:latin typeface="Tahoma"/>
              <a:ea typeface="Tahoma"/>
              <a:cs typeface="Tahoma"/>
              <a:sym typeface="Tahoma"/>
            </a:endParaRPr>
          </a:p>
        </p:txBody>
      </p:sp>
      <p:sp>
        <p:nvSpPr>
          <p:cNvPr id="140" name="Google Shape;140;p23"/>
          <p:cNvSpPr txBox="1"/>
          <p:nvPr>
            <p:ph idx="1" type="body"/>
          </p:nvPr>
        </p:nvSpPr>
        <p:spPr>
          <a:xfrm>
            <a:off x="235500" y="1473150"/>
            <a:ext cx="8520600" cy="49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1400">
                <a:latin typeface="Tahoma"/>
                <a:ea typeface="Tahoma"/>
                <a:cs typeface="Tahoma"/>
                <a:sym typeface="Tahoma"/>
              </a:rPr>
              <a:t>Target is Outcome</a:t>
            </a:r>
            <a:endParaRPr b="1" i="1" sz="1400">
              <a:latin typeface="Tahoma"/>
              <a:ea typeface="Tahoma"/>
              <a:cs typeface="Tahoma"/>
              <a:sym typeface="Tahoma"/>
            </a:endParaRPr>
          </a:p>
        </p:txBody>
      </p:sp>
      <p:pic>
        <p:nvPicPr>
          <p:cNvPr id="141" name="Google Shape;141;p23"/>
          <p:cNvPicPr preferRelativeResize="0"/>
          <p:nvPr/>
        </p:nvPicPr>
        <p:blipFill>
          <a:blip r:embed="rId5">
            <a:alphaModFix/>
          </a:blip>
          <a:stretch>
            <a:fillRect/>
          </a:stretch>
        </p:blipFill>
        <p:spPr>
          <a:xfrm>
            <a:off x="274000" y="2123850"/>
            <a:ext cx="8520599" cy="18213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47" name="Google Shape;147;p24"/>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48" name="Google Shape;148;p24"/>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Multivariable Logistic Regression Results - Male</a:t>
            </a:r>
            <a:endParaRPr sz="3000">
              <a:solidFill>
                <a:srgbClr val="1C4587"/>
              </a:solidFill>
              <a:latin typeface="Tahoma"/>
              <a:ea typeface="Tahoma"/>
              <a:cs typeface="Tahoma"/>
              <a:sym typeface="Tahoma"/>
            </a:endParaRPr>
          </a:p>
        </p:txBody>
      </p:sp>
      <p:sp>
        <p:nvSpPr>
          <p:cNvPr id="149" name="Google Shape;149;p24"/>
          <p:cNvSpPr txBox="1"/>
          <p:nvPr>
            <p:ph idx="1" type="body"/>
          </p:nvPr>
        </p:nvSpPr>
        <p:spPr>
          <a:xfrm>
            <a:off x="235500" y="1473150"/>
            <a:ext cx="8520600" cy="49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1400">
                <a:latin typeface="Tahoma"/>
                <a:ea typeface="Tahoma"/>
                <a:cs typeface="Tahoma"/>
                <a:sym typeface="Tahoma"/>
              </a:rPr>
              <a:t>Target is Outcome</a:t>
            </a:r>
            <a:endParaRPr b="1" i="1" sz="1400">
              <a:latin typeface="Tahoma"/>
              <a:ea typeface="Tahoma"/>
              <a:cs typeface="Tahoma"/>
              <a:sym typeface="Tahoma"/>
            </a:endParaRPr>
          </a:p>
        </p:txBody>
      </p:sp>
      <p:pic>
        <p:nvPicPr>
          <p:cNvPr id="150" name="Google Shape;150;p24"/>
          <p:cNvPicPr preferRelativeResize="0"/>
          <p:nvPr/>
        </p:nvPicPr>
        <p:blipFill>
          <a:blip r:embed="rId5">
            <a:alphaModFix/>
          </a:blip>
          <a:stretch>
            <a:fillRect/>
          </a:stretch>
        </p:blipFill>
        <p:spPr>
          <a:xfrm>
            <a:off x="350200" y="2123850"/>
            <a:ext cx="8406975" cy="229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311700" y="1353146"/>
            <a:ext cx="8520600" cy="3266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ahoma"/>
              <a:buChar char="●"/>
            </a:pPr>
            <a:r>
              <a:rPr lang="en" sz="2200">
                <a:highlight>
                  <a:srgbClr val="FFFFFF"/>
                </a:highlight>
                <a:latin typeface="Tahoma"/>
                <a:ea typeface="Tahoma"/>
                <a:cs typeface="Tahoma"/>
                <a:sym typeface="Tahoma"/>
              </a:rPr>
              <a:t>Non-meaningful increases in R</a:t>
            </a:r>
            <a:r>
              <a:rPr baseline="30000" lang="en" sz="2200">
                <a:highlight>
                  <a:srgbClr val="FFFFFF"/>
                </a:highlight>
                <a:latin typeface="Tahoma"/>
                <a:ea typeface="Tahoma"/>
                <a:cs typeface="Tahoma"/>
                <a:sym typeface="Tahoma"/>
              </a:rPr>
              <a:t>2</a:t>
            </a:r>
            <a:r>
              <a:rPr lang="en" sz="2200">
                <a:highlight>
                  <a:srgbClr val="FFFFFF"/>
                </a:highlight>
                <a:latin typeface="Tahoma"/>
                <a:ea typeface="Tahoma"/>
                <a:cs typeface="Tahoma"/>
                <a:sym typeface="Tahoma"/>
              </a:rPr>
              <a:t> values after adding 3 predictors to the subsetted models. </a:t>
            </a:r>
            <a:endParaRPr sz="2200">
              <a:highlight>
                <a:srgbClr val="FFFFFF"/>
              </a:highlight>
              <a:latin typeface="Tahoma"/>
              <a:ea typeface="Tahoma"/>
              <a:cs typeface="Tahoma"/>
              <a:sym typeface="Tahoma"/>
            </a:endParaRPr>
          </a:p>
          <a:p>
            <a:pPr indent="-368300" lvl="0" marL="457200" rtl="0" algn="l">
              <a:spcBef>
                <a:spcPts val="0"/>
              </a:spcBef>
              <a:spcAft>
                <a:spcPts val="0"/>
              </a:spcAft>
              <a:buSzPts val="2200"/>
              <a:buFont typeface="Tahoma"/>
              <a:buChar char="●"/>
            </a:pPr>
            <a:r>
              <a:rPr lang="en" sz="2200">
                <a:highlight>
                  <a:srgbClr val="FFFFFF"/>
                </a:highlight>
                <a:latin typeface="Tahoma"/>
                <a:ea typeface="Tahoma"/>
                <a:cs typeface="Tahoma"/>
                <a:sym typeface="Tahoma"/>
              </a:rPr>
              <a:t>Our full models are still not fitting the data very well - only ~55-65% of the variance in the outcome is predicted by the independent variables</a:t>
            </a:r>
            <a:endParaRPr sz="2200">
              <a:latin typeface="Tahoma"/>
              <a:ea typeface="Tahoma"/>
              <a:cs typeface="Tahoma"/>
              <a:sym typeface="Tahoma"/>
            </a:endParaRPr>
          </a:p>
          <a:p>
            <a:pPr indent="-368300" lvl="0" marL="457200" rtl="0" algn="l">
              <a:spcBef>
                <a:spcPts val="0"/>
              </a:spcBef>
              <a:spcAft>
                <a:spcPts val="0"/>
              </a:spcAft>
              <a:buSzPts val="2200"/>
              <a:buFont typeface="Tahoma"/>
              <a:buChar char="●"/>
            </a:pPr>
            <a:r>
              <a:rPr lang="en" sz="2200">
                <a:latin typeface="Tahoma"/>
                <a:ea typeface="Tahoma"/>
                <a:cs typeface="Tahoma"/>
                <a:sym typeface="Tahoma"/>
              </a:rPr>
              <a:t>The male subset fits the data better than the female subset, which we suspect is due to the higher power </a:t>
            </a:r>
            <a:r>
              <a:rPr lang="en" sz="2200">
                <a:latin typeface="Tahoma"/>
                <a:ea typeface="Tahoma"/>
                <a:cs typeface="Tahoma"/>
                <a:sym typeface="Tahoma"/>
              </a:rPr>
              <a:t>obtained</a:t>
            </a:r>
            <a:r>
              <a:rPr lang="en" sz="2200">
                <a:latin typeface="Tahoma"/>
                <a:ea typeface="Tahoma"/>
                <a:cs typeface="Tahoma"/>
                <a:sym typeface="Tahoma"/>
              </a:rPr>
              <a:t> from the sample sizes (men= 4605; women= 1762) </a:t>
            </a:r>
            <a:endParaRPr sz="2200">
              <a:latin typeface="Tahoma"/>
              <a:ea typeface="Tahoma"/>
              <a:cs typeface="Tahoma"/>
              <a:sym typeface="Tahoma"/>
            </a:endParaRPr>
          </a:p>
        </p:txBody>
      </p:sp>
      <p:pic>
        <p:nvPicPr>
          <p:cNvPr id="156" name="Google Shape;156;p25"/>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57" name="Google Shape;157;p25"/>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58" name="Google Shape;158;p25"/>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Multivariable Logistic Regression Key Takeaways</a:t>
            </a:r>
            <a:endParaRPr sz="3000">
              <a:solidFill>
                <a:srgbClr val="1C4587"/>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115774" y="4568875"/>
            <a:ext cx="664566" cy="498425"/>
          </a:xfrm>
          <a:prstGeom prst="rect">
            <a:avLst/>
          </a:prstGeom>
          <a:noFill/>
          <a:ln>
            <a:noFill/>
          </a:ln>
        </p:spPr>
      </p:pic>
      <p:sp>
        <p:nvSpPr>
          <p:cNvPr id="164" name="Google Shape;164;p26"/>
          <p:cNvSpPr txBox="1"/>
          <p:nvPr>
            <p:ph idx="1" type="body"/>
          </p:nvPr>
        </p:nvSpPr>
        <p:spPr>
          <a:xfrm>
            <a:off x="512400" y="1153013"/>
            <a:ext cx="8268300" cy="30756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Classify</a:t>
            </a:r>
            <a:r>
              <a:rPr lang="en" sz="2200"/>
              <a:t> outcome based on all risk factors. </a:t>
            </a:r>
            <a:endParaRPr sz="2200"/>
          </a:p>
          <a:p>
            <a:pPr indent="-355600" lvl="1" marL="914400" marR="0" rtl="0" algn="l">
              <a:lnSpc>
                <a:spcPct val="115000"/>
              </a:lnSpc>
              <a:spcBef>
                <a:spcPts val="0"/>
              </a:spcBef>
              <a:spcAft>
                <a:spcPts val="0"/>
              </a:spcAft>
              <a:buSzPts val="2000"/>
              <a:buChar char="○"/>
            </a:pPr>
            <a:r>
              <a:rPr lang="en" sz="2000"/>
              <a:t>At random, 3</a:t>
            </a:r>
            <a:r>
              <a:rPr lang="en" sz="2000"/>
              <a:t>8</a:t>
            </a:r>
            <a:r>
              <a:rPr lang="en" sz="2000"/>
              <a:t>% chance of choosing ‘dead’.</a:t>
            </a:r>
            <a:endParaRPr sz="2000"/>
          </a:p>
          <a:p>
            <a:pPr indent="-355600" lvl="1" marL="914400" marR="0" rtl="0" algn="l">
              <a:lnSpc>
                <a:spcPct val="115000"/>
              </a:lnSpc>
              <a:spcBef>
                <a:spcPts val="0"/>
              </a:spcBef>
              <a:spcAft>
                <a:spcPts val="0"/>
              </a:spcAft>
              <a:buSzPts val="2000"/>
              <a:buChar char="○"/>
            </a:pPr>
            <a:r>
              <a:rPr lang="en" sz="2000"/>
              <a:t>At random,</a:t>
            </a:r>
            <a:r>
              <a:rPr lang="en" sz="2000"/>
              <a:t> 65% chance of </a:t>
            </a:r>
            <a:r>
              <a:rPr lang="en" sz="2000"/>
              <a:t>choosing </a:t>
            </a:r>
            <a:r>
              <a:rPr lang="en" sz="2000"/>
              <a:t>‘live’.</a:t>
            </a:r>
            <a:endParaRPr sz="2000"/>
          </a:p>
          <a:p>
            <a:pPr indent="-381000" lvl="0" marL="457200" marR="0" rtl="0" algn="l">
              <a:lnSpc>
                <a:spcPct val="115000"/>
              </a:lnSpc>
              <a:spcBef>
                <a:spcPts val="0"/>
              </a:spcBef>
              <a:spcAft>
                <a:spcPts val="0"/>
              </a:spcAft>
              <a:buSzPts val="2400"/>
              <a:buChar char="●"/>
            </a:pPr>
            <a:r>
              <a:rPr lang="en" sz="2400"/>
              <a:t>Classify</a:t>
            </a:r>
            <a:r>
              <a:rPr lang="en" sz="2200"/>
              <a:t> outcome based on risk factors </a:t>
            </a:r>
            <a:r>
              <a:rPr lang="en" sz="2200"/>
              <a:t>for men and women</a:t>
            </a:r>
            <a:r>
              <a:rPr lang="en" sz="2200"/>
              <a:t>.</a:t>
            </a:r>
            <a:endParaRPr sz="2200"/>
          </a:p>
          <a:p>
            <a:pPr indent="-381000" lvl="0" marL="457200" marR="0" rtl="0" algn="l">
              <a:lnSpc>
                <a:spcPct val="115000"/>
              </a:lnSpc>
              <a:spcBef>
                <a:spcPts val="0"/>
              </a:spcBef>
              <a:spcAft>
                <a:spcPts val="0"/>
              </a:spcAft>
              <a:buSzPts val="2400"/>
              <a:buChar char="●"/>
            </a:pPr>
            <a:r>
              <a:rPr lang="en" sz="2400"/>
              <a:t>Preparation</a:t>
            </a:r>
            <a:r>
              <a:rPr lang="en" sz="2200"/>
              <a:t> of dataset:</a:t>
            </a:r>
            <a:endParaRPr sz="2200"/>
          </a:p>
          <a:p>
            <a:pPr indent="-355600" lvl="1" marL="914400" marR="0" rtl="0" algn="l">
              <a:lnSpc>
                <a:spcPct val="115000"/>
              </a:lnSpc>
              <a:spcBef>
                <a:spcPts val="0"/>
              </a:spcBef>
              <a:spcAft>
                <a:spcPts val="0"/>
              </a:spcAft>
              <a:buSzPts val="2000"/>
              <a:buChar char="○"/>
            </a:pPr>
            <a:r>
              <a:rPr lang="en" sz="2000"/>
              <a:t>Data divided into training (</a:t>
            </a:r>
            <a:r>
              <a:rPr lang="en" sz="2000"/>
              <a:t>70%</a:t>
            </a:r>
            <a:r>
              <a:rPr lang="en" sz="2000"/>
              <a:t>) and test (</a:t>
            </a:r>
            <a:r>
              <a:rPr lang="en" sz="2000"/>
              <a:t>30%</a:t>
            </a:r>
            <a:r>
              <a:rPr lang="en" sz="2000"/>
              <a:t>) sets.</a:t>
            </a:r>
            <a:endParaRPr sz="2000"/>
          </a:p>
          <a:p>
            <a:pPr indent="-355600" lvl="1" marL="914400" marR="0" rtl="0" algn="l">
              <a:lnSpc>
                <a:spcPct val="115000"/>
              </a:lnSpc>
              <a:spcBef>
                <a:spcPts val="0"/>
              </a:spcBef>
              <a:spcAft>
                <a:spcPts val="0"/>
              </a:spcAft>
              <a:buSzPts val="2000"/>
              <a:buChar char="○"/>
            </a:pPr>
            <a:r>
              <a:rPr lang="en" sz="2000"/>
              <a:t>Created separate y-labels.</a:t>
            </a:r>
            <a:endParaRPr sz="2000"/>
          </a:p>
          <a:p>
            <a:pPr indent="-355600" lvl="1" marL="914400" marR="0" rtl="0" algn="l">
              <a:lnSpc>
                <a:spcPct val="115000"/>
              </a:lnSpc>
              <a:spcBef>
                <a:spcPts val="0"/>
              </a:spcBef>
              <a:spcAft>
                <a:spcPts val="0"/>
              </a:spcAft>
              <a:buSzPts val="2000"/>
              <a:buChar char="○"/>
            </a:pPr>
            <a:r>
              <a:rPr lang="en" sz="2000"/>
              <a:t>Age of diagnosis and year of onset binned.</a:t>
            </a:r>
            <a:endParaRPr sz="2000"/>
          </a:p>
          <a:p>
            <a:pPr indent="0" lvl="0" marL="914400" marR="0" rtl="0" algn="l">
              <a:lnSpc>
                <a:spcPct val="115000"/>
              </a:lnSpc>
              <a:spcBef>
                <a:spcPts val="1600"/>
              </a:spcBef>
              <a:spcAft>
                <a:spcPts val="0"/>
              </a:spcAft>
              <a:buNone/>
            </a:pPr>
            <a:r>
              <a:t/>
            </a:r>
            <a:endParaRPr sz="2200"/>
          </a:p>
          <a:p>
            <a:pPr indent="0" lvl="0" marL="0" marR="0" rtl="0" algn="l">
              <a:lnSpc>
                <a:spcPct val="115000"/>
              </a:lnSpc>
              <a:spcBef>
                <a:spcPts val="1600"/>
              </a:spcBef>
              <a:spcAft>
                <a:spcPts val="1600"/>
              </a:spcAft>
              <a:buNone/>
            </a:pPr>
            <a:r>
              <a:t/>
            </a:r>
            <a:endParaRPr sz="2400"/>
          </a:p>
        </p:txBody>
      </p:sp>
      <p:pic>
        <p:nvPicPr>
          <p:cNvPr id="165" name="Google Shape;165;p26"/>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66" name="Google Shape;166;p26"/>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K Nearest Neighbor </a:t>
            </a:r>
            <a:r>
              <a:rPr b="1" lang="en" sz="3000">
                <a:solidFill>
                  <a:srgbClr val="1C4587"/>
                </a:solidFill>
                <a:latin typeface="Tahoma"/>
                <a:ea typeface="Tahoma"/>
                <a:cs typeface="Tahoma"/>
                <a:sym typeface="Tahoma"/>
              </a:rPr>
              <a:t>Methodology</a:t>
            </a:r>
            <a:endParaRPr sz="3000">
              <a:solidFill>
                <a:srgbClr val="1C4587"/>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72" name="Google Shape;172;p27"/>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73" name="Google Shape;173;p27"/>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K Nearest Neighbor with All Variables</a:t>
            </a:r>
            <a:endParaRPr sz="3000">
              <a:solidFill>
                <a:srgbClr val="1C4587"/>
              </a:solidFill>
              <a:latin typeface="Tahoma"/>
              <a:ea typeface="Tahoma"/>
              <a:cs typeface="Tahoma"/>
              <a:sym typeface="Tahoma"/>
            </a:endParaRPr>
          </a:p>
        </p:txBody>
      </p:sp>
      <p:pic>
        <p:nvPicPr>
          <p:cNvPr id="174" name="Google Shape;174;p27"/>
          <p:cNvPicPr preferRelativeResize="0"/>
          <p:nvPr/>
        </p:nvPicPr>
        <p:blipFill>
          <a:blip r:embed="rId5">
            <a:alphaModFix/>
          </a:blip>
          <a:stretch>
            <a:fillRect/>
          </a:stretch>
        </p:blipFill>
        <p:spPr>
          <a:xfrm>
            <a:off x="312750" y="1253675"/>
            <a:ext cx="4393926" cy="3138526"/>
          </a:xfrm>
          <a:prstGeom prst="rect">
            <a:avLst/>
          </a:prstGeom>
          <a:noFill/>
          <a:ln>
            <a:noFill/>
          </a:ln>
        </p:spPr>
      </p:pic>
      <p:graphicFrame>
        <p:nvGraphicFramePr>
          <p:cNvPr id="175" name="Google Shape;175;p27"/>
          <p:cNvGraphicFramePr/>
          <p:nvPr/>
        </p:nvGraphicFramePr>
        <p:xfrm>
          <a:off x="4926063" y="1444800"/>
          <a:ext cx="3000000" cy="3000000"/>
        </p:xfrm>
        <a:graphic>
          <a:graphicData uri="http://schemas.openxmlformats.org/drawingml/2006/table">
            <a:tbl>
              <a:tblPr>
                <a:noFill/>
                <a:tableStyleId>{C1E4CBD7-04AD-47B8-9DFD-E8DF403A6370}</a:tableStyleId>
              </a:tblPr>
              <a:tblGrid>
                <a:gridCol w="615875"/>
                <a:gridCol w="936525"/>
                <a:gridCol w="1080500"/>
                <a:gridCol w="1080500"/>
              </a:tblGrid>
              <a:tr h="743700">
                <a:tc>
                  <a:txBody>
                    <a:bodyPr/>
                    <a:lstStyle/>
                    <a:p>
                      <a:pPr indent="0" lvl="0" marL="0" rtl="0" algn="ctr">
                        <a:spcBef>
                          <a:spcPts val="0"/>
                        </a:spcBef>
                        <a:spcAft>
                          <a:spcPts val="0"/>
                        </a:spcAft>
                        <a:buNone/>
                      </a:pPr>
                      <a:r>
                        <a:rPr b="1" lang="en" sz="1200">
                          <a:solidFill>
                            <a:srgbClr val="FFFFFF"/>
                          </a:solidFill>
                          <a:latin typeface="Tahoma"/>
                          <a:ea typeface="Tahoma"/>
                          <a:cs typeface="Tahoma"/>
                          <a:sym typeface="Tahoma"/>
                        </a:rPr>
                        <a:t>k</a:t>
                      </a:r>
                      <a:endParaRPr b="1" sz="1200">
                        <a:solidFill>
                          <a:srgbClr val="FFFFFF"/>
                        </a:solidFill>
                        <a:latin typeface="Tahoma"/>
                        <a:ea typeface="Tahoma"/>
                        <a:cs typeface="Tahoma"/>
                        <a:sym typeface="Tahoma"/>
                      </a:endParaRPr>
                    </a:p>
                  </a:txBody>
                  <a:tcPr marT="91425" marB="91425" marR="91425" marL="91425" anchor="ctr">
                    <a:lnL cap="flat" cmpd="sng" w="6300">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None/>
                      </a:pPr>
                      <a:r>
                        <a:rPr b="1" lang="en" sz="1200">
                          <a:solidFill>
                            <a:srgbClr val="FFFFFF"/>
                          </a:solidFill>
                          <a:latin typeface="Tahoma"/>
                          <a:ea typeface="Tahoma"/>
                          <a:cs typeface="Tahoma"/>
                          <a:sym typeface="Tahoma"/>
                        </a:rPr>
                        <a:t>Accuracy</a:t>
                      </a:r>
                      <a:endParaRPr b="1" sz="12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None/>
                      </a:pPr>
                      <a:r>
                        <a:rPr b="1" lang="en" sz="1200">
                          <a:solidFill>
                            <a:srgbClr val="FFFFFF"/>
                          </a:solidFill>
                          <a:latin typeface="Tahoma"/>
                          <a:ea typeface="Tahoma"/>
                          <a:cs typeface="Tahoma"/>
                          <a:sym typeface="Tahoma"/>
                        </a:rPr>
                        <a:t>‘live’ correctly classified</a:t>
                      </a:r>
                      <a:endParaRPr b="1" sz="12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None/>
                      </a:pPr>
                      <a:r>
                        <a:rPr b="1" lang="en" sz="1200">
                          <a:solidFill>
                            <a:srgbClr val="FFFFFF"/>
                          </a:solidFill>
                          <a:latin typeface="Tahoma"/>
                          <a:ea typeface="Tahoma"/>
                          <a:cs typeface="Tahoma"/>
                          <a:sym typeface="Tahoma"/>
                        </a:rPr>
                        <a:t>‘dead’ correctly classified</a:t>
                      </a:r>
                      <a:endParaRPr b="1" sz="12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r>
              <a:tr h="545475">
                <a:tc>
                  <a:txBody>
                    <a:bodyPr/>
                    <a:lstStyle/>
                    <a:p>
                      <a:pPr indent="0" lvl="0" marL="0" rtl="0" algn="ctr">
                        <a:spcBef>
                          <a:spcPts val="0"/>
                        </a:spcBef>
                        <a:spcAft>
                          <a:spcPts val="0"/>
                        </a:spcAft>
                        <a:buNone/>
                      </a:pPr>
                      <a:r>
                        <a:rPr b="1" lang="en" sz="1200">
                          <a:latin typeface="Tahoma"/>
                          <a:ea typeface="Tahoma"/>
                          <a:cs typeface="Tahoma"/>
                          <a:sym typeface="Tahoma"/>
                        </a:rPr>
                        <a:t>7</a:t>
                      </a:r>
                      <a:endParaRPr b="1" sz="1200">
                        <a:latin typeface="Tahoma"/>
                        <a:ea typeface="Tahoma"/>
                        <a:cs typeface="Tahoma"/>
                        <a:sym typeface="Tahoma"/>
                      </a:endParaRPr>
                    </a:p>
                  </a:txBody>
                  <a:tcPr marT="91425" marB="91425" marR="91425" marL="91425" anchor="ctr">
                    <a:lnL cap="flat" cmpd="sng" w="6300">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latin typeface="Tahoma"/>
                          <a:ea typeface="Tahoma"/>
                          <a:cs typeface="Tahoma"/>
                          <a:sym typeface="Tahoma"/>
                        </a:rPr>
                        <a:t>87.7%</a:t>
                      </a:r>
                      <a:endParaRPr sz="12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solidFill>
                            <a:srgbClr val="FFFFFF"/>
                          </a:solidFill>
                          <a:latin typeface="Tahoma"/>
                          <a:ea typeface="Tahoma"/>
                          <a:cs typeface="Tahoma"/>
                          <a:sym typeface="Tahoma"/>
                        </a:rPr>
                        <a:t>99.5%</a:t>
                      </a:r>
                      <a:endParaRPr sz="12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en" sz="1200">
                          <a:latin typeface="Tahoma"/>
                          <a:ea typeface="Tahoma"/>
                          <a:cs typeface="Tahoma"/>
                          <a:sym typeface="Tahoma"/>
                        </a:rPr>
                        <a:t>65.3%</a:t>
                      </a:r>
                      <a:endParaRPr b="1" sz="12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r>
              <a:tr h="545475">
                <a:tc>
                  <a:txBody>
                    <a:bodyPr/>
                    <a:lstStyle/>
                    <a:p>
                      <a:pPr indent="0" lvl="0" marL="0" rtl="0" algn="ctr">
                        <a:spcBef>
                          <a:spcPts val="0"/>
                        </a:spcBef>
                        <a:spcAft>
                          <a:spcPts val="0"/>
                        </a:spcAft>
                        <a:buNone/>
                      </a:pPr>
                      <a:r>
                        <a:rPr b="1" lang="en" sz="1200">
                          <a:latin typeface="Tahoma"/>
                          <a:ea typeface="Tahoma"/>
                          <a:cs typeface="Tahoma"/>
                          <a:sym typeface="Tahoma"/>
                        </a:rPr>
                        <a:t>5</a:t>
                      </a:r>
                      <a:endParaRPr b="1" sz="1200">
                        <a:latin typeface="Tahoma"/>
                        <a:ea typeface="Tahoma"/>
                        <a:cs typeface="Tahoma"/>
                        <a:sym typeface="Tahoma"/>
                      </a:endParaRPr>
                    </a:p>
                  </a:txBody>
                  <a:tcPr marT="91425" marB="91425" marR="91425" marL="91425" anchor="ctr">
                    <a:lnL cap="flat" cmpd="sng" w="6300">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ahoma"/>
                          <a:ea typeface="Tahoma"/>
                          <a:cs typeface="Tahoma"/>
                          <a:sym typeface="Tahoma"/>
                        </a:rPr>
                        <a:t>86.8%</a:t>
                      </a:r>
                      <a:endParaRPr sz="12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ahoma"/>
                          <a:ea typeface="Tahoma"/>
                          <a:cs typeface="Tahoma"/>
                          <a:sym typeface="Tahoma"/>
                        </a:rPr>
                        <a:t>98.1%</a:t>
                      </a:r>
                      <a:endParaRPr b="1" sz="12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ahoma"/>
                          <a:ea typeface="Tahoma"/>
                          <a:cs typeface="Tahoma"/>
                          <a:sym typeface="Tahoma"/>
                        </a:rPr>
                        <a:t>65.1%</a:t>
                      </a:r>
                      <a:endParaRPr sz="12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r>
              <a:tr h="545475">
                <a:tc>
                  <a:txBody>
                    <a:bodyPr/>
                    <a:lstStyle/>
                    <a:p>
                      <a:pPr indent="0" lvl="0" marL="0" rtl="0" algn="ctr">
                        <a:spcBef>
                          <a:spcPts val="0"/>
                        </a:spcBef>
                        <a:spcAft>
                          <a:spcPts val="0"/>
                        </a:spcAft>
                        <a:buNone/>
                      </a:pPr>
                      <a:r>
                        <a:rPr b="1" lang="en" sz="1200">
                          <a:latin typeface="Tahoma"/>
                          <a:ea typeface="Tahoma"/>
                          <a:cs typeface="Tahoma"/>
                          <a:sym typeface="Tahoma"/>
                        </a:rPr>
                        <a:t>3</a:t>
                      </a:r>
                      <a:endParaRPr b="1" sz="1200">
                        <a:latin typeface="Tahoma"/>
                        <a:ea typeface="Tahoma"/>
                        <a:cs typeface="Tahoma"/>
                        <a:sym typeface="Tahoma"/>
                      </a:endParaRPr>
                    </a:p>
                  </a:txBody>
                  <a:tcPr marT="91425" marB="91425" marR="91425" marL="91425" anchor="ctr">
                    <a:lnL cap="flat" cmpd="sng" w="6300">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latin typeface="Tahoma"/>
                          <a:ea typeface="Tahoma"/>
                          <a:cs typeface="Tahoma"/>
                          <a:sym typeface="Tahoma"/>
                        </a:rPr>
                        <a:t>86.03%</a:t>
                      </a:r>
                      <a:endParaRPr sz="12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latin typeface="Tahoma"/>
                          <a:ea typeface="Tahoma"/>
                          <a:cs typeface="Tahoma"/>
                          <a:sym typeface="Tahoma"/>
                        </a:rPr>
                        <a:t>96.5%</a:t>
                      </a:r>
                      <a:endParaRPr b="1" sz="12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solidFill>
                            <a:srgbClr val="FFFFFF"/>
                          </a:solidFill>
                          <a:latin typeface="Tahoma"/>
                          <a:ea typeface="Tahoma"/>
                          <a:cs typeface="Tahoma"/>
                          <a:sym typeface="Tahoma"/>
                        </a:rPr>
                        <a:t>66.1%</a:t>
                      </a:r>
                      <a:endParaRPr sz="12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1C4587"/>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81" name="Google Shape;181;p28"/>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82" name="Google Shape;182;p28"/>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K Nearest Neighbor Stratified</a:t>
            </a:r>
            <a:r>
              <a:rPr b="1" lang="en" sz="3000">
                <a:solidFill>
                  <a:srgbClr val="1C4587"/>
                </a:solidFill>
                <a:latin typeface="Tahoma"/>
                <a:ea typeface="Tahoma"/>
                <a:cs typeface="Tahoma"/>
                <a:sym typeface="Tahoma"/>
              </a:rPr>
              <a:t> by Sex</a:t>
            </a:r>
            <a:endParaRPr sz="3000">
              <a:solidFill>
                <a:srgbClr val="1C4587"/>
              </a:solidFill>
              <a:latin typeface="Tahoma"/>
              <a:ea typeface="Tahoma"/>
              <a:cs typeface="Tahoma"/>
              <a:sym typeface="Tahoma"/>
            </a:endParaRPr>
          </a:p>
        </p:txBody>
      </p:sp>
      <p:sp>
        <p:nvSpPr>
          <p:cNvPr id="183" name="Google Shape;183;p28"/>
          <p:cNvSpPr txBox="1"/>
          <p:nvPr>
            <p:ph type="title"/>
          </p:nvPr>
        </p:nvSpPr>
        <p:spPr>
          <a:xfrm>
            <a:off x="5039775" y="814100"/>
            <a:ext cx="3331500" cy="3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9900FF"/>
                </a:solidFill>
                <a:latin typeface="Tahoma"/>
                <a:ea typeface="Tahoma"/>
                <a:cs typeface="Tahoma"/>
                <a:sym typeface="Tahoma"/>
              </a:rPr>
              <a:t>Male k=13</a:t>
            </a:r>
            <a:endParaRPr sz="1800">
              <a:solidFill>
                <a:srgbClr val="9900FF"/>
              </a:solidFill>
              <a:latin typeface="Tahoma"/>
              <a:ea typeface="Tahoma"/>
              <a:cs typeface="Tahoma"/>
              <a:sym typeface="Tahoma"/>
            </a:endParaRPr>
          </a:p>
        </p:txBody>
      </p:sp>
      <p:sp>
        <p:nvSpPr>
          <p:cNvPr id="184" name="Google Shape;184;p28"/>
          <p:cNvSpPr txBox="1"/>
          <p:nvPr>
            <p:ph type="title"/>
          </p:nvPr>
        </p:nvSpPr>
        <p:spPr>
          <a:xfrm>
            <a:off x="780350" y="814100"/>
            <a:ext cx="3331500" cy="3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Tahoma"/>
                <a:ea typeface="Tahoma"/>
                <a:cs typeface="Tahoma"/>
                <a:sym typeface="Tahoma"/>
              </a:rPr>
              <a:t>Fem</a:t>
            </a:r>
            <a:r>
              <a:rPr b="1" lang="en" sz="1800">
                <a:solidFill>
                  <a:srgbClr val="FF0000"/>
                </a:solidFill>
                <a:latin typeface="Tahoma"/>
                <a:ea typeface="Tahoma"/>
                <a:cs typeface="Tahoma"/>
                <a:sym typeface="Tahoma"/>
              </a:rPr>
              <a:t>ale k=3</a:t>
            </a:r>
            <a:endParaRPr sz="1800">
              <a:solidFill>
                <a:srgbClr val="FF0000"/>
              </a:solidFill>
              <a:latin typeface="Tahoma"/>
              <a:ea typeface="Tahoma"/>
              <a:cs typeface="Tahoma"/>
              <a:sym typeface="Tahoma"/>
            </a:endParaRPr>
          </a:p>
        </p:txBody>
      </p:sp>
      <p:pic>
        <p:nvPicPr>
          <p:cNvPr id="185" name="Google Shape;185;p28"/>
          <p:cNvPicPr preferRelativeResize="0"/>
          <p:nvPr/>
        </p:nvPicPr>
        <p:blipFill>
          <a:blip r:embed="rId5">
            <a:alphaModFix/>
          </a:blip>
          <a:stretch>
            <a:fillRect/>
          </a:stretch>
        </p:blipFill>
        <p:spPr>
          <a:xfrm>
            <a:off x="424400" y="1197200"/>
            <a:ext cx="3753374" cy="2023275"/>
          </a:xfrm>
          <a:prstGeom prst="rect">
            <a:avLst/>
          </a:prstGeom>
          <a:noFill/>
          <a:ln>
            <a:noFill/>
          </a:ln>
        </p:spPr>
      </p:pic>
      <p:pic>
        <p:nvPicPr>
          <p:cNvPr id="186" name="Google Shape;186;p28"/>
          <p:cNvPicPr preferRelativeResize="0"/>
          <p:nvPr/>
        </p:nvPicPr>
        <p:blipFill>
          <a:blip r:embed="rId6">
            <a:alphaModFix/>
          </a:blip>
          <a:stretch>
            <a:fillRect/>
          </a:stretch>
        </p:blipFill>
        <p:spPr>
          <a:xfrm>
            <a:off x="4780175" y="1185200"/>
            <a:ext cx="3636675" cy="2023275"/>
          </a:xfrm>
          <a:prstGeom prst="rect">
            <a:avLst/>
          </a:prstGeom>
          <a:noFill/>
          <a:ln>
            <a:noFill/>
          </a:ln>
        </p:spPr>
      </p:pic>
      <p:graphicFrame>
        <p:nvGraphicFramePr>
          <p:cNvPr id="187" name="Google Shape;187;p28"/>
          <p:cNvGraphicFramePr/>
          <p:nvPr/>
        </p:nvGraphicFramePr>
        <p:xfrm>
          <a:off x="710813" y="3208475"/>
          <a:ext cx="3000000" cy="3000000"/>
        </p:xfrm>
        <a:graphic>
          <a:graphicData uri="http://schemas.openxmlformats.org/drawingml/2006/table">
            <a:tbl>
              <a:tblPr>
                <a:noFill/>
                <a:tableStyleId>{C1E4CBD7-04AD-47B8-9DFD-E8DF403A6370}</a:tableStyleId>
              </a:tblPr>
              <a:tblGrid>
                <a:gridCol w="887175"/>
                <a:gridCol w="852400"/>
                <a:gridCol w="871325"/>
                <a:gridCol w="859675"/>
              </a:tblGrid>
              <a:tr h="550300">
                <a:tc>
                  <a:txBody>
                    <a:bodyPr/>
                    <a:lstStyle/>
                    <a:p>
                      <a:pPr indent="0" lvl="0" marL="0" rtl="0" algn="ctr">
                        <a:spcBef>
                          <a:spcPts val="0"/>
                        </a:spcBef>
                        <a:spcAft>
                          <a:spcPts val="0"/>
                        </a:spcAft>
                        <a:buNone/>
                      </a:pPr>
                      <a:r>
                        <a:rPr b="1" lang="en" sz="1000">
                          <a:solidFill>
                            <a:srgbClr val="FFFFFF"/>
                          </a:solidFill>
                          <a:latin typeface="Tahoma"/>
                          <a:ea typeface="Tahoma"/>
                          <a:cs typeface="Tahoma"/>
                          <a:sym typeface="Tahoma"/>
                        </a:rPr>
                        <a:t>Predictors</a:t>
                      </a:r>
                      <a:endParaRPr b="1" sz="10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None/>
                      </a:pPr>
                      <a:r>
                        <a:rPr b="1" lang="en" sz="1000">
                          <a:solidFill>
                            <a:srgbClr val="FFFFFF"/>
                          </a:solidFill>
                          <a:latin typeface="Tahoma"/>
                          <a:ea typeface="Tahoma"/>
                          <a:cs typeface="Tahoma"/>
                          <a:sym typeface="Tahoma"/>
                        </a:rPr>
                        <a:t>Accuracy</a:t>
                      </a:r>
                      <a:endParaRPr b="1" sz="10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ahoma"/>
                          <a:ea typeface="Tahoma"/>
                          <a:cs typeface="Tahoma"/>
                          <a:sym typeface="Tahoma"/>
                        </a:rPr>
                        <a:t>‘live’ correctly classified</a:t>
                      </a:r>
                      <a:endParaRPr b="1" sz="10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ahoma"/>
                          <a:ea typeface="Tahoma"/>
                          <a:cs typeface="Tahoma"/>
                          <a:sym typeface="Tahoma"/>
                        </a:rPr>
                        <a:t>‘dead’ correctly classified</a:t>
                      </a:r>
                      <a:endParaRPr b="1" sz="10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r>
              <a:tr h="157375">
                <a:tc>
                  <a:txBody>
                    <a:bodyPr/>
                    <a:lstStyle/>
                    <a:p>
                      <a:pPr indent="0" lvl="0" marL="0" rtl="0" algn="ctr">
                        <a:spcBef>
                          <a:spcPts val="0"/>
                        </a:spcBef>
                        <a:spcAft>
                          <a:spcPts val="0"/>
                        </a:spcAft>
                        <a:buNone/>
                      </a:pPr>
                      <a:r>
                        <a:rPr lang="en" sz="1100">
                          <a:latin typeface="Tahoma"/>
                          <a:ea typeface="Tahoma"/>
                          <a:cs typeface="Tahoma"/>
                          <a:sym typeface="Tahoma"/>
                        </a:rPr>
                        <a:t>All</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100">
                          <a:latin typeface="Tahoma"/>
                          <a:ea typeface="Tahoma"/>
                          <a:cs typeface="Tahoma"/>
                          <a:sym typeface="Tahoma"/>
                        </a:rPr>
                        <a:t>84%</a:t>
                      </a:r>
                      <a:endParaRPr b="1"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100">
                          <a:latin typeface="Tahoma"/>
                          <a:ea typeface="Tahoma"/>
                          <a:cs typeface="Tahoma"/>
                          <a:sym typeface="Tahoma"/>
                        </a:rPr>
                        <a:t>97%</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100">
                          <a:latin typeface="Tahoma"/>
                          <a:ea typeface="Tahoma"/>
                          <a:cs typeface="Tahoma"/>
                          <a:sym typeface="Tahoma"/>
                        </a:rPr>
                        <a:t>56%</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r>
              <a:tr h="366050">
                <a:tc>
                  <a:txBody>
                    <a:bodyPr/>
                    <a:lstStyle/>
                    <a:p>
                      <a:pPr indent="0" lvl="0" marL="0" marR="0" rtl="0" algn="ctr">
                        <a:lnSpc>
                          <a:spcPct val="100000"/>
                        </a:lnSpc>
                        <a:spcBef>
                          <a:spcPts val="0"/>
                        </a:spcBef>
                        <a:spcAft>
                          <a:spcPts val="0"/>
                        </a:spcAft>
                        <a:buNone/>
                      </a:pPr>
                      <a:r>
                        <a:rPr lang="en" sz="1100">
                          <a:latin typeface="Tahoma"/>
                          <a:ea typeface="Tahoma"/>
                          <a:cs typeface="Tahoma"/>
                          <a:sym typeface="Tahoma"/>
                        </a:rPr>
                        <a:t>Subset 4 risk factors</a:t>
                      </a:r>
                      <a:endParaRPr sz="10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1100">
                          <a:latin typeface="Tahoma"/>
                          <a:ea typeface="Tahoma"/>
                          <a:cs typeface="Tahoma"/>
                          <a:sym typeface="Tahoma"/>
                        </a:rPr>
                        <a:t>86%</a:t>
                      </a:r>
                      <a:endParaRPr b="1"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ahoma"/>
                          <a:ea typeface="Tahoma"/>
                          <a:cs typeface="Tahoma"/>
                          <a:sym typeface="Tahoma"/>
                        </a:rPr>
                        <a:t>100%</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ahoma"/>
                          <a:ea typeface="Tahoma"/>
                          <a:cs typeface="Tahoma"/>
                          <a:sym typeface="Tahoma"/>
                        </a:rPr>
                        <a:t>5</a:t>
                      </a:r>
                      <a:r>
                        <a:rPr lang="en" sz="1100">
                          <a:latin typeface="Tahoma"/>
                          <a:ea typeface="Tahoma"/>
                          <a:cs typeface="Tahoma"/>
                          <a:sym typeface="Tahoma"/>
                        </a:rPr>
                        <a:t>6</a:t>
                      </a:r>
                      <a:r>
                        <a:rPr lang="en" sz="1100">
                          <a:latin typeface="Tahoma"/>
                          <a:ea typeface="Tahoma"/>
                          <a:cs typeface="Tahoma"/>
                          <a:sym typeface="Tahoma"/>
                        </a:rPr>
                        <a:t>%</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r>
            </a:tbl>
          </a:graphicData>
        </a:graphic>
      </p:graphicFrame>
      <p:graphicFrame>
        <p:nvGraphicFramePr>
          <p:cNvPr id="188" name="Google Shape;188;p28"/>
          <p:cNvGraphicFramePr/>
          <p:nvPr/>
        </p:nvGraphicFramePr>
        <p:xfrm>
          <a:off x="5039763" y="3208475"/>
          <a:ext cx="3000000" cy="3000000"/>
        </p:xfrm>
        <a:graphic>
          <a:graphicData uri="http://schemas.openxmlformats.org/drawingml/2006/table">
            <a:tbl>
              <a:tblPr>
                <a:noFill/>
                <a:tableStyleId>{C1E4CBD7-04AD-47B8-9DFD-E8DF403A6370}</a:tableStyleId>
              </a:tblPr>
              <a:tblGrid>
                <a:gridCol w="887175"/>
                <a:gridCol w="852400"/>
                <a:gridCol w="871325"/>
                <a:gridCol w="859675"/>
              </a:tblGrid>
              <a:tr h="550300">
                <a:tc>
                  <a:txBody>
                    <a:bodyPr/>
                    <a:lstStyle/>
                    <a:p>
                      <a:pPr indent="0" lvl="0" marL="0" rtl="0" algn="ctr">
                        <a:spcBef>
                          <a:spcPts val="0"/>
                        </a:spcBef>
                        <a:spcAft>
                          <a:spcPts val="0"/>
                        </a:spcAft>
                        <a:buNone/>
                      </a:pPr>
                      <a:r>
                        <a:rPr b="1" lang="en" sz="1000">
                          <a:solidFill>
                            <a:srgbClr val="FFFFFF"/>
                          </a:solidFill>
                          <a:latin typeface="Tahoma"/>
                          <a:ea typeface="Tahoma"/>
                          <a:cs typeface="Tahoma"/>
                          <a:sym typeface="Tahoma"/>
                        </a:rPr>
                        <a:t>Predictors</a:t>
                      </a:r>
                      <a:endParaRPr b="1" sz="10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None/>
                      </a:pPr>
                      <a:r>
                        <a:rPr b="1" lang="en" sz="1000">
                          <a:solidFill>
                            <a:srgbClr val="FFFFFF"/>
                          </a:solidFill>
                          <a:latin typeface="Tahoma"/>
                          <a:ea typeface="Tahoma"/>
                          <a:cs typeface="Tahoma"/>
                          <a:sym typeface="Tahoma"/>
                        </a:rPr>
                        <a:t>Accuracy</a:t>
                      </a:r>
                      <a:endParaRPr b="1" sz="10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ahoma"/>
                          <a:ea typeface="Tahoma"/>
                          <a:cs typeface="Tahoma"/>
                          <a:sym typeface="Tahoma"/>
                        </a:rPr>
                        <a:t>‘live’ correctly classified</a:t>
                      </a:r>
                      <a:endParaRPr b="1" sz="10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ahoma"/>
                          <a:ea typeface="Tahoma"/>
                          <a:cs typeface="Tahoma"/>
                          <a:sym typeface="Tahoma"/>
                        </a:rPr>
                        <a:t>‘dead’ correctly classified</a:t>
                      </a:r>
                      <a:endParaRPr b="1" sz="1000">
                        <a:solidFill>
                          <a:srgbClr val="FFFFFF"/>
                        </a:solidFill>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808080"/>
                    </a:solidFill>
                  </a:tcPr>
                </a:tc>
              </a:tr>
              <a:tr h="157375">
                <a:tc>
                  <a:txBody>
                    <a:bodyPr/>
                    <a:lstStyle/>
                    <a:p>
                      <a:pPr indent="0" lvl="0" marL="0" rtl="0" algn="ctr">
                        <a:spcBef>
                          <a:spcPts val="0"/>
                        </a:spcBef>
                        <a:spcAft>
                          <a:spcPts val="0"/>
                        </a:spcAft>
                        <a:buNone/>
                      </a:pPr>
                      <a:r>
                        <a:rPr lang="en" sz="1100">
                          <a:latin typeface="Tahoma"/>
                          <a:ea typeface="Tahoma"/>
                          <a:cs typeface="Tahoma"/>
                          <a:sym typeface="Tahoma"/>
                        </a:rPr>
                        <a:t>All</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100">
                          <a:latin typeface="Tahoma"/>
                          <a:ea typeface="Tahoma"/>
                          <a:cs typeface="Tahoma"/>
                          <a:sym typeface="Tahoma"/>
                        </a:rPr>
                        <a:t>89%</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100">
                          <a:latin typeface="Tahoma"/>
                          <a:ea typeface="Tahoma"/>
                          <a:cs typeface="Tahoma"/>
                          <a:sym typeface="Tahoma"/>
                        </a:rPr>
                        <a:t>99%</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100">
                          <a:latin typeface="Tahoma"/>
                          <a:ea typeface="Tahoma"/>
                          <a:cs typeface="Tahoma"/>
                          <a:sym typeface="Tahoma"/>
                        </a:rPr>
                        <a:t>68%</a:t>
                      </a:r>
                      <a:endParaRPr b="1"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D9D9D9"/>
                    </a:solidFill>
                  </a:tcPr>
                </a:tc>
              </a:tr>
              <a:tr h="449550">
                <a:tc>
                  <a:txBody>
                    <a:bodyPr/>
                    <a:lstStyle/>
                    <a:p>
                      <a:pPr indent="0" lvl="0" marL="0" marR="0" rtl="0" algn="ctr">
                        <a:lnSpc>
                          <a:spcPct val="100000"/>
                        </a:lnSpc>
                        <a:spcBef>
                          <a:spcPts val="0"/>
                        </a:spcBef>
                        <a:spcAft>
                          <a:spcPts val="0"/>
                        </a:spcAft>
                        <a:buNone/>
                      </a:pPr>
                      <a:r>
                        <a:rPr lang="en" sz="1100">
                          <a:latin typeface="Tahoma"/>
                          <a:ea typeface="Tahoma"/>
                          <a:cs typeface="Tahoma"/>
                          <a:sym typeface="Tahoma"/>
                        </a:rPr>
                        <a:t>Subset 6 risk factors</a:t>
                      </a:r>
                      <a:endParaRPr sz="10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100">
                          <a:latin typeface="Tahoma"/>
                          <a:ea typeface="Tahoma"/>
                          <a:cs typeface="Tahoma"/>
                          <a:sym typeface="Tahoma"/>
                        </a:rPr>
                        <a:t>89%</a:t>
                      </a:r>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Tahoma"/>
                          <a:ea typeface="Tahoma"/>
                          <a:cs typeface="Tahoma"/>
                          <a:sym typeface="Tahoma"/>
                        </a:rPr>
                        <a:t>99%</a:t>
                      </a:r>
                      <a:endParaRPr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100">
                          <a:latin typeface="Tahoma"/>
                          <a:ea typeface="Tahoma"/>
                          <a:cs typeface="Tahoma"/>
                          <a:sym typeface="Tahoma"/>
                        </a:rPr>
                        <a:t>71%</a:t>
                      </a:r>
                      <a:endParaRPr b="1" sz="1100">
                        <a:latin typeface="Tahoma"/>
                        <a:ea typeface="Tahoma"/>
                        <a:cs typeface="Tahoma"/>
                        <a:sym typeface="Tahoma"/>
                      </a:endParaRPr>
                    </a:p>
                  </a:txBody>
                  <a:tcPr marT="91425" marB="91425" marR="91425" marL="9142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6300">
                      <a:solidFill>
                        <a:srgbClr val="808080"/>
                      </a:solidFill>
                      <a:prstDash val="solid"/>
                      <a:round/>
                      <a:headEnd len="sm" w="sm" type="none"/>
                      <a:tailEnd len="sm" w="sm" type="none"/>
                    </a:lnT>
                    <a:lnB cap="flat" cmpd="sng" w="6300">
                      <a:solidFill>
                        <a:srgbClr val="80808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idx="1" type="body"/>
          </p:nvPr>
        </p:nvSpPr>
        <p:spPr>
          <a:xfrm>
            <a:off x="311700" y="1035600"/>
            <a:ext cx="8520600" cy="3124800"/>
          </a:xfrm>
          <a:prstGeom prst="rect">
            <a:avLst/>
          </a:prstGeom>
        </p:spPr>
        <p:txBody>
          <a:bodyPr anchorCtr="0" anchor="t" bIns="91425" lIns="91425" spcFirstLastPara="1" rIns="91425" wrap="square" tIns="91425">
            <a:noAutofit/>
          </a:bodyPr>
          <a:lstStyle/>
          <a:p>
            <a:pPr indent="-355600" lvl="0" marL="457200" marR="0" rtl="0" algn="l">
              <a:lnSpc>
                <a:spcPct val="116000"/>
              </a:lnSpc>
              <a:spcBef>
                <a:spcPts val="0"/>
              </a:spcBef>
              <a:spcAft>
                <a:spcPts val="0"/>
              </a:spcAft>
              <a:buSzPts val="2000"/>
              <a:buFont typeface="Tahoma"/>
              <a:buChar char="●"/>
            </a:pPr>
            <a:r>
              <a:rPr lang="en" sz="2000">
                <a:latin typeface="Tahoma"/>
                <a:ea typeface="Tahoma"/>
                <a:cs typeface="Tahoma"/>
                <a:sym typeface="Tahoma"/>
              </a:rPr>
              <a:t>Model performs well for classifying ‘live’ but with limitations for classifying ‘dead’.</a:t>
            </a:r>
            <a:endParaRPr sz="2000">
              <a:latin typeface="Tahoma"/>
              <a:ea typeface="Tahoma"/>
              <a:cs typeface="Tahoma"/>
              <a:sym typeface="Tahoma"/>
            </a:endParaRPr>
          </a:p>
          <a:p>
            <a:pPr indent="-355600" lvl="0" marL="457200" marR="0" rtl="0" algn="l">
              <a:lnSpc>
                <a:spcPct val="116000"/>
              </a:lnSpc>
              <a:spcBef>
                <a:spcPts val="0"/>
              </a:spcBef>
              <a:spcAft>
                <a:spcPts val="0"/>
              </a:spcAft>
              <a:buSzPts val="2000"/>
              <a:buFont typeface="Tahoma"/>
              <a:buChar char="●"/>
            </a:pPr>
            <a:r>
              <a:rPr lang="en" sz="2000">
                <a:latin typeface="Tahoma"/>
                <a:ea typeface="Tahoma"/>
                <a:cs typeface="Tahoma"/>
                <a:sym typeface="Tahoma"/>
              </a:rPr>
              <a:t>As the K value increases so does the predictive quality of the KNN analysis for ‘live’ but not for ‘dead’ for the entire dataset. </a:t>
            </a:r>
            <a:endParaRPr sz="2000">
              <a:latin typeface="Tahoma"/>
              <a:ea typeface="Tahoma"/>
              <a:cs typeface="Tahoma"/>
              <a:sym typeface="Tahoma"/>
            </a:endParaRPr>
          </a:p>
          <a:p>
            <a:pPr indent="-355600" lvl="0" marL="457200" marR="0" rtl="0" algn="l">
              <a:lnSpc>
                <a:spcPct val="116000"/>
              </a:lnSpc>
              <a:spcBef>
                <a:spcPts val="0"/>
              </a:spcBef>
              <a:spcAft>
                <a:spcPts val="0"/>
              </a:spcAft>
              <a:buSzPts val="2000"/>
              <a:buFont typeface="Tahoma"/>
              <a:buChar char="●"/>
            </a:pPr>
            <a:r>
              <a:rPr lang="en" sz="2000">
                <a:latin typeface="Tahoma"/>
                <a:ea typeface="Tahoma"/>
                <a:cs typeface="Tahoma"/>
                <a:sym typeface="Tahoma"/>
              </a:rPr>
              <a:t>7 K values were optimal for ‘live’ while 3 k values were optimal for ‘dead’ for the entire dataset. </a:t>
            </a:r>
            <a:endParaRPr sz="2000">
              <a:latin typeface="Tahoma"/>
              <a:ea typeface="Tahoma"/>
              <a:cs typeface="Tahoma"/>
              <a:sym typeface="Tahoma"/>
            </a:endParaRPr>
          </a:p>
          <a:p>
            <a:pPr indent="-355600" lvl="0" marL="457200" marR="0" rtl="0" algn="l">
              <a:lnSpc>
                <a:spcPct val="116000"/>
              </a:lnSpc>
              <a:spcBef>
                <a:spcPts val="0"/>
              </a:spcBef>
              <a:spcAft>
                <a:spcPts val="0"/>
              </a:spcAft>
              <a:buSzPts val="2000"/>
              <a:buFont typeface="Tahoma"/>
              <a:buChar char="●"/>
            </a:pPr>
            <a:r>
              <a:rPr lang="en" sz="2000">
                <a:latin typeface="Tahoma"/>
                <a:ea typeface="Tahoma"/>
                <a:cs typeface="Tahoma"/>
                <a:sym typeface="Tahoma"/>
              </a:rPr>
              <a:t>For the Female subset the optimal K value was 3; for the Male subset the optimal K value was 13.</a:t>
            </a:r>
            <a:endParaRPr sz="2000">
              <a:latin typeface="Tahoma"/>
              <a:ea typeface="Tahoma"/>
              <a:cs typeface="Tahoma"/>
              <a:sym typeface="Tahoma"/>
            </a:endParaRPr>
          </a:p>
        </p:txBody>
      </p:sp>
      <p:pic>
        <p:nvPicPr>
          <p:cNvPr id="194" name="Google Shape;194;p29"/>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95" name="Google Shape;195;p29"/>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96" name="Google Shape;196;p29"/>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K Nearest Neighbor Key Takeaways</a:t>
            </a:r>
            <a:endParaRPr sz="3000">
              <a:solidFill>
                <a:srgbClr val="1C4587"/>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idx="1" type="body"/>
          </p:nvPr>
        </p:nvSpPr>
        <p:spPr>
          <a:xfrm>
            <a:off x="311700" y="937354"/>
            <a:ext cx="8520600" cy="326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ahoma"/>
              <a:buChar char="●"/>
            </a:pPr>
            <a:r>
              <a:rPr lang="en" sz="2400">
                <a:latin typeface="Tahoma"/>
                <a:ea typeface="Tahoma"/>
                <a:cs typeface="Tahoma"/>
                <a:sym typeface="Tahoma"/>
              </a:rPr>
              <a:t>Step 1 - S</a:t>
            </a:r>
            <a:r>
              <a:rPr lang="en" sz="2400">
                <a:latin typeface="Tahoma"/>
                <a:ea typeface="Tahoma"/>
                <a:cs typeface="Tahoma"/>
                <a:sym typeface="Tahoma"/>
              </a:rPr>
              <a:t>tratified data by sex.</a:t>
            </a:r>
            <a:endParaRPr sz="2400">
              <a:latin typeface="Tahoma"/>
              <a:ea typeface="Tahoma"/>
              <a:cs typeface="Tahoma"/>
              <a:sym typeface="Tahoma"/>
            </a:endParaRPr>
          </a:p>
          <a:p>
            <a:pPr indent="-381000" lvl="0" marL="457200" rtl="0" algn="l">
              <a:spcBef>
                <a:spcPts val="0"/>
              </a:spcBef>
              <a:spcAft>
                <a:spcPts val="0"/>
              </a:spcAft>
              <a:buSzPts val="2400"/>
              <a:buFont typeface="Tahoma"/>
              <a:buChar char="●"/>
            </a:pPr>
            <a:r>
              <a:rPr lang="en" sz="2400">
                <a:latin typeface="Tahoma"/>
                <a:ea typeface="Tahoma"/>
                <a:cs typeface="Tahoma"/>
                <a:sym typeface="Tahoma"/>
              </a:rPr>
              <a:t>Step 2 - Used Bayesian Information Criteria to determine most significant factors.</a:t>
            </a:r>
            <a:endParaRPr sz="2400">
              <a:latin typeface="Tahoma"/>
              <a:ea typeface="Tahoma"/>
              <a:cs typeface="Tahoma"/>
              <a:sym typeface="Tahoma"/>
            </a:endParaRPr>
          </a:p>
          <a:p>
            <a:pPr indent="-381000" lvl="0" marL="457200" rtl="0" algn="l">
              <a:spcBef>
                <a:spcPts val="0"/>
              </a:spcBef>
              <a:spcAft>
                <a:spcPts val="0"/>
              </a:spcAft>
              <a:buSzPts val="2400"/>
              <a:buFont typeface="Tahoma"/>
              <a:buChar char="●"/>
            </a:pPr>
            <a:r>
              <a:rPr lang="en" sz="2400">
                <a:latin typeface="Tahoma"/>
                <a:ea typeface="Tahoma"/>
                <a:cs typeface="Tahoma"/>
                <a:sym typeface="Tahoma"/>
              </a:rPr>
              <a:t>Step 3 - Built decision trees using the variables found significant in Bayesian Information Criteria.</a:t>
            </a:r>
            <a:endParaRPr sz="2400">
              <a:latin typeface="Tahoma"/>
              <a:ea typeface="Tahoma"/>
              <a:cs typeface="Tahoma"/>
              <a:sym typeface="Tahoma"/>
            </a:endParaRPr>
          </a:p>
          <a:p>
            <a:pPr indent="-381000" lvl="0" marL="457200" marR="0" rtl="0" algn="l">
              <a:lnSpc>
                <a:spcPct val="115000"/>
              </a:lnSpc>
              <a:spcBef>
                <a:spcPts val="0"/>
              </a:spcBef>
              <a:spcAft>
                <a:spcPts val="0"/>
              </a:spcAft>
              <a:buSzPts val="2400"/>
              <a:buFont typeface="Tahoma"/>
              <a:buChar char="●"/>
            </a:pPr>
            <a:r>
              <a:rPr lang="en" sz="2400">
                <a:latin typeface="Tahoma"/>
                <a:ea typeface="Tahoma"/>
                <a:cs typeface="Tahoma"/>
                <a:sym typeface="Tahoma"/>
              </a:rPr>
              <a:t>Step 4 - Used Random Forest to find the accuracy of predicting death by sex.</a:t>
            </a:r>
            <a:endParaRPr sz="2400">
              <a:latin typeface="Tahoma"/>
              <a:ea typeface="Tahoma"/>
              <a:cs typeface="Tahoma"/>
              <a:sym typeface="Tahoma"/>
            </a:endParaRPr>
          </a:p>
        </p:txBody>
      </p:sp>
      <p:pic>
        <p:nvPicPr>
          <p:cNvPr id="202" name="Google Shape;202;p30"/>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203" name="Google Shape;203;p30"/>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204" name="Google Shape;204;p30"/>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Decision Tree </a:t>
            </a:r>
            <a:r>
              <a:rPr b="1" lang="en" sz="3000">
                <a:solidFill>
                  <a:srgbClr val="1C4587"/>
                </a:solidFill>
                <a:latin typeface="Tahoma"/>
                <a:ea typeface="Tahoma"/>
                <a:cs typeface="Tahoma"/>
                <a:sym typeface="Tahoma"/>
              </a:rPr>
              <a:t>&amp; Random Forest</a:t>
            </a:r>
            <a:endParaRPr sz="3000">
              <a:solidFill>
                <a:srgbClr val="1C4587"/>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1"/>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210" name="Google Shape;210;p31"/>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211" name="Google Shape;211;p31"/>
          <p:cNvSpPr txBox="1"/>
          <p:nvPr>
            <p:ph type="title"/>
          </p:nvPr>
        </p:nvSpPr>
        <p:spPr>
          <a:xfrm>
            <a:off x="236575" y="240051"/>
            <a:ext cx="8520600" cy="1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Feature selection using Bayesian Information Criteria</a:t>
            </a:r>
            <a:endParaRPr sz="3000">
              <a:solidFill>
                <a:srgbClr val="1C4587"/>
              </a:solidFill>
              <a:latin typeface="Tahoma"/>
              <a:ea typeface="Tahoma"/>
              <a:cs typeface="Tahoma"/>
              <a:sym typeface="Tahoma"/>
            </a:endParaRPr>
          </a:p>
        </p:txBody>
      </p:sp>
      <p:pic>
        <p:nvPicPr>
          <p:cNvPr id="212" name="Google Shape;212;p31"/>
          <p:cNvPicPr preferRelativeResize="0"/>
          <p:nvPr/>
        </p:nvPicPr>
        <p:blipFill rotWithShape="1">
          <a:blip r:embed="rId5">
            <a:alphaModFix/>
          </a:blip>
          <a:srcRect b="13432" l="12484" r="16050" t="13680"/>
          <a:stretch/>
        </p:blipFill>
        <p:spPr>
          <a:xfrm>
            <a:off x="4655225" y="1782475"/>
            <a:ext cx="4465152" cy="2561725"/>
          </a:xfrm>
          <a:prstGeom prst="rect">
            <a:avLst/>
          </a:prstGeom>
          <a:noFill/>
          <a:ln>
            <a:noFill/>
          </a:ln>
        </p:spPr>
      </p:pic>
      <p:sp>
        <p:nvSpPr>
          <p:cNvPr id="213" name="Google Shape;213;p31"/>
          <p:cNvSpPr txBox="1"/>
          <p:nvPr/>
        </p:nvSpPr>
        <p:spPr>
          <a:xfrm>
            <a:off x="5213000" y="1474297"/>
            <a:ext cx="16320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BIC for Males:</a:t>
            </a:r>
            <a:endParaRPr b="1">
              <a:solidFill>
                <a:srgbClr val="9900FF"/>
              </a:solidFill>
            </a:endParaRPr>
          </a:p>
        </p:txBody>
      </p:sp>
      <p:pic>
        <p:nvPicPr>
          <p:cNvPr id="214" name="Google Shape;214;p31"/>
          <p:cNvPicPr preferRelativeResize="0"/>
          <p:nvPr/>
        </p:nvPicPr>
        <p:blipFill rotWithShape="1">
          <a:blip r:embed="rId6">
            <a:alphaModFix/>
          </a:blip>
          <a:srcRect b="10172" l="15236" r="27525" t="31227"/>
          <a:stretch/>
        </p:blipFill>
        <p:spPr>
          <a:xfrm>
            <a:off x="115775" y="1783175"/>
            <a:ext cx="4462272" cy="2560326"/>
          </a:xfrm>
          <a:prstGeom prst="rect">
            <a:avLst/>
          </a:prstGeom>
          <a:noFill/>
          <a:ln>
            <a:noFill/>
          </a:ln>
        </p:spPr>
      </p:pic>
      <p:sp>
        <p:nvSpPr>
          <p:cNvPr id="215" name="Google Shape;215;p31"/>
          <p:cNvSpPr txBox="1"/>
          <p:nvPr/>
        </p:nvSpPr>
        <p:spPr>
          <a:xfrm>
            <a:off x="746575" y="1531325"/>
            <a:ext cx="1632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BIC for Females:</a:t>
            </a:r>
            <a:endParaRPr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912800"/>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ahoma"/>
              <a:buChar char="●"/>
            </a:pPr>
            <a:r>
              <a:rPr lang="en" sz="2400">
                <a:latin typeface="Tahoma"/>
                <a:ea typeface="Tahoma"/>
                <a:cs typeface="Tahoma"/>
                <a:sym typeface="Tahoma"/>
              </a:rPr>
              <a:t>In 1979 the World Health Organization commissioned the MONICA project</a:t>
            </a:r>
            <a:endParaRPr sz="2400">
              <a:latin typeface="Tahoma"/>
              <a:ea typeface="Tahoma"/>
              <a:cs typeface="Tahoma"/>
              <a:sym typeface="Tahoma"/>
            </a:endParaRPr>
          </a:p>
          <a:p>
            <a:pPr indent="-381000" lvl="0" marL="457200" rtl="0" algn="l">
              <a:spcBef>
                <a:spcPts val="0"/>
              </a:spcBef>
              <a:spcAft>
                <a:spcPts val="0"/>
              </a:spcAft>
              <a:buSzPts val="2400"/>
              <a:buFont typeface="Tahoma"/>
              <a:buChar char="●"/>
            </a:pPr>
            <a:r>
              <a:rPr lang="en" sz="2400">
                <a:latin typeface="Tahoma"/>
                <a:ea typeface="Tahoma"/>
                <a:cs typeface="Tahoma"/>
                <a:sym typeface="Tahoma"/>
              </a:rPr>
              <a:t>The MONICA project is a multinational study that to assesses mortality for those diagnosed with cardiovascular disease (38 populations and 21 countries). </a:t>
            </a:r>
            <a:endParaRPr sz="2400">
              <a:latin typeface="Tahoma"/>
              <a:ea typeface="Tahoma"/>
              <a:cs typeface="Tahoma"/>
              <a:sym typeface="Tahoma"/>
            </a:endParaRPr>
          </a:p>
          <a:p>
            <a:pPr indent="-381000" lvl="0" marL="457200" rtl="0" algn="l">
              <a:spcBef>
                <a:spcPts val="0"/>
              </a:spcBef>
              <a:spcAft>
                <a:spcPts val="0"/>
              </a:spcAft>
              <a:buSzPts val="2400"/>
              <a:buFont typeface="Tahoma"/>
              <a:buChar char="●"/>
            </a:pPr>
            <a:r>
              <a:rPr lang="en" sz="2400">
                <a:latin typeface="Tahoma"/>
                <a:ea typeface="Tahoma"/>
                <a:cs typeface="Tahoma"/>
                <a:sym typeface="Tahoma"/>
              </a:rPr>
              <a:t>Cross-sectional study in which survey data was collected on random samples to provide estimates of the levels and changes of known cardiovascular disease risk factors</a:t>
            </a:r>
            <a:endParaRPr sz="2400">
              <a:latin typeface="Tahoma"/>
              <a:ea typeface="Tahoma"/>
              <a:cs typeface="Tahoma"/>
              <a:sym typeface="Tahoma"/>
            </a:endParaRPr>
          </a:p>
        </p:txBody>
      </p:sp>
      <p:pic>
        <p:nvPicPr>
          <p:cNvPr id="65" name="Google Shape;65;p14"/>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66" name="Google Shape;66;p14"/>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67" name="Google Shape;67;p14"/>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Monica Dataset Methodology</a:t>
            </a:r>
            <a:endParaRPr sz="3000">
              <a:solidFill>
                <a:srgbClr val="1C4587"/>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32"/>
          <p:cNvPicPr preferRelativeResize="0"/>
          <p:nvPr/>
        </p:nvPicPr>
        <p:blipFill rotWithShape="1">
          <a:blip r:embed="rId3">
            <a:alphaModFix/>
          </a:blip>
          <a:srcRect b="26040" l="19684" r="36306" t="21010"/>
          <a:stretch/>
        </p:blipFill>
        <p:spPr>
          <a:xfrm>
            <a:off x="475050" y="1673250"/>
            <a:ext cx="3734174" cy="2451676"/>
          </a:xfrm>
          <a:prstGeom prst="rect">
            <a:avLst/>
          </a:prstGeom>
          <a:noFill/>
          <a:ln>
            <a:noFill/>
          </a:ln>
        </p:spPr>
      </p:pic>
      <p:pic>
        <p:nvPicPr>
          <p:cNvPr id="221" name="Google Shape;221;p32"/>
          <p:cNvPicPr preferRelativeResize="0"/>
          <p:nvPr/>
        </p:nvPicPr>
        <p:blipFill rotWithShape="1">
          <a:blip r:embed="rId4">
            <a:alphaModFix/>
          </a:blip>
          <a:srcRect b="31160" l="19412" r="36875" t="17505"/>
          <a:stretch/>
        </p:blipFill>
        <p:spPr>
          <a:xfrm>
            <a:off x="5279602" y="1673788"/>
            <a:ext cx="3730752" cy="2450593"/>
          </a:xfrm>
          <a:prstGeom prst="rect">
            <a:avLst/>
          </a:prstGeom>
          <a:noFill/>
          <a:ln>
            <a:noFill/>
          </a:ln>
        </p:spPr>
      </p:pic>
      <p:sp>
        <p:nvSpPr>
          <p:cNvPr id="222" name="Google Shape;222;p32"/>
          <p:cNvSpPr txBox="1"/>
          <p:nvPr/>
        </p:nvSpPr>
        <p:spPr>
          <a:xfrm>
            <a:off x="870850" y="1017726"/>
            <a:ext cx="3074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73763"/>
                </a:solidFill>
              </a:rPr>
              <a:t>Decision tree generated after feature selection.</a:t>
            </a:r>
            <a:endParaRPr b="1">
              <a:solidFill>
                <a:srgbClr val="073763"/>
              </a:solidFill>
            </a:endParaRPr>
          </a:p>
          <a:p>
            <a:pPr indent="0" lvl="0" marL="0" rtl="0" algn="l">
              <a:spcBef>
                <a:spcPts val="0"/>
              </a:spcBef>
              <a:spcAft>
                <a:spcPts val="0"/>
              </a:spcAft>
              <a:buNone/>
            </a:pPr>
            <a:r>
              <a:t/>
            </a:r>
            <a:endParaRPr/>
          </a:p>
        </p:txBody>
      </p:sp>
      <p:sp>
        <p:nvSpPr>
          <p:cNvPr id="223" name="Google Shape;223;p32"/>
          <p:cNvSpPr txBox="1"/>
          <p:nvPr/>
        </p:nvSpPr>
        <p:spPr>
          <a:xfrm>
            <a:off x="4932525" y="973400"/>
            <a:ext cx="30741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73763"/>
                </a:solidFill>
              </a:rPr>
              <a:t>Decision tree without feature selection, using all the features.</a:t>
            </a:r>
            <a:endParaRPr b="1">
              <a:solidFill>
                <a:srgbClr val="0C343D"/>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p>
        </p:txBody>
      </p:sp>
      <p:pic>
        <p:nvPicPr>
          <p:cNvPr id="224" name="Google Shape;224;p32"/>
          <p:cNvPicPr preferRelativeResize="0"/>
          <p:nvPr/>
        </p:nvPicPr>
        <p:blipFill>
          <a:blip r:embed="rId5">
            <a:alphaModFix/>
          </a:blip>
          <a:stretch>
            <a:fillRect/>
          </a:stretch>
        </p:blipFill>
        <p:spPr>
          <a:xfrm>
            <a:off x="115774" y="4568875"/>
            <a:ext cx="664566" cy="498425"/>
          </a:xfrm>
          <a:prstGeom prst="rect">
            <a:avLst/>
          </a:prstGeom>
          <a:noFill/>
          <a:ln>
            <a:noFill/>
          </a:ln>
        </p:spPr>
      </p:pic>
      <p:pic>
        <p:nvPicPr>
          <p:cNvPr id="225" name="Google Shape;225;p32"/>
          <p:cNvPicPr preferRelativeResize="0"/>
          <p:nvPr/>
        </p:nvPicPr>
        <p:blipFill>
          <a:blip r:embed="rId6">
            <a:alphaModFix/>
          </a:blip>
          <a:stretch>
            <a:fillRect/>
          </a:stretch>
        </p:blipFill>
        <p:spPr>
          <a:xfrm>
            <a:off x="7333300" y="4645076"/>
            <a:ext cx="1672540" cy="572700"/>
          </a:xfrm>
          <a:prstGeom prst="rect">
            <a:avLst/>
          </a:prstGeom>
          <a:noFill/>
          <a:ln>
            <a:noFill/>
          </a:ln>
        </p:spPr>
      </p:pic>
      <p:sp>
        <p:nvSpPr>
          <p:cNvPr id="226" name="Google Shape;226;p32"/>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Decision Tree Subset by Female</a:t>
            </a:r>
            <a:endParaRPr sz="3000">
              <a:solidFill>
                <a:srgbClr val="1C4587"/>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33"/>
          <p:cNvPicPr preferRelativeResize="0"/>
          <p:nvPr/>
        </p:nvPicPr>
        <p:blipFill rotWithShape="1">
          <a:blip r:embed="rId3">
            <a:alphaModFix/>
          </a:blip>
          <a:srcRect b="25970" l="18896" r="34959" t="19342"/>
          <a:stretch/>
        </p:blipFill>
        <p:spPr>
          <a:xfrm>
            <a:off x="4832075" y="1756063"/>
            <a:ext cx="3730752" cy="2450593"/>
          </a:xfrm>
          <a:prstGeom prst="rect">
            <a:avLst/>
          </a:prstGeom>
          <a:noFill/>
          <a:ln>
            <a:noFill/>
          </a:ln>
        </p:spPr>
      </p:pic>
      <p:sp>
        <p:nvSpPr>
          <p:cNvPr id="232" name="Google Shape;232;p33"/>
          <p:cNvSpPr txBox="1"/>
          <p:nvPr/>
        </p:nvSpPr>
        <p:spPr>
          <a:xfrm>
            <a:off x="892575" y="920075"/>
            <a:ext cx="30741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Decision tree generated after feature selection.</a:t>
            </a:r>
            <a:endParaRPr b="1">
              <a:solidFill>
                <a:srgbClr val="073763"/>
              </a:solidFill>
            </a:endParaRPr>
          </a:p>
          <a:p>
            <a:pPr indent="0" lvl="0" marL="0" rtl="0" algn="l">
              <a:spcBef>
                <a:spcPts val="0"/>
              </a:spcBef>
              <a:spcAft>
                <a:spcPts val="0"/>
              </a:spcAft>
              <a:buNone/>
            </a:pPr>
            <a:r>
              <a:t/>
            </a:r>
            <a:endParaRPr/>
          </a:p>
        </p:txBody>
      </p:sp>
      <p:sp>
        <p:nvSpPr>
          <p:cNvPr id="233" name="Google Shape;233;p33"/>
          <p:cNvSpPr txBox="1"/>
          <p:nvPr/>
        </p:nvSpPr>
        <p:spPr>
          <a:xfrm>
            <a:off x="4932525" y="920075"/>
            <a:ext cx="30741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Decision tree without feature selection, using all the features.</a:t>
            </a:r>
            <a:endParaRPr b="1">
              <a:solidFill>
                <a:srgbClr val="0C343D"/>
              </a:solidFill>
            </a:endParaRPr>
          </a:p>
          <a:p>
            <a:pPr indent="0" lvl="0" marL="0" rtl="0" algn="l">
              <a:spcBef>
                <a:spcPts val="0"/>
              </a:spcBef>
              <a:spcAft>
                <a:spcPts val="0"/>
              </a:spcAft>
              <a:buNone/>
            </a:pPr>
            <a:r>
              <a:t/>
            </a:r>
            <a:endParaRPr/>
          </a:p>
        </p:txBody>
      </p:sp>
      <p:pic>
        <p:nvPicPr>
          <p:cNvPr id="234" name="Google Shape;234;p33"/>
          <p:cNvPicPr preferRelativeResize="0"/>
          <p:nvPr/>
        </p:nvPicPr>
        <p:blipFill>
          <a:blip r:embed="rId4">
            <a:alphaModFix/>
          </a:blip>
          <a:stretch>
            <a:fillRect/>
          </a:stretch>
        </p:blipFill>
        <p:spPr>
          <a:xfrm>
            <a:off x="115774" y="4568875"/>
            <a:ext cx="664566" cy="498425"/>
          </a:xfrm>
          <a:prstGeom prst="rect">
            <a:avLst/>
          </a:prstGeom>
          <a:noFill/>
          <a:ln>
            <a:noFill/>
          </a:ln>
        </p:spPr>
      </p:pic>
      <p:pic>
        <p:nvPicPr>
          <p:cNvPr id="235" name="Google Shape;235;p33"/>
          <p:cNvPicPr preferRelativeResize="0"/>
          <p:nvPr/>
        </p:nvPicPr>
        <p:blipFill>
          <a:blip r:embed="rId5">
            <a:alphaModFix/>
          </a:blip>
          <a:stretch>
            <a:fillRect/>
          </a:stretch>
        </p:blipFill>
        <p:spPr>
          <a:xfrm>
            <a:off x="7333300" y="4645076"/>
            <a:ext cx="1672540" cy="572700"/>
          </a:xfrm>
          <a:prstGeom prst="rect">
            <a:avLst/>
          </a:prstGeom>
          <a:noFill/>
          <a:ln>
            <a:noFill/>
          </a:ln>
        </p:spPr>
      </p:pic>
      <p:sp>
        <p:nvSpPr>
          <p:cNvPr id="236" name="Google Shape;236;p33"/>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Decision Tree Subset by Male</a:t>
            </a:r>
            <a:endParaRPr sz="3000">
              <a:solidFill>
                <a:srgbClr val="1C4587"/>
              </a:solidFill>
              <a:latin typeface="Tahoma"/>
              <a:ea typeface="Tahoma"/>
              <a:cs typeface="Tahoma"/>
              <a:sym typeface="Tahoma"/>
            </a:endParaRPr>
          </a:p>
        </p:txBody>
      </p:sp>
      <p:pic>
        <p:nvPicPr>
          <p:cNvPr id="237" name="Google Shape;237;p33"/>
          <p:cNvPicPr preferRelativeResize="0"/>
          <p:nvPr/>
        </p:nvPicPr>
        <p:blipFill rotWithShape="1">
          <a:blip r:embed="rId6">
            <a:alphaModFix/>
          </a:blip>
          <a:srcRect b="12915" l="17711" r="31247" t="33315"/>
          <a:stretch/>
        </p:blipFill>
        <p:spPr>
          <a:xfrm>
            <a:off x="713275" y="1943100"/>
            <a:ext cx="3730752" cy="2356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34"/>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243" name="Google Shape;243;p34"/>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244" name="Google Shape;244;p34"/>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Random Forest Analysis</a:t>
            </a:r>
            <a:endParaRPr sz="3000">
              <a:solidFill>
                <a:srgbClr val="1C4587"/>
              </a:solidFill>
              <a:latin typeface="Tahoma"/>
              <a:ea typeface="Tahoma"/>
              <a:cs typeface="Tahoma"/>
              <a:sym typeface="Tahoma"/>
            </a:endParaRPr>
          </a:p>
        </p:txBody>
      </p:sp>
      <p:graphicFrame>
        <p:nvGraphicFramePr>
          <p:cNvPr id="245" name="Google Shape;245;p34"/>
          <p:cNvGraphicFramePr/>
          <p:nvPr/>
        </p:nvGraphicFramePr>
        <p:xfrm>
          <a:off x="4626150" y="2215438"/>
          <a:ext cx="3000000" cy="3000000"/>
        </p:xfrm>
        <a:graphic>
          <a:graphicData uri="http://schemas.openxmlformats.org/drawingml/2006/table">
            <a:tbl>
              <a:tblPr>
                <a:noFill/>
                <a:tableStyleId>{94B351C2-6232-49E4-8D0B-CBD8EDE5B5E1}</a:tableStyleId>
              </a:tblPr>
              <a:tblGrid>
                <a:gridCol w="987550"/>
                <a:gridCol w="987550"/>
                <a:gridCol w="987550"/>
                <a:gridCol w="987550"/>
              </a:tblGrid>
              <a:tr h="381000">
                <a:tc>
                  <a:txBody>
                    <a:bodyPr/>
                    <a:lstStyle/>
                    <a:p>
                      <a:pPr indent="0" lvl="0" marL="0" rtl="0" algn="l">
                        <a:spcBef>
                          <a:spcPts val="0"/>
                        </a:spcBef>
                        <a:spcAft>
                          <a:spcPts val="0"/>
                        </a:spcAft>
                        <a:buNone/>
                      </a:pPr>
                      <a:r>
                        <a:rPr b="1" lang="en">
                          <a:solidFill>
                            <a:srgbClr val="134F5C"/>
                          </a:solidFill>
                        </a:rPr>
                        <a:t>Confusion Matrix</a:t>
                      </a:r>
                      <a:endParaRPr b="1">
                        <a:solidFill>
                          <a:srgbClr val="134F5C"/>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DEAD</a:t>
                      </a:r>
                      <a:endParaRPr b="1" sz="1600">
                        <a:solidFill>
                          <a:srgbClr val="666666"/>
                        </a:solidFill>
                        <a:latin typeface="Tahoma"/>
                        <a:ea typeface="Tahoma"/>
                        <a:cs typeface="Tahoma"/>
                        <a:sym typeface="Tahom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LIVE</a:t>
                      </a:r>
                      <a:endParaRPr b="1" sz="1600">
                        <a:solidFill>
                          <a:srgbClr val="666666"/>
                        </a:solidFill>
                        <a:latin typeface="Tahoma"/>
                        <a:ea typeface="Tahoma"/>
                        <a:cs typeface="Tahoma"/>
                        <a:sym typeface="Tahom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CLASS ERROR</a:t>
                      </a:r>
                      <a:endParaRPr b="1" sz="1600">
                        <a:solidFill>
                          <a:srgbClr val="666666"/>
                        </a:solidFill>
                        <a:latin typeface="Tahoma"/>
                        <a:ea typeface="Tahoma"/>
                        <a:cs typeface="Tahoma"/>
                        <a:sym typeface="Tahom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DEAD</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1131</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c>
                  <a:txBody>
                    <a:bodyPr/>
                    <a:lstStyle/>
                    <a:p>
                      <a:pPr indent="0" lvl="0" marL="0" rtl="0" algn="r">
                        <a:lnSpc>
                          <a:spcPct val="115000"/>
                        </a:lnSpc>
                        <a:spcBef>
                          <a:spcPts val="0"/>
                        </a:spcBef>
                        <a:spcAft>
                          <a:spcPts val="0"/>
                        </a:spcAft>
                        <a:buNone/>
                      </a:pPr>
                      <a:r>
                        <a:rPr lang="en" sz="1800"/>
                        <a:t>308</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r">
                        <a:lnSpc>
                          <a:spcPct val="115000"/>
                        </a:lnSpc>
                        <a:spcBef>
                          <a:spcPts val="0"/>
                        </a:spcBef>
                        <a:spcAft>
                          <a:spcPts val="0"/>
                        </a:spcAft>
                        <a:buNone/>
                      </a:pPr>
                      <a:r>
                        <a:rPr lang="en" sz="1800"/>
                        <a:t>0.214</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LIVE</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44</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r">
                        <a:lnSpc>
                          <a:spcPct val="115000"/>
                        </a:lnSpc>
                        <a:spcBef>
                          <a:spcPts val="0"/>
                        </a:spcBef>
                        <a:spcAft>
                          <a:spcPts val="0"/>
                        </a:spcAft>
                        <a:buNone/>
                      </a:pPr>
                      <a:r>
                        <a:rPr lang="en" sz="1800"/>
                        <a:t>1740</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r">
                        <a:lnSpc>
                          <a:spcPct val="115000"/>
                        </a:lnSpc>
                        <a:spcBef>
                          <a:spcPts val="0"/>
                        </a:spcBef>
                        <a:spcAft>
                          <a:spcPts val="0"/>
                        </a:spcAft>
                        <a:buNone/>
                      </a:pPr>
                      <a:r>
                        <a:rPr lang="en" sz="1800"/>
                        <a:t>0.024</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bl>
          </a:graphicData>
        </a:graphic>
      </p:graphicFrame>
      <p:sp>
        <p:nvSpPr>
          <p:cNvPr id="246" name="Google Shape;246;p34"/>
          <p:cNvSpPr txBox="1"/>
          <p:nvPr/>
        </p:nvSpPr>
        <p:spPr>
          <a:xfrm>
            <a:off x="4626150" y="1408525"/>
            <a:ext cx="3436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STRATIFIED BY SEX:MALE</a:t>
            </a:r>
            <a:endParaRPr b="1">
              <a:solidFill>
                <a:srgbClr val="9900FF"/>
              </a:solidFill>
            </a:endParaRPr>
          </a:p>
          <a:p>
            <a:pPr indent="0" lvl="0" marL="0" rtl="0" algn="l">
              <a:spcBef>
                <a:spcPts val="0"/>
              </a:spcBef>
              <a:spcAft>
                <a:spcPts val="0"/>
              </a:spcAft>
              <a:buClr>
                <a:schemeClr val="dk1"/>
              </a:buClr>
              <a:buSzPts val="1100"/>
              <a:buFont typeface="Arial"/>
              <a:buNone/>
            </a:pPr>
            <a:r>
              <a:rPr b="1" lang="en">
                <a:solidFill>
                  <a:srgbClr val="9900FF"/>
                </a:solidFill>
              </a:rPr>
              <a:t>ERROR RATE: 10.9%</a:t>
            </a:r>
            <a:endParaRPr b="1">
              <a:solidFill>
                <a:srgbClr val="9900FF"/>
              </a:solidFill>
            </a:endParaRPr>
          </a:p>
        </p:txBody>
      </p:sp>
      <p:graphicFrame>
        <p:nvGraphicFramePr>
          <p:cNvPr id="247" name="Google Shape;247;p34"/>
          <p:cNvGraphicFramePr/>
          <p:nvPr/>
        </p:nvGraphicFramePr>
        <p:xfrm>
          <a:off x="241175" y="2215450"/>
          <a:ext cx="3000000" cy="3000000"/>
        </p:xfrm>
        <a:graphic>
          <a:graphicData uri="http://schemas.openxmlformats.org/drawingml/2006/table">
            <a:tbl>
              <a:tblPr>
                <a:noFill/>
                <a:tableStyleId>{94B351C2-6232-49E4-8D0B-CBD8EDE5B5E1}</a:tableStyleId>
              </a:tblPr>
              <a:tblGrid>
                <a:gridCol w="987550"/>
                <a:gridCol w="987550"/>
                <a:gridCol w="987550"/>
                <a:gridCol w="987550"/>
              </a:tblGrid>
              <a:tr h="381000">
                <a:tc>
                  <a:txBody>
                    <a:bodyPr/>
                    <a:lstStyle/>
                    <a:p>
                      <a:pPr indent="0" lvl="0" marL="0" rtl="0" algn="l">
                        <a:spcBef>
                          <a:spcPts val="0"/>
                        </a:spcBef>
                        <a:spcAft>
                          <a:spcPts val="0"/>
                        </a:spcAft>
                        <a:buNone/>
                      </a:pPr>
                      <a:r>
                        <a:rPr b="1" lang="en">
                          <a:solidFill>
                            <a:srgbClr val="134F5C"/>
                          </a:solidFill>
                        </a:rPr>
                        <a:t>Confusion Matrix</a:t>
                      </a:r>
                      <a:endParaRPr b="1">
                        <a:solidFill>
                          <a:srgbClr val="134F5C"/>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DEAD</a:t>
                      </a:r>
                      <a:endParaRPr b="1" sz="1600">
                        <a:solidFill>
                          <a:srgbClr val="666666"/>
                        </a:solidFill>
                        <a:latin typeface="Tahoma"/>
                        <a:ea typeface="Tahoma"/>
                        <a:cs typeface="Tahoma"/>
                        <a:sym typeface="Tahom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LIVE</a:t>
                      </a:r>
                      <a:endParaRPr b="1" sz="1600">
                        <a:solidFill>
                          <a:srgbClr val="666666"/>
                        </a:solidFill>
                        <a:latin typeface="Tahoma"/>
                        <a:ea typeface="Tahoma"/>
                        <a:cs typeface="Tahoma"/>
                        <a:sym typeface="Tahom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CLASS ERROR</a:t>
                      </a:r>
                      <a:endParaRPr b="1" sz="1600">
                        <a:solidFill>
                          <a:srgbClr val="666666"/>
                        </a:solidFill>
                        <a:latin typeface="Tahoma"/>
                        <a:ea typeface="Tahoma"/>
                        <a:cs typeface="Tahoma"/>
                        <a:sym typeface="Tahom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DEAD</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800"/>
                        <a:t>377</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c>
                  <a:txBody>
                    <a:bodyPr/>
                    <a:lstStyle/>
                    <a:p>
                      <a:pPr indent="0" lvl="0" marL="0" rtl="0" algn="r">
                        <a:lnSpc>
                          <a:spcPct val="115000"/>
                        </a:lnSpc>
                        <a:spcBef>
                          <a:spcPts val="0"/>
                        </a:spcBef>
                        <a:spcAft>
                          <a:spcPts val="0"/>
                        </a:spcAft>
                        <a:buNone/>
                      </a:pPr>
                      <a:r>
                        <a:rPr lang="en" sz="1800"/>
                        <a:t>164</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r">
                        <a:lnSpc>
                          <a:spcPct val="115000"/>
                        </a:lnSpc>
                        <a:spcBef>
                          <a:spcPts val="0"/>
                        </a:spcBef>
                        <a:spcAft>
                          <a:spcPts val="0"/>
                        </a:spcAft>
                        <a:buNone/>
                      </a:pPr>
                      <a:r>
                        <a:rPr lang="en" sz="1800"/>
                        <a:t>0.303</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0" lvl="0" marL="0" rtl="0" algn="l">
                        <a:lnSpc>
                          <a:spcPct val="115000"/>
                        </a:lnSpc>
                        <a:spcBef>
                          <a:spcPts val="0"/>
                        </a:spcBef>
                        <a:spcAft>
                          <a:spcPts val="0"/>
                        </a:spcAft>
                        <a:buNone/>
                      </a:pPr>
                      <a:r>
                        <a:rPr b="1" lang="en" sz="1600">
                          <a:solidFill>
                            <a:srgbClr val="666666"/>
                          </a:solidFill>
                          <a:latin typeface="Tahoma"/>
                          <a:ea typeface="Tahoma"/>
                          <a:cs typeface="Tahoma"/>
                          <a:sym typeface="Tahoma"/>
                        </a:rPr>
                        <a:t>LIVE</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18</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r">
                        <a:lnSpc>
                          <a:spcPct val="115000"/>
                        </a:lnSpc>
                        <a:spcBef>
                          <a:spcPts val="0"/>
                        </a:spcBef>
                        <a:spcAft>
                          <a:spcPts val="0"/>
                        </a:spcAft>
                        <a:buNone/>
                      </a:pPr>
                      <a:r>
                        <a:rPr lang="en" sz="1800"/>
                        <a:t>674</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r">
                        <a:lnSpc>
                          <a:spcPct val="115000"/>
                        </a:lnSpc>
                        <a:spcBef>
                          <a:spcPts val="0"/>
                        </a:spcBef>
                        <a:spcAft>
                          <a:spcPts val="0"/>
                        </a:spcAft>
                        <a:buNone/>
                      </a:pPr>
                      <a:r>
                        <a:rPr lang="en" sz="1800"/>
                        <a:t>0.026</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bl>
          </a:graphicData>
        </a:graphic>
      </p:graphicFrame>
      <p:sp>
        <p:nvSpPr>
          <p:cNvPr id="248" name="Google Shape;248;p34"/>
          <p:cNvSpPr txBox="1"/>
          <p:nvPr/>
        </p:nvSpPr>
        <p:spPr>
          <a:xfrm>
            <a:off x="236575" y="1479000"/>
            <a:ext cx="3436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STRATIFIED BY SEX:FEMALE</a:t>
            </a:r>
            <a:endParaRPr b="1">
              <a:solidFill>
                <a:srgbClr val="FF0000"/>
              </a:solidFill>
            </a:endParaRPr>
          </a:p>
          <a:p>
            <a:pPr indent="0" lvl="0" marL="0" rtl="0" algn="l">
              <a:spcBef>
                <a:spcPts val="0"/>
              </a:spcBef>
              <a:spcAft>
                <a:spcPts val="0"/>
              </a:spcAft>
              <a:buClr>
                <a:schemeClr val="dk1"/>
              </a:buClr>
              <a:buSzPts val="1100"/>
              <a:buFont typeface="Arial"/>
              <a:buNone/>
            </a:pPr>
            <a:r>
              <a:rPr b="1" lang="en">
                <a:solidFill>
                  <a:srgbClr val="FF0000"/>
                </a:solidFill>
              </a:rPr>
              <a:t>ERROR RATE: 14.8%</a:t>
            </a:r>
            <a:endParaRPr b="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235500" y="199275"/>
            <a:ext cx="8520600" cy="10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Key Takeaways for Decision Trees</a:t>
            </a:r>
            <a:endParaRPr b="1" sz="3000">
              <a:solidFill>
                <a:srgbClr val="1C4587"/>
              </a:solidFill>
              <a:latin typeface="Tahoma"/>
              <a:ea typeface="Tahoma"/>
              <a:cs typeface="Tahoma"/>
              <a:sym typeface="Tahoma"/>
            </a:endParaRPr>
          </a:p>
        </p:txBody>
      </p:sp>
      <p:sp>
        <p:nvSpPr>
          <p:cNvPr id="254" name="Google Shape;254;p35"/>
          <p:cNvSpPr txBox="1"/>
          <p:nvPr>
            <p:ph idx="1" type="body"/>
          </p:nvPr>
        </p:nvSpPr>
        <p:spPr>
          <a:xfrm>
            <a:off x="311700" y="1356200"/>
            <a:ext cx="8520600" cy="3033900"/>
          </a:xfrm>
          <a:prstGeom prst="rect">
            <a:avLst/>
          </a:prstGeom>
        </p:spPr>
        <p:txBody>
          <a:bodyPr anchorCtr="0" anchor="t" bIns="91425" lIns="91425" spcFirstLastPara="1" rIns="91425" wrap="square" tIns="91425">
            <a:noAutofit/>
          </a:bodyPr>
          <a:lstStyle/>
          <a:p>
            <a:pPr indent="0" lvl="0" marL="0" marR="0" rtl="0" algn="l">
              <a:lnSpc>
                <a:spcPct val="116000"/>
              </a:lnSpc>
              <a:spcBef>
                <a:spcPts val="0"/>
              </a:spcBef>
              <a:spcAft>
                <a:spcPts val="0"/>
              </a:spcAft>
              <a:buNone/>
            </a:pPr>
            <a:r>
              <a:rPr lang="en" sz="2000">
                <a:latin typeface="Tahoma"/>
                <a:ea typeface="Tahoma"/>
                <a:cs typeface="Tahoma"/>
                <a:sym typeface="Tahoma"/>
              </a:rPr>
              <a:t>Based on subsetting using the BIC Analysis </a:t>
            </a:r>
            <a:endParaRPr sz="2000">
              <a:latin typeface="Tahoma"/>
              <a:ea typeface="Tahoma"/>
              <a:cs typeface="Tahoma"/>
              <a:sym typeface="Tahoma"/>
            </a:endParaRPr>
          </a:p>
          <a:p>
            <a:pPr indent="-355600" lvl="0" marL="457200" rtl="0" algn="l">
              <a:lnSpc>
                <a:spcPct val="116000"/>
              </a:lnSpc>
              <a:spcBef>
                <a:spcPts val="0"/>
              </a:spcBef>
              <a:spcAft>
                <a:spcPts val="0"/>
              </a:spcAft>
              <a:buSzPts val="2000"/>
              <a:buFont typeface="Tahoma"/>
              <a:buChar char="●"/>
            </a:pPr>
            <a:r>
              <a:rPr lang="en" sz="2000">
                <a:latin typeface="Tahoma"/>
                <a:ea typeface="Tahoma"/>
                <a:cs typeface="Tahoma"/>
                <a:sym typeface="Tahoma"/>
              </a:rPr>
              <a:t>Decision Tree analysis females: Hospitalization and Angina are the most significant features </a:t>
            </a:r>
            <a:endParaRPr sz="2000">
              <a:latin typeface="Tahoma"/>
              <a:ea typeface="Tahoma"/>
              <a:cs typeface="Tahoma"/>
              <a:sym typeface="Tahoma"/>
            </a:endParaRPr>
          </a:p>
          <a:p>
            <a:pPr indent="-355600" lvl="0" marL="457200" marR="0" rtl="0" algn="l">
              <a:lnSpc>
                <a:spcPct val="116000"/>
              </a:lnSpc>
              <a:spcBef>
                <a:spcPts val="0"/>
              </a:spcBef>
              <a:spcAft>
                <a:spcPts val="0"/>
              </a:spcAft>
              <a:buSzPts val="2000"/>
              <a:buFont typeface="Tahoma"/>
              <a:buChar char="●"/>
            </a:pPr>
            <a:r>
              <a:rPr lang="en" sz="2000">
                <a:latin typeface="Tahoma"/>
                <a:ea typeface="Tahoma"/>
                <a:cs typeface="Tahoma"/>
                <a:sym typeface="Tahoma"/>
              </a:rPr>
              <a:t>Decision Tree analysis males: Hospitalization and High Blood Pressure are the most significant for males.</a:t>
            </a:r>
            <a:endParaRPr sz="2000">
              <a:latin typeface="Tahoma"/>
              <a:ea typeface="Tahoma"/>
              <a:cs typeface="Tahoma"/>
              <a:sym typeface="Tahoma"/>
            </a:endParaRPr>
          </a:p>
          <a:p>
            <a:pPr indent="-355600" lvl="0" marL="457200" marR="0" rtl="0" algn="l">
              <a:lnSpc>
                <a:spcPct val="116000"/>
              </a:lnSpc>
              <a:spcBef>
                <a:spcPts val="0"/>
              </a:spcBef>
              <a:spcAft>
                <a:spcPts val="0"/>
              </a:spcAft>
              <a:buSzPts val="2000"/>
              <a:buFont typeface="Tahoma"/>
              <a:buChar char="●"/>
            </a:pPr>
            <a:r>
              <a:rPr lang="en" sz="2000">
                <a:latin typeface="Tahoma"/>
                <a:ea typeface="Tahoma"/>
                <a:cs typeface="Tahoma"/>
                <a:sym typeface="Tahoma"/>
              </a:rPr>
              <a:t>Without feature selection it is seen that hospitalization and high blood pressure are the most significant for females. </a:t>
            </a:r>
            <a:endParaRPr sz="2000">
              <a:latin typeface="Tahoma"/>
              <a:ea typeface="Tahoma"/>
              <a:cs typeface="Tahoma"/>
              <a:sym typeface="Tahoma"/>
            </a:endParaRPr>
          </a:p>
          <a:p>
            <a:pPr indent="-355600" lvl="0" marL="457200" marR="0" rtl="0" algn="l">
              <a:lnSpc>
                <a:spcPct val="116000"/>
              </a:lnSpc>
              <a:spcBef>
                <a:spcPts val="0"/>
              </a:spcBef>
              <a:spcAft>
                <a:spcPts val="0"/>
              </a:spcAft>
              <a:buSzPts val="2000"/>
              <a:buFont typeface="Tahoma"/>
              <a:buChar char="●"/>
            </a:pPr>
            <a:r>
              <a:rPr lang="en" sz="2000">
                <a:latin typeface="Tahoma"/>
                <a:ea typeface="Tahoma"/>
                <a:cs typeface="Tahoma"/>
                <a:sym typeface="Tahoma"/>
              </a:rPr>
              <a:t>Without feature selection it is seen that hospitalization, age at onset, diabetes and high blood pressure are the most significant for males.</a:t>
            </a:r>
            <a:endParaRPr sz="2000">
              <a:latin typeface="Tahoma"/>
              <a:ea typeface="Tahoma"/>
              <a:cs typeface="Tahoma"/>
              <a:sym typeface="Tahoma"/>
            </a:endParaRPr>
          </a:p>
        </p:txBody>
      </p:sp>
      <p:pic>
        <p:nvPicPr>
          <p:cNvPr id="255" name="Google Shape;255;p35"/>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256" name="Google Shape;256;p35"/>
          <p:cNvPicPr preferRelativeResize="0"/>
          <p:nvPr/>
        </p:nvPicPr>
        <p:blipFill>
          <a:blip r:embed="rId4">
            <a:alphaModFix/>
          </a:blip>
          <a:stretch>
            <a:fillRect/>
          </a:stretch>
        </p:blipFill>
        <p:spPr>
          <a:xfrm>
            <a:off x="7333300" y="4645076"/>
            <a:ext cx="1672540"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36"/>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262" name="Google Shape;262;p36"/>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263" name="Google Shape;263;p36"/>
          <p:cNvSpPr txBox="1"/>
          <p:nvPr>
            <p:ph type="title"/>
          </p:nvPr>
        </p:nvSpPr>
        <p:spPr>
          <a:xfrm>
            <a:off x="236574" y="24007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Final Key Conclusions</a:t>
            </a:r>
            <a:endParaRPr sz="3000">
              <a:solidFill>
                <a:srgbClr val="1C4587"/>
              </a:solidFill>
              <a:latin typeface="Tahoma"/>
              <a:ea typeface="Tahoma"/>
              <a:cs typeface="Tahoma"/>
              <a:sym typeface="Tahoma"/>
            </a:endParaRPr>
          </a:p>
        </p:txBody>
      </p:sp>
      <p:sp>
        <p:nvSpPr>
          <p:cNvPr id="264" name="Google Shape;264;p36"/>
          <p:cNvSpPr txBox="1"/>
          <p:nvPr>
            <p:ph idx="1" type="body"/>
          </p:nvPr>
        </p:nvSpPr>
        <p:spPr>
          <a:xfrm>
            <a:off x="311700" y="903564"/>
            <a:ext cx="8520600" cy="3266100"/>
          </a:xfrm>
          <a:prstGeom prst="rect">
            <a:avLst/>
          </a:prstGeom>
        </p:spPr>
        <p:txBody>
          <a:bodyPr anchorCtr="0" anchor="t" bIns="91425" lIns="91425" spcFirstLastPara="1" rIns="91425" wrap="square" tIns="91425">
            <a:noAutofit/>
          </a:bodyPr>
          <a:lstStyle/>
          <a:p>
            <a:pPr indent="-368300" lvl="0" marL="457200" marR="0" rtl="0" algn="l">
              <a:lnSpc>
                <a:spcPct val="116000"/>
              </a:lnSpc>
              <a:spcBef>
                <a:spcPts val="0"/>
              </a:spcBef>
              <a:spcAft>
                <a:spcPts val="0"/>
              </a:spcAft>
              <a:buSzPts val="2200"/>
              <a:buFont typeface="Tahoma"/>
              <a:buChar char="●"/>
            </a:pPr>
            <a:r>
              <a:rPr lang="en" sz="2200">
                <a:latin typeface="Tahoma"/>
                <a:ea typeface="Tahoma"/>
                <a:cs typeface="Tahoma"/>
                <a:sym typeface="Tahoma"/>
              </a:rPr>
              <a:t>Full model does not fit the data very well</a:t>
            </a:r>
            <a:endParaRPr sz="2200">
              <a:latin typeface="Tahoma"/>
              <a:ea typeface="Tahoma"/>
              <a:cs typeface="Tahoma"/>
              <a:sym typeface="Tahoma"/>
            </a:endParaRPr>
          </a:p>
          <a:p>
            <a:pPr indent="-368300" lvl="0" marL="457200" rtl="0" algn="l">
              <a:lnSpc>
                <a:spcPct val="116000"/>
              </a:lnSpc>
              <a:spcBef>
                <a:spcPts val="0"/>
              </a:spcBef>
              <a:spcAft>
                <a:spcPts val="0"/>
              </a:spcAft>
              <a:buSzPts val="2200"/>
              <a:buFont typeface="Tahoma"/>
              <a:buChar char="●"/>
            </a:pPr>
            <a:r>
              <a:rPr lang="en" sz="2200">
                <a:latin typeface="Tahoma"/>
                <a:ea typeface="Tahoma"/>
                <a:cs typeface="Tahoma"/>
                <a:sym typeface="Tahoma"/>
              </a:rPr>
              <a:t>Hospitalization status was the strongest predictor of cardiovascular mortality</a:t>
            </a:r>
            <a:endParaRPr sz="2200">
              <a:latin typeface="Tahoma"/>
              <a:ea typeface="Tahoma"/>
              <a:cs typeface="Tahoma"/>
              <a:sym typeface="Tahoma"/>
            </a:endParaRPr>
          </a:p>
          <a:p>
            <a:pPr indent="-368300" lvl="0" marL="457200" rtl="0" algn="l">
              <a:lnSpc>
                <a:spcPct val="116000"/>
              </a:lnSpc>
              <a:spcBef>
                <a:spcPts val="0"/>
              </a:spcBef>
              <a:spcAft>
                <a:spcPts val="0"/>
              </a:spcAft>
              <a:buSzPts val="2200"/>
              <a:buFont typeface="Tahoma"/>
              <a:buChar char="●"/>
            </a:pPr>
            <a:r>
              <a:rPr lang="en" sz="2200">
                <a:latin typeface="Tahoma"/>
                <a:ea typeface="Tahoma"/>
                <a:cs typeface="Tahoma"/>
                <a:sym typeface="Tahoma"/>
              </a:rPr>
              <a:t>Analysis would have been more robust if quantitative variables were collected </a:t>
            </a:r>
            <a:endParaRPr sz="2200">
              <a:latin typeface="Tahoma"/>
              <a:ea typeface="Tahoma"/>
              <a:cs typeface="Tahoma"/>
              <a:sym typeface="Tahoma"/>
            </a:endParaRPr>
          </a:p>
          <a:p>
            <a:pPr indent="-368300" lvl="0" marL="457200" marR="0" rtl="0" algn="l">
              <a:lnSpc>
                <a:spcPct val="116000"/>
              </a:lnSpc>
              <a:spcBef>
                <a:spcPts val="0"/>
              </a:spcBef>
              <a:spcAft>
                <a:spcPts val="0"/>
              </a:spcAft>
              <a:buSzPts val="2200"/>
              <a:buFont typeface="Tahoma"/>
              <a:buChar char="●"/>
            </a:pPr>
            <a:r>
              <a:rPr lang="en" sz="2200">
                <a:latin typeface="Tahoma"/>
                <a:ea typeface="Tahoma"/>
                <a:cs typeface="Tahoma"/>
                <a:sym typeface="Tahoma"/>
              </a:rPr>
              <a:t>Study validity</a:t>
            </a:r>
            <a:endParaRPr sz="2200">
              <a:latin typeface="Tahoma"/>
              <a:ea typeface="Tahoma"/>
              <a:cs typeface="Tahoma"/>
              <a:sym typeface="Tahoma"/>
            </a:endParaRPr>
          </a:p>
          <a:p>
            <a:pPr indent="-368300" lvl="1" marL="914400" marR="0" rtl="0" algn="l">
              <a:lnSpc>
                <a:spcPct val="116000"/>
              </a:lnSpc>
              <a:spcBef>
                <a:spcPts val="0"/>
              </a:spcBef>
              <a:spcAft>
                <a:spcPts val="0"/>
              </a:spcAft>
              <a:buSzPts val="2200"/>
              <a:buFont typeface="Tahoma"/>
              <a:buChar char="○"/>
            </a:pPr>
            <a:r>
              <a:rPr lang="en" sz="2200">
                <a:latin typeface="Tahoma"/>
                <a:ea typeface="Tahoma"/>
                <a:cs typeface="Tahoma"/>
                <a:sym typeface="Tahoma"/>
              </a:rPr>
              <a:t>Moderate internal validity: + strong sampling methods, - high rate of missing values </a:t>
            </a:r>
            <a:endParaRPr sz="2200">
              <a:latin typeface="Tahoma"/>
              <a:ea typeface="Tahoma"/>
              <a:cs typeface="Tahoma"/>
              <a:sym typeface="Tahoma"/>
            </a:endParaRPr>
          </a:p>
          <a:p>
            <a:pPr indent="-368300" lvl="1" marL="914400" marR="0" rtl="0" algn="l">
              <a:lnSpc>
                <a:spcPct val="116000"/>
              </a:lnSpc>
              <a:spcBef>
                <a:spcPts val="0"/>
              </a:spcBef>
              <a:spcAft>
                <a:spcPts val="0"/>
              </a:spcAft>
              <a:buSzPts val="2200"/>
              <a:buFont typeface="Tahoma"/>
              <a:buChar char="○"/>
            </a:pPr>
            <a:r>
              <a:rPr lang="en" sz="2200">
                <a:latin typeface="Tahoma"/>
                <a:ea typeface="Tahoma"/>
                <a:cs typeface="Tahoma"/>
                <a:sym typeface="Tahoma"/>
              </a:rPr>
              <a:t>Moderate external validity: representative to a European male population</a:t>
            </a:r>
            <a:endParaRPr sz="2200">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912800"/>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ahoma"/>
              <a:buChar char="●"/>
            </a:pPr>
            <a:r>
              <a:rPr lang="en" sz="2400">
                <a:latin typeface="Tahoma"/>
                <a:ea typeface="Tahoma"/>
                <a:cs typeface="Tahoma"/>
                <a:sym typeface="Tahoma"/>
              </a:rPr>
              <a:t>This project drew on individuals almost exclusively from Europe and North America.</a:t>
            </a:r>
            <a:endParaRPr sz="2400">
              <a:latin typeface="Tahoma"/>
              <a:ea typeface="Tahoma"/>
              <a:cs typeface="Tahoma"/>
              <a:sym typeface="Tahoma"/>
            </a:endParaRPr>
          </a:p>
          <a:p>
            <a:pPr indent="-381000" lvl="0" marL="457200" rtl="0" algn="l">
              <a:spcBef>
                <a:spcPts val="0"/>
              </a:spcBef>
              <a:spcAft>
                <a:spcPts val="0"/>
              </a:spcAft>
              <a:buSzPts val="2400"/>
              <a:buFont typeface="Tahoma"/>
              <a:buChar char="●"/>
            </a:pPr>
            <a:r>
              <a:rPr lang="en" sz="2400">
                <a:latin typeface="Tahoma"/>
                <a:ea typeface="Tahoma"/>
                <a:cs typeface="Tahoma"/>
                <a:sym typeface="Tahoma"/>
              </a:rPr>
              <a:t>The data is heavily skewed toward men. However according to the WHO of the 17.9 million annual </a:t>
            </a:r>
            <a:r>
              <a:rPr lang="en" sz="2400">
                <a:latin typeface="Tahoma"/>
                <a:ea typeface="Tahoma"/>
                <a:cs typeface="Tahoma"/>
                <a:sym typeface="Tahoma"/>
              </a:rPr>
              <a:t>cardiovascular</a:t>
            </a:r>
            <a:r>
              <a:rPr lang="en" sz="2400">
                <a:latin typeface="Tahoma"/>
                <a:ea typeface="Tahoma"/>
                <a:cs typeface="Tahoma"/>
                <a:sym typeface="Tahoma"/>
              </a:rPr>
              <a:t> deaths more than half are women. </a:t>
            </a:r>
            <a:endParaRPr sz="2400">
              <a:latin typeface="Tahoma"/>
              <a:ea typeface="Tahoma"/>
              <a:cs typeface="Tahoma"/>
              <a:sym typeface="Tahoma"/>
            </a:endParaRPr>
          </a:p>
        </p:txBody>
      </p:sp>
      <p:pic>
        <p:nvPicPr>
          <p:cNvPr id="73" name="Google Shape;73;p15"/>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74" name="Google Shape;74;p15"/>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75" name="Google Shape;75;p15"/>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Monica Dataset Methodology</a:t>
            </a:r>
            <a:endParaRPr sz="3000">
              <a:solidFill>
                <a:srgbClr val="1C4587"/>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81" name="Google Shape;81;p16"/>
          <p:cNvPicPr preferRelativeResize="0"/>
          <p:nvPr/>
        </p:nvPicPr>
        <p:blipFill>
          <a:blip r:embed="rId4">
            <a:alphaModFix/>
          </a:blip>
          <a:stretch>
            <a:fillRect/>
          </a:stretch>
        </p:blipFill>
        <p:spPr>
          <a:xfrm>
            <a:off x="7333300" y="4645075"/>
            <a:ext cx="1672540" cy="572700"/>
          </a:xfrm>
          <a:prstGeom prst="rect">
            <a:avLst/>
          </a:prstGeom>
          <a:noFill/>
          <a:ln>
            <a:noFill/>
          </a:ln>
        </p:spPr>
      </p:pic>
      <p:sp>
        <p:nvSpPr>
          <p:cNvPr id="82" name="Google Shape;82;p16"/>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The Dataset - Categorical Variables</a:t>
            </a:r>
            <a:endParaRPr sz="3000">
              <a:solidFill>
                <a:srgbClr val="1C4587"/>
              </a:solidFill>
              <a:latin typeface="Tahoma"/>
              <a:ea typeface="Tahoma"/>
              <a:cs typeface="Tahoma"/>
              <a:sym typeface="Tahoma"/>
            </a:endParaRPr>
          </a:p>
        </p:txBody>
      </p:sp>
      <p:graphicFrame>
        <p:nvGraphicFramePr>
          <p:cNvPr id="83" name="Google Shape;83;p16"/>
          <p:cNvGraphicFramePr/>
          <p:nvPr/>
        </p:nvGraphicFramePr>
        <p:xfrm>
          <a:off x="1251213" y="812750"/>
          <a:ext cx="3000000" cy="3000000"/>
        </p:xfrm>
        <a:graphic>
          <a:graphicData uri="http://schemas.openxmlformats.org/drawingml/2006/table">
            <a:tbl>
              <a:tblPr>
                <a:noFill/>
                <a:tableStyleId>{C1E4CBD7-04AD-47B8-9DFD-E8DF403A6370}</a:tableStyleId>
              </a:tblPr>
              <a:tblGrid>
                <a:gridCol w="2159900"/>
                <a:gridCol w="1133525"/>
                <a:gridCol w="1079975"/>
                <a:gridCol w="1079975"/>
                <a:gridCol w="1037925"/>
              </a:tblGrid>
              <a:tr h="286200">
                <a:tc>
                  <a:txBody>
                    <a:bodyPr/>
                    <a:lstStyle/>
                    <a:p>
                      <a:pPr indent="0" lvl="0" marL="0" rtl="0" algn="l">
                        <a:spcBef>
                          <a:spcPts val="0"/>
                        </a:spcBef>
                        <a:spcAft>
                          <a:spcPts val="0"/>
                        </a:spcAft>
                        <a:buNone/>
                      </a:pPr>
                      <a:r>
                        <a:rPr b="1" lang="en" sz="900">
                          <a:solidFill>
                            <a:srgbClr val="FFFFFF"/>
                          </a:solidFill>
                        </a:rPr>
                        <a:t>Variable   (n = 6,367)</a:t>
                      </a:r>
                      <a:endParaRPr b="1" sz="900">
                        <a:solidFill>
                          <a:srgbClr val="FFFFFF"/>
                        </a:solidFill>
                      </a:endParaRPr>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Male</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Female</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Not Known</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A6A6A6"/>
                          </a:solidFill>
                        </a:rPr>
                        <a:t>Column1</a:t>
                      </a:r>
                      <a:endParaRPr b="1" sz="900">
                        <a:solidFill>
                          <a:srgbClr val="A6A6A6"/>
                        </a:solidFill>
                      </a:endParaRPr>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r>
              <a:tr h="286200">
                <a:tc>
                  <a:txBody>
                    <a:bodyPr/>
                    <a:lstStyle/>
                    <a:p>
                      <a:pPr indent="0" lvl="0" marL="0" rtl="0" algn="l">
                        <a:spcBef>
                          <a:spcPts val="0"/>
                        </a:spcBef>
                        <a:spcAft>
                          <a:spcPts val="0"/>
                        </a:spcAft>
                        <a:buNone/>
                      </a:pPr>
                      <a:r>
                        <a:rPr lang="en" sz="900"/>
                        <a:t>Sex</a:t>
                      </a:r>
                      <a:endParaRPr sz="9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4,605 (72.3%)</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1,762</a:t>
                      </a:r>
                      <a:r>
                        <a:rPr lang="en" sz="900"/>
                        <a:t> (27.77%)</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0</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t/>
                      </a:r>
                      <a:endParaRPr sz="9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r>
              <a:tr h="286200">
                <a:tc>
                  <a:txBody>
                    <a:bodyPr/>
                    <a:lstStyle/>
                    <a:p>
                      <a:pPr indent="0" lvl="0" marL="0" rtl="0" algn="l">
                        <a:spcBef>
                          <a:spcPts val="0"/>
                        </a:spcBef>
                        <a:spcAft>
                          <a:spcPts val="0"/>
                        </a:spcAft>
                        <a:buNone/>
                      </a:pPr>
                      <a:r>
                        <a:rPr b="1" lang="en" sz="900">
                          <a:solidFill>
                            <a:srgbClr val="A6A6A6"/>
                          </a:solidFill>
                        </a:rPr>
                        <a:t>Column1</a:t>
                      </a:r>
                      <a:endParaRPr b="1" sz="900">
                        <a:solidFill>
                          <a:srgbClr val="A6A6A6"/>
                        </a:solidFill>
                      </a:endParaRPr>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Yes</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No</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Not Known</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A6A6A6"/>
                          </a:solidFill>
                        </a:rPr>
                        <a:t>Column2</a:t>
                      </a:r>
                      <a:endParaRPr b="1" sz="900">
                        <a:solidFill>
                          <a:srgbClr val="A6A6A6"/>
                        </a:solidFill>
                      </a:endParaRPr>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r>
              <a:tr h="286200">
                <a:tc>
                  <a:txBody>
                    <a:bodyPr/>
                    <a:lstStyle/>
                    <a:p>
                      <a:pPr indent="0" lvl="0" marL="0" rtl="0" algn="l">
                        <a:spcBef>
                          <a:spcPts val="0"/>
                        </a:spcBef>
                        <a:spcAft>
                          <a:spcPts val="0"/>
                        </a:spcAft>
                        <a:buNone/>
                      </a:pPr>
                      <a:r>
                        <a:rPr b="1" lang="en" sz="1000"/>
                        <a:t>High Cholesterol</a:t>
                      </a:r>
                      <a:endParaRPr b="1" sz="10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b="1" lang="en" sz="1000"/>
                        <a:t> 1,840 (28.9%) </a:t>
                      </a:r>
                      <a:endParaRPr b="1"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b="1" lang="en" sz="1000"/>
                        <a:t> 3,294 (51.7%) </a:t>
                      </a:r>
                      <a:endParaRPr b="1"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b="1" lang="en" sz="1000"/>
                        <a:t>1,233 (19.4%)</a:t>
                      </a:r>
                      <a:endParaRPr b="1"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t/>
                      </a:r>
                      <a:endParaRPr b="1" sz="10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r>
              <a:tr h="286200">
                <a:tc>
                  <a:txBody>
                    <a:bodyPr/>
                    <a:lstStyle/>
                    <a:p>
                      <a:pPr indent="0" lvl="0" marL="0" rtl="0" algn="l">
                        <a:spcBef>
                          <a:spcPts val="0"/>
                        </a:spcBef>
                        <a:spcAft>
                          <a:spcPts val="0"/>
                        </a:spcAft>
                        <a:buNone/>
                      </a:pPr>
                      <a:r>
                        <a:rPr b="1" lang="en" sz="1000"/>
                        <a:t>Angina</a:t>
                      </a:r>
                      <a:endParaRPr b="1" sz="10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b="1" lang="en" sz="1000"/>
                        <a:t> 1,919 (30.1%)  </a:t>
                      </a:r>
                      <a:endParaRPr b="1"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b="1" lang="en" sz="1000"/>
                        <a:t> 3,473 (54.6%) </a:t>
                      </a:r>
                      <a:endParaRPr b="1"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b="1" lang="en" sz="1000"/>
                        <a:t>975 (15.3%)</a:t>
                      </a:r>
                      <a:endParaRPr b="1"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r>
              <a:tr h="286200">
                <a:tc>
                  <a:txBody>
                    <a:bodyPr/>
                    <a:lstStyle/>
                    <a:p>
                      <a:pPr indent="0" lvl="0" marL="0" rtl="0" algn="l">
                        <a:spcBef>
                          <a:spcPts val="0"/>
                        </a:spcBef>
                        <a:spcAft>
                          <a:spcPts val="0"/>
                        </a:spcAft>
                        <a:buNone/>
                      </a:pPr>
                      <a:r>
                        <a:rPr lang="en" sz="900"/>
                        <a:t>High Blood Pressure</a:t>
                      </a:r>
                      <a:endParaRPr sz="9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 2,877 (45.2%) </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 2,542 (39.9%) </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948 (14.9%)</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t/>
                      </a:r>
                      <a:endParaRPr sz="9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r>
              <a:tr h="286200">
                <a:tc>
                  <a:txBody>
                    <a:bodyPr/>
                    <a:lstStyle/>
                    <a:p>
                      <a:pPr indent="0" lvl="0" marL="0" rtl="0" algn="l">
                        <a:spcBef>
                          <a:spcPts val="0"/>
                        </a:spcBef>
                        <a:spcAft>
                          <a:spcPts val="0"/>
                        </a:spcAft>
                        <a:buNone/>
                      </a:pPr>
                      <a:r>
                        <a:rPr lang="en" sz="900"/>
                        <a:t>Stroke</a:t>
                      </a:r>
                      <a:endParaRPr sz="9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lang="en" sz="900"/>
                        <a:t> 560 (8.8%) </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lang="en" sz="900"/>
                        <a:t> 4,881 (76.7%) </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lang="en" sz="900"/>
                        <a:t>926 (14.5%)</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r>
              <a:tr h="286200">
                <a:tc>
                  <a:txBody>
                    <a:bodyPr/>
                    <a:lstStyle/>
                    <a:p>
                      <a:pPr indent="0" lvl="0" marL="0" rtl="0" algn="l">
                        <a:spcBef>
                          <a:spcPts val="0"/>
                        </a:spcBef>
                        <a:spcAft>
                          <a:spcPts val="0"/>
                        </a:spcAft>
                        <a:buNone/>
                      </a:pPr>
                      <a:r>
                        <a:rPr lang="en" sz="900"/>
                        <a:t>Diabetes</a:t>
                      </a:r>
                      <a:endParaRPr sz="9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 818 (12.9%) </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 4,664 (73.3%) </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900"/>
                        <a:t>885 (13.9%)</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t/>
                      </a:r>
                      <a:endParaRPr sz="9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r>
              <a:tr h="286200">
                <a:tc>
                  <a:txBody>
                    <a:bodyPr/>
                    <a:lstStyle/>
                    <a:p>
                      <a:pPr indent="0" lvl="0" marL="0" rtl="0" algn="l">
                        <a:spcBef>
                          <a:spcPts val="0"/>
                        </a:spcBef>
                        <a:spcAft>
                          <a:spcPts val="0"/>
                        </a:spcAft>
                        <a:buNone/>
                      </a:pPr>
                      <a:r>
                        <a:rPr lang="en" sz="900"/>
                        <a:t>Previous Myocardial Infarction</a:t>
                      </a:r>
                      <a:endParaRPr sz="9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lang="en" sz="900"/>
                        <a:t> 1,511 (23.7%) </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lang="en" sz="900"/>
                        <a:t> 4,211 (64.7%) </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rPr lang="en" sz="900"/>
                        <a:t>734 (11.5%)</a:t>
                      </a:r>
                      <a:endParaRPr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tcPr>
                </a:tc>
              </a:tr>
              <a:tr h="286200">
                <a:tc>
                  <a:txBody>
                    <a:bodyPr/>
                    <a:lstStyle/>
                    <a:p>
                      <a:pPr indent="0" lvl="0" marL="0" rtl="0" algn="l">
                        <a:spcBef>
                          <a:spcPts val="0"/>
                        </a:spcBef>
                        <a:spcAft>
                          <a:spcPts val="0"/>
                        </a:spcAft>
                        <a:buNone/>
                      </a:pPr>
                      <a:r>
                        <a:rPr b="1" lang="en" sz="900"/>
                        <a:t>Hospitalization</a:t>
                      </a:r>
                      <a:endParaRPr b="1" sz="9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b="1" lang="en" sz="900"/>
                        <a:t> 4,442 (69.8%) </a:t>
                      </a:r>
                      <a:endParaRPr b="1"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b="1" lang="en" sz="900"/>
                        <a:t> 1,925 (30.2%) </a:t>
                      </a:r>
                      <a:endParaRPr b="1"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b="1" lang="en" sz="900"/>
                        <a:t>0</a:t>
                      </a:r>
                      <a:endParaRPr b="1" sz="9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t/>
                      </a:r>
                      <a:endParaRPr b="1" sz="9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r>
              <a:tr h="286200">
                <a:tc>
                  <a:txBody>
                    <a:bodyPr/>
                    <a:lstStyle/>
                    <a:p>
                      <a:pPr indent="0" lvl="0" marL="0" rtl="0" algn="l">
                        <a:spcBef>
                          <a:spcPts val="0"/>
                        </a:spcBef>
                        <a:spcAft>
                          <a:spcPts val="0"/>
                        </a:spcAft>
                        <a:buNone/>
                      </a:pPr>
                      <a:r>
                        <a:rPr b="1" lang="en" sz="900">
                          <a:solidFill>
                            <a:srgbClr val="A6A6A6"/>
                          </a:solidFill>
                        </a:rPr>
                        <a:t>Column1</a:t>
                      </a:r>
                      <a:endParaRPr b="1" sz="900">
                        <a:solidFill>
                          <a:srgbClr val="A6A6A6"/>
                        </a:solidFill>
                      </a:endParaRPr>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Current</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Ex Smoker</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 Never Smoker</a:t>
                      </a:r>
                      <a:endParaRPr b="1" sz="900">
                        <a:solidFill>
                          <a:srgbClr val="FFFFFF"/>
                        </a:solidFill>
                      </a:endParaRPr>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900">
                          <a:solidFill>
                            <a:srgbClr val="FFFFFF"/>
                          </a:solidFill>
                        </a:rPr>
                        <a:t>Not Known</a:t>
                      </a:r>
                      <a:endParaRPr b="1" sz="900">
                        <a:solidFill>
                          <a:srgbClr val="FFFFFF"/>
                        </a:solidFill>
                      </a:endParaRPr>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A5A5A5"/>
                    </a:solidFill>
                  </a:tcPr>
                </a:tc>
              </a:tr>
              <a:tr h="286200">
                <a:tc>
                  <a:txBody>
                    <a:bodyPr/>
                    <a:lstStyle/>
                    <a:p>
                      <a:pPr indent="0" lvl="0" marL="0" rtl="0" algn="l">
                        <a:spcBef>
                          <a:spcPts val="0"/>
                        </a:spcBef>
                        <a:spcAft>
                          <a:spcPts val="0"/>
                        </a:spcAft>
                        <a:buNone/>
                      </a:pPr>
                      <a:r>
                        <a:rPr lang="en" sz="1000"/>
                        <a:t>Smoking Status</a:t>
                      </a:r>
                      <a:endParaRPr sz="1000"/>
                    </a:p>
                  </a:txBody>
                  <a:tcPr marT="91425" marB="91425" marR="91425" marL="91425">
                    <a:lnL cap="flat" cmpd="sng" w="6350">
                      <a:solidFill>
                        <a:srgbClr val="C9C9C9"/>
                      </a:solidFill>
                      <a:prstDash val="solid"/>
                      <a:round/>
                      <a:headEnd len="sm" w="sm" type="none"/>
                      <a:tailEnd len="sm" w="sm" type="none"/>
                    </a:lnL>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1000"/>
                        <a:t> 2,051 (32.2%) </a:t>
                      </a:r>
                      <a:endParaRPr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1000"/>
                        <a:t> 1,938 (30.4%) </a:t>
                      </a:r>
                      <a:endParaRPr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1000"/>
                        <a:t>1,460 (22.9%)</a:t>
                      </a:r>
                      <a:endParaRPr sz="1000"/>
                    </a:p>
                  </a:txBody>
                  <a:tcPr marT="91425" marB="91425" marR="91425" marL="91425">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 sz="1000"/>
                        <a:t>918 (14.4%)</a:t>
                      </a:r>
                      <a:endParaRPr sz="1000"/>
                    </a:p>
                  </a:txBody>
                  <a:tcPr marT="91425" marB="91425" marR="91425" marL="91425">
                    <a:lnR cap="flat" cmpd="sng" w="6350">
                      <a:solidFill>
                        <a:srgbClr val="C9C9C9"/>
                      </a:solidFill>
                      <a:prstDash val="solid"/>
                      <a:round/>
                      <a:headEnd len="sm" w="sm" type="none"/>
                      <a:tailEnd len="sm" w="sm" type="none"/>
                    </a:lnR>
                    <a:lnT cap="flat" cmpd="sng" w="6350">
                      <a:solidFill>
                        <a:srgbClr val="C9C9C9"/>
                      </a:solidFill>
                      <a:prstDash val="solid"/>
                      <a:round/>
                      <a:headEnd len="sm" w="sm" type="none"/>
                      <a:tailEnd len="sm" w="sm" type="none"/>
                    </a:lnT>
                    <a:lnB cap="flat" cmpd="sng" w="6350">
                      <a:solidFill>
                        <a:srgbClr val="C9C9C9"/>
                      </a:solidFill>
                      <a:prstDash val="solid"/>
                      <a:round/>
                      <a:headEnd len="sm" w="sm" type="none"/>
                      <a:tailEnd len="sm" w="sm" type="none"/>
                    </a:lnB>
                    <a:solidFill>
                      <a:srgbClr val="EDEDED"/>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211674" y="884325"/>
            <a:ext cx="6849012" cy="3820976"/>
          </a:xfrm>
          <a:prstGeom prst="rect">
            <a:avLst/>
          </a:prstGeom>
          <a:noFill/>
          <a:ln>
            <a:noFill/>
          </a:ln>
        </p:spPr>
      </p:pic>
      <p:pic>
        <p:nvPicPr>
          <p:cNvPr id="89" name="Google Shape;89;p17"/>
          <p:cNvPicPr preferRelativeResize="0"/>
          <p:nvPr/>
        </p:nvPicPr>
        <p:blipFill>
          <a:blip r:embed="rId4">
            <a:alphaModFix/>
          </a:blip>
          <a:stretch>
            <a:fillRect/>
          </a:stretch>
        </p:blipFill>
        <p:spPr>
          <a:xfrm>
            <a:off x="115774" y="4568875"/>
            <a:ext cx="664566" cy="498425"/>
          </a:xfrm>
          <a:prstGeom prst="rect">
            <a:avLst/>
          </a:prstGeom>
          <a:noFill/>
          <a:ln>
            <a:noFill/>
          </a:ln>
        </p:spPr>
      </p:pic>
      <p:pic>
        <p:nvPicPr>
          <p:cNvPr id="90" name="Google Shape;90;p17"/>
          <p:cNvPicPr preferRelativeResize="0"/>
          <p:nvPr/>
        </p:nvPicPr>
        <p:blipFill>
          <a:blip r:embed="rId5">
            <a:alphaModFix/>
          </a:blip>
          <a:stretch>
            <a:fillRect/>
          </a:stretch>
        </p:blipFill>
        <p:spPr>
          <a:xfrm>
            <a:off x="7333300" y="4645076"/>
            <a:ext cx="1672540" cy="572700"/>
          </a:xfrm>
          <a:prstGeom prst="rect">
            <a:avLst/>
          </a:prstGeom>
          <a:noFill/>
          <a:ln>
            <a:noFill/>
          </a:ln>
        </p:spPr>
      </p:pic>
      <p:sp>
        <p:nvSpPr>
          <p:cNvPr id="91" name="Google Shape;91;p17"/>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The Dataset </a:t>
            </a:r>
            <a:r>
              <a:rPr b="1" lang="en" sz="3000">
                <a:solidFill>
                  <a:srgbClr val="1C4587"/>
                </a:solidFill>
                <a:latin typeface="Tahoma"/>
                <a:ea typeface="Tahoma"/>
                <a:cs typeface="Tahoma"/>
                <a:sym typeface="Tahoma"/>
              </a:rPr>
              <a:t>- Age at Diagnosis</a:t>
            </a:r>
            <a:endParaRPr sz="3000">
              <a:solidFill>
                <a:srgbClr val="1C4587"/>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936850" y="881125"/>
            <a:ext cx="7352164" cy="3763951"/>
          </a:xfrm>
          <a:prstGeom prst="rect">
            <a:avLst/>
          </a:prstGeom>
          <a:noFill/>
          <a:ln>
            <a:noFill/>
          </a:ln>
        </p:spPr>
      </p:pic>
      <p:pic>
        <p:nvPicPr>
          <p:cNvPr id="97" name="Google Shape;97;p18"/>
          <p:cNvPicPr preferRelativeResize="0"/>
          <p:nvPr/>
        </p:nvPicPr>
        <p:blipFill>
          <a:blip r:embed="rId4">
            <a:alphaModFix/>
          </a:blip>
          <a:stretch>
            <a:fillRect/>
          </a:stretch>
        </p:blipFill>
        <p:spPr>
          <a:xfrm>
            <a:off x="115774" y="4568875"/>
            <a:ext cx="664566" cy="498425"/>
          </a:xfrm>
          <a:prstGeom prst="rect">
            <a:avLst/>
          </a:prstGeom>
          <a:noFill/>
          <a:ln>
            <a:noFill/>
          </a:ln>
        </p:spPr>
      </p:pic>
      <p:pic>
        <p:nvPicPr>
          <p:cNvPr id="98" name="Google Shape;98;p18"/>
          <p:cNvPicPr preferRelativeResize="0"/>
          <p:nvPr/>
        </p:nvPicPr>
        <p:blipFill>
          <a:blip r:embed="rId5">
            <a:alphaModFix/>
          </a:blip>
          <a:stretch>
            <a:fillRect/>
          </a:stretch>
        </p:blipFill>
        <p:spPr>
          <a:xfrm>
            <a:off x="7333300" y="4645076"/>
            <a:ext cx="1672540" cy="572700"/>
          </a:xfrm>
          <a:prstGeom prst="rect">
            <a:avLst/>
          </a:prstGeom>
          <a:noFill/>
          <a:ln>
            <a:noFill/>
          </a:ln>
        </p:spPr>
      </p:pic>
      <p:sp>
        <p:nvSpPr>
          <p:cNvPr id="99" name="Google Shape;99;p18"/>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The Dataset</a:t>
            </a:r>
            <a:r>
              <a:rPr b="1" lang="en" sz="3000">
                <a:solidFill>
                  <a:srgbClr val="1C4587"/>
                </a:solidFill>
                <a:latin typeface="Tahoma"/>
                <a:ea typeface="Tahoma"/>
                <a:cs typeface="Tahoma"/>
                <a:sym typeface="Tahoma"/>
              </a:rPr>
              <a:t> - Year of Onset</a:t>
            </a:r>
            <a:endParaRPr sz="3000">
              <a:solidFill>
                <a:srgbClr val="1C4587"/>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878950"/>
            <a:ext cx="8520600" cy="3266100"/>
          </a:xfrm>
          <a:prstGeom prst="rect">
            <a:avLst/>
          </a:prstGeom>
        </p:spPr>
        <p:txBody>
          <a:bodyPr anchorCtr="0" anchor="t" bIns="91425" lIns="91425" spcFirstLastPara="1" rIns="91425" wrap="square" tIns="91425">
            <a:noAutofit/>
          </a:bodyPr>
          <a:lstStyle/>
          <a:p>
            <a:pPr indent="-381000" lvl="0" marL="457200" marR="0" rtl="0" algn="l">
              <a:lnSpc>
                <a:spcPct val="116000"/>
              </a:lnSpc>
              <a:spcBef>
                <a:spcPts val="0"/>
              </a:spcBef>
              <a:spcAft>
                <a:spcPts val="0"/>
              </a:spcAft>
              <a:buSzPts val="2400"/>
              <a:buFont typeface="Tahoma"/>
              <a:buChar char="●"/>
            </a:pPr>
            <a:r>
              <a:rPr lang="en" sz="2400">
                <a:latin typeface="Tahoma"/>
                <a:ea typeface="Tahoma"/>
                <a:cs typeface="Tahoma"/>
                <a:sym typeface="Tahoma"/>
              </a:rPr>
              <a:t>Among a random sample between 1985 and 1993, what are the specific demographic and physiological indicators that are associated with the outcome of mortality from cardiovascular disease and what are the strengths of those associations?</a:t>
            </a:r>
            <a:endParaRPr sz="2400">
              <a:latin typeface="Tahoma"/>
              <a:ea typeface="Tahoma"/>
              <a:cs typeface="Tahoma"/>
              <a:sym typeface="Tahoma"/>
            </a:endParaRPr>
          </a:p>
          <a:p>
            <a:pPr indent="-381000" lvl="0" marL="457200" marR="0" rtl="0" algn="l">
              <a:lnSpc>
                <a:spcPct val="116000"/>
              </a:lnSpc>
              <a:spcBef>
                <a:spcPts val="0"/>
              </a:spcBef>
              <a:spcAft>
                <a:spcPts val="0"/>
              </a:spcAft>
              <a:buSzPts val="2400"/>
              <a:buFont typeface="Tahoma"/>
              <a:buChar char="●"/>
            </a:pPr>
            <a:r>
              <a:rPr lang="en" sz="2400">
                <a:latin typeface="Tahoma"/>
                <a:ea typeface="Tahoma"/>
                <a:cs typeface="Tahoma"/>
                <a:sym typeface="Tahoma"/>
              </a:rPr>
              <a:t>We mainly answered this with Chi-Square and some Univariate Logistic Regression.</a:t>
            </a:r>
            <a:endParaRPr sz="2400">
              <a:latin typeface="Tahoma"/>
              <a:ea typeface="Tahoma"/>
              <a:cs typeface="Tahoma"/>
              <a:sym typeface="Tahoma"/>
            </a:endParaRPr>
          </a:p>
        </p:txBody>
      </p:sp>
      <p:pic>
        <p:nvPicPr>
          <p:cNvPr id="105" name="Google Shape;105;p19"/>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06" name="Google Shape;106;p19"/>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07" name="Google Shape;107;p19"/>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SMART Question Part 1</a:t>
            </a:r>
            <a:endParaRPr sz="3000">
              <a:solidFill>
                <a:srgbClr val="1C4587"/>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906426"/>
            <a:ext cx="8520600" cy="3586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ahoma"/>
              <a:buChar char="●"/>
            </a:pPr>
            <a:r>
              <a:rPr lang="en" sz="2000">
                <a:latin typeface="Tahoma"/>
                <a:ea typeface="Tahoma"/>
                <a:cs typeface="Tahoma"/>
                <a:sym typeface="Tahoma"/>
              </a:rPr>
              <a:t>Of those </a:t>
            </a:r>
            <a:r>
              <a:rPr lang="en" sz="2000">
                <a:latin typeface="Tahoma"/>
                <a:ea typeface="Tahoma"/>
                <a:cs typeface="Tahoma"/>
                <a:sym typeface="Tahoma"/>
              </a:rPr>
              <a:t>risk factors that were associated with the outcome, most lead to an increased odds in mortality.</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lang="en" sz="2000">
                <a:latin typeface="Tahoma"/>
                <a:ea typeface="Tahoma"/>
                <a:cs typeface="Tahoma"/>
                <a:sym typeface="Tahoma"/>
              </a:rPr>
              <a:t>Interestingly, having high cholesterol lead to a decreased odds of mortality from cardiovascular disease.</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lang="en" sz="2000">
                <a:latin typeface="Tahoma"/>
                <a:ea typeface="Tahoma"/>
                <a:cs typeface="Tahoma"/>
                <a:sym typeface="Tahoma"/>
              </a:rPr>
              <a:t>Hospitalization status produced a very </a:t>
            </a:r>
            <a:r>
              <a:rPr lang="en" sz="2000">
                <a:latin typeface="Tahoma"/>
                <a:ea typeface="Tahoma"/>
                <a:cs typeface="Tahoma"/>
                <a:sym typeface="Tahoma"/>
              </a:rPr>
              <a:t>extreme</a:t>
            </a:r>
            <a:r>
              <a:rPr lang="en" sz="2000">
                <a:latin typeface="Tahoma"/>
                <a:ea typeface="Tahoma"/>
                <a:cs typeface="Tahoma"/>
                <a:sym typeface="Tahoma"/>
              </a:rPr>
              <a:t> odds ratio - 0.0004.</a:t>
            </a:r>
            <a:endParaRPr sz="2000">
              <a:latin typeface="Tahoma"/>
              <a:ea typeface="Tahoma"/>
              <a:cs typeface="Tahoma"/>
              <a:sym typeface="Tahoma"/>
            </a:endParaRPr>
          </a:p>
          <a:p>
            <a:pPr indent="-355600" lvl="1" marL="914400" rtl="0" algn="l">
              <a:spcBef>
                <a:spcPts val="0"/>
              </a:spcBef>
              <a:spcAft>
                <a:spcPts val="0"/>
              </a:spcAft>
              <a:buSzPts val="2000"/>
              <a:buFont typeface="Tahoma"/>
              <a:buChar char="○"/>
            </a:pPr>
            <a:r>
              <a:rPr lang="en" sz="2000">
                <a:latin typeface="Tahoma"/>
                <a:ea typeface="Tahoma"/>
                <a:cs typeface="Tahoma"/>
                <a:sym typeface="Tahoma"/>
              </a:rPr>
              <a:t>For</a:t>
            </a:r>
            <a:r>
              <a:rPr lang="en" sz="2000">
                <a:latin typeface="Tahoma"/>
                <a:ea typeface="Tahoma"/>
                <a:cs typeface="Tahoma"/>
                <a:sym typeface="Tahoma"/>
              </a:rPr>
              <a:t> those who died, many likely never made it to the hospital following the event. Potential confounding by severity of event?</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lang="en" sz="2000">
                <a:latin typeface="Tahoma"/>
                <a:ea typeface="Tahoma"/>
                <a:cs typeface="Tahoma"/>
                <a:sym typeface="Tahoma"/>
              </a:rPr>
              <a:t>Mortality status was independent of a participant’s sex, however, when stratified by sex, some differences in independence for certain predictors - suspected interaction.</a:t>
            </a:r>
            <a:endParaRPr sz="2000">
              <a:latin typeface="Tahoma"/>
              <a:ea typeface="Tahoma"/>
              <a:cs typeface="Tahoma"/>
              <a:sym typeface="Tahoma"/>
            </a:endParaRPr>
          </a:p>
        </p:txBody>
      </p:sp>
      <p:pic>
        <p:nvPicPr>
          <p:cNvPr id="113" name="Google Shape;113;p20"/>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14" name="Google Shape;114;p20"/>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15" name="Google Shape;115;p20"/>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Key Takeaways from Part 1</a:t>
            </a:r>
            <a:endParaRPr sz="3000">
              <a:solidFill>
                <a:srgbClr val="1C4587"/>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311700" y="914500"/>
            <a:ext cx="8520600" cy="3367500"/>
          </a:xfrm>
          <a:prstGeom prst="rect">
            <a:avLst/>
          </a:prstGeom>
        </p:spPr>
        <p:txBody>
          <a:bodyPr anchorCtr="0" anchor="t" bIns="91425" lIns="91425" spcFirstLastPara="1" rIns="91425" wrap="square" tIns="91425">
            <a:noAutofit/>
          </a:bodyPr>
          <a:lstStyle/>
          <a:p>
            <a:pPr indent="0" lvl="0" marL="0" marR="0" rtl="0" algn="l">
              <a:lnSpc>
                <a:spcPct val="116000"/>
              </a:lnSpc>
              <a:spcBef>
                <a:spcPts val="0"/>
              </a:spcBef>
              <a:spcAft>
                <a:spcPts val="0"/>
              </a:spcAft>
              <a:buNone/>
            </a:pPr>
            <a:r>
              <a:rPr lang="en" sz="2400">
                <a:latin typeface="Tahoma"/>
                <a:ea typeface="Tahoma"/>
                <a:cs typeface="Tahoma"/>
                <a:sym typeface="Tahoma"/>
              </a:rPr>
              <a:t>Among a random sample between 1985 and 1993, after s</a:t>
            </a:r>
            <a:r>
              <a:rPr lang="en" sz="2400">
                <a:latin typeface="Tahoma"/>
                <a:ea typeface="Tahoma"/>
                <a:cs typeface="Tahoma"/>
                <a:sym typeface="Tahoma"/>
              </a:rPr>
              <a:t>tratifying the data by sex, what combination of demographic and </a:t>
            </a:r>
            <a:r>
              <a:rPr lang="en" sz="2400">
                <a:latin typeface="Tahoma"/>
                <a:ea typeface="Tahoma"/>
                <a:cs typeface="Tahoma"/>
                <a:sym typeface="Tahoma"/>
              </a:rPr>
              <a:t>physiological</a:t>
            </a:r>
            <a:r>
              <a:rPr lang="en" sz="2400">
                <a:latin typeface="Tahoma"/>
                <a:ea typeface="Tahoma"/>
                <a:cs typeface="Tahoma"/>
                <a:sym typeface="Tahoma"/>
              </a:rPr>
              <a:t> predictors most accurately predict participant outcome (live/dead)? </a:t>
            </a:r>
            <a:endParaRPr sz="2400">
              <a:latin typeface="Tahoma"/>
              <a:ea typeface="Tahoma"/>
              <a:cs typeface="Tahoma"/>
              <a:sym typeface="Tahoma"/>
            </a:endParaRPr>
          </a:p>
          <a:p>
            <a:pPr indent="0" lvl="0" marL="0" marR="0" rtl="0" algn="l">
              <a:lnSpc>
                <a:spcPct val="116000"/>
              </a:lnSpc>
              <a:spcBef>
                <a:spcPts val="0"/>
              </a:spcBef>
              <a:spcAft>
                <a:spcPts val="0"/>
              </a:spcAft>
              <a:buNone/>
            </a:pPr>
            <a:r>
              <a:t/>
            </a:r>
            <a:endParaRPr sz="2400">
              <a:latin typeface="Tahoma"/>
              <a:ea typeface="Tahoma"/>
              <a:cs typeface="Tahoma"/>
              <a:sym typeface="Tahoma"/>
            </a:endParaRPr>
          </a:p>
          <a:p>
            <a:pPr indent="0" lvl="0" marL="0" marR="0" rtl="0" algn="l">
              <a:lnSpc>
                <a:spcPct val="116000"/>
              </a:lnSpc>
              <a:spcBef>
                <a:spcPts val="0"/>
              </a:spcBef>
              <a:spcAft>
                <a:spcPts val="0"/>
              </a:spcAft>
              <a:buNone/>
            </a:pPr>
            <a:r>
              <a:rPr lang="en" sz="2400">
                <a:latin typeface="Tahoma"/>
                <a:ea typeface="Tahoma"/>
                <a:cs typeface="Tahoma"/>
                <a:sym typeface="Tahoma"/>
              </a:rPr>
              <a:t>We are using four models to predict the outcome of our dataset: Multivariable Logistic Regression, KNN, Decision Trees, Random Forest.</a:t>
            </a:r>
            <a:endParaRPr sz="2400">
              <a:latin typeface="Tahoma"/>
              <a:ea typeface="Tahoma"/>
              <a:cs typeface="Tahoma"/>
              <a:sym typeface="Tahoma"/>
            </a:endParaRPr>
          </a:p>
        </p:txBody>
      </p:sp>
      <p:pic>
        <p:nvPicPr>
          <p:cNvPr id="121" name="Google Shape;121;p21"/>
          <p:cNvPicPr preferRelativeResize="0"/>
          <p:nvPr/>
        </p:nvPicPr>
        <p:blipFill>
          <a:blip r:embed="rId3">
            <a:alphaModFix/>
          </a:blip>
          <a:stretch>
            <a:fillRect/>
          </a:stretch>
        </p:blipFill>
        <p:spPr>
          <a:xfrm>
            <a:off x="115774" y="4568875"/>
            <a:ext cx="664566" cy="498425"/>
          </a:xfrm>
          <a:prstGeom prst="rect">
            <a:avLst/>
          </a:prstGeom>
          <a:noFill/>
          <a:ln>
            <a:noFill/>
          </a:ln>
        </p:spPr>
      </p:pic>
      <p:pic>
        <p:nvPicPr>
          <p:cNvPr id="122" name="Google Shape;122;p21"/>
          <p:cNvPicPr preferRelativeResize="0"/>
          <p:nvPr/>
        </p:nvPicPr>
        <p:blipFill>
          <a:blip r:embed="rId4">
            <a:alphaModFix/>
          </a:blip>
          <a:stretch>
            <a:fillRect/>
          </a:stretch>
        </p:blipFill>
        <p:spPr>
          <a:xfrm>
            <a:off x="7333300" y="4645076"/>
            <a:ext cx="1672540" cy="572700"/>
          </a:xfrm>
          <a:prstGeom prst="rect">
            <a:avLst/>
          </a:prstGeom>
          <a:noFill/>
          <a:ln>
            <a:noFill/>
          </a:ln>
        </p:spPr>
      </p:pic>
      <p:sp>
        <p:nvSpPr>
          <p:cNvPr id="123" name="Google Shape;123;p21"/>
          <p:cNvSpPr txBox="1"/>
          <p:nvPr>
            <p:ph type="title"/>
          </p:nvPr>
        </p:nvSpPr>
        <p:spPr>
          <a:xfrm>
            <a:off x="236574" y="24004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C4587"/>
                </a:solidFill>
                <a:latin typeface="Tahoma"/>
                <a:ea typeface="Tahoma"/>
                <a:cs typeface="Tahoma"/>
                <a:sym typeface="Tahoma"/>
              </a:rPr>
              <a:t>SMART Question Part 2</a:t>
            </a:r>
            <a:endParaRPr sz="3000">
              <a:solidFill>
                <a:srgbClr val="1C4587"/>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