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2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1202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7C"/>
    <a:srgbClr val="FFD0D0"/>
    <a:srgbClr val="A5FFFF"/>
    <a:srgbClr val="CCCCCC"/>
    <a:srgbClr val="B000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82" autoAdjust="0"/>
    <p:restoredTop sz="94660"/>
  </p:normalViewPr>
  <p:slideViewPr>
    <p:cSldViewPr snapToGrid="0">
      <p:cViewPr>
        <p:scale>
          <a:sx n="66" d="100"/>
          <a:sy n="66" d="100"/>
        </p:scale>
        <p:origin x="1901" y="168"/>
      </p:cViewPr>
      <p:guideLst>
        <p:guide orient="horz" pos="2160"/>
        <p:guide pos="120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F91E-8240-4DFB-9DD9-E63C913D9276}" type="datetimeFigureOut">
              <a:rPr lang="ru-RU" smtClean="0"/>
              <a:t>12.01.2019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6BC2-E81E-4687-8C42-3BBD20E4D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02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F91E-8240-4DFB-9DD9-E63C913D9276}" type="datetimeFigureOut">
              <a:rPr lang="ru-RU" smtClean="0"/>
              <a:t>12.01.2019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6BC2-E81E-4687-8C42-3BBD20E4D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7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F91E-8240-4DFB-9DD9-E63C913D9276}" type="datetimeFigureOut">
              <a:rPr lang="ru-RU" smtClean="0"/>
              <a:t>12.01.2019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6BC2-E81E-4687-8C42-3BBD20E4D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33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F91E-8240-4DFB-9DD9-E63C913D9276}" type="datetimeFigureOut">
              <a:rPr lang="ru-RU" smtClean="0"/>
              <a:t>12.01.2019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6BC2-E81E-4687-8C42-3BBD20E4D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98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F91E-8240-4DFB-9DD9-E63C913D9276}" type="datetimeFigureOut">
              <a:rPr lang="ru-RU" smtClean="0"/>
              <a:t>12.01.2019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6BC2-E81E-4687-8C42-3BBD20E4D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19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F91E-8240-4DFB-9DD9-E63C913D9276}" type="datetimeFigureOut">
              <a:rPr lang="ru-RU" smtClean="0"/>
              <a:t>12.01.2019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6BC2-E81E-4687-8C42-3BBD20E4D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24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F91E-8240-4DFB-9DD9-E63C913D9276}" type="datetimeFigureOut">
              <a:rPr lang="ru-RU" smtClean="0"/>
              <a:t>12.01.2019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6BC2-E81E-4687-8C42-3BBD20E4D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90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F91E-8240-4DFB-9DD9-E63C913D9276}" type="datetimeFigureOut">
              <a:rPr lang="ru-RU" smtClean="0"/>
              <a:t>12.01.2019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6BC2-E81E-4687-8C42-3BBD20E4D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58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F91E-8240-4DFB-9DD9-E63C913D9276}" type="datetimeFigureOut">
              <a:rPr lang="ru-RU" smtClean="0"/>
              <a:t>12.01.2019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6BC2-E81E-4687-8C42-3BBD20E4D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72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F91E-8240-4DFB-9DD9-E63C913D9276}" type="datetimeFigureOut">
              <a:rPr lang="ru-RU" smtClean="0"/>
              <a:t>12.01.2019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6BC2-E81E-4687-8C42-3BBD20E4D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31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F91E-8240-4DFB-9DD9-E63C913D9276}" type="datetimeFigureOut">
              <a:rPr lang="ru-RU" smtClean="0"/>
              <a:t>12.01.2019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6BC2-E81E-4687-8C42-3BBD20E4D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65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5F91E-8240-4DFB-9DD9-E63C913D9276}" type="datetimeFigureOut">
              <a:rPr lang="ru-RU" smtClean="0"/>
              <a:t>12.01.2019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C6BC2-E81E-4687-8C42-3BBD20E4D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08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41D39AE-6878-4128-9EEE-653990FF8A12}"/>
              </a:ext>
            </a:extLst>
          </p:cNvPr>
          <p:cNvGrpSpPr/>
          <p:nvPr/>
        </p:nvGrpSpPr>
        <p:grpSpPr>
          <a:xfrm>
            <a:off x="1801827" y="1719775"/>
            <a:ext cx="5778472" cy="3418449"/>
            <a:chOff x="361072" y="1617786"/>
            <a:chExt cx="5778472" cy="341844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04DDB6A-0A83-4145-86A7-442032E35459}"/>
                </a:ext>
              </a:extLst>
            </p:cNvPr>
            <p:cNvSpPr/>
            <p:nvPr/>
          </p:nvSpPr>
          <p:spPr>
            <a:xfrm>
              <a:off x="361072" y="1617786"/>
              <a:ext cx="1139483" cy="1139483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Uber-Ich</a:t>
              </a:r>
              <a:endParaRPr lang="ru-RU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7A96B6-08D8-4368-B10E-406FFE8A2B1F}"/>
                </a:ext>
              </a:extLst>
            </p:cNvPr>
            <p:cNvSpPr/>
            <p:nvPr/>
          </p:nvSpPr>
          <p:spPr>
            <a:xfrm>
              <a:off x="361072" y="2757269"/>
              <a:ext cx="1139483" cy="1139483"/>
            </a:xfrm>
            <a:prstGeom prst="rect">
              <a:avLst/>
            </a:prstGeom>
            <a:solidFill>
              <a:srgbClr val="007C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Ich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482D53-90A7-4912-A89B-2C21EA3673A6}"/>
                </a:ext>
              </a:extLst>
            </p:cNvPr>
            <p:cNvSpPr/>
            <p:nvPr/>
          </p:nvSpPr>
          <p:spPr>
            <a:xfrm>
              <a:off x="361072" y="3896752"/>
              <a:ext cx="1139483" cy="1139483"/>
            </a:xfrm>
            <a:prstGeom prst="rect">
              <a:avLst/>
            </a:prstGeom>
            <a:solidFill>
              <a:srgbClr val="B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Id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84720B-D57C-4C78-B5D3-ED054A874EBA}"/>
                </a:ext>
              </a:extLst>
            </p:cNvPr>
            <p:cNvSpPr/>
            <p:nvPr/>
          </p:nvSpPr>
          <p:spPr>
            <a:xfrm>
              <a:off x="1500556" y="1617786"/>
              <a:ext cx="4638988" cy="1139483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Self-control, Decisions, Philosophy (including Three Laws of Robotics)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FEB49BE-716D-4BDD-8AFD-38677EA5B673}"/>
                </a:ext>
              </a:extLst>
            </p:cNvPr>
            <p:cNvSpPr/>
            <p:nvPr/>
          </p:nvSpPr>
          <p:spPr>
            <a:xfrm>
              <a:off x="1500556" y="2757269"/>
              <a:ext cx="4638988" cy="1139483"/>
            </a:xfrm>
            <a:prstGeom prst="rect">
              <a:avLst/>
            </a:prstGeom>
            <a:solidFill>
              <a:srgbClr val="A5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Mnemonic parts, Behavior based on data analysis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C22D3B-6698-4B15-8FC6-D32089A6CDC7}"/>
                </a:ext>
              </a:extLst>
            </p:cNvPr>
            <p:cNvSpPr/>
            <p:nvPr/>
          </p:nvSpPr>
          <p:spPr>
            <a:xfrm>
              <a:off x="1500556" y="3896752"/>
              <a:ext cx="4638988" cy="1139483"/>
            </a:xfrm>
            <a:prstGeom prst="rect">
              <a:avLst/>
            </a:prstGeom>
            <a:solidFill>
              <a:srgbClr val="FF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Basic Functions, Reflexes, Basic system working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4DFDD5E-F615-4808-9E70-A19270AC943F}"/>
              </a:ext>
            </a:extLst>
          </p:cNvPr>
          <p:cNvSpPr/>
          <p:nvPr/>
        </p:nvSpPr>
        <p:spPr>
          <a:xfrm>
            <a:off x="180000" y="180000"/>
            <a:ext cx="8784000" cy="6498000"/>
          </a:xfrm>
          <a:prstGeom prst="rect">
            <a:avLst/>
          </a:prstGeom>
          <a:noFill/>
          <a:ln w="38100">
            <a:solidFill>
              <a:srgbClr val="00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76200">
                <a:solidFill>
                  <a:schemeClr val="tx1"/>
                </a:solidFill>
              </a:ln>
              <a:solidFill>
                <a:srgbClr val="007C7C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484D21-C1A0-4A38-A1BB-57F18BFBC20C}"/>
              </a:ext>
            </a:extLst>
          </p:cNvPr>
          <p:cNvGrpSpPr/>
          <p:nvPr/>
        </p:nvGrpSpPr>
        <p:grpSpPr>
          <a:xfrm>
            <a:off x="8072783" y="180000"/>
            <a:ext cx="891217" cy="786597"/>
            <a:chOff x="7959968" y="254412"/>
            <a:chExt cx="891217" cy="78659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14341A-530B-426E-AC81-CBD573593AA6}"/>
                </a:ext>
              </a:extLst>
            </p:cNvPr>
            <p:cNvSpPr/>
            <p:nvPr/>
          </p:nvSpPr>
          <p:spPr>
            <a:xfrm>
              <a:off x="7959968" y="254412"/>
              <a:ext cx="891217" cy="786597"/>
            </a:xfrm>
            <a:prstGeom prst="rect">
              <a:avLst/>
            </a:prstGeom>
            <a:noFill/>
            <a:ln w="38100">
              <a:solidFill>
                <a:srgbClr val="007C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 w="76200">
                  <a:solidFill>
                    <a:schemeClr val="tx1"/>
                  </a:solidFill>
                </a:ln>
                <a:solidFill>
                  <a:srgbClr val="007C7C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D47B397-BAE8-426F-BF7A-A9B5B1AD5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9756" y="312419"/>
              <a:ext cx="787791" cy="673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380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4DFDD5E-F615-4808-9E70-A19270AC943F}"/>
              </a:ext>
            </a:extLst>
          </p:cNvPr>
          <p:cNvSpPr/>
          <p:nvPr/>
        </p:nvSpPr>
        <p:spPr>
          <a:xfrm>
            <a:off x="180000" y="180000"/>
            <a:ext cx="8784000" cy="6498000"/>
          </a:xfrm>
          <a:prstGeom prst="rect">
            <a:avLst/>
          </a:prstGeom>
          <a:noFill/>
          <a:ln w="38100">
            <a:solidFill>
              <a:srgbClr val="00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76200">
                <a:solidFill>
                  <a:schemeClr val="tx1"/>
                </a:solidFill>
              </a:ln>
              <a:solidFill>
                <a:srgbClr val="007C7C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484D21-C1A0-4A38-A1BB-57F18BFBC20C}"/>
              </a:ext>
            </a:extLst>
          </p:cNvPr>
          <p:cNvGrpSpPr/>
          <p:nvPr/>
        </p:nvGrpSpPr>
        <p:grpSpPr>
          <a:xfrm>
            <a:off x="8072783" y="180000"/>
            <a:ext cx="891217" cy="786597"/>
            <a:chOff x="7959968" y="254412"/>
            <a:chExt cx="891217" cy="78659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14341A-530B-426E-AC81-CBD573593AA6}"/>
                </a:ext>
              </a:extLst>
            </p:cNvPr>
            <p:cNvSpPr/>
            <p:nvPr/>
          </p:nvSpPr>
          <p:spPr>
            <a:xfrm>
              <a:off x="7959968" y="254412"/>
              <a:ext cx="891217" cy="786597"/>
            </a:xfrm>
            <a:prstGeom prst="rect">
              <a:avLst/>
            </a:prstGeom>
            <a:noFill/>
            <a:ln w="38100">
              <a:solidFill>
                <a:srgbClr val="007C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 w="76200">
                  <a:solidFill>
                    <a:schemeClr val="tx1"/>
                  </a:solidFill>
                </a:ln>
                <a:solidFill>
                  <a:srgbClr val="007C7C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D47B397-BAE8-426F-BF7A-A9B5B1AD5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9756" y="312419"/>
              <a:ext cx="787791" cy="673006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6F60820-8E10-48AD-91EC-0B275045ADCC}"/>
              </a:ext>
            </a:extLst>
          </p:cNvPr>
          <p:cNvSpPr/>
          <p:nvPr/>
        </p:nvSpPr>
        <p:spPr>
          <a:xfrm>
            <a:off x="6413271" y="2465052"/>
            <a:ext cx="1139483" cy="1927895"/>
          </a:xfrm>
          <a:prstGeom prst="rect">
            <a:avLst/>
          </a:prstGeom>
          <a:solidFill>
            <a:srgbClr val="666666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Uber-Ich</a:t>
            </a:r>
            <a:endParaRPr lang="ru-R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AF3A1A-9208-4934-ADD2-02CA3D68053F}"/>
              </a:ext>
            </a:extLst>
          </p:cNvPr>
          <p:cNvSpPr/>
          <p:nvPr/>
        </p:nvSpPr>
        <p:spPr>
          <a:xfrm>
            <a:off x="4121321" y="2465052"/>
            <a:ext cx="1139483" cy="1927895"/>
          </a:xfrm>
          <a:prstGeom prst="rect">
            <a:avLst/>
          </a:prstGeom>
          <a:solidFill>
            <a:srgbClr val="007C7C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846AF0-9D85-4A43-BB4D-7F4B3ED08B3D}"/>
              </a:ext>
            </a:extLst>
          </p:cNvPr>
          <p:cNvSpPr/>
          <p:nvPr/>
        </p:nvSpPr>
        <p:spPr>
          <a:xfrm>
            <a:off x="1829371" y="2465052"/>
            <a:ext cx="1139483" cy="1927895"/>
          </a:xfrm>
          <a:prstGeom prst="rect">
            <a:avLst/>
          </a:prstGeom>
          <a:solidFill>
            <a:srgbClr val="B00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ED3A54-1FD7-461C-A52D-C09109DEC93A}"/>
              </a:ext>
            </a:extLst>
          </p:cNvPr>
          <p:cNvCxnSpPr>
            <a:stCxn id="18" idx="1"/>
            <a:endCxn id="20" idx="3"/>
          </p:cNvCxnSpPr>
          <p:nvPr/>
        </p:nvCxnSpPr>
        <p:spPr>
          <a:xfrm flipH="1">
            <a:off x="2968854" y="3429000"/>
            <a:ext cx="1152467" cy="0"/>
          </a:xfrm>
          <a:prstGeom prst="straightConnector1">
            <a:avLst/>
          </a:prstGeom>
          <a:solidFill>
            <a:srgbClr val="666666"/>
          </a:solidFill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DAA562-72E1-4927-B20D-5F6C3A72F66B}"/>
              </a:ext>
            </a:extLst>
          </p:cNvPr>
          <p:cNvCxnSpPr>
            <a:cxnSpLocks/>
          </p:cNvCxnSpPr>
          <p:nvPr/>
        </p:nvCxnSpPr>
        <p:spPr>
          <a:xfrm>
            <a:off x="5260804" y="2914978"/>
            <a:ext cx="1152467" cy="0"/>
          </a:xfrm>
          <a:prstGeom prst="straightConnector1">
            <a:avLst/>
          </a:prstGeom>
          <a:solidFill>
            <a:srgbClr val="666666"/>
          </a:solidFill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F32C53-875D-4F1B-9F00-61F2CDACEF55}"/>
              </a:ext>
            </a:extLst>
          </p:cNvPr>
          <p:cNvCxnSpPr>
            <a:stCxn id="17" idx="1"/>
            <a:endCxn id="18" idx="3"/>
          </p:cNvCxnSpPr>
          <p:nvPr/>
        </p:nvCxnSpPr>
        <p:spPr>
          <a:xfrm flipH="1">
            <a:off x="5260804" y="3943022"/>
            <a:ext cx="1152467" cy="0"/>
          </a:xfrm>
          <a:prstGeom prst="straightConnector1">
            <a:avLst/>
          </a:prstGeom>
          <a:solidFill>
            <a:srgbClr val="666666"/>
          </a:solidFill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2CB7BE-59FF-4D06-91FA-855A716893FC}"/>
              </a:ext>
            </a:extLst>
          </p:cNvPr>
          <p:cNvSpPr txBox="1"/>
          <p:nvPr/>
        </p:nvSpPr>
        <p:spPr>
          <a:xfrm>
            <a:off x="2969532" y="3106740"/>
            <a:ext cx="1152467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1050" b="1">
                <a:solidFill>
                  <a:srgbClr val="7030A0"/>
                </a:solidFill>
              </a:defRPr>
            </a:lvl1pPr>
          </a:lstStyle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Intention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BEB01A-19A6-4520-BBF1-870E21D8DFF0}"/>
              </a:ext>
            </a:extLst>
          </p:cNvPr>
          <p:cNvSpPr txBox="1"/>
          <p:nvPr/>
        </p:nvSpPr>
        <p:spPr>
          <a:xfrm>
            <a:off x="5254312" y="2247084"/>
            <a:ext cx="1152467" cy="6001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1050" b="1">
                <a:solidFill>
                  <a:srgbClr val="7030A0"/>
                </a:solidFill>
              </a:defRPr>
            </a:lvl1pPr>
          </a:lstStyle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Information, 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Patterns,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Memories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A603DC-99E4-4510-8B86-E0E4574FD2E7}"/>
              </a:ext>
            </a:extLst>
          </p:cNvPr>
          <p:cNvSpPr txBox="1"/>
          <p:nvPr/>
        </p:nvSpPr>
        <p:spPr>
          <a:xfrm>
            <a:off x="5273110" y="3279798"/>
            <a:ext cx="1152467" cy="6001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7030A0"/>
                </a:solidFill>
              </a:defRPr>
            </a:lvl1pPr>
          </a:lstStyle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Experience,</a:t>
            </a:r>
          </a:p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Big data analysis,</a:t>
            </a:r>
          </a:p>
        </p:txBody>
      </p:sp>
    </p:spTree>
    <p:extLst>
      <p:ext uri="{BB962C8B-B14F-4D97-AF65-F5344CB8AC3E}">
        <p14:creationId xmlns:p14="http://schemas.microsoft.com/office/powerpoint/2010/main" val="98837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4DFDD5E-F615-4808-9E70-A19270AC943F}"/>
              </a:ext>
            </a:extLst>
          </p:cNvPr>
          <p:cNvSpPr/>
          <p:nvPr/>
        </p:nvSpPr>
        <p:spPr>
          <a:xfrm>
            <a:off x="180000" y="180000"/>
            <a:ext cx="8784000" cy="6498000"/>
          </a:xfrm>
          <a:prstGeom prst="rect">
            <a:avLst/>
          </a:prstGeom>
          <a:noFill/>
          <a:ln w="38100">
            <a:solidFill>
              <a:srgbClr val="00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76200">
                <a:solidFill>
                  <a:schemeClr val="tx1"/>
                </a:solidFill>
              </a:ln>
              <a:solidFill>
                <a:srgbClr val="007C7C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484D21-C1A0-4A38-A1BB-57F18BFBC20C}"/>
              </a:ext>
            </a:extLst>
          </p:cNvPr>
          <p:cNvGrpSpPr/>
          <p:nvPr/>
        </p:nvGrpSpPr>
        <p:grpSpPr>
          <a:xfrm>
            <a:off x="8072783" y="180000"/>
            <a:ext cx="891217" cy="786597"/>
            <a:chOff x="7959968" y="254412"/>
            <a:chExt cx="891217" cy="78659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14341A-530B-426E-AC81-CBD573593AA6}"/>
                </a:ext>
              </a:extLst>
            </p:cNvPr>
            <p:cNvSpPr/>
            <p:nvPr/>
          </p:nvSpPr>
          <p:spPr>
            <a:xfrm>
              <a:off x="7959968" y="254412"/>
              <a:ext cx="891217" cy="786597"/>
            </a:xfrm>
            <a:prstGeom prst="rect">
              <a:avLst/>
            </a:prstGeom>
            <a:noFill/>
            <a:ln w="38100">
              <a:solidFill>
                <a:srgbClr val="007C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 w="76200">
                  <a:solidFill>
                    <a:schemeClr val="tx1"/>
                  </a:solidFill>
                </a:ln>
                <a:solidFill>
                  <a:srgbClr val="007C7C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D47B397-BAE8-426F-BF7A-A9B5B1AD5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9756" y="312419"/>
              <a:ext cx="787791" cy="673006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D7182E3-90F7-4440-9F0F-DD4FF4584383}"/>
              </a:ext>
            </a:extLst>
          </p:cNvPr>
          <p:cNvSpPr/>
          <p:nvPr/>
        </p:nvSpPr>
        <p:spPr>
          <a:xfrm>
            <a:off x="6352521" y="1341194"/>
            <a:ext cx="1691755" cy="786597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instincts</a:t>
            </a:r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5BC4CD-F37E-49AA-9DB9-D2312DC3D38C}"/>
              </a:ext>
            </a:extLst>
          </p:cNvPr>
          <p:cNvSpPr/>
          <p:nvPr/>
        </p:nvSpPr>
        <p:spPr>
          <a:xfrm>
            <a:off x="3850398" y="1341195"/>
            <a:ext cx="1691754" cy="786597"/>
          </a:xfrm>
          <a:prstGeom prst="rect">
            <a:avLst/>
          </a:prstGeom>
          <a:solidFill>
            <a:srgbClr val="007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subconscious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A5274D-D8ED-46DD-B74A-EDF97AB9E81F}"/>
              </a:ext>
            </a:extLst>
          </p:cNvPr>
          <p:cNvSpPr/>
          <p:nvPr/>
        </p:nvSpPr>
        <p:spPr>
          <a:xfrm>
            <a:off x="1348274" y="1341194"/>
            <a:ext cx="1691755" cy="786597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conscience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C04657-5C0E-4DF7-AB1D-4028C950AC2D}"/>
              </a:ext>
            </a:extLst>
          </p:cNvPr>
          <p:cNvSpPr/>
          <p:nvPr/>
        </p:nvSpPr>
        <p:spPr>
          <a:xfrm>
            <a:off x="6352520" y="2127791"/>
            <a:ext cx="1691753" cy="338901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Neural Stuff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F867D-6FAA-4ED2-A2A9-2F79291638BB}"/>
              </a:ext>
            </a:extLst>
          </p:cNvPr>
          <p:cNvSpPr/>
          <p:nvPr/>
        </p:nvSpPr>
        <p:spPr>
          <a:xfrm>
            <a:off x="3850398" y="2127791"/>
            <a:ext cx="1691754" cy="3389014"/>
          </a:xfrm>
          <a:prstGeom prst="rect">
            <a:avLst/>
          </a:prstGeom>
          <a:solidFill>
            <a:srgbClr val="A5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Embedded Linux hardware,</a:t>
            </a:r>
          </a:p>
          <a:p>
            <a:pPr algn="ctr"/>
            <a:endParaRPr lang="ru-RU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UI and communication</a:t>
            </a:r>
          </a:p>
          <a:p>
            <a:pPr algn="ctr"/>
            <a:endParaRPr lang="ru-RU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High-data sensors (CCD, LIDARS)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2BE9DA-BE46-433E-93CF-9DBE029C1D8B}"/>
              </a:ext>
            </a:extLst>
          </p:cNvPr>
          <p:cNvSpPr/>
          <p:nvPr/>
        </p:nvSpPr>
        <p:spPr>
          <a:xfrm>
            <a:off x="1348274" y="2149502"/>
            <a:ext cx="1691755" cy="3367304"/>
          </a:xfrm>
          <a:prstGeom prst="rect">
            <a:avLst/>
          </a:prstGeom>
          <a:solidFill>
            <a:srgbClr val="FF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Low-power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ARM processor</a:t>
            </a:r>
          </a:p>
          <a:p>
            <a:pPr algn="ctr"/>
            <a:endParaRPr lang="ru-RU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Sensors</a:t>
            </a:r>
          </a:p>
          <a:p>
            <a:pPr algn="ctr"/>
            <a:endParaRPr lang="ru-RU" sz="1400" dirty="0">
              <a:solidFill>
                <a:schemeClr val="tx1"/>
              </a:solidFill>
            </a:endParaRPr>
          </a:p>
          <a:p>
            <a:pPr algn="ctr"/>
            <a:endParaRPr lang="ru-RU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Real-time Soft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2A753D8-A5B7-4ACC-9474-A360691B46A7}"/>
              </a:ext>
            </a:extLst>
          </p:cNvPr>
          <p:cNvCxnSpPr/>
          <p:nvPr/>
        </p:nvCxnSpPr>
        <p:spPr>
          <a:xfrm flipH="1">
            <a:off x="3040029" y="3429000"/>
            <a:ext cx="81036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D43693-FB76-4A75-8085-F6A2056D56CB}"/>
              </a:ext>
            </a:extLst>
          </p:cNvPr>
          <p:cNvCxnSpPr/>
          <p:nvPr/>
        </p:nvCxnSpPr>
        <p:spPr>
          <a:xfrm>
            <a:off x="5542152" y="3429000"/>
            <a:ext cx="810368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723A21D-5FA2-4D3B-A1D1-03957E765905}"/>
              </a:ext>
            </a:extLst>
          </p:cNvPr>
          <p:cNvSpPr txBox="1"/>
          <p:nvPr/>
        </p:nvSpPr>
        <p:spPr>
          <a:xfrm>
            <a:off x="3040026" y="2543586"/>
            <a:ext cx="810366" cy="76944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endParaRPr lang="ru-RU" sz="1100" dirty="0"/>
          </a:p>
          <a:p>
            <a:pPr algn="ctr"/>
            <a:r>
              <a:rPr lang="en-US" sz="1100" dirty="0"/>
              <a:t>Low-speed</a:t>
            </a:r>
          </a:p>
          <a:p>
            <a:pPr algn="ctr"/>
            <a:r>
              <a:rPr lang="en-US" sz="1100" dirty="0"/>
              <a:t>bus </a:t>
            </a:r>
          </a:p>
          <a:p>
            <a:pPr algn="ctr"/>
            <a:r>
              <a:rPr lang="en-US" sz="1100" dirty="0"/>
              <a:t>(simplex)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5AC79E-C65B-4F52-B18E-5A8CF6BAE1EE}"/>
              </a:ext>
            </a:extLst>
          </p:cNvPr>
          <p:cNvSpPr txBox="1"/>
          <p:nvPr/>
        </p:nvSpPr>
        <p:spPr>
          <a:xfrm>
            <a:off x="5542153" y="2543586"/>
            <a:ext cx="810366" cy="76944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endParaRPr lang="ru-RU" dirty="0"/>
          </a:p>
          <a:p>
            <a:r>
              <a:rPr lang="en-US" dirty="0"/>
              <a:t>Hi-speed</a:t>
            </a:r>
          </a:p>
          <a:p>
            <a:r>
              <a:rPr lang="en-US" dirty="0"/>
              <a:t>bus </a:t>
            </a:r>
          </a:p>
          <a:p>
            <a:r>
              <a:rPr lang="en-US" dirty="0"/>
              <a:t>(duplex)</a:t>
            </a:r>
          </a:p>
        </p:txBody>
      </p:sp>
    </p:spTree>
    <p:extLst>
      <p:ext uri="{BB962C8B-B14F-4D97-AF65-F5344CB8AC3E}">
        <p14:creationId xmlns:p14="http://schemas.microsoft.com/office/powerpoint/2010/main" val="241150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4DFDD5E-F615-4808-9E70-A19270AC943F}"/>
              </a:ext>
            </a:extLst>
          </p:cNvPr>
          <p:cNvSpPr/>
          <p:nvPr/>
        </p:nvSpPr>
        <p:spPr>
          <a:xfrm>
            <a:off x="180000" y="180000"/>
            <a:ext cx="8784000" cy="6498000"/>
          </a:xfrm>
          <a:prstGeom prst="rect">
            <a:avLst/>
          </a:prstGeom>
          <a:noFill/>
          <a:ln w="38100">
            <a:solidFill>
              <a:srgbClr val="00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76200">
                <a:solidFill>
                  <a:schemeClr val="tx1"/>
                </a:solidFill>
              </a:ln>
              <a:solidFill>
                <a:srgbClr val="007C7C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484D21-C1A0-4A38-A1BB-57F18BFBC20C}"/>
              </a:ext>
            </a:extLst>
          </p:cNvPr>
          <p:cNvGrpSpPr/>
          <p:nvPr/>
        </p:nvGrpSpPr>
        <p:grpSpPr>
          <a:xfrm>
            <a:off x="8072783" y="180000"/>
            <a:ext cx="891217" cy="786597"/>
            <a:chOff x="7959968" y="254412"/>
            <a:chExt cx="891217" cy="78659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14341A-530B-426E-AC81-CBD573593AA6}"/>
                </a:ext>
              </a:extLst>
            </p:cNvPr>
            <p:cNvSpPr/>
            <p:nvPr/>
          </p:nvSpPr>
          <p:spPr>
            <a:xfrm>
              <a:off x="7959968" y="254412"/>
              <a:ext cx="891217" cy="786597"/>
            </a:xfrm>
            <a:prstGeom prst="rect">
              <a:avLst/>
            </a:prstGeom>
            <a:noFill/>
            <a:ln w="38100">
              <a:solidFill>
                <a:srgbClr val="007C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 w="76200">
                  <a:solidFill>
                    <a:schemeClr val="tx1"/>
                  </a:solidFill>
                </a:ln>
                <a:solidFill>
                  <a:srgbClr val="007C7C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D47B397-BAE8-426F-BF7A-A9B5B1AD5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9756" y="312419"/>
              <a:ext cx="787791" cy="673006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2D37E118-50F7-46B8-94EC-3DECED593BB6}"/>
              </a:ext>
            </a:extLst>
          </p:cNvPr>
          <p:cNvSpPr/>
          <p:nvPr/>
        </p:nvSpPr>
        <p:spPr>
          <a:xfrm>
            <a:off x="2012056" y="2412457"/>
            <a:ext cx="5119888" cy="1567443"/>
          </a:xfrm>
          <a:prstGeom prst="rect">
            <a:avLst/>
          </a:prstGeom>
          <a:solidFill>
            <a:srgbClr val="666666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instincts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6DD513-43C0-4A55-9666-8A102849A97F}"/>
              </a:ext>
            </a:extLst>
          </p:cNvPr>
          <p:cNvSpPr/>
          <p:nvPr/>
        </p:nvSpPr>
        <p:spPr>
          <a:xfrm>
            <a:off x="2012056" y="1316213"/>
            <a:ext cx="5119888" cy="1096244"/>
          </a:xfrm>
          <a:prstGeom prst="rect">
            <a:avLst/>
          </a:prstGeom>
          <a:solidFill>
            <a:srgbClr val="007C7C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subconscious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38B3D9-8151-4517-9465-F02035305E5A}"/>
              </a:ext>
            </a:extLst>
          </p:cNvPr>
          <p:cNvSpPr/>
          <p:nvPr/>
        </p:nvSpPr>
        <p:spPr>
          <a:xfrm>
            <a:off x="2012056" y="1033320"/>
            <a:ext cx="5119888" cy="282893"/>
          </a:xfrm>
          <a:prstGeom prst="rect">
            <a:avLst/>
          </a:prstGeom>
          <a:solidFill>
            <a:srgbClr val="B00000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conscience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A348C5-FB5D-4A4A-97FC-07AF28B94790}"/>
              </a:ext>
            </a:extLst>
          </p:cNvPr>
          <p:cNvSpPr/>
          <p:nvPr/>
        </p:nvSpPr>
        <p:spPr>
          <a:xfrm>
            <a:off x="2012056" y="3979900"/>
            <a:ext cx="5119888" cy="2289379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matter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6E22280-745D-48E5-A7D7-EFF9DB08FCC9}"/>
              </a:ext>
            </a:extLst>
          </p:cNvPr>
          <p:cNvCxnSpPr>
            <a:stCxn id="8" idx="1"/>
            <a:endCxn id="7" idx="1"/>
          </p:cNvCxnSpPr>
          <p:nvPr/>
        </p:nvCxnSpPr>
        <p:spPr>
          <a:xfrm rot="10800000" flipV="1">
            <a:off x="2012056" y="1174767"/>
            <a:ext cx="12700" cy="689568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45CB72-9777-4D57-9EDF-03AC3E2886C3}"/>
              </a:ext>
            </a:extLst>
          </p:cNvPr>
          <p:cNvSpPr txBox="1"/>
          <p:nvPr/>
        </p:nvSpPr>
        <p:spPr>
          <a:xfrm>
            <a:off x="822075" y="1289928"/>
            <a:ext cx="1152467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1050" b="1">
                <a:solidFill>
                  <a:srgbClr val="7030A0"/>
                </a:solidFill>
              </a:defRPr>
            </a:lvl1pPr>
          </a:lstStyle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learning,</a:t>
            </a:r>
          </a:p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requests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4A73B5-EE8C-49E1-8E8B-F1B33F361105}"/>
              </a:ext>
            </a:extLst>
          </p:cNvPr>
          <p:cNvCxnSpPr>
            <a:cxnSpLocks/>
            <a:endCxn id="8" idx="3"/>
          </p:cNvCxnSpPr>
          <p:nvPr/>
        </p:nvCxnSpPr>
        <p:spPr>
          <a:xfrm rot="16200000" flipV="1">
            <a:off x="7038858" y="1267854"/>
            <a:ext cx="375107" cy="188934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04D093-64DC-40CF-BCDD-E935AEC9900B}"/>
              </a:ext>
            </a:extLst>
          </p:cNvPr>
          <p:cNvSpPr txBox="1"/>
          <p:nvPr/>
        </p:nvSpPr>
        <p:spPr>
          <a:xfrm>
            <a:off x="7181134" y="1210453"/>
            <a:ext cx="1152467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1050" b="1">
                <a:solidFill>
                  <a:srgbClr val="7030A0"/>
                </a:solidFill>
              </a:defRPr>
            </a:lvl1pPr>
          </a:lstStyle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</a:rPr>
              <a:t>response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94AE5E-CA3B-4C95-8236-D67C2A809032}"/>
              </a:ext>
            </a:extLst>
          </p:cNvPr>
          <p:cNvCxnSpPr>
            <a:cxnSpLocks/>
          </p:cNvCxnSpPr>
          <p:nvPr/>
        </p:nvCxnSpPr>
        <p:spPr>
          <a:xfrm>
            <a:off x="1769525" y="2130165"/>
            <a:ext cx="242531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A5FD911-478A-44F3-B957-CAB1C3EBC653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1367578" y="2551700"/>
            <a:ext cx="1066013" cy="222944"/>
          </a:xfrm>
          <a:prstGeom prst="bentConnector2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B1358E7-6F65-41A0-8B63-24A38E59DB91}"/>
              </a:ext>
            </a:extLst>
          </p:cNvPr>
          <p:cNvSpPr txBox="1"/>
          <p:nvPr/>
        </p:nvSpPr>
        <p:spPr>
          <a:xfrm>
            <a:off x="1287240" y="2532367"/>
            <a:ext cx="501872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1050" b="1">
                <a:solidFill>
                  <a:srgbClr val="7030A0"/>
                </a:solidFill>
              </a:defRPr>
            </a:lvl1pPr>
          </a:lstStyle>
          <a:p>
            <a:r>
              <a:rPr lang="ru-RU" sz="1100" dirty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8BD13-CA01-4A95-A319-A8A313ED4706}"/>
              </a:ext>
            </a:extLst>
          </p:cNvPr>
          <p:cNvSpPr txBox="1"/>
          <p:nvPr/>
        </p:nvSpPr>
        <p:spPr>
          <a:xfrm>
            <a:off x="7509811" y="1848014"/>
            <a:ext cx="1152467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1050" b="1">
                <a:solidFill>
                  <a:srgbClr val="7030A0"/>
                </a:solidFill>
              </a:defRPr>
            </a:lvl1pPr>
          </a:lstStyle>
          <a:p>
            <a:pPr algn="l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teacher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B14DD3-B6D3-4EA7-8F6B-3F4716D34164}"/>
              </a:ext>
            </a:extLst>
          </p:cNvPr>
          <p:cNvSpPr txBox="1"/>
          <p:nvPr/>
        </p:nvSpPr>
        <p:spPr>
          <a:xfrm>
            <a:off x="7509811" y="2682957"/>
            <a:ext cx="1152467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1050" b="1">
                <a:solidFill>
                  <a:srgbClr val="7030A0"/>
                </a:solidFill>
              </a:defRPr>
            </a:lvl1pPr>
          </a:lstStyle>
          <a:p>
            <a:pPr algn="l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conditioned reflexes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48F23D-B1A4-413A-A3EE-9871F670C25B}"/>
              </a:ext>
            </a:extLst>
          </p:cNvPr>
          <p:cNvSpPr txBox="1"/>
          <p:nvPr/>
        </p:nvSpPr>
        <p:spPr>
          <a:xfrm>
            <a:off x="7509811" y="3848175"/>
            <a:ext cx="1152467" cy="43088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defRPr sz="1050" b="1">
                <a:solidFill>
                  <a:srgbClr val="7030A0"/>
                </a:solidFill>
              </a:defRPr>
            </a:lvl1pPr>
          </a:lstStyle>
          <a:p>
            <a:pPr algn="l"/>
            <a:r>
              <a:rPr lang="en-US" sz="1100" i="1" dirty="0">
                <a:solidFill>
                  <a:schemeClr val="accent6">
                    <a:lumMod val="75000"/>
                  </a:schemeClr>
                </a:solidFill>
              </a:rPr>
              <a:t>unconditioned reflexes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8F835C4-AA61-46E7-94EC-65070C709C51}"/>
              </a:ext>
            </a:extLst>
          </p:cNvPr>
          <p:cNvCxnSpPr>
            <a:endCxn id="36" idx="1"/>
          </p:cNvCxnSpPr>
          <p:nvPr/>
        </p:nvCxnSpPr>
        <p:spPr>
          <a:xfrm>
            <a:off x="6545688" y="1174766"/>
            <a:ext cx="964123" cy="80405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B13E28-FCCE-4C7A-8426-69B5C0E3EE8A}"/>
              </a:ext>
            </a:extLst>
          </p:cNvPr>
          <p:cNvCxnSpPr/>
          <p:nvPr/>
        </p:nvCxnSpPr>
        <p:spPr>
          <a:xfrm>
            <a:off x="6545688" y="2108551"/>
            <a:ext cx="964123" cy="80405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DC6AF9D-8784-43BC-AB80-58B507C8D678}"/>
              </a:ext>
            </a:extLst>
          </p:cNvPr>
          <p:cNvCxnSpPr/>
          <p:nvPr/>
        </p:nvCxnSpPr>
        <p:spPr>
          <a:xfrm>
            <a:off x="6545688" y="3275040"/>
            <a:ext cx="964123" cy="804053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D0F8931-BE22-4860-B990-7990351A7D75}"/>
              </a:ext>
            </a:extLst>
          </p:cNvPr>
          <p:cNvCxnSpPr>
            <a:cxnSpLocks/>
          </p:cNvCxnSpPr>
          <p:nvPr/>
        </p:nvCxnSpPr>
        <p:spPr>
          <a:xfrm>
            <a:off x="7123813" y="1560428"/>
            <a:ext cx="215346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13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4DFDD5E-F615-4808-9E70-A19270AC943F}"/>
              </a:ext>
            </a:extLst>
          </p:cNvPr>
          <p:cNvSpPr/>
          <p:nvPr/>
        </p:nvSpPr>
        <p:spPr>
          <a:xfrm>
            <a:off x="180000" y="180000"/>
            <a:ext cx="8784000" cy="6498000"/>
          </a:xfrm>
          <a:prstGeom prst="rect">
            <a:avLst/>
          </a:prstGeom>
          <a:noFill/>
          <a:ln w="38100">
            <a:solidFill>
              <a:srgbClr val="00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76200">
                <a:solidFill>
                  <a:schemeClr val="tx1"/>
                </a:solidFill>
              </a:ln>
              <a:solidFill>
                <a:srgbClr val="007C7C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484D21-C1A0-4A38-A1BB-57F18BFBC20C}"/>
              </a:ext>
            </a:extLst>
          </p:cNvPr>
          <p:cNvGrpSpPr/>
          <p:nvPr/>
        </p:nvGrpSpPr>
        <p:grpSpPr>
          <a:xfrm>
            <a:off x="8072783" y="180000"/>
            <a:ext cx="891217" cy="786597"/>
            <a:chOff x="7959968" y="254412"/>
            <a:chExt cx="891217" cy="78659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14341A-530B-426E-AC81-CBD573593AA6}"/>
                </a:ext>
              </a:extLst>
            </p:cNvPr>
            <p:cNvSpPr/>
            <p:nvPr/>
          </p:nvSpPr>
          <p:spPr>
            <a:xfrm>
              <a:off x="7959968" y="254412"/>
              <a:ext cx="891217" cy="786597"/>
            </a:xfrm>
            <a:prstGeom prst="rect">
              <a:avLst/>
            </a:prstGeom>
            <a:noFill/>
            <a:ln w="38100">
              <a:solidFill>
                <a:srgbClr val="007C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 w="76200">
                  <a:solidFill>
                    <a:schemeClr val="tx1"/>
                  </a:solidFill>
                </a:ln>
                <a:solidFill>
                  <a:srgbClr val="007C7C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D47B397-BAE8-426F-BF7A-A9B5B1AD5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9756" y="312419"/>
              <a:ext cx="787791" cy="67300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E95D175-8D9C-42FE-BC93-F3BB4DCB1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798" y="2003867"/>
            <a:ext cx="5700529" cy="285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6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4DFDD5E-F615-4808-9E70-A19270AC943F}"/>
              </a:ext>
            </a:extLst>
          </p:cNvPr>
          <p:cNvSpPr/>
          <p:nvPr/>
        </p:nvSpPr>
        <p:spPr>
          <a:xfrm>
            <a:off x="180000" y="180000"/>
            <a:ext cx="8784000" cy="6498000"/>
          </a:xfrm>
          <a:prstGeom prst="rect">
            <a:avLst/>
          </a:prstGeom>
          <a:noFill/>
          <a:ln w="38100">
            <a:solidFill>
              <a:srgbClr val="00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76200">
                <a:solidFill>
                  <a:schemeClr val="tx1"/>
                </a:solidFill>
              </a:ln>
              <a:solidFill>
                <a:srgbClr val="007C7C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484D21-C1A0-4A38-A1BB-57F18BFBC20C}"/>
              </a:ext>
            </a:extLst>
          </p:cNvPr>
          <p:cNvGrpSpPr/>
          <p:nvPr/>
        </p:nvGrpSpPr>
        <p:grpSpPr>
          <a:xfrm>
            <a:off x="8072783" y="180000"/>
            <a:ext cx="891217" cy="786597"/>
            <a:chOff x="7959968" y="254412"/>
            <a:chExt cx="891217" cy="78659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14341A-530B-426E-AC81-CBD573593AA6}"/>
                </a:ext>
              </a:extLst>
            </p:cNvPr>
            <p:cNvSpPr/>
            <p:nvPr/>
          </p:nvSpPr>
          <p:spPr>
            <a:xfrm>
              <a:off x="7959968" y="254412"/>
              <a:ext cx="891217" cy="786597"/>
            </a:xfrm>
            <a:prstGeom prst="rect">
              <a:avLst/>
            </a:prstGeom>
            <a:noFill/>
            <a:ln w="38100">
              <a:solidFill>
                <a:srgbClr val="007C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 w="76200">
                  <a:solidFill>
                    <a:schemeClr val="tx1"/>
                  </a:solidFill>
                </a:ln>
                <a:solidFill>
                  <a:srgbClr val="007C7C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D47B397-BAE8-426F-BF7A-A9B5B1AD5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9756" y="312419"/>
              <a:ext cx="787791" cy="673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817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4DFDD5E-F615-4808-9E70-A19270AC943F}"/>
              </a:ext>
            </a:extLst>
          </p:cNvPr>
          <p:cNvSpPr/>
          <p:nvPr/>
        </p:nvSpPr>
        <p:spPr>
          <a:xfrm>
            <a:off x="180000" y="180000"/>
            <a:ext cx="8784000" cy="6498000"/>
          </a:xfrm>
          <a:prstGeom prst="rect">
            <a:avLst/>
          </a:prstGeom>
          <a:noFill/>
          <a:ln w="38100">
            <a:solidFill>
              <a:srgbClr val="00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76200">
                <a:solidFill>
                  <a:schemeClr val="tx1"/>
                </a:solidFill>
              </a:ln>
              <a:solidFill>
                <a:srgbClr val="007C7C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484D21-C1A0-4A38-A1BB-57F18BFBC20C}"/>
              </a:ext>
            </a:extLst>
          </p:cNvPr>
          <p:cNvGrpSpPr/>
          <p:nvPr/>
        </p:nvGrpSpPr>
        <p:grpSpPr>
          <a:xfrm>
            <a:off x="8072783" y="180000"/>
            <a:ext cx="891217" cy="786597"/>
            <a:chOff x="7959968" y="254412"/>
            <a:chExt cx="891217" cy="78659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14341A-530B-426E-AC81-CBD573593AA6}"/>
                </a:ext>
              </a:extLst>
            </p:cNvPr>
            <p:cNvSpPr/>
            <p:nvPr/>
          </p:nvSpPr>
          <p:spPr>
            <a:xfrm>
              <a:off x="7959968" y="254412"/>
              <a:ext cx="891217" cy="786597"/>
            </a:xfrm>
            <a:prstGeom prst="rect">
              <a:avLst/>
            </a:prstGeom>
            <a:noFill/>
            <a:ln w="38100">
              <a:solidFill>
                <a:srgbClr val="007C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 w="76200">
                  <a:solidFill>
                    <a:schemeClr val="tx1"/>
                  </a:solidFill>
                </a:ln>
                <a:solidFill>
                  <a:srgbClr val="007C7C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D47B397-BAE8-426F-BF7A-A9B5B1AD5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9756" y="312419"/>
              <a:ext cx="787791" cy="673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3655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4DFDD5E-F615-4808-9E70-A19270AC943F}"/>
              </a:ext>
            </a:extLst>
          </p:cNvPr>
          <p:cNvSpPr/>
          <p:nvPr/>
        </p:nvSpPr>
        <p:spPr>
          <a:xfrm>
            <a:off x="180000" y="180000"/>
            <a:ext cx="8784000" cy="6498000"/>
          </a:xfrm>
          <a:prstGeom prst="rect">
            <a:avLst/>
          </a:prstGeom>
          <a:noFill/>
          <a:ln w="38100">
            <a:solidFill>
              <a:srgbClr val="007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76200">
                <a:solidFill>
                  <a:schemeClr val="tx1"/>
                </a:solidFill>
              </a:ln>
              <a:solidFill>
                <a:srgbClr val="007C7C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484D21-C1A0-4A38-A1BB-57F18BFBC20C}"/>
              </a:ext>
            </a:extLst>
          </p:cNvPr>
          <p:cNvGrpSpPr/>
          <p:nvPr/>
        </p:nvGrpSpPr>
        <p:grpSpPr>
          <a:xfrm>
            <a:off x="8072783" y="180000"/>
            <a:ext cx="891217" cy="786597"/>
            <a:chOff x="7959968" y="254412"/>
            <a:chExt cx="891217" cy="78659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14341A-530B-426E-AC81-CBD573593AA6}"/>
                </a:ext>
              </a:extLst>
            </p:cNvPr>
            <p:cNvSpPr/>
            <p:nvPr/>
          </p:nvSpPr>
          <p:spPr>
            <a:xfrm>
              <a:off x="7959968" y="254412"/>
              <a:ext cx="891217" cy="786597"/>
            </a:xfrm>
            <a:prstGeom prst="rect">
              <a:avLst/>
            </a:prstGeom>
            <a:noFill/>
            <a:ln w="38100">
              <a:solidFill>
                <a:srgbClr val="007C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 w="76200">
                  <a:solidFill>
                    <a:schemeClr val="tx1"/>
                  </a:solidFill>
                </a:ln>
                <a:solidFill>
                  <a:srgbClr val="007C7C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D47B397-BAE8-426F-BF7A-A9B5B1AD5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9756" y="312419"/>
              <a:ext cx="787791" cy="673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4199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95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Gramakov</dc:creator>
  <cp:lastModifiedBy>Andrey Gramakov</cp:lastModifiedBy>
  <cp:revision>17</cp:revision>
  <dcterms:created xsi:type="dcterms:W3CDTF">2019-01-11T12:27:52Z</dcterms:created>
  <dcterms:modified xsi:type="dcterms:W3CDTF">2019-01-12T17:49:54Z</dcterms:modified>
</cp:coreProperties>
</file>