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3.png" ContentType="image/png"/>
  <Override PartName="/ppt/media/image12.jpeg" ContentType="image/jpeg"/>
  <Override PartName="/ppt/media/image11.jpeg" ContentType="image/jpeg"/>
  <Override PartName="/ppt/media/image1.png" ContentType="image/png"/>
  <Override PartName="/ppt/media/image2.jpeg" ContentType="image/jpeg"/>
  <Override PartName="/ppt/media/image3.png" ContentType="image/png"/>
  <Override PartName="/ppt/media/image14.png" ContentType="image/png"/>
  <Override PartName="/ppt/media/image10.jpeg" ContentType="image/jpeg"/>
  <Override PartName="/ppt/media/image5.jpeg" ContentType="image/jpeg"/>
  <Override PartName="/ppt/media/image4.jpeg" ContentType="image/jpeg"/>
  <Override PartName="/ppt/media/image6.png" ContentType="image/png"/>
  <Override PartName="/ppt/media/image7.jpeg" ContentType="image/jpeg"/>
  <Override PartName="/ppt/media/image8.png" ContentType="image/png"/>
  <Override PartName="/ppt/media/image9.png" ContentType="image/png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Click to edit the title text format</a:t>
            </a:r>
            <a:endParaRPr b="1" lang="de-DE" sz="4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Click to edit the outline text format</a:t>
            </a:r>
            <a:endParaRPr b="0" lang="de-DE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1" marL="864000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Second Outline Level</a:t>
            </a:r>
            <a:endParaRPr b="0" lang="de-DE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2" marL="1296000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Third Outline Level</a:t>
            </a:r>
            <a:endParaRPr b="0" lang="de-DE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3" marL="1728000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Fourth Outline Level</a:t>
            </a:r>
            <a:endParaRPr b="0" lang="de-DE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4" marL="2160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Fifth Outline Level</a:t>
            </a:r>
            <a:endParaRPr b="0" lang="de-DE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5" marL="2592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Sixth Outline Level</a:t>
            </a:r>
            <a:endParaRPr b="0" lang="de-DE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6" marL="3024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Seventh Outline Level</a:t>
            </a:r>
            <a:endParaRPr b="0" lang="de-DE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&lt;date/time&gt;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&lt;footer&gt;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785D4F8-F8D8-4DC2-9291-9F94C6D50AD4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&lt;number&gt;</a:t>
            </a:fld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</a:t>
            </a:r>
            <a:fld id="{709BFF03-00A4-4927-832F-0401BF6EDE1C}" type="slidecount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30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Click to edit the title text format</a:t>
            </a:r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Aft>
                <a:spcPts val="845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&lt;date/time&gt;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&lt;footer&gt;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42707E0-7D7A-4737-BEF7-76B82D602ACC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&lt;number&gt;</a:t>
            </a:fld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</a:t>
            </a:r>
            <a:fld id="{FE69EC15-F033-407A-8C6C-A2310514542C}" type="slidecount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30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512000" y="1296000"/>
            <a:ext cx="7143480" cy="510516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5040000" y="4968000"/>
            <a:ext cx="3528000" cy="86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Domain Driven Design</a:t>
            </a:r>
            <a:endParaRPr b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did we get here?</a:t>
            </a: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r>
              <a:rPr b="0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Bad Frameworks and Technology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r>
              <a:rPr b="0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J2EE, EJB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r>
              <a:rPr b="0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Frameworks Javabeans 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r>
              <a:rPr b="0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IDEs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r>
              <a:rPr b="0" i="1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Your best Seniors are focused on fix Technology problems and limitations.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Domain Driven Design </a:t>
            </a:r>
            <a:endParaRPr b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720000" y="1872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DDD Concepts:</a:t>
            </a: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r>
              <a:rPr b="0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technology envolved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r>
              <a:rPr b="0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Ubiquitous Language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Aft>
                <a:spcPts val="845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Express your Domain business actions in your code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Aft>
                <a:spcPts val="845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avoid: save(…), update(…), execute(…)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Aft>
                <a:spcPts val="845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Domain Driven Design </a:t>
            </a:r>
            <a:endParaRPr b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720000" y="1872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DDD Concepts:</a:t>
            </a: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r>
              <a:rPr b="0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Focus on DOMAIN, not on Services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Aft>
                <a:spcPts val="845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Come back to OO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r>
              <a:rPr b="0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Tests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4752000" y="3744000"/>
            <a:ext cx="4381200" cy="285732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Domain Driven Design </a:t>
            </a:r>
            <a:r>
              <a:rPr b="1" i="1" lang="de-DE" sz="15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– by Eric Evans 2005</a:t>
            </a:r>
            <a:endParaRPr b="1" lang="de-DE" sz="15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648000" y="1368000"/>
            <a:ext cx="8197200" cy="592524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Domain Driven Design </a:t>
            </a:r>
            <a:r>
              <a:rPr b="1" i="1" lang="de-DE" sz="15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– by Eric Evans 2005</a:t>
            </a:r>
            <a:endParaRPr b="1" lang="de-DE" sz="15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1008000" y="1800000"/>
            <a:ext cx="7983360" cy="502992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Domain Driven Design</a:t>
            </a:r>
            <a:endParaRPr b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Entity </a:t>
            </a: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r>
              <a:rPr b="0" i="1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objects have different attribute values but same identity value they are equals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r>
              <a:rPr b="0" i="1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Mutable, Persistent  ¨somehow¨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r>
              <a:rPr b="0" i="1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EqualsHashCode: Identifier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Domain Driven Design</a:t>
            </a:r>
            <a:endParaRPr b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 Objects </a:t>
            </a: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r>
              <a:rPr b="0" i="1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 Objects should represent concepts in your Ubiquitous Language, and a domain expert should be able to recognize it 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r>
              <a:rPr b="0" i="1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Immutable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r>
              <a:rPr b="0" i="1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EqualsHashCode: ALL Attributes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r>
              <a:rPr b="0" i="1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just getters/setters. They </a:t>
            </a:r>
            <a:r>
              <a:rPr b="0" i="1" lang="de-DE" sz="2200" spc="-1" strike="noStrike" u="sng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</a:t>
            </a:r>
            <a:r>
              <a:rPr b="0" i="1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probably will have business logic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Domain Driven Design </a:t>
            </a:r>
            <a:endParaRPr b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Aggregates and Aggregate Root</a:t>
            </a: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r>
              <a:rPr b="0" i="1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Aggregates draw a boundary around one or more Entities  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r>
              <a:rPr b="0" i="1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a cluster of domain objects that can be treated as a single unit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r>
              <a:rPr b="0" i="1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Any references from outside the aggregate should only go to the Aggregate Root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r>
              <a:rPr b="0" i="1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than one Aggregate for the same Model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Domain Driven Design</a:t>
            </a:r>
            <a:endParaRPr b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576000" y="1584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i="1" lang="de-DE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Services </a:t>
            </a: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r>
              <a:rPr b="0" i="1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Service should not replace the operation which normally belongs on domain objects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r>
              <a:rPr b="0" i="1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operation performed refers to a domain concept which does not naturally belong to an Entity or Value Object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r>
              <a:rPr b="0" i="1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operation performed refers to other objects in the domain 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r>
              <a:rPr b="0" i="1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operation is stateless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r>
              <a:rPr b="0" i="1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 Service and Domain Service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Domain Driven Design</a:t>
            </a:r>
            <a:endParaRPr b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Repository</a:t>
            </a: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r>
              <a:rPr b="0" i="1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data access must be performed though a Repository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r>
              <a:rPr b="0" i="1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Interfaces - aggregates only knows the Interface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Factories</a:t>
            </a: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r>
              <a:rPr b="0" i="1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helps encapsulate the process of complex object creation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r>
              <a:rPr b="0" i="1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GOF – Design Patterns – Abstract Factory e Factory Method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Agenda</a:t>
            </a:r>
            <a:endParaRPr b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DDD</a:t>
            </a: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Event / Event Sourcing</a:t>
            </a: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CQRS</a:t>
            </a: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Framework Axon 3.0.4</a:t>
            </a: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Domain Driven Design</a:t>
            </a:r>
            <a:endParaRPr b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2520000" y="2014560"/>
            <a:ext cx="4393440" cy="439344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Aggregates and Events</a:t>
            </a:r>
            <a:endParaRPr b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Monolithic Applications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r>
              <a:rPr b="0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Begin Transaction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Aft>
                <a:spcPts val="845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Aft>
                <a:spcPts val="845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aggregate1.doSomething1()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Aft>
                <a:spcPts val="845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aggregate2.doSomething2()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Aft>
                <a:spcPts val="845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aggregate3.doSomething3()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Aft>
                <a:spcPts val="845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r>
              <a:rPr b="0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Commit/Rollback Transaction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Aggregates and Events</a:t>
            </a:r>
            <a:endParaRPr b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Aggregates concept creates clear boundaries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r>
              <a:rPr b="0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Loosely connected – Identifier only, not Object Reference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r>
              <a:rPr b="0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Modularity / Microservices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080000" y="4032000"/>
            <a:ext cx="3024000" cy="302400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Order Service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2088000" y="4608000"/>
            <a:ext cx="1080000" cy="576000"/>
          </a:xfrm>
          <a:prstGeom prst="rect">
            <a:avLst/>
          </a:prstGeom>
          <a:solidFill>
            <a:srgbClr val="3333ff"/>
          </a:solidFill>
          <a:ln>
            <a:solidFill>
              <a:srgbClr val="3465a4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1440000" y="5832000"/>
            <a:ext cx="1080000" cy="576000"/>
          </a:xfrm>
          <a:prstGeom prst="rect">
            <a:avLst/>
          </a:prstGeom>
          <a:solidFill>
            <a:srgbClr val="3333ff"/>
          </a:solidFill>
          <a:ln>
            <a:solidFill>
              <a:srgbClr val="3465a4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Address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2808000" y="5832000"/>
            <a:ext cx="1080000" cy="576000"/>
          </a:xfrm>
          <a:prstGeom prst="rect">
            <a:avLst/>
          </a:prstGeom>
          <a:solidFill>
            <a:srgbClr val="3333ff"/>
          </a:solidFill>
          <a:ln>
            <a:solidFill>
              <a:srgbClr val="3465a4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OrderLine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Item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6120000" y="3960000"/>
            <a:ext cx="2232000" cy="129600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Customer Service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6696000" y="4572000"/>
            <a:ext cx="1080000" cy="576000"/>
          </a:xfrm>
          <a:prstGeom prst="rect">
            <a:avLst/>
          </a:prstGeom>
          <a:solidFill>
            <a:srgbClr val="3333ff"/>
          </a:solidFill>
          <a:ln>
            <a:solidFill>
              <a:srgbClr val="3465a4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Customer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9"/>
          <p:cNvSpPr/>
          <p:nvPr/>
        </p:nvSpPr>
        <p:spPr>
          <a:xfrm>
            <a:off x="6120000" y="5616000"/>
            <a:ext cx="2232000" cy="129600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 Service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10"/>
          <p:cNvSpPr/>
          <p:nvPr/>
        </p:nvSpPr>
        <p:spPr>
          <a:xfrm>
            <a:off x="6696000" y="6120000"/>
            <a:ext cx="1080000" cy="576000"/>
          </a:xfrm>
          <a:prstGeom prst="rect">
            <a:avLst/>
          </a:prstGeom>
          <a:solidFill>
            <a:srgbClr val="3333ff"/>
          </a:solidFill>
          <a:ln>
            <a:solidFill>
              <a:srgbClr val="3465a4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Line 11"/>
          <p:cNvSpPr/>
          <p:nvPr/>
        </p:nvSpPr>
        <p:spPr>
          <a:xfrm>
            <a:off x="3168000" y="4896000"/>
            <a:ext cx="295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12"/>
          <p:cNvSpPr/>
          <p:nvPr/>
        </p:nvSpPr>
        <p:spPr>
          <a:xfrm>
            <a:off x="3888000" y="6120000"/>
            <a:ext cx="223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Aggregates and Events</a:t>
            </a:r>
            <a:endParaRPr b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720000" y="2232000"/>
            <a:ext cx="8640000" cy="4312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 Command by Aggregate – keep the boundaries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Aft>
                <a:spcPts val="845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Aft>
                <a:spcPts val="845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CreateOrderCommand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Aft>
                <a:spcPts val="845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Aft>
                <a:spcPts val="845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AddItemCommand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Aft>
                <a:spcPts val="845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Aft>
                <a:spcPts val="845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CancelOrderCommand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5688000" y="3240000"/>
            <a:ext cx="3024000" cy="302400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Order Service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6696000" y="3816000"/>
            <a:ext cx="1080000" cy="576000"/>
          </a:xfrm>
          <a:prstGeom prst="rect">
            <a:avLst/>
          </a:prstGeom>
          <a:solidFill>
            <a:srgbClr val="3333ff"/>
          </a:solidFill>
          <a:ln>
            <a:solidFill>
              <a:srgbClr val="3465a4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6048000" y="5040000"/>
            <a:ext cx="1080000" cy="576000"/>
          </a:xfrm>
          <a:prstGeom prst="rect">
            <a:avLst/>
          </a:prstGeom>
          <a:solidFill>
            <a:srgbClr val="3333ff"/>
          </a:solidFill>
          <a:ln>
            <a:solidFill>
              <a:srgbClr val="3465a4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Address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7416000" y="5040000"/>
            <a:ext cx="1080000" cy="576000"/>
          </a:xfrm>
          <a:prstGeom prst="rect">
            <a:avLst/>
          </a:prstGeom>
          <a:solidFill>
            <a:srgbClr val="3333ff"/>
          </a:solidFill>
          <a:ln>
            <a:solidFill>
              <a:srgbClr val="3465a4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OrderLine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Item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Aggregates and Events</a:t>
            </a:r>
            <a:endParaRPr b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720000" y="1519200"/>
            <a:ext cx="900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Event-driven architecture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Events are </a:t>
            </a:r>
            <a:r>
              <a:rPr b="0" lang="de-DE" sz="2200" spc="-1" strike="noStrike" u="sng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Immutable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Events stream is just a LeftFold concept in Functional Programming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576000" y="4104000"/>
            <a:ext cx="3024000" cy="302400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Order Service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1584000" y="4680000"/>
            <a:ext cx="1080000" cy="576000"/>
          </a:xfrm>
          <a:prstGeom prst="rect">
            <a:avLst/>
          </a:prstGeom>
          <a:solidFill>
            <a:srgbClr val="3333ff"/>
          </a:solidFill>
          <a:ln>
            <a:solidFill>
              <a:srgbClr val="3465a4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5"/>
          <p:cNvSpPr/>
          <p:nvPr/>
        </p:nvSpPr>
        <p:spPr>
          <a:xfrm>
            <a:off x="936000" y="5904000"/>
            <a:ext cx="1080000" cy="576000"/>
          </a:xfrm>
          <a:prstGeom prst="rect">
            <a:avLst/>
          </a:prstGeom>
          <a:solidFill>
            <a:srgbClr val="3333ff"/>
          </a:solidFill>
          <a:ln>
            <a:solidFill>
              <a:srgbClr val="3465a4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Address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6"/>
          <p:cNvSpPr/>
          <p:nvPr/>
        </p:nvSpPr>
        <p:spPr>
          <a:xfrm>
            <a:off x="2304000" y="5904000"/>
            <a:ext cx="1080000" cy="576000"/>
          </a:xfrm>
          <a:prstGeom prst="rect">
            <a:avLst/>
          </a:prstGeom>
          <a:solidFill>
            <a:srgbClr val="3333ff"/>
          </a:solidFill>
          <a:ln>
            <a:solidFill>
              <a:srgbClr val="3465a4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OrderLine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Item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7"/>
          <p:cNvSpPr/>
          <p:nvPr/>
        </p:nvSpPr>
        <p:spPr>
          <a:xfrm>
            <a:off x="7200000" y="4608000"/>
            <a:ext cx="2232000" cy="129600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Stock Service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8"/>
          <p:cNvSpPr/>
          <p:nvPr/>
        </p:nvSpPr>
        <p:spPr>
          <a:xfrm>
            <a:off x="7776000" y="5112000"/>
            <a:ext cx="1080000" cy="576000"/>
          </a:xfrm>
          <a:prstGeom prst="rect">
            <a:avLst/>
          </a:prstGeom>
          <a:solidFill>
            <a:srgbClr val="3333ff"/>
          </a:solidFill>
          <a:ln>
            <a:solidFill>
              <a:srgbClr val="3465a4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9"/>
          <p:cNvSpPr/>
          <p:nvPr/>
        </p:nvSpPr>
        <p:spPr>
          <a:xfrm>
            <a:off x="864000" y="3168000"/>
            <a:ext cx="2160000" cy="432000"/>
          </a:xfrm>
          <a:prstGeom prst="rect">
            <a:avLst/>
          </a:prstGeom>
          <a:solidFill>
            <a:srgbClr val="00ffff"/>
          </a:solidFill>
          <a:ln>
            <a:solidFill>
              <a:srgbClr val="3465a4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DE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CreateOrderCommand</a:t>
            </a:r>
            <a:endParaRPr b="0" lang="de-DE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10"/>
          <p:cNvSpPr/>
          <p:nvPr/>
        </p:nvSpPr>
        <p:spPr>
          <a:xfrm>
            <a:off x="4032000" y="3024000"/>
            <a:ext cx="2592000" cy="417600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Message Bus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11"/>
          <p:cNvSpPr/>
          <p:nvPr/>
        </p:nvSpPr>
        <p:spPr>
          <a:xfrm>
            <a:off x="4248000" y="3600000"/>
            <a:ext cx="2160000" cy="432000"/>
          </a:xfrm>
          <a:prstGeom prst="rect">
            <a:avLst/>
          </a:prstGeom>
          <a:solidFill>
            <a:srgbClr val="66ff99"/>
          </a:solidFill>
          <a:ln>
            <a:solidFill>
              <a:srgbClr val="3465a4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DE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OrderCreatedEvent</a:t>
            </a:r>
            <a:endParaRPr b="0" lang="de-DE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Line 12"/>
          <p:cNvSpPr/>
          <p:nvPr/>
        </p:nvSpPr>
        <p:spPr>
          <a:xfrm>
            <a:off x="1728000" y="3600000"/>
            <a:ext cx="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Line 13"/>
          <p:cNvSpPr/>
          <p:nvPr/>
        </p:nvSpPr>
        <p:spPr>
          <a:xfrm flipV="1">
            <a:off x="3600000" y="4032000"/>
            <a:ext cx="1584000" cy="86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Line 14"/>
          <p:cNvSpPr/>
          <p:nvPr/>
        </p:nvSpPr>
        <p:spPr>
          <a:xfrm flipH="1" flipV="1">
            <a:off x="5472000" y="4032000"/>
            <a:ext cx="1728000" cy="93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15"/>
          <p:cNvSpPr/>
          <p:nvPr/>
        </p:nvSpPr>
        <p:spPr>
          <a:xfrm>
            <a:off x="4248000" y="4824000"/>
            <a:ext cx="2160000" cy="432000"/>
          </a:xfrm>
          <a:prstGeom prst="rect">
            <a:avLst/>
          </a:prstGeom>
          <a:solidFill>
            <a:srgbClr val="66ff99"/>
          </a:solidFill>
          <a:ln>
            <a:solidFill>
              <a:srgbClr val="3465a4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DE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ProductReservedEvent</a:t>
            </a:r>
            <a:endParaRPr b="0" lang="de-DE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Line 16"/>
          <p:cNvSpPr/>
          <p:nvPr/>
        </p:nvSpPr>
        <p:spPr>
          <a:xfrm flipH="1" flipV="1">
            <a:off x="6408000" y="5112000"/>
            <a:ext cx="792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Line 17"/>
          <p:cNvSpPr/>
          <p:nvPr/>
        </p:nvSpPr>
        <p:spPr>
          <a:xfrm>
            <a:off x="3600000" y="5112000"/>
            <a:ext cx="648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18"/>
          <p:cNvSpPr/>
          <p:nvPr/>
        </p:nvSpPr>
        <p:spPr>
          <a:xfrm>
            <a:off x="4248000" y="6048000"/>
            <a:ext cx="2160000" cy="432000"/>
          </a:xfrm>
          <a:prstGeom prst="rect">
            <a:avLst/>
          </a:prstGeom>
          <a:solidFill>
            <a:srgbClr val="66ff99"/>
          </a:solidFill>
          <a:ln>
            <a:solidFill>
              <a:srgbClr val="3465a4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DE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ReserveFailedEvent</a:t>
            </a:r>
            <a:endParaRPr b="0" lang="de-DE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TextShape 19"/>
          <p:cNvSpPr txBox="1"/>
          <p:nvPr/>
        </p:nvSpPr>
        <p:spPr>
          <a:xfrm>
            <a:off x="5112000" y="5472000"/>
            <a:ext cx="5238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Line 20"/>
          <p:cNvSpPr/>
          <p:nvPr/>
        </p:nvSpPr>
        <p:spPr>
          <a:xfrm flipH="1">
            <a:off x="6408000" y="5688000"/>
            <a:ext cx="79200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Line 21"/>
          <p:cNvSpPr/>
          <p:nvPr/>
        </p:nvSpPr>
        <p:spPr>
          <a:xfrm>
            <a:off x="3600000" y="5904000"/>
            <a:ext cx="64800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Event Sourcing</a:t>
            </a:r>
            <a:endParaRPr b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720000" y="18072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Event Sourcing is an architectural pattern in which the state of the application is being determined by a sequence of events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7632000" y="3816000"/>
            <a:ext cx="2232000" cy="79200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Customer Service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144000" y="3312000"/>
            <a:ext cx="2448000" cy="432000"/>
          </a:xfrm>
          <a:prstGeom prst="rect">
            <a:avLst/>
          </a:prstGeom>
          <a:solidFill>
            <a:srgbClr val="00ffff"/>
          </a:solidFill>
          <a:ln>
            <a:solidFill>
              <a:srgbClr val="3465a4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DE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CreateCustomerCommand</a:t>
            </a:r>
            <a:endParaRPr b="0" lang="de-DE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TextShape 5"/>
          <p:cNvSpPr txBox="1"/>
          <p:nvPr/>
        </p:nvSpPr>
        <p:spPr>
          <a:xfrm rot="21598200">
            <a:off x="3672720" y="2892240"/>
            <a:ext cx="3186720" cy="35146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/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Event Store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Aggregate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1" i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APPLY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4248000" y="3744000"/>
            <a:ext cx="2232000" cy="432000"/>
          </a:xfrm>
          <a:prstGeom prst="rect">
            <a:avLst/>
          </a:prstGeom>
          <a:solidFill>
            <a:srgbClr val="66ff99"/>
          </a:solidFill>
          <a:ln>
            <a:solidFill>
              <a:srgbClr val="3465a4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1 - CreateCustomerEvent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Line 7"/>
          <p:cNvSpPr/>
          <p:nvPr/>
        </p:nvSpPr>
        <p:spPr>
          <a:xfrm>
            <a:off x="2592000" y="3528000"/>
            <a:ext cx="165600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8"/>
          <p:cNvSpPr/>
          <p:nvPr/>
        </p:nvSpPr>
        <p:spPr>
          <a:xfrm>
            <a:off x="4176000" y="4464000"/>
            <a:ext cx="2376000" cy="432000"/>
          </a:xfrm>
          <a:prstGeom prst="rect">
            <a:avLst/>
          </a:prstGeom>
          <a:solidFill>
            <a:srgbClr val="66ff99"/>
          </a:solidFill>
          <a:ln>
            <a:solidFill>
              <a:srgbClr val="3465a4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2 - UpdateCustomerAddressEvent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Line 9"/>
          <p:cNvSpPr/>
          <p:nvPr/>
        </p:nvSpPr>
        <p:spPr>
          <a:xfrm flipV="1">
            <a:off x="3312000" y="4752000"/>
            <a:ext cx="864000" cy="2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Line 10"/>
          <p:cNvSpPr/>
          <p:nvPr/>
        </p:nvSpPr>
        <p:spPr>
          <a:xfrm flipV="1">
            <a:off x="3312000" y="5472000"/>
            <a:ext cx="864000" cy="72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1"/>
          <p:cNvSpPr/>
          <p:nvPr/>
        </p:nvSpPr>
        <p:spPr>
          <a:xfrm>
            <a:off x="4176000" y="5256000"/>
            <a:ext cx="2376000" cy="432000"/>
          </a:xfrm>
          <a:prstGeom prst="rect">
            <a:avLst/>
          </a:prstGeom>
          <a:solidFill>
            <a:srgbClr val="66ff99"/>
          </a:solidFill>
          <a:ln>
            <a:solidFill>
              <a:srgbClr val="3465a4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3 - UpdateCustomerContactEvent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12"/>
          <p:cNvSpPr/>
          <p:nvPr/>
        </p:nvSpPr>
        <p:spPr>
          <a:xfrm>
            <a:off x="144000" y="4680000"/>
            <a:ext cx="3168000" cy="432000"/>
          </a:xfrm>
          <a:prstGeom prst="rect">
            <a:avLst/>
          </a:prstGeom>
          <a:solidFill>
            <a:srgbClr val="00ffff"/>
          </a:solidFill>
          <a:ln>
            <a:solidFill>
              <a:srgbClr val="3465a4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DE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CustomerAddressUpdateCommand</a:t>
            </a:r>
            <a:endParaRPr b="0" lang="de-DE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13"/>
          <p:cNvSpPr/>
          <p:nvPr/>
        </p:nvSpPr>
        <p:spPr>
          <a:xfrm>
            <a:off x="144000" y="6048000"/>
            <a:ext cx="3168000" cy="432000"/>
          </a:xfrm>
          <a:prstGeom prst="rect">
            <a:avLst/>
          </a:prstGeom>
          <a:solidFill>
            <a:srgbClr val="00ffff"/>
          </a:solidFill>
          <a:ln>
            <a:solidFill>
              <a:srgbClr val="3465a4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DE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CustomerContactUpdateCommand</a:t>
            </a:r>
            <a:endParaRPr b="0" lang="de-DE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TextShape 14"/>
          <p:cNvSpPr txBox="1"/>
          <p:nvPr/>
        </p:nvSpPr>
        <p:spPr>
          <a:xfrm>
            <a:off x="3456000" y="3946320"/>
            <a:ext cx="36000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i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DISPATCH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TextShape 15"/>
          <p:cNvSpPr txBox="1"/>
          <p:nvPr/>
        </p:nvSpPr>
        <p:spPr>
          <a:xfrm>
            <a:off x="6984000" y="3888000"/>
            <a:ext cx="432000" cy="195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i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HANDLER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Line 16"/>
          <p:cNvSpPr/>
          <p:nvPr/>
        </p:nvSpPr>
        <p:spPr>
          <a:xfrm flipH="1" flipV="1">
            <a:off x="6480000" y="4032000"/>
            <a:ext cx="1152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Line 17"/>
          <p:cNvSpPr/>
          <p:nvPr/>
        </p:nvSpPr>
        <p:spPr>
          <a:xfrm flipH="1">
            <a:off x="6552000" y="4248000"/>
            <a:ext cx="1080000" cy="57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Line 18"/>
          <p:cNvSpPr/>
          <p:nvPr/>
        </p:nvSpPr>
        <p:spPr>
          <a:xfrm flipH="1">
            <a:off x="6552000" y="4464000"/>
            <a:ext cx="1080000" cy="108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19"/>
          <p:cNvSpPr/>
          <p:nvPr/>
        </p:nvSpPr>
        <p:spPr>
          <a:xfrm>
            <a:off x="7632000" y="5328000"/>
            <a:ext cx="2232000" cy="79200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Other Service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Line 20"/>
          <p:cNvSpPr/>
          <p:nvPr/>
        </p:nvSpPr>
        <p:spPr>
          <a:xfrm flipH="1" flipV="1">
            <a:off x="6480000" y="4176000"/>
            <a:ext cx="1152000" cy="144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523480" y="4248000"/>
            <a:ext cx="2345040" cy="2736000"/>
          </a:xfrm>
          <a:prstGeom prst="rect">
            <a:avLst/>
          </a:prstGeom>
          <a:solidFill>
            <a:srgbClr val="ffcc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AXON FRAMEWORK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Event Sourcing</a:t>
            </a:r>
            <a:endParaRPr b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94" name="TextShape 3"/>
          <p:cNvSpPr txBox="1"/>
          <p:nvPr/>
        </p:nvSpPr>
        <p:spPr>
          <a:xfrm>
            <a:off x="720000" y="18072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i="1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Event Store 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i="1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Audit Log / Immutable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i="1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Replays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i="1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queries from the begin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i="1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Sagas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i="1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Event Snapshots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i="1" lang="de-DE" sz="2200" spc="-1" strike="noStrike" u="sng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Storage cost?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8085600" y="5247000"/>
            <a:ext cx="1346400" cy="47736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Customer Service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5"/>
          <p:cNvSpPr/>
          <p:nvPr/>
        </p:nvSpPr>
        <p:spPr>
          <a:xfrm>
            <a:off x="3569040" y="4638960"/>
            <a:ext cx="1476360" cy="260640"/>
          </a:xfrm>
          <a:prstGeom prst="rect">
            <a:avLst/>
          </a:prstGeom>
          <a:solidFill>
            <a:srgbClr val="00ffff"/>
          </a:solidFill>
          <a:ln>
            <a:solidFill>
              <a:srgbClr val="3465a4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DE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CreateCustomerCommand</a:t>
            </a:r>
            <a:endParaRPr b="0" lang="de-DE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TextShape 6"/>
          <p:cNvSpPr txBox="1"/>
          <p:nvPr/>
        </p:nvSpPr>
        <p:spPr>
          <a:xfrm rot="21598200">
            <a:off x="5740920" y="4385520"/>
            <a:ext cx="1922040" cy="21200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/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de-DE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Event Store </a:t>
            </a:r>
            <a:endParaRPr b="0" lang="de-DE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de-DE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Aggregate</a:t>
            </a:r>
            <a:endParaRPr b="0" lang="de-DE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1" i="1" lang="de-DE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APPLY</a:t>
            </a:r>
            <a:endParaRPr b="0" lang="de-DE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7"/>
          <p:cNvSpPr/>
          <p:nvPr/>
        </p:nvSpPr>
        <p:spPr>
          <a:xfrm>
            <a:off x="6044400" y="4899600"/>
            <a:ext cx="1346400" cy="260280"/>
          </a:xfrm>
          <a:prstGeom prst="rect">
            <a:avLst/>
          </a:prstGeom>
          <a:solidFill>
            <a:srgbClr val="66ff99"/>
          </a:solidFill>
          <a:ln>
            <a:solidFill>
              <a:srgbClr val="3465a4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DE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1 - CreateCustomerEvent</a:t>
            </a:r>
            <a:endParaRPr b="0" lang="de-DE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Line 8"/>
          <p:cNvSpPr/>
          <p:nvPr/>
        </p:nvSpPr>
        <p:spPr>
          <a:xfrm>
            <a:off x="5045760" y="4769280"/>
            <a:ext cx="999000" cy="303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9"/>
          <p:cNvSpPr/>
          <p:nvPr/>
        </p:nvSpPr>
        <p:spPr>
          <a:xfrm>
            <a:off x="6001200" y="5333400"/>
            <a:ext cx="1433160" cy="261000"/>
          </a:xfrm>
          <a:prstGeom prst="rect">
            <a:avLst/>
          </a:prstGeom>
          <a:solidFill>
            <a:srgbClr val="66ff99"/>
          </a:solidFill>
          <a:ln>
            <a:solidFill>
              <a:srgbClr val="3465a4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DE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2 - UpdateCustomerAddressEvent</a:t>
            </a:r>
            <a:endParaRPr b="0" lang="de-DE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Line 10"/>
          <p:cNvSpPr/>
          <p:nvPr/>
        </p:nvSpPr>
        <p:spPr>
          <a:xfrm flipV="1">
            <a:off x="5359680" y="5507280"/>
            <a:ext cx="641520" cy="108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Line 11"/>
          <p:cNvSpPr/>
          <p:nvPr/>
        </p:nvSpPr>
        <p:spPr>
          <a:xfrm flipV="1">
            <a:off x="5359680" y="5941800"/>
            <a:ext cx="641520" cy="610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12"/>
          <p:cNvSpPr/>
          <p:nvPr/>
        </p:nvSpPr>
        <p:spPr>
          <a:xfrm>
            <a:off x="6001200" y="5811480"/>
            <a:ext cx="1433160" cy="260640"/>
          </a:xfrm>
          <a:prstGeom prst="rect">
            <a:avLst/>
          </a:prstGeom>
          <a:solidFill>
            <a:srgbClr val="66ff99"/>
          </a:solidFill>
          <a:ln>
            <a:solidFill>
              <a:srgbClr val="3465a4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DE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3 - UpdateCustomerContactEvent</a:t>
            </a:r>
            <a:endParaRPr b="0" lang="de-DE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13"/>
          <p:cNvSpPr/>
          <p:nvPr/>
        </p:nvSpPr>
        <p:spPr>
          <a:xfrm>
            <a:off x="3449160" y="5472000"/>
            <a:ext cx="1910520" cy="260280"/>
          </a:xfrm>
          <a:prstGeom prst="rect">
            <a:avLst/>
          </a:prstGeom>
          <a:solidFill>
            <a:srgbClr val="00ffff"/>
          </a:solidFill>
          <a:ln>
            <a:solidFill>
              <a:srgbClr val="3465a4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DE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CustomerAddressUpdateCommand</a:t>
            </a:r>
            <a:endParaRPr b="0" lang="de-DE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14"/>
          <p:cNvSpPr/>
          <p:nvPr/>
        </p:nvSpPr>
        <p:spPr>
          <a:xfrm>
            <a:off x="3449160" y="6363360"/>
            <a:ext cx="1910520" cy="260640"/>
          </a:xfrm>
          <a:prstGeom prst="rect">
            <a:avLst/>
          </a:prstGeom>
          <a:solidFill>
            <a:srgbClr val="00ffff"/>
          </a:solidFill>
          <a:ln>
            <a:solidFill>
              <a:srgbClr val="3465a4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DE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CustomerContactUpdateCommand</a:t>
            </a:r>
            <a:endParaRPr b="0" lang="de-DE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TextShape 15"/>
          <p:cNvSpPr txBox="1"/>
          <p:nvPr/>
        </p:nvSpPr>
        <p:spPr>
          <a:xfrm>
            <a:off x="5509440" y="5021280"/>
            <a:ext cx="216720" cy="145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i="1" lang="de-DE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DISPATCH</a:t>
            </a:r>
            <a:endParaRPr b="0" lang="de-DE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TextShape 16"/>
          <p:cNvSpPr txBox="1"/>
          <p:nvPr/>
        </p:nvSpPr>
        <p:spPr>
          <a:xfrm>
            <a:off x="7637040" y="4986360"/>
            <a:ext cx="261000" cy="127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i="1" lang="de-DE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HANDLER</a:t>
            </a:r>
            <a:endParaRPr b="0" lang="de-DE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Line 17"/>
          <p:cNvSpPr/>
          <p:nvPr/>
        </p:nvSpPr>
        <p:spPr>
          <a:xfrm flipH="1" flipV="1">
            <a:off x="7390800" y="5073120"/>
            <a:ext cx="694800" cy="347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Line 18"/>
          <p:cNvSpPr/>
          <p:nvPr/>
        </p:nvSpPr>
        <p:spPr>
          <a:xfrm flipH="1" flipV="1">
            <a:off x="7434360" y="5550840"/>
            <a:ext cx="651600" cy="435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Line 19"/>
          <p:cNvSpPr/>
          <p:nvPr/>
        </p:nvSpPr>
        <p:spPr>
          <a:xfrm flipH="1">
            <a:off x="7434360" y="5594400"/>
            <a:ext cx="651600" cy="3909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CQRS -  Command Query Responsibility Segregation </a:t>
            </a:r>
            <a:endParaRPr b="1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720000" y="18072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i="1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It's a pattern that I first heard described by Greg Young. At its heart is the notion that you can use a different model to update information than the model you use to read information. For some situations, this separation can be valuable, </a:t>
            </a:r>
            <a:r>
              <a:rPr b="0" i="1" lang="de-DE" sz="2200" spc="-1" strike="noStrike" u="sng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 beware that for most systems CQRS adds risky complexity.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8" marL="3888000" indent="-216000">
              <a:spcAft>
                <a:spcPts val="278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8" marL="3888000" indent="-216000">
              <a:spcAft>
                <a:spcPts val="278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i="1" lang="de-DE" sz="1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Martin Fowler – 14 July 2011</a:t>
            </a:r>
            <a:endParaRPr b="0" lang="de-DE" sz="1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endParaRPr b="0" lang="de-DE" sz="1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endParaRPr b="0" lang="de-DE" sz="1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CQRS -  Command Query Responsibility Segregation </a:t>
            </a:r>
            <a:endParaRPr b="1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720000" y="18072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i="1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exist without Event Sourcing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i="1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CQRS is a Pattern and not a entire architecture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i="1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method should either change state of an object, or return a result, but not both.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r>
              <a:rPr b="0" i="1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Commands: Change the state of a system but do not return a value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r>
              <a:rPr b="0" i="1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Queries: Return a result and do not change the observable state of the system (are free of side effects)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CQRS -  Command Query Responsibility Segregation </a:t>
            </a:r>
            <a:endParaRPr b="1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720000" y="18072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1728000" y="1656000"/>
            <a:ext cx="6581880" cy="513288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Domain Driven Design</a:t>
            </a:r>
            <a:endParaRPr b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Warning - Dogma Driven Design</a:t>
            </a: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r>
              <a:rPr b="0" i="1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Dogma is an established belief or doctrine of a religion, ideology or any type of organization, considered a fundamental and </a:t>
            </a:r>
            <a:r>
              <a:rPr b="0" i="1" lang="de-DE" sz="2200" spc="-1" strike="noStrike" u="sng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indisputable</a:t>
            </a:r>
            <a:r>
              <a:rPr b="0" i="1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point of a belief.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CQRS -  Axon, Springboot demo</a:t>
            </a:r>
            <a:endParaRPr b="1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720000" y="18072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2973960" y="3097440"/>
            <a:ext cx="4514040" cy="338256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Domain Driven Design</a:t>
            </a:r>
            <a:endParaRPr b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DDD?</a:t>
            </a: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660680" y="3259440"/>
            <a:ext cx="6691320" cy="314856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Domain Driven Design</a:t>
            </a:r>
            <a:endParaRPr b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648000" y="25272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Mutability EVERYWHERE!!!</a:t>
            </a: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2088000" y="3528000"/>
            <a:ext cx="5444640" cy="240948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Domain Driven Design </a:t>
            </a:r>
            <a:endParaRPr b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720000" y="1872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Type Save – Primite Obsession</a:t>
            </a: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r>
              <a:rPr b="0" i="1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Strings, Integers, Floats and more Strings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r>
              <a:rPr b="0" i="1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Invalids Objects / Wrong meaning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rcRect l="0" t="12588" r="0" b="11811"/>
          <a:stretch/>
        </p:blipFill>
        <p:spPr>
          <a:xfrm>
            <a:off x="2952000" y="3888000"/>
            <a:ext cx="3555720" cy="201564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Domain Driven Design</a:t>
            </a:r>
            <a:endParaRPr b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Anemic Domain Model</a:t>
            </a: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r>
              <a:rPr b="0" i="1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...is the use of a software domain model where the domain objects contain little or no business logic (validations, calculations, business rules etc.).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r>
              <a:rPr b="0" i="1" lang="de-DE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getters / setters / builders</a:t>
            </a: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endParaRPr b="0" lang="de-DE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Domain Driven Design </a:t>
            </a:r>
            <a:endParaRPr b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720000" y="1872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Anemic Domain Model leads to ...</a:t>
            </a: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where Services and Commands Layers are</a:t>
            </a:r>
            <a:r>
              <a:rPr b="0" lang="de-DE" sz="20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OVER ABUSED!!!</a:t>
            </a:r>
            <a:endParaRPr b="0" lang="de-DE" sz="20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2664000" y="2710440"/>
            <a:ext cx="4704840" cy="340956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Domain Driven Design</a:t>
            </a:r>
            <a:endParaRPr b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i="1" lang="de-DE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Where‘s the OO?</a:t>
            </a: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333333"/>
              </a:buClr>
              <a:buSzPct val="75000"/>
              <a:buFont typeface="Symbol" charset="2"/>
              <a:buChar char=""/>
            </a:pP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2304000" y="3312000"/>
            <a:ext cx="5400000" cy="270000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Impress</Template>
  <TotalTime>104</TotalTime>
  <Application>LibreOffice/5.3.7.2$Linux_X86_64 LibreOffice_project/6b8ed514a9f8b44d37a1b96673cbbdd077e24059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2017-04-14T11:12:26Z</dcterms:created>
  <dc:creator/>
  <dc:description/>
  <dc:language>en-US</dc:language>
  <cp:lastModifiedBy/>
  <dcterms:modified xsi:type="dcterms:W3CDTF">2017-04-16T13:24:49Z</dcterms:modified>
  <cp:revision>24</cp:revision>
  <dc:subject/>
  <dc:title/>
</cp:coreProperties>
</file>