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7" r:id="rId5"/>
    <p:sldId id="260" r:id="rId6"/>
    <p:sldId id="268" r:id="rId7"/>
    <p:sldId id="259" r:id="rId8"/>
    <p:sldId id="261" r:id="rId9"/>
    <p:sldId id="263" r:id="rId10"/>
    <p:sldId id="262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7C80"/>
    <a:srgbClr val="FF3399"/>
    <a:srgbClr val="FF0066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2015/5/22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OracleMiddleJP/project-hotrockit" TargetMode="External"/><Relationship Id="rId2" Type="http://schemas.openxmlformats.org/officeDocument/2006/relationships/hyperlink" Target="http://openjdk.java.net/jeps/1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HosSpot</a:t>
            </a:r>
            <a:r>
              <a:rPr lang="en-US" altLang="ja-JP" dirty="0" smtClean="0"/>
              <a:t> JVM</a:t>
            </a:r>
            <a:br>
              <a:rPr lang="en-US" altLang="ja-JP" dirty="0" smtClean="0"/>
            </a:br>
            <a:r>
              <a:rPr lang="ja-JP" altLang="en-US" dirty="0" smtClean="0"/>
              <a:t>メモリモデル</a:t>
            </a:r>
            <a:r>
              <a:rPr lang="en-US" altLang="ja-JP" dirty="0" smtClean="0"/>
              <a:t>(Java8)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Manabu Matsumoto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CompressedClassSpace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46856" y="3789040"/>
            <a:ext cx="8229600" cy="2736304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 smtClean="0"/>
              <a:t>Compressed Class </a:t>
            </a:r>
            <a:r>
              <a:rPr lang="en-US" altLang="ja-JP" dirty="0" smtClean="0"/>
              <a:t>Space 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Metaspace</a:t>
            </a:r>
            <a:r>
              <a:rPr lang="ja-JP" altLang="en-US" dirty="0" smtClean="0"/>
              <a:t>の</a:t>
            </a:r>
            <a:r>
              <a:rPr lang="ja-JP" altLang="en-US" dirty="0" smtClean="0"/>
              <a:t>一部</a:t>
            </a:r>
            <a:endParaRPr lang="en-US" altLang="ja-JP" dirty="0" smtClean="0"/>
          </a:p>
          <a:p>
            <a:r>
              <a:rPr lang="ja-JP" altLang="en-US" dirty="0" smtClean="0"/>
              <a:t>圧縮</a:t>
            </a:r>
            <a:r>
              <a:rPr lang="ja-JP" altLang="en-US" dirty="0" smtClean="0"/>
              <a:t>オブジェクトポインタ機能（圧縮</a:t>
            </a:r>
            <a:r>
              <a:rPr lang="en-US" altLang="ja-JP" dirty="0" err="1" smtClean="0"/>
              <a:t>Oop</a:t>
            </a:r>
            <a:r>
              <a:rPr lang="ja-JP" altLang="en-US" dirty="0" smtClean="0"/>
              <a:t>）が利用可能な状況でのみ使用できる、クラス情報に特化したメモリ空間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圧縮</a:t>
            </a:r>
            <a:r>
              <a:rPr lang="en-US" altLang="ja-JP" dirty="0" err="1" smtClean="0"/>
              <a:t>Oop</a:t>
            </a:r>
            <a:r>
              <a:rPr lang="ja-JP" altLang="en-US" dirty="0" smtClean="0"/>
              <a:t>有効　</a:t>
            </a:r>
            <a:r>
              <a:rPr lang="en-US" altLang="ja-JP" dirty="0" smtClean="0"/>
              <a:t>-</a:t>
            </a:r>
            <a:r>
              <a:rPr lang="en-US" altLang="ja-JP" dirty="0" smtClean="0"/>
              <a:t>XX:+</a:t>
            </a:r>
            <a:r>
              <a:rPr lang="en-US" altLang="ja-JP" dirty="0" err="1" smtClean="0"/>
              <a:t>UseCompressedOops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最大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ヒープサイズ３２</a:t>
            </a:r>
            <a:r>
              <a:rPr lang="en-US" altLang="ja-JP" dirty="0" smtClean="0"/>
              <a:t>GB</a:t>
            </a:r>
            <a:r>
              <a:rPr lang="ja-JP" altLang="en-US" dirty="0" smtClean="0"/>
              <a:t>未満</a:t>
            </a:r>
            <a:endParaRPr lang="en-US" altLang="ja-JP" dirty="0" smtClean="0"/>
          </a:p>
          <a:p>
            <a:r>
              <a:rPr lang="en-US" altLang="ja-JP" dirty="0" err="1" smtClean="0"/>
              <a:t>UseCompressedClassPointers</a:t>
            </a:r>
            <a:r>
              <a:rPr lang="ja-JP" altLang="en-US" dirty="0" smtClean="0"/>
              <a:t>で制御可能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en-US" altLang="ja-JP" sz="2200" dirty="0" smtClean="0"/>
              <a:t>※</a:t>
            </a:r>
            <a:r>
              <a:rPr lang="ja-JP" altLang="en-US" sz="2200" dirty="0" smtClean="0"/>
              <a:t>圧縮</a:t>
            </a:r>
            <a:r>
              <a:rPr lang="en-US" altLang="ja-JP" sz="2200" dirty="0" err="1" smtClean="0"/>
              <a:t>Oop</a:t>
            </a:r>
            <a:r>
              <a:rPr lang="ja-JP" altLang="en-US" sz="2200" dirty="0" smtClean="0"/>
              <a:t>とは</a:t>
            </a:r>
            <a:r>
              <a:rPr lang="en-US" altLang="ja-JP" sz="2200" dirty="0" smtClean="0"/>
              <a:t>LP64</a:t>
            </a:r>
            <a:r>
              <a:rPr lang="ja-JP" altLang="en-US" sz="2200" dirty="0" smtClean="0"/>
              <a:t>向け</a:t>
            </a:r>
            <a:r>
              <a:rPr lang="en-US" altLang="ja-JP" sz="2200" dirty="0" err="1" smtClean="0"/>
              <a:t>HotSpot</a:t>
            </a:r>
            <a:r>
              <a:rPr lang="ja-JP" altLang="en-US" sz="2200" dirty="0" smtClean="0"/>
              <a:t>でのみ利用可能な</a:t>
            </a:r>
            <a:r>
              <a:rPr lang="ja-JP" altLang="en-US" sz="2200" dirty="0" smtClean="0"/>
              <a:t>メモリ使用量</a:t>
            </a:r>
            <a:r>
              <a:rPr lang="ja-JP" altLang="en-US" sz="2200" dirty="0" smtClean="0"/>
              <a:t>削減の</a:t>
            </a:r>
            <a:r>
              <a:rPr lang="ja-JP" altLang="en-US" sz="2200" dirty="0" smtClean="0"/>
              <a:t>仕組み</a:t>
            </a:r>
            <a:r>
              <a:rPr lang="ja-JP" altLang="en-US" sz="2200" dirty="0" smtClean="0"/>
              <a:t>。</a:t>
            </a:r>
            <a:r>
              <a:rPr lang="en-US" altLang="ja-JP" sz="2200" dirty="0" smtClean="0"/>
              <a:t>64bit</a:t>
            </a:r>
            <a:r>
              <a:rPr lang="ja-JP" altLang="en-US" sz="2200" dirty="0" smtClean="0"/>
              <a:t>ポインタを、ベースアドレスからのオフ セットを</a:t>
            </a:r>
            <a:r>
              <a:rPr lang="ja-JP" altLang="en-US" sz="2200" dirty="0" smtClean="0"/>
              <a:t>用いて</a:t>
            </a:r>
            <a:r>
              <a:rPr lang="en-US" altLang="ja-JP" sz="2200" dirty="0" smtClean="0"/>
              <a:t>32bit</a:t>
            </a:r>
            <a:r>
              <a:rPr lang="ja-JP" altLang="en-US" sz="2200" dirty="0" smtClean="0"/>
              <a:t>で</a:t>
            </a:r>
            <a:r>
              <a:rPr lang="ja-JP" altLang="en-US" sz="2200" dirty="0" smtClean="0"/>
              <a:t>表現</a:t>
            </a:r>
            <a:endParaRPr lang="en-US" altLang="ja-JP" sz="29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87624" y="1412776"/>
            <a:ext cx="3024336" cy="2160240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187624" y="2420888"/>
            <a:ext cx="1944216" cy="1160512"/>
          </a:xfrm>
          <a:prstGeom prst="rect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75656" y="155679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Metaspace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03648" y="249289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Compressed Class Space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Metaspace</a:t>
            </a:r>
            <a:r>
              <a:rPr lang="ja-JP" altLang="en-US" dirty="0" smtClean="0"/>
              <a:t>のチューニング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デフォルト値</a:t>
            </a:r>
            <a:endParaRPr lang="en-US" altLang="ja-JP" dirty="0" smtClean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388843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800" dirty="0" err="1" smtClean="0"/>
              <a:t>MaxMetaspaceSize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: </a:t>
            </a:r>
            <a:r>
              <a:rPr lang="ja-JP" altLang="en-US" sz="2800" dirty="0" smtClean="0"/>
              <a:t>ほぼ無限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Windows x64 [server]</a:t>
            </a:r>
            <a:r>
              <a:rPr lang="ja-JP" altLang="en-US" sz="2400" dirty="0" smtClean="0"/>
              <a:t>の場合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-</a:t>
            </a:r>
            <a:r>
              <a:rPr lang="en-US" altLang="ja-JP" sz="2000" dirty="0" err="1" smtClean="0"/>
              <a:t>XX:MaxMetaspaceSize</a:t>
            </a:r>
            <a:r>
              <a:rPr lang="en-US" altLang="ja-JP" sz="2000" dirty="0" smtClean="0"/>
              <a:t>=2</a:t>
            </a:r>
            <a:r>
              <a:rPr lang="en-US" altLang="ja-JP" sz="2000" baseline="30000" dirty="0" smtClean="0"/>
              <a:t>64</a:t>
            </a:r>
            <a:r>
              <a:rPr lang="en-US" altLang="ja-JP" sz="2000" dirty="0" smtClean="0"/>
              <a:t>-1</a:t>
            </a:r>
          </a:p>
          <a:p>
            <a:endParaRPr lang="en-US" altLang="ja-JP" sz="2800" dirty="0" smtClean="0"/>
          </a:p>
          <a:p>
            <a:r>
              <a:rPr lang="en-US" altLang="ja-JP" sz="2800" dirty="0" err="1" smtClean="0"/>
              <a:t>CompressedClassSpace</a:t>
            </a:r>
            <a:r>
              <a:rPr lang="en-US" altLang="ja-JP" sz="2800" dirty="0" smtClean="0"/>
              <a:t> : 1GB</a:t>
            </a:r>
            <a:r>
              <a:rPr lang="ja-JP" altLang="en-US" sz="2800" dirty="0" smtClean="0"/>
              <a:t>リザーブされる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-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XX:CompressedClassSpaceSize</a:t>
            </a:r>
            <a:r>
              <a:rPr lang="en-US" altLang="ja-JP" sz="2400" dirty="0" smtClean="0"/>
              <a:t>=1G</a:t>
            </a:r>
          </a:p>
          <a:p>
            <a:pPr lvl="1"/>
            <a:endParaRPr lang="en-US" altLang="ja-JP" sz="2400" dirty="0" smtClean="0"/>
          </a:p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⇒メモリのオーバーコミットによる</a:t>
            </a:r>
            <a:r>
              <a:rPr lang="en-US" altLang="ja-JP" dirty="0" smtClean="0">
                <a:solidFill>
                  <a:srgbClr val="FF0000"/>
                </a:solidFill>
              </a:rPr>
              <a:t>OOM</a:t>
            </a: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Killer</a:t>
            </a:r>
            <a:r>
              <a:rPr lang="ja-JP" altLang="en-US" dirty="0" smtClean="0">
                <a:solidFill>
                  <a:srgbClr val="FF0000"/>
                </a:solidFill>
              </a:rPr>
              <a:t>が発動されるかも！？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運用環境での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/>
              <a:t>①</a:t>
            </a:r>
            <a:r>
              <a:rPr lang="en-US" altLang="ja-JP" sz="2800" dirty="0" smtClean="0"/>
              <a:t>-Xmx32g</a:t>
            </a:r>
            <a:r>
              <a:rPr lang="ja-JP" altLang="en-US" sz="2800" dirty="0" smtClean="0"/>
              <a:t>以下の場合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-</a:t>
            </a:r>
            <a:r>
              <a:rPr lang="en-US" altLang="ja-JP" sz="2400" dirty="0" err="1" smtClean="0"/>
              <a:t>XX:MaxMetaspaceSize</a:t>
            </a:r>
            <a:r>
              <a:rPr lang="en-US" altLang="ja-JP" sz="2400" dirty="0" smtClean="0"/>
              <a:t>=</a:t>
            </a:r>
            <a:r>
              <a:rPr lang="ja-JP" altLang="en-US" sz="2400" dirty="0" err="1" smtClean="0"/>
              <a:t>そこそこ</a:t>
            </a:r>
            <a:r>
              <a:rPr lang="ja-JP" altLang="en-US" sz="2400" dirty="0" smtClean="0"/>
              <a:t> </a:t>
            </a:r>
            <a:endParaRPr lang="en-US" altLang="ja-JP" sz="2400" dirty="0" smtClean="0"/>
          </a:p>
          <a:p>
            <a:pPr lvl="1"/>
            <a:r>
              <a:rPr lang="en-US" altLang="ja-JP" sz="2400" dirty="0" smtClean="0"/>
              <a:t>-</a:t>
            </a:r>
            <a:r>
              <a:rPr lang="en-US" altLang="ja-JP" sz="2400" dirty="0" err="1" smtClean="0"/>
              <a:t>XX:CompressedClassSpaceSize</a:t>
            </a:r>
            <a:r>
              <a:rPr lang="en-US" altLang="ja-JP" sz="2400" dirty="0" smtClean="0"/>
              <a:t>=100m </a:t>
            </a:r>
            <a:r>
              <a:rPr lang="ja-JP" altLang="en-US" sz="2400" dirty="0" smtClean="0"/>
              <a:t>くらい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>
              <a:buNone/>
            </a:pPr>
            <a:r>
              <a:rPr lang="ja-JP" altLang="en-US" sz="3200" dirty="0" smtClean="0"/>
              <a:t>②</a:t>
            </a:r>
            <a:r>
              <a:rPr lang="en-US" altLang="ja-JP" sz="3200" dirty="0" smtClean="0"/>
              <a:t>-Xmx32g</a:t>
            </a:r>
            <a:r>
              <a:rPr lang="ja-JP" altLang="en-US" sz="3200" dirty="0" smtClean="0"/>
              <a:t>超えの場合 </a:t>
            </a:r>
            <a:endParaRPr lang="en-US" altLang="ja-JP" sz="3200" dirty="0" smtClean="0"/>
          </a:p>
          <a:p>
            <a:pPr marL="742950" lvl="2" indent="-342900">
              <a:buClr>
                <a:schemeClr val="accent1">
                  <a:shade val="75000"/>
                </a:schemeClr>
              </a:buClr>
              <a:buSzPct val="60000"/>
            </a:pPr>
            <a:r>
              <a:rPr lang="en-US" altLang="ja-JP" sz="2000" dirty="0" smtClean="0"/>
              <a:t>-</a:t>
            </a:r>
            <a:r>
              <a:rPr lang="en-US" altLang="ja-JP" sz="2000" dirty="0" err="1" smtClean="0"/>
              <a:t>XX:MaxMetaspaceSize</a:t>
            </a:r>
            <a:r>
              <a:rPr lang="en-US" altLang="ja-JP" sz="2000" dirty="0" smtClean="0"/>
              <a:t>=</a:t>
            </a:r>
            <a:r>
              <a:rPr lang="ja-JP" altLang="en-US" sz="2000" dirty="0" err="1" smtClean="0"/>
              <a:t>そこそこ</a:t>
            </a:r>
            <a:endParaRPr lang="en-US" altLang="ja-JP" sz="2000" dirty="0" smtClean="0"/>
          </a:p>
          <a:p>
            <a:endParaRPr lang="en-US" altLang="ja-JP" sz="3200" dirty="0" smtClean="0"/>
          </a:p>
          <a:p>
            <a:pPr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「そこそこ</a:t>
            </a:r>
            <a:r>
              <a:rPr lang="ja-JP" altLang="en-US" sz="2000" dirty="0" smtClean="0"/>
              <a:t>」の</a:t>
            </a:r>
            <a:r>
              <a:rPr lang="ja-JP" altLang="en-US" sz="2000" smtClean="0"/>
              <a:t>部分は必要</a:t>
            </a:r>
            <a:r>
              <a:rPr lang="ja-JP" altLang="en-US" sz="2000" dirty="0" smtClean="0"/>
              <a:t>なメモリ量をツールを使って計測</a:t>
            </a:r>
            <a:r>
              <a:rPr lang="ja-JP" altLang="en-US" sz="2000" smtClean="0"/>
              <a:t>すること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Hotspot </a:t>
            </a:r>
            <a:r>
              <a:rPr lang="en-US" altLang="ja-JP" dirty="0" err="1" smtClean="0"/>
              <a:t>jvm</a:t>
            </a:r>
            <a:r>
              <a:rPr lang="en-US" altLang="ja-JP" dirty="0" smtClean="0"/>
              <a:t> 8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r>
              <a:rPr lang="en-US" altLang="ja-JP" dirty="0" err="1" smtClean="0"/>
              <a:t>Metaspace</a:t>
            </a:r>
            <a:r>
              <a:rPr lang="ja-JP" altLang="en-US" dirty="0" smtClean="0"/>
              <a:t>と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r>
              <a:rPr lang="en-US" altLang="ja-JP" dirty="0" err="1" smtClean="0"/>
              <a:t>Metaspace</a:t>
            </a:r>
            <a:r>
              <a:rPr lang="ja-JP" altLang="en-US" dirty="0" smtClean="0"/>
              <a:t>のチューニング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Hotspot </a:t>
            </a:r>
            <a:r>
              <a:rPr kumimoji="1" lang="en-US" altLang="ja-JP" dirty="0" err="1" smtClean="0"/>
              <a:t>jvm</a:t>
            </a:r>
            <a:r>
              <a:rPr kumimoji="1" lang="en-US" altLang="ja-JP" dirty="0" smtClean="0"/>
              <a:t> 8</a:t>
            </a:r>
            <a:r>
              <a:rPr kumimoji="1" lang="ja-JP" altLang="en-US" dirty="0" smtClean="0"/>
              <a:t>の変更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Hotspot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JRockit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268760"/>
            <a:ext cx="35147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コンテンツ プレースホルダ 4"/>
          <p:cNvSpPr txBox="1">
            <a:spLocks/>
          </p:cNvSpPr>
          <p:nvPr/>
        </p:nvSpPr>
        <p:spPr>
          <a:xfrm>
            <a:off x="457200" y="4797152"/>
            <a:ext cx="8229600" cy="1584176"/>
          </a:xfrm>
          <a:prstGeom prst="rect">
            <a:avLst/>
          </a:prstGeom>
        </p:spPr>
        <p:txBody>
          <a:bodyPr vert="horz" rtlCol="0">
            <a:normAutofit fontScale="92500"/>
          </a:bodyPr>
          <a:lstStyle/>
          <a:p>
            <a:pPr marL="742950" lvl="1" indent="-285750">
              <a:spcBef>
                <a:spcPct val="20000"/>
              </a:spcBef>
              <a:buClr>
                <a:schemeClr val="tx2">
                  <a:tint val="75000"/>
                </a:schemeClr>
              </a:buClr>
              <a:buSzPct val="55000"/>
            </a:pPr>
            <a:r>
              <a:rPr lang="en-US" altLang="ja-JP" sz="2800" kern="0" noProof="0" dirty="0" smtClean="0">
                <a:solidFill>
                  <a:schemeClr val="tx2"/>
                </a:solidFill>
              </a:rPr>
              <a:t>Hotspot</a:t>
            </a:r>
            <a:r>
              <a:rPr lang="ja-JP" altLang="en-US" sz="2800" kern="0" noProof="0" dirty="0" smtClean="0">
                <a:solidFill>
                  <a:schemeClr val="tx2"/>
                </a:solidFill>
              </a:rPr>
              <a:t>では</a:t>
            </a:r>
            <a:r>
              <a:rPr lang="en-US" altLang="ja-JP" sz="2800" kern="0" dirty="0" smtClean="0">
                <a:solidFill>
                  <a:schemeClr val="tx2"/>
                </a:solidFill>
              </a:rPr>
              <a:t>Permanent</a:t>
            </a:r>
            <a:r>
              <a:rPr lang="ja-JP" altLang="en-US" sz="2800" kern="0" dirty="0" smtClean="0">
                <a:solidFill>
                  <a:schemeClr val="tx2"/>
                </a:solidFill>
              </a:rPr>
              <a:t>ヒープ</a:t>
            </a:r>
            <a:r>
              <a:rPr lang="ja-JP" altLang="en-US" sz="2800" kern="0" dirty="0" smtClean="0">
                <a:solidFill>
                  <a:schemeClr val="tx2"/>
                </a:solidFill>
              </a:rPr>
              <a:t>領域でクラス</a:t>
            </a:r>
            <a:r>
              <a:rPr lang="ja-JP" altLang="en-US" sz="2800" kern="0" noProof="0" dirty="0" smtClean="0">
                <a:solidFill>
                  <a:schemeClr val="tx2"/>
                </a:solidFill>
              </a:rPr>
              <a:t>情報などを管理しているが、</a:t>
            </a:r>
            <a:r>
              <a:rPr lang="en-US" altLang="ja-JP" sz="2800" kern="0" noProof="0" dirty="0" err="1" smtClean="0">
                <a:solidFill>
                  <a:schemeClr val="tx2"/>
                </a:solidFill>
              </a:rPr>
              <a:t>JRockit</a:t>
            </a:r>
            <a:r>
              <a:rPr lang="ja-JP" altLang="en-US" sz="2800" kern="0" noProof="0" dirty="0" smtClean="0">
                <a:solidFill>
                  <a:schemeClr val="tx2"/>
                </a:solidFill>
              </a:rPr>
              <a:t>では高速化、メモリ資源活用のためネイティブメモリで管理されている。</a:t>
            </a:r>
            <a:endParaRPr kumimoji="1" lang="en-US" altLang="ja-JP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4208" y="386104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※Hotspot JVM(Sun JVM)</a:t>
            </a:r>
            <a:r>
              <a:rPr lang="ja-JP" altLang="en-US" sz="1600" dirty="0" smtClean="0">
                <a:solidFill>
                  <a:srgbClr val="FF0000"/>
                </a:solidFill>
              </a:rPr>
              <a:t>は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Java7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以前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Hotspot Java</a:t>
            </a:r>
            <a:r>
              <a:rPr lang="ja-JP" altLang="en-US" dirty="0" smtClean="0"/>
              <a:t>７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Java8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46856" y="5301208"/>
            <a:ext cx="8229600" cy="108012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ja-JP" dirty="0" smtClean="0"/>
              <a:t>Java 7</a:t>
            </a:r>
            <a:r>
              <a:rPr lang="ja-JP" altLang="en-US" dirty="0" smtClean="0"/>
              <a:t>では</a:t>
            </a:r>
            <a:r>
              <a:rPr lang="ja-JP" altLang="en-US" dirty="0" smtClean="0"/>
              <a:t>ヒープ領域の</a:t>
            </a:r>
            <a:r>
              <a:rPr lang="ja-JP" altLang="en-US" dirty="0" smtClean="0"/>
              <a:t>一種である</a:t>
            </a:r>
            <a:r>
              <a:rPr lang="en-US" altLang="ja-JP" dirty="0" smtClean="0"/>
              <a:t>Permanent</a:t>
            </a:r>
            <a:r>
              <a:rPr lang="ja-JP" altLang="en-US" dirty="0" smtClean="0"/>
              <a:t>領域で扱われて</a:t>
            </a:r>
            <a:r>
              <a:rPr lang="ja-JP" altLang="en-US" dirty="0" smtClean="0"/>
              <a:t>いたが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> </a:t>
            </a:r>
            <a:r>
              <a:rPr lang="en-US" altLang="ja-JP" dirty="0" smtClean="0"/>
              <a:t>Java8</a:t>
            </a:r>
            <a:r>
              <a:rPr lang="ja-JP" altLang="en-US" dirty="0" smtClean="0"/>
              <a:t>では</a:t>
            </a:r>
            <a:r>
              <a:rPr lang="en-US" altLang="ja-JP" dirty="0" err="1" smtClean="0"/>
              <a:t>Jrockit</a:t>
            </a:r>
            <a:r>
              <a:rPr lang="ja-JP" altLang="en-US" dirty="0" smtClean="0"/>
              <a:t>の影響を受け、</a:t>
            </a:r>
            <a:r>
              <a:rPr lang="en-US" altLang="ja-JP" dirty="0" smtClean="0"/>
              <a:t>Native</a:t>
            </a:r>
            <a:r>
              <a:rPr lang="ja-JP" altLang="en-US" dirty="0" smtClean="0"/>
              <a:t>メモリの</a:t>
            </a:r>
            <a:r>
              <a:rPr lang="en-US" altLang="ja-JP" dirty="0" err="1" smtClean="0"/>
              <a:t>Metaspace</a:t>
            </a:r>
            <a:r>
              <a:rPr lang="ja-JP" altLang="en-US" dirty="0" smtClean="0"/>
              <a:t>に変更されている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pic>
        <p:nvPicPr>
          <p:cNvPr id="1026" name="Picture 2" descr="http://equj65.net/wp-content/uploads/2014/05/java7-8HotSpotV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6181725" cy="3990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Metaspace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Metaspace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Permanent</a:t>
            </a:r>
            <a:r>
              <a:rPr lang="ja-JP" altLang="en-US" dirty="0" smtClean="0"/>
              <a:t>世代の代わりに導入されたメタ データ管理の仕組み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JEP 122: Remove the Permanent Generation</a:t>
            </a:r>
          </a:p>
          <a:p>
            <a:pPr lvl="1">
              <a:buNone/>
            </a:pPr>
            <a:r>
              <a:rPr lang="en-US" altLang="ja-JP" dirty="0" smtClean="0">
                <a:hlinkClick r:id="rId2"/>
              </a:rPr>
              <a:t>http://openjdk.java.net/jeps/122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/>
            <a:r>
              <a:rPr lang="en-US" altLang="ja-JP" dirty="0" err="1" smtClean="0"/>
              <a:t>HotSpot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JRockit</a:t>
            </a:r>
            <a:r>
              <a:rPr lang="ja-JP" altLang="en-US" dirty="0" err="1" smtClean="0"/>
              <a:t>を統</a:t>
            </a:r>
            <a:r>
              <a:rPr lang="ja-JP" altLang="en-US" dirty="0" smtClean="0"/>
              <a:t>合する「</a:t>
            </a:r>
            <a:r>
              <a:rPr lang="en-US" altLang="ja-JP" dirty="0" err="1" smtClean="0">
                <a:hlinkClick r:id="rId3"/>
              </a:rPr>
              <a:t>HotRockit</a:t>
            </a:r>
            <a:r>
              <a:rPr lang="ja-JP" altLang="en-US" dirty="0" smtClean="0"/>
              <a:t>」の一環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JRockit</a:t>
            </a:r>
            <a:r>
              <a:rPr lang="ja-JP" altLang="en-US" dirty="0" smtClean="0"/>
              <a:t>の仕組みを採用し</a:t>
            </a:r>
            <a:r>
              <a:rPr lang="en-US" altLang="ja-JP" dirty="0" smtClean="0"/>
              <a:t>Permanent</a:t>
            </a:r>
            <a:r>
              <a:rPr lang="ja-JP" altLang="en-US" dirty="0" smtClean="0"/>
              <a:t>領域をネイティブメモリに追い出す試み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Permanent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vs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Metaspace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457200" y="1500188"/>
          <a:ext cx="82296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1" i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比較項目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i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Permanent</a:t>
                      </a:r>
                      <a:r>
                        <a:rPr kumimoji="1" lang="ja-JP" altLang="en-US" sz="1400" b="1" i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領域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i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Metaspace</a:t>
                      </a:r>
                      <a:r>
                        <a:rPr kumimoji="1" lang="ja-JP" altLang="en-US" sz="1400" b="1" i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領域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領域の取り扱い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ヒープの一種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ネイティブメモリ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デフォルトの最大容量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環境依存だが</a:t>
                      </a: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60〜80MByte</a:t>
                      </a:r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程度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無尽蔵</a:t>
                      </a: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(16</a:t>
                      </a:r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エクサバイト</a:t>
                      </a: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サイズ調整用</a:t>
                      </a: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パラメータ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en-US" altLang="ja-JP" sz="14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XX:PermSize</a:t>
                      </a:r>
                      <a:r>
                        <a:rPr lang="en-US" altLang="ja-JP" sz="1400" dirty="0" smtClean="0"/>
                        <a:t/>
                      </a:r>
                      <a:br>
                        <a:rPr lang="en-US" altLang="ja-JP" sz="1400" dirty="0" smtClean="0"/>
                      </a:b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en-US" altLang="ja-JP" sz="14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XX:MaxPermSize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en-US" altLang="ja-JP" sz="14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XX:MetaspaceSize</a:t>
                      </a:r>
                      <a:r>
                        <a:rPr lang="en-US" altLang="ja-JP" sz="1400" dirty="0" smtClean="0"/>
                        <a:t/>
                      </a:r>
                      <a:br>
                        <a:rPr lang="en-US" altLang="ja-JP" sz="1400" dirty="0" smtClean="0"/>
                      </a:b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en-US" altLang="ja-JP" sz="1400" b="0" i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XX:MaxMetaspaceSize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格納する情報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クラス／メソッド</a:t>
                      </a:r>
                      <a:r>
                        <a:rPr lang="ja-JP" altLang="en-US" sz="1400" dirty="0" smtClean="0"/>
                        <a:t/>
                      </a:r>
                      <a:br>
                        <a:rPr lang="ja-JP" altLang="en-US" sz="1400" dirty="0" smtClean="0"/>
                      </a:b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変数</a:t>
                      </a:r>
                      <a:r>
                        <a:rPr lang="ja-JP" altLang="en-US" sz="1400" dirty="0" smtClean="0"/>
                        <a:t/>
                      </a:r>
                      <a:br>
                        <a:rPr lang="ja-JP" altLang="en-US" sz="1400" dirty="0" smtClean="0"/>
                      </a:br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定数や文字列の</a:t>
                      </a: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</a:t>
                      </a:r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表現（</a:t>
                      </a:r>
                      <a:r>
                        <a:rPr kumimoji="1" lang="en-US" altLang="ja-JP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〜Java6</a:t>
                      </a:r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まで）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クラス／メソッド</a:t>
                      </a:r>
                      <a:endParaRPr kumimoji="1" lang="en-US" altLang="ja-JP" sz="1400" b="0" i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Metaspace</a:t>
            </a:r>
            <a:r>
              <a:rPr kumimoji="1" lang="ja-JP" altLang="en-US" dirty="0" smtClean="0"/>
              <a:t>導入のメリット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3888432"/>
          </a:xfrm>
        </p:spPr>
        <p:txBody>
          <a:bodyPr>
            <a:normAutofit/>
          </a:bodyPr>
          <a:lstStyle/>
          <a:p>
            <a:r>
              <a:rPr lang="en-US" altLang="ja-JP" sz="2800" dirty="0" err="1" smtClean="0"/>
              <a:t>Metaspace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Native</a:t>
            </a:r>
            <a:r>
              <a:rPr lang="ja-JP" altLang="en-US" sz="2800" dirty="0" smtClean="0"/>
              <a:t>メモリとして扱われる（</a:t>
            </a:r>
            <a:r>
              <a:rPr lang="en-US" altLang="ja-JP" sz="2800" dirty="0" smtClean="0"/>
              <a:t>JVM</a:t>
            </a:r>
            <a:r>
              <a:rPr lang="ja-JP" altLang="en-US" sz="2800" dirty="0" smtClean="0"/>
              <a:t>にサイズを強制されない）ため、プロセッサが利用できるメモリ資源を最大限活用できる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DI </a:t>
            </a:r>
            <a:r>
              <a:rPr lang="ja-JP" altLang="en-US" sz="2800" dirty="0" smtClean="0"/>
              <a:t>による大量の メタデータ格納時などに発生する</a:t>
            </a:r>
            <a:r>
              <a:rPr lang="en-US" altLang="ja-JP" sz="2800" dirty="0" smtClean="0"/>
              <a:t>Permanent </a:t>
            </a:r>
            <a:r>
              <a:rPr lang="ja-JP" altLang="en-US" sz="2800" dirty="0" smtClean="0"/>
              <a:t>領域不足が原因の </a:t>
            </a:r>
            <a:r>
              <a:rPr lang="en-US" altLang="ja-JP" sz="2800" dirty="0" err="1" smtClean="0"/>
              <a:t>OutOfMemoryError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から解放される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雪藤">
      <a:majorFont>
        <a:latin typeface="Bookman Old Style"/>
        <a:ea typeface=""/>
        <a:cs typeface=""/>
        <a:font script="Jpan" typeface="HGP明朝E"/>
        <a:font script="Hang" typeface="돋움"/>
        <a:font script="Hans" typeface="黑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349</TotalTime>
  <Words>348</Words>
  <Application>Microsoft Office PowerPoint</Application>
  <PresentationFormat>画面に合わせる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雪藤</vt:lpstr>
      <vt:lpstr>HosSpot JVM メモリモデル(Java8)</vt:lpstr>
      <vt:lpstr>アジェンダ</vt:lpstr>
      <vt:lpstr>Hotspot jvm 8の変更</vt:lpstr>
      <vt:lpstr>Hotspot vs JRockit</vt:lpstr>
      <vt:lpstr>Hotspot Java７ vs Java8</vt:lpstr>
      <vt:lpstr>Metaspaceとは</vt:lpstr>
      <vt:lpstr>Metaspace</vt:lpstr>
      <vt:lpstr>Permanent vs Metaspace</vt:lpstr>
      <vt:lpstr>Metaspace導入のメリット</vt:lpstr>
      <vt:lpstr>CompressedClassSpace</vt:lpstr>
      <vt:lpstr>Metaspaceのチューニング</vt:lpstr>
      <vt:lpstr>デフォルト値</vt:lpstr>
      <vt:lpstr>運用環境での設定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manabu</dc:creator>
  <cp:lastModifiedBy>manabu</cp:lastModifiedBy>
  <cp:revision>132</cp:revision>
  <dcterms:created xsi:type="dcterms:W3CDTF">2015-05-17T09:58:18Z</dcterms:created>
  <dcterms:modified xsi:type="dcterms:W3CDTF">2015-05-22T14:38:48Z</dcterms:modified>
</cp:coreProperties>
</file>