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5" r:id="rId3"/>
    <p:sldId id="269" r:id="rId4"/>
    <p:sldId id="270" r:id="rId5"/>
    <p:sldId id="273" r:id="rId6"/>
    <p:sldId id="266" r:id="rId7"/>
    <p:sldId id="267" r:id="rId8"/>
    <p:sldId id="268" r:id="rId9"/>
    <p:sldId id="272" r:id="rId10"/>
    <p:sldId id="271" r:id="rId11"/>
    <p:sldId id="274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73" autoAdjust="0"/>
  </p:normalViewPr>
  <p:slideViewPr>
    <p:cSldViewPr snapToGrid="0" snapToObjects="1">
      <p:cViewPr varScale="1">
        <p:scale>
          <a:sx n="64" d="100"/>
          <a:sy n="64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0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5BAA-30D7-CC4C-918B-1DB43ADB474F}" type="datetimeFigureOut">
              <a:rPr kumimoji="1" lang="ja-JP" altLang="en-US" smtClean="0"/>
              <a:t>18/05/24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2397-D0EF-D34D-A16B-59D0D60D7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22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3EDB-ACD2-9940-8E74-A7EA70FD1FAA}" type="datetimeFigureOut">
              <a:rPr kumimoji="1" lang="ja-JP" altLang="en-US" smtClean="0"/>
              <a:t>18/05/24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962ED-3E66-D94A-8948-9961379353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2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7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42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68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3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8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June 4, 2018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観測実習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2ABE-8E59-0244-9DDC-FB3F9BF0D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5799" y="1028421"/>
            <a:ext cx="8070319" cy="2430176"/>
          </a:xfrm>
        </p:spPr>
        <p:txBody>
          <a:bodyPr>
            <a:normAutofit/>
          </a:bodyPr>
          <a:lstStyle/>
          <a:p>
            <a:pPr algn="l"/>
            <a:r>
              <a:rPr lang="en-US" altLang="ja-JP" sz="5400" dirty="0" smtClean="0">
                <a:latin typeface="Times New Roman"/>
                <a:ea typeface="ヒラギノ角ゴ Pro W3"/>
                <a:cs typeface="Times New Roman"/>
              </a:rPr>
              <a:t>Part II</a:t>
            </a:r>
            <a:r>
              <a:rPr kumimoji="1" lang="en-US" altLang="ja-JP" sz="5400" dirty="0" smtClean="0">
                <a:latin typeface="Times New Roman"/>
                <a:ea typeface="ヒラギノ角ゴ Pro W3"/>
                <a:cs typeface="Times New Roman"/>
              </a:rPr>
              <a:t/>
            </a:r>
            <a:br>
              <a:rPr kumimoji="1" lang="en-US" altLang="ja-JP" sz="5400" dirty="0" smtClean="0">
                <a:latin typeface="Times New Roman"/>
                <a:ea typeface="ヒラギノ角ゴ Pro W3"/>
                <a:cs typeface="Times New Roman"/>
              </a:rPr>
            </a:br>
            <a:r>
              <a:rPr kumimoji="1" lang="ja-JP" altLang="en-US" sz="5400" dirty="0" smtClean="0">
                <a:latin typeface="Times New Roman"/>
                <a:ea typeface="ヒラギノ角ゴ Pro W3"/>
                <a:cs typeface="Times New Roman"/>
              </a:rPr>
              <a:t>アンモニア分子</a:t>
            </a:r>
            <a:r>
              <a:rPr kumimoji="1" lang="en-US" altLang="ja-JP" sz="5400" dirty="0" smtClean="0">
                <a:latin typeface="Times New Roman"/>
                <a:ea typeface="ヒラギノ角ゴ Pro W3"/>
                <a:cs typeface="Times New Roman"/>
              </a:rPr>
              <a:t> (NH</a:t>
            </a:r>
            <a:r>
              <a:rPr kumimoji="1" lang="en-US" altLang="ja-JP" sz="54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kumimoji="1" lang="en-US" altLang="ja-JP" sz="5400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kumimoji="1" lang="ja-JP" altLang="en-US" sz="54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23900" y="3870283"/>
            <a:ext cx="5715000" cy="1418956"/>
          </a:xfrm>
        </p:spPr>
        <p:txBody>
          <a:bodyPr>
            <a:normAutofit/>
          </a:bodyPr>
          <a:lstStyle/>
          <a:p>
            <a:r>
              <a:rPr lang="en-US" altLang="ja-JP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201</a:t>
            </a:r>
            <a:r>
              <a:rPr lang="en-US" altLang="ja-JP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8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年</a:t>
            </a:r>
            <a:r>
              <a:rPr lang="en-US" altLang="ja-JP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6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月</a:t>
            </a:r>
            <a:r>
              <a:rPr lang="ja-JP" altLang="ja-JP" sz="2800" dirty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4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日</a:t>
            </a:r>
            <a:r>
              <a:rPr lang="en-US" altLang="ja-JP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  </a:t>
            </a:r>
            <a:r>
              <a:rPr lang="ja-JP" altLang="en-US" sz="28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観測実習</a:t>
            </a:r>
            <a:endParaRPr lang="en-US" altLang="ja-JP" sz="4000" dirty="0" smtClean="0">
              <a:solidFill>
                <a:srgbClr val="000000"/>
              </a:solidFill>
              <a:latin typeface="Times New Roman"/>
              <a:ea typeface="ヒラギノ角ゴ Pro W3"/>
              <a:cs typeface="Times New Roman"/>
            </a:endParaRPr>
          </a:p>
          <a:p>
            <a:r>
              <a:rPr lang="ja-JP" altLang="en-US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松尾</a:t>
            </a:r>
            <a:r>
              <a:rPr lang="en-US" altLang="ja-JP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ja-JP" altLang="en-US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光洋 </a:t>
            </a:r>
            <a:r>
              <a:rPr lang="en-US" altLang="ja-JP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(A</a:t>
            </a:r>
            <a:r>
              <a:rPr lang="ja-JP" altLang="en-US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班</a:t>
            </a:r>
            <a:r>
              <a:rPr lang="en-US" altLang="ja-JP" sz="3600" dirty="0" smtClean="0">
                <a:solidFill>
                  <a:srgbClr val="000000"/>
                </a:solidFill>
                <a:latin typeface="Times New Roman"/>
                <a:ea typeface="ヒラギノ角ゴ Pro W3"/>
                <a:cs typeface="Times New Roman"/>
              </a:rPr>
              <a:t>)</a:t>
            </a:r>
            <a:endParaRPr lang="en-US" altLang="ja-JP" sz="4000" dirty="0" smtClean="0">
              <a:solidFill>
                <a:srgbClr val="000000"/>
              </a:solidFill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9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柱密度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/>
                <a:ea typeface="ヒラギノ角ゴ Pro W3"/>
                <a:cs typeface="Times New Roman"/>
              </a:rPr>
              <a:t>温度がわかると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柱密度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(1, 1),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(2, 2)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が求まる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pPr marL="0" indent="0">
              <a:buNone/>
            </a:pPr>
            <a:endParaRPr lang="en-US" altLang="ja-JP" sz="2800" dirty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ja-JP" altLang="en-US" sz="2800" dirty="0" smtClean="0">
                <a:latin typeface="Times New Roman"/>
                <a:ea typeface="ヒラギノ角ゴ Pro W3"/>
                <a:cs typeface="Times New Roman"/>
              </a:rPr>
              <a:t>全準位において、求めた回転温度でボルツマン分布が成り立つと仮定すると</a:t>
            </a:r>
            <a:r>
              <a:rPr kumimoji="1" lang="en-US" altLang="ja-JP" sz="2800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kumimoji="1"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kumimoji="1" lang="ja-JP" altLang="en-US" sz="2800" dirty="0" smtClean="0">
                <a:latin typeface="Times New Roman"/>
                <a:ea typeface="ヒラギノ角ゴ Pro W3"/>
                <a:cs typeface="Times New Roman"/>
              </a:rPr>
              <a:t>の全柱密度が求まる</a:t>
            </a:r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10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68049" y="13959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column density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844"/>
              </p:ext>
            </p:extLst>
          </p:nvPr>
        </p:nvGraphicFramePr>
        <p:xfrm>
          <a:off x="4638550" y="2211014"/>
          <a:ext cx="4048250" cy="6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数式" r:id="rId4" imgW="2895600" imgH="444500" progId="Equation.3">
                  <p:embed/>
                </p:oleObj>
              </mc:Choice>
              <mc:Fallback>
                <p:oleObj name="数式" r:id="rId4" imgW="2895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550" y="2211014"/>
                        <a:ext cx="4048250" cy="62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38941"/>
              </p:ext>
            </p:extLst>
          </p:nvPr>
        </p:nvGraphicFramePr>
        <p:xfrm>
          <a:off x="2311400" y="3771776"/>
          <a:ext cx="1748995" cy="61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数式" r:id="rId6" imgW="1270000" imgH="444500" progId="Equation.3">
                  <p:embed/>
                </p:oleObj>
              </mc:Choice>
              <mc:Fallback>
                <p:oleObj name="数式" r:id="rId6" imgW="1270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1400" y="3771776"/>
                        <a:ext cx="1748995" cy="613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65310"/>
              </p:ext>
            </p:extLst>
          </p:nvPr>
        </p:nvGraphicFramePr>
        <p:xfrm>
          <a:off x="1001749" y="4530911"/>
          <a:ext cx="4244901" cy="79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数式" r:id="rId8" imgW="2311400" imgH="431800" progId="Equation.3">
                  <p:embed/>
                </p:oleObj>
              </mc:Choice>
              <mc:Fallback>
                <p:oleObj name="数式" r:id="rId8" imgW="2311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1749" y="4530911"/>
                        <a:ext cx="4244901" cy="7948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45501"/>
              </p:ext>
            </p:extLst>
          </p:nvPr>
        </p:nvGraphicFramePr>
        <p:xfrm>
          <a:off x="5015766" y="3801577"/>
          <a:ext cx="2008068" cy="63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数式" r:id="rId10" imgW="1358900" imgH="431800" progId="Equation.3">
                  <p:embed/>
                </p:oleObj>
              </mc:Choice>
              <mc:Fallback>
                <p:oleObj name="数式" r:id="rId10" imgW="1358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5766" y="3801577"/>
                        <a:ext cx="2008068" cy="639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77085"/>
              </p:ext>
            </p:extLst>
          </p:nvPr>
        </p:nvGraphicFramePr>
        <p:xfrm>
          <a:off x="5663465" y="4509794"/>
          <a:ext cx="3480535" cy="175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99"/>
                <a:gridCol w="1610228"/>
                <a:gridCol w="1212608"/>
              </a:tblGrid>
              <a:tr h="323302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励起エネルギー</a:t>
                      </a:r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 (</a:t>
                      </a:r>
                      <a:r>
                        <a:rPr kumimoji="1" lang="en-US" altLang="ja-JP" sz="1200" b="0" i="1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E</a:t>
                      </a:r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/</a:t>
                      </a:r>
                      <a:r>
                        <a:rPr kumimoji="1" lang="en-US" altLang="ja-JP" sz="1200" b="0" i="1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k</a:t>
                      </a:r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統計的重率</a:t>
                      </a:r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 (</a:t>
                      </a:r>
                      <a:r>
                        <a:rPr kumimoji="1" lang="en-US" altLang="ja-JP" sz="1200" b="0" i="1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g</a:t>
                      </a:r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  <a:tr h="286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(0, 0)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0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1/2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  <a:tr h="286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(1, 1)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23.4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3/2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  <a:tr h="286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(2, 2)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64.9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5/2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  <a:tr h="286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(3, 3)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124.5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7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  <a:tr h="286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...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...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Times New Roman"/>
                          <a:ea typeface="ヒラギノ角ゴ Pro W3"/>
                          <a:cs typeface="Times New Roman"/>
                        </a:rPr>
                        <a:t>...</a:t>
                      </a:r>
                      <a:endParaRPr kumimoji="1" lang="ja-JP" altLang="en-US" sz="1200" b="0" i="0" dirty="0">
                        <a:latin typeface="Times New Roman"/>
                        <a:ea typeface="ヒラギノ角ゴ Pro W3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82023"/>
              </p:ext>
            </p:extLst>
          </p:nvPr>
        </p:nvGraphicFramePr>
        <p:xfrm>
          <a:off x="942975" y="5575668"/>
          <a:ext cx="4362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数式" r:id="rId12" imgW="2374900" imgH="444500" progId="Equation.3">
                  <p:embed/>
                </p:oleObj>
              </mc:Choice>
              <mc:Fallback>
                <p:oleObj name="数式" r:id="rId12" imgW="2374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2975" y="5575668"/>
                        <a:ext cx="4362450" cy="8191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2239544" y="6476209"/>
            <a:ext cx="118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Lu et al. 2004</a:t>
            </a:r>
            <a:endParaRPr kumimoji="1" lang="ja-JP" altLang="en-US" sz="1400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8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分子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雲</a:t>
            </a:r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の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柱</a:t>
            </a:r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密度、質量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分子雲の大半は水素分子</a:t>
            </a:r>
            <a:endParaRPr lang="en-US" altLang="ja-JP" sz="2800" dirty="0" smtClean="0">
              <a:latin typeface="Times New Roman"/>
              <a:ea typeface="ヒラギノ角ゴ Pro W3"/>
              <a:cs typeface="Times New Roman"/>
            </a:endParaRPr>
          </a:p>
          <a:p>
            <a:pPr lvl="1"/>
            <a:r>
              <a:rPr lang="ja-JP" altLang="ja-JP" sz="2400" dirty="0" smtClean="0">
                <a:latin typeface="Times New Roman"/>
                <a:ea typeface="ヒラギノ角ゴ Pro W3"/>
                <a:cs typeface="Times New Roman"/>
              </a:rPr>
              <a:t>[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sz="24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/H</a:t>
            </a:r>
            <a:r>
              <a:rPr lang="en-US" altLang="ja-JP" sz="2400" baseline="-25000" dirty="0" smtClean="0">
                <a:latin typeface="Times New Roman"/>
                <a:ea typeface="ヒラギノ角ゴ Pro W3"/>
                <a:cs typeface="Times New Roman"/>
              </a:rPr>
              <a:t>2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] ~ 10</a:t>
            </a:r>
            <a:r>
              <a:rPr lang="en-US" altLang="ja-JP" sz="2400" baseline="30000" dirty="0" smtClean="0">
                <a:latin typeface="Times New Roman"/>
                <a:ea typeface="ヒラギノ角ゴ Pro W3"/>
                <a:cs typeface="Times New Roman"/>
              </a:rPr>
              <a:t>–8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– 10</a:t>
            </a:r>
            <a:r>
              <a:rPr lang="en-US" altLang="ja-JP" sz="2400" baseline="30000" dirty="0" smtClean="0">
                <a:latin typeface="Times New Roman"/>
                <a:ea typeface="ヒラギノ角ゴ Pro W3"/>
                <a:cs typeface="Times New Roman"/>
              </a:rPr>
              <a:t>–5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: 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X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(NH</a:t>
            </a:r>
            <a:r>
              <a:rPr lang="en-US" altLang="ja-JP" sz="24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lang="ja-JP" altLang="en-US" sz="2400" dirty="0">
              <a:latin typeface="Times New Roman"/>
              <a:ea typeface="ヒラギノ角ゴ Pro W3"/>
              <a:cs typeface="Times New Roman"/>
            </a:endParaRPr>
          </a:p>
          <a:p>
            <a:pPr marL="0" indent="0">
              <a:buNone/>
            </a:pPr>
            <a:endParaRPr kumimoji="1" lang="en-US" altLang="ja-JP" sz="28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分子雲の質量</a:t>
            </a:r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11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5937"/>
              </p:ext>
            </p:extLst>
          </p:nvPr>
        </p:nvGraphicFramePr>
        <p:xfrm>
          <a:off x="5638917" y="2373313"/>
          <a:ext cx="26876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数式" r:id="rId4" imgW="1143000" imgH="431800" progId="Equation.3">
                  <p:embed/>
                </p:oleObj>
              </mc:Choice>
              <mc:Fallback>
                <p:oleObj name="数式" r:id="rId4" imgW="1143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917" y="2373313"/>
                        <a:ext cx="2687637" cy="10128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29113"/>
              </p:ext>
            </p:extLst>
          </p:nvPr>
        </p:nvGraphicFramePr>
        <p:xfrm>
          <a:off x="2188479" y="3990975"/>
          <a:ext cx="30273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数式" r:id="rId6" imgW="1181100" imgH="228600" progId="Equation.3">
                  <p:embed/>
                </p:oleObj>
              </mc:Choice>
              <mc:Fallback>
                <p:oleObj name="数式" r:id="rId6" imgW="1181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8479" y="3990975"/>
                        <a:ext cx="3027363" cy="58420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3631399" y="4842276"/>
            <a:ext cx="2739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μ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= 1.36: 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ヘリウムを考慮</a:t>
            </a:r>
            <a:endParaRPr kumimoji="1" lang="en-US" altLang="ja-JP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i="1" dirty="0" err="1" smtClean="0">
                <a:latin typeface="Times New Roman"/>
                <a:ea typeface="ヒラギノ角ゴ Pro W3"/>
                <a:cs typeface="Times New Roman"/>
              </a:rPr>
              <a:t>m</a:t>
            </a:r>
            <a:r>
              <a:rPr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p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陽子の質量</a:t>
            </a:r>
            <a:endParaRPr lang="en-US" altLang="ja-JP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S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1 grid (1 bean)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の面積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 </a:t>
            </a:r>
            <a:endParaRPr kumimoji="1" lang="en-US" altLang="ja-JP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4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線スペクトル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原子、分子が持つエネルギー準位の遷移に相当するエネルギーを放射または吸収する</a:t>
            </a:r>
            <a:endParaRPr lang="en-US" altLang="ja-JP" sz="2800" dirty="0" smtClean="0">
              <a:latin typeface="Times New Roman"/>
              <a:ea typeface="ヒラギノ角ゴ Pro W3"/>
              <a:cs typeface="Times New Roman"/>
            </a:endParaRPr>
          </a:p>
          <a:p>
            <a:pPr lvl="1"/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エネルギー準位は離散的</a:t>
            </a:r>
            <a:endParaRPr lang="en-US" altLang="ja-JP" sz="2400" dirty="0" smtClean="0">
              <a:latin typeface="Times New Roman"/>
              <a:ea typeface="ヒラギノ角ゴ Pro W3"/>
              <a:cs typeface="Times New Roman"/>
            </a:endParaRPr>
          </a:p>
          <a:p>
            <a:pPr lvl="1"/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各遷移で放射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吸収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する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/>
            </a:r>
            <a:b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</a:b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エネルギー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(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周波数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は決まっている</a:t>
            </a:r>
            <a:endParaRPr lang="ja-JP" altLang="en-US" sz="2400" dirty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ja-JP" altLang="en-US" sz="2800" dirty="0" smtClean="0">
                <a:latin typeface="Times New Roman"/>
                <a:ea typeface="ヒラギノ角ゴ Pro W3"/>
                <a:cs typeface="Times New Roman"/>
              </a:rPr>
              <a:t>遷移の例</a:t>
            </a:r>
            <a:endParaRPr kumimoji="1" lang="en-US" altLang="ja-JP" sz="2800" dirty="0" smtClean="0">
              <a:latin typeface="Times New Roman"/>
              <a:ea typeface="ヒラギノ角ゴ Pro W3"/>
              <a:cs typeface="Times New Roman"/>
            </a:endParaRPr>
          </a:p>
          <a:p>
            <a:pPr lvl="1"/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電子殻遷移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主量子数</a:t>
            </a:r>
            <a:r>
              <a:rPr lang="en-US" altLang="ja-JP" sz="2400" dirty="0">
                <a:latin typeface="Times New Roman"/>
                <a:ea typeface="ヒラギノ角ゴ Pro W3"/>
                <a:cs typeface="Times New Roman"/>
              </a:rPr>
              <a:t>,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): Hα, H64α</a:t>
            </a:r>
            <a:endParaRPr lang="en-US" altLang="ja-JP" sz="2400" dirty="0">
              <a:latin typeface="Times New Roman"/>
              <a:ea typeface="ヒラギノ角ゴ Pro W3"/>
              <a:cs typeface="Times New Roman"/>
            </a:endParaRPr>
          </a:p>
          <a:p>
            <a:pPr lvl="1"/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分子回転遷移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回転量子数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J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): CO(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J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=1-0)</a:t>
            </a:r>
          </a:p>
          <a:p>
            <a:pPr lvl="1"/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分子振動遷移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ja-JP" altLang="en-US" sz="2400" dirty="0" smtClean="0">
                <a:latin typeface="Times New Roman"/>
                <a:ea typeface="ヒラギノ角ゴ Pro W3"/>
                <a:cs typeface="Times New Roman"/>
              </a:rPr>
              <a:t>振動量子数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v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): </a:t>
            </a:r>
            <a:r>
              <a:rPr lang="en-US" altLang="ja-JP" sz="2400" dirty="0" err="1" smtClean="0">
                <a:latin typeface="Times New Roman"/>
                <a:ea typeface="ヒラギノ角ゴ Pro W3"/>
                <a:cs typeface="Times New Roman"/>
              </a:rPr>
              <a:t>SiO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ea typeface="ヒラギノ角ゴ Pro W3"/>
                <a:cs typeface="Times New Roman"/>
              </a:rPr>
              <a:t>v</a:t>
            </a:r>
            <a:r>
              <a:rPr lang="en-US" altLang="ja-JP" sz="2400" dirty="0" smtClean="0">
                <a:latin typeface="Times New Roman"/>
                <a:ea typeface="ヒラギノ角ゴ Pro W3"/>
                <a:cs typeface="Times New Roman"/>
              </a:rPr>
              <a:t>=2-1)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2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30936" y="3168975"/>
            <a:ext cx="113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Δ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E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= </a:t>
            </a:r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h</a:t>
            </a:r>
            <a:r>
              <a:rPr kumimoji="1" lang="en-US" altLang="ja-JP" dirty="0" err="1" smtClean="0">
                <a:latin typeface="Times New Roman"/>
                <a:ea typeface="ヒラギノ角ゴ Pro W3"/>
                <a:cs typeface="Times New Roman"/>
              </a:rPr>
              <a:t>Δ</a:t>
            </a:r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ν</a:t>
            </a:r>
            <a:endParaRPr kumimoji="1" lang="ja-JP" altLang="en-US" i="1" dirty="0" smtClean="0">
              <a:latin typeface="Times New Roman"/>
              <a:ea typeface="ヒラギノ角ゴ Pro W3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070283" y="2971653"/>
            <a:ext cx="13568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070283" y="3770599"/>
            <a:ext cx="13568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443422" y="2971653"/>
            <a:ext cx="0" cy="7989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484234" y="2796159"/>
            <a:ext cx="374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Times New Roman"/>
                <a:ea typeface="ヒラギノ角ゴ Pro W3"/>
                <a:cs typeface="Times New Roman"/>
              </a:rPr>
              <a:t>E</a:t>
            </a:r>
            <a:r>
              <a:rPr kumimoji="1" lang="en-US" altLang="ja-JP" sz="1400" baseline="-25000" dirty="0" smtClean="0">
                <a:latin typeface="Times New Roman"/>
                <a:ea typeface="ヒラギノ角ゴ Pro W3"/>
                <a:cs typeface="Times New Roman"/>
              </a:rPr>
              <a:t>2</a:t>
            </a:r>
            <a:endParaRPr kumimoji="1" lang="ja-JP" altLang="en-US" sz="1400" baseline="-25000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95688" y="3616710"/>
            <a:ext cx="374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Times New Roman"/>
                <a:ea typeface="ヒラギノ角ゴ Pro W3"/>
                <a:cs typeface="Times New Roman"/>
              </a:rPr>
              <a:t>E</a:t>
            </a:r>
            <a:r>
              <a:rPr lang="en-US" altLang="ja-JP" sz="1400" baseline="-25000" dirty="0">
                <a:latin typeface="Times New Roman"/>
                <a:ea typeface="ヒラギノ角ゴ Pro W3"/>
                <a:cs typeface="Times New Roman"/>
              </a:rPr>
              <a:t>1</a:t>
            </a:r>
            <a:endParaRPr kumimoji="1" lang="ja-JP" altLang="en-US" sz="1400" baseline="-25000" dirty="0" smtClean="0">
              <a:latin typeface="Times New Roman"/>
              <a:ea typeface="ヒラギノ角ゴ Pro W3"/>
              <a:cs typeface="Times New Roman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7235072" y="2979797"/>
            <a:ext cx="0" cy="7908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31490" y="3401145"/>
            <a:ext cx="53879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544879" y="3022306"/>
            <a:ext cx="5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Δ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E</a:t>
            </a:r>
            <a:endParaRPr kumimoji="1" lang="ja-JP" altLang="en-US" i="1" dirty="0" smtClean="0">
              <a:latin typeface="Times New Roman"/>
              <a:ea typeface="ヒラギノ角ゴ Pro W3"/>
              <a:cs typeface="Times New Roman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538254" y="3391638"/>
            <a:ext cx="53879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802913" y="34075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Times New Roman"/>
                <a:ea typeface="ヒラギノ角ゴ Pro W3"/>
                <a:cs typeface="Times New Roman"/>
              </a:rPr>
              <a:t>吸収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95786" y="3406007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latin typeface="Times New Roman"/>
                <a:ea typeface="ヒラギノ角ゴ Pro W3"/>
                <a:cs typeface="Times New Roman"/>
              </a:rPr>
              <a:t>放射</a:t>
            </a:r>
            <a:endParaRPr kumimoji="1" lang="ja-JP" altLang="en-US" sz="1100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46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反転遷移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Times New Roman"/>
                <a:ea typeface="ヒラギノ角ゴ Pro W3"/>
                <a:cs typeface="Times New Roman"/>
              </a:rPr>
              <a:t>アンモニア</a:t>
            </a:r>
            <a:r>
              <a:rPr kumimoji="1" lang="en-US" altLang="ja-JP" sz="2800" dirty="0" smtClean="0">
                <a:latin typeface="Times New Roman"/>
                <a:ea typeface="ヒラギノ角ゴ Pro W3"/>
                <a:cs typeface="Times New Roman"/>
              </a:rPr>
              <a:t> (NH</a:t>
            </a:r>
            <a:r>
              <a:rPr kumimoji="1"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kumimoji="1" lang="en-US" altLang="ja-JP" sz="28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は対称コマ分子</a:t>
            </a:r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3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grpSp>
        <p:nvGrpSpPr>
          <p:cNvPr id="73" name="図形グループ 72"/>
          <p:cNvGrpSpPr/>
          <p:nvPr/>
        </p:nvGrpSpPr>
        <p:grpSpPr>
          <a:xfrm>
            <a:off x="3448663" y="3584058"/>
            <a:ext cx="1512117" cy="1441008"/>
            <a:chOff x="3041323" y="3584058"/>
            <a:chExt cx="1512117" cy="1441008"/>
          </a:xfrm>
        </p:grpSpPr>
        <p:cxnSp>
          <p:nvCxnSpPr>
            <p:cNvPr id="20" name="直線コネクタ 19"/>
            <p:cNvCxnSpPr/>
            <p:nvPr/>
          </p:nvCxnSpPr>
          <p:spPr>
            <a:xfrm flipV="1">
              <a:off x="4003145" y="4473378"/>
              <a:ext cx="143997" cy="144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>
              <a:off x="3993050" y="3931304"/>
              <a:ext cx="245964" cy="58720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/>
            <p:cNvSpPr>
              <a:spLocks noChangeAspect="1"/>
            </p:cNvSpPr>
            <p:nvPr/>
          </p:nvSpPr>
          <p:spPr>
            <a:xfrm>
              <a:off x="4157440" y="3584058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>
              <a:spLocks noChangeAspect="1"/>
            </p:cNvSpPr>
            <p:nvPr/>
          </p:nvSpPr>
          <p:spPr>
            <a:xfrm>
              <a:off x="3041323" y="3805635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4027480" y="4202377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>
              <a:spLocks noChangeAspect="1"/>
            </p:cNvSpPr>
            <p:nvPr/>
          </p:nvSpPr>
          <p:spPr>
            <a:xfrm>
              <a:off x="3619792" y="4485066"/>
              <a:ext cx="530330" cy="540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 flipV="1">
              <a:off x="3314380" y="4160408"/>
              <a:ext cx="396000" cy="39273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4258580" y="3958121"/>
              <a:ext cx="72000" cy="25019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448663" y="3812535"/>
              <a:ext cx="714477" cy="14400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3729703" y="4588507"/>
              <a:ext cx="327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N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088981" y="3832241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66656" y="4222713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196376" y="3615699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3437323" y="4111657"/>
              <a:ext cx="590157" cy="21600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テキスト ボックス 43"/>
          <p:cNvSpPr txBox="1"/>
          <p:nvPr/>
        </p:nvSpPr>
        <p:spPr>
          <a:xfrm>
            <a:off x="279275" y="5169555"/>
            <a:ext cx="3711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Times New Roman"/>
                <a:ea typeface="ヒラギノ角ゴ Pro W3"/>
                <a:cs typeface="Times New Roman"/>
              </a:rPr>
              <a:t>J: </a:t>
            </a:r>
            <a:r>
              <a:rPr kumimoji="1" lang="ja-JP" altLang="en-US" sz="1600" dirty="0" smtClean="0">
                <a:latin typeface="Times New Roman"/>
                <a:ea typeface="ヒラギノ角ゴ Pro W3"/>
                <a:cs typeface="Times New Roman"/>
              </a:rPr>
              <a:t>回転量子数</a:t>
            </a:r>
            <a:endParaRPr kumimoji="1" lang="en-US" altLang="ja-JP" sz="16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600" dirty="0" smtClean="0">
                <a:latin typeface="Times New Roman"/>
                <a:ea typeface="ヒラギノ角ゴ Pro W3"/>
                <a:cs typeface="Times New Roman"/>
              </a:rPr>
              <a:t>K: </a:t>
            </a:r>
            <a:r>
              <a:rPr lang="ja-JP" altLang="en-US" sz="1600" dirty="0" smtClean="0">
                <a:latin typeface="Times New Roman"/>
                <a:ea typeface="ヒラギノ角ゴ Pro W3"/>
                <a:cs typeface="Times New Roman"/>
              </a:rPr>
              <a:t>回転対称軸に射影した量子数</a:t>
            </a:r>
            <a:endParaRPr lang="en-US" altLang="ja-JP" sz="16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600" dirty="0">
                <a:latin typeface="Times New Roman"/>
                <a:ea typeface="ヒラギノ角ゴ Pro W3"/>
                <a:cs typeface="Times New Roman"/>
              </a:rPr>
              <a:t>J ≥ K</a:t>
            </a:r>
            <a:r>
              <a:rPr lang="ja-JP" altLang="en-US" sz="1600" dirty="0">
                <a:latin typeface="Times New Roman"/>
                <a:ea typeface="ヒラギノ角ゴ Pro W3"/>
                <a:cs typeface="Times New Roman"/>
              </a:rPr>
              <a:t>であり、</a:t>
            </a:r>
            <a:endParaRPr lang="en-US" altLang="ja-JP" sz="1600" dirty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600" dirty="0">
                <a:latin typeface="Times New Roman"/>
                <a:ea typeface="ヒラギノ角ゴ Pro W3"/>
                <a:cs typeface="Times New Roman"/>
              </a:rPr>
              <a:t>J = K</a:t>
            </a:r>
            <a:r>
              <a:rPr lang="ja-JP" altLang="en-US" sz="1600" dirty="0">
                <a:latin typeface="Times New Roman"/>
                <a:ea typeface="ヒラギノ角ゴ Pro W3"/>
                <a:cs typeface="Times New Roman"/>
              </a:rPr>
              <a:t>の時、回転対称軸を軸として回転</a:t>
            </a:r>
            <a:endParaRPr lang="en-US" altLang="ja-JP" sz="1600" dirty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600" dirty="0">
                <a:latin typeface="Times New Roman"/>
                <a:ea typeface="ヒラギノ角ゴ Pro W3"/>
                <a:cs typeface="Times New Roman"/>
              </a:rPr>
              <a:t> → </a:t>
            </a:r>
            <a:r>
              <a:rPr lang="ja-JP" altLang="en-US" sz="1600" dirty="0">
                <a:latin typeface="Times New Roman"/>
                <a:ea typeface="ヒラギノ角ゴ Pro W3"/>
                <a:cs typeface="Times New Roman"/>
              </a:rPr>
              <a:t>準安定</a:t>
            </a:r>
            <a:r>
              <a:rPr lang="ja-JP" altLang="en-US" sz="1600" dirty="0" smtClean="0">
                <a:latin typeface="Times New Roman"/>
                <a:ea typeface="ヒラギノ角ゴ Pro W3"/>
                <a:cs typeface="Times New Roman"/>
              </a:rPr>
              <a:t>状態</a:t>
            </a:r>
            <a:endParaRPr lang="ja-JP" altLang="en-US" sz="1600" dirty="0">
              <a:latin typeface="Times New Roman"/>
              <a:ea typeface="ヒラギノ角ゴ Pro W3"/>
              <a:cs typeface="Times New Roman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905154" y="2656527"/>
            <a:ext cx="1898447" cy="2655203"/>
            <a:chOff x="570596" y="2745163"/>
            <a:chExt cx="1898447" cy="2655203"/>
          </a:xfrm>
        </p:grpSpPr>
        <p:sp>
          <p:nvSpPr>
            <p:cNvPr id="48" name="円/楕円 47"/>
            <p:cNvSpPr>
              <a:spLocks noChangeAspect="1"/>
            </p:cNvSpPr>
            <p:nvPr/>
          </p:nvSpPr>
          <p:spPr>
            <a:xfrm>
              <a:off x="1686713" y="3945262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 flipH="1">
              <a:off x="785252" y="3390727"/>
              <a:ext cx="1526148" cy="16977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451477" y="3041600"/>
              <a:ext cx="0" cy="2358766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円/楕円 50"/>
            <p:cNvSpPr>
              <a:spLocks noChangeAspect="1"/>
            </p:cNvSpPr>
            <p:nvPr/>
          </p:nvSpPr>
          <p:spPr>
            <a:xfrm>
              <a:off x="570596" y="4166839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>
              <a:spLocks noChangeAspect="1"/>
            </p:cNvSpPr>
            <p:nvPr/>
          </p:nvSpPr>
          <p:spPr>
            <a:xfrm>
              <a:off x="1556753" y="4563581"/>
              <a:ext cx="396000" cy="38540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>
              <a:spLocks noChangeAspect="1"/>
            </p:cNvSpPr>
            <p:nvPr/>
          </p:nvSpPr>
          <p:spPr>
            <a:xfrm>
              <a:off x="1173843" y="3643323"/>
              <a:ext cx="530330" cy="540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966596" y="4472861"/>
              <a:ext cx="590157" cy="21600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932575" y="4037119"/>
              <a:ext cx="288000" cy="216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1787853" y="4319325"/>
              <a:ext cx="72000" cy="25019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1545413" y="4137963"/>
              <a:ext cx="135660" cy="43551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1694922" y="3988243"/>
              <a:ext cx="107999" cy="108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977936" y="4173739"/>
              <a:ext cx="714477" cy="14400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1283754" y="3746764"/>
              <a:ext cx="327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N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18254" y="4193445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595929" y="4583917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725649" y="3976903"/>
              <a:ext cx="314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Times New Roman"/>
                  <a:ea typeface="ヒラギノ角ゴ Pro W3"/>
                  <a:cs typeface="Times New Roman"/>
                </a:rPr>
                <a:t>H</a:t>
              </a:r>
              <a:endParaRPr kumimoji="1" lang="ja-JP" altLang="en-US" sz="14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04527" y="3119762"/>
              <a:ext cx="264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>
                  <a:latin typeface="Times New Roman"/>
                  <a:ea typeface="ヒラギノ角ゴ Pro W3"/>
                  <a:cs typeface="Times New Roman"/>
                </a:rPr>
                <a:t>J</a:t>
              </a:r>
              <a:endParaRPr kumimoji="1" lang="ja-JP" altLang="en-US" sz="16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309364" y="2745163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>
                  <a:latin typeface="Times New Roman"/>
                  <a:ea typeface="ヒラギノ角ゴ Pro W3"/>
                  <a:cs typeface="Times New Roman"/>
                </a:rPr>
                <a:t>K</a:t>
              </a:r>
              <a:endParaRPr kumimoji="1" lang="ja-JP" altLang="en-US" sz="1600" dirty="0" smtClean="0">
                <a:latin typeface="Times New Roman"/>
                <a:ea typeface="ヒラギノ角ゴ Pro W3"/>
                <a:cs typeface="Times New Roman"/>
              </a:endParaRPr>
            </a:p>
          </p:txBody>
        </p:sp>
        <p:sp>
          <p:nvSpPr>
            <p:cNvPr id="66" name="右カーブ矢印 65"/>
            <p:cNvSpPr/>
            <p:nvPr/>
          </p:nvSpPr>
          <p:spPr>
            <a:xfrm>
              <a:off x="1171321" y="3074797"/>
              <a:ext cx="246136" cy="307010"/>
            </a:xfrm>
            <a:prstGeom prst="curvedRightArrow">
              <a:avLst>
                <a:gd name="adj1" fmla="val 14575"/>
                <a:gd name="adj2" fmla="val 34485"/>
                <a:gd name="adj3" fmla="val 301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右カーブ矢印 66"/>
            <p:cNvSpPr/>
            <p:nvPr/>
          </p:nvSpPr>
          <p:spPr>
            <a:xfrm rot="2604657">
              <a:off x="1905568" y="3339983"/>
              <a:ext cx="246136" cy="307010"/>
            </a:xfrm>
            <a:prstGeom prst="curvedRightArrow">
              <a:avLst>
                <a:gd name="adj1" fmla="val 14575"/>
                <a:gd name="adj2" fmla="val 34485"/>
                <a:gd name="adj3" fmla="val 301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右矢印 73"/>
          <p:cNvSpPr/>
          <p:nvPr/>
        </p:nvSpPr>
        <p:spPr>
          <a:xfrm>
            <a:off x="2803601" y="3933073"/>
            <a:ext cx="478242" cy="455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566460" y="43765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Times New Roman"/>
                <a:ea typeface="ヒラギノ角ゴ Pro W3"/>
                <a:cs typeface="Times New Roman"/>
              </a:rPr>
              <a:t>反転遷移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4283364" y="3498271"/>
            <a:ext cx="0" cy="9321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スクリーンショット 2017-05-26 9.16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49" y="2288334"/>
            <a:ext cx="4064561" cy="4201473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5758766" y="1136954"/>
            <a:ext cx="197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inversion transition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15722" y="2104170"/>
            <a:ext cx="159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Ho &amp; Townes 1983</a:t>
            </a:r>
            <a:endParaRPr kumimoji="1" lang="ja-JP" altLang="en-US" sz="1400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4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超微細構造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窒素の核スピン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I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= 1)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により分裂</a:t>
            </a:r>
            <a:endParaRPr lang="en-US" altLang="ja-JP" sz="28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さらに水素の核スピン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I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H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=1/2)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により分裂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4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8766" y="1289606"/>
            <a:ext cx="19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hyperfine structure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pic>
        <p:nvPicPr>
          <p:cNvPr id="9" name="図 8" descr="スクリーンショット 2017-05-26 11.3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47" y="2880605"/>
            <a:ext cx="5549803" cy="353924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419551" y="6265961"/>
            <a:ext cx="159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Ho &amp; Townes 1983</a:t>
            </a:r>
            <a:endParaRPr kumimoji="1" lang="ja-JP" altLang="en-US" sz="1400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56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超微細構造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今回の観測で見えるのはおそらく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5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本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5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8766" y="1289606"/>
            <a:ext cx="19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hyperfine structure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pic>
        <p:nvPicPr>
          <p:cNvPr id="4" name="図 3" descr="スクリーンショット 2017-05-26 13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66" y="2343150"/>
            <a:ext cx="3187700" cy="4114800"/>
          </a:xfrm>
          <a:prstGeom prst="rect">
            <a:avLst/>
          </a:prstGeom>
        </p:spPr>
      </p:pic>
      <p:pic>
        <p:nvPicPr>
          <p:cNvPr id="10" name="図 9" descr="res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1" y="2744580"/>
            <a:ext cx="4889638" cy="3056024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>
            <a:off x="7585364" y="3694545"/>
            <a:ext cx="0" cy="165599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126673" y="3509818"/>
            <a:ext cx="0" cy="125421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783949" y="3073400"/>
            <a:ext cx="0" cy="2267996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821713" y="3509818"/>
            <a:ext cx="0" cy="1133998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987151" y="3082547"/>
            <a:ext cx="0" cy="266400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8185737" y="2688941"/>
            <a:ext cx="0" cy="266400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292773" y="2688941"/>
            <a:ext cx="0" cy="986209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375091" y="2688942"/>
            <a:ext cx="0" cy="3059999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759218" y="3509818"/>
            <a:ext cx="0" cy="1133998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8569072" y="2686548"/>
            <a:ext cx="0" cy="3707998"/>
          </a:xfrm>
          <a:prstGeom prst="straightConnector1">
            <a:avLst/>
          </a:prstGeom>
          <a:ln w="38100" cmpd="sng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472744" y="3509818"/>
            <a:ext cx="0" cy="1133998"/>
          </a:xfrm>
          <a:prstGeom prst="straightConnector1">
            <a:avLst/>
          </a:prstGeom>
          <a:ln w="38100" cmpd="sng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38171" y="2504276"/>
            <a:ext cx="114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kumimoji="1"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(1, 1)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06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物理量導出方法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(1, 1), (2, 2)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の光学的厚み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en-US" altLang="ja-JP" sz="28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(1, 1), </a:t>
            </a:r>
            <a:r>
              <a:rPr lang="en-US" altLang="ja-JP" sz="28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(2, 2)</a:t>
            </a:r>
          </a:p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分子ガスの温度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回転温度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):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rot</a:t>
            </a:r>
          </a:p>
          <a:p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の柱密度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(1, 1),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(2, 2),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2800" i="1" dirty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>
                <a:latin typeface="Times New Roman"/>
                <a:ea typeface="ヒラギノ角ゴ Pro W3"/>
                <a:cs typeface="Times New Roman"/>
              </a:rPr>
              <a:t>(NH</a:t>
            </a:r>
            <a:r>
              <a:rPr lang="en-US" altLang="ja-JP" sz="2800" baseline="-25000" dirty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)</a:t>
            </a:r>
          </a:p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分子ガスの柱密度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(H</a:t>
            </a:r>
            <a:r>
              <a:rPr lang="en-US" altLang="ja-JP" sz="2800" baseline="-25000" dirty="0" smtClean="0">
                <a:latin typeface="Times New Roman"/>
                <a:ea typeface="ヒラギノ角ゴ Pro W3"/>
                <a:cs typeface="Times New Roman"/>
              </a:rPr>
              <a:t>2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ja-JP" altLang="en-US" sz="2800" dirty="0" smtClean="0">
                <a:latin typeface="Times New Roman"/>
                <a:ea typeface="ヒラギノ角ゴ Pro W3"/>
                <a:cs typeface="Times New Roman"/>
              </a:rPr>
              <a:t>分子ガスの質量</a:t>
            </a:r>
            <a:r>
              <a:rPr kumimoji="1" lang="en-US" altLang="ja-JP" sz="28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kumimoji="1" lang="en-US" altLang="ja-JP" sz="2800" i="1" dirty="0" smtClean="0">
                <a:latin typeface="Times New Roman"/>
                <a:ea typeface="ヒラギノ角ゴ Pro W3"/>
                <a:cs typeface="Times New Roman"/>
              </a:rPr>
              <a:t>M</a:t>
            </a:r>
            <a:endParaRPr kumimoji="1" lang="ja-JP" altLang="en-US" sz="2800" i="1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6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9666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/>
                <a:ea typeface="ヒラギノ角ゴ Pro W3"/>
                <a:cs typeface="Times New Roman"/>
              </a:rPr>
              <a:t>光学的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厚み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深さ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光学的厚み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28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天体の透明度を表す無次元量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7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04184"/>
              </p:ext>
            </p:extLst>
          </p:nvPr>
        </p:nvGraphicFramePr>
        <p:xfrm>
          <a:off x="2549160" y="3834744"/>
          <a:ext cx="3587841" cy="516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数式" r:id="rId4" imgW="1765300" imgH="254000" progId="Equation.3">
                  <p:embed/>
                </p:oleObj>
              </mc:Choice>
              <mc:Fallback>
                <p:oleObj name="数式" r:id="rId4" imgW="1765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160" y="3834744"/>
                        <a:ext cx="3587841" cy="516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雲 7"/>
          <p:cNvSpPr/>
          <p:nvPr/>
        </p:nvSpPr>
        <p:spPr>
          <a:xfrm>
            <a:off x="3472465" y="2516022"/>
            <a:ext cx="1564869" cy="1095105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834762" y="2835056"/>
            <a:ext cx="929850" cy="453609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5763261" y="2835056"/>
            <a:ext cx="929850" cy="453609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05430" y="2465724"/>
            <a:ext cx="201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背景光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背景放射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43826" y="2635868"/>
            <a:ext cx="12459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観測天体</a:t>
            </a:r>
            <a:endParaRPr lang="en-US" altLang="ja-JP" dirty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温度</a:t>
            </a:r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en-US" altLang="ja-JP" sz="1400" i="1" dirty="0" smtClean="0">
                <a:latin typeface="Times New Roman"/>
                <a:ea typeface="ヒラギノ角ゴ Pro W3"/>
                <a:cs typeface="Times New Roman"/>
              </a:rPr>
              <a:t>T</a:t>
            </a:r>
          </a:p>
          <a:p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光学的厚み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14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endParaRPr kumimoji="1" lang="ja-JP" altLang="en-US" i="1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0623" y="3300005"/>
            <a:ext cx="64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Δ</a:t>
            </a:r>
            <a:r>
              <a:rPr lang="en-US" altLang="ja-JP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A</a:t>
            </a:r>
            <a:r>
              <a:rPr lang="en-US" altLang="ja-JP" baseline="30000" dirty="0" smtClean="0">
                <a:latin typeface="Times New Roman"/>
                <a:ea typeface="ヒラギノ角ゴ Pro W3"/>
                <a:cs typeface="Times New Roman"/>
              </a:rPr>
              <a:t>*</a:t>
            </a:r>
            <a:endParaRPr kumimoji="1" lang="ja-JP" altLang="en-US" baseline="30000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6044" y="2885313"/>
            <a:ext cx="8899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観測者</a:t>
            </a:r>
            <a:endParaRPr kumimoji="1" lang="ja-JP" altLang="en-US" baseline="30000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42753" y="4379360"/>
            <a:ext cx="18377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 err="1" smtClean="0">
                <a:latin typeface="Times New Roman"/>
                <a:ea typeface="ヒラギノ角ゴ Pro W3"/>
                <a:cs typeface="Times New Roman"/>
              </a:rPr>
              <a:t>η</a:t>
            </a:r>
            <a:r>
              <a:rPr kumimoji="1" lang="en-US" altLang="ja-JP" sz="1600" baseline="-25000" dirty="0" err="1" smtClean="0">
                <a:latin typeface="Times New Roman"/>
                <a:ea typeface="ヒラギノ角ゴ Pro W3"/>
                <a:cs typeface="Times New Roman"/>
              </a:rPr>
              <a:t>mb</a:t>
            </a:r>
            <a:r>
              <a:rPr kumimoji="1" lang="en-US" altLang="ja-JP" sz="1600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kumimoji="1" lang="ja-JP" altLang="en-US" sz="1600" dirty="0" smtClean="0">
                <a:latin typeface="Times New Roman"/>
                <a:ea typeface="ヒラギノ角ゴ Pro W3"/>
                <a:cs typeface="Times New Roman"/>
              </a:rPr>
              <a:t>主ビーム能率</a:t>
            </a:r>
            <a:endParaRPr kumimoji="1" lang="en-US" altLang="ja-JP" sz="16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600" dirty="0" err="1" smtClean="0">
                <a:latin typeface="Times New Roman"/>
                <a:ea typeface="ヒラギノ角ゴ Pro W3"/>
                <a:cs typeface="Times New Roman"/>
              </a:rPr>
              <a:t>Φ</a:t>
            </a:r>
            <a:r>
              <a:rPr lang="en-US" altLang="ja-JP" sz="1600" dirty="0" smtClean="0">
                <a:latin typeface="Times New Roman"/>
                <a:ea typeface="ヒラギノ角ゴ Pro W3"/>
                <a:cs typeface="Times New Roman"/>
              </a:rPr>
              <a:t>: filling factor</a:t>
            </a:r>
            <a:endParaRPr kumimoji="1" lang="ja-JP" altLang="en-US" sz="1600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01855" y="3300005"/>
            <a:ext cx="49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bg</a:t>
            </a:r>
            <a:endParaRPr kumimoji="1" lang="ja-JP" altLang="en-US" baseline="-25000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24560" y="5520189"/>
            <a:ext cx="288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≫ 1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の時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: Δ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kumimoji="1"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A</a:t>
            </a:r>
            <a:r>
              <a:rPr kumimoji="1" lang="en-US" altLang="ja-JP" baseline="30000" dirty="0" smtClean="0">
                <a:latin typeface="Times New Roman"/>
                <a:ea typeface="ヒラギノ角ゴ Pro W3"/>
                <a:cs typeface="Times New Roman"/>
              </a:rPr>
              <a:t>*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~ 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– </a:t>
            </a:r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kumimoji="1"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bg</a:t>
            </a:r>
            <a:endParaRPr kumimoji="1" lang="en-US" altLang="ja-JP" baseline="-250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≪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1</a:t>
            </a:r>
            <a:r>
              <a:rPr lang="ja-JP" altLang="en-US" dirty="0">
                <a:latin typeface="Times New Roman"/>
                <a:ea typeface="ヒラギノ角ゴ Pro W3"/>
                <a:cs typeface="Times New Roman"/>
              </a:rPr>
              <a:t>の時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: Δ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baseline="-25000" dirty="0">
                <a:latin typeface="Times New Roman"/>
                <a:ea typeface="ヒラギノ角ゴ Pro W3"/>
                <a:cs typeface="Times New Roman"/>
              </a:rPr>
              <a:t>A</a:t>
            </a:r>
            <a:r>
              <a:rPr lang="en-US" altLang="ja-JP" baseline="30000" dirty="0">
                <a:latin typeface="Times New Roman"/>
                <a:ea typeface="ヒラギノ角ゴ Pro W3"/>
                <a:cs typeface="Times New Roman"/>
              </a:rPr>
              <a:t>*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 ~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</a:t>
            </a:r>
            <a:r>
              <a:rPr lang="en-US" altLang="ja-JP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– </a:t>
            </a:r>
            <a:r>
              <a:rPr lang="en-US" altLang="ja-JP" i="1" dirty="0" err="1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bg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 </a:t>
            </a:r>
            <a:r>
              <a:rPr lang="en-US" altLang="ja-JP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43225" y="5035037"/>
            <a:ext cx="262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≧ 1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の時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光学的に厚い</a:t>
            </a:r>
            <a:endParaRPr kumimoji="1" lang="en-US" altLang="ja-JP" baseline="-250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 &lt;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1</a:t>
            </a:r>
            <a:r>
              <a:rPr lang="ja-JP" altLang="en-US" dirty="0">
                <a:latin typeface="Times New Roman"/>
                <a:ea typeface="ヒラギノ角ゴ Pro W3"/>
                <a:cs typeface="Times New Roman"/>
              </a:rPr>
              <a:t>の時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: </a:t>
            </a:r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光学的に薄い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47371" y="1118478"/>
            <a:ext cx="138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optical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depth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98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Times New Roman"/>
                <a:ea typeface="ヒラギノ角ゴ Pro W3"/>
                <a:cs typeface="Times New Roman"/>
              </a:rPr>
              <a:t>光学的厚みの計算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/>
                <a:ea typeface="ヒラギノ角ゴ Pro W3"/>
                <a:cs typeface="Times New Roman"/>
              </a:rPr>
              <a:t>main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と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satellite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の強度比から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28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J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, </a:t>
            </a:r>
            <a:r>
              <a:rPr lang="en-US" altLang="ja-JP" sz="2800" i="1" dirty="0">
                <a:latin typeface="Times New Roman"/>
                <a:ea typeface="ヒラギノ角ゴ Pro W3"/>
                <a:cs typeface="Times New Roman"/>
              </a:rPr>
              <a:t>K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, m)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を計算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8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11062"/>
              </p:ext>
            </p:extLst>
          </p:nvPr>
        </p:nvGraphicFramePr>
        <p:xfrm>
          <a:off x="1057255" y="2507376"/>
          <a:ext cx="4327525" cy="116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数式" r:id="rId4" imgW="1701800" imgH="457200" progId="Equation.3">
                  <p:embed/>
                </p:oleObj>
              </mc:Choice>
              <mc:Fallback>
                <p:oleObj name="数式" r:id="rId4" imgW="1701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255" y="2507376"/>
                        <a:ext cx="4327525" cy="1162047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78206" y="2461676"/>
            <a:ext cx="3008594" cy="2031325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理論計算による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の比</a:t>
            </a:r>
            <a:endParaRPr kumimoji="1" lang="en-US" altLang="ja-JP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kumimoji="1"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(1, 1):</a:t>
            </a:r>
          </a:p>
          <a:p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i="1" dirty="0" smtClean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(1,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1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, </a:t>
            </a:r>
            <a:r>
              <a:rPr kumimoji="1" lang="en-US" altLang="ja-JP" dirty="0" err="1" smtClean="0">
                <a:latin typeface="Times New Roman"/>
                <a:ea typeface="ヒラギノ角ゴ Pro W3"/>
                <a:cs typeface="Times New Roman"/>
              </a:rPr>
              <a:t>s</a:t>
            </a:r>
            <a:r>
              <a:rPr kumimoji="1"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i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) = 0.2778 </a:t>
            </a:r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1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, 1,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m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</a:p>
          <a:p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(1, 1, s</a:t>
            </a:r>
            <a:r>
              <a:rPr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o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=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0.2222 </a:t>
            </a:r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(1, 1,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m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</a:p>
          <a:p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(2, 2)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:</a:t>
            </a:r>
          </a:p>
          <a:p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(2, 2, </a:t>
            </a:r>
            <a:r>
              <a:rPr lang="en-US" altLang="ja-JP" dirty="0" err="1">
                <a:latin typeface="Times New Roman"/>
                <a:ea typeface="ヒラギノ角ゴ Pro W3"/>
                <a:cs typeface="Times New Roman"/>
              </a:rPr>
              <a:t>s</a:t>
            </a:r>
            <a:r>
              <a:rPr lang="en-US" altLang="ja-JP" baseline="-25000" dirty="0" err="1">
                <a:latin typeface="Times New Roman"/>
                <a:ea typeface="ヒラギノ角ゴ Pro W3"/>
                <a:cs typeface="Times New Roman"/>
              </a:rPr>
              <a:t>i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) =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0.0651 </a:t>
            </a:r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m)</a:t>
            </a:r>
          </a:p>
          <a:p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s</a:t>
            </a:r>
            <a:r>
              <a:rPr lang="en-US" altLang="ja-JP" baseline="-25000" dirty="0">
                <a:latin typeface="Times New Roman"/>
                <a:ea typeface="ヒラギノ角ゴ Pro W3"/>
                <a:cs typeface="Times New Roman"/>
              </a:rPr>
              <a:t>o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) =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0.0628 </a:t>
            </a:r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m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77261" y="5438973"/>
            <a:ext cx="4207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※ 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sz="14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1400" dirty="0">
                <a:latin typeface="Times New Roman"/>
                <a:ea typeface="ヒラギノ角ゴ Pro W3"/>
                <a:cs typeface="Times New Roman"/>
              </a:rPr>
              <a:t>(2, 2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の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satellite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が受からない場合は</a:t>
            </a:r>
            <a:endParaRPr lang="en-US" altLang="ja-JP" sz="14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kumimoji="1" lang="en-US" altLang="ja-JP" sz="1400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    (1, 1, m)</a:t>
            </a:r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と</a:t>
            </a:r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(2, 2, m)</a:t>
            </a:r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の強度比から</a:t>
            </a:r>
            <a:r>
              <a:rPr lang="en-US" altLang="ja-JP" sz="1400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sz="1400" i="1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1400" dirty="0">
                <a:latin typeface="Times New Roman"/>
                <a:ea typeface="ヒラギノ角ゴ Pro W3"/>
                <a:cs typeface="Times New Roman"/>
              </a:rPr>
              <a:t>(2, 2, m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を得る</a:t>
            </a:r>
            <a:endParaRPr lang="en-US" altLang="ja-JP" sz="1400" dirty="0" smtClean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※ </a:t>
            </a:r>
            <a:r>
              <a:rPr lang="en-US" altLang="ja-JP" sz="1400" dirty="0">
                <a:latin typeface="Times New Roman"/>
                <a:ea typeface="ヒラギノ角ゴ Pro W3"/>
                <a:cs typeface="Times New Roman"/>
              </a:rPr>
              <a:t>NH</a:t>
            </a:r>
            <a:r>
              <a:rPr lang="en-US" altLang="ja-JP" sz="1400" baseline="-25000" dirty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(1, 1)</a:t>
            </a:r>
            <a:r>
              <a:rPr lang="ja-JP" altLang="en-US" sz="1400" dirty="0">
                <a:latin typeface="Times New Roman"/>
                <a:ea typeface="ヒラギノ角ゴ Pro W3"/>
                <a:cs typeface="Times New Roman"/>
              </a:rPr>
              <a:t>の</a:t>
            </a:r>
            <a:r>
              <a:rPr lang="en-US" altLang="ja-JP" sz="1400" dirty="0">
                <a:latin typeface="Times New Roman"/>
                <a:ea typeface="ヒラギノ角ゴ Pro W3"/>
                <a:cs typeface="Times New Roman"/>
              </a:rPr>
              <a:t>satellite</a:t>
            </a:r>
            <a:r>
              <a:rPr lang="ja-JP" altLang="en-US" sz="1400" dirty="0">
                <a:latin typeface="Times New Roman"/>
                <a:ea typeface="ヒラギノ角ゴ Pro W3"/>
                <a:cs typeface="Times New Roman"/>
              </a:rPr>
              <a:t>が受からない場合は</a:t>
            </a:r>
            <a:endParaRPr lang="en-US" altLang="ja-JP" sz="1400" dirty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     Rotational diagram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で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N(NH</a:t>
            </a:r>
            <a:r>
              <a:rPr lang="en-US" altLang="ja-JP" sz="1400" baseline="-25000" dirty="0" smtClean="0">
                <a:latin typeface="Times New Roman"/>
                <a:ea typeface="ヒラギノ角ゴ Pro W3"/>
                <a:cs typeface="Times New Roman"/>
              </a:rPr>
              <a:t>3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と</a:t>
            </a:r>
            <a:r>
              <a:rPr lang="en-US" altLang="ja-JP" sz="1400" i="1" dirty="0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sz="1400" baseline="-25000" dirty="0" smtClean="0">
                <a:latin typeface="Times New Roman"/>
                <a:ea typeface="ヒラギノ角ゴ Pro W3"/>
                <a:cs typeface="Times New Roman"/>
              </a:rPr>
              <a:t>rot</a:t>
            </a:r>
            <a:r>
              <a:rPr lang="ja-JP" altLang="en-US" sz="1400" dirty="0" smtClean="0">
                <a:latin typeface="Times New Roman"/>
                <a:ea typeface="ヒラギノ角ゴ Pro W3"/>
                <a:cs typeface="Times New Roman"/>
              </a:rPr>
              <a:t>を得る</a:t>
            </a:r>
            <a:endParaRPr lang="en-US" altLang="ja-JP" sz="1400" dirty="0">
              <a:latin typeface="Times New Roman"/>
              <a:ea typeface="ヒラギノ角ゴ Pro W3"/>
              <a:cs typeface="Times New Roman"/>
            </a:endParaRPr>
          </a:p>
        </p:txBody>
      </p:sp>
      <p:pic>
        <p:nvPicPr>
          <p:cNvPr id="10" name="図 9" descr="resul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45" y="3815999"/>
            <a:ext cx="4445276" cy="277829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86369" y="4184771"/>
            <a:ext cx="105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main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line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55166" y="45541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inner satellite line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8296" y="494433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outer satellite line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1984437" y="4944337"/>
            <a:ext cx="570730" cy="6237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745712" y="4944337"/>
            <a:ext cx="0" cy="6237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349418" y="5148461"/>
            <a:ext cx="1688878" cy="419589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390551" y="5301386"/>
            <a:ext cx="0" cy="425427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0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分子ガスの温度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回転温度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)</a:t>
            </a:r>
            <a:endParaRPr kumimoji="1" lang="ja-JP" altLang="en-US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/>
                <a:ea typeface="ヒラギノ角ゴ Pro W3"/>
                <a:cs typeface="Times New Roman"/>
              </a:rPr>
              <a:t>ボルツマン分布</a:t>
            </a:r>
          </a:p>
          <a:p>
            <a:endParaRPr lang="en-US" altLang="ja-JP" sz="2800" dirty="0">
              <a:latin typeface="Times New Roman"/>
              <a:ea typeface="ヒラギノ角ゴ Pro W3"/>
              <a:cs typeface="Times New Roman"/>
            </a:endParaRPr>
          </a:p>
          <a:p>
            <a:r>
              <a:rPr lang="en-US" altLang="ja-JP" sz="2800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と柱密度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 (</a:t>
            </a:r>
            <a:r>
              <a:rPr lang="en-US" altLang="ja-JP" sz="2800" i="1" dirty="0" smtClean="0">
                <a:latin typeface="Times New Roman"/>
                <a:ea typeface="ヒラギノ角ゴ Pro W3"/>
                <a:cs typeface="Times New Roman"/>
              </a:rPr>
              <a:t>N</a:t>
            </a:r>
            <a:r>
              <a:rPr lang="en-US" altLang="ja-JP" sz="2800" dirty="0" smtClean="0">
                <a:latin typeface="Times New Roman"/>
                <a:ea typeface="ヒラギノ角ゴ Pro W3"/>
                <a:cs typeface="Times New Roman"/>
              </a:rPr>
              <a:t>)</a:t>
            </a:r>
            <a:r>
              <a:rPr lang="ja-JP" altLang="en-US" sz="2800" dirty="0" smtClean="0">
                <a:latin typeface="Times New Roman"/>
                <a:ea typeface="ヒラギノ角ゴ Pro W3"/>
                <a:cs typeface="Times New Roman"/>
              </a:rPr>
              <a:t>の関係</a:t>
            </a:r>
            <a:endParaRPr lang="ja-JP" altLang="en-US" sz="2800" dirty="0">
              <a:latin typeface="Times New Roman"/>
              <a:ea typeface="ヒラギノ角ゴ Pro W3"/>
              <a:cs typeface="Times New Roman"/>
            </a:endParaRPr>
          </a:p>
          <a:p>
            <a:endParaRPr kumimoji="1" lang="ja-JP" altLang="en-US" sz="2800" dirty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77800" y="6419850"/>
            <a:ext cx="2133600" cy="365125"/>
          </a:xfrm>
        </p:spPr>
        <p:txBody>
          <a:bodyPr/>
          <a:lstStyle/>
          <a:p>
            <a:r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June 4, 2018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r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t>観測実習</a:t>
            </a:r>
            <a:endParaRPr lang="ja-JP" altLang="en-US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58000" y="6457950"/>
            <a:ext cx="2133600" cy="365125"/>
          </a:xfrm>
        </p:spPr>
        <p:txBody>
          <a:bodyPr/>
          <a:lstStyle/>
          <a:p>
            <a:fld id="{F5662ABE-8E59-0244-9DDC-FB3F9BF0D626}" type="slidenum">
              <a:rPr lang="ja-JP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/>
              </a:rPr>
              <a:pPr/>
              <a:t>9</a:t>
            </a:fld>
            <a:endParaRPr lang="ja-JP" alt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587819"/>
              </p:ext>
            </p:extLst>
          </p:nvPr>
        </p:nvGraphicFramePr>
        <p:xfrm>
          <a:off x="3889495" y="1916285"/>
          <a:ext cx="4593191" cy="70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数式" r:id="rId4" imgW="2806700" imgH="431800" progId="Equation.3">
                  <p:embed/>
                </p:oleObj>
              </mc:Choice>
              <mc:Fallback>
                <p:oleObj name="数式" r:id="rId4" imgW="280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495" y="1916285"/>
                        <a:ext cx="4593191" cy="70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43892"/>
              </p:ext>
            </p:extLst>
          </p:nvPr>
        </p:nvGraphicFramePr>
        <p:xfrm>
          <a:off x="3889495" y="3174497"/>
          <a:ext cx="4797305" cy="73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数式" r:id="rId6" imgW="2895600" imgH="444500" progId="Equation.3">
                  <p:embed/>
                </p:oleObj>
              </mc:Choice>
              <mc:Fallback>
                <p:oleObj name="数式" r:id="rId6" imgW="2895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495" y="3174497"/>
                        <a:ext cx="4797305" cy="73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97649"/>
              </p:ext>
            </p:extLst>
          </p:nvPr>
        </p:nvGraphicFramePr>
        <p:xfrm>
          <a:off x="1155055" y="5193822"/>
          <a:ext cx="6804411" cy="95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数式" r:id="rId8" imgW="3543300" imgH="495300" progId="Equation.3">
                  <p:embed/>
                </p:oleObj>
              </mc:Choice>
              <mc:Fallback>
                <p:oleObj name="数式" r:id="rId8" imgW="3543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5055" y="5193822"/>
                        <a:ext cx="6804411" cy="95051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870485" y="4171121"/>
            <a:ext cx="2653741" cy="646331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(1, 1, m) = 0.500 </a:t>
            </a:r>
            <a:r>
              <a:rPr kumimoji="1" lang="en-US" altLang="ja-JP" i="1" dirty="0" err="1" smtClean="0">
                <a:latin typeface="Times New Roman"/>
                <a:ea typeface="ヒラギノ角ゴ Pro W3"/>
                <a:cs typeface="Times New Roman"/>
              </a:rPr>
              <a:t>τ</a:t>
            </a:r>
            <a:r>
              <a:rPr kumimoji="1" lang="en-US" altLang="ja-JP" baseline="-25000" dirty="0" err="1" smtClean="0">
                <a:latin typeface="Times New Roman"/>
                <a:ea typeface="ヒラギノ角ゴ Pro W3"/>
                <a:cs typeface="Times New Roman"/>
              </a:rPr>
              <a:t>t</a:t>
            </a:r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 (1, 1)</a:t>
            </a:r>
          </a:p>
          <a:p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(2, 2, 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m) =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0.796 </a:t>
            </a:r>
            <a:r>
              <a:rPr lang="en-US" altLang="ja-JP" i="1" dirty="0" err="1">
                <a:latin typeface="Times New Roman"/>
                <a:ea typeface="ヒラギノ角ゴ Pro W3"/>
                <a:cs typeface="Times New Roman"/>
              </a:rPr>
              <a:t>τ</a:t>
            </a:r>
            <a:r>
              <a:rPr lang="en-US" altLang="ja-JP" baseline="-25000" dirty="0" err="1">
                <a:latin typeface="Times New Roman"/>
                <a:ea typeface="ヒラギノ角ゴ Pro W3"/>
                <a:cs typeface="Times New Roman"/>
              </a:rPr>
              <a:t>t</a:t>
            </a:r>
            <a:r>
              <a:rPr lang="en-US" altLang="ja-JP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ea typeface="ヒラギノ角ゴ Pro W3"/>
                <a:cs typeface="Times New Roman"/>
              </a:rPr>
              <a:t>(2, 2)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8049" y="1395968"/>
            <a:ext cx="222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/>
                <a:ea typeface="ヒラギノ角ゴ Pro W3"/>
                <a:cs typeface="Times New Roman"/>
              </a:rPr>
              <a:t>rotational temperature</a:t>
            </a:r>
            <a:endParaRPr kumimoji="1" lang="ja-JP" altLang="en-US" dirty="0" smtClean="0">
              <a:latin typeface="Times New Roman"/>
              <a:ea typeface="ヒラギノ角ゴ Pro W3"/>
              <a:cs typeface="Times New Roman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968873" y="40124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051248"/>
              </p:ext>
            </p:extLst>
          </p:nvPr>
        </p:nvGraphicFramePr>
        <p:xfrm>
          <a:off x="3079145" y="4076855"/>
          <a:ext cx="708293" cy="61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数式" r:id="rId10" imgW="495300" imgH="431800" progId="Equation.3">
                  <p:embed/>
                </p:oleObj>
              </mc:Choice>
              <mc:Fallback>
                <p:oleObj name="数式" r:id="rId10" imgW="495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9145" y="4076855"/>
                        <a:ext cx="708293" cy="61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4044482" y="4171121"/>
            <a:ext cx="1826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※ Δ</a:t>
            </a:r>
            <a:r>
              <a:rPr kumimoji="1" lang="en-US" altLang="ja-JP" sz="1400" i="1" dirty="0" smtClean="0">
                <a:latin typeface="Times New Roman"/>
                <a:ea typeface="ヒラギノ角ゴ Pro W3"/>
                <a:cs typeface="Times New Roman"/>
              </a:rPr>
              <a:t>V</a:t>
            </a:r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は</a:t>
            </a:r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 (1, 1)</a:t>
            </a:r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と</a:t>
            </a:r>
            <a:r>
              <a:rPr kumimoji="1" lang="en-US" altLang="ja-JP" sz="1400" dirty="0" smtClean="0">
                <a:latin typeface="Times New Roman"/>
                <a:ea typeface="ヒラギノ角ゴ Pro W3"/>
                <a:cs typeface="Times New Roman"/>
              </a:rPr>
              <a:t>(2, 2)</a:t>
            </a:r>
          </a:p>
          <a:p>
            <a:r>
              <a:rPr lang="en-US" altLang="ja-JP" sz="1400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altLang="ja-JP" sz="1400" dirty="0" smtClean="0">
                <a:latin typeface="Times New Roman"/>
                <a:ea typeface="ヒラギノ角ゴ Pro W3"/>
                <a:cs typeface="Times New Roman"/>
              </a:rPr>
              <a:t>   </a:t>
            </a:r>
            <a:r>
              <a:rPr kumimoji="1" lang="ja-JP" altLang="en-US" sz="1400" dirty="0" smtClean="0">
                <a:latin typeface="Times New Roman"/>
                <a:ea typeface="ヒラギノ角ゴ Pro W3"/>
                <a:cs typeface="Times New Roman"/>
              </a:rPr>
              <a:t>で等しいと仮定</a:t>
            </a:r>
          </a:p>
        </p:txBody>
      </p:sp>
      <p:cxnSp>
        <p:nvCxnSpPr>
          <p:cNvPr id="23" name="カギ線コネクタ 22"/>
          <p:cNvCxnSpPr/>
          <p:nvPr/>
        </p:nvCxnSpPr>
        <p:spPr>
          <a:xfrm>
            <a:off x="457200" y="2152675"/>
            <a:ext cx="2275653" cy="2258672"/>
          </a:xfrm>
          <a:prstGeom prst="bentConnector3">
            <a:avLst>
              <a:gd name="adj1" fmla="val -78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270039" y="4033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/>
                <a:ea typeface="ヒラギノ角ゴ Pro W3"/>
                <a:cs typeface="Times New Roman"/>
              </a:rPr>
              <a:t>代入</a:t>
            </a:r>
          </a:p>
        </p:txBody>
      </p:sp>
    </p:spTree>
    <p:extLst>
      <p:ext uri="{BB962C8B-B14F-4D97-AF65-F5344CB8AC3E}">
        <p14:creationId xmlns:p14="http://schemas.microsoft.com/office/powerpoint/2010/main" val="23875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Times New Roman"/>
            <a:ea typeface="ヒラギノ角ゴ Pro W3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843</Words>
  <Application>Microsoft Macintosh PowerPoint</Application>
  <PresentationFormat>画面に合わせる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ホワイト</vt:lpstr>
      <vt:lpstr>数式</vt:lpstr>
      <vt:lpstr>Part II アンモニア分子 (NH3)</vt:lpstr>
      <vt:lpstr>線スペクトル</vt:lpstr>
      <vt:lpstr>反転遷移</vt:lpstr>
      <vt:lpstr>超微細構造</vt:lpstr>
      <vt:lpstr>超微細構造</vt:lpstr>
      <vt:lpstr>物理量導出方法</vt:lpstr>
      <vt:lpstr>光学的厚み (深さ)</vt:lpstr>
      <vt:lpstr>光学的厚みの計算</vt:lpstr>
      <vt:lpstr>分子ガスの温度 (回転温度)</vt:lpstr>
      <vt:lpstr>柱密度</vt:lpstr>
      <vt:lpstr>分子雲の柱密度、質量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Nishimura Atsushi</dc:creator>
  <cp:lastModifiedBy>matsuo mitsuhiro</cp:lastModifiedBy>
  <cp:revision>116</cp:revision>
  <dcterms:created xsi:type="dcterms:W3CDTF">2014-07-13T05:12:28Z</dcterms:created>
  <dcterms:modified xsi:type="dcterms:W3CDTF">2018-05-24T02:58:54Z</dcterms:modified>
</cp:coreProperties>
</file>