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diagrams/data3.xml" ContentType="application/vnd.openxmlformats-officedocument.drawingml.diagramData+xml"/>
  <Override PartName="/ppt/diagrams/data4.xml" ContentType="application/vnd.openxmlformats-officedocument.drawingml.diagramData+xml"/>
  <Override PartName="/ppt/diagrams/data10.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1.xml" ContentType="application/vnd.openxmlformats-officedocument.drawingml.diagramData+xml"/>
  <Override PartName="/ppt/diagrams/data9.xml" ContentType="application/vnd.openxmlformats-officedocument.drawingml.diagramData+xml"/>
  <Override PartName="/ppt/diagrams/data2.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diagrams/drawing10.xml" ContentType="application/vnd.ms-office.drawingml.diagramDrawing+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layout9.xml" ContentType="application/vnd.openxmlformats-officedocument.drawingml.diagramLayout+xml"/>
  <Override PartName="/ppt/diagrams/quickStyle9.xml" ContentType="application/vnd.openxmlformats-officedocument.drawingml.diagramStyle+xml"/>
  <Override PartName="/ppt/diagrams/drawing9.xml" ContentType="application/vnd.ms-office.drawingml.diagramDrawing+xml"/>
  <Override PartName="/ppt/diagrams/layout10.xml" ContentType="application/vnd.openxmlformats-officedocument.drawingml.diagramLayout+xml"/>
  <Override PartName="/ppt/diagrams/colors9.xml" ContentType="application/vnd.openxmlformats-officedocument.drawingml.diagramColors+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quickStyle10.xml" ContentType="application/vnd.openxmlformats-officedocument.drawingml.diagramStyle+xml"/>
  <Override PartName="/ppt/diagrams/colors10.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4333" r:id="rId1"/>
  </p:sldMasterIdLst>
  <p:notesMasterIdLst>
    <p:notesMasterId r:id="rId32"/>
  </p:notesMasterIdLst>
  <p:handoutMasterIdLst>
    <p:handoutMasterId r:id="rId33"/>
  </p:handoutMasterIdLst>
  <p:sldIdLst>
    <p:sldId id="256" r:id="rId2"/>
    <p:sldId id="258" r:id="rId3"/>
    <p:sldId id="265" r:id="rId4"/>
    <p:sldId id="267" r:id="rId5"/>
    <p:sldId id="268" r:id="rId6"/>
    <p:sldId id="269" r:id="rId7"/>
    <p:sldId id="270" r:id="rId8"/>
    <p:sldId id="271" r:id="rId9"/>
    <p:sldId id="272" r:id="rId10"/>
    <p:sldId id="273" r:id="rId11"/>
    <p:sldId id="275" r:id="rId12"/>
    <p:sldId id="276" r:id="rId13"/>
    <p:sldId id="277" r:id="rId14"/>
    <p:sldId id="278" r:id="rId15"/>
    <p:sldId id="279" r:id="rId16"/>
    <p:sldId id="281" r:id="rId17"/>
    <p:sldId id="282" r:id="rId18"/>
    <p:sldId id="283" r:id="rId19"/>
    <p:sldId id="289" r:id="rId20"/>
    <p:sldId id="286" r:id="rId21"/>
    <p:sldId id="290" r:id="rId22"/>
    <p:sldId id="291" r:id="rId23"/>
    <p:sldId id="294" r:id="rId24"/>
    <p:sldId id="295" r:id="rId25"/>
    <p:sldId id="298" r:id="rId26"/>
    <p:sldId id="296" r:id="rId27"/>
    <p:sldId id="297" r:id="rId28"/>
    <p:sldId id="301" r:id="rId29"/>
    <p:sldId id="302" r:id="rId30"/>
    <p:sldId id="27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_ Flory _" initials="_F_" lastIdx="1" clrIdx="0">
    <p:extLst>
      <p:ext uri="{19B8F6BF-5375-455C-9EA6-DF929625EA0E}">
        <p15:presenceInfo xmlns:p15="http://schemas.microsoft.com/office/powerpoint/2012/main" userId="560b9465b74135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364BA"/>
    <a:srgbClr val="FF3300"/>
    <a:srgbClr val="00CC00"/>
    <a:srgbClr val="0033CC"/>
    <a:srgbClr val="6666FF"/>
    <a:srgbClr val="66FF66"/>
    <a:srgbClr val="0066FF"/>
    <a:srgbClr val="F7A95B"/>
    <a:srgbClr val="F59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Stile scuro 1 - Color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Stile medio 3 - Colore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Stile medio 3 - Color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2365" autoAdjust="0"/>
  </p:normalViewPr>
  <p:slideViewPr>
    <p:cSldViewPr>
      <p:cViewPr varScale="1">
        <p:scale>
          <a:sx n="48" d="100"/>
          <a:sy n="48" d="100"/>
        </p:scale>
        <p:origin x="1288" y="36"/>
      </p:cViewPr>
      <p:guideLst>
        <p:guide orient="horz" pos="2160"/>
        <p:guide pos="3840"/>
      </p:guideLst>
    </p:cSldViewPr>
  </p:slideViewPr>
  <p:outlineViewPr>
    <p:cViewPr>
      <p:scale>
        <a:sx n="33" d="100"/>
        <a:sy n="33" d="100"/>
      </p:scale>
      <p:origin x="0" y="-11292"/>
    </p:cViewPr>
  </p:outlineViewPr>
  <p:notesTextViewPr>
    <p:cViewPr>
      <p:scale>
        <a:sx n="1" d="1"/>
        <a:sy n="1" d="1"/>
      </p:scale>
      <p:origin x="0" y="0"/>
    </p:cViewPr>
  </p:notesTextViewPr>
  <p:sorterViewPr>
    <p:cViewPr>
      <p:scale>
        <a:sx n="100" d="100"/>
        <a:sy n="100" d="100"/>
      </p:scale>
      <p:origin x="0" y="-2838"/>
    </p:cViewPr>
  </p:sorterViewPr>
  <p:notesViewPr>
    <p:cSldViewPr>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0.xml.rels><?xml version="1.0" encoding="UTF-8" standalone="yes"?>
<Relationships xmlns="http://schemas.openxmlformats.org/package/2006/relationships"><Relationship Id="rId1" Type="http://schemas.openxmlformats.org/officeDocument/2006/relationships/image" Target="../media/image9.png"/></Relationships>
</file>

<file path=ppt/diagrams/_rels/data11.xml.rels><?xml version="1.0" encoding="UTF-8" standalone="yes"?>
<Relationships xmlns="http://schemas.openxmlformats.org/package/2006/relationships"><Relationship Id="rId1" Type="http://schemas.openxmlformats.org/officeDocument/2006/relationships/image" Target="../media/image8.png"/></Relationships>
</file>

<file path=ppt/diagrams/_rels/data6.xml.rels><?xml version="1.0" encoding="UTF-8" standalone="yes"?>
<Relationships xmlns="http://schemas.openxmlformats.org/package/2006/relationships"><Relationship Id="rId1" Type="http://schemas.openxmlformats.org/officeDocument/2006/relationships/image" Target="../media/image8.png"/></Relationships>
</file>

<file path=ppt/diagrams/_rels/data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slide" Target="../slides/slide30.xml"/></Relationships>
</file>

<file path=ppt/diagrams/_rels/drawing10.xml.rels><?xml version="1.0" encoding="UTF-8" standalone="yes"?>
<Relationships xmlns="http://schemas.openxmlformats.org/package/2006/relationships"><Relationship Id="rId1" Type="http://schemas.openxmlformats.org/officeDocument/2006/relationships/image" Target="../media/image8.png"/></Relationships>
</file>

<file path=ppt/diagrams/_rels/drawing6.xml.rels><?xml version="1.0" encoding="UTF-8" standalone="yes"?>
<Relationships xmlns="http://schemas.openxmlformats.org/package/2006/relationships"><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1A7B9E-1D73-483C-BA34-EF288F35FDE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it-IT"/>
        </a:p>
      </dgm:t>
    </dgm:pt>
    <dgm:pt modelId="{95782855-C4A9-4F8D-92D6-A883CA2BBFF7}">
      <dgm:prSet/>
      <dgm:spPr/>
      <dgm:t>
        <a:bodyPr/>
        <a:lstStyle/>
        <a:p>
          <a:r>
            <a:rPr lang="it-IT" b="1" dirty="0"/>
            <a:t>Problema</a:t>
          </a:r>
        </a:p>
      </dgm:t>
    </dgm:pt>
    <dgm:pt modelId="{0DFA71F3-F4CA-4BF7-9C9D-1D3405275C6D}" type="parTrans" cxnId="{D32B56C9-2915-43B8-BA6F-929B4A9EF192}">
      <dgm:prSet/>
      <dgm:spPr/>
      <dgm:t>
        <a:bodyPr/>
        <a:lstStyle/>
        <a:p>
          <a:endParaRPr lang="it-IT"/>
        </a:p>
      </dgm:t>
    </dgm:pt>
    <dgm:pt modelId="{5FE9AC55-02B6-4DBB-9EF0-D5E49D9986F0}" type="sibTrans" cxnId="{D32B56C9-2915-43B8-BA6F-929B4A9EF192}">
      <dgm:prSet/>
      <dgm:spPr/>
      <dgm:t>
        <a:bodyPr/>
        <a:lstStyle/>
        <a:p>
          <a:endParaRPr lang="it-IT"/>
        </a:p>
      </dgm:t>
    </dgm:pt>
    <dgm:pt modelId="{68C23A49-E7EB-4716-951E-99F920726D1C}">
      <dgm:prSet/>
      <dgm:spPr/>
      <dgm:t>
        <a:bodyPr/>
        <a:lstStyle/>
        <a:p>
          <a:r>
            <a:rPr lang="it-IT" b="1" dirty="0"/>
            <a:t>Proposta</a:t>
          </a:r>
        </a:p>
      </dgm:t>
    </dgm:pt>
    <dgm:pt modelId="{FA205EF8-9F7B-4292-9802-409FA9C8DF5D}" type="parTrans" cxnId="{C06B4146-92D0-48A5-BA2D-751084FDF87B}">
      <dgm:prSet/>
      <dgm:spPr/>
      <dgm:t>
        <a:bodyPr/>
        <a:lstStyle/>
        <a:p>
          <a:endParaRPr lang="it-IT"/>
        </a:p>
      </dgm:t>
    </dgm:pt>
    <dgm:pt modelId="{08A6BBDE-1449-4725-A513-4C1A6AA11913}" type="sibTrans" cxnId="{C06B4146-92D0-48A5-BA2D-751084FDF87B}">
      <dgm:prSet/>
      <dgm:spPr/>
      <dgm:t>
        <a:bodyPr/>
        <a:lstStyle/>
        <a:p>
          <a:endParaRPr lang="it-IT"/>
        </a:p>
      </dgm:t>
    </dgm:pt>
    <dgm:pt modelId="{A0735C0E-DDF5-4C49-81AD-0D9337853299}">
      <dgm:prSet/>
      <dgm:spPr/>
      <dgm:t>
        <a:bodyPr/>
        <a:lstStyle/>
        <a:p>
          <a:r>
            <a:rPr lang="it-IT" b="1" dirty="0"/>
            <a:t>Osservare l’area dall’alto</a:t>
          </a:r>
          <a:r>
            <a:rPr lang="it-IT" dirty="0"/>
            <a:t> semplifica il problema</a:t>
          </a:r>
        </a:p>
      </dgm:t>
    </dgm:pt>
    <dgm:pt modelId="{3A8BCA08-A688-4496-922B-132D28FCBA44}" type="parTrans" cxnId="{23FAF7F1-EF9D-4FC6-86DB-7FC4E8D8F649}">
      <dgm:prSet/>
      <dgm:spPr/>
      <dgm:t>
        <a:bodyPr/>
        <a:lstStyle/>
        <a:p>
          <a:endParaRPr lang="it-IT"/>
        </a:p>
      </dgm:t>
    </dgm:pt>
    <dgm:pt modelId="{941C8D67-FB3E-41C8-9DB4-B3F53E938BE0}" type="sibTrans" cxnId="{23FAF7F1-EF9D-4FC6-86DB-7FC4E8D8F649}">
      <dgm:prSet/>
      <dgm:spPr/>
      <dgm:t>
        <a:bodyPr/>
        <a:lstStyle/>
        <a:p>
          <a:endParaRPr lang="it-IT"/>
        </a:p>
      </dgm:t>
    </dgm:pt>
    <dgm:pt modelId="{A66D5AEA-026C-4636-B576-52DD791D9BE3}">
      <dgm:prSet/>
      <dgm:spPr/>
      <dgm:t>
        <a:bodyPr/>
        <a:lstStyle/>
        <a:p>
          <a:r>
            <a:rPr lang="it-IT" b="1" dirty="0"/>
            <a:t>Perlustrazione periodica di un’area </a:t>
          </a:r>
          <a:r>
            <a:rPr lang="it-IT" dirty="0"/>
            <a:t>per effettuare Ricerca e Salvataggio</a:t>
          </a:r>
        </a:p>
      </dgm:t>
    </dgm:pt>
    <dgm:pt modelId="{7D2ECFC0-8AF3-4856-B043-CCAE61CFB29A}" type="parTrans" cxnId="{59C2CB19-ED71-4262-A23F-62A34CA4364C}">
      <dgm:prSet/>
      <dgm:spPr/>
      <dgm:t>
        <a:bodyPr/>
        <a:lstStyle/>
        <a:p>
          <a:endParaRPr lang="it-IT"/>
        </a:p>
      </dgm:t>
    </dgm:pt>
    <dgm:pt modelId="{FC4097D1-8344-44F3-A306-17ADE22E4040}" type="sibTrans" cxnId="{59C2CB19-ED71-4262-A23F-62A34CA4364C}">
      <dgm:prSet/>
      <dgm:spPr/>
      <dgm:t>
        <a:bodyPr/>
        <a:lstStyle/>
        <a:p>
          <a:endParaRPr lang="it-IT"/>
        </a:p>
      </dgm:t>
    </dgm:pt>
    <dgm:pt modelId="{4B5B198E-FF8F-465A-BD96-46334BBA6091}">
      <dgm:prSet/>
      <dgm:spPr/>
      <dgm:t>
        <a:bodyPr/>
        <a:lstStyle/>
        <a:p>
          <a:r>
            <a:rPr lang="it-IT" dirty="0"/>
            <a:t>Utilizzo di uno </a:t>
          </a:r>
          <a:r>
            <a:rPr lang="it-IT" b="1" dirty="0"/>
            <a:t>squadra di UAV</a:t>
          </a:r>
        </a:p>
      </dgm:t>
    </dgm:pt>
    <dgm:pt modelId="{1CBBA5FF-5C14-41EF-BE03-FFB81386B978}" type="parTrans" cxnId="{48CB2E80-DEA9-455B-8355-E44EF619D6FE}">
      <dgm:prSet/>
      <dgm:spPr/>
      <dgm:t>
        <a:bodyPr/>
        <a:lstStyle/>
        <a:p>
          <a:endParaRPr lang="it-IT"/>
        </a:p>
      </dgm:t>
    </dgm:pt>
    <dgm:pt modelId="{A02FE3E6-DFE4-40BD-8F9F-44E7EB3EF762}" type="sibTrans" cxnId="{48CB2E80-DEA9-455B-8355-E44EF619D6FE}">
      <dgm:prSet/>
      <dgm:spPr/>
      <dgm:t>
        <a:bodyPr/>
        <a:lstStyle/>
        <a:p>
          <a:endParaRPr lang="it-IT"/>
        </a:p>
      </dgm:t>
    </dgm:pt>
    <dgm:pt modelId="{293EAD66-65C2-45AB-98BC-F33030F489F9}">
      <dgm:prSet/>
      <dgm:spPr/>
      <dgm:t>
        <a:bodyPr/>
        <a:lstStyle/>
        <a:p>
          <a:r>
            <a:rPr lang="it-IT" dirty="0"/>
            <a:t>Disporre i droni in modo da mantenere </a:t>
          </a:r>
          <a:r>
            <a:rPr lang="it-IT" b="1" dirty="0"/>
            <a:t>collegamento con la base (</a:t>
          </a:r>
          <a:r>
            <a:rPr lang="it-IT" b="1" dirty="0" err="1"/>
            <a:t>relay</a:t>
          </a:r>
          <a:r>
            <a:rPr lang="it-IT" b="1" dirty="0"/>
            <a:t> </a:t>
          </a:r>
          <a:r>
            <a:rPr lang="it-IT" b="1" dirty="0" err="1"/>
            <a:t>chaining</a:t>
          </a:r>
          <a:r>
            <a:rPr lang="it-IT" b="1" dirty="0"/>
            <a:t>)</a:t>
          </a:r>
        </a:p>
      </dgm:t>
    </dgm:pt>
    <dgm:pt modelId="{71559933-C719-4565-B85C-AEB440A72C4E}" type="parTrans" cxnId="{E21F3319-5EAF-4824-B5DF-7A843D3F6228}">
      <dgm:prSet/>
      <dgm:spPr/>
      <dgm:t>
        <a:bodyPr/>
        <a:lstStyle/>
        <a:p>
          <a:endParaRPr lang="it-IT"/>
        </a:p>
      </dgm:t>
    </dgm:pt>
    <dgm:pt modelId="{19BE4DEA-C373-41FD-947D-BF8C8A8110BA}" type="sibTrans" cxnId="{E21F3319-5EAF-4824-B5DF-7A843D3F6228}">
      <dgm:prSet/>
      <dgm:spPr/>
      <dgm:t>
        <a:bodyPr/>
        <a:lstStyle/>
        <a:p>
          <a:endParaRPr lang="it-IT"/>
        </a:p>
      </dgm:t>
    </dgm:pt>
    <dgm:pt modelId="{2A6D6755-2B32-4FFE-B98F-4E3A1E1FDB25}">
      <dgm:prSet/>
      <dgm:spPr/>
      <dgm:t>
        <a:bodyPr/>
        <a:lstStyle/>
        <a:p>
          <a:r>
            <a:rPr lang="it-IT" dirty="0"/>
            <a:t>Situazioni di emergenza con terreno poco praticabile</a:t>
          </a:r>
        </a:p>
      </dgm:t>
    </dgm:pt>
    <dgm:pt modelId="{D2172658-7340-4892-BD01-9F6F4F8FD3DB}" type="parTrans" cxnId="{F6868364-23A0-4018-8092-0A27EF78FD1C}">
      <dgm:prSet/>
      <dgm:spPr/>
      <dgm:t>
        <a:bodyPr/>
        <a:lstStyle/>
        <a:p>
          <a:endParaRPr lang="it-IT"/>
        </a:p>
      </dgm:t>
    </dgm:pt>
    <dgm:pt modelId="{A91F255D-2746-4FB6-BF06-26BEA140D30D}" type="sibTrans" cxnId="{F6868364-23A0-4018-8092-0A27EF78FD1C}">
      <dgm:prSet/>
      <dgm:spPr/>
      <dgm:t>
        <a:bodyPr/>
        <a:lstStyle/>
        <a:p>
          <a:endParaRPr lang="it-IT"/>
        </a:p>
      </dgm:t>
    </dgm:pt>
    <dgm:pt modelId="{B978D771-C544-4154-9318-83D8FB6FE0A6}">
      <dgm:prSet/>
      <dgm:spPr/>
      <dgm:t>
        <a:bodyPr/>
        <a:lstStyle/>
        <a:p>
          <a:r>
            <a:rPr lang="it-IT" b="1" dirty="0"/>
            <a:t>Ottimizzazione dei tempi </a:t>
          </a:r>
          <a:r>
            <a:rPr lang="it-IT" dirty="0"/>
            <a:t>per coprire l’area</a:t>
          </a:r>
        </a:p>
      </dgm:t>
    </dgm:pt>
    <dgm:pt modelId="{BAC5A839-F174-46D1-9396-013ABC329301}" type="parTrans" cxnId="{6258A176-1833-434F-86E3-A458F1073A3B}">
      <dgm:prSet/>
      <dgm:spPr/>
      <dgm:t>
        <a:bodyPr/>
        <a:lstStyle/>
        <a:p>
          <a:endParaRPr lang="it-IT"/>
        </a:p>
      </dgm:t>
    </dgm:pt>
    <dgm:pt modelId="{2806C322-B501-4E75-96F0-11B855544D56}" type="sibTrans" cxnId="{6258A176-1833-434F-86E3-A458F1073A3B}">
      <dgm:prSet/>
      <dgm:spPr/>
      <dgm:t>
        <a:bodyPr/>
        <a:lstStyle/>
        <a:p>
          <a:endParaRPr lang="it-IT"/>
        </a:p>
      </dgm:t>
    </dgm:pt>
    <dgm:pt modelId="{B606B16A-5F2C-45E4-8698-B2B91B2ADE20}" type="pres">
      <dgm:prSet presAssocID="{681A7B9E-1D73-483C-BA34-EF288F35FDE9}" presName="linearFlow" presStyleCnt="0">
        <dgm:presLayoutVars>
          <dgm:dir/>
          <dgm:animLvl val="lvl"/>
          <dgm:resizeHandles val="exact"/>
        </dgm:presLayoutVars>
      </dgm:prSet>
      <dgm:spPr/>
    </dgm:pt>
    <dgm:pt modelId="{B5C1F77C-7A13-4EA4-8CB6-19F3DD3018A2}" type="pres">
      <dgm:prSet presAssocID="{95782855-C4A9-4F8D-92D6-A883CA2BBFF7}" presName="composite" presStyleCnt="0"/>
      <dgm:spPr/>
    </dgm:pt>
    <dgm:pt modelId="{67C0EE22-185C-476F-8E50-F179CF006146}" type="pres">
      <dgm:prSet presAssocID="{95782855-C4A9-4F8D-92D6-A883CA2BBFF7}" presName="parTx" presStyleLbl="node1" presStyleIdx="0" presStyleCnt="2">
        <dgm:presLayoutVars>
          <dgm:chMax val="0"/>
          <dgm:chPref val="0"/>
          <dgm:bulletEnabled val="1"/>
        </dgm:presLayoutVars>
      </dgm:prSet>
      <dgm:spPr/>
    </dgm:pt>
    <dgm:pt modelId="{12258F13-416F-4D83-A6C3-A5DA256D244B}" type="pres">
      <dgm:prSet presAssocID="{95782855-C4A9-4F8D-92D6-A883CA2BBFF7}" presName="parSh" presStyleLbl="node1" presStyleIdx="0" presStyleCnt="2"/>
      <dgm:spPr>
        <a:prstGeom prst="rect">
          <a:avLst/>
        </a:prstGeom>
      </dgm:spPr>
    </dgm:pt>
    <dgm:pt modelId="{1EFC83E5-FA8A-4AD8-AB31-CF7C24D40DCE}" type="pres">
      <dgm:prSet presAssocID="{95782855-C4A9-4F8D-92D6-A883CA2BBFF7}" presName="desTx" presStyleLbl="fgAcc1" presStyleIdx="0" presStyleCnt="2">
        <dgm:presLayoutVars>
          <dgm:bulletEnabled val="1"/>
        </dgm:presLayoutVars>
      </dgm:prSet>
      <dgm:spPr>
        <a:prstGeom prst="rect">
          <a:avLst/>
        </a:prstGeom>
      </dgm:spPr>
    </dgm:pt>
    <dgm:pt modelId="{2B74150F-7F40-49DF-A354-434E41D30DBF}" type="pres">
      <dgm:prSet presAssocID="{5FE9AC55-02B6-4DBB-9EF0-D5E49D9986F0}" presName="sibTrans" presStyleLbl="sibTrans2D1" presStyleIdx="0" presStyleCnt="1"/>
      <dgm:spPr/>
    </dgm:pt>
    <dgm:pt modelId="{2CB59E60-A6F8-4DF2-8C9B-D4943A6ECA00}" type="pres">
      <dgm:prSet presAssocID="{5FE9AC55-02B6-4DBB-9EF0-D5E49D9986F0}" presName="connTx" presStyleLbl="sibTrans2D1" presStyleIdx="0" presStyleCnt="1"/>
      <dgm:spPr/>
    </dgm:pt>
    <dgm:pt modelId="{7A6E59A9-1FAA-4B91-9DC5-69298E19DB58}" type="pres">
      <dgm:prSet presAssocID="{68C23A49-E7EB-4716-951E-99F920726D1C}" presName="composite" presStyleCnt="0"/>
      <dgm:spPr/>
    </dgm:pt>
    <dgm:pt modelId="{167F8A6E-81A3-42CF-96AF-59802C2DA06D}" type="pres">
      <dgm:prSet presAssocID="{68C23A49-E7EB-4716-951E-99F920726D1C}" presName="parTx" presStyleLbl="node1" presStyleIdx="0" presStyleCnt="2">
        <dgm:presLayoutVars>
          <dgm:chMax val="0"/>
          <dgm:chPref val="0"/>
          <dgm:bulletEnabled val="1"/>
        </dgm:presLayoutVars>
      </dgm:prSet>
      <dgm:spPr/>
    </dgm:pt>
    <dgm:pt modelId="{22C8DB2F-27CB-456E-ABC0-6C98054FC525}" type="pres">
      <dgm:prSet presAssocID="{68C23A49-E7EB-4716-951E-99F920726D1C}" presName="parSh" presStyleLbl="node1" presStyleIdx="1" presStyleCnt="2"/>
      <dgm:spPr>
        <a:prstGeom prst="rect">
          <a:avLst/>
        </a:prstGeom>
      </dgm:spPr>
    </dgm:pt>
    <dgm:pt modelId="{838F776F-8B05-4A13-8A74-681C0B5C7CC1}" type="pres">
      <dgm:prSet presAssocID="{68C23A49-E7EB-4716-951E-99F920726D1C}" presName="desTx" presStyleLbl="fgAcc1" presStyleIdx="1" presStyleCnt="2">
        <dgm:presLayoutVars>
          <dgm:bulletEnabled val="1"/>
        </dgm:presLayoutVars>
      </dgm:prSet>
      <dgm:spPr>
        <a:prstGeom prst="rect">
          <a:avLst/>
        </a:prstGeom>
      </dgm:spPr>
    </dgm:pt>
  </dgm:ptLst>
  <dgm:cxnLst>
    <dgm:cxn modelId="{8BDD6E06-89F6-447B-8B46-BD4F8739A95E}" type="presOf" srcId="{5FE9AC55-02B6-4DBB-9EF0-D5E49D9986F0}" destId="{2CB59E60-A6F8-4DF2-8C9B-D4943A6ECA00}" srcOrd="1" destOrd="0" presId="urn:microsoft.com/office/officeart/2005/8/layout/process3"/>
    <dgm:cxn modelId="{E21F3319-5EAF-4824-B5DF-7A843D3F6228}" srcId="{68C23A49-E7EB-4716-951E-99F920726D1C}" destId="{293EAD66-65C2-45AB-98BC-F33030F489F9}" srcOrd="2" destOrd="0" parTransId="{71559933-C719-4565-B85C-AEB440A72C4E}" sibTransId="{19BE4DEA-C373-41FD-947D-BF8C8A8110BA}"/>
    <dgm:cxn modelId="{59C2CB19-ED71-4262-A23F-62A34CA4364C}" srcId="{95782855-C4A9-4F8D-92D6-A883CA2BBFF7}" destId="{A66D5AEA-026C-4636-B576-52DD791D9BE3}" srcOrd="0" destOrd="0" parTransId="{7D2ECFC0-8AF3-4856-B043-CCAE61CFB29A}" sibTransId="{FC4097D1-8344-44F3-A306-17ADE22E4040}"/>
    <dgm:cxn modelId="{633CD622-2CC4-418E-94F2-E07FE6839224}" type="presOf" srcId="{2A6D6755-2B32-4FFE-B98F-4E3A1E1FDB25}" destId="{1EFC83E5-FA8A-4AD8-AB31-CF7C24D40DCE}" srcOrd="0" destOrd="1" presId="urn:microsoft.com/office/officeart/2005/8/layout/process3"/>
    <dgm:cxn modelId="{F6868364-23A0-4018-8092-0A27EF78FD1C}" srcId="{95782855-C4A9-4F8D-92D6-A883CA2BBFF7}" destId="{2A6D6755-2B32-4FFE-B98F-4E3A1E1FDB25}" srcOrd="1" destOrd="0" parTransId="{D2172658-7340-4892-BD01-9F6F4F8FD3DB}" sibTransId="{A91F255D-2746-4FB6-BF06-26BEA140D30D}"/>
    <dgm:cxn modelId="{C06B4146-92D0-48A5-BA2D-751084FDF87B}" srcId="{681A7B9E-1D73-483C-BA34-EF288F35FDE9}" destId="{68C23A49-E7EB-4716-951E-99F920726D1C}" srcOrd="1" destOrd="0" parTransId="{FA205EF8-9F7B-4292-9802-409FA9C8DF5D}" sibTransId="{08A6BBDE-1449-4725-A513-4C1A6AA11913}"/>
    <dgm:cxn modelId="{6258A176-1833-434F-86E3-A458F1073A3B}" srcId="{68C23A49-E7EB-4716-951E-99F920726D1C}" destId="{B978D771-C544-4154-9318-83D8FB6FE0A6}" srcOrd="1" destOrd="0" parTransId="{BAC5A839-F174-46D1-9396-013ABC329301}" sibTransId="{2806C322-B501-4E75-96F0-11B855544D56}"/>
    <dgm:cxn modelId="{D4CAA85A-CECB-4BC9-98E7-FD6C64A2C552}" type="presOf" srcId="{68C23A49-E7EB-4716-951E-99F920726D1C}" destId="{22C8DB2F-27CB-456E-ABC0-6C98054FC525}" srcOrd="1" destOrd="0" presId="urn:microsoft.com/office/officeart/2005/8/layout/process3"/>
    <dgm:cxn modelId="{48CB2E80-DEA9-455B-8355-E44EF619D6FE}" srcId="{68C23A49-E7EB-4716-951E-99F920726D1C}" destId="{4B5B198E-FF8F-465A-BD96-46334BBA6091}" srcOrd="0" destOrd="0" parTransId="{1CBBA5FF-5C14-41EF-BE03-FFB81386B978}" sibTransId="{A02FE3E6-DFE4-40BD-8F9F-44E7EB3EF762}"/>
    <dgm:cxn modelId="{B6233180-2BF9-4697-A34E-BE6E7E6C866E}" type="presOf" srcId="{A66D5AEA-026C-4636-B576-52DD791D9BE3}" destId="{1EFC83E5-FA8A-4AD8-AB31-CF7C24D40DCE}" srcOrd="0" destOrd="0" presId="urn:microsoft.com/office/officeart/2005/8/layout/process3"/>
    <dgm:cxn modelId="{DE54E081-7118-4F24-AB8C-A7BED62B3A23}" type="presOf" srcId="{A0735C0E-DDF5-4C49-81AD-0D9337853299}" destId="{1EFC83E5-FA8A-4AD8-AB31-CF7C24D40DCE}" srcOrd="0" destOrd="2" presId="urn:microsoft.com/office/officeart/2005/8/layout/process3"/>
    <dgm:cxn modelId="{53D6378A-F798-416E-8B6D-CB330A8F9A5D}" type="presOf" srcId="{68C23A49-E7EB-4716-951E-99F920726D1C}" destId="{167F8A6E-81A3-42CF-96AF-59802C2DA06D}" srcOrd="0" destOrd="0" presId="urn:microsoft.com/office/officeart/2005/8/layout/process3"/>
    <dgm:cxn modelId="{5A897A92-1C56-4AD7-A252-100A67AB2EE0}" type="presOf" srcId="{95782855-C4A9-4F8D-92D6-A883CA2BBFF7}" destId="{12258F13-416F-4D83-A6C3-A5DA256D244B}" srcOrd="1" destOrd="0" presId="urn:microsoft.com/office/officeart/2005/8/layout/process3"/>
    <dgm:cxn modelId="{7DA621B9-E62F-4447-99C6-8266461233E1}" type="presOf" srcId="{293EAD66-65C2-45AB-98BC-F33030F489F9}" destId="{838F776F-8B05-4A13-8A74-681C0B5C7CC1}" srcOrd="0" destOrd="2" presId="urn:microsoft.com/office/officeart/2005/8/layout/process3"/>
    <dgm:cxn modelId="{6FC96CB9-935F-423D-9C2D-FCB2A7C0F544}" type="presOf" srcId="{95782855-C4A9-4F8D-92D6-A883CA2BBFF7}" destId="{67C0EE22-185C-476F-8E50-F179CF006146}" srcOrd="0" destOrd="0" presId="urn:microsoft.com/office/officeart/2005/8/layout/process3"/>
    <dgm:cxn modelId="{4BB00CBC-51A2-46A4-843B-32817E72F065}" type="presOf" srcId="{681A7B9E-1D73-483C-BA34-EF288F35FDE9}" destId="{B606B16A-5F2C-45E4-8698-B2B91B2ADE20}" srcOrd="0" destOrd="0" presId="urn:microsoft.com/office/officeart/2005/8/layout/process3"/>
    <dgm:cxn modelId="{D32B56C9-2915-43B8-BA6F-929B4A9EF192}" srcId="{681A7B9E-1D73-483C-BA34-EF288F35FDE9}" destId="{95782855-C4A9-4F8D-92D6-A883CA2BBFF7}" srcOrd="0" destOrd="0" parTransId="{0DFA71F3-F4CA-4BF7-9C9D-1D3405275C6D}" sibTransId="{5FE9AC55-02B6-4DBB-9EF0-D5E49D9986F0}"/>
    <dgm:cxn modelId="{88BA30D6-5F0F-4CBF-8E9A-A6C11C021CB7}" type="presOf" srcId="{5FE9AC55-02B6-4DBB-9EF0-D5E49D9986F0}" destId="{2B74150F-7F40-49DF-A354-434E41D30DBF}" srcOrd="0" destOrd="0" presId="urn:microsoft.com/office/officeart/2005/8/layout/process3"/>
    <dgm:cxn modelId="{3A8FC9D6-38C9-4128-9DD9-AB06934727CD}" type="presOf" srcId="{B978D771-C544-4154-9318-83D8FB6FE0A6}" destId="{838F776F-8B05-4A13-8A74-681C0B5C7CC1}" srcOrd="0" destOrd="1" presId="urn:microsoft.com/office/officeart/2005/8/layout/process3"/>
    <dgm:cxn modelId="{23FAF7F1-EF9D-4FC6-86DB-7FC4E8D8F649}" srcId="{95782855-C4A9-4F8D-92D6-A883CA2BBFF7}" destId="{A0735C0E-DDF5-4C49-81AD-0D9337853299}" srcOrd="2" destOrd="0" parTransId="{3A8BCA08-A688-4496-922B-132D28FCBA44}" sibTransId="{941C8D67-FB3E-41C8-9DB4-B3F53E938BE0}"/>
    <dgm:cxn modelId="{35D7DCFA-23B1-424D-B138-E2E460E5C407}" type="presOf" srcId="{4B5B198E-FF8F-465A-BD96-46334BBA6091}" destId="{838F776F-8B05-4A13-8A74-681C0B5C7CC1}" srcOrd="0" destOrd="0" presId="urn:microsoft.com/office/officeart/2005/8/layout/process3"/>
    <dgm:cxn modelId="{A3986250-CE4F-4C0A-B567-22CC2627FEA6}" type="presParOf" srcId="{B606B16A-5F2C-45E4-8698-B2B91B2ADE20}" destId="{B5C1F77C-7A13-4EA4-8CB6-19F3DD3018A2}" srcOrd="0" destOrd="0" presId="urn:microsoft.com/office/officeart/2005/8/layout/process3"/>
    <dgm:cxn modelId="{AB1D0744-1AE1-4D9C-A927-0EC88B6E3EEB}" type="presParOf" srcId="{B5C1F77C-7A13-4EA4-8CB6-19F3DD3018A2}" destId="{67C0EE22-185C-476F-8E50-F179CF006146}" srcOrd="0" destOrd="0" presId="urn:microsoft.com/office/officeart/2005/8/layout/process3"/>
    <dgm:cxn modelId="{BE42D203-5820-417E-B66C-1A69D9EDFF61}" type="presParOf" srcId="{B5C1F77C-7A13-4EA4-8CB6-19F3DD3018A2}" destId="{12258F13-416F-4D83-A6C3-A5DA256D244B}" srcOrd="1" destOrd="0" presId="urn:microsoft.com/office/officeart/2005/8/layout/process3"/>
    <dgm:cxn modelId="{74841C74-E476-4842-97A2-70D317504CFC}" type="presParOf" srcId="{B5C1F77C-7A13-4EA4-8CB6-19F3DD3018A2}" destId="{1EFC83E5-FA8A-4AD8-AB31-CF7C24D40DCE}" srcOrd="2" destOrd="0" presId="urn:microsoft.com/office/officeart/2005/8/layout/process3"/>
    <dgm:cxn modelId="{66FC1405-574F-4797-9A27-D461D7A5FD5D}" type="presParOf" srcId="{B606B16A-5F2C-45E4-8698-B2B91B2ADE20}" destId="{2B74150F-7F40-49DF-A354-434E41D30DBF}" srcOrd="1" destOrd="0" presId="urn:microsoft.com/office/officeart/2005/8/layout/process3"/>
    <dgm:cxn modelId="{04E837ED-1E74-4CA1-9D3B-77EEA56EBE30}" type="presParOf" srcId="{2B74150F-7F40-49DF-A354-434E41D30DBF}" destId="{2CB59E60-A6F8-4DF2-8C9B-D4943A6ECA00}" srcOrd="0" destOrd="0" presId="urn:microsoft.com/office/officeart/2005/8/layout/process3"/>
    <dgm:cxn modelId="{A7EE5F94-4DFA-4400-B0F5-0C9DDECBFD94}" type="presParOf" srcId="{B606B16A-5F2C-45E4-8698-B2B91B2ADE20}" destId="{7A6E59A9-1FAA-4B91-9DC5-69298E19DB58}" srcOrd="2" destOrd="0" presId="urn:microsoft.com/office/officeart/2005/8/layout/process3"/>
    <dgm:cxn modelId="{1A473809-EA73-4ED3-A90B-FCF6809FFB2A}" type="presParOf" srcId="{7A6E59A9-1FAA-4B91-9DC5-69298E19DB58}" destId="{167F8A6E-81A3-42CF-96AF-59802C2DA06D}" srcOrd="0" destOrd="0" presId="urn:microsoft.com/office/officeart/2005/8/layout/process3"/>
    <dgm:cxn modelId="{0DC01CDB-BCD2-439F-A171-DCAFFC2F0DAE}" type="presParOf" srcId="{7A6E59A9-1FAA-4B91-9DC5-69298E19DB58}" destId="{22C8DB2F-27CB-456E-ABC0-6C98054FC525}" srcOrd="1" destOrd="0" presId="urn:microsoft.com/office/officeart/2005/8/layout/process3"/>
    <dgm:cxn modelId="{651E864A-7645-4C02-BB5B-FBB6DC6A35E4}" type="presParOf" srcId="{7A6E59A9-1FAA-4B91-9DC5-69298E19DB58}" destId="{838F776F-8B05-4A13-8A74-681C0B5C7CC1}" srcOrd="2" destOrd="0" presId="urn:microsoft.com/office/officeart/2005/8/layout/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7FAD08A-C901-41DF-87E8-5C4F2DFA3E6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it-IT"/>
        </a:p>
      </dgm:t>
    </dgm:pt>
    <dgm:pt modelId="{5DE0974C-745A-4B5B-BCA7-EAA1CF709F94}">
      <dgm:prSet custT="1"/>
      <dgm:spPr/>
      <dgm:t>
        <a:bodyPr/>
        <a:lstStyle/>
        <a:p>
          <a:r>
            <a:rPr lang="en-US" sz="2500" b="1" dirty="0"/>
            <a:t>Single Target Relay Positioning: STR</a:t>
          </a:r>
          <a:endParaRPr lang="it-IT" sz="2500" b="1" dirty="0"/>
        </a:p>
      </dgm:t>
    </dgm:pt>
    <dgm:pt modelId="{AF10A627-5D34-4F67-9142-9C416BF69E97}" type="parTrans" cxnId="{6B109C94-5534-4433-87A6-FBDFD6552504}">
      <dgm:prSet/>
      <dgm:spPr/>
      <dgm:t>
        <a:bodyPr/>
        <a:lstStyle/>
        <a:p>
          <a:endParaRPr lang="it-IT"/>
        </a:p>
      </dgm:t>
    </dgm:pt>
    <dgm:pt modelId="{82F1121E-C4A3-4835-9170-94E22CCB96D5}" type="sibTrans" cxnId="{6B109C94-5534-4433-87A6-FBDFD6552504}">
      <dgm:prSet/>
      <dgm:spPr/>
      <dgm:t>
        <a:bodyPr/>
        <a:lstStyle/>
        <a:p>
          <a:endParaRPr lang="it-IT"/>
        </a:p>
      </dgm:t>
    </dgm:pt>
    <dgm:pt modelId="{20A6DBA9-9834-4345-9C21-D0F4C1E479DD}">
      <dgm:prSet custT="1"/>
      <dgm:spPr/>
      <dgm:t>
        <a:bodyPr/>
        <a:lstStyle/>
        <a:p>
          <a:r>
            <a:rPr lang="it-IT">
              <a:noFill/>
            </a:rPr>
            <a:t> </a:t>
          </a:r>
        </a:p>
      </dgm:t>
    </dgm:pt>
    <dgm:pt modelId="{FE1B68C6-5B15-4924-BA00-C0A825650BEF}" type="parTrans" cxnId="{85D49B1B-31D6-412F-9B73-FBA2B45A0134}">
      <dgm:prSet/>
      <dgm:spPr/>
      <dgm:t>
        <a:bodyPr/>
        <a:lstStyle/>
        <a:p>
          <a:endParaRPr lang="it-IT"/>
        </a:p>
      </dgm:t>
    </dgm:pt>
    <dgm:pt modelId="{C130E499-0984-43ED-BCF8-844EE59C103D}" type="sibTrans" cxnId="{85D49B1B-31D6-412F-9B73-FBA2B45A0134}">
      <dgm:prSet/>
      <dgm:spPr/>
      <dgm:t>
        <a:bodyPr/>
        <a:lstStyle/>
        <a:p>
          <a:endParaRPr lang="it-IT"/>
        </a:p>
      </dgm:t>
    </dgm:pt>
    <dgm:pt modelId="{318FAE5C-1594-4266-BF2B-0374409F1CC4}">
      <dgm:prSet custT="1"/>
      <dgm:spPr/>
      <dgm:t>
        <a:bodyPr/>
        <a:lstStyle/>
        <a:p>
          <a:r>
            <a:rPr lang="it-IT">
              <a:noFill/>
            </a:rPr>
            <a:t> </a:t>
          </a:r>
        </a:p>
      </dgm:t>
    </dgm:pt>
    <dgm:pt modelId="{06219881-356C-40BE-9A35-56A0B9024B5B}" type="parTrans" cxnId="{003241E6-7954-4BA0-9F7E-302A6EBE022E}">
      <dgm:prSet/>
      <dgm:spPr/>
      <dgm:t>
        <a:bodyPr/>
        <a:lstStyle/>
        <a:p>
          <a:endParaRPr lang="it-IT"/>
        </a:p>
      </dgm:t>
    </dgm:pt>
    <dgm:pt modelId="{DF831F17-8B55-4C64-B0C1-B9441F9074C8}" type="sibTrans" cxnId="{003241E6-7954-4BA0-9F7E-302A6EBE022E}">
      <dgm:prSet/>
      <dgm:spPr/>
      <dgm:t>
        <a:bodyPr/>
        <a:lstStyle/>
        <a:p>
          <a:endParaRPr lang="it-IT"/>
        </a:p>
      </dgm:t>
    </dgm:pt>
    <dgm:pt modelId="{A46A0139-6526-484C-BA34-7F0D1D867BF3}">
      <dgm:prSet custT="1"/>
      <dgm:spPr>
        <a:blipFill>
          <a:blip xmlns:r="http://schemas.openxmlformats.org/officeDocument/2006/relationships" r:embed="rId1"/>
          <a:stretch>
            <a:fillRect/>
          </a:stretch>
        </a:blipFill>
      </dgm:spPr>
      <dgm:t>
        <a:bodyPr/>
        <a:lstStyle/>
        <a:p>
          <a:r>
            <a:rPr lang="it-IT">
              <a:noFill/>
            </a:rPr>
            <a:t> </a:t>
          </a:r>
        </a:p>
      </dgm:t>
    </dgm:pt>
    <dgm:pt modelId="{BE928700-8EF8-4DAB-A56B-C865F45097EE}" type="parTrans" cxnId="{7E5FAC6C-E880-4231-8F1F-D5C21B61B5E5}">
      <dgm:prSet/>
      <dgm:spPr/>
      <dgm:t>
        <a:bodyPr/>
        <a:lstStyle/>
        <a:p>
          <a:endParaRPr lang="it-IT"/>
        </a:p>
      </dgm:t>
    </dgm:pt>
    <dgm:pt modelId="{B98159CB-895F-41D6-AE49-D46E8B0AB1CF}" type="sibTrans" cxnId="{7E5FAC6C-E880-4231-8F1F-D5C21B61B5E5}">
      <dgm:prSet/>
      <dgm:spPr/>
      <dgm:t>
        <a:bodyPr/>
        <a:lstStyle/>
        <a:p>
          <a:endParaRPr lang="it-IT"/>
        </a:p>
      </dgm:t>
    </dgm:pt>
    <dgm:pt modelId="{BF6C270C-BFC9-410A-B5EB-B77F5882BCF2}">
      <dgm:prSet custT="1"/>
      <dgm:spPr/>
      <dgm:t>
        <a:bodyPr/>
        <a:lstStyle/>
        <a:p>
          <a:r>
            <a:rPr lang="it-IT">
              <a:noFill/>
            </a:rPr>
            <a:t> </a:t>
          </a:r>
        </a:p>
      </dgm:t>
    </dgm:pt>
    <dgm:pt modelId="{B99D5232-9C4C-4393-8106-7F00AFA761C4}" type="parTrans" cxnId="{199FC63A-5ACC-4731-BF48-BE2EC8F07353}">
      <dgm:prSet/>
      <dgm:spPr/>
      <dgm:t>
        <a:bodyPr/>
        <a:lstStyle/>
        <a:p>
          <a:endParaRPr lang="it-IT"/>
        </a:p>
      </dgm:t>
    </dgm:pt>
    <dgm:pt modelId="{A853196C-A111-4C16-B111-9A85A858583C}" type="sibTrans" cxnId="{199FC63A-5ACC-4731-BF48-BE2EC8F07353}">
      <dgm:prSet/>
      <dgm:spPr/>
      <dgm:t>
        <a:bodyPr/>
        <a:lstStyle/>
        <a:p>
          <a:endParaRPr lang="it-IT"/>
        </a:p>
      </dgm:t>
    </dgm:pt>
    <dgm:pt modelId="{CAC01476-D7BF-4BCC-99A7-026E341A0DAD}">
      <dgm:prSet custT="1"/>
      <dgm:spPr/>
      <dgm:t>
        <a:bodyPr/>
        <a:lstStyle/>
        <a:p>
          <a:r>
            <a:rPr lang="it-IT">
              <a:noFill/>
            </a:rPr>
            <a:t> </a:t>
          </a:r>
        </a:p>
      </dgm:t>
    </dgm:pt>
    <dgm:pt modelId="{728623D4-B5D6-4F7A-A2F4-72578274CBDD}" type="parTrans" cxnId="{B256963B-822F-4622-8CEB-61AE9B457FFB}">
      <dgm:prSet/>
      <dgm:spPr/>
      <dgm:t>
        <a:bodyPr/>
        <a:lstStyle/>
        <a:p>
          <a:endParaRPr lang="it-IT"/>
        </a:p>
      </dgm:t>
    </dgm:pt>
    <dgm:pt modelId="{CB8BF1E0-11DB-4A64-80D2-327DE4D1E2E2}" type="sibTrans" cxnId="{B256963B-822F-4622-8CEB-61AE9B457FFB}">
      <dgm:prSet/>
      <dgm:spPr/>
      <dgm:t>
        <a:bodyPr/>
        <a:lstStyle/>
        <a:p>
          <a:endParaRPr lang="it-IT"/>
        </a:p>
      </dgm:t>
    </dgm:pt>
    <dgm:pt modelId="{55288846-F5BA-4265-AF8C-B0FEA07113CC}">
      <dgm:prSet custT="1"/>
      <dgm:spPr/>
      <dgm:t>
        <a:bodyPr/>
        <a:lstStyle/>
        <a:p>
          <a:r>
            <a:rPr lang="it-IT">
              <a:noFill/>
            </a:rPr>
            <a:t> </a:t>
          </a:r>
        </a:p>
      </dgm:t>
    </dgm:pt>
    <dgm:pt modelId="{D2738342-3441-431B-AB78-72C56EDA0FCE}" type="parTrans" cxnId="{EF500000-129B-42FA-AB9D-90D716247295}">
      <dgm:prSet/>
      <dgm:spPr/>
      <dgm:t>
        <a:bodyPr/>
        <a:lstStyle/>
        <a:p>
          <a:endParaRPr lang="it-IT"/>
        </a:p>
      </dgm:t>
    </dgm:pt>
    <dgm:pt modelId="{A3BDD356-4D82-4ADA-9DE7-05288F2CE5C0}" type="sibTrans" cxnId="{EF500000-129B-42FA-AB9D-90D716247295}">
      <dgm:prSet/>
      <dgm:spPr/>
      <dgm:t>
        <a:bodyPr/>
        <a:lstStyle/>
        <a:p>
          <a:endParaRPr lang="it-IT"/>
        </a:p>
      </dgm:t>
    </dgm:pt>
    <dgm:pt modelId="{879FAC46-47C4-4E0E-9121-4729C25F8D53}">
      <dgm:prSet custT="1"/>
      <dgm:spPr/>
      <dgm:t>
        <a:bodyPr/>
        <a:lstStyle/>
        <a:p>
          <a:r>
            <a:rPr lang="it-IT">
              <a:noFill/>
            </a:rPr>
            <a:t> </a:t>
          </a:r>
        </a:p>
      </dgm:t>
    </dgm:pt>
    <dgm:pt modelId="{7A914FB4-2C72-410B-92B9-2CEFE44A6B7B}" type="parTrans" cxnId="{79C02368-03AC-4707-85DF-97A519E872FD}">
      <dgm:prSet/>
      <dgm:spPr/>
      <dgm:t>
        <a:bodyPr/>
        <a:lstStyle/>
        <a:p>
          <a:endParaRPr lang="it-IT"/>
        </a:p>
      </dgm:t>
    </dgm:pt>
    <dgm:pt modelId="{FBD04C81-1285-4A42-8183-0910DD52C9CE}" type="sibTrans" cxnId="{79C02368-03AC-4707-85DF-97A519E872FD}">
      <dgm:prSet/>
      <dgm:spPr/>
      <dgm:t>
        <a:bodyPr/>
        <a:lstStyle/>
        <a:p>
          <a:endParaRPr lang="it-IT"/>
        </a:p>
      </dgm:t>
    </dgm:pt>
    <dgm:pt modelId="{92E1F1E7-C025-4AB1-A317-FFC1EB3ADE04}">
      <dgm:prSet/>
      <dgm:spPr/>
      <dgm:t>
        <a:bodyPr/>
        <a:lstStyle/>
        <a:p>
          <a:r>
            <a:rPr lang="it-IT">
              <a:noFill/>
            </a:rPr>
            <a:t> </a:t>
          </a:r>
        </a:p>
      </dgm:t>
    </dgm:pt>
    <dgm:pt modelId="{2355F413-CC4F-440E-827B-45E7E81E0F7B}" type="parTrans" cxnId="{150BC15F-85AC-48C9-B063-C7019A35B819}">
      <dgm:prSet/>
      <dgm:spPr/>
      <dgm:t>
        <a:bodyPr/>
        <a:lstStyle/>
        <a:p>
          <a:endParaRPr lang="it-IT"/>
        </a:p>
      </dgm:t>
    </dgm:pt>
    <dgm:pt modelId="{5513D08E-FD6B-4A4F-975E-0989987B1C6E}" type="sibTrans" cxnId="{150BC15F-85AC-48C9-B063-C7019A35B819}">
      <dgm:prSet/>
      <dgm:spPr/>
      <dgm:t>
        <a:bodyPr/>
        <a:lstStyle/>
        <a:p>
          <a:endParaRPr lang="it-IT"/>
        </a:p>
      </dgm:t>
    </dgm:pt>
    <dgm:pt modelId="{86B68EE4-B39D-4BC5-B608-7E31EE9DD008}" type="pres">
      <dgm:prSet presAssocID="{A7FAD08A-C901-41DF-87E8-5C4F2DFA3E6B}" presName="linear" presStyleCnt="0">
        <dgm:presLayoutVars>
          <dgm:dir/>
          <dgm:animLvl val="lvl"/>
          <dgm:resizeHandles val="exact"/>
        </dgm:presLayoutVars>
      </dgm:prSet>
      <dgm:spPr/>
    </dgm:pt>
    <dgm:pt modelId="{48AE3D2B-0D2A-4B8E-9576-0449AFA3F3F5}" type="pres">
      <dgm:prSet presAssocID="{5DE0974C-745A-4B5B-BCA7-EAA1CF709F94}" presName="parentLin" presStyleCnt="0"/>
      <dgm:spPr/>
    </dgm:pt>
    <dgm:pt modelId="{8D5EB3D9-7ED7-44E4-8EB7-6975CDABEBF9}" type="pres">
      <dgm:prSet presAssocID="{5DE0974C-745A-4B5B-BCA7-EAA1CF709F94}" presName="parentLeftMargin" presStyleLbl="node1" presStyleIdx="0" presStyleCnt="1"/>
      <dgm:spPr/>
    </dgm:pt>
    <dgm:pt modelId="{99BA771C-588B-4571-9BEE-7E0B2715F1B2}" type="pres">
      <dgm:prSet presAssocID="{5DE0974C-745A-4B5B-BCA7-EAA1CF709F94}" presName="parentText" presStyleLbl="node1" presStyleIdx="0" presStyleCnt="1">
        <dgm:presLayoutVars>
          <dgm:chMax val="0"/>
          <dgm:bulletEnabled val="1"/>
        </dgm:presLayoutVars>
      </dgm:prSet>
      <dgm:spPr>
        <a:prstGeom prst="rect">
          <a:avLst/>
        </a:prstGeom>
      </dgm:spPr>
    </dgm:pt>
    <dgm:pt modelId="{FA5ACFE9-8746-48A0-9FF7-7D4499F12272}" type="pres">
      <dgm:prSet presAssocID="{5DE0974C-745A-4B5B-BCA7-EAA1CF709F94}" presName="negativeSpace" presStyleCnt="0"/>
      <dgm:spPr/>
    </dgm:pt>
    <dgm:pt modelId="{7AE295DB-6BD2-4E50-AF56-0D3693DF0992}" type="pres">
      <dgm:prSet presAssocID="{5DE0974C-745A-4B5B-BCA7-EAA1CF709F94}" presName="childText" presStyleLbl="conFgAcc1" presStyleIdx="0" presStyleCnt="1" custLinFactNeighborY="-32316">
        <dgm:presLayoutVars>
          <dgm:bulletEnabled val="1"/>
        </dgm:presLayoutVars>
      </dgm:prSet>
      <dgm:spPr/>
    </dgm:pt>
  </dgm:ptLst>
  <dgm:cxnLst>
    <dgm:cxn modelId="{EF500000-129B-42FA-AB9D-90D716247295}" srcId="{92E1F1E7-C025-4AB1-A317-FFC1EB3ADE04}" destId="{55288846-F5BA-4265-AF8C-B0FEA07113CC}" srcOrd="1" destOrd="0" parTransId="{D2738342-3441-431B-AB78-72C56EDA0FCE}" sibTransId="{A3BDD356-4D82-4ADA-9DE7-05288F2CE5C0}"/>
    <dgm:cxn modelId="{5ADD1604-26A3-409A-964B-4C3526F1E198}" type="presOf" srcId="{879FAC46-47C4-4E0E-9121-4729C25F8D53}" destId="{7AE295DB-6BD2-4E50-AF56-0D3693DF0992}" srcOrd="0" destOrd="4" presId="urn:microsoft.com/office/officeart/2005/8/layout/list1"/>
    <dgm:cxn modelId="{85D49B1B-31D6-412F-9B73-FBA2B45A0134}" srcId="{92E1F1E7-C025-4AB1-A317-FFC1EB3ADE04}" destId="{20A6DBA9-9834-4345-9C21-D0F4C1E479DD}" srcOrd="0" destOrd="0" parTransId="{FE1B68C6-5B15-4924-BA00-C0A825650BEF}" sibTransId="{C130E499-0984-43ED-BCF8-844EE59C103D}"/>
    <dgm:cxn modelId="{36AD0427-F46F-4F52-AF58-CA77C370B706}" type="presOf" srcId="{A7FAD08A-C901-41DF-87E8-5C4F2DFA3E6B}" destId="{86B68EE4-B39D-4BC5-B608-7E31EE9DD008}" srcOrd="0" destOrd="0" presId="urn:microsoft.com/office/officeart/2005/8/layout/list1"/>
    <dgm:cxn modelId="{199FC63A-5ACC-4731-BF48-BE2EC8F07353}" srcId="{92E1F1E7-C025-4AB1-A317-FFC1EB3ADE04}" destId="{BF6C270C-BFC9-410A-B5EB-B77F5882BCF2}" srcOrd="4" destOrd="0" parTransId="{B99D5232-9C4C-4393-8106-7F00AFA761C4}" sibTransId="{A853196C-A111-4C16-B111-9A85A858583C}"/>
    <dgm:cxn modelId="{B256963B-822F-4622-8CEB-61AE9B457FFB}" srcId="{92E1F1E7-C025-4AB1-A317-FFC1EB3ADE04}" destId="{CAC01476-D7BF-4BCC-99A7-026E341A0DAD}" srcOrd="5" destOrd="0" parTransId="{728623D4-B5D6-4F7A-A2F4-72578274CBDD}" sibTransId="{CB8BF1E0-11DB-4A64-80D2-327DE4D1E2E2}"/>
    <dgm:cxn modelId="{150BC15F-85AC-48C9-B063-C7019A35B819}" srcId="{5DE0974C-745A-4B5B-BCA7-EAA1CF709F94}" destId="{92E1F1E7-C025-4AB1-A317-FFC1EB3ADE04}" srcOrd="1" destOrd="0" parTransId="{2355F413-CC4F-440E-827B-45E7E81E0F7B}" sibTransId="{5513D08E-FD6B-4A4F-975E-0989987B1C6E}"/>
    <dgm:cxn modelId="{79C02368-03AC-4707-85DF-97A519E872FD}" srcId="{92E1F1E7-C025-4AB1-A317-FFC1EB3ADE04}" destId="{879FAC46-47C4-4E0E-9121-4729C25F8D53}" srcOrd="2" destOrd="0" parTransId="{7A914FB4-2C72-410B-92B9-2CEFE44A6B7B}" sibTransId="{FBD04C81-1285-4A42-8183-0910DD52C9CE}"/>
    <dgm:cxn modelId="{7E5FAC6C-E880-4231-8F1F-D5C21B61B5E5}" srcId="{5DE0974C-745A-4B5B-BCA7-EAA1CF709F94}" destId="{A46A0139-6526-484C-BA34-7F0D1D867BF3}" srcOrd="0" destOrd="0" parTransId="{BE928700-8EF8-4DAB-A56B-C865F45097EE}" sibTransId="{B98159CB-895F-41D6-AE49-D46E8B0AB1CF}"/>
    <dgm:cxn modelId="{AA21A776-612E-4229-A6E1-477E36397433}" type="presOf" srcId="{BF6C270C-BFC9-410A-B5EB-B77F5882BCF2}" destId="{7AE295DB-6BD2-4E50-AF56-0D3693DF0992}" srcOrd="0" destOrd="6" presId="urn:microsoft.com/office/officeart/2005/8/layout/list1"/>
    <dgm:cxn modelId="{B55E2A85-200A-4BD7-B12D-1F7C2B558923}" type="presOf" srcId="{55288846-F5BA-4265-AF8C-B0FEA07113CC}" destId="{7AE295DB-6BD2-4E50-AF56-0D3693DF0992}" srcOrd="0" destOrd="3" presId="urn:microsoft.com/office/officeart/2005/8/layout/list1"/>
    <dgm:cxn modelId="{1A1C7C8D-19C5-4A79-9602-8CF1FAAC8BBC}" type="presOf" srcId="{92E1F1E7-C025-4AB1-A317-FFC1EB3ADE04}" destId="{7AE295DB-6BD2-4E50-AF56-0D3693DF0992}" srcOrd="0" destOrd="1" presId="urn:microsoft.com/office/officeart/2005/8/layout/list1"/>
    <dgm:cxn modelId="{73D69B8E-94BE-4DA7-A26C-17929B1E5DCB}" type="presOf" srcId="{CAC01476-D7BF-4BCC-99A7-026E341A0DAD}" destId="{7AE295DB-6BD2-4E50-AF56-0D3693DF0992}" srcOrd="0" destOrd="7" presId="urn:microsoft.com/office/officeart/2005/8/layout/list1"/>
    <dgm:cxn modelId="{6B109C94-5534-4433-87A6-FBDFD6552504}" srcId="{A7FAD08A-C901-41DF-87E8-5C4F2DFA3E6B}" destId="{5DE0974C-745A-4B5B-BCA7-EAA1CF709F94}" srcOrd="0" destOrd="0" parTransId="{AF10A627-5D34-4F67-9142-9C416BF69E97}" sibTransId="{82F1121E-C4A3-4835-9170-94E22CCB96D5}"/>
    <dgm:cxn modelId="{5CF05F96-149B-4A22-8134-9C8F9B466205}" type="presOf" srcId="{5DE0974C-745A-4B5B-BCA7-EAA1CF709F94}" destId="{8D5EB3D9-7ED7-44E4-8EB7-6975CDABEBF9}" srcOrd="0" destOrd="0" presId="urn:microsoft.com/office/officeart/2005/8/layout/list1"/>
    <dgm:cxn modelId="{D5D8F7A6-F20C-47F2-99F4-C979BD71D823}" type="presOf" srcId="{20A6DBA9-9834-4345-9C21-D0F4C1E479DD}" destId="{7AE295DB-6BD2-4E50-AF56-0D3693DF0992}" srcOrd="0" destOrd="2" presId="urn:microsoft.com/office/officeart/2005/8/layout/list1"/>
    <dgm:cxn modelId="{465724C9-7A2C-4F95-BCA7-B205739B7302}" type="presOf" srcId="{318FAE5C-1594-4266-BF2B-0374409F1CC4}" destId="{7AE295DB-6BD2-4E50-AF56-0D3693DF0992}" srcOrd="0" destOrd="5" presId="urn:microsoft.com/office/officeart/2005/8/layout/list1"/>
    <dgm:cxn modelId="{1A1438E3-3DB6-49CA-9C22-401EE0E3B4BB}" type="presOf" srcId="{5DE0974C-745A-4B5B-BCA7-EAA1CF709F94}" destId="{99BA771C-588B-4571-9BEE-7E0B2715F1B2}" srcOrd="1" destOrd="0" presId="urn:microsoft.com/office/officeart/2005/8/layout/list1"/>
    <dgm:cxn modelId="{003241E6-7954-4BA0-9F7E-302A6EBE022E}" srcId="{92E1F1E7-C025-4AB1-A317-FFC1EB3ADE04}" destId="{318FAE5C-1594-4266-BF2B-0374409F1CC4}" srcOrd="3" destOrd="0" parTransId="{06219881-356C-40BE-9A35-56A0B9024B5B}" sibTransId="{DF831F17-8B55-4C64-B0C1-B9441F9074C8}"/>
    <dgm:cxn modelId="{72FEFFFA-DC5F-4FE6-B668-F1937B8BB154}" type="presOf" srcId="{A46A0139-6526-484C-BA34-7F0D1D867BF3}" destId="{7AE295DB-6BD2-4E50-AF56-0D3693DF0992}" srcOrd="0" destOrd="0" presId="urn:microsoft.com/office/officeart/2005/8/layout/list1"/>
    <dgm:cxn modelId="{F6F06E9E-50E1-4B78-9A3D-96DA4146BF4C}" type="presParOf" srcId="{86B68EE4-B39D-4BC5-B608-7E31EE9DD008}" destId="{48AE3D2B-0D2A-4B8E-9576-0449AFA3F3F5}" srcOrd="0" destOrd="0" presId="urn:microsoft.com/office/officeart/2005/8/layout/list1"/>
    <dgm:cxn modelId="{E1BCDEE2-F37A-4255-9715-7C50E8F33ED1}" type="presParOf" srcId="{48AE3D2B-0D2A-4B8E-9576-0449AFA3F3F5}" destId="{8D5EB3D9-7ED7-44E4-8EB7-6975CDABEBF9}" srcOrd="0" destOrd="0" presId="urn:microsoft.com/office/officeart/2005/8/layout/list1"/>
    <dgm:cxn modelId="{BD523960-DEC0-4409-9987-86259E24E7EE}" type="presParOf" srcId="{48AE3D2B-0D2A-4B8E-9576-0449AFA3F3F5}" destId="{99BA771C-588B-4571-9BEE-7E0B2715F1B2}" srcOrd="1" destOrd="0" presId="urn:microsoft.com/office/officeart/2005/8/layout/list1"/>
    <dgm:cxn modelId="{570963BA-DA4C-4DAE-B171-31061EACCF09}" type="presParOf" srcId="{86B68EE4-B39D-4BC5-B608-7E31EE9DD008}" destId="{FA5ACFE9-8746-48A0-9FF7-7D4499F12272}" srcOrd="1" destOrd="0" presId="urn:microsoft.com/office/officeart/2005/8/layout/list1"/>
    <dgm:cxn modelId="{00D75780-F78B-4E40-A994-952009F80AED}" type="presParOf" srcId="{86B68EE4-B39D-4BC5-B608-7E31EE9DD008}" destId="{7AE295DB-6BD2-4E50-AF56-0D3693DF0992}"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2C5D524-1AE8-4B1B-A252-3E508EF86836}"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it-IT"/>
        </a:p>
      </dgm:t>
    </dgm:pt>
    <dgm:pt modelId="{AF7D83F7-6547-4B95-86E8-6B64EF6C7DFB}">
      <dgm:prSet custT="1"/>
      <dgm:spPr/>
      <dgm:t>
        <a:bodyPr/>
        <a:lstStyle/>
        <a:p>
          <a:r>
            <a:rPr lang="it-IT" sz="2000" dirty="0">
              <a:solidFill>
                <a:schemeClr val="accent1">
                  <a:lumMod val="75000"/>
                </a:schemeClr>
              </a:solidFill>
              <a:latin typeface="Corbel" panose="020B0503020204020204" pitchFamily="34" charset="0"/>
            </a:rPr>
            <a:t>•</a:t>
          </a:r>
          <a:r>
            <a:rPr lang="it-IT" sz="2000" dirty="0">
              <a:latin typeface="Corbel" panose="020B0503020204020204" pitchFamily="34" charset="0"/>
            </a:rPr>
            <a:t> </a:t>
          </a:r>
          <a:r>
            <a:rPr lang="it-IT" sz="1800" b="1" dirty="0"/>
            <a:t>STR-</a:t>
          </a:r>
          <a:r>
            <a:rPr lang="it-IT" sz="1800" b="1" dirty="0" err="1"/>
            <a:t>MinLengthMinCost</a:t>
          </a:r>
          <a:br>
            <a:rPr lang="it-IT" sz="1800" b="1" dirty="0"/>
          </a:br>
          <a:r>
            <a:rPr lang="it-IT" sz="1800" b="1" dirty="0">
              <a:solidFill>
                <a:schemeClr val="accent1">
                  <a:lumMod val="75000"/>
                </a:schemeClr>
              </a:solidFill>
              <a:latin typeface="Corbel" panose="020B0503020204020204" pitchFamily="34" charset="0"/>
            </a:rPr>
            <a:t>•</a:t>
          </a:r>
          <a:r>
            <a:rPr lang="it-IT" sz="1800" b="1" dirty="0">
              <a:latin typeface="Corbel" panose="020B0503020204020204" pitchFamily="34" charset="0"/>
            </a:rPr>
            <a:t> STR-</a:t>
          </a:r>
          <a:r>
            <a:rPr lang="it-IT" sz="1800" b="1" dirty="0" err="1">
              <a:latin typeface="Corbel" panose="020B0503020204020204" pitchFamily="34" charset="0"/>
            </a:rPr>
            <a:t>MinCostMinLength</a:t>
          </a:r>
          <a:br>
            <a:rPr lang="it-IT" sz="1800" b="1" dirty="0">
              <a:latin typeface="Corbel" panose="020B0503020204020204" pitchFamily="34" charset="0"/>
            </a:rPr>
          </a:br>
          <a:r>
            <a:rPr lang="it-IT" sz="1800" b="1" dirty="0">
              <a:solidFill>
                <a:schemeClr val="accent1">
                  <a:lumMod val="75000"/>
                </a:schemeClr>
              </a:solidFill>
              <a:latin typeface="Corbel" panose="020B0503020204020204" pitchFamily="34" charset="0"/>
            </a:rPr>
            <a:t>•</a:t>
          </a:r>
          <a:r>
            <a:rPr lang="it-IT" sz="1800" b="1" dirty="0">
              <a:latin typeface="Corbel" panose="020B0503020204020204" pitchFamily="34" charset="0"/>
            </a:rPr>
            <a:t> STR-</a:t>
          </a:r>
          <a:r>
            <a:rPr lang="it-IT" sz="1800" b="1" dirty="0" err="1">
              <a:latin typeface="Corbel" panose="020B0503020204020204" pitchFamily="34" charset="0"/>
            </a:rPr>
            <a:t>ParetoLimited</a:t>
          </a:r>
          <a:br>
            <a:rPr lang="it-IT" sz="1800" b="1" dirty="0"/>
          </a:br>
          <a:r>
            <a:rPr lang="it-IT" sz="1800" b="1" dirty="0">
              <a:solidFill>
                <a:schemeClr val="accent1">
                  <a:lumMod val="75000"/>
                </a:schemeClr>
              </a:solidFill>
              <a:latin typeface="Corbel" panose="020B0503020204020204" pitchFamily="34" charset="0"/>
            </a:rPr>
            <a:t>•</a:t>
          </a:r>
          <a:r>
            <a:rPr lang="it-IT" sz="1800" b="1" dirty="0">
              <a:latin typeface="Corbel" panose="020B0503020204020204" pitchFamily="34" charset="0"/>
            </a:rPr>
            <a:t> STR-</a:t>
          </a:r>
          <a:r>
            <a:rPr lang="it-IT" sz="1800" b="1" dirty="0" err="1">
              <a:latin typeface="Corbel" panose="020B0503020204020204" pitchFamily="34" charset="0"/>
            </a:rPr>
            <a:t>MinCostLimited</a:t>
          </a:r>
          <a:endParaRPr lang="it-IT" sz="2100" b="1" dirty="0"/>
        </a:p>
      </dgm:t>
    </dgm:pt>
    <dgm:pt modelId="{3DCE5824-A483-44D2-B46A-5EDA540AC11E}" type="parTrans" cxnId="{6349C602-DA43-4F9E-94F0-7F67313004F0}">
      <dgm:prSet/>
      <dgm:spPr/>
      <dgm:t>
        <a:bodyPr/>
        <a:lstStyle/>
        <a:p>
          <a:endParaRPr lang="it-IT"/>
        </a:p>
      </dgm:t>
    </dgm:pt>
    <dgm:pt modelId="{8E386BDB-4D26-418A-9DF5-CB5784368BE8}" type="sibTrans" cxnId="{6349C602-DA43-4F9E-94F0-7F67313004F0}">
      <dgm:prSet/>
      <dgm:spPr/>
      <dgm:t>
        <a:bodyPr/>
        <a:lstStyle/>
        <a:p>
          <a:endParaRPr lang="it-IT"/>
        </a:p>
      </dgm:t>
    </dgm:pt>
    <dgm:pt modelId="{A21BEA54-E6BC-41B9-A15A-447D203282DC}">
      <dgm:prSet custT="1"/>
      <dgm:spPr/>
      <dgm:t>
        <a:bodyPr/>
        <a:lstStyle/>
        <a:p>
          <a:pPr algn="ctr"/>
          <a:r>
            <a:rPr lang="it-IT" sz="3200" b="1" dirty="0"/>
            <a:t>STR-</a:t>
          </a:r>
          <a:r>
            <a:rPr lang="it-IT" sz="3200" b="1" dirty="0" err="1"/>
            <a:t>MinCost</a:t>
          </a:r>
          <a:r>
            <a:rPr lang="it-IT" sz="3200" b="1" dirty="0"/>
            <a:t> Limited</a:t>
          </a:r>
        </a:p>
      </dgm:t>
    </dgm:pt>
    <dgm:pt modelId="{2EFCC841-2A0C-4EFC-8E33-2DEBC6BBC7E8}" type="parTrans" cxnId="{1F3F7467-B1CF-41D7-BF59-A81E759D120A}">
      <dgm:prSet/>
      <dgm:spPr/>
      <dgm:t>
        <a:bodyPr/>
        <a:lstStyle/>
        <a:p>
          <a:endParaRPr lang="it-IT"/>
        </a:p>
      </dgm:t>
    </dgm:pt>
    <dgm:pt modelId="{0786924D-8A0A-4E66-B61C-B6F0200BBD22}" type="sibTrans" cxnId="{1F3F7467-B1CF-41D7-BF59-A81E759D120A}">
      <dgm:prSet/>
      <dgm:spPr/>
      <dgm:t>
        <a:bodyPr/>
        <a:lstStyle/>
        <a:p>
          <a:endParaRPr lang="it-IT"/>
        </a:p>
      </dgm:t>
    </dgm:pt>
    <dgm:pt modelId="{3D489873-3E79-4385-BD56-0B95BFE49F94}" type="pres">
      <dgm:prSet presAssocID="{E2C5D524-1AE8-4B1B-A252-3E508EF86836}" presName="Name0" presStyleCnt="0">
        <dgm:presLayoutVars>
          <dgm:dir/>
          <dgm:animOne val="branch"/>
          <dgm:animLvl val="lvl"/>
        </dgm:presLayoutVars>
      </dgm:prSet>
      <dgm:spPr/>
    </dgm:pt>
    <dgm:pt modelId="{BEDCD444-7EFF-40EE-B39F-2306B309C66C}" type="pres">
      <dgm:prSet presAssocID="{AF7D83F7-6547-4B95-86E8-6B64EF6C7DFB}" presName="chaos" presStyleCnt="0"/>
      <dgm:spPr/>
    </dgm:pt>
    <dgm:pt modelId="{D5142F2D-DE29-4F15-996A-998925BB4876}" type="pres">
      <dgm:prSet presAssocID="{AF7D83F7-6547-4B95-86E8-6B64EF6C7DFB}" presName="parTx1" presStyleLbl="revTx" presStyleIdx="0" presStyleCnt="1" custScaleY="119327"/>
      <dgm:spPr/>
    </dgm:pt>
    <dgm:pt modelId="{FC39E68E-0CE2-4702-8AEE-172199BDE102}" type="pres">
      <dgm:prSet presAssocID="{AF7D83F7-6547-4B95-86E8-6B64EF6C7DFB}" presName="c1" presStyleLbl="node1" presStyleIdx="0" presStyleCnt="19" custLinFactNeighborX="-18571" custLinFactNeighborY="21253"/>
      <dgm:spPr/>
    </dgm:pt>
    <dgm:pt modelId="{45BDED35-8BE3-4B78-BB7A-D1326CF72A74}" type="pres">
      <dgm:prSet presAssocID="{AF7D83F7-6547-4B95-86E8-6B64EF6C7DFB}" presName="c2" presStyleLbl="node1" presStyleIdx="1" presStyleCnt="19" custLinFactNeighborY="-62097"/>
      <dgm:spPr/>
    </dgm:pt>
    <dgm:pt modelId="{26DC763D-D1C3-47C4-8F72-84AF6EEA8583}" type="pres">
      <dgm:prSet presAssocID="{AF7D83F7-6547-4B95-86E8-6B64EF6C7DFB}" presName="c3" presStyleLbl="node1" presStyleIdx="2" presStyleCnt="19" custLinFactNeighborY="-39516"/>
      <dgm:spPr/>
    </dgm:pt>
    <dgm:pt modelId="{B1F7247B-19DC-487D-96E5-9AA1739C0AA1}" type="pres">
      <dgm:prSet presAssocID="{AF7D83F7-6547-4B95-86E8-6B64EF6C7DFB}" presName="c4" presStyleLbl="node1" presStyleIdx="3" presStyleCnt="19" custLinFactNeighborX="-22653" custLinFactNeighborY="-52030"/>
      <dgm:spPr>
        <a:blipFill rotWithShape="0">
          <a:blip xmlns:r="http://schemas.openxmlformats.org/officeDocument/2006/relationships" r:embed="rId1"/>
          <a:stretch>
            <a:fillRect/>
          </a:stretch>
        </a:blipFill>
        <a:ln>
          <a:noFill/>
        </a:ln>
      </dgm:spPr>
    </dgm:pt>
    <dgm:pt modelId="{BB3EBA50-8F8C-4080-8CD3-D6CB1F70DBF7}" type="pres">
      <dgm:prSet presAssocID="{AF7D83F7-6547-4B95-86E8-6B64EF6C7DFB}" presName="c5" presStyleLbl="node1" presStyleIdx="4" presStyleCnt="19" custLinFactNeighborX="-3714" custLinFactNeighborY="-42224"/>
      <dgm:spPr/>
    </dgm:pt>
    <dgm:pt modelId="{AFCF0EDD-55AA-418B-B6DA-B740C761D767}" type="pres">
      <dgm:prSet presAssocID="{AF7D83F7-6547-4B95-86E8-6B64EF6C7DFB}" presName="c6" presStyleLbl="node1" presStyleIdx="5" presStyleCnt="19" custLinFactX="200000" custLinFactY="100000" custLinFactNeighborX="241986" custLinFactNeighborY="195253"/>
      <dgm:spPr/>
    </dgm:pt>
    <dgm:pt modelId="{A95DDD61-4909-457E-BA34-46F10F765EB0}" type="pres">
      <dgm:prSet presAssocID="{AF7D83F7-6547-4B95-86E8-6B64EF6C7DFB}" presName="c7" presStyleLbl="node1" presStyleIdx="6" presStyleCnt="19" custLinFactNeighborY="-39516"/>
      <dgm:spPr/>
    </dgm:pt>
    <dgm:pt modelId="{EBF1FAEA-65F3-479F-983E-EE5FE65175E6}" type="pres">
      <dgm:prSet presAssocID="{AF7D83F7-6547-4B95-86E8-6B64EF6C7DFB}" presName="c8" presStyleLbl="node1" presStyleIdx="7" presStyleCnt="19" custLinFactNeighborY="-62097"/>
      <dgm:spPr/>
    </dgm:pt>
    <dgm:pt modelId="{E2D304D5-2BCB-4068-9417-D801F544B3F3}" type="pres">
      <dgm:prSet presAssocID="{AF7D83F7-6547-4B95-86E8-6B64EF6C7DFB}" presName="c9" presStyleLbl="node1" presStyleIdx="8" presStyleCnt="19" custLinFactY="3000" custLinFactNeighborX="22285" custLinFactNeighborY="100000"/>
      <dgm:spPr/>
    </dgm:pt>
    <dgm:pt modelId="{A0ABCE55-D71A-487B-9216-0164F4941A3D}" type="pres">
      <dgm:prSet presAssocID="{AF7D83F7-6547-4B95-86E8-6B64EF6C7DFB}" presName="c10" presStyleLbl="node1" presStyleIdx="9" presStyleCnt="19" custLinFactNeighborX="20222" custLinFactNeighborY="-29926"/>
      <dgm:spPr/>
    </dgm:pt>
    <dgm:pt modelId="{95144CC2-F43A-451E-A5E1-F747009DB8A8}" type="pres">
      <dgm:prSet presAssocID="{AF7D83F7-6547-4B95-86E8-6B64EF6C7DFB}" presName="c11" presStyleLbl="node1" presStyleIdx="10" presStyleCnt="19" custLinFactNeighborX="14857" custLinFactNeighborY="-93968"/>
      <dgm:spPr/>
    </dgm:pt>
    <dgm:pt modelId="{5E5A2F45-4137-4640-B7C5-D595DD2AD28B}" type="pres">
      <dgm:prSet presAssocID="{AF7D83F7-6547-4B95-86E8-6B64EF6C7DFB}" presName="c12" presStyleLbl="node1" presStyleIdx="11" presStyleCnt="19"/>
      <dgm:spPr/>
    </dgm:pt>
    <dgm:pt modelId="{24308DE6-7B57-48AB-95EC-BC49A64B2F80}" type="pres">
      <dgm:prSet presAssocID="{AF7D83F7-6547-4B95-86E8-6B64EF6C7DFB}" presName="c13" presStyleLbl="node1" presStyleIdx="12" presStyleCnt="19"/>
      <dgm:spPr/>
    </dgm:pt>
    <dgm:pt modelId="{ECD801C7-246B-48DB-A8B2-2AF6CC06CD0C}" type="pres">
      <dgm:prSet presAssocID="{AF7D83F7-6547-4B95-86E8-6B64EF6C7DFB}" presName="c14" presStyleLbl="node1" presStyleIdx="13" presStyleCnt="19"/>
      <dgm:spPr/>
    </dgm:pt>
    <dgm:pt modelId="{C873D5F1-1A54-4629-8E6C-195E289DEB0A}" type="pres">
      <dgm:prSet presAssocID="{AF7D83F7-6547-4B95-86E8-6B64EF6C7DFB}" presName="c15" presStyleLbl="node1" presStyleIdx="14" presStyleCnt="19"/>
      <dgm:spPr/>
    </dgm:pt>
    <dgm:pt modelId="{08F696BC-4C02-4F5D-8996-B94003484CC8}" type="pres">
      <dgm:prSet presAssocID="{AF7D83F7-6547-4B95-86E8-6B64EF6C7DFB}" presName="c16" presStyleLbl="node1" presStyleIdx="15" presStyleCnt="19" custLinFactY="-500000" custLinFactNeighborX="70569" custLinFactNeighborY="-594030"/>
      <dgm:spPr/>
    </dgm:pt>
    <dgm:pt modelId="{7831AA81-E4CC-48B9-8E92-0CCB51DF315E}" type="pres">
      <dgm:prSet presAssocID="{AF7D83F7-6547-4B95-86E8-6B64EF6C7DFB}" presName="c17" presStyleLbl="node1" presStyleIdx="16" presStyleCnt="19"/>
      <dgm:spPr/>
    </dgm:pt>
    <dgm:pt modelId="{E5450FC5-45C4-419B-AA32-C22A0BC82A52}" type="pres">
      <dgm:prSet presAssocID="{AF7D83F7-6547-4B95-86E8-6B64EF6C7DFB}" presName="c18" presStyleLbl="node1" presStyleIdx="17" presStyleCnt="19"/>
      <dgm:spPr/>
    </dgm:pt>
    <dgm:pt modelId="{36477849-E4F2-4C8B-9B2E-2754734517C3}" type="pres">
      <dgm:prSet presAssocID="{8E386BDB-4D26-418A-9DF5-CB5784368BE8}" presName="chevronComposite1" presStyleCnt="0"/>
      <dgm:spPr/>
    </dgm:pt>
    <dgm:pt modelId="{9209AF80-0D0F-410C-B221-B1B4E57FBE82}" type="pres">
      <dgm:prSet presAssocID="{8E386BDB-4D26-418A-9DF5-CB5784368BE8}" presName="chevron1" presStyleLbl="sibTrans2D1" presStyleIdx="0" presStyleCnt="2"/>
      <dgm:spPr/>
    </dgm:pt>
    <dgm:pt modelId="{3799BE7F-C057-4D96-9692-292C292B397B}" type="pres">
      <dgm:prSet presAssocID="{8E386BDB-4D26-418A-9DF5-CB5784368BE8}" presName="spChevron1" presStyleCnt="0"/>
      <dgm:spPr/>
    </dgm:pt>
    <dgm:pt modelId="{FD7DFAA0-375B-424F-892D-8EFAAC2280B4}" type="pres">
      <dgm:prSet presAssocID="{8E386BDB-4D26-418A-9DF5-CB5784368BE8}" presName="overlap" presStyleCnt="0"/>
      <dgm:spPr/>
    </dgm:pt>
    <dgm:pt modelId="{AB82F50C-B552-4C34-8D4B-D67F006572CC}" type="pres">
      <dgm:prSet presAssocID="{8E386BDB-4D26-418A-9DF5-CB5784368BE8}" presName="chevronComposite2" presStyleCnt="0"/>
      <dgm:spPr/>
    </dgm:pt>
    <dgm:pt modelId="{6F7DFFBB-6A45-406C-BEE4-A5327FC4F2A5}" type="pres">
      <dgm:prSet presAssocID="{8E386BDB-4D26-418A-9DF5-CB5784368BE8}" presName="chevron2" presStyleLbl="sibTrans2D1" presStyleIdx="1" presStyleCnt="2"/>
      <dgm:spPr/>
    </dgm:pt>
    <dgm:pt modelId="{27AC5570-1679-4AE6-B378-43C10EB1D43A}" type="pres">
      <dgm:prSet presAssocID="{8E386BDB-4D26-418A-9DF5-CB5784368BE8}" presName="spChevron2" presStyleCnt="0"/>
      <dgm:spPr/>
    </dgm:pt>
    <dgm:pt modelId="{56751F50-3819-4BB5-9E68-B1E1DA2D5653}" type="pres">
      <dgm:prSet presAssocID="{A21BEA54-E6BC-41B9-A15A-447D203282DC}" presName="last" presStyleCnt="0"/>
      <dgm:spPr/>
    </dgm:pt>
    <dgm:pt modelId="{17E5AFE0-ADA6-407F-BF83-FB9146252E3A}" type="pres">
      <dgm:prSet presAssocID="{A21BEA54-E6BC-41B9-A15A-447D203282DC}" presName="circleTx" presStyleLbl="node1" presStyleIdx="18" presStyleCnt="19"/>
      <dgm:spPr/>
    </dgm:pt>
    <dgm:pt modelId="{4C6C5E2E-2A76-426E-94A0-3ECB8198D11F}" type="pres">
      <dgm:prSet presAssocID="{A21BEA54-E6BC-41B9-A15A-447D203282DC}" presName="spN" presStyleCnt="0"/>
      <dgm:spPr/>
    </dgm:pt>
  </dgm:ptLst>
  <dgm:cxnLst>
    <dgm:cxn modelId="{1FFD3400-D588-472F-98EE-E9CDEDFF1052}" type="presOf" srcId="{A21BEA54-E6BC-41B9-A15A-447D203282DC}" destId="{17E5AFE0-ADA6-407F-BF83-FB9146252E3A}" srcOrd="0" destOrd="0" presId="urn:microsoft.com/office/officeart/2009/3/layout/RandomtoResultProcess"/>
    <dgm:cxn modelId="{6349C602-DA43-4F9E-94F0-7F67313004F0}" srcId="{E2C5D524-1AE8-4B1B-A252-3E508EF86836}" destId="{AF7D83F7-6547-4B95-86E8-6B64EF6C7DFB}" srcOrd="0" destOrd="0" parTransId="{3DCE5824-A483-44D2-B46A-5EDA540AC11E}" sibTransId="{8E386BDB-4D26-418A-9DF5-CB5784368BE8}"/>
    <dgm:cxn modelId="{CEC05816-6C9F-49EB-B46F-6FA44E07982F}" type="presOf" srcId="{E2C5D524-1AE8-4B1B-A252-3E508EF86836}" destId="{3D489873-3E79-4385-BD56-0B95BFE49F94}" srcOrd="0" destOrd="0" presId="urn:microsoft.com/office/officeart/2009/3/layout/RandomtoResultProcess"/>
    <dgm:cxn modelId="{1F3F7467-B1CF-41D7-BF59-A81E759D120A}" srcId="{E2C5D524-1AE8-4B1B-A252-3E508EF86836}" destId="{A21BEA54-E6BC-41B9-A15A-447D203282DC}" srcOrd="1" destOrd="0" parTransId="{2EFCC841-2A0C-4EFC-8E33-2DEBC6BBC7E8}" sibTransId="{0786924D-8A0A-4E66-B61C-B6F0200BBD22}"/>
    <dgm:cxn modelId="{7354BD8F-AC25-4EBA-B964-150E554E6856}" type="presOf" srcId="{AF7D83F7-6547-4B95-86E8-6B64EF6C7DFB}" destId="{D5142F2D-DE29-4F15-996A-998925BB4876}" srcOrd="0" destOrd="0" presId="urn:microsoft.com/office/officeart/2009/3/layout/RandomtoResultProcess"/>
    <dgm:cxn modelId="{06DDA1EA-EC6A-41E4-9C6D-5AF0064F30F0}" type="presParOf" srcId="{3D489873-3E79-4385-BD56-0B95BFE49F94}" destId="{BEDCD444-7EFF-40EE-B39F-2306B309C66C}" srcOrd="0" destOrd="0" presId="urn:microsoft.com/office/officeart/2009/3/layout/RandomtoResultProcess"/>
    <dgm:cxn modelId="{A4A5BD7D-BC0B-47CB-9092-4F197A37BBA8}" type="presParOf" srcId="{BEDCD444-7EFF-40EE-B39F-2306B309C66C}" destId="{D5142F2D-DE29-4F15-996A-998925BB4876}" srcOrd="0" destOrd="0" presId="urn:microsoft.com/office/officeart/2009/3/layout/RandomtoResultProcess"/>
    <dgm:cxn modelId="{011E16B1-7DE9-4496-8A59-951D4947BF41}" type="presParOf" srcId="{BEDCD444-7EFF-40EE-B39F-2306B309C66C}" destId="{FC39E68E-0CE2-4702-8AEE-172199BDE102}" srcOrd="1" destOrd="0" presId="urn:microsoft.com/office/officeart/2009/3/layout/RandomtoResultProcess"/>
    <dgm:cxn modelId="{5B7B99A2-BDD3-48FC-91D3-D24F4863272E}" type="presParOf" srcId="{BEDCD444-7EFF-40EE-B39F-2306B309C66C}" destId="{45BDED35-8BE3-4B78-BB7A-D1326CF72A74}" srcOrd="2" destOrd="0" presId="urn:microsoft.com/office/officeart/2009/3/layout/RandomtoResultProcess"/>
    <dgm:cxn modelId="{03A3A6A9-93B6-49ED-B493-29667F3D0A7F}" type="presParOf" srcId="{BEDCD444-7EFF-40EE-B39F-2306B309C66C}" destId="{26DC763D-D1C3-47C4-8F72-84AF6EEA8583}" srcOrd="3" destOrd="0" presId="urn:microsoft.com/office/officeart/2009/3/layout/RandomtoResultProcess"/>
    <dgm:cxn modelId="{0E848A3A-1666-4C9B-AFD2-6E6BEE5128F4}" type="presParOf" srcId="{BEDCD444-7EFF-40EE-B39F-2306B309C66C}" destId="{B1F7247B-19DC-487D-96E5-9AA1739C0AA1}" srcOrd="4" destOrd="0" presId="urn:microsoft.com/office/officeart/2009/3/layout/RandomtoResultProcess"/>
    <dgm:cxn modelId="{BE387BB6-8AFA-4F0A-83D0-C35C4CEC8F48}" type="presParOf" srcId="{BEDCD444-7EFF-40EE-B39F-2306B309C66C}" destId="{BB3EBA50-8F8C-4080-8CD3-D6CB1F70DBF7}" srcOrd="5" destOrd="0" presId="urn:microsoft.com/office/officeart/2009/3/layout/RandomtoResultProcess"/>
    <dgm:cxn modelId="{04EC48EE-9818-4FC5-8C57-DB13836EE341}" type="presParOf" srcId="{BEDCD444-7EFF-40EE-B39F-2306B309C66C}" destId="{AFCF0EDD-55AA-418B-B6DA-B740C761D767}" srcOrd="6" destOrd="0" presId="urn:microsoft.com/office/officeart/2009/3/layout/RandomtoResultProcess"/>
    <dgm:cxn modelId="{94AF4B31-1789-488E-AB80-EA8378B2075E}" type="presParOf" srcId="{BEDCD444-7EFF-40EE-B39F-2306B309C66C}" destId="{A95DDD61-4909-457E-BA34-46F10F765EB0}" srcOrd="7" destOrd="0" presId="urn:microsoft.com/office/officeart/2009/3/layout/RandomtoResultProcess"/>
    <dgm:cxn modelId="{4ABEA21A-D2A7-4E25-B5B0-51F59EA895F8}" type="presParOf" srcId="{BEDCD444-7EFF-40EE-B39F-2306B309C66C}" destId="{EBF1FAEA-65F3-479F-983E-EE5FE65175E6}" srcOrd="8" destOrd="0" presId="urn:microsoft.com/office/officeart/2009/3/layout/RandomtoResultProcess"/>
    <dgm:cxn modelId="{E0BCCB4B-AAD8-4833-B577-38E7100DE99D}" type="presParOf" srcId="{BEDCD444-7EFF-40EE-B39F-2306B309C66C}" destId="{E2D304D5-2BCB-4068-9417-D801F544B3F3}" srcOrd="9" destOrd="0" presId="urn:microsoft.com/office/officeart/2009/3/layout/RandomtoResultProcess"/>
    <dgm:cxn modelId="{CC1064EF-7B87-4DA5-B9DF-0F8501DA3998}" type="presParOf" srcId="{BEDCD444-7EFF-40EE-B39F-2306B309C66C}" destId="{A0ABCE55-D71A-487B-9216-0164F4941A3D}" srcOrd="10" destOrd="0" presId="urn:microsoft.com/office/officeart/2009/3/layout/RandomtoResultProcess"/>
    <dgm:cxn modelId="{17D0DA3A-1091-42FD-B0A8-42BDB6FCB48B}" type="presParOf" srcId="{BEDCD444-7EFF-40EE-B39F-2306B309C66C}" destId="{95144CC2-F43A-451E-A5E1-F747009DB8A8}" srcOrd="11" destOrd="0" presId="urn:microsoft.com/office/officeart/2009/3/layout/RandomtoResultProcess"/>
    <dgm:cxn modelId="{4B77E3BF-2B77-4367-BB22-FB3C1E6D6B29}" type="presParOf" srcId="{BEDCD444-7EFF-40EE-B39F-2306B309C66C}" destId="{5E5A2F45-4137-4640-B7C5-D595DD2AD28B}" srcOrd="12" destOrd="0" presId="urn:microsoft.com/office/officeart/2009/3/layout/RandomtoResultProcess"/>
    <dgm:cxn modelId="{62CAF517-9252-4788-9D98-DF44C2195442}" type="presParOf" srcId="{BEDCD444-7EFF-40EE-B39F-2306B309C66C}" destId="{24308DE6-7B57-48AB-95EC-BC49A64B2F80}" srcOrd="13" destOrd="0" presId="urn:microsoft.com/office/officeart/2009/3/layout/RandomtoResultProcess"/>
    <dgm:cxn modelId="{F0FE06C7-6FDD-4B3A-86E9-438F8DDE7BE8}" type="presParOf" srcId="{BEDCD444-7EFF-40EE-B39F-2306B309C66C}" destId="{ECD801C7-246B-48DB-A8B2-2AF6CC06CD0C}" srcOrd="14" destOrd="0" presId="urn:microsoft.com/office/officeart/2009/3/layout/RandomtoResultProcess"/>
    <dgm:cxn modelId="{76024CC6-9589-406D-B9D7-DCD553F650E7}" type="presParOf" srcId="{BEDCD444-7EFF-40EE-B39F-2306B309C66C}" destId="{C873D5F1-1A54-4629-8E6C-195E289DEB0A}" srcOrd="15" destOrd="0" presId="urn:microsoft.com/office/officeart/2009/3/layout/RandomtoResultProcess"/>
    <dgm:cxn modelId="{D36A0C19-6EEE-483C-B7F5-56DAEEEFFAF6}" type="presParOf" srcId="{BEDCD444-7EFF-40EE-B39F-2306B309C66C}" destId="{08F696BC-4C02-4F5D-8996-B94003484CC8}" srcOrd="16" destOrd="0" presId="urn:microsoft.com/office/officeart/2009/3/layout/RandomtoResultProcess"/>
    <dgm:cxn modelId="{56629091-1305-47A7-A4FA-06C49EE70739}" type="presParOf" srcId="{BEDCD444-7EFF-40EE-B39F-2306B309C66C}" destId="{7831AA81-E4CC-48B9-8E92-0CCB51DF315E}" srcOrd="17" destOrd="0" presId="urn:microsoft.com/office/officeart/2009/3/layout/RandomtoResultProcess"/>
    <dgm:cxn modelId="{D609D1D8-D1BA-4FD0-B36F-9FAF0FBAE5F3}" type="presParOf" srcId="{BEDCD444-7EFF-40EE-B39F-2306B309C66C}" destId="{E5450FC5-45C4-419B-AA32-C22A0BC82A52}" srcOrd="18" destOrd="0" presId="urn:microsoft.com/office/officeart/2009/3/layout/RandomtoResultProcess"/>
    <dgm:cxn modelId="{C419C322-6558-4DA3-AA18-22C94824A147}" type="presParOf" srcId="{3D489873-3E79-4385-BD56-0B95BFE49F94}" destId="{36477849-E4F2-4C8B-9B2E-2754734517C3}" srcOrd="1" destOrd="0" presId="urn:microsoft.com/office/officeart/2009/3/layout/RandomtoResultProcess"/>
    <dgm:cxn modelId="{87526423-A35E-495C-8CF3-CC01AB3D7D94}" type="presParOf" srcId="{36477849-E4F2-4C8B-9B2E-2754734517C3}" destId="{9209AF80-0D0F-410C-B221-B1B4E57FBE82}" srcOrd="0" destOrd="0" presId="urn:microsoft.com/office/officeart/2009/3/layout/RandomtoResultProcess"/>
    <dgm:cxn modelId="{928A6657-407F-4493-921F-2EBEECFCAD49}" type="presParOf" srcId="{36477849-E4F2-4C8B-9B2E-2754734517C3}" destId="{3799BE7F-C057-4D96-9692-292C292B397B}" srcOrd="1" destOrd="0" presId="urn:microsoft.com/office/officeart/2009/3/layout/RandomtoResultProcess"/>
    <dgm:cxn modelId="{111FC933-24CD-4112-B253-379E1A3524F9}" type="presParOf" srcId="{3D489873-3E79-4385-BD56-0B95BFE49F94}" destId="{FD7DFAA0-375B-424F-892D-8EFAAC2280B4}" srcOrd="2" destOrd="0" presId="urn:microsoft.com/office/officeart/2009/3/layout/RandomtoResultProcess"/>
    <dgm:cxn modelId="{553E1D9F-EDCB-4D76-A996-577980D9B6D9}" type="presParOf" srcId="{3D489873-3E79-4385-BD56-0B95BFE49F94}" destId="{AB82F50C-B552-4C34-8D4B-D67F006572CC}" srcOrd="3" destOrd="0" presId="urn:microsoft.com/office/officeart/2009/3/layout/RandomtoResultProcess"/>
    <dgm:cxn modelId="{04F79F7D-53DD-43ED-A0D5-7E9EE6503031}" type="presParOf" srcId="{AB82F50C-B552-4C34-8D4B-D67F006572CC}" destId="{6F7DFFBB-6A45-406C-BEE4-A5327FC4F2A5}" srcOrd="0" destOrd="0" presId="urn:microsoft.com/office/officeart/2009/3/layout/RandomtoResultProcess"/>
    <dgm:cxn modelId="{860E8298-1425-400C-A3AF-6A3E1FB3685F}" type="presParOf" srcId="{AB82F50C-B552-4C34-8D4B-D67F006572CC}" destId="{27AC5570-1679-4AE6-B378-43C10EB1D43A}" srcOrd="1" destOrd="0" presId="urn:microsoft.com/office/officeart/2009/3/layout/RandomtoResultProcess"/>
    <dgm:cxn modelId="{69CDB415-1F38-4A17-B989-7A0FBB81D646}" type="presParOf" srcId="{3D489873-3E79-4385-BD56-0B95BFE49F94}" destId="{56751F50-3819-4BB5-9E68-B1E1DA2D5653}" srcOrd="4" destOrd="0" presId="urn:microsoft.com/office/officeart/2009/3/layout/RandomtoResultProcess"/>
    <dgm:cxn modelId="{1C0079AA-9225-4764-A8D7-96A6A4931505}" type="presParOf" srcId="{56751F50-3819-4BB5-9E68-B1E1DA2D5653}" destId="{17E5AFE0-ADA6-407F-BF83-FB9146252E3A}" srcOrd="0" destOrd="0" presId="urn:microsoft.com/office/officeart/2009/3/layout/RandomtoResultProcess"/>
    <dgm:cxn modelId="{8C180193-E616-465D-B1D9-D6666E18220C}" type="presParOf" srcId="{56751F50-3819-4BB5-9E68-B1E1DA2D5653}" destId="{4C6C5E2E-2A76-426E-94A0-3ECB8198D11F}" srcOrd="1"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EE2AE05-3C4F-42BD-BA49-497AAC2F834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it-IT"/>
        </a:p>
      </dgm:t>
    </dgm:pt>
    <dgm:pt modelId="{CBCEB2D2-A0D2-4F55-8709-809518CDFA07}">
      <dgm:prSet custT="1"/>
      <dgm:spPr/>
      <dgm:t>
        <a:bodyPr/>
        <a:lstStyle/>
        <a:p>
          <a:r>
            <a:rPr lang="it-IT" sz="3400" b="1" dirty="0"/>
            <a:t>Come si muove il Drone Master? </a:t>
          </a:r>
        </a:p>
      </dgm:t>
    </dgm:pt>
    <dgm:pt modelId="{C04AEE48-0155-4C5D-9863-8A4693AC39AD}" type="parTrans" cxnId="{78D1326C-B9DA-4CFA-B5F5-2EC614A8C89D}">
      <dgm:prSet/>
      <dgm:spPr/>
      <dgm:t>
        <a:bodyPr/>
        <a:lstStyle/>
        <a:p>
          <a:endParaRPr lang="it-IT"/>
        </a:p>
      </dgm:t>
    </dgm:pt>
    <dgm:pt modelId="{CA2F1B3B-527A-4BBD-9303-1CBC284FC7DE}" type="sibTrans" cxnId="{78D1326C-B9DA-4CFA-B5F5-2EC614A8C89D}">
      <dgm:prSet/>
      <dgm:spPr/>
      <dgm:t>
        <a:bodyPr/>
        <a:lstStyle/>
        <a:p>
          <a:endParaRPr lang="it-IT"/>
        </a:p>
      </dgm:t>
    </dgm:pt>
    <dgm:pt modelId="{22C7DF9F-8092-40D3-9D89-3D41435207EA}">
      <dgm:prSet/>
      <dgm:spPr>
        <a:solidFill>
          <a:schemeClr val="lt1">
            <a:hueOff val="0"/>
            <a:satOff val="0"/>
            <a:lumOff val="0"/>
            <a:alpha val="50000"/>
          </a:schemeClr>
        </a:solidFill>
      </dgm:spPr>
      <dgm:t>
        <a:bodyPr/>
        <a:lstStyle/>
        <a:p>
          <a:r>
            <a:rPr lang="it-IT" dirty="0"/>
            <a:t>Strategia </a:t>
          </a:r>
          <a:r>
            <a:rPr lang="it-IT" b="1" dirty="0" err="1"/>
            <a:t>Node</a:t>
          </a:r>
          <a:r>
            <a:rPr lang="it-IT" b="1" dirty="0"/>
            <a:t> </a:t>
          </a:r>
          <a:r>
            <a:rPr lang="it-IT" b="1" dirty="0" err="1"/>
            <a:t>Count</a:t>
          </a:r>
          <a:r>
            <a:rPr lang="it-IT" b="1" dirty="0"/>
            <a:t> pura</a:t>
          </a:r>
          <a:endParaRPr lang="it-IT" dirty="0"/>
        </a:p>
      </dgm:t>
    </dgm:pt>
    <dgm:pt modelId="{81DFFC86-4EC1-4492-95F4-22B1F9E2B0ED}" type="parTrans" cxnId="{FA8D3BBF-8B84-4A69-8DF4-A297F260DD93}">
      <dgm:prSet/>
      <dgm:spPr/>
      <dgm:t>
        <a:bodyPr/>
        <a:lstStyle/>
        <a:p>
          <a:endParaRPr lang="it-IT"/>
        </a:p>
      </dgm:t>
    </dgm:pt>
    <dgm:pt modelId="{312E7C33-25D6-401B-84F6-8C6505F03480}" type="sibTrans" cxnId="{FA8D3BBF-8B84-4A69-8DF4-A297F260DD93}">
      <dgm:prSet/>
      <dgm:spPr/>
      <dgm:t>
        <a:bodyPr/>
        <a:lstStyle/>
        <a:p>
          <a:endParaRPr lang="it-IT"/>
        </a:p>
      </dgm:t>
    </dgm:pt>
    <dgm:pt modelId="{C0C3F836-147E-4F2F-AA31-83EC3F1981EB}">
      <dgm:prSet/>
      <dgm:spPr>
        <a:solidFill>
          <a:schemeClr val="lt1">
            <a:hueOff val="0"/>
            <a:satOff val="0"/>
            <a:lumOff val="0"/>
            <a:alpha val="50000"/>
          </a:schemeClr>
        </a:solidFill>
      </dgm:spPr>
      <dgm:t>
        <a:bodyPr/>
        <a:lstStyle/>
        <a:p>
          <a:r>
            <a:rPr lang="it-IT" b="0" dirty="0"/>
            <a:t>Il </a:t>
          </a:r>
          <a:r>
            <a:rPr lang="it-IT" b="1" dirty="0"/>
            <a:t>costo della catena </a:t>
          </a:r>
          <a:r>
            <a:rPr lang="it-IT" b="0" dirty="0"/>
            <a:t>dipende da tutti gli elementi, Master compreso</a:t>
          </a:r>
        </a:p>
      </dgm:t>
    </dgm:pt>
    <dgm:pt modelId="{ECF78CBE-EFB6-475E-9A05-99E2B603DCFC}" type="parTrans" cxnId="{9E447450-ADE6-4F39-B3AB-9B3BE7BAEF2E}">
      <dgm:prSet/>
      <dgm:spPr/>
      <dgm:t>
        <a:bodyPr/>
        <a:lstStyle/>
        <a:p>
          <a:endParaRPr lang="it-IT"/>
        </a:p>
      </dgm:t>
    </dgm:pt>
    <dgm:pt modelId="{7C7CC152-708E-4B6B-8FF1-EAE297674AA8}" type="sibTrans" cxnId="{9E447450-ADE6-4F39-B3AB-9B3BE7BAEF2E}">
      <dgm:prSet/>
      <dgm:spPr/>
      <dgm:t>
        <a:bodyPr/>
        <a:lstStyle/>
        <a:p>
          <a:endParaRPr lang="it-IT"/>
        </a:p>
      </dgm:t>
    </dgm:pt>
    <dgm:pt modelId="{C3DD1291-50D6-40F4-AB33-CD0E59CDFC3D}">
      <dgm:prSet/>
      <dgm:spPr>
        <a:solidFill>
          <a:schemeClr val="lt1">
            <a:hueOff val="0"/>
            <a:satOff val="0"/>
            <a:lumOff val="0"/>
            <a:alpha val="50000"/>
          </a:schemeClr>
        </a:solidFill>
      </dgm:spPr>
      <dgm:t>
        <a:bodyPr/>
        <a:lstStyle/>
        <a:p>
          <a:r>
            <a:rPr lang="it-IT" dirty="0"/>
            <a:t>Quando il Master determina la nuova posizione, </a:t>
          </a:r>
          <a:r>
            <a:rPr lang="it-IT" b="1" dirty="0"/>
            <a:t>viene calcolata una nuova </a:t>
          </a:r>
          <a:r>
            <a:rPr lang="it-IT" b="1" dirty="0" err="1"/>
            <a:t>relay</a:t>
          </a:r>
          <a:r>
            <a:rPr lang="it-IT" b="1" dirty="0"/>
            <a:t> chain</a:t>
          </a:r>
          <a:r>
            <a:rPr lang="it-IT" dirty="0"/>
            <a:t> per i drone Slave </a:t>
          </a:r>
          <a:r>
            <a:rPr lang="it-IT" b="1" dirty="0"/>
            <a:t>utilizzando come target del </a:t>
          </a:r>
          <a:r>
            <a:rPr lang="it-IT" b="1" dirty="0" err="1"/>
            <a:t>Relay</a:t>
          </a:r>
          <a:r>
            <a:rPr lang="it-IT" b="1" dirty="0"/>
            <a:t> Positioning la nuova posizione del Master</a:t>
          </a:r>
          <a:endParaRPr lang="it-IT" dirty="0"/>
        </a:p>
      </dgm:t>
    </dgm:pt>
    <dgm:pt modelId="{5B7BE500-6632-4E73-B86E-7481CB597E79}" type="parTrans" cxnId="{D5321A2B-8FA4-41D4-B9C3-4AC9D87D9D45}">
      <dgm:prSet/>
      <dgm:spPr/>
    </dgm:pt>
    <dgm:pt modelId="{40104F34-2F87-4FA1-BB76-806805B883DC}" type="sibTrans" cxnId="{D5321A2B-8FA4-41D4-B9C3-4AC9D87D9D45}">
      <dgm:prSet/>
      <dgm:spPr/>
    </dgm:pt>
    <dgm:pt modelId="{9984302D-54C5-4A57-92EE-AB151A96F48B}" type="pres">
      <dgm:prSet presAssocID="{8EE2AE05-3C4F-42BD-BA49-497AAC2F8347}" presName="linear" presStyleCnt="0">
        <dgm:presLayoutVars>
          <dgm:dir/>
          <dgm:animLvl val="lvl"/>
          <dgm:resizeHandles val="exact"/>
        </dgm:presLayoutVars>
      </dgm:prSet>
      <dgm:spPr/>
    </dgm:pt>
    <dgm:pt modelId="{51B76D3B-ADFC-40A2-9F9A-4199523F567B}" type="pres">
      <dgm:prSet presAssocID="{CBCEB2D2-A0D2-4F55-8709-809518CDFA07}" presName="parentLin" presStyleCnt="0"/>
      <dgm:spPr/>
    </dgm:pt>
    <dgm:pt modelId="{737344ED-B699-426D-806A-1E69E55D380C}" type="pres">
      <dgm:prSet presAssocID="{CBCEB2D2-A0D2-4F55-8709-809518CDFA07}" presName="parentLeftMargin" presStyleLbl="node1" presStyleIdx="0" presStyleCnt="1"/>
      <dgm:spPr/>
    </dgm:pt>
    <dgm:pt modelId="{CFD49B76-5C7A-404A-85D4-B390583E28F2}" type="pres">
      <dgm:prSet presAssocID="{CBCEB2D2-A0D2-4F55-8709-809518CDFA07}" presName="parentText" presStyleLbl="node1" presStyleIdx="0" presStyleCnt="1" custLinFactNeighborY="16865">
        <dgm:presLayoutVars>
          <dgm:chMax val="0"/>
          <dgm:bulletEnabled val="1"/>
        </dgm:presLayoutVars>
      </dgm:prSet>
      <dgm:spPr>
        <a:prstGeom prst="rect">
          <a:avLst/>
        </a:prstGeom>
      </dgm:spPr>
    </dgm:pt>
    <dgm:pt modelId="{11EB236B-E9D1-4274-AD46-5C3521A90FB8}" type="pres">
      <dgm:prSet presAssocID="{CBCEB2D2-A0D2-4F55-8709-809518CDFA07}" presName="negativeSpace" presStyleCnt="0"/>
      <dgm:spPr/>
    </dgm:pt>
    <dgm:pt modelId="{6B4CABA2-FB6A-4485-BC92-C5CBF847D9FB}" type="pres">
      <dgm:prSet presAssocID="{CBCEB2D2-A0D2-4F55-8709-809518CDFA07}" presName="childText" presStyleLbl="conFgAcc1" presStyleIdx="0" presStyleCnt="1" custLinFactNeighborY="20024">
        <dgm:presLayoutVars>
          <dgm:bulletEnabled val="1"/>
        </dgm:presLayoutVars>
      </dgm:prSet>
      <dgm:spPr/>
    </dgm:pt>
  </dgm:ptLst>
  <dgm:cxnLst>
    <dgm:cxn modelId="{B69FE128-24E6-4AD7-9D55-5F4495429AEC}" type="presOf" srcId="{C3DD1291-50D6-40F4-AB33-CD0E59CDFC3D}" destId="{6B4CABA2-FB6A-4485-BC92-C5CBF847D9FB}" srcOrd="0" destOrd="1" presId="urn:microsoft.com/office/officeart/2005/8/layout/list1"/>
    <dgm:cxn modelId="{D5321A2B-8FA4-41D4-B9C3-4AC9D87D9D45}" srcId="{CBCEB2D2-A0D2-4F55-8709-809518CDFA07}" destId="{C3DD1291-50D6-40F4-AB33-CD0E59CDFC3D}" srcOrd="1" destOrd="0" parTransId="{5B7BE500-6632-4E73-B86E-7481CB597E79}" sibTransId="{40104F34-2F87-4FA1-BB76-806805B883DC}"/>
    <dgm:cxn modelId="{A943912F-1781-491B-96C1-2E107C3F3922}" type="presOf" srcId="{CBCEB2D2-A0D2-4F55-8709-809518CDFA07}" destId="{737344ED-B699-426D-806A-1E69E55D380C}" srcOrd="0" destOrd="0" presId="urn:microsoft.com/office/officeart/2005/8/layout/list1"/>
    <dgm:cxn modelId="{4D923B5F-AEAE-4511-A209-6F3342C6E540}" type="presOf" srcId="{8EE2AE05-3C4F-42BD-BA49-497AAC2F8347}" destId="{9984302D-54C5-4A57-92EE-AB151A96F48B}" srcOrd="0" destOrd="0" presId="urn:microsoft.com/office/officeart/2005/8/layout/list1"/>
    <dgm:cxn modelId="{78D1326C-B9DA-4CFA-B5F5-2EC614A8C89D}" srcId="{8EE2AE05-3C4F-42BD-BA49-497AAC2F8347}" destId="{CBCEB2D2-A0D2-4F55-8709-809518CDFA07}" srcOrd="0" destOrd="0" parTransId="{C04AEE48-0155-4C5D-9863-8A4693AC39AD}" sibTransId="{CA2F1B3B-527A-4BBD-9303-1CBC284FC7DE}"/>
    <dgm:cxn modelId="{9E447450-ADE6-4F39-B3AB-9B3BE7BAEF2E}" srcId="{CBCEB2D2-A0D2-4F55-8709-809518CDFA07}" destId="{C0C3F836-147E-4F2F-AA31-83EC3F1981EB}" srcOrd="2" destOrd="0" parTransId="{ECF78CBE-EFB6-475E-9A05-99E2B603DCFC}" sibTransId="{7C7CC152-708E-4B6B-8FF1-EAE297674AA8}"/>
    <dgm:cxn modelId="{1DC19D7D-A70D-4A15-A61F-FB13BEB1EA61}" type="presOf" srcId="{C0C3F836-147E-4F2F-AA31-83EC3F1981EB}" destId="{6B4CABA2-FB6A-4485-BC92-C5CBF847D9FB}" srcOrd="0" destOrd="2" presId="urn:microsoft.com/office/officeart/2005/8/layout/list1"/>
    <dgm:cxn modelId="{CF07D8B7-0BD4-421B-8E7E-A5B2DB2A254D}" type="presOf" srcId="{22C7DF9F-8092-40D3-9D89-3D41435207EA}" destId="{6B4CABA2-FB6A-4485-BC92-C5CBF847D9FB}" srcOrd="0" destOrd="0" presId="urn:microsoft.com/office/officeart/2005/8/layout/list1"/>
    <dgm:cxn modelId="{FA8D3BBF-8B84-4A69-8DF4-A297F260DD93}" srcId="{CBCEB2D2-A0D2-4F55-8709-809518CDFA07}" destId="{22C7DF9F-8092-40D3-9D89-3D41435207EA}" srcOrd="0" destOrd="0" parTransId="{81DFFC86-4EC1-4492-95F4-22B1F9E2B0ED}" sibTransId="{312E7C33-25D6-401B-84F6-8C6505F03480}"/>
    <dgm:cxn modelId="{22B810D2-4DA5-4B1F-B31A-21C0472BAD87}" type="presOf" srcId="{CBCEB2D2-A0D2-4F55-8709-809518CDFA07}" destId="{CFD49B76-5C7A-404A-85D4-B390583E28F2}" srcOrd="1" destOrd="0" presId="urn:microsoft.com/office/officeart/2005/8/layout/list1"/>
    <dgm:cxn modelId="{3E87CA9E-3645-4616-A6DD-80B39E84D52D}" type="presParOf" srcId="{9984302D-54C5-4A57-92EE-AB151A96F48B}" destId="{51B76D3B-ADFC-40A2-9F9A-4199523F567B}" srcOrd="0" destOrd="0" presId="urn:microsoft.com/office/officeart/2005/8/layout/list1"/>
    <dgm:cxn modelId="{ED945093-F5CD-435E-8963-1E724C3C3251}" type="presParOf" srcId="{51B76D3B-ADFC-40A2-9F9A-4199523F567B}" destId="{737344ED-B699-426D-806A-1E69E55D380C}" srcOrd="0" destOrd="0" presId="urn:microsoft.com/office/officeart/2005/8/layout/list1"/>
    <dgm:cxn modelId="{031AE5BB-9206-441B-A218-0604FEEDD16B}" type="presParOf" srcId="{51B76D3B-ADFC-40A2-9F9A-4199523F567B}" destId="{CFD49B76-5C7A-404A-85D4-B390583E28F2}" srcOrd="1" destOrd="0" presId="urn:microsoft.com/office/officeart/2005/8/layout/list1"/>
    <dgm:cxn modelId="{001022A8-4699-4B3E-8E81-0049A4211A0B}" type="presParOf" srcId="{9984302D-54C5-4A57-92EE-AB151A96F48B}" destId="{11EB236B-E9D1-4274-AD46-5C3521A90FB8}" srcOrd="1" destOrd="0" presId="urn:microsoft.com/office/officeart/2005/8/layout/list1"/>
    <dgm:cxn modelId="{F5BD4661-899C-40F0-8C6A-3B04BED2203D}" type="presParOf" srcId="{9984302D-54C5-4A57-92EE-AB151A96F48B}" destId="{6B4CABA2-FB6A-4485-BC92-C5CBF847D9FB}"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1A7B9E-1D73-483C-BA34-EF288F35FDE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it-IT"/>
        </a:p>
      </dgm:t>
    </dgm:pt>
    <dgm:pt modelId="{F6DD4713-FDC2-4136-A3BF-1596A8DAC0C1}">
      <dgm:prSet>
        <dgm:style>
          <a:lnRef idx="2">
            <a:schemeClr val="accent1"/>
          </a:lnRef>
          <a:fillRef idx="1">
            <a:schemeClr val="lt1"/>
          </a:fillRef>
          <a:effectRef idx="0">
            <a:schemeClr val="accent1"/>
          </a:effectRef>
          <a:fontRef idx="minor">
            <a:schemeClr val="dk1"/>
          </a:fontRef>
        </dgm:style>
      </dgm:prSet>
      <dgm:spPr>
        <a:solidFill>
          <a:schemeClr val="lt1">
            <a:alpha val="50000"/>
          </a:schemeClr>
        </a:solidFill>
        <a:ln/>
      </dgm:spPr>
      <dgm:t>
        <a:bodyPr/>
        <a:lstStyle/>
        <a:p>
          <a:pPr>
            <a:buFont typeface="Wingdings" panose="05000000000000000000" pitchFamily="2" charset="2"/>
            <a:buChar char="ü"/>
          </a:pPr>
          <a:r>
            <a:rPr lang="it-IT" dirty="0"/>
            <a:t>La </a:t>
          </a:r>
          <a:r>
            <a:rPr lang="it-IT" b="1" dirty="0"/>
            <a:t>copertura</a:t>
          </a:r>
          <a:r>
            <a:rPr lang="it-IT" dirty="0"/>
            <a:t> periodica dell’area</a:t>
          </a:r>
        </a:p>
      </dgm:t>
    </dgm:pt>
    <dgm:pt modelId="{7C25A1D0-48EA-4FCE-8FD1-E3450C2C0D86}" type="parTrans" cxnId="{61837258-085F-435E-80C4-84A3B215A7B7}">
      <dgm:prSet/>
      <dgm:spPr/>
      <dgm:t>
        <a:bodyPr/>
        <a:lstStyle/>
        <a:p>
          <a:endParaRPr lang="it-IT"/>
        </a:p>
      </dgm:t>
    </dgm:pt>
    <dgm:pt modelId="{3DFFCF51-75D7-492C-A927-9FBB039C37A9}" type="sibTrans" cxnId="{61837258-085F-435E-80C4-84A3B215A7B7}">
      <dgm:prSet/>
      <dgm:spPr/>
      <dgm:t>
        <a:bodyPr/>
        <a:lstStyle/>
        <a:p>
          <a:endParaRPr lang="it-IT"/>
        </a:p>
      </dgm:t>
    </dgm:pt>
    <dgm:pt modelId="{95782855-C4A9-4F8D-92D6-A883CA2BBFF7}">
      <dgm:prSet custT="1"/>
      <dgm:spPr>
        <a:ln>
          <a:noFill/>
        </a:ln>
      </dgm:spPr>
      <dgm:t>
        <a:bodyPr/>
        <a:lstStyle/>
        <a:p>
          <a:r>
            <a:rPr lang="it-IT" sz="2800" b="1" dirty="0"/>
            <a:t>Obiettivi e contributi </a:t>
          </a:r>
          <a:endParaRPr lang="it-IT" sz="2800" dirty="0"/>
        </a:p>
      </dgm:t>
    </dgm:pt>
    <dgm:pt modelId="{5FE9AC55-02B6-4DBB-9EF0-D5E49D9986F0}" type="sibTrans" cxnId="{D32B56C9-2915-43B8-BA6F-929B4A9EF192}">
      <dgm:prSet/>
      <dgm:spPr/>
      <dgm:t>
        <a:bodyPr/>
        <a:lstStyle/>
        <a:p>
          <a:endParaRPr lang="it-IT"/>
        </a:p>
      </dgm:t>
    </dgm:pt>
    <dgm:pt modelId="{0DFA71F3-F4CA-4BF7-9C9D-1D3405275C6D}" type="parTrans" cxnId="{D32B56C9-2915-43B8-BA6F-929B4A9EF192}">
      <dgm:prSet/>
      <dgm:spPr/>
      <dgm:t>
        <a:bodyPr/>
        <a:lstStyle/>
        <a:p>
          <a:endParaRPr lang="it-IT"/>
        </a:p>
      </dgm:t>
    </dgm:pt>
    <dgm:pt modelId="{F2F1500A-EFA0-4A86-A682-EBA284DA2A11}">
      <dgm:prSet>
        <dgm:style>
          <a:lnRef idx="2">
            <a:schemeClr val="accent1"/>
          </a:lnRef>
          <a:fillRef idx="1">
            <a:schemeClr val="lt1"/>
          </a:fillRef>
          <a:effectRef idx="0">
            <a:schemeClr val="accent1"/>
          </a:effectRef>
          <a:fontRef idx="minor">
            <a:schemeClr val="dk1"/>
          </a:fontRef>
        </dgm:style>
      </dgm:prSet>
      <dgm:spPr>
        <a:solidFill>
          <a:schemeClr val="lt1">
            <a:alpha val="50000"/>
          </a:schemeClr>
        </a:solidFill>
        <a:ln/>
      </dgm:spPr>
      <dgm:t>
        <a:bodyPr/>
        <a:lstStyle/>
        <a:p>
          <a:pPr>
            <a:buFont typeface="Arial" panose="020B0604020202020204" pitchFamily="34" charset="0"/>
            <a:buChar char="•"/>
          </a:pPr>
          <a:r>
            <a:rPr lang="it-IT" b="1" dirty="0"/>
            <a:t>Simulazione iper-realistica </a:t>
          </a:r>
          <a:r>
            <a:rPr lang="it-IT" dirty="0"/>
            <a:t>per validare gli algoritmi implementati</a:t>
          </a:r>
        </a:p>
      </dgm:t>
    </dgm:pt>
    <dgm:pt modelId="{CD436FC7-EBE5-4036-8090-BFDD3C95C80A}" type="sibTrans" cxnId="{BDBDAEB7-3FD0-4964-A84D-D4EBD8684590}">
      <dgm:prSet/>
      <dgm:spPr/>
      <dgm:t>
        <a:bodyPr/>
        <a:lstStyle/>
        <a:p>
          <a:endParaRPr lang="it-IT"/>
        </a:p>
      </dgm:t>
    </dgm:pt>
    <dgm:pt modelId="{DB6FDE60-4772-4D1A-9796-B51E38C7C1D8}" type="parTrans" cxnId="{BDBDAEB7-3FD0-4964-A84D-D4EBD8684590}">
      <dgm:prSet/>
      <dgm:spPr/>
      <dgm:t>
        <a:bodyPr/>
        <a:lstStyle/>
        <a:p>
          <a:endParaRPr lang="it-IT"/>
        </a:p>
      </dgm:t>
    </dgm:pt>
    <dgm:pt modelId="{5B108AA0-692A-42B7-A462-F54834E481D0}">
      <dgm:prSet>
        <dgm:style>
          <a:lnRef idx="2">
            <a:schemeClr val="accent1"/>
          </a:lnRef>
          <a:fillRef idx="1">
            <a:schemeClr val="lt1"/>
          </a:fillRef>
          <a:effectRef idx="0">
            <a:schemeClr val="accent1"/>
          </a:effectRef>
          <a:fontRef idx="minor">
            <a:schemeClr val="dk1"/>
          </a:fontRef>
        </dgm:style>
      </dgm:prSet>
      <dgm:spPr>
        <a:solidFill>
          <a:schemeClr val="lt1">
            <a:alpha val="50000"/>
          </a:schemeClr>
        </a:solidFill>
        <a:ln/>
      </dgm:spPr>
      <dgm:t>
        <a:bodyPr/>
        <a:lstStyle/>
        <a:p>
          <a:pPr>
            <a:buFont typeface="Wingdings" panose="05000000000000000000" pitchFamily="2" charset="2"/>
            <a:buChar char="ü"/>
          </a:pPr>
          <a:r>
            <a:rPr lang="it-IT" dirty="0"/>
            <a:t>Il mantenimento del collegamento radio di ogni UAV con la base, organizzando dinamicamente i droni in una </a:t>
          </a:r>
          <a:r>
            <a:rPr lang="it-IT" b="1" dirty="0" err="1"/>
            <a:t>relay</a:t>
          </a:r>
          <a:r>
            <a:rPr lang="it-IT" b="1" dirty="0"/>
            <a:t> </a:t>
          </a:r>
          <a:r>
            <a:rPr lang="it-IT" b="1" dirty="0" err="1"/>
            <a:t>chain</a:t>
          </a:r>
          <a:r>
            <a:rPr lang="it-IT" b="1" dirty="0"/>
            <a:t> </a:t>
          </a:r>
          <a:endParaRPr lang="it-IT" dirty="0"/>
        </a:p>
      </dgm:t>
    </dgm:pt>
    <dgm:pt modelId="{24D41DFC-ED75-49B5-A00A-D00B0ABE24EA}" type="parTrans" cxnId="{B23D7371-D68D-4210-BFEB-9B9D9D26BB48}">
      <dgm:prSet/>
      <dgm:spPr/>
      <dgm:t>
        <a:bodyPr/>
        <a:lstStyle/>
        <a:p>
          <a:endParaRPr lang="it-IT"/>
        </a:p>
      </dgm:t>
    </dgm:pt>
    <dgm:pt modelId="{1F45D780-4882-408B-A967-185081D6C3EB}" type="sibTrans" cxnId="{B23D7371-D68D-4210-BFEB-9B9D9D26BB48}">
      <dgm:prSet/>
      <dgm:spPr/>
      <dgm:t>
        <a:bodyPr/>
        <a:lstStyle/>
        <a:p>
          <a:endParaRPr lang="it-IT"/>
        </a:p>
      </dgm:t>
    </dgm:pt>
    <dgm:pt modelId="{2A98A2A0-B150-4440-971D-377292EB5CD5}">
      <dgm:prSet>
        <dgm:style>
          <a:lnRef idx="2">
            <a:schemeClr val="accent1"/>
          </a:lnRef>
          <a:fillRef idx="1">
            <a:schemeClr val="lt1"/>
          </a:fillRef>
          <a:effectRef idx="0">
            <a:schemeClr val="accent1"/>
          </a:effectRef>
          <a:fontRef idx="minor">
            <a:schemeClr val="dk1"/>
          </a:fontRef>
        </dgm:style>
      </dgm:prSet>
      <dgm:spPr>
        <a:solidFill>
          <a:schemeClr val="lt1">
            <a:alpha val="50000"/>
          </a:schemeClr>
        </a:solidFill>
        <a:ln/>
      </dgm:spPr>
      <dgm:t>
        <a:bodyPr/>
        <a:lstStyle/>
        <a:p>
          <a:pPr>
            <a:buFont typeface="Arial" panose="020B0604020202020204" pitchFamily="34" charset="0"/>
            <a:buChar char="•"/>
          </a:pPr>
          <a:r>
            <a:rPr lang="it-IT" b="1" dirty="0"/>
            <a:t>Architettura</a:t>
          </a:r>
          <a:r>
            <a:rPr lang="it-IT" dirty="0"/>
            <a:t> che consenta </a:t>
          </a:r>
          <a:r>
            <a:rPr lang="it-IT" b="1" dirty="0"/>
            <a:t>uno scenario realistico</a:t>
          </a:r>
          <a:r>
            <a:rPr lang="it-IT" dirty="0"/>
            <a:t>: lo squadra </a:t>
          </a:r>
          <a:r>
            <a:rPr lang="it-IT" b="1" dirty="0"/>
            <a:t>esplora </a:t>
          </a:r>
          <a:r>
            <a:rPr lang="it-IT" dirty="0"/>
            <a:t>(</a:t>
          </a:r>
          <a:r>
            <a:rPr lang="it-IT" i="1" dirty="0"/>
            <a:t>coverage + </a:t>
          </a:r>
          <a:r>
            <a:rPr lang="it-IT" i="1" dirty="0" err="1"/>
            <a:t>relay</a:t>
          </a:r>
          <a:r>
            <a:rPr lang="it-IT" i="1" dirty="0"/>
            <a:t> positioning dinamico</a:t>
          </a:r>
          <a:r>
            <a:rPr lang="it-IT" dirty="0"/>
            <a:t>) ed in seguito </a:t>
          </a:r>
          <a:r>
            <a:rPr lang="it-IT" b="1" dirty="0"/>
            <a:t>ispeziona</a:t>
          </a:r>
          <a:r>
            <a:rPr lang="it-IT" dirty="0"/>
            <a:t> gli obiettivi individuati</a:t>
          </a:r>
        </a:p>
      </dgm:t>
    </dgm:pt>
    <dgm:pt modelId="{1EB1EFD0-A7C4-4B54-8F20-BE6B9A47A8C7}" type="sibTrans" cxnId="{C8CED52C-3D7B-415E-9833-4889B54FB72E}">
      <dgm:prSet/>
      <dgm:spPr/>
      <dgm:t>
        <a:bodyPr/>
        <a:lstStyle/>
        <a:p>
          <a:endParaRPr lang="it-IT"/>
        </a:p>
      </dgm:t>
    </dgm:pt>
    <dgm:pt modelId="{A02D3EEB-A6A0-4614-8B73-E5DA1BDC936E}" type="parTrans" cxnId="{C8CED52C-3D7B-415E-9833-4889B54FB72E}">
      <dgm:prSet/>
      <dgm:spPr/>
      <dgm:t>
        <a:bodyPr/>
        <a:lstStyle/>
        <a:p>
          <a:endParaRPr lang="it-IT"/>
        </a:p>
      </dgm:t>
    </dgm:pt>
    <dgm:pt modelId="{9C4B44A9-D32B-444D-9A62-7A1EAED96958}">
      <dgm:prSet>
        <dgm:style>
          <a:lnRef idx="2">
            <a:schemeClr val="accent1"/>
          </a:lnRef>
          <a:fillRef idx="1">
            <a:schemeClr val="lt1"/>
          </a:fillRef>
          <a:effectRef idx="0">
            <a:schemeClr val="accent1"/>
          </a:effectRef>
          <a:fontRef idx="minor">
            <a:schemeClr val="dk1"/>
          </a:fontRef>
        </dgm:style>
      </dgm:prSet>
      <dgm:spPr>
        <a:solidFill>
          <a:schemeClr val="lt1">
            <a:alpha val="50000"/>
          </a:schemeClr>
        </a:solidFill>
        <a:ln/>
      </dgm:spPr>
      <dgm:t>
        <a:bodyPr/>
        <a:lstStyle/>
        <a:p>
          <a:r>
            <a:rPr lang="en-US" b="0" dirty="0" err="1"/>
            <a:t>Algoritmo</a:t>
          </a:r>
          <a:r>
            <a:rPr lang="en-US" b="0" dirty="0"/>
            <a:t> </a:t>
          </a:r>
          <a:r>
            <a:rPr lang="en-US" b="0" dirty="0" err="1"/>
            <a:t>che</a:t>
          </a:r>
          <a:r>
            <a:rPr lang="en-US" b="0" dirty="0"/>
            <a:t> </a:t>
          </a:r>
          <a:r>
            <a:rPr lang="en-US" b="0" dirty="0" err="1"/>
            <a:t>garantisca</a:t>
          </a:r>
          <a:r>
            <a:rPr lang="en-US" b="0" dirty="0"/>
            <a:t> </a:t>
          </a:r>
          <a:r>
            <a:rPr lang="en-US" b="0" dirty="0" err="1"/>
            <a:t>simultaneamente</a:t>
          </a:r>
          <a:endParaRPr lang="it-IT" b="0" dirty="0"/>
        </a:p>
      </dgm:t>
    </dgm:pt>
    <dgm:pt modelId="{887A4467-6253-4CEB-92BC-5D72B5ED89B6}" type="parTrans" cxnId="{2F89F658-977B-447D-9DA3-43C6ED67A363}">
      <dgm:prSet/>
      <dgm:spPr/>
      <dgm:t>
        <a:bodyPr/>
        <a:lstStyle/>
        <a:p>
          <a:endParaRPr lang="it-IT"/>
        </a:p>
      </dgm:t>
    </dgm:pt>
    <dgm:pt modelId="{03B96941-17C3-4073-99D1-A7ABDF5319DF}" type="sibTrans" cxnId="{2F89F658-977B-447D-9DA3-43C6ED67A363}">
      <dgm:prSet/>
      <dgm:spPr/>
      <dgm:t>
        <a:bodyPr/>
        <a:lstStyle/>
        <a:p>
          <a:endParaRPr lang="it-IT"/>
        </a:p>
      </dgm:t>
    </dgm:pt>
    <dgm:pt modelId="{EFF8D03A-5B32-4A33-A598-1B3707BDCC0B}" type="pres">
      <dgm:prSet presAssocID="{681A7B9E-1D73-483C-BA34-EF288F35FDE9}" presName="linear" presStyleCnt="0">
        <dgm:presLayoutVars>
          <dgm:dir/>
          <dgm:animLvl val="lvl"/>
          <dgm:resizeHandles val="exact"/>
        </dgm:presLayoutVars>
      </dgm:prSet>
      <dgm:spPr/>
    </dgm:pt>
    <dgm:pt modelId="{F0681AB1-6FAE-40B8-B526-D497E82A0073}" type="pres">
      <dgm:prSet presAssocID="{95782855-C4A9-4F8D-92D6-A883CA2BBFF7}" presName="parentLin" presStyleCnt="0"/>
      <dgm:spPr/>
    </dgm:pt>
    <dgm:pt modelId="{047A0394-533B-403E-8530-4DDB0C84D485}" type="pres">
      <dgm:prSet presAssocID="{95782855-C4A9-4F8D-92D6-A883CA2BBFF7}" presName="parentLeftMargin" presStyleLbl="node1" presStyleIdx="0" presStyleCnt="1"/>
      <dgm:spPr/>
    </dgm:pt>
    <dgm:pt modelId="{2AAD3195-6E0A-4FF5-B137-BF9B21E893C3}" type="pres">
      <dgm:prSet presAssocID="{95782855-C4A9-4F8D-92D6-A883CA2BBFF7}" presName="parentText" presStyleLbl="node1" presStyleIdx="0" presStyleCnt="1">
        <dgm:presLayoutVars>
          <dgm:chMax val="0"/>
          <dgm:bulletEnabled val="1"/>
        </dgm:presLayoutVars>
      </dgm:prSet>
      <dgm:spPr>
        <a:prstGeom prst="rect">
          <a:avLst/>
        </a:prstGeom>
      </dgm:spPr>
    </dgm:pt>
    <dgm:pt modelId="{91DBC88B-3C78-4967-8868-D646C9D580F8}" type="pres">
      <dgm:prSet presAssocID="{95782855-C4A9-4F8D-92D6-A883CA2BBFF7}" presName="negativeSpace" presStyleCnt="0"/>
      <dgm:spPr/>
    </dgm:pt>
    <dgm:pt modelId="{F1639876-65FA-4D47-B142-A470A4245DA2}" type="pres">
      <dgm:prSet presAssocID="{95782855-C4A9-4F8D-92D6-A883CA2BBFF7}" presName="childText" presStyleLbl="conFgAcc1" presStyleIdx="0" presStyleCnt="1">
        <dgm:presLayoutVars>
          <dgm:bulletEnabled val="1"/>
        </dgm:presLayoutVars>
      </dgm:prSet>
      <dgm:spPr/>
    </dgm:pt>
  </dgm:ptLst>
  <dgm:cxnLst>
    <dgm:cxn modelId="{C8CED52C-3D7B-415E-9833-4889B54FB72E}" srcId="{95782855-C4A9-4F8D-92D6-A883CA2BBFF7}" destId="{2A98A2A0-B150-4440-971D-377292EB5CD5}" srcOrd="1" destOrd="0" parTransId="{A02D3EEB-A6A0-4614-8B73-E5DA1BDC936E}" sibTransId="{1EB1EFD0-A7C4-4B54-8F20-BE6B9A47A8C7}"/>
    <dgm:cxn modelId="{1762F63C-04D3-4640-98AA-9FA458AC8BAC}" type="presOf" srcId="{F6DD4713-FDC2-4136-A3BF-1596A8DAC0C1}" destId="{F1639876-65FA-4D47-B142-A470A4245DA2}" srcOrd="0" destOrd="1" presId="urn:microsoft.com/office/officeart/2005/8/layout/list1"/>
    <dgm:cxn modelId="{697FE067-59C9-4694-BD33-26409F1B3DA3}" type="presOf" srcId="{2A98A2A0-B150-4440-971D-377292EB5CD5}" destId="{F1639876-65FA-4D47-B142-A470A4245DA2}" srcOrd="0" destOrd="3" presId="urn:microsoft.com/office/officeart/2005/8/layout/list1"/>
    <dgm:cxn modelId="{B23D7371-D68D-4210-BFEB-9B9D9D26BB48}" srcId="{9C4B44A9-D32B-444D-9A62-7A1EAED96958}" destId="{5B108AA0-692A-42B7-A462-F54834E481D0}" srcOrd="1" destOrd="0" parTransId="{24D41DFC-ED75-49B5-A00A-D00B0ABE24EA}" sibTransId="{1F45D780-4882-408B-A967-185081D6C3EB}"/>
    <dgm:cxn modelId="{61837258-085F-435E-80C4-84A3B215A7B7}" srcId="{9C4B44A9-D32B-444D-9A62-7A1EAED96958}" destId="{F6DD4713-FDC2-4136-A3BF-1596A8DAC0C1}" srcOrd="0" destOrd="0" parTransId="{7C25A1D0-48EA-4FCE-8FD1-E3450C2C0D86}" sibTransId="{3DFFCF51-75D7-492C-A927-9FBB039C37A9}"/>
    <dgm:cxn modelId="{2F89F658-977B-447D-9DA3-43C6ED67A363}" srcId="{95782855-C4A9-4F8D-92D6-A883CA2BBFF7}" destId="{9C4B44A9-D32B-444D-9A62-7A1EAED96958}" srcOrd="0" destOrd="0" parTransId="{887A4467-6253-4CEB-92BC-5D72B5ED89B6}" sibTransId="{03B96941-17C3-4073-99D1-A7ABDF5319DF}"/>
    <dgm:cxn modelId="{1974C67E-C41B-4E0D-992A-2F4DFDEFCFC6}" type="presOf" srcId="{95782855-C4A9-4F8D-92D6-A883CA2BBFF7}" destId="{047A0394-533B-403E-8530-4DDB0C84D485}" srcOrd="0" destOrd="0" presId="urn:microsoft.com/office/officeart/2005/8/layout/list1"/>
    <dgm:cxn modelId="{CAB7A47F-AACD-4320-A829-CEF42C7B1252}" type="presOf" srcId="{95782855-C4A9-4F8D-92D6-A883CA2BBFF7}" destId="{2AAD3195-6E0A-4FF5-B137-BF9B21E893C3}" srcOrd="1" destOrd="0" presId="urn:microsoft.com/office/officeart/2005/8/layout/list1"/>
    <dgm:cxn modelId="{38EAED91-F146-4C53-887D-E5C1474131C6}" type="presOf" srcId="{5B108AA0-692A-42B7-A462-F54834E481D0}" destId="{F1639876-65FA-4D47-B142-A470A4245DA2}" srcOrd="0" destOrd="2" presId="urn:microsoft.com/office/officeart/2005/8/layout/list1"/>
    <dgm:cxn modelId="{00E3E8B1-7373-45DB-A58E-C15D98A121D1}" type="presOf" srcId="{681A7B9E-1D73-483C-BA34-EF288F35FDE9}" destId="{EFF8D03A-5B32-4A33-A598-1B3707BDCC0B}" srcOrd="0" destOrd="0" presId="urn:microsoft.com/office/officeart/2005/8/layout/list1"/>
    <dgm:cxn modelId="{BDBDAEB7-3FD0-4964-A84D-D4EBD8684590}" srcId="{95782855-C4A9-4F8D-92D6-A883CA2BBFF7}" destId="{F2F1500A-EFA0-4A86-A682-EBA284DA2A11}" srcOrd="2" destOrd="0" parTransId="{DB6FDE60-4772-4D1A-9796-B51E38C7C1D8}" sibTransId="{CD436FC7-EBE5-4036-8090-BFDD3C95C80A}"/>
    <dgm:cxn modelId="{F65F5FC5-79F2-4EC0-90A2-236DC83A9BF3}" type="presOf" srcId="{F2F1500A-EFA0-4A86-A682-EBA284DA2A11}" destId="{F1639876-65FA-4D47-B142-A470A4245DA2}" srcOrd="0" destOrd="4" presId="urn:microsoft.com/office/officeart/2005/8/layout/list1"/>
    <dgm:cxn modelId="{D32B56C9-2915-43B8-BA6F-929B4A9EF192}" srcId="{681A7B9E-1D73-483C-BA34-EF288F35FDE9}" destId="{95782855-C4A9-4F8D-92D6-A883CA2BBFF7}" srcOrd="0" destOrd="0" parTransId="{0DFA71F3-F4CA-4BF7-9C9D-1D3405275C6D}" sibTransId="{5FE9AC55-02B6-4DBB-9EF0-D5E49D9986F0}"/>
    <dgm:cxn modelId="{128B48D8-28BC-4F09-A70F-EFBE2BEC85FC}" type="presOf" srcId="{9C4B44A9-D32B-444D-9A62-7A1EAED96958}" destId="{F1639876-65FA-4D47-B142-A470A4245DA2}" srcOrd="0" destOrd="0" presId="urn:microsoft.com/office/officeart/2005/8/layout/list1"/>
    <dgm:cxn modelId="{D53D5715-6A8F-40D0-8683-A52DEA19995B}" type="presParOf" srcId="{EFF8D03A-5B32-4A33-A598-1B3707BDCC0B}" destId="{F0681AB1-6FAE-40B8-B526-D497E82A0073}" srcOrd="0" destOrd="0" presId="urn:microsoft.com/office/officeart/2005/8/layout/list1"/>
    <dgm:cxn modelId="{46E87A91-E035-4EC8-92AA-2833B1F2614B}" type="presParOf" srcId="{F0681AB1-6FAE-40B8-B526-D497E82A0073}" destId="{047A0394-533B-403E-8530-4DDB0C84D485}" srcOrd="0" destOrd="0" presId="urn:microsoft.com/office/officeart/2005/8/layout/list1"/>
    <dgm:cxn modelId="{DBEB60D1-FCE9-4F8F-AA42-D030B8698DC0}" type="presParOf" srcId="{F0681AB1-6FAE-40B8-B526-D497E82A0073}" destId="{2AAD3195-6E0A-4FF5-B137-BF9B21E893C3}" srcOrd="1" destOrd="0" presId="urn:microsoft.com/office/officeart/2005/8/layout/list1"/>
    <dgm:cxn modelId="{2E740269-47A4-413B-8DBF-F301FC515B3D}" type="presParOf" srcId="{EFF8D03A-5B32-4A33-A598-1B3707BDCC0B}" destId="{91DBC88B-3C78-4967-8868-D646C9D580F8}" srcOrd="1" destOrd="0" presId="urn:microsoft.com/office/officeart/2005/8/layout/list1"/>
    <dgm:cxn modelId="{132DCEC5-341B-4332-A40B-B207C70D13CE}" type="presParOf" srcId="{EFF8D03A-5B32-4A33-A598-1B3707BDCC0B}" destId="{F1639876-65FA-4D47-B142-A470A4245DA2}"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5784C7-E40C-4110-ABEE-AA5AA106FE2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it-IT"/>
        </a:p>
      </dgm:t>
    </dgm:pt>
    <dgm:pt modelId="{7FAB11F8-5154-43FA-9FAC-D8BC7FD91050}">
      <dgm:prSet custT="1"/>
      <dgm:spPr/>
      <dgm:t>
        <a:bodyPr/>
        <a:lstStyle/>
        <a:p>
          <a:r>
            <a:rPr lang="it-IT" sz="2400" dirty="0"/>
            <a:t>Due </a:t>
          </a:r>
          <a:r>
            <a:rPr lang="it-IT" sz="2400" b="0" dirty="0"/>
            <a:t>problemi principali: </a:t>
          </a:r>
          <a:r>
            <a:rPr lang="it-IT" sz="2400" b="1" dirty="0" err="1"/>
            <a:t>coverage</a:t>
          </a:r>
          <a:r>
            <a:rPr lang="it-IT" sz="2400" b="1" dirty="0"/>
            <a:t> </a:t>
          </a:r>
          <a:r>
            <a:rPr lang="it-IT" sz="2400" dirty="0"/>
            <a:t>e </a:t>
          </a:r>
          <a:r>
            <a:rPr lang="it-IT" sz="2400" b="1" dirty="0" err="1"/>
            <a:t>relay</a:t>
          </a:r>
          <a:r>
            <a:rPr lang="it-IT" sz="2400" b="1" dirty="0"/>
            <a:t> </a:t>
          </a:r>
          <a:r>
            <a:rPr lang="it-IT" sz="2400" b="1" dirty="0" err="1"/>
            <a:t>positioning</a:t>
          </a:r>
          <a:endParaRPr lang="it-IT" sz="2400" b="1" dirty="0"/>
        </a:p>
      </dgm:t>
    </dgm:pt>
    <dgm:pt modelId="{EC745C7F-2971-475E-A024-254F206597E0}" type="sibTrans" cxnId="{CC2BF73F-011D-4B51-A40A-C79A7E72E77A}">
      <dgm:prSet/>
      <dgm:spPr/>
      <dgm:t>
        <a:bodyPr/>
        <a:lstStyle/>
        <a:p>
          <a:endParaRPr lang="it-IT"/>
        </a:p>
      </dgm:t>
    </dgm:pt>
    <dgm:pt modelId="{6D06C616-885D-4FB4-BECA-BB11CB5D29BB}" type="parTrans" cxnId="{CC2BF73F-011D-4B51-A40A-C79A7E72E77A}">
      <dgm:prSet/>
      <dgm:spPr/>
      <dgm:t>
        <a:bodyPr/>
        <a:lstStyle/>
        <a:p>
          <a:endParaRPr lang="it-IT"/>
        </a:p>
      </dgm:t>
    </dgm:pt>
    <dgm:pt modelId="{0F41D85E-DC5D-485D-A14B-6B18E54ABF02}">
      <dgm:prSet custT="1"/>
      <dgm:spPr/>
      <dgm:t>
        <a:bodyPr/>
        <a:lstStyle/>
        <a:p>
          <a:r>
            <a:rPr lang="it-IT" sz="2400" dirty="0"/>
            <a:t>Tecniche </a:t>
          </a:r>
          <a:r>
            <a:rPr lang="it-IT" sz="2400" b="1" dirty="0"/>
            <a:t>offline</a:t>
          </a:r>
          <a:r>
            <a:rPr lang="it-IT" sz="2400" dirty="0"/>
            <a:t> (</a:t>
          </a:r>
          <a:r>
            <a:rPr lang="it-IT" sz="2400" b="1" dirty="0"/>
            <a:t>statiche</a:t>
          </a:r>
          <a:r>
            <a:rPr lang="it-IT" sz="2400" dirty="0"/>
            <a:t>) ed </a:t>
          </a:r>
          <a:r>
            <a:rPr lang="it-IT" sz="2400" b="1" dirty="0"/>
            <a:t>online</a:t>
          </a:r>
          <a:r>
            <a:rPr lang="it-IT" sz="2400" dirty="0"/>
            <a:t> (</a:t>
          </a:r>
          <a:r>
            <a:rPr lang="it-IT" sz="2400" b="1" dirty="0"/>
            <a:t>dinamiche</a:t>
          </a:r>
          <a:r>
            <a:rPr lang="it-IT" sz="2400" dirty="0"/>
            <a:t>) per entrambi i problemi</a:t>
          </a:r>
        </a:p>
      </dgm:t>
    </dgm:pt>
    <dgm:pt modelId="{A2EDD781-3E1A-49DA-BB46-9678B980688E}" type="sibTrans" cxnId="{E0EF0557-26F9-4C83-86AB-D21EFE4C9586}">
      <dgm:prSet/>
      <dgm:spPr/>
      <dgm:t>
        <a:bodyPr/>
        <a:lstStyle/>
        <a:p>
          <a:endParaRPr lang="it-IT"/>
        </a:p>
      </dgm:t>
    </dgm:pt>
    <dgm:pt modelId="{DDA9115B-A232-4837-B8F8-B7EF6CA245F2}" type="parTrans" cxnId="{E0EF0557-26F9-4C83-86AB-D21EFE4C9586}">
      <dgm:prSet/>
      <dgm:spPr/>
      <dgm:t>
        <a:bodyPr/>
        <a:lstStyle/>
        <a:p>
          <a:endParaRPr lang="it-IT"/>
        </a:p>
      </dgm:t>
    </dgm:pt>
    <dgm:pt modelId="{8585A5B1-2171-4AF5-B499-7BFA32D69CD5}">
      <dgm:prSet custT="1"/>
      <dgm:spPr/>
      <dgm:t>
        <a:bodyPr/>
        <a:lstStyle/>
        <a:p>
          <a:r>
            <a:rPr lang="it-IT" sz="2400" dirty="0"/>
            <a:t>Unione degli algoritmi scelti per i due problemi in una strategia che li applichi simultaneamente</a:t>
          </a:r>
        </a:p>
      </dgm:t>
    </dgm:pt>
    <dgm:pt modelId="{80BC3499-B8F4-41CF-99E3-B36452C4F792}" type="sibTrans" cxnId="{EE521340-F4F4-4B80-9C1F-ACD18A75042A}">
      <dgm:prSet/>
      <dgm:spPr/>
      <dgm:t>
        <a:bodyPr/>
        <a:lstStyle/>
        <a:p>
          <a:endParaRPr lang="it-IT"/>
        </a:p>
      </dgm:t>
    </dgm:pt>
    <dgm:pt modelId="{25B8D74F-4C8D-4D9D-96F3-02B289F8667A}" type="parTrans" cxnId="{EE521340-F4F4-4B80-9C1F-ACD18A75042A}">
      <dgm:prSet/>
      <dgm:spPr/>
      <dgm:t>
        <a:bodyPr/>
        <a:lstStyle/>
        <a:p>
          <a:endParaRPr lang="it-IT"/>
        </a:p>
      </dgm:t>
    </dgm:pt>
    <dgm:pt modelId="{C39B7406-9A91-4975-A5F5-26987D981458}" type="pres">
      <dgm:prSet presAssocID="{6D5784C7-E40C-4110-ABEE-AA5AA106FE2E}" presName="Name0" presStyleCnt="0">
        <dgm:presLayoutVars>
          <dgm:chMax val="7"/>
          <dgm:chPref val="7"/>
          <dgm:dir/>
        </dgm:presLayoutVars>
      </dgm:prSet>
      <dgm:spPr/>
    </dgm:pt>
    <dgm:pt modelId="{83E55CC1-B4CF-4F53-BB07-CF336B555EB6}" type="pres">
      <dgm:prSet presAssocID="{6D5784C7-E40C-4110-ABEE-AA5AA106FE2E}" presName="Name1" presStyleCnt="0"/>
      <dgm:spPr/>
    </dgm:pt>
    <dgm:pt modelId="{B1EEFF8F-365C-4036-B924-A8CF2A1CEB16}" type="pres">
      <dgm:prSet presAssocID="{6D5784C7-E40C-4110-ABEE-AA5AA106FE2E}" presName="cycle" presStyleCnt="0"/>
      <dgm:spPr/>
    </dgm:pt>
    <dgm:pt modelId="{2806F559-5265-40E7-9F14-3A7168051EE4}" type="pres">
      <dgm:prSet presAssocID="{6D5784C7-E40C-4110-ABEE-AA5AA106FE2E}" presName="srcNode" presStyleLbl="node1" presStyleIdx="0" presStyleCnt="3"/>
      <dgm:spPr/>
    </dgm:pt>
    <dgm:pt modelId="{ABCC4196-7917-4847-AE36-9E3F310DADBB}" type="pres">
      <dgm:prSet presAssocID="{6D5784C7-E40C-4110-ABEE-AA5AA106FE2E}" presName="conn" presStyleLbl="parChTrans1D2" presStyleIdx="0" presStyleCnt="1"/>
      <dgm:spPr/>
    </dgm:pt>
    <dgm:pt modelId="{D3D185B1-101F-483E-934D-91D2224BFA17}" type="pres">
      <dgm:prSet presAssocID="{6D5784C7-E40C-4110-ABEE-AA5AA106FE2E}" presName="extraNode" presStyleLbl="node1" presStyleIdx="0" presStyleCnt="3"/>
      <dgm:spPr/>
    </dgm:pt>
    <dgm:pt modelId="{9D2E3FD7-0C43-4CED-A47D-7AB4E293023E}" type="pres">
      <dgm:prSet presAssocID="{6D5784C7-E40C-4110-ABEE-AA5AA106FE2E}" presName="dstNode" presStyleLbl="node1" presStyleIdx="0" presStyleCnt="3"/>
      <dgm:spPr/>
    </dgm:pt>
    <dgm:pt modelId="{5CC756B0-F0B5-42B4-8EF3-C5249729E427}" type="pres">
      <dgm:prSet presAssocID="{7FAB11F8-5154-43FA-9FAC-D8BC7FD91050}" presName="text_1" presStyleLbl="node1" presStyleIdx="0" presStyleCnt="3" custScaleY="121678">
        <dgm:presLayoutVars>
          <dgm:bulletEnabled val="1"/>
        </dgm:presLayoutVars>
      </dgm:prSet>
      <dgm:spPr/>
    </dgm:pt>
    <dgm:pt modelId="{D736D319-22F6-4C6D-B68A-128E1A2F116E}" type="pres">
      <dgm:prSet presAssocID="{7FAB11F8-5154-43FA-9FAC-D8BC7FD91050}" presName="accent_1" presStyleCnt="0"/>
      <dgm:spPr/>
    </dgm:pt>
    <dgm:pt modelId="{13207E9E-9F88-47F1-940D-E04B66F0EE59}" type="pres">
      <dgm:prSet presAssocID="{7FAB11F8-5154-43FA-9FAC-D8BC7FD91050}" presName="accentRepeatNode" presStyleLbl="solidFgAcc1" presStyleIdx="0" presStyleCnt="3"/>
      <dgm:spPr/>
    </dgm:pt>
    <dgm:pt modelId="{D0F91A51-F10F-49CC-B9E4-4A131C51D005}" type="pres">
      <dgm:prSet presAssocID="{0F41D85E-DC5D-485D-A14B-6B18E54ABF02}" presName="text_2" presStyleLbl="node1" presStyleIdx="1" presStyleCnt="3">
        <dgm:presLayoutVars>
          <dgm:bulletEnabled val="1"/>
        </dgm:presLayoutVars>
      </dgm:prSet>
      <dgm:spPr/>
    </dgm:pt>
    <dgm:pt modelId="{48D9E06C-5F8D-43CB-BC1B-8487336393E6}" type="pres">
      <dgm:prSet presAssocID="{0F41D85E-DC5D-485D-A14B-6B18E54ABF02}" presName="accent_2" presStyleCnt="0"/>
      <dgm:spPr/>
    </dgm:pt>
    <dgm:pt modelId="{72F3EC76-C408-4474-B6AE-8849E5583766}" type="pres">
      <dgm:prSet presAssocID="{0F41D85E-DC5D-485D-A14B-6B18E54ABF02}" presName="accentRepeatNode" presStyleLbl="solidFgAcc1" presStyleIdx="1" presStyleCnt="3"/>
      <dgm:spPr/>
    </dgm:pt>
    <dgm:pt modelId="{A3EC2549-6910-4CBE-8926-1467FD6CB39D}" type="pres">
      <dgm:prSet presAssocID="{8585A5B1-2171-4AF5-B499-7BFA32D69CD5}" presName="text_3" presStyleLbl="node1" presStyleIdx="2" presStyleCnt="3">
        <dgm:presLayoutVars>
          <dgm:bulletEnabled val="1"/>
        </dgm:presLayoutVars>
      </dgm:prSet>
      <dgm:spPr/>
    </dgm:pt>
    <dgm:pt modelId="{CC511781-A8F2-4001-8C41-93F08686643C}" type="pres">
      <dgm:prSet presAssocID="{8585A5B1-2171-4AF5-B499-7BFA32D69CD5}" presName="accent_3" presStyleCnt="0"/>
      <dgm:spPr/>
    </dgm:pt>
    <dgm:pt modelId="{FAD9A8DE-5410-4BE4-9CBE-7C8844860BE6}" type="pres">
      <dgm:prSet presAssocID="{8585A5B1-2171-4AF5-B499-7BFA32D69CD5}" presName="accentRepeatNode" presStyleLbl="solidFgAcc1" presStyleIdx="2" presStyleCnt="3"/>
      <dgm:spPr/>
    </dgm:pt>
  </dgm:ptLst>
  <dgm:cxnLst>
    <dgm:cxn modelId="{EDECC528-B8FE-491D-B077-2EC2A5D8228C}" type="presOf" srcId="{8585A5B1-2171-4AF5-B499-7BFA32D69CD5}" destId="{A3EC2549-6910-4CBE-8926-1467FD6CB39D}" srcOrd="0" destOrd="0" presId="urn:microsoft.com/office/officeart/2008/layout/VerticalCurvedList"/>
    <dgm:cxn modelId="{9E11BA34-27A7-4D5D-A806-CA547347F2ED}" type="presOf" srcId="{7FAB11F8-5154-43FA-9FAC-D8BC7FD91050}" destId="{5CC756B0-F0B5-42B4-8EF3-C5249729E427}" srcOrd="0" destOrd="0" presId="urn:microsoft.com/office/officeart/2008/layout/VerticalCurvedList"/>
    <dgm:cxn modelId="{CC2BF73F-011D-4B51-A40A-C79A7E72E77A}" srcId="{6D5784C7-E40C-4110-ABEE-AA5AA106FE2E}" destId="{7FAB11F8-5154-43FA-9FAC-D8BC7FD91050}" srcOrd="0" destOrd="0" parTransId="{6D06C616-885D-4FB4-BECA-BB11CB5D29BB}" sibTransId="{EC745C7F-2971-475E-A024-254F206597E0}"/>
    <dgm:cxn modelId="{EE521340-F4F4-4B80-9C1F-ACD18A75042A}" srcId="{6D5784C7-E40C-4110-ABEE-AA5AA106FE2E}" destId="{8585A5B1-2171-4AF5-B499-7BFA32D69CD5}" srcOrd="2" destOrd="0" parTransId="{25B8D74F-4C8D-4D9D-96F3-02B289F8667A}" sibTransId="{80BC3499-B8F4-41CF-99E3-B36452C4F792}"/>
    <dgm:cxn modelId="{E0EF0557-26F9-4C83-86AB-D21EFE4C9586}" srcId="{6D5784C7-E40C-4110-ABEE-AA5AA106FE2E}" destId="{0F41D85E-DC5D-485D-A14B-6B18E54ABF02}" srcOrd="1" destOrd="0" parTransId="{DDA9115B-A232-4837-B8F8-B7EF6CA245F2}" sibTransId="{A2EDD781-3E1A-49DA-BB46-9678B980688E}"/>
    <dgm:cxn modelId="{7EE9675A-ECA0-453E-83E4-177DC52C570A}" type="presOf" srcId="{6D5784C7-E40C-4110-ABEE-AA5AA106FE2E}" destId="{C39B7406-9A91-4975-A5F5-26987D981458}" srcOrd="0" destOrd="0" presId="urn:microsoft.com/office/officeart/2008/layout/VerticalCurvedList"/>
    <dgm:cxn modelId="{379EBDAD-9350-4575-919E-A020E3EE8AC5}" type="presOf" srcId="{0F41D85E-DC5D-485D-A14B-6B18E54ABF02}" destId="{D0F91A51-F10F-49CC-B9E4-4A131C51D005}" srcOrd="0" destOrd="0" presId="urn:microsoft.com/office/officeart/2008/layout/VerticalCurvedList"/>
    <dgm:cxn modelId="{2582E4C7-1D5E-46EC-84CD-FDF86ED0DCFE}" type="presOf" srcId="{EC745C7F-2971-475E-A024-254F206597E0}" destId="{ABCC4196-7917-4847-AE36-9E3F310DADBB}" srcOrd="0" destOrd="0" presId="urn:microsoft.com/office/officeart/2008/layout/VerticalCurvedList"/>
    <dgm:cxn modelId="{F122E8D0-3849-4C01-8072-A33D0FA9ECF1}" type="presParOf" srcId="{C39B7406-9A91-4975-A5F5-26987D981458}" destId="{83E55CC1-B4CF-4F53-BB07-CF336B555EB6}" srcOrd="0" destOrd="0" presId="urn:microsoft.com/office/officeart/2008/layout/VerticalCurvedList"/>
    <dgm:cxn modelId="{4FFF6952-B1DD-4251-881E-F8455505342E}" type="presParOf" srcId="{83E55CC1-B4CF-4F53-BB07-CF336B555EB6}" destId="{B1EEFF8F-365C-4036-B924-A8CF2A1CEB16}" srcOrd="0" destOrd="0" presId="urn:microsoft.com/office/officeart/2008/layout/VerticalCurvedList"/>
    <dgm:cxn modelId="{AD3A8A76-23CA-417B-B67F-996F87EED3F0}" type="presParOf" srcId="{B1EEFF8F-365C-4036-B924-A8CF2A1CEB16}" destId="{2806F559-5265-40E7-9F14-3A7168051EE4}" srcOrd="0" destOrd="0" presId="urn:microsoft.com/office/officeart/2008/layout/VerticalCurvedList"/>
    <dgm:cxn modelId="{41094936-BDD8-4D1D-9FD1-FDA71416363E}" type="presParOf" srcId="{B1EEFF8F-365C-4036-B924-A8CF2A1CEB16}" destId="{ABCC4196-7917-4847-AE36-9E3F310DADBB}" srcOrd="1" destOrd="0" presId="urn:microsoft.com/office/officeart/2008/layout/VerticalCurvedList"/>
    <dgm:cxn modelId="{E209D2E9-DE8B-4042-BB18-24C286A611A7}" type="presParOf" srcId="{B1EEFF8F-365C-4036-B924-A8CF2A1CEB16}" destId="{D3D185B1-101F-483E-934D-91D2224BFA17}" srcOrd="2" destOrd="0" presId="urn:microsoft.com/office/officeart/2008/layout/VerticalCurvedList"/>
    <dgm:cxn modelId="{3B89444D-F29A-49F9-9D39-4C147CE1DA9E}" type="presParOf" srcId="{B1EEFF8F-365C-4036-B924-A8CF2A1CEB16}" destId="{9D2E3FD7-0C43-4CED-A47D-7AB4E293023E}" srcOrd="3" destOrd="0" presId="urn:microsoft.com/office/officeart/2008/layout/VerticalCurvedList"/>
    <dgm:cxn modelId="{3E5A9BCD-63F6-4C7F-8FC6-75B555BB5952}" type="presParOf" srcId="{83E55CC1-B4CF-4F53-BB07-CF336B555EB6}" destId="{5CC756B0-F0B5-42B4-8EF3-C5249729E427}" srcOrd="1" destOrd="0" presId="urn:microsoft.com/office/officeart/2008/layout/VerticalCurvedList"/>
    <dgm:cxn modelId="{B71CE827-2C0F-48E8-BF66-447BD9367181}" type="presParOf" srcId="{83E55CC1-B4CF-4F53-BB07-CF336B555EB6}" destId="{D736D319-22F6-4C6D-B68A-128E1A2F116E}" srcOrd="2" destOrd="0" presId="urn:microsoft.com/office/officeart/2008/layout/VerticalCurvedList"/>
    <dgm:cxn modelId="{BF74138D-B7BA-494D-BE99-916327581426}" type="presParOf" srcId="{D736D319-22F6-4C6D-B68A-128E1A2F116E}" destId="{13207E9E-9F88-47F1-940D-E04B66F0EE59}" srcOrd="0" destOrd="0" presId="urn:microsoft.com/office/officeart/2008/layout/VerticalCurvedList"/>
    <dgm:cxn modelId="{0B647496-FEAC-4999-922C-AA1E148ADE87}" type="presParOf" srcId="{83E55CC1-B4CF-4F53-BB07-CF336B555EB6}" destId="{D0F91A51-F10F-49CC-B9E4-4A131C51D005}" srcOrd="3" destOrd="0" presId="urn:microsoft.com/office/officeart/2008/layout/VerticalCurvedList"/>
    <dgm:cxn modelId="{8128EC4F-384D-4696-8859-E6A244ED19C1}" type="presParOf" srcId="{83E55CC1-B4CF-4F53-BB07-CF336B555EB6}" destId="{48D9E06C-5F8D-43CB-BC1B-8487336393E6}" srcOrd="4" destOrd="0" presId="urn:microsoft.com/office/officeart/2008/layout/VerticalCurvedList"/>
    <dgm:cxn modelId="{D09FAC1C-E7E7-4E07-98DA-9670A0967F2E}" type="presParOf" srcId="{48D9E06C-5F8D-43CB-BC1B-8487336393E6}" destId="{72F3EC76-C408-4474-B6AE-8849E5583766}" srcOrd="0" destOrd="0" presId="urn:microsoft.com/office/officeart/2008/layout/VerticalCurvedList"/>
    <dgm:cxn modelId="{1306D40C-A063-46AB-A82D-93718E4CAC46}" type="presParOf" srcId="{83E55CC1-B4CF-4F53-BB07-CF336B555EB6}" destId="{A3EC2549-6910-4CBE-8926-1467FD6CB39D}" srcOrd="5" destOrd="0" presId="urn:microsoft.com/office/officeart/2008/layout/VerticalCurvedList"/>
    <dgm:cxn modelId="{C41A984F-AE0F-4569-A82B-7432D88694D4}" type="presParOf" srcId="{83E55CC1-B4CF-4F53-BB07-CF336B555EB6}" destId="{CC511781-A8F2-4001-8C41-93F08686643C}" srcOrd="6" destOrd="0" presId="urn:microsoft.com/office/officeart/2008/layout/VerticalCurvedList"/>
    <dgm:cxn modelId="{6B54CAB1-57D9-4A7B-A852-E39BE75F08FE}" type="presParOf" srcId="{CC511781-A8F2-4001-8C41-93F08686643C}" destId="{FAD9A8DE-5410-4BE4-9CBE-7C8844860BE6}"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EAF0D2-5007-4CB2-A5C5-FA14479148B0}"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it-IT"/>
        </a:p>
      </dgm:t>
    </dgm:pt>
    <dgm:pt modelId="{604C25A0-7EAE-4210-B4B6-DE8B93FE7453}">
      <dgm:prSet/>
      <dgm:spPr/>
      <dgm:t>
        <a:bodyPr/>
        <a:lstStyle/>
        <a:p>
          <a:r>
            <a:rPr lang="it-IT" sz="3600" b="1" i="1" dirty="0"/>
            <a:t>Online</a:t>
          </a:r>
        </a:p>
      </dgm:t>
    </dgm:pt>
    <dgm:pt modelId="{6987FBE9-57C3-4B46-A731-73A14FBCBF1A}" type="parTrans" cxnId="{31DD9F9D-ED3C-421A-B315-AC24215054F5}">
      <dgm:prSet/>
      <dgm:spPr/>
      <dgm:t>
        <a:bodyPr/>
        <a:lstStyle/>
        <a:p>
          <a:endParaRPr lang="it-IT"/>
        </a:p>
      </dgm:t>
    </dgm:pt>
    <dgm:pt modelId="{EEA6267A-7DC3-4535-9012-A3986C6EB8BD}" type="sibTrans" cxnId="{31DD9F9D-ED3C-421A-B315-AC24215054F5}">
      <dgm:prSet/>
      <dgm:spPr/>
      <dgm:t>
        <a:bodyPr/>
        <a:lstStyle/>
        <a:p>
          <a:endParaRPr lang="it-IT"/>
        </a:p>
      </dgm:t>
    </dgm:pt>
    <dgm:pt modelId="{99DBBE98-0F73-4A2B-B832-FA1D2F3DBC6D}">
      <dgm:prSet custT="1"/>
      <dgm:spPr/>
      <dgm:t>
        <a:bodyPr/>
        <a:lstStyle/>
        <a:p>
          <a:r>
            <a:rPr lang="it-IT" sz="2000" dirty="0"/>
            <a:t>Azioni da seguire determinate in </a:t>
          </a:r>
          <a:r>
            <a:rPr lang="it-IT" sz="2000" b="1" dirty="0" err="1"/>
            <a:t>run</a:t>
          </a:r>
          <a:r>
            <a:rPr lang="it-IT" sz="2000" b="1" dirty="0"/>
            <a:t>-time</a:t>
          </a:r>
          <a:r>
            <a:rPr lang="it-IT" sz="2000" b="0" dirty="0"/>
            <a:t>, utilizzando</a:t>
          </a:r>
          <a:r>
            <a:rPr lang="it-IT" sz="2000" dirty="0"/>
            <a:t> sensori</a:t>
          </a:r>
          <a:endParaRPr lang="it-IT" sz="2000" b="1" dirty="0"/>
        </a:p>
      </dgm:t>
    </dgm:pt>
    <dgm:pt modelId="{C272E33F-B957-4120-835F-DE1ADE14E158}" type="parTrans" cxnId="{084406D8-3A98-46D0-8918-98C18E9DA504}">
      <dgm:prSet/>
      <dgm:spPr/>
      <dgm:t>
        <a:bodyPr/>
        <a:lstStyle/>
        <a:p>
          <a:endParaRPr lang="it-IT"/>
        </a:p>
      </dgm:t>
    </dgm:pt>
    <dgm:pt modelId="{EB741294-2436-490B-93CF-EB40A5F83E21}" type="sibTrans" cxnId="{084406D8-3A98-46D0-8918-98C18E9DA504}">
      <dgm:prSet/>
      <dgm:spPr/>
      <dgm:t>
        <a:bodyPr/>
        <a:lstStyle/>
        <a:p>
          <a:endParaRPr lang="it-IT"/>
        </a:p>
      </dgm:t>
    </dgm:pt>
    <dgm:pt modelId="{EF1F4FEC-D930-427C-92C6-355A10177B21}">
      <dgm:prSet custT="1"/>
      <dgm:spPr/>
      <dgm:t>
        <a:bodyPr/>
        <a:lstStyle/>
        <a:p>
          <a:r>
            <a:rPr lang="it-IT" sz="2000" b="1" dirty="0"/>
            <a:t>Real Time </a:t>
          </a:r>
          <a:r>
            <a:rPr lang="it-IT" sz="2000" b="1" dirty="0" err="1"/>
            <a:t>Strategies</a:t>
          </a:r>
          <a:endParaRPr lang="it-IT" sz="2000" b="1" dirty="0"/>
        </a:p>
      </dgm:t>
    </dgm:pt>
    <dgm:pt modelId="{C9FC7E21-E744-4B99-B71A-CC426D71F0A5}" type="parTrans" cxnId="{0F3043E5-32CE-4A7C-80D7-0A667084616C}">
      <dgm:prSet/>
      <dgm:spPr/>
      <dgm:t>
        <a:bodyPr/>
        <a:lstStyle/>
        <a:p>
          <a:endParaRPr lang="it-IT"/>
        </a:p>
      </dgm:t>
    </dgm:pt>
    <dgm:pt modelId="{FDEC7844-9834-4883-8776-26F87331E2E0}" type="sibTrans" cxnId="{0F3043E5-32CE-4A7C-80D7-0A667084616C}">
      <dgm:prSet/>
      <dgm:spPr/>
      <dgm:t>
        <a:bodyPr/>
        <a:lstStyle/>
        <a:p>
          <a:endParaRPr lang="it-IT"/>
        </a:p>
      </dgm:t>
    </dgm:pt>
    <dgm:pt modelId="{E9061BD7-B924-4DAF-AF6A-3686806041CD}">
      <dgm:prSet custT="1"/>
      <dgm:spPr/>
      <dgm:t>
        <a:bodyPr/>
        <a:lstStyle/>
        <a:p>
          <a:r>
            <a:rPr lang="it-IT" sz="3600" b="1" i="1" dirty="0"/>
            <a:t>Offline</a:t>
          </a:r>
        </a:p>
      </dgm:t>
    </dgm:pt>
    <dgm:pt modelId="{A803D554-A801-47F1-AB15-C6340979E228}" type="parTrans" cxnId="{D5916A2D-F840-49E5-B3D1-A9E9C871B8AB}">
      <dgm:prSet/>
      <dgm:spPr/>
      <dgm:t>
        <a:bodyPr/>
        <a:lstStyle/>
        <a:p>
          <a:endParaRPr lang="it-IT"/>
        </a:p>
      </dgm:t>
    </dgm:pt>
    <dgm:pt modelId="{9057D985-56EA-4828-A9D6-41FDF0BD39C5}" type="sibTrans" cxnId="{D5916A2D-F840-49E5-B3D1-A9E9C871B8AB}">
      <dgm:prSet/>
      <dgm:spPr/>
      <dgm:t>
        <a:bodyPr/>
        <a:lstStyle/>
        <a:p>
          <a:endParaRPr lang="it-IT"/>
        </a:p>
      </dgm:t>
    </dgm:pt>
    <dgm:pt modelId="{02320271-A106-4CA7-8175-F1A102190022}">
      <dgm:prSet custT="1"/>
      <dgm:spPr/>
      <dgm:t>
        <a:bodyPr/>
        <a:lstStyle/>
        <a:p>
          <a:pPr>
            <a:buFont typeface="Arial" panose="020B0604020202020204" pitchFamily="34" charset="0"/>
            <a:buChar char="•"/>
          </a:pPr>
          <a:r>
            <a:rPr lang="it-IT" sz="2000" dirty="0"/>
            <a:t>Si basano su informazioni </a:t>
          </a:r>
          <a:r>
            <a:rPr lang="it-IT" sz="2000" b="1" dirty="0"/>
            <a:t>statiche e aprioristiche</a:t>
          </a:r>
        </a:p>
      </dgm:t>
    </dgm:pt>
    <dgm:pt modelId="{ACD0E3C7-A96B-47A7-9454-5241A4CBC53B}" type="parTrans" cxnId="{8929D094-D35D-425D-88C6-619CDF1E8FDE}">
      <dgm:prSet/>
      <dgm:spPr/>
      <dgm:t>
        <a:bodyPr/>
        <a:lstStyle/>
        <a:p>
          <a:endParaRPr lang="it-IT"/>
        </a:p>
      </dgm:t>
    </dgm:pt>
    <dgm:pt modelId="{4A319B65-9F3C-41F6-B5E6-0FBF74FC0246}" type="sibTrans" cxnId="{8929D094-D35D-425D-88C6-619CDF1E8FDE}">
      <dgm:prSet/>
      <dgm:spPr/>
      <dgm:t>
        <a:bodyPr/>
        <a:lstStyle/>
        <a:p>
          <a:endParaRPr lang="it-IT"/>
        </a:p>
      </dgm:t>
    </dgm:pt>
    <dgm:pt modelId="{009F9582-5E43-44F8-BA67-C52AC809BD3E}">
      <dgm:prSet custT="1"/>
      <dgm:spPr/>
      <dgm:t>
        <a:bodyPr/>
        <a:lstStyle/>
        <a:p>
          <a:pPr>
            <a:buFont typeface="Arial" panose="020B0604020202020204" pitchFamily="34" charset="0"/>
            <a:buChar char="•"/>
          </a:pPr>
          <a:r>
            <a:rPr lang="it-IT" sz="2000" dirty="0"/>
            <a:t>Tutti i passi da svolgere calcolati </a:t>
          </a:r>
          <a:r>
            <a:rPr lang="it-IT" sz="2000" b="1" dirty="0"/>
            <a:t>prima dell’esecuzione</a:t>
          </a:r>
        </a:p>
      </dgm:t>
    </dgm:pt>
    <dgm:pt modelId="{528438E0-F218-4FC6-BD66-BD37ECA87C80}" type="parTrans" cxnId="{6CA476C6-39D9-4BDA-B6F2-D47E35C030D4}">
      <dgm:prSet/>
      <dgm:spPr/>
      <dgm:t>
        <a:bodyPr/>
        <a:lstStyle/>
        <a:p>
          <a:endParaRPr lang="it-IT"/>
        </a:p>
      </dgm:t>
    </dgm:pt>
    <dgm:pt modelId="{2853D979-86D4-4DEC-A763-56760F6E161B}" type="sibTrans" cxnId="{6CA476C6-39D9-4BDA-B6F2-D47E35C030D4}">
      <dgm:prSet/>
      <dgm:spPr/>
      <dgm:t>
        <a:bodyPr/>
        <a:lstStyle/>
        <a:p>
          <a:endParaRPr lang="it-IT"/>
        </a:p>
      </dgm:t>
    </dgm:pt>
    <dgm:pt modelId="{6679C651-2447-4DC2-911A-8A72EC564D25}">
      <dgm:prSet custT="1"/>
      <dgm:spPr/>
      <dgm:t>
        <a:bodyPr/>
        <a:lstStyle/>
        <a:p>
          <a:r>
            <a:rPr lang="it-IT" sz="2000" b="0" dirty="0"/>
            <a:t>Calcolo intervallato con esecuzione</a:t>
          </a:r>
        </a:p>
      </dgm:t>
    </dgm:pt>
    <dgm:pt modelId="{898B100A-BFCE-44E9-AB4E-9AAF83B8641A}" type="parTrans" cxnId="{90E6562A-9631-430B-92BB-F26FB0D1BE80}">
      <dgm:prSet/>
      <dgm:spPr/>
      <dgm:t>
        <a:bodyPr/>
        <a:lstStyle/>
        <a:p>
          <a:endParaRPr lang="it-IT"/>
        </a:p>
      </dgm:t>
    </dgm:pt>
    <dgm:pt modelId="{23FA7313-B9CC-4894-A278-9E45033755E5}" type="sibTrans" cxnId="{90E6562A-9631-430B-92BB-F26FB0D1BE80}">
      <dgm:prSet/>
      <dgm:spPr/>
      <dgm:t>
        <a:bodyPr/>
        <a:lstStyle/>
        <a:p>
          <a:endParaRPr lang="it-IT"/>
        </a:p>
      </dgm:t>
    </dgm:pt>
    <dgm:pt modelId="{428E4CED-0AFD-4718-9E79-52FDE1F499EB}" type="pres">
      <dgm:prSet presAssocID="{F9EAF0D2-5007-4CB2-A5C5-FA14479148B0}" presName="cycle" presStyleCnt="0">
        <dgm:presLayoutVars>
          <dgm:dir/>
          <dgm:resizeHandles val="exact"/>
        </dgm:presLayoutVars>
      </dgm:prSet>
      <dgm:spPr/>
    </dgm:pt>
    <dgm:pt modelId="{0BF7F68C-A735-4A95-818E-28F0747DA8C5}" type="pres">
      <dgm:prSet presAssocID="{E9061BD7-B924-4DAF-AF6A-3686806041CD}" presName="node" presStyleLbl="node1" presStyleIdx="0" presStyleCnt="2" custScaleY="125953">
        <dgm:presLayoutVars>
          <dgm:bulletEnabled val="1"/>
        </dgm:presLayoutVars>
      </dgm:prSet>
      <dgm:spPr>
        <a:prstGeom prst="roundRect">
          <a:avLst/>
        </a:prstGeom>
      </dgm:spPr>
    </dgm:pt>
    <dgm:pt modelId="{D94F9AB2-0997-4953-9B25-6719EFA28C30}" type="pres">
      <dgm:prSet presAssocID="{E9061BD7-B924-4DAF-AF6A-3686806041CD}" presName="spNode" presStyleCnt="0"/>
      <dgm:spPr/>
    </dgm:pt>
    <dgm:pt modelId="{3DB3ED48-BFC7-4B74-81EA-FB2E4409B77A}" type="pres">
      <dgm:prSet presAssocID="{9057D985-56EA-4828-A9D6-41FDF0BD39C5}" presName="sibTrans" presStyleLbl="sibTrans1D1" presStyleIdx="0" presStyleCnt="2"/>
      <dgm:spPr/>
    </dgm:pt>
    <dgm:pt modelId="{52AAA7B3-F25E-44F6-9875-32448FF061E0}" type="pres">
      <dgm:prSet presAssocID="{604C25A0-7EAE-4210-B4B6-DE8B93FE7453}" presName="node" presStyleLbl="node1" presStyleIdx="1" presStyleCnt="2" custScaleY="125952">
        <dgm:presLayoutVars>
          <dgm:bulletEnabled val="1"/>
        </dgm:presLayoutVars>
      </dgm:prSet>
      <dgm:spPr>
        <a:prstGeom prst="roundRect">
          <a:avLst/>
        </a:prstGeom>
      </dgm:spPr>
    </dgm:pt>
    <dgm:pt modelId="{7FB86E58-A8AA-477F-871E-A0FD54008205}" type="pres">
      <dgm:prSet presAssocID="{604C25A0-7EAE-4210-B4B6-DE8B93FE7453}" presName="spNode" presStyleCnt="0"/>
      <dgm:spPr/>
    </dgm:pt>
    <dgm:pt modelId="{0C65596A-AB61-418F-AEBA-6943FE290EC6}" type="pres">
      <dgm:prSet presAssocID="{EEA6267A-7DC3-4535-9012-A3986C6EB8BD}" presName="sibTrans" presStyleLbl="sibTrans1D1" presStyleIdx="1" presStyleCnt="2"/>
      <dgm:spPr/>
    </dgm:pt>
  </dgm:ptLst>
  <dgm:cxnLst>
    <dgm:cxn modelId="{90E6562A-9631-430B-92BB-F26FB0D1BE80}" srcId="{604C25A0-7EAE-4210-B4B6-DE8B93FE7453}" destId="{6679C651-2447-4DC2-911A-8A72EC564D25}" srcOrd="1" destOrd="0" parTransId="{898B100A-BFCE-44E9-AB4E-9AAF83B8641A}" sibTransId="{23FA7313-B9CC-4894-A278-9E45033755E5}"/>
    <dgm:cxn modelId="{D5916A2D-F840-49E5-B3D1-A9E9C871B8AB}" srcId="{F9EAF0D2-5007-4CB2-A5C5-FA14479148B0}" destId="{E9061BD7-B924-4DAF-AF6A-3686806041CD}" srcOrd="0" destOrd="0" parTransId="{A803D554-A801-47F1-AB15-C6340979E228}" sibTransId="{9057D985-56EA-4828-A9D6-41FDF0BD39C5}"/>
    <dgm:cxn modelId="{DF71DA5D-8342-432A-BD4F-174094ABED37}" type="presOf" srcId="{9057D985-56EA-4828-A9D6-41FDF0BD39C5}" destId="{3DB3ED48-BFC7-4B74-81EA-FB2E4409B77A}" srcOrd="0" destOrd="0" presId="urn:microsoft.com/office/officeart/2005/8/layout/cycle6"/>
    <dgm:cxn modelId="{85F64967-E34F-46F5-8933-23998E804E36}" type="presOf" srcId="{604C25A0-7EAE-4210-B4B6-DE8B93FE7453}" destId="{52AAA7B3-F25E-44F6-9875-32448FF061E0}" srcOrd="0" destOrd="0" presId="urn:microsoft.com/office/officeart/2005/8/layout/cycle6"/>
    <dgm:cxn modelId="{64CD434F-09C9-4B7B-AC91-2838AC17FC54}" type="presOf" srcId="{EEA6267A-7DC3-4535-9012-A3986C6EB8BD}" destId="{0C65596A-AB61-418F-AEBA-6943FE290EC6}" srcOrd="0" destOrd="0" presId="urn:microsoft.com/office/officeart/2005/8/layout/cycle6"/>
    <dgm:cxn modelId="{72C08894-8E19-4EA3-A583-331EFB83B595}" type="presOf" srcId="{EF1F4FEC-D930-427C-92C6-355A10177B21}" destId="{52AAA7B3-F25E-44F6-9875-32448FF061E0}" srcOrd="0" destOrd="3" presId="urn:microsoft.com/office/officeart/2005/8/layout/cycle6"/>
    <dgm:cxn modelId="{8929D094-D35D-425D-88C6-619CDF1E8FDE}" srcId="{E9061BD7-B924-4DAF-AF6A-3686806041CD}" destId="{02320271-A106-4CA7-8175-F1A102190022}" srcOrd="0" destOrd="0" parTransId="{ACD0E3C7-A96B-47A7-9454-5241A4CBC53B}" sibTransId="{4A319B65-9F3C-41F6-B5E6-0FBF74FC0246}"/>
    <dgm:cxn modelId="{31DD9F9D-ED3C-421A-B315-AC24215054F5}" srcId="{F9EAF0D2-5007-4CB2-A5C5-FA14479148B0}" destId="{604C25A0-7EAE-4210-B4B6-DE8B93FE7453}" srcOrd="1" destOrd="0" parTransId="{6987FBE9-57C3-4B46-A731-73A14FBCBF1A}" sibTransId="{EEA6267A-7DC3-4535-9012-A3986C6EB8BD}"/>
    <dgm:cxn modelId="{E0135AA1-8227-42BD-9305-418FAE94D3FE}" type="presOf" srcId="{99DBBE98-0F73-4A2B-B832-FA1D2F3DBC6D}" destId="{52AAA7B3-F25E-44F6-9875-32448FF061E0}" srcOrd="0" destOrd="1" presId="urn:microsoft.com/office/officeart/2005/8/layout/cycle6"/>
    <dgm:cxn modelId="{6C9F40B2-E7AB-49B2-8F48-4D540B6FF33F}" type="presOf" srcId="{02320271-A106-4CA7-8175-F1A102190022}" destId="{0BF7F68C-A735-4A95-818E-28F0747DA8C5}" srcOrd="0" destOrd="1" presId="urn:microsoft.com/office/officeart/2005/8/layout/cycle6"/>
    <dgm:cxn modelId="{30E8CCB2-09EC-42FB-96B0-7C8C09C713C1}" type="presOf" srcId="{009F9582-5E43-44F8-BA67-C52AC809BD3E}" destId="{0BF7F68C-A735-4A95-818E-28F0747DA8C5}" srcOrd="0" destOrd="2" presId="urn:microsoft.com/office/officeart/2005/8/layout/cycle6"/>
    <dgm:cxn modelId="{0B3876C6-F372-497B-BD01-9E744B0399BF}" type="presOf" srcId="{6679C651-2447-4DC2-911A-8A72EC564D25}" destId="{52AAA7B3-F25E-44F6-9875-32448FF061E0}" srcOrd="0" destOrd="2" presId="urn:microsoft.com/office/officeart/2005/8/layout/cycle6"/>
    <dgm:cxn modelId="{6CA476C6-39D9-4BDA-B6F2-D47E35C030D4}" srcId="{E9061BD7-B924-4DAF-AF6A-3686806041CD}" destId="{009F9582-5E43-44F8-BA67-C52AC809BD3E}" srcOrd="1" destOrd="0" parTransId="{528438E0-F218-4FC6-BD66-BD37ECA87C80}" sibTransId="{2853D979-86D4-4DEC-A763-56760F6E161B}"/>
    <dgm:cxn modelId="{084406D8-3A98-46D0-8918-98C18E9DA504}" srcId="{604C25A0-7EAE-4210-B4B6-DE8B93FE7453}" destId="{99DBBE98-0F73-4A2B-B832-FA1D2F3DBC6D}" srcOrd="0" destOrd="0" parTransId="{C272E33F-B957-4120-835F-DE1ADE14E158}" sibTransId="{EB741294-2436-490B-93CF-EB40A5F83E21}"/>
    <dgm:cxn modelId="{0F3043E5-32CE-4A7C-80D7-0A667084616C}" srcId="{604C25A0-7EAE-4210-B4B6-DE8B93FE7453}" destId="{EF1F4FEC-D930-427C-92C6-355A10177B21}" srcOrd="2" destOrd="0" parTransId="{C9FC7E21-E744-4B99-B71A-CC426D71F0A5}" sibTransId="{FDEC7844-9834-4883-8776-26F87331E2E0}"/>
    <dgm:cxn modelId="{688F2AF0-47E1-4EB0-9E0C-E18A7324AB5F}" type="presOf" srcId="{F9EAF0D2-5007-4CB2-A5C5-FA14479148B0}" destId="{428E4CED-0AFD-4718-9E79-52FDE1F499EB}" srcOrd="0" destOrd="0" presId="urn:microsoft.com/office/officeart/2005/8/layout/cycle6"/>
    <dgm:cxn modelId="{2BD0F5F2-2B24-425B-89D9-B92D5D151824}" type="presOf" srcId="{E9061BD7-B924-4DAF-AF6A-3686806041CD}" destId="{0BF7F68C-A735-4A95-818E-28F0747DA8C5}" srcOrd="0" destOrd="0" presId="urn:microsoft.com/office/officeart/2005/8/layout/cycle6"/>
    <dgm:cxn modelId="{DD249A51-D61B-4317-9263-E64FB9466967}" type="presParOf" srcId="{428E4CED-0AFD-4718-9E79-52FDE1F499EB}" destId="{0BF7F68C-A735-4A95-818E-28F0747DA8C5}" srcOrd="0" destOrd="0" presId="urn:microsoft.com/office/officeart/2005/8/layout/cycle6"/>
    <dgm:cxn modelId="{58BCF617-2B1A-4777-A369-75E4130D34DF}" type="presParOf" srcId="{428E4CED-0AFD-4718-9E79-52FDE1F499EB}" destId="{D94F9AB2-0997-4953-9B25-6719EFA28C30}" srcOrd="1" destOrd="0" presId="urn:microsoft.com/office/officeart/2005/8/layout/cycle6"/>
    <dgm:cxn modelId="{3A070F17-015E-40D5-91B2-C83BEC84ED50}" type="presParOf" srcId="{428E4CED-0AFD-4718-9E79-52FDE1F499EB}" destId="{3DB3ED48-BFC7-4B74-81EA-FB2E4409B77A}" srcOrd="2" destOrd="0" presId="urn:microsoft.com/office/officeart/2005/8/layout/cycle6"/>
    <dgm:cxn modelId="{22AC78CB-2F59-494A-8451-221BEF7678C7}" type="presParOf" srcId="{428E4CED-0AFD-4718-9E79-52FDE1F499EB}" destId="{52AAA7B3-F25E-44F6-9875-32448FF061E0}" srcOrd="3" destOrd="0" presId="urn:microsoft.com/office/officeart/2005/8/layout/cycle6"/>
    <dgm:cxn modelId="{42B8B275-1A8C-4FD6-A222-84A2724A7BE7}" type="presParOf" srcId="{428E4CED-0AFD-4718-9E79-52FDE1F499EB}" destId="{7FB86E58-A8AA-477F-871E-A0FD54008205}" srcOrd="4" destOrd="0" presId="urn:microsoft.com/office/officeart/2005/8/layout/cycle6"/>
    <dgm:cxn modelId="{33CB878F-8A34-4DEA-9D57-9014A9149CCF}" type="presParOf" srcId="{428E4CED-0AFD-4718-9E79-52FDE1F499EB}" destId="{0C65596A-AB61-418F-AEBA-6943FE290EC6}" srcOrd="5"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384767-C41E-4510-B2E0-804A1BC0A696}"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it-IT"/>
        </a:p>
      </dgm:t>
    </dgm:pt>
    <dgm:pt modelId="{C68E46FA-D263-4B5F-B9B9-EE9283C03D1B}">
      <dgm:prSet custT="1"/>
      <dgm:spPr/>
      <dgm:t>
        <a:bodyPr/>
        <a:lstStyle/>
        <a:p>
          <a:r>
            <a:rPr lang="it-IT" sz="400" u="none" dirty="0">
              <a:solidFill>
                <a:schemeClr val="accent1"/>
              </a:solidFill>
            </a:rPr>
            <a:t>V</a:t>
          </a:r>
        </a:p>
      </dgm:t>
    </dgm:pt>
    <dgm:pt modelId="{C077EE35-8C84-499F-BD4E-1B37426483E7}" type="parTrans" cxnId="{A9E3AF85-F327-4080-ABEC-DBBDF5B72497}">
      <dgm:prSet/>
      <dgm:spPr/>
      <dgm:t>
        <a:bodyPr/>
        <a:lstStyle/>
        <a:p>
          <a:endParaRPr lang="it-IT"/>
        </a:p>
      </dgm:t>
    </dgm:pt>
    <dgm:pt modelId="{B626B41E-AF64-4482-AA89-0D106E3ACB27}" type="sibTrans" cxnId="{A9E3AF85-F327-4080-ABEC-DBBDF5B72497}">
      <dgm:prSet>
        <dgm:style>
          <a:lnRef idx="2">
            <a:schemeClr val="accent2">
              <a:shade val="50000"/>
            </a:schemeClr>
          </a:lnRef>
          <a:fillRef idx="1">
            <a:schemeClr val="accent2"/>
          </a:fillRef>
          <a:effectRef idx="0">
            <a:schemeClr val="accent2"/>
          </a:effectRef>
          <a:fontRef idx="minor">
            <a:schemeClr val="lt1"/>
          </a:fontRef>
        </dgm:style>
      </dgm:prSet>
      <dgm:spPr/>
      <dgm:t>
        <a:bodyPr/>
        <a:lstStyle/>
        <a:p>
          <a:endParaRPr lang="it-IT"/>
        </a:p>
      </dgm:t>
    </dgm:pt>
    <dgm:pt modelId="{AD8158C7-F608-4DDD-8412-365EA2E2E30B}">
      <dgm:prSet custT="1"/>
      <dgm:spPr/>
      <dgm:t>
        <a:bodyPr/>
        <a:lstStyle/>
        <a:p>
          <a:r>
            <a:rPr lang="it-IT" sz="2100" b="1" dirty="0"/>
            <a:t>Irrealistiche assunzioni di conoscenza </a:t>
          </a:r>
          <a:r>
            <a:rPr lang="it-IT" sz="2100" dirty="0"/>
            <a:t>perfetta dell’area</a:t>
          </a:r>
        </a:p>
      </dgm:t>
    </dgm:pt>
    <dgm:pt modelId="{77BAF9E3-F6BD-4634-8BE3-480F4C931038}" type="parTrans" cxnId="{B80C1EEB-F4F3-4573-8DD9-492731DBAF2E}">
      <dgm:prSet/>
      <dgm:spPr/>
      <dgm:t>
        <a:bodyPr/>
        <a:lstStyle/>
        <a:p>
          <a:endParaRPr lang="it-IT"/>
        </a:p>
      </dgm:t>
    </dgm:pt>
    <dgm:pt modelId="{1A3D7000-ACB0-4253-8F93-F2273D48ECE7}" type="sibTrans" cxnId="{B80C1EEB-F4F3-4573-8DD9-492731DBAF2E}">
      <dgm:prSet/>
      <dgm:spPr/>
      <dgm:t>
        <a:bodyPr/>
        <a:lstStyle/>
        <a:p>
          <a:endParaRPr lang="it-IT"/>
        </a:p>
      </dgm:t>
    </dgm:pt>
    <dgm:pt modelId="{447FC109-8691-488E-9EE0-0723A7CDE3C8}">
      <dgm:prSet custT="1"/>
      <dgm:spPr/>
      <dgm:t>
        <a:bodyPr/>
        <a:lstStyle/>
        <a:p>
          <a:r>
            <a:rPr lang="it-IT" sz="2100" dirty="0" err="1"/>
            <a:t>Computazionalmente</a:t>
          </a:r>
          <a:r>
            <a:rPr lang="it-IT" sz="2100" dirty="0"/>
            <a:t> più </a:t>
          </a:r>
          <a:r>
            <a:rPr lang="it-IT" sz="2100" b="1" dirty="0"/>
            <a:t>costosi</a:t>
          </a:r>
        </a:p>
      </dgm:t>
    </dgm:pt>
    <dgm:pt modelId="{E8638FC2-AF9F-4DC8-BB58-75DB3CD4DDC4}" type="parTrans" cxnId="{ADBA1DEB-FDF3-433F-9156-78E08D187430}">
      <dgm:prSet/>
      <dgm:spPr/>
      <dgm:t>
        <a:bodyPr/>
        <a:lstStyle/>
        <a:p>
          <a:endParaRPr lang="it-IT"/>
        </a:p>
      </dgm:t>
    </dgm:pt>
    <dgm:pt modelId="{426BFE7B-A6CB-4747-B371-8DB9D7DC2279}" type="sibTrans" cxnId="{ADBA1DEB-FDF3-433F-9156-78E08D187430}">
      <dgm:prSet/>
      <dgm:spPr/>
      <dgm:t>
        <a:bodyPr/>
        <a:lstStyle/>
        <a:p>
          <a:endParaRPr lang="it-IT"/>
        </a:p>
      </dgm:t>
    </dgm:pt>
    <dgm:pt modelId="{3476B133-EB41-48BC-A14D-2F26F21B0C4C}">
      <dgm:prSet custT="1"/>
      <dgm:spPr/>
      <dgm:t>
        <a:bodyPr/>
        <a:lstStyle/>
        <a:p>
          <a:r>
            <a:rPr lang="it-IT" sz="2100" b="1" dirty="0"/>
            <a:t>Nessuna tolleranza a guasti</a:t>
          </a:r>
          <a:r>
            <a:rPr lang="it-IT" sz="2100" dirty="0"/>
            <a:t>, </a:t>
          </a:r>
          <a:r>
            <a:rPr lang="it-IT" sz="2100" dirty="0" err="1"/>
            <a:t>failure</a:t>
          </a:r>
          <a:r>
            <a:rPr lang="it-IT" sz="2100" dirty="0"/>
            <a:t> ed eventi imprevedibili</a:t>
          </a:r>
        </a:p>
      </dgm:t>
    </dgm:pt>
    <dgm:pt modelId="{3F4EA308-BEC6-4542-B89B-D842F6C394D2}" type="parTrans" cxnId="{33F23D69-5CEF-4675-BB46-A89D7C76D6AB}">
      <dgm:prSet/>
      <dgm:spPr/>
      <dgm:t>
        <a:bodyPr/>
        <a:lstStyle/>
        <a:p>
          <a:endParaRPr lang="it-IT"/>
        </a:p>
      </dgm:t>
    </dgm:pt>
    <dgm:pt modelId="{69228C87-7D4E-43BF-BF70-3FD754760836}" type="sibTrans" cxnId="{33F23D69-5CEF-4675-BB46-A89D7C76D6AB}">
      <dgm:prSet/>
      <dgm:spPr/>
      <dgm:t>
        <a:bodyPr/>
        <a:lstStyle/>
        <a:p>
          <a:endParaRPr lang="it-IT"/>
        </a:p>
      </dgm:t>
    </dgm:pt>
    <dgm:pt modelId="{38E08A6C-E46F-421F-A66E-84682BC84736}">
      <dgm:prSet custT="1"/>
      <dgm:spPr/>
      <dgm:t>
        <a:bodyPr/>
        <a:lstStyle/>
        <a:p>
          <a:r>
            <a:rPr lang="it-IT" sz="2100" b="1" dirty="0"/>
            <a:t>Dipendono troppo dai singoli agenti</a:t>
          </a:r>
        </a:p>
      </dgm:t>
    </dgm:pt>
    <dgm:pt modelId="{F9EB3F34-BEC4-4625-94AA-DC952287DF46}" type="parTrans" cxnId="{C631AD53-BF0D-464D-AC93-FA1EF28F98AD}">
      <dgm:prSet/>
      <dgm:spPr/>
      <dgm:t>
        <a:bodyPr/>
        <a:lstStyle/>
        <a:p>
          <a:endParaRPr lang="it-IT"/>
        </a:p>
      </dgm:t>
    </dgm:pt>
    <dgm:pt modelId="{8B33E35C-2AA1-4A37-94AC-4FD20ECFFF63}" type="sibTrans" cxnId="{C631AD53-BF0D-464D-AC93-FA1EF28F98AD}">
      <dgm:prSet/>
      <dgm:spPr/>
      <dgm:t>
        <a:bodyPr/>
        <a:lstStyle/>
        <a:p>
          <a:endParaRPr lang="it-IT"/>
        </a:p>
      </dgm:t>
    </dgm:pt>
    <dgm:pt modelId="{F7A4E067-4ADE-43FF-A757-FBD4D6F09259}">
      <dgm:prSet custT="1"/>
      <dgm:spPr/>
      <dgm:t>
        <a:bodyPr/>
        <a:lstStyle/>
        <a:p>
          <a:r>
            <a:rPr lang="it-IT" sz="2400" b="1" i="1" u="sng" dirty="0"/>
            <a:t>Problemi metodi online:</a:t>
          </a:r>
        </a:p>
      </dgm:t>
    </dgm:pt>
    <dgm:pt modelId="{EBA78D3B-CF65-4C5A-BBAD-53E928958240}" type="parTrans" cxnId="{04215376-2DA0-471C-90A2-F55F8FE66012}">
      <dgm:prSet/>
      <dgm:spPr/>
      <dgm:t>
        <a:bodyPr/>
        <a:lstStyle/>
        <a:p>
          <a:endParaRPr lang="it-IT"/>
        </a:p>
      </dgm:t>
    </dgm:pt>
    <dgm:pt modelId="{2E7E3D63-F7C9-466A-9512-0653CC437387}" type="sibTrans" cxnId="{04215376-2DA0-471C-90A2-F55F8FE66012}">
      <dgm:prSet/>
      <dgm:spPr/>
      <dgm:t>
        <a:bodyPr/>
        <a:lstStyle/>
        <a:p>
          <a:endParaRPr lang="it-IT"/>
        </a:p>
      </dgm:t>
    </dgm:pt>
    <dgm:pt modelId="{294F4A83-7768-469A-A94C-B876FBB6F1CA}">
      <dgm:prSet custT="1"/>
      <dgm:spPr/>
      <dgm:t>
        <a:bodyPr/>
        <a:lstStyle/>
        <a:p>
          <a:r>
            <a:rPr lang="it-IT" sz="2100" b="1" dirty="0"/>
            <a:t>Necessaria la comunicazione tra i droni</a:t>
          </a:r>
          <a:r>
            <a:rPr lang="it-IT" sz="2100" dirty="0"/>
            <a:t> per scambio informazioni sui nodi</a:t>
          </a:r>
        </a:p>
      </dgm:t>
    </dgm:pt>
    <dgm:pt modelId="{073EFFE6-83AA-4C2D-9508-AAE28311F296}" type="parTrans" cxnId="{28E6F3DE-6646-4BFD-93D7-1E162DE9323A}">
      <dgm:prSet/>
      <dgm:spPr/>
      <dgm:t>
        <a:bodyPr/>
        <a:lstStyle/>
        <a:p>
          <a:endParaRPr lang="it-IT"/>
        </a:p>
      </dgm:t>
    </dgm:pt>
    <dgm:pt modelId="{9EDE295C-886F-4EC3-B04C-B35AC0EF45BA}" type="sibTrans" cxnId="{28E6F3DE-6646-4BFD-93D7-1E162DE9323A}">
      <dgm:prSet/>
      <dgm:spPr/>
      <dgm:t>
        <a:bodyPr/>
        <a:lstStyle/>
        <a:p>
          <a:endParaRPr lang="it-IT"/>
        </a:p>
      </dgm:t>
    </dgm:pt>
    <dgm:pt modelId="{5A37D5B0-6EF6-46B0-89D4-78A08E1B5D04}">
      <dgm:prSet/>
      <dgm:spPr/>
      <dgm:t>
        <a:bodyPr/>
        <a:lstStyle/>
        <a:p>
          <a:r>
            <a:rPr lang="it-IT" dirty="0"/>
            <a:t>Scelta: </a:t>
          </a:r>
          <a:r>
            <a:rPr lang="it-IT" b="1" dirty="0"/>
            <a:t>metodi online</a:t>
          </a:r>
        </a:p>
      </dgm:t>
    </dgm:pt>
    <dgm:pt modelId="{1F388623-63AA-4960-8DB6-14E9719D0536}" type="parTrans" cxnId="{A1D88086-0FB4-4429-8AE7-0F229FDA5DAC}">
      <dgm:prSet/>
      <dgm:spPr/>
      <dgm:t>
        <a:bodyPr/>
        <a:lstStyle/>
        <a:p>
          <a:endParaRPr lang="it-IT"/>
        </a:p>
      </dgm:t>
    </dgm:pt>
    <dgm:pt modelId="{AB6A32CA-6CDB-4655-842A-255109FFD02D}" type="sibTrans" cxnId="{A1D88086-0FB4-4429-8AE7-0F229FDA5DAC}">
      <dgm:prSet/>
      <dgm:spPr/>
      <dgm:t>
        <a:bodyPr/>
        <a:lstStyle/>
        <a:p>
          <a:endParaRPr lang="it-IT"/>
        </a:p>
      </dgm:t>
    </dgm:pt>
    <dgm:pt modelId="{099577D7-FE35-4C53-84FC-05D88429CA72}">
      <dgm:prSet custT="1"/>
      <dgm:spPr/>
      <dgm:t>
        <a:bodyPr/>
        <a:lstStyle/>
        <a:p>
          <a:r>
            <a:rPr lang="it-IT" sz="2400" b="1" i="1" u="sng" dirty="0"/>
            <a:t>Problemi metodi offline:</a:t>
          </a:r>
        </a:p>
      </dgm:t>
    </dgm:pt>
    <dgm:pt modelId="{F6CC3305-0B15-4084-9056-EA2F6BA4A98C}" type="parTrans" cxnId="{8D2131BA-4430-4DEA-AC7A-C1591E95DF16}">
      <dgm:prSet/>
      <dgm:spPr/>
      <dgm:t>
        <a:bodyPr/>
        <a:lstStyle/>
        <a:p>
          <a:endParaRPr lang="it-IT"/>
        </a:p>
      </dgm:t>
    </dgm:pt>
    <dgm:pt modelId="{715A68B7-BD50-4460-9DA9-142B406E4B0B}" type="sibTrans" cxnId="{8D2131BA-4430-4DEA-AC7A-C1591E95DF16}">
      <dgm:prSet/>
      <dgm:spPr/>
      <dgm:t>
        <a:bodyPr/>
        <a:lstStyle/>
        <a:p>
          <a:endParaRPr lang="it-IT"/>
        </a:p>
      </dgm:t>
    </dgm:pt>
    <dgm:pt modelId="{FDD16F3F-7DC3-4BD3-9453-1EFB6B1D0A62}" type="pres">
      <dgm:prSet presAssocID="{15384767-C41E-4510-B2E0-804A1BC0A696}" presName="diagram" presStyleCnt="0">
        <dgm:presLayoutVars>
          <dgm:dir/>
          <dgm:resizeHandles val="exact"/>
        </dgm:presLayoutVars>
      </dgm:prSet>
      <dgm:spPr/>
    </dgm:pt>
    <dgm:pt modelId="{B75969DD-25AE-4A4F-875E-F63E2D752313}" type="pres">
      <dgm:prSet presAssocID="{C68E46FA-D263-4B5F-B9B9-EE9283C03D1B}" presName="node" presStyleLbl="node1" presStyleIdx="0" presStyleCnt="2" custScaleX="143143" custScaleY="277076">
        <dgm:presLayoutVars>
          <dgm:bulletEnabled val="1"/>
        </dgm:presLayoutVars>
      </dgm:prSet>
      <dgm:spPr>
        <a:prstGeom prst="rect">
          <a:avLst/>
        </a:prstGeom>
      </dgm:spPr>
    </dgm:pt>
    <dgm:pt modelId="{B7EFCF03-07DE-4A2D-AE70-B7903DB244B8}" type="pres">
      <dgm:prSet presAssocID="{B626B41E-AF64-4482-AA89-0D106E3ACB27}" presName="sibTrans" presStyleLbl="sibTrans2D1" presStyleIdx="0" presStyleCnt="1"/>
      <dgm:spPr/>
    </dgm:pt>
    <dgm:pt modelId="{E54B60EE-DC41-4090-8019-E4D070034C20}" type="pres">
      <dgm:prSet presAssocID="{B626B41E-AF64-4482-AA89-0D106E3ACB27}" presName="connectorText" presStyleLbl="sibTrans2D1" presStyleIdx="0" presStyleCnt="1"/>
      <dgm:spPr/>
    </dgm:pt>
    <dgm:pt modelId="{7F1B99CB-6301-4211-9F08-0ACA7AAA664A}" type="pres">
      <dgm:prSet presAssocID="{5A37D5B0-6EF6-46B0-89D4-78A08E1B5D04}" presName="node" presStyleLbl="node1" presStyleIdx="1" presStyleCnt="2">
        <dgm:presLayoutVars>
          <dgm:bulletEnabled val="1"/>
        </dgm:presLayoutVars>
      </dgm:prSet>
      <dgm:spPr>
        <a:prstGeom prst="rect">
          <a:avLst/>
        </a:prstGeom>
      </dgm:spPr>
    </dgm:pt>
  </dgm:ptLst>
  <dgm:cxnLst>
    <dgm:cxn modelId="{D9F6D640-2485-4EE7-9281-657FA057B9E1}" type="presOf" srcId="{F7A4E067-4ADE-43FF-A757-FBD4D6F09259}" destId="{B75969DD-25AE-4A4F-875E-F63E2D752313}" srcOrd="0" destOrd="6" presId="urn:microsoft.com/office/officeart/2005/8/layout/process5"/>
    <dgm:cxn modelId="{70B63F5F-4399-4356-A1A5-A14C739A4FC3}" type="presOf" srcId="{3476B133-EB41-48BC-A14D-2F26F21B0C4C}" destId="{B75969DD-25AE-4A4F-875E-F63E2D752313}" srcOrd="0" destOrd="4" presId="urn:microsoft.com/office/officeart/2005/8/layout/process5"/>
    <dgm:cxn modelId="{33F23D69-5CEF-4675-BB46-A89D7C76D6AB}" srcId="{099577D7-FE35-4C53-84FC-05D88429CA72}" destId="{3476B133-EB41-48BC-A14D-2F26F21B0C4C}" srcOrd="2" destOrd="0" parTransId="{3F4EA308-BEC6-4542-B89B-D842F6C394D2}" sibTransId="{69228C87-7D4E-43BF-BF70-3FD754760836}"/>
    <dgm:cxn modelId="{33580F6C-60E1-4D7E-9ACF-23C63A7E58C6}" type="presOf" srcId="{294F4A83-7768-469A-A94C-B876FBB6F1CA}" destId="{B75969DD-25AE-4A4F-875E-F63E2D752313}" srcOrd="0" destOrd="7" presId="urn:microsoft.com/office/officeart/2005/8/layout/process5"/>
    <dgm:cxn modelId="{94B6EE4E-8CF9-4875-80A9-3FF814E81F1E}" type="presOf" srcId="{099577D7-FE35-4C53-84FC-05D88429CA72}" destId="{B75969DD-25AE-4A4F-875E-F63E2D752313}" srcOrd="0" destOrd="1" presId="urn:microsoft.com/office/officeart/2005/8/layout/process5"/>
    <dgm:cxn modelId="{C631AD53-BF0D-464D-AC93-FA1EF28F98AD}" srcId="{099577D7-FE35-4C53-84FC-05D88429CA72}" destId="{38E08A6C-E46F-421F-A66E-84682BC84736}" srcOrd="3" destOrd="0" parTransId="{F9EB3F34-BEC4-4625-94AA-DC952287DF46}" sibTransId="{8B33E35C-2AA1-4A37-94AC-4FD20ECFFF63}"/>
    <dgm:cxn modelId="{04215376-2DA0-471C-90A2-F55F8FE66012}" srcId="{C68E46FA-D263-4B5F-B9B9-EE9283C03D1B}" destId="{F7A4E067-4ADE-43FF-A757-FBD4D6F09259}" srcOrd="1" destOrd="0" parTransId="{EBA78D3B-CF65-4C5A-BBAD-53E928958240}" sibTransId="{2E7E3D63-F7C9-466A-9512-0653CC437387}"/>
    <dgm:cxn modelId="{01C4E379-5C33-46AF-9A3E-37B301ADC259}" type="presOf" srcId="{B626B41E-AF64-4482-AA89-0D106E3ACB27}" destId="{E54B60EE-DC41-4090-8019-E4D070034C20}" srcOrd="1" destOrd="0" presId="urn:microsoft.com/office/officeart/2005/8/layout/process5"/>
    <dgm:cxn modelId="{A9E3AF85-F327-4080-ABEC-DBBDF5B72497}" srcId="{15384767-C41E-4510-B2E0-804A1BC0A696}" destId="{C68E46FA-D263-4B5F-B9B9-EE9283C03D1B}" srcOrd="0" destOrd="0" parTransId="{C077EE35-8C84-499F-BD4E-1B37426483E7}" sibTransId="{B626B41E-AF64-4482-AA89-0D106E3ACB27}"/>
    <dgm:cxn modelId="{A1D88086-0FB4-4429-8AE7-0F229FDA5DAC}" srcId="{15384767-C41E-4510-B2E0-804A1BC0A696}" destId="{5A37D5B0-6EF6-46B0-89D4-78A08E1B5D04}" srcOrd="1" destOrd="0" parTransId="{1F388623-63AA-4960-8DB6-14E9719D0536}" sibTransId="{AB6A32CA-6CDB-4655-842A-255109FFD02D}"/>
    <dgm:cxn modelId="{87059393-FD45-4535-914B-BFDFFF331773}" type="presOf" srcId="{AD8158C7-F608-4DDD-8412-365EA2E2E30B}" destId="{B75969DD-25AE-4A4F-875E-F63E2D752313}" srcOrd="0" destOrd="2" presId="urn:microsoft.com/office/officeart/2005/8/layout/process5"/>
    <dgm:cxn modelId="{6E808D96-B246-4FE0-9521-4AB4FF34F3FE}" type="presOf" srcId="{5A37D5B0-6EF6-46B0-89D4-78A08E1B5D04}" destId="{7F1B99CB-6301-4211-9F08-0ACA7AAA664A}" srcOrd="0" destOrd="0" presId="urn:microsoft.com/office/officeart/2005/8/layout/process5"/>
    <dgm:cxn modelId="{56C8B5A2-EE39-4F7A-A3D5-EA34CB14B201}" type="presOf" srcId="{447FC109-8691-488E-9EE0-0723A7CDE3C8}" destId="{B75969DD-25AE-4A4F-875E-F63E2D752313}" srcOrd="0" destOrd="3" presId="urn:microsoft.com/office/officeart/2005/8/layout/process5"/>
    <dgm:cxn modelId="{B7FEF3AE-57E1-4232-A9C1-635E05E6C560}" type="presOf" srcId="{15384767-C41E-4510-B2E0-804A1BC0A696}" destId="{FDD16F3F-7DC3-4BD3-9453-1EFB6B1D0A62}" srcOrd="0" destOrd="0" presId="urn:microsoft.com/office/officeart/2005/8/layout/process5"/>
    <dgm:cxn modelId="{924A14AF-1AEB-4D94-A2CE-55E3FC957BFE}" type="presOf" srcId="{B626B41E-AF64-4482-AA89-0D106E3ACB27}" destId="{B7EFCF03-07DE-4A2D-AE70-B7903DB244B8}" srcOrd="0" destOrd="0" presId="urn:microsoft.com/office/officeart/2005/8/layout/process5"/>
    <dgm:cxn modelId="{8D2131BA-4430-4DEA-AC7A-C1591E95DF16}" srcId="{C68E46FA-D263-4B5F-B9B9-EE9283C03D1B}" destId="{099577D7-FE35-4C53-84FC-05D88429CA72}" srcOrd="0" destOrd="0" parTransId="{F6CC3305-0B15-4084-9056-EA2F6BA4A98C}" sibTransId="{715A68B7-BD50-4460-9DA9-142B406E4B0B}"/>
    <dgm:cxn modelId="{71A10DCB-9FD1-477B-A8F0-2D6F3FBE5EB7}" type="presOf" srcId="{C68E46FA-D263-4B5F-B9B9-EE9283C03D1B}" destId="{B75969DD-25AE-4A4F-875E-F63E2D752313}" srcOrd="0" destOrd="0" presId="urn:microsoft.com/office/officeart/2005/8/layout/process5"/>
    <dgm:cxn modelId="{28E6F3DE-6646-4BFD-93D7-1E162DE9323A}" srcId="{F7A4E067-4ADE-43FF-A757-FBD4D6F09259}" destId="{294F4A83-7768-469A-A94C-B876FBB6F1CA}" srcOrd="0" destOrd="0" parTransId="{073EFFE6-83AA-4C2D-9508-AAE28311F296}" sibTransId="{9EDE295C-886F-4EC3-B04C-B35AC0EF45BA}"/>
    <dgm:cxn modelId="{ADBA1DEB-FDF3-433F-9156-78E08D187430}" srcId="{099577D7-FE35-4C53-84FC-05D88429CA72}" destId="{447FC109-8691-488E-9EE0-0723A7CDE3C8}" srcOrd="1" destOrd="0" parTransId="{E8638FC2-AF9F-4DC8-BB58-75DB3CD4DDC4}" sibTransId="{426BFE7B-A6CB-4747-B371-8DB9D7DC2279}"/>
    <dgm:cxn modelId="{B80C1EEB-F4F3-4573-8DD9-492731DBAF2E}" srcId="{099577D7-FE35-4C53-84FC-05D88429CA72}" destId="{AD8158C7-F608-4DDD-8412-365EA2E2E30B}" srcOrd="0" destOrd="0" parTransId="{77BAF9E3-F6BD-4634-8BE3-480F4C931038}" sibTransId="{1A3D7000-ACB0-4253-8F93-F2273D48ECE7}"/>
    <dgm:cxn modelId="{7975EFFB-36D0-4547-B7FB-E0E22C5060FD}" type="presOf" srcId="{38E08A6C-E46F-421F-A66E-84682BC84736}" destId="{B75969DD-25AE-4A4F-875E-F63E2D752313}" srcOrd="0" destOrd="5" presId="urn:microsoft.com/office/officeart/2005/8/layout/process5"/>
    <dgm:cxn modelId="{53C6109F-1DDE-408E-B4E4-E0CFEA16DB70}" type="presParOf" srcId="{FDD16F3F-7DC3-4BD3-9453-1EFB6B1D0A62}" destId="{B75969DD-25AE-4A4F-875E-F63E2D752313}" srcOrd="0" destOrd="0" presId="urn:microsoft.com/office/officeart/2005/8/layout/process5"/>
    <dgm:cxn modelId="{96852EE0-F413-45F7-A271-0ACD9B7D8C48}" type="presParOf" srcId="{FDD16F3F-7DC3-4BD3-9453-1EFB6B1D0A62}" destId="{B7EFCF03-07DE-4A2D-AE70-B7903DB244B8}" srcOrd="1" destOrd="0" presId="urn:microsoft.com/office/officeart/2005/8/layout/process5"/>
    <dgm:cxn modelId="{5841DF62-BCA4-4122-BBC5-B70733F9A0C0}" type="presParOf" srcId="{B7EFCF03-07DE-4A2D-AE70-B7903DB244B8}" destId="{E54B60EE-DC41-4090-8019-E4D070034C20}" srcOrd="0" destOrd="0" presId="urn:microsoft.com/office/officeart/2005/8/layout/process5"/>
    <dgm:cxn modelId="{880D4D90-9574-4258-8343-EB7C3994FA1C}" type="presParOf" srcId="{FDD16F3F-7DC3-4BD3-9453-1EFB6B1D0A62}" destId="{7F1B99CB-6301-4211-9F08-0ACA7AAA664A}" srcOrd="2"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2C5D524-1AE8-4B1B-A252-3E508EF86836}"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it-IT"/>
        </a:p>
      </dgm:t>
    </dgm:pt>
    <dgm:pt modelId="{AF7D83F7-6547-4B95-86E8-6B64EF6C7DFB}">
      <dgm:prSet custT="1"/>
      <dgm:spPr/>
      <dgm:t>
        <a:bodyPr/>
        <a:lstStyle/>
        <a:p>
          <a:r>
            <a:rPr lang="it-IT" sz="2100" dirty="0">
              <a:solidFill>
                <a:schemeClr val="accent1">
                  <a:lumMod val="75000"/>
                </a:schemeClr>
              </a:solidFill>
              <a:latin typeface="Corbel" panose="020B0503020204020204" pitchFamily="34" charset="0"/>
            </a:rPr>
            <a:t>•</a:t>
          </a:r>
          <a:r>
            <a:rPr lang="it-IT" sz="2100" dirty="0">
              <a:latin typeface="Corbel" panose="020B0503020204020204" pitchFamily="34" charset="0"/>
            </a:rPr>
            <a:t> </a:t>
          </a:r>
          <a:r>
            <a:rPr lang="it-IT" sz="2100" b="1" dirty="0"/>
            <a:t>LRTA* </a:t>
          </a:r>
          <a:r>
            <a:rPr lang="it-IT" sz="1100" b="1" dirty="0"/>
            <a:t>(Learning Real-Time A*) </a:t>
          </a:r>
          <a:br>
            <a:rPr lang="it-IT" sz="1800" b="1" dirty="0"/>
          </a:br>
          <a:r>
            <a:rPr lang="it-IT" sz="2100" b="1" dirty="0">
              <a:solidFill>
                <a:schemeClr val="accent1">
                  <a:lumMod val="75000"/>
                </a:schemeClr>
              </a:solidFill>
              <a:latin typeface="Corbel" panose="020B0503020204020204" pitchFamily="34" charset="0"/>
            </a:rPr>
            <a:t>•</a:t>
          </a:r>
          <a:r>
            <a:rPr lang="it-IT" sz="2100" b="1" dirty="0">
              <a:latin typeface="Corbel" panose="020B0503020204020204" pitchFamily="34" charset="0"/>
            </a:rPr>
            <a:t> </a:t>
          </a:r>
          <a:r>
            <a:rPr lang="it-IT" sz="2100" b="1" dirty="0"/>
            <a:t>Edge </a:t>
          </a:r>
          <a:r>
            <a:rPr lang="it-IT" sz="2100" b="1" dirty="0" err="1"/>
            <a:t>Counting</a:t>
          </a:r>
          <a:br>
            <a:rPr lang="it-IT" sz="2100" b="1" dirty="0"/>
          </a:br>
          <a:r>
            <a:rPr lang="it-IT" sz="2100" b="1" dirty="0">
              <a:solidFill>
                <a:schemeClr val="accent1">
                  <a:lumMod val="75000"/>
                </a:schemeClr>
              </a:solidFill>
              <a:latin typeface="Corbel" panose="020B0503020204020204" pitchFamily="34" charset="0"/>
            </a:rPr>
            <a:t>•</a:t>
          </a:r>
          <a:r>
            <a:rPr lang="it-IT" sz="2100" b="1" dirty="0">
              <a:latin typeface="Corbel" panose="020B0503020204020204" pitchFamily="34" charset="0"/>
            </a:rPr>
            <a:t> </a:t>
          </a:r>
          <a:r>
            <a:rPr lang="it-IT" sz="2100" b="1" dirty="0"/>
            <a:t>PATROLGRAPH*</a:t>
          </a:r>
          <a:br>
            <a:rPr lang="it-IT" sz="2100" b="1" dirty="0"/>
          </a:br>
          <a:r>
            <a:rPr lang="it-IT" sz="2100" b="1" dirty="0">
              <a:solidFill>
                <a:schemeClr val="accent1">
                  <a:lumMod val="75000"/>
                </a:schemeClr>
              </a:solidFill>
              <a:latin typeface="Corbel" panose="020B0503020204020204" pitchFamily="34" charset="0"/>
            </a:rPr>
            <a:t>•</a:t>
          </a:r>
          <a:r>
            <a:rPr lang="it-IT" sz="2100" b="1" dirty="0">
              <a:latin typeface="Corbel" panose="020B0503020204020204" pitchFamily="34" charset="0"/>
            </a:rPr>
            <a:t> </a:t>
          </a:r>
          <a:r>
            <a:rPr lang="it-IT" sz="2100" b="1" dirty="0" err="1"/>
            <a:t>Node</a:t>
          </a:r>
          <a:r>
            <a:rPr lang="it-IT" sz="2100" b="1" dirty="0"/>
            <a:t> </a:t>
          </a:r>
          <a:r>
            <a:rPr lang="it-IT" sz="2100" b="1" dirty="0" err="1"/>
            <a:t>Count</a:t>
          </a:r>
          <a:endParaRPr lang="it-IT" sz="2100" b="1" dirty="0"/>
        </a:p>
      </dgm:t>
    </dgm:pt>
    <dgm:pt modelId="{3DCE5824-A483-44D2-B46A-5EDA540AC11E}" type="parTrans" cxnId="{6349C602-DA43-4F9E-94F0-7F67313004F0}">
      <dgm:prSet/>
      <dgm:spPr/>
      <dgm:t>
        <a:bodyPr/>
        <a:lstStyle/>
        <a:p>
          <a:endParaRPr lang="it-IT"/>
        </a:p>
      </dgm:t>
    </dgm:pt>
    <dgm:pt modelId="{8E386BDB-4D26-418A-9DF5-CB5784368BE8}" type="sibTrans" cxnId="{6349C602-DA43-4F9E-94F0-7F67313004F0}">
      <dgm:prSet/>
      <dgm:spPr/>
      <dgm:t>
        <a:bodyPr/>
        <a:lstStyle/>
        <a:p>
          <a:endParaRPr lang="it-IT"/>
        </a:p>
      </dgm:t>
    </dgm:pt>
    <dgm:pt modelId="{A21BEA54-E6BC-41B9-A15A-447D203282DC}">
      <dgm:prSet custT="1"/>
      <dgm:spPr/>
      <dgm:t>
        <a:bodyPr/>
        <a:lstStyle/>
        <a:p>
          <a:r>
            <a:rPr lang="it-IT" sz="4000" b="1" dirty="0" err="1"/>
            <a:t>Node</a:t>
          </a:r>
          <a:r>
            <a:rPr lang="it-IT" sz="4000" b="1" dirty="0"/>
            <a:t> </a:t>
          </a:r>
          <a:r>
            <a:rPr lang="it-IT" sz="4000" b="1" dirty="0" err="1"/>
            <a:t>Count</a:t>
          </a:r>
          <a:endParaRPr lang="it-IT" sz="4000" b="1" dirty="0"/>
        </a:p>
      </dgm:t>
    </dgm:pt>
    <dgm:pt modelId="{2EFCC841-2A0C-4EFC-8E33-2DEBC6BBC7E8}" type="parTrans" cxnId="{1F3F7467-B1CF-41D7-BF59-A81E759D120A}">
      <dgm:prSet/>
      <dgm:spPr/>
      <dgm:t>
        <a:bodyPr/>
        <a:lstStyle/>
        <a:p>
          <a:endParaRPr lang="it-IT"/>
        </a:p>
      </dgm:t>
    </dgm:pt>
    <dgm:pt modelId="{0786924D-8A0A-4E66-B61C-B6F0200BBD22}" type="sibTrans" cxnId="{1F3F7467-B1CF-41D7-BF59-A81E759D120A}">
      <dgm:prSet/>
      <dgm:spPr/>
      <dgm:t>
        <a:bodyPr/>
        <a:lstStyle/>
        <a:p>
          <a:endParaRPr lang="it-IT"/>
        </a:p>
      </dgm:t>
    </dgm:pt>
    <dgm:pt modelId="{3D489873-3E79-4385-BD56-0B95BFE49F94}" type="pres">
      <dgm:prSet presAssocID="{E2C5D524-1AE8-4B1B-A252-3E508EF86836}" presName="Name0" presStyleCnt="0">
        <dgm:presLayoutVars>
          <dgm:dir/>
          <dgm:animOne val="branch"/>
          <dgm:animLvl val="lvl"/>
        </dgm:presLayoutVars>
      </dgm:prSet>
      <dgm:spPr/>
    </dgm:pt>
    <dgm:pt modelId="{BEDCD444-7EFF-40EE-B39F-2306B309C66C}" type="pres">
      <dgm:prSet presAssocID="{AF7D83F7-6547-4B95-86E8-6B64EF6C7DFB}" presName="chaos" presStyleCnt="0"/>
      <dgm:spPr/>
    </dgm:pt>
    <dgm:pt modelId="{D5142F2D-DE29-4F15-996A-998925BB4876}" type="pres">
      <dgm:prSet presAssocID="{AF7D83F7-6547-4B95-86E8-6B64EF6C7DFB}" presName="parTx1" presStyleLbl="revTx" presStyleIdx="0" presStyleCnt="1" custScaleY="119327"/>
      <dgm:spPr/>
    </dgm:pt>
    <dgm:pt modelId="{FC39E68E-0CE2-4702-8AEE-172199BDE102}" type="pres">
      <dgm:prSet presAssocID="{AF7D83F7-6547-4B95-86E8-6B64EF6C7DFB}" presName="c1" presStyleLbl="node1" presStyleIdx="0" presStyleCnt="19" custLinFactNeighborX="-18571" custLinFactNeighborY="21253"/>
      <dgm:spPr/>
    </dgm:pt>
    <dgm:pt modelId="{45BDED35-8BE3-4B78-BB7A-D1326CF72A74}" type="pres">
      <dgm:prSet presAssocID="{AF7D83F7-6547-4B95-86E8-6B64EF6C7DFB}" presName="c2" presStyleLbl="node1" presStyleIdx="1" presStyleCnt="19" custLinFactNeighborY="-62097"/>
      <dgm:spPr/>
    </dgm:pt>
    <dgm:pt modelId="{26DC763D-D1C3-47C4-8F72-84AF6EEA8583}" type="pres">
      <dgm:prSet presAssocID="{AF7D83F7-6547-4B95-86E8-6B64EF6C7DFB}" presName="c3" presStyleLbl="node1" presStyleIdx="2" presStyleCnt="19" custLinFactNeighborY="-39516"/>
      <dgm:spPr/>
    </dgm:pt>
    <dgm:pt modelId="{B1F7247B-19DC-487D-96E5-9AA1739C0AA1}" type="pres">
      <dgm:prSet presAssocID="{AF7D83F7-6547-4B95-86E8-6B64EF6C7DFB}" presName="c4" presStyleLbl="node1" presStyleIdx="3" presStyleCnt="19" custLinFactNeighborX="-22653" custLinFactNeighborY="-52030"/>
      <dgm:spPr>
        <a:blipFill rotWithShape="0">
          <a:blip xmlns:r="http://schemas.openxmlformats.org/officeDocument/2006/relationships" r:embed="rId1"/>
          <a:stretch>
            <a:fillRect/>
          </a:stretch>
        </a:blipFill>
        <a:ln>
          <a:noFill/>
        </a:ln>
      </dgm:spPr>
    </dgm:pt>
    <dgm:pt modelId="{BB3EBA50-8F8C-4080-8CD3-D6CB1F70DBF7}" type="pres">
      <dgm:prSet presAssocID="{AF7D83F7-6547-4B95-86E8-6B64EF6C7DFB}" presName="c5" presStyleLbl="node1" presStyleIdx="4" presStyleCnt="19" custLinFactNeighborY="-62097"/>
      <dgm:spPr/>
    </dgm:pt>
    <dgm:pt modelId="{AFCF0EDD-55AA-418B-B6DA-B740C761D767}" type="pres">
      <dgm:prSet presAssocID="{AF7D83F7-6547-4B95-86E8-6B64EF6C7DFB}" presName="c6" presStyleLbl="node1" presStyleIdx="5" presStyleCnt="19" custLinFactX="200000" custLinFactY="100000" custLinFactNeighborX="241986" custLinFactNeighborY="195253"/>
      <dgm:spPr/>
    </dgm:pt>
    <dgm:pt modelId="{A95DDD61-4909-457E-BA34-46F10F765EB0}" type="pres">
      <dgm:prSet presAssocID="{AF7D83F7-6547-4B95-86E8-6B64EF6C7DFB}" presName="c7" presStyleLbl="node1" presStyleIdx="6" presStyleCnt="19" custLinFactNeighborY="-39516"/>
      <dgm:spPr/>
    </dgm:pt>
    <dgm:pt modelId="{EBF1FAEA-65F3-479F-983E-EE5FE65175E6}" type="pres">
      <dgm:prSet presAssocID="{AF7D83F7-6547-4B95-86E8-6B64EF6C7DFB}" presName="c8" presStyleLbl="node1" presStyleIdx="7" presStyleCnt="19" custLinFactNeighborY="-62097"/>
      <dgm:spPr/>
    </dgm:pt>
    <dgm:pt modelId="{E2D304D5-2BCB-4068-9417-D801F544B3F3}" type="pres">
      <dgm:prSet presAssocID="{AF7D83F7-6547-4B95-86E8-6B64EF6C7DFB}" presName="c9" presStyleLbl="node1" presStyleIdx="8" presStyleCnt="19" custLinFactY="14319" custLinFactNeighborX="-37142" custLinFactNeighborY="100000"/>
      <dgm:spPr/>
    </dgm:pt>
    <dgm:pt modelId="{A0ABCE55-D71A-487B-9216-0164F4941A3D}" type="pres">
      <dgm:prSet presAssocID="{AF7D83F7-6547-4B95-86E8-6B64EF6C7DFB}" presName="c10" presStyleLbl="node1" presStyleIdx="9" presStyleCnt="19" custLinFactNeighborX="20222" custLinFactNeighborY="-29926"/>
      <dgm:spPr/>
    </dgm:pt>
    <dgm:pt modelId="{95144CC2-F43A-451E-A5E1-F747009DB8A8}" type="pres">
      <dgm:prSet presAssocID="{AF7D83F7-6547-4B95-86E8-6B64EF6C7DFB}" presName="c11" presStyleLbl="node1" presStyleIdx="10" presStyleCnt="19" custLinFactY="-23681" custLinFactNeighborX="44570" custLinFactNeighborY="-100000"/>
      <dgm:spPr/>
    </dgm:pt>
    <dgm:pt modelId="{5E5A2F45-4137-4640-B7C5-D595DD2AD28B}" type="pres">
      <dgm:prSet presAssocID="{AF7D83F7-6547-4B95-86E8-6B64EF6C7DFB}" presName="c12" presStyleLbl="node1" presStyleIdx="11" presStyleCnt="19"/>
      <dgm:spPr/>
    </dgm:pt>
    <dgm:pt modelId="{24308DE6-7B57-48AB-95EC-BC49A64B2F80}" type="pres">
      <dgm:prSet presAssocID="{AF7D83F7-6547-4B95-86E8-6B64EF6C7DFB}" presName="c13" presStyleLbl="node1" presStyleIdx="12" presStyleCnt="19"/>
      <dgm:spPr/>
    </dgm:pt>
    <dgm:pt modelId="{ECD801C7-246B-48DB-A8B2-2AF6CC06CD0C}" type="pres">
      <dgm:prSet presAssocID="{AF7D83F7-6547-4B95-86E8-6B64EF6C7DFB}" presName="c14" presStyleLbl="node1" presStyleIdx="13" presStyleCnt="19"/>
      <dgm:spPr/>
    </dgm:pt>
    <dgm:pt modelId="{C873D5F1-1A54-4629-8E6C-195E289DEB0A}" type="pres">
      <dgm:prSet presAssocID="{AF7D83F7-6547-4B95-86E8-6B64EF6C7DFB}" presName="c15" presStyleLbl="node1" presStyleIdx="14" presStyleCnt="19"/>
      <dgm:spPr/>
    </dgm:pt>
    <dgm:pt modelId="{08F696BC-4C02-4F5D-8996-B94003484CC8}" type="pres">
      <dgm:prSet presAssocID="{AF7D83F7-6547-4B95-86E8-6B64EF6C7DFB}" presName="c16" presStyleLbl="node1" presStyleIdx="15" presStyleCnt="19" custLinFactY="-500000" custLinFactNeighborX="70569" custLinFactNeighborY="-594030"/>
      <dgm:spPr/>
    </dgm:pt>
    <dgm:pt modelId="{7831AA81-E4CC-48B9-8E92-0CCB51DF315E}" type="pres">
      <dgm:prSet presAssocID="{AF7D83F7-6547-4B95-86E8-6B64EF6C7DFB}" presName="c17" presStyleLbl="node1" presStyleIdx="16" presStyleCnt="19"/>
      <dgm:spPr/>
    </dgm:pt>
    <dgm:pt modelId="{E5450FC5-45C4-419B-AA32-C22A0BC82A52}" type="pres">
      <dgm:prSet presAssocID="{AF7D83F7-6547-4B95-86E8-6B64EF6C7DFB}" presName="c18" presStyleLbl="node1" presStyleIdx="17" presStyleCnt="19"/>
      <dgm:spPr/>
    </dgm:pt>
    <dgm:pt modelId="{36477849-E4F2-4C8B-9B2E-2754734517C3}" type="pres">
      <dgm:prSet presAssocID="{8E386BDB-4D26-418A-9DF5-CB5784368BE8}" presName="chevronComposite1" presStyleCnt="0"/>
      <dgm:spPr/>
    </dgm:pt>
    <dgm:pt modelId="{9209AF80-0D0F-410C-B221-B1B4E57FBE82}" type="pres">
      <dgm:prSet presAssocID="{8E386BDB-4D26-418A-9DF5-CB5784368BE8}" presName="chevron1" presStyleLbl="sibTrans2D1" presStyleIdx="0" presStyleCnt="2"/>
      <dgm:spPr/>
    </dgm:pt>
    <dgm:pt modelId="{3799BE7F-C057-4D96-9692-292C292B397B}" type="pres">
      <dgm:prSet presAssocID="{8E386BDB-4D26-418A-9DF5-CB5784368BE8}" presName="spChevron1" presStyleCnt="0"/>
      <dgm:spPr/>
    </dgm:pt>
    <dgm:pt modelId="{FD7DFAA0-375B-424F-892D-8EFAAC2280B4}" type="pres">
      <dgm:prSet presAssocID="{8E386BDB-4D26-418A-9DF5-CB5784368BE8}" presName="overlap" presStyleCnt="0"/>
      <dgm:spPr/>
    </dgm:pt>
    <dgm:pt modelId="{AB82F50C-B552-4C34-8D4B-D67F006572CC}" type="pres">
      <dgm:prSet presAssocID="{8E386BDB-4D26-418A-9DF5-CB5784368BE8}" presName="chevronComposite2" presStyleCnt="0"/>
      <dgm:spPr/>
    </dgm:pt>
    <dgm:pt modelId="{6F7DFFBB-6A45-406C-BEE4-A5327FC4F2A5}" type="pres">
      <dgm:prSet presAssocID="{8E386BDB-4D26-418A-9DF5-CB5784368BE8}" presName="chevron2" presStyleLbl="sibTrans2D1" presStyleIdx="1" presStyleCnt="2"/>
      <dgm:spPr/>
    </dgm:pt>
    <dgm:pt modelId="{27AC5570-1679-4AE6-B378-43C10EB1D43A}" type="pres">
      <dgm:prSet presAssocID="{8E386BDB-4D26-418A-9DF5-CB5784368BE8}" presName="spChevron2" presStyleCnt="0"/>
      <dgm:spPr/>
    </dgm:pt>
    <dgm:pt modelId="{56751F50-3819-4BB5-9E68-B1E1DA2D5653}" type="pres">
      <dgm:prSet presAssocID="{A21BEA54-E6BC-41B9-A15A-447D203282DC}" presName="last" presStyleCnt="0"/>
      <dgm:spPr/>
    </dgm:pt>
    <dgm:pt modelId="{17E5AFE0-ADA6-407F-BF83-FB9146252E3A}" type="pres">
      <dgm:prSet presAssocID="{A21BEA54-E6BC-41B9-A15A-447D203282DC}" presName="circleTx" presStyleLbl="node1" presStyleIdx="18" presStyleCnt="19"/>
      <dgm:spPr/>
    </dgm:pt>
    <dgm:pt modelId="{4C6C5E2E-2A76-426E-94A0-3ECB8198D11F}" type="pres">
      <dgm:prSet presAssocID="{A21BEA54-E6BC-41B9-A15A-447D203282DC}" presName="spN" presStyleCnt="0"/>
      <dgm:spPr/>
    </dgm:pt>
  </dgm:ptLst>
  <dgm:cxnLst>
    <dgm:cxn modelId="{1FFD3400-D588-472F-98EE-E9CDEDFF1052}" type="presOf" srcId="{A21BEA54-E6BC-41B9-A15A-447D203282DC}" destId="{17E5AFE0-ADA6-407F-BF83-FB9146252E3A}" srcOrd="0" destOrd="0" presId="urn:microsoft.com/office/officeart/2009/3/layout/RandomtoResultProcess"/>
    <dgm:cxn modelId="{6349C602-DA43-4F9E-94F0-7F67313004F0}" srcId="{E2C5D524-1AE8-4B1B-A252-3E508EF86836}" destId="{AF7D83F7-6547-4B95-86E8-6B64EF6C7DFB}" srcOrd="0" destOrd="0" parTransId="{3DCE5824-A483-44D2-B46A-5EDA540AC11E}" sibTransId="{8E386BDB-4D26-418A-9DF5-CB5784368BE8}"/>
    <dgm:cxn modelId="{CEC05816-6C9F-49EB-B46F-6FA44E07982F}" type="presOf" srcId="{E2C5D524-1AE8-4B1B-A252-3E508EF86836}" destId="{3D489873-3E79-4385-BD56-0B95BFE49F94}" srcOrd="0" destOrd="0" presId="urn:microsoft.com/office/officeart/2009/3/layout/RandomtoResultProcess"/>
    <dgm:cxn modelId="{1F3F7467-B1CF-41D7-BF59-A81E759D120A}" srcId="{E2C5D524-1AE8-4B1B-A252-3E508EF86836}" destId="{A21BEA54-E6BC-41B9-A15A-447D203282DC}" srcOrd="1" destOrd="0" parTransId="{2EFCC841-2A0C-4EFC-8E33-2DEBC6BBC7E8}" sibTransId="{0786924D-8A0A-4E66-B61C-B6F0200BBD22}"/>
    <dgm:cxn modelId="{7354BD8F-AC25-4EBA-B964-150E554E6856}" type="presOf" srcId="{AF7D83F7-6547-4B95-86E8-6B64EF6C7DFB}" destId="{D5142F2D-DE29-4F15-996A-998925BB4876}" srcOrd="0" destOrd="0" presId="urn:microsoft.com/office/officeart/2009/3/layout/RandomtoResultProcess"/>
    <dgm:cxn modelId="{06DDA1EA-EC6A-41E4-9C6D-5AF0064F30F0}" type="presParOf" srcId="{3D489873-3E79-4385-BD56-0B95BFE49F94}" destId="{BEDCD444-7EFF-40EE-B39F-2306B309C66C}" srcOrd="0" destOrd="0" presId="urn:microsoft.com/office/officeart/2009/3/layout/RandomtoResultProcess"/>
    <dgm:cxn modelId="{A4A5BD7D-BC0B-47CB-9092-4F197A37BBA8}" type="presParOf" srcId="{BEDCD444-7EFF-40EE-B39F-2306B309C66C}" destId="{D5142F2D-DE29-4F15-996A-998925BB4876}" srcOrd="0" destOrd="0" presId="urn:microsoft.com/office/officeart/2009/3/layout/RandomtoResultProcess"/>
    <dgm:cxn modelId="{011E16B1-7DE9-4496-8A59-951D4947BF41}" type="presParOf" srcId="{BEDCD444-7EFF-40EE-B39F-2306B309C66C}" destId="{FC39E68E-0CE2-4702-8AEE-172199BDE102}" srcOrd="1" destOrd="0" presId="urn:microsoft.com/office/officeart/2009/3/layout/RandomtoResultProcess"/>
    <dgm:cxn modelId="{5B7B99A2-BDD3-48FC-91D3-D24F4863272E}" type="presParOf" srcId="{BEDCD444-7EFF-40EE-B39F-2306B309C66C}" destId="{45BDED35-8BE3-4B78-BB7A-D1326CF72A74}" srcOrd="2" destOrd="0" presId="urn:microsoft.com/office/officeart/2009/3/layout/RandomtoResultProcess"/>
    <dgm:cxn modelId="{03A3A6A9-93B6-49ED-B493-29667F3D0A7F}" type="presParOf" srcId="{BEDCD444-7EFF-40EE-B39F-2306B309C66C}" destId="{26DC763D-D1C3-47C4-8F72-84AF6EEA8583}" srcOrd="3" destOrd="0" presId="urn:microsoft.com/office/officeart/2009/3/layout/RandomtoResultProcess"/>
    <dgm:cxn modelId="{0E848A3A-1666-4C9B-AFD2-6E6BEE5128F4}" type="presParOf" srcId="{BEDCD444-7EFF-40EE-B39F-2306B309C66C}" destId="{B1F7247B-19DC-487D-96E5-9AA1739C0AA1}" srcOrd="4" destOrd="0" presId="urn:microsoft.com/office/officeart/2009/3/layout/RandomtoResultProcess"/>
    <dgm:cxn modelId="{BE387BB6-8AFA-4F0A-83D0-C35C4CEC8F48}" type="presParOf" srcId="{BEDCD444-7EFF-40EE-B39F-2306B309C66C}" destId="{BB3EBA50-8F8C-4080-8CD3-D6CB1F70DBF7}" srcOrd="5" destOrd="0" presId="urn:microsoft.com/office/officeart/2009/3/layout/RandomtoResultProcess"/>
    <dgm:cxn modelId="{04EC48EE-9818-4FC5-8C57-DB13836EE341}" type="presParOf" srcId="{BEDCD444-7EFF-40EE-B39F-2306B309C66C}" destId="{AFCF0EDD-55AA-418B-B6DA-B740C761D767}" srcOrd="6" destOrd="0" presId="urn:microsoft.com/office/officeart/2009/3/layout/RandomtoResultProcess"/>
    <dgm:cxn modelId="{94AF4B31-1789-488E-AB80-EA8378B2075E}" type="presParOf" srcId="{BEDCD444-7EFF-40EE-B39F-2306B309C66C}" destId="{A95DDD61-4909-457E-BA34-46F10F765EB0}" srcOrd="7" destOrd="0" presId="urn:microsoft.com/office/officeart/2009/3/layout/RandomtoResultProcess"/>
    <dgm:cxn modelId="{4ABEA21A-D2A7-4E25-B5B0-51F59EA895F8}" type="presParOf" srcId="{BEDCD444-7EFF-40EE-B39F-2306B309C66C}" destId="{EBF1FAEA-65F3-479F-983E-EE5FE65175E6}" srcOrd="8" destOrd="0" presId="urn:microsoft.com/office/officeart/2009/3/layout/RandomtoResultProcess"/>
    <dgm:cxn modelId="{E0BCCB4B-AAD8-4833-B577-38E7100DE99D}" type="presParOf" srcId="{BEDCD444-7EFF-40EE-B39F-2306B309C66C}" destId="{E2D304D5-2BCB-4068-9417-D801F544B3F3}" srcOrd="9" destOrd="0" presId="urn:microsoft.com/office/officeart/2009/3/layout/RandomtoResultProcess"/>
    <dgm:cxn modelId="{CC1064EF-7B87-4DA5-B9DF-0F8501DA3998}" type="presParOf" srcId="{BEDCD444-7EFF-40EE-B39F-2306B309C66C}" destId="{A0ABCE55-D71A-487B-9216-0164F4941A3D}" srcOrd="10" destOrd="0" presId="urn:microsoft.com/office/officeart/2009/3/layout/RandomtoResultProcess"/>
    <dgm:cxn modelId="{17D0DA3A-1091-42FD-B0A8-42BDB6FCB48B}" type="presParOf" srcId="{BEDCD444-7EFF-40EE-B39F-2306B309C66C}" destId="{95144CC2-F43A-451E-A5E1-F747009DB8A8}" srcOrd="11" destOrd="0" presId="urn:microsoft.com/office/officeart/2009/3/layout/RandomtoResultProcess"/>
    <dgm:cxn modelId="{4B77E3BF-2B77-4367-BB22-FB3C1E6D6B29}" type="presParOf" srcId="{BEDCD444-7EFF-40EE-B39F-2306B309C66C}" destId="{5E5A2F45-4137-4640-B7C5-D595DD2AD28B}" srcOrd="12" destOrd="0" presId="urn:microsoft.com/office/officeart/2009/3/layout/RandomtoResultProcess"/>
    <dgm:cxn modelId="{62CAF517-9252-4788-9D98-DF44C2195442}" type="presParOf" srcId="{BEDCD444-7EFF-40EE-B39F-2306B309C66C}" destId="{24308DE6-7B57-48AB-95EC-BC49A64B2F80}" srcOrd="13" destOrd="0" presId="urn:microsoft.com/office/officeart/2009/3/layout/RandomtoResultProcess"/>
    <dgm:cxn modelId="{F0FE06C7-6FDD-4B3A-86E9-438F8DDE7BE8}" type="presParOf" srcId="{BEDCD444-7EFF-40EE-B39F-2306B309C66C}" destId="{ECD801C7-246B-48DB-A8B2-2AF6CC06CD0C}" srcOrd="14" destOrd="0" presId="urn:microsoft.com/office/officeart/2009/3/layout/RandomtoResultProcess"/>
    <dgm:cxn modelId="{76024CC6-9589-406D-B9D7-DCD553F650E7}" type="presParOf" srcId="{BEDCD444-7EFF-40EE-B39F-2306B309C66C}" destId="{C873D5F1-1A54-4629-8E6C-195E289DEB0A}" srcOrd="15" destOrd="0" presId="urn:microsoft.com/office/officeart/2009/3/layout/RandomtoResultProcess"/>
    <dgm:cxn modelId="{D36A0C19-6EEE-483C-B7F5-56DAEEEFFAF6}" type="presParOf" srcId="{BEDCD444-7EFF-40EE-B39F-2306B309C66C}" destId="{08F696BC-4C02-4F5D-8996-B94003484CC8}" srcOrd="16" destOrd="0" presId="urn:microsoft.com/office/officeart/2009/3/layout/RandomtoResultProcess"/>
    <dgm:cxn modelId="{56629091-1305-47A7-A4FA-06C49EE70739}" type="presParOf" srcId="{BEDCD444-7EFF-40EE-B39F-2306B309C66C}" destId="{7831AA81-E4CC-48B9-8E92-0CCB51DF315E}" srcOrd="17" destOrd="0" presId="urn:microsoft.com/office/officeart/2009/3/layout/RandomtoResultProcess"/>
    <dgm:cxn modelId="{D609D1D8-D1BA-4FD0-B36F-9FAF0FBAE5F3}" type="presParOf" srcId="{BEDCD444-7EFF-40EE-B39F-2306B309C66C}" destId="{E5450FC5-45C4-419B-AA32-C22A0BC82A52}" srcOrd="18" destOrd="0" presId="urn:microsoft.com/office/officeart/2009/3/layout/RandomtoResultProcess"/>
    <dgm:cxn modelId="{C419C322-6558-4DA3-AA18-22C94824A147}" type="presParOf" srcId="{3D489873-3E79-4385-BD56-0B95BFE49F94}" destId="{36477849-E4F2-4C8B-9B2E-2754734517C3}" srcOrd="1" destOrd="0" presId="urn:microsoft.com/office/officeart/2009/3/layout/RandomtoResultProcess"/>
    <dgm:cxn modelId="{87526423-A35E-495C-8CF3-CC01AB3D7D94}" type="presParOf" srcId="{36477849-E4F2-4C8B-9B2E-2754734517C3}" destId="{9209AF80-0D0F-410C-B221-B1B4E57FBE82}" srcOrd="0" destOrd="0" presId="urn:microsoft.com/office/officeart/2009/3/layout/RandomtoResultProcess"/>
    <dgm:cxn modelId="{928A6657-407F-4493-921F-2EBEECFCAD49}" type="presParOf" srcId="{36477849-E4F2-4C8B-9B2E-2754734517C3}" destId="{3799BE7F-C057-4D96-9692-292C292B397B}" srcOrd="1" destOrd="0" presId="urn:microsoft.com/office/officeart/2009/3/layout/RandomtoResultProcess"/>
    <dgm:cxn modelId="{111FC933-24CD-4112-B253-379E1A3524F9}" type="presParOf" srcId="{3D489873-3E79-4385-BD56-0B95BFE49F94}" destId="{FD7DFAA0-375B-424F-892D-8EFAAC2280B4}" srcOrd="2" destOrd="0" presId="urn:microsoft.com/office/officeart/2009/3/layout/RandomtoResultProcess"/>
    <dgm:cxn modelId="{553E1D9F-EDCB-4D76-A996-577980D9B6D9}" type="presParOf" srcId="{3D489873-3E79-4385-BD56-0B95BFE49F94}" destId="{AB82F50C-B552-4C34-8D4B-D67F006572CC}" srcOrd="3" destOrd="0" presId="urn:microsoft.com/office/officeart/2009/3/layout/RandomtoResultProcess"/>
    <dgm:cxn modelId="{04F79F7D-53DD-43ED-A0D5-7E9EE6503031}" type="presParOf" srcId="{AB82F50C-B552-4C34-8D4B-D67F006572CC}" destId="{6F7DFFBB-6A45-406C-BEE4-A5327FC4F2A5}" srcOrd="0" destOrd="0" presId="urn:microsoft.com/office/officeart/2009/3/layout/RandomtoResultProcess"/>
    <dgm:cxn modelId="{860E8298-1425-400C-A3AF-6A3E1FB3685F}" type="presParOf" srcId="{AB82F50C-B552-4C34-8D4B-D67F006572CC}" destId="{27AC5570-1679-4AE6-B378-43C10EB1D43A}" srcOrd="1" destOrd="0" presId="urn:microsoft.com/office/officeart/2009/3/layout/RandomtoResultProcess"/>
    <dgm:cxn modelId="{69CDB415-1F38-4A17-B989-7A0FBB81D646}" type="presParOf" srcId="{3D489873-3E79-4385-BD56-0B95BFE49F94}" destId="{56751F50-3819-4BB5-9E68-B1E1DA2D5653}" srcOrd="4" destOrd="0" presId="urn:microsoft.com/office/officeart/2009/3/layout/RandomtoResultProcess"/>
    <dgm:cxn modelId="{1C0079AA-9225-4764-A8D7-96A6A4931505}" type="presParOf" srcId="{56751F50-3819-4BB5-9E68-B1E1DA2D5653}" destId="{17E5AFE0-ADA6-407F-BF83-FB9146252E3A}" srcOrd="0" destOrd="0" presId="urn:microsoft.com/office/officeart/2009/3/layout/RandomtoResultProcess"/>
    <dgm:cxn modelId="{8C180193-E616-465D-B1D9-D6666E18220C}" type="presParOf" srcId="{56751F50-3819-4BB5-9E68-B1E1DA2D5653}" destId="{4C6C5E2E-2A76-426E-94A0-3ECB8198D11F}" srcOrd="1"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F893F6D-9BC1-4102-87E4-55F61E4C5BC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it-IT"/>
        </a:p>
      </dgm:t>
    </dgm:pt>
    <dgm:pt modelId="{0E49BD5B-68AC-40BB-BD65-FBE288A53463}">
      <dgm:prSet phldrT="[Testo]">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it-IT" dirty="0"/>
            <a:t>UAV si trova in nodo </a:t>
          </a:r>
          <a:r>
            <a:rPr lang="it-IT" i="1" dirty="0"/>
            <a:t>n</a:t>
          </a:r>
          <a:r>
            <a:rPr lang="it-IT" i="1" baseline="-25000" dirty="0"/>
            <a:t>i</a:t>
          </a:r>
        </a:p>
      </dgm:t>
    </dgm:pt>
    <dgm:pt modelId="{FC40008C-4CA0-427F-828E-B993ACDA2BBD}" type="parTrans" cxnId="{B3F8E35B-BDD6-4620-AE0C-7A8DF7A6B43E}">
      <dgm:prSet/>
      <dgm:spPr/>
      <dgm:t>
        <a:bodyPr/>
        <a:lstStyle/>
        <a:p>
          <a:endParaRPr lang="it-IT"/>
        </a:p>
      </dgm:t>
    </dgm:pt>
    <dgm:pt modelId="{077948D0-D667-4DF1-B68E-E82696482BCB}" type="sibTrans" cxnId="{B3F8E35B-BDD6-4620-AE0C-7A8DF7A6B43E}">
      <dgm:prSet>
        <dgm:style>
          <a:lnRef idx="2">
            <a:schemeClr val="accent2">
              <a:shade val="50000"/>
            </a:schemeClr>
          </a:lnRef>
          <a:fillRef idx="1">
            <a:schemeClr val="accent2"/>
          </a:fillRef>
          <a:effectRef idx="0">
            <a:schemeClr val="accent2"/>
          </a:effectRef>
          <a:fontRef idx="minor">
            <a:schemeClr val="lt1"/>
          </a:fontRef>
        </dgm:style>
      </dgm:prSet>
      <dgm:spPr>
        <a:ln/>
      </dgm:spPr>
      <dgm:t>
        <a:bodyPr/>
        <a:lstStyle/>
        <a:p>
          <a:endParaRPr lang="it-IT"/>
        </a:p>
      </dgm:t>
    </dgm:pt>
    <dgm:pt modelId="{19E102E1-1B69-4E3A-9207-79AB6857BA47}">
      <dgm:prSet phldrT="[Testo]">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it-IT" dirty="0"/>
            <a:t>Esamina i nodi adiacenti ad </a:t>
          </a:r>
          <a:r>
            <a:rPr lang="it-IT" i="1" dirty="0"/>
            <a:t>n</a:t>
          </a:r>
          <a:r>
            <a:rPr lang="it-IT" i="1" baseline="-25000" dirty="0"/>
            <a:t>i</a:t>
          </a:r>
          <a:r>
            <a:rPr lang="it-IT" dirty="0"/>
            <a:t> </a:t>
          </a:r>
        </a:p>
      </dgm:t>
    </dgm:pt>
    <dgm:pt modelId="{4BF697D5-897A-405A-AECE-5045FFF8E344}" type="parTrans" cxnId="{8D4D4337-1556-4BE5-A518-C19EB5465ABE}">
      <dgm:prSet/>
      <dgm:spPr/>
      <dgm:t>
        <a:bodyPr/>
        <a:lstStyle/>
        <a:p>
          <a:endParaRPr lang="it-IT"/>
        </a:p>
      </dgm:t>
    </dgm:pt>
    <dgm:pt modelId="{7FFB7865-DAED-4E3B-9DE2-738FA1065A68}" type="sibTrans" cxnId="{8D4D4337-1556-4BE5-A518-C19EB5465ABE}">
      <dgm:prSet>
        <dgm:style>
          <a:lnRef idx="2">
            <a:schemeClr val="accent2">
              <a:shade val="50000"/>
            </a:schemeClr>
          </a:lnRef>
          <a:fillRef idx="1">
            <a:schemeClr val="accent2"/>
          </a:fillRef>
          <a:effectRef idx="0">
            <a:schemeClr val="accent2"/>
          </a:effectRef>
          <a:fontRef idx="minor">
            <a:schemeClr val="lt1"/>
          </a:fontRef>
        </dgm:style>
      </dgm:prSet>
      <dgm:spPr>
        <a:ln/>
      </dgm:spPr>
      <dgm:t>
        <a:bodyPr/>
        <a:lstStyle/>
        <a:p>
          <a:endParaRPr lang="it-IT"/>
        </a:p>
      </dgm:t>
    </dgm:pt>
    <dgm:pt modelId="{921FFDDA-870A-4259-AB8F-D5D5D3388B65}">
      <dgm:prSet phldrT="[Testo]">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it-IT" dirty="0"/>
            <a:t>Sceglie </a:t>
          </a:r>
          <a:r>
            <a:rPr lang="it-IT" i="1" dirty="0"/>
            <a:t>n</a:t>
          </a:r>
          <a:r>
            <a:rPr lang="it-IT" i="1" baseline="-25000" dirty="0"/>
            <a:t>j</a:t>
          </a:r>
          <a:r>
            <a:rPr lang="it-IT" dirty="0"/>
            <a:t>, il nodo adiacente ad </a:t>
          </a:r>
          <a:r>
            <a:rPr lang="it-IT" i="1" dirty="0"/>
            <a:t>n</a:t>
          </a:r>
          <a:r>
            <a:rPr lang="it-IT" i="1" baseline="-25000" dirty="0"/>
            <a:t>i</a:t>
          </a:r>
          <a:r>
            <a:rPr lang="it-IT" dirty="0"/>
            <a:t> che è stato visitato meno volte</a:t>
          </a:r>
        </a:p>
      </dgm:t>
    </dgm:pt>
    <dgm:pt modelId="{B22A32DD-B0C4-4ED6-9BC1-52D1E69979E4}" type="parTrans" cxnId="{485EF7E0-B954-4DBA-9EAE-2C827BFE31A8}">
      <dgm:prSet/>
      <dgm:spPr/>
      <dgm:t>
        <a:bodyPr/>
        <a:lstStyle/>
        <a:p>
          <a:endParaRPr lang="it-IT"/>
        </a:p>
      </dgm:t>
    </dgm:pt>
    <dgm:pt modelId="{458B8D4E-E254-4E67-846F-F96D5E39B5CA}" type="sibTrans" cxnId="{485EF7E0-B954-4DBA-9EAE-2C827BFE31A8}">
      <dgm:prSet>
        <dgm:style>
          <a:lnRef idx="2">
            <a:schemeClr val="accent2">
              <a:shade val="50000"/>
            </a:schemeClr>
          </a:lnRef>
          <a:fillRef idx="1">
            <a:schemeClr val="accent2"/>
          </a:fillRef>
          <a:effectRef idx="0">
            <a:schemeClr val="accent2"/>
          </a:effectRef>
          <a:fontRef idx="minor">
            <a:schemeClr val="lt1"/>
          </a:fontRef>
        </dgm:style>
      </dgm:prSet>
      <dgm:spPr>
        <a:ln/>
      </dgm:spPr>
      <dgm:t>
        <a:bodyPr/>
        <a:lstStyle/>
        <a:p>
          <a:endParaRPr lang="it-IT"/>
        </a:p>
      </dgm:t>
    </dgm:pt>
    <dgm:pt modelId="{6A2C7D88-42B8-4392-BF4B-9B912CBA00CC}">
      <dgm:prSet phldrT="[Testo]">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it-IT" dirty="0"/>
            <a:t>Si sposta in </a:t>
          </a:r>
          <a:r>
            <a:rPr lang="it-IT" i="1" dirty="0"/>
            <a:t>n</a:t>
          </a:r>
          <a:r>
            <a:rPr lang="it-IT" i="1" baseline="-25000" dirty="0"/>
            <a:t>j</a:t>
          </a:r>
          <a:r>
            <a:rPr lang="it-IT" dirty="0"/>
            <a:t> ed incrementa il numero di visite ad </a:t>
          </a:r>
          <a:r>
            <a:rPr lang="it-IT" i="1" dirty="0"/>
            <a:t>n</a:t>
          </a:r>
          <a:r>
            <a:rPr lang="it-IT" i="1" baseline="-25000" dirty="0"/>
            <a:t>i</a:t>
          </a:r>
        </a:p>
      </dgm:t>
    </dgm:pt>
    <dgm:pt modelId="{B929636C-DEAB-4A73-9DFC-675D939D66C7}" type="parTrans" cxnId="{B1266CF2-50EF-4942-8D18-57A8C7D034F3}">
      <dgm:prSet/>
      <dgm:spPr/>
      <dgm:t>
        <a:bodyPr/>
        <a:lstStyle/>
        <a:p>
          <a:endParaRPr lang="it-IT"/>
        </a:p>
      </dgm:t>
    </dgm:pt>
    <dgm:pt modelId="{2C787201-1EA8-471E-B9BB-592C2C3EBD42}" type="sibTrans" cxnId="{B1266CF2-50EF-4942-8D18-57A8C7D034F3}">
      <dgm:prSet/>
      <dgm:spPr/>
      <dgm:t>
        <a:bodyPr/>
        <a:lstStyle/>
        <a:p>
          <a:endParaRPr lang="it-IT"/>
        </a:p>
      </dgm:t>
    </dgm:pt>
    <dgm:pt modelId="{31DA95FC-42D2-4C84-BB23-ED7E8F56C0B6}" type="pres">
      <dgm:prSet presAssocID="{EF893F6D-9BC1-4102-87E4-55F61E4C5BCB}" presName="outerComposite" presStyleCnt="0">
        <dgm:presLayoutVars>
          <dgm:chMax val="5"/>
          <dgm:dir/>
          <dgm:resizeHandles val="exact"/>
        </dgm:presLayoutVars>
      </dgm:prSet>
      <dgm:spPr/>
    </dgm:pt>
    <dgm:pt modelId="{E85125C7-AEA0-44CE-84B8-506260F83414}" type="pres">
      <dgm:prSet presAssocID="{EF893F6D-9BC1-4102-87E4-55F61E4C5BCB}" presName="dummyMaxCanvas" presStyleCnt="0">
        <dgm:presLayoutVars/>
      </dgm:prSet>
      <dgm:spPr/>
    </dgm:pt>
    <dgm:pt modelId="{05F0576B-7524-4DCA-B9C4-126A4522A8D2}" type="pres">
      <dgm:prSet presAssocID="{EF893F6D-9BC1-4102-87E4-55F61E4C5BCB}" presName="FourNodes_1" presStyleLbl="node1" presStyleIdx="0" presStyleCnt="4">
        <dgm:presLayoutVars>
          <dgm:bulletEnabled val="1"/>
        </dgm:presLayoutVars>
      </dgm:prSet>
      <dgm:spPr/>
    </dgm:pt>
    <dgm:pt modelId="{F76B573E-73D6-4A28-B141-98F305E5F5D7}" type="pres">
      <dgm:prSet presAssocID="{EF893F6D-9BC1-4102-87E4-55F61E4C5BCB}" presName="FourNodes_2" presStyleLbl="node1" presStyleIdx="1" presStyleCnt="4">
        <dgm:presLayoutVars>
          <dgm:bulletEnabled val="1"/>
        </dgm:presLayoutVars>
      </dgm:prSet>
      <dgm:spPr/>
    </dgm:pt>
    <dgm:pt modelId="{E89B92C2-FFED-4E3A-98A3-A57511FDB23D}" type="pres">
      <dgm:prSet presAssocID="{EF893F6D-9BC1-4102-87E4-55F61E4C5BCB}" presName="FourNodes_3" presStyleLbl="node1" presStyleIdx="2" presStyleCnt="4">
        <dgm:presLayoutVars>
          <dgm:bulletEnabled val="1"/>
        </dgm:presLayoutVars>
      </dgm:prSet>
      <dgm:spPr/>
    </dgm:pt>
    <dgm:pt modelId="{445D5AC9-E3C7-40B5-B829-A91571B2673C}" type="pres">
      <dgm:prSet presAssocID="{EF893F6D-9BC1-4102-87E4-55F61E4C5BCB}" presName="FourNodes_4" presStyleLbl="node1" presStyleIdx="3" presStyleCnt="4">
        <dgm:presLayoutVars>
          <dgm:bulletEnabled val="1"/>
        </dgm:presLayoutVars>
      </dgm:prSet>
      <dgm:spPr/>
    </dgm:pt>
    <dgm:pt modelId="{B5463051-A5E0-44E7-9ACF-3DFEC3C4FA3B}" type="pres">
      <dgm:prSet presAssocID="{EF893F6D-9BC1-4102-87E4-55F61E4C5BCB}" presName="FourConn_1-2" presStyleLbl="fgAccFollowNode1" presStyleIdx="0" presStyleCnt="3">
        <dgm:presLayoutVars>
          <dgm:bulletEnabled val="1"/>
        </dgm:presLayoutVars>
      </dgm:prSet>
      <dgm:spPr/>
    </dgm:pt>
    <dgm:pt modelId="{7DF213B6-8EF1-488F-BD3B-A6ED19335149}" type="pres">
      <dgm:prSet presAssocID="{EF893F6D-9BC1-4102-87E4-55F61E4C5BCB}" presName="FourConn_2-3" presStyleLbl="fgAccFollowNode1" presStyleIdx="1" presStyleCnt="3">
        <dgm:presLayoutVars>
          <dgm:bulletEnabled val="1"/>
        </dgm:presLayoutVars>
      </dgm:prSet>
      <dgm:spPr/>
    </dgm:pt>
    <dgm:pt modelId="{7AE7F9DF-6C01-4537-A530-85E90359444F}" type="pres">
      <dgm:prSet presAssocID="{EF893F6D-9BC1-4102-87E4-55F61E4C5BCB}" presName="FourConn_3-4" presStyleLbl="fgAccFollowNode1" presStyleIdx="2" presStyleCnt="3">
        <dgm:presLayoutVars>
          <dgm:bulletEnabled val="1"/>
        </dgm:presLayoutVars>
      </dgm:prSet>
      <dgm:spPr/>
    </dgm:pt>
    <dgm:pt modelId="{0765A7F7-3BE5-4E53-94C2-3C48B4CBC6C9}" type="pres">
      <dgm:prSet presAssocID="{EF893F6D-9BC1-4102-87E4-55F61E4C5BCB}" presName="FourNodes_1_text" presStyleLbl="node1" presStyleIdx="3" presStyleCnt="4">
        <dgm:presLayoutVars>
          <dgm:bulletEnabled val="1"/>
        </dgm:presLayoutVars>
      </dgm:prSet>
      <dgm:spPr/>
    </dgm:pt>
    <dgm:pt modelId="{7FA80954-9E2E-4FA6-9F2E-8526E6BDE30D}" type="pres">
      <dgm:prSet presAssocID="{EF893F6D-9BC1-4102-87E4-55F61E4C5BCB}" presName="FourNodes_2_text" presStyleLbl="node1" presStyleIdx="3" presStyleCnt="4">
        <dgm:presLayoutVars>
          <dgm:bulletEnabled val="1"/>
        </dgm:presLayoutVars>
      </dgm:prSet>
      <dgm:spPr/>
    </dgm:pt>
    <dgm:pt modelId="{626238DA-0495-4722-A139-07AFFB06CC06}" type="pres">
      <dgm:prSet presAssocID="{EF893F6D-9BC1-4102-87E4-55F61E4C5BCB}" presName="FourNodes_3_text" presStyleLbl="node1" presStyleIdx="3" presStyleCnt="4">
        <dgm:presLayoutVars>
          <dgm:bulletEnabled val="1"/>
        </dgm:presLayoutVars>
      </dgm:prSet>
      <dgm:spPr/>
    </dgm:pt>
    <dgm:pt modelId="{26643E40-4299-4B9D-A036-8FD92AB85421}" type="pres">
      <dgm:prSet presAssocID="{EF893F6D-9BC1-4102-87E4-55F61E4C5BCB}" presName="FourNodes_4_text" presStyleLbl="node1" presStyleIdx="3" presStyleCnt="4">
        <dgm:presLayoutVars>
          <dgm:bulletEnabled val="1"/>
        </dgm:presLayoutVars>
      </dgm:prSet>
      <dgm:spPr/>
    </dgm:pt>
  </dgm:ptLst>
  <dgm:cxnLst>
    <dgm:cxn modelId="{0197760F-7C2B-4D5B-97BB-D98D5C04F6AC}" type="presOf" srcId="{19E102E1-1B69-4E3A-9207-79AB6857BA47}" destId="{F76B573E-73D6-4A28-B141-98F305E5F5D7}" srcOrd="0" destOrd="0" presId="urn:microsoft.com/office/officeart/2005/8/layout/vProcess5"/>
    <dgm:cxn modelId="{8DD1EF0F-64B9-4D68-B602-775AF45D783C}" type="presOf" srcId="{0E49BD5B-68AC-40BB-BD65-FBE288A53463}" destId="{05F0576B-7524-4DCA-B9C4-126A4522A8D2}" srcOrd="0" destOrd="0" presId="urn:microsoft.com/office/officeart/2005/8/layout/vProcess5"/>
    <dgm:cxn modelId="{4540F811-2816-46E3-B24C-7F4457703FDF}" type="presOf" srcId="{19E102E1-1B69-4E3A-9207-79AB6857BA47}" destId="{7FA80954-9E2E-4FA6-9F2E-8526E6BDE30D}" srcOrd="1" destOrd="0" presId="urn:microsoft.com/office/officeart/2005/8/layout/vProcess5"/>
    <dgm:cxn modelId="{8D4D4337-1556-4BE5-A518-C19EB5465ABE}" srcId="{EF893F6D-9BC1-4102-87E4-55F61E4C5BCB}" destId="{19E102E1-1B69-4E3A-9207-79AB6857BA47}" srcOrd="1" destOrd="0" parTransId="{4BF697D5-897A-405A-AECE-5045FFF8E344}" sibTransId="{7FFB7865-DAED-4E3B-9DE2-738FA1065A68}"/>
    <dgm:cxn modelId="{EDF8C53F-4656-4DDD-9634-53A77F2A33CB}" type="presOf" srcId="{0E49BD5B-68AC-40BB-BD65-FBE288A53463}" destId="{0765A7F7-3BE5-4E53-94C2-3C48B4CBC6C9}" srcOrd="1" destOrd="0" presId="urn:microsoft.com/office/officeart/2005/8/layout/vProcess5"/>
    <dgm:cxn modelId="{B3F8E35B-BDD6-4620-AE0C-7A8DF7A6B43E}" srcId="{EF893F6D-9BC1-4102-87E4-55F61E4C5BCB}" destId="{0E49BD5B-68AC-40BB-BD65-FBE288A53463}" srcOrd="0" destOrd="0" parTransId="{FC40008C-4CA0-427F-828E-B993ACDA2BBD}" sibTransId="{077948D0-D667-4DF1-B68E-E82696482BCB}"/>
    <dgm:cxn modelId="{96F66266-107B-4CD0-B2B8-17F0DAEDCA35}" type="presOf" srcId="{6A2C7D88-42B8-4392-BF4B-9B912CBA00CC}" destId="{445D5AC9-E3C7-40B5-B829-A91571B2673C}" srcOrd="0" destOrd="0" presId="urn:microsoft.com/office/officeart/2005/8/layout/vProcess5"/>
    <dgm:cxn modelId="{B5468F73-95CA-4EB3-9CA9-894CA0285F7D}" type="presOf" srcId="{921FFDDA-870A-4259-AB8F-D5D5D3388B65}" destId="{E89B92C2-FFED-4E3A-98A3-A57511FDB23D}" srcOrd="0" destOrd="0" presId="urn:microsoft.com/office/officeart/2005/8/layout/vProcess5"/>
    <dgm:cxn modelId="{D8160F57-CF71-4FE4-B1E5-768765659E9A}" type="presOf" srcId="{7FFB7865-DAED-4E3B-9DE2-738FA1065A68}" destId="{7DF213B6-8EF1-488F-BD3B-A6ED19335149}" srcOrd="0" destOrd="0" presId="urn:microsoft.com/office/officeart/2005/8/layout/vProcess5"/>
    <dgm:cxn modelId="{7E95DA7F-A05C-48D3-BDB7-01AD68F6CF0F}" type="presOf" srcId="{EF893F6D-9BC1-4102-87E4-55F61E4C5BCB}" destId="{31DA95FC-42D2-4C84-BB23-ED7E8F56C0B6}" srcOrd="0" destOrd="0" presId="urn:microsoft.com/office/officeart/2005/8/layout/vProcess5"/>
    <dgm:cxn modelId="{7BFD2DAB-D88C-45F8-9A08-9378B1F20894}" type="presOf" srcId="{6A2C7D88-42B8-4392-BF4B-9B912CBA00CC}" destId="{26643E40-4299-4B9D-A036-8FD92AB85421}" srcOrd="1" destOrd="0" presId="urn:microsoft.com/office/officeart/2005/8/layout/vProcess5"/>
    <dgm:cxn modelId="{DA1074C1-2B21-43A5-BD8D-28D5E296A1AC}" type="presOf" srcId="{077948D0-D667-4DF1-B68E-E82696482BCB}" destId="{B5463051-A5E0-44E7-9ACF-3DFEC3C4FA3B}" srcOrd="0" destOrd="0" presId="urn:microsoft.com/office/officeart/2005/8/layout/vProcess5"/>
    <dgm:cxn modelId="{485EF7E0-B954-4DBA-9EAE-2C827BFE31A8}" srcId="{EF893F6D-9BC1-4102-87E4-55F61E4C5BCB}" destId="{921FFDDA-870A-4259-AB8F-D5D5D3388B65}" srcOrd="2" destOrd="0" parTransId="{B22A32DD-B0C4-4ED6-9BC1-52D1E69979E4}" sibTransId="{458B8D4E-E254-4E67-846F-F96D5E39B5CA}"/>
    <dgm:cxn modelId="{3849E4E4-8F7E-4DE5-8313-6C2E0985E189}" type="presOf" srcId="{458B8D4E-E254-4E67-846F-F96D5E39B5CA}" destId="{7AE7F9DF-6C01-4537-A530-85E90359444F}" srcOrd="0" destOrd="0" presId="urn:microsoft.com/office/officeart/2005/8/layout/vProcess5"/>
    <dgm:cxn modelId="{559654E6-7EEE-4770-BD04-D5D115B9689F}" type="presOf" srcId="{921FFDDA-870A-4259-AB8F-D5D5D3388B65}" destId="{626238DA-0495-4722-A139-07AFFB06CC06}" srcOrd="1" destOrd="0" presId="urn:microsoft.com/office/officeart/2005/8/layout/vProcess5"/>
    <dgm:cxn modelId="{B1266CF2-50EF-4942-8D18-57A8C7D034F3}" srcId="{EF893F6D-9BC1-4102-87E4-55F61E4C5BCB}" destId="{6A2C7D88-42B8-4392-BF4B-9B912CBA00CC}" srcOrd="3" destOrd="0" parTransId="{B929636C-DEAB-4A73-9DFC-675D939D66C7}" sibTransId="{2C787201-1EA8-471E-B9BB-592C2C3EBD42}"/>
    <dgm:cxn modelId="{4E813A26-0F68-4961-ACD6-D558C8EA5CD1}" type="presParOf" srcId="{31DA95FC-42D2-4C84-BB23-ED7E8F56C0B6}" destId="{E85125C7-AEA0-44CE-84B8-506260F83414}" srcOrd="0" destOrd="0" presId="urn:microsoft.com/office/officeart/2005/8/layout/vProcess5"/>
    <dgm:cxn modelId="{66B63F27-FDCF-49EC-A885-031AB45549ED}" type="presParOf" srcId="{31DA95FC-42D2-4C84-BB23-ED7E8F56C0B6}" destId="{05F0576B-7524-4DCA-B9C4-126A4522A8D2}" srcOrd="1" destOrd="0" presId="urn:microsoft.com/office/officeart/2005/8/layout/vProcess5"/>
    <dgm:cxn modelId="{C18E6863-8999-49CC-AA52-88616FFA63F3}" type="presParOf" srcId="{31DA95FC-42D2-4C84-BB23-ED7E8F56C0B6}" destId="{F76B573E-73D6-4A28-B141-98F305E5F5D7}" srcOrd="2" destOrd="0" presId="urn:microsoft.com/office/officeart/2005/8/layout/vProcess5"/>
    <dgm:cxn modelId="{E5D62C77-DB1B-4773-9EDA-746415076084}" type="presParOf" srcId="{31DA95FC-42D2-4C84-BB23-ED7E8F56C0B6}" destId="{E89B92C2-FFED-4E3A-98A3-A57511FDB23D}" srcOrd="3" destOrd="0" presId="urn:microsoft.com/office/officeart/2005/8/layout/vProcess5"/>
    <dgm:cxn modelId="{1A829B5F-A1A6-443D-ACE5-562889732AA3}" type="presParOf" srcId="{31DA95FC-42D2-4C84-BB23-ED7E8F56C0B6}" destId="{445D5AC9-E3C7-40B5-B829-A91571B2673C}" srcOrd="4" destOrd="0" presId="urn:microsoft.com/office/officeart/2005/8/layout/vProcess5"/>
    <dgm:cxn modelId="{036AF902-14E6-4CEC-986D-49BF3C06E436}" type="presParOf" srcId="{31DA95FC-42D2-4C84-BB23-ED7E8F56C0B6}" destId="{B5463051-A5E0-44E7-9ACF-3DFEC3C4FA3B}" srcOrd="5" destOrd="0" presId="urn:microsoft.com/office/officeart/2005/8/layout/vProcess5"/>
    <dgm:cxn modelId="{75A1D26A-1D15-4EFF-9C41-DF7378D85C99}" type="presParOf" srcId="{31DA95FC-42D2-4C84-BB23-ED7E8F56C0B6}" destId="{7DF213B6-8EF1-488F-BD3B-A6ED19335149}" srcOrd="6" destOrd="0" presId="urn:microsoft.com/office/officeart/2005/8/layout/vProcess5"/>
    <dgm:cxn modelId="{AFCE9E63-F4D5-43AF-A852-BE0D5317A215}" type="presParOf" srcId="{31DA95FC-42D2-4C84-BB23-ED7E8F56C0B6}" destId="{7AE7F9DF-6C01-4537-A530-85E90359444F}" srcOrd="7" destOrd="0" presId="urn:microsoft.com/office/officeart/2005/8/layout/vProcess5"/>
    <dgm:cxn modelId="{0F11A010-6E74-4165-A761-8F35E06074D9}" type="presParOf" srcId="{31DA95FC-42D2-4C84-BB23-ED7E8F56C0B6}" destId="{0765A7F7-3BE5-4E53-94C2-3C48B4CBC6C9}" srcOrd="8" destOrd="0" presId="urn:microsoft.com/office/officeart/2005/8/layout/vProcess5"/>
    <dgm:cxn modelId="{D68DAE7D-BD5D-4457-8935-9D9ACE4A1074}" type="presParOf" srcId="{31DA95FC-42D2-4C84-BB23-ED7E8F56C0B6}" destId="{7FA80954-9E2E-4FA6-9F2E-8526E6BDE30D}" srcOrd="9" destOrd="0" presId="urn:microsoft.com/office/officeart/2005/8/layout/vProcess5"/>
    <dgm:cxn modelId="{733458E6-63CA-4961-8DC6-0171E77B8D4C}" type="presParOf" srcId="{31DA95FC-42D2-4C84-BB23-ED7E8F56C0B6}" destId="{626238DA-0495-4722-A139-07AFFB06CC06}" srcOrd="10" destOrd="0" presId="urn:microsoft.com/office/officeart/2005/8/layout/vProcess5"/>
    <dgm:cxn modelId="{1EC13665-E690-4168-AC6D-7BA148806AE6}" type="presParOf" srcId="{31DA95FC-42D2-4C84-BB23-ED7E8F56C0B6}" destId="{26643E40-4299-4B9D-A036-8FD92AB85421}"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EEBBCCB-3E07-4D0E-9DA8-40B3C5BD629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it-IT"/>
        </a:p>
      </dgm:t>
    </dgm:pt>
    <dgm:pt modelId="{CEF20163-4BA0-4EC8-B12D-9DB04437CAB8}">
      <dgm:prSet/>
      <dgm:spPr/>
      <dgm:t>
        <a:bodyPr/>
        <a:lstStyle/>
        <a:p>
          <a:r>
            <a:rPr lang="en-US" dirty="0" err="1"/>
            <a:t>Problema</a:t>
          </a:r>
          <a:r>
            <a:rPr lang="en-US" dirty="0"/>
            <a:t> del </a:t>
          </a:r>
          <a:r>
            <a:rPr lang="en-US" b="1" dirty="0"/>
            <a:t>Relay Positioning </a:t>
          </a:r>
          <a:r>
            <a:rPr lang="en-US" b="1" dirty="0" err="1"/>
            <a:t>statico</a:t>
          </a:r>
          <a:r>
            <a:rPr lang="en-US" b="1" dirty="0"/>
            <a:t>:</a:t>
          </a:r>
          <a:endParaRPr lang="it-IT" dirty="0"/>
        </a:p>
      </dgm:t>
    </dgm:pt>
    <dgm:pt modelId="{7973ACC5-FF0A-41DE-8840-1D2509119374}" type="parTrans" cxnId="{08D4B89E-2ED5-4D9F-988C-F14311F08518}">
      <dgm:prSet/>
      <dgm:spPr/>
      <dgm:t>
        <a:bodyPr/>
        <a:lstStyle/>
        <a:p>
          <a:endParaRPr lang="it-IT"/>
        </a:p>
      </dgm:t>
    </dgm:pt>
    <dgm:pt modelId="{CA973A09-B7EC-455A-B79D-D2068991560B}" type="sibTrans" cxnId="{08D4B89E-2ED5-4D9F-988C-F14311F08518}">
      <dgm:prSet/>
      <dgm:spPr/>
      <dgm:t>
        <a:bodyPr/>
        <a:lstStyle/>
        <a:p>
          <a:endParaRPr lang="it-IT"/>
        </a:p>
      </dgm:t>
    </dgm:pt>
    <dgm:pt modelId="{FF22DE51-593C-4F39-88E6-561BB23A5C38}">
      <dgm:prSet/>
      <dgm:spPr/>
      <dgm:t>
        <a:bodyPr/>
        <a:lstStyle/>
        <a:p>
          <a:r>
            <a:rPr lang="en-US" b="1" dirty="0" err="1"/>
            <a:t>Posizionare</a:t>
          </a:r>
          <a:r>
            <a:rPr lang="en-US" b="1" dirty="0"/>
            <a:t> </a:t>
          </a:r>
          <a:r>
            <a:rPr lang="en-US" b="1" dirty="0" err="1"/>
            <a:t>ripetitori</a:t>
          </a:r>
          <a:r>
            <a:rPr lang="en-US" b="1" dirty="0"/>
            <a:t> di </a:t>
          </a:r>
          <a:r>
            <a:rPr lang="en-US" b="1" dirty="0" err="1"/>
            <a:t>segnale</a:t>
          </a:r>
          <a:r>
            <a:rPr lang="en-US" dirty="0"/>
            <a:t> </a:t>
          </a:r>
          <a:r>
            <a:rPr lang="en-US" dirty="0" err="1"/>
            <a:t>formando</a:t>
          </a:r>
          <a:r>
            <a:rPr lang="en-US" dirty="0"/>
            <a:t> </a:t>
          </a:r>
          <a:r>
            <a:rPr lang="en-US" dirty="0" err="1"/>
            <a:t>una</a:t>
          </a:r>
          <a:r>
            <a:rPr lang="en-US" dirty="0"/>
            <a:t> catena (</a:t>
          </a:r>
          <a:r>
            <a:rPr lang="en-US" b="1" dirty="0"/>
            <a:t>relay chain</a:t>
          </a:r>
          <a:r>
            <a:rPr lang="en-US" dirty="0"/>
            <a:t>)</a:t>
          </a:r>
          <a:endParaRPr lang="it-IT" dirty="0"/>
        </a:p>
      </dgm:t>
    </dgm:pt>
    <dgm:pt modelId="{BC8F2CCE-1F82-41A1-B5FD-690CCE97211E}" type="parTrans" cxnId="{A576CF15-6C9D-4845-B53A-E43F24D53DBA}">
      <dgm:prSet/>
      <dgm:spPr/>
      <dgm:t>
        <a:bodyPr/>
        <a:lstStyle/>
        <a:p>
          <a:endParaRPr lang="it-IT"/>
        </a:p>
      </dgm:t>
    </dgm:pt>
    <dgm:pt modelId="{45C1E2E6-8C0D-4A52-AC08-E2C3020633D7}" type="sibTrans" cxnId="{A576CF15-6C9D-4845-B53A-E43F24D53DBA}">
      <dgm:prSet/>
      <dgm:spPr/>
      <dgm:t>
        <a:bodyPr/>
        <a:lstStyle/>
        <a:p>
          <a:endParaRPr lang="it-IT"/>
        </a:p>
      </dgm:t>
    </dgm:pt>
    <dgm:pt modelId="{8B39E173-A0A1-4241-8C20-B05D83F1876D}">
      <dgm:prSet/>
      <dgm:spPr/>
      <dgm:t>
        <a:bodyPr/>
        <a:lstStyle/>
        <a:p>
          <a:r>
            <a:rPr lang="it-IT" dirty="0"/>
            <a:t>Utilizzo di droni richiede che le </a:t>
          </a:r>
          <a:r>
            <a:rPr lang="it-IT" b="1" dirty="0" err="1"/>
            <a:t>relay</a:t>
          </a:r>
          <a:r>
            <a:rPr lang="it-IT" b="1" dirty="0"/>
            <a:t> </a:t>
          </a:r>
          <a:r>
            <a:rPr lang="it-IT" b="1" dirty="0" err="1"/>
            <a:t>chain</a:t>
          </a:r>
          <a:r>
            <a:rPr lang="it-IT" b="1" dirty="0"/>
            <a:t> </a:t>
          </a:r>
          <a:r>
            <a:rPr lang="it-IT" dirty="0"/>
            <a:t>siano </a:t>
          </a:r>
          <a:r>
            <a:rPr lang="it-IT" b="1" dirty="0"/>
            <a:t>dinamiche</a:t>
          </a:r>
          <a:r>
            <a:rPr lang="it-IT" dirty="0"/>
            <a:t>. Due obiettivi:</a:t>
          </a:r>
        </a:p>
      </dgm:t>
    </dgm:pt>
    <dgm:pt modelId="{7F166CA6-7158-4170-83E6-24FD9D378960}" type="parTrans" cxnId="{663517E8-2F6C-4F63-A044-4E738C294FEE}">
      <dgm:prSet/>
      <dgm:spPr/>
      <dgm:t>
        <a:bodyPr/>
        <a:lstStyle/>
        <a:p>
          <a:endParaRPr lang="it-IT"/>
        </a:p>
      </dgm:t>
    </dgm:pt>
    <dgm:pt modelId="{E2DD5EC0-5ADA-40E4-B9F5-7AFA53C19D4F}" type="sibTrans" cxnId="{663517E8-2F6C-4F63-A044-4E738C294FEE}">
      <dgm:prSet/>
      <dgm:spPr/>
      <dgm:t>
        <a:bodyPr/>
        <a:lstStyle/>
        <a:p>
          <a:endParaRPr lang="it-IT"/>
        </a:p>
      </dgm:t>
    </dgm:pt>
    <dgm:pt modelId="{2374A0EC-2047-4B98-BFD7-DDA3C55978BB}">
      <dgm:prSet/>
      <dgm:spPr/>
      <dgm:t>
        <a:bodyPr/>
        <a:lstStyle/>
        <a:p>
          <a:r>
            <a:rPr lang="en-US" b="1" dirty="0" err="1"/>
            <a:t>Massimizzare</a:t>
          </a:r>
          <a:r>
            <a:rPr lang="en-US" b="1" dirty="0"/>
            <a:t> la </a:t>
          </a:r>
          <a:r>
            <a:rPr lang="en-US" b="1" dirty="0" err="1"/>
            <a:t>qualità</a:t>
          </a:r>
          <a:r>
            <a:rPr lang="en-US" b="1" dirty="0"/>
            <a:t> </a:t>
          </a:r>
          <a:r>
            <a:rPr lang="en-US" b="1" dirty="0" err="1"/>
            <a:t>della</a:t>
          </a:r>
          <a:r>
            <a:rPr lang="en-US" b="1" dirty="0"/>
            <a:t> catena </a:t>
          </a:r>
          <a:r>
            <a:rPr lang="en-US" dirty="0" err="1"/>
            <a:t>risultante</a:t>
          </a:r>
          <a:r>
            <a:rPr lang="en-US" dirty="0"/>
            <a:t>, </a:t>
          </a:r>
          <a:r>
            <a:rPr lang="en-US" dirty="0" err="1"/>
            <a:t>cioè</a:t>
          </a:r>
          <a:r>
            <a:rPr lang="en-US" dirty="0"/>
            <a:t> la </a:t>
          </a:r>
          <a:r>
            <a:rPr lang="en-US" dirty="0" err="1"/>
            <a:t>qualità</a:t>
          </a:r>
          <a:r>
            <a:rPr lang="en-US" dirty="0"/>
            <a:t> </a:t>
          </a:r>
          <a:r>
            <a:rPr lang="en-US" dirty="0" err="1"/>
            <a:t>della</a:t>
          </a:r>
          <a:r>
            <a:rPr lang="en-US" dirty="0"/>
            <a:t> </a:t>
          </a:r>
          <a:r>
            <a:rPr lang="en-US" dirty="0" err="1"/>
            <a:t>trasmissione</a:t>
          </a:r>
          <a:endParaRPr lang="it-IT" dirty="0"/>
        </a:p>
      </dgm:t>
    </dgm:pt>
    <dgm:pt modelId="{C0D8FFF2-535B-40DA-B0EF-F5F8D79E09ED}" type="parTrans" cxnId="{3DF992B1-147E-4F51-B540-0A8C4F85DC95}">
      <dgm:prSet/>
      <dgm:spPr/>
      <dgm:t>
        <a:bodyPr/>
        <a:lstStyle/>
        <a:p>
          <a:endParaRPr lang="it-IT"/>
        </a:p>
      </dgm:t>
    </dgm:pt>
    <dgm:pt modelId="{32840155-38B4-4A4D-9D04-A61629020ADB}" type="sibTrans" cxnId="{3DF992B1-147E-4F51-B540-0A8C4F85DC95}">
      <dgm:prSet/>
      <dgm:spPr/>
      <dgm:t>
        <a:bodyPr/>
        <a:lstStyle/>
        <a:p>
          <a:endParaRPr lang="it-IT"/>
        </a:p>
      </dgm:t>
    </dgm:pt>
    <dgm:pt modelId="{1EF4AE2D-1758-4C36-9F30-EDA65E8B01AC}">
      <dgm:prSet/>
      <dgm:spPr/>
      <dgm:t>
        <a:bodyPr/>
        <a:lstStyle/>
        <a:p>
          <a:r>
            <a:rPr lang="en-US" b="1" dirty="0" err="1"/>
            <a:t>Minimizzare</a:t>
          </a:r>
          <a:r>
            <a:rPr lang="en-US" b="1" dirty="0"/>
            <a:t> </a:t>
          </a:r>
          <a:r>
            <a:rPr lang="en-US" b="1" dirty="0" err="1"/>
            <a:t>l’utilizzo</a:t>
          </a:r>
          <a:r>
            <a:rPr lang="en-US" b="1" dirty="0"/>
            <a:t> </a:t>
          </a:r>
          <a:r>
            <a:rPr lang="en-US" b="1" dirty="0" err="1"/>
            <a:t>delle</a:t>
          </a:r>
          <a:r>
            <a:rPr lang="en-US" b="1" dirty="0"/>
            <a:t> </a:t>
          </a:r>
          <a:r>
            <a:rPr lang="en-US" b="1" dirty="0" err="1"/>
            <a:t>risorse</a:t>
          </a:r>
          <a:r>
            <a:rPr lang="en-US" dirty="0"/>
            <a:t>, in </a:t>
          </a:r>
          <a:r>
            <a:rPr lang="en-US" dirty="0" err="1"/>
            <a:t>questo</a:t>
          </a:r>
          <a:r>
            <a:rPr lang="en-US" dirty="0"/>
            <a:t> </a:t>
          </a:r>
          <a:r>
            <a:rPr lang="en-US" dirty="0" err="1"/>
            <a:t>caso</a:t>
          </a:r>
          <a:r>
            <a:rPr lang="en-US" dirty="0"/>
            <a:t> </a:t>
          </a:r>
          <a:r>
            <a:rPr lang="en-US" dirty="0" err="1"/>
            <a:t>il</a:t>
          </a:r>
          <a:r>
            <a:rPr lang="en-US" dirty="0"/>
            <a:t> </a:t>
          </a:r>
          <a:r>
            <a:rPr lang="en-US" dirty="0" err="1"/>
            <a:t>numero</a:t>
          </a:r>
          <a:r>
            <a:rPr lang="en-US" dirty="0"/>
            <a:t> di UAV</a:t>
          </a:r>
          <a:endParaRPr lang="it-IT" dirty="0"/>
        </a:p>
      </dgm:t>
    </dgm:pt>
    <dgm:pt modelId="{6486DB8C-967F-405A-9489-94AEC584A100}" type="parTrans" cxnId="{1ADA258C-1F6F-4B48-B874-A59CEC2208D1}">
      <dgm:prSet/>
      <dgm:spPr/>
    </dgm:pt>
    <dgm:pt modelId="{B1EAA6B9-69CF-4F3C-A0A3-33B190DA943E}" type="sibTrans" cxnId="{1ADA258C-1F6F-4B48-B874-A59CEC2208D1}">
      <dgm:prSet/>
      <dgm:spPr/>
    </dgm:pt>
    <dgm:pt modelId="{435A2B3E-A7FE-4B79-869F-51E9A2CE30F5}" type="pres">
      <dgm:prSet presAssocID="{AEEBBCCB-3E07-4D0E-9DA8-40B3C5BD629F}" presName="Name0" presStyleCnt="0">
        <dgm:presLayoutVars>
          <dgm:dir/>
          <dgm:animLvl val="lvl"/>
          <dgm:resizeHandles val="exact"/>
        </dgm:presLayoutVars>
      </dgm:prSet>
      <dgm:spPr/>
    </dgm:pt>
    <dgm:pt modelId="{28C14CDE-E0AE-4A04-A0B5-14AFC668F32B}" type="pres">
      <dgm:prSet presAssocID="{CEF20163-4BA0-4EC8-B12D-9DB04437CAB8}" presName="linNode" presStyleCnt="0"/>
      <dgm:spPr/>
    </dgm:pt>
    <dgm:pt modelId="{67103B9E-988A-4106-A751-94AEE8D2B812}" type="pres">
      <dgm:prSet presAssocID="{CEF20163-4BA0-4EC8-B12D-9DB04437CAB8}" presName="parentText" presStyleLbl="node1" presStyleIdx="0" presStyleCnt="2" custLinFactNeighborX="0" custLinFactNeighborY="3">
        <dgm:presLayoutVars>
          <dgm:chMax val="1"/>
          <dgm:bulletEnabled val="1"/>
        </dgm:presLayoutVars>
      </dgm:prSet>
      <dgm:spPr>
        <a:prstGeom prst="rect">
          <a:avLst/>
        </a:prstGeom>
      </dgm:spPr>
    </dgm:pt>
    <dgm:pt modelId="{1C8C7020-E8C5-4902-A5DA-E4C85CB22884}" type="pres">
      <dgm:prSet presAssocID="{CEF20163-4BA0-4EC8-B12D-9DB04437CAB8}" presName="descendantText" presStyleLbl="alignAccFollowNode1" presStyleIdx="0" presStyleCnt="2" custLinFactNeighborX="0" custLinFactNeighborY="3">
        <dgm:presLayoutVars>
          <dgm:bulletEnabled val="1"/>
        </dgm:presLayoutVars>
      </dgm:prSet>
      <dgm:spPr>
        <a:prstGeom prst="rect">
          <a:avLst/>
        </a:prstGeom>
      </dgm:spPr>
    </dgm:pt>
    <dgm:pt modelId="{B1B6DD06-685E-4E64-9A6D-C05747A5D70C}" type="pres">
      <dgm:prSet presAssocID="{CA973A09-B7EC-455A-B79D-D2068991560B}" presName="sp" presStyleCnt="0"/>
      <dgm:spPr/>
    </dgm:pt>
    <dgm:pt modelId="{76C9D958-7312-40B6-9346-5C4F89FC31FF}" type="pres">
      <dgm:prSet presAssocID="{8B39E173-A0A1-4241-8C20-B05D83F1876D}" presName="linNode" presStyleCnt="0"/>
      <dgm:spPr/>
    </dgm:pt>
    <dgm:pt modelId="{1572C205-8B63-4BD5-8064-2548609FC26C}" type="pres">
      <dgm:prSet presAssocID="{8B39E173-A0A1-4241-8C20-B05D83F1876D}" presName="parentText" presStyleLbl="node1" presStyleIdx="1" presStyleCnt="2" custLinFactNeighborX="0" custLinFactNeighborY="3">
        <dgm:presLayoutVars>
          <dgm:chMax val="1"/>
          <dgm:bulletEnabled val="1"/>
        </dgm:presLayoutVars>
      </dgm:prSet>
      <dgm:spPr>
        <a:prstGeom prst="rect">
          <a:avLst/>
        </a:prstGeom>
      </dgm:spPr>
    </dgm:pt>
    <dgm:pt modelId="{9981B79D-F5F0-46C3-B3BA-B88B7E21D134}" type="pres">
      <dgm:prSet presAssocID="{8B39E173-A0A1-4241-8C20-B05D83F1876D}" presName="descendantText" presStyleLbl="alignAccFollowNode1" presStyleIdx="1" presStyleCnt="2">
        <dgm:presLayoutVars>
          <dgm:bulletEnabled val="1"/>
        </dgm:presLayoutVars>
      </dgm:prSet>
      <dgm:spPr>
        <a:prstGeom prst="rect">
          <a:avLst/>
        </a:prstGeom>
      </dgm:spPr>
    </dgm:pt>
  </dgm:ptLst>
  <dgm:cxnLst>
    <dgm:cxn modelId="{A576CF15-6C9D-4845-B53A-E43F24D53DBA}" srcId="{CEF20163-4BA0-4EC8-B12D-9DB04437CAB8}" destId="{FF22DE51-593C-4F39-88E6-561BB23A5C38}" srcOrd="0" destOrd="0" parTransId="{BC8F2CCE-1F82-41A1-B5FD-690CCE97211E}" sibTransId="{45C1E2E6-8C0D-4A52-AC08-E2C3020633D7}"/>
    <dgm:cxn modelId="{BFD9CA65-1788-42B6-9F74-9550B48005B1}" type="presOf" srcId="{8B39E173-A0A1-4241-8C20-B05D83F1876D}" destId="{1572C205-8B63-4BD5-8064-2548609FC26C}" srcOrd="0" destOrd="0" presId="urn:microsoft.com/office/officeart/2005/8/layout/vList5"/>
    <dgm:cxn modelId="{755BCB45-8B5D-4ECA-9B8C-54CDFB0557BD}" type="presOf" srcId="{AEEBBCCB-3E07-4D0E-9DA8-40B3C5BD629F}" destId="{435A2B3E-A7FE-4B79-869F-51E9A2CE30F5}" srcOrd="0" destOrd="0" presId="urn:microsoft.com/office/officeart/2005/8/layout/vList5"/>
    <dgm:cxn modelId="{66188C55-C4E1-438A-A814-8B2AC43DCF18}" type="presOf" srcId="{2374A0EC-2047-4B98-BFD7-DDA3C55978BB}" destId="{9981B79D-F5F0-46C3-B3BA-B88B7E21D134}" srcOrd="0" destOrd="0" presId="urn:microsoft.com/office/officeart/2005/8/layout/vList5"/>
    <dgm:cxn modelId="{D3261D58-7CBE-4BF4-BF1D-2811F28311D5}" type="presOf" srcId="{CEF20163-4BA0-4EC8-B12D-9DB04437CAB8}" destId="{67103B9E-988A-4106-A751-94AEE8D2B812}" srcOrd="0" destOrd="0" presId="urn:microsoft.com/office/officeart/2005/8/layout/vList5"/>
    <dgm:cxn modelId="{1ADA258C-1F6F-4B48-B874-A59CEC2208D1}" srcId="{8B39E173-A0A1-4241-8C20-B05D83F1876D}" destId="{1EF4AE2D-1758-4C36-9F30-EDA65E8B01AC}" srcOrd="1" destOrd="0" parTransId="{6486DB8C-967F-405A-9489-94AEC584A100}" sibTransId="{B1EAA6B9-69CF-4F3C-A0A3-33B190DA943E}"/>
    <dgm:cxn modelId="{08D4B89E-2ED5-4D9F-988C-F14311F08518}" srcId="{AEEBBCCB-3E07-4D0E-9DA8-40B3C5BD629F}" destId="{CEF20163-4BA0-4EC8-B12D-9DB04437CAB8}" srcOrd="0" destOrd="0" parTransId="{7973ACC5-FF0A-41DE-8840-1D2509119374}" sibTransId="{CA973A09-B7EC-455A-B79D-D2068991560B}"/>
    <dgm:cxn modelId="{3DF992B1-147E-4F51-B540-0A8C4F85DC95}" srcId="{8B39E173-A0A1-4241-8C20-B05D83F1876D}" destId="{2374A0EC-2047-4B98-BFD7-DDA3C55978BB}" srcOrd="0" destOrd="0" parTransId="{C0D8FFF2-535B-40DA-B0EF-F5F8D79E09ED}" sibTransId="{32840155-38B4-4A4D-9D04-A61629020ADB}"/>
    <dgm:cxn modelId="{21BD19C3-8545-416A-A37C-9798508D74E6}" type="presOf" srcId="{1EF4AE2D-1758-4C36-9F30-EDA65E8B01AC}" destId="{9981B79D-F5F0-46C3-B3BA-B88B7E21D134}" srcOrd="0" destOrd="1" presId="urn:microsoft.com/office/officeart/2005/8/layout/vList5"/>
    <dgm:cxn modelId="{754889D0-383D-48C6-9276-FF91046F3F72}" type="presOf" srcId="{FF22DE51-593C-4F39-88E6-561BB23A5C38}" destId="{1C8C7020-E8C5-4902-A5DA-E4C85CB22884}" srcOrd="0" destOrd="0" presId="urn:microsoft.com/office/officeart/2005/8/layout/vList5"/>
    <dgm:cxn modelId="{663517E8-2F6C-4F63-A044-4E738C294FEE}" srcId="{AEEBBCCB-3E07-4D0E-9DA8-40B3C5BD629F}" destId="{8B39E173-A0A1-4241-8C20-B05D83F1876D}" srcOrd="1" destOrd="0" parTransId="{7F166CA6-7158-4170-83E6-24FD9D378960}" sibTransId="{E2DD5EC0-5ADA-40E4-B9F5-7AFA53C19D4F}"/>
    <dgm:cxn modelId="{1F2C1355-4EB4-4694-B627-B9BEEF61A9A7}" type="presParOf" srcId="{435A2B3E-A7FE-4B79-869F-51E9A2CE30F5}" destId="{28C14CDE-E0AE-4A04-A0B5-14AFC668F32B}" srcOrd="0" destOrd="0" presId="urn:microsoft.com/office/officeart/2005/8/layout/vList5"/>
    <dgm:cxn modelId="{3078D1E5-8391-4102-9853-E077686F1125}" type="presParOf" srcId="{28C14CDE-E0AE-4A04-A0B5-14AFC668F32B}" destId="{67103B9E-988A-4106-A751-94AEE8D2B812}" srcOrd="0" destOrd="0" presId="urn:microsoft.com/office/officeart/2005/8/layout/vList5"/>
    <dgm:cxn modelId="{AB295FDA-DED8-4FAD-BC4C-45DD991E124B}" type="presParOf" srcId="{28C14CDE-E0AE-4A04-A0B5-14AFC668F32B}" destId="{1C8C7020-E8C5-4902-A5DA-E4C85CB22884}" srcOrd="1" destOrd="0" presId="urn:microsoft.com/office/officeart/2005/8/layout/vList5"/>
    <dgm:cxn modelId="{3A4A7C75-C215-4449-89A6-33142D214987}" type="presParOf" srcId="{435A2B3E-A7FE-4B79-869F-51E9A2CE30F5}" destId="{B1B6DD06-685E-4E64-9A6D-C05747A5D70C}" srcOrd="1" destOrd="0" presId="urn:microsoft.com/office/officeart/2005/8/layout/vList5"/>
    <dgm:cxn modelId="{29E44FFE-FD85-4BBE-ACB8-687C1C3E4FAE}" type="presParOf" srcId="{435A2B3E-A7FE-4B79-869F-51E9A2CE30F5}" destId="{76C9D958-7312-40B6-9346-5C4F89FC31FF}" srcOrd="2" destOrd="0" presId="urn:microsoft.com/office/officeart/2005/8/layout/vList5"/>
    <dgm:cxn modelId="{3A8E75D4-D1E5-435F-AB81-D14A264AE209}" type="presParOf" srcId="{76C9D958-7312-40B6-9346-5C4F89FC31FF}" destId="{1572C205-8B63-4BD5-8064-2548609FC26C}" srcOrd="0" destOrd="0" presId="urn:microsoft.com/office/officeart/2005/8/layout/vList5"/>
    <dgm:cxn modelId="{CC45BE62-4D32-4701-AAD1-BCB56A312806}" type="presParOf" srcId="{76C9D958-7312-40B6-9346-5C4F89FC31FF}" destId="{9981B79D-F5F0-46C3-B3BA-B88B7E21D134}"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7FAD08A-C901-41DF-87E8-5C4F2DFA3E6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it-IT"/>
        </a:p>
      </dgm:t>
    </dgm:pt>
    <dgm:pt modelId="{5DE0974C-745A-4B5B-BCA7-EAA1CF709F94}">
      <dgm:prSet custT="1"/>
      <dgm:spPr/>
      <dgm:t>
        <a:bodyPr/>
        <a:lstStyle/>
        <a:p>
          <a:r>
            <a:rPr lang="en-US" sz="2500" b="1" dirty="0"/>
            <a:t>Single Target Relay Positioning: STR</a:t>
          </a:r>
          <a:endParaRPr lang="it-IT" sz="2500" b="1" dirty="0"/>
        </a:p>
      </dgm:t>
    </dgm:pt>
    <dgm:pt modelId="{AF10A627-5D34-4F67-9142-9C416BF69E97}" type="parTrans" cxnId="{6B109C94-5534-4433-87A6-FBDFD6552504}">
      <dgm:prSet/>
      <dgm:spPr/>
      <dgm:t>
        <a:bodyPr/>
        <a:lstStyle/>
        <a:p>
          <a:endParaRPr lang="it-IT"/>
        </a:p>
      </dgm:t>
    </dgm:pt>
    <dgm:pt modelId="{82F1121E-C4A3-4835-9170-94E22CCB96D5}" type="sibTrans" cxnId="{6B109C94-5534-4433-87A6-FBDFD6552504}">
      <dgm:prSet/>
      <dgm:spPr/>
      <dgm:t>
        <a:bodyPr/>
        <a:lstStyle/>
        <a:p>
          <a:endParaRPr lang="it-IT"/>
        </a:p>
      </dgm:t>
    </dgm:pt>
    <dgm:pt modelId="{20A6DBA9-9834-4345-9C21-D0F4C1E479DD}">
      <dgm:prSet custT="1"/>
      <dgm:spPr/>
      <dgm:t>
        <a:bodyPr/>
        <a:lstStyle/>
        <a:p>
          <a:r>
            <a:rPr lang="it-IT" sz="2000" b="1" dirty="0"/>
            <a:t>Master UAV </a:t>
          </a:r>
          <a:r>
            <a:rPr lang="it-IT" sz="2000" dirty="0"/>
            <a:t>deve osservare un</a:t>
          </a:r>
          <a:r>
            <a:rPr lang="it-IT" sz="2000" b="1" dirty="0"/>
            <a:t> target</a:t>
          </a:r>
          <a:endParaRPr lang="it-IT" sz="2000" dirty="0"/>
        </a:p>
      </dgm:t>
    </dgm:pt>
    <dgm:pt modelId="{FE1B68C6-5B15-4924-BA00-C0A825650BEF}" type="parTrans" cxnId="{85D49B1B-31D6-412F-9B73-FBA2B45A0134}">
      <dgm:prSet/>
      <dgm:spPr/>
      <dgm:t>
        <a:bodyPr/>
        <a:lstStyle/>
        <a:p>
          <a:endParaRPr lang="it-IT"/>
        </a:p>
      </dgm:t>
    </dgm:pt>
    <dgm:pt modelId="{C130E499-0984-43ED-BCF8-844EE59C103D}" type="sibTrans" cxnId="{85D49B1B-31D6-412F-9B73-FBA2B45A0134}">
      <dgm:prSet/>
      <dgm:spPr/>
      <dgm:t>
        <a:bodyPr/>
        <a:lstStyle/>
        <a:p>
          <a:endParaRPr lang="it-IT"/>
        </a:p>
      </dgm:t>
    </dgm:pt>
    <dgm:pt modelId="{318FAE5C-1594-4266-BF2B-0374409F1CC4}">
      <dgm:prSet custT="1"/>
      <dgm:spPr/>
      <dgm:t>
        <a:bodyPr/>
        <a:lstStyle/>
        <a:p>
          <a:r>
            <a:rPr lang="it-IT" sz="2000" b="1" dirty="0" err="1"/>
            <a:t>Communication</a:t>
          </a:r>
          <a:r>
            <a:rPr lang="it-IT" sz="2000" b="1" dirty="0"/>
            <a:t> Cost </a:t>
          </a:r>
          <a:r>
            <a:rPr lang="it-IT" sz="2000" b="1" dirty="0" err="1"/>
            <a:t>function</a:t>
          </a:r>
          <a:endParaRPr lang="it-IT" sz="2000" b="1" dirty="0"/>
        </a:p>
      </dgm:t>
    </dgm:pt>
    <dgm:pt modelId="{06219881-356C-40BE-9A35-56A0B9024B5B}" type="parTrans" cxnId="{003241E6-7954-4BA0-9F7E-302A6EBE022E}">
      <dgm:prSet/>
      <dgm:spPr/>
      <dgm:t>
        <a:bodyPr/>
        <a:lstStyle/>
        <a:p>
          <a:endParaRPr lang="it-IT"/>
        </a:p>
      </dgm:t>
    </dgm:pt>
    <dgm:pt modelId="{DF831F17-8B55-4C64-B0C1-B9441F9074C8}" type="sibTrans" cxnId="{003241E6-7954-4BA0-9F7E-302A6EBE022E}">
      <dgm:prSet/>
      <dgm:spPr/>
      <dgm:t>
        <a:bodyPr/>
        <a:lstStyle/>
        <a:p>
          <a:endParaRPr lang="it-IT"/>
        </a:p>
      </dgm:t>
    </dgm:pt>
    <mc:AlternateContent xmlns:mc="http://schemas.openxmlformats.org/markup-compatibility/2006" xmlns:a14="http://schemas.microsoft.com/office/drawing/2010/main">
      <mc:Choice Requires="a14">
        <dgm:pt modelId="{A46A0139-6526-484C-BA34-7F0D1D867BF3}">
          <dgm:prSet custT="1"/>
          <dgm:spPr/>
          <dgm:t>
            <a:bodyPr/>
            <a:lstStyle/>
            <a:p>
              <a14:m>
                <m:oMath xmlns:m="http://schemas.openxmlformats.org/officeDocument/2006/math">
                  <m:r>
                    <a:rPr lang="it-IT" sz="2800" b="1" i="1" smtClean="0">
                      <a:latin typeface="Cambria Math" panose="02040503050406030204" pitchFamily="18" charset="0"/>
                    </a:rPr>
                    <m:t>𝐜𝐨𝐬𝐭</m:t>
                  </m:r>
                  <m:r>
                    <a:rPr lang="it-IT" sz="2800" b="1" smtClean="0">
                      <a:latin typeface="Cambria Math" panose="02040503050406030204" pitchFamily="18" charset="0"/>
                    </a:rPr>
                    <m:t>[</m:t>
                  </m:r>
                  <m:sSub>
                    <m:sSubPr>
                      <m:ctrlPr>
                        <a:rPr lang="it-IT" sz="2800" b="1" i="1" smtClean="0">
                          <a:latin typeface="Cambria Math" panose="02040503050406030204" pitchFamily="18" charset="0"/>
                        </a:rPr>
                      </m:ctrlPr>
                    </m:sSubPr>
                    <m:e>
                      <m:r>
                        <a:rPr lang="it-IT" sz="2800" b="1" i="1" smtClean="0">
                          <a:latin typeface="Cambria Math" panose="02040503050406030204" pitchFamily="18" charset="0"/>
                        </a:rPr>
                        <m:t>𝐱</m:t>
                      </m:r>
                    </m:e>
                    <m:sub>
                      <m:r>
                        <a:rPr lang="it-IT" sz="2800" b="1" i="1" smtClean="0">
                          <a:latin typeface="Cambria Math" panose="02040503050406030204" pitchFamily="18" charset="0"/>
                        </a:rPr>
                        <m:t>𝟎</m:t>
                      </m:r>
                    </m:sub>
                  </m:sSub>
                </m:oMath>
              </a14:m>
              <a:r>
                <a:rPr lang="it-IT" sz="2800" b="1" dirty="0"/>
                <a:t>,</a:t>
              </a:r>
              <a14:m>
                <m:oMath xmlns:m="http://schemas.openxmlformats.org/officeDocument/2006/math">
                  <m:sSub>
                    <m:sSubPr>
                      <m:ctrlPr>
                        <a:rPr lang="it-IT" sz="2800" b="1" i="1" dirty="0" smtClean="0">
                          <a:latin typeface="Cambria Math" panose="02040503050406030204" pitchFamily="18" charset="0"/>
                        </a:rPr>
                      </m:ctrlPr>
                    </m:sSubPr>
                    <m:e>
                      <m:r>
                        <a:rPr lang="it-IT" sz="2800" b="1" i="1" dirty="0" smtClean="0">
                          <a:latin typeface="Cambria Math" panose="02040503050406030204" pitchFamily="18" charset="0"/>
                        </a:rPr>
                        <m:t>𝐱</m:t>
                      </m:r>
                    </m:e>
                    <m:sub>
                      <m:r>
                        <a:rPr lang="it-IT" sz="2800" b="1" i="1" dirty="0" smtClean="0">
                          <a:latin typeface="Cambria Math" panose="02040503050406030204" pitchFamily="18" charset="0"/>
                        </a:rPr>
                        <m:t>𝟏</m:t>
                      </m:r>
                    </m:sub>
                  </m:sSub>
                  <m:r>
                    <a:rPr lang="it-IT" sz="2800" b="1" dirty="0" smtClean="0">
                      <a:latin typeface="Cambria Math" panose="02040503050406030204" pitchFamily="18" charset="0"/>
                    </a:rPr>
                    <m:t>,…,</m:t>
                  </m:r>
                  <m:sSub>
                    <m:sSubPr>
                      <m:ctrlPr>
                        <a:rPr lang="it-IT" sz="2800" b="1" i="1" dirty="0" smtClean="0">
                          <a:latin typeface="Cambria Math" panose="02040503050406030204" pitchFamily="18" charset="0"/>
                        </a:rPr>
                      </m:ctrlPr>
                    </m:sSubPr>
                    <m:e>
                      <m:r>
                        <a:rPr lang="it-IT" sz="2800" b="1" i="1" dirty="0" smtClean="0">
                          <a:latin typeface="Cambria Math" panose="02040503050406030204" pitchFamily="18" charset="0"/>
                        </a:rPr>
                        <m:t>𝐱</m:t>
                      </m:r>
                    </m:e>
                    <m:sub>
                      <m:r>
                        <a:rPr lang="it-IT" sz="2800" b="1" i="1" dirty="0" smtClean="0">
                          <a:latin typeface="Cambria Math" panose="02040503050406030204" pitchFamily="18" charset="0"/>
                        </a:rPr>
                        <m:t>𝐭</m:t>
                      </m:r>
                    </m:sub>
                  </m:sSub>
                  <m:r>
                    <a:rPr lang="it-IT" sz="2800" b="1" dirty="0" smtClean="0">
                      <a:latin typeface="Cambria Math" panose="02040503050406030204" pitchFamily="18" charset="0"/>
                    </a:rPr>
                    <m:t>]= </m:t>
                  </m:r>
                  <m:nary>
                    <m:naryPr>
                      <m:chr m:val="∑"/>
                      <m:ctrlPr>
                        <a:rPr lang="it-IT" sz="2800" b="1" i="1" dirty="0" smtClean="0">
                          <a:latin typeface="Cambria Math" panose="02040503050406030204" pitchFamily="18" charset="0"/>
                        </a:rPr>
                      </m:ctrlPr>
                    </m:naryPr>
                    <m:sub>
                      <m:r>
                        <m:rPr>
                          <m:brk m:alnAt="23"/>
                        </m:rPr>
                        <a:rPr lang="it-IT" sz="2800" b="1" i="1" dirty="0" smtClean="0">
                          <a:latin typeface="Cambria Math" panose="02040503050406030204" pitchFamily="18" charset="0"/>
                        </a:rPr>
                        <m:t>𝐤</m:t>
                      </m:r>
                      <m:r>
                        <a:rPr lang="it-IT" sz="2800" b="1" dirty="0" smtClean="0">
                          <a:latin typeface="Cambria Math" panose="02040503050406030204" pitchFamily="18" charset="0"/>
                        </a:rPr>
                        <m:t>=</m:t>
                      </m:r>
                      <m:r>
                        <a:rPr lang="it-IT" sz="2800" b="1" i="1" dirty="0" smtClean="0">
                          <a:latin typeface="Cambria Math" panose="02040503050406030204" pitchFamily="18" charset="0"/>
                        </a:rPr>
                        <m:t>𝟎</m:t>
                      </m:r>
                    </m:sub>
                    <m:sup>
                      <m:r>
                        <a:rPr lang="it-IT" sz="2800" b="1" i="1" dirty="0" smtClean="0">
                          <a:latin typeface="Cambria Math" panose="02040503050406030204" pitchFamily="18" charset="0"/>
                        </a:rPr>
                        <m:t>𝐭</m:t>
                      </m:r>
                      <m:r>
                        <a:rPr lang="it-IT" sz="2800" b="1" dirty="0" smtClean="0">
                          <a:latin typeface="Cambria Math" panose="02040503050406030204" pitchFamily="18" charset="0"/>
                        </a:rPr>
                        <m:t>−</m:t>
                      </m:r>
                      <m:r>
                        <a:rPr lang="it-IT" sz="2800" b="1" i="1" dirty="0" smtClean="0">
                          <a:latin typeface="Cambria Math" panose="02040503050406030204" pitchFamily="18" charset="0"/>
                        </a:rPr>
                        <m:t>𝟏</m:t>
                      </m:r>
                    </m:sup>
                    <m:e>
                      <m:sSub>
                        <m:sSubPr>
                          <m:ctrlPr>
                            <a:rPr lang="it-IT" sz="2800" b="1" i="1" dirty="0" smtClean="0">
                              <a:latin typeface="Cambria Math" panose="02040503050406030204" pitchFamily="18" charset="0"/>
                            </a:rPr>
                          </m:ctrlPr>
                        </m:sSubPr>
                        <m:e>
                          <m:r>
                            <a:rPr lang="it-IT" sz="2800" b="1" i="1" dirty="0" smtClean="0">
                              <a:latin typeface="Cambria Math" panose="02040503050406030204" pitchFamily="18" charset="0"/>
                            </a:rPr>
                            <m:t>𝐜</m:t>
                          </m:r>
                        </m:e>
                        <m:sub>
                          <m:r>
                            <a:rPr lang="it-IT" sz="2800" b="1" i="1" dirty="0" smtClean="0">
                              <a:latin typeface="Cambria Math" panose="02040503050406030204" pitchFamily="18" charset="0"/>
                            </a:rPr>
                            <m:t>𝐜𝐨𝐦𝐦</m:t>
                          </m:r>
                        </m:sub>
                      </m:sSub>
                      <m:d>
                        <m:dPr>
                          <m:ctrlPr>
                            <a:rPr lang="it-IT" sz="2800" b="1" i="1" dirty="0" smtClean="0">
                              <a:latin typeface="Cambria Math" panose="02040503050406030204" pitchFamily="18" charset="0"/>
                            </a:rPr>
                          </m:ctrlPr>
                        </m:dPr>
                        <m:e>
                          <m:sSub>
                            <m:sSubPr>
                              <m:ctrlPr>
                                <a:rPr lang="it-IT" sz="2800" b="1" i="1" dirty="0" smtClean="0">
                                  <a:latin typeface="Cambria Math" panose="02040503050406030204" pitchFamily="18" charset="0"/>
                                </a:rPr>
                              </m:ctrlPr>
                            </m:sSubPr>
                            <m:e>
                              <m:r>
                                <a:rPr lang="it-IT" sz="2800" b="1" i="1" dirty="0" smtClean="0">
                                  <a:latin typeface="Cambria Math" panose="02040503050406030204" pitchFamily="18" charset="0"/>
                                </a:rPr>
                                <m:t>𝐱</m:t>
                              </m:r>
                            </m:e>
                            <m:sub>
                              <m:r>
                                <a:rPr lang="it-IT" sz="2800" b="1" i="1" dirty="0" smtClean="0">
                                  <a:latin typeface="Cambria Math" panose="02040503050406030204" pitchFamily="18" charset="0"/>
                                </a:rPr>
                                <m:t>𝐤</m:t>
                              </m:r>
                            </m:sub>
                          </m:sSub>
                          <m:r>
                            <a:rPr lang="it-IT" sz="2800" b="1" dirty="0" smtClean="0">
                              <a:latin typeface="Cambria Math" panose="02040503050406030204" pitchFamily="18" charset="0"/>
                            </a:rPr>
                            <m:t>,</m:t>
                          </m:r>
                          <m:sSub>
                            <m:sSubPr>
                              <m:ctrlPr>
                                <a:rPr lang="it-IT" sz="2800" b="1" i="1" dirty="0" smtClean="0">
                                  <a:latin typeface="Cambria Math" panose="02040503050406030204" pitchFamily="18" charset="0"/>
                                </a:rPr>
                              </m:ctrlPr>
                            </m:sSubPr>
                            <m:e>
                              <m:r>
                                <a:rPr lang="it-IT" sz="2800" b="1" i="1" dirty="0" smtClean="0">
                                  <a:latin typeface="Cambria Math" panose="02040503050406030204" pitchFamily="18" charset="0"/>
                                </a:rPr>
                                <m:t>𝐱</m:t>
                              </m:r>
                            </m:e>
                            <m:sub>
                              <m:r>
                                <a:rPr lang="it-IT" sz="2800" b="1" i="1" dirty="0" smtClean="0">
                                  <a:latin typeface="Cambria Math" panose="02040503050406030204" pitchFamily="18" charset="0"/>
                                </a:rPr>
                                <m:t>𝐤</m:t>
                              </m:r>
                              <m:r>
                                <a:rPr lang="it-IT" sz="2800" b="1" dirty="0" smtClean="0">
                                  <a:latin typeface="Cambria Math" panose="02040503050406030204" pitchFamily="18" charset="0"/>
                                </a:rPr>
                                <m:t>+</m:t>
                              </m:r>
                              <m:r>
                                <a:rPr lang="it-IT" sz="2800" b="1" i="1" dirty="0" smtClean="0">
                                  <a:latin typeface="Cambria Math" panose="02040503050406030204" pitchFamily="18" charset="0"/>
                                </a:rPr>
                                <m:t>𝟏</m:t>
                              </m:r>
                            </m:sub>
                          </m:sSub>
                        </m:e>
                      </m:d>
                      <m:r>
                        <a:rPr lang="it-IT" sz="2800" b="1" dirty="0" smtClean="0">
                          <a:latin typeface="Cambria Math" panose="02040503050406030204" pitchFamily="18" charset="0"/>
                        </a:rPr>
                        <m:t>+ </m:t>
                      </m:r>
                      <m:sSub>
                        <m:sSubPr>
                          <m:ctrlPr>
                            <a:rPr lang="it-IT" sz="2800" b="1" i="1" dirty="0" smtClean="0">
                              <a:latin typeface="Cambria Math" panose="02040503050406030204" pitchFamily="18" charset="0"/>
                            </a:rPr>
                          </m:ctrlPr>
                        </m:sSubPr>
                        <m:e>
                          <m:r>
                            <a:rPr lang="it-IT" sz="2800" b="1" i="1" dirty="0" smtClean="0">
                              <a:latin typeface="Cambria Math" panose="02040503050406030204" pitchFamily="18" charset="0"/>
                            </a:rPr>
                            <m:t>𝐜</m:t>
                          </m:r>
                        </m:e>
                        <m:sub>
                          <m:r>
                            <a:rPr lang="it-IT" sz="2800" b="1" i="1" dirty="0" smtClean="0">
                              <a:latin typeface="Cambria Math" panose="02040503050406030204" pitchFamily="18" charset="0"/>
                            </a:rPr>
                            <m:t>𝐬𝐮𝐫𝐯</m:t>
                          </m:r>
                        </m:sub>
                      </m:sSub>
                    </m:e>
                  </m:nary>
                  <m:r>
                    <a:rPr lang="it-IT" sz="2800" b="1" dirty="0" smtClean="0">
                      <a:latin typeface="Cambria Math" panose="02040503050406030204" pitchFamily="18" charset="0"/>
                    </a:rPr>
                    <m:t>(</m:t>
                  </m:r>
                  <m:sSub>
                    <m:sSubPr>
                      <m:ctrlPr>
                        <a:rPr lang="it-IT" sz="2800" b="1" i="1" dirty="0" smtClean="0">
                          <a:latin typeface="Cambria Math" panose="02040503050406030204" pitchFamily="18" charset="0"/>
                        </a:rPr>
                      </m:ctrlPr>
                    </m:sSubPr>
                    <m:e>
                      <m:r>
                        <a:rPr lang="it-IT" sz="2800" b="1" i="1" dirty="0" smtClean="0">
                          <a:latin typeface="Cambria Math" panose="02040503050406030204" pitchFamily="18" charset="0"/>
                        </a:rPr>
                        <m:t>𝐱</m:t>
                      </m:r>
                    </m:e>
                    <m:sub>
                      <m:r>
                        <a:rPr lang="it-IT" sz="2800" b="1" i="1" dirty="0" smtClean="0">
                          <a:latin typeface="Cambria Math" panose="02040503050406030204" pitchFamily="18" charset="0"/>
                        </a:rPr>
                        <m:t>𝐭</m:t>
                      </m:r>
                    </m:sub>
                  </m:sSub>
                  <m:r>
                    <a:rPr lang="it-IT" sz="2800" b="1" dirty="0" smtClean="0">
                      <a:latin typeface="Cambria Math" panose="02040503050406030204" pitchFamily="18" charset="0"/>
                    </a:rPr>
                    <m:t>) </m:t>
                  </m:r>
                </m:oMath>
              </a14:m>
              <a:r>
                <a:rPr lang="it-IT" sz="2800" b="1" dirty="0">
                  <a:hlinkClick xmlns:r="http://schemas.openxmlformats.org/officeDocument/2006/relationships" r:id="rId1" action="ppaction://hlinksldjump"/>
                </a:rPr>
                <a:t>[2]</a:t>
              </a:r>
              <a:endParaRPr lang="it-IT" sz="2800" b="1" dirty="0"/>
            </a:p>
          </dgm:t>
        </dgm:pt>
      </mc:Choice>
      <mc:Fallback xmlns="">
        <dgm:pt modelId="{A46A0139-6526-484C-BA34-7F0D1D867BF3}">
          <dgm:prSet custT="1"/>
          <dgm:spPr/>
          <dgm:t>
            <a:bodyPr/>
            <a:lstStyle/>
            <a:p>
              <a:r>
                <a:rPr lang="it-IT" sz="2800" b="1" i="0">
                  <a:latin typeface="Cambria Math" panose="02040503050406030204" pitchFamily="18" charset="0"/>
                </a:rPr>
                <a:t>𝐜𝐨𝐬𝐭[𝐱_𝟎</a:t>
              </a:r>
              <a:r>
                <a:rPr lang="it-IT" sz="2800" b="1" dirty="0"/>
                <a:t>,</a:t>
              </a:r>
              <a:r>
                <a:rPr lang="it-IT" sz="2800" b="1" i="0" dirty="0">
                  <a:latin typeface="Cambria Math" panose="02040503050406030204" pitchFamily="18" charset="0"/>
                </a:rPr>
                <a:t>𝐱_𝟏,…,𝐱_𝐭]= ∑_(𝐤=𝟎)^(𝐭−𝟏)▒〖𝐜_𝐜𝐨𝐦𝐦 (𝐱_𝐤,𝐱_(𝐤+𝟏) )+ 𝐜_𝐬𝐮𝐫𝐯 〗(𝐱_𝐭) </a:t>
              </a:r>
              <a:r>
                <a:rPr lang="it-IT" sz="2800" b="1" dirty="0">
                  <a:hlinkClick xmlns:r="http://schemas.openxmlformats.org/officeDocument/2006/relationships" r:id="rId2" action="ppaction://hlinksldjump"/>
                </a:rPr>
                <a:t>[2]</a:t>
              </a:r>
              <a:endParaRPr lang="it-IT" sz="2800" b="1" dirty="0"/>
            </a:p>
          </dgm:t>
        </dgm:pt>
      </mc:Fallback>
    </mc:AlternateContent>
    <dgm:pt modelId="{BE928700-8EF8-4DAB-A56B-C865F45097EE}" type="parTrans" cxnId="{7E5FAC6C-E880-4231-8F1F-D5C21B61B5E5}">
      <dgm:prSet/>
      <dgm:spPr/>
      <dgm:t>
        <a:bodyPr/>
        <a:lstStyle/>
        <a:p>
          <a:endParaRPr lang="it-IT"/>
        </a:p>
      </dgm:t>
    </dgm:pt>
    <dgm:pt modelId="{B98159CB-895F-41D6-AE49-D46E8B0AB1CF}" type="sibTrans" cxnId="{7E5FAC6C-E880-4231-8F1F-D5C21B61B5E5}">
      <dgm:prSet/>
      <dgm:spPr/>
      <dgm:t>
        <a:bodyPr/>
        <a:lstStyle/>
        <a:p>
          <a:endParaRPr lang="it-IT"/>
        </a:p>
      </dgm:t>
    </dgm:pt>
    <dgm:pt modelId="{BF6C270C-BFC9-410A-B5EB-B77F5882BCF2}">
      <dgm:prSet custT="1"/>
      <dgm:spPr/>
      <dgm:t>
        <a:bodyPr/>
        <a:lstStyle/>
        <a:p>
          <a:r>
            <a:rPr lang="it-IT" sz="2000" b="1" dirty="0" err="1"/>
            <a:t>Surveillance</a:t>
          </a:r>
          <a:r>
            <a:rPr lang="it-IT" sz="2000" b="1" dirty="0"/>
            <a:t> Cost </a:t>
          </a:r>
          <a:r>
            <a:rPr lang="it-IT" sz="2000" b="1" dirty="0" err="1"/>
            <a:t>function</a:t>
          </a:r>
          <a:endParaRPr lang="it-IT" sz="2000" b="1" dirty="0"/>
        </a:p>
      </dgm:t>
    </dgm:pt>
    <dgm:pt modelId="{B99D5232-9C4C-4393-8106-7F00AFA761C4}" type="parTrans" cxnId="{199FC63A-5ACC-4731-BF48-BE2EC8F07353}">
      <dgm:prSet/>
      <dgm:spPr/>
      <dgm:t>
        <a:bodyPr/>
        <a:lstStyle/>
        <a:p>
          <a:endParaRPr lang="it-IT"/>
        </a:p>
      </dgm:t>
    </dgm:pt>
    <dgm:pt modelId="{A853196C-A111-4C16-B111-9A85A858583C}" type="sibTrans" cxnId="{199FC63A-5ACC-4731-BF48-BE2EC8F07353}">
      <dgm:prSet/>
      <dgm:spPr/>
      <dgm:t>
        <a:bodyPr/>
        <a:lstStyle/>
        <a:p>
          <a:endParaRPr lang="it-IT"/>
        </a:p>
      </dgm:t>
    </dgm:pt>
    <mc:AlternateContent xmlns:mc="http://schemas.openxmlformats.org/markup-compatibility/2006" xmlns:a14="http://schemas.microsoft.com/office/drawing/2010/main">
      <mc:Choice Requires="a14">
        <dgm:pt modelId="{CAC01476-D7BF-4BCC-99A7-026E341A0DAD}">
          <dgm:prSet custT="1"/>
          <dgm:spPr/>
          <dgm:t>
            <a:bodyPr/>
            <a:lstStyle/>
            <a:p>
              <a:r>
                <a:rPr lang="it-IT" sz="2000" b="1" dirty="0" err="1"/>
                <a:t>Relay</a:t>
              </a:r>
              <a:r>
                <a:rPr lang="it-IT" sz="2000" b="1" dirty="0"/>
                <a:t> Chain</a:t>
              </a:r>
              <a:r>
                <a:rPr lang="it-IT" sz="2000" dirty="0"/>
                <a:t>: catena di posizioni tra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𝑥</m:t>
                      </m:r>
                    </m:e>
                    <m:sub>
                      <m:r>
                        <a:rPr lang="it-IT" sz="2000" b="0" i="1" smtClean="0">
                          <a:latin typeface="Cambria Math" panose="02040503050406030204" pitchFamily="18" charset="0"/>
                        </a:rPr>
                        <m:t>0</m:t>
                      </m:r>
                    </m:sub>
                  </m:sSub>
                  <m:r>
                    <a:rPr lang="it-IT" sz="2000" b="0" i="1" smtClean="0">
                      <a:latin typeface="Cambria Math" panose="02040503050406030204" pitchFamily="18" charset="0"/>
                    </a:rPr>
                    <m:t> </m:t>
                  </m:r>
                </m:oMath>
              </a14:m>
              <a:r>
                <a:rPr lang="it-IT" sz="2000" dirty="0"/>
                <a:t>e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𝑥</m:t>
                      </m:r>
                    </m:e>
                    <m:sub>
                      <m:r>
                        <a:rPr lang="it-IT" sz="2000" b="0" i="1" smtClean="0">
                          <a:latin typeface="Cambria Math" panose="02040503050406030204" pitchFamily="18" charset="0"/>
                        </a:rPr>
                        <m:t>𝑡</m:t>
                      </m:r>
                    </m:sub>
                  </m:sSub>
                </m:oMath>
              </a14:m>
              <a:endParaRPr lang="it-IT" sz="2200" dirty="0"/>
            </a:p>
          </dgm:t>
        </dgm:pt>
      </mc:Choice>
      <mc:Fallback xmlns="">
        <dgm:pt modelId="{CAC01476-D7BF-4BCC-99A7-026E341A0DAD}">
          <dgm:prSet custT="1"/>
          <dgm:spPr/>
          <dgm:t>
            <a:bodyPr/>
            <a:lstStyle/>
            <a:p>
              <a:r>
                <a:rPr lang="it-IT" sz="2000" b="1" dirty="0" err="1"/>
                <a:t>Relay</a:t>
              </a:r>
              <a:r>
                <a:rPr lang="it-IT" sz="2000" b="1" dirty="0"/>
                <a:t> Chain</a:t>
              </a:r>
              <a:r>
                <a:rPr lang="it-IT" sz="2000" dirty="0"/>
                <a:t>: catena di posizioni tra </a:t>
              </a:r>
              <a:r>
                <a:rPr lang="it-IT" sz="2000" b="0" i="0">
                  <a:latin typeface="Cambria Math" panose="02040503050406030204" pitchFamily="18" charset="0"/>
                </a:rPr>
                <a:t>𝑥_0  </a:t>
              </a:r>
              <a:r>
                <a:rPr lang="it-IT" sz="2000" dirty="0"/>
                <a:t>e </a:t>
              </a:r>
              <a:r>
                <a:rPr lang="it-IT" sz="2000" b="0" i="0">
                  <a:latin typeface="Cambria Math" panose="02040503050406030204" pitchFamily="18" charset="0"/>
                </a:rPr>
                <a:t>𝑥_𝑡</a:t>
              </a:r>
              <a:endParaRPr lang="it-IT" sz="2200" dirty="0"/>
            </a:p>
          </dgm:t>
        </dgm:pt>
      </mc:Fallback>
    </mc:AlternateContent>
    <dgm:pt modelId="{728623D4-B5D6-4F7A-A2F4-72578274CBDD}" type="parTrans" cxnId="{B256963B-822F-4622-8CEB-61AE9B457FFB}">
      <dgm:prSet/>
      <dgm:spPr/>
      <dgm:t>
        <a:bodyPr/>
        <a:lstStyle/>
        <a:p>
          <a:endParaRPr lang="it-IT"/>
        </a:p>
      </dgm:t>
    </dgm:pt>
    <dgm:pt modelId="{CB8BF1E0-11DB-4A64-80D2-327DE4D1E2E2}" type="sibTrans" cxnId="{B256963B-822F-4622-8CEB-61AE9B457FFB}">
      <dgm:prSet/>
      <dgm:spPr/>
      <dgm:t>
        <a:bodyPr/>
        <a:lstStyle/>
        <a:p>
          <a:endParaRPr lang="it-IT"/>
        </a:p>
      </dgm:t>
    </dgm:pt>
    <dgm:pt modelId="{55288846-F5BA-4265-AF8C-B0FEA07113CC}">
      <dgm:prSet custT="1"/>
      <dgm:spPr/>
      <dgm:t>
        <a:bodyPr/>
        <a:lstStyle/>
        <a:p>
          <a:r>
            <a:rPr lang="it-IT" sz="2000" dirty="0"/>
            <a:t>I droni Slave riconfigurano le posizioni a seconda di quella del Master</a:t>
          </a:r>
        </a:p>
      </dgm:t>
    </dgm:pt>
    <dgm:pt modelId="{D2738342-3441-431B-AB78-72C56EDA0FCE}" type="parTrans" cxnId="{EF500000-129B-42FA-AB9D-90D716247295}">
      <dgm:prSet/>
      <dgm:spPr/>
      <dgm:t>
        <a:bodyPr/>
        <a:lstStyle/>
        <a:p>
          <a:endParaRPr lang="it-IT"/>
        </a:p>
      </dgm:t>
    </dgm:pt>
    <dgm:pt modelId="{A3BDD356-4D82-4ADA-9DE7-05288F2CE5C0}" type="sibTrans" cxnId="{EF500000-129B-42FA-AB9D-90D716247295}">
      <dgm:prSet/>
      <dgm:spPr/>
      <dgm:t>
        <a:bodyPr/>
        <a:lstStyle/>
        <a:p>
          <a:endParaRPr lang="it-IT"/>
        </a:p>
      </dgm:t>
    </dgm:pt>
    <mc:AlternateContent xmlns:mc="http://schemas.openxmlformats.org/markup-compatibility/2006" xmlns:a14="http://schemas.microsoft.com/office/drawing/2010/main">
      <mc:Choice Requires="a14">
        <dgm:pt modelId="{879FAC46-47C4-4E0E-9121-4729C25F8D53}">
          <dgm:prSet custT="1"/>
          <dgm:spPr/>
          <dgm:t>
            <a:bodyPr/>
            <a:lstStyle/>
            <a:p>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𝑥</m:t>
                      </m:r>
                    </m:e>
                    <m:sub>
                      <m:r>
                        <a:rPr lang="it-IT" sz="2000" b="0" i="1" smtClean="0">
                          <a:latin typeface="Cambria Math" panose="02040503050406030204" pitchFamily="18" charset="0"/>
                        </a:rPr>
                        <m:t>0</m:t>
                      </m:r>
                    </m:sub>
                  </m:sSub>
                  <m:r>
                    <a:rPr lang="it-IT" sz="2000" b="0" i="1" smtClean="0">
                      <a:latin typeface="Cambria Math" panose="02040503050406030204" pitchFamily="18" charset="0"/>
                    </a:rPr>
                    <m:t> </m:t>
                  </m:r>
                </m:oMath>
              </a14:m>
              <a:r>
                <a:rPr lang="it-IT" sz="2000" dirty="0"/>
                <a:t>e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𝑥</m:t>
                      </m:r>
                    </m:e>
                    <m:sub>
                      <m:r>
                        <a:rPr lang="it-IT" sz="2000" b="0" i="1" smtClean="0">
                          <a:latin typeface="Cambria Math" panose="02040503050406030204" pitchFamily="18" charset="0"/>
                        </a:rPr>
                        <m:t>𝑡</m:t>
                      </m:r>
                    </m:sub>
                  </m:sSub>
                </m:oMath>
              </a14:m>
              <a:r>
                <a:rPr lang="it-IT" sz="2000" dirty="0"/>
                <a:t> posizioni della Base Station e del Target </a:t>
              </a:r>
            </a:p>
          </dgm:t>
        </dgm:pt>
      </mc:Choice>
      <mc:Fallback xmlns="">
        <dgm:pt modelId="{879FAC46-47C4-4E0E-9121-4729C25F8D53}">
          <dgm:prSet custT="1"/>
          <dgm:spPr/>
          <dgm:t>
            <a:bodyPr/>
            <a:lstStyle/>
            <a:p>
              <a:r>
                <a:rPr lang="it-IT" sz="2000" b="0" i="0">
                  <a:latin typeface="Cambria Math" panose="02040503050406030204" pitchFamily="18" charset="0"/>
                </a:rPr>
                <a:t>𝑥_0  </a:t>
              </a:r>
              <a:r>
                <a:rPr lang="it-IT" sz="2000" dirty="0"/>
                <a:t>e </a:t>
              </a:r>
              <a:r>
                <a:rPr lang="it-IT" sz="2000" b="0" i="0">
                  <a:latin typeface="Cambria Math" panose="02040503050406030204" pitchFamily="18" charset="0"/>
                </a:rPr>
                <a:t>𝑥_𝑡</a:t>
              </a:r>
              <a:r>
                <a:rPr lang="it-IT" sz="2000" dirty="0"/>
                <a:t> posizioni della Base Station e del Target </a:t>
              </a:r>
            </a:p>
          </dgm:t>
        </dgm:pt>
      </mc:Fallback>
    </mc:AlternateContent>
    <dgm:pt modelId="{7A914FB4-2C72-410B-92B9-2CEFE44A6B7B}" type="parTrans" cxnId="{79C02368-03AC-4707-85DF-97A519E872FD}">
      <dgm:prSet/>
      <dgm:spPr/>
      <dgm:t>
        <a:bodyPr/>
        <a:lstStyle/>
        <a:p>
          <a:endParaRPr lang="it-IT"/>
        </a:p>
      </dgm:t>
    </dgm:pt>
    <dgm:pt modelId="{FBD04C81-1285-4A42-8183-0910DD52C9CE}" type="sibTrans" cxnId="{79C02368-03AC-4707-85DF-97A519E872FD}">
      <dgm:prSet/>
      <dgm:spPr/>
      <dgm:t>
        <a:bodyPr/>
        <a:lstStyle/>
        <a:p>
          <a:endParaRPr lang="it-IT"/>
        </a:p>
      </dgm:t>
    </dgm:pt>
    <dgm:pt modelId="{92E1F1E7-C025-4AB1-A317-FFC1EB3ADE04}">
      <dgm:prSet/>
      <dgm:spPr/>
      <dgm:t>
        <a:bodyPr/>
        <a:lstStyle/>
        <a:p>
          <a:endParaRPr lang="it-IT" sz="2200" dirty="0"/>
        </a:p>
      </dgm:t>
    </dgm:pt>
    <dgm:pt modelId="{2355F413-CC4F-440E-827B-45E7E81E0F7B}" type="parTrans" cxnId="{150BC15F-85AC-48C9-B063-C7019A35B819}">
      <dgm:prSet/>
      <dgm:spPr/>
      <dgm:t>
        <a:bodyPr/>
        <a:lstStyle/>
        <a:p>
          <a:endParaRPr lang="it-IT"/>
        </a:p>
      </dgm:t>
    </dgm:pt>
    <dgm:pt modelId="{5513D08E-FD6B-4A4F-975E-0989987B1C6E}" type="sibTrans" cxnId="{150BC15F-85AC-48C9-B063-C7019A35B819}">
      <dgm:prSet/>
      <dgm:spPr/>
      <dgm:t>
        <a:bodyPr/>
        <a:lstStyle/>
        <a:p>
          <a:endParaRPr lang="it-IT"/>
        </a:p>
      </dgm:t>
    </dgm:pt>
    <dgm:pt modelId="{86B68EE4-B39D-4BC5-B608-7E31EE9DD008}" type="pres">
      <dgm:prSet presAssocID="{A7FAD08A-C901-41DF-87E8-5C4F2DFA3E6B}" presName="linear" presStyleCnt="0">
        <dgm:presLayoutVars>
          <dgm:dir/>
          <dgm:animLvl val="lvl"/>
          <dgm:resizeHandles val="exact"/>
        </dgm:presLayoutVars>
      </dgm:prSet>
      <dgm:spPr/>
    </dgm:pt>
    <dgm:pt modelId="{48AE3D2B-0D2A-4B8E-9576-0449AFA3F3F5}" type="pres">
      <dgm:prSet presAssocID="{5DE0974C-745A-4B5B-BCA7-EAA1CF709F94}" presName="parentLin" presStyleCnt="0"/>
      <dgm:spPr/>
    </dgm:pt>
    <dgm:pt modelId="{8D5EB3D9-7ED7-44E4-8EB7-6975CDABEBF9}" type="pres">
      <dgm:prSet presAssocID="{5DE0974C-745A-4B5B-BCA7-EAA1CF709F94}" presName="parentLeftMargin" presStyleLbl="node1" presStyleIdx="0" presStyleCnt="1"/>
      <dgm:spPr/>
    </dgm:pt>
    <dgm:pt modelId="{99BA771C-588B-4571-9BEE-7E0B2715F1B2}" type="pres">
      <dgm:prSet presAssocID="{5DE0974C-745A-4B5B-BCA7-EAA1CF709F94}" presName="parentText" presStyleLbl="node1" presStyleIdx="0" presStyleCnt="1">
        <dgm:presLayoutVars>
          <dgm:chMax val="0"/>
          <dgm:bulletEnabled val="1"/>
        </dgm:presLayoutVars>
      </dgm:prSet>
      <dgm:spPr>
        <a:prstGeom prst="rect">
          <a:avLst/>
        </a:prstGeom>
      </dgm:spPr>
    </dgm:pt>
    <dgm:pt modelId="{FA5ACFE9-8746-48A0-9FF7-7D4499F12272}" type="pres">
      <dgm:prSet presAssocID="{5DE0974C-745A-4B5B-BCA7-EAA1CF709F94}" presName="negativeSpace" presStyleCnt="0"/>
      <dgm:spPr/>
    </dgm:pt>
    <dgm:pt modelId="{7AE295DB-6BD2-4E50-AF56-0D3693DF0992}" type="pres">
      <dgm:prSet presAssocID="{5DE0974C-745A-4B5B-BCA7-EAA1CF709F94}" presName="childText" presStyleLbl="conFgAcc1" presStyleIdx="0" presStyleCnt="1" custLinFactNeighborY="-32316">
        <dgm:presLayoutVars>
          <dgm:bulletEnabled val="1"/>
        </dgm:presLayoutVars>
      </dgm:prSet>
      <dgm:spPr/>
    </dgm:pt>
  </dgm:ptLst>
  <dgm:cxnLst>
    <dgm:cxn modelId="{EF500000-129B-42FA-AB9D-90D716247295}" srcId="{92E1F1E7-C025-4AB1-A317-FFC1EB3ADE04}" destId="{55288846-F5BA-4265-AF8C-B0FEA07113CC}" srcOrd="1" destOrd="0" parTransId="{D2738342-3441-431B-AB78-72C56EDA0FCE}" sibTransId="{A3BDD356-4D82-4ADA-9DE7-05288F2CE5C0}"/>
    <dgm:cxn modelId="{5ADD1604-26A3-409A-964B-4C3526F1E198}" type="presOf" srcId="{879FAC46-47C4-4E0E-9121-4729C25F8D53}" destId="{7AE295DB-6BD2-4E50-AF56-0D3693DF0992}" srcOrd="0" destOrd="4" presId="urn:microsoft.com/office/officeart/2005/8/layout/list1"/>
    <dgm:cxn modelId="{85D49B1B-31D6-412F-9B73-FBA2B45A0134}" srcId="{92E1F1E7-C025-4AB1-A317-FFC1EB3ADE04}" destId="{20A6DBA9-9834-4345-9C21-D0F4C1E479DD}" srcOrd="0" destOrd="0" parTransId="{FE1B68C6-5B15-4924-BA00-C0A825650BEF}" sibTransId="{C130E499-0984-43ED-BCF8-844EE59C103D}"/>
    <dgm:cxn modelId="{36AD0427-F46F-4F52-AF58-CA77C370B706}" type="presOf" srcId="{A7FAD08A-C901-41DF-87E8-5C4F2DFA3E6B}" destId="{86B68EE4-B39D-4BC5-B608-7E31EE9DD008}" srcOrd="0" destOrd="0" presId="urn:microsoft.com/office/officeart/2005/8/layout/list1"/>
    <dgm:cxn modelId="{199FC63A-5ACC-4731-BF48-BE2EC8F07353}" srcId="{92E1F1E7-C025-4AB1-A317-FFC1EB3ADE04}" destId="{BF6C270C-BFC9-410A-B5EB-B77F5882BCF2}" srcOrd="4" destOrd="0" parTransId="{B99D5232-9C4C-4393-8106-7F00AFA761C4}" sibTransId="{A853196C-A111-4C16-B111-9A85A858583C}"/>
    <dgm:cxn modelId="{B256963B-822F-4622-8CEB-61AE9B457FFB}" srcId="{92E1F1E7-C025-4AB1-A317-FFC1EB3ADE04}" destId="{CAC01476-D7BF-4BCC-99A7-026E341A0DAD}" srcOrd="5" destOrd="0" parTransId="{728623D4-B5D6-4F7A-A2F4-72578274CBDD}" sibTransId="{CB8BF1E0-11DB-4A64-80D2-327DE4D1E2E2}"/>
    <dgm:cxn modelId="{150BC15F-85AC-48C9-B063-C7019A35B819}" srcId="{5DE0974C-745A-4B5B-BCA7-EAA1CF709F94}" destId="{92E1F1E7-C025-4AB1-A317-FFC1EB3ADE04}" srcOrd="1" destOrd="0" parTransId="{2355F413-CC4F-440E-827B-45E7E81E0F7B}" sibTransId="{5513D08E-FD6B-4A4F-975E-0989987B1C6E}"/>
    <dgm:cxn modelId="{79C02368-03AC-4707-85DF-97A519E872FD}" srcId="{92E1F1E7-C025-4AB1-A317-FFC1EB3ADE04}" destId="{879FAC46-47C4-4E0E-9121-4729C25F8D53}" srcOrd="2" destOrd="0" parTransId="{7A914FB4-2C72-410B-92B9-2CEFE44A6B7B}" sibTransId="{FBD04C81-1285-4A42-8183-0910DD52C9CE}"/>
    <dgm:cxn modelId="{7E5FAC6C-E880-4231-8F1F-D5C21B61B5E5}" srcId="{5DE0974C-745A-4B5B-BCA7-EAA1CF709F94}" destId="{A46A0139-6526-484C-BA34-7F0D1D867BF3}" srcOrd="0" destOrd="0" parTransId="{BE928700-8EF8-4DAB-A56B-C865F45097EE}" sibTransId="{B98159CB-895F-41D6-AE49-D46E8B0AB1CF}"/>
    <dgm:cxn modelId="{AA21A776-612E-4229-A6E1-477E36397433}" type="presOf" srcId="{BF6C270C-BFC9-410A-B5EB-B77F5882BCF2}" destId="{7AE295DB-6BD2-4E50-AF56-0D3693DF0992}" srcOrd="0" destOrd="6" presId="urn:microsoft.com/office/officeart/2005/8/layout/list1"/>
    <dgm:cxn modelId="{B55E2A85-200A-4BD7-B12D-1F7C2B558923}" type="presOf" srcId="{55288846-F5BA-4265-AF8C-B0FEA07113CC}" destId="{7AE295DB-6BD2-4E50-AF56-0D3693DF0992}" srcOrd="0" destOrd="3" presId="urn:microsoft.com/office/officeart/2005/8/layout/list1"/>
    <dgm:cxn modelId="{1A1C7C8D-19C5-4A79-9602-8CF1FAAC8BBC}" type="presOf" srcId="{92E1F1E7-C025-4AB1-A317-FFC1EB3ADE04}" destId="{7AE295DB-6BD2-4E50-AF56-0D3693DF0992}" srcOrd="0" destOrd="1" presId="urn:microsoft.com/office/officeart/2005/8/layout/list1"/>
    <dgm:cxn modelId="{73D69B8E-94BE-4DA7-A26C-17929B1E5DCB}" type="presOf" srcId="{CAC01476-D7BF-4BCC-99A7-026E341A0DAD}" destId="{7AE295DB-6BD2-4E50-AF56-0D3693DF0992}" srcOrd="0" destOrd="7" presId="urn:microsoft.com/office/officeart/2005/8/layout/list1"/>
    <dgm:cxn modelId="{6B109C94-5534-4433-87A6-FBDFD6552504}" srcId="{A7FAD08A-C901-41DF-87E8-5C4F2DFA3E6B}" destId="{5DE0974C-745A-4B5B-BCA7-EAA1CF709F94}" srcOrd="0" destOrd="0" parTransId="{AF10A627-5D34-4F67-9142-9C416BF69E97}" sibTransId="{82F1121E-C4A3-4835-9170-94E22CCB96D5}"/>
    <dgm:cxn modelId="{5CF05F96-149B-4A22-8134-9C8F9B466205}" type="presOf" srcId="{5DE0974C-745A-4B5B-BCA7-EAA1CF709F94}" destId="{8D5EB3D9-7ED7-44E4-8EB7-6975CDABEBF9}" srcOrd="0" destOrd="0" presId="urn:microsoft.com/office/officeart/2005/8/layout/list1"/>
    <dgm:cxn modelId="{D5D8F7A6-F20C-47F2-99F4-C979BD71D823}" type="presOf" srcId="{20A6DBA9-9834-4345-9C21-D0F4C1E479DD}" destId="{7AE295DB-6BD2-4E50-AF56-0D3693DF0992}" srcOrd="0" destOrd="2" presId="urn:microsoft.com/office/officeart/2005/8/layout/list1"/>
    <dgm:cxn modelId="{465724C9-7A2C-4F95-BCA7-B205739B7302}" type="presOf" srcId="{318FAE5C-1594-4266-BF2B-0374409F1CC4}" destId="{7AE295DB-6BD2-4E50-AF56-0D3693DF0992}" srcOrd="0" destOrd="5" presId="urn:microsoft.com/office/officeart/2005/8/layout/list1"/>
    <dgm:cxn modelId="{1A1438E3-3DB6-49CA-9C22-401EE0E3B4BB}" type="presOf" srcId="{5DE0974C-745A-4B5B-BCA7-EAA1CF709F94}" destId="{99BA771C-588B-4571-9BEE-7E0B2715F1B2}" srcOrd="1" destOrd="0" presId="urn:microsoft.com/office/officeart/2005/8/layout/list1"/>
    <dgm:cxn modelId="{003241E6-7954-4BA0-9F7E-302A6EBE022E}" srcId="{92E1F1E7-C025-4AB1-A317-FFC1EB3ADE04}" destId="{318FAE5C-1594-4266-BF2B-0374409F1CC4}" srcOrd="3" destOrd="0" parTransId="{06219881-356C-40BE-9A35-56A0B9024B5B}" sibTransId="{DF831F17-8B55-4C64-B0C1-B9441F9074C8}"/>
    <dgm:cxn modelId="{72FEFFFA-DC5F-4FE6-B668-F1937B8BB154}" type="presOf" srcId="{A46A0139-6526-484C-BA34-7F0D1D867BF3}" destId="{7AE295DB-6BD2-4E50-AF56-0D3693DF0992}" srcOrd="0" destOrd="0" presId="urn:microsoft.com/office/officeart/2005/8/layout/list1"/>
    <dgm:cxn modelId="{F6F06E9E-50E1-4B78-9A3D-96DA4146BF4C}" type="presParOf" srcId="{86B68EE4-B39D-4BC5-B608-7E31EE9DD008}" destId="{48AE3D2B-0D2A-4B8E-9576-0449AFA3F3F5}" srcOrd="0" destOrd="0" presId="urn:microsoft.com/office/officeart/2005/8/layout/list1"/>
    <dgm:cxn modelId="{E1BCDEE2-F37A-4255-9715-7C50E8F33ED1}" type="presParOf" srcId="{48AE3D2B-0D2A-4B8E-9576-0449AFA3F3F5}" destId="{8D5EB3D9-7ED7-44E4-8EB7-6975CDABEBF9}" srcOrd="0" destOrd="0" presId="urn:microsoft.com/office/officeart/2005/8/layout/list1"/>
    <dgm:cxn modelId="{BD523960-DEC0-4409-9987-86259E24E7EE}" type="presParOf" srcId="{48AE3D2B-0D2A-4B8E-9576-0449AFA3F3F5}" destId="{99BA771C-588B-4571-9BEE-7E0B2715F1B2}" srcOrd="1" destOrd="0" presId="urn:microsoft.com/office/officeart/2005/8/layout/list1"/>
    <dgm:cxn modelId="{570963BA-DA4C-4DAE-B171-31061EACCF09}" type="presParOf" srcId="{86B68EE4-B39D-4BC5-B608-7E31EE9DD008}" destId="{FA5ACFE9-8746-48A0-9FF7-7D4499F12272}" srcOrd="1" destOrd="0" presId="urn:microsoft.com/office/officeart/2005/8/layout/list1"/>
    <dgm:cxn modelId="{00D75780-F78B-4E40-A994-952009F80AED}" type="presParOf" srcId="{86B68EE4-B39D-4BC5-B608-7E31EE9DD008}" destId="{7AE295DB-6BD2-4E50-AF56-0D3693DF0992}"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258F13-416F-4D83-A6C3-A5DA256D244B}">
      <dsp:nvSpPr>
        <dsp:cNvPr id="0" name=""/>
        <dsp:cNvSpPr/>
      </dsp:nvSpPr>
      <dsp:spPr>
        <a:xfrm>
          <a:off x="3254" y="225446"/>
          <a:ext cx="2793810" cy="95040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83820" numCol="1" spcCol="1270" anchor="t" anchorCtr="0">
          <a:noAutofit/>
        </a:bodyPr>
        <a:lstStyle/>
        <a:p>
          <a:pPr marL="0" lvl="0" indent="0" algn="l" defTabSz="977900">
            <a:lnSpc>
              <a:spcPct val="90000"/>
            </a:lnSpc>
            <a:spcBef>
              <a:spcPct val="0"/>
            </a:spcBef>
            <a:spcAft>
              <a:spcPct val="35000"/>
            </a:spcAft>
            <a:buNone/>
          </a:pPr>
          <a:r>
            <a:rPr lang="it-IT" sz="2200" b="1" kern="1200" dirty="0"/>
            <a:t>Problema</a:t>
          </a:r>
        </a:p>
      </dsp:txBody>
      <dsp:txXfrm>
        <a:off x="3254" y="225446"/>
        <a:ext cx="2793810" cy="633600"/>
      </dsp:txXfrm>
    </dsp:sp>
    <dsp:sp modelId="{1EFC83E5-FA8A-4AD8-AB31-CF7C24D40DCE}">
      <dsp:nvSpPr>
        <dsp:cNvPr id="0" name=""/>
        <dsp:cNvSpPr/>
      </dsp:nvSpPr>
      <dsp:spPr>
        <a:xfrm>
          <a:off x="575480" y="859046"/>
          <a:ext cx="2793810" cy="3722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lang="it-IT" sz="2200" b="1" kern="1200" dirty="0"/>
            <a:t>Perlustrazione periodica di un’area </a:t>
          </a:r>
          <a:r>
            <a:rPr lang="it-IT" sz="2200" kern="1200" dirty="0"/>
            <a:t>per effettuare Ricerca e Salvataggio</a:t>
          </a:r>
        </a:p>
        <a:p>
          <a:pPr marL="228600" lvl="1" indent="-228600" algn="l" defTabSz="977900">
            <a:lnSpc>
              <a:spcPct val="90000"/>
            </a:lnSpc>
            <a:spcBef>
              <a:spcPct val="0"/>
            </a:spcBef>
            <a:spcAft>
              <a:spcPct val="15000"/>
            </a:spcAft>
            <a:buChar char="•"/>
          </a:pPr>
          <a:r>
            <a:rPr lang="it-IT" sz="2200" kern="1200" dirty="0"/>
            <a:t>Situazioni di emergenza con terreno poco praticabile</a:t>
          </a:r>
        </a:p>
        <a:p>
          <a:pPr marL="228600" lvl="1" indent="-228600" algn="l" defTabSz="977900">
            <a:lnSpc>
              <a:spcPct val="90000"/>
            </a:lnSpc>
            <a:spcBef>
              <a:spcPct val="0"/>
            </a:spcBef>
            <a:spcAft>
              <a:spcPct val="15000"/>
            </a:spcAft>
            <a:buChar char="•"/>
          </a:pPr>
          <a:r>
            <a:rPr lang="it-IT" sz="2200" b="1" kern="1200" dirty="0"/>
            <a:t>Osservare l’area dall’alto</a:t>
          </a:r>
          <a:r>
            <a:rPr lang="it-IT" sz="2200" kern="1200" dirty="0"/>
            <a:t> semplifica il problema</a:t>
          </a:r>
        </a:p>
      </dsp:txBody>
      <dsp:txXfrm>
        <a:off x="575480" y="859046"/>
        <a:ext cx="2793810" cy="3722400"/>
      </dsp:txXfrm>
    </dsp:sp>
    <dsp:sp modelId="{2B74150F-7F40-49DF-A354-434E41D30DBF}">
      <dsp:nvSpPr>
        <dsp:cNvPr id="0" name=""/>
        <dsp:cNvSpPr/>
      </dsp:nvSpPr>
      <dsp:spPr>
        <a:xfrm>
          <a:off x="3220597" y="194457"/>
          <a:ext cx="897887" cy="6955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it-IT" sz="1800" kern="1200"/>
        </a:p>
      </dsp:txBody>
      <dsp:txXfrm>
        <a:off x="3220597" y="333573"/>
        <a:ext cx="689214" cy="417346"/>
      </dsp:txXfrm>
    </dsp:sp>
    <dsp:sp modelId="{22C8DB2F-27CB-456E-ABC0-6C98054FC525}">
      <dsp:nvSpPr>
        <dsp:cNvPr id="0" name=""/>
        <dsp:cNvSpPr/>
      </dsp:nvSpPr>
      <dsp:spPr>
        <a:xfrm>
          <a:off x="4491192" y="225446"/>
          <a:ext cx="2793810" cy="95040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83820" numCol="1" spcCol="1270" anchor="t" anchorCtr="0">
          <a:noAutofit/>
        </a:bodyPr>
        <a:lstStyle/>
        <a:p>
          <a:pPr marL="0" lvl="0" indent="0" algn="l" defTabSz="977900">
            <a:lnSpc>
              <a:spcPct val="90000"/>
            </a:lnSpc>
            <a:spcBef>
              <a:spcPct val="0"/>
            </a:spcBef>
            <a:spcAft>
              <a:spcPct val="35000"/>
            </a:spcAft>
            <a:buNone/>
          </a:pPr>
          <a:r>
            <a:rPr lang="it-IT" sz="2200" b="1" kern="1200" dirty="0"/>
            <a:t>Proposta</a:t>
          </a:r>
        </a:p>
      </dsp:txBody>
      <dsp:txXfrm>
        <a:off x="4491192" y="225446"/>
        <a:ext cx="2793810" cy="633600"/>
      </dsp:txXfrm>
    </dsp:sp>
    <dsp:sp modelId="{838F776F-8B05-4A13-8A74-681C0B5C7CC1}">
      <dsp:nvSpPr>
        <dsp:cNvPr id="0" name=""/>
        <dsp:cNvSpPr/>
      </dsp:nvSpPr>
      <dsp:spPr>
        <a:xfrm>
          <a:off x="5063418" y="859046"/>
          <a:ext cx="2793810" cy="3722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lang="it-IT" sz="2200" kern="1200" dirty="0"/>
            <a:t>Utilizzo di uno </a:t>
          </a:r>
          <a:r>
            <a:rPr lang="it-IT" sz="2200" b="1" kern="1200" dirty="0"/>
            <a:t>squadra di UAV</a:t>
          </a:r>
        </a:p>
        <a:p>
          <a:pPr marL="228600" lvl="1" indent="-228600" algn="l" defTabSz="977900">
            <a:lnSpc>
              <a:spcPct val="90000"/>
            </a:lnSpc>
            <a:spcBef>
              <a:spcPct val="0"/>
            </a:spcBef>
            <a:spcAft>
              <a:spcPct val="15000"/>
            </a:spcAft>
            <a:buChar char="•"/>
          </a:pPr>
          <a:r>
            <a:rPr lang="it-IT" sz="2200" b="1" kern="1200" dirty="0"/>
            <a:t>Ottimizzazione dei tempi </a:t>
          </a:r>
          <a:r>
            <a:rPr lang="it-IT" sz="2200" kern="1200" dirty="0"/>
            <a:t>per coprire l’area</a:t>
          </a:r>
        </a:p>
        <a:p>
          <a:pPr marL="228600" lvl="1" indent="-228600" algn="l" defTabSz="977900">
            <a:lnSpc>
              <a:spcPct val="90000"/>
            </a:lnSpc>
            <a:spcBef>
              <a:spcPct val="0"/>
            </a:spcBef>
            <a:spcAft>
              <a:spcPct val="15000"/>
            </a:spcAft>
            <a:buChar char="•"/>
          </a:pPr>
          <a:r>
            <a:rPr lang="it-IT" sz="2200" kern="1200" dirty="0"/>
            <a:t>Disporre i droni in modo da mantenere </a:t>
          </a:r>
          <a:r>
            <a:rPr lang="it-IT" sz="2200" b="1" kern="1200" dirty="0"/>
            <a:t>collegamento con la base (</a:t>
          </a:r>
          <a:r>
            <a:rPr lang="it-IT" sz="2200" b="1" kern="1200" dirty="0" err="1"/>
            <a:t>relay</a:t>
          </a:r>
          <a:r>
            <a:rPr lang="it-IT" sz="2200" b="1" kern="1200" dirty="0"/>
            <a:t> </a:t>
          </a:r>
          <a:r>
            <a:rPr lang="it-IT" sz="2200" b="1" kern="1200" dirty="0" err="1"/>
            <a:t>chaining</a:t>
          </a:r>
          <a:r>
            <a:rPr lang="it-IT" sz="2200" b="1" kern="1200" dirty="0"/>
            <a:t>)</a:t>
          </a:r>
        </a:p>
      </dsp:txBody>
      <dsp:txXfrm>
        <a:off x="5063418" y="859046"/>
        <a:ext cx="2793810" cy="37224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142F2D-DE29-4F15-996A-998925BB4876}">
      <dsp:nvSpPr>
        <dsp:cNvPr id="0" name=""/>
        <dsp:cNvSpPr/>
      </dsp:nvSpPr>
      <dsp:spPr>
        <a:xfrm>
          <a:off x="191138" y="2057596"/>
          <a:ext cx="2839442" cy="1116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it-IT" sz="2000" kern="1200" dirty="0">
              <a:solidFill>
                <a:schemeClr val="accent1">
                  <a:lumMod val="75000"/>
                </a:schemeClr>
              </a:solidFill>
              <a:latin typeface="Corbel" panose="020B0503020204020204" pitchFamily="34" charset="0"/>
            </a:rPr>
            <a:t>•</a:t>
          </a:r>
          <a:r>
            <a:rPr lang="it-IT" sz="2000" kern="1200" dirty="0">
              <a:latin typeface="Corbel" panose="020B0503020204020204" pitchFamily="34" charset="0"/>
            </a:rPr>
            <a:t> </a:t>
          </a:r>
          <a:r>
            <a:rPr lang="it-IT" sz="1800" b="1" kern="1200" dirty="0"/>
            <a:t>STR-</a:t>
          </a:r>
          <a:r>
            <a:rPr lang="it-IT" sz="1800" b="1" kern="1200" dirty="0" err="1"/>
            <a:t>MinLengthMinCost</a:t>
          </a:r>
          <a:br>
            <a:rPr lang="it-IT" sz="1800" b="1" kern="1200" dirty="0"/>
          </a:br>
          <a:r>
            <a:rPr lang="it-IT" sz="1800" b="1" kern="1200" dirty="0">
              <a:solidFill>
                <a:schemeClr val="accent1">
                  <a:lumMod val="75000"/>
                </a:schemeClr>
              </a:solidFill>
              <a:latin typeface="Corbel" panose="020B0503020204020204" pitchFamily="34" charset="0"/>
            </a:rPr>
            <a:t>•</a:t>
          </a:r>
          <a:r>
            <a:rPr lang="it-IT" sz="1800" b="1" kern="1200" dirty="0">
              <a:latin typeface="Corbel" panose="020B0503020204020204" pitchFamily="34" charset="0"/>
            </a:rPr>
            <a:t> STR-</a:t>
          </a:r>
          <a:r>
            <a:rPr lang="it-IT" sz="1800" b="1" kern="1200" dirty="0" err="1">
              <a:latin typeface="Corbel" panose="020B0503020204020204" pitchFamily="34" charset="0"/>
            </a:rPr>
            <a:t>MinCostMinLength</a:t>
          </a:r>
          <a:br>
            <a:rPr lang="it-IT" sz="1800" b="1" kern="1200" dirty="0">
              <a:latin typeface="Corbel" panose="020B0503020204020204" pitchFamily="34" charset="0"/>
            </a:rPr>
          </a:br>
          <a:r>
            <a:rPr lang="it-IT" sz="1800" b="1" kern="1200" dirty="0">
              <a:solidFill>
                <a:schemeClr val="accent1">
                  <a:lumMod val="75000"/>
                </a:schemeClr>
              </a:solidFill>
              <a:latin typeface="Corbel" panose="020B0503020204020204" pitchFamily="34" charset="0"/>
            </a:rPr>
            <a:t>•</a:t>
          </a:r>
          <a:r>
            <a:rPr lang="it-IT" sz="1800" b="1" kern="1200" dirty="0">
              <a:latin typeface="Corbel" panose="020B0503020204020204" pitchFamily="34" charset="0"/>
            </a:rPr>
            <a:t> STR-</a:t>
          </a:r>
          <a:r>
            <a:rPr lang="it-IT" sz="1800" b="1" kern="1200" dirty="0" err="1">
              <a:latin typeface="Corbel" panose="020B0503020204020204" pitchFamily="34" charset="0"/>
            </a:rPr>
            <a:t>ParetoLimited</a:t>
          </a:r>
          <a:br>
            <a:rPr lang="it-IT" sz="1800" b="1" kern="1200" dirty="0"/>
          </a:br>
          <a:r>
            <a:rPr lang="it-IT" sz="1800" b="1" kern="1200" dirty="0">
              <a:solidFill>
                <a:schemeClr val="accent1">
                  <a:lumMod val="75000"/>
                </a:schemeClr>
              </a:solidFill>
              <a:latin typeface="Corbel" panose="020B0503020204020204" pitchFamily="34" charset="0"/>
            </a:rPr>
            <a:t>•</a:t>
          </a:r>
          <a:r>
            <a:rPr lang="it-IT" sz="1800" b="1" kern="1200" dirty="0">
              <a:latin typeface="Corbel" panose="020B0503020204020204" pitchFamily="34" charset="0"/>
            </a:rPr>
            <a:t> STR-</a:t>
          </a:r>
          <a:r>
            <a:rPr lang="it-IT" sz="1800" b="1" kern="1200" dirty="0" err="1">
              <a:latin typeface="Corbel" panose="020B0503020204020204" pitchFamily="34" charset="0"/>
            </a:rPr>
            <a:t>MinCostLimited</a:t>
          </a:r>
          <a:endParaRPr lang="it-IT" sz="2100" b="1" kern="1200" dirty="0"/>
        </a:p>
      </dsp:txBody>
      <dsp:txXfrm>
        <a:off x="191138" y="2057596"/>
        <a:ext cx="2839442" cy="1116573"/>
      </dsp:txXfrm>
    </dsp:sp>
    <dsp:sp modelId="{FC39E68E-0CE2-4702-8AEE-172199BDE102}">
      <dsp:nvSpPr>
        <dsp:cNvPr id="0" name=""/>
        <dsp:cNvSpPr/>
      </dsp:nvSpPr>
      <dsp:spPr>
        <a:xfrm>
          <a:off x="145967" y="1911434"/>
          <a:ext cx="225864" cy="22586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BDED35-8BE3-4B78-BB7A-D1326CF72A74}">
      <dsp:nvSpPr>
        <dsp:cNvPr id="0" name=""/>
        <dsp:cNvSpPr/>
      </dsp:nvSpPr>
      <dsp:spPr>
        <a:xfrm>
          <a:off x="346017" y="1406965"/>
          <a:ext cx="225864" cy="22586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DC763D-D1C3-47C4-8F72-84AF6EEA8583}">
      <dsp:nvSpPr>
        <dsp:cNvPr id="0" name=""/>
        <dsp:cNvSpPr/>
      </dsp:nvSpPr>
      <dsp:spPr>
        <a:xfrm>
          <a:off x="725470" y="1470208"/>
          <a:ext cx="354930" cy="35493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F7247B-19DC-487D-96E5-9AA1739C0AA1}">
      <dsp:nvSpPr>
        <dsp:cNvPr id="0" name=""/>
        <dsp:cNvSpPr/>
      </dsp:nvSpPr>
      <dsp:spPr>
        <a:xfrm>
          <a:off x="990515" y="1145113"/>
          <a:ext cx="225864" cy="225864"/>
        </a:xfrm>
        <a:prstGeom prst="ellipse">
          <a:avLst/>
        </a:prstGeom>
        <a:blipFill rotWithShape="0">
          <a:blip xmlns:r="http://schemas.openxmlformats.org/officeDocument/2006/relationships" r:embed="rId1"/>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3EBA50-8F8C-4080-8CD3-D6CB1F70DBF7}">
      <dsp:nvSpPr>
        <dsp:cNvPr id="0" name=""/>
        <dsp:cNvSpPr/>
      </dsp:nvSpPr>
      <dsp:spPr>
        <a:xfrm>
          <a:off x="1444366" y="1040777"/>
          <a:ext cx="225864" cy="22586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CF0EDD-55AA-418B-B6DA-B740C761D767}">
      <dsp:nvSpPr>
        <dsp:cNvPr id="0" name=""/>
        <dsp:cNvSpPr/>
      </dsp:nvSpPr>
      <dsp:spPr>
        <a:xfrm>
          <a:off x="2956982" y="2024366"/>
          <a:ext cx="225864" cy="22586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5DDD61-4909-457E-BA34-46F10F765EB0}">
      <dsp:nvSpPr>
        <dsp:cNvPr id="0" name=""/>
        <dsp:cNvSpPr/>
      </dsp:nvSpPr>
      <dsp:spPr>
        <a:xfrm>
          <a:off x="2274902" y="1375345"/>
          <a:ext cx="354930" cy="35493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F1FAEA-65F3-479F-983E-EE5FE65175E6}">
      <dsp:nvSpPr>
        <dsp:cNvPr id="0" name=""/>
        <dsp:cNvSpPr/>
      </dsp:nvSpPr>
      <dsp:spPr>
        <a:xfrm>
          <a:off x="2717597" y="1723175"/>
          <a:ext cx="225864" cy="22586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D304D5-2BCB-4068-9417-D801F544B3F3}">
      <dsp:nvSpPr>
        <dsp:cNvPr id="0" name=""/>
        <dsp:cNvSpPr/>
      </dsp:nvSpPr>
      <dsp:spPr>
        <a:xfrm>
          <a:off x="2957657" y="2443903"/>
          <a:ext cx="225864" cy="22586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ABCE55-D71A-487B-9216-0164F4941A3D}">
      <dsp:nvSpPr>
        <dsp:cNvPr id="0" name=""/>
        <dsp:cNvSpPr/>
      </dsp:nvSpPr>
      <dsp:spPr>
        <a:xfrm>
          <a:off x="1380476" y="1373411"/>
          <a:ext cx="580795" cy="58079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144CC2-F43A-451E-A5E1-F747009DB8A8}">
      <dsp:nvSpPr>
        <dsp:cNvPr id="0" name=""/>
        <dsp:cNvSpPr/>
      </dsp:nvSpPr>
      <dsp:spPr>
        <a:xfrm>
          <a:off x="63363" y="2536580"/>
          <a:ext cx="225864" cy="22586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5A2F45-4137-4640-B7C5-D595DD2AD28B}">
      <dsp:nvSpPr>
        <dsp:cNvPr id="0" name=""/>
        <dsp:cNvSpPr/>
      </dsp:nvSpPr>
      <dsp:spPr>
        <a:xfrm>
          <a:off x="219533" y="3033410"/>
          <a:ext cx="354930" cy="35493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308DE6-7B57-48AB-95EC-BC49A64B2F80}">
      <dsp:nvSpPr>
        <dsp:cNvPr id="0" name=""/>
        <dsp:cNvSpPr/>
      </dsp:nvSpPr>
      <dsp:spPr>
        <a:xfrm>
          <a:off x="693849" y="3286378"/>
          <a:ext cx="516262" cy="5162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D801C7-246B-48DB-A8B2-2AF6CC06CD0C}">
      <dsp:nvSpPr>
        <dsp:cNvPr id="0" name=""/>
        <dsp:cNvSpPr/>
      </dsp:nvSpPr>
      <dsp:spPr>
        <a:xfrm>
          <a:off x="1357891" y="3697452"/>
          <a:ext cx="225864" cy="22586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73D5F1-1A54-4629-8E6C-195E289DEB0A}">
      <dsp:nvSpPr>
        <dsp:cNvPr id="0" name=""/>
        <dsp:cNvSpPr/>
      </dsp:nvSpPr>
      <dsp:spPr>
        <a:xfrm>
          <a:off x="1484375" y="3286378"/>
          <a:ext cx="354930" cy="35493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F696BC-4C02-4F5D-8996-B94003484CC8}">
      <dsp:nvSpPr>
        <dsp:cNvPr id="0" name=""/>
        <dsp:cNvSpPr/>
      </dsp:nvSpPr>
      <dsp:spPr>
        <a:xfrm>
          <a:off x="1959977" y="1258045"/>
          <a:ext cx="225864" cy="22586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31AA81-E4CC-48B9-8E92-0CCB51DF315E}">
      <dsp:nvSpPr>
        <dsp:cNvPr id="0" name=""/>
        <dsp:cNvSpPr/>
      </dsp:nvSpPr>
      <dsp:spPr>
        <a:xfrm>
          <a:off x="2085176" y="3223136"/>
          <a:ext cx="516262" cy="5162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450FC5-45C4-419B-AA32-C22A0BC82A52}">
      <dsp:nvSpPr>
        <dsp:cNvPr id="0" name=""/>
        <dsp:cNvSpPr/>
      </dsp:nvSpPr>
      <dsp:spPr>
        <a:xfrm>
          <a:off x="2780839" y="3096652"/>
          <a:ext cx="354930" cy="35493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09AF80-0D0F-410C-B221-B1B4E57FBE82}">
      <dsp:nvSpPr>
        <dsp:cNvPr id="0" name=""/>
        <dsp:cNvSpPr/>
      </dsp:nvSpPr>
      <dsp:spPr>
        <a:xfrm>
          <a:off x="3135769" y="1609936"/>
          <a:ext cx="1042379" cy="1990016"/>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F7DFFBB-6A45-406C-BEE4-A5327FC4F2A5}">
      <dsp:nvSpPr>
        <dsp:cNvPr id="0" name=""/>
        <dsp:cNvSpPr/>
      </dsp:nvSpPr>
      <dsp:spPr>
        <a:xfrm>
          <a:off x="3988626" y="1609936"/>
          <a:ext cx="1042379" cy="1990016"/>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7E5AFE0-ADA6-407F-BF83-FB9146252E3A}">
      <dsp:nvSpPr>
        <dsp:cNvPr id="0" name=""/>
        <dsp:cNvSpPr/>
      </dsp:nvSpPr>
      <dsp:spPr>
        <a:xfrm>
          <a:off x="5144719" y="1445477"/>
          <a:ext cx="2416425" cy="241642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it-IT" sz="3200" b="1" kern="1200" dirty="0"/>
            <a:t>STR-</a:t>
          </a:r>
          <a:r>
            <a:rPr lang="it-IT" sz="3200" b="1" kern="1200" dirty="0" err="1"/>
            <a:t>MinCost</a:t>
          </a:r>
          <a:r>
            <a:rPr lang="it-IT" sz="3200" b="1" kern="1200" dirty="0"/>
            <a:t> Limited</a:t>
          </a:r>
        </a:p>
      </dsp:txBody>
      <dsp:txXfrm>
        <a:off x="5498596" y="1799354"/>
        <a:ext cx="1708671" cy="170867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CABA2-FB6A-4485-BC92-C5CBF847D9FB}">
      <dsp:nvSpPr>
        <dsp:cNvPr id="0" name=""/>
        <dsp:cNvSpPr/>
      </dsp:nvSpPr>
      <dsp:spPr>
        <a:xfrm>
          <a:off x="0" y="738687"/>
          <a:ext cx="7704667" cy="3836700"/>
        </a:xfrm>
        <a:prstGeom prst="rect">
          <a:avLst/>
        </a:prstGeom>
        <a:solidFill>
          <a:schemeClr val="lt1">
            <a:hueOff val="0"/>
            <a:satOff val="0"/>
            <a:lumOff val="0"/>
            <a:alpha val="5000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968" tIns="604012" rIns="597968" bIns="206248" numCol="1" spcCol="1270" anchor="t" anchorCtr="0">
          <a:noAutofit/>
        </a:bodyPr>
        <a:lstStyle/>
        <a:p>
          <a:pPr marL="285750" lvl="1" indent="-285750" algn="l" defTabSz="1289050">
            <a:lnSpc>
              <a:spcPct val="90000"/>
            </a:lnSpc>
            <a:spcBef>
              <a:spcPct val="0"/>
            </a:spcBef>
            <a:spcAft>
              <a:spcPct val="15000"/>
            </a:spcAft>
            <a:buChar char="•"/>
          </a:pPr>
          <a:r>
            <a:rPr lang="it-IT" sz="2900" kern="1200" dirty="0"/>
            <a:t>Strategia </a:t>
          </a:r>
          <a:r>
            <a:rPr lang="it-IT" sz="2900" b="1" kern="1200" dirty="0" err="1"/>
            <a:t>Node</a:t>
          </a:r>
          <a:r>
            <a:rPr lang="it-IT" sz="2900" b="1" kern="1200" dirty="0"/>
            <a:t> </a:t>
          </a:r>
          <a:r>
            <a:rPr lang="it-IT" sz="2900" b="1" kern="1200" dirty="0" err="1"/>
            <a:t>Count</a:t>
          </a:r>
          <a:r>
            <a:rPr lang="it-IT" sz="2900" b="1" kern="1200" dirty="0"/>
            <a:t> pura</a:t>
          </a:r>
          <a:endParaRPr lang="it-IT" sz="2900" kern="1200" dirty="0"/>
        </a:p>
        <a:p>
          <a:pPr marL="285750" lvl="1" indent="-285750" algn="l" defTabSz="1289050">
            <a:lnSpc>
              <a:spcPct val="90000"/>
            </a:lnSpc>
            <a:spcBef>
              <a:spcPct val="0"/>
            </a:spcBef>
            <a:spcAft>
              <a:spcPct val="15000"/>
            </a:spcAft>
            <a:buChar char="•"/>
          </a:pPr>
          <a:r>
            <a:rPr lang="it-IT" sz="2900" kern="1200" dirty="0"/>
            <a:t>Quando il Master determina la nuova posizione, </a:t>
          </a:r>
          <a:r>
            <a:rPr lang="it-IT" sz="2900" b="1" kern="1200" dirty="0"/>
            <a:t>viene calcolata una nuova </a:t>
          </a:r>
          <a:r>
            <a:rPr lang="it-IT" sz="2900" b="1" kern="1200" dirty="0" err="1"/>
            <a:t>relay</a:t>
          </a:r>
          <a:r>
            <a:rPr lang="it-IT" sz="2900" b="1" kern="1200" dirty="0"/>
            <a:t> chain</a:t>
          </a:r>
          <a:r>
            <a:rPr lang="it-IT" sz="2900" kern="1200" dirty="0"/>
            <a:t> per i drone Slave </a:t>
          </a:r>
          <a:r>
            <a:rPr lang="it-IT" sz="2900" b="1" kern="1200" dirty="0"/>
            <a:t>utilizzando come target del </a:t>
          </a:r>
          <a:r>
            <a:rPr lang="it-IT" sz="2900" b="1" kern="1200" dirty="0" err="1"/>
            <a:t>Relay</a:t>
          </a:r>
          <a:r>
            <a:rPr lang="it-IT" sz="2900" b="1" kern="1200" dirty="0"/>
            <a:t> Positioning la nuova posizione del Master</a:t>
          </a:r>
          <a:endParaRPr lang="it-IT" sz="2900" kern="1200" dirty="0"/>
        </a:p>
        <a:p>
          <a:pPr marL="285750" lvl="1" indent="-285750" algn="l" defTabSz="1289050">
            <a:lnSpc>
              <a:spcPct val="90000"/>
            </a:lnSpc>
            <a:spcBef>
              <a:spcPct val="0"/>
            </a:spcBef>
            <a:spcAft>
              <a:spcPct val="15000"/>
            </a:spcAft>
            <a:buChar char="•"/>
          </a:pPr>
          <a:r>
            <a:rPr lang="it-IT" sz="2900" b="0" kern="1200" dirty="0"/>
            <a:t>Il </a:t>
          </a:r>
          <a:r>
            <a:rPr lang="it-IT" sz="2900" b="1" kern="1200" dirty="0"/>
            <a:t>costo della catena </a:t>
          </a:r>
          <a:r>
            <a:rPr lang="it-IT" sz="2900" b="0" kern="1200" dirty="0"/>
            <a:t>dipende da tutti gli elementi, Master compreso</a:t>
          </a:r>
        </a:p>
      </dsp:txBody>
      <dsp:txXfrm>
        <a:off x="0" y="738687"/>
        <a:ext cx="7704667" cy="3836700"/>
      </dsp:txXfrm>
    </dsp:sp>
    <dsp:sp modelId="{CFD49B76-5C7A-404A-85D4-B390583E28F2}">
      <dsp:nvSpPr>
        <dsp:cNvPr id="0" name=""/>
        <dsp:cNvSpPr/>
      </dsp:nvSpPr>
      <dsp:spPr>
        <a:xfrm>
          <a:off x="385233" y="369314"/>
          <a:ext cx="5393266" cy="85608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853" tIns="0" rIns="203853" bIns="0" numCol="1" spcCol="1270" anchor="ctr" anchorCtr="0">
          <a:noAutofit/>
        </a:bodyPr>
        <a:lstStyle/>
        <a:p>
          <a:pPr marL="0" lvl="0" indent="0" algn="l" defTabSz="1511300">
            <a:lnSpc>
              <a:spcPct val="90000"/>
            </a:lnSpc>
            <a:spcBef>
              <a:spcPct val="0"/>
            </a:spcBef>
            <a:spcAft>
              <a:spcPct val="35000"/>
            </a:spcAft>
            <a:buNone/>
          </a:pPr>
          <a:r>
            <a:rPr lang="it-IT" sz="3400" b="1" kern="1200" dirty="0"/>
            <a:t>Come si muove il Drone Master? </a:t>
          </a:r>
        </a:p>
      </dsp:txBody>
      <dsp:txXfrm>
        <a:off x="385233" y="369314"/>
        <a:ext cx="5393266" cy="856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39876-65FA-4D47-B142-A470A4245DA2}">
      <dsp:nvSpPr>
        <dsp:cNvPr id="0" name=""/>
        <dsp:cNvSpPr/>
      </dsp:nvSpPr>
      <dsp:spPr>
        <a:xfrm>
          <a:off x="0" y="508959"/>
          <a:ext cx="7772401" cy="3603600"/>
        </a:xfrm>
        <a:prstGeom prst="rect">
          <a:avLst/>
        </a:prstGeom>
        <a:solidFill>
          <a:schemeClr val="lt1">
            <a:alpha val="50000"/>
          </a:schemeClr>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03225" tIns="458216" rIns="603225" bIns="156464" numCol="1" spcCol="1270" anchor="t" anchorCtr="0">
          <a:noAutofit/>
        </a:bodyPr>
        <a:lstStyle/>
        <a:p>
          <a:pPr marL="228600" lvl="1" indent="-228600" algn="l" defTabSz="977900">
            <a:lnSpc>
              <a:spcPct val="90000"/>
            </a:lnSpc>
            <a:spcBef>
              <a:spcPct val="0"/>
            </a:spcBef>
            <a:spcAft>
              <a:spcPct val="15000"/>
            </a:spcAft>
            <a:buChar char="•"/>
          </a:pPr>
          <a:r>
            <a:rPr lang="en-US" sz="2200" b="0" kern="1200" dirty="0" err="1"/>
            <a:t>Algoritmo</a:t>
          </a:r>
          <a:r>
            <a:rPr lang="en-US" sz="2200" b="0" kern="1200" dirty="0"/>
            <a:t> </a:t>
          </a:r>
          <a:r>
            <a:rPr lang="en-US" sz="2200" b="0" kern="1200" dirty="0" err="1"/>
            <a:t>che</a:t>
          </a:r>
          <a:r>
            <a:rPr lang="en-US" sz="2200" b="0" kern="1200" dirty="0"/>
            <a:t> </a:t>
          </a:r>
          <a:r>
            <a:rPr lang="en-US" sz="2200" b="0" kern="1200" dirty="0" err="1"/>
            <a:t>garantisca</a:t>
          </a:r>
          <a:r>
            <a:rPr lang="en-US" sz="2200" b="0" kern="1200" dirty="0"/>
            <a:t> </a:t>
          </a:r>
          <a:r>
            <a:rPr lang="en-US" sz="2200" b="0" kern="1200" dirty="0" err="1"/>
            <a:t>simultaneamente</a:t>
          </a:r>
          <a:endParaRPr lang="it-IT" sz="2200" b="0" kern="1200" dirty="0"/>
        </a:p>
        <a:p>
          <a:pPr marL="457200" lvl="2" indent="-228600" algn="l" defTabSz="977900">
            <a:lnSpc>
              <a:spcPct val="90000"/>
            </a:lnSpc>
            <a:spcBef>
              <a:spcPct val="0"/>
            </a:spcBef>
            <a:spcAft>
              <a:spcPct val="15000"/>
            </a:spcAft>
            <a:buFont typeface="Wingdings" panose="05000000000000000000" pitchFamily="2" charset="2"/>
            <a:buChar char="ü"/>
          </a:pPr>
          <a:r>
            <a:rPr lang="it-IT" sz="2200" kern="1200" dirty="0"/>
            <a:t>La </a:t>
          </a:r>
          <a:r>
            <a:rPr lang="it-IT" sz="2200" b="1" kern="1200" dirty="0"/>
            <a:t>copertura</a:t>
          </a:r>
          <a:r>
            <a:rPr lang="it-IT" sz="2200" kern="1200" dirty="0"/>
            <a:t> periodica dell’area</a:t>
          </a:r>
        </a:p>
        <a:p>
          <a:pPr marL="457200" lvl="2" indent="-228600" algn="l" defTabSz="977900">
            <a:lnSpc>
              <a:spcPct val="90000"/>
            </a:lnSpc>
            <a:spcBef>
              <a:spcPct val="0"/>
            </a:spcBef>
            <a:spcAft>
              <a:spcPct val="15000"/>
            </a:spcAft>
            <a:buFont typeface="Wingdings" panose="05000000000000000000" pitchFamily="2" charset="2"/>
            <a:buChar char="ü"/>
          </a:pPr>
          <a:r>
            <a:rPr lang="it-IT" sz="2200" kern="1200" dirty="0"/>
            <a:t>Il mantenimento del collegamento radio di ogni UAV con la base, organizzando dinamicamente i droni in una </a:t>
          </a:r>
          <a:r>
            <a:rPr lang="it-IT" sz="2200" b="1" kern="1200" dirty="0" err="1"/>
            <a:t>relay</a:t>
          </a:r>
          <a:r>
            <a:rPr lang="it-IT" sz="2200" b="1" kern="1200" dirty="0"/>
            <a:t> </a:t>
          </a:r>
          <a:r>
            <a:rPr lang="it-IT" sz="2200" b="1" kern="1200" dirty="0" err="1"/>
            <a:t>chain</a:t>
          </a:r>
          <a:r>
            <a:rPr lang="it-IT" sz="2200" b="1" kern="1200" dirty="0"/>
            <a:t> </a:t>
          </a:r>
          <a:endParaRPr lang="it-IT" sz="2200" kern="1200" dirty="0"/>
        </a:p>
        <a:p>
          <a:pPr marL="228600" lvl="1" indent="-228600" algn="l" defTabSz="977900">
            <a:lnSpc>
              <a:spcPct val="90000"/>
            </a:lnSpc>
            <a:spcBef>
              <a:spcPct val="0"/>
            </a:spcBef>
            <a:spcAft>
              <a:spcPct val="15000"/>
            </a:spcAft>
            <a:buFont typeface="Arial" panose="020B0604020202020204" pitchFamily="34" charset="0"/>
            <a:buChar char="•"/>
          </a:pPr>
          <a:r>
            <a:rPr lang="it-IT" sz="2200" b="1" kern="1200" dirty="0"/>
            <a:t>Architettura</a:t>
          </a:r>
          <a:r>
            <a:rPr lang="it-IT" sz="2200" kern="1200" dirty="0"/>
            <a:t> che consenta </a:t>
          </a:r>
          <a:r>
            <a:rPr lang="it-IT" sz="2200" b="1" kern="1200" dirty="0"/>
            <a:t>uno scenario realistico</a:t>
          </a:r>
          <a:r>
            <a:rPr lang="it-IT" sz="2200" kern="1200" dirty="0"/>
            <a:t>: lo squadra </a:t>
          </a:r>
          <a:r>
            <a:rPr lang="it-IT" sz="2200" b="1" kern="1200" dirty="0"/>
            <a:t>esplora </a:t>
          </a:r>
          <a:r>
            <a:rPr lang="it-IT" sz="2200" kern="1200" dirty="0"/>
            <a:t>(</a:t>
          </a:r>
          <a:r>
            <a:rPr lang="it-IT" sz="2200" i="1" kern="1200" dirty="0"/>
            <a:t>coverage + </a:t>
          </a:r>
          <a:r>
            <a:rPr lang="it-IT" sz="2200" i="1" kern="1200" dirty="0" err="1"/>
            <a:t>relay</a:t>
          </a:r>
          <a:r>
            <a:rPr lang="it-IT" sz="2200" i="1" kern="1200" dirty="0"/>
            <a:t> positioning dinamico</a:t>
          </a:r>
          <a:r>
            <a:rPr lang="it-IT" sz="2200" kern="1200" dirty="0"/>
            <a:t>) ed in seguito </a:t>
          </a:r>
          <a:r>
            <a:rPr lang="it-IT" sz="2200" b="1" kern="1200" dirty="0"/>
            <a:t>ispeziona</a:t>
          </a:r>
          <a:r>
            <a:rPr lang="it-IT" sz="2200" kern="1200" dirty="0"/>
            <a:t> gli obiettivi individuati</a:t>
          </a:r>
        </a:p>
        <a:p>
          <a:pPr marL="228600" lvl="1" indent="-228600" algn="l" defTabSz="977900">
            <a:lnSpc>
              <a:spcPct val="90000"/>
            </a:lnSpc>
            <a:spcBef>
              <a:spcPct val="0"/>
            </a:spcBef>
            <a:spcAft>
              <a:spcPct val="15000"/>
            </a:spcAft>
            <a:buFont typeface="Arial" panose="020B0604020202020204" pitchFamily="34" charset="0"/>
            <a:buChar char="•"/>
          </a:pPr>
          <a:r>
            <a:rPr lang="it-IT" sz="2200" b="1" kern="1200" dirty="0"/>
            <a:t>Simulazione iper-realistica </a:t>
          </a:r>
          <a:r>
            <a:rPr lang="it-IT" sz="2200" kern="1200" dirty="0"/>
            <a:t>per validare gli algoritmi implementati</a:t>
          </a:r>
        </a:p>
      </dsp:txBody>
      <dsp:txXfrm>
        <a:off x="0" y="508959"/>
        <a:ext cx="7772401" cy="3603600"/>
      </dsp:txXfrm>
    </dsp:sp>
    <dsp:sp modelId="{2AAD3195-6E0A-4FF5-B137-BF9B21E893C3}">
      <dsp:nvSpPr>
        <dsp:cNvPr id="0" name=""/>
        <dsp:cNvSpPr/>
      </dsp:nvSpPr>
      <dsp:spPr>
        <a:xfrm>
          <a:off x="388620" y="184239"/>
          <a:ext cx="5440680" cy="649440"/>
        </a:xfrm>
        <a:prstGeom prst="rect">
          <a:avLst/>
        </a:prstGeom>
        <a:solidFill>
          <a:schemeClr val="accent1">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marL="0" lvl="0" indent="0" algn="l" defTabSz="1244600">
            <a:lnSpc>
              <a:spcPct val="90000"/>
            </a:lnSpc>
            <a:spcBef>
              <a:spcPct val="0"/>
            </a:spcBef>
            <a:spcAft>
              <a:spcPct val="35000"/>
            </a:spcAft>
            <a:buNone/>
          </a:pPr>
          <a:r>
            <a:rPr lang="it-IT" sz="2800" b="1" kern="1200" dirty="0"/>
            <a:t>Obiettivi e contributi </a:t>
          </a:r>
          <a:endParaRPr lang="it-IT" sz="2800" kern="1200" dirty="0"/>
        </a:p>
      </dsp:txBody>
      <dsp:txXfrm>
        <a:off x="388620" y="184239"/>
        <a:ext cx="5440680" cy="649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C4196-7917-4847-AE36-9E3F310DADBB}">
      <dsp:nvSpPr>
        <dsp:cNvPr id="0" name=""/>
        <dsp:cNvSpPr/>
      </dsp:nvSpPr>
      <dsp:spPr>
        <a:xfrm>
          <a:off x="-5218238" y="-799288"/>
          <a:ext cx="6214209" cy="6214209"/>
        </a:xfrm>
        <a:prstGeom prst="blockArc">
          <a:avLst>
            <a:gd name="adj1" fmla="val 18900000"/>
            <a:gd name="adj2" fmla="val 2700000"/>
            <a:gd name="adj3" fmla="val 348"/>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C756B0-F0B5-42B4-8EF3-C5249729E427}">
      <dsp:nvSpPr>
        <dsp:cNvPr id="0" name=""/>
        <dsp:cNvSpPr/>
      </dsp:nvSpPr>
      <dsp:spPr>
        <a:xfrm>
          <a:off x="640649" y="361505"/>
          <a:ext cx="7000321" cy="112324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2732" tIns="60960" rIns="60960" bIns="60960" numCol="1" spcCol="1270" anchor="ctr" anchorCtr="0">
          <a:noAutofit/>
        </a:bodyPr>
        <a:lstStyle/>
        <a:p>
          <a:pPr marL="0" lvl="0" indent="0" algn="l" defTabSz="1066800">
            <a:lnSpc>
              <a:spcPct val="90000"/>
            </a:lnSpc>
            <a:spcBef>
              <a:spcPct val="0"/>
            </a:spcBef>
            <a:spcAft>
              <a:spcPct val="35000"/>
            </a:spcAft>
            <a:buNone/>
          </a:pPr>
          <a:r>
            <a:rPr lang="it-IT" sz="2400" kern="1200" dirty="0"/>
            <a:t>Due </a:t>
          </a:r>
          <a:r>
            <a:rPr lang="it-IT" sz="2400" b="0" kern="1200" dirty="0"/>
            <a:t>problemi principali: </a:t>
          </a:r>
          <a:r>
            <a:rPr lang="it-IT" sz="2400" b="1" kern="1200" dirty="0" err="1"/>
            <a:t>coverage</a:t>
          </a:r>
          <a:r>
            <a:rPr lang="it-IT" sz="2400" b="1" kern="1200" dirty="0"/>
            <a:t> </a:t>
          </a:r>
          <a:r>
            <a:rPr lang="it-IT" sz="2400" kern="1200" dirty="0"/>
            <a:t>e </a:t>
          </a:r>
          <a:r>
            <a:rPr lang="it-IT" sz="2400" b="1" kern="1200" dirty="0" err="1"/>
            <a:t>relay</a:t>
          </a:r>
          <a:r>
            <a:rPr lang="it-IT" sz="2400" b="1" kern="1200" dirty="0"/>
            <a:t> </a:t>
          </a:r>
          <a:r>
            <a:rPr lang="it-IT" sz="2400" b="1" kern="1200" dirty="0" err="1"/>
            <a:t>positioning</a:t>
          </a:r>
          <a:endParaRPr lang="it-IT" sz="2400" b="1" kern="1200" dirty="0"/>
        </a:p>
      </dsp:txBody>
      <dsp:txXfrm>
        <a:off x="640649" y="361505"/>
        <a:ext cx="7000321" cy="1123241"/>
      </dsp:txXfrm>
    </dsp:sp>
    <dsp:sp modelId="{13207E9E-9F88-47F1-940D-E04B66F0EE59}">
      <dsp:nvSpPr>
        <dsp:cNvPr id="0" name=""/>
        <dsp:cNvSpPr/>
      </dsp:nvSpPr>
      <dsp:spPr>
        <a:xfrm>
          <a:off x="63695" y="346172"/>
          <a:ext cx="1153907" cy="1153907"/>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F91A51-F10F-49CC-B9E4-4A131C51D005}">
      <dsp:nvSpPr>
        <dsp:cNvPr id="0" name=""/>
        <dsp:cNvSpPr/>
      </dsp:nvSpPr>
      <dsp:spPr>
        <a:xfrm>
          <a:off x="976206" y="1846252"/>
          <a:ext cx="6664765" cy="92312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2732" tIns="60960" rIns="60960" bIns="60960" numCol="1" spcCol="1270" anchor="ctr" anchorCtr="0">
          <a:noAutofit/>
        </a:bodyPr>
        <a:lstStyle/>
        <a:p>
          <a:pPr marL="0" lvl="0" indent="0" algn="l" defTabSz="1066800">
            <a:lnSpc>
              <a:spcPct val="90000"/>
            </a:lnSpc>
            <a:spcBef>
              <a:spcPct val="0"/>
            </a:spcBef>
            <a:spcAft>
              <a:spcPct val="35000"/>
            </a:spcAft>
            <a:buNone/>
          </a:pPr>
          <a:r>
            <a:rPr lang="it-IT" sz="2400" kern="1200" dirty="0"/>
            <a:t>Tecniche </a:t>
          </a:r>
          <a:r>
            <a:rPr lang="it-IT" sz="2400" b="1" kern="1200" dirty="0"/>
            <a:t>offline</a:t>
          </a:r>
          <a:r>
            <a:rPr lang="it-IT" sz="2400" kern="1200" dirty="0"/>
            <a:t> (</a:t>
          </a:r>
          <a:r>
            <a:rPr lang="it-IT" sz="2400" b="1" kern="1200" dirty="0"/>
            <a:t>statiche</a:t>
          </a:r>
          <a:r>
            <a:rPr lang="it-IT" sz="2400" kern="1200" dirty="0"/>
            <a:t>) ed </a:t>
          </a:r>
          <a:r>
            <a:rPr lang="it-IT" sz="2400" b="1" kern="1200" dirty="0"/>
            <a:t>online</a:t>
          </a:r>
          <a:r>
            <a:rPr lang="it-IT" sz="2400" kern="1200" dirty="0"/>
            <a:t> (</a:t>
          </a:r>
          <a:r>
            <a:rPr lang="it-IT" sz="2400" b="1" kern="1200" dirty="0"/>
            <a:t>dinamiche</a:t>
          </a:r>
          <a:r>
            <a:rPr lang="it-IT" sz="2400" kern="1200" dirty="0"/>
            <a:t>) per entrambi i problemi</a:t>
          </a:r>
        </a:p>
      </dsp:txBody>
      <dsp:txXfrm>
        <a:off x="976206" y="1846252"/>
        <a:ext cx="6664765" cy="923126"/>
      </dsp:txXfrm>
    </dsp:sp>
    <dsp:sp modelId="{72F3EC76-C408-4474-B6AE-8849E5583766}">
      <dsp:nvSpPr>
        <dsp:cNvPr id="0" name=""/>
        <dsp:cNvSpPr/>
      </dsp:nvSpPr>
      <dsp:spPr>
        <a:xfrm>
          <a:off x="399252" y="1730862"/>
          <a:ext cx="1153907" cy="1153907"/>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EC2549-6910-4CBE-8926-1467FD6CB39D}">
      <dsp:nvSpPr>
        <dsp:cNvPr id="0" name=""/>
        <dsp:cNvSpPr/>
      </dsp:nvSpPr>
      <dsp:spPr>
        <a:xfrm>
          <a:off x="640649" y="3230942"/>
          <a:ext cx="7000321" cy="92312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2732" tIns="60960" rIns="60960" bIns="60960" numCol="1" spcCol="1270" anchor="ctr" anchorCtr="0">
          <a:noAutofit/>
        </a:bodyPr>
        <a:lstStyle/>
        <a:p>
          <a:pPr marL="0" lvl="0" indent="0" algn="l" defTabSz="1066800">
            <a:lnSpc>
              <a:spcPct val="90000"/>
            </a:lnSpc>
            <a:spcBef>
              <a:spcPct val="0"/>
            </a:spcBef>
            <a:spcAft>
              <a:spcPct val="35000"/>
            </a:spcAft>
            <a:buNone/>
          </a:pPr>
          <a:r>
            <a:rPr lang="it-IT" sz="2400" kern="1200" dirty="0"/>
            <a:t>Unione degli algoritmi scelti per i due problemi in una strategia che li applichi simultaneamente</a:t>
          </a:r>
        </a:p>
      </dsp:txBody>
      <dsp:txXfrm>
        <a:off x="640649" y="3230942"/>
        <a:ext cx="7000321" cy="923126"/>
      </dsp:txXfrm>
    </dsp:sp>
    <dsp:sp modelId="{FAD9A8DE-5410-4BE4-9CBE-7C8844860BE6}">
      <dsp:nvSpPr>
        <dsp:cNvPr id="0" name=""/>
        <dsp:cNvSpPr/>
      </dsp:nvSpPr>
      <dsp:spPr>
        <a:xfrm>
          <a:off x="63695" y="3115551"/>
          <a:ext cx="1153907" cy="1153907"/>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7F68C-A735-4A95-818E-28F0747DA8C5}">
      <dsp:nvSpPr>
        <dsp:cNvPr id="0" name=""/>
        <dsp:cNvSpPr/>
      </dsp:nvSpPr>
      <dsp:spPr>
        <a:xfrm>
          <a:off x="241527" y="901812"/>
          <a:ext cx="3434746" cy="281200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it-IT" sz="3600" b="1" i="1" kern="1200" dirty="0"/>
            <a:t>Offline</a:t>
          </a:r>
        </a:p>
        <a:p>
          <a:pPr marL="228600" lvl="1" indent="-228600" algn="l" defTabSz="889000">
            <a:lnSpc>
              <a:spcPct val="90000"/>
            </a:lnSpc>
            <a:spcBef>
              <a:spcPct val="0"/>
            </a:spcBef>
            <a:spcAft>
              <a:spcPct val="15000"/>
            </a:spcAft>
            <a:buFont typeface="Arial" panose="020B0604020202020204" pitchFamily="34" charset="0"/>
            <a:buChar char="•"/>
          </a:pPr>
          <a:r>
            <a:rPr lang="it-IT" sz="2000" kern="1200" dirty="0"/>
            <a:t>Si basano su informazioni </a:t>
          </a:r>
          <a:r>
            <a:rPr lang="it-IT" sz="2000" b="1" kern="1200" dirty="0"/>
            <a:t>statiche e aprioristiche</a:t>
          </a:r>
        </a:p>
        <a:p>
          <a:pPr marL="228600" lvl="1" indent="-228600" algn="l" defTabSz="889000">
            <a:lnSpc>
              <a:spcPct val="90000"/>
            </a:lnSpc>
            <a:spcBef>
              <a:spcPct val="0"/>
            </a:spcBef>
            <a:spcAft>
              <a:spcPct val="15000"/>
            </a:spcAft>
            <a:buFont typeface="Arial" panose="020B0604020202020204" pitchFamily="34" charset="0"/>
            <a:buChar char="•"/>
          </a:pPr>
          <a:r>
            <a:rPr lang="it-IT" sz="2000" kern="1200" dirty="0"/>
            <a:t>Tutti i passi da svolgere calcolati </a:t>
          </a:r>
          <a:r>
            <a:rPr lang="it-IT" sz="2000" b="1" kern="1200" dirty="0"/>
            <a:t>prima dell’esecuzione</a:t>
          </a:r>
        </a:p>
      </dsp:txBody>
      <dsp:txXfrm>
        <a:off x="378798" y="1039083"/>
        <a:ext cx="3160204" cy="2537466"/>
      </dsp:txXfrm>
    </dsp:sp>
    <dsp:sp modelId="{3DB3ED48-BFC7-4B74-81EA-FB2E4409B77A}">
      <dsp:nvSpPr>
        <dsp:cNvPr id="0" name=""/>
        <dsp:cNvSpPr/>
      </dsp:nvSpPr>
      <dsp:spPr>
        <a:xfrm>
          <a:off x="1958901" y="414384"/>
          <a:ext cx="3786864" cy="3786864"/>
        </a:xfrm>
        <a:custGeom>
          <a:avLst/>
          <a:gdLst/>
          <a:ahLst/>
          <a:cxnLst/>
          <a:rect l="0" t="0" r="0" b="0"/>
          <a:pathLst>
            <a:path>
              <a:moveTo>
                <a:pt x="644216" y="470567"/>
              </a:moveTo>
              <a:arcTo wR="1893432" hR="1893432" stAng="13723093" swAng="495384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AAA7B3-F25E-44F6-9875-32448FF061E0}">
      <dsp:nvSpPr>
        <dsp:cNvPr id="0" name=""/>
        <dsp:cNvSpPr/>
      </dsp:nvSpPr>
      <dsp:spPr>
        <a:xfrm>
          <a:off x="4028392" y="901823"/>
          <a:ext cx="3434746" cy="28119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1600200">
            <a:lnSpc>
              <a:spcPct val="90000"/>
            </a:lnSpc>
            <a:spcBef>
              <a:spcPct val="0"/>
            </a:spcBef>
            <a:spcAft>
              <a:spcPct val="35000"/>
            </a:spcAft>
            <a:buNone/>
          </a:pPr>
          <a:r>
            <a:rPr lang="it-IT" sz="3600" b="1" i="1" kern="1200" dirty="0"/>
            <a:t>Online</a:t>
          </a:r>
        </a:p>
        <a:p>
          <a:pPr marL="228600" lvl="1" indent="-228600" algn="l" defTabSz="889000">
            <a:lnSpc>
              <a:spcPct val="90000"/>
            </a:lnSpc>
            <a:spcBef>
              <a:spcPct val="0"/>
            </a:spcBef>
            <a:spcAft>
              <a:spcPct val="15000"/>
            </a:spcAft>
            <a:buChar char="•"/>
          </a:pPr>
          <a:r>
            <a:rPr lang="it-IT" sz="2000" kern="1200" dirty="0"/>
            <a:t>Azioni da seguire determinate in </a:t>
          </a:r>
          <a:r>
            <a:rPr lang="it-IT" sz="2000" b="1" kern="1200" dirty="0" err="1"/>
            <a:t>run</a:t>
          </a:r>
          <a:r>
            <a:rPr lang="it-IT" sz="2000" b="1" kern="1200" dirty="0"/>
            <a:t>-time</a:t>
          </a:r>
          <a:r>
            <a:rPr lang="it-IT" sz="2000" b="0" kern="1200" dirty="0"/>
            <a:t>, utilizzando</a:t>
          </a:r>
          <a:r>
            <a:rPr lang="it-IT" sz="2000" kern="1200" dirty="0"/>
            <a:t> sensori</a:t>
          </a:r>
          <a:endParaRPr lang="it-IT" sz="2000" b="1" kern="1200" dirty="0"/>
        </a:p>
        <a:p>
          <a:pPr marL="228600" lvl="1" indent="-228600" algn="l" defTabSz="889000">
            <a:lnSpc>
              <a:spcPct val="90000"/>
            </a:lnSpc>
            <a:spcBef>
              <a:spcPct val="0"/>
            </a:spcBef>
            <a:spcAft>
              <a:spcPct val="15000"/>
            </a:spcAft>
            <a:buChar char="•"/>
          </a:pPr>
          <a:r>
            <a:rPr lang="it-IT" sz="2000" b="0" kern="1200" dirty="0"/>
            <a:t>Calcolo intervallato con esecuzione</a:t>
          </a:r>
        </a:p>
        <a:p>
          <a:pPr marL="228600" lvl="1" indent="-228600" algn="l" defTabSz="889000">
            <a:lnSpc>
              <a:spcPct val="90000"/>
            </a:lnSpc>
            <a:spcBef>
              <a:spcPct val="0"/>
            </a:spcBef>
            <a:spcAft>
              <a:spcPct val="15000"/>
            </a:spcAft>
            <a:buChar char="•"/>
          </a:pPr>
          <a:r>
            <a:rPr lang="it-IT" sz="2000" b="1" kern="1200" dirty="0"/>
            <a:t>Real Time </a:t>
          </a:r>
          <a:r>
            <a:rPr lang="it-IT" sz="2000" b="1" kern="1200" dirty="0" err="1"/>
            <a:t>Strategies</a:t>
          </a:r>
          <a:endParaRPr lang="it-IT" sz="2000" b="1" kern="1200" dirty="0"/>
        </a:p>
      </dsp:txBody>
      <dsp:txXfrm>
        <a:off x="4165662" y="1039093"/>
        <a:ext cx="3160206" cy="2537445"/>
      </dsp:txXfrm>
    </dsp:sp>
    <dsp:sp modelId="{0C65596A-AB61-418F-AEBA-6943FE290EC6}">
      <dsp:nvSpPr>
        <dsp:cNvPr id="0" name=""/>
        <dsp:cNvSpPr/>
      </dsp:nvSpPr>
      <dsp:spPr>
        <a:xfrm>
          <a:off x="1958901" y="414384"/>
          <a:ext cx="3786864" cy="3786864"/>
        </a:xfrm>
        <a:custGeom>
          <a:avLst/>
          <a:gdLst/>
          <a:ahLst/>
          <a:cxnLst/>
          <a:rect l="0" t="0" r="0" b="0"/>
          <a:pathLst>
            <a:path>
              <a:moveTo>
                <a:pt x="3142660" y="3316286"/>
              </a:moveTo>
              <a:arcTo wR="1893432" hR="1893432" stAng="2923063" swAng="495384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969DD-25AE-4A4F-875E-F63E2D752313}">
      <dsp:nvSpPr>
        <dsp:cNvPr id="0" name=""/>
        <dsp:cNvSpPr/>
      </dsp:nvSpPr>
      <dsp:spPr>
        <a:xfrm>
          <a:off x="38929" y="2592"/>
          <a:ext cx="3855733" cy="44780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t" anchorCtr="0">
          <a:noAutofit/>
        </a:bodyPr>
        <a:lstStyle/>
        <a:p>
          <a:pPr marL="0" lvl="0" indent="0" algn="l" defTabSz="177800">
            <a:lnSpc>
              <a:spcPct val="90000"/>
            </a:lnSpc>
            <a:spcBef>
              <a:spcPct val="0"/>
            </a:spcBef>
            <a:spcAft>
              <a:spcPct val="35000"/>
            </a:spcAft>
            <a:buNone/>
          </a:pPr>
          <a:r>
            <a:rPr lang="it-IT" sz="400" u="none" kern="1200" dirty="0">
              <a:solidFill>
                <a:schemeClr val="accent1"/>
              </a:solidFill>
            </a:rPr>
            <a:t>V</a:t>
          </a:r>
        </a:p>
        <a:p>
          <a:pPr marL="228600" lvl="1" indent="-228600" algn="l" defTabSz="1066800">
            <a:lnSpc>
              <a:spcPct val="90000"/>
            </a:lnSpc>
            <a:spcBef>
              <a:spcPct val="0"/>
            </a:spcBef>
            <a:spcAft>
              <a:spcPct val="15000"/>
            </a:spcAft>
            <a:buChar char="•"/>
          </a:pPr>
          <a:r>
            <a:rPr lang="it-IT" sz="2400" b="1" i="1" u="sng" kern="1200" dirty="0"/>
            <a:t>Problemi metodi offline:</a:t>
          </a:r>
        </a:p>
        <a:p>
          <a:pPr marL="457200" lvl="2" indent="-228600" algn="l" defTabSz="933450">
            <a:lnSpc>
              <a:spcPct val="90000"/>
            </a:lnSpc>
            <a:spcBef>
              <a:spcPct val="0"/>
            </a:spcBef>
            <a:spcAft>
              <a:spcPct val="15000"/>
            </a:spcAft>
            <a:buChar char="•"/>
          </a:pPr>
          <a:r>
            <a:rPr lang="it-IT" sz="2100" b="1" kern="1200" dirty="0"/>
            <a:t>Irrealistiche assunzioni di conoscenza </a:t>
          </a:r>
          <a:r>
            <a:rPr lang="it-IT" sz="2100" kern="1200" dirty="0"/>
            <a:t>perfetta dell’area</a:t>
          </a:r>
        </a:p>
        <a:p>
          <a:pPr marL="457200" lvl="2" indent="-228600" algn="l" defTabSz="933450">
            <a:lnSpc>
              <a:spcPct val="90000"/>
            </a:lnSpc>
            <a:spcBef>
              <a:spcPct val="0"/>
            </a:spcBef>
            <a:spcAft>
              <a:spcPct val="15000"/>
            </a:spcAft>
            <a:buChar char="•"/>
          </a:pPr>
          <a:r>
            <a:rPr lang="it-IT" sz="2100" kern="1200" dirty="0" err="1"/>
            <a:t>Computazionalmente</a:t>
          </a:r>
          <a:r>
            <a:rPr lang="it-IT" sz="2100" kern="1200" dirty="0"/>
            <a:t> più </a:t>
          </a:r>
          <a:r>
            <a:rPr lang="it-IT" sz="2100" b="1" kern="1200" dirty="0"/>
            <a:t>costosi</a:t>
          </a:r>
        </a:p>
        <a:p>
          <a:pPr marL="457200" lvl="2" indent="-228600" algn="l" defTabSz="933450">
            <a:lnSpc>
              <a:spcPct val="90000"/>
            </a:lnSpc>
            <a:spcBef>
              <a:spcPct val="0"/>
            </a:spcBef>
            <a:spcAft>
              <a:spcPct val="15000"/>
            </a:spcAft>
            <a:buChar char="•"/>
          </a:pPr>
          <a:r>
            <a:rPr lang="it-IT" sz="2100" b="1" kern="1200" dirty="0"/>
            <a:t>Nessuna tolleranza a guasti</a:t>
          </a:r>
          <a:r>
            <a:rPr lang="it-IT" sz="2100" kern="1200" dirty="0"/>
            <a:t>, </a:t>
          </a:r>
          <a:r>
            <a:rPr lang="it-IT" sz="2100" kern="1200" dirty="0" err="1"/>
            <a:t>failure</a:t>
          </a:r>
          <a:r>
            <a:rPr lang="it-IT" sz="2100" kern="1200" dirty="0"/>
            <a:t> ed eventi imprevedibili</a:t>
          </a:r>
        </a:p>
        <a:p>
          <a:pPr marL="457200" lvl="2" indent="-228600" algn="l" defTabSz="933450">
            <a:lnSpc>
              <a:spcPct val="90000"/>
            </a:lnSpc>
            <a:spcBef>
              <a:spcPct val="0"/>
            </a:spcBef>
            <a:spcAft>
              <a:spcPct val="15000"/>
            </a:spcAft>
            <a:buChar char="•"/>
          </a:pPr>
          <a:r>
            <a:rPr lang="it-IT" sz="2100" b="1" kern="1200" dirty="0"/>
            <a:t>Dipendono troppo dai singoli agenti</a:t>
          </a:r>
        </a:p>
        <a:p>
          <a:pPr marL="228600" lvl="1" indent="-228600" algn="l" defTabSz="1066800">
            <a:lnSpc>
              <a:spcPct val="90000"/>
            </a:lnSpc>
            <a:spcBef>
              <a:spcPct val="0"/>
            </a:spcBef>
            <a:spcAft>
              <a:spcPct val="15000"/>
            </a:spcAft>
            <a:buChar char="•"/>
          </a:pPr>
          <a:r>
            <a:rPr lang="it-IT" sz="2400" b="1" i="1" u="sng" kern="1200" dirty="0"/>
            <a:t>Problemi metodi online:</a:t>
          </a:r>
        </a:p>
        <a:p>
          <a:pPr marL="457200" lvl="2" indent="-228600" algn="l" defTabSz="933450">
            <a:lnSpc>
              <a:spcPct val="90000"/>
            </a:lnSpc>
            <a:spcBef>
              <a:spcPct val="0"/>
            </a:spcBef>
            <a:spcAft>
              <a:spcPct val="15000"/>
            </a:spcAft>
            <a:buChar char="•"/>
          </a:pPr>
          <a:r>
            <a:rPr lang="it-IT" sz="2100" b="1" kern="1200" dirty="0"/>
            <a:t>Necessaria la comunicazione tra i droni</a:t>
          </a:r>
          <a:r>
            <a:rPr lang="it-IT" sz="2100" kern="1200" dirty="0"/>
            <a:t> per scambio informazioni sui nodi</a:t>
          </a:r>
        </a:p>
      </dsp:txBody>
      <dsp:txXfrm>
        <a:off x="38929" y="2592"/>
        <a:ext cx="3855733" cy="4478031"/>
      </dsp:txXfrm>
    </dsp:sp>
    <dsp:sp modelId="{B7EFCF03-07DE-4A2D-AE70-B7903DB244B8}">
      <dsp:nvSpPr>
        <dsp:cNvPr id="0" name=""/>
        <dsp:cNvSpPr/>
      </dsp:nvSpPr>
      <dsp:spPr>
        <a:xfrm>
          <a:off x="4131702" y="1907599"/>
          <a:ext cx="571048" cy="668018"/>
        </a:xfrm>
        <a:prstGeom prst="rightArrow">
          <a:avLst>
            <a:gd name="adj1" fmla="val 60000"/>
            <a:gd name="adj2" fmla="val 50000"/>
          </a:avLst>
        </a:prstGeom>
        <a:solidFill>
          <a:schemeClr val="accent2"/>
        </a:solidFill>
        <a:ln w="15875"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it-IT" sz="2800" kern="1200"/>
        </a:p>
      </dsp:txBody>
      <dsp:txXfrm>
        <a:off x="4131702" y="2041203"/>
        <a:ext cx="399734" cy="400810"/>
      </dsp:txXfrm>
    </dsp:sp>
    <dsp:sp modelId="{7F1B99CB-6301-4211-9F08-0ACA7AAA664A}">
      <dsp:nvSpPr>
        <dsp:cNvPr id="0" name=""/>
        <dsp:cNvSpPr/>
      </dsp:nvSpPr>
      <dsp:spPr>
        <a:xfrm>
          <a:off x="4972113" y="1433521"/>
          <a:ext cx="2693623" cy="161617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it-IT" sz="3500" kern="1200" dirty="0"/>
            <a:t>Scelta: </a:t>
          </a:r>
          <a:r>
            <a:rPr lang="it-IT" sz="3500" b="1" kern="1200" dirty="0"/>
            <a:t>metodi online</a:t>
          </a:r>
        </a:p>
      </dsp:txBody>
      <dsp:txXfrm>
        <a:off x="4972113" y="1433521"/>
        <a:ext cx="2693623" cy="16161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142F2D-DE29-4F15-996A-998925BB4876}">
      <dsp:nvSpPr>
        <dsp:cNvPr id="0" name=""/>
        <dsp:cNvSpPr/>
      </dsp:nvSpPr>
      <dsp:spPr>
        <a:xfrm>
          <a:off x="191138" y="2057596"/>
          <a:ext cx="2839442" cy="1116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it-IT" sz="2100" kern="1200" dirty="0">
              <a:solidFill>
                <a:schemeClr val="accent1">
                  <a:lumMod val="75000"/>
                </a:schemeClr>
              </a:solidFill>
              <a:latin typeface="Corbel" panose="020B0503020204020204" pitchFamily="34" charset="0"/>
            </a:rPr>
            <a:t>•</a:t>
          </a:r>
          <a:r>
            <a:rPr lang="it-IT" sz="2100" kern="1200" dirty="0">
              <a:latin typeface="Corbel" panose="020B0503020204020204" pitchFamily="34" charset="0"/>
            </a:rPr>
            <a:t> </a:t>
          </a:r>
          <a:r>
            <a:rPr lang="it-IT" sz="2100" b="1" kern="1200" dirty="0"/>
            <a:t>LRTA* </a:t>
          </a:r>
          <a:r>
            <a:rPr lang="it-IT" sz="1100" b="1" kern="1200" dirty="0"/>
            <a:t>(Learning Real-Time A*) </a:t>
          </a:r>
          <a:br>
            <a:rPr lang="it-IT" sz="1800" b="1" kern="1200" dirty="0"/>
          </a:br>
          <a:r>
            <a:rPr lang="it-IT" sz="2100" b="1" kern="1200" dirty="0">
              <a:solidFill>
                <a:schemeClr val="accent1">
                  <a:lumMod val="75000"/>
                </a:schemeClr>
              </a:solidFill>
              <a:latin typeface="Corbel" panose="020B0503020204020204" pitchFamily="34" charset="0"/>
            </a:rPr>
            <a:t>•</a:t>
          </a:r>
          <a:r>
            <a:rPr lang="it-IT" sz="2100" b="1" kern="1200" dirty="0">
              <a:latin typeface="Corbel" panose="020B0503020204020204" pitchFamily="34" charset="0"/>
            </a:rPr>
            <a:t> </a:t>
          </a:r>
          <a:r>
            <a:rPr lang="it-IT" sz="2100" b="1" kern="1200" dirty="0"/>
            <a:t>Edge </a:t>
          </a:r>
          <a:r>
            <a:rPr lang="it-IT" sz="2100" b="1" kern="1200" dirty="0" err="1"/>
            <a:t>Counting</a:t>
          </a:r>
          <a:br>
            <a:rPr lang="it-IT" sz="2100" b="1" kern="1200" dirty="0"/>
          </a:br>
          <a:r>
            <a:rPr lang="it-IT" sz="2100" b="1" kern="1200" dirty="0">
              <a:solidFill>
                <a:schemeClr val="accent1">
                  <a:lumMod val="75000"/>
                </a:schemeClr>
              </a:solidFill>
              <a:latin typeface="Corbel" panose="020B0503020204020204" pitchFamily="34" charset="0"/>
            </a:rPr>
            <a:t>•</a:t>
          </a:r>
          <a:r>
            <a:rPr lang="it-IT" sz="2100" b="1" kern="1200" dirty="0">
              <a:latin typeface="Corbel" panose="020B0503020204020204" pitchFamily="34" charset="0"/>
            </a:rPr>
            <a:t> </a:t>
          </a:r>
          <a:r>
            <a:rPr lang="it-IT" sz="2100" b="1" kern="1200" dirty="0"/>
            <a:t>PATROLGRAPH*</a:t>
          </a:r>
          <a:br>
            <a:rPr lang="it-IT" sz="2100" b="1" kern="1200" dirty="0"/>
          </a:br>
          <a:r>
            <a:rPr lang="it-IT" sz="2100" b="1" kern="1200" dirty="0">
              <a:solidFill>
                <a:schemeClr val="accent1">
                  <a:lumMod val="75000"/>
                </a:schemeClr>
              </a:solidFill>
              <a:latin typeface="Corbel" panose="020B0503020204020204" pitchFamily="34" charset="0"/>
            </a:rPr>
            <a:t>•</a:t>
          </a:r>
          <a:r>
            <a:rPr lang="it-IT" sz="2100" b="1" kern="1200" dirty="0">
              <a:latin typeface="Corbel" panose="020B0503020204020204" pitchFamily="34" charset="0"/>
            </a:rPr>
            <a:t> </a:t>
          </a:r>
          <a:r>
            <a:rPr lang="it-IT" sz="2100" b="1" kern="1200" dirty="0" err="1"/>
            <a:t>Node</a:t>
          </a:r>
          <a:r>
            <a:rPr lang="it-IT" sz="2100" b="1" kern="1200" dirty="0"/>
            <a:t> </a:t>
          </a:r>
          <a:r>
            <a:rPr lang="it-IT" sz="2100" b="1" kern="1200" dirty="0" err="1"/>
            <a:t>Count</a:t>
          </a:r>
          <a:endParaRPr lang="it-IT" sz="2100" b="1" kern="1200" dirty="0"/>
        </a:p>
      </dsp:txBody>
      <dsp:txXfrm>
        <a:off x="191138" y="2057596"/>
        <a:ext cx="2839442" cy="1116573"/>
      </dsp:txXfrm>
    </dsp:sp>
    <dsp:sp modelId="{FC39E68E-0CE2-4702-8AEE-172199BDE102}">
      <dsp:nvSpPr>
        <dsp:cNvPr id="0" name=""/>
        <dsp:cNvSpPr/>
      </dsp:nvSpPr>
      <dsp:spPr>
        <a:xfrm>
          <a:off x="145967" y="1911434"/>
          <a:ext cx="225864" cy="22586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BDED35-8BE3-4B78-BB7A-D1326CF72A74}">
      <dsp:nvSpPr>
        <dsp:cNvPr id="0" name=""/>
        <dsp:cNvSpPr/>
      </dsp:nvSpPr>
      <dsp:spPr>
        <a:xfrm>
          <a:off x="346017" y="1406965"/>
          <a:ext cx="225864" cy="22586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DC763D-D1C3-47C4-8F72-84AF6EEA8583}">
      <dsp:nvSpPr>
        <dsp:cNvPr id="0" name=""/>
        <dsp:cNvSpPr/>
      </dsp:nvSpPr>
      <dsp:spPr>
        <a:xfrm>
          <a:off x="725470" y="1470208"/>
          <a:ext cx="354930" cy="35493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F7247B-19DC-487D-96E5-9AA1739C0AA1}">
      <dsp:nvSpPr>
        <dsp:cNvPr id="0" name=""/>
        <dsp:cNvSpPr/>
      </dsp:nvSpPr>
      <dsp:spPr>
        <a:xfrm>
          <a:off x="990515" y="1145113"/>
          <a:ext cx="225864" cy="225864"/>
        </a:xfrm>
        <a:prstGeom prst="ellipse">
          <a:avLst/>
        </a:prstGeom>
        <a:blipFill rotWithShape="0">
          <a:blip xmlns:r="http://schemas.openxmlformats.org/officeDocument/2006/relationships" r:embed="rId1"/>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3EBA50-8F8C-4080-8CD3-D6CB1F70DBF7}">
      <dsp:nvSpPr>
        <dsp:cNvPr id="0" name=""/>
        <dsp:cNvSpPr/>
      </dsp:nvSpPr>
      <dsp:spPr>
        <a:xfrm>
          <a:off x="1452754" y="995891"/>
          <a:ext cx="225864" cy="22586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CF0EDD-55AA-418B-B6DA-B740C761D767}">
      <dsp:nvSpPr>
        <dsp:cNvPr id="0" name=""/>
        <dsp:cNvSpPr/>
      </dsp:nvSpPr>
      <dsp:spPr>
        <a:xfrm>
          <a:off x="2956982" y="2024366"/>
          <a:ext cx="225864" cy="22586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5DDD61-4909-457E-BA34-46F10F765EB0}">
      <dsp:nvSpPr>
        <dsp:cNvPr id="0" name=""/>
        <dsp:cNvSpPr/>
      </dsp:nvSpPr>
      <dsp:spPr>
        <a:xfrm>
          <a:off x="2274902" y="1375345"/>
          <a:ext cx="354930" cy="35493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F1FAEA-65F3-479F-983E-EE5FE65175E6}">
      <dsp:nvSpPr>
        <dsp:cNvPr id="0" name=""/>
        <dsp:cNvSpPr/>
      </dsp:nvSpPr>
      <dsp:spPr>
        <a:xfrm>
          <a:off x="2717597" y="1723175"/>
          <a:ext cx="225864" cy="22586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D304D5-2BCB-4068-9417-D801F544B3F3}">
      <dsp:nvSpPr>
        <dsp:cNvPr id="0" name=""/>
        <dsp:cNvSpPr/>
      </dsp:nvSpPr>
      <dsp:spPr>
        <a:xfrm>
          <a:off x="2823433" y="2469468"/>
          <a:ext cx="225864" cy="22586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ABCE55-D71A-487B-9216-0164F4941A3D}">
      <dsp:nvSpPr>
        <dsp:cNvPr id="0" name=""/>
        <dsp:cNvSpPr/>
      </dsp:nvSpPr>
      <dsp:spPr>
        <a:xfrm>
          <a:off x="1380476" y="1373411"/>
          <a:ext cx="580795" cy="58079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144CC2-F43A-451E-A5E1-F747009DB8A8}">
      <dsp:nvSpPr>
        <dsp:cNvPr id="0" name=""/>
        <dsp:cNvSpPr/>
      </dsp:nvSpPr>
      <dsp:spPr>
        <a:xfrm>
          <a:off x="130474" y="2469468"/>
          <a:ext cx="225864" cy="22586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5A2F45-4137-4640-B7C5-D595DD2AD28B}">
      <dsp:nvSpPr>
        <dsp:cNvPr id="0" name=""/>
        <dsp:cNvSpPr/>
      </dsp:nvSpPr>
      <dsp:spPr>
        <a:xfrm>
          <a:off x="219533" y="3033410"/>
          <a:ext cx="354930" cy="35493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308DE6-7B57-48AB-95EC-BC49A64B2F80}">
      <dsp:nvSpPr>
        <dsp:cNvPr id="0" name=""/>
        <dsp:cNvSpPr/>
      </dsp:nvSpPr>
      <dsp:spPr>
        <a:xfrm>
          <a:off x="693849" y="3286378"/>
          <a:ext cx="516262" cy="5162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D801C7-246B-48DB-A8B2-2AF6CC06CD0C}">
      <dsp:nvSpPr>
        <dsp:cNvPr id="0" name=""/>
        <dsp:cNvSpPr/>
      </dsp:nvSpPr>
      <dsp:spPr>
        <a:xfrm>
          <a:off x="1357891" y="3697452"/>
          <a:ext cx="225864" cy="22586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73D5F1-1A54-4629-8E6C-195E289DEB0A}">
      <dsp:nvSpPr>
        <dsp:cNvPr id="0" name=""/>
        <dsp:cNvSpPr/>
      </dsp:nvSpPr>
      <dsp:spPr>
        <a:xfrm>
          <a:off x="1484375" y="3286378"/>
          <a:ext cx="354930" cy="35493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F696BC-4C02-4F5D-8996-B94003484CC8}">
      <dsp:nvSpPr>
        <dsp:cNvPr id="0" name=""/>
        <dsp:cNvSpPr/>
      </dsp:nvSpPr>
      <dsp:spPr>
        <a:xfrm>
          <a:off x="1959977" y="1258045"/>
          <a:ext cx="225864" cy="22586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31AA81-E4CC-48B9-8E92-0CCB51DF315E}">
      <dsp:nvSpPr>
        <dsp:cNvPr id="0" name=""/>
        <dsp:cNvSpPr/>
      </dsp:nvSpPr>
      <dsp:spPr>
        <a:xfrm>
          <a:off x="2085176" y="3223136"/>
          <a:ext cx="516262" cy="5162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450FC5-45C4-419B-AA32-C22A0BC82A52}">
      <dsp:nvSpPr>
        <dsp:cNvPr id="0" name=""/>
        <dsp:cNvSpPr/>
      </dsp:nvSpPr>
      <dsp:spPr>
        <a:xfrm>
          <a:off x="2780839" y="3096652"/>
          <a:ext cx="354930" cy="35493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09AF80-0D0F-410C-B221-B1B4E57FBE82}">
      <dsp:nvSpPr>
        <dsp:cNvPr id="0" name=""/>
        <dsp:cNvSpPr/>
      </dsp:nvSpPr>
      <dsp:spPr>
        <a:xfrm>
          <a:off x="3135769" y="1609936"/>
          <a:ext cx="1042379" cy="1990016"/>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F7DFFBB-6A45-406C-BEE4-A5327FC4F2A5}">
      <dsp:nvSpPr>
        <dsp:cNvPr id="0" name=""/>
        <dsp:cNvSpPr/>
      </dsp:nvSpPr>
      <dsp:spPr>
        <a:xfrm>
          <a:off x="3988626" y="1609936"/>
          <a:ext cx="1042379" cy="1990016"/>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7E5AFE0-ADA6-407F-BF83-FB9146252E3A}">
      <dsp:nvSpPr>
        <dsp:cNvPr id="0" name=""/>
        <dsp:cNvSpPr/>
      </dsp:nvSpPr>
      <dsp:spPr>
        <a:xfrm>
          <a:off x="5144719" y="1445477"/>
          <a:ext cx="2416425" cy="241642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it-IT" sz="4000" b="1" kern="1200" dirty="0" err="1"/>
            <a:t>Node</a:t>
          </a:r>
          <a:r>
            <a:rPr lang="it-IT" sz="4000" b="1" kern="1200" dirty="0"/>
            <a:t> </a:t>
          </a:r>
          <a:r>
            <a:rPr lang="it-IT" sz="4000" b="1" kern="1200" dirty="0" err="1"/>
            <a:t>Count</a:t>
          </a:r>
          <a:endParaRPr lang="it-IT" sz="4000" b="1" kern="1200" dirty="0"/>
        </a:p>
      </dsp:txBody>
      <dsp:txXfrm>
        <a:off x="5498596" y="1799354"/>
        <a:ext cx="1708671" cy="17086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F0576B-7524-4DCA-B9C4-126A4522A8D2}">
      <dsp:nvSpPr>
        <dsp:cNvPr id="0" name=""/>
        <dsp:cNvSpPr/>
      </dsp:nvSpPr>
      <dsp:spPr>
        <a:xfrm>
          <a:off x="0" y="0"/>
          <a:ext cx="6163309" cy="963619"/>
        </a:xfrm>
        <a:prstGeom prst="roundRect">
          <a:avLst>
            <a:gd name="adj" fmla="val 10000"/>
          </a:avLst>
        </a:prstGeom>
        <a:solidFill>
          <a:schemeClr val="accent1"/>
        </a:solidFill>
        <a:ln w="1587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it-IT" sz="2700" kern="1200" dirty="0"/>
            <a:t>UAV si trova in nodo </a:t>
          </a:r>
          <a:r>
            <a:rPr lang="it-IT" sz="2700" i="1" kern="1200" dirty="0"/>
            <a:t>n</a:t>
          </a:r>
          <a:r>
            <a:rPr lang="it-IT" sz="2700" i="1" kern="1200" baseline="-25000" dirty="0"/>
            <a:t>i</a:t>
          </a:r>
        </a:p>
      </dsp:txBody>
      <dsp:txXfrm>
        <a:off x="28223" y="28223"/>
        <a:ext cx="5042064" cy="907173"/>
      </dsp:txXfrm>
    </dsp:sp>
    <dsp:sp modelId="{F76B573E-73D6-4A28-B141-98F305E5F5D7}">
      <dsp:nvSpPr>
        <dsp:cNvPr id="0" name=""/>
        <dsp:cNvSpPr/>
      </dsp:nvSpPr>
      <dsp:spPr>
        <a:xfrm>
          <a:off x="516177" y="1138822"/>
          <a:ext cx="6163309" cy="963619"/>
        </a:xfrm>
        <a:prstGeom prst="roundRect">
          <a:avLst>
            <a:gd name="adj" fmla="val 10000"/>
          </a:avLst>
        </a:prstGeom>
        <a:solidFill>
          <a:schemeClr val="accent1"/>
        </a:solidFill>
        <a:ln w="1587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it-IT" sz="2700" kern="1200" dirty="0"/>
            <a:t>Esamina i nodi adiacenti ad </a:t>
          </a:r>
          <a:r>
            <a:rPr lang="it-IT" sz="2700" i="1" kern="1200" dirty="0"/>
            <a:t>n</a:t>
          </a:r>
          <a:r>
            <a:rPr lang="it-IT" sz="2700" i="1" kern="1200" baseline="-25000" dirty="0"/>
            <a:t>i</a:t>
          </a:r>
          <a:r>
            <a:rPr lang="it-IT" sz="2700" kern="1200" dirty="0"/>
            <a:t> </a:t>
          </a:r>
        </a:p>
      </dsp:txBody>
      <dsp:txXfrm>
        <a:off x="544400" y="1167045"/>
        <a:ext cx="4964333" cy="907173"/>
      </dsp:txXfrm>
    </dsp:sp>
    <dsp:sp modelId="{E89B92C2-FFED-4E3A-98A3-A57511FDB23D}">
      <dsp:nvSpPr>
        <dsp:cNvPr id="0" name=""/>
        <dsp:cNvSpPr/>
      </dsp:nvSpPr>
      <dsp:spPr>
        <a:xfrm>
          <a:off x="1024650" y="2277645"/>
          <a:ext cx="6163309" cy="963619"/>
        </a:xfrm>
        <a:prstGeom prst="roundRect">
          <a:avLst>
            <a:gd name="adj" fmla="val 10000"/>
          </a:avLst>
        </a:prstGeom>
        <a:solidFill>
          <a:schemeClr val="accent1"/>
        </a:solidFill>
        <a:ln w="1587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it-IT" sz="2700" kern="1200" dirty="0"/>
            <a:t>Sceglie </a:t>
          </a:r>
          <a:r>
            <a:rPr lang="it-IT" sz="2700" i="1" kern="1200" dirty="0"/>
            <a:t>n</a:t>
          </a:r>
          <a:r>
            <a:rPr lang="it-IT" sz="2700" i="1" kern="1200" baseline="-25000" dirty="0"/>
            <a:t>j</a:t>
          </a:r>
          <a:r>
            <a:rPr lang="it-IT" sz="2700" kern="1200" dirty="0"/>
            <a:t>, il nodo adiacente ad </a:t>
          </a:r>
          <a:r>
            <a:rPr lang="it-IT" sz="2700" i="1" kern="1200" dirty="0"/>
            <a:t>n</a:t>
          </a:r>
          <a:r>
            <a:rPr lang="it-IT" sz="2700" i="1" kern="1200" baseline="-25000" dirty="0"/>
            <a:t>i</a:t>
          </a:r>
          <a:r>
            <a:rPr lang="it-IT" sz="2700" kern="1200" dirty="0"/>
            <a:t> che è stato visitato meno volte</a:t>
          </a:r>
        </a:p>
      </dsp:txBody>
      <dsp:txXfrm>
        <a:off x="1052873" y="2305868"/>
        <a:ext cx="4972037" cy="907173"/>
      </dsp:txXfrm>
    </dsp:sp>
    <dsp:sp modelId="{445D5AC9-E3C7-40B5-B829-A91571B2673C}">
      <dsp:nvSpPr>
        <dsp:cNvPr id="0" name=""/>
        <dsp:cNvSpPr/>
      </dsp:nvSpPr>
      <dsp:spPr>
        <a:xfrm>
          <a:off x="1540827" y="3416468"/>
          <a:ext cx="6163309" cy="963619"/>
        </a:xfrm>
        <a:prstGeom prst="roundRect">
          <a:avLst>
            <a:gd name="adj" fmla="val 10000"/>
          </a:avLst>
        </a:prstGeom>
        <a:solidFill>
          <a:schemeClr val="accent1"/>
        </a:solidFill>
        <a:ln w="15875"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it-IT" sz="2700" kern="1200" dirty="0"/>
            <a:t>Si sposta in </a:t>
          </a:r>
          <a:r>
            <a:rPr lang="it-IT" sz="2700" i="1" kern="1200" dirty="0"/>
            <a:t>n</a:t>
          </a:r>
          <a:r>
            <a:rPr lang="it-IT" sz="2700" i="1" kern="1200" baseline="-25000" dirty="0"/>
            <a:t>j</a:t>
          </a:r>
          <a:r>
            <a:rPr lang="it-IT" sz="2700" kern="1200" dirty="0"/>
            <a:t> ed incrementa il numero di visite ad </a:t>
          </a:r>
          <a:r>
            <a:rPr lang="it-IT" sz="2700" i="1" kern="1200" dirty="0"/>
            <a:t>n</a:t>
          </a:r>
          <a:r>
            <a:rPr lang="it-IT" sz="2700" i="1" kern="1200" baseline="-25000" dirty="0"/>
            <a:t>i</a:t>
          </a:r>
        </a:p>
      </dsp:txBody>
      <dsp:txXfrm>
        <a:off x="1569050" y="3444691"/>
        <a:ext cx="4964333" cy="907173"/>
      </dsp:txXfrm>
    </dsp:sp>
    <dsp:sp modelId="{B5463051-A5E0-44E7-9ACF-3DFEC3C4FA3B}">
      <dsp:nvSpPr>
        <dsp:cNvPr id="0" name=""/>
        <dsp:cNvSpPr/>
      </dsp:nvSpPr>
      <dsp:spPr>
        <a:xfrm>
          <a:off x="5536957" y="738044"/>
          <a:ext cx="626352" cy="626352"/>
        </a:xfrm>
        <a:prstGeom prst="downArrow">
          <a:avLst>
            <a:gd name="adj1" fmla="val 55000"/>
            <a:gd name="adj2" fmla="val 45000"/>
          </a:avLst>
        </a:prstGeom>
        <a:solidFill>
          <a:schemeClr val="accent2"/>
        </a:solidFill>
        <a:ln w="15875"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it-IT" sz="3100" kern="1200"/>
        </a:p>
      </dsp:txBody>
      <dsp:txXfrm>
        <a:off x="5677886" y="738044"/>
        <a:ext cx="344494" cy="471330"/>
      </dsp:txXfrm>
    </dsp:sp>
    <dsp:sp modelId="{7DF213B6-8EF1-488F-BD3B-A6ED19335149}">
      <dsp:nvSpPr>
        <dsp:cNvPr id="0" name=""/>
        <dsp:cNvSpPr/>
      </dsp:nvSpPr>
      <dsp:spPr>
        <a:xfrm>
          <a:off x="6053134" y="1876867"/>
          <a:ext cx="626352" cy="626352"/>
        </a:xfrm>
        <a:prstGeom prst="downArrow">
          <a:avLst>
            <a:gd name="adj1" fmla="val 55000"/>
            <a:gd name="adj2" fmla="val 45000"/>
          </a:avLst>
        </a:prstGeom>
        <a:solidFill>
          <a:schemeClr val="accent2"/>
        </a:solidFill>
        <a:ln w="15875"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it-IT" sz="3100" kern="1200"/>
        </a:p>
      </dsp:txBody>
      <dsp:txXfrm>
        <a:off x="6194063" y="1876867"/>
        <a:ext cx="344494" cy="471330"/>
      </dsp:txXfrm>
    </dsp:sp>
    <dsp:sp modelId="{7AE7F9DF-6C01-4537-A530-85E90359444F}">
      <dsp:nvSpPr>
        <dsp:cNvPr id="0" name=""/>
        <dsp:cNvSpPr/>
      </dsp:nvSpPr>
      <dsp:spPr>
        <a:xfrm>
          <a:off x="6561607" y="3015690"/>
          <a:ext cx="626352" cy="626352"/>
        </a:xfrm>
        <a:prstGeom prst="downArrow">
          <a:avLst>
            <a:gd name="adj1" fmla="val 55000"/>
            <a:gd name="adj2" fmla="val 45000"/>
          </a:avLst>
        </a:prstGeom>
        <a:solidFill>
          <a:schemeClr val="accent2"/>
        </a:solidFill>
        <a:ln w="15875"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it-IT" sz="3100" kern="1200"/>
        </a:p>
      </dsp:txBody>
      <dsp:txXfrm>
        <a:off x="6702536" y="3015690"/>
        <a:ext cx="344494" cy="4713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8C7020-E8C5-4902-A5DA-E4C85CB22884}">
      <dsp:nvSpPr>
        <dsp:cNvPr id="0" name=""/>
        <dsp:cNvSpPr/>
      </dsp:nvSpPr>
      <dsp:spPr>
        <a:xfrm rot="5400000">
          <a:off x="4338401" y="-1339418"/>
          <a:ext cx="1801543" cy="493098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err="1"/>
            <a:t>Posizionare</a:t>
          </a:r>
          <a:r>
            <a:rPr lang="en-US" sz="2400" b="1" kern="1200" dirty="0"/>
            <a:t> </a:t>
          </a:r>
          <a:r>
            <a:rPr lang="en-US" sz="2400" b="1" kern="1200" dirty="0" err="1"/>
            <a:t>ripetitori</a:t>
          </a:r>
          <a:r>
            <a:rPr lang="en-US" sz="2400" b="1" kern="1200" dirty="0"/>
            <a:t> di </a:t>
          </a:r>
          <a:r>
            <a:rPr lang="en-US" sz="2400" b="1" kern="1200" dirty="0" err="1"/>
            <a:t>segnale</a:t>
          </a:r>
          <a:r>
            <a:rPr lang="en-US" sz="2400" kern="1200" dirty="0"/>
            <a:t> </a:t>
          </a:r>
          <a:r>
            <a:rPr lang="en-US" sz="2400" kern="1200" dirty="0" err="1"/>
            <a:t>formando</a:t>
          </a:r>
          <a:r>
            <a:rPr lang="en-US" sz="2400" kern="1200" dirty="0"/>
            <a:t> </a:t>
          </a:r>
          <a:r>
            <a:rPr lang="en-US" sz="2400" kern="1200" dirty="0" err="1"/>
            <a:t>una</a:t>
          </a:r>
          <a:r>
            <a:rPr lang="en-US" sz="2400" kern="1200" dirty="0"/>
            <a:t> catena (</a:t>
          </a:r>
          <a:r>
            <a:rPr lang="en-US" sz="2400" b="1" kern="1200" dirty="0"/>
            <a:t>relay chain</a:t>
          </a:r>
          <a:r>
            <a:rPr lang="en-US" sz="2400" kern="1200" dirty="0"/>
            <a:t>)</a:t>
          </a:r>
          <a:endParaRPr lang="it-IT" sz="2400" kern="1200" dirty="0"/>
        </a:p>
      </dsp:txBody>
      <dsp:txXfrm rot="-5400000">
        <a:off x="2773680" y="225303"/>
        <a:ext cx="4930986" cy="1801543"/>
      </dsp:txXfrm>
    </dsp:sp>
    <dsp:sp modelId="{67103B9E-988A-4106-A751-94AEE8D2B812}">
      <dsp:nvSpPr>
        <dsp:cNvPr id="0" name=""/>
        <dsp:cNvSpPr/>
      </dsp:nvSpPr>
      <dsp:spPr>
        <a:xfrm>
          <a:off x="0" y="123"/>
          <a:ext cx="2773680" cy="22519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err="1"/>
            <a:t>Problema</a:t>
          </a:r>
          <a:r>
            <a:rPr lang="en-US" sz="2900" kern="1200" dirty="0"/>
            <a:t> del </a:t>
          </a:r>
          <a:r>
            <a:rPr lang="en-US" sz="2900" b="1" kern="1200" dirty="0"/>
            <a:t>Relay Positioning </a:t>
          </a:r>
          <a:r>
            <a:rPr lang="en-US" sz="2900" b="1" kern="1200" dirty="0" err="1"/>
            <a:t>statico</a:t>
          </a:r>
          <a:r>
            <a:rPr lang="en-US" sz="2900" b="1" kern="1200" dirty="0"/>
            <a:t>:</a:t>
          </a:r>
          <a:endParaRPr lang="it-IT" sz="2900" kern="1200" dirty="0"/>
        </a:p>
      </dsp:txBody>
      <dsp:txXfrm>
        <a:off x="0" y="123"/>
        <a:ext cx="2773680" cy="2251928"/>
      </dsp:txXfrm>
    </dsp:sp>
    <dsp:sp modelId="{9981B79D-F5F0-46C3-B3BA-B88B7E21D134}">
      <dsp:nvSpPr>
        <dsp:cNvPr id="0" name=""/>
        <dsp:cNvSpPr/>
      </dsp:nvSpPr>
      <dsp:spPr>
        <a:xfrm rot="5400000">
          <a:off x="4338401" y="1025052"/>
          <a:ext cx="1801543" cy="493098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err="1"/>
            <a:t>Massimizzare</a:t>
          </a:r>
          <a:r>
            <a:rPr lang="en-US" sz="2400" b="1" kern="1200" dirty="0"/>
            <a:t> la </a:t>
          </a:r>
          <a:r>
            <a:rPr lang="en-US" sz="2400" b="1" kern="1200" dirty="0" err="1"/>
            <a:t>qualità</a:t>
          </a:r>
          <a:r>
            <a:rPr lang="en-US" sz="2400" b="1" kern="1200" dirty="0"/>
            <a:t> </a:t>
          </a:r>
          <a:r>
            <a:rPr lang="en-US" sz="2400" b="1" kern="1200" dirty="0" err="1"/>
            <a:t>della</a:t>
          </a:r>
          <a:r>
            <a:rPr lang="en-US" sz="2400" b="1" kern="1200" dirty="0"/>
            <a:t> catena </a:t>
          </a:r>
          <a:r>
            <a:rPr lang="en-US" sz="2400" kern="1200" dirty="0" err="1"/>
            <a:t>risultante</a:t>
          </a:r>
          <a:r>
            <a:rPr lang="en-US" sz="2400" kern="1200" dirty="0"/>
            <a:t>, </a:t>
          </a:r>
          <a:r>
            <a:rPr lang="en-US" sz="2400" kern="1200" dirty="0" err="1"/>
            <a:t>cioè</a:t>
          </a:r>
          <a:r>
            <a:rPr lang="en-US" sz="2400" kern="1200" dirty="0"/>
            <a:t> la </a:t>
          </a:r>
          <a:r>
            <a:rPr lang="en-US" sz="2400" kern="1200" dirty="0" err="1"/>
            <a:t>qualità</a:t>
          </a:r>
          <a:r>
            <a:rPr lang="en-US" sz="2400" kern="1200" dirty="0"/>
            <a:t> </a:t>
          </a:r>
          <a:r>
            <a:rPr lang="en-US" sz="2400" kern="1200" dirty="0" err="1"/>
            <a:t>della</a:t>
          </a:r>
          <a:r>
            <a:rPr lang="en-US" sz="2400" kern="1200" dirty="0"/>
            <a:t> </a:t>
          </a:r>
          <a:r>
            <a:rPr lang="en-US" sz="2400" kern="1200" dirty="0" err="1"/>
            <a:t>trasmissione</a:t>
          </a:r>
          <a:endParaRPr lang="it-IT" sz="2400" kern="1200" dirty="0"/>
        </a:p>
        <a:p>
          <a:pPr marL="228600" lvl="1" indent="-228600" algn="l" defTabSz="1066800">
            <a:lnSpc>
              <a:spcPct val="90000"/>
            </a:lnSpc>
            <a:spcBef>
              <a:spcPct val="0"/>
            </a:spcBef>
            <a:spcAft>
              <a:spcPct val="15000"/>
            </a:spcAft>
            <a:buChar char="•"/>
          </a:pPr>
          <a:r>
            <a:rPr lang="en-US" sz="2400" b="1" kern="1200" dirty="0" err="1"/>
            <a:t>Minimizzare</a:t>
          </a:r>
          <a:r>
            <a:rPr lang="en-US" sz="2400" b="1" kern="1200" dirty="0"/>
            <a:t> </a:t>
          </a:r>
          <a:r>
            <a:rPr lang="en-US" sz="2400" b="1" kern="1200" dirty="0" err="1"/>
            <a:t>l’utilizzo</a:t>
          </a:r>
          <a:r>
            <a:rPr lang="en-US" sz="2400" b="1" kern="1200" dirty="0"/>
            <a:t> </a:t>
          </a:r>
          <a:r>
            <a:rPr lang="en-US" sz="2400" b="1" kern="1200" dirty="0" err="1"/>
            <a:t>delle</a:t>
          </a:r>
          <a:r>
            <a:rPr lang="en-US" sz="2400" b="1" kern="1200" dirty="0"/>
            <a:t> </a:t>
          </a:r>
          <a:r>
            <a:rPr lang="en-US" sz="2400" b="1" kern="1200" dirty="0" err="1"/>
            <a:t>risorse</a:t>
          </a:r>
          <a:r>
            <a:rPr lang="en-US" sz="2400" kern="1200" dirty="0"/>
            <a:t>, in </a:t>
          </a:r>
          <a:r>
            <a:rPr lang="en-US" sz="2400" kern="1200" dirty="0" err="1"/>
            <a:t>questo</a:t>
          </a:r>
          <a:r>
            <a:rPr lang="en-US" sz="2400" kern="1200" dirty="0"/>
            <a:t> </a:t>
          </a:r>
          <a:r>
            <a:rPr lang="en-US" sz="2400" kern="1200" dirty="0" err="1"/>
            <a:t>caso</a:t>
          </a:r>
          <a:r>
            <a:rPr lang="en-US" sz="2400" kern="1200" dirty="0"/>
            <a:t> </a:t>
          </a:r>
          <a:r>
            <a:rPr lang="en-US" sz="2400" kern="1200" dirty="0" err="1"/>
            <a:t>il</a:t>
          </a:r>
          <a:r>
            <a:rPr lang="en-US" sz="2400" kern="1200" dirty="0"/>
            <a:t> </a:t>
          </a:r>
          <a:r>
            <a:rPr lang="en-US" sz="2400" kern="1200" dirty="0" err="1"/>
            <a:t>numero</a:t>
          </a:r>
          <a:r>
            <a:rPr lang="en-US" sz="2400" kern="1200" dirty="0"/>
            <a:t> di UAV</a:t>
          </a:r>
          <a:endParaRPr lang="it-IT" sz="2400" kern="1200" dirty="0"/>
        </a:p>
      </dsp:txBody>
      <dsp:txXfrm rot="-5400000">
        <a:off x="2773680" y="2589773"/>
        <a:ext cx="4930986" cy="1801543"/>
      </dsp:txXfrm>
    </dsp:sp>
    <dsp:sp modelId="{1572C205-8B63-4BD5-8064-2548609FC26C}">
      <dsp:nvSpPr>
        <dsp:cNvPr id="0" name=""/>
        <dsp:cNvSpPr/>
      </dsp:nvSpPr>
      <dsp:spPr>
        <a:xfrm>
          <a:off x="0" y="2364638"/>
          <a:ext cx="2773680" cy="22519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it-IT" sz="2900" kern="1200" dirty="0"/>
            <a:t>Utilizzo di droni richiede che le </a:t>
          </a:r>
          <a:r>
            <a:rPr lang="it-IT" sz="2900" b="1" kern="1200" dirty="0" err="1"/>
            <a:t>relay</a:t>
          </a:r>
          <a:r>
            <a:rPr lang="it-IT" sz="2900" b="1" kern="1200" dirty="0"/>
            <a:t> </a:t>
          </a:r>
          <a:r>
            <a:rPr lang="it-IT" sz="2900" b="1" kern="1200" dirty="0" err="1"/>
            <a:t>chain</a:t>
          </a:r>
          <a:r>
            <a:rPr lang="it-IT" sz="2900" b="1" kern="1200" dirty="0"/>
            <a:t> </a:t>
          </a:r>
          <a:r>
            <a:rPr lang="it-IT" sz="2900" kern="1200" dirty="0"/>
            <a:t>siano </a:t>
          </a:r>
          <a:r>
            <a:rPr lang="it-IT" sz="2900" b="1" kern="1200" dirty="0"/>
            <a:t>dinamiche</a:t>
          </a:r>
          <a:r>
            <a:rPr lang="it-IT" sz="2900" kern="1200" dirty="0"/>
            <a:t>. Due obiettivi:</a:t>
          </a:r>
        </a:p>
      </dsp:txBody>
      <dsp:txXfrm>
        <a:off x="0" y="2364638"/>
        <a:ext cx="2773680" cy="225192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295DB-6BD2-4E50-AF56-0D3693DF0992}">
      <dsp:nvSpPr>
        <dsp:cNvPr id="0" name=""/>
        <dsp:cNvSpPr/>
      </dsp:nvSpPr>
      <dsp:spPr>
        <a:xfrm>
          <a:off x="0" y="325408"/>
          <a:ext cx="7704667" cy="4132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968" tIns="666496" rIns="597968" bIns="199136" numCol="1" spcCol="1270" anchor="t" anchorCtr="0">
          <a:noAutofit/>
        </a:bodyPr>
        <a:lstStyle/>
        <a:p>
          <a:pPr marL="285750" lvl="1" indent="-285750" algn="l" defTabSz="1244600">
            <a:lnSpc>
              <a:spcPct val="90000"/>
            </a:lnSpc>
            <a:spcBef>
              <a:spcPct val="0"/>
            </a:spcBef>
            <a:spcAft>
              <a:spcPct val="15000"/>
            </a:spcAft>
            <a:buChar char="•"/>
          </a:pPr>
          <a14:m xmlns:a14="http://schemas.microsoft.com/office/drawing/2010/main">
            <m:oMath xmlns:m="http://schemas.openxmlformats.org/officeDocument/2006/math">
              <m:r>
                <a:rPr lang="it-IT" sz="2800" b="1" i="1" kern="1200" smtClean="0">
                  <a:latin typeface="Cambria Math" panose="02040503050406030204" pitchFamily="18" charset="0"/>
                </a:rPr>
                <m:t>𝐜𝐨𝐬𝐭</m:t>
              </m:r>
              <m:r>
                <a:rPr lang="it-IT" sz="2800" b="1" kern="1200" smtClean="0">
                  <a:latin typeface="Cambria Math" panose="02040503050406030204" pitchFamily="18" charset="0"/>
                </a:rPr>
                <m:t>[</m:t>
              </m:r>
              <m:sSub>
                <m:sSubPr>
                  <m:ctrlPr>
                    <a:rPr lang="it-IT" sz="2800" b="1" i="1" kern="1200" smtClean="0">
                      <a:latin typeface="Cambria Math" panose="02040503050406030204" pitchFamily="18" charset="0"/>
                    </a:rPr>
                  </m:ctrlPr>
                </m:sSubPr>
                <m:e>
                  <m:r>
                    <a:rPr lang="it-IT" sz="2800" b="1" i="1" kern="1200" smtClean="0">
                      <a:latin typeface="Cambria Math" panose="02040503050406030204" pitchFamily="18" charset="0"/>
                    </a:rPr>
                    <m:t>𝐱</m:t>
                  </m:r>
                </m:e>
                <m:sub>
                  <m:r>
                    <a:rPr lang="it-IT" sz="2800" b="1" i="1" kern="1200" smtClean="0">
                      <a:latin typeface="Cambria Math" panose="02040503050406030204" pitchFamily="18" charset="0"/>
                    </a:rPr>
                    <m:t>𝟎</m:t>
                  </m:r>
                </m:sub>
              </m:sSub>
            </m:oMath>
          </a14:m>
          <a:r>
            <a:rPr lang="it-IT" sz="2800" b="1" kern="1200" dirty="0"/>
            <a:t>,</a:t>
          </a:r>
          <a14:m xmlns:a14="http://schemas.microsoft.com/office/drawing/2010/main">
            <m:oMath xmlns:m="http://schemas.openxmlformats.org/officeDocument/2006/math">
              <m:sSub>
                <m:sSubPr>
                  <m:ctrlPr>
                    <a:rPr lang="it-IT" sz="2800" b="1" i="1" kern="1200" dirty="0" smtClean="0">
                      <a:latin typeface="Cambria Math" panose="02040503050406030204" pitchFamily="18" charset="0"/>
                    </a:rPr>
                  </m:ctrlPr>
                </m:sSubPr>
                <m:e>
                  <m:r>
                    <a:rPr lang="it-IT" sz="2800" b="1" i="1" kern="1200" dirty="0" smtClean="0">
                      <a:latin typeface="Cambria Math" panose="02040503050406030204" pitchFamily="18" charset="0"/>
                    </a:rPr>
                    <m:t>𝐱</m:t>
                  </m:r>
                </m:e>
                <m:sub>
                  <m:r>
                    <a:rPr lang="it-IT" sz="2800" b="1" i="1" kern="1200" dirty="0" smtClean="0">
                      <a:latin typeface="Cambria Math" panose="02040503050406030204" pitchFamily="18" charset="0"/>
                    </a:rPr>
                    <m:t>𝟏</m:t>
                  </m:r>
                </m:sub>
              </m:sSub>
              <m:r>
                <a:rPr lang="it-IT" sz="2800" b="1" kern="1200" dirty="0" smtClean="0">
                  <a:latin typeface="Cambria Math" panose="02040503050406030204" pitchFamily="18" charset="0"/>
                </a:rPr>
                <m:t>,…,</m:t>
              </m:r>
              <m:sSub>
                <m:sSubPr>
                  <m:ctrlPr>
                    <a:rPr lang="it-IT" sz="2800" b="1" i="1" kern="1200" dirty="0" smtClean="0">
                      <a:latin typeface="Cambria Math" panose="02040503050406030204" pitchFamily="18" charset="0"/>
                    </a:rPr>
                  </m:ctrlPr>
                </m:sSubPr>
                <m:e>
                  <m:r>
                    <a:rPr lang="it-IT" sz="2800" b="1" i="1" kern="1200" dirty="0" smtClean="0">
                      <a:latin typeface="Cambria Math" panose="02040503050406030204" pitchFamily="18" charset="0"/>
                    </a:rPr>
                    <m:t>𝐱</m:t>
                  </m:r>
                </m:e>
                <m:sub>
                  <m:r>
                    <a:rPr lang="it-IT" sz="2800" b="1" i="1" kern="1200" dirty="0" smtClean="0">
                      <a:latin typeface="Cambria Math" panose="02040503050406030204" pitchFamily="18" charset="0"/>
                    </a:rPr>
                    <m:t>𝐭</m:t>
                  </m:r>
                </m:sub>
              </m:sSub>
              <m:r>
                <a:rPr lang="it-IT" sz="2800" b="1" kern="1200" dirty="0" smtClean="0">
                  <a:latin typeface="Cambria Math" panose="02040503050406030204" pitchFamily="18" charset="0"/>
                </a:rPr>
                <m:t>]= </m:t>
              </m:r>
              <m:nary>
                <m:naryPr>
                  <m:chr m:val="∑"/>
                  <m:ctrlPr>
                    <a:rPr lang="it-IT" sz="2800" b="1" i="1" kern="1200" dirty="0" smtClean="0">
                      <a:latin typeface="Cambria Math" panose="02040503050406030204" pitchFamily="18" charset="0"/>
                    </a:rPr>
                  </m:ctrlPr>
                </m:naryPr>
                <m:sub>
                  <m:r>
                    <m:rPr>
                      <m:brk m:alnAt="23"/>
                    </m:rPr>
                    <a:rPr lang="it-IT" sz="2800" b="1" i="1" kern="1200" dirty="0" smtClean="0">
                      <a:latin typeface="Cambria Math" panose="02040503050406030204" pitchFamily="18" charset="0"/>
                    </a:rPr>
                    <m:t>𝐤</m:t>
                  </m:r>
                  <m:r>
                    <a:rPr lang="it-IT" sz="2800" b="1" kern="1200" dirty="0" smtClean="0">
                      <a:latin typeface="Cambria Math" panose="02040503050406030204" pitchFamily="18" charset="0"/>
                    </a:rPr>
                    <m:t>=</m:t>
                  </m:r>
                  <m:r>
                    <a:rPr lang="it-IT" sz="2800" b="1" i="1" kern="1200" dirty="0" smtClean="0">
                      <a:latin typeface="Cambria Math" panose="02040503050406030204" pitchFamily="18" charset="0"/>
                    </a:rPr>
                    <m:t>𝟎</m:t>
                  </m:r>
                </m:sub>
                <m:sup>
                  <m:r>
                    <a:rPr lang="it-IT" sz="2800" b="1" i="1" kern="1200" dirty="0" smtClean="0">
                      <a:latin typeface="Cambria Math" panose="02040503050406030204" pitchFamily="18" charset="0"/>
                    </a:rPr>
                    <m:t>𝐭</m:t>
                  </m:r>
                  <m:r>
                    <a:rPr lang="it-IT" sz="2800" b="1" kern="1200" dirty="0" smtClean="0">
                      <a:latin typeface="Cambria Math" panose="02040503050406030204" pitchFamily="18" charset="0"/>
                    </a:rPr>
                    <m:t>−</m:t>
                  </m:r>
                  <m:r>
                    <a:rPr lang="it-IT" sz="2800" b="1" i="1" kern="1200" dirty="0" smtClean="0">
                      <a:latin typeface="Cambria Math" panose="02040503050406030204" pitchFamily="18" charset="0"/>
                    </a:rPr>
                    <m:t>𝟏</m:t>
                  </m:r>
                </m:sup>
                <m:e>
                  <m:sSub>
                    <m:sSubPr>
                      <m:ctrlPr>
                        <a:rPr lang="it-IT" sz="2800" b="1" i="1" kern="1200" dirty="0" smtClean="0">
                          <a:latin typeface="Cambria Math" panose="02040503050406030204" pitchFamily="18" charset="0"/>
                        </a:rPr>
                      </m:ctrlPr>
                    </m:sSubPr>
                    <m:e>
                      <m:r>
                        <a:rPr lang="it-IT" sz="2800" b="1" i="1" kern="1200" dirty="0" smtClean="0">
                          <a:latin typeface="Cambria Math" panose="02040503050406030204" pitchFamily="18" charset="0"/>
                        </a:rPr>
                        <m:t>𝐜</m:t>
                      </m:r>
                    </m:e>
                    <m:sub>
                      <m:r>
                        <a:rPr lang="it-IT" sz="2800" b="1" i="1" kern="1200" dirty="0" smtClean="0">
                          <a:latin typeface="Cambria Math" panose="02040503050406030204" pitchFamily="18" charset="0"/>
                        </a:rPr>
                        <m:t>𝐜𝐨𝐦𝐦</m:t>
                      </m:r>
                    </m:sub>
                  </m:sSub>
                  <m:d>
                    <m:dPr>
                      <m:ctrlPr>
                        <a:rPr lang="it-IT" sz="2800" b="1" i="1" kern="1200" dirty="0" smtClean="0">
                          <a:latin typeface="Cambria Math" panose="02040503050406030204" pitchFamily="18" charset="0"/>
                        </a:rPr>
                      </m:ctrlPr>
                    </m:dPr>
                    <m:e>
                      <m:sSub>
                        <m:sSubPr>
                          <m:ctrlPr>
                            <a:rPr lang="it-IT" sz="2800" b="1" i="1" kern="1200" dirty="0" smtClean="0">
                              <a:latin typeface="Cambria Math" panose="02040503050406030204" pitchFamily="18" charset="0"/>
                            </a:rPr>
                          </m:ctrlPr>
                        </m:sSubPr>
                        <m:e>
                          <m:r>
                            <a:rPr lang="it-IT" sz="2800" b="1" i="1" kern="1200" dirty="0" smtClean="0">
                              <a:latin typeface="Cambria Math" panose="02040503050406030204" pitchFamily="18" charset="0"/>
                            </a:rPr>
                            <m:t>𝐱</m:t>
                          </m:r>
                        </m:e>
                        <m:sub>
                          <m:r>
                            <a:rPr lang="it-IT" sz="2800" b="1" i="1" kern="1200" dirty="0" smtClean="0">
                              <a:latin typeface="Cambria Math" panose="02040503050406030204" pitchFamily="18" charset="0"/>
                            </a:rPr>
                            <m:t>𝐤</m:t>
                          </m:r>
                        </m:sub>
                      </m:sSub>
                      <m:r>
                        <a:rPr lang="it-IT" sz="2800" b="1" kern="1200" dirty="0" smtClean="0">
                          <a:latin typeface="Cambria Math" panose="02040503050406030204" pitchFamily="18" charset="0"/>
                        </a:rPr>
                        <m:t>,</m:t>
                      </m:r>
                      <m:sSub>
                        <m:sSubPr>
                          <m:ctrlPr>
                            <a:rPr lang="it-IT" sz="2800" b="1" i="1" kern="1200" dirty="0" smtClean="0">
                              <a:latin typeface="Cambria Math" panose="02040503050406030204" pitchFamily="18" charset="0"/>
                            </a:rPr>
                          </m:ctrlPr>
                        </m:sSubPr>
                        <m:e>
                          <m:r>
                            <a:rPr lang="it-IT" sz="2800" b="1" i="1" kern="1200" dirty="0" smtClean="0">
                              <a:latin typeface="Cambria Math" panose="02040503050406030204" pitchFamily="18" charset="0"/>
                            </a:rPr>
                            <m:t>𝐱</m:t>
                          </m:r>
                        </m:e>
                        <m:sub>
                          <m:r>
                            <a:rPr lang="it-IT" sz="2800" b="1" i="1" kern="1200" dirty="0" smtClean="0">
                              <a:latin typeface="Cambria Math" panose="02040503050406030204" pitchFamily="18" charset="0"/>
                            </a:rPr>
                            <m:t>𝐤</m:t>
                          </m:r>
                          <m:r>
                            <a:rPr lang="it-IT" sz="2800" b="1" kern="1200" dirty="0" smtClean="0">
                              <a:latin typeface="Cambria Math" panose="02040503050406030204" pitchFamily="18" charset="0"/>
                            </a:rPr>
                            <m:t>+</m:t>
                          </m:r>
                          <m:r>
                            <a:rPr lang="it-IT" sz="2800" b="1" i="1" kern="1200" dirty="0" smtClean="0">
                              <a:latin typeface="Cambria Math" panose="02040503050406030204" pitchFamily="18" charset="0"/>
                            </a:rPr>
                            <m:t>𝟏</m:t>
                          </m:r>
                        </m:sub>
                      </m:sSub>
                    </m:e>
                  </m:d>
                  <m:r>
                    <a:rPr lang="it-IT" sz="2800" b="1" kern="1200" dirty="0" smtClean="0">
                      <a:latin typeface="Cambria Math" panose="02040503050406030204" pitchFamily="18" charset="0"/>
                    </a:rPr>
                    <m:t>+ </m:t>
                  </m:r>
                  <m:sSub>
                    <m:sSubPr>
                      <m:ctrlPr>
                        <a:rPr lang="it-IT" sz="2800" b="1" i="1" kern="1200" dirty="0" smtClean="0">
                          <a:latin typeface="Cambria Math" panose="02040503050406030204" pitchFamily="18" charset="0"/>
                        </a:rPr>
                      </m:ctrlPr>
                    </m:sSubPr>
                    <m:e>
                      <m:r>
                        <a:rPr lang="it-IT" sz="2800" b="1" i="1" kern="1200" dirty="0" smtClean="0">
                          <a:latin typeface="Cambria Math" panose="02040503050406030204" pitchFamily="18" charset="0"/>
                        </a:rPr>
                        <m:t>𝐜</m:t>
                      </m:r>
                    </m:e>
                    <m:sub>
                      <m:r>
                        <a:rPr lang="it-IT" sz="2800" b="1" i="1" kern="1200" dirty="0" smtClean="0">
                          <a:latin typeface="Cambria Math" panose="02040503050406030204" pitchFamily="18" charset="0"/>
                        </a:rPr>
                        <m:t>𝐬𝐮𝐫𝐯</m:t>
                      </m:r>
                    </m:sub>
                  </m:sSub>
                </m:e>
              </m:nary>
              <m:r>
                <a:rPr lang="it-IT" sz="2800" b="1" kern="1200" dirty="0" smtClean="0">
                  <a:latin typeface="Cambria Math" panose="02040503050406030204" pitchFamily="18" charset="0"/>
                </a:rPr>
                <m:t>(</m:t>
              </m:r>
              <m:sSub>
                <m:sSubPr>
                  <m:ctrlPr>
                    <a:rPr lang="it-IT" sz="2800" b="1" i="1" kern="1200" dirty="0" smtClean="0">
                      <a:latin typeface="Cambria Math" panose="02040503050406030204" pitchFamily="18" charset="0"/>
                    </a:rPr>
                  </m:ctrlPr>
                </m:sSubPr>
                <m:e>
                  <m:r>
                    <a:rPr lang="it-IT" sz="2800" b="1" i="1" kern="1200" dirty="0" smtClean="0">
                      <a:latin typeface="Cambria Math" panose="02040503050406030204" pitchFamily="18" charset="0"/>
                    </a:rPr>
                    <m:t>𝐱</m:t>
                  </m:r>
                </m:e>
                <m:sub>
                  <m:r>
                    <a:rPr lang="it-IT" sz="2800" b="1" i="1" kern="1200" dirty="0" smtClean="0">
                      <a:latin typeface="Cambria Math" panose="02040503050406030204" pitchFamily="18" charset="0"/>
                    </a:rPr>
                    <m:t>𝐭</m:t>
                  </m:r>
                </m:sub>
              </m:sSub>
              <m:r>
                <a:rPr lang="it-IT" sz="2800" b="1" kern="1200" dirty="0" smtClean="0">
                  <a:latin typeface="Cambria Math" panose="02040503050406030204" pitchFamily="18" charset="0"/>
                </a:rPr>
                <m:t>) </m:t>
              </m:r>
            </m:oMath>
          </a14:m>
          <a:r>
            <a:rPr lang="it-IT" sz="2800" b="1" kern="1200" dirty="0">
              <a:hlinkClick xmlns:r="http://schemas.openxmlformats.org/officeDocument/2006/relationships" r:id="" action="ppaction://hlinksldjump"/>
            </a:rPr>
            <a:t>[2]</a:t>
          </a:r>
          <a:endParaRPr lang="it-IT" sz="2800" b="1" kern="1200" dirty="0"/>
        </a:p>
        <a:p>
          <a:pPr marL="228600" lvl="1" indent="-228600" algn="l" defTabSz="977900">
            <a:lnSpc>
              <a:spcPct val="90000"/>
            </a:lnSpc>
            <a:spcBef>
              <a:spcPct val="0"/>
            </a:spcBef>
            <a:spcAft>
              <a:spcPct val="15000"/>
            </a:spcAft>
            <a:buChar char="•"/>
          </a:pPr>
          <a:endParaRPr lang="it-IT" sz="2200" kern="1200" dirty="0"/>
        </a:p>
        <a:p>
          <a:pPr marL="457200" lvl="2" indent="-228600" algn="l" defTabSz="889000">
            <a:lnSpc>
              <a:spcPct val="90000"/>
            </a:lnSpc>
            <a:spcBef>
              <a:spcPct val="0"/>
            </a:spcBef>
            <a:spcAft>
              <a:spcPct val="15000"/>
            </a:spcAft>
            <a:buChar char="•"/>
          </a:pPr>
          <a:r>
            <a:rPr lang="it-IT" sz="2000" b="1" kern="1200" dirty="0"/>
            <a:t>Master UAV </a:t>
          </a:r>
          <a:r>
            <a:rPr lang="it-IT" sz="2000" kern="1200" dirty="0"/>
            <a:t>deve osservare un</a:t>
          </a:r>
          <a:r>
            <a:rPr lang="it-IT" sz="2000" b="1" kern="1200" dirty="0"/>
            <a:t> target</a:t>
          </a:r>
          <a:endParaRPr lang="it-IT" sz="2000" kern="1200" dirty="0"/>
        </a:p>
        <a:p>
          <a:pPr marL="457200" lvl="2" indent="-228600" algn="l" defTabSz="889000">
            <a:lnSpc>
              <a:spcPct val="90000"/>
            </a:lnSpc>
            <a:spcBef>
              <a:spcPct val="0"/>
            </a:spcBef>
            <a:spcAft>
              <a:spcPct val="15000"/>
            </a:spcAft>
            <a:buChar char="•"/>
          </a:pPr>
          <a:r>
            <a:rPr lang="it-IT" sz="2000" kern="1200" dirty="0"/>
            <a:t>I droni Slave riconfigurano le posizioni a seconda di quella del Master</a:t>
          </a:r>
        </a:p>
        <a:p>
          <a:pPr marL="457200" lvl="2" indent="-228600" algn="l" defTabSz="889000">
            <a:lnSpc>
              <a:spcPct val="90000"/>
            </a:lnSpc>
            <a:spcBef>
              <a:spcPct val="0"/>
            </a:spcBef>
            <a:spcAft>
              <a:spcPct val="15000"/>
            </a:spcAft>
            <a:buChar char="•"/>
          </a:pPr>
          <a14:m xmlns:a14="http://schemas.microsoft.com/office/drawing/2010/main">
            <m:oMath xmlns:m="http://schemas.openxmlformats.org/officeDocument/2006/math">
              <m:sSub>
                <m:sSubPr>
                  <m:ctrlPr>
                    <a:rPr lang="it-IT" sz="2000" b="0" i="1" kern="1200" smtClean="0">
                      <a:latin typeface="Cambria Math" panose="02040503050406030204" pitchFamily="18" charset="0"/>
                    </a:rPr>
                  </m:ctrlPr>
                </m:sSubPr>
                <m:e>
                  <m:r>
                    <a:rPr lang="it-IT" sz="2000" b="0" i="1" kern="1200" smtClean="0">
                      <a:latin typeface="Cambria Math" panose="02040503050406030204" pitchFamily="18" charset="0"/>
                    </a:rPr>
                    <m:t>𝑥</m:t>
                  </m:r>
                </m:e>
                <m:sub>
                  <m:r>
                    <a:rPr lang="it-IT" sz="2000" b="0" i="1" kern="1200" smtClean="0">
                      <a:latin typeface="Cambria Math" panose="02040503050406030204" pitchFamily="18" charset="0"/>
                    </a:rPr>
                    <m:t>0</m:t>
                  </m:r>
                </m:sub>
              </m:sSub>
              <m:r>
                <a:rPr lang="it-IT" sz="2000" b="0" i="1" kern="1200" smtClean="0">
                  <a:latin typeface="Cambria Math" panose="02040503050406030204" pitchFamily="18" charset="0"/>
                </a:rPr>
                <m:t> </m:t>
              </m:r>
            </m:oMath>
          </a14:m>
          <a:r>
            <a:rPr lang="it-IT" sz="2000" kern="1200" dirty="0"/>
            <a:t>e </a:t>
          </a:r>
          <a14:m xmlns:a14="http://schemas.microsoft.com/office/drawing/2010/main">
            <m:oMath xmlns:m="http://schemas.openxmlformats.org/officeDocument/2006/math">
              <m:sSub>
                <m:sSubPr>
                  <m:ctrlPr>
                    <a:rPr lang="it-IT" sz="2000" b="0" i="1" kern="1200" smtClean="0">
                      <a:latin typeface="Cambria Math" panose="02040503050406030204" pitchFamily="18" charset="0"/>
                    </a:rPr>
                  </m:ctrlPr>
                </m:sSubPr>
                <m:e>
                  <m:r>
                    <a:rPr lang="it-IT" sz="2000" b="0" i="1" kern="1200" smtClean="0">
                      <a:latin typeface="Cambria Math" panose="02040503050406030204" pitchFamily="18" charset="0"/>
                    </a:rPr>
                    <m:t>𝑥</m:t>
                  </m:r>
                </m:e>
                <m:sub>
                  <m:r>
                    <a:rPr lang="it-IT" sz="2000" b="0" i="1" kern="1200" smtClean="0">
                      <a:latin typeface="Cambria Math" panose="02040503050406030204" pitchFamily="18" charset="0"/>
                    </a:rPr>
                    <m:t>𝑡</m:t>
                  </m:r>
                </m:sub>
              </m:sSub>
            </m:oMath>
          </a14:m>
          <a:r>
            <a:rPr lang="it-IT" sz="2000" kern="1200" dirty="0"/>
            <a:t> posizioni della Base Station e del Target </a:t>
          </a:r>
        </a:p>
        <a:p>
          <a:pPr marL="457200" lvl="2" indent="-228600" algn="l" defTabSz="889000">
            <a:lnSpc>
              <a:spcPct val="90000"/>
            </a:lnSpc>
            <a:spcBef>
              <a:spcPct val="0"/>
            </a:spcBef>
            <a:spcAft>
              <a:spcPct val="15000"/>
            </a:spcAft>
            <a:buChar char="•"/>
          </a:pPr>
          <a:r>
            <a:rPr lang="it-IT" sz="2000" b="1" kern="1200" dirty="0" err="1"/>
            <a:t>Communication</a:t>
          </a:r>
          <a:r>
            <a:rPr lang="it-IT" sz="2000" b="1" kern="1200" dirty="0"/>
            <a:t> Cost </a:t>
          </a:r>
          <a:r>
            <a:rPr lang="it-IT" sz="2000" b="1" kern="1200" dirty="0" err="1"/>
            <a:t>function</a:t>
          </a:r>
          <a:endParaRPr lang="it-IT" sz="2000" b="1" kern="1200" dirty="0"/>
        </a:p>
        <a:p>
          <a:pPr marL="457200" lvl="2" indent="-228600" algn="l" defTabSz="889000">
            <a:lnSpc>
              <a:spcPct val="90000"/>
            </a:lnSpc>
            <a:spcBef>
              <a:spcPct val="0"/>
            </a:spcBef>
            <a:spcAft>
              <a:spcPct val="15000"/>
            </a:spcAft>
            <a:buChar char="•"/>
          </a:pPr>
          <a:r>
            <a:rPr lang="it-IT" sz="2000" b="1" kern="1200" dirty="0" err="1"/>
            <a:t>Surveillance</a:t>
          </a:r>
          <a:r>
            <a:rPr lang="it-IT" sz="2000" b="1" kern="1200" dirty="0"/>
            <a:t> Cost </a:t>
          </a:r>
          <a:r>
            <a:rPr lang="it-IT" sz="2000" b="1" kern="1200" dirty="0" err="1"/>
            <a:t>function</a:t>
          </a:r>
          <a:endParaRPr lang="it-IT" sz="2000" b="1" kern="1200" dirty="0"/>
        </a:p>
        <a:p>
          <a:pPr marL="457200" lvl="2" indent="-228600" algn="l" defTabSz="889000">
            <a:lnSpc>
              <a:spcPct val="90000"/>
            </a:lnSpc>
            <a:spcBef>
              <a:spcPct val="0"/>
            </a:spcBef>
            <a:spcAft>
              <a:spcPct val="15000"/>
            </a:spcAft>
            <a:buChar char="•"/>
          </a:pPr>
          <a:r>
            <a:rPr lang="it-IT" sz="2000" b="1" kern="1200" dirty="0" err="1"/>
            <a:t>Relay</a:t>
          </a:r>
          <a:r>
            <a:rPr lang="it-IT" sz="2000" b="1" kern="1200" dirty="0"/>
            <a:t> Chain</a:t>
          </a:r>
          <a:r>
            <a:rPr lang="it-IT" sz="2000" kern="1200" dirty="0"/>
            <a:t>: catena di posizioni tra </a:t>
          </a:r>
          <a14:m xmlns:a14="http://schemas.microsoft.com/office/drawing/2010/main">
            <m:oMath xmlns:m="http://schemas.openxmlformats.org/officeDocument/2006/math">
              <m:sSub>
                <m:sSubPr>
                  <m:ctrlPr>
                    <a:rPr lang="it-IT" sz="2000" b="0" i="1" kern="1200" smtClean="0">
                      <a:latin typeface="Cambria Math" panose="02040503050406030204" pitchFamily="18" charset="0"/>
                    </a:rPr>
                  </m:ctrlPr>
                </m:sSubPr>
                <m:e>
                  <m:r>
                    <a:rPr lang="it-IT" sz="2000" b="0" i="1" kern="1200" smtClean="0">
                      <a:latin typeface="Cambria Math" panose="02040503050406030204" pitchFamily="18" charset="0"/>
                    </a:rPr>
                    <m:t>𝑥</m:t>
                  </m:r>
                </m:e>
                <m:sub>
                  <m:r>
                    <a:rPr lang="it-IT" sz="2000" b="0" i="1" kern="1200" smtClean="0">
                      <a:latin typeface="Cambria Math" panose="02040503050406030204" pitchFamily="18" charset="0"/>
                    </a:rPr>
                    <m:t>0</m:t>
                  </m:r>
                </m:sub>
              </m:sSub>
              <m:r>
                <a:rPr lang="it-IT" sz="2000" b="0" i="1" kern="1200" smtClean="0">
                  <a:latin typeface="Cambria Math" panose="02040503050406030204" pitchFamily="18" charset="0"/>
                </a:rPr>
                <m:t> </m:t>
              </m:r>
            </m:oMath>
          </a14:m>
          <a:r>
            <a:rPr lang="it-IT" sz="2000" kern="1200" dirty="0"/>
            <a:t>e </a:t>
          </a:r>
          <a14:m xmlns:a14="http://schemas.microsoft.com/office/drawing/2010/main">
            <m:oMath xmlns:m="http://schemas.openxmlformats.org/officeDocument/2006/math">
              <m:sSub>
                <m:sSubPr>
                  <m:ctrlPr>
                    <a:rPr lang="it-IT" sz="2000" b="0" i="1" kern="1200" smtClean="0">
                      <a:latin typeface="Cambria Math" panose="02040503050406030204" pitchFamily="18" charset="0"/>
                    </a:rPr>
                  </m:ctrlPr>
                </m:sSubPr>
                <m:e>
                  <m:r>
                    <a:rPr lang="it-IT" sz="2000" b="0" i="1" kern="1200" smtClean="0">
                      <a:latin typeface="Cambria Math" panose="02040503050406030204" pitchFamily="18" charset="0"/>
                    </a:rPr>
                    <m:t>𝑥</m:t>
                  </m:r>
                </m:e>
                <m:sub>
                  <m:r>
                    <a:rPr lang="it-IT" sz="2000" b="0" i="1" kern="1200" smtClean="0">
                      <a:latin typeface="Cambria Math" panose="02040503050406030204" pitchFamily="18" charset="0"/>
                    </a:rPr>
                    <m:t>𝑡</m:t>
                  </m:r>
                </m:sub>
              </m:sSub>
            </m:oMath>
          </a14:m>
          <a:endParaRPr lang="it-IT" sz="2200" kern="1200" dirty="0"/>
        </a:p>
      </dsp:txBody>
      <dsp:txXfrm>
        <a:off x="0" y="325408"/>
        <a:ext cx="7704667" cy="4132800"/>
      </dsp:txXfrm>
    </dsp:sp>
    <dsp:sp modelId="{99BA771C-588B-4571-9BEE-7E0B2715F1B2}">
      <dsp:nvSpPr>
        <dsp:cNvPr id="0" name=""/>
        <dsp:cNvSpPr/>
      </dsp:nvSpPr>
      <dsp:spPr>
        <a:xfrm>
          <a:off x="385233" y="5722"/>
          <a:ext cx="5393266" cy="94464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853" tIns="0" rIns="203853" bIns="0" numCol="1" spcCol="1270" anchor="ctr" anchorCtr="0">
          <a:noAutofit/>
        </a:bodyPr>
        <a:lstStyle/>
        <a:p>
          <a:pPr marL="0" lvl="0" indent="0" algn="l" defTabSz="1111250">
            <a:lnSpc>
              <a:spcPct val="90000"/>
            </a:lnSpc>
            <a:spcBef>
              <a:spcPct val="0"/>
            </a:spcBef>
            <a:spcAft>
              <a:spcPct val="35000"/>
            </a:spcAft>
            <a:buNone/>
          </a:pPr>
          <a:r>
            <a:rPr lang="en-US" sz="2500" b="1" kern="1200" dirty="0"/>
            <a:t>Single Target Relay Positioning: STR</a:t>
          </a:r>
          <a:endParaRPr lang="it-IT" sz="2500" b="1" kern="1200" dirty="0"/>
        </a:p>
      </dsp:txBody>
      <dsp:txXfrm>
        <a:off x="385233" y="5722"/>
        <a:ext cx="5393266" cy="9446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it-IT"/>
              <a:t>odifnoisdf</a:t>
            </a:r>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9D5EF1-EF98-4C45-9720-C12A8B48ACD2}" type="datetimeFigureOut">
              <a:rPr lang="it-IT" smtClean="0"/>
              <a:t>11/02/2020</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301068-1959-4664-BA9F-B3E0FAA00CC7}" type="slidenum">
              <a:rPr lang="it-IT" smtClean="0"/>
              <a:t>‹N›</a:t>
            </a:fld>
            <a:endParaRPr lang="it-IT"/>
          </a:p>
        </p:txBody>
      </p:sp>
    </p:spTree>
    <p:extLst>
      <p:ext uri="{BB962C8B-B14F-4D97-AF65-F5344CB8AC3E}">
        <p14:creationId xmlns:p14="http://schemas.microsoft.com/office/powerpoint/2010/main" val="217586473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it-IT"/>
              <a:t>odifnoisdf</a:t>
            </a:r>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32CAC2-67DB-4701-9FF9-378F8FBE6128}" type="datetimeFigureOut">
              <a:rPr lang="it-IT" smtClean="0"/>
              <a:t>11/02/2020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B9C1D6-61B8-4C44-9997-119D685CF3F8}" type="slidenum">
              <a:rPr lang="it-IT" smtClean="0"/>
              <a:t>‹N›</a:t>
            </a:fld>
            <a:endParaRPr lang="it-IT"/>
          </a:p>
        </p:txBody>
      </p:sp>
    </p:spTree>
    <p:extLst>
      <p:ext uri="{BB962C8B-B14F-4D97-AF65-F5344CB8AC3E}">
        <p14:creationId xmlns:p14="http://schemas.microsoft.com/office/powerpoint/2010/main" val="246064421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pPr lvl="0"/>
            <a:r>
              <a:rPr lang="it-IT" b="1" dirty="0"/>
              <a:t>La ricerca esamina l’utilizzo di droni nella ricerca e salvataggio, in particolare una squadra/sciame di droni, per ottimizzare la copertura di un’area data, minimizzando i tempi, superando contemporaneamente il limitato raggio di comunicazione radio del singolo drone.</a:t>
            </a:r>
          </a:p>
          <a:p>
            <a:pPr lvl="0"/>
            <a:endParaRPr lang="it-IT" b="1" dirty="0"/>
          </a:p>
          <a:p>
            <a:pPr lvl="0"/>
            <a:endParaRPr lang="it-IT" b="1" dirty="0"/>
          </a:p>
          <a:p>
            <a:pPr lvl="0"/>
            <a:r>
              <a:rPr lang="it-IT" b="1" dirty="0"/>
              <a:t>Un’area deve essere perlustrata</a:t>
            </a:r>
            <a:r>
              <a:rPr lang="it-IT" b="0" dirty="0"/>
              <a:t>, coprendola totalmente al fine di trovare un </a:t>
            </a:r>
            <a:r>
              <a:rPr lang="it-IT" b="1" dirty="0"/>
              <a:t>obiettivo</a:t>
            </a:r>
            <a:r>
              <a:rPr lang="it-IT" b="0" dirty="0"/>
              <a:t> (ad esempio, sopravvissuti dopo un disastro)</a:t>
            </a:r>
          </a:p>
          <a:p>
            <a:pPr lvl="0"/>
            <a:r>
              <a:rPr lang="it-IT" b="1" dirty="0"/>
              <a:t>Situazioni di emergenza </a:t>
            </a:r>
            <a:r>
              <a:rPr lang="it-IT" dirty="0"/>
              <a:t>implicano terreno poco praticabile</a:t>
            </a:r>
          </a:p>
          <a:p>
            <a:pPr lvl="0"/>
            <a:r>
              <a:rPr lang="it-IT" b="1" dirty="0"/>
              <a:t>Osservare l’area dall’alto </a:t>
            </a:r>
            <a:r>
              <a:rPr lang="it-IT" dirty="0"/>
              <a:t>quindi può semplificare il problema</a:t>
            </a:r>
          </a:p>
          <a:p>
            <a:endParaRPr lang="it-IT" dirty="0"/>
          </a:p>
          <a:p>
            <a:endParaRPr lang="it-IT" dirty="0"/>
          </a:p>
          <a:p>
            <a:pPr lvl="0"/>
            <a:r>
              <a:rPr lang="it-IT" dirty="0"/>
              <a:t>Impiegare un </a:t>
            </a:r>
            <a:r>
              <a:rPr lang="it-IT" b="1" dirty="0"/>
              <a:t>team/</a:t>
            </a:r>
            <a:r>
              <a:rPr lang="it-IT" b="1" dirty="0" err="1"/>
              <a:t>squad</a:t>
            </a:r>
            <a:r>
              <a:rPr lang="it-IT" b="1" dirty="0"/>
              <a:t>/</a:t>
            </a:r>
            <a:r>
              <a:rPr lang="it-IT" b="1" dirty="0" err="1"/>
              <a:t>swarm</a:t>
            </a:r>
            <a:r>
              <a:rPr lang="it-IT" b="1" dirty="0"/>
              <a:t> di UAV </a:t>
            </a:r>
            <a:r>
              <a:rPr lang="it-IT" dirty="0"/>
              <a:t>(</a:t>
            </a:r>
            <a:r>
              <a:rPr lang="it-IT" dirty="0" err="1"/>
              <a:t>Unmanned</a:t>
            </a:r>
            <a:r>
              <a:rPr lang="it-IT" dirty="0"/>
              <a:t> </a:t>
            </a:r>
            <a:r>
              <a:rPr lang="it-IT" dirty="0" err="1"/>
              <a:t>Aerial</a:t>
            </a:r>
            <a:r>
              <a:rPr lang="it-IT" dirty="0"/>
              <a:t> </a:t>
            </a:r>
            <a:r>
              <a:rPr lang="it-IT" dirty="0" err="1"/>
              <a:t>Vehicles</a:t>
            </a:r>
            <a:r>
              <a:rPr lang="it-IT" dirty="0"/>
              <a:t>)</a:t>
            </a:r>
          </a:p>
          <a:p>
            <a:pPr lvl="0"/>
            <a:r>
              <a:rPr lang="it-IT" dirty="0"/>
              <a:t>Uno sciame di droni </a:t>
            </a:r>
            <a:r>
              <a:rPr lang="it-IT" b="1" dirty="0"/>
              <a:t>riduce il tempo necessario </a:t>
            </a:r>
            <a:r>
              <a:rPr lang="it-IT" dirty="0"/>
              <a:t>a coprire l’area</a:t>
            </a:r>
          </a:p>
          <a:p>
            <a:pPr lvl="0"/>
            <a:r>
              <a:rPr lang="it-IT" dirty="0"/>
              <a:t>È necessario però disporli in modo da </a:t>
            </a:r>
            <a:r>
              <a:rPr lang="it-IT" b="1" dirty="0"/>
              <a:t>mantenere il collegamento con la base</a:t>
            </a:r>
          </a:p>
          <a:p>
            <a:endParaRPr lang="it-IT" dirty="0"/>
          </a:p>
        </p:txBody>
      </p:sp>
    </p:spTree>
    <p:extLst>
      <p:ext uri="{BB962C8B-B14F-4D97-AF65-F5344CB8AC3E}">
        <p14:creationId xmlns:p14="http://schemas.microsoft.com/office/powerpoint/2010/main" val="2875616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r>
                  <a:rPr lang="en-US" sz="2000" b="1" u="sng" dirty="0"/>
                  <a:t>Problema</a:t>
                </a:r>
                <a:r>
                  <a:rPr lang="en-US" sz="2000" dirty="0"/>
                  <a:t>: </a:t>
                </a:r>
                <a:r>
                  <a:rPr lang="en-US" sz="2000" dirty="0" err="1"/>
                  <a:t>trovare</a:t>
                </a:r>
                <a:r>
                  <a:rPr lang="en-US" sz="2000" dirty="0"/>
                  <a:t> </a:t>
                </a:r>
                <a:r>
                  <a:rPr lang="en-US" sz="2000" dirty="0" err="1"/>
                  <a:t>una</a:t>
                </a:r>
                <a:r>
                  <a:rPr lang="en-US" sz="2000" dirty="0"/>
                  <a:t> relay chain di </a:t>
                </a:r>
                <a:r>
                  <a:rPr lang="en-US" sz="2000" dirty="0" err="1"/>
                  <a:t>costo</a:t>
                </a:r>
                <a:r>
                  <a:rPr lang="en-US" sz="2000" dirty="0"/>
                  <a:t> </a:t>
                </a:r>
                <a:r>
                  <a:rPr lang="en-US" sz="2000" dirty="0" err="1"/>
                  <a:t>minimo</a:t>
                </a:r>
                <a:r>
                  <a:rPr lang="en-US" sz="2000" dirty="0"/>
                  <a:t> </a:t>
                </a:r>
                <a:r>
                  <a:rPr lang="en-US" sz="2000" dirty="0" err="1"/>
                  <a:t>tra</a:t>
                </a:r>
                <a:r>
                  <a:rPr lang="en-US" sz="2000" dirty="0"/>
                  <a:t> quelle </a:t>
                </a:r>
                <a:r>
                  <a:rPr lang="en-US" sz="2000" dirty="0" err="1"/>
                  <a:t>che</a:t>
                </a:r>
                <a:r>
                  <a:rPr lang="en-US" sz="2000" dirty="0"/>
                  <a:t> </a:t>
                </a:r>
                <a:r>
                  <a:rPr lang="en-US" sz="2000" dirty="0" err="1"/>
                  <a:t>utilizzano</a:t>
                </a:r>
                <a:r>
                  <a:rPr lang="en-US" sz="2000" dirty="0"/>
                  <a:t> al </a:t>
                </a:r>
                <a:r>
                  <a:rPr lang="en-US" sz="2000" dirty="0" err="1"/>
                  <a:t>più</a:t>
                </a:r>
                <a:r>
                  <a:rPr lang="en-US" sz="2000" dirty="0"/>
                  <a:t> </a:t>
                </a:r>
                <a:r>
                  <a:rPr lang="en-US" sz="2000" dirty="0" err="1"/>
                  <a:t>n</a:t>
                </a:r>
                <a:r>
                  <a:rPr lang="en-US" sz="2000" baseline="-25000" dirty="0" err="1"/>
                  <a:t>UAVs</a:t>
                </a:r>
                <a:r>
                  <a:rPr lang="en-US" sz="2000" baseline="-25000" dirty="0"/>
                  <a:t> </a:t>
                </a:r>
                <a:r>
                  <a:rPr lang="en-US" sz="2000" dirty="0"/>
                  <a:t>UAV</a:t>
                </a:r>
              </a:p>
              <a:p>
                <a:r>
                  <a:rPr lang="en-US" sz="2000" dirty="0"/>
                  <a:t>La </a:t>
                </a:r>
                <a:r>
                  <a:rPr lang="en-US" sz="2000" dirty="0" err="1"/>
                  <a:t>scelta</a:t>
                </a:r>
                <a:r>
                  <a:rPr lang="en-US" sz="2000" dirty="0"/>
                  <a:t> di </a:t>
                </a:r>
                <a:r>
                  <a:rPr lang="en-US" sz="2000" dirty="0" err="1"/>
                  <a:t>questo</a:t>
                </a:r>
                <a:r>
                  <a:rPr lang="en-US" sz="2000" dirty="0"/>
                  <a:t> sotto-</a:t>
                </a:r>
                <a:r>
                  <a:rPr lang="en-US" sz="2000" dirty="0" err="1"/>
                  <a:t>problema</a:t>
                </a:r>
                <a:r>
                  <a:rPr lang="en-US" sz="2000" dirty="0"/>
                  <a:t> è </a:t>
                </a:r>
                <a:r>
                  <a:rPr lang="en-US" sz="2000" dirty="0" err="1"/>
                  <a:t>stata</a:t>
                </a:r>
                <a:r>
                  <a:rPr lang="en-US" sz="2000" dirty="0"/>
                  <a:t> </a:t>
                </a:r>
                <a:r>
                  <a:rPr lang="en-US" sz="2000" dirty="0" err="1"/>
                  <a:t>fatta</a:t>
                </a:r>
                <a:r>
                  <a:rPr lang="en-US" sz="2000" dirty="0"/>
                  <a:t> </a:t>
                </a:r>
                <a:r>
                  <a:rPr lang="en-US" sz="2000" dirty="0" err="1"/>
                  <a:t>considerando</a:t>
                </a:r>
                <a:r>
                  <a:rPr lang="en-US" sz="2000" dirty="0"/>
                  <a:t> la </a:t>
                </a:r>
                <a:r>
                  <a:rPr lang="en-US" sz="2000" dirty="0" err="1"/>
                  <a:t>limitata</a:t>
                </a:r>
                <a:r>
                  <a:rPr lang="en-US" sz="2000" dirty="0"/>
                  <a:t> </a:t>
                </a:r>
                <a:r>
                  <a:rPr lang="en-US" sz="2000" dirty="0" err="1"/>
                  <a:t>disponibilità</a:t>
                </a:r>
                <a:r>
                  <a:rPr lang="en-US" sz="2000" dirty="0"/>
                  <a:t> di </a:t>
                </a:r>
                <a:r>
                  <a:rPr lang="en-US" sz="2000" dirty="0" err="1"/>
                  <a:t>droni</a:t>
                </a:r>
                <a:r>
                  <a:rPr lang="en-US" sz="2000" dirty="0"/>
                  <a:t> </a:t>
                </a:r>
                <a:r>
                  <a:rPr lang="en-US" sz="2000" dirty="0" err="1"/>
                  <a:t>nel</a:t>
                </a:r>
                <a:r>
                  <a:rPr lang="en-US" sz="2000" dirty="0"/>
                  <a:t> </a:t>
                </a:r>
                <a:r>
                  <a:rPr lang="en-US" sz="2000" dirty="0" err="1"/>
                  <a:t>mondo</a:t>
                </a:r>
                <a:r>
                  <a:rPr lang="en-US" sz="2000" dirty="0"/>
                  <a:t> </a:t>
                </a:r>
                <a:r>
                  <a:rPr lang="en-US" sz="2000" dirty="0" err="1"/>
                  <a:t>reale</a:t>
                </a:r>
                <a:endParaRPr lang="en-US" sz="2000" dirty="0"/>
              </a:p>
              <a:p>
                <a:r>
                  <a:rPr lang="en-US" sz="2000" b="1" i="1" dirty="0"/>
                  <a:t>Dual Ascent</a:t>
                </a:r>
                <a:r>
                  <a:rPr lang="en-US" sz="2000" dirty="0"/>
                  <a:t>: </a:t>
                </a:r>
                <a:r>
                  <a:rPr lang="en-US" sz="2000" baseline="30000" dirty="0">
                    <a:hlinkClick r:id="rId3" action="ppaction://hlinksldjump"/>
                  </a:rPr>
                  <a:t>[2]</a:t>
                </a:r>
                <a:r>
                  <a:rPr lang="en-US" sz="2000" dirty="0"/>
                  <a:t> </a:t>
                </a:r>
                <a:r>
                  <a:rPr lang="en-US" sz="2000" dirty="0" err="1"/>
                  <a:t>algoritmo</a:t>
                </a:r>
                <a:r>
                  <a:rPr lang="en-US" sz="2000" dirty="0"/>
                  <a:t> </a:t>
                </a:r>
                <a:r>
                  <a:rPr lang="en-US" sz="2000" dirty="0" err="1"/>
                  <a:t>che</a:t>
                </a:r>
                <a:r>
                  <a:rPr lang="en-US" sz="2000" dirty="0"/>
                  <a:t> </a:t>
                </a:r>
                <a:r>
                  <a:rPr lang="en-US" sz="2000" dirty="0" err="1"/>
                  <a:t>lavora</a:t>
                </a:r>
                <a:r>
                  <a:rPr lang="en-US" sz="2000" dirty="0"/>
                  <a:t> per </a:t>
                </a:r>
                <a:r>
                  <a:rPr lang="en-US" sz="2000" dirty="0" err="1"/>
                  <a:t>approssimazioni</a:t>
                </a:r>
                <a:r>
                  <a:rPr lang="en-US" sz="2000" dirty="0"/>
                  <a:t> successive, </a:t>
                </a:r>
                <a:r>
                  <a:rPr lang="en-US" sz="2000" dirty="0" err="1"/>
                  <a:t>trovando</a:t>
                </a:r>
                <a:r>
                  <a:rPr lang="en-US" sz="2000" dirty="0"/>
                  <a:t> </a:t>
                </a:r>
                <a:r>
                  <a:rPr lang="en-US" sz="2000" dirty="0" err="1"/>
                  <a:t>inizialmente</a:t>
                </a:r>
                <a:r>
                  <a:rPr lang="en-US" sz="2000" dirty="0"/>
                  <a:t> la catena di minor </a:t>
                </a:r>
                <a:r>
                  <a:rPr lang="en-US" sz="2000" dirty="0" err="1"/>
                  <a:t>costo</a:t>
                </a:r>
                <a:r>
                  <a:rPr lang="en-US" sz="2000" dirty="0"/>
                  <a:t>, e poi </a:t>
                </a:r>
                <a:r>
                  <a:rPr lang="en-US" sz="2000" dirty="0" err="1"/>
                  <a:t>diminuendone</a:t>
                </a:r>
                <a:r>
                  <a:rPr lang="en-US" sz="2000" dirty="0"/>
                  <a:t> la </a:t>
                </a:r>
                <a:r>
                  <a:rPr lang="en-US" sz="2000" dirty="0" err="1"/>
                  <a:t>lunghezza</a:t>
                </a:r>
                <a:r>
                  <a:rPr lang="en-US" sz="2000" dirty="0"/>
                  <a:t> (</a:t>
                </a:r>
                <a:r>
                  <a:rPr lang="en-US" sz="2000" dirty="0" err="1"/>
                  <a:t>il</a:t>
                </a:r>
                <a:r>
                  <a:rPr lang="en-US" sz="2000" dirty="0"/>
                  <a:t> </a:t>
                </a:r>
                <a:r>
                  <a:rPr lang="en-US" sz="2000" dirty="0" err="1"/>
                  <a:t>numero</a:t>
                </a:r>
                <a:r>
                  <a:rPr lang="en-US" sz="2000" dirty="0"/>
                  <a:t> di UAV </a:t>
                </a:r>
                <a:r>
                  <a:rPr lang="en-US" sz="2000" dirty="0" err="1"/>
                  <a:t>impiegati</a:t>
                </a:r>
                <a:r>
                  <a:rPr lang="en-US" sz="2000" dirty="0"/>
                  <a:t> </a:t>
                </a:r>
                <a:r>
                  <a:rPr lang="en-US" sz="2000" dirty="0" err="1"/>
                  <a:t>nella</a:t>
                </a:r>
                <a:r>
                  <a:rPr lang="en-US" sz="2000" dirty="0"/>
                  <a:t> catena) se </a:t>
                </a:r>
                <a:r>
                  <a:rPr lang="en-US" sz="2000" dirty="0" err="1"/>
                  <a:t>questa</a:t>
                </a:r>
                <a:r>
                  <a:rPr lang="en-US" sz="2000" dirty="0"/>
                  <a:t> </a:t>
                </a:r>
                <a:r>
                  <a:rPr lang="en-US" sz="2000" dirty="0" err="1"/>
                  <a:t>supera</a:t>
                </a:r>
                <a:r>
                  <a:rPr lang="en-US" sz="2000" dirty="0"/>
                  <a:t> </a:t>
                </a:r>
                <a:r>
                  <a:rPr lang="en-US" sz="2000" dirty="0" err="1"/>
                  <a:t>il</a:t>
                </a:r>
                <a:r>
                  <a:rPr lang="en-US" sz="2000" dirty="0"/>
                  <a:t> </a:t>
                </a:r>
                <a:r>
                  <a:rPr lang="en-US" sz="2000" dirty="0" err="1"/>
                  <a:t>numero</a:t>
                </a:r>
                <a:r>
                  <a:rPr lang="en-US" sz="2000" dirty="0"/>
                  <a:t> </a:t>
                </a:r>
                <a:r>
                  <a:rPr lang="en-US" sz="2000" dirty="0" err="1"/>
                  <a:t>massimo</a:t>
                </a:r>
                <a:r>
                  <a:rPr lang="en-US" sz="2000" dirty="0"/>
                  <a:t> </a:t>
                </a:r>
                <a:r>
                  <a:rPr lang="en-US" sz="2000" dirty="0" err="1"/>
                  <a:t>imposto</a:t>
                </a:r>
                <a:endParaRPr lang="en-US" sz="2000" dirty="0"/>
              </a:p>
              <a:p>
                <a:pPr lvl="1"/>
                <a:r>
                  <a:rPr lang="en-US" sz="1800" dirty="0" err="1"/>
                  <a:t>Utilizza</a:t>
                </a:r>
                <a:r>
                  <a:rPr lang="en-US" sz="1800" dirty="0"/>
                  <a:t> un </a:t>
                </a:r>
                <a:r>
                  <a:rPr lang="en-US" sz="1800" dirty="0" err="1"/>
                  <a:t>parametro</a:t>
                </a:r>
                <a:r>
                  <a:rPr lang="en-US" sz="1800" dirty="0"/>
                  <a:t> </a:t>
                </a:r>
                <a14:m>
                  <m:oMath xmlns:m="http://schemas.openxmlformats.org/officeDocument/2006/math">
                    <m:r>
                      <a:rPr lang="it-IT" sz="1800" b="0" i="1" smtClean="0">
                        <a:latin typeface="Cambria Math" panose="02040503050406030204" pitchFamily="18" charset="0"/>
                      </a:rPr>
                      <m:t>𝛼</m:t>
                    </m:r>
                  </m:oMath>
                </a14:m>
                <a:r>
                  <a:rPr lang="en-US" sz="1800" dirty="0">
                    <a:latin typeface="Corbel" panose="020B0503020204020204" pitchFamily="34" charset="0"/>
                  </a:rPr>
                  <a:t>, </a:t>
                </a:r>
                <a:r>
                  <a:rPr lang="en-US" sz="1800" dirty="0" err="1">
                    <a:latin typeface="Corbel" panose="020B0503020204020204" pitchFamily="34" charset="0"/>
                  </a:rPr>
                  <a:t>che</a:t>
                </a:r>
                <a:r>
                  <a:rPr lang="en-US" sz="1800" dirty="0">
                    <a:latin typeface="Corbel" panose="020B0503020204020204" pitchFamily="34" charset="0"/>
                  </a:rPr>
                  <a:t> ad </a:t>
                </a:r>
                <a:r>
                  <a:rPr lang="en-US" sz="1800" dirty="0" err="1">
                    <a:latin typeface="Corbel" panose="020B0503020204020204" pitchFamily="34" charset="0"/>
                  </a:rPr>
                  <a:t>ogni</a:t>
                </a:r>
                <a:r>
                  <a:rPr lang="en-US" sz="1800" dirty="0">
                    <a:latin typeface="Corbel" panose="020B0503020204020204" pitchFamily="34" charset="0"/>
                  </a:rPr>
                  <a:t> </a:t>
                </a:r>
                <a:r>
                  <a:rPr lang="en-US" sz="1800" dirty="0" err="1">
                    <a:latin typeface="Corbel" panose="020B0503020204020204" pitchFamily="34" charset="0"/>
                  </a:rPr>
                  <a:t>iterazione</a:t>
                </a:r>
                <a:r>
                  <a:rPr lang="en-US" sz="1800" dirty="0">
                    <a:latin typeface="Corbel" panose="020B0503020204020204" pitchFamily="34" charset="0"/>
                  </a:rPr>
                  <a:t> (</a:t>
                </a:r>
                <a:r>
                  <a:rPr lang="en-US" sz="1800" dirty="0" err="1">
                    <a:latin typeface="Corbel" panose="020B0503020204020204" pitchFamily="34" charset="0"/>
                  </a:rPr>
                  <a:t>fino</a:t>
                </a:r>
                <a:r>
                  <a:rPr lang="en-US" sz="1800" dirty="0">
                    <a:latin typeface="Corbel" panose="020B0503020204020204" pitchFamily="34" charset="0"/>
                  </a:rPr>
                  <a:t> a </a:t>
                </a:r>
                <a:r>
                  <a:rPr lang="en-US" sz="1800" dirty="0" err="1">
                    <a:latin typeface="Corbel" panose="020B0503020204020204" pitchFamily="34" charset="0"/>
                  </a:rPr>
                  <a:t>che</a:t>
                </a:r>
                <a:r>
                  <a:rPr lang="en-US" sz="1800" dirty="0">
                    <a:latin typeface="Corbel" panose="020B0503020204020204" pitchFamily="34" charset="0"/>
                  </a:rPr>
                  <a:t> non </a:t>
                </a:r>
                <a:r>
                  <a:rPr lang="en-US" sz="1800" dirty="0" err="1">
                    <a:latin typeface="Corbel" panose="020B0503020204020204" pitchFamily="34" charset="0"/>
                  </a:rPr>
                  <a:t>viene</a:t>
                </a:r>
                <a:r>
                  <a:rPr lang="en-US" sz="1800" dirty="0">
                    <a:latin typeface="Corbel" panose="020B0503020204020204" pitchFamily="34" charset="0"/>
                  </a:rPr>
                  <a:t> </a:t>
                </a:r>
                <a:r>
                  <a:rPr lang="en-US" sz="1800" dirty="0" err="1">
                    <a:latin typeface="Corbel" panose="020B0503020204020204" pitchFamily="34" charset="0"/>
                  </a:rPr>
                  <a:t>trovata</a:t>
                </a:r>
                <a:r>
                  <a:rPr lang="en-US" sz="1800" dirty="0">
                    <a:latin typeface="Corbel" panose="020B0503020204020204" pitchFamily="34" charset="0"/>
                  </a:rPr>
                  <a:t> </a:t>
                </a:r>
                <a:r>
                  <a:rPr lang="en-US" sz="1800" dirty="0" err="1">
                    <a:latin typeface="Corbel" panose="020B0503020204020204" pitchFamily="34" charset="0"/>
                  </a:rPr>
                  <a:t>una</a:t>
                </a:r>
                <a:r>
                  <a:rPr lang="en-US" sz="1800" dirty="0">
                    <a:latin typeface="Corbel" panose="020B0503020204020204" pitchFamily="34" charset="0"/>
                  </a:rPr>
                  <a:t> </a:t>
                </a:r>
                <a:r>
                  <a:rPr lang="en-US" sz="1800" dirty="0" err="1">
                    <a:latin typeface="Corbel" panose="020B0503020204020204" pitchFamily="34" charset="0"/>
                  </a:rPr>
                  <a:t>soluzione</a:t>
                </a:r>
                <a:r>
                  <a:rPr lang="en-US" sz="1800" dirty="0">
                    <a:latin typeface="Corbel" panose="020B0503020204020204" pitchFamily="34" charset="0"/>
                  </a:rPr>
                  <a:t>) </a:t>
                </a:r>
                <a:r>
                  <a:rPr lang="en-US" sz="1800" dirty="0" err="1">
                    <a:latin typeface="Corbel" panose="020B0503020204020204" pitchFamily="34" charset="0"/>
                  </a:rPr>
                  <a:t>aggiorna</a:t>
                </a:r>
                <a:r>
                  <a:rPr lang="en-US" sz="1800" dirty="0">
                    <a:latin typeface="Corbel" panose="020B0503020204020204" pitchFamily="34" charset="0"/>
                  </a:rPr>
                  <a:t> </a:t>
                </a:r>
                <a:r>
                  <a:rPr lang="en-US" sz="1800" dirty="0" err="1">
                    <a:latin typeface="Corbel" panose="020B0503020204020204" pitchFamily="34" charset="0"/>
                  </a:rPr>
                  <a:t>incrementandolo</a:t>
                </a:r>
                <a:r>
                  <a:rPr lang="en-US" sz="1800" dirty="0">
                    <a:latin typeface="Corbel" panose="020B0503020204020204" pitchFamily="34" charset="0"/>
                  </a:rPr>
                  <a:t> di un </a:t>
                </a:r>
                <a14:m>
                  <m:oMath xmlns:m="http://schemas.openxmlformats.org/officeDocument/2006/math">
                    <m:r>
                      <a:rPr lang="en-US" sz="1800" i="1" smtClean="0">
                        <a:latin typeface="Cambria Math" panose="02040503050406030204" pitchFamily="18" charset="0"/>
                        <a:ea typeface="Cambria Math" panose="02040503050406030204" pitchFamily="18" charset="0"/>
                      </a:rPr>
                      <m:t>𝜀</m:t>
                    </m:r>
                  </m:oMath>
                </a14:m>
                <a:r>
                  <a:rPr lang="it-IT" sz="1800" dirty="0">
                    <a:latin typeface="Corbel" panose="020B0503020204020204" pitchFamily="34" charset="0"/>
                  </a:rPr>
                  <a:t>, a sua volta calcolato come il più piccolo tra i valori che causano la diminuzione di UAV impiegati in almeno una catena</a:t>
                </a:r>
                <a:endParaRPr lang="en-US" sz="1800" dirty="0"/>
              </a:p>
              <a:p>
                <a:endParaRPr lang="it-IT" dirty="0"/>
              </a:p>
            </p:txBody>
          </p:sp>
        </mc:Choice>
        <mc:Fallback xmlns="">
          <p:sp>
            <p:nvSpPr>
              <p:cNvPr id="3" name="Segnaposto note 2"/>
              <p:cNvSpPr>
                <a:spLocks noGrp="1"/>
              </p:cNvSpPr>
              <p:nvPr>
                <p:ph type="body" idx="1"/>
              </p:nvPr>
            </p:nvSpPr>
            <p:spPr/>
            <p:txBody>
              <a:bodyPr/>
              <a:lstStyle/>
              <a:p>
                <a:r>
                  <a:rPr lang="en-US" sz="2000" b="1" u="sng" dirty="0"/>
                  <a:t>Problema</a:t>
                </a:r>
                <a:r>
                  <a:rPr lang="en-US" sz="2000" dirty="0"/>
                  <a:t>: </a:t>
                </a:r>
                <a:r>
                  <a:rPr lang="en-US" sz="2000" dirty="0" err="1"/>
                  <a:t>trovare</a:t>
                </a:r>
                <a:r>
                  <a:rPr lang="en-US" sz="2000" dirty="0"/>
                  <a:t> </a:t>
                </a:r>
                <a:r>
                  <a:rPr lang="en-US" sz="2000" dirty="0" err="1"/>
                  <a:t>una</a:t>
                </a:r>
                <a:r>
                  <a:rPr lang="en-US" sz="2000" dirty="0"/>
                  <a:t> relay chain di </a:t>
                </a:r>
                <a:r>
                  <a:rPr lang="en-US" sz="2000" dirty="0" err="1"/>
                  <a:t>costo</a:t>
                </a:r>
                <a:r>
                  <a:rPr lang="en-US" sz="2000" dirty="0"/>
                  <a:t> </a:t>
                </a:r>
                <a:r>
                  <a:rPr lang="en-US" sz="2000" dirty="0" err="1"/>
                  <a:t>minimo</a:t>
                </a:r>
                <a:r>
                  <a:rPr lang="en-US" sz="2000" dirty="0"/>
                  <a:t> </a:t>
                </a:r>
                <a:r>
                  <a:rPr lang="en-US" sz="2000" dirty="0" err="1"/>
                  <a:t>tra</a:t>
                </a:r>
                <a:r>
                  <a:rPr lang="en-US" sz="2000" dirty="0"/>
                  <a:t> quelle </a:t>
                </a:r>
                <a:r>
                  <a:rPr lang="en-US" sz="2000" dirty="0" err="1"/>
                  <a:t>che</a:t>
                </a:r>
                <a:r>
                  <a:rPr lang="en-US" sz="2000" dirty="0"/>
                  <a:t> </a:t>
                </a:r>
                <a:r>
                  <a:rPr lang="en-US" sz="2000" dirty="0" err="1"/>
                  <a:t>utilizzano</a:t>
                </a:r>
                <a:r>
                  <a:rPr lang="en-US" sz="2000" dirty="0"/>
                  <a:t> al </a:t>
                </a:r>
                <a:r>
                  <a:rPr lang="en-US" sz="2000" dirty="0" err="1"/>
                  <a:t>più</a:t>
                </a:r>
                <a:r>
                  <a:rPr lang="en-US" sz="2000" dirty="0"/>
                  <a:t> </a:t>
                </a:r>
                <a:r>
                  <a:rPr lang="en-US" sz="2000" dirty="0" err="1"/>
                  <a:t>n</a:t>
                </a:r>
                <a:r>
                  <a:rPr lang="en-US" sz="2000" baseline="-25000" dirty="0" err="1"/>
                  <a:t>UAVs</a:t>
                </a:r>
                <a:r>
                  <a:rPr lang="en-US" sz="2000" baseline="-25000" dirty="0"/>
                  <a:t> </a:t>
                </a:r>
                <a:r>
                  <a:rPr lang="en-US" sz="2000" dirty="0"/>
                  <a:t>UAV</a:t>
                </a:r>
              </a:p>
              <a:p>
                <a:r>
                  <a:rPr lang="en-US" sz="2000" dirty="0"/>
                  <a:t>La </a:t>
                </a:r>
                <a:r>
                  <a:rPr lang="en-US" sz="2000" dirty="0" err="1"/>
                  <a:t>scelta</a:t>
                </a:r>
                <a:r>
                  <a:rPr lang="en-US" sz="2000" dirty="0"/>
                  <a:t> di </a:t>
                </a:r>
                <a:r>
                  <a:rPr lang="en-US" sz="2000" dirty="0" err="1"/>
                  <a:t>questo</a:t>
                </a:r>
                <a:r>
                  <a:rPr lang="en-US" sz="2000" dirty="0"/>
                  <a:t> sotto-</a:t>
                </a:r>
                <a:r>
                  <a:rPr lang="en-US" sz="2000" dirty="0" err="1"/>
                  <a:t>problema</a:t>
                </a:r>
                <a:r>
                  <a:rPr lang="en-US" sz="2000" dirty="0"/>
                  <a:t> è </a:t>
                </a:r>
                <a:r>
                  <a:rPr lang="en-US" sz="2000" dirty="0" err="1"/>
                  <a:t>stata</a:t>
                </a:r>
                <a:r>
                  <a:rPr lang="en-US" sz="2000" dirty="0"/>
                  <a:t> </a:t>
                </a:r>
                <a:r>
                  <a:rPr lang="en-US" sz="2000" dirty="0" err="1"/>
                  <a:t>fatta</a:t>
                </a:r>
                <a:r>
                  <a:rPr lang="en-US" sz="2000" dirty="0"/>
                  <a:t> </a:t>
                </a:r>
                <a:r>
                  <a:rPr lang="en-US" sz="2000" dirty="0" err="1"/>
                  <a:t>considerando</a:t>
                </a:r>
                <a:r>
                  <a:rPr lang="en-US" sz="2000" dirty="0"/>
                  <a:t> la </a:t>
                </a:r>
                <a:r>
                  <a:rPr lang="en-US" sz="2000" dirty="0" err="1"/>
                  <a:t>limitata</a:t>
                </a:r>
                <a:r>
                  <a:rPr lang="en-US" sz="2000" dirty="0"/>
                  <a:t> </a:t>
                </a:r>
                <a:r>
                  <a:rPr lang="en-US" sz="2000" dirty="0" err="1"/>
                  <a:t>disponibilità</a:t>
                </a:r>
                <a:r>
                  <a:rPr lang="en-US" sz="2000" dirty="0"/>
                  <a:t> di </a:t>
                </a:r>
                <a:r>
                  <a:rPr lang="en-US" sz="2000" dirty="0" err="1"/>
                  <a:t>droni</a:t>
                </a:r>
                <a:r>
                  <a:rPr lang="en-US" sz="2000" dirty="0"/>
                  <a:t> </a:t>
                </a:r>
                <a:r>
                  <a:rPr lang="en-US" sz="2000" dirty="0" err="1"/>
                  <a:t>nel</a:t>
                </a:r>
                <a:r>
                  <a:rPr lang="en-US" sz="2000" dirty="0"/>
                  <a:t> </a:t>
                </a:r>
                <a:r>
                  <a:rPr lang="en-US" sz="2000" dirty="0" err="1"/>
                  <a:t>mondo</a:t>
                </a:r>
                <a:r>
                  <a:rPr lang="en-US" sz="2000" dirty="0"/>
                  <a:t> </a:t>
                </a:r>
                <a:r>
                  <a:rPr lang="en-US" sz="2000" dirty="0" err="1"/>
                  <a:t>reale</a:t>
                </a:r>
                <a:endParaRPr lang="en-US" sz="2000" dirty="0"/>
              </a:p>
              <a:p>
                <a:r>
                  <a:rPr lang="en-US" sz="2000" b="1" i="1" dirty="0"/>
                  <a:t>Dual Ascent</a:t>
                </a:r>
                <a:r>
                  <a:rPr lang="en-US" sz="2000" dirty="0"/>
                  <a:t>: </a:t>
                </a:r>
                <a:r>
                  <a:rPr lang="en-US" sz="2000" baseline="30000" dirty="0">
                    <a:hlinkClick r:id="rId4" action="ppaction://hlinksldjump"/>
                  </a:rPr>
                  <a:t>[2]</a:t>
                </a:r>
                <a:r>
                  <a:rPr lang="en-US" sz="2000" dirty="0"/>
                  <a:t> </a:t>
                </a:r>
                <a:r>
                  <a:rPr lang="en-US" sz="2000" dirty="0" err="1"/>
                  <a:t>algoritmo</a:t>
                </a:r>
                <a:r>
                  <a:rPr lang="en-US" sz="2000" dirty="0"/>
                  <a:t> </a:t>
                </a:r>
                <a:r>
                  <a:rPr lang="en-US" sz="2000" dirty="0" err="1"/>
                  <a:t>che</a:t>
                </a:r>
                <a:r>
                  <a:rPr lang="en-US" sz="2000" dirty="0"/>
                  <a:t> </a:t>
                </a:r>
                <a:r>
                  <a:rPr lang="en-US" sz="2000" dirty="0" err="1"/>
                  <a:t>lavora</a:t>
                </a:r>
                <a:r>
                  <a:rPr lang="en-US" sz="2000" dirty="0"/>
                  <a:t> per </a:t>
                </a:r>
                <a:r>
                  <a:rPr lang="en-US" sz="2000" dirty="0" err="1"/>
                  <a:t>approssimazioni</a:t>
                </a:r>
                <a:r>
                  <a:rPr lang="en-US" sz="2000" dirty="0"/>
                  <a:t> successive, </a:t>
                </a:r>
                <a:r>
                  <a:rPr lang="en-US" sz="2000" dirty="0" err="1"/>
                  <a:t>trovando</a:t>
                </a:r>
                <a:r>
                  <a:rPr lang="en-US" sz="2000" dirty="0"/>
                  <a:t> </a:t>
                </a:r>
                <a:r>
                  <a:rPr lang="en-US" sz="2000" dirty="0" err="1"/>
                  <a:t>inizialmente</a:t>
                </a:r>
                <a:r>
                  <a:rPr lang="en-US" sz="2000" dirty="0"/>
                  <a:t> la catena di minor </a:t>
                </a:r>
                <a:r>
                  <a:rPr lang="en-US" sz="2000" dirty="0" err="1"/>
                  <a:t>costo</a:t>
                </a:r>
                <a:r>
                  <a:rPr lang="en-US" sz="2000" dirty="0"/>
                  <a:t>, e poi </a:t>
                </a:r>
                <a:r>
                  <a:rPr lang="en-US" sz="2000" dirty="0" err="1"/>
                  <a:t>diminuendone</a:t>
                </a:r>
                <a:r>
                  <a:rPr lang="en-US" sz="2000" dirty="0"/>
                  <a:t> la </a:t>
                </a:r>
                <a:r>
                  <a:rPr lang="en-US" sz="2000" dirty="0" err="1"/>
                  <a:t>lunghezza</a:t>
                </a:r>
                <a:r>
                  <a:rPr lang="en-US" sz="2000" dirty="0"/>
                  <a:t> (</a:t>
                </a:r>
                <a:r>
                  <a:rPr lang="en-US" sz="2000" dirty="0" err="1"/>
                  <a:t>il</a:t>
                </a:r>
                <a:r>
                  <a:rPr lang="en-US" sz="2000" dirty="0"/>
                  <a:t> </a:t>
                </a:r>
                <a:r>
                  <a:rPr lang="en-US" sz="2000" dirty="0" err="1"/>
                  <a:t>numero</a:t>
                </a:r>
                <a:r>
                  <a:rPr lang="en-US" sz="2000" dirty="0"/>
                  <a:t> di UAV </a:t>
                </a:r>
                <a:r>
                  <a:rPr lang="en-US" sz="2000" dirty="0" err="1"/>
                  <a:t>impiegati</a:t>
                </a:r>
                <a:r>
                  <a:rPr lang="en-US" sz="2000" dirty="0"/>
                  <a:t> </a:t>
                </a:r>
                <a:r>
                  <a:rPr lang="en-US" sz="2000" dirty="0" err="1"/>
                  <a:t>nella</a:t>
                </a:r>
                <a:r>
                  <a:rPr lang="en-US" sz="2000" dirty="0"/>
                  <a:t> catena) se </a:t>
                </a:r>
                <a:r>
                  <a:rPr lang="en-US" sz="2000" dirty="0" err="1"/>
                  <a:t>questa</a:t>
                </a:r>
                <a:r>
                  <a:rPr lang="en-US" sz="2000" dirty="0"/>
                  <a:t> </a:t>
                </a:r>
                <a:r>
                  <a:rPr lang="en-US" sz="2000" dirty="0" err="1"/>
                  <a:t>supera</a:t>
                </a:r>
                <a:r>
                  <a:rPr lang="en-US" sz="2000" dirty="0"/>
                  <a:t> </a:t>
                </a:r>
                <a:r>
                  <a:rPr lang="en-US" sz="2000" dirty="0" err="1"/>
                  <a:t>il</a:t>
                </a:r>
                <a:r>
                  <a:rPr lang="en-US" sz="2000" dirty="0"/>
                  <a:t> </a:t>
                </a:r>
                <a:r>
                  <a:rPr lang="en-US" sz="2000" dirty="0" err="1"/>
                  <a:t>numero</a:t>
                </a:r>
                <a:r>
                  <a:rPr lang="en-US" sz="2000" dirty="0"/>
                  <a:t> </a:t>
                </a:r>
                <a:r>
                  <a:rPr lang="en-US" sz="2000" dirty="0" err="1"/>
                  <a:t>massimo</a:t>
                </a:r>
                <a:r>
                  <a:rPr lang="en-US" sz="2000" dirty="0"/>
                  <a:t> </a:t>
                </a:r>
                <a:r>
                  <a:rPr lang="en-US" sz="2000" dirty="0" err="1"/>
                  <a:t>imposto</a:t>
                </a:r>
                <a:endParaRPr lang="en-US" sz="2000" dirty="0"/>
              </a:p>
              <a:p>
                <a:pPr lvl="1"/>
                <a:r>
                  <a:rPr lang="en-US" sz="1800" dirty="0" err="1"/>
                  <a:t>Utilizza</a:t>
                </a:r>
                <a:r>
                  <a:rPr lang="en-US" sz="1800" dirty="0"/>
                  <a:t> un </a:t>
                </a:r>
                <a:r>
                  <a:rPr lang="en-US" sz="1800" dirty="0" err="1"/>
                  <a:t>parametro</a:t>
                </a:r>
                <a:r>
                  <a:rPr lang="en-US" sz="1800" dirty="0"/>
                  <a:t> </a:t>
                </a:r>
                <a:r>
                  <a:rPr lang="it-IT" sz="1800" b="0" i="0">
                    <a:latin typeface="Cambria Math" panose="02040503050406030204" pitchFamily="18" charset="0"/>
                  </a:rPr>
                  <a:t>𝛼</a:t>
                </a:r>
                <a:r>
                  <a:rPr lang="en-US" sz="1800" dirty="0">
                    <a:latin typeface="Corbel" panose="020B0503020204020204" pitchFamily="34" charset="0"/>
                  </a:rPr>
                  <a:t>, </a:t>
                </a:r>
                <a:r>
                  <a:rPr lang="en-US" sz="1800" dirty="0" err="1">
                    <a:latin typeface="Corbel" panose="020B0503020204020204" pitchFamily="34" charset="0"/>
                  </a:rPr>
                  <a:t>che</a:t>
                </a:r>
                <a:r>
                  <a:rPr lang="en-US" sz="1800" dirty="0">
                    <a:latin typeface="Corbel" panose="020B0503020204020204" pitchFamily="34" charset="0"/>
                  </a:rPr>
                  <a:t> ad </a:t>
                </a:r>
                <a:r>
                  <a:rPr lang="en-US" sz="1800" dirty="0" err="1">
                    <a:latin typeface="Corbel" panose="020B0503020204020204" pitchFamily="34" charset="0"/>
                  </a:rPr>
                  <a:t>ogni</a:t>
                </a:r>
                <a:r>
                  <a:rPr lang="en-US" sz="1800" dirty="0">
                    <a:latin typeface="Corbel" panose="020B0503020204020204" pitchFamily="34" charset="0"/>
                  </a:rPr>
                  <a:t> </a:t>
                </a:r>
                <a:r>
                  <a:rPr lang="en-US" sz="1800" dirty="0" err="1">
                    <a:latin typeface="Corbel" panose="020B0503020204020204" pitchFamily="34" charset="0"/>
                  </a:rPr>
                  <a:t>iterazione</a:t>
                </a:r>
                <a:r>
                  <a:rPr lang="en-US" sz="1800" dirty="0">
                    <a:latin typeface="Corbel" panose="020B0503020204020204" pitchFamily="34" charset="0"/>
                  </a:rPr>
                  <a:t> (</a:t>
                </a:r>
                <a:r>
                  <a:rPr lang="en-US" sz="1800" dirty="0" err="1">
                    <a:latin typeface="Corbel" panose="020B0503020204020204" pitchFamily="34" charset="0"/>
                  </a:rPr>
                  <a:t>fino</a:t>
                </a:r>
                <a:r>
                  <a:rPr lang="en-US" sz="1800" dirty="0">
                    <a:latin typeface="Corbel" panose="020B0503020204020204" pitchFamily="34" charset="0"/>
                  </a:rPr>
                  <a:t> a </a:t>
                </a:r>
                <a:r>
                  <a:rPr lang="en-US" sz="1800" dirty="0" err="1">
                    <a:latin typeface="Corbel" panose="020B0503020204020204" pitchFamily="34" charset="0"/>
                  </a:rPr>
                  <a:t>che</a:t>
                </a:r>
                <a:r>
                  <a:rPr lang="en-US" sz="1800" dirty="0">
                    <a:latin typeface="Corbel" panose="020B0503020204020204" pitchFamily="34" charset="0"/>
                  </a:rPr>
                  <a:t> non </a:t>
                </a:r>
                <a:r>
                  <a:rPr lang="en-US" sz="1800" dirty="0" err="1">
                    <a:latin typeface="Corbel" panose="020B0503020204020204" pitchFamily="34" charset="0"/>
                  </a:rPr>
                  <a:t>viene</a:t>
                </a:r>
                <a:r>
                  <a:rPr lang="en-US" sz="1800" dirty="0">
                    <a:latin typeface="Corbel" panose="020B0503020204020204" pitchFamily="34" charset="0"/>
                  </a:rPr>
                  <a:t> </a:t>
                </a:r>
                <a:r>
                  <a:rPr lang="en-US" sz="1800" dirty="0" err="1">
                    <a:latin typeface="Corbel" panose="020B0503020204020204" pitchFamily="34" charset="0"/>
                  </a:rPr>
                  <a:t>trovata</a:t>
                </a:r>
                <a:r>
                  <a:rPr lang="en-US" sz="1800" dirty="0">
                    <a:latin typeface="Corbel" panose="020B0503020204020204" pitchFamily="34" charset="0"/>
                  </a:rPr>
                  <a:t> </a:t>
                </a:r>
                <a:r>
                  <a:rPr lang="en-US" sz="1800" dirty="0" err="1">
                    <a:latin typeface="Corbel" panose="020B0503020204020204" pitchFamily="34" charset="0"/>
                  </a:rPr>
                  <a:t>una</a:t>
                </a:r>
                <a:r>
                  <a:rPr lang="en-US" sz="1800" dirty="0">
                    <a:latin typeface="Corbel" panose="020B0503020204020204" pitchFamily="34" charset="0"/>
                  </a:rPr>
                  <a:t> </a:t>
                </a:r>
                <a:r>
                  <a:rPr lang="en-US" sz="1800" dirty="0" err="1">
                    <a:latin typeface="Corbel" panose="020B0503020204020204" pitchFamily="34" charset="0"/>
                  </a:rPr>
                  <a:t>soluzione</a:t>
                </a:r>
                <a:r>
                  <a:rPr lang="en-US" sz="1800" dirty="0">
                    <a:latin typeface="Corbel" panose="020B0503020204020204" pitchFamily="34" charset="0"/>
                  </a:rPr>
                  <a:t>) </a:t>
                </a:r>
                <a:r>
                  <a:rPr lang="en-US" sz="1800" dirty="0" err="1">
                    <a:latin typeface="Corbel" panose="020B0503020204020204" pitchFamily="34" charset="0"/>
                  </a:rPr>
                  <a:t>aggiorna</a:t>
                </a:r>
                <a:r>
                  <a:rPr lang="en-US" sz="1800" dirty="0">
                    <a:latin typeface="Corbel" panose="020B0503020204020204" pitchFamily="34" charset="0"/>
                  </a:rPr>
                  <a:t> </a:t>
                </a:r>
                <a:r>
                  <a:rPr lang="en-US" sz="1800" dirty="0" err="1">
                    <a:latin typeface="Corbel" panose="020B0503020204020204" pitchFamily="34" charset="0"/>
                  </a:rPr>
                  <a:t>incrementandolo</a:t>
                </a:r>
                <a:r>
                  <a:rPr lang="en-US" sz="1800" dirty="0">
                    <a:latin typeface="Corbel" panose="020B0503020204020204" pitchFamily="34" charset="0"/>
                  </a:rPr>
                  <a:t> di un </a:t>
                </a:r>
                <a:r>
                  <a:rPr lang="en-US" sz="1800" i="0">
                    <a:latin typeface="Cambria Math" panose="02040503050406030204" pitchFamily="18" charset="0"/>
                    <a:ea typeface="Cambria Math" panose="02040503050406030204" pitchFamily="18" charset="0"/>
                  </a:rPr>
                  <a:t>𝜀</a:t>
                </a:r>
                <a:r>
                  <a:rPr lang="it-IT" sz="1800" dirty="0">
                    <a:latin typeface="Corbel" panose="020B0503020204020204" pitchFamily="34" charset="0"/>
                  </a:rPr>
                  <a:t>, a sua volta calcolato come il più piccolo tra i valori che causano la diminuzione di UAV impiegati in almeno una catena</a:t>
                </a:r>
                <a:endParaRPr lang="en-US" sz="1800" dirty="0"/>
              </a:p>
              <a:p>
                <a:endParaRPr lang="it-IT" dirty="0"/>
              </a:p>
            </p:txBody>
          </p:sp>
        </mc:Fallback>
      </mc:AlternateContent>
    </p:spTree>
    <p:extLst>
      <p:ext uri="{BB962C8B-B14F-4D97-AF65-F5344CB8AC3E}">
        <p14:creationId xmlns:p14="http://schemas.microsoft.com/office/powerpoint/2010/main" val="3433493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r>
                  <a:rPr lang="it-IT" dirty="0"/>
                  <a:t>Inizialmente viene calcolato l’albero MLMC (minimum</a:t>
                </a:r>
                <a:r>
                  <a:rPr lang="it-IT" baseline="0" dirty="0"/>
                  <a:t> </a:t>
                </a:r>
                <a:r>
                  <a:rPr lang="it-IT" baseline="0" dirty="0" err="1"/>
                  <a:t>length</a:t>
                </a:r>
                <a:r>
                  <a:rPr lang="it-IT" baseline="0" dirty="0"/>
                  <a:t> and minimum cost – percorsi minimi da sorgente a tutti i nodi</a:t>
                </a:r>
                <a:r>
                  <a:rPr lang="it-IT" dirty="0"/>
                  <a:t>) con </a:t>
                </a:r>
                <a14:m>
                  <m:oMath xmlns:m="http://schemas.openxmlformats.org/officeDocument/2006/math">
                    <m:r>
                      <a:rPr lang="it-IT" sz="1200" b="0" i="1" smtClean="0">
                        <a:latin typeface="Cambria Math" panose="02040503050406030204" pitchFamily="18" charset="0"/>
                        <a:ea typeface="Cambria Math" panose="02040503050406030204" pitchFamily="18" charset="0"/>
                      </a:rPr>
                      <m:t>𝛼</m:t>
                    </m:r>
                  </m:oMath>
                </a14:m>
                <a:r>
                  <a:rPr lang="it-IT" dirty="0"/>
                  <a:t> = 0, quindi</a:t>
                </a:r>
                <a:r>
                  <a:rPr lang="it-IT" baseline="0" dirty="0"/>
                  <a:t> unicamente costo di comunicazione senza modifiche, poi viene estratta dall’albero la catena da s a d e viene valutato se il numero di droni è accettabile</a:t>
                </a:r>
                <a:endParaRPr lang="it-IT" dirty="0"/>
              </a:p>
              <a:p>
                <a:endParaRPr lang="it-IT" dirty="0"/>
              </a:p>
              <a:p>
                <a:r>
                  <a:rPr lang="it-IT" dirty="0"/>
                  <a:t>Se il numero di UAV è eccessivo, vengono calcolati tutti quei valori che, aggiunti al costo, fanno sì che sia preferibile nella fase di calcolo dell’albero scegliere almeno un </a:t>
                </a:r>
                <a:r>
                  <a:rPr lang="it-IT" dirty="0" err="1"/>
                  <a:t>path</a:t>
                </a:r>
                <a:r>
                  <a:rPr lang="it-IT" dirty="0"/>
                  <a:t> che implichi un numero inferiore di droni. Viene scelto il minimo di questi valori e viene</a:t>
                </a:r>
                <a:r>
                  <a:rPr lang="it-IT" baseline="0" dirty="0"/>
                  <a:t> utilizzato per incrementare il parametro di modifica del costo</a:t>
                </a:r>
                <a:r>
                  <a:rPr lang="it-IT" dirty="0"/>
                  <a:t> </a:t>
                </a:r>
                <a14:m>
                  <m:oMath xmlns:m="http://schemas.openxmlformats.org/officeDocument/2006/math">
                    <m:r>
                      <a:rPr lang="it-IT" sz="1200" b="0" i="1" smtClean="0">
                        <a:latin typeface="Cambria Math" panose="02040503050406030204" pitchFamily="18" charset="0"/>
                        <a:ea typeface="Cambria Math" panose="02040503050406030204" pitchFamily="18" charset="0"/>
                      </a:rPr>
                      <m:t>𝛼</m:t>
                    </m:r>
                  </m:oMath>
                </a14:m>
                <a:r>
                  <a:rPr lang="it-IT" dirty="0"/>
                  <a:t> </a:t>
                </a:r>
              </a:p>
            </p:txBody>
          </p:sp>
        </mc:Choice>
        <mc:Fallback xmlns="">
          <p:sp>
            <p:nvSpPr>
              <p:cNvPr id="3" name="Segnaposto note 2"/>
              <p:cNvSpPr>
                <a:spLocks noGrp="1"/>
              </p:cNvSpPr>
              <p:nvPr>
                <p:ph type="body" idx="1"/>
              </p:nvPr>
            </p:nvSpPr>
            <p:spPr/>
            <p:txBody>
              <a:bodyPr/>
              <a:lstStyle/>
              <a:p>
                <a:r>
                  <a:rPr lang="it-IT" dirty="0"/>
                  <a:t>Inizialmente viene calcolato l’albero MLMC (minimum</a:t>
                </a:r>
                <a:r>
                  <a:rPr lang="it-IT" baseline="0" dirty="0"/>
                  <a:t> </a:t>
                </a:r>
                <a:r>
                  <a:rPr lang="it-IT" baseline="0" dirty="0" err="1"/>
                  <a:t>length</a:t>
                </a:r>
                <a:r>
                  <a:rPr lang="it-IT" baseline="0" dirty="0"/>
                  <a:t> and minimum cost – percorsi minimi da sorgente a tutti i nodi</a:t>
                </a:r>
                <a:r>
                  <a:rPr lang="it-IT" dirty="0"/>
                  <a:t>) con </a:t>
                </a:r>
                <a:r>
                  <a:rPr lang="it-IT" sz="1200" b="0" i="0">
                    <a:latin typeface="Cambria Math" panose="02040503050406030204" pitchFamily="18" charset="0"/>
                    <a:ea typeface="Cambria Math" panose="02040503050406030204" pitchFamily="18" charset="0"/>
                  </a:rPr>
                  <a:t>𝛼</a:t>
                </a:r>
                <a:r>
                  <a:rPr lang="it-IT" dirty="0"/>
                  <a:t> = 0, quindi</a:t>
                </a:r>
                <a:r>
                  <a:rPr lang="it-IT" baseline="0" dirty="0"/>
                  <a:t> unicamente costo di comunicazione senza modifiche, poi viene estratta dall’albero la catena da s a d e viene valutato se il numero di droni è accettabile</a:t>
                </a:r>
                <a:endParaRPr lang="it-IT" dirty="0"/>
              </a:p>
              <a:p>
                <a:endParaRPr lang="it-IT" dirty="0"/>
              </a:p>
              <a:p>
                <a:r>
                  <a:rPr lang="it-IT" dirty="0"/>
                  <a:t>Se il numero di UAV è eccessivo, vengono calcolati tutti quei valori che, aggiunti al costo, fanno sì che sia preferibile nella fase di calcolo dell’albero scegliere almeno un </a:t>
                </a:r>
                <a:r>
                  <a:rPr lang="it-IT" dirty="0" err="1"/>
                  <a:t>path</a:t>
                </a:r>
                <a:r>
                  <a:rPr lang="it-IT" dirty="0"/>
                  <a:t> che implichi un numero inferiore di droni. Viene scelto il minimo di questi valori e viene</a:t>
                </a:r>
                <a:r>
                  <a:rPr lang="it-IT" baseline="0" dirty="0"/>
                  <a:t> utilizzato per incrementare il parametro di modifica del costo</a:t>
                </a:r>
                <a:r>
                  <a:rPr lang="it-IT" dirty="0"/>
                  <a:t> </a:t>
                </a:r>
                <a:r>
                  <a:rPr lang="it-IT" sz="1200" b="0" i="0">
                    <a:latin typeface="Cambria Math" panose="02040503050406030204" pitchFamily="18" charset="0"/>
                    <a:ea typeface="Cambria Math" panose="02040503050406030204" pitchFamily="18" charset="0"/>
                  </a:rPr>
                  <a:t>𝛼</a:t>
                </a:r>
                <a:r>
                  <a:rPr lang="it-IT" dirty="0"/>
                  <a:t> </a:t>
                </a:r>
              </a:p>
            </p:txBody>
          </p:sp>
        </mc:Fallback>
      </mc:AlternateContent>
    </p:spTree>
    <p:extLst>
      <p:ext uri="{BB962C8B-B14F-4D97-AF65-F5344CB8AC3E}">
        <p14:creationId xmlns:p14="http://schemas.microsoft.com/office/powerpoint/2010/main" val="4292319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Per </a:t>
                </a:r>
                <a:r>
                  <a:rPr lang="en-US" sz="1200" dirty="0" err="1"/>
                  <a:t>definire</a:t>
                </a:r>
                <a:r>
                  <a:rPr lang="en-US" sz="1200" dirty="0"/>
                  <a:t> </a:t>
                </a:r>
                <a:r>
                  <a:rPr lang="en-US" sz="1200" dirty="0" err="1"/>
                  <a:t>il</a:t>
                </a:r>
                <a:r>
                  <a:rPr lang="en-US" sz="1200" dirty="0"/>
                  <a:t> </a:t>
                </a:r>
                <a:r>
                  <a:rPr lang="en-US" sz="1200" b="1" dirty="0" err="1"/>
                  <a:t>comportamento</a:t>
                </a:r>
                <a:r>
                  <a:rPr lang="en-US" sz="1200" b="1" dirty="0"/>
                  <a:t> </a:t>
                </a:r>
                <a:r>
                  <a:rPr lang="en-US" sz="1200" b="1" dirty="0" err="1"/>
                  <a:t>principale</a:t>
                </a:r>
                <a:r>
                  <a:rPr lang="en-US" sz="1200" b="1" dirty="0"/>
                  <a:t> </a:t>
                </a:r>
                <a:r>
                  <a:rPr lang="en-US" sz="1200" dirty="0"/>
                  <a:t>del </a:t>
                </a:r>
                <a:r>
                  <a:rPr lang="en-US" sz="1200" dirty="0" err="1"/>
                  <a:t>sistema</a:t>
                </a:r>
                <a:r>
                  <a:rPr lang="en-US" sz="1200" dirty="0"/>
                  <a:t>, </a:t>
                </a:r>
                <a:r>
                  <a:rPr lang="en-US" sz="1200" dirty="0" err="1"/>
                  <a:t>si</a:t>
                </a:r>
                <a:r>
                  <a:rPr lang="en-US" sz="1200" dirty="0"/>
                  <a:t> </a:t>
                </a:r>
                <a:r>
                  <a:rPr lang="en-US" sz="1200" dirty="0" err="1"/>
                  <a:t>considera</a:t>
                </a:r>
                <a:r>
                  <a:rPr lang="en-US" sz="1200" dirty="0"/>
                  <a:t> </a:t>
                </a:r>
                <a:r>
                  <a:rPr lang="en-US" sz="1200" dirty="0" err="1"/>
                  <a:t>inizialmente</a:t>
                </a:r>
                <a:r>
                  <a:rPr lang="en-US" sz="1200" dirty="0"/>
                  <a:t> </a:t>
                </a:r>
                <a:r>
                  <a:rPr lang="en-US" sz="1200" dirty="0" err="1"/>
                  <a:t>il</a:t>
                </a:r>
                <a:r>
                  <a:rPr lang="en-US" sz="1200" dirty="0"/>
                  <a:t> </a:t>
                </a:r>
                <a:r>
                  <a:rPr lang="en-US" sz="1200" dirty="0" err="1"/>
                  <a:t>problema</a:t>
                </a:r>
                <a:r>
                  <a:rPr lang="en-US" sz="1200" dirty="0"/>
                  <a:t> </a:t>
                </a:r>
                <a:r>
                  <a:rPr lang="en-US" sz="1200" b="1" i="1" dirty="0"/>
                  <a:t>STR-</a:t>
                </a:r>
                <a:r>
                  <a:rPr lang="en-US" sz="1200" b="1" i="1" dirty="0" err="1"/>
                  <a:t>MinCostLimited</a:t>
                </a:r>
                <a:r>
                  <a:rPr lang="en-US" sz="1200" dirty="0"/>
                  <a:t> </a:t>
                </a:r>
                <a:r>
                  <a:rPr lang="en-US" sz="1200" dirty="0" err="1"/>
                  <a:t>esaminato</a:t>
                </a:r>
                <a:r>
                  <a:rPr lang="en-US" sz="1200" dirty="0"/>
                  <a:t>, </a:t>
                </a:r>
                <a:r>
                  <a:rPr lang="en-US" sz="1200" dirty="0" err="1"/>
                  <a:t>ed</a:t>
                </a:r>
                <a:r>
                  <a:rPr lang="en-US" sz="1200" dirty="0"/>
                  <a:t> in </a:t>
                </a:r>
                <a:r>
                  <a:rPr lang="en-US" sz="1200" dirty="0" err="1"/>
                  <a:t>particolare</a:t>
                </a:r>
                <a:r>
                  <a:rPr lang="en-US" sz="1200" dirty="0"/>
                  <a:t> la </a:t>
                </a:r>
                <a:r>
                  <a:rPr lang="en-US" sz="1200" b="1" dirty="0" err="1"/>
                  <a:t>funzione</a:t>
                </a:r>
                <a:r>
                  <a:rPr lang="en-US" sz="1200" b="1" dirty="0"/>
                  <a:t> </a:t>
                </a:r>
                <a:r>
                  <a:rPr lang="en-US" sz="1200" dirty="0" err="1"/>
                  <a:t>che</a:t>
                </a:r>
                <a:r>
                  <a:rPr lang="en-US" sz="1200" dirty="0"/>
                  <a:t> </a:t>
                </a:r>
                <a:r>
                  <a:rPr lang="en-US" sz="1200" dirty="0" err="1"/>
                  <a:t>definisce</a:t>
                </a:r>
                <a:r>
                  <a:rPr lang="en-US" sz="1200" dirty="0"/>
                  <a:t> </a:t>
                </a:r>
                <a:r>
                  <a:rPr lang="en-US" sz="1200" dirty="0" err="1"/>
                  <a:t>il</a:t>
                </a:r>
                <a:r>
                  <a:rPr lang="en-US" sz="1200" dirty="0"/>
                  <a:t> </a:t>
                </a:r>
                <a:r>
                  <a:rPr lang="en-US" sz="1200" b="1" dirty="0" err="1"/>
                  <a:t>costo</a:t>
                </a:r>
                <a:r>
                  <a:rPr lang="en-US" sz="1200" b="1" dirty="0"/>
                  <a:t> </a:t>
                </a:r>
                <a:r>
                  <a:rPr lang="en-US" sz="1200" dirty="0" err="1"/>
                  <a:t>della</a:t>
                </a:r>
                <a:r>
                  <a:rPr lang="en-US" sz="1200" dirty="0"/>
                  <a:t> catena:</a:t>
                </a:r>
                <a:endParaRPr lang="it-IT" sz="1200" dirty="0"/>
              </a:p>
              <a:p>
                <a:pPr lvl="0"/>
                <a:r>
                  <a:rPr lang="en-US" sz="1200" dirty="0"/>
                  <a:t>Il </a:t>
                </a:r>
                <a:r>
                  <a:rPr lang="en-US" sz="1200" b="1" dirty="0" err="1"/>
                  <a:t>costo</a:t>
                </a:r>
                <a:r>
                  <a:rPr lang="en-US" sz="1200" b="1" dirty="0"/>
                  <a:t> </a:t>
                </a:r>
                <a:r>
                  <a:rPr lang="en-US" sz="1200" b="1" dirty="0" err="1"/>
                  <a:t>della</a:t>
                </a:r>
                <a:r>
                  <a:rPr lang="en-US" sz="1200" b="1" dirty="0"/>
                  <a:t> catena </a:t>
                </a:r>
                <a:r>
                  <a:rPr lang="en-US" sz="1200" dirty="0"/>
                  <a:t>è </a:t>
                </a:r>
                <a:r>
                  <a:rPr lang="en-US" sz="1200" dirty="0" err="1"/>
                  <a:t>definito</a:t>
                </a:r>
                <a:r>
                  <a:rPr lang="en-US" sz="1200" dirty="0"/>
                  <a:t> come la </a:t>
                </a:r>
                <a:r>
                  <a:rPr lang="en-US" sz="1200" b="1" dirty="0" err="1"/>
                  <a:t>somma</a:t>
                </a:r>
                <a:r>
                  <a:rPr lang="en-US" sz="1200" b="1" dirty="0"/>
                  <a:t> </a:t>
                </a:r>
                <a:r>
                  <a:rPr lang="en-US" sz="1200" b="1" dirty="0" err="1"/>
                  <a:t>dei</a:t>
                </a:r>
                <a:r>
                  <a:rPr lang="en-US" sz="1200" b="1" dirty="0"/>
                  <a:t> </a:t>
                </a:r>
                <a:r>
                  <a:rPr lang="en-US" sz="1200" b="1" dirty="0" err="1"/>
                  <a:t>costi</a:t>
                </a:r>
                <a:r>
                  <a:rPr lang="en-US" sz="1200" b="1" dirty="0"/>
                  <a:t> di </a:t>
                </a:r>
                <a:r>
                  <a:rPr lang="en-US" sz="1200" b="1" dirty="0" err="1"/>
                  <a:t>comunicazione</a:t>
                </a:r>
                <a:r>
                  <a:rPr lang="en-US" sz="1200" b="1" dirty="0"/>
                  <a:t> </a:t>
                </a:r>
                <a:r>
                  <a:rPr lang="en-US" sz="1200" b="1" dirty="0" err="1"/>
                  <a:t>tra</a:t>
                </a:r>
                <a:r>
                  <a:rPr lang="en-US" sz="1200" b="1" dirty="0"/>
                  <a:t> </a:t>
                </a:r>
                <a:r>
                  <a:rPr lang="en-US" sz="1200" b="1" dirty="0" err="1"/>
                  <a:t>ogni</a:t>
                </a:r>
                <a:r>
                  <a:rPr lang="en-US" sz="1200" b="1" dirty="0"/>
                  <a:t> </a:t>
                </a:r>
                <a:r>
                  <a:rPr lang="en-US" sz="1200" b="1" dirty="0" err="1"/>
                  <a:t>coppia</a:t>
                </a:r>
                <a:r>
                  <a:rPr lang="en-US" sz="1200" b="1" dirty="0"/>
                  <a:t> di </a:t>
                </a:r>
                <a:r>
                  <a:rPr lang="en-US" sz="1200" b="1" dirty="0" err="1"/>
                  <a:t>nodi</a:t>
                </a:r>
                <a:r>
                  <a:rPr lang="en-US" sz="1200" dirty="0"/>
                  <a:t> </a:t>
                </a:r>
                <a:r>
                  <a:rPr lang="en-US" sz="1200" dirty="0" err="1"/>
                  <a:t>della</a:t>
                </a:r>
                <a:r>
                  <a:rPr lang="en-US" sz="1200" dirty="0"/>
                  <a:t> catena, </a:t>
                </a:r>
                <a:r>
                  <a:rPr lang="en-US" sz="1200" dirty="0" err="1"/>
                  <a:t>più</a:t>
                </a:r>
                <a:r>
                  <a:rPr lang="en-US" sz="1200" dirty="0"/>
                  <a:t> </a:t>
                </a:r>
                <a:r>
                  <a:rPr lang="en-US" sz="1200" dirty="0" err="1"/>
                  <a:t>il</a:t>
                </a:r>
                <a:r>
                  <a:rPr lang="en-US" sz="1200" dirty="0"/>
                  <a:t> </a:t>
                </a:r>
                <a:r>
                  <a:rPr lang="en-US" sz="1200" b="1" dirty="0" err="1"/>
                  <a:t>costo</a:t>
                </a:r>
                <a:r>
                  <a:rPr lang="en-US" sz="1200" b="1" dirty="0"/>
                  <a:t> di </a:t>
                </a:r>
                <a:r>
                  <a:rPr lang="en-US" sz="1200" b="1" dirty="0" err="1"/>
                  <a:t>comunicazione</a:t>
                </a:r>
                <a:r>
                  <a:rPr lang="en-US" sz="1200" b="1" dirty="0"/>
                  <a:t> </a:t>
                </a:r>
                <a:r>
                  <a:rPr lang="en-US" sz="1200" b="1" dirty="0" err="1"/>
                  <a:t>tra</a:t>
                </a:r>
                <a:r>
                  <a:rPr lang="en-US" sz="1200" b="1" dirty="0"/>
                  <a:t> </a:t>
                </a:r>
                <a:r>
                  <a:rPr lang="en-US" sz="1200" b="1" dirty="0" err="1"/>
                  <a:t>l’ultimo</a:t>
                </a:r>
                <a:r>
                  <a:rPr lang="en-US" sz="1200" b="1" dirty="0"/>
                  <a:t> </a:t>
                </a:r>
                <a:r>
                  <a:rPr lang="en-US" sz="1200" b="1" dirty="0" err="1"/>
                  <a:t>nodo</a:t>
                </a:r>
                <a:r>
                  <a:rPr lang="en-US" sz="1200" b="1" dirty="0"/>
                  <a:t> </a:t>
                </a:r>
                <a:r>
                  <a:rPr lang="en-US" sz="1200" b="1" dirty="0" err="1"/>
                  <a:t>della</a:t>
                </a:r>
                <a:r>
                  <a:rPr lang="en-US" sz="1200" b="1" dirty="0"/>
                  <a:t> catena </a:t>
                </a:r>
                <a:r>
                  <a:rPr lang="en-US" sz="1200" b="1" dirty="0" err="1"/>
                  <a:t>ed</a:t>
                </a:r>
                <a:r>
                  <a:rPr lang="en-US" sz="1200" b="1" dirty="0"/>
                  <a:t> </a:t>
                </a:r>
                <a:r>
                  <a:rPr lang="en-US" sz="1200" b="1" dirty="0" err="1"/>
                  <a:t>il</a:t>
                </a:r>
                <a:r>
                  <a:rPr lang="en-US" sz="1200" b="1" dirty="0"/>
                  <a:t> Master </a:t>
                </a:r>
                <a:r>
                  <a:rPr lang="en-US" sz="1200" b="1" dirty="0" err="1"/>
                  <a:t>che</a:t>
                </a:r>
                <a:r>
                  <a:rPr lang="en-US" sz="1200" b="1" dirty="0"/>
                  <a:t> </a:t>
                </a:r>
                <a:r>
                  <a:rPr lang="en-US" sz="1200" b="1" dirty="0" err="1"/>
                  <a:t>si</a:t>
                </a:r>
                <a:r>
                  <a:rPr lang="en-US" sz="1200" b="1" dirty="0"/>
                  <a:t> </a:t>
                </a:r>
                <a:r>
                  <a:rPr lang="en-US" sz="1200" b="1" dirty="0" err="1"/>
                  <a:t>muove</a:t>
                </a:r>
                <a:r>
                  <a:rPr lang="en-US" sz="1200" b="1" dirty="0"/>
                  <a:t> </a:t>
                </a:r>
                <a:r>
                  <a:rPr lang="en-US" sz="1200" b="1" dirty="0" err="1"/>
                  <a:t>autonomamente</a:t>
                </a:r>
                <a:r>
                  <a:rPr lang="en-US" sz="1200" dirty="0"/>
                  <a:t>. Il Surveillance Cost è </a:t>
                </a:r>
                <a:r>
                  <a:rPr lang="en-US" sz="1200" dirty="0" err="1"/>
                  <a:t>ignorato</a:t>
                </a:r>
                <a:r>
                  <a:rPr lang="en-US" sz="1200" dirty="0"/>
                  <a:t>, </a:t>
                </a:r>
                <a:r>
                  <a:rPr lang="en-US" sz="1200" dirty="0" err="1"/>
                  <a:t>assumendo</a:t>
                </a:r>
                <a:r>
                  <a:rPr lang="en-US" sz="1200" dirty="0"/>
                  <a:t> </a:t>
                </a:r>
                <a:r>
                  <a:rPr lang="en-US" sz="1200" dirty="0" err="1"/>
                  <a:t>percezione</a:t>
                </a:r>
                <a:r>
                  <a:rPr lang="en-US" sz="1200" dirty="0"/>
                  <a:t> </a:t>
                </a:r>
                <a:r>
                  <a:rPr lang="en-US" sz="1200" dirty="0" err="1"/>
                  <a:t>perfetta</a:t>
                </a:r>
                <a:r>
                  <a:rPr lang="en-US" sz="1200" dirty="0"/>
                  <a:t> (</a:t>
                </a:r>
                <a:r>
                  <a:rPr lang="en-US" sz="1200" dirty="0" err="1"/>
                  <a:t>riconoscimento</a:t>
                </a:r>
                <a:r>
                  <a:rPr lang="en-US" sz="1200" dirty="0"/>
                  <a:t> di un target </a:t>
                </a:r>
                <a:r>
                  <a:rPr lang="en-US" sz="1200" dirty="0" err="1"/>
                  <a:t>immediato</a:t>
                </a:r>
                <a:r>
                  <a:rPr lang="en-US" sz="1200" dirty="0"/>
                  <a:t> </a:t>
                </a:r>
                <a:r>
                  <a:rPr lang="en-US" sz="1200" dirty="0" err="1"/>
                  <a:t>appena</a:t>
                </a:r>
                <a:r>
                  <a:rPr lang="en-US" sz="1200" dirty="0"/>
                  <a:t> un drone </a:t>
                </a:r>
                <a:r>
                  <a:rPr lang="en-US" sz="1200" dirty="0" err="1"/>
                  <a:t>entra</a:t>
                </a:r>
                <a:r>
                  <a:rPr lang="en-US" sz="1200" dirty="0"/>
                  <a:t> </a:t>
                </a:r>
                <a:r>
                  <a:rPr lang="en-US" sz="1200" dirty="0" err="1"/>
                  <a:t>nel</a:t>
                </a:r>
                <a:r>
                  <a:rPr lang="en-US" sz="1200" dirty="0"/>
                  <a:t> </a:t>
                </a:r>
                <a:r>
                  <a:rPr lang="en-US" sz="1200" dirty="0" err="1"/>
                  <a:t>nodo</a:t>
                </a:r>
                <a:r>
                  <a:rPr lang="en-US" sz="1200" dirty="0"/>
                  <a:t> </a:t>
                </a:r>
                <a:r>
                  <a:rPr lang="en-US" sz="1200" dirty="0" err="1"/>
                  <a:t>che</a:t>
                </a:r>
                <a:r>
                  <a:rPr lang="en-US" sz="1200" dirty="0"/>
                  <a:t> lo </a:t>
                </a:r>
                <a:r>
                  <a:rPr lang="en-US" sz="1200" dirty="0" err="1"/>
                  <a:t>contiene</a:t>
                </a:r>
                <a:r>
                  <a:rPr lang="en-US" sz="1200" dirty="0"/>
                  <a:t>) Per </a:t>
                </a:r>
                <a:r>
                  <a:rPr lang="en-US" sz="1200" b="1" dirty="0" err="1"/>
                  <a:t>modellare</a:t>
                </a:r>
                <a:r>
                  <a:rPr lang="en-US" sz="1200" b="1" dirty="0"/>
                  <a:t> </a:t>
                </a:r>
                <a:r>
                  <a:rPr lang="en-US" sz="1200" b="1" dirty="0" err="1"/>
                  <a:t>il</a:t>
                </a:r>
                <a:r>
                  <a:rPr lang="en-US" sz="1200" b="1" dirty="0"/>
                  <a:t> Communication Cost</a:t>
                </a:r>
                <a:r>
                  <a:rPr lang="en-US" sz="1200" dirty="0"/>
                  <a:t> </a:t>
                </a:r>
                <a:r>
                  <a:rPr lang="en-US" sz="1200" dirty="0" err="1"/>
                  <a:t>si</a:t>
                </a:r>
                <a:r>
                  <a:rPr lang="en-US" sz="1200" dirty="0"/>
                  <a:t> è </a:t>
                </a:r>
                <a:r>
                  <a:rPr lang="en-US" sz="1200" dirty="0" err="1"/>
                  <a:t>scelto</a:t>
                </a:r>
                <a:r>
                  <a:rPr lang="en-US" sz="1200" dirty="0"/>
                  <a:t> di </a:t>
                </a:r>
                <a:r>
                  <a:rPr lang="en-US" sz="1200" dirty="0" err="1"/>
                  <a:t>utilizzare</a:t>
                </a:r>
                <a:r>
                  <a:rPr lang="en-US" sz="1200" dirty="0"/>
                  <a:t> la </a:t>
                </a:r>
                <a:r>
                  <a:rPr lang="en-US" sz="1200" b="1" dirty="0" err="1"/>
                  <a:t>distanza</a:t>
                </a:r>
                <a:r>
                  <a:rPr lang="en-US" sz="1200" b="1" dirty="0"/>
                  <a:t> </a:t>
                </a:r>
                <a:r>
                  <a:rPr lang="en-US" sz="1200" b="1" dirty="0" err="1"/>
                  <a:t>euclidea</a:t>
                </a:r>
                <a:r>
                  <a:rPr lang="en-US" sz="1200" b="1" dirty="0"/>
                  <a:t> </a:t>
                </a:r>
                <a:r>
                  <a:rPr lang="en-US" sz="1200" dirty="0" err="1"/>
                  <a:t>tra</a:t>
                </a:r>
                <a:r>
                  <a:rPr lang="en-US" sz="1200" dirty="0"/>
                  <a:t> le coordinate </a:t>
                </a:r>
                <a:r>
                  <a:rPr lang="en-US" sz="1200" dirty="0" err="1"/>
                  <a:t>dei</a:t>
                </a:r>
                <a:r>
                  <a:rPr lang="en-US" sz="1200" dirty="0"/>
                  <a:t> due </a:t>
                </a:r>
                <a:r>
                  <a:rPr lang="en-US" sz="1200" dirty="0" err="1"/>
                  <a:t>nodi</a:t>
                </a:r>
                <a:r>
                  <a:rPr lang="en-US" sz="1200" dirty="0"/>
                  <a:t> </a:t>
                </a:r>
                <a:r>
                  <a:rPr lang="en-US" sz="1200" dirty="0" err="1"/>
                  <a:t>considerati</a:t>
                </a:r>
                <a:r>
                  <a:rPr lang="en-US" sz="1200" dirty="0"/>
                  <a:t>, </a:t>
                </a:r>
                <a:r>
                  <a:rPr lang="en-US" sz="1200" dirty="0" err="1"/>
                  <a:t>sommandola</a:t>
                </a:r>
                <a:r>
                  <a:rPr lang="en-US" sz="1200" dirty="0"/>
                  <a:t> ad</a:t>
                </a:r>
                <a:r>
                  <a:rPr lang="it-IT" sz="1200" dirty="0"/>
                  <a:t> </a:t>
                </a:r>
                <a14:m>
                  <m:oMath xmlns:m="http://schemas.openxmlformats.org/officeDocument/2006/math">
                    <m:r>
                      <a:rPr lang="it-IT" sz="1200" b="1" i="1">
                        <a:latin typeface="Cambria Math" panose="02040503050406030204" pitchFamily="18" charset="0"/>
                      </a:rPr>
                      <m:t>𝛂</m:t>
                    </m:r>
                  </m:oMath>
                </a14:m>
                <a:r>
                  <a:rPr lang="en-US" sz="1200" dirty="0"/>
                  <a:t>, </a:t>
                </a:r>
                <a:r>
                  <a:rPr lang="en-US" sz="1200" dirty="0" err="1"/>
                  <a:t>il</a:t>
                </a:r>
                <a:r>
                  <a:rPr lang="en-US" sz="1200" dirty="0"/>
                  <a:t> </a:t>
                </a:r>
                <a:r>
                  <a:rPr lang="en-US" sz="1200" dirty="0" err="1"/>
                  <a:t>parametro</a:t>
                </a:r>
                <a:r>
                  <a:rPr lang="en-US" sz="1200" dirty="0"/>
                  <a:t> </a:t>
                </a:r>
                <a:r>
                  <a:rPr lang="en-US" sz="1200" dirty="0" err="1"/>
                  <a:t>utilizzato</a:t>
                </a:r>
                <a:r>
                  <a:rPr lang="en-US" sz="1200" dirty="0"/>
                  <a:t> </a:t>
                </a:r>
                <a:r>
                  <a:rPr lang="en-US" sz="1200" dirty="0" err="1"/>
                  <a:t>nell’algoritmo</a:t>
                </a:r>
                <a:r>
                  <a:rPr lang="en-US" sz="1200" dirty="0"/>
                  <a:t> </a:t>
                </a:r>
                <a:r>
                  <a:rPr lang="en-US" sz="1200" i="1" dirty="0"/>
                  <a:t>Dual Ascent </a:t>
                </a:r>
                <a:r>
                  <a:rPr lang="en-US" sz="1200" dirty="0"/>
                  <a:t>per </a:t>
                </a:r>
                <a:r>
                  <a:rPr lang="en-US" sz="1200" dirty="0" err="1"/>
                  <a:t>modificare</a:t>
                </a:r>
                <a:r>
                  <a:rPr lang="en-US" sz="1200" dirty="0"/>
                  <a:t> </a:t>
                </a:r>
                <a:r>
                  <a:rPr lang="en-US" sz="1200" dirty="0" err="1"/>
                  <a:t>il</a:t>
                </a:r>
                <a:r>
                  <a:rPr lang="en-US" sz="1200" dirty="0"/>
                  <a:t> </a:t>
                </a:r>
                <a:r>
                  <a:rPr lang="en-US" sz="1200" dirty="0" err="1"/>
                  <a:t>costo</a:t>
                </a:r>
                <a:r>
                  <a:rPr lang="en-US" sz="1200" dirty="0"/>
                  <a:t>:</a:t>
                </a:r>
              </a:p>
              <a:p>
                <a:pPr marL="0" lvl="0" indent="0">
                  <a:buNone/>
                </a:pPr>
                <a:endParaRPr lang="it-IT" sz="1200" dirty="0"/>
              </a:p>
              <a:p>
                <a:endParaRPr lang="it-IT" dirty="0"/>
              </a:p>
            </p:txBody>
          </p:sp>
        </mc:Choice>
        <mc:Fallback xmlns="">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Per </a:t>
                </a:r>
                <a:r>
                  <a:rPr lang="en-US" sz="1200" dirty="0" err="1"/>
                  <a:t>definire</a:t>
                </a:r>
                <a:r>
                  <a:rPr lang="en-US" sz="1200" dirty="0"/>
                  <a:t> </a:t>
                </a:r>
                <a:r>
                  <a:rPr lang="en-US" sz="1200" dirty="0" err="1"/>
                  <a:t>il</a:t>
                </a:r>
                <a:r>
                  <a:rPr lang="en-US" sz="1200" dirty="0"/>
                  <a:t> </a:t>
                </a:r>
                <a:r>
                  <a:rPr lang="en-US" sz="1200" b="1" dirty="0" err="1"/>
                  <a:t>comportamento</a:t>
                </a:r>
                <a:r>
                  <a:rPr lang="en-US" sz="1200" b="1" dirty="0"/>
                  <a:t> </a:t>
                </a:r>
                <a:r>
                  <a:rPr lang="en-US" sz="1200" b="1" dirty="0" err="1"/>
                  <a:t>principale</a:t>
                </a:r>
                <a:r>
                  <a:rPr lang="en-US" sz="1200" b="1" dirty="0"/>
                  <a:t> </a:t>
                </a:r>
                <a:r>
                  <a:rPr lang="en-US" sz="1200" dirty="0"/>
                  <a:t>del </a:t>
                </a:r>
                <a:r>
                  <a:rPr lang="en-US" sz="1200" dirty="0" err="1"/>
                  <a:t>sistema</a:t>
                </a:r>
                <a:r>
                  <a:rPr lang="en-US" sz="1200" dirty="0"/>
                  <a:t>, </a:t>
                </a:r>
                <a:r>
                  <a:rPr lang="en-US" sz="1200" dirty="0" err="1"/>
                  <a:t>si</a:t>
                </a:r>
                <a:r>
                  <a:rPr lang="en-US" sz="1200" dirty="0"/>
                  <a:t> </a:t>
                </a:r>
                <a:r>
                  <a:rPr lang="en-US" sz="1200" dirty="0" err="1"/>
                  <a:t>considera</a:t>
                </a:r>
                <a:r>
                  <a:rPr lang="en-US" sz="1200" dirty="0"/>
                  <a:t> </a:t>
                </a:r>
                <a:r>
                  <a:rPr lang="en-US" sz="1200" dirty="0" err="1"/>
                  <a:t>inizialmente</a:t>
                </a:r>
                <a:r>
                  <a:rPr lang="en-US" sz="1200" dirty="0"/>
                  <a:t> </a:t>
                </a:r>
                <a:r>
                  <a:rPr lang="en-US" sz="1200" dirty="0" err="1"/>
                  <a:t>il</a:t>
                </a:r>
                <a:r>
                  <a:rPr lang="en-US" sz="1200" dirty="0"/>
                  <a:t> </a:t>
                </a:r>
                <a:r>
                  <a:rPr lang="en-US" sz="1200" dirty="0" err="1"/>
                  <a:t>problema</a:t>
                </a:r>
                <a:r>
                  <a:rPr lang="en-US" sz="1200" dirty="0"/>
                  <a:t> </a:t>
                </a:r>
                <a:r>
                  <a:rPr lang="en-US" sz="1200" b="1" i="1" dirty="0"/>
                  <a:t>STR-</a:t>
                </a:r>
                <a:r>
                  <a:rPr lang="en-US" sz="1200" b="1" i="1" dirty="0" err="1"/>
                  <a:t>MinCostLimited</a:t>
                </a:r>
                <a:r>
                  <a:rPr lang="en-US" sz="1200" dirty="0"/>
                  <a:t> </a:t>
                </a:r>
                <a:r>
                  <a:rPr lang="en-US" sz="1200" dirty="0" err="1"/>
                  <a:t>esaminato</a:t>
                </a:r>
                <a:r>
                  <a:rPr lang="en-US" sz="1200" dirty="0"/>
                  <a:t>, </a:t>
                </a:r>
                <a:r>
                  <a:rPr lang="en-US" sz="1200" dirty="0" err="1"/>
                  <a:t>ed</a:t>
                </a:r>
                <a:r>
                  <a:rPr lang="en-US" sz="1200" dirty="0"/>
                  <a:t> in </a:t>
                </a:r>
                <a:r>
                  <a:rPr lang="en-US" sz="1200" dirty="0" err="1"/>
                  <a:t>particolare</a:t>
                </a:r>
                <a:r>
                  <a:rPr lang="en-US" sz="1200" dirty="0"/>
                  <a:t> la </a:t>
                </a:r>
                <a:r>
                  <a:rPr lang="en-US" sz="1200" b="1" dirty="0" err="1"/>
                  <a:t>funzione</a:t>
                </a:r>
                <a:r>
                  <a:rPr lang="en-US" sz="1200" b="1" dirty="0"/>
                  <a:t> </a:t>
                </a:r>
                <a:r>
                  <a:rPr lang="en-US" sz="1200" dirty="0" err="1"/>
                  <a:t>che</a:t>
                </a:r>
                <a:r>
                  <a:rPr lang="en-US" sz="1200" dirty="0"/>
                  <a:t> </a:t>
                </a:r>
                <a:r>
                  <a:rPr lang="en-US" sz="1200" dirty="0" err="1"/>
                  <a:t>definisce</a:t>
                </a:r>
                <a:r>
                  <a:rPr lang="en-US" sz="1200" dirty="0"/>
                  <a:t> </a:t>
                </a:r>
                <a:r>
                  <a:rPr lang="en-US" sz="1200" dirty="0" err="1"/>
                  <a:t>il</a:t>
                </a:r>
                <a:r>
                  <a:rPr lang="en-US" sz="1200" dirty="0"/>
                  <a:t> </a:t>
                </a:r>
                <a:r>
                  <a:rPr lang="en-US" sz="1200" b="1" dirty="0" err="1"/>
                  <a:t>costo</a:t>
                </a:r>
                <a:r>
                  <a:rPr lang="en-US" sz="1200" b="1" dirty="0"/>
                  <a:t> </a:t>
                </a:r>
                <a:r>
                  <a:rPr lang="en-US" sz="1200" dirty="0" err="1"/>
                  <a:t>della</a:t>
                </a:r>
                <a:r>
                  <a:rPr lang="en-US" sz="1200" dirty="0"/>
                  <a:t> catena:</a:t>
                </a:r>
                <a:endParaRPr lang="it-IT" sz="1200" dirty="0"/>
              </a:p>
              <a:p>
                <a:pPr lvl="0"/>
                <a:r>
                  <a:rPr lang="en-US" sz="1200" dirty="0"/>
                  <a:t>Il </a:t>
                </a:r>
                <a:r>
                  <a:rPr lang="en-US" sz="1200" b="1" dirty="0" err="1"/>
                  <a:t>costo</a:t>
                </a:r>
                <a:r>
                  <a:rPr lang="en-US" sz="1200" b="1" dirty="0"/>
                  <a:t> </a:t>
                </a:r>
                <a:r>
                  <a:rPr lang="en-US" sz="1200" b="1" dirty="0" err="1"/>
                  <a:t>della</a:t>
                </a:r>
                <a:r>
                  <a:rPr lang="en-US" sz="1200" b="1" dirty="0"/>
                  <a:t> catena </a:t>
                </a:r>
                <a:r>
                  <a:rPr lang="en-US" sz="1200" dirty="0"/>
                  <a:t>è </a:t>
                </a:r>
                <a:r>
                  <a:rPr lang="en-US" sz="1200" dirty="0" err="1"/>
                  <a:t>definito</a:t>
                </a:r>
                <a:r>
                  <a:rPr lang="en-US" sz="1200" dirty="0"/>
                  <a:t> come la </a:t>
                </a:r>
                <a:r>
                  <a:rPr lang="en-US" sz="1200" b="1" dirty="0" err="1"/>
                  <a:t>somma</a:t>
                </a:r>
                <a:r>
                  <a:rPr lang="en-US" sz="1200" b="1" dirty="0"/>
                  <a:t> </a:t>
                </a:r>
                <a:r>
                  <a:rPr lang="en-US" sz="1200" b="1" dirty="0" err="1"/>
                  <a:t>dei</a:t>
                </a:r>
                <a:r>
                  <a:rPr lang="en-US" sz="1200" b="1" dirty="0"/>
                  <a:t> </a:t>
                </a:r>
                <a:r>
                  <a:rPr lang="en-US" sz="1200" b="1" dirty="0" err="1"/>
                  <a:t>costi</a:t>
                </a:r>
                <a:r>
                  <a:rPr lang="en-US" sz="1200" b="1" dirty="0"/>
                  <a:t> di </a:t>
                </a:r>
                <a:r>
                  <a:rPr lang="en-US" sz="1200" b="1" dirty="0" err="1"/>
                  <a:t>comunicazione</a:t>
                </a:r>
                <a:r>
                  <a:rPr lang="en-US" sz="1200" b="1" dirty="0"/>
                  <a:t> </a:t>
                </a:r>
                <a:r>
                  <a:rPr lang="en-US" sz="1200" b="1" dirty="0" err="1"/>
                  <a:t>tra</a:t>
                </a:r>
                <a:r>
                  <a:rPr lang="en-US" sz="1200" b="1" dirty="0"/>
                  <a:t> </a:t>
                </a:r>
                <a:r>
                  <a:rPr lang="en-US" sz="1200" b="1" dirty="0" err="1"/>
                  <a:t>ogni</a:t>
                </a:r>
                <a:r>
                  <a:rPr lang="en-US" sz="1200" b="1" dirty="0"/>
                  <a:t> </a:t>
                </a:r>
                <a:r>
                  <a:rPr lang="en-US" sz="1200" b="1" dirty="0" err="1"/>
                  <a:t>coppia</a:t>
                </a:r>
                <a:r>
                  <a:rPr lang="en-US" sz="1200" b="1" dirty="0"/>
                  <a:t> di </a:t>
                </a:r>
                <a:r>
                  <a:rPr lang="en-US" sz="1200" b="1" dirty="0" err="1"/>
                  <a:t>nodi</a:t>
                </a:r>
                <a:r>
                  <a:rPr lang="en-US" sz="1200" dirty="0"/>
                  <a:t> </a:t>
                </a:r>
                <a:r>
                  <a:rPr lang="en-US" sz="1200" dirty="0" err="1"/>
                  <a:t>della</a:t>
                </a:r>
                <a:r>
                  <a:rPr lang="en-US" sz="1200" dirty="0"/>
                  <a:t> catena, </a:t>
                </a:r>
                <a:r>
                  <a:rPr lang="en-US" sz="1200" dirty="0" err="1"/>
                  <a:t>più</a:t>
                </a:r>
                <a:r>
                  <a:rPr lang="en-US" sz="1200" dirty="0"/>
                  <a:t> </a:t>
                </a:r>
                <a:r>
                  <a:rPr lang="en-US" sz="1200" dirty="0" err="1"/>
                  <a:t>il</a:t>
                </a:r>
                <a:r>
                  <a:rPr lang="en-US" sz="1200" dirty="0"/>
                  <a:t> </a:t>
                </a:r>
                <a:r>
                  <a:rPr lang="en-US" sz="1200" b="1" dirty="0" err="1"/>
                  <a:t>costo</a:t>
                </a:r>
                <a:r>
                  <a:rPr lang="en-US" sz="1200" b="1" dirty="0"/>
                  <a:t> di </a:t>
                </a:r>
                <a:r>
                  <a:rPr lang="en-US" sz="1200" b="1" dirty="0" err="1"/>
                  <a:t>comunicazione</a:t>
                </a:r>
                <a:r>
                  <a:rPr lang="en-US" sz="1200" b="1" dirty="0"/>
                  <a:t> </a:t>
                </a:r>
                <a:r>
                  <a:rPr lang="en-US" sz="1200" b="1" dirty="0" err="1"/>
                  <a:t>tra</a:t>
                </a:r>
                <a:r>
                  <a:rPr lang="en-US" sz="1200" b="1" dirty="0"/>
                  <a:t> </a:t>
                </a:r>
                <a:r>
                  <a:rPr lang="en-US" sz="1200" b="1" dirty="0" err="1"/>
                  <a:t>l’ultimo</a:t>
                </a:r>
                <a:r>
                  <a:rPr lang="en-US" sz="1200" b="1" dirty="0"/>
                  <a:t> </a:t>
                </a:r>
                <a:r>
                  <a:rPr lang="en-US" sz="1200" b="1" dirty="0" err="1"/>
                  <a:t>nodo</a:t>
                </a:r>
                <a:r>
                  <a:rPr lang="en-US" sz="1200" b="1" dirty="0"/>
                  <a:t> </a:t>
                </a:r>
                <a:r>
                  <a:rPr lang="en-US" sz="1200" b="1" dirty="0" err="1"/>
                  <a:t>della</a:t>
                </a:r>
                <a:r>
                  <a:rPr lang="en-US" sz="1200" b="1" dirty="0"/>
                  <a:t> catena </a:t>
                </a:r>
                <a:r>
                  <a:rPr lang="en-US" sz="1200" b="1" dirty="0" err="1"/>
                  <a:t>ed</a:t>
                </a:r>
                <a:r>
                  <a:rPr lang="en-US" sz="1200" b="1" dirty="0"/>
                  <a:t> </a:t>
                </a:r>
                <a:r>
                  <a:rPr lang="en-US" sz="1200" b="1" dirty="0" err="1"/>
                  <a:t>il</a:t>
                </a:r>
                <a:r>
                  <a:rPr lang="en-US" sz="1200" b="1" dirty="0"/>
                  <a:t> Master </a:t>
                </a:r>
                <a:r>
                  <a:rPr lang="en-US" sz="1200" b="1" dirty="0" err="1"/>
                  <a:t>che</a:t>
                </a:r>
                <a:r>
                  <a:rPr lang="en-US" sz="1200" b="1" dirty="0"/>
                  <a:t> </a:t>
                </a:r>
                <a:r>
                  <a:rPr lang="en-US" sz="1200" b="1" dirty="0" err="1"/>
                  <a:t>si</a:t>
                </a:r>
                <a:r>
                  <a:rPr lang="en-US" sz="1200" b="1" dirty="0"/>
                  <a:t> </a:t>
                </a:r>
                <a:r>
                  <a:rPr lang="en-US" sz="1200" b="1" dirty="0" err="1"/>
                  <a:t>muove</a:t>
                </a:r>
                <a:r>
                  <a:rPr lang="en-US" sz="1200" b="1" dirty="0"/>
                  <a:t> </a:t>
                </a:r>
                <a:r>
                  <a:rPr lang="en-US" sz="1200" b="1" dirty="0" err="1"/>
                  <a:t>autonomamente</a:t>
                </a:r>
                <a:r>
                  <a:rPr lang="en-US" sz="1200" dirty="0"/>
                  <a:t>. Il Surveillance Cost è </a:t>
                </a:r>
                <a:r>
                  <a:rPr lang="en-US" sz="1200" dirty="0" err="1"/>
                  <a:t>ignorato</a:t>
                </a:r>
                <a:r>
                  <a:rPr lang="en-US" sz="1200" dirty="0"/>
                  <a:t>, </a:t>
                </a:r>
                <a:r>
                  <a:rPr lang="en-US" sz="1200" dirty="0" err="1"/>
                  <a:t>assumendo</a:t>
                </a:r>
                <a:r>
                  <a:rPr lang="en-US" sz="1200" dirty="0"/>
                  <a:t> </a:t>
                </a:r>
                <a:r>
                  <a:rPr lang="en-US" sz="1200" dirty="0" err="1"/>
                  <a:t>percezione</a:t>
                </a:r>
                <a:r>
                  <a:rPr lang="en-US" sz="1200" dirty="0"/>
                  <a:t> </a:t>
                </a:r>
                <a:r>
                  <a:rPr lang="en-US" sz="1200" dirty="0" err="1"/>
                  <a:t>perfetta</a:t>
                </a:r>
                <a:r>
                  <a:rPr lang="en-US" sz="1200" dirty="0"/>
                  <a:t> (</a:t>
                </a:r>
                <a:r>
                  <a:rPr lang="en-US" sz="1200" dirty="0" err="1"/>
                  <a:t>riconoscimento</a:t>
                </a:r>
                <a:r>
                  <a:rPr lang="en-US" sz="1200" dirty="0"/>
                  <a:t> di un target </a:t>
                </a:r>
                <a:r>
                  <a:rPr lang="en-US" sz="1200" dirty="0" err="1"/>
                  <a:t>immediato</a:t>
                </a:r>
                <a:r>
                  <a:rPr lang="en-US" sz="1200" dirty="0"/>
                  <a:t> </a:t>
                </a:r>
                <a:r>
                  <a:rPr lang="en-US" sz="1200" dirty="0" err="1"/>
                  <a:t>appena</a:t>
                </a:r>
                <a:r>
                  <a:rPr lang="en-US" sz="1200" dirty="0"/>
                  <a:t> un drone </a:t>
                </a:r>
                <a:r>
                  <a:rPr lang="en-US" sz="1200" dirty="0" err="1"/>
                  <a:t>entra</a:t>
                </a:r>
                <a:r>
                  <a:rPr lang="en-US" sz="1200" dirty="0"/>
                  <a:t> </a:t>
                </a:r>
                <a:r>
                  <a:rPr lang="en-US" sz="1200" dirty="0" err="1"/>
                  <a:t>nel</a:t>
                </a:r>
                <a:r>
                  <a:rPr lang="en-US" sz="1200" dirty="0"/>
                  <a:t> </a:t>
                </a:r>
                <a:r>
                  <a:rPr lang="en-US" sz="1200" dirty="0" err="1"/>
                  <a:t>nodo</a:t>
                </a:r>
                <a:r>
                  <a:rPr lang="en-US" sz="1200" dirty="0"/>
                  <a:t> </a:t>
                </a:r>
                <a:r>
                  <a:rPr lang="en-US" sz="1200" dirty="0" err="1"/>
                  <a:t>che</a:t>
                </a:r>
                <a:r>
                  <a:rPr lang="en-US" sz="1200" dirty="0"/>
                  <a:t> lo </a:t>
                </a:r>
                <a:r>
                  <a:rPr lang="en-US" sz="1200" dirty="0" err="1"/>
                  <a:t>contiene</a:t>
                </a:r>
                <a:r>
                  <a:rPr lang="en-US" sz="1200" dirty="0"/>
                  <a:t>) Per </a:t>
                </a:r>
                <a:r>
                  <a:rPr lang="en-US" sz="1200" b="1" dirty="0" err="1"/>
                  <a:t>modellare</a:t>
                </a:r>
                <a:r>
                  <a:rPr lang="en-US" sz="1200" b="1" dirty="0"/>
                  <a:t> </a:t>
                </a:r>
                <a:r>
                  <a:rPr lang="en-US" sz="1200" b="1" dirty="0" err="1"/>
                  <a:t>il</a:t>
                </a:r>
                <a:r>
                  <a:rPr lang="en-US" sz="1200" b="1" dirty="0"/>
                  <a:t> Communication Cost</a:t>
                </a:r>
                <a:r>
                  <a:rPr lang="en-US" sz="1200" dirty="0"/>
                  <a:t> </a:t>
                </a:r>
                <a:r>
                  <a:rPr lang="en-US" sz="1200" dirty="0" err="1"/>
                  <a:t>si</a:t>
                </a:r>
                <a:r>
                  <a:rPr lang="en-US" sz="1200" dirty="0"/>
                  <a:t> è </a:t>
                </a:r>
                <a:r>
                  <a:rPr lang="en-US" sz="1200" dirty="0" err="1"/>
                  <a:t>scelto</a:t>
                </a:r>
                <a:r>
                  <a:rPr lang="en-US" sz="1200" dirty="0"/>
                  <a:t> di </a:t>
                </a:r>
                <a:r>
                  <a:rPr lang="en-US" sz="1200" dirty="0" err="1"/>
                  <a:t>utilizzare</a:t>
                </a:r>
                <a:r>
                  <a:rPr lang="en-US" sz="1200" dirty="0"/>
                  <a:t> la </a:t>
                </a:r>
                <a:r>
                  <a:rPr lang="en-US" sz="1200" b="1" dirty="0" err="1"/>
                  <a:t>distanza</a:t>
                </a:r>
                <a:r>
                  <a:rPr lang="en-US" sz="1200" b="1" dirty="0"/>
                  <a:t> </a:t>
                </a:r>
                <a:r>
                  <a:rPr lang="en-US" sz="1200" b="1" dirty="0" err="1"/>
                  <a:t>euclidea</a:t>
                </a:r>
                <a:r>
                  <a:rPr lang="en-US" sz="1200" b="1" dirty="0"/>
                  <a:t> </a:t>
                </a:r>
                <a:r>
                  <a:rPr lang="en-US" sz="1200" dirty="0" err="1"/>
                  <a:t>tra</a:t>
                </a:r>
                <a:r>
                  <a:rPr lang="en-US" sz="1200" dirty="0"/>
                  <a:t> le coordinate </a:t>
                </a:r>
                <a:r>
                  <a:rPr lang="en-US" sz="1200" dirty="0" err="1"/>
                  <a:t>dei</a:t>
                </a:r>
                <a:r>
                  <a:rPr lang="en-US" sz="1200" dirty="0"/>
                  <a:t> due </a:t>
                </a:r>
                <a:r>
                  <a:rPr lang="en-US" sz="1200" dirty="0" err="1"/>
                  <a:t>nodi</a:t>
                </a:r>
                <a:r>
                  <a:rPr lang="en-US" sz="1200" dirty="0"/>
                  <a:t> </a:t>
                </a:r>
                <a:r>
                  <a:rPr lang="en-US" sz="1200" dirty="0" err="1"/>
                  <a:t>considerati</a:t>
                </a:r>
                <a:r>
                  <a:rPr lang="en-US" sz="1200" dirty="0"/>
                  <a:t>, </a:t>
                </a:r>
                <a:r>
                  <a:rPr lang="en-US" sz="1200" dirty="0" err="1"/>
                  <a:t>sommandola</a:t>
                </a:r>
                <a:r>
                  <a:rPr lang="en-US" sz="1200" dirty="0"/>
                  <a:t> ad</a:t>
                </a:r>
                <a:r>
                  <a:rPr lang="it-IT" sz="1200" dirty="0"/>
                  <a:t> </a:t>
                </a:r>
                <a:r>
                  <a:rPr lang="it-IT" sz="1200" b="1" i="0">
                    <a:latin typeface="Cambria Math" panose="02040503050406030204" pitchFamily="18" charset="0"/>
                  </a:rPr>
                  <a:t>𝛂</a:t>
                </a:r>
                <a:r>
                  <a:rPr lang="en-US" sz="1200" dirty="0"/>
                  <a:t>, </a:t>
                </a:r>
                <a:r>
                  <a:rPr lang="en-US" sz="1200" dirty="0" err="1"/>
                  <a:t>il</a:t>
                </a:r>
                <a:r>
                  <a:rPr lang="en-US" sz="1200" dirty="0"/>
                  <a:t> </a:t>
                </a:r>
                <a:r>
                  <a:rPr lang="en-US" sz="1200" dirty="0" err="1"/>
                  <a:t>parametro</a:t>
                </a:r>
                <a:r>
                  <a:rPr lang="en-US" sz="1200" dirty="0"/>
                  <a:t> </a:t>
                </a:r>
                <a:r>
                  <a:rPr lang="en-US" sz="1200" dirty="0" err="1"/>
                  <a:t>utilizzato</a:t>
                </a:r>
                <a:r>
                  <a:rPr lang="en-US" sz="1200" dirty="0"/>
                  <a:t> </a:t>
                </a:r>
                <a:r>
                  <a:rPr lang="en-US" sz="1200" dirty="0" err="1"/>
                  <a:t>nell’algoritmo</a:t>
                </a:r>
                <a:r>
                  <a:rPr lang="en-US" sz="1200" dirty="0"/>
                  <a:t> </a:t>
                </a:r>
                <a:r>
                  <a:rPr lang="en-US" sz="1200" i="1" dirty="0"/>
                  <a:t>Dual Ascent </a:t>
                </a:r>
                <a:r>
                  <a:rPr lang="en-US" sz="1200" dirty="0"/>
                  <a:t>per </a:t>
                </a:r>
                <a:r>
                  <a:rPr lang="en-US" sz="1200" dirty="0" err="1"/>
                  <a:t>modificare</a:t>
                </a:r>
                <a:r>
                  <a:rPr lang="en-US" sz="1200" dirty="0"/>
                  <a:t> </a:t>
                </a:r>
                <a:r>
                  <a:rPr lang="en-US" sz="1200" dirty="0" err="1"/>
                  <a:t>il</a:t>
                </a:r>
                <a:r>
                  <a:rPr lang="en-US" sz="1200" dirty="0"/>
                  <a:t> </a:t>
                </a:r>
                <a:r>
                  <a:rPr lang="en-US" sz="1200" dirty="0" err="1"/>
                  <a:t>costo</a:t>
                </a:r>
                <a:r>
                  <a:rPr lang="en-US" sz="1200" dirty="0"/>
                  <a:t>:</a:t>
                </a:r>
              </a:p>
              <a:p>
                <a:pPr marL="0" lvl="0" indent="0">
                  <a:buNone/>
                </a:pPr>
                <a:endParaRPr lang="it-IT" sz="1200" dirty="0"/>
              </a:p>
              <a:p>
                <a:endParaRPr lang="it-IT" dirty="0"/>
              </a:p>
            </p:txBody>
          </p:sp>
        </mc:Fallback>
      </mc:AlternateContent>
    </p:spTree>
    <p:extLst>
      <p:ext uri="{BB962C8B-B14F-4D97-AF65-F5344CB8AC3E}">
        <p14:creationId xmlns:p14="http://schemas.microsoft.com/office/powerpoint/2010/main" val="1366786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lvl="0"/>
                <a:r>
                  <a:rPr lang="it-IT" sz="1200" dirty="0"/>
                  <a:t>Nel passo di calcolo dell’albero MLMC del Dual </a:t>
                </a:r>
                <a:r>
                  <a:rPr lang="it-IT" sz="1200" dirty="0" err="1"/>
                  <a:t>Ascent</a:t>
                </a:r>
                <a:r>
                  <a:rPr lang="it-IT" sz="1200" dirty="0"/>
                  <a:t>, si valuta</a:t>
                </a:r>
                <a:r>
                  <a:rPr lang="it-IT" sz="1200" baseline="0" dirty="0"/>
                  <a:t>no, per ogni nodo a partire da quello sorgente, tutti gli archi che vi si dipanano</a:t>
                </a:r>
                <a:r>
                  <a:rPr lang="it-IT" sz="1200" dirty="0"/>
                  <a:t>; al costo relativo al solo </a:t>
                </a:r>
                <a:r>
                  <a:rPr lang="it-IT" sz="1200" dirty="0" err="1"/>
                  <a:t>relay</a:t>
                </a:r>
                <a:r>
                  <a:rPr lang="it-IT" sz="1200" dirty="0"/>
                  <a:t> </a:t>
                </a:r>
                <a:r>
                  <a:rPr lang="it-IT" sz="1200" dirty="0" err="1"/>
                  <a:t>positioning</a:t>
                </a:r>
                <a:r>
                  <a:rPr lang="it-IT" sz="1200" dirty="0"/>
                  <a:t> (cioè distanza euclidea più parametro </a:t>
                </a:r>
                <a14:m>
                  <m:oMath xmlns:m="http://schemas.openxmlformats.org/officeDocument/2006/math">
                    <m:r>
                      <a:rPr lang="it-IT" sz="1200" b="1" i="1" smtClean="0">
                        <a:latin typeface="Cambria Math" panose="02040503050406030204" pitchFamily="18" charset="0"/>
                      </a:rPr>
                      <m:t>𝜶</m:t>
                    </m:r>
                  </m:oMath>
                </a14:m>
                <a:r>
                  <a:rPr lang="it-IT" sz="1200" dirty="0"/>
                  <a:t> di modifica</a:t>
                </a:r>
                <a:r>
                  <a:rPr lang="it-IT" sz="1200" baseline="0" dirty="0"/>
                  <a:t> del costo di cui ho parlato prima), viene aggiunta una componente relativa al numero di visite del nodo che si sta esaminando, pesata da un parametro </a:t>
                </a:r>
                <a14:m>
                  <m:oMath xmlns:m="http://schemas.openxmlformats.org/officeDocument/2006/math">
                    <m:r>
                      <a:rPr lang="it-IT" sz="1200" b="1" i="1" smtClean="0">
                        <a:latin typeface="Cambria Math" panose="02040503050406030204" pitchFamily="18" charset="0"/>
                        <a:ea typeface="Cambria Math" panose="02040503050406030204" pitchFamily="18" charset="0"/>
                      </a:rPr>
                      <m:t>𝜷</m:t>
                    </m:r>
                    <m:r>
                      <a:rPr lang="it-IT" sz="1200" b="0" i="0" smtClean="0">
                        <a:latin typeface="Cambria Math" panose="02040503050406030204" pitchFamily="18" charset="0"/>
                        <a:ea typeface="Cambria Math" panose="02040503050406030204" pitchFamily="18" charset="0"/>
                      </a:rPr>
                      <m:t>, </m:t>
                    </m:r>
                  </m:oMath>
                </a14:m>
                <a:r>
                  <a:rPr lang="it-IT" sz="1200" dirty="0"/>
                  <a:t>più un’ulteriore componente inversamente proporzionale al numero di nodi raggiungibili da questo nodo</a:t>
                </a:r>
                <a:r>
                  <a:rPr lang="it-IT" sz="1200" baseline="0" dirty="0"/>
                  <a:t> per tenere conto degli ostacoli inseriti nella mappa, modellando</a:t>
                </a:r>
                <a:r>
                  <a:rPr lang="it-IT" sz="1200" dirty="0"/>
                  <a:t> un</a:t>
                </a:r>
                <a:r>
                  <a:rPr lang="it-IT" sz="1200" baseline="0" dirty="0"/>
                  <a:t> minor costo per una maggiore </a:t>
                </a:r>
                <a:r>
                  <a:rPr lang="it-IT" sz="1200" dirty="0"/>
                  <a:t>raggiungibilità di potenziali nodi non visitati</a:t>
                </a:r>
              </a:p>
              <a:p>
                <a:pPr lvl="0"/>
                <a:endParaRPr lang="it-IT" sz="1200" dirty="0"/>
              </a:p>
              <a:p>
                <a:pPr lvl="0"/>
                <a:r>
                  <a:rPr lang="it-IT" sz="1200" dirty="0"/>
                  <a:t>Il costo fino ad ora tiene conto soltanto della componente relativa al </a:t>
                </a:r>
                <a:r>
                  <a:rPr lang="it-IT" sz="1200" dirty="0" err="1"/>
                  <a:t>Relay</a:t>
                </a:r>
                <a:r>
                  <a:rPr lang="it-IT" sz="1200" dirty="0"/>
                  <a:t> </a:t>
                </a:r>
                <a:r>
                  <a:rPr lang="it-IT" sz="1200" dirty="0" err="1"/>
                  <a:t>Positioning</a:t>
                </a:r>
                <a:r>
                  <a:rPr lang="it-IT" sz="1200" dirty="0"/>
                  <a:t>. Si aggiunge una </a:t>
                </a:r>
                <a:r>
                  <a:rPr lang="it-IT" sz="1200" b="1" dirty="0"/>
                  <a:t>componente di </a:t>
                </a:r>
                <a:r>
                  <a:rPr lang="it-IT" sz="1200" b="1" dirty="0" err="1"/>
                  <a:t>Coverage</a:t>
                </a:r>
                <a:r>
                  <a:rPr lang="it-IT" sz="1200" b="1" dirty="0"/>
                  <a:t>, pesata da un parametro </a:t>
                </a:r>
                <a14:m>
                  <m:oMath xmlns:m="http://schemas.openxmlformats.org/officeDocument/2006/math">
                    <m:r>
                      <a:rPr lang="it-IT" sz="1200" b="1" i="1" smtClean="0">
                        <a:latin typeface="Cambria Math" panose="02040503050406030204" pitchFamily="18" charset="0"/>
                        <a:ea typeface="Cambria Math" panose="02040503050406030204" pitchFamily="18" charset="0"/>
                      </a:rPr>
                      <m:t>𝜷</m:t>
                    </m:r>
                  </m:oMath>
                </a14:m>
                <a:r>
                  <a:rPr lang="it-IT" sz="1200" dirty="0"/>
                  <a:t>:</a:t>
                </a:r>
              </a:p>
              <a:p>
                <a:endParaRPr lang="it-IT" sz="1200" dirty="0"/>
              </a:p>
              <a:p>
                <a:r>
                  <a:rPr lang="it-IT" sz="1200" dirty="0"/>
                  <a:t>Più il nodo che si sta esaminando è stato visitato, più costerà sceglierlo durante il passo di costruzione dell’albero MLMC. Il numero delle visite del nodo viene aggiornato una volta che questo viene effettivamente visitato, seguendo la strategia </a:t>
                </a:r>
                <a:r>
                  <a:rPr lang="it-IT" sz="1200" b="1" dirty="0" err="1"/>
                  <a:t>Node</a:t>
                </a:r>
                <a:r>
                  <a:rPr lang="it-IT" sz="1200" b="1" dirty="0"/>
                  <a:t> </a:t>
                </a:r>
                <a:r>
                  <a:rPr lang="it-IT" sz="1200" b="1" dirty="0" err="1"/>
                  <a:t>Count</a:t>
                </a:r>
                <a:endParaRPr lang="it-IT" sz="1200" b="1" dirty="0"/>
              </a:p>
              <a:p>
                <a:r>
                  <a:rPr lang="it-IT" sz="1200" dirty="0"/>
                  <a:t>Per esprimere la raggiungibilità di un nodo inoltre, si tiene conto degli ostacoli (che rendono irraggiungibile un nodo) aggiungendo </a:t>
                </a:r>
                <a:r>
                  <a:rPr lang="it-IT" sz="1200" b="1" dirty="0"/>
                  <a:t>una componente inversamente proporzionale al numero di nodi raggiungibili da quello considerato</a:t>
                </a:r>
                <a:r>
                  <a:rPr lang="it-IT" sz="1200" dirty="0"/>
                  <a:t>: più il nodo considerato sarà «promettente» per raggiungerne di non ancora visitati, meno sarà costoso</a:t>
                </a:r>
              </a:p>
              <a:p>
                <a:endParaRPr lang="it-IT" dirty="0"/>
              </a:p>
            </p:txBody>
          </p:sp>
        </mc:Choice>
        <mc:Fallback xmlns="">
          <p:sp>
            <p:nvSpPr>
              <p:cNvPr id="3" name="Segnaposto note 2"/>
              <p:cNvSpPr>
                <a:spLocks noGrp="1"/>
              </p:cNvSpPr>
              <p:nvPr>
                <p:ph type="body" idx="1"/>
              </p:nvPr>
            </p:nvSpPr>
            <p:spPr/>
            <p:txBody>
              <a:bodyPr/>
              <a:lstStyle/>
              <a:p>
                <a:pPr lvl="0"/>
                <a:r>
                  <a:rPr lang="it-IT" sz="1200" dirty="0"/>
                  <a:t>Il costo fino ad ora tiene conto soltanto della componente relativa al </a:t>
                </a:r>
                <a:r>
                  <a:rPr lang="it-IT" sz="1200" dirty="0" err="1"/>
                  <a:t>Relay</a:t>
                </a:r>
                <a:r>
                  <a:rPr lang="it-IT" sz="1200" dirty="0"/>
                  <a:t> </a:t>
                </a:r>
                <a:r>
                  <a:rPr lang="it-IT" sz="1200" dirty="0" err="1"/>
                  <a:t>Positioning</a:t>
                </a:r>
                <a:r>
                  <a:rPr lang="it-IT" sz="1200" dirty="0"/>
                  <a:t>. Si aggiunge una </a:t>
                </a:r>
                <a:r>
                  <a:rPr lang="it-IT" sz="1200" b="1" dirty="0"/>
                  <a:t>componente di </a:t>
                </a:r>
                <a:r>
                  <a:rPr lang="it-IT" sz="1200" b="1" dirty="0" err="1"/>
                  <a:t>Coverage</a:t>
                </a:r>
                <a:r>
                  <a:rPr lang="it-IT" sz="1200" b="1" dirty="0"/>
                  <a:t>, pesata da un parametro </a:t>
                </a:r>
                <a:r>
                  <a:rPr lang="it-IT" sz="1200" b="1" i="0">
                    <a:latin typeface="Cambria Math" panose="02040503050406030204" pitchFamily="18" charset="0"/>
                    <a:ea typeface="Cambria Math" panose="02040503050406030204" pitchFamily="18" charset="0"/>
                  </a:rPr>
                  <a:t>𝜷</a:t>
                </a:r>
                <a:r>
                  <a:rPr lang="it-IT" sz="1200" dirty="0"/>
                  <a:t>:</a:t>
                </a:r>
              </a:p>
              <a:p>
                <a:endParaRPr lang="it-IT" sz="1200" dirty="0"/>
              </a:p>
              <a:p>
                <a:r>
                  <a:rPr lang="it-IT" sz="1200" dirty="0"/>
                  <a:t>Più il nodo che si sta esaminando è stato visitato, più costerà sceglierlo durante il passo di costruzione dell’albero MLMC. Il numero delle visite del nodo viene aggiornato una volta che questo viene effettivamente visitato, seguendo la strategia </a:t>
                </a:r>
                <a:r>
                  <a:rPr lang="it-IT" sz="1200" b="1" dirty="0" err="1"/>
                  <a:t>Node</a:t>
                </a:r>
                <a:r>
                  <a:rPr lang="it-IT" sz="1200" b="1" dirty="0"/>
                  <a:t> </a:t>
                </a:r>
                <a:r>
                  <a:rPr lang="it-IT" sz="1200" b="1" dirty="0" err="1"/>
                  <a:t>Count</a:t>
                </a:r>
                <a:endParaRPr lang="it-IT" sz="1200" b="1" dirty="0"/>
              </a:p>
              <a:p>
                <a:r>
                  <a:rPr lang="it-IT" sz="1200" dirty="0"/>
                  <a:t>Per esprimere la raggiungibilità di un nodo inoltre, si tiene conto degli ostacoli (che rendono irraggiungibile un nodo) aggiungendo </a:t>
                </a:r>
                <a:r>
                  <a:rPr lang="it-IT" sz="1200" b="1" dirty="0"/>
                  <a:t>una componente inversamente proporzionale al numero di nodi raggiungibili da quello considerato</a:t>
                </a:r>
                <a:r>
                  <a:rPr lang="it-IT" sz="1200" dirty="0"/>
                  <a:t>: più il nodo considerato sarà «promettente» per raggiungerne di non ancora visitati, meno sarà costoso</a:t>
                </a:r>
              </a:p>
              <a:p>
                <a:endParaRPr lang="it-IT" dirty="0"/>
              </a:p>
            </p:txBody>
          </p:sp>
        </mc:Fallback>
      </mc:AlternateContent>
    </p:spTree>
    <p:extLst>
      <p:ext uri="{BB962C8B-B14F-4D97-AF65-F5344CB8AC3E}">
        <p14:creationId xmlns:p14="http://schemas.microsoft.com/office/powerpoint/2010/main" val="2043394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pPr lvl="0"/>
            <a:r>
              <a:rPr lang="it-IT" sz="2200" b="1" dirty="0"/>
              <a:t>Come si muove il Master? </a:t>
            </a:r>
          </a:p>
          <a:p>
            <a:pPr lvl="1"/>
            <a:r>
              <a:rPr lang="it-IT" dirty="0"/>
              <a:t>Il Master si sposta seguendo la strategia </a:t>
            </a:r>
            <a:r>
              <a:rPr lang="it-IT" b="1" dirty="0" err="1"/>
              <a:t>Node</a:t>
            </a:r>
            <a:r>
              <a:rPr lang="it-IT" b="1" dirty="0"/>
              <a:t> </a:t>
            </a:r>
            <a:r>
              <a:rPr lang="it-IT" b="1" dirty="0" err="1"/>
              <a:t>Count</a:t>
            </a:r>
            <a:r>
              <a:rPr lang="it-IT" b="1" dirty="0"/>
              <a:t> pura</a:t>
            </a:r>
            <a:r>
              <a:rPr lang="it-IT" dirty="0"/>
              <a:t>: ad ogni iterazione, si sposta nel nodo adiacente a quello corrente con il minor numero di visite</a:t>
            </a:r>
          </a:p>
          <a:p>
            <a:pPr lvl="1"/>
            <a:r>
              <a:rPr lang="it-IT" dirty="0"/>
              <a:t>Gli Slave (i droni restanti) si spostano di conseguenza: quando il Master determina la nuova posizione, </a:t>
            </a:r>
            <a:r>
              <a:rPr lang="it-IT" b="1" dirty="0"/>
              <a:t>viene calcolata una nuova </a:t>
            </a:r>
            <a:r>
              <a:rPr lang="it-IT" b="1" dirty="0" err="1"/>
              <a:t>relay</a:t>
            </a:r>
            <a:r>
              <a:rPr lang="it-IT" b="1" dirty="0"/>
              <a:t> </a:t>
            </a:r>
            <a:r>
              <a:rPr lang="it-IT" b="1" dirty="0" err="1"/>
              <a:t>chain</a:t>
            </a:r>
            <a:r>
              <a:rPr lang="it-IT" dirty="0"/>
              <a:t> </a:t>
            </a:r>
            <a:r>
              <a:rPr lang="it-IT" b="1" dirty="0"/>
              <a:t>utilizzando come target del </a:t>
            </a:r>
            <a:r>
              <a:rPr lang="it-IT" b="1" dirty="0" err="1"/>
              <a:t>Relay</a:t>
            </a:r>
            <a:r>
              <a:rPr lang="it-IT" b="1" dirty="0"/>
              <a:t> </a:t>
            </a:r>
            <a:r>
              <a:rPr lang="it-IT" b="1" dirty="0" err="1"/>
              <a:t>Positioning</a:t>
            </a:r>
            <a:r>
              <a:rPr lang="it-IT" b="1" dirty="0"/>
              <a:t> la nuova posizione del Master</a:t>
            </a:r>
          </a:p>
          <a:p>
            <a:pPr lvl="1"/>
            <a:r>
              <a:rPr lang="it-IT" dirty="0"/>
              <a:t>Il </a:t>
            </a:r>
            <a:r>
              <a:rPr lang="it-IT" b="1" dirty="0"/>
              <a:t>costo della catena </a:t>
            </a:r>
            <a:r>
              <a:rPr lang="it-IT" dirty="0"/>
              <a:t>sarà determinato contando comunque tutti gli elementi di essa, dato che in questo caso il target non è esterno alla catena ma è il Master stesso</a:t>
            </a:r>
          </a:p>
          <a:p>
            <a:endParaRPr lang="it-IT" dirty="0"/>
          </a:p>
        </p:txBody>
      </p:sp>
    </p:spTree>
    <p:extLst>
      <p:ext uri="{BB962C8B-B14F-4D97-AF65-F5344CB8AC3E}">
        <p14:creationId xmlns:p14="http://schemas.microsoft.com/office/powerpoint/2010/main" val="3499849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r>
              <a:rPr lang="en-US" dirty="0"/>
              <a:t>Il </a:t>
            </a:r>
            <a:r>
              <a:rPr lang="en-US" dirty="0" err="1"/>
              <a:t>sistema</a:t>
            </a:r>
            <a:r>
              <a:rPr lang="en-US" dirty="0"/>
              <a:t> </a:t>
            </a:r>
            <a:r>
              <a:rPr lang="en-US" dirty="0" err="1"/>
              <a:t>descritto</a:t>
            </a:r>
            <a:r>
              <a:rPr lang="en-US" dirty="0"/>
              <a:t> è </a:t>
            </a:r>
            <a:r>
              <a:rPr lang="en-US" dirty="0" err="1"/>
              <a:t>stato</a:t>
            </a:r>
            <a:r>
              <a:rPr lang="en-US" dirty="0"/>
              <a:t> </a:t>
            </a:r>
            <a:r>
              <a:rPr lang="en-US" dirty="0" err="1"/>
              <a:t>implementato</a:t>
            </a:r>
            <a:r>
              <a:rPr lang="en-US" dirty="0"/>
              <a:t> in C++ </a:t>
            </a:r>
          </a:p>
          <a:p>
            <a:r>
              <a:rPr lang="en-US" dirty="0" err="1"/>
              <a:t>Basato</a:t>
            </a:r>
            <a:r>
              <a:rPr lang="en-US" dirty="0"/>
              <a:t> </a:t>
            </a:r>
            <a:r>
              <a:rPr lang="en-US" dirty="0" err="1"/>
              <a:t>su</a:t>
            </a:r>
            <a:r>
              <a:rPr lang="en-US" dirty="0"/>
              <a:t> </a:t>
            </a:r>
            <a:r>
              <a:rPr lang="en-US" b="1" dirty="0"/>
              <a:t>ROS: Robotic Operating System </a:t>
            </a:r>
            <a:r>
              <a:rPr lang="en-US" dirty="0"/>
              <a:t> </a:t>
            </a:r>
            <a:r>
              <a:rPr lang="en-US" baseline="30000" dirty="0">
                <a:hlinkClick r:id="" action="ppaction://noaction"/>
              </a:rPr>
              <a:t>[4]</a:t>
            </a:r>
            <a:r>
              <a:rPr lang="en-US" dirty="0"/>
              <a:t>: </a:t>
            </a:r>
            <a:r>
              <a:rPr lang="en-US" dirty="0" err="1"/>
              <a:t>collezione</a:t>
            </a:r>
            <a:r>
              <a:rPr lang="en-US" dirty="0"/>
              <a:t> di </a:t>
            </a:r>
            <a:r>
              <a:rPr lang="en-US" dirty="0" err="1"/>
              <a:t>librerie</a:t>
            </a:r>
            <a:r>
              <a:rPr lang="en-US" dirty="0"/>
              <a:t> </a:t>
            </a:r>
            <a:r>
              <a:rPr lang="en-US" dirty="0" err="1"/>
              <a:t>che</a:t>
            </a:r>
            <a:r>
              <a:rPr lang="en-US" dirty="0"/>
              <a:t> </a:t>
            </a:r>
            <a:r>
              <a:rPr lang="en-US" dirty="0" err="1"/>
              <a:t>permettono</a:t>
            </a:r>
            <a:r>
              <a:rPr lang="en-US" dirty="0"/>
              <a:t> in </a:t>
            </a:r>
            <a:r>
              <a:rPr lang="en-US" dirty="0" err="1"/>
              <a:t>modo</a:t>
            </a:r>
            <a:r>
              <a:rPr lang="en-US" dirty="0"/>
              <a:t> </a:t>
            </a:r>
            <a:r>
              <a:rPr lang="en-US" dirty="0" err="1"/>
              <a:t>semplice</a:t>
            </a:r>
            <a:r>
              <a:rPr lang="en-US" dirty="0"/>
              <a:t> di </a:t>
            </a:r>
            <a:r>
              <a:rPr lang="en-US" dirty="0" err="1"/>
              <a:t>sviluppare</a:t>
            </a:r>
            <a:r>
              <a:rPr lang="en-US" dirty="0"/>
              <a:t> </a:t>
            </a:r>
            <a:r>
              <a:rPr lang="en-US" dirty="0" err="1"/>
              <a:t>applicazioni</a:t>
            </a:r>
            <a:r>
              <a:rPr lang="en-US" dirty="0"/>
              <a:t> per la </a:t>
            </a:r>
            <a:r>
              <a:rPr lang="en-US" dirty="0" err="1"/>
              <a:t>robotica</a:t>
            </a:r>
            <a:r>
              <a:rPr lang="en-US" dirty="0"/>
              <a:t>, per </a:t>
            </a:r>
            <a:r>
              <a:rPr lang="en-US" dirty="0" err="1"/>
              <a:t>esempio</a:t>
            </a:r>
            <a:r>
              <a:rPr lang="en-US" dirty="0"/>
              <a:t> </a:t>
            </a:r>
            <a:r>
              <a:rPr lang="en-US" dirty="0" err="1"/>
              <a:t>gestendo</a:t>
            </a:r>
            <a:r>
              <a:rPr lang="en-US" dirty="0"/>
              <a:t> la </a:t>
            </a:r>
            <a:r>
              <a:rPr lang="en-US" dirty="0" err="1"/>
              <a:t>comunicazione</a:t>
            </a:r>
            <a:r>
              <a:rPr lang="en-US" dirty="0"/>
              <a:t> </a:t>
            </a:r>
            <a:r>
              <a:rPr lang="en-US" dirty="0" err="1"/>
              <a:t>tra</a:t>
            </a:r>
            <a:r>
              <a:rPr lang="en-US" dirty="0"/>
              <a:t> “ROS Nodes”</a:t>
            </a:r>
            <a:endParaRPr lang="en-US" baseline="30000" dirty="0"/>
          </a:p>
          <a:p>
            <a:r>
              <a:rPr lang="en-US" dirty="0"/>
              <a:t>Tools per la </a:t>
            </a:r>
            <a:r>
              <a:rPr lang="en-US" dirty="0" err="1"/>
              <a:t>simulazione</a:t>
            </a:r>
            <a:r>
              <a:rPr lang="en-US" dirty="0"/>
              <a:t>:</a:t>
            </a:r>
          </a:p>
          <a:p>
            <a:pPr lvl="1"/>
            <a:r>
              <a:rPr lang="en-US" sz="1800" b="1" dirty="0" err="1"/>
              <a:t>GazeboSim</a:t>
            </a:r>
            <a:r>
              <a:rPr lang="en-US" sz="1800" baseline="30000" dirty="0">
                <a:hlinkClick r:id="" action="ppaction://noaction"/>
              </a:rPr>
              <a:t>[5]</a:t>
            </a:r>
            <a:r>
              <a:rPr lang="en-US" sz="1800" dirty="0"/>
              <a:t>: </a:t>
            </a:r>
            <a:r>
              <a:rPr lang="en-US" sz="1800" dirty="0" err="1"/>
              <a:t>simulatore</a:t>
            </a:r>
            <a:r>
              <a:rPr lang="en-US" sz="1800" dirty="0"/>
              <a:t> 3D </a:t>
            </a:r>
            <a:r>
              <a:rPr lang="en-US" sz="1800" dirty="0" err="1"/>
              <a:t>completamente</a:t>
            </a:r>
            <a:r>
              <a:rPr lang="en-US" sz="1800" dirty="0"/>
              <a:t> </a:t>
            </a:r>
            <a:r>
              <a:rPr lang="en-US" sz="1800" dirty="0" err="1"/>
              <a:t>interfacciato</a:t>
            </a:r>
            <a:r>
              <a:rPr lang="en-US" sz="1800" dirty="0"/>
              <a:t> con ROS</a:t>
            </a:r>
          </a:p>
          <a:p>
            <a:pPr lvl="1"/>
            <a:r>
              <a:rPr lang="en-US" sz="1800" b="1" u="sng" dirty="0"/>
              <a:t>PX4 SITL</a:t>
            </a:r>
            <a:r>
              <a:rPr lang="en-US" sz="1800" baseline="30000" dirty="0">
                <a:hlinkClick r:id="" action="ppaction://noaction"/>
              </a:rPr>
              <a:t>[6]</a:t>
            </a:r>
            <a:r>
              <a:rPr lang="en-US" sz="1800" dirty="0"/>
              <a:t>: SITL </a:t>
            </a:r>
            <a:r>
              <a:rPr lang="en-US" sz="1800" dirty="0" err="1"/>
              <a:t>significa</a:t>
            </a:r>
            <a:r>
              <a:rPr lang="en-US" sz="1800" dirty="0"/>
              <a:t> “Software in the Loop”. Si </a:t>
            </a:r>
            <a:r>
              <a:rPr lang="en-US" sz="1800" dirty="0" err="1"/>
              <a:t>tratta</a:t>
            </a:r>
            <a:r>
              <a:rPr lang="en-US" sz="1800" dirty="0"/>
              <a:t> </a:t>
            </a:r>
            <a:r>
              <a:rPr lang="en-US" sz="1800" dirty="0" err="1"/>
              <a:t>della</a:t>
            </a:r>
            <a:r>
              <a:rPr lang="en-US" sz="1800" dirty="0"/>
              <a:t> </a:t>
            </a:r>
            <a:r>
              <a:rPr lang="en-US" sz="1800" dirty="0" err="1"/>
              <a:t>completa</a:t>
            </a:r>
            <a:r>
              <a:rPr lang="en-US" sz="1800" dirty="0"/>
              <a:t> </a:t>
            </a:r>
            <a:r>
              <a:rPr lang="en-US" sz="1800" b="1" dirty="0" err="1"/>
              <a:t>emulazione</a:t>
            </a:r>
            <a:r>
              <a:rPr lang="en-US" sz="1800" b="1" dirty="0"/>
              <a:t> del Firmware PX4 </a:t>
            </a:r>
            <a:r>
              <a:rPr lang="en-US" sz="1800" dirty="0"/>
              <a:t>(firmware </a:t>
            </a:r>
            <a:r>
              <a:rPr lang="en-US" sz="1800" dirty="0" err="1"/>
              <a:t>utilizzato</a:t>
            </a:r>
            <a:r>
              <a:rPr lang="en-US" sz="1800" dirty="0"/>
              <a:t> </a:t>
            </a:r>
            <a:r>
              <a:rPr lang="en-US" sz="1800" dirty="0" err="1"/>
              <a:t>su</a:t>
            </a:r>
            <a:r>
              <a:rPr lang="en-US" sz="1800" dirty="0"/>
              <a:t> </a:t>
            </a:r>
            <a:r>
              <a:rPr lang="en-US" sz="1800" dirty="0" err="1"/>
              <a:t>moltissime</a:t>
            </a:r>
            <a:r>
              <a:rPr lang="en-US" sz="1800" dirty="0"/>
              <a:t> Flight Control Unit, </a:t>
            </a:r>
            <a:r>
              <a:rPr lang="en-US" sz="1800" dirty="0" err="1"/>
              <a:t>tra</a:t>
            </a:r>
            <a:r>
              <a:rPr lang="en-US" sz="1800" dirty="0"/>
              <a:t> cui </a:t>
            </a:r>
            <a:r>
              <a:rPr lang="en-US" sz="1800" dirty="0" err="1"/>
              <a:t>quella</a:t>
            </a:r>
            <a:r>
              <a:rPr lang="en-US" sz="1800" dirty="0"/>
              <a:t> del </a:t>
            </a:r>
            <a:r>
              <a:rPr lang="en-US" sz="1800" dirty="0" err="1"/>
              <a:t>modello</a:t>
            </a:r>
            <a:r>
              <a:rPr lang="en-US" sz="1800" dirty="0"/>
              <a:t> IRIS) </a:t>
            </a:r>
            <a:r>
              <a:rPr lang="en-US" sz="1800" dirty="0" err="1"/>
              <a:t>su</a:t>
            </a:r>
            <a:r>
              <a:rPr lang="en-US" sz="1800" dirty="0"/>
              <a:t> PC: </a:t>
            </a:r>
            <a:r>
              <a:rPr lang="en-US" sz="1800" dirty="0" err="1"/>
              <a:t>ciò</a:t>
            </a:r>
            <a:r>
              <a:rPr lang="en-US" sz="1800" dirty="0"/>
              <a:t> </a:t>
            </a:r>
            <a:r>
              <a:rPr lang="en-US" sz="1800" dirty="0" err="1"/>
              <a:t>permette</a:t>
            </a:r>
            <a:r>
              <a:rPr lang="en-US" sz="1800" dirty="0"/>
              <a:t> di </a:t>
            </a:r>
            <a:r>
              <a:rPr lang="en-US" sz="1800" dirty="0" err="1"/>
              <a:t>osservare</a:t>
            </a:r>
            <a:r>
              <a:rPr lang="en-US" sz="1800" dirty="0"/>
              <a:t> in un </a:t>
            </a:r>
            <a:r>
              <a:rPr lang="en-US" sz="1800" dirty="0" err="1"/>
              <a:t>ambiente</a:t>
            </a:r>
            <a:r>
              <a:rPr lang="en-US" sz="1800" dirty="0"/>
              <a:t> </a:t>
            </a:r>
            <a:r>
              <a:rPr lang="en-US" sz="1800" dirty="0" err="1"/>
              <a:t>simulato</a:t>
            </a:r>
            <a:r>
              <a:rPr lang="en-US" sz="1800" dirty="0"/>
              <a:t> </a:t>
            </a:r>
            <a:r>
              <a:rPr lang="en-US" sz="1800" dirty="0" err="1"/>
              <a:t>il</a:t>
            </a:r>
            <a:r>
              <a:rPr lang="en-US" sz="1800" dirty="0"/>
              <a:t> </a:t>
            </a:r>
            <a:r>
              <a:rPr lang="en-US" sz="1800" dirty="0" err="1"/>
              <a:t>comportamento</a:t>
            </a:r>
            <a:r>
              <a:rPr lang="en-US" sz="1800" dirty="0"/>
              <a:t> </a:t>
            </a:r>
            <a:r>
              <a:rPr lang="en-US" sz="1800" dirty="0" err="1"/>
              <a:t>che</a:t>
            </a:r>
            <a:r>
              <a:rPr lang="en-US" sz="1800" dirty="0"/>
              <a:t> </a:t>
            </a:r>
            <a:r>
              <a:rPr lang="en-US" sz="1800" dirty="0" err="1"/>
              <a:t>il</a:t>
            </a:r>
            <a:r>
              <a:rPr lang="en-US" sz="1800" dirty="0"/>
              <a:t> firmware del drone </a:t>
            </a:r>
            <a:r>
              <a:rPr lang="en-US" sz="1800" dirty="0" err="1"/>
              <a:t>avrebbe</a:t>
            </a:r>
            <a:r>
              <a:rPr lang="en-US" sz="1800" dirty="0"/>
              <a:t> </a:t>
            </a:r>
            <a:r>
              <a:rPr lang="en-US" sz="1800" dirty="0" err="1"/>
              <a:t>nel</a:t>
            </a:r>
            <a:r>
              <a:rPr lang="en-US" sz="1800" dirty="0"/>
              <a:t> </a:t>
            </a:r>
            <a:r>
              <a:rPr lang="en-US" sz="1800" dirty="0" err="1"/>
              <a:t>mondo</a:t>
            </a:r>
            <a:r>
              <a:rPr lang="en-US" sz="1800" dirty="0"/>
              <a:t> </a:t>
            </a:r>
            <a:r>
              <a:rPr lang="en-US" sz="1800" dirty="0" err="1"/>
              <a:t>reale</a:t>
            </a:r>
            <a:r>
              <a:rPr lang="en-US" sz="1800" dirty="0"/>
              <a:t>, </a:t>
            </a:r>
            <a:r>
              <a:rPr lang="en-US" sz="1800" dirty="0" err="1"/>
              <a:t>dati</a:t>
            </a:r>
            <a:r>
              <a:rPr lang="en-US" sz="1800" dirty="0"/>
              <a:t> </a:t>
            </a:r>
            <a:r>
              <a:rPr lang="en-US" sz="1800" dirty="0" err="1"/>
              <a:t>determinati</a:t>
            </a:r>
            <a:r>
              <a:rPr lang="en-US" sz="1800" dirty="0"/>
              <a:t> input</a:t>
            </a:r>
          </a:p>
          <a:p>
            <a:endParaRPr lang="it-IT" dirty="0"/>
          </a:p>
        </p:txBody>
      </p:sp>
    </p:spTree>
    <p:extLst>
      <p:ext uri="{BB962C8B-B14F-4D97-AF65-F5344CB8AC3E}">
        <p14:creationId xmlns:p14="http://schemas.microsoft.com/office/powerpoint/2010/main" val="1114493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r>
                  <a:rPr lang="it-IT" dirty="0"/>
                  <a:t>Al variare del parametro </a:t>
                </a:r>
                <a14:m>
                  <m:oMath xmlns:m="http://schemas.openxmlformats.org/officeDocument/2006/math">
                    <m:r>
                      <a:rPr lang="it-IT" b="0" i="1" smtClean="0">
                        <a:latin typeface="Cambria Math" panose="02040503050406030204" pitchFamily="18" charset="0"/>
                      </a:rPr>
                      <m:t>𝛽</m:t>
                    </m:r>
                  </m:oMath>
                </a14:m>
                <a:r>
                  <a:rPr lang="it-IT" dirty="0"/>
                  <a:t>, sono state effettuate le seguenti misure:</a:t>
                </a:r>
              </a:p>
              <a:p>
                <a:pPr lvl="1"/>
                <a:r>
                  <a:rPr lang="it-IT" b="1" dirty="0"/>
                  <a:t>Efficienza della </a:t>
                </a:r>
                <a:r>
                  <a:rPr lang="it-IT" b="1" dirty="0" err="1"/>
                  <a:t>Coverage</a:t>
                </a:r>
                <a:r>
                  <a:rPr lang="it-IT" dirty="0"/>
                  <a:t>: dato un numero minimo di visite richieste per nodo, si misura quanto la media si avvicini a questo valore, la varianza e quante iterazioni richiede il raggiungimento del numero minimo di visite</a:t>
                </a:r>
              </a:p>
              <a:p>
                <a:pPr lvl="1"/>
                <a:r>
                  <a:rPr lang="it-IT" b="1" dirty="0"/>
                  <a:t>Efficienza del </a:t>
                </a:r>
                <a:r>
                  <a:rPr lang="it-IT" b="1" dirty="0" err="1"/>
                  <a:t>Relay</a:t>
                </a:r>
                <a:r>
                  <a:rPr lang="it-IT" b="1" dirty="0"/>
                  <a:t> </a:t>
                </a:r>
                <a:r>
                  <a:rPr lang="it-IT" b="1" dirty="0" err="1"/>
                  <a:t>Positioning</a:t>
                </a:r>
                <a:r>
                  <a:rPr lang="it-IT" dirty="0"/>
                  <a:t>: valore medio e varianza della componente del costo dovuta esclusivamente alla comunicazione</a:t>
                </a:r>
              </a:p>
              <a:p>
                <a:pPr lvl="1"/>
                <a:r>
                  <a:rPr lang="it-IT" b="1" dirty="0"/>
                  <a:t>Tempi di computazione</a:t>
                </a:r>
                <a:r>
                  <a:rPr lang="it-IT" dirty="0"/>
                  <a:t>: media e varianza dei tempi di esecuzione per singola iterazione del loop, somma dei tempi alla fine dell’esecuzione dell’algoritmo</a:t>
                </a:r>
              </a:p>
              <a:p>
                <a:r>
                  <a:rPr lang="it-IT" dirty="0"/>
                  <a:t>Tutti gli esperimenti qui mostrati fanno riferimento ad una sola visita per nodo richiesta</a:t>
                </a:r>
              </a:p>
              <a:p>
                <a:endParaRPr lang="it-IT" dirty="0"/>
              </a:p>
            </p:txBody>
          </p:sp>
        </mc:Choice>
        <mc:Fallback xmlns="">
          <p:sp>
            <p:nvSpPr>
              <p:cNvPr id="3" name="Segnaposto note 2"/>
              <p:cNvSpPr>
                <a:spLocks noGrp="1"/>
              </p:cNvSpPr>
              <p:nvPr>
                <p:ph type="body" idx="1"/>
              </p:nvPr>
            </p:nvSpPr>
            <p:spPr/>
            <p:txBody>
              <a:bodyPr/>
              <a:lstStyle/>
              <a:p>
                <a:r>
                  <a:rPr lang="it-IT" dirty="0"/>
                  <a:t>Al variare del parametro </a:t>
                </a:r>
                <a:r>
                  <a:rPr lang="it-IT" b="0" i="0">
                    <a:latin typeface="Cambria Math" panose="02040503050406030204" pitchFamily="18" charset="0"/>
                  </a:rPr>
                  <a:t>𝛽</a:t>
                </a:r>
                <a:r>
                  <a:rPr lang="it-IT" dirty="0"/>
                  <a:t>, sono state effettuate le seguenti misure:</a:t>
                </a:r>
              </a:p>
              <a:p>
                <a:pPr lvl="1"/>
                <a:r>
                  <a:rPr lang="it-IT" b="1" dirty="0"/>
                  <a:t>Efficienza della </a:t>
                </a:r>
                <a:r>
                  <a:rPr lang="it-IT" b="1" dirty="0" err="1"/>
                  <a:t>Coverage</a:t>
                </a:r>
                <a:r>
                  <a:rPr lang="it-IT" dirty="0"/>
                  <a:t>: dato un numero minimo di visite richieste per nodo, si misura quanto la media si avvicini a questo valore, la varianza e quante iterazioni richiede il raggiungimento del numero minimo di visite</a:t>
                </a:r>
              </a:p>
              <a:p>
                <a:pPr lvl="1"/>
                <a:r>
                  <a:rPr lang="it-IT" b="1" dirty="0"/>
                  <a:t>Efficienza del </a:t>
                </a:r>
                <a:r>
                  <a:rPr lang="it-IT" b="1" dirty="0" err="1"/>
                  <a:t>Relay</a:t>
                </a:r>
                <a:r>
                  <a:rPr lang="it-IT" b="1" dirty="0"/>
                  <a:t> </a:t>
                </a:r>
                <a:r>
                  <a:rPr lang="it-IT" b="1" dirty="0" err="1"/>
                  <a:t>Positioning</a:t>
                </a:r>
                <a:r>
                  <a:rPr lang="it-IT" dirty="0"/>
                  <a:t>: valore medio e varianza della componente del costo dovuta esclusivamente alla comunicazione</a:t>
                </a:r>
              </a:p>
              <a:p>
                <a:pPr lvl="1"/>
                <a:r>
                  <a:rPr lang="it-IT" b="1" dirty="0"/>
                  <a:t>Tempi di computazione</a:t>
                </a:r>
                <a:r>
                  <a:rPr lang="it-IT" dirty="0"/>
                  <a:t>: media e varianza dei tempi di esecuzione per singola iterazione del loop, somma dei tempi alla fine dell’esecuzione dell’algoritmo</a:t>
                </a:r>
              </a:p>
              <a:p>
                <a:r>
                  <a:rPr lang="it-IT" dirty="0"/>
                  <a:t>Tutti gli esperimenti qui mostrati fanno riferimento ad una sola visita per nodo richiesta</a:t>
                </a:r>
              </a:p>
              <a:p>
                <a:endParaRPr lang="it-IT" dirty="0"/>
              </a:p>
            </p:txBody>
          </p:sp>
        </mc:Fallback>
      </mc:AlternateContent>
    </p:spTree>
    <p:extLst>
      <p:ext uri="{BB962C8B-B14F-4D97-AF65-F5344CB8AC3E}">
        <p14:creationId xmlns:p14="http://schemas.microsoft.com/office/powerpoint/2010/main" val="827031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634183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607975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pPr lvl="0"/>
            <a:r>
              <a:rPr lang="en-US" dirty="0" err="1"/>
              <a:t>Progettare</a:t>
            </a:r>
            <a:r>
              <a:rPr lang="en-US" dirty="0"/>
              <a:t> un </a:t>
            </a:r>
            <a:r>
              <a:rPr lang="en-US" b="1" dirty="0" err="1"/>
              <a:t>nuovo</a:t>
            </a:r>
            <a:r>
              <a:rPr lang="en-US" b="1" dirty="0"/>
              <a:t> </a:t>
            </a:r>
            <a:r>
              <a:rPr lang="en-US" b="1" dirty="0" err="1"/>
              <a:t>algoritmo</a:t>
            </a:r>
            <a:r>
              <a:rPr lang="en-US" b="1" dirty="0"/>
              <a:t> </a:t>
            </a:r>
            <a:r>
              <a:rPr lang="en-US" dirty="0"/>
              <a:t>per </a:t>
            </a:r>
            <a:r>
              <a:rPr lang="en-US" b="1" dirty="0" err="1"/>
              <a:t>garantire</a:t>
            </a:r>
            <a:r>
              <a:rPr lang="en-US" b="1" dirty="0"/>
              <a:t> </a:t>
            </a:r>
            <a:r>
              <a:rPr lang="en-US" b="1" dirty="0" err="1"/>
              <a:t>simultaneamente</a:t>
            </a:r>
            <a:endParaRPr lang="it-IT" b="1" dirty="0"/>
          </a:p>
          <a:p>
            <a:pPr lvl="1">
              <a:buFont typeface="Wingdings" panose="05000000000000000000" pitchFamily="2" charset="2"/>
              <a:buChar char="ü"/>
            </a:pPr>
            <a:r>
              <a:rPr lang="it-IT" dirty="0"/>
              <a:t>La </a:t>
            </a:r>
            <a:r>
              <a:rPr lang="it-IT" b="1" dirty="0"/>
              <a:t>copertura</a:t>
            </a:r>
            <a:r>
              <a:rPr lang="it-IT" dirty="0"/>
              <a:t> periodica dell’area considerata</a:t>
            </a:r>
          </a:p>
          <a:p>
            <a:pPr lvl="1">
              <a:buFont typeface="Wingdings" panose="05000000000000000000" pitchFamily="2" charset="2"/>
              <a:buChar char="ü"/>
            </a:pPr>
            <a:r>
              <a:rPr lang="it-IT" dirty="0"/>
              <a:t>Il mantenimento del collegamento radio di ogni UAV con la base, organizzando dinamicamente i droni in una </a:t>
            </a:r>
            <a:r>
              <a:rPr lang="it-IT" b="1" dirty="0" err="1"/>
              <a:t>relay</a:t>
            </a:r>
            <a:r>
              <a:rPr lang="it-IT" b="1" dirty="0"/>
              <a:t> </a:t>
            </a:r>
            <a:r>
              <a:rPr lang="it-IT" b="1" dirty="0" err="1"/>
              <a:t>chain</a:t>
            </a:r>
            <a:r>
              <a:rPr lang="it-IT" b="1" dirty="0"/>
              <a:t> </a:t>
            </a:r>
            <a:r>
              <a:rPr lang="it-IT" b="0" dirty="0"/>
              <a:t>(un posizionamento a catena)</a:t>
            </a:r>
            <a:endParaRPr lang="it-IT" dirty="0"/>
          </a:p>
          <a:p>
            <a:pPr lvl="0">
              <a:buFont typeface="Arial" panose="020B0604020202020204" pitchFamily="34" charset="0"/>
              <a:buChar char="•"/>
            </a:pPr>
            <a:r>
              <a:rPr lang="it-IT" dirty="0"/>
              <a:t>Sviluppare un’</a:t>
            </a:r>
            <a:r>
              <a:rPr lang="it-IT" b="1" dirty="0"/>
              <a:t>architettura</a:t>
            </a:r>
            <a:r>
              <a:rPr lang="it-IT" dirty="0"/>
              <a:t> che consenta </a:t>
            </a:r>
            <a:r>
              <a:rPr lang="it-IT" b="1" dirty="0"/>
              <a:t>uno scenario realistico</a:t>
            </a:r>
            <a:r>
              <a:rPr lang="it-IT" dirty="0"/>
              <a:t>: lo sciame </a:t>
            </a:r>
            <a:r>
              <a:rPr lang="it-IT" b="1" dirty="0"/>
              <a:t>esplora </a:t>
            </a:r>
            <a:r>
              <a:rPr lang="it-IT" dirty="0"/>
              <a:t>(</a:t>
            </a:r>
            <a:r>
              <a:rPr lang="it-IT" dirty="0" err="1"/>
              <a:t>coverage</a:t>
            </a:r>
            <a:r>
              <a:rPr lang="it-IT" dirty="0"/>
              <a:t> + </a:t>
            </a:r>
            <a:r>
              <a:rPr lang="it-IT" dirty="0" err="1"/>
              <a:t>relay</a:t>
            </a:r>
            <a:r>
              <a:rPr lang="it-IT" dirty="0"/>
              <a:t> </a:t>
            </a:r>
            <a:r>
              <a:rPr lang="it-IT" dirty="0" err="1"/>
              <a:t>positioning</a:t>
            </a:r>
            <a:r>
              <a:rPr lang="it-IT" dirty="0"/>
              <a:t> dinamico) ed in seguito </a:t>
            </a:r>
            <a:r>
              <a:rPr lang="it-IT" b="1" dirty="0"/>
              <a:t>ispeziona</a:t>
            </a:r>
            <a:r>
              <a:rPr lang="it-IT" dirty="0"/>
              <a:t> gli obiettivi individuati</a:t>
            </a:r>
          </a:p>
          <a:p>
            <a:pPr lvl="0">
              <a:buFont typeface="Arial" panose="020B0604020202020204" pitchFamily="34" charset="0"/>
              <a:buChar char="•"/>
            </a:pPr>
            <a:r>
              <a:rPr lang="it-IT" dirty="0"/>
              <a:t>Creare una </a:t>
            </a:r>
            <a:r>
              <a:rPr lang="it-IT" b="1" dirty="0"/>
              <a:t>simulazione realistica </a:t>
            </a:r>
            <a:r>
              <a:rPr lang="it-IT" dirty="0"/>
              <a:t>per validare gli algoritmi implementati</a:t>
            </a:r>
          </a:p>
          <a:p>
            <a:endParaRPr lang="it-IT" dirty="0"/>
          </a:p>
        </p:txBody>
      </p:sp>
    </p:spTree>
    <p:extLst>
      <p:ext uri="{BB962C8B-B14F-4D97-AF65-F5344CB8AC3E}">
        <p14:creationId xmlns:p14="http://schemas.microsoft.com/office/powerpoint/2010/main" val="4189848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pPr lvl="0"/>
            <a:r>
              <a:rPr lang="it-IT" sz="1200" dirty="0"/>
              <a:t>Due </a:t>
            </a:r>
            <a:r>
              <a:rPr lang="it-IT" sz="1200" b="0" dirty="0"/>
              <a:t>problemi principali: </a:t>
            </a:r>
            <a:r>
              <a:rPr lang="it-IT" sz="1200" b="1" dirty="0" err="1"/>
              <a:t>coverage</a:t>
            </a:r>
            <a:r>
              <a:rPr lang="it-IT" sz="1200" b="1" dirty="0"/>
              <a:t> </a:t>
            </a:r>
            <a:r>
              <a:rPr lang="it-IT" sz="1200" dirty="0"/>
              <a:t>e </a:t>
            </a:r>
            <a:r>
              <a:rPr lang="it-IT" sz="1200" b="1" dirty="0" err="1"/>
              <a:t>relay</a:t>
            </a:r>
            <a:r>
              <a:rPr lang="it-IT" sz="1200" b="1" dirty="0"/>
              <a:t> </a:t>
            </a:r>
            <a:r>
              <a:rPr lang="it-IT" sz="1200" b="1" dirty="0" err="1"/>
              <a:t>positioning</a:t>
            </a:r>
            <a:endParaRPr lang="it-IT" sz="1200" b="1" dirty="0"/>
          </a:p>
          <a:p>
            <a:pPr lvl="0"/>
            <a:r>
              <a:rPr lang="it-IT" sz="1200" dirty="0"/>
              <a:t>Occorre innanzi tutto considerare i due problemi separatamente esaminando la letteratura al riguardo</a:t>
            </a:r>
          </a:p>
          <a:p>
            <a:pPr lvl="0"/>
            <a:r>
              <a:rPr lang="it-IT" sz="1200" dirty="0"/>
              <a:t>Per entrambi i problemi sono state sviluppate tecniche </a:t>
            </a:r>
            <a:r>
              <a:rPr lang="it-IT" sz="1200" b="1" dirty="0"/>
              <a:t>offline</a:t>
            </a:r>
            <a:r>
              <a:rPr lang="it-IT" sz="1200" dirty="0"/>
              <a:t> (</a:t>
            </a:r>
            <a:r>
              <a:rPr lang="it-IT" sz="1200" b="1" dirty="0"/>
              <a:t>statiche</a:t>
            </a:r>
            <a:r>
              <a:rPr lang="it-IT" sz="1200" dirty="0"/>
              <a:t>) ed </a:t>
            </a:r>
            <a:r>
              <a:rPr lang="it-IT" sz="1200" b="1" dirty="0"/>
              <a:t>online</a:t>
            </a:r>
            <a:r>
              <a:rPr lang="it-IT" sz="1200" dirty="0"/>
              <a:t> (</a:t>
            </a:r>
            <a:r>
              <a:rPr lang="it-IT" sz="1200" b="1" dirty="0"/>
              <a:t>dinamiche</a:t>
            </a:r>
            <a:r>
              <a:rPr lang="it-IT" sz="1200" dirty="0"/>
              <a:t>)</a:t>
            </a:r>
          </a:p>
          <a:p>
            <a:pPr lvl="0"/>
            <a:r>
              <a:rPr lang="it-IT" sz="1200" dirty="0"/>
              <a:t>Una volta identificati gli algoritmi più appropriati per il problema, si sviluppa una </a:t>
            </a:r>
            <a:r>
              <a:rPr lang="it-IT" sz="1200" b="1" dirty="0"/>
              <a:t>strategia</a:t>
            </a:r>
            <a:r>
              <a:rPr lang="it-IT" sz="1200" dirty="0"/>
              <a:t> per applicarli simultaneamente</a:t>
            </a:r>
          </a:p>
          <a:p>
            <a:endParaRPr lang="it-IT" dirty="0"/>
          </a:p>
        </p:txBody>
      </p:sp>
    </p:spTree>
    <p:extLst>
      <p:ext uri="{BB962C8B-B14F-4D97-AF65-F5344CB8AC3E}">
        <p14:creationId xmlns:p14="http://schemas.microsoft.com/office/powerpoint/2010/main" val="956234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pPr lvl="0"/>
            <a:r>
              <a:rPr lang="it-IT" dirty="0"/>
              <a:t>Nella robotica è un problema fondamentale: si considera il caso discreto, una mappa modellata come un grafo con nodi ed archi, ed anziché cercare un percorso da un nodo di origine ed uno di destinazione come nei problemi di </a:t>
            </a:r>
            <a:r>
              <a:rPr lang="it-IT" i="1" dirty="0" err="1"/>
              <a:t>path</a:t>
            </a:r>
            <a:r>
              <a:rPr lang="it-IT" i="1" dirty="0"/>
              <a:t> planning</a:t>
            </a:r>
            <a:r>
              <a:rPr lang="it-IT" dirty="0"/>
              <a:t>, il problema della </a:t>
            </a:r>
            <a:r>
              <a:rPr lang="it-IT" dirty="0" err="1"/>
              <a:t>coverage</a:t>
            </a:r>
            <a:r>
              <a:rPr lang="it-IT" dirty="0"/>
              <a:t> si focalizza su:</a:t>
            </a:r>
          </a:p>
          <a:p>
            <a:pPr lvl="1"/>
            <a:r>
              <a:rPr lang="it-IT" sz="2400" b="1" dirty="0"/>
              <a:t>numero di visite </a:t>
            </a:r>
            <a:r>
              <a:rPr lang="it-IT" sz="2400" dirty="0"/>
              <a:t>a ciascun nodo raggiungibile</a:t>
            </a:r>
          </a:p>
          <a:p>
            <a:pPr lvl="1"/>
            <a:r>
              <a:rPr lang="it-IT" sz="2400" b="1" dirty="0"/>
              <a:t>frequenza </a:t>
            </a:r>
            <a:r>
              <a:rPr lang="it-IT" sz="2400" dirty="0"/>
              <a:t>con cui ogni nodo è visitato</a:t>
            </a:r>
          </a:p>
          <a:p>
            <a:pPr lvl="0"/>
            <a:r>
              <a:rPr lang="it-IT" dirty="0"/>
              <a:t>Diverse tecniche per ottenere </a:t>
            </a:r>
            <a:r>
              <a:rPr lang="it-IT" dirty="0" err="1"/>
              <a:t>coverage</a:t>
            </a:r>
            <a:r>
              <a:rPr lang="it-IT" dirty="0"/>
              <a:t>, che può essere </a:t>
            </a:r>
            <a:r>
              <a:rPr lang="it-IT" b="1" dirty="0"/>
              <a:t>completa</a:t>
            </a:r>
            <a:r>
              <a:rPr lang="it-IT" dirty="0"/>
              <a:t> o </a:t>
            </a:r>
            <a:r>
              <a:rPr lang="it-IT" b="1" dirty="0"/>
              <a:t>euristica</a:t>
            </a:r>
            <a:r>
              <a:rPr lang="it-IT" dirty="0"/>
              <a:t> (a seconda dell’effettivo spazio coperto e di come e quanto viene discretizzata l’area)</a:t>
            </a:r>
          </a:p>
          <a:p>
            <a:pPr lvl="0"/>
            <a:r>
              <a:rPr lang="it-IT" dirty="0"/>
              <a:t>Gli algoritmi possono essere </a:t>
            </a:r>
            <a:r>
              <a:rPr lang="it-IT" b="1" dirty="0"/>
              <a:t>online </a:t>
            </a:r>
            <a:r>
              <a:rPr lang="it-IT" dirty="0"/>
              <a:t>o </a:t>
            </a:r>
            <a:r>
              <a:rPr lang="it-IT" b="1" dirty="0"/>
              <a:t>offline</a:t>
            </a:r>
            <a:endParaRPr lang="it-IT" dirty="0"/>
          </a:p>
          <a:p>
            <a:endParaRPr lang="it-IT" dirty="0"/>
          </a:p>
        </p:txBody>
      </p:sp>
    </p:spTree>
    <p:extLst>
      <p:ext uri="{BB962C8B-B14F-4D97-AF65-F5344CB8AC3E}">
        <p14:creationId xmlns:p14="http://schemas.microsoft.com/office/powerpoint/2010/main" val="1017059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pPr lvl="0"/>
            <a:r>
              <a:rPr lang="it-IT" b="1" i="1" dirty="0"/>
              <a:t>Offline</a:t>
            </a:r>
          </a:p>
          <a:p>
            <a:pPr lvl="1">
              <a:buFont typeface="Arial" panose="020B0604020202020204" pitchFamily="34" charset="0"/>
              <a:buChar char="•"/>
            </a:pPr>
            <a:r>
              <a:rPr lang="it-IT" sz="1600" dirty="0"/>
              <a:t>I metodi offline si basano unicamente su informazioni statiche e aprioristiche</a:t>
            </a:r>
          </a:p>
          <a:p>
            <a:pPr lvl="1">
              <a:buFont typeface="Arial" panose="020B0604020202020204" pitchFamily="34" charset="0"/>
              <a:buChar char="•"/>
            </a:pPr>
            <a:r>
              <a:rPr lang="it-IT" sz="1600" dirty="0"/>
              <a:t>Assumendo di conoscere perfettamente l’ambiente, lo scompongono in sotto-aree e computano tutti i passi da svolgere </a:t>
            </a:r>
            <a:r>
              <a:rPr lang="it-IT" sz="1600" b="1" dirty="0"/>
              <a:t>prima dell’esecuzione</a:t>
            </a:r>
          </a:p>
          <a:p>
            <a:pPr lvl="0"/>
            <a:endParaRPr lang="it-IT" b="1" i="1" dirty="0"/>
          </a:p>
          <a:p>
            <a:pPr lvl="0"/>
            <a:r>
              <a:rPr lang="it-IT" b="1" i="1" dirty="0"/>
              <a:t>Online</a:t>
            </a:r>
          </a:p>
          <a:p>
            <a:pPr lvl="1"/>
            <a:r>
              <a:rPr lang="it-IT" sz="1600" dirty="0"/>
              <a:t>I metodi online non fanno assunzioni sull’ambiente da coprire, determinando le azioni da seguire periodicamente, in </a:t>
            </a:r>
            <a:r>
              <a:rPr lang="it-IT" sz="1600" b="1" dirty="0" err="1"/>
              <a:t>run</a:t>
            </a:r>
            <a:r>
              <a:rPr lang="it-IT" sz="1600" b="1" dirty="0"/>
              <a:t>-time</a:t>
            </a:r>
            <a:r>
              <a:rPr lang="it-IT" sz="1600" b="0" dirty="0"/>
              <a:t>, utilizzando</a:t>
            </a:r>
            <a:r>
              <a:rPr lang="it-IT" sz="1600" dirty="0"/>
              <a:t> sensori</a:t>
            </a:r>
            <a:endParaRPr lang="it-IT" sz="1600" b="1" dirty="0"/>
          </a:p>
          <a:p>
            <a:pPr lvl="1"/>
            <a:r>
              <a:rPr lang="it-IT" sz="1600" dirty="0"/>
              <a:t>La più importante categoria di strategie online è quella delle </a:t>
            </a:r>
            <a:r>
              <a:rPr lang="it-IT" sz="1600" b="1" dirty="0"/>
              <a:t>Real Time </a:t>
            </a:r>
            <a:r>
              <a:rPr lang="it-IT" sz="1600" b="1" dirty="0" err="1"/>
              <a:t>Strategies</a:t>
            </a:r>
            <a:endParaRPr lang="it-IT" sz="1600" b="1" dirty="0"/>
          </a:p>
          <a:p>
            <a:endParaRPr lang="it-IT" dirty="0"/>
          </a:p>
        </p:txBody>
      </p:sp>
    </p:spTree>
    <p:extLst>
      <p:ext uri="{BB962C8B-B14F-4D97-AF65-F5344CB8AC3E}">
        <p14:creationId xmlns:p14="http://schemas.microsoft.com/office/powerpoint/2010/main" val="809512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pPr lvl="0"/>
            <a:r>
              <a:rPr lang="it-IT" sz="2400" b="0" dirty="0"/>
              <a:t>Scelta: </a:t>
            </a:r>
            <a:r>
              <a:rPr lang="it-IT" sz="2400" b="1" dirty="0"/>
              <a:t>metodi online</a:t>
            </a:r>
          </a:p>
          <a:p>
            <a:pPr lvl="1"/>
            <a:r>
              <a:rPr lang="it-IT" dirty="0"/>
              <a:t>Le </a:t>
            </a:r>
            <a:r>
              <a:rPr lang="it-IT" b="1" dirty="0"/>
              <a:t>assunzioni di conoscenza perfetta </a:t>
            </a:r>
            <a:r>
              <a:rPr lang="it-IT" dirty="0"/>
              <a:t>dell’area e della sua non mutabilità nel tempo che si fanno </a:t>
            </a:r>
            <a:r>
              <a:rPr lang="it-IT" b="1" dirty="0"/>
              <a:t>nel caso offline</a:t>
            </a:r>
            <a:r>
              <a:rPr lang="it-IT" dirty="0"/>
              <a:t>, sono </a:t>
            </a:r>
            <a:r>
              <a:rPr lang="it-IT" b="1" dirty="0"/>
              <a:t>irrealistiche</a:t>
            </a:r>
          </a:p>
          <a:p>
            <a:pPr lvl="1"/>
            <a:r>
              <a:rPr lang="it-IT" dirty="0"/>
              <a:t>È molto </a:t>
            </a:r>
            <a:r>
              <a:rPr lang="it-IT" b="1" dirty="0"/>
              <a:t>costoso</a:t>
            </a:r>
            <a:r>
              <a:rPr lang="it-IT" dirty="0"/>
              <a:t> </a:t>
            </a:r>
            <a:r>
              <a:rPr lang="it-IT" dirty="0" err="1"/>
              <a:t>computazionalmente</a:t>
            </a:r>
            <a:r>
              <a:rPr lang="it-IT" dirty="0"/>
              <a:t> </a:t>
            </a:r>
            <a:r>
              <a:rPr lang="it-IT" b="1" dirty="0" err="1"/>
              <a:t>pre</a:t>
            </a:r>
            <a:r>
              <a:rPr lang="it-IT" b="1" dirty="0"/>
              <a:t>-calcolare</a:t>
            </a:r>
            <a:r>
              <a:rPr lang="it-IT" dirty="0"/>
              <a:t> una strategia offline, soprattutto per aree vaste. È perciò preferibile calcolare ogni passo in modo dinamico, online</a:t>
            </a:r>
          </a:p>
          <a:p>
            <a:pPr lvl="1"/>
            <a:r>
              <a:rPr lang="it-IT" dirty="0"/>
              <a:t>I metodi online hanno una buona </a:t>
            </a:r>
            <a:r>
              <a:rPr lang="it-IT" b="1" dirty="0"/>
              <a:t>tolleranza a guasti, </a:t>
            </a:r>
            <a:r>
              <a:rPr lang="it-IT" b="1" dirty="0" err="1"/>
              <a:t>failure</a:t>
            </a:r>
            <a:r>
              <a:rPr lang="it-IT" b="1" dirty="0"/>
              <a:t> ed eventi imprevedibili</a:t>
            </a:r>
            <a:r>
              <a:rPr lang="it-IT" dirty="0"/>
              <a:t>, in quanto agiscono in </a:t>
            </a:r>
            <a:r>
              <a:rPr lang="it-IT" dirty="0" err="1"/>
              <a:t>run</a:t>
            </a:r>
            <a:r>
              <a:rPr lang="it-IT" dirty="0"/>
              <a:t>-time; i metodi offline invece non hanno alcuna tolleranza ad eventi imprevisti</a:t>
            </a:r>
          </a:p>
          <a:p>
            <a:pPr lvl="1"/>
            <a:r>
              <a:rPr lang="it-IT" dirty="0"/>
              <a:t>Le strategie online </a:t>
            </a:r>
            <a:r>
              <a:rPr lang="it-IT" b="1" dirty="0"/>
              <a:t>non dipendono troppo dai singoli agenti</a:t>
            </a:r>
            <a:r>
              <a:rPr lang="it-IT" dirty="0"/>
              <a:t>, come invece fanno quelle offline: in molte strategie offline, ad ogni robot viene assegnata una lista di obiettivi (sotto-aree) da coprire, che, se il robot si guasta, non vengono più coperte</a:t>
            </a:r>
          </a:p>
          <a:p>
            <a:endParaRPr lang="it-IT" dirty="0"/>
          </a:p>
        </p:txBody>
      </p:sp>
    </p:spTree>
    <p:extLst>
      <p:ext uri="{BB962C8B-B14F-4D97-AF65-F5344CB8AC3E}">
        <p14:creationId xmlns:p14="http://schemas.microsoft.com/office/powerpoint/2010/main" val="1694749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r>
              <a:rPr lang="it-IT" dirty="0"/>
              <a:t>Confrontando le performance di questi algoritmi </a:t>
            </a:r>
            <a:r>
              <a:rPr lang="it-IT" baseline="30000" dirty="0">
                <a:hlinkClick r:id="rId3" action="ppaction://hlinksldjump"/>
              </a:rPr>
              <a:t>[1]</a:t>
            </a:r>
            <a:r>
              <a:rPr lang="it-IT" dirty="0"/>
              <a:t>, è stato dimostrato che nel caso del </a:t>
            </a:r>
            <a:r>
              <a:rPr lang="it-IT" b="1" dirty="0"/>
              <a:t>singolo drone</a:t>
            </a:r>
            <a:r>
              <a:rPr lang="it-IT" dirty="0"/>
              <a:t>, </a:t>
            </a:r>
            <a:r>
              <a:rPr lang="it-IT" b="1" dirty="0"/>
              <a:t>LRTA*</a:t>
            </a:r>
            <a:r>
              <a:rPr lang="it-IT" dirty="0"/>
              <a:t> è l’algoritmo </a:t>
            </a:r>
            <a:r>
              <a:rPr lang="it-IT" b="1" dirty="0"/>
              <a:t>più efficiente</a:t>
            </a:r>
            <a:r>
              <a:rPr lang="it-IT" dirty="0"/>
              <a:t>: utilizza un metodo più complesso per determinare l’«appetibilità» di un nodo, considerando anche tutti i nodi ad esso adiacenti. Questo però nel caso multi-drone ne penalizza la performance, perché l’operazione di aggiornamento non è atomica</a:t>
            </a:r>
          </a:p>
          <a:p>
            <a:r>
              <a:rPr lang="it-IT" b="1" dirty="0"/>
              <a:t>Nel caso multi-drone, </a:t>
            </a:r>
            <a:r>
              <a:rPr lang="it-IT" b="1" dirty="0" err="1"/>
              <a:t>Node</a:t>
            </a:r>
            <a:r>
              <a:rPr lang="it-IT" b="1" dirty="0"/>
              <a:t> </a:t>
            </a:r>
            <a:r>
              <a:rPr lang="it-IT" b="1" dirty="0" err="1"/>
              <a:t>Count</a:t>
            </a:r>
            <a:r>
              <a:rPr lang="it-IT" b="1" dirty="0"/>
              <a:t> è l’algoritmo più efficiente</a:t>
            </a:r>
          </a:p>
          <a:p>
            <a:r>
              <a:rPr lang="it-IT" dirty="0"/>
              <a:t>Dato che il sistema sviluppato fa utilizzo di uno sciame di droni, </a:t>
            </a:r>
            <a:r>
              <a:rPr lang="it-IT" b="1" dirty="0" err="1"/>
              <a:t>Node</a:t>
            </a:r>
            <a:r>
              <a:rPr lang="it-IT" b="1" dirty="0"/>
              <a:t> </a:t>
            </a:r>
            <a:r>
              <a:rPr lang="it-IT" b="1" dirty="0" err="1"/>
              <a:t>Count</a:t>
            </a:r>
            <a:r>
              <a:rPr lang="it-IT" b="1" dirty="0"/>
              <a:t> </a:t>
            </a:r>
            <a:r>
              <a:rPr lang="it-IT" dirty="0"/>
              <a:t>è il miglior candidato (online, multi-drone)</a:t>
            </a:r>
          </a:p>
          <a:p>
            <a:endParaRPr lang="it-IT" dirty="0"/>
          </a:p>
        </p:txBody>
      </p:sp>
    </p:spTree>
    <p:extLst>
      <p:ext uri="{BB962C8B-B14F-4D97-AF65-F5344CB8AC3E}">
        <p14:creationId xmlns:p14="http://schemas.microsoft.com/office/powerpoint/2010/main" val="1915698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pPr lvl="0"/>
            <a:r>
              <a:rPr lang="en-US" dirty="0"/>
              <a:t>Il </a:t>
            </a:r>
            <a:r>
              <a:rPr lang="en-US" dirty="0" err="1"/>
              <a:t>problema</a:t>
            </a:r>
            <a:r>
              <a:rPr lang="en-US" dirty="0"/>
              <a:t> del </a:t>
            </a:r>
            <a:r>
              <a:rPr lang="en-US" b="1" dirty="0"/>
              <a:t>Relay Positioning </a:t>
            </a:r>
            <a:r>
              <a:rPr lang="en-US" b="1" dirty="0" err="1"/>
              <a:t>statico</a:t>
            </a:r>
            <a:r>
              <a:rPr lang="en-US" b="1" dirty="0"/>
              <a:t> </a:t>
            </a:r>
            <a:r>
              <a:rPr lang="en-US" dirty="0"/>
              <a:t>è ben </a:t>
            </a:r>
            <a:r>
              <a:rPr lang="en-US" dirty="0" err="1"/>
              <a:t>noto</a:t>
            </a:r>
            <a:r>
              <a:rPr lang="en-US" dirty="0"/>
              <a:t> </a:t>
            </a:r>
            <a:r>
              <a:rPr lang="en-US" dirty="0" err="1"/>
              <a:t>nel</a:t>
            </a:r>
            <a:r>
              <a:rPr lang="en-US" dirty="0"/>
              <a:t> campo </a:t>
            </a:r>
            <a:r>
              <a:rPr lang="en-US" dirty="0" err="1"/>
              <a:t>delle</a:t>
            </a:r>
            <a:r>
              <a:rPr lang="en-US" dirty="0"/>
              <a:t> </a:t>
            </a:r>
            <a:r>
              <a:rPr lang="en-US" dirty="0" err="1"/>
              <a:t>telecomunicazioni</a:t>
            </a:r>
            <a:r>
              <a:rPr lang="en-US" dirty="0"/>
              <a:t>. Esso </a:t>
            </a:r>
            <a:r>
              <a:rPr lang="en-US" dirty="0" err="1"/>
              <a:t>consiste</a:t>
            </a:r>
            <a:r>
              <a:rPr lang="en-US" dirty="0"/>
              <a:t> </a:t>
            </a:r>
            <a:r>
              <a:rPr lang="en-US" dirty="0" err="1"/>
              <a:t>nel</a:t>
            </a:r>
            <a:r>
              <a:rPr lang="en-US" dirty="0"/>
              <a:t>:</a:t>
            </a:r>
            <a:endParaRPr lang="it-IT" dirty="0"/>
          </a:p>
          <a:p>
            <a:pPr lvl="1"/>
            <a:r>
              <a:rPr lang="en-US" b="1" dirty="0" err="1"/>
              <a:t>Posizionare</a:t>
            </a:r>
            <a:r>
              <a:rPr lang="en-US" b="1" dirty="0"/>
              <a:t> </a:t>
            </a:r>
            <a:r>
              <a:rPr lang="en-US" b="1" dirty="0" err="1"/>
              <a:t>delle</a:t>
            </a:r>
            <a:r>
              <a:rPr lang="en-US" b="1" dirty="0"/>
              <a:t> </a:t>
            </a:r>
            <a:r>
              <a:rPr lang="en-US" b="1" dirty="0" err="1"/>
              <a:t>antenne</a:t>
            </a:r>
            <a:r>
              <a:rPr lang="en-US" b="1" dirty="0"/>
              <a:t>/</a:t>
            </a:r>
            <a:r>
              <a:rPr lang="en-US" b="1" dirty="0" err="1"/>
              <a:t>ripetitori</a:t>
            </a:r>
            <a:r>
              <a:rPr lang="en-US" b="1" dirty="0"/>
              <a:t> di </a:t>
            </a:r>
            <a:r>
              <a:rPr lang="en-US" b="1" dirty="0" err="1"/>
              <a:t>segnale</a:t>
            </a:r>
            <a:r>
              <a:rPr lang="en-US" dirty="0"/>
              <a:t>, </a:t>
            </a:r>
            <a:r>
              <a:rPr lang="en-US" dirty="0" err="1"/>
              <a:t>formando</a:t>
            </a:r>
            <a:r>
              <a:rPr lang="en-US" dirty="0"/>
              <a:t> </a:t>
            </a:r>
            <a:r>
              <a:rPr lang="en-US" dirty="0" err="1"/>
              <a:t>una</a:t>
            </a:r>
            <a:r>
              <a:rPr lang="en-US" dirty="0"/>
              <a:t> catena (</a:t>
            </a:r>
            <a:r>
              <a:rPr lang="en-US" b="1" dirty="0"/>
              <a:t>relay chain</a:t>
            </a:r>
            <a:r>
              <a:rPr lang="en-US" dirty="0"/>
              <a:t>) in </a:t>
            </a:r>
            <a:r>
              <a:rPr lang="en-US" dirty="0" err="1"/>
              <a:t>modo</a:t>
            </a:r>
            <a:r>
              <a:rPr lang="en-US" dirty="0"/>
              <a:t> tale </a:t>
            </a:r>
            <a:r>
              <a:rPr lang="en-US" dirty="0" err="1"/>
              <a:t>che</a:t>
            </a:r>
            <a:r>
              <a:rPr lang="en-US" dirty="0"/>
              <a:t> un </a:t>
            </a:r>
            <a:r>
              <a:rPr lang="en-US" dirty="0" err="1"/>
              <a:t>segnale</a:t>
            </a:r>
            <a:r>
              <a:rPr lang="en-US" dirty="0"/>
              <a:t> </a:t>
            </a:r>
            <a:r>
              <a:rPr lang="en-US" dirty="0" err="1"/>
              <a:t>possa</a:t>
            </a:r>
            <a:r>
              <a:rPr lang="en-US" dirty="0"/>
              <a:t> </a:t>
            </a:r>
            <a:r>
              <a:rPr lang="en-US" dirty="0" err="1"/>
              <a:t>essere</a:t>
            </a:r>
            <a:r>
              <a:rPr lang="en-US" dirty="0"/>
              <a:t> </a:t>
            </a:r>
            <a:r>
              <a:rPr lang="en-US" b="1" dirty="0" err="1"/>
              <a:t>trasmesso</a:t>
            </a:r>
            <a:r>
              <a:rPr lang="en-US" b="1" dirty="0"/>
              <a:t> dal </a:t>
            </a:r>
            <a:r>
              <a:rPr lang="en-US" b="1" dirty="0" err="1"/>
              <a:t>ripetitore</a:t>
            </a:r>
            <a:r>
              <a:rPr lang="en-US" b="1" dirty="0"/>
              <a:t> </a:t>
            </a:r>
            <a:r>
              <a:rPr lang="en-US" b="1" dirty="0" err="1"/>
              <a:t>più</a:t>
            </a:r>
            <a:r>
              <a:rPr lang="en-US" b="1" dirty="0"/>
              <a:t> </a:t>
            </a:r>
            <a:r>
              <a:rPr lang="en-US" b="1" dirty="0" err="1"/>
              <a:t>lontano</a:t>
            </a:r>
            <a:r>
              <a:rPr lang="en-US" b="1" dirty="0"/>
              <a:t> </a:t>
            </a:r>
            <a:r>
              <a:rPr lang="en-US" b="1" dirty="0" err="1"/>
              <a:t>fino</a:t>
            </a:r>
            <a:r>
              <a:rPr lang="en-US" b="1" dirty="0"/>
              <a:t> </a:t>
            </a:r>
            <a:r>
              <a:rPr lang="en-US" b="1" dirty="0" err="1"/>
              <a:t>alla</a:t>
            </a:r>
            <a:r>
              <a:rPr lang="en-US" b="1" dirty="0"/>
              <a:t> base</a:t>
            </a:r>
            <a:r>
              <a:rPr lang="en-US" dirty="0"/>
              <a:t> e </a:t>
            </a:r>
            <a:r>
              <a:rPr lang="en-US" dirty="0" err="1"/>
              <a:t>viceversa</a:t>
            </a:r>
            <a:endParaRPr lang="it-IT" dirty="0"/>
          </a:p>
          <a:p>
            <a:pPr lvl="0"/>
            <a:r>
              <a:rPr lang="en-US" dirty="0" err="1"/>
              <a:t>Utilizzando</a:t>
            </a:r>
            <a:r>
              <a:rPr lang="en-US" dirty="0"/>
              <a:t> robot </a:t>
            </a:r>
            <a:r>
              <a:rPr lang="en-US" dirty="0" err="1"/>
              <a:t>mobili</a:t>
            </a:r>
            <a:r>
              <a:rPr lang="en-US" dirty="0"/>
              <a:t>, </a:t>
            </a:r>
            <a:r>
              <a:rPr lang="en-US" dirty="0" err="1"/>
              <a:t>si</a:t>
            </a:r>
            <a:r>
              <a:rPr lang="en-US" dirty="0"/>
              <a:t> pone </a:t>
            </a:r>
            <a:r>
              <a:rPr lang="en-US" dirty="0" err="1"/>
              <a:t>il</a:t>
            </a:r>
            <a:r>
              <a:rPr lang="en-US" dirty="0"/>
              <a:t> </a:t>
            </a:r>
            <a:r>
              <a:rPr lang="en-US" dirty="0" err="1"/>
              <a:t>problema</a:t>
            </a:r>
            <a:r>
              <a:rPr lang="en-US" dirty="0"/>
              <a:t> di </a:t>
            </a:r>
            <a:r>
              <a:rPr lang="en-US" dirty="0" err="1"/>
              <a:t>creare</a:t>
            </a:r>
            <a:r>
              <a:rPr lang="en-US" dirty="0"/>
              <a:t> </a:t>
            </a:r>
            <a:r>
              <a:rPr lang="en-US" dirty="0" err="1"/>
              <a:t>delle</a:t>
            </a:r>
            <a:r>
              <a:rPr lang="en-US" dirty="0"/>
              <a:t> </a:t>
            </a:r>
            <a:r>
              <a:rPr lang="en-US" b="1" dirty="0"/>
              <a:t>relay chain </a:t>
            </a:r>
            <a:r>
              <a:rPr lang="en-US" b="1" dirty="0" err="1"/>
              <a:t>che</a:t>
            </a:r>
            <a:r>
              <a:rPr lang="en-US" b="1" dirty="0"/>
              <a:t> </a:t>
            </a:r>
            <a:r>
              <a:rPr lang="en-US" b="1" dirty="0" err="1"/>
              <a:t>possano</a:t>
            </a:r>
            <a:r>
              <a:rPr lang="en-US" b="1" dirty="0"/>
              <a:t> </a:t>
            </a:r>
            <a:r>
              <a:rPr lang="en-US" b="1" dirty="0" err="1"/>
              <a:t>riorganizzarsi</a:t>
            </a:r>
            <a:r>
              <a:rPr lang="en-US" b="1" dirty="0"/>
              <a:t> </a:t>
            </a:r>
            <a:r>
              <a:rPr lang="en-US" b="1" dirty="0" err="1"/>
              <a:t>dinamicamente</a:t>
            </a:r>
            <a:r>
              <a:rPr lang="en-US" dirty="0"/>
              <a:t>, con due </a:t>
            </a:r>
            <a:r>
              <a:rPr lang="en-US" dirty="0" err="1"/>
              <a:t>obiettivi</a:t>
            </a:r>
            <a:r>
              <a:rPr lang="en-US" dirty="0"/>
              <a:t>:</a:t>
            </a:r>
            <a:endParaRPr lang="it-IT" dirty="0"/>
          </a:p>
          <a:p>
            <a:pPr lvl="1"/>
            <a:r>
              <a:rPr lang="en-US" b="1" dirty="0" err="1"/>
              <a:t>Massimizzare</a:t>
            </a:r>
            <a:r>
              <a:rPr lang="en-US" b="1" dirty="0"/>
              <a:t> la </a:t>
            </a:r>
            <a:r>
              <a:rPr lang="en-US" b="1" dirty="0" err="1"/>
              <a:t>qualità</a:t>
            </a:r>
            <a:r>
              <a:rPr lang="en-US" b="1" dirty="0"/>
              <a:t> </a:t>
            </a:r>
            <a:r>
              <a:rPr lang="en-US" b="1" dirty="0" err="1"/>
              <a:t>della</a:t>
            </a:r>
            <a:r>
              <a:rPr lang="en-US" b="1" dirty="0"/>
              <a:t> catena </a:t>
            </a:r>
            <a:r>
              <a:rPr lang="en-US" dirty="0" err="1"/>
              <a:t>risultante</a:t>
            </a:r>
            <a:r>
              <a:rPr lang="en-US" dirty="0"/>
              <a:t>, </a:t>
            </a:r>
            <a:r>
              <a:rPr lang="en-US" dirty="0" err="1"/>
              <a:t>cioè</a:t>
            </a:r>
            <a:r>
              <a:rPr lang="en-US" dirty="0"/>
              <a:t> la </a:t>
            </a:r>
            <a:r>
              <a:rPr lang="en-US" dirty="0" err="1"/>
              <a:t>qualità</a:t>
            </a:r>
            <a:r>
              <a:rPr lang="en-US" dirty="0"/>
              <a:t> </a:t>
            </a:r>
            <a:r>
              <a:rPr lang="en-US" dirty="0" err="1"/>
              <a:t>della</a:t>
            </a:r>
            <a:r>
              <a:rPr lang="en-US" dirty="0"/>
              <a:t> </a:t>
            </a:r>
            <a:r>
              <a:rPr lang="en-US" dirty="0" err="1"/>
              <a:t>trasmissione</a:t>
            </a:r>
            <a:r>
              <a:rPr lang="en-US" dirty="0"/>
              <a:t>. I </a:t>
            </a:r>
            <a:r>
              <a:rPr lang="en-US" dirty="0" err="1"/>
              <a:t>collegamenti</a:t>
            </a:r>
            <a:r>
              <a:rPr lang="en-US" dirty="0"/>
              <a:t> </a:t>
            </a:r>
            <a:r>
              <a:rPr lang="en-US" dirty="0" err="1"/>
              <a:t>sono</a:t>
            </a:r>
            <a:r>
              <a:rPr lang="en-US" dirty="0"/>
              <a:t> </a:t>
            </a:r>
            <a:r>
              <a:rPr lang="en-US" dirty="0" err="1"/>
              <a:t>caratterizzati</a:t>
            </a:r>
            <a:r>
              <a:rPr lang="en-US" dirty="0"/>
              <a:t> da </a:t>
            </a:r>
            <a:r>
              <a:rPr lang="en-US" dirty="0" err="1"/>
              <a:t>una</a:t>
            </a:r>
            <a:r>
              <a:rPr lang="en-US" dirty="0"/>
              <a:t> </a:t>
            </a:r>
            <a:r>
              <a:rPr lang="en-US" b="1" dirty="0" err="1"/>
              <a:t>funzione</a:t>
            </a:r>
            <a:r>
              <a:rPr lang="en-US" b="1" dirty="0"/>
              <a:t> </a:t>
            </a:r>
            <a:r>
              <a:rPr lang="en-US" b="1" dirty="0" err="1"/>
              <a:t>costo</a:t>
            </a:r>
            <a:r>
              <a:rPr lang="en-US" b="1" dirty="0"/>
              <a:t> </a:t>
            </a:r>
            <a:r>
              <a:rPr lang="en-US" dirty="0" err="1"/>
              <a:t>che</a:t>
            </a:r>
            <a:r>
              <a:rPr lang="en-US" dirty="0"/>
              <a:t> </a:t>
            </a:r>
            <a:r>
              <a:rPr lang="en-US" dirty="0" err="1"/>
              <a:t>misura</a:t>
            </a:r>
            <a:r>
              <a:rPr lang="en-US" dirty="0"/>
              <a:t> la </a:t>
            </a:r>
            <a:r>
              <a:rPr lang="en-US" dirty="0" err="1"/>
              <a:t>qualità</a:t>
            </a:r>
            <a:r>
              <a:rPr lang="en-US" dirty="0"/>
              <a:t> </a:t>
            </a:r>
            <a:r>
              <a:rPr lang="en-US" dirty="0" err="1"/>
              <a:t>della</a:t>
            </a:r>
            <a:r>
              <a:rPr lang="en-US" dirty="0"/>
              <a:t> </a:t>
            </a:r>
            <a:r>
              <a:rPr lang="en-US" dirty="0" err="1"/>
              <a:t>trasmissione</a:t>
            </a:r>
            <a:endParaRPr lang="it-IT" dirty="0"/>
          </a:p>
          <a:p>
            <a:pPr lvl="1"/>
            <a:r>
              <a:rPr lang="en-US" b="1" dirty="0" err="1"/>
              <a:t>Minimizzare</a:t>
            </a:r>
            <a:r>
              <a:rPr lang="en-US" b="1" dirty="0"/>
              <a:t> </a:t>
            </a:r>
            <a:r>
              <a:rPr lang="en-US" b="1" dirty="0" err="1"/>
              <a:t>l’utilizzo</a:t>
            </a:r>
            <a:r>
              <a:rPr lang="en-US" b="1" dirty="0"/>
              <a:t> </a:t>
            </a:r>
            <a:r>
              <a:rPr lang="en-US" b="1" dirty="0" err="1"/>
              <a:t>delle</a:t>
            </a:r>
            <a:r>
              <a:rPr lang="en-US" b="1" dirty="0"/>
              <a:t> </a:t>
            </a:r>
            <a:r>
              <a:rPr lang="en-US" b="1" dirty="0" err="1"/>
              <a:t>risorse</a:t>
            </a:r>
            <a:r>
              <a:rPr lang="en-US" dirty="0"/>
              <a:t>, in </a:t>
            </a:r>
            <a:r>
              <a:rPr lang="en-US" dirty="0" err="1"/>
              <a:t>questo</a:t>
            </a:r>
            <a:r>
              <a:rPr lang="en-US" dirty="0"/>
              <a:t> </a:t>
            </a:r>
            <a:r>
              <a:rPr lang="en-US" dirty="0" err="1"/>
              <a:t>caso</a:t>
            </a:r>
            <a:r>
              <a:rPr lang="en-US" dirty="0"/>
              <a:t> </a:t>
            </a:r>
            <a:r>
              <a:rPr lang="en-US" dirty="0" err="1"/>
              <a:t>il</a:t>
            </a:r>
            <a:r>
              <a:rPr lang="en-US" dirty="0"/>
              <a:t> </a:t>
            </a:r>
            <a:r>
              <a:rPr lang="en-US" dirty="0" err="1"/>
              <a:t>numero</a:t>
            </a:r>
            <a:r>
              <a:rPr lang="en-US" dirty="0"/>
              <a:t> di UAV</a:t>
            </a:r>
            <a:endParaRPr lang="it-IT" dirty="0"/>
          </a:p>
          <a:p>
            <a:endParaRPr lang="it-IT" dirty="0"/>
          </a:p>
        </p:txBody>
      </p:sp>
    </p:spTree>
    <p:extLst>
      <p:ext uri="{BB962C8B-B14F-4D97-AF65-F5344CB8AC3E}">
        <p14:creationId xmlns:p14="http://schemas.microsoft.com/office/powerpoint/2010/main" val="2673871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pPr lvl="0" algn="l"/>
            <a:r>
              <a:rPr lang="it-IT" sz="1200" dirty="0"/>
              <a:t>Si tratta della più semplice classe di problemi di </a:t>
            </a:r>
            <a:r>
              <a:rPr lang="it-IT" sz="1200" dirty="0" err="1"/>
              <a:t>Relay</a:t>
            </a:r>
            <a:r>
              <a:rPr lang="it-IT" sz="1200" dirty="0"/>
              <a:t> </a:t>
            </a:r>
            <a:r>
              <a:rPr lang="it-IT" sz="1200" dirty="0" err="1"/>
              <a:t>Positioning</a:t>
            </a:r>
            <a:r>
              <a:rPr lang="it-IT" sz="1200" dirty="0"/>
              <a:t> dinamico: </a:t>
            </a:r>
            <a:r>
              <a:rPr lang="it-IT" sz="1200" b="0" dirty="0"/>
              <a:t>il Master UAV (l’estremo della catena) deve osservare</a:t>
            </a:r>
            <a:r>
              <a:rPr lang="it-IT" sz="1200" dirty="0"/>
              <a:t> </a:t>
            </a:r>
            <a:r>
              <a:rPr lang="it-IT" sz="1200" b="1" dirty="0"/>
              <a:t>un unico target</a:t>
            </a:r>
            <a:r>
              <a:rPr lang="it-IT" sz="1200" b="0" dirty="0"/>
              <a:t>, seguendo una propria strategia, mentre i restanti droni </a:t>
            </a:r>
            <a:r>
              <a:rPr lang="it-IT" sz="1200" b="1" dirty="0"/>
              <a:t>riconfigurano</a:t>
            </a:r>
            <a:r>
              <a:rPr lang="it-IT" sz="1200" b="0" dirty="0"/>
              <a:t> le proprie posizioni per </a:t>
            </a:r>
            <a:r>
              <a:rPr lang="it-IT" sz="1200" b="1" dirty="0"/>
              <a:t>mantenere la </a:t>
            </a:r>
            <a:r>
              <a:rPr lang="it-IT" sz="1200" b="1" dirty="0" err="1"/>
              <a:t>relay</a:t>
            </a:r>
            <a:r>
              <a:rPr lang="it-IT" sz="1200" b="1" dirty="0"/>
              <a:t> </a:t>
            </a:r>
            <a:r>
              <a:rPr lang="it-IT" sz="1200" b="1" dirty="0" err="1"/>
              <a:t>chain</a:t>
            </a:r>
            <a:r>
              <a:rPr lang="it-IT" sz="1200" b="1" dirty="0"/>
              <a:t> valida</a:t>
            </a:r>
            <a:r>
              <a:rPr lang="it-IT" sz="1200" b="0" dirty="0"/>
              <a:t>. Si definiscono:</a:t>
            </a:r>
            <a:endParaRPr lang="it-IT" sz="1200" baseline="30000" dirty="0"/>
          </a:p>
          <a:p>
            <a:pPr lvl="0" algn="l"/>
            <a:r>
              <a:rPr lang="it-IT" sz="1200" i="1" dirty="0"/>
              <a:t>x</a:t>
            </a:r>
            <a:r>
              <a:rPr lang="it-IT" sz="1200" i="1" baseline="-25000" dirty="0"/>
              <a:t>0</a:t>
            </a:r>
            <a:r>
              <a:rPr lang="it-IT" sz="1200" dirty="0"/>
              <a:t> e </a:t>
            </a:r>
            <a:r>
              <a:rPr lang="it-IT" sz="1200" i="1" dirty="0" err="1"/>
              <a:t>x</a:t>
            </a:r>
            <a:r>
              <a:rPr lang="it-IT" sz="1200" i="1" baseline="-25000" dirty="0" err="1"/>
              <a:t>t</a:t>
            </a:r>
            <a:r>
              <a:rPr lang="it-IT" sz="1200" dirty="0"/>
              <a:t> posizioni della Base Station e del Target </a:t>
            </a:r>
          </a:p>
          <a:p>
            <a:pPr lvl="0" algn="l"/>
            <a:r>
              <a:rPr lang="it-IT" sz="1200" b="1" dirty="0" err="1"/>
              <a:t>Communication</a:t>
            </a:r>
            <a:r>
              <a:rPr lang="it-IT" sz="1200" b="1" dirty="0"/>
              <a:t> Cost </a:t>
            </a:r>
            <a:r>
              <a:rPr lang="it-IT" sz="1200" b="1" dirty="0" err="1"/>
              <a:t>function</a:t>
            </a:r>
            <a:r>
              <a:rPr lang="it-IT" sz="1200" dirty="0"/>
              <a:t>: definisce il costo di trasmissione tra due posizioni tra cui il collegamento è </a:t>
            </a:r>
            <a:r>
              <a:rPr lang="it-IT" sz="1200" i="1" dirty="0" err="1"/>
              <a:t>feasible</a:t>
            </a:r>
            <a:endParaRPr lang="it-IT" sz="1200" i="1" dirty="0"/>
          </a:p>
          <a:p>
            <a:pPr lvl="0" algn="l"/>
            <a:r>
              <a:rPr lang="it-IT" sz="1200" b="1" dirty="0" err="1"/>
              <a:t>Surveillance</a:t>
            </a:r>
            <a:r>
              <a:rPr lang="it-IT" sz="1200" b="1" dirty="0"/>
              <a:t> Cost </a:t>
            </a:r>
            <a:r>
              <a:rPr lang="it-IT" sz="1200" b="1" dirty="0" err="1"/>
              <a:t>function</a:t>
            </a:r>
            <a:r>
              <a:rPr lang="it-IT" sz="1200" dirty="0"/>
              <a:t>: definisce il costo di osservazione del target da parte del drone Master</a:t>
            </a:r>
          </a:p>
          <a:p>
            <a:pPr lvl="0"/>
            <a:r>
              <a:rPr lang="it-IT" sz="1200" b="1" dirty="0" err="1"/>
              <a:t>Relay</a:t>
            </a:r>
            <a:r>
              <a:rPr lang="it-IT" sz="1200" b="1" dirty="0"/>
              <a:t> Chain</a:t>
            </a:r>
            <a:r>
              <a:rPr lang="it-IT" sz="1200" dirty="0"/>
              <a:t>: catena di posizioni tra </a:t>
            </a:r>
            <a:r>
              <a:rPr lang="it-IT" sz="1200" i="1" dirty="0"/>
              <a:t>x</a:t>
            </a:r>
            <a:r>
              <a:rPr lang="it-IT" sz="1200" i="1" baseline="-25000" dirty="0"/>
              <a:t>0</a:t>
            </a:r>
            <a:r>
              <a:rPr lang="it-IT" sz="1200" dirty="0"/>
              <a:t> e </a:t>
            </a:r>
            <a:r>
              <a:rPr lang="it-IT" sz="1200" i="1" dirty="0" err="1"/>
              <a:t>x</a:t>
            </a:r>
            <a:r>
              <a:rPr lang="it-IT" sz="1200" i="1" baseline="-25000" dirty="0" err="1"/>
              <a:t>t</a:t>
            </a:r>
            <a:r>
              <a:rPr lang="it-IT" sz="1200" b="0" i="0" baseline="0" dirty="0"/>
              <a:t> caratterizzata da un costo che è la somma dei </a:t>
            </a:r>
            <a:r>
              <a:rPr lang="it-IT" sz="1200" b="0" i="0" baseline="0" dirty="0" err="1"/>
              <a:t>Communication</a:t>
            </a:r>
            <a:r>
              <a:rPr lang="it-IT" sz="1200" b="0" i="0" baseline="0" dirty="0"/>
              <a:t> Cost tra ogni coppia di posizioni fino alla penultima, più il </a:t>
            </a:r>
            <a:r>
              <a:rPr lang="it-IT" sz="1200" b="0" i="0" baseline="0" dirty="0" err="1"/>
              <a:t>Surveillance</a:t>
            </a:r>
            <a:r>
              <a:rPr lang="it-IT" sz="1200" b="0" i="0" baseline="0" dirty="0"/>
              <a:t> Cost</a:t>
            </a:r>
            <a:br>
              <a:rPr lang="it-IT" sz="1400" b="0" i="1" baseline="0" dirty="0">
                <a:latin typeface="Cambria Math" panose="02040503050406030204" pitchFamily="18" charset="0"/>
              </a:rPr>
            </a:br>
            <a:endParaRPr lang="it-IT" dirty="0"/>
          </a:p>
          <a:p>
            <a:endParaRPr lang="it-IT" dirty="0"/>
          </a:p>
        </p:txBody>
      </p:sp>
    </p:spTree>
    <p:extLst>
      <p:ext uri="{BB962C8B-B14F-4D97-AF65-F5344CB8AC3E}">
        <p14:creationId xmlns:p14="http://schemas.microsoft.com/office/powerpoint/2010/main" val="3528413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pPr>
              <a:defRPr/>
            </a:pPr>
            <a:fld id="{DFAF3381-BAED-4F15-A723-9D7F5B0014C0}" type="datetime1">
              <a:rPr lang="en-US" smtClean="0"/>
              <a:t>2/11/2020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pPr>
              <a:defRPr/>
            </a:pPr>
            <a:endParaRPr lang="en-US"/>
          </a:p>
        </p:txBody>
      </p:sp>
      <p:sp>
        <p:nvSpPr>
          <p:cNvPr id="6" name="Slide Number Placeholder 5"/>
          <p:cNvSpPr>
            <a:spLocks noGrp="1"/>
          </p:cNvSpPr>
          <p:nvPr>
            <p:ph type="sldNum" sz="quarter" idx="12"/>
          </p:nvPr>
        </p:nvSpPr>
        <p:spPr>
          <a:xfrm>
            <a:off x="9896911" y="5410199"/>
            <a:ext cx="771089" cy="365125"/>
          </a:xfrm>
        </p:spPr>
        <p:txBody>
          <a:bodyPr/>
          <a:lstStyle/>
          <a:p>
            <a:pPr>
              <a:defRPr/>
            </a:pPr>
            <a:fld id="{D980F184-E030-4FD0-8286-A2E487A82180}" type="slidenum">
              <a:rPr lang="en-US" smtClean="0"/>
              <a:pPr>
                <a:defRPr/>
              </a:pPr>
              <a:t>‹N›</a:t>
            </a:fld>
            <a:endParaRPr lang="en-US" dirty="0"/>
          </a:p>
        </p:txBody>
      </p:sp>
      <p:pic>
        <p:nvPicPr>
          <p:cNvPr id="69" name="Immagine 68">
            <a:extLst>
              <a:ext uri="{FF2B5EF4-FFF2-40B4-BE49-F238E27FC236}">
                <a16:creationId xmlns:a16="http://schemas.microsoft.com/office/drawing/2014/main" id="{89A5A742-29B1-4B94-A71B-4A8117781438}"/>
              </a:ext>
            </a:extLst>
          </p:cNvPr>
          <p:cNvPicPr>
            <a:picLocks noChangeAspect="1"/>
          </p:cNvPicPr>
          <p:nvPr userDrawn="1"/>
        </p:nvPicPr>
        <p:blipFill>
          <a:blip r:embed="rId3"/>
          <a:stretch>
            <a:fillRect/>
          </a:stretch>
        </p:blipFill>
        <p:spPr>
          <a:xfrm>
            <a:off x="2581719" y="100582"/>
            <a:ext cx="6858911" cy="720156"/>
          </a:xfrm>
          <a:prstGeom prst="rect">
            <a:avLst/>
          </a:prstGeom>
        </p:spPr>
      </p:pic>
      <p:pic>
        <p:nvPicPr>
          <p:cNvPr id="70" name="Immagine 69">
            <a:extLst>
              <a:ext uri="{FF2B5EF4-FFF2-40B4-BE49-F238E27FC236}">
                <a16:creationId xmlns:a16="http://schemas.microsoft.com/office/drawing/2014/main" id="{3F7783C2-1B7A-4D7B-8690-DFA03EDF42C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24103" y="178154"/>
            <a:ext cx="2072788" cy="734659"/>
          </a:xfrm>
          <a:prstGeom prst="rect">
            <a:avLst/>
          </a:prstGeom>
        </p:spPr>
      </p:pic>
    </p:spTree>
    <p:extLst>
      <p:ext uri="{BB962C8B-B14F-4D97-AF65-F5344CB8AC3E}">
        <p14:creationId xmlns:p14="http://schemas.microsoft.com/office/powerpoint/2010/main" val="2258671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pPr>
              <a:defRPr/>
            </a:pPr>
            <a:fld id="{75EEC0D9-25CF-411F-9F5C-FD1F03CF8890}" type="datetime1">
              <a:rPr lang="en-US" smtClean="0"/>
              <a:t>2/11/2020</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2F1F740-7950-42EA-969F-E57534283EF9}" type="slidenum">
              <a:rPr lang="en-US" smtClean="0"/>
              <a:pPr>
                <a:defRPr/>
              </a:pPr>
              <a:t>‹N›</a:t>
            </a:fld>
            <a:endParaRPr lang="en-US" dirty="0"/>
          </a:p>
        </p:txBody>
      </p:sp>
    </p:spTree>
    <p:extLst>
      <p:ext uri="{BB962C8B-B14F-4D97-AF65-F5344CB8AC3E}">
        <p14:creationId xmlns:p14="http://schemas.microsoft.com/office/powerpoint/2010/main" val="2179776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pPr>
              <a:defRPr/>
            </a:pPr>
            <a:fld id="{EBFAB999-3919-47D0-B646-D365AE88D4E6}" type="datetime1">
              <a:rPr lang="en-US" smtClean="0"/>
              <a:t>2/11/2020</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BF0D6FC-D584-449E-92F3-B0C3CA162A86}" type="slidenum">
              <a:rPr lang="en-US" smtClean="0"/>
              <a:pPr>
                <a:defRPr/>
              </a:pPr>
              <a:t>‹N›</a:t>
            </a:fld>
            <a:endParaRPr lang="en-US" dirty="0"/>
          </a:p>
        </p:txBody>
      </p:sp>
    </p:spTree>
    <p:extLst>
      <p:ext uri="{BB962C8B-B14F-4D97-AF65-F5344CB8AC3E}">
        <p14:creationId xmlns:p14="http://schemas.microsoft.com/office/powerpoint/2010/main" val="1627170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pPr>
              <a:defRPr/>
            </a:pPr>
            <a:fld id="{37A22D1E-1A28-4AAC-A2AA-CC3FF3B3C50D}" type="datetime1">
              <a:rPr lang="en-US" smtClean="0"/>
              <a:t>2/11/2020</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EE04E99-4EC7-40B8-9AA0-69145F0BB775}" type="slidenum">
              <a:rPr lang="en-US" smtClean="0"/>
              <a:pPr>
                <a:defRPr/>
              </a:pPr>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34801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pPr>
              <a:defRPr/>
            </a:pPr>
            <a:fld id="{F70C9C37-99FA-4AF0-8BC9-8BDB8E40076E}" type="datetime1">
              <a:rPr lang="en-US" smtClean="0"/>
              <a:t>2/11/2020</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C39BA7E-8956-4D81-8A4C-338BE23BF1DA}" type="slidenum">
              <a:rPr lang="en-US" smtClean="0"/>
              <a:pPr>
                <a:defRPr/>
              </a:pPr>
              <a:t>‹N›</a:t>
            </a:fld>
            <a:endParaRPr lang="en-US" dirty="0"/>
          </a:p>
        </p:txBody>
      </p:sp>
    </p:spTree>
    <p:extLst>
      <p:ext uri="{BB962C8B-B14F-4D97-AF65-F5344CB8AC3E}">
        <p14:creationId xmlns:p14="http://schemas.microsoft.com/office/powerpoint/2010/main" val="1180891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pPr>
              <a:defRPr/>
            </a:pPr>
            <a:fld id="{8C11B2B8-37A8-454C-9BE7-86710E44CAA9}" type="datetime1">
              <a:rPr lang="en-US" smtClean="0"/>
              <a:t>2/11/2020</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EC3AF39-BE58-4DE6-8257-C2D4566828B8}" type="slidenum">
              <a:rPr lang="en-US" smtClean="0"/>
              <a:pPr>
                <a:defRPr/>
              </a:pPr>
              <a:t>‹N›</a:t>
            </a:fld>
            <a:endParaRPr lang="en-US" dirty="0"/>
          </a:p>
        </p:txBody>
      </p:sp>
    </p:spTree>
    <p:extLst>
      <p:ext uri="{BB962C8B-B14F-4D97-AF65-F5344CB8AC3E}">
        <p14:creationId xmlns:p14="http://schemas.microsoft.com/office/powerpoint/2010/main" val="783526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pPr>
              <a:defRPr/>
            </a:pPr>
            <a:fld id="{6250A3D2-D8FF-48C0-B6FE-FB6DC4678F43}" type="datetime1">
              <a:rPr lang="en-US" smtClean="0"/>
              <a:t>2/11/2020</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E77E5638-DBDA-4777-ACC2-69C6DF978EAF}" type="slidenum">
              <a:rPr lang="en-US" smtClean="0"/>
              <a:pPr>
                <a:defRPr/>
              </a:pPr>
              <a:t>‹N›</a:t>
            </a:fld>
            <a:endParaRPr lang="en-US" dirty="0"/>
          </a:p>
        </p:txBody>
      </p:sp>
    </p:spTree>
    <p:extLst>
      <p:ext uri="{BB962C8B-B14F-4D97-AF65-F5344CB8AC3E}">
        <p14:creationId xmlns:p14="http://schemas.microsoft.com/office/powerpoint/2010/main" val="1859316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a:defRPr/>
            </a:pPr>
            <a:fld id="{817ECA21-0931-4DF5-A074-9C58EE2642E4}" type="datetime1">
              <a:rPr lang="en-US" smtClean="0"/>
              <a:t>2/11/2020</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EA25E73-1050-4ED6-B6DC-0CE38886B3D3}" type="slidenum">
              <a:rPr lang="en-US" smtClean="0"/>
              <a:pPr>
                <a:defRPr/>
              </a:pPr>
              <a:t>‹N›</a:t>
            </a:fld>
            <a:endParaRPr lang="en-US" dirty="0"/>
          </a:p>
        </p:txBody>
      </p:sp>
    </p:spTree>
    <p:extLst>
      <p:ext uri="{BB962C8B-B14F-4D97-AF65-F5344CB8AC3E}">
        <p14:creationId xmlns:p14="http://schemas.microsoft.com/office/powerpoint/2010/main" val="587235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a:defRPr/>
            </a:pPr>
            <a:fld id="{E36A0FC7-1485-45D6-82F9-AB3C6BE25446}" type="datetime1">
              <a:rPr lang="en-US" smtClean="0"/>
              <a:t>2/11/2020</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9E7EA1-C7DF-4113-A68A-ADF22B1BD39D}" type="slidenum">
              <a:rPr lang="en-US" smtClean="0"/>
              <a:pPr>
                <a:defRPr/>
              </a:pPr>
              <a:t>‹N›</a:t>
            </a:fld>
            <a:endParaRPr lang="en-US" dirty="0"/>
          </a:p>
        </p:txBody>
      </p:sp>
    </p:spTree>
    <p:extLst>
      <p:ext uri="{BB962C8B-B14F-4D97-AF65-F5344CB8AC3E}">
        <p14:creationId xmlns:p14="http://schemas.microsoft.com/office/powerpoint/2010/main" val="27197991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IMA SLIDE - TITOLO">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1727516" y="1124746"/>
            <a:ext cx="8736971" cy="1248139"/>
          </a:xfrm>
          <a:prstGeom prst="rect">
            <a:avLst/>
          </a:prstGeom>
        </p:spPr>
        <p:txBody>
          <a:bodyPr/>
          <a:lstStyle>
            <a:lvl1pPr>
              <a:defRPr b="1">
                <a:solidFill>
                  <a:schemeClr val="accent2"/>
                </a:solidFill>
              </a:defRPr>
            </a:lvl1pPr>
          </a:lstStyle>
          <a:p>
            <a:r>
              <a:rPr lang="it-IT" dirty="0"/>
              <a:t>TITOLO DEL CORSO</a:t>
            </a:r>
          </a:p>
        </p:txBody>
      </p:sp>
      <p:sp>
        <p:nvSpPr>
          <p:cNvPr id="3" name="Sottotitolo 2"/>
          <p:cNvSpPr>
            <a:spLocks noGrp="1"/>
          </p:cNvSpPr>
          <p:nvPr>
            <p:ph type="subTitle" idx="1" hasCustomPrompt="1"/>
          </p:nvPr>
        </p:nvSpPr>
        <p:spPr>
          <a:xfrm>
            <a:off x="1967543" y="3813043"/>
            <a:ext cx="8256917" cy="576064"/>
          </a:xfrm>
          <a:prstGeom prst="rect">
            <a:avLst/>
          </a:prstGeom>
        </p:spPr>
        <p:txBody>
          <a:bodyPr>
            <a:normAutofit/>
          </a:bodyPr>
          <a:lstStyle>
            <a:lvl1pPr marL="0" indent="0" algn="ctr">
              <a:buNone/>
              <a:defRPr sz="1800" b="0" baseline="0">
                <a:solidFill>
                  <a:schemeClr val="tx1">
                    <a:lumMod val="85000"/>
                    <a:lumOff val="1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it-IT" dirty="0"/>
              <a:t>Docenti: Nome Cognome, Nome Cognome, Nome Cognome</a:t>
            </a:r>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372" y="5808944"/>
            <a:ext cx="1824203" cy="646553"/>
          </a:xfrm>
          <a:prstGeom prst="rect">
            <a:avLst/>
          </a:prstGeom>
        </p:spPr>
      </p:pic>
      <p:sp>
        <p:nvSpPr>
          <p:cNvPr id="8" name="Segnaposto testo 7"/>
          <p:cNvSpPr>
            <a:spLocks noGrp="1"/>
          </p:cNvSpPr>
          <p:nvPr>
            <p:ph type="body" sz="quarter" idx="10" hasCustomPrompt="1"/>
          </p:nvPr>
        </p:nvSpPr>
        <p:spPr>
          <a:xfrm>
            <a:off x="1727515" y="2736143"/>
            <a:ext cx="8737600" cy="480483"/>
          </a:xfrm>
          <a:prstGeom prst="rect">
            <a:avLst/>
          </a:prstGeom>
        </p:spPr>
        <p:txBody>
          <a:bodyPr/>
          <a:lstStyle>
            <a:lvl1pPr marL="0" indent="0" algn="ctr">
              <a:buNone/>
              <a:defRPr sz="3200">
                <a:solidFill>
                  <a:schemeClr val="accent2"/>
                </a:solidFill>
              </a:defRPr>
            </a:lvl1pPr>
          </a:lstStyle>
          <a:p>
            <a:r>
              <a:rPr lang="it-IT" sz="2000" b="0" dirty="0"/>
              <a:t>Titolo della </a:t>
            </a:r>
            <a:r>
              <a:rPr lang="it-IT" sz="2000" b="0" dirty="0" err="1"/>
              <a:t>videolezione</a:t>
            </a:r>
            <a:endParaRPr lang="it-IT" sz="2000" b="0" dirty="0"/>
          </a:p>
        </p:txBody>
      </p:sp>
    </p:spTree>
    <p:extLst>
      <p:ext uri="{BB962C8B-B14F-4D97-AF65-F5344CB8AC3E}">
        <p14:creationId xmlns:p14="http://schemas.microsoft.com/office/powerpoint/2010/main" val="4223950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a:defRPr/>
            </a:pPr>
            <a:fld id="{488ABB88-1DEA-4584-947F-48619E1DDFA6}" type="datetime1">
              <a:rPr lang="en-US" smtClean="0"/>
              <a:t>2/11/2020</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9794711-7AE4-4CF2-9258-F33D7198F186}" type="slidenum">
              <a:rPr lang="en-US" smtClean="0"/>
              <a:pPr>
                <a:defRPr/>
              </a:pPr>
              <a:t>‹N›</a:t>
            </a:fld>
            <a:endParaRPr lang="en-US" dirty="0"/>
          </a:p>
        </p:txBody>
      </p:sp>
    </p:spTree>
    <p:extLst>
      <p:ext uri="{BB962C8B-B14F-4D97-AF65-F5344CB8AC3E}">
        <p14:creationId xmlns:p14="http://schemas.microsoft.com/office/powerpoint/2010/main" val="57490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pPr>
              <a:defRPr/>
            </a:pPr>
            <a:fld id="{C51B706D-83CA-4E01-BE92-763BB7B81BF9}" type="datetime1">
              <a:rPr lang="en-US" smtClean="0"/>
              <a:t>2/11/2020</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4563448-C2B4-47F4-97A1-66CDA38A08C1}" type="slidenum">
              <a:rPr lang="en-US" smtClean="0"/>
              <a:pPr>
                <a:defRPr/>
              </a:pPr>
              <a:t>‹N›</a:t>
            </a:fld>
            <a:endParaRPr lang="en-US" dirty="0"/>
          </a:p>
        </p:txBody>
      </p:sp>
    </p:spTree>
    <p:extLst>
      <p:ext uri="{BB962C8B-B14F-4D97-AF65-F5344CB8AC3E}">
        <p14:creationId xmlns:p14="http://schemas.microsoft.com/office/powerpoint/2010/main" val="3232841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pPr>
              <a:defRPr/>
            </a:pPr>
            <a:fld id="{814B093B-F511-4272-9C5C-F8CBE792E07B}" type="datetime1">
              <a:rPr lang="en-US" smtClean="0"/>
              <a:t>2/11/2020</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E8DDDDC-6E4E-4B87-9A6E-8DA143924CE4}" type="slidenum">
              <a:rPr lang="en-US" smtClean="0"/>
              <a:pPr>
                <a:defRPr/>
              </a:pPr>
              <a:t>‹N›</a:t>
            </a:fld>
            <a:endParaRPr lang="en-US" dirty="0"/>
          </a:p>
        </p:txBody>
      </p:sp>
    </p:spTree>
    <p:extLst>
      <p:ext uri="{BB962C8B-B14F-4D97-AF65-F5344CB8AC3E}">
        <p14:creationId xmlns:p14="http://schemas.microsoft.com/office/powerpoint/2010/main" val="98913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pPr>
              <a:defRPr/>
            </a:pPr>
            <a:fld id="{25AD77C2-8A0E-4CFF-9B98-2B3475A9D4B3}" type="datetime1">
              <a:rPr lang="en-US" smtClean="0"/>
              <a:t>2/11/2020</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B8145D2E-4F92-48D2-880F-3E945739252D}" type="slidenum">
              <a:rPr lang="en-US" smtClean="0"/>
              <a:pPr>
                <a:defRPr/>
              </a:pPr>
              <a:t>‹N›</a:t>
            </a:fld>
            <a:endParaRPr lang="en-US" dirty="0"/>
          </a:p>
        </p:txBody>
      </p:sp>
    </p:spTree>
    <p:extLst>
      <p:ext uri="{BB962C8B-B14F-4D97-AF65-F5344CB8AC3E}">
        <p14:creationId xmlns:p14="http://schemas.microsoft.com/office/powerpoint/2010/main" val="3183667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pPr>
              <a:defRPr/>
            </a:pPr>
            <a:fld id="{5890CBC4-A5A6-4CDF-9F51-72ACAE629C17}" type="datetime1">
              <a:rPr lang="en-US" smtClean="0"/>
              <a:t>2/11/2020</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7AF4853-B3AF-4FAB-ACAE-95E48CADD02E}" type="slidenum">
              <a:rPr lang="en-US" smtClean="0"/>
              <a:pPr>
                <a:defRPr/>
              </a:pPr>
              <a:t>‹N›</a:t>
            </a:fld>
            <a:endParaRPr lang="en-US" dirty="0"/>
          </a:p>
        </p:txBody>
      </p:sp>
    </p:spTree>
    <p:extLst>
      <p:ext uri="{BB962C8B-B14F-4D97-AF65-F5344CB8AC3E}">
        <p14:creationId xmlns:p14="http://schemas.microsoft.com/office/powerpoint/2010/main" val="79394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52E6C99-367D-4FC0-A0B0-E0CF68599028}" type="datetime1">
              <a:rPr lang="en-US" smtClean="0"/>
              <a:t>2/11/2020</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DD225F2-4BEF-4A50-B315-5AE2DEF9CEE6}" type="slidenum">
              <a:rPr lang="en-US" smtClean="0"/>
              <a:pPr>
                <a:defRPr/>
              </a:pPr>
              <a:t>‹N›</a:t>
            </a:fld>
            <a:endParaRPr lang="en-US" dirty="0"/>
          </a:p>
        </p:txBody>
      </p:sp>
    </p:spTree>
    <p:extLst>
      <p:ext uri="{BB962C8B-B14F-4D97-AF65-F5344CB8AC3E}">
        <p14:creationId xmlns:p14="http://schemas.microsoft.com/office/powerpoint/2010/main" val="3137737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pPr>
              <a:defRPr/>
            </a:pPr>
            <a:fld id="{AFB33730-FD98-41B5-9642-9EC333CA05A6}" type="datetime1">
              <a:rPr lang="en-US" smtClean="0"/>
              <a:t>2/11/2020</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B2CBED5-B75F-4CC0-997F-DA4D3B3D9649}" type="slidenum">
              <a:rPr lang="en-US" smtClean="0"/>
              <a:pPr>
                <a:defRPr/>
              </a:pPr>
              <a:t>‹N›</a:t>
            </a:fld>
            <a:endParaRPr lang="en-US" dirty="0"/>
          </a:p>
        </p:txBody>
      </p:sp>
    </p:spTree>
    <p:extLst>
      <p:ext uri="{BB962C8B-B14F-4D97-AF65-F5344CB8AC3E}">
        <p14:creationId xmlns:p14="http://schemas.microsoft.com/office/powerpoint/2010/main" val="2316339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pPr>
              <a:defRPr/>
            </a:pPr>
            <a:fld id="{A4E9CBF6-1FF6-48FD-B07F-1D9FA21B11A5}" type="datetime1">
              <a:rPr lang="en-US" smtClean="0"/>
              <a:t>2/11/2020</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FE5A6A4-9BEC-449F-A482-7F68CC51B9CC}" type="slidenum">
              <a:rPr lang="en-US" smtClean="0"/>
              <a:pPr>
                <a:defRPr/>
              </a:pPr>
              <a:t>‹N›</a:t>
            </a:fld>
            <a:endParaRPr lang="en-US" dirty="0"/>
          </a:p>
        </p:txBody>
      </p:sp>
    </p:spTree>
    <p:extLst>
      <p:ext uri="{BB962C8B-B14F-4D97-AF65-F5344CB8AC3E}">
        <p14:creationId xmlns:p14="http://schemas.microsoft.com/office/powerpoint/2010/main" val="3428996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fld id="{AC386619-8612-4A1A-B72C-EB6D2CA849C3}" type="datetime1">
              <a:rPr lang="en-US" smtClean="0"/>
              <a:t>2/11/2020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fld id="{2FED9FEF-515C-4647-8397-00716B542ED7}" type="slidenum">
              <a:rPr lang="en-US" smtClean="0"/>
              <a:pPr>
                <a:defRPr/>
              </a:pPr>
              <a:t>‹N›</a:t>
            </a:fld>
            <a:endParaRPr lang="en-US" dirty="0"/>
          </a:p>
        </p:txBody>
      </p:sp>
      <p:pic>
        <p:nvPicPr>
          <p:cNvPr id="51" name="Immagine 50">
            <a:extLst>
              <a:ext uri="{FF2B5EF4-FFF2-40B4-BE49-F238E27FC236}">
                <a16:creationId xmlns:a16="http://schemas.microsoft.com/office/drawing/2014/main" id="{401868E9-1016-4BD2-A526-C57DE8D4CA24}"/>
              </a:ext>
            </a:extLst>
          </p:cNvPr>
          <p:cNvPicPr>
            <a:picLocks noChangeAspect="1"/>
          </p:cNvPicPr>
          <p:nvPr userDrawn="1"/>
        </p:nvPicPr>
        <p:blipFill>
          <a:blip r:embed="rId20"/>
          <a:stretch>
            <a:fillRect/>
          </a:stretch>
        </p:blipFill>
        <p:spPr>
          <a:xfrm>
            <a:off x="1390649" y="100359"/>
            <a:ext cx="6445246" cy="676723"/>
          </a:xfrm>
          <a:prstGeom prst="rect">
            <a:avLst/>
          </a:prstGeom>
        </p:spPr>
      </p:pic>
      <p:pic>
        <p:nvPicPr>
          <p:cNvPr id="53" name="Immagine 52">
            <a:extLst>
              <a:ext uri="{FF2B5EF4-FFF2-40B4-BE49-F238E27FC236}">
                <a16:creationId xmlns:a16="http://schemas.microsoft.com/office/drawing/2014/main" id="{3338A22E-1967-4036-8714-6D3368725E69}"/>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9300997" y="228600"/>
            <a:ext cx="1824203" cy="646553"/>
          </a:xfrm>
          <a:prstGeom prst="rect">
            <a:avLst/>
          </a:prstGeom>
        </p:spPr>
      </p:pic>
    </p:spTree>
    <p:extLst>
      <p:ext uri="{BB962C8B-B14F-4D97-AF65-F5344CB8AC3E}">
        <p14:creationId xmlns:p14="http://schemas.microsoft.com/office/powerpoint/2010/main" val="1073449360"/>
      </p:ext>
    </p:extLst>
  </p:cSld>
  <p:clrMap bg1="lt1" tx1="dk1" bg2="lt2" tx2="dk2" accent1="accent1" accent2="accent2" accent3="accent3" accent4="accent4" accent5="accent5" accent6="accent6" hlink="hlink" folHlink="folHlink"/>
  <p:sldLayoutIdLst>
    <p:sldLayoutId id="2147484334" r:id="rId1"/>
    <p:sldLayoutId id="2147484335" r:id="rId2"/>
    <p:sldLayoutId id="2147484336" r:id="rId3"/>
    <p:sldLayoutId id="2147484337" r:id="rId4"/>
    <p:sldLayoutId id="2147484338" r:id="rId5"/>
    <p:sldLayoutId id="2147484339" r:id="rId6"/>
    <p:sldLayoutId id="2147484340" r:id="rId7"/>
    <p:sldLayoutId id="2147484341" r:id="rId8"/>
    <p:sldLayoutId id="2147484342" r:id="rId9"/>
    <p:sldLayoutId id="2147484343" r:id="rId10"/>
    <p:sldLayoutId id="2147484344" r:id="rId11"/>
    <p:sldLayoutId id="2147484345" r:id="rId12"/>
    <p:sldLayoutId id="2147484346" r:id="rId13"/>
    <p:sldLayoutId id="2147484347" r:id="rId14"/>
    <p:sldLayoutId id="2147484348" r:id="rId15"/>
    <p:sldLayoutId id="2147484349" r:id="rId16"/>
    <p:sldLayoutId id="2147484350" r:id="rId17"/>
    <p:sldLayoutId id="2147484351" r:id="rId18"/>
  </p:sldLayoutIdLst>
  <p:hf hdr="0" ftr="0" dt="0"/>
  <p:txStyles>
    <p:titleStyle>
      <a:lvl1pPr algn="l" defTabSz="914400" rtl="0" eaLnBrk="1" latinLnBrk="0" hangingPunct="1">
        <a:lnSpc>
          <a:spcPct val="90000"/>
        </a:lnSpc>
        <a:spcBef>
          <a:spcPct val="0"/>
        </a:spcBef>
        <a:buNone/>
        <a:defRPr sz="3600" b="0" i="0" u="none"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30.xml"/></Relationships>
</file>

<file path=ppt/slides/_rels/slide11.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7.png"/><Relationship Id="rId7" Type="http://schemas.openxmlformats.org/officeDocument/2006/relationships/diagramColors" Target="../diagrams/colors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2.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7.png"/><Relationship Id="rId7" Type="http://schemas.openxmlformats.org/officeDocument/2006/relationships/diagramColors" Target="../diagrams/colors9.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 Id="rId9" Type="http://schemas.openxmlformats.org/officeDocument/2006/relationships/diagramData" Target="../diagrams/data10.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1.xml"/><Relationship Id="rId7" Type="http://schemas.microsoft.com/office/2007/relationships/diagramDrawing" Target="../diagrams/drawing10.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slide" Target="slide30.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slide" Target="slide30.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0.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7.png"/><Relationship Id="rId7" Type="http://schemas.openxmlformats.org/officeDocument/2006/relationships/diagramColors" Target="../diagrams/colors1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30.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pn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uzh-rpg/rpg_ig_active_reconstruction"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wiki.ros.org/ROS/Concepts" TargetMode="Externa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pn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7.pn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7.pn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1397108"/>
            <a:ext cx="8077200" cy="3632092"/>
          </a:xfrm>
        </p:spPr>
        <p:txBody>
          <a:bodyPr>
            <a:normAutofit/>
          </a:bodyPr>
          <a:lstStyle/>
          <a:p>
            <a:pPr algn="l">
              <a:lnSpc>
                <a:spcPct val="90000"/>
              </a:lnSpc>
            </a:pPr>
            <a:r>
              <a:rPr lang="en-US" sz="3800" b="1" cap="small" dirty="0">
                <a:solidFill>
                  <a:schemeClr val="accent5">
                    <a:lumMod val="50000"/>
                  </a:schemeClr>
                </a:solidFill>
              </a:rPr>
              <a:t>Long Term Patrolling </a:t>
            </a:r>
            <a:r>
              <a:rPr lang="en-US" sz="3800" cap="small" dirty="0">
                <a:solidFill>
                  <a:schemeClr val="accent5">
                    <a:lumMod val="50000"/>
                  </a:schemeClr>
                </a:solidFill>
              </a:rPr>
              <a:t>using Multiple Drones</a:t>
            </a:r>
            <a:br>
              <a:rPr lang="en-US" sz="3800" cap="small" dirty="0">
                <a:solidFill>
                  <a:schemeClr val="accent5">
                    <a:lumMod val="50000"/>
                  </a:schemeClr>
                </a:solidFill>
              </a:rPr>
            </a:br>
            <a:br>
              <a:rPr lang="en-US" sz="3800" cap="small" dirty="0">
                <a:solidFill>
                  <a:schemeClr val="accent5">
                    <a:lumMod val="50000"/>
                  </a:schemeClr>
                </a:solidFill>
              </a:rPr>
            </a:br>
            <a:r>
              <a:rPr lang="en-US" sz="3800" cap="small" dirty="0">
                <a:solidFill>
                  <a:schemeClr val="accent5">
                    <a:lumMod val="50000"/>
                  </a:schemeClr>
                </a:solidFill>
              </a:rPr>
              <a:t>Relay Positioning and Coverage Techniques</a:t>
            </a:r>
          </a:p>
        </p:txBody>
      </p:sp>
      <p:pic>
        <p:nvPicPr>
          <p:cNvPr id="28" name="Immagine 105">
            <a:extLst>
              <a:ext uri="{FF2B5EF4-FFF2-40B4-BE49-F238E27FC236}">
                <a16:creationId xmlns:a16="http://schemas.microsoft.com/office/drawing/2014/main" id="{8E7C6618-218B-4A5C-B8D0-AE9203AF45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440736"/>
            <a:ext cx="6302375" cy="1417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61443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3">
            <a:duotone>
              <a:schemeClr val="bg2">
                <a:shade val="45000"/>
                <a:satMod val="135000"/>
              </a:schemeClr>
              <a:prstClr val="white"/>
            </a:duotone>
            <a:alphaModFix amt="21000"/>
          </a:blip>
          <a:srcRect t="17882" b="25868"/>
          <a:stretch/>
        </p:blipFill>
        <p:spPr>
          <a:xfrm>
            <a:off x="1524016" y="857258"/>
            <a:ext cx="9143985" cy="5143493"/>
          </a:xfrm>
          <a:prstGeom prst="rect">
            <a:avLst/>
          </a:prstGeom>
        </p:spPr>
      </p:pic>
      <p:sp>
        <p:nvSpPr>
          <p:cNvPr id="2" name="Titolo 1"/>
          <p:cNvSpPr>
            <a:spLocks noGrp="1"/>
          </p:cNvSpPr>
          <p:nvPr>
            <p:ph type="title"/>
          </p:nvPr>
        </p:nvSpPr>
        <p:spPr>
          <a:xfrm>
            <a:off x="2506134" y="990600"/>
            <a:ext cx="7704667" cy="926982"/>
          </a:xfrm>
        </p:spPr>
        <p:txBody>
          <a:bodyPr>
            <a:noAutofit/>
          </a:bodyPr>
          <a:lstStyle/>
          <a:p>
            <a:r>
              <a:rPr lang="it-IT" sz="4800" b="1" cap="small" dirty="0" err="1"/>
              <a:t>Coverage</a:t>
            </a:r>
            <a:r>
              <a:rPr lang="it-IT" sz="4800" b="1" cap="small" dirty="0"/>
              <a:t>: </a:t>
            </a:r>
            <a:r>
              <a:rPr lang="it-IT" sz="4800" b="1" cap="small" dirty="0" err="1"/>
              <a:t>Node</a:t>
            </a:r>
            <a:r>
              <a:rPr lang="it-IT" sz="4800" b="1" cap="small" dirty="0"/>
              <a:t> </a:t>
            </a:r>
            <a:r>
              <a:rPr lang="it-IT" sz="4800" b="1" cap="small" dirty="0" err="1"/>
              <a:t>Count</a:t>
            </a:r>
            <a:endParaRPr lang="it-IT" sz="4800" b="1" cap="small" dirty="0"/>
          </a:p>
        </p:txBody>
      </p:sp>
      <p:sp>
        <p:nvSpPr>
          <p:cNvPr id="6" name="Segnaposto contenuto 5"/>
          <p:cNvSpPr>
            <a:spLocks noGrp="1"/>
          </p:cNvSpPr>
          <p:nvPr>
            <p:ph idx="1"/>
          </p:nvPr>
        </p:nvSpPr>
        <p:spPr>
          <a:xfrm>
            <a:off x="2506134" y="2025006"/>
            <a:ext cx="7704667" cy="4616567"/>
          </a:xfrm>
        </p:spPr>
        <p:txBody>
          <a:bodyPr>
            <a:normAutofit lnSpcReduction="10000"/>
          </a:bodyPr>
          <a:lstStyle/>
          <a:p>
            <a:r>
              <a:rPr lang="it-IT" sz="3200" dirty="0"/>
              <a:t>È stato dimostrato </a:t>
            </a:r>
            <a:r>
              <a:rPr lang="it-IT" sz="3200" baseline="30000" dirty="0">
                <a:hlinkClick r:id="rId4" action="ppaction://hlinksldjump"/>
              </a:rPr>
              <a:t>[</a:t>
            </a:r>
            <a:r>
              <a:rPr lang="it-IT" sz="3200" baseline="30000" dirty="0" err="1">
                <a:hlinkClick r:id="rId4" action="ppaction://hlinksldjump"/>
              </a:rPr>
              <a:t>Nattero</a:t>
            </a:r>
            <a:r>
              <a:rPr lang="it-IT" sz="3200" baseline="30000" dirty="0">
                <a:hlinkClick r:id="rId4" action="ppaction://hlinksldjump"/>
              </a:rPr>
              <a:t>, </a:t>
            </a:r>
            <a:r>
              <a:rPr lang="it-IT" sz="3200" baseline="30000" dirty="0" err="1">
                <a:hlinkClick r:id="rId4" action="ppaction://hlinksldjump"/>
              </a:rPr>
              <a:t>Recchiuto</a:t>
            </a:r>
            <a:r>
              <a:rPr lang="it-IT" sz="3200" baseline="30000" dirty="0">
                <a:hlinkClick r:id="rId4" action="ppaction://hlinksldjump"/>
              </a:rPr>
              <a:t>, Wanderlingh (2014)]</a:t>
            </a:r>
            <a:r>
              <a:rPr lang="it-IT" sz="3200" dirty="0"/>
              <a:t> che nel caso del </a:t>
            </a:r>
            <a:r>
              <a:rPr lang="it-IT" sz="3200" b="1" dirty="0"/>
              <a:t>singolo drone</a:t>
            </a:r>
            <a:r>
              <a:rPr lang="it-IT" sz="3200" dirty="0"/>
              <a:t>, </a:t>
            </a:r>
            <a:r>
              <a:rPr lang="it-IT" sz="3200" b="1" dirty="0"/>
              <a:t>LRTA*</a:t>
            </a:r>
            <a:r>
              <a:rPr lang="it-IT" sz="3200" dirty="0"/>
              <a:t> è l’algoritmo </a:t>
            </a:r>
            <a:r>
              <a:rPr lang="it-IT" sz="3200" b="1" dirty="0"/>
              <a:t>più efficiente</a:t>
            </a:r>
          </a:p>
          <a:p>
            <a:r>
              <a:rPr lang="it-IT" sz="3200" b="1" dirty="0"/>
              <a:t>Nel caso multi-drone, </a:t>
            </a:r>
            <a:r>
              <a:rPr lang="it-IT" sz="3200" b="1" dirty="0" err="1"/>
              <a:t>Node</a:t>
            </a:r>
            <a:r>
              <a:rPr lang="it-IT" sz="3200" b="1" dirty="0"/>
              <a:t> </a:t>
            </a:r>
            <a:r>
              <a:rPr lang="it-IT" sz="3200" b="1" dirty="0" err="1"/>
              <a:t>Count</a:t>
            </a:r>
            <a:r>
              <a:rPr lang="it-IT" sz="3200" b="1" dirty="0"/>
              <a:t> è l’algoritmo più efficiente</a:t>
            </a:r>
          </a:p>
          <a:p>
            <a:r>
              <a:rPr lang="it-IT" sz="3200" dirty="0"/>
              <a:t>Dato che il sistema sviluppato fa utilizzo di uno sciame di droni, </a:t>
            </a:r>
            <a:r>
              <a:rPr lang="it-IT" sz="3200" b="1" dirty="0" err="1"/>
              <a:t>Node</a:t>
            </a:r>
            <a:r>
              <a:rPr lang="it-IT" sz="3200" b="1" dirty="0"/>
              <a:t> </a:t>
            </a:r>
            <a:r>
              <a:rPr lang="it-IT" sz="3200" b="1" dirty="0" err="1"/>
              <a:t>Count</a:t>
            </a:r>
            <a:r>
              <a:rPr lang="it-IT" sz="3200" b="1" dirty="0"/>
              <a:t> </a:t>
            </a:r>
            <a:r>
              <a:rPr lang="it-IT" sz="3200" dirty="0"/>
              <a:t>è il miglior candidato (online, multi-drone)</a:t>
            </a:r>
          </a:p>
        </p:txBody>
      </p:sp>
      <p:sp>
        <p:nvSpPr>
          <p:cNvPr id="3" name="Segnaposto numero diapositiva 2"/>
          <p:cNvSpPr>
            <a:spLocks noGrp="1"/>
          </p:cNvSpPr>
          <p:nvPr>
            <p:ph type="sldNum" sz="quarter" idx="12"/>
          </p:nvPr>
        </p:nvSpPr>
        <p:spPr/>
        <p:txBody>
          <a:bodyPr/>
          <a:lstStyle/>
          <a:p>
            <a:fld id="{6D22F896-40B5-4ADD-8801-0D06FADFA095}" type="slidenum">
              <a:rPr lang="en-US" sz="1400"/>
              <a:pPr/>
              <a:t>10</a:t>
            </a:fld>
            <a:endParaRPr lang="en-US" sz="1400" dirty="0"/>
          </a:p>
        </p:txBody>
      </p:sp>
    </p:spTree>
    <p:extLst>
      <p:ext uri="{BB962C8B-B14F-4D97-AF65-F5344CB8AC3E}">
        <p14:creationId xmlns:p14="http://schemas.microsoft.com/office/powerpoint/2010/main" val="128188547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3">
            <a:duotone>
              <a:schemeClr val="bg2">
                <a:shade val="45000"/>
                <a:satMod val="135000"/>
              </a:schemeClr>
              <a:prstClr val="white"/>
            </a:duotone>
            <a:alphaModFix amt="21000"/>
          </a:blip>
          <a:srcRect t="17882" b="25868"/>
          <a:stretch/>
        </p:blipFill>
        <p:spPr>
          <a:xfrm>
            <a:off x="1524016" y="857258"/>
            <a:ext cx="9143985" cy="5143493"/>
          </a:xfrm>
          <a:prstGeom prst="rect">
            <a:avLst/>
          </a:prstGeom>
        </p:spPr>
      </p:pic>
      <p:sp>
        <p:nvSpPr>
          <p:cNvPr id="2" name="Titolo 1"/>
          <p:cNvSpPr>
            <a:spLocks noGrp="1"/>
          </p:cNvSpPr>
          <p:nvPr>
            <p:ph type="title"/>
          </p:nvPr>
        </p:nvSpPr>
        <p:spPr>
          <a:xfrm>
            <a:off x="2506134" y="933450"/>
            <a:ext cx="7704667" cy="926982"/>
          </a:xfrm>
        </p:spPr>
        <p:txBody>
          <a:bodyPr>
            <a:noAutofit/>
          </a:bodyPr>
          <a:lstStyle/>
          <a:p>
            <a:r>
              <a:rPr lang="it-IT" sz="4800" b="1" cap="small" dirty="0"/>
              <a:t>Relay </a:t>
            </a:r>
            <a:r>
              <a:rPr lang="it-IT" sz="4800" b="1" cap="small" dirty="0" err="1"/>
              <a:t>Positioning</a:t>
            </a:r>
            <a:endParaRPr lang="it-IT" sz="4800" b="1" cap="small" dirty="0"/>
          </a:p>
        </p:txBody>
      </p:sp>
      <p:graphicFrame>
        <p:nvGraphicFramePr>
          <p:cNvPr id="7" name="Segnaposto contenuto 6"/>
          <p:cNvGraphicFramePr>
            <a:graphicFrameLocks noGrp="1"/>
          </p:cNvGraphicFramePr>
          <p:nvPr>
            <p:ph idx="1"/>
            <p:extLst>
              <p:ext uri="{D42A27DB-BD31-4B8C-83A1-F6EECF244321}">
                <p14:modId xmlns:p14="http://schemas.microsoft.com/office/powerpoint/2010/main" val="2713953645"/>
              </p:ext>
            </p:extLst>
          </p:nvPr>
        </p:nvGraphicFramePr>
        <p:xfrm>
          <a:off x="2506134" y="1860433"/>
          <a:ext cx="7704667" cy="46165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egnaposto numero diapositiva 2"/>
          <p:cNvSpPr>
            <a:spLocks noGrp="1"/>
          </p:cNvSpPr>
          <p:nvPr>
            <p:ph type="sldNum" sz="quarter" idx="12"/>
          </p:nvPr>
        </p:nvSpPr>
        <p:spPr/>
        <p:txBody>
          <a:bodyPr/>
          <a:lstStyle/>
          <a:p>
            <a:fld id="{6D22F896-40B5-4ADD-8801-0D06FADFA095}" type="slidenum">
              <a:rPr lang="en-US" sz="1400"/>
              <a:pPr/>
              <a:t>11</a:t>
            </a:fld>
            <a:endParaRPr lang="en-US" sz="1400" dirty="0"/>
          </a:p>
        </p:txBody>
      </p:sp>
    </p:spTree>
    <p:extLst>
      <p:ext uri="{BB962C8B-B14F-4D97-AF65-F5344CB8AC3E}">
        <p14:creationId xmlns:p14="http://schemas.microsoft.com/office/powerpoint/2010/main" val="17025978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3">
            <a:duotone>
              <a:schemeClr val="bg2">
                <a:shade val="45000"/>
                <a:satMod val="135000"/>
              </a:schemeClr>
              <a:prstClr val="white"/>
            </a:duotone>
            <a:alphaModFix amt="21000"/>
          </a:blip>
          <a:srcRect t="17882" b="25868"/>
          <a:stretch/>
        </p:blipFill>
        <p:spPr>
          <a:xfrm>
            <a:off x="1524016" y="857258"/>
            <a:ext cx="9143985" cy="5143493"/>
          </a:xfrm>
          <a:prstGeom prst="rect">
            <a:avLst/>
          </a:prstGeom>
        </p:spPr>
      </p:pic>
      <p:sp>
        <p:nvSpPr>
          <p:cNvPr id="2" name="Titolo 1"/>
          <p:cNvSpPr>
            <a:spLocks noGrp="1"/>
          </p:cNvSpPr>
          <p:nvPr>
            <p:ph type="title"/>
          </p:nvPr>
        </p:nvSpPr>
        <p:spPr>
          <a:xfrm>
            <a:off x="2506134" y="1009651"/>
            <a:ext cx="7704667" cy="926982"/>
          </a:xfrm>
        </p:spPr>
        <p:txBody>
          <a:bodyPr>
            <a:noAutofit/>
          </a:bodyPr>
          <a:lstStyle/>
          <a:p>
            <a:r>
              <a:rPr lang="it-IT" sz="4800" b="1" cap="small" dirty="0"/>
              <a:t>Relay </a:t>
            </a:r>
            <a:r>
              <a:rPr lang="it-IT" sz="4800" b="1" cap="small" dirty="0" err="1"/>
              <a:t>Positioning</a:t>
            </a:r>
            <a:r>
              <a:rPr lang="it-IT" sz="4800" b="1" cap="small" dirty="0"/>
              <a:t> Dinamico</a:t>
            </a:r>
          </a:p>
        </p:txBody>
      </p:sp>
      <mc:AlternateContent xmlns:mc="http://schemas.openxmlformats.org/markup-compatibility/2006">
        <mc:Choice xmlns:a14="http://schemas.microsoft.com/office/drawing/2010/main" Requires="a14">
          <p:graphicFrame>
            <p:nvGraphicFramePr>
              <p:cNvPr id="7" name="Segnaposto contenuto 6"/>
              <p:cNvGraphicFramePr>
                <a:graphicFrameLocks noGrp="1"/>
              </p:cNvGraphicFramePr>
              <p:nvPr>
                <p:ph idx="1"/>
                <p:extLst>
                  <p:ext uri="{D42A27DB-BD31-4B8C-83A1-F6EECF244321}">
                    <p14:modId xmlns:p14="http://schemas.microsoft.com/office/powerpoint/2010/main" val="138989134"/>
                  </p:ext>
                </p:extLst>
              </p:nvPr>
            </p:nvGraphicFramePr>
            <p:xfrm>
              <a:off x="2506134" y="1936634"/>
              <a:ext cx="7704667" cy="46165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p:graphicFrame>
            <p:nvGraphicFramePr>
              <p:cNvPr id="7" name="Segnaposto contenuto 6"/>
              <p:cNvGraphicFramePr>
                <a:graphicFrameLocks noGrp="1"/>
              </p:cNvGraphicFramePr>
              <p:nvPr>
                <p:ph idx="1"/>
                <p:extLst>
                  <p:ext uri="{D42A27DB-BD31-4B8C-83A1-F6EECF244321}">
                    <p14:modId xmlns:p14="http://schemas.microsoft.com/office/powerpoint/2010/main" val="138989134"/>
                  </p:ext>
                </p:extLst>
              </p:nvPr>
            </p:nvGraphicFramePr>
            <p:xfrm>
              <a:off x="2506134" y="1936634"/>
              <a:ext cx="7704667" cy="4616566"/>
            </p:xfrm>
            <a:graphic>
              <a:graphicData uri="http://schemas.openxmlformats.org/drawingml/2006/diagram">
                <dgm:relIds xmlns:dgm="http://schemas.openxmlformats.org/drawingml/2006/diagram" xmlns:r="http://schemas.openxmlformats.org/officeDocument/2006/relationships" r:dm="rId9" r:lo="rId5" r:qs="rId6" r:cs="rId7"/>
              </a:graphicData>
            </a:graphic>
          </p:graphicFrame>
        </mc:Fallback>
      </mc:AlternateContent>
      <p:sp>
        <p:nvSpPr>
          <p:cNvPr id="3" name="Segnaposto numero diapositiva 2"/>
          <p:cNvSpPr>
            <a:spLocks noGrp="1"/>
          </p:cNvSpPr>
          <p:nvPr>
            <p:ph type="sldNum" sz="quarter" idx="12"/>
          </p:nvPr>
        </p:nvSpPr>
        <p:spPr/>
        <p:txBody>
          <a:bodyPr/>
          <a:lstStyle/>
          <a:p>
            <a:fld id="{6D22F896-40B5-4ADD-8801-0D06FADFA095}" type="slidenum">
              <a:rPr lang="en-US" sz="1400"/>
              <a:pPr/>
              <a:t>12</a:t>
            </a:fld>
            <a:endParaRPr lang="en-US" sz="1400" dirty="0"/>
          </a:p>
        </p:txBody>
      </p:sp>
    </p:spTree>
    <p:extLst>
      <p:ext uri="{BB962C8B-B14F-4D97-AF65-F5344CB8AC3E}">
        <p14:creationId xmlns:p14="http://schemas.microsoft.com/office/powerpoint/2010/main" val="169696046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2">
            <a:duotone>
              <a:schemeClr val="bg2">
                <a:shade val="45000"/>
                <a:satMod val="135000"/>
              </a:schemeClr>
              <a:prstClr val="white"/>
            </a:duotone>
            <a:alphaModFix amt="21000"/>
          </a:blip>
          <a:srcRect t="17882" b="25868"/>
          <a:stretch/>
        </p:blipFill>
        <p:spPr>
          <a:xfrm>
            <a:off x="1524016" y="920693"/>
            <a:ext cx="9143985" cy="5143493"/>
          </a:xfrm>
          <a:prstGeom prst="rect">
            <a:avLst/>
          </a:prstGeom>
        </p:spPr>
      </p:pic>
      <p:sp>
        <p:nvSpPr>
          <p:cNvPr id="2" name="Titolo 1"/>
          <p:cNvSpPr>
            <a:spLocks noGrp="1"/>
          </p:cNvSpPr>
          <p:nvPr>
            <p:ph type="title"/>
          </p:nvPr>
        </p:nvSpPr>
        <p:spPr>
          <a:xfrm>
            <a:off x="2328333" y="1066800"/>
            <a:ext cx="7704667" cy="926982"/>
          </a:xfrm>
        </p:spPr>
        <p:txBody>
          <a:bodyPr>
            <a:noAutofit/>
          </a:bodyPr>
          <a:lstStyle/>
          <a:p>
            <a:r>
              <a:rPr lang="it-IT" sz="4800" b="1" cap="small" dirty="0" err="1"/>
              <a:t>Relay</a:t>
            </a:r>
            <a:r>
              <a:rPr lang="it-IT" sz="4800" b="1" cap="small" dirty="0"/>
              <a:t> </a:t>
            </a:r>
            <a:r>
              <a:rPr lang="it-IT" sz="4800" b="1" cap="small" dirty="0" err="1"/>
              <a:t>Positioning</a:t>
            </a:r>
            <a:r>
              <a:rPr lang="it-IT" sz="4800" b="1" cap="small" dirty="0"/>
              <a:t> Dinamico</a:t>
            </a:r>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3982199172"/>
              </p:ext>
            </p:extLst>
          </p:nvPr>
        </p:nvGraphicFramePr>
        <p:xfrm>
          <a:off x="2328332" y="2077673"/>
          <a:ext cx="7704667" cy="50910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egnaposto numero diapositiva 2"/>
          <p:cNvSpPr>
            <a:spLocks noGrp="1"/>
          </p:cNvSpPr>
          <p:nvPr>
            <p:ph type="sldNum" sz="quarter" idx="12"/>
          </p:nvPr>
        </p:nvSpPr>
        <p:spPr/>
        <p:txBody>
          <a:bodyPr/>
          <a:lstStyle/>
          <a:p>
            <a:fld id="{6D22F896-40B5-4ADD-8801-0D06FADFA095}" type="slidenum">
              <a:rPr lang="en-US" sz="1400"/>
              <a:pPr/>
              <a:t>13</a:t>
            </a:fld>
            <a:endParaRPr lang="en-US" sz="1400" dirty="0"/>
          </a:p>
        </p:txBody>
      </p:sp>
      <p:sp>
        <p:nvSpPr>
          <p:cNvPr id="7" name="CasellaDiTesto 6"/>
          <p:cNvSpPr txBox="1"/>
          <p:nvPr/>
        </p:nvSpPr>
        <p:spPr>
          <a:xfrm>
            <a:off x="2226731" y="2144784"/>
            <a:ext cx="7907869" cy="923330"/>
          </a:xfrm>
          <a:prstGeom prst="rect">
            <a:avLst/>
          </a:prstGeom>
          <a:noFill/>
        </p:spPr>
        <p:txBody>
          <a:bodyPr wrap="none" rtlCol="0">
            <a:spAutoFit/>
          </a:bodyPr>
          <a:lstStyle/>
          <a:p>
            <a:pPr algn="ctr"/>
            <a:r>
              <a:rPr lang="it-IT" dirty="0"/>
              <a:t>All’interno della categoria di Single Target </a:t>
            </a:r>
            <a:r>
              <a:rPr lang="it-IT" dirty="0" err="1"/>
              <a:t>Relay</a:t>
            </a:r>
            <a:r>
              <a:rPr lang="it-IT" dirty="0"/>
              <a:t> </a:t>
            </a:r>
            <a:r>
              <a:rPr lang="it-IT" dirty="0" err="1"/>
              <a:t>Positioning</a:t>
            </a:r>
            <a:r>
              <a:rPr lang="it-IT" dirty="0"/>
              <a:t>, si identificano alcuni </a:t>
            </a:r>
            <a:br>
              <a:rPr lang="it-IT" dirty="0"/>
            </a:br>
            <a:r>
              <a:rPr lang="it-IT" b="1" dirty="0"/>
              <a:t>sotto-problemi</a:t>
            </a:r>
            <a:r>
              <a:rPr lang="it-IT" dirty="0"/>
              <a:t>, definiti variando le desiderate caratteristiche di lunghezza e </a:t>
            </a:r>
            <a:br>
              <a:rPr lang="it-IT" dirty="0"/>
            </a:br>
            <a:r>
              <a:rPr lang="it-IT" dirty="0"/>
              <a:t>costo complessivo della catena risultante:</a:t>
            </a:r>
          </a:p>
        </p:txBody>
      </p:sp>
      <p:sp>
        <p:nvSpPr>
          <p:cNvPr id="10" name="Ovale 9"/>
          <p:cNvSpPr/>
          <p:nvPr/>
        </p:nvSpPr>
        <p:spPr>
          <a:xfrm>
            <a:off x="4355604" y="5136479"/>
            <a:ext cx="225864" cy="225864"/>
          </a:xfrm>
          <a:prstGeom prst="ellipse">
            <a:avLst/>
          </a:prstGeom>
          <a:blipFill rotWithShape="0">
            <a:blip r:embed="rId8"/>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237255209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3">
            <a:duotone>
              <a:schemeClr val="bg2">
                <a:shade val="45000"/>
                <a:satMod val="135000"/>
              </a:schemeClr>
              <a:prstClr val="white"/>
            </a:duotone>
            <a:alphaModFix amt="21000"/>
          </a:blip>
          <a:srcRect t="17882" b="25868"/>
          <a:stretch/>
        </p:blipFill>
        <p:spPr>
          <a:xfrm>
            <a:off x="1524016" y="857258"/>
            <a:ext cx="9143985" cy="5143493"/>
          </a:xfrm>
          <a:prstGeom prst="rect">
            <a:avLst/>
          </a:prstGeom>
        </p:spPr>
      </p:pic>
      <p:sp>
        <p:nvSpPr>
          <p:cNvPr id="2" name="Titolo 1"/>
          <p:cNvSpPr>
            <a:spLocks noGrp="1"/>
          </p:cNvSpPr>
          <p:nvPr>
            <p:ph type="title"/>
          </p:nvPr>
        </p:nvSpPr>
        <p:spPr>
          <a:xfrm>
            <a:off x="2506134" y="857250"/>
            <a:ext cx="7704667" cy="926982"/>
          </a:xfrm>
        </p:spPr>
        <p:txBody>
          <a:bodyPr>
            <a:noAutofit/>
          </a:bodyPr>
          <a:lstStyle/>
          <a:p>
            <a:r>
              <a:rPr lang="it-IT" sz="4800" b="1" cap="small" dirty="0"/>
              <a:t>STR-</a:t>
            </a:r>
            <a:r>
              <a:rPr lang="it-IT" sz="4800" b="1" cap="small" dirty="0" err="1"/>
              <a:t>MinCostLimited</a:t>
            </a:r>
            <a:endParaRPr lang="it-IT" sz="4800" b="1" cap="small" dirty="0"/>
          </a:p>
        </p:txBody>
      </p:sp>
      <p:sp>
        <p:nvSpPr>
          <p:cNvPr id="6" name="Segnaposto contenuto 5"/>
          <p:cNvSpPr>
            <a:spLocks noGrp="1"/>
          </p:cNvSpPr>
          <p:nvPr>
            <p:ph idx="1"/>
          </p:nvPr>
        </p:nvSpPr>
        <p:spPr>
          <a:xfrm>
            <a:off x="2506134" y="1784233"/>
            <a:ext cx="7704667" cy="4616567"/>
          </a:xfrm>
        </p:spPr>
        <p:txBody>
          <a:bodyPr>
            <a:noAutofit/>
          </a:bodyPr>
          <a:lstStyle/>
          <a:p>
            <a:r>
              <a:rPr lang="en-US" b="1" u="sng" dirty="0"/>
              <a:t>Problema</a:t>
            </a:r>
            <a:r>
              <a:rPr lang="en-US" dirty="0"/>
              <a:t>: </a:t>
            </a:r>
            <a:r>
              <a:rPr lang="en-US" dirty="0" err="1"/>
              <a:t>trovare</a:t>
            </a:r>
            <a:r>
              <a:rPr lang="en-US" dirty="0"/>
              <a:t> </a:t>
            </a:r>
            <a:r>
              <a:rPr lang="en-US" dirty="0" err="1"/>
              <a:t>una</a:t>
            </a:r>
            <a:r>
              <a:rPr lang="en-US" dirty="0"/>
              <a:t> relay chain di </a:t>
            </a:r>
            <a:r>
              <a:rPr lang="en-US" dirty="0" err="1"/>
              <a:t>costo</a:t>
            </a:r>
            <a:r>
              <a:rPr lang="en-US" dirty="0"/>
              <a:t> </a:t>
            </a:r>
            <a:r>
              <a:rPr lang="en-US" dirty="0" err="1"/>
              <a:t>minimo</a:t>
            </a:r>
            <a:r>
              <a:rPr lang="en-US" dirty="0"/>
              <a:t> </a:t>
            </a:r>
            <a:r>
              <a:rPr lang="en-US" dirty="0" err="1"/>
              <a:t>tra</a:t>
            </a:r>
            <a:r>
              <a:rPr lang="en-US" dirty="0"/>
              <a:t> quelle </a:t>
            </a:r>
            <a:r>
              <a:rPr lang="en-US" dirty="0" err="1"/>
              <a:t>che</a:t>
            </a:r>
            <a:r>
              <a:rPr lang="en-US" dirty="0"/>
              <a:t> </a:t>
            </a:r>
            <a:r>
              <a:rPr lang="en-US" dirty="0" err="1"/>
              <a:t>utilizzano</a:t>
            </a:r>
            <a:r>
              <a:rPr lang="en-US" dirty="0"/>
              <a:t> al </a:t>
            </a:r>
            <a:r>
              <a:rPr lang="en-US" dirty="0" err="1"/>
              <a:t>più</a:t>
            </a:r>
            <a:r>
              <a:rPr lang="en-US" dirty="0"/>
              <a:t> </a:t>
            </a:r>
            <a:r>
              <a:rPr lang="en-US" dirty="0" err="1"/>
              <a:t>n</a:t>
            </a:r>
            <a:r>
              <a:rPr lang="en-US" baseline="-25000" dirty="0" err="1"/>
              <a:t>UAVs</a:t>
            </a:r>
            <a:r>
              <a:rPr lang="en-US" baseline="-25000" dirty="0"/>
              <a:t> </a:t>
            </a:r>
            <a:r>
              <a:rPr lang="en-US" dirty="0"/>
              <a:t>UAV</a:t>
            </a:r>
          </a:p>
          <a:p>
            <a:r>
              <a:rPr lang="en-US" dirty="0"/>
              <a:t>La </a:t>
            </a:r>
            <a:r>
              <a:rPr lang="en-US" dirty="0" err="1"/>
              <a:t>scelta</a:t>
            </a:r>
            <a:r>
              <a:rPr lang="en-US" dirty="0"/>
              <a:t> di </a:t>
            </a:r>
            <a:r>
              <a:rPr lang="en-US" dirty="0" err="1"/>
              <a:t>questo</a:t>
            </a:r>
            <a:r>
              <a:rPr lang="en-US" dirty="0"/>
              <a:t> sotto-</a:t>
            </a:r>
            <a:r>
              <a:rPr lang="en-US" dirty="0" err="1"/>
              <a:t>problema</a:t>
            </a:r>
            <a:r>
              <a:rPr lang="en-US" dirty="0"/>
              <a:t> è </a:t>
            </a:r>
            <a:r>
              <a:rPr lang="en-US" dirty="0" err="1"/>
              <a:t>stata</a:t>
            </a:r>
            <a:r>
              <a:rPr lang="en-US" dirty="0"/>
              <a:t> </a:t>
            </a:r>
            <a:r>
              <a:rPr lang="en-US" dirty="0" err="1"/>
              <a:t>fatta</a:t>
            </a:r>
            <a:r>
              <a:rPr lang="en-US" dirty="0"/>
              <a:t> </a:t>
            </a:r>
            <a:r>
              <a:rPr lang="en-US" dirty="0" err="1"/>
              <a:t>considerando</a:t>
            </a:r>
            <a:r>
              <a:rPr lang="en-US" dirty="0"/>
              <a:t> la </a:t>
            </a:r>
            <a:r>
              <a:rPr lang="en-US" dirty="0" err="1"/>
              <a:t>limitata</a:t>
            </a:r>
            <a:r>
              <a:rPr lang="en-US" dirty="0"/>
              <a:t> </a:t>
            </a:r>
            <a:r>
              <a:rPr lang="en-US" dirty="0" err="1"/>
              <a:t>disponibilità</a:t>
            </a:r>
            <a:r>
              <a:rPr lang="en-US" dirty="0"/>
              <a:t> di </a:t>
            </a:r>
            <a:r>
              <a:rPr lang="en-US" dirty="0" err="1"/>
              <a:t>droni</a:t>
            </a:r>
            <a:r>
              <a:rPr lang="en-US" dirty="0"/>
              <a:t> </a:t>
            </a:r>
            <a:r>
              <a:rPr lang="en-US" dirty="0" err="1"/>
              <a:t>nel</a:t>
            </a:r>
            <a:r>
              <a:rPr lang="en-US" dirty="0"/>
              <a:t> </a:t>
            </a:r>
            <a:r>
              <a:rPr lang="en-US" dirty="0" err="1"/>
              <a:t>mondo</a:t>
            </a:r>
            <a:r>
              <a:rPr lang="en-US" dirty="0"/>
              <a:t> </a:t>
            </a:r>
            <a:r>
              <a:rPr lang="en-US" dirty="0" err="1"/>
              <a:t>reale</a:t>
            </a:r>
            <a:endParaRPr lang="en-US" dirty="0"/>
          </a:p>
          <a:p>
            <a:r>
              <a:rPr lang="en-US" b="1" i="1" dirty="0"/>
              <a:t>Dual Ascent</a:t>
            </a:r>
            <a:r>
              <a:rPr lang="en-US" dirty="0"/>
              <a:t>: </a:t>
            </a:r>
            <a:r>
              <a:rPr lang="en-US" baseline="30000" dirty="0">
                <a:hlinkClick r:id="rId4" action="ppaction://hlinksldjump"/>
              </a:rPr>
              <a:t>[</a:t>
            </a:r>
            <a:r>
              <a:rPr lang="en-US" baseline="30000" dirty="0" err="1">
                <a:hlinkClick r:id="rId4" action="ppaction://hlinksldjump"/>
              </a:rPr>
              <a:t>Burdakov</a:t>
            </a:r>
            <a:r>
              <a:rPr lang="en-US" baseline="30000" dirty="0">
                <a:hlinkClick r:id="rId4" action="ppaction://hlinksldjump"/>
              </a:rPr>
              <a:t>, Doherty, K. Holmberg, </a:t>
            </a:r>
            <a:r>
              <a:rPr lang="en-US" baseline="30000" dirty="0" err="1">
                <a:hlinkClick r:id="rId4" action="ppaction://hlinksldjump"/>
              </a:rPr>
              <a:t>Kvarnström</a:t>
            </a:r>
            <a:r>
              <a:rPr lang="en-US" baseline="30000" dirty="0">
                <a:hlinkClick r:id="rId4" action="ppaction://hlinksldjump"/>
              </a:rPr>
              <a:t>, Olsson (2010)]</a:t>
            </a:r>
            <a:r>
              <a:rPr lang="en-US" dirty="0"/>
              <a:t> </a:t>
            </a:r>
            <a:r>
              <a:rPr lang="en-US" dirty="0" err="1"/>
              <a:t>algoritmo</a:t>
            </a:r>
            <a:r>
              <a:rPr lang="en-US" dirty="0"/>
              <a:t> </a:t>
            </a:r>
            <a:r>
              <a:rPr lang="en-US" dirty="0" err="1"/>
              <a:t>che</a:t>
            </a:r>
            <a:r>
              <a:rPr lang="en-US" dirty="0"/>
              <a:t> </a:t>
            </a:r>
            <a:r>
              <a:rPr lang="en-US" dirty="0" err="1"/>
              <a:t>lavora</a:t>
            </a:r>
            <a:r>
              <a:rPr lang="en-US" dirty="0"/>
              <a:t> per </a:t>
            </a:r>
            <a:r>
              <a:rPr lang="en-US" dirty="0" err="1"/>
              <a:t>approssimazioni</a:t>
            </a:r>
            <a:r>
              <a:rPr lang="en-US" dirty="0"/>
              <a:t> successive, </a:t>
            </a:r>
            <a:r>
              <a:rPr lang="en-US" dirty="0" err="1"/>
              <a:t>trovando</a:t>
            </a:r>
            <a:r>
              <a:rPr lang="en-US" dirty="0"/>
              <a:t> </a:t>
            </a:r>
            <a:r>
              <a:rPr lang="en-US" dirty="0" err="1"/>
              <a:t>inizialmente</a:t>
            </a:r>
            <a:r>
              <a:rPr lang="en-US" dirty="0"/>
              <a:t> la catena di minor </a:t>
            </a:r>
            <a:r>
              <a:rPr lang="en-US" dirty="0" err="1"/>
              <a:t>costo</a:t>
            </a:r>
            <a:r>
              <a:rPr lang="en-US" dirty="0"/>
              <a:t>, e poi </a:t>
            </a:r>
            <a:r>
              <a:rPr lang="en-US" dirty="0" err="1"/>
              <a:t>diminuendone</a:t>
            </a:r>
            <a:r>
              <a:rPr lang="en-US" dirty="0"/>
              <a:t> la </a:t>
            </a:r>
            <a:r>
              <a:rPr lang="en-US" dirty="0" err="1"/>
              <a:t>lunghezza</a:t>
            </a:r>
            <a:r>
              <a:rPr lang="en-US" dirty="0"/>
              <a:t> (</a:t>
            </a:r>
            <a:r>
              <a:rPr lang="en-US" dirty="0" err="1"/>
              <a:t>il</a:t>
            </a:r>
            <a:r>
              <a:rPr lang="en-US" dirty="0"/>
              <a:t> </a:t>
            </a:r>
            <a:r>
              <a:rPr lang="en-US" dirty="0" err="1"/>
              <a:t>numero</a:t>
            </a:r>
            <a:r>
              <a:rPr lang="en-US" dirty="0"/>
              <a:t> di UAV </a:t>
            </a:r>
            <a:r>
              <a:rPr lang="en-US" dirty="0" err="1"/>
              <a:t>impiegati</a:t>
            </a:r>
            <a:r>
              <a:rPr lang="en-US" dirty="0"/>
              <a:t> </a:t>
            </a:r>
            <a:r>
              <a:rPr lang="en-US" dirty="0" err="1"/>
              <a:t>nella</a:t>
            </a:r>
            <a:r>
              <a:rPr lang="en-US" dirty="0"/>
              <a:t> catena) se </a:t>
            </a:r>
            <a:r>
              <a:rPr lang="en-US" dirty="0" err="1"/>
              <a:t>questa</a:t>
            </a:r>
            <a:r>
              <a:rPr lang="en-US" dirty="0"/>
              <a:t> </a:t>
            </a:r>
            <a:r>
              <a:rPr lang="en-US" dirty="0" err="1"/>
              <a:t>supera</a:t>
            </a:r>
            <a:r>
              <a:rPr lang="en-US" dirty="0"/>
              <a:t> </a:t>
            </a:r>
            <a:r>
              <a:rPr lang="en-US" dirty="0" err="1"/>
              <a:t>il</a:t>
            </a:r>
            <a:r>
              <a:rPr lang="en-US" dirty="0"/>
              <a:t> </a:t>
            </a:r>
            <a:r>
              <a:rPr lang="en-US" dirty="0" err="1"/>
              <a:t>numero</a:t>
            </a:r>
            <a:r>
              <a:rPr lang="en-US" dirty="0"/>
              <a:t> </a:t>
            </a:r>
            <a:r>
              <a:rPr lang="en-US" dirty="0" err="1"/>
              <a:t>massimo</a:t>
            </a:r>
            <a:r>
              <a:rPr lang="en-US" dirty="0"/>
              <a:t> </a:t>
            </a:r>
            <a:r>
              <a:rPr lang="en-US" dirty="0" err="1"/>
              <a:t>imposto</a:t>
            </a:r>
            <a:endParaRPr lang="en-US" dirty="0"/>
          </a:p>
        </p:txBody>
      </p:sp>
      <p:sp>
        <p:nvSpPr>
          <p:cNvPr id="3" name="Segnaposto numero diapositiva 2"/>
          <p:cNvSpPr>
            <a:spLocks noGrp="1"/>
          </p:cNvSpPr>
          <p:nvPr>
            <p:ph type="sldNum" sz="quarter" idx="12"/>
          </p:nvPr>
        </p:nvSpPr>
        <p:spPr/>
        <p:txBody>
          <a:bodyPr/>
          <a:lstStyle/>
          <a:p>
            <a:fld id="{6D22F896-40B5-4ADD-8801-0D06FADFA095}" type="slidenum">
              <a:rPr lang="en-US" sz="1400"/>
              <a:pPr/>
              <a:t>14</a:t>
            </a:fld>
            <a:endParaRPr lang="en-US" sz="1400" dirty="0"/>
          </a:p>
        </p:txBody>
      </p:sp>
    </p:spTree>
    <p:extLst>
      <p:ext uri="{BB962C8B-B14F-4D97-AF65-F5344CB8AC3E}">
        <p14:creationId xmlns:p14="http://schemas.microsoft.com/office/powerpoint/2010/main" val="163290617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3">
            <a:duotone>
              <a:schemeClr val="bg2">
                <a:shade val="45000"/>
                <a:satMod val="135000"/>
              </a:schemeClr>
              <a:prstClr val="white"/>
            </a:duotone>
            <a:alphaModFix amt="21000"/>
          </a:blip>
          <a:srcRect t="17882" b="25868"/>
          <a:stretch/>
        </p:blipFill>
        <p:spPr>
          <a:xfrm>
            <a:off x="1524016" y="1181107"/>
            <a:ext cx="9143985" cy="5143493"/>
          </a:xfrm>
          <a:prstGeom prst="rect">
            <a:avLst/>
          </a:prstGeom>
        </p:spPr>
      </p:pic>
      <p:sp>
        <p:nvSpPr>
          <p:cNvPr id="2" name="Titolo 1"/>
          <p:cNvSpPr>
            <a:spLocks noGrp="1"/>
          </p:cNvSpPr>
          <p:nvPr>
            <p:ph type="title"/>
          </p:nvPr>
        </p:nvSpPr>
        <p:spPr>
          <a:xfrm>
            <a:off x="2506134" y="781050"/>
            <a:ext cx="7704667" cy="926982"/>
          </a:xfrm>
        </p:spPr>
        <p:txBody>
          <a:bodyPr>
            <a:noAutofit/>
          </a:bodyPr>
          <a:lstStyle/>
          <a:p>
            <a:r>
              <a:rPr lang="it-IT" sz="4800" b="1" cap="small" dirty="0"/>
              <a:t>Dual </a:t>
            </a:r>
            <a:r>
              <a:rPr lang="it-IT" sz="4800" b="1" cap="small" dirty="0" err="1"/>
              <a:t>Ascent</a:t>
            </a:r>
            <a:endParaRPr lang="it-IT" sz="4800" b="1" cap="small" dirty="0"/>
          </a:p>
        </p:txBody>
      </p:sp>
      <p:sp>
        <p:nvSpPr>
          <p:cNvPr id="3" name="Segnaposto numero diapositiva 2"/>
          <p:cNvSpPr>
            <a:spLocks noGrp="1"/>
          </p:cNvSpPr>
          <p:nvPr>
            <p:ph type="sldNum" sz="quarter" idx="12"/>
          </p:nvPr>
        </p:nvSpPr>
        <p:spPr/>
        <p:txBody>
          <a:bodyPr/>
          <a:lstStyle/>
          <a:p>
            <a:fld id="{6D22F896-40B5-4ADD-8801-0D06FADFA095}" type="slidenum">
              <a:rPr lang="en-US" sz="1400"/>
              <a:pPr/>
              <a:t>15</a:t>
            </a:fld>
            <a:endParaRPr lang="en-US" sz="1400" dirty="0"/>
          </a:p>
        </p:txBody>
      </p:sp>
      <mc:AlternateContent xmlns:mc="http://schemas.openxmlformats.org/markup-compatibility/2006">
        <mc:Choice xmlns:a14="http://schemas.microsoft.com/office/drawing/2010/main" Requires="a14">
          <p:sp>
            <p:nvSpPr>
              <p:cNvPr id="7" name="Elaborazione 6"/>
              <p:cNvSpPr/>
              <p:nvPr/>
            </p:nvSpPr>
            <p:spPr>
              <a:xfrm>
                <a:off x="2560041" y="4362895"/>
                <a:ext cx="2038525" cy="1406469"/>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b="1" dirty="0"/>
                  <a:t>Calcolo dell’albero MLMC</a:t>
                </a:r>
                <a:r>
                  <a:rPr lang="it-IT" sz="1400" dirty="0"/>
                  <a:t> (Minimum </a:t>
                </a:r>
                <a:r>
                  <a:rPr lang="it-IT" sz="1400" dirty="0" err="1"/>
                  <a:t>Length</a:t>
                </a:r>
                <a:r>
                  <a:rPr lang="it-IT" sz="1400" dirty="0"/>
                  <a:t> – Minimum Cost) utilizzando per ogni arco </a:t>
                </a:r>
                <a:r>
                  <a:rPr lang="it-IT" sz="1400" i="1" dirty="0"/>
                  <a:t>(</a:t>
                </a:r>
                <a:r>
                  <a:rPr lang="it-IT" sz="1400" i="1" dirty="0" err="1"/>
                  <a:t>n,n</a:t>
                </a:r>
                <a:r>
                  <a:rPr lang="it-IT" sz="1400" i="1" dirty="0"/>
                  <a:t>’) </a:t>
                </a:r>
                <a:r>
                  <a:rPr lang="it-IT" sz="1400" dirty="0"/>
                  <a:t>il costo modificato</a:t>
                </a:r>
              </a:p>
              <a:p>
                <a:pPr algn="ctr"/>
                <a14:m>
                  <m:oMathPara xmlns:m="http://schemas.openxmlformats.org/officeDocument/2006/math">
                    <m:oMathParaPr>
                      <m:jc m:val="centerGroup"/>
                    </m:oMathParaPr>
                    <m:oMath xmlns:m="http://schemas.openxmlformats.org/officeDocument/2006/math">
                      <m:sSup>
                        <m:sSupPr>
                          <m:ctrlPr>
                            <a:rPr lang="it-IT" sz="1400" i="1">
                              <a:latin typeface="Cambria Math" panose="02040503050406030204" pitchFamily="18" charset="0"/>
                            </a:rPr>
                          </m:ctrlPr>
                        </m:sSupPr>
                        <m:e>
                          <m:r>
                            <a:rPr lang="it-IT" sz="1400" i="1">
                              <a:latin typeface="Cambria Math" panose="02040503050406030204" pitchFamily="18" charset="0"/>
                            </a:rPr>
                            <m:t>𝑐</m:t>
                          </m:r>
                        </m:e>
                        <m:sup>
                          <m:r>
                            <a:rPr lang="it-IT" sz="1400" i="1">
                              <a:latin typeface="Cambria Math" panose="02040503050406030204" pitchFamily="18" charset="0"/>
                            </a:rPr>
                            <m:t>′</m:t>
                          </m:r>
                        </m:sup>
                      </m:sSup>
                      <m:d>
                        <m:dPr>
                          <m:ctrlPr>
                            <a:rPr lang="it-IT" sz="1400" i="1">
                              <a:latin typeface="Cambria Math" panose="02040503050406030204" pitchFamily="18" charset="0"/>
                            </a:rPr>
                          </m:ctrlPr>
                        </m:dPr>
                        <m:e>
                          <m:r>
                            <a:rPr lang="it-IT" sz="1400" i="1">
                              <a:latin typeface="Cambria Math" panose="02040503050406030204" pitchFamily="18" charset="0"/>
                            </a:rPr>
                            <m:t>𝑛</m:t>
                          </m:r>
                          <m:r>
                            <a:rPr lang="it-IT" sz="1400" i="1">
                              <a:latin typeface="Cambria Math" panose="02040503050406030204" pitchFamily="18" charset="0"/>
                            </a:rPr>
                            <m:t>,</m:t>
                          </m:r>
                          <m:sSup>
                            <m:sSupPr>
                              <m:ctrlPr>
                                <a:rPr lang="it-IT" sz="1400" i="1">
                                  <a:latin typeface="Cambria Math" panose="02040503050406030204" pitchFamily="18" charset="0"/>
                                </a:rPr>
                              </m:ctrlPr>
                            </m:sSupPr>
                            <m:e>
                              <m:r>
                                <a:rPr lang="it-IT" sz="1400" i="1">
                                  <a:latin typeface="Cambria Math" panose="02040503050406030204" pitchFamily="18" charset="0"/>
                                </a:rPr>
                                <m:t>𝑛</m:t>
                              </m:r>
                            </m:e>
                            <m:sup>
                              <m:r>
                                <a:rPr lang="it-IT" sz="1400" i="1">
                                  <a:latin typeface="Cambria Math" panose="02040503050406030204" pitchFamily="18" charset="0"/>
                                </a:rPr>
                                <m:t>′</m:t>
                              </m:r>
                            </m:sup>
                          </m:sSup>
                        </m:e>
                      </m:d>
                      <m:r>
                        <a:rPr lang="it-IT" sz="1400" i="1">
                          <a:latin typeface="Cambria Math" panose="02040503050406030204" pitchFamily="18" charset="0"/>
                        </a:rPr>
                        <m:t>=</m:t>
                      </m:r>
                      <m:r>
                        <a:rPr lang="it-IT" sz="1400" i="1">
                          <a:latin typeface="Cambria Math" panose="02040503050406030204" pitchFamily="18" charset="0"/>
                        </a:rPr>
                        <m:t>𝑐</m:t>
                      </m:r>
                      <m:d>
                        <m:dPr>
                          <m:ctrlPr>
                            <a:rPr lang="it-IT" sz="1400" i="1">
                              <a:latin typeface="Cambria Math" panose="02040503050406030204" pitchFamily="18" charset="0"/>
                            </a:rPr>
                          </m:ctrlPr>
                        </m:dPr>
                        <m:e>
                          <m:r>
                            <a:rPr lang="it-IT" sz="1400" i="1">
                              <a:latin typeface="Cambria Math" panose="02040503050406030204" pitchFamily="18" charset="0"/>
                            </a:rPr>
                            <m:t>𝑛</m:t>
                          </m:r>
                          <m:r>
                            <a:rPr lang="it-IT" sz="1400" i="1">
                              <a:latin typeface="Cambria Math" panose="02040503050406030204" pitchFamily="18" charset="0"/>
                            </a:rPr>
                            <m:t>,</m:t>
                          </m:r>
                          <m:sSup>
                            <m:sSupPr>
                              <m:ctrlPr>
                                <a:rPr lang="it-IT" sz="1400" i="1">
                                  <a:latin typeface="Cambria Math" panose="02040503050406030204" pitchFamily="18" charset="0"/>
                                </a:rPr>
                              </m:ctrlPr>
                            </m:sSupPr>
                            <m:e>
                              <m:r>
                                <a:rPr lang="it-IT" sz="1400" i="1">
                                  <a:latin typeface="Cambria Math" panose="02040503050406030204" pitchFamily="18" charset="0"/>
                                </a:rPr>
                                <m:t>𝑛</m:t>
                              </m:r>
                            </m:e>
                            <m:sup>
                              <m:r>
                                <a:rPr lang="it-IT" sz="1400" i="1">
                                  <a:latin typeface="Cambria Math" panose="02040503050406030204" pitchFamily="18" charset="0"/>
                                </a:rPr>
                                <m:t>′</m:t>
                              </m:r>
                            </m:sup>
                          </m:sSup>
                        </m:e>
                      </m:d>
                      <m:r>
                        <a:rPr lang="it-IT" sz="1400" i="1">
                          <a:latin typeface="Cambria Math" panose="02040503050406030204" pitchFamily="18" charset="0"/>
                        </a:rPr>
                        <m:t>+ </m:t>
                      </m:r>
                      <m:r>
                        <a:rPr lang="it-IT" sz="1400" i="1">
                          <a:latin typeface="Cambria Math" panose="02040503050406030204" pitchFamily="18" charset="0"/>
                          <a:ea typeface="Cambria Math" panose="02040503050406030204" pitchFamily="18" charset="0"/>
                        </a:rPr>
                        <m:t>𝛼</m:t>
                      </m:r>
                    </m:oMath>
                  </m:oMathPara>
                </a14:m>
                <a:endParaRPr lang="it-IT" sz="1400" dirty="0"/>
              </a:p>
            </p:txBody>
          </p:sp>
        </mc:Choice>
        <mc:Fallback>
          <p:sp>
            <p:nvSpPr>
              <p:cNvPr id="7" name="Elaborazione 6"/>
              <p:cNvSpPr>
                <a:spLocks noRot="1" noChangeAspect="1" noMove="1" noResize="1" noEditPoints="1" noAdjustHandles="1" noChangeArrowheads="1" noChangeShapeType="1" noTextEdit="1"/>
              </p:cNvSpPr>
              <p:nvPr/>
            </p:nvSpPr>
            <p:spPr>
              <a:xfrm>
                <a:off x="2560041" y="4362895"/>
                <a:ext cx="2038525" cy="1406469"/>
              </a:xfrm>
              <a:prstGeom prst="flowChartProcess">
                <a:avLst/>
              </a:prstGeom>
              <a:blipFill>
                <a:blip r:embed="rId4"/>
                <a:stretch>
                  <a:fillRect r="-2077"/>
                </a:stretch>
              </a:blipFill>
              <a:ln/>
            </p:spPr>
            <p:txBody>
              <a:bodyPr/>
              <a:lstStyle/>
              <a:p>
                <a:r>
                  <a:rPr lang="it-IT">
                    <a:noFill/>
                  </a:rPr>
                  <a:t> </a:t>
                </a:r>
              </a:p>
            </p:txBody>
          </p:sp>
        </mc:Fallback>
      </mc:AlternateContent>
      <p:sp>
        <p:nvSpPr>
          <p:cNvPr id="8" name="Terminatore 7"/>
          <p:cNvSpPr/>
          <p:nvPr/>
        </p:nvSpPr>
        <p:spPr>
          <a:xfrm>
            <a:off x="2551651" y="3044231"/>
            <a:ext cx="2046915" cy="594425"/>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dirty="0"/>
              <a:t>Inizializzazione</a:t>
            </a:r>
          </a:p>
        </p:txBody>
      </p:sp>
      <p:sp>
        <p:nvSpPr>
          <p:cNvPr id="9" name="Decisione 8"/>
          <p:cNvSpPr/>
          <p:nvPr/>
        </p:nvSpPr>
        <p:spPr>
          <a:xfrm>
            <a:off x="8370101" y="2427449"/>
            <a:ext cx="2046914" cy="121120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mc:Choice xmlns:a14="http://schemas.microsoft.com/office/drawing/2010/main" Requires="a14">
          <p:sp>
            <p:nvSpPr>
              <p:cNvPr id="10" name="CasellaDiTesto 9"/>
              <p:cNvSpPr txBox="1"/>
              <p:nvPr/>
            </p:nvSpPr>
            <p:spPr>
              <a:xfrm>
                <a:off x="8587231" y="2790301"/>
                <a:ext cx="16080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b="1" i="1">
                              <a:solidFill>
                                <a:schemeClr val="bg1"/>
                              </a:solidFill>
                              <a:latin typeface="Cambria Math" panose="02040503050406030204" pitchFamily="18" charset="0"/>
                            </a:rPr>
                          </m:ctrlPr>
                        </m:sSubPr>
                        <m:e>
                          <m:r>
                            <a:rPr lang="it-IT" b="1" i="1">
                              <a:solidFill>
                                <a:schemeClr val="bg1"/>
                              </a:solidFill>
                              <a:latin typeface="Cambria Math" panose="02040503050406030204" pitchFamily="18" charset="0"/>
                            </a:rPr>
                            <m:t>𝒏</m:t>
                          </m:r>
                        </m:e>
                        <m:sub>
                          <m:r>
                            <a:rPr lang="it-IT" b="1" i="1">
                              <a:solidFill>
                                <a:schemeClr val="bg1"/>
                              </a:solidFill>
                              <a:latin typeface="Cambria Math" panose="02040503050406030204" pitchFamily="18" charset="0"/>
                            </a:rPr>
                            <m:t>𝒖𝒂𝒗𝒔</m:t>
                          </m:r>
                        </m:sub>
                      </m:sSub>
                      <m:r>
                        <a:rPr lang="it-IT" b="1" i="1">
                          <a:solidFill>
                            <a:schemeClr val="bg1"/>
                          </a:solidFill>
                          <a:latin typeface="Cambria Math" panose="02040503050406030204" pitchFamily="18" charset="0"/>
                        </a:rPr>
                        <m:t>≤</m:t>
                      </m:r>
                      <m:sSub>
                        <m:sSubPr>
                          <m:ctrlPr>
                            <a:rPr lang="it-IT" b="1" i="1">
                              <a:solidFill>
                                <a:schemeClr val="bg1"/>
                              </a:solidFill>
                              <a:latin typeface="Cambria Math" panose="02040503050406030204" pitchFamily="18" charset="0"/>
                            </a:rPr>
                          </m:ctrlPr>
                        </m:sSubPr>
                        <m:e>
                          <m:r>
                            <a:rPr lang="it-IT" b="1" i="1">
                              <a:solidFill>
                                <a:schemeClr val="bg1"/>
                              </a:solidFill>
                              <a:latin typeface="Cambria Math" panose="02040503050406030204" pitchFamily="18" charset="0"/>
                            </a:rPr>
                            <m:t>𝒏</m:t>
                          </m:r>
                        </m:e>
                        <m:sub>
                          <m:r>
                            <a:rPr lang="it-IT" b="1" i="1">
                              <a:solidFill>
                                <a:schemeClr val="bg1"/>
                              </a:solidFill>
                              <a:latin typeface="Cambria Math" panose="02040503050406030204" pitchFamily="18" charset="0"/>
                            </a:rPr>
                            <m:t>𝒎𝒂𝒙</m:t>
                          </m:r>
                        </m:sub>
                      </m:sSub>
                    </m:oMath>
                  </m:oMathPara>
                </a14:m>
                <a:endParaRPr lang="it-IT" b="1" dirty="0"/>
              </a:p>
            </p:txBody>
          </p:sp>
        </mc:Choice>
        <mc:Fallback>
          <p:sp>
            <p:nvSpPr>
              <p:cNvPr id="10" name="CasellaDiTesto 9"/>
              <p:cNvSpPr txBox="1">
                <a:spLocks noRot="1" noChangeAspect="1" noMove="1" noResize="1" noEditPoints="1" noAdjustHandles="1" noChangeArrowheads="1" noChangeShapeType="1" noTextEdit="1"/>
              </p:cNvSpPr>
              <p:nvPr/>
            </p:nvSpPr>
            <p:spPr>
              <a:xfrm>
                <a:off x="8587231" y="2790301"/>
                <a:ext cx="1608004" cy="369332"/>
              </a:xfrm>
              <a:prstGeom prst="rect">
                <a:avLst/>
              </a:prstGeom>
              <a:blipFill>
                <a:blip r:embed="rId5"/>
                <a:stretch>
                  <a:fillRect/>
                </a:stretch>
              </a:blipFill>
            </p:spPr>
            <p:txBody>
              <a:bodyPr/>
              <a:lstStyle/>
              <a:p>
                <a:r>
                  <a:rPr lang="it-IT">
                    <a:noFill/>
                  </a:rPr>
                  <a:t> </a:t>
                </a:r>
              </a:p>
            </p:txBody>
          </p:sp>
        </mc:Fallback>
      </mc:AlternateContent>
      <p:sp>
        <p:nvSpPr>
          <p:cNvPr id="11" name="Terminatore 10"/>
          <p:cNvSpPr/>
          <p:nvPr/>
        </p:nvSpPr>
        <p:spPr>
          <a:xfrm>
            <a:off x="8399469" y="4129221"/>
            <a:ext cx="1983531" cy="609655"/>
          </a:xfrm>
          <a:prstGeom prst="flowChartTermina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sz="1400" b="1" dirty="0"/>
              <a:t>Fine: </a:t>
            </a:r>
            <a:r>
              <a:rPr lang="it-IT" sz="1400" dirty="0"/>
              <a:t>l’algoritmo ritorna il </a:t>
            </a:r>
            <a:r>
              <a:rPr lang="it-IT" sz="1400" dirty="0" err="1"/>
              <a:t>path</a:t>
            </a:r>
            <a:r>
              <a:rPr lang="it-IT" sz="1400" dirty="0"/>
              <a:t> trovato</a:t>
            </a:r>
          </a:p>
        </p:txBody>
      </p:sp>
      <p:sp>
        <p:nvSpPr>
          <p:cNvPr id="12" name="Elaborazione 11"/>
          <p:cNvSpPr/>
          <p:nvPr/>
        </p:nvSpPr>
        <p:spPr>
          <a:xfrm>
            <a:off x="5416492" y="1606000"/>
            <a:ext cx="2046682" cy="661768"/>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dirty="0"/>
              <a:t>Estrazione  da MLMC della </a:t>
            </a:r>
            <a:r>
              <a:rPr lang="it-IT" sz="1400" b="1" dirty="0" err="1"/>
              <a:t>relay</a:t>
            </a:r>
            <a:r>
              <a:rPr lang="it-IT" sz="1400" b="1" dirty="0"/>
              <a:t> </a:t>
            </a:r>
            <a:r>
              <a:rPr lang="it-IT" sz="1400" b="1" dirty="0" err="1"/>
              <a:t>chain</a:t>
            </a:r>
            <a:r>
              <a:rPr lang="it-IT" sz="1400" b="1" dirty="0"/>
              <a:t> da s a d</a:t>
            </a:r>
            <a:endParaRPr lang="it-IT" sz="1400" dirty="0"/>
          </a:p>
        </p:txBody>
      </p:sp>
      <p:sp>
        <p:nvSpPr>
          <p:cNvPr id="13" name="Dati 12"/>
          <p:cNvSpPr/>
          <p:nvPr/>
        </p:nvSpPr>
        <p:spPr>
          <a:xfrm>
            <a:off x="2367093" y="1606000"/>
            <a:ext cx="2416028" cy="66176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500" dirty="0"/>
              <a:t>Nodo sorgente </a:t>
            </a:r>
            <a:r>
              <a:rPr lang="it-IT" sz="1500" b="1" dirty="0"/>
              <a:t>s</a:t>
            </a:r>
            <a:r>
              <a:rPr lang="it-IT" sz="1500" dirty="0"/>
              <a:t>, nodo destinazione </a:t>
            </a:r>
            <a:r>
              <a:rPr lang="it-IT" sz="1500" b="1" dirty="0"/>
              <a:t>d</a:t>
            </a:r>
          </a:p>
        </p:txBody>
      </p:sp>
      <p:cxnSp>
        <p:nvCxnSpPr>
          <p:cNvPr id="15" name="Connettore 2 14"/>
          <p:cNvCxnSpPr>
            <a:cxnSpLocks/>
            <a:stCxn id="13" idx="4"/>
            <a:endCxn id="8" idx="0"/>
          </p:cNvCxnSpPr>
          <p:nvPr/>
        </p:nvCxnSpPr>
        <p:spPr>
          <a:xfrm>
            <a:off x="3575108" y="2267768"/>
            <a:ext cx="1" cy="7764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Connettore 2 15"/>
          <p:cNvCxnSpPr>
            <a:cxnSpLocks/>
            <a:stCxn id="8" idx="2"/>
            <a:endCxn id="7" idx="0"/>
          </p:cNvCxnSpPr>
          <p:nvPr/>
        </p:nvCxnSpPr>
        <p:spPr>
          <a:xfrm>
            <a:off x="3575109" y="3638656"/>
            <a:ext cx="4195" cy="7242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1" name="Elaborazione 30"/>
              <p:cNvSpPr/>
              <p:nvPr/>
            </p:nvSpPr>
            <p:spPr>
              <a:xfrm>
                <a:off x="5416492" y="2750184"/>
                <a:ext cx="2046683" cy="561110"/>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dirty="0"/>
                  <a:t>Calcolo di tutti i possibili </a:t>
                </a:r>
                <a14:m>
                  <m:oMath xmlns:m="http://schemas.openxmlformats.org/officeDocument/2006/math">
                    <m:r>
                      <a:rPr lang="it-IT" sz="1400" i="1">
                        <a:latin typeface="Cambria Math" panose="02040503050406030204" pitchFamily="18" charset="0"/>
                        <a:ea typeface="Cambria Math" panose="02040503050406030204" pitchFamily="18" charset="0"/>
                      </a:rPr>
                      <m:t>𝜀</m:t>
                    </m:r>
                  </m:oMath>
                </a14:m>
                <a:endParaRPr lang="it-IT" sz="1400" dirty="0">
                  <a:ea typeface="Cambria Math" panose="02040503050406030204" pitchFamily="18" charset="0"/>
                </a:endParaRPr>
              </a:p>
            </p:txBody>
          </p:sp>
        </mc:Choice>
        <mc:Fallback>
          <p:sp>
            <p:nvSpPr>
              <p:cNvPr id="31" name="Elaborazione 30"/>
              <p:cNvSpPr>
                <a:spLocks noRot="1" noChangeAspect="1" noMove="1" noResize="1" noEditPoints="1" noAdjustHandles="1" noChangeArrowheads="1" noChangeShapeType="1" noTextEdit="1"/>
              </p:cNvSpPr>
              <p:nvPr/>
            </p:nvSpPr>
            <p:spPr>
              <a:xfrm>
                <a:off x="5416492" y="2750184"/>
                <a:ext cx="2046683" cy="561110"/>
              </a:xfrm>
              <a:prstGeom prst="flowChartProcess">
                <a:avLst/>
              </a:prstGeom>
              <a:blipFill>
                <a:blip r:embed="rId6"/>
                <a:stretch>
                  <a:fillRect/>
                </a:stretch>
              </a:blip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34" name="Decisione 33"/>
              <p:cNvSpPr/>
              <p:nvPr/>
            </p:nvSpPr>
            <p:spPr>
              <a:xfrm>
                <a:off x="5416376" y="3758458"/>
                <a:ext cx="2046914" cy="121120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a:t>C’è almeno un </a:t>
                </a:r>
                <a14:m>
                  <m:oMath xmlns:m="http://schemas.openxmlformats.org/officeDocument/2006/math">
                    <m:r>
                      <a:rPr lang="it-IT" sz="1400" b="1" i="1">
                        <a:latin typeface="Cambria Math" panose="02040503050406030204" pitchFamily="18" charset="0"/>
                        <a:ea typeface="Cambria Math" panose="02040503050406030204" pitchFamily="18" charset="0"/>
                      </a:rPr>
                      <m:t>𝜺</m:t>
                    </m:r>
                  </m:oMath>
                </a14:m>
                <a:r>
                  <a:rPr lang="it-IT" sz="1400" b="1" dirty="0"/>
                  <a:t>? </a:t>
                </a:r>
              </a:p>
            </p:txBody>
          </p:sp>
        </mc:Choice>
        <mc:Fallback>
          <p:sp>
            <p:nvSpPr>
              <p:cNvPr id="34" name="Decisione 33"/>
              <p:cNvSpPr>
                <a:spLocks noRot="1" noChangeAspect="1" noMove="1" noResize="1" noEditPoints="1" noAdjustHandles="1" noChangeArrowheads="1" noChangeShapeType="1" noTextEdit="1"/>
              </p:cNvSpPr>
              <p:nvPr/>
            </p:nvSpPr>
            <p:spPr>
              <a:xfrm>
                <a:off x="5416376" y="3758458"/>
                <a:ext cx="2046914" cy="1211206"/>
              </a:xfrm>
              <a:prstGeom prst="flowChartDecision">
                <a:avLst/>
              </a:prstGeom>
              <a:blipFill>
                <a:blip r:embed="rId7"/>
                <a:stretch>
                  <a:fillRect/>
                </a:stretch>
              </a:blipFill>
            </p:spPr>
            <p:txBody>
              <a:bodyPr/>
              <a:lstStyle/>
              <a:p>
                <a:r>
                  <a:rPr lang="it-IT">
                    <a:noFill/>
                  </a:rPr>
                  <a:t> </a:t>
                </a:r>
              </a:p>
            </p:txBody>
          </p:sp>
        </mc:Fallback>
      </mc:AlternateContent>
      <p:sp>
        <p:nvSpPr>
          <p:cNvPr id="37" name="Terminatore 36"/>
          <p:cNvSpPr/>
          <p:nvPr/>
        </p:nvSpPr>
        <p:spPr>
          <a:xfrm>
            <a:off x="8206064" y="5229440"/>
            <a:ext cx="2210952" cy="539923"/>
          </a:xfrm>
          <a:prstGeom prst="flowChartTermina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1400" b="1" dirty="0" err="1"/>
              <a:t>Fail</a:t>
            </a:r>
            <a:r>
              <a:rPr lang="it-IT" sz="1400" b="1" dirty="0"/>
              <a:t>: </a:t>
            </a:r>
            <a:r>
              <a:rPr lang="it-IT" sz="1400" dirty="0"/>
              <a:t>non è possibile accorciare nessuna </a:t>
            </a:r>
            <a:r>
              <a:rPr lang="it-IT" sz="1400" dirty="0" err="1"/>
              <a:t>chain</a:t>
            </a:r>
            <a:endParaRPr lang="it-IT" sz="1400" dirty="0"/>
          </a:p>
        </p:txBody>
      </p:sp>
      <mc:AlternateContent xmlns:mc="http://schemas.openxmlformats.org/markup-compatibility/2006">
        <mc:Choice xmlns:a14="http://schemas.microsoft.com/office/drawing/2010/main" Requires="a14">
          <p:sp>
            <p:nvSpPr>
              <p:cNvPr id="40" name="Elaborazione 39"/>
              <p:cNvSpPr/>
              <p:nvPr/>
            </p:nvSpPr>
            <p:spPr>
              <a:xfrm>
                <a:off x="5762418" y="5369720"/>
                <a:ext cx="1354828" cy="364752"/>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it-IT" sz="1400" i="1" dirty="0">
                          <a:latin typeface="Cambria Math" panose="02040503050406030204" pitchFamily="18" charset="0"/>
                          <a:ea typeface="Cambria Math" panose="02040503050406030204" pitchFamily="18" charset="0"/>
                        </a:rPr>
                        <m:t>𝛼</m:t>
                      </m:r>
                      <m:r>
                        <a:rPr lang="it-IT" sz="1400" i="1" dirty="0">
                          <a:latin typeface="Cambria Math" panose="02040503050406030204" pitchFamily="18" charset="0"/>
                          <a:ea typeface="Cambria Math" panose="02040503050406030204" pitchFamily="18" charset="0"/>
                        </a:rPr>
                        <m:t>=</m:t>
                      </m:r>
                      <m:r>
                        <a:rPr lang="it-IT" sz="1400" i="1" dirty="0">
                          <a:latin typeface="Cambria Math" panose="02040503050406030204" pitchFamily="18" charset="0"/>
                          <a:ea typeface="Cambria Math" panose="02040503050406030204" pitchFamily="18" charset="0"/>
                        </a:rPr>
                        <m:t>𝛼</m:t>
                      </m:r>
                      <m:r>
                        <a:rPr lang="it-IT" sz="1400" i="1" dirty="0">
                          <a:latin typeface="Cambria Math" panose="02040503050406030204" pitchFamily="18" charset="0"/>
                          <a:ea typeface="Cambria Math" panose="02040503050406030204" pitchFamily="18" charset="0"/>
                        </a:rPr>
                        <m:t>+</m:t>
                      </m:r>
                      <m:sSub>
                        <m:sSubPr>
                          <m:ctrlPr>
                            <a:rPr lang="it-IT" sz="1400" i="1" dirty="0">
                              <a:latin typeface="Cambria Math" panose="02040503050406030204" pitchFamily="18" charset="0"/>
                              <a:ea typeface="Cambria Math" panose="02040503050406030204" pitchFamily="18" charset="0"/>
                            </a:rPr>
                          </m:ctrlPr>
                        </m:sSubPr>
                        <m:e>
                          <m:r>
                            <a:rPr lang="it-IT" sz="1400" i="1" dirty="0">
                              <a:latin typeface="Cambria Math" panose="02040503050406030204" pitchFamily="18" charset="0"/>
                              <a:ea typeface="Cambria Math" panose="02040503050406030204" pitchFamily="18" charset="0"/>
                            </a:rPr>
                            <m:t>𝜀</m:t>
                          </m:r>
                        </m:e>
                        <m:sub>
                          <m:r>
                            <a:rPr lang="it-IT" sz="1400" i="1" dirty="0">
                              <a:latin typeface="Cambria Math" panose="02040503050406030204" pitchFamily="18" charset="0"/>
                              <a:ea typeface="Cambria Math" panose="02040503050406030204" pitchFamily="18" charset="0"/>
                            </a:rPr>
                            <m:t>𝑚𝑖𝑛</m:t>
                          </m:r>
                        </m:sub>
                      </m:sSub>
                    </m:oMath>
                  </m:oMathPara>
                </a14:m>
                <a:endParaRPr lang="it-IT" sz="1400" dirty="0"/>
              </a:p>
            </p:txBody>
          </p:sp>
        </mc:Choice>
        <mc:Fallback>
          <p:sp>
            <p:nvSpPr>
              <p:cNvPr id="40" name="Elaborazione 39"/>
              <p:cNvSpPr>
                <a:spLocks noRot="1" noChangeAspect="1" noMove="1" noResize="1" noEditPoints="1" noAdjustHandles="1" noChangeArrowheads="1" noChangeShapeType="1" noTextEdit="1"/>
              </p:cNvSpPr>
              <p:nvPr/>
            </p:nvSpPr>
            <p:spPr>
              <a:xfrm>
                <a:off x="5762418" y="5369720"/>
                <a:ext cx="1354828" cy="364752"/>
              </a:xfrm>
              <a:prstGeom prst="flowChartProcess">
                <a:avLst/>
              </a:prstGeom>
              <a:blipFill>
                <a:blip r:embed="rId8"/>
                <a:stretch>
                  <a:fillRect/>
                </a:stretch>
              </a:blipFill>
              <a:ln/>
            </p:spPr>
            <p:txBody>
              <a:bodyPr/>
              <a:lstStyle/>
              <a:p>
                <a:r>
                  <a:rPr lang="it-IT">
                    <a:noFill/>
                  </a:rPr>
                  <a:t> </a:t>
                </a:r>
              </a:p>
            </p:txBody>
          </p:sp>
        </mc:Fallback>
      </mc:AlternateContent>
      <p:cxnSp>
        <p:nvCxnSpPr>
          <p:cNvPr id="42" name="Connettore a gomito 41"/>
          <p:cNvCxnSpPr>
            <a:cxnSpLocks/>
            <a:stCxn id="7" idx="3"/>
            <a:endCxn id="12" idx="1"/>
          </p:cNvCxnSpPr>
          <p:nvPr/>
        </p:nvCxnSpPr>
        <p:spPr>
          <a:xfrm flipV="1">
            <a:off x="4598566" y="1936885"/>
            <a:ext cx="817927" cy="312924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2" name="Connettore a gomito 51"/>
          <p:cNvCxnSpPr>
            <a:stCxn id="9" idx="1"/>
            <a:endCxn id="31" idx="3"/>
          </p:cNvCxnSpPr>
          <p:nvPr/>
        </p:nvCxnSpPr>
        <p:spPr>
          <a:xfrm rot="10800000">
            <a:off x="7463176" y="3030741"/>
            <a:ext cx="906927" cy="2313"/>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5" name="Connettore a gomito 54"/>
          <p:cNvCxnSpPr>
            <a:cxnSpLocks/>
            <a:stCxn id="12" idx="3"/>
            <a:endCxn id="9" idx="0"/>
          </p:cNvCxnSpPr>
          <p:nvPr/>
        </p:nvCxnSpPr>
        <p:spPr>
          <a:xfrm>
            <a:off x="7463174" y="1936885"/>
            <a:ext cx="1930384" cy="49056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57" name="Connettore 2 56"/>
          <p:cNvCxnSpPr>
            <a:cxnSpLocks/>
            <a:stCxn id="9" idx="2"/>
            <a:endCxn id="11" idx="0"/>
          </p:cNvCxnSpPr>
          <p:nvPr/>
        </p:nvCxnSpPr>
        <p:spPr>
          <a:xfrm flipH="1">
            <a:off x="9391234" y="3638656"/>
            <a:ext cx="2324" cy="4905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3" name="Connettore 2 62"/>
          <p:cNvCxnSpPr>
            <a:cxnSpLocks/>
            <a:stCxn id="31" idx="2"/>
            <a:endCxn id="34" idx="0"/>
          </p:cNvCxnSpPr>
          <p:nvPr/>
        </p:nvCxnSpPr>
        <p:spPr>
          <a:xfrm>
            <a:off x="6439833" y="3311294"/>
            <a:ext cx="0" cy="4471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Connettore 2 67"/>
          <p:cNvCxnSpPr>
            <a:cxnSpLocks/>
            <a:stCxn id="34" idx="2"/>
            <a:endCxn id="40" idx="0"/>
          </p:cNvCxnSpPr>
          <p:nvPr/>
        </p:nvCxnSpPr>
        <p:spPr>
          <a:xfrm flipH="1">
            <a:off x="6439833" y="4969664"/>
            <a:ext cx="1" cy="4000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Connettore a gomito 71"/>
          <p:cNvCxnSpPr>
            <a:cxnSpLocks/>
            <a:stCxn id="34" idx="3"/>
            <a:endCxn id="37" idx="1"/>
          </p:cNvCxnSpPr>
          <p:nvPr/>
        </p:nvCxnSpPr>
        <p:spPr>
          <a:xfrm>
            <a:off x="7463290" y="4364061"/>
            <a:ext cx="742774" cy="113534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77" name="Connettore a gomito 76"/>
          <p:cNvCxnSpPr>
            <a:cxnSpLocks/>
            <a:stCxn id="40" idx="2"/>
            <a:endCxn id="7" idx="1"/>
          </p:cNvCxnSpPr>
          <p:nvPr/>
        </p:nvCxnSpPr>
        <p:spPr>
          <a:xfrm rot="5400000" flipH="1">
            <a:off x="4165765" y="3460405"/>
            <a:ext cx="668343" cy="3879792"/>
          </a:xfrm>
          <a:prstGeom prst="bentConnector4">
            <a:avLst>
              <a:gd name="adj1" fmla="val -39425"/>
              <a:gd name="adj2" fmla="val 105892"/>
            </a:avLst>
          </a:prstGeom>
          <a:ln>
            <a:tailEnd type="triangle"/>
          </a:ln>
        </p:spPr>
        <p:style>
          <a:lnRef idx="2">
            <a:schemeClr val="dk1"/>
          </a:lnRef>
          <a:fillRef idx="0">
            <a:schemeClr val="dk1"/>
          </a:fillRef>
          <a:effectRef idx="1">
            <a:schemeClr val="dk1"/>
          </a:effectRef>
          <a:fontRef idx="minor">
            <a:schemeClr val="tx1"/>
          </a:fontRef>
        </p:style>
      </p:cxnSp>
      <p:sp>
        <p:nvSpPr>
          <p:cNvPr id="81" name="CasellaDiTesto 80"/>
          <p:cNvSpPr txBox="1"/>
          <p:nvPr/>
        </p:nvSpPr>
        <p:spPr>
          <a:xfrm>
            <a:off x="7576914" y="3014671"/>
            <a:ext cx="851452" cy="369332"/>
          </a:xfrm>
          <a:prstGeom prst="rect">
            <a:avLst/>
          </a:prstGeom>
          <a:noFill/>
        </p:spPr>
        <p:txBody>
          <a:bodyPr wrap="none" rtlCol="0">
            <a:spAutoFit/>
          </a:bodyPr>
          <a:lstStyle/>
          <a:p>
            <a:r>
              <a:rPr lang="it-IT" dirty="0"/>
              <a:t>FALSO</a:t>
            </a:r>
          </a:p>
        </p:txBody>
      </p:sp>
      <p:sp>
        <p:nvSpPr>
          <p:cNvPr id="82" name="CasellaDiTesto 81"/>
          <p:cNvSpPr txBox="1"/>
          <p:nvPr/>
        </p:nvSpPr>
        <p:spPr>
          <a:xfrm>
            <a:off x="7361232" y="4049346"/>
            <a:ext cx="513282" cy="369332"/>
          </a:xfrm>
          <a:prstGeom prst="rect">
            <a:avLst/>
          </a:prstGeom>
          <a:noFill/>
        </p:spPr>
        <p:txBody>
          <a:bodyPr wrap="none" rtlCol="0">
            <a:spAutoFit/>
          </a:bodyPr>
          <a:lstStyle/>
          <a:p>
            <a:r>
              <a:rPr lang="it-IT" dirty="0"/>
              <a:t>NO</a:t>
            </a:r>
          </a:p>
        </p:txBody>
      </p:sp>
      <p:sp>
        <p:nvSpPr>
          <p:cNvPr id="83" name="CasellaDiTesto 82"/>
          <p:cNvSpPr txBox="1"/>
          <p:nvPr/>
        </p:nvSpPr>
        <p:spPr>
          <a:xfrm>
            <a:off x="9375842" y="3638655"/>
            <a:ext cx="755335" cy="369332"/>
          </a:xfrm>
          <a:prstGeom prst="rect">
            <a:avLst/>
          </a:prstGeom>
          <a:noFill/>
        </p:spPr>
        <p:txBody>
          <a:bodyPr wrap="none" rtlCol="0">
            <a:spAutoFit/>
          </a:bodyPr>
          <a:lstStyle/>
          <a:p>
            <a:pPr algn="r"/>
            <a:r>
              <a:rPr lang="it-IT" dirty="0"/>
              <a:t>VERO</a:t>
            </a:r>
          </a:p>
        </p:txBody>
      </p:sp>
      <p:sp>
        <p:nvSpPr>
          <p:cNvPr id="84" name="CasellaDiTesto 83"/>
          <p:cNvSpPr txBox="1"/>
          <p:nvPr/>
        </p:nvSpPr>
        <p:spPr>
          <a:xfrm>
            <a:off x="6505310" y="4881462"/>
            <a:ext cx="367408" cy="369332"/>
          </a:xfrm>
          <a:prstGeom prst="rect">
            <a:avLst/>
          </a:prstGeom>
          <a:noFill/>
        </p:spPr>
        <p:txBody>
          <a:bodyPr wrap="none" rtlCol="0">
            <a:spAutoFit/>
          </a:bodyPr>
          <a:lstStyle/>
          <a:p>
            <a:r>
              <a:rPr lang="it-IT" dirty="0"/>
              <a:t>SI</a:t>
            </a:r>
          </a:p>
        </p:txBody>
      </p:sp>
    </p:spTree>
    <p:extLst>
      <p:ext uri="{BB962C8B-B14F-4D97-AF65-F5344CB8AC3E}">
        <p14:creationId xmlns:p14="http://schemas.microsoft.com/office/powerpoint/2010/main" val="201695587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5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5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25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25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250"/>
                                        <p:tgtEl>
                                          <p:spTgt spid="4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5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250"/>
                                        <p:tgtEl>
                                          <p:spTgt spid="5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250"/>
                                        <p:tgtEl>
                                          <p:spTgt spid="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25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250"/>
                                        <p:tgtEl>
                                          <p:spTgt spid="5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250"/>
                                        <p:tgtEl>
                                          <p:spTgt spid="8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25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fade">
                                      <p:cBhvr>
                                        <p:cTn id="58" dur="250"/>
                                        <p:tgtEl>
                                          <p:spTgt spid="81"/>
                                        </p:tgtEl>
                                      </p:cBhvr>
                                    </p:animEffect>
                                  </p:childTnLst>
                                </p:cTn>
                              </p:par>
                              <p:par>
                                <p:cTn id="59" presetID="10" presetClass="entr" presetSubtype="0" fill="hold"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250"/>
                                        <p:tgtEl>
                                          <p:spTgt spid="5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250"/>
                                        <p:tgtEl>
                                          <p:spTgt spid="3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63"/>
                                        </p:tgtEl>
                                        <p:attrNameLst>
                                          <p:attrName>style.visibility</p:attrName>
                                        </p:attrNameLst>
                                      </p:cBhvr>
                                      <p:to>
                                        <p:strVal val="visible"/>
                                      </p:to>
                                    </p:set>
                                    <p:animEffect transition="in" filter="fade">
                                      <p:cBhvr>
                                        <p:cTn id="69" dur="250"/>
                                        <p:tgtEl>
                                          <p:spTgt spid="6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25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82"/>
                                        </p:tgtEl>
                                        <p:attrNameLst>
                                          <p:attrName>style.visibility</p:attrName>
                                        </p:attrNameLst>
                                      </p:cBhvr>
                                      <p:to>
                                        <p:strVal val="visible"/>
                                      </p:to>
                                    </p:set>
                                    <p:animEffect transition="in" filter="fade">
                                      <p:cBhvr>
                                        <p:cTn id="77" dur="250"/>
                                        <p:tgtEl>
                                          <p:spTgt spid="82"/>
                                        </p:tgtEl>
                                      </p:cBhvr>
                                    </p:animEffect>
                                  </p:childTnLst>
                                </p:cTn>
                              </p:par>
                              <p:par>
                                <p:cTn id="78" presetID="10" presetClass="entr" presetSubtype="0" fill="hold" nodeType="withEffect">
                                  <p:stCondLst>
                                    <p:cond delay="0"/>
                                  </p:stCondLst>
                                  <p:childTnLst>
                                    <p:set>
                                      <p:cBhvr>
                                        <p:cTn id="79" dur="1" fill="hold">
                                          <p:stCondLst>
                                            <p:cond delay="0"/>
                                          </p:stCondLst>
                                        </p:cTn>
                                        <p:tgtEl>
                                          <p:spTgt spid="72"/>
                                        </p:tgtEl>
                                        <p:attrNameLst>
                                          <p:attrName>style.visibility</p:attrName>
                                        </p:attrNameLst>
                                      </p:cBhvr>
                                      <p:to>
                                        <p:strVal val="visible"/>
                                      </p:to>
                                    </p:set>
                                    <p:animEffect transition="in" filter="fade">
                                      <p:cBhvr>
                                        <p:cTn id="80" dur="250"/>
                                        <p:tgtEl>
                                          <p:spTgt spid="72"/>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fade">
                                      <p:cBhvr>
                                        <p:cTn id="83" dur="250"/>
                                        <p:tgtEl>
                                          <p:spTgt spid="3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84"/>
                                        </p:tgtEl>
                                        <p:attrNameLst>
                                          <p:attrName>style.visibility</p:attrName>
                                        </p:attrNameLst>
                                      </p:cBhvr>
                                      <p:to>
                                        <p:strVal val="visible"/>
                                      </p:to>
                                    </p:set>
                                    <p:animEffect transition="in" filter="fade">
                                      <p:cBhvr>
                                        <p:cTn id="88" dur="250"/>
                                        <p:tgtEl>
                                          <p:spTgt spid="84"/>
                                        </p:tgtEl>
                                      </p:cBhvr>
                                    </p:animEffect>
                                  </p:childTnLst>
                                </p:cTn>
                              </p:par>
                              <p:par>
                                <p:cTn id="89" presetID="10" presetClass="entr" presetSubtype="0" fill="hold" nodeType="with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fade">
                                      <p:cBhvr>
                                        <p:cTn id="91" dur="250"/>
                                        <p:tgtEl>
                                          <p:spTgt spid="68"/>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fade">
                                      <p:cBhvr>
                                        <p:cTn id="94" dur="250"/>
                                        <p:tgtEl>
                                          <p:spTgt spid="40"/>
                                        </p:tgtEl>
                                      </p:cBhvr>
                                    </p:animEffect>
                                  </p:childTnLst>
                                </p:cTn>
                              </p:par>
                              <p:par>
                                <p:cTn id="95" presetID="10" presetClass="entr" presetSubtype="0" fill="hold" nodeType="withEffect">
                                  <p:stCondLst>
                                    <p:cond delay="0"/>
                                  </p:stCondLst>
                                  <p:childTnLst>
                                    <p:set>
                                      <p:cBhvr>
                                        <p:cTn id="96" dur="1" fill="hold">
                                          <p:stCondLst>
                                            <p:cond delay="0"/>
                                          </p:stCondLst>
                                        </p:cTn>
                                        <p:tgtEl>
                                          <p:spTgt spid="77"/>
                                        </p:tgtEl>
                                        <p:attrNameLst>
                                          <p:attrName>style.visibility</p:attrName>
                                        </p:attrNameLst>
                                      </p:cBhvr>
                                      <p:to>
                                        <p:strVal val="visible"/>
                                      </p:to>
                                    </p:set>
                                    <p:animEffect transition="in" filter="fade">
                                      <p:cBhvr>
                                        <p:cTn id="97" dur="25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animBg="1"/>
      <p:bldP spid="12" grpId="0" animBg="1"/>
      <p:bldP spid="13" grpId="0" animBg="1"/>
      <p:bldP spid="31" grpId="0" animBg="1"/>
      <p:bldP spid="34" grpId="0" animBg="1"/>
      <p:bldP spid="37" grpId="0" animBg="1"/>
      <p:bldP spid="40" grpId="0" animBg="1"/>
      <p:bldP spid="81" grpId="0"/>
      <p:bldP spid="82" grpId="0"/>
      <p:bldP spid="83" grpId="0"/>
      <p:bldP spid="8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p:cNvPicPr>
            <a:picLocks noChangeAspect="1"/>
          </p:cNvPicPr>
          <p:nvPr/>
        </p:nvPicPr>
        <p:blipFill rotWithShape="1">
          <a:blip r:embed="rId2">
            <a:duotone>
              <a:schemeClr val="bg2">
                <a:shade val="45000"/>
                <a:satMod val="135000"/>
              </a:schemeClr>
              <a:prstClr val="white"/>
            </a:duotone>
            <a:alphaModFix amt="21000"/>
          </a:blip>
          <a:srcRect t="8507" b="16493"/>
          <a:stretch/>
        </p:blipFill>
        <p:spPr>
          <a:xfrm>
            <a:off x="1524020" y="10"/>
            <a:ext cx="9143980" cy="6857990"/>
          </a:xfrm>
          <a:prstGeom prst="rect">
            <a:avLst/>
          </a:prstGeom>
        </p:spPr>
      </p:pic>
      <p:sp>
        <p:nvSpPr>
          <p:cNvPr id="3" name="Segnaposto testo 2"/>
          <p:cNvSpPr>
            <a:spLocks noGrp="1"/>
          </p:cNvSpPr>
          <p:nvPr>
            <p:ph type="body" idx="1"/>
          </p:nvPr>
        </p:nvSpPr>
        <p:spPr>
          <a:xfrm>
            <a:off x="2057400" y="2746734"/>
            <a:ext cx="8458200" cy="2206266"/>
          </a:xfrm>
        </p:spPr>
        <p:txBody>
          <a:bodyPr vert="horz" lIns="91440" tIns="45720" rIns="91440" bIns="45720" rtlCol="0" anchor="t">
            <a:normAutofit/>
          </a:bodyPr>
          <a:lstStyle/>
          <a:p>
            <a:r>
              <a:rPr lang="en-US" sz="3200" b="1" dirty="0">
                <a:solidFill>
                  <a:schemeClr val="tx2">
                    <a:lumMod val="75000"/>
                    <a:lumOff val="25000"/>
                  </a:schemeClr>
                </a:solidFill>
              </a:rPr>
              <a:t>Simultaneous Relay Positioning and Coverage algorithm</a:t>
            </a:r>
          </a:p>
        </p:txBody>
      </p:sp>
      <p:sp>
        <p:nvSpPr>
          <p:cNvPr id="4" name="Segnaposto numero diapositiva 3"/>
          <p:cNvSpPr>
            <a:spLocks noGrp="1"/>
          </p:cNvSpPr>
          <p:nvPr>
            <p:ph type="sldNum" sz="quarter" idx="12"/>
          </p:nvPr>
        </p:nvSpPr>
        <p:spPr>
          <a:xfrm>
            <a:off x="9797318" y="6116071"/>
            <a:ext cx="413483" cy="365125"/>
          </a:xfrm>
        </p:spPr>
        <p:txBody>
          <a:bodyPr/>
          <a:lstStyle/>
          <a:p>
            <a:r>
              <a:rPr lang="en-US" sz="1400" dirty="0"/>
              <a:t>19</a:t>
            </a:r>
          </a:p>
        </p:txBody>
      </p:sp>
    </p:spTree>
    <p:extLst>
      <p:ext uri="{BB962C8B-B14F-4D97-AF65-F5344CB8AC3E}">
        <p14:creationId xmlns:p14="http://schemas.microsoft.com/office/powerpoint/2010/main" val="21307229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3">
            <a:duotone>
              <a:schemeClr val="bg2">
                <a:shade val="45000"/>
                <a:satMod val="135000"/>
              </a:schemeClr>
              <a:prstClr val="white"/>
            </a:duotone>
            <a:alphaModFix amt="21000"/>
          </a:blip>
          <a:srcRect t="17882" b="25868"/>
          <a:stretch/>
        </p:blipFill>
        <p:spPr>
          <a:xfrm>
            <a:off x="1524016" y="1249960"/>
            <a:ext cx="9143985" cy="4750790"/>
          </a:xfrm>
          <a:prstGeom prst="rect">
            <a:avLst/>
          </a:prstGeom>
        </p:spPr>
      </p:pic>
      <p:sp>
        <p:nvSpPr>
          <p:cNvPr id="16" name="Segnaposto contenuto 15"/>
          <p:cNvSpPr>
            <a:spLocks noGrp="1"/>
          </p:cNvSpPr>
          <p:nvPr>
            <p:ph idx="1"/>
          </p:nvPr>
        </p:nvSpPr>
        <p:spPr>
          <a:xfrm>
            <a:off x="2514097" y="2951234"/>
            <a:ext cx="7704667" cy="3049517"/>
          </a:xfrm>
        </p:spPr>
        <p:txBody>
          <a:bodyPr>
            <a:normAutofit fontScale="92500" lnSpcReduction="20000"/>
          </a:bodyPr>
          <a:lstStyle/>
          <a:p>
            <a:r>
              <a:rPr lang="en-US" sz="2800" dirty="0" err="1"/>
              <a:t>Costo</a:t>
            </a:r>
            <a:r>
              <a:rPr lang="en-US" sz="2800" dirty="0"/>
              <a:t> </a:t>
            </a:r>
            <a:r>
              <a:rPr lang="en-US" sz="2800" dirty="0" err="1"/>
              <a:t>complessivo</a:t>
            </a:r>
            <a:r>
              <a:rPr lang="en-US" sz="2800" dirty="0"/>
              <a:t> </a:t>
            </a:r>
            <a:r>
              <a:rPr lang="en-US" sz="2800" b="1" dirty="0" err="1"/>
              <a:t>della</a:t>
            </a:r>
            <a:r>
              <a:rPr lang="en-US" sz="2800" b="1" dirty="0"/>
              <a:t> catena</a:t>
            </a:r>
          </a:p>
          <a:p>
            <a:pPr lvl="1"/>
            <a:r>
              <a:rPr lang="en-US" sz="2400" b="1" dirty="0" err="1"/>
              <a:t>Somma</a:t>
            </a:r>
            <a:r>
              <a:rPr lang="en-US" sz="2400" b="1" dirty="0"/>
              <a:t> </a:t>
            </a:r>
            <a:r>
              <a:rPr lang="en-US" sz="2400" b="1" dirty="0" err="1"/>
              <a:t>dei</a:t>
            </a:r>
            <a:r>
              <a:rPr lang="en-US" sz="2400" b="1" dirty="0"/>
              <a:t> </a:t>
            </a:r>
            <a:r>
              <a:rPr lang="en-US" sz="2400" b="1" dirty="0" err="1"/>
              <a:t>costi</a:t>
            </a:r>
            <a:r>
              <a:rPr lang="en-US" sz="2400" b="1" dirty="0"/>
              <a:t> di </a:t>
            </a:r>
            <a:r>
              <a:rPr lang="en-US" sz="2400" b="1" dirty="0" err="1"/>
              <a:t>comunicazione</a:t>
            </a:r>
            <a:r>
              <a:rPr lang="en-US" sz="2400" b="1" dirty="0"/>
              <a:t> </a:t>
            </a:r>
            <a:r>
              <a:rPr lang="en-US" sz="2400" b="1" dirty="0" err="1"/>
              <a:t>tra</a:t>
            </a:r>
            <a:r>
              <a:rPr lang="en-US" sz="2400" b="1" dirty="0"/>
              <a:t> </a:t>
            </a:r>
            <a:r>
              <a:rPr lang="en-US" sz="2400" b="1" dirty="0" err="1"/>
              <a:t>ogni</a:t>
            </a:r>
            <a:r>
              <a:rPr lang="en-US" sz="2400" b="1" dirty="0"/>
              <a:t> </a:t>
            </a:r>
            <a:r>
              <a:rPr lang="en-US" sz="2400" b="1" dirty="0" err="1"/>
              <a:t>coppia</a:t>
            </a:r>
            <a:r>
              <a:rPr lang="en-US" sz="2400" b="1" dirty="0"/>
              <a:t> di </a:t>
            </a:r>
            <a:r>
              <a:rPr lang="en-US" sz="2400" b="1" dirty="0" err="1"/>
              <a:t>nodi</a:t>
            </a:r>
            <a:r>
              <a:rPr lang="en-US" sz="2400" dirty="0"/>
              <a:t> </a:t>
            </a:r>
            <a:r>
              <a:rPr lang="en-US" sz="2400" dirty="0" err="1"/>
              <a:t>della</a:t>
            </a:r>
            <a:r>
              <a:rPr lang="en-US" sz="2400" dirty="0"/>
              <a:t> catena, </a:t>
            </a:r>
            <a:r>
              <a:rPr lang="en-US" sz="2400" dirty="0" err="1"/>
              <a:t>più</a:t>
            </a:r>
            <a:r>
              <a:rPr lang="en-US" sz="2400" dirty="0"/>
              <a:t> </a:t>
            </a:r>
            <a:r>
              <a:rPr lang="en-US" sz="2400" dirty="0" err="1"/>
              <a:t>il</a:t>
            </a:r>
            <a:r>
              <a:rPr lang="en-US" sz="2400" dirty="0"/>
              <a:t> </a:t>
            </a:r>
            <a:r>
              <a:rPr lang="en-US" sz="2400" b="1" dirty="0" err="1"/>
              <a:t>costo</a:t>
            </a:r>
            <a:r>
              <a:rPr lang="en-US" sz="2400" b="1" dirty="0"/>
              <a:t> di </a:t>
            </a:r>
            <a:r>
              <a:rPr lang="en-US" sz="2400" b="1" dirty="0" err="1"/>
              <a:t>comunicazione</a:t>
            </a:r>
            <a:r>
              <a:rPr lang="en-US" sz="2400" b="1" dirty="0"/>
              <a:t> </a:t>
            </a:r>
            <a:r>
              <a:rPr lang="en-US" sz="2400" b="1" dirty="0" err="1"/>
              <a:t>tra</a:t>
            </a:r>
            <a:r>
              <a:rPr lang="en-US" sz="2400" b="1" dirty="0"/>
              <a:t> </a:t>
            </a:r>
            <a:r>
              <a:rPr lang="en-US" sz="2400" b="1" dirty="0" err="1"/>
              <a:t>l’ultimo</a:t>
            </a:r>
            <a:r>
              <a:rPr lang="en-US" sz="2400" b="1" dirty="0"/>
              <a:t> </a:t>
            </a:r>
            <a:r>
              <a:rPr lang="en-US" sz="2400" b="1" dirty="0" err="1"/>
              <a:t>nodo</a:t>
            </a:r>
            <a:r>
              <a:rPr lang="en-US" sz="2400" b="1" dirty="0"/>
              <a:t> </a:t>
            </a:r>
            <a:r>
              <a:rPr lang="en-US" sz="2400" b="1" dirty="0" err="1"/>
              <a:t>della</a:t>
            </a:r>
            <a:r>
              <a:rPr lang="en-US" sz="2400" b="1" dirty="0"/>
              <a:t> catena </a:t>
            </a:r>
            <a:r>
              <a:rPr lang="en-US" sz="2400" b="1" dirty="0" err="1"/>
              <a:t>ed</a:t>
            </a:r>
            <a:r>
              <a:rPr lang="en-US" sz="2400" b="1" dirty="0"/>
              <a:t> </a:t>
            </a:r>
            <a:r>
              <a:rPr lang="en-US" sz="2400" b="1" dirty="0" err="1"/>
              <a:t>il</a:t>
            </a:r>
            <a:r>
              <a:rPr lang="en-US" sz="2400" b="1" dirty="0"/>
              <a:t> Master </a:t>
            </a:r>
            <a:r>
              <a:rPr lang="en-US" sz="2400" b="1" dirty="0" err="1"/>
              <a:t>che</a:t>
            </a:r>
            <a:r>
              <a:rPr lang="en-US" sz="2400" b="1" dirty="0"/>
              <a:t> </a:t>
            </a:r>
            <a:r>
              <a:rPr lang="en-US" sz="2400" b="1" dirty="0" err="1"/>
              <a:t>si</a:t>
            </a:r>
            <a:r>
              <a:rPr lang="en-US" sz="2400" b="1" dirty="0"/>
              <a:t> </a:t>
            </a:r>
            <a:r>
              <a:rPr lang="en-US" sz="2400" b="1" dirty="0" err="1"/>
              <a:t>muove</a:t>
            </a:r>
            <a:r>
              <a:rPr lang="en-US" sz="2400" b="1" dirty="0"/>
              <a:t> </a:t>
            </a:r>
            <a:r>
              <a:rPr lang="en-US" sz="2400" b="1" dirty="0" err="1"/>
              <a:t>autonomamente</a:t>
            </a:r>
            <a:endParaRPr lang="en-US" sz="2400" b="1" dirty="0"/>
          </a:p>
          <a:p>
            <a:pPr lvl="1"/>
            <a:r>
              <a:rPr lang="en-US" sz="2400" b="1" dirty="0"/>
              <a:t>Surveillance Cost </a:t>
            </a:r>
            <a:r>
              <a:rPr lang="en-US" sz="2400" b="1" dirty="0" err="1"/>
              <a:t>ignorato</a:t>
            </a:r>
            <a:r>
              <a:rPr lang="en-US" sz="2400" dirty="0"/>
              <a:t>, </a:t>
            </a:r>
            <a:r>
              <a:rPr lang="en-US" sz="2400" dirty="0" err="1"/>
              <a:t>assumendo</a:t>
            </a:r>
            <a:r>
              <a:rPr lang="en-US" sz="2400" dirty="0"/>
              <a:t> </a:t>
            </a:r>
            <a:r>
              <a:rPr lang="en-US" sz="2400" dirty="0" err="1"/>
              <a:t>percezione</a:t>
            </a:r>
            <a:r>
              <a:rPr lang="en-US" sz="2400" dirty="0"/>
              <a:t> </a:t>
            </a:r>
            <a:r>
              <a:rPr lang="it-IT" sz="2400" dirty="0"/>
              <a:t>perfetta (nodo target riconosciuto automaticamente quando un drone ci si trova)</a:t>
            </a:r>
            <a:endParaRPr lang="en-US" sz="2400" dirty="0"/>
          </a:p>
        </p:txBody>
      </p:sp>
      <p:sp>
        <p:nvSpPr>
          <p:cNvPr id="3" name="Segnaposto numero diapositiva 2"/>
          <p:cNvSpPr>
            <a:spLocks noGrp="1"/>
          </p:cNvSpPr>
          <p:nvPr>
            <p:ph type="sldNum" sz="quarter" idx="12"/>
          </p:nvPr>
        </p:nvSpPr>
        <p:spPr/>
        <p:txBody>
          <a:bodyPr/>
          <a:lstStyle/>
          <a:p>
            <a:fld id="{6D22F896-40B5-4ADD-8801-0D06FADFA095}" type="slidenum">
              <a:rPr lang="en-US" sz="1400"/>
              <a:pPr/>
              <a:t>17</a:t>
            </a:fld>
            <a:endParaRPr lang="en-US" sz="1400" dirty="0"/>
          </a:p>
        </p:txBody>
      </p:sp>
      <mc:AlternateContent xmlns:mc="http://schemas.openxmlformats.org/markup-compatibility/2006">
        <mc:Choice xmlns:a14="http://schemas.microsoft.com/office/drawing/2010/main" Requires="a14">
          <p:sp>
            <p:nvSpPr>
              <p:cNvPr id="18" name="Rettangolo con angoli arrotondati 17"/>
              <p:cNvSpPr/>
              <p:nvPr/>
            </p:nvSpPr>
            <p:spPr>
              <a:xfrm>
                <a:off x="2874627" y="1491606"/>
                <a:ext cx="6938009" cy="1391779"/>
              </a:xfrm>
              <a:prstGeom prst="round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br>
                  <a:rPr lang="it-IT" sz="2800" b="1" i="1" dirty="0">
                    <a:latin typeface="Cambria Math" panose="02040503050406030204" pitchFamily="18" charset="0"/>
                  </a:rPr>
                </a:br>
                <a14:m>
                  <m:oMath xmlns:m="http://schemas.openxmlformats.org/officeDocument/2006/math">
                    <m:r>
                      <a:rPr lang="it-IT" sz="3200" b="1" i="1">
                        <a:latin typeface="Cambria Math" panose="02040503050406030204" pitchFamily="18" charset="0"/>
                      </a:rPr>
                      <m:t>𝐜𝐨𝐬𝐭</m:t>
                    </m:r>
                    <m:r>
                      <a:rPr lang="it-IT" sz="3200" b="1">
                        <a:latin typeface="Cambria Math" panose="02040503050406030204" pitchFamily="18" charset="0"/>
                      </a:rPr>
                      <m:t>[</m:t>
                    </m:r>
                    <m:sSub>
                      <m:sSubPr>
                        <m:ctrlPr>
                          <a:rPr lang="it-IT" sz="3200" b="1" i="1">
                            <a:latin typeface="Cambria Math" panose="02040503050406030204" pitchFamily="18" charset="0"/>
                          </a:rPr>
                        </m:ctrlPr>
                      </m:sSubPr>
                      <m:e>
                        <m:r>
                          <a:rPr lang="it-IT" sz="3200" b="1" i="1">
                            <a:latin typeface="Cambria Math" panose="02040503050406030204" pitchFamily="18" charset="0"/>
                          </a:rPr>
                          <m:t>𝒙</m:t>
                        </m:r>
                      </m:e>
                      <m:sub>
                        <m:r>
                          <a:rPr lang="it-IT" sz="3200" b="1" i="1">
                            <a:latin typeface="Cambria Math" panose="02040503050406030204" pitchFamily="18" charset="0"/>
                          </a:rPr>
                          <m:t>𝟎</m:t>
                        </m:r>
                      </m:sub>
                    </m:sSub>
                  </m:oMath>
                </a14:m>
                <a:r>
                  <a:rPr lang="it-IT" sz="3200" b="1" dirty="0"/>
                  <a:t>,</a:t>
                </a:r>
                <a14:m>
                  <m:oMath xmlns:m="http://schemas.openxmlformats.org/officeDocument/2006/math">
                    <m:sSub>
                      <m:sSubPr>
                        <m:ctrlPr>
                          <a:rPr lang="it-IT" sz="3200" b="1" i="1">
                            <a:latin typeface="Cambria Math" panose="02040503050406030204" pitchFamily="18" charset="0"/>
                          </a:rPr>
                        </m:ctrlPr>
                      </m:sSubPr>
                      <m:e>
                        <m:r>
                          <a:rPr lang="it-IT" sz="3200" b="1" i="1">
                            <a:latin typeface="Cambria Math" panose="02040503050406030204" pitchFamily="18" charset="0"/>
                          </a:rPr>
                          <m:t>𝒙</m:t>
                        </m:r>
                      </m:e>
                      <m:sub>
                        <m:r>
                          <a:rPr lang="it-IT" sz="3200" b="1" i="1">
                            <a:latin typeface="Cambria Math" panose="02040503050406030204" pitchFamily="18" charset="0"/>
                          </a:rPr>
                          <m:t>𝟏</m:t>
                        </m:r>
                      </m:sub>
                    </m:sSub>
                    <m:r>
                      <a:rPr lang="it-IT" sz="3200" b="1">
                        <a:latin typeface="Cambria Math" panose="02040503050406030204" pitchFamily="18" charset="0"/>
                      </a:rPr>
                      <m:t>,…,</m:t>
                    </m:r>
                    <m:sSub>
                      <m:sSubPr>
                        <m:ctrlPr>
                          <a:rPr lang="it-IT" sz="3200" b="1" i="1">
                            <a:latin typeface="Cambria Math" panose="02040503050406030204" pitchFamily="18" charset="0"/>
                          </a:rPr>
                        </m:ctrlPr>
                      </m:sSubPr>
                      <m:e>
                        <m:r>
                          <a:rPr lang="it-IT" sz="3200" b="1" i="1">
                            <a:latin typeface="Cambria Math" panose="02040503050406030204" pitchFamily="18" charset="0"/>
                          </a:rPr>
                          <m:t>𝒙</m:t>
                        </m:r>
                      </m:e>
                      <m:sub>
                        <m:r>
                          <a:rPr lang="it-IT" sz="3200" b="1" i="1">
                            <a:latin typeface="Cambria Math" panose="02040503050406030204" pitchFamily="18" charset="0"/>
                          </a:rPr>
                          <m:t>𝒕</m:t>
                        </m:r>
                      </m:sub>
                    </m:sSub>
                    <m:r>
                      <a:rPr lang="it-IT" sz="3200" b="1">
                        <a:latin typeface="Cambria Math" panose="02040503050406030204" pitchFamily="18" charset="0"/>
                      </a:rPr>
                      <m:t>]=</m:t>
                    </m:r>
                    <m:r>
                      <a:rPr lang="it-IT" sz="3200" b="1" i="1">
                        <a:latin typeface="Cambria Math" panose="02040503050406030204" pitchFamily="18" charset="0"/>
                      </a:rPr>
                      <m:t> </m:t>
                    </m:r>
                    <m:nary>
                      <m:naryPr>
                        <m:chr m:val="∑"/>
                        <m:ctrlPr>
                          <a:rPr lang="it-IT" sz="3200" b="1" i="1">
                            <a:latin typeface="Cambria Math" panose="02040503050406030204" pitchFamily="18" charset="0"/>
                          </a:rPr>
                        </m:ctrlPr>
                      </m:naryPr>
                      <m:sub>
                        <m:r>
                          <m:rPr>
                            <m:brk m:alnAt="23"/>
                          </m:rPr>
                          <a:rPr lang="it-IT" sz="3200" b="1" i="1">
                            <a:latin typeface="Cambria Math" panose="02040503050406030204" pitchFamily="18" charset="0"/>
                          </a:rPr>
                          <m:t>𝐤</m:t>
                        </m:r>
                        <m:r>
                          <a:rPr lang="it-IT" sz="3200" b="1">
                            <a:latin typeface="Cambria Math" panose="02040503050406030204" pitchFamily="18" charset="0"/>
                          </a:rPr>
                          <m:t>=</m:t>
                        </m:r>
                        <m:r>
                          <a:rPr lang="it-IT" sz="3200" b="1" i="1">
                            <a:latin typeface="Cambria Math" panose="02040503050406030204" pitchFamily="18" charset="0"/>
                          </a:rPr>
                          <m:t>𝟎</m:t>
                        </m:r>
                      </m:sub>
                      <m:sup>
                        <m:r>
                          <a:rPr lang="it-IT" sz="3200" b="1" i="1">
                            <a:latin typeface="Cambria Math" panose="02040503050406030204" pitchFamily="18" charset="0"/>
                          </a:rPr>
                          <m:t>𝐭</m:t>
                        </m:r>
                        <m:r>
                          <a:rPr lang="it-IT" sz="3200" b="1">
                            <a:latin typeface="Cambria Math" panose="02040503050406030204" pitchFamily="18" charset="0"/>
                          </a:rPr>
                          <m:t>−</m:t>
                        </m:r>
                        <m:r>
                          <a:rPr lang="it-IT" sz="3200" b="1" i="1">
                            <a:latin typeface="Cambria Math" panose="02040503050406030204" pitchFamily="18" charset="0"/>
                          </a:rPr>
                          <m:t>𝟐</m:t>
                        </m:r>
                      </m:sup>
                      <m:e>
                        <m:sSub>
                          <m:sSubPr>
                            <m:ctrlPr>
                              <a:rPr lang="it-IT" sz="3200" b="1" i="1">
                                <a:latin typeface="Cambria Math" panose="02040503050406030204" pitchFamily="18" charset="0"/>
                              </a:rPr>
                            </m:ctrlPr>
                          </m:sSubPr>
                          <m:e>
                            <m:r>
                              <a:rPr lang="it-IT" sz="3200" b="1" i="1">
                                <a:latin typeface="Cambria Math" panose="02040503050406030204" pitchFamily="18" charset="0"/>
                              </a:rPr>
                              <m:t>𝒄</m:t>
                            </m:r>
                          </m:e>
                          <m:sub>
                            <m:r>
                              <a:rPr lang="it-IT" sz="3200" b="1" i="1">
                                <a:latin typeface="Cambria Math" panose="02040503050406030204" pitchFamily="18" charset="0"/>
                              </a:rPr>
                              <m:t>𝒄𝒐𝒎𝒎</m:t>
                            </m:r>
                          </m:sub>
                        </m:sSub>
                        <m:d>
                          <m:dPr>
                            <m:ctrlPr>
                              <a:rPr lang="it-IT" sz="3200" b="1" i="1">
                                <a:latin typeface="Cambria Math" panose="02040503050406030204" pitchFamily="18" charset="0"/>
                              </a:rPr>
                            </m:ctrlPr>
                          </m:dPr>
                          <m:e>
                            <m:sSub>
                              <m:sSubPr>
                                <m:ctrlPr>
                                  <a:rPr lang="it-IT" sz="3200" b="1" i="1">
                                    <a:latin typeface="Cambria Math" panose="02040503050406030204" pitchFamily="18" charset="0"/>
                                  </a:rPr>
                                </m:ctrlPr>
                              </m:sSubPr>
                              <m:e>
                                <m:r>
                                  <a:rPr lang="it-IT" sz="3200" b="1" i="1">
                                    <a:latin typeface="Cambria Math" panose="02040503050406030204" pitchFamily="18" charset="0"/>
                                  </a:rPr>
                                  <m:t>𝒙</m:t>
                                </m:r>
                              </m:e>
                              <m:sub>
                                <m:r>
                                  <a:rPr lang="it-IT" sz="3200" b="1" i="1">
                                    <a:latin typeface="Cambria Math" panose="02040503050406030204" pitchFamily="18" charset="0"/>
                                  </a:rPr>
                                  <m:t>𝒌</m:t>
                                </m:r>
                              </m:sub>
                            </m:sSub>
                            <m:r>
                              <a:rPr lang="it-IT" sz="3200" b="1">
                                <a:latin typeface="Cambria Math" panose="02040503050406030204" pitchFamily="18" charset="0"/>
                              </a:rPr>
                              <m:t>,</m:t>
                            </m:r>
                            <m:sSub>
                              <m:sSubPr>
                                <m:ctrlPr>
                                  <a:rPr lang="it-IT" sz="3200" b="1" i="1">
                                    <a:latin typeface="Cambria Math" panose="02040503050406030204" pitchFamily="18" charset="0"/>
                                  </a:rPr>
                                </m:ctrlPr>
                              </m:sSubPr>
                              <m:e>
                                <m:r>
                                  <a:rPr lang="it-IT" sz="3200" b="1" i="1">
                                    <a:latin typeface="Cambria Math" panose="02040503050406030204" pitchFamily="18" charset="0"/>
                                  </a:rPr>
                                  <m:t>𝒙</m:t>
                                </m:r>
                              </m:e>
                              <m:sub>
                                <m:r>
                                  <a:rPr lang="it-IT" sz="3200" b="1" i="1">
                                    <a:latin typeface="Cambria Math" panose="02040503050406030204" pitchFamily="18" charset="0"/>
                                  </a:rPr>
                                  <m:t>𝐤</m:t>
                                </m:r>
                                <m:r>
                                  <a:rPr lang="it-IT" sz="3200" b="1">
                                    <a:latin typeface="Cambria Math" panose="02040503050406030204" pitchFamily="18" charset="0"/>
                                  </a:rPr>
                                  <m:t>+</m:t>
                                </m:r>
                                <m:r>
                                  <a:rPr lang="it-IT" sz="3200" b="1" i="1">
                                    <a:latin typeface="Cambria Math" panose="02040503050406030204" pitchFamily="18" charset="0"/>
                                  </a:rPr>
                                  <m:t>𝟏</m:t>
                                </m:r>
                              </m:sub>
                            </m:sSub>
                          </m:e>
                        </m:d>
                        <m:r>
                          <a:rPr lang="it-IT" sz="3200" b="1">
                            <a:latin typeface="Cambria Math" panose="02040503050406030204" pitchFamily="18" charset="0"/>
                          </a:rPr>
                          <m:t>+</m:t>
                        </m:r>
                        <m:r>
                          <a:rPr lang="it-IT" sz="3200" b="1" i="1">
                            <a:latin typeface="Cambria Math" panose="02040503050406030204" pitchFamily="18" charset="0"/>
                          </a:rPr>
                          <m:t> </m:t>
                        </m:r>
                        <m:sSub>
                          <m:sSubPr>
                            <m:ctrlPr>
                              <a:rPr lang="it-IT" sz="3200" b="1" i="1">
                                <a:latin typeface="Cambria Math" panose="02040503050406030204" pitchFamily="18" charset="0"/>
                              </a:rPr>
                            </m:ctrlPr>
                          </m:sSubPr>
                          <m:e>
                            <m:r>
                              <a:rPr lang="it-IT" sz="3200" b="1" i="1">
                                <a:latin typeface="Cambria Math" panose="02040503050406030204" pitchFamily="18" charset="0"/>
                              </a:rPr>
                              <m:t>𝒄</m:t>
                            </m:r>
                          </m:e>
                          <m:sub>
                            <m:r>
                              <a:rPr lang="it-IT" sz="3200" b="1" i="1">
                                <a:latin typeface="Cambria Math" panose="02040503050406030204" pitchFamily="18" charset="0"/>
                              </a:rPr>
                              <m:t>𝒔𝒖𝒓𝒗</m:t>
                            </m:r>
                          </m:sub>
                        </m:sSub>
                      </m:e>
                    </m:nary>
                    <m:r>
                      <a:rPr lang="it-IT" sz="3200" b="1">
                        <a:latin typeface="Cambria Math" panose="02040503050406030204" pitchFamily="18" charset="0"/>
                      </a:rPr>
                      <m:t>(</m:t>
                    </m:r>
                    <m:sSub>
                      <m:sSubPr>
                        <m:ctrlPr>
                          <a:rPr lang="it-IT" sz="3200" b="1" i="1">
                            <a:latin typeface="Cambria Math" panose="02040503050406030204" pitchFamily="18" charset="0"/>
                          </a:rPr>
                        </m:ctrlPr>
                      </m:sSubPr>
                      <m:e>
                        <m:r>
                          <a:rPr lang="it-IT" sz="3200" b="1" i="1">
                            <a:latin typeface="Cambria Math" panose="02040503050406030204" pitchFamily="18" charset="0"/>
                          </a:rPr>
                          <m:t>𝒙</m:t>
                        </m:r>
                      </m:e>
                      <m:sub>
                        <m:r>
                          <a:rPr lang="it-IT" sz="3200" b="1" i="1">
                            <a:latin typeface="Cambria Math" panose="02040503050406030204" pitchFamily="18" charset="0"/>
                          </a:rPr>
                          <m:t>𝒕</m:t>
                        </m:r>
                      </m:sub>
                    </m:sSub>
                    <m:r>
                      <a:rPr lang="it-IT" sz="3200" b="1">
                        <a:latin typeface="Cambria Math" panose="02040503050406030204" pitchFamily="18" charset="0"/>
                      </a:rPr>
                      <m:t>)</m:t>
                    </m:r>
                    <m:r>
                      <a:rPr lang="it-IT" sz="3200" b="1" i="1">
                        <a:latin typeface="Cambria Math" panose="02040503050406030204" pitchFamily="18" charset="0"/>
                      </a:rPr>
                      <m:t> </m:t>
                    </m:r>
                  </m:oMath>
                </a14:m>
                <a:r>
                  <a:rPr lang="it-IT" sz="3200" b="1" baseline="30000" dirty="0">
                    <a:hlinkClick r:id="rId4" action="ppaction://hlinksldjump"/>
                  </a:rPr>
                  <a:t>[2]</a:t>
                </a:r>
                <a:endParaRPr lang="it-IT" sz="3200" b="1" dirty="0"/>
              </a:p>
              <a:p>
                <a:pPr algn="ctr"/>
                <a:endParaRPr lang="it-IT" dirty="0"/>
              </a:p>
            </p:txBody>
          </p:sp>
        </mc:Choice>
        <mc:Fallback>
          <p:sp>
            <p:nvSpPr>
              <p:cNvPr id="18" name="Rettangolo con angoli arrotondati 17"/>
              <p:cNvSpPr>
                <a:spLocks noRot="1" noChangeAspect="1" noMove="1" noResize="1" noEditPoints="1" noAdjustHandles="1" noChangeArrowheads="1" noChangeShapeType="1" noTextEdit="1"/>
              </p:cNvSpPr>
              <p:nvPr/>
            </p:nvSpPr>
            <p:spPr>
              <a:xfrm>
                <a:off x="2874627" y="1491606"/>
                <a:ext cx="6938009" cy="1391779"/>
              </a:xfrm>
              <a:prstGeom prst="roundRect">
                <a:avLst/>
              </a:prstGeom>
              <a:blipFill>
                <a:blip r:embed="rId5"/>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14854475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3">
            <a:duotone>
              <a:schemeClr val="bg2">
                <a:shade val="45000"/>
                <a:satMod val="135000"/>
              </a:schemeClr>
              <a:prstClr val="white"/>
            </a:duotone>
            <a:alphaModFix amt="21000"/>
          </a:blip>
          <a:srcRect t="17882" b="25868"/>
          <a:stretch/>
        </p:blipFill>
        <p:spPr>
          <a:xfrm>
            <a:off x="1524016" y="857258"/>
            <a:ext cx="9143985" cy="5143493"/>
          </a:xfrm>
          <a:prstGeom prst="rect">
            <a:avLst/>
          </a:prstGeom>
        </p:spPr>
      </p:pic>
      <mc:AlternateContent xmlns:mc="http://schemas.openxmlformats.org/markup-compatibility/2006">
        <mc:Choice xmlns:a14="http://schemas.microsoft.com/office/drawing/2010/main" Requires="a14">
          <p:sp>
            <p:nvSpPr>
              <p:cNvPr id="8" name="Segnaposto contenuto 7"/>
              <p:cNvSpPr>
                <a:spLocks noGrp="1"/>
              </p:cNvSpPr>
              <p:nvPr>
                <p:ph idx="1"/>
              </p:nvPr>
            </p:nvSpPr>
            <p:spPr>
              <a:xfrm>
                <a:off x="2624667" y="1291905"/>
                <a:ext cx="7704667" cy="4816269"/>
              </a:xfrm>
            </p:spPr>
            <p:txBody>
              <a:bodyPr>
                <a:normAutofit/>
              </a:bodyPr>
              <a:lstStyle/>
              <a:p>
                <a:pPr marL="0" indent="0">
                  <a:buNone/>
                </a:pPr>
                <a:endParaRPr lang="it-IT" sz="2150" dirty="0"/>
              </a:p>
              <a:p>
                <a:pPr marL="0" indent="0">
                  <a:buNone/>
                </a:pPr>
                <a:endParaRPr lang="it-IT" sz="2150" dirty="0"/>
              </a:p>
              <a:p>
                <a:pPr marL="0" indent="0">
                  <a:buNone/>
                </a:pPr>
                <a:endParaRPr lang="it-IT" sz="2150" dirty="0"/>
              </a:p>
              <a:p>
                <a:pPr marL="0" indent="0">
                  <a:buNone/>
                </a:pPr>
                <a:endParaRPr lang="it-IT" sz="2150" dirty="0"/>
              </a:p>
              <a:p>
                <a:r>
                  <a:rPr lang="it-IT" sz="2150" dirty="0"/>
                  <a:t>Aggiunta una </a:t>
                </a:r>
                <a:r>
                  <a:rPr lang="it-IT" sz="2150" b="1" dirty="0"/>
                  <a:t>componente di </a:t>
                </a:r>
                <a:r>
                  <a:rPr lang="it-IT" sz="2150" b="1" dirty="0" err="1"/>
                  <a:t>Coverage</a:t>
                </a:r>
                <a:r>
                  <a:rPr lang="it-IT" sz="2150" b="1" dirty="0"/>
                  <a:t>, pesata da un parametro </a:t>
                </a:r>
                <a14:m>
                  <m:oMath xmlns:m="http://schemas.openxmlformats.org/officeDocument/2006/math">
                    <m:r>
                      <a:rPr lang="it-IT" sz="2150" b="1" i="1">
                        <a:latin typeface="Cambria Math" panose="02040503050406030204" pitchFamily="18" charset="0"/>
                        <a:ea typeface="Cambria Math" panose="02040503050406030204" pitchFamily="18" charset="0"/>
                      </a:rPr>
                      <m:t>𝜷</m:t>
                    </m:r>
                  </m:oMath>
                </a14:m>
                <a:r>
                  <a:rPr lang="it-IT" sz="2150" dirty="0"/>
                  <a:t>: più volte il nodo che si sta esaminando è stato visitato, più costerà sceglierlo durante il passo di costruzione dell’albero MLMC</a:t>
                </a:r>
              </a:p>
              <a:p>
                <a:r>
                  <a:rPr lang="it-IT" sz="2150" dirty="0"/>
                  <a:t>Aggiunta di </a:t>
                </a:r>
                <a:r>
                  <a:rPr lang="it-IT" sz="2150" b="1" dirty="0"/>
                  <a:t>una componente inversamente proporzionale al numero di nodi raggiungibili </a:t>
                </a:r>
                <a:r>
                  <a:rPr lang="it-IT" sz="2150" dirty="0"/>
                  <a:t>da quello considerato per tenere conto di ostacoli</a:t>
                </a:r>
              </a:p>
            </p:txBody>
          </p:sp>
        </mc:Choice>
        <mc:Fallback>
          <p:sp>
            <p:nvSpPr>
              <p:cNvPr id="8" name="Segnaposto contenuto 7"/>
              <p:cNvSpPr>
                <a:spLocks noGrp="1" noRot="1" noChangeAspect="1" noMove="1" noResize="1" noEditPoints="1" noAdjustHandles="1" noChangeArrowheads="1" noChangeShapeType="1" noTextEdit="1"/>
              </p:cNvSpPr>
              <p:nvPr>
                <p:ph idx="1"/>
              </p:nvPr>
            </p:nvSpPr>
            <p:spPr>
              <a:xfrm>
                <a:off x="2624667" y="1291905"/>
                <a:ext cx="7704667" cy="4816269"/>
              </a:xfrm>
              <a:blipFill>
                <a:blip r:embed="rId4"/>
                <a:stretch>
                  <a:fillRect l="-1346" r="-1029"/>
                </a:stretch>
              </a:blipFill>
            </p:spPr>
            <p:txBody>
              <a:bodyPr/>
              <a:lstStyle/>
              <a:p>
                <a:r>
                  <a:rPr lang="it-IT">
                    <a:noFill/>
                  </a:rPr>
                  <a:t> </a:t>
                </a:r>
              </a:p>
            </p:txBody>
          </p:sp>
        </mc:Fallback>
      </mc:AlternateContent>
      <p:sp>
        <p:nvSpPr>
          <p:cNvPr id="3" name="Segnaposto numero diapositiva 2"/>
          <p:cNvSpPr>
            <a:spLocks noGrp="1"/>
          </p:cNvSpPr>
          <p:nvPr>
            <p:ph type="sldNum" sz="quarter" idx="12"/>
          </p:nvPr>
        </p:nvSpPr>
        <p:spPr/>
        <p:txBody>
          <a:bodyPr/>
          <a:lstStyle/>
          <a:p>
            <a:fld id="{6D22F896-40B5-4ADD-8801-0D06FADFA095}" type="slidenum">
              <a:rPr lang="en-US" sz="1400"/>
              <a:pPr/>
              <a:t>18</a:t>
            </a:fld>
            <a:endParaRPr lang="en-US" sz="1400" dirty="0"/>
          </a:p>
        </p:txBody>
      </p:sp>
      <p:grpSp>
        <p:nvGrpSpPr>
          <p:cNvPr id="9" name="Gruppo 8"/>
          <p:cNvGrpSpPr/>
          <p:nvPr/>
        </p:nvGrpSpPr>
        <p:grpSpPr>
          <a:xfrm>
            <a:off x="2755394" y="1384183"/>
            <a:ext cx="7206144" cy="1892417"/>
            <a:chOff x="1219200" y="1473279"/>
            <a:chExt cx="7206144" cy="1524000"/>
          </a:xfrm>
        </p:grpSpPr>
        <mc:AlternateContent xmlns:mc="http://schemas.openxmlformats.org/markup-compatibility/2006" xmlns:a14="http://schemas.microsoft.com/office/drawing/2010/main">
          <mc:Choice Requires="a14">
            <p:sp>
              <p:nvSpPr>
                <p:cNvPr id="6" name="Elaborazione alternativa 5"/>
                <p:cNvSpPr/>
                <p:nvPr/>
              </p:nvSpPr>
              <p:spPr>
                <a:xfrm>
                  <a:off x="1219200" y="1473279"/>
                  <a:ext cx="7206144" cy="1524000"/>
                </a:xfrm>
                <a:prstGeom prst="flowChartAlternateProcess">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it-IT" sz="20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it-IT" sz="2600" b="1" i="1">
                                <a:highlight>
                                  <a:srgbClr val="FFFF00"/>
                                </a:highlight>
                                <a:latin typeface="Cambria Math" panose="02040503050406030204" pitchFamily="18" charset="0"/>
                              </a:rPr>
                            </m:ctrlPr>
                          </m:sSubPr>
                          <m:e>
                            <m:r>
                              <a:rPr lang="it-IT" sz="2600" b="1" i="1">
                                <a:highlight>
                                  <a:srgbClr val="FFFF00"/>
                                </a:highlight>
                                <a:latin typeface="Cambria Math" panose="02040503050406030204" pitchFamily="18" charset="0"/>
                              </a:rPr>
                              <m:t>𝒄</m:t>
                            </m:r>
                          </m:e>
                          <m:sub>
                            <m:r>
                              <a:rPr lang="it-IT" sz="2600" b="1" i="1">
                                <a:highlight>
                                  <a:srgbClr val="FFFF00"/>
                                </a:highlight>
                                <a:latin typeface="Cambria Math" panose="02040503050406030204" pitchFamily="18" charset="0"/>
                              </a:rPr>
                              <m:t>𝒄𝒐𝒎𝒎</m:t>
                            </m:r>
                          </m:sub>
                        </m:sSub>
                        <m:d>
                          <m:dPr>
                            <m:ctrlPr>
                              <a:rPr lang="it-IT" sz="2600" b="1" i="1">
                                <a:highlight>
                                  <a:srgbClr val="FFFF00"/>
                                </a:highlight>
                                <a:latin typeface="Cambria Math" panose="02040503050406030204" pitchFamily="18" charset="0"/>
                              </a:rPr>
                            </m:ctrlPr>
                          </m:dPr>
                          <m:e>
                            <m:sSub>
                              <m:sSubPr>
                                <m:ctrlPr>
                                  <a:rPr lang="it-IT" sz="2600" b="1" i="1">
                                    <a:highlight>
                                      <a:srgbClr val="FFFF00"/>
                                    </a:highlight>
                                    <a:latin typeface="Cambria Math" panose="02040503050406030204" pitchFamily="18" charset="0"/>
                                  </a:rPr>
                                </m:ctrlPr>
                              </m:sSubPr>
                              <m:e>
                                <m:r>
                                  <a:rPr lang="it-IT" sz="2600" b="1" i="1">
                                    <a:highlight>
                                      <a:srgbClr val="FFFF00"/>
                                    </a:highlight>
                                    <a:latin typeface="Cambria Math" panose="02040503050406030204" pitchFamily="18" charset="0"/>
                                  </a:rPr>
                                  <m:t>𝒙</m:t>
                                </m:r>
                              </m:e>
                              <m:sub>
                                <m:r>
                                  <a:rPr lang="it-IT" sz="2600" b="1" i="1">
                                    <a:highlight>
                                      <a:srgbClr val="FFFF00"/>
                                    </a:highlight>
                                    <a:latin typeface="Cambria Math" panose="02040503050406030204" pitchFamily="18" charset="0"/>
                                  </a:rPr>
                                  <m:t>𝒌</m:t>
                                </m:r>
                              </m:sub>
                            </m:sSub>
                            <m:r>
                              <a:rPr lang="it-IT" sz="2600" b="1">
                                <a:highlight>
                                  <a:srgbClr val="FFFF00"/>
                                </a:highlight>
                                <a:latin typeface="Cambria Math" panose="02040503050406030204" pitchFamily="18" charset="0"/>
                              </a:rPr>
                              <m:t>,</m:t>
                            </m:r>
                            <m:sSub>
                              <m:sSubPr>
                                <m:ctrlPr>
                                  <a:rPr lang="it-IT" sz="2600" b="1" i="1">
                                    <a:highlight>
                                      <a:srgbClr val="FFFF00"/>
                                    </a:highlight>
                                    <a:latin typeface="Cambria Math" panose="02040503050406030204" pitchFamily="18" charset="0"/>
                                  </a:rPr>
                                </m:ctrlPr>
                              </m:sSubPr>
                              <m:e>
                                <m:r>
                                  <a:rPr lang="it-IT" sz="2600" b="1" i="1">
                                    <a:highlight>
                                      <a:srgbClr val="FFFF00"/>
                                    </a:highlight>
                                    <a:latin typeface="Cambria Math" panose="02040503050406030204" pitchFamily="18" charset="0"/>
                                  </a:rPr>
                                  <m:t>𝒙</m:t>
                                </m:r>
                              </m:e>
                              <m:sub>
                                <m:r>
                                  <a:rPr lang="it-IT" sz="2600" b="1" i="1">
                                    <a:highlight>
                                      <a:srgbClr val="FFFF00"/>
                                    </a:highlight>
                                    <a:latin typeface="Cambria Math" panose="02040503050406030204" pitchFamily="18" charset="0"/>
                                  </a:rPr>
                                  <m:t>𝒌</m:t>
                                </m:r>
                                <m:r>
                                  <a:rPr lang="it-IT" sz="2600" b="1">
                                    <a:highlight>
                                      <a:srgbClr val="FFFF00"/>
                                    </a:highlight>
                                    <a:latin typeface="Cambria Math" panose="02040503050406030204" pitchFamily="18" charset="0"/>
                                  </a:rPr>
                                  <m:t>+</m:t>
                                </m:r>
                                <m:r>
                                  <a:rPr lang="it-IT" sz="2600" b="1" i="1">
                                    <a:highlight>
                                      <a:srgbClr val="FFFF00"/>
                                    </a:highlight>
                                    <a:latin typeface="Cambria Math" panose="02040503050406030204" pitchFamily="18" charset="0"/>
                                  </a:rPr>
                                  <m:t>𝟏</m:t>
                                </m:r>
                              </m:sub>
                            </m:sSub>
                          </m:e>
                        </m:d>
                        <m:r>
                          <a:rPr lang="it-IT" sz="2600" b="1">
                            <a:highlight>
                              <a:srgbClr val="FFFF00"/>
                            </a:highlight>
                            <a:latin typeface="Cambria Math" panose="02040503050406030204" pitchFamily="18" charset="0"/>
                          </a:rPr>
                          <m:t>=</m:t>
                        </m:r>
                        <m:r>
                          <a:rPr lang="it-IT" sz="2600" b="1" i="1">
                            <a:highlight>
                              <a:srgbClr val="FFFF00"/>
                            </a:highlight>
                            <a:latin typeface="Cambria Math" panose="02040503050406030204" pitchFamily="18" charset="0"/>
                          </a:rPr>
                          <m:t>𝒅𝒊𝒔𝒕𝒂𝒏𝒄𝒆</m:t>
                        </m:r>
                        <m:d>
                          <m:dPr>
                            <m:ctrlPr>
                              <a:rPr lang="it-IT" sz="2600" b="1" i="1">
                                <a:highlight>
                                  <a:srgbClr val="FFFF00"/>
                                </a:highlight>
                                <a:latin typeface="Cambria Math" panose="02040503050406030204" pitchFamily="18" charset="0"/>
                              </a:rPr>
                            </m:ctrlPr>
                          </m:dPr>
                          <m:e>
                            <m:sSub>
                              <m:sSubPr>
                                <m:ctrlPr>
                                  <a:rPr lang="it-IT" sz="2600" b="1" i="1">
                                    <a:highlight>
                                      <a:srgbClr val="FFFF00"/>
                                    </a:highlight>
                                    <a:latin typeface="Cambria Math" panose="02040503050406030204" pitchFamily="18" charset="0"/>
                                  </a:rPr>
                                </m:ctrlPr>
                              </m:sSubPr>
                              <m:e>
                                <m:r>
                                  <a:rPr lang="it-IT" sz="2600" b="1" i="1">
                                    <a:highlight>
                                      <a:srgbClr val="FFFF00"/>
                                    </a:highlight>
                                    <a:latin typeface="Cambria Math" panose="02040503050406030204" pitchFamily="18" charset="0"/>
                                  </a:rPr>
                                  <m:t>𝒙</m:t>
                                </m:r>
                              </m:e>
                              <m:sub>
                                <m:r>
                                  <a:rPr lang="it-IT" sz="2600" b="1" i="1">
                                    <a:highlight>
                                      <a:srgbClr val="FFFF00"/>
                                    </a:highlight>
                                    <a:latin typeface="Cambria Math" panose="02040503050406030204" pitchFamily="18" charset="0"/>
                                  </a:rPr>
                                  <m:t>𝒌</m:t>
                                </m:r>
                              </m:sub>
                            </m:sSub>
                            <m:r>
                              <a:rPr lang="it-IT" sz="2600" b="1">
                                <a:highlight>
                                  <a:srgbClr val="FFFF00"/>
                                </a:highlight>
                                <a:latin typeface="Cambria Math" panose="02040503050406030204" pitchFamily="18" charset="0"/>
                              </a:rPr>
                              <m:t>,</m:t>
                            </m:r>
                            <m:sSub>
                              <m:sSubPr>
                                <m:ctrlPr>
                                  <a:rPr lang="it-IT" sz="2600" b="1" i="1">
                                    <a:highlight>
                                      <a:srgbClr val="FFFF00"/>
                                    </a:highlight>
                                    <a:latin typeface="Cambria Math" panose="02040503050406030204" pitchFamily="18" charset="0"/>
                                  </a:rPr>
                                </m:ctrlPr>
                              </m:sSubPr>
                              <m:e>
                                <m:r>
                                  <a:rPr lang="it-IT" sz="2600" b="1" i="1">
                                    <a:highlight>
                                      <a:srgbClr val="FFFF00"/>
                                    </a:highlight>
                                    <a:latin typeface="Cambria Math" panose="02040503050406030204" pitchFamily="18" charset="0"/>
                                  </a:rPr>
                                  <m:t>𝒙</m:t>
                                </m:r>
                              </m:e>
                              <m:sub>
                                <m:r>
                                  <a:rPr lang="it-IT" sz="2600" b="1" i="1">
                                    <a:highlight>
                                      <a:srgbClr val="FFFF00"/>
                                    </a:highlight>
                                    <a:latin typeface="Cambria Math" panose="02040503050406030204" pitchFamily="18" charset="0"/>
                                  </a:rPr>
                                  <m:t>𝒌</m:t>
                                </m:r>
                                <m:r>
                                  <a:rPr lang="it-IT" sz="2600" b="1">
                                    <a:highlight>
                                      <a:srgbClr val="FFFF00"/>
                                    </a:highlight>
                                    <a:latin typeface="Cambria Math" panose="02040503050406030204" pitchFamily="18" charset="0"/>
                                  </a:rPr>
                                  <m:t>+</m:t>
                                </m:r>
                                <m:r>
                                  <a:rPr lang="it-IT" sz="2600" b="1" i="1">
                                    <a:highlight>
                                      <a:srgbClr val="FFFF00"/>
                                    </a:highlight>
                                    <a:latin typeface="Cambria Math" panose="02040503050406030204" pitchFamily="18" charset="0"/>
                                  </a:rPr>
                                  <m:t>𝟏</m:t>
                                </m:r>
                              </m:sub>
                            </m:sSub>
                          </m:e>
                        </m:d>
                        <m:r>
                          <a:rPr lang="it-IT" sz="2600" b="1">
                            <a:highlight>
                              <a:srgbClr val="FFFF00"/>
                            </a:highlight>
                            <a:latin typeface="Cambria Math" panose="02040503050406030204" pitchFamily="18" charset="0"/>
                          </a:rPr>
                          <m:t>+ </m:t>
                        </m:r>
                        <m:r>
                          <a:rPr lang="it-IT" sz="2600" b="1" i="1">
                            <a:highlight>
                              <a:srgbClr val="FFFF00"/>
                            </a:highlight>
                            <a:latin typeface="Cambria Math" panose="02040503050406030204" pitchFamily="18" charset="0"/>
                          </a:rPr>
                          <m:t>𝜶</m:t>
                        </m:r>
                        <m:r>
                          <a:rPr lang="it-IT" sz="2600" b="1">
                            <a:highlight>
                              <a:srgbClr val="FFFF00"/>
                            </a:highlight>
                            <a:latin typeface="Cambria Math" panose="02040503050406030204" pitchFamily="18" charset="0"/>
                          </a:rPr>
                          <m:t>+</m:t>
                        </m:r>
                      </m:oMath>
                    </m:oMathPara>
                  </a14:m>
                  <a:endParaRPr lang="it-IT" sz="2600" b="1" dirty="0">
                    <a:highlight>
                      <a:srgbClr val="FFFF00"/>
                    </a:highlight>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it-IT" sz="2600" b="1" i="1">
                            <a:solidFill>
                              <a:schemeClr val="tx2"/>
                            </a:solidFill>
                            <a:highlight>
                              <a:srgbClr val="FFFF00"/>
                            </a:highlight>
                            <a:latin typeface="Cambria Math" panose="02040503050406030204" pitchFamily="18" charset="0"/>
                          </a:rPr>
                          <m:t>𝜷</m:t>
                        </m:r>
                        <m:r>
                          <a:rPr lang="it-IT" sz="2600" b="1" i="1">
                            <a:solidFill>
                              <a:schemeClr val="tx2"/>
                            </a:solidFill>
                            <a:highlight>
                              <a:srgbClr val="FFFF00"/>
                            </a:highlight>
                            <a:latin typeface="Cambria Math" panose="02040503050406030204" pitchFamily="18" charset="0"/>
                          </a:rPr>
                          <m:t> ∙</m:t>
                        </m:r>
                        <m:r>
                          <a:rPr lang="it-IT" sz="2600" b="1" i="1">
                            <a:solidFill>
                              <a:schemeClr val="tx2"/>
                            </a:solidFill>
                            <a:highlight>
                              <a:srgbClr val="FFFF00"/>
                            </a:highlight>
                            <a:latin typeface="Cambria Math" panose="02040503050406030204" pitchFamily="18" charset="0"/>
                            <a:ea typeface="Cambria Math" panose="02040503050406030204" pitchFamily="18" charset="0"/>
                          </a:rPr>
                          <m:t>𝒏𝒖</m:t>
                        </m:r>
                        <m:sSub>
                          <m:sSubPr>
                            <m:ctrlPr>
                              <a:rPr lang="it-IT" sz="2600" b="1" i="1">
                                <a:solidFill>
                                  <a:schemeClr val="tx2"/>
                                </a:solidFill>
                                <a:highlight>
                                  <a:srgbClr val="FFFF00"/>
                                </a:highlight>
                                <a:latin typeface="Cambria Math" panose="02040503050406030204" pitchFamily="18" charset="0"/>
                                <a:ea typeface="Cambria Math" panose="02040503050406030204" pitchFamily="18" charset="0"/>
                              </a:rPr>
                            </m:ctrlPr>
                          </m:sSubPr>
                          <m:e>
                            <m:r>
                              <a:rPr lang="it-IT" sz="2600" b="1" i="1">
                                <a:solidFill>
                                  <a:schemeClr val="tx2"/>
                                </a:solidFill>
                                <a:highlight>
                                  <a:srgbClr val="FFFF00"/>
                                </a:highlight>
                                <a:latin typeface="Cambria Math" panose="02040503050406030204" pitchFamily="18" charset="0"/>
                                <a:ea typeface="Cambria Math" panose="02040503050406030204" pitchFamily="18" charset="0"/>
                              </a:rPr>
                              <m:t>𝒎</m:t>
                            </m:r>
                          </m:e>
                          <m:sub>
                            <m:r>
                              <a:rPr lang="it-IT" sz="2600" b="1" i="1">
                                <a:solidFill>
                                  <a:schemeClr val="tx2"/>
                                </a:solidFill>
                                <a:highlight>
                                  <a:srgbClr val="FFFF00"/>
                                </a:highlight>
                                <a:latin typeface="Cambria Math" panose="02040503050406030204" pitchFamily="18" charset="0"/>
                                <a:ea typeface="Cambria Math" panose="02040503050406030204" pitchFamily="18" charset="0"/>
                              </a:rPr>
                              <m:t>𝒗𝒊𝒔𝒊𝒕𝒔</m:t>
                            </m:r>
                          </m:sub>
                        </m:sSub>
                        <m:d>
                          <m:dPr>
                            <m:ctrlPr>
                              <a:rPr lang="it-IT" sz="2600" b="1" i="1">
                                <a:solidFill>
                                  <a:schemeClr val="tx2"/>
                                </a:solidFill>
                                <a:highlight>
                                  <a:srgbClr val="FFFF00"/>
                                </a:highlight>
                                <a:latin typeface="Cambria Math" panose="02040503050406030204" pitchFamily="18" charset="0"/>
                                <a:ea typeface="Cambria Math" panose="02040503050406030204" pitchFamily="18" charset="0"/>
                              </a:rPr>
                            </m:ctrlPr>
                          </m:dPr>
                          <m:e>
                            <m:sSub>
                              <m:sSubPr>
                                <m:ctrlPr>
                                  <a:rPr lang="it-IT" sz="2600" b="1" i="1">
                                    <a:solidFill>
                                      <a:schemeClr val="tx2"/>
                                    </a:solidFill>
                                    <a:highlight>
                                      <a:srgbClr val="FFFF00"/>
                                    </a:highlight>
                                    <a:latin typeface="Cambria Math" panose="02040503050406030204" pitchFamily="18" charset="0"/>
                                    <a:ea typeface="Cambria Math" panose="02040503050406030204" pitchFamily="18" charset="0"/>
                                  </a:rPr>
                                </m:ctrlPr>
                              </m:sSubPr>
                              <m:e>
                                <m:r>
                                  <a:rPr lang="it-IT" sz="2600" b="1" i="1">
                                    <a:solidFill>
                                      <a:schemeClr val="tx2"/>
                                    </a:solidFill>
                                    <a:highlight>
                                      <a:srgbClr val="FFFF00"/>
                                    </a:highlight>
                                    <a:latin typeface="Cambria Math" panose="02040503050406030204" pitchFamily="18" charset="0"/>
                                    <a:ea typeface="Cambria Math" panose="02040503050406030204" pitchFamily="18" charset="0"/>
                                  </a:rPr>
                                  <m:t>𝒙</m:t>
                                </m:r>
                              </m:e>
                              <m:sub>
                                <m:r>
                                  <a:rPr lang="it-IT" sz="2600" b="1" i="1">
                                    <a:solidFill>
                                      <a:schemeClr val="tx2"/>
                                    </a:solidFill>
                                    <a:highlight>
                                      <a:srgbClr val="FFFF00"/>
                                    </a:highlight>
                                    <a:latin typeface="Cambria Math" panose="02040503050406030204" pitchFamily="18" charset="0"/>
                                    <a:ea typeface="Cambria Math" panose="02040503050406030204" pitchFamily="18" charset="0"/>
                                  </a:rPr>
                                  <m:t>𝒌</m:t>
                                </m:r>
                                <m:r>
                                  <a:rPr lang="it-IT" sz="2600" b="1" i="1">
                                    <a:solidFill>
                                      <a:schemeClr val="tx2"/>
                                    </a:solidFill>
                                    <a:highlight>
                                      <a:srgbClr val="FFFF00"/>
                                    </a:highlight>
                                    <a:latin typeface="Cambria Math" panose="02040503050406030204" pitchFamily="18" charset="0"/>
                                    <a:ea typeface="Cambria Math" panose="02040503050406030204" pitchFamily="18" charset="0"/>
                                  </a:rPr>
                                  <m:t>+</m:t>
                                </m:r>
                                <m:r>
                                  <a:rPr lang="it-IT" sz="2600" b="1" i="1">
                                    <a:solidFill>
                                      <a:schemeClr val="tx2"/>
                                    </a:solidFill>
                                    <a:highlight>
                                      <a:srgbClr val="FFFF00"/>
                                    </a:highlight>
                                    <a:latin typeface="Cambria Math" panose="02040503050406030204" pitchFamily="18" charset="0"/>
                                    <a:ea typeface="Cambria Math" panose="02040503050406030204" pitchFamily="18" charset="0"/>
                                  </a:rPr>
                                  <m:t>𝟏</m:t>
                                </m:r>
                              </m:sub>
                            </m:sSub>
                          </m:e>
                        </m:d>
                        <m:r>
                          <a:rPr lang="it-IT" sz="2600" b="1" i="1">
                            <a:solidFill>
                              <a:schemeClr val="tx2">
                                <a:alpha val="0"/>
                              </a:schemeClr>
                            </a:solidFill>
                            <a:latin typeface="Cambria Math" panose="02040503050406030204" pitchFamily="18" charset="0"/>
                            <a:ea typeface="Cambria Math" panose="02040503050406030204" pitchFamily="18" charset="0"/>
                          </a:rPr>
                          <m:t>+ </m:t>
                        </m:r>
                        <m:f>
                          <m:fPr>
                            <m:ctrlPr>
                              <a:rPr lang="it-IT" sz="2600" b="1" i="1">
                                <a:solidFill>
                                  <a:schemeClr val="tx2">
                                    <a:alpha val="0"/>
                                  </a:schemeClr>
                                </a:solidFill>
                                <a:latin typeface="Cambria Math" panose="02040503050406030204" pitchFamily="18" charset="0"/>
                                <a:ea typeface="Cambria Math" panose="02040503050406030204" pitchFamily="18" charset="0"/>
                              </a:rPr>
                            </m:ctrlPr>
                          </m:fPr>
                          <m:num>
                            <m:r>
                              <a:rPr lang="it-IT" sz="2600" b="1" i="1">
                                <a:solidFill>
                                  <a:schemeClr val="tx2">
                                    <a:alpha val="0"/>
                                  </a:schemeClr>
                                </a:solidFill>
                                <a:latin typeface="Cambria Math" panose="02040503050406030204" pitchFamily="18" charset="0"/>
                                <a:ea typeface="Cambria Math" panose="02040503050406030204" pitchFamily="18" charset="0"/>
                              </a:rPr>
                              <m:t>𝟏</m:t>
                            </m:r>
                          </m:num>
                          <m:den>
                            <m:r>
                              <a:rPr lang="it-IT" sz="2600" b="1" i="1">
                                <a:solidFill>
                                  <a:schemeClr val="tx2">
                                    <a:alpha val="0"/>
                                  </a:schemeClr>
                                </a:solidFill>
                                <a:latin typeface="Cambria Math" panose="02040503050406030204" pitchFamily="18" charset="0"/>
                                <a:ea typeface="Cambria Math" panose="02040503050406030204" pitchFamily="18" charset="0"/>
                              </a:rPr>
                              <m:t>𝑨𝒅𝒋𝑳𝒊𝒔𝒕</m:t>
                            </m:r>
                            <m:r>
                              <a:rPr lang="it-IT" sz="2600" b="1" i="1">
                                <a:solidFill>
                                  <a:schemeClr val="tx2">
                                    <a:alpha val="0"/>
                                  </a:schemeClr>
                                </a:solidFill>
                                <a:latin typeface="Cambria Math" panose="02040503050406030204" pitchFamily="18" charset="0"/>
                                <a:ea typeface="Cambria Math" panose="02040503050406030204" pitchFamily="18" charset="0"/>
                              </a:rPr>
                              <m:t>(</m:t>
                            </m:r>
                            <m:sSub>
                              <m:sSubPr>
                                <m:ctrlPr>
                                  <a:rPr lang="it-IT" sz="2600" b="1" i="1">
                                    <a:solidFill>
                                      <a:schemeClr val="tx2">
                                        <a:alpha val="0"/>
                                      </a:schemeClr>
                                    </a:solidFill>
                                    <a:latin typeface="Cambria Math" panose="02040503050406030204" pitchFamily="18" charset="0"/>
                                    <a:ea typeface="Cambria Math" panose="02040503050406030204" pitchFamily="18" charset="0"/>
                                  </a:rPr>
                                </m:ctrlPr>
                              </m:sSubPr>
                              <m:e>
                                <m:r>
                                  <a:rPr lang="it-IT" sz="2600" b="1" i="1">
                                    <a:solidFill>
                                      <a:schemeClr val="tx2">
                                        <a:alpha val="0"/>
                                      </a:schemeClr>
                                    </a:solidFill>
                                    <a:latin typeface="Cambria Math" panose="02040503050406030204" pitchFamily="18" charset="0"/>
                                    <a:ea typeface="Cambria Math" panose="02040503050406030204" pitchFamily="18" charset="0"/>
                                  </a:rPr>
                                  <m:t>𝒙</m:t>
                                </m:r>
                              </m:e>
                              <m:sub>
                                <m:r>
                                  <a:rPr lang="it-IT" sz="2600" b="1" i="1">
                                    <a:solidFill>
                                      <a:schemeClr val="tx2">
                                        <a:alpha val="0"/>
                                      </a:schemeClr>
                                    </a:solidFill>
                                    <a:latin typeface="Cambria Math" panose="02040503050406030204" pitchFamily="18" charset="0"/>
                                    <a:ea typeface="Cambria Math" panose="02040503050406030204" pitchFamily="18" charset="0"/>
                                  </a:rPr>
                                  <m:t>𝒌</m:t>
                                </m:r>
                                <m:r>
                                  <a:rPr lang="it-IT" sz="2600" b="1" i="1">
                                    <a:solidFill>
                                      <a:schemeClr val="tx2">
                                        <a:alpha val="0"/>
                                      </a:schemeClr>
                                    </a:solidFill>
                                    <a:latin typeface="Cambria Math" panose="02040503050406030204" pitchFamily="18" charset="0"/>
                                    <a:ea typeface="Cambria Math" panose="02040503050406030204" pitchFamily="18" charset="0"/>
                                  </a:rPr>
                                  <m:t>+</m:t>
                                </m:r>
                                <m:r>
                                  <a:rPr lang="it-IT" sz="2600" b="1" i="1">
                                    <a:solidFill>
                                      <a:schemeClr val="tx2">
                                        <a:alpha val="0"/>
                                      </a:schemeClr>
                                    </a:solidFill>
                                    <a:latin typeface="Cambria Math" panose="02040503050406030204" pitchFamily="18" charset="0"/>
                                    <a:ea typeface="Cambria Math" panose="02040503050406030204" pitchFamily="18" charset="0"/>
                                  </a:rPr>
                                  <m:t>𝟏</m:t>
                                </m:r>
                              </m:sub>
                            </m:sSub>
                            <m:r>
                              <a:rPr lang="it-IT" sz="2600" b="1" i="1">
                                <a:solidFill>
                                  <a:schemeClr val="tx2">
                                    <a:alpha val="0"/>
                                  </a:schemeClr>
                                </a:solidFill>
                                <a:latin typeface="Cambria Math" panose="02040503050406030204" pitchFamily="18" charset="0"/>
                                <a:ea typeface="Cambria Math" panose="02040503050406030204" pitchFamily="18" charset="0"/>
                              </a:rPr>
                              <m:t>)</m:t>
                            </m:r>
                          </m:den>
                        </m:f>
                      </m:oMath>
                    </m:oMathPara>
                  </a14:m>
                  <a:endParaRPr lang="it-IT" sz="2600" b="1" dirty="0">
                    <a:solidFill>
                      <a:srgbClr val="FF3300"/>
                    </a:solidFill>
                  </a:endParaRPr>
                </a:p>
                <a:p>
                  <a:pPr algn="ctr"/>
                  <a:endParaRPr lang="it-IT" dirty="0"/>
                </a:p>
              </p:txBody>
            </p:sp>
          </mc:Choice>
          <mc:Fallback xmlns="">
            <p:sp>
              <p:nvSpPr>
                <p:cNvPr id="6" name="Elaborazione alternativa 5"/>
                <p:cNvSpPr>
                  <a:spLocks noRot="1" noChangeAspect="1" noMove="1" noResize="1" noEditPoints="1" noAdjustHandles="1" noChangeArrowheads="1" noChangeShapeType="1" noTextEdit="1"/>
                </p:cNvSpPr>
                <p:nvPr/>
              </p:nvSpPr>
              <p:spPr>
                <a:xfrm>
                  <a:off x="1219200" y="1473279"/>
                  <a:ext cx="7206144" cy="1524000"/>
                </a:xfrm>
                <a:prstGeom prst="flowChartAlternateProcess">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p:cNvSpPr txBox="1"/>
                <p:nvPr/>
              </p:nvSpPr>
              <p:spPr>
                <a:xfrm>
                  <a:off x="4940806" y="2076800"/>
                  <a:ext cx="2767617" cy="7369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sz="2600" b="1" i="1">
                            <a:solidFill>
                              <a:schemeClr val="tx2"/>
                            </a:solidFill>
                            <a:highlight>
                              <a:srgbClr val="FFFF00"/>
                            </a:highlight>
                            <a:latin typeface="Cambria Math" panose="02040503050406030204" pitchFamily="18" charset="0"/>
                            <a:ea typeface="Cambria Math" panose="02040503050406030204" pitchFamily="18" charset="0"/>
                          </a:rPr>
                          <m:t>+ </m:t>
                        </m:r>
                        <m:f>
                          <m:fPr>
                            <m:ctrlPr>
                              <a:rPr lang="it-IT" sz="2600" b="1" i="1">
                                <a:solidFill>
                                  <a:schemeClr val="tx2"/>
                                </a:solidFill>
                                <a:highlight>
                                  <a:srgbClr val="FFFF00"/>
                                </a:highlight>
                                <a:latin typeface="Cambria Math" panose="02040503050406030204" pitchFamily="18" charset="0"/>
                                <a:ea typeface="Cambria Math" panose="02040503050406030204" pitchFamily="18" charset="0"/>
                              </a:rPr>
                            </m:ctrlPr>
                          </m:fPr>
                          <m:num>
                            <m:r>
                              <a:rPr lang="it-IT" sz="2600" b="1" i="1">
                                <a:solidFill>
                                  <a:schemeClr val="tx2"/>
                                </a:solidFill>
                                <a:highlight>
                                  <a:srgbClr val="FFFF00"/>
                                </a:highlight>
                                <a:latin typeface="Cambria Math" panose="02040503050406030204" pitchFamily="18" charset="0"/>
                                <a:ea typeface="Cambria Math" panose="02040503050406030204" pitchFamily="18" charset="0"/>
                              </a:rPr>
                              <m:t>𝟏</m:t>
                            </m:r>
                          </m:num>
                          <m:den>
                            <m:r>
                              <a:rPr lang="it-IT" sz="2600" b="1" i="1">
                                <a:solidFill>
                                  <a:schemeClr val="tx2"/>
                                </a:solidFill>
                                <a:highlight>
                                  <a:srgbClr val="FFFF00"/>
                                </a:highlight>
                                <a:latin typeface="Cambria Math" panose="02040503050406030204" pitchFamily="18" charset="0"/>
                                <a:ea typeface="Cambria Math" panose="02040503050406030204" pitchFamily="18" charset="0"/>
                              </a:rPr>
                              <m:t>𝑨𝒅𝒋𝑳𝒊𝒔𝒕</m:t>
                            </m:r>
                            <m:r>
                              <a:rPr lang="it-IT" sz="2600" b="1" i="1">
                                <a:solidFill>
                                  <a:schemeClr val="tx2"/>
                                </a:solidFill>
                                <a:highlight>
                                  <a:srgbClr val="FFFF00"/>
                                </a:highlight>
                                <a:latin typeface="Cambria Math" panose="02040503050406030204" pitchFamily="18" charset="0"/>
                                <a:ea typeface="Cambria Math" panose="02040503050406030204" pitchFamily="18" charset="0"/>
                              </a:rPr>
                              <m:t>(</m:t>
                            </m:r>
                            <m:sSub>
                              <m:sSubPr>
                                <m:ctrlPr>
                                  <a:rPr lang="it-IT" sz="2600" b="1" i="1">
                                    <a:solidFill>
                                      <a:schemeClr val="tx2"/>
                                    </a:solidFill>
                                    <a:highlight>
                                      <a:srgbClr val="FFFF00"/>
                                    </a:highlight>
                                    <a:latin typeface="Cambria Math" panose="02040503050406030204" pitchFamily="18" charset="0"/>
                                    <a:ea typeface="Cambria Math" panose="02040503050406030204" pitchFamily="18" charset="0"/>
                                  </a:rPr>
                                </m:ctrlPr>
                              </m:sSubPr>
                              <m:e>
                                <m:r>
                                  <a:rPr lang="it-IT" sz="2600" b="1" i="1">
                                    <a:solidFill>
                                      <a:schemeClr val="tx2"/>
                                    </a:solidFill>
                                    <a:highlight>
                                      <a:srgbClr val="FFFF00"/>
                                    </a:highlight>
                                    <a:latin typeface="Cambria Math" panose="02040503050406030204" pitchFamily="18" charset="0"/>
                                    <a:ea typeface="Cambria Math" panose="02040503050406030204" pitchFamily="18" charset="0"/>
                                  </a:rPr>
                                  <m:t>𝒙</m:t>
                                </m:r>
                              </m:e>
                              <m:sub>
                                <m:r>
                                  <a:rPr lang="it-IT" sz="2600" b="1" i="1">
                                    <a:solidFill>
                                      <a:schemeClr val="tx2"/>
                                    </a:solidFill>
                                    <a:highlight>
                                      <a:srgbClr val="FFFF00"/>
                                    </a:highlight>
                                    <a:latin typeface="Cambria Math" panose="02040503050406030204" pitchFamily="18" charset="0"/>
                                    <a:ea typeface="Cambria Math" panose="02040503050406030204" pitchFamily="18" charset="0"/>
                                  </a:rPr>
                                  <m:t>𝒌</m:t>
                                </m:r>
                                <m:r>
                                  <a:rPr lang="it-IT" sz="2600" b="1" i="1">
                                    <a:solidFill>
                                      <a:schemeClr val="tx2"/>
                                    </a:solidFill>
                                    <a:highlight>
                                      <a:srgbClr val="FFFF00"/>
                                    </a:highlight>
                                    <a:latin typeface="Cambria Math" panose="02040503050406030204" pitchFamily="18" charset="0"/>
                                    <a:ea typeface="Cambria Math" panose="02040503050406030204" pitchFamily="18" charset="0"/>
                                  </a:rPr>
                                  <m:t>+</m:t>
                                </m:r>
                                <m:r>
                                  <a:rPr lang="it-IT" sz="2600" b="1" i="1">
                                    <a:solidFill>
                                      <a:schemeClr val="tx2"/>
                                    </a:solidFill>
                                    <a:highlight>
                                      <a:srgbClr val="FFFF00"/>
                                    </a:highlight>
                                    <a:latin typeface="Cambria Math" panose="02040503050406030204" pitchFamily="18" charset="0"/>
                                    <a:ea typeface="Cambria Math" panose="02040503050406030204" pitchFamily="18" charset="0"/>
                                  </a:rPr>
                                  <m:t>𝟏</m:t>
                                </m:r>
                              </m:sub>
                            </m:sSub>
                            <m:r>
                              <a:rPr lang="it-IT" sz="2600" b="1" i="1">
                                <a:solidFill>
                                  <a:schemeClr val="tx2"/>
                                </a:solidFill>
                                <a:highlight>
                                  <a:srgbClr val="FFFF00"/>
                                </a:highlight>
                                <a:latin typeface="Cambria Math" panose="02040503050406030204" pitchFamily="18" charset="0"/>
                                <a:ea typeface="Cambria Math" panose="02040503050406030204" pitchFamily="18" charset="0"/>
                              </a:rPr>
                              <m:t>)</m:t>
                            </m:r>
                          </m:den>
                        </m:f>
                      </m:oMath>
                    </m:oMathPara>
                  </a14:m>
                  <a:endParaRPr lang="it-IT" sz="2600" dirty="0">
                    <a:highlight>
                      <a:srgbClr val="FFFF00"/>
                    </a:highlight>
                  </a:endParaRPr>
                </a:p>
              </p:txBody>
            </p:sp>
          </mc:Choice>
          <mc:Fallback xmlns="">
            <p:sp>
              <p:nvSpPr>
                <p:cNvPr id="7" name="CasellaDiTesto 6"/>
                <p:cNvSpPr txBox="1">
                  <a:spLocks noRot="1" noChangeAspect="1" noMove="1" noResize="1" noEditPoints="1" noAdjustHandles="1" noChangeArrowheads="1" noChangeShapeType="1" noTextEdit="1"/>
                </p:cNvSpPr>
                <p:nvPr/>
              </p:nvSpPr>
              <p:spPr>
                <a:xfrm>
                  <a:off x="4940806" y="2076800"/>
                  <a:ext cx="2767617" cy="736915"/>
                </a:xfrm>
                <a:prstGeom prst="rect">
                  <a:avLst/>
                </a:prstGeom>
                <a:blipFill>
                  <a:blip r:embed="rId6"/>
                  <a:stretch>
                    <a:fillRect/>
                  </a:stretch>
                </a:blipFill>
              </p:spPr>
              <p:txBody>
                <a:bodyPr/>
                <a:lstStyle/>
                <a:p>
                  <a:r>
                    <a:rPr lang="it-IT">
                      <a:noFill/>
                    </a:rPr>
                    <a:t> </a:t>
                  </a:r>
                </a:p>
              </p:txBody>
            </p:sp>
          </mc:Fallback>
        </mc:AlternateContent>
      </p:grpSp>
    </p:spTree>
    <p:extLst>
      <p:ext uri="{BB962C8B-B14F-4D97-AF65-F5344CB8AC3E}">
        <p14:creationId xmlns:p14="http://schemas.microsoft.com/office/powerpoint/2010/main" val="285015522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3">
            <a:duotone>
              <a:schemeClr val="bg2">
                <a:shade val="45000"/>
                <a:satMod val="135000"/>
              </a:schemeClr>
              <a:prstClr val="white"/>
            </a:duotone>
            <a:alphaModFix amt="21000"/>
          </a:blip>
          <a:srcRect t="17882" b="25868"/>
          <a:stretch/>
        </p:blipFill>
        <p:spPr>
          <a:xfrm>
            <a:off x="1524016" y="857258"/>
            <a:ext cx="9143985" cy="5143493"/>
          </a:xfrm>
          <a:prstGeom prst="rect">
            <a:avLst/>
          </a:prstGeom>
        </p:spPr>
      </p:pic>
      <p:graphicFrame>
        <p:nvGraphicFramePr>
          <p:cNvPr id="6" name="Segnaposto contenuto 5"/>
          <p:cNvGraphicFramePr>
            <a:graphicFrameLocks noGrp="1"/>
          </p:cNvGraphicFramePr>
          <p:nvPr>
            <p:ph idx="1"/>
            <p:extLst>
              <p:ext uri="{D42A27DB-BD31-4B8C-83A1-F6EECF244321}">
                <p14:modId xmlns:p14="http://schemas.microsoft.com/office/powerpoint/2010/main" val="559473261"/>
              </p:ext>
            </p:extLst>
          </p:nvPr>
        </p:nvGraphicFramePr>
        <p:xfrm>
          <a:off x="2506134" y="1166071"/>
          <a:ext cx="7704667" cy="4714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egnaposto numero diapositiva 2"/>
          <p:cNvSpPr>
            <a:spLocks noGrp="1"/>
          </p:cNvSpPr>
          <p:nvPr>
            <p:ph type="sldNum" sz="quarter" idx="12"/>
          </p:nvPr>
        </p:nvSpPr>
        <p:spPr/>
        <p:txBody>
          <a:bodyPr/>
          <a:lstStyle/>
          <a:p>
            <a:fld id="{6D22F896-40B5-4ADD-8801-0D06FADFA095}" type="slidenum">
              <a:rPr lang="en-US" sz="1400"/>
              <a:pPr/>
              <a:t>19</a:t>
            </a:fld>
            <a:endParaRPr lang="en-US" sz="1400" dirty="0"/>
          </a:p>
        </p:txBody>
      </p:sp>
    </p:spTree>
    <p:extLst>
      <p:ext uri="{BB962C8B-B14F-4D97-AF65-F5344CB8AC3E}">
        <p14:creationId xmlns:p14="http://schemas.microsoft.com/office/powerpoint/2010/main" val="367291558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3">
            <a:duotone>
              <a:schemeClr val="bg2">
                <a:shade val="45000"/>
                <a:satMod val="135000"/>
              </a:schemeClr>
              <a:prstClr val="white"/>
            </a:duotone>
            <a:alphaModFix amt="21000"/>
          </a:blip>
          <a:srcRect t="17882" b="25868"/>
          <a:stretch/>
        </p:blipFill>
        <p:spPr>
          <a:xfrm>
            <a:off x="1524016" y="857258"/>
            <a:ext cx="9143985" cy="5143493"/>
          </a:xfrm>
          <a:prstGeom prst="rect">
            <a:avLst/>
          </a:prstGeom>
        </p:spPr>
      </p:pic>
      <p:graphicFrame>
        <p:nvGraphicFramePr>
          <p:cNvPr id="8" name="Segnaposto contenuto 7"/>
          <p:cNvGraphicFramePr>
            <a:graphicFrameLocks noGrp="1"/>
          </p:cNvGraphicFramePr>
          <p:nvPr>
            <p:ph idx="1"/>
            <p:extLst>
              <p:ext uri="{D42A27DB-BD31-4B8C-83A1-F6EECF244321}">
                <p14:modId xmlns:p14="http://schemas.microsoft.com/office/powerpoint/2010/main" val="2755169724"/>
              </p:ext>
            </p:extLst>
          </p:nvPr>
        </p:nvGraphicFramePr>
        <p:xfrm>
          <a:off x="2438400" y="1384183"/>
          <a:ext cx="7860484" cy="48068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egnaposto numero diapositiva 2"/>
          <p:cNvSpPr>
            <a:spLocks noGrp="1"/>
          </p:cNvSpPr>
          <p:nvPr>
            <p:ph type="sldNum" sz="quarter" idx="12"/>
          </p:nvPr>
        </p:nvSpPr>
        <p:spPr/>
        <p:txBody>
          <a:bodyPr/>
          <a:lstStyle/>
          <a:p>
            <a:fld id="{6D22F896-40B5-4ADD-8801-0D06FADFA095}" type="slidenum">
              <a:rPr lang="en-US" sz="1400"/>
              <a:pPr/>
              <a:t>2</a:t>
            </a:fld>
            <a:endParaRPr lang="en-US" sz="1400" dirty="0"/>
          </a:p>
        </p:txBody>
      </p:sp>
    </p:spTree>
    <p:extLst>
      <p:ext uri="{BB962C8B-B14F-4D97-AF65-F5344CB8AC3E}">
        <p14:creationId xmlns:p14="http://schemas.microsoft.com/office/powerpoint/2010/main" val="296868498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2">
            <a:duotone>
              <a:schemeClr val="bg2">
                <a:shade val="45000"/>
                <a:satMod val="135000"/>
              </a:schemeClr>
              <a:prstClr val="white"/>
            </a:duotone>
            <a:alphaModFix amt="21000"/>
          </a:blip>
          <a:srcRect t="17882" b="25868"/>
          <a:stretch/>
        </p:blipFill>
        <p:spPr>
          <a:xfrm>
            <a:off x="1524016" y="1333507"/>
            <a:ext cx="9143985" cy="5143493"/>
          </a:xfrm>
          <a:prstGeom prst="rect">
            <a:avLst/>
          </a:prstGeom>
        </p:spPr>
      </p:pic>
      <p:sp>
        <p:nvSpPr>
          <p:cNvPr id="3" name="Segnaposto numero diapositiva 2"/>
          <p:cNvSpPr>
            <a:spLocks noGrp="1"/>
          </p:cNvSpPr>
          <p:nvPr>
            <p:ph type="sldNum" sz="quarter" idx="12"/>
          </p:nvPr>
        </p:nvSpPr>
        <p:spPr/>
        <p:txBody>
          <a:bodyPr/>
          <a:lstStyle/>
          <a:p>
            <a:fld id="{6D22F896-40B5-4ADD-8801-0D06FADFA095}" type="slidenum">
              <a:rPr lang="en-US" sz="1400"/>
              <a:pPr/>
              <a:t>20</a:t>
            </a:fld>
            <a:endParaRPr lang="en-US" sz="1400" dirty="0"/>
          </a:p>
        </p:txBody>
      </p:sp>
      <p:sp>
        <p:nvSpPr>
          <p:cNvPr id="8" name="Terminatore 7"/>
          <p:cNvSpPr/>
          <p:nvPr/>
        </p:nvSpPr>
        <p:spPr>
          <a:xfrm>
            <a:off x="5307640" y="1405701"/>
            <a:ext cx="2290195" cy="822595"/>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500" b="1" dirty="0" err="1"/>
              <a:t>Main</a:t>
            </a:r>
            <a:r>
              <a:rPr lang="it-IT" sz="1500" b="1" dirty="0"/>
              <a:t> Application inizializza il sistema </a:t>
            </a:r>
            <a:r>
              <a:rPr lang="it-IT" sz="1500" dirty="0"/>
              <a:t>(grafo, ostacoli, target)</a:t>
            </a:r>
          </a:p>
        </p:txBody>
      </p:sp>
      <p:sp>
        <p:nvSpPr>
          <p:cNvPr id="9" name="Dati 8"/>
          <p:cNvSpPr/>
          <p:nvPr/>
        </p:nvSpPr>
        <p:spPr>
          <a:xfrm>
            <a:off x="2524196" y="1455931"/>
            <a:ext cx="2290195" cy="73401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500" b="1" dirty="0"/>
              <a:t>Input: </a:t>
            </a:r>
            <a:r>
              <a:rPr lang="it-IT" sz="1500" dirty="0"/>
              <a:t>dati della mappa, sensori </a:t>
            </a:r>
          </a:p>
        </p:txBody>
      </p:sp>
      <p:sp>
        <p:nvSpPr>
          <p:cNvPr id="11" name="Elaborazione 10"/>
          <p:cNvSpPr/>
          <p:nvPr/>
        </p:nvSpPr>
        <p:spPr>
          <a:xfrm>
            <a:off x="8311772" y="1522767"/>
            <a:ext cx="1767316" cy="605322"/>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sz="1500" b="1" dirty="0"/>
              <a:t>Modalità di esplorazione</a:t>
            </a:r>
          </a:p>
        </p:txBody>
      </p:sp>
      <p:sp>
        <p:nvSpPr>
          <p:cNvPr id="12" name="Decisione 11"/>
          <p:cNvSpPr/>
          <p:nvPr/>
        </p:nvSpPr>
        <p:spPr>
          <a:xfrm>
            <a:off x="8277678" y="2309473"/>
            <a:ext cx="1835505" cy="105471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500" dirty="0"/>
              <a:t>UAV </a:t>
            </a:r>
            <a:r>
              <a:rPr lang="it-IT" sz="1500" b="1" dirty="0"/>
              <a:t>Master </a:t>
            </a:r>
            <a:r>
              <a:rPr lang="it-IT" sz="1500" dirty="0"/>
              <a:t>o</a:t>
            </a:r>
            <a:r>
              <a:rPr lang="it-IT" sz="1500" b="1" dirty="0"/>
              <a:t> Slave</a:t>
            </a:r>
          </a:p>
        </p:txBody>
      </p:sp>
      <p:sp>
        <p:nvSpPr>
          <p:cNvPr id="13" name="Elaborazione 12"/>
          <p:cNvSpPr/>
          <p:nvPr/>
        </p:nvSpPr>
        <p:spPr>
          <a:xfrm>
            <a:off x="6553040" y="2495389"/>
            <a:ext cx="1303200" cy="682881"/>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500" b="1" dirty="0" err="1"/>
              <a:t>Node</a:t>
            </a:r>
            <a:r>
              <a:rPr lang="it-IT" sz="1500" b="1" dirty="0"/>
              <a:t> </a:t>
            </a:r>
            <a:r>
              <a:rPr lang="it-IT" sz="1500" b="1" dirty="0" err="1"/>
              <a:t>Count</a:t>
            </a:r>
            <a:r>
              <a:rPr lang="it-IT" sz="1500" b="1" dirty="0"/>
              <a:t> puro</a:t>
            </a:r>
          </a:p>
        </p:txBody>
      </p:sp>
      <p:sp>
        <p:nvSpPr>
          <p:cNvPr id="14" name="Elaborazione 13"/>
          <p:cNvSpPr/>
          <p:nvPr/>
        </p:nvSpPr>
        <p:spPr>
          <a:xfrm>
            <a:off x="6553615" y="3347161"/>
            <a:ext cx="1296644" cy="782666"/>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500" b="1" dirty="0" err="1"/>
              <a:t>Relay</a:t>
            </a:r>
            <a:r>
              <a:rPr lang="it-IT" sz="1500" b="1" dirty="0"/>
              <a:t> </a:t>
            </a:r>
            <a:r>
              <a:rPr lang="it-IT" sz="1500" b="1" dirty="0" err="1"/>
              <a:t>Positioning</a:t>
            </a:r>
            <a:r>
              <a:rPr lang="it-IT" sz="1500" b="1" dirty="0"/>
              <a:t> + </a:t>
            </a:r>
            <a:r>
              <a:rPr lang="it-IT" sz="1500" b="1" dirty="0" err="1"/>
              <a:t>Coverage</a:t>
            </a:r>
            <a:endParaRPr lang="it-IT" sz="1500" b="1" dirty="0"/>
          </a:p>
        </p:txBody>
      </p:sp>
      <mc:AlternateContent xmlns:mc="http://schemas.openxmlformats.org/markup-compatibility/2006">
        <mc:Choice xmlns:a14="http://schemas.microsoft.com/office/drawing/2010/main" Requires="a14">
          <p:sp>
            <p:nvSpPr>
              <p:cNvPr id="15" name="Elaborazione alternativa 14"/>
              <p:cNvSpPr/>
              <p:nvPr/>
            </p:nvSpPr>
            <p:spPr>
              <a:xfrm>
                <a:off x="2376495" y="2824572"/>
                <a:ext cx="1906599" cy="776778"/>
              </a:xfrm>
              <a:prstGeom prst="flowChartAlternate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it-IT" sz="1500" b="1" dirty="0"/>
                  <a:t>Aggiornamento </a:t>
                </a:r>
                <a14:m>
                  <m:oMath xmlns:m="http://schemas.openxmlformats.org/officeDocument/2006/math">
                    <m:r>
                      <a:rPr lang="it-IT" sz="1500" i="1">
                        <a:latin typeface="Cambria Math" panose="02040503050406030204" pitchFamily="18" charset="0"/>
                      </a:rPr>
                      <m:t>𝑛𝑢</m:t>
                    </m:r>
                    <m:sSub>
                      <m:sSubPr>
                        <m:ctrlPr>
                          <a:rPr lang="it-IT" sz="1500" i="1">
                            <a:latin typeface="Cambria Math" panose="02040503050406030204" pitchFamily="18" charset="0"/>
                          </a:rPr>
                        </m:ctrlPr>
                      </m:sSubPr>
                      <m:e>
                        <m:r>
                          <a:rPr lang="it-IT" sz="1500" i="1">
                            <a:latin typeface="Cambria Math" panose="02040503050406030204" pitchFamily="18" charset="0"/>
                          </a:rPr>
                          <m:t>𝑚</m:t>
                        </m:r>
                      </m:e>
                      <m:sub>
                        <m:r>
                          <a:rPr lang="it-IT" sz="1500" i="1">
                            <a:latin typeface="Cambria Math" panose="02040503050406030204" pitchFamily="18" charset="0"/>
                          </a:rPr>
                          <m:t>𝑣𝑖𝑠𝑖𝑡𝑠</m:t>
                        </m:r>
                      </m:sub>
                    </m:sSub>
                    <m:r>
                      <a:rPr lang="it-IT" sz="1500" i="1">
                        <a:latin typeface="Cambria Math" panose="02040503050406030204" pitchFamily="18" charset="0"/>
                      </a:rPr>
                      <m:t> </m:t>
                    </m:r>
                  </m:oMath>
                </a14:m>
                <a:r>
                  <a:rPr lang="it-IT" sz="1500" dirty="0"/>
                  <a:t>dei nodi visitati</a:t>
                </a:r>
              </a:p>
            </p:txBody>
          </p:sp>
        </mc:Choice>
        <mc:Fallback>
          <p:sp>
            <p:nvSpPr>
              <p:cNvPr id="15" name="Elaborazione alternativa 14"/>
              <p:cNvSpPr>
                <a:spLocks noRot="1" noChangeAspect="1" noMove="1" noResize="1" noEditPoints="1" noAdjustHandles="1" noChangeArrowheads="1" noChangeShapeType="1" noTextEdit="1"/>
              </p:cNvSpPr>
              <p:nvPr/>
            </p:nvSpPr>
            <p:spPr>
              <a:xfrm>
                <a:off x="2376495" y="2824572"/>
                <a:ext cx="1906599" cy="776778"/>
              </a:xfrm>
              <a:prstGeom prst="flowChartAlternateProcess">
                <a:avLst/>
              </a:prstGeom>
              <a:blipFill>
                <a:blip r:embed="rId3"/>
                <a:stretch>
                  <a:fillRect t="-763" b="-6870"/>
                </a:stretch>
              </a:blipFill>
            </p:spPr>
            <p:txBody>
              <a:bodyPr/>
              <a:lstStyle/>
              <a:p>
                <a:r>
                  <a:rPr lang="it-IT">
                    <a:noFill/>
                  </a:rPr>
                  <a:t> </a:t>
                </a:r>
              </a:p>
            </p:txBody>
          </p:sp>
        </mc:Fallback>
      </mc:AlternateContent>
      <p:sp>
        <p:nvSpPr>
          <p:cNvPr id="16" name="Decisione 15"/>
          <p:cNvSpPr/>
          <p:nvPr/>
        </p:nvSpPr>
        <p:spPr>
          <a:xfrm>
            <a:off x="3713335" y="4703695"/>
            <a:ext cx="1853428" cy="105471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500" b="1" dirty="0"/>
              <a:t>Target </a:t>
            </a:r>
            <a:r>
              <a:rPr lang="it-IT" sz="1500" dirty="0"/>
              <a:t>tra i nodi visitati </a:t>
            </a:r>
            <a:endParaRPr lang="it-IT" sz="1500" b="1" dirty="0"/>
          </a:p>
        </p:txBody>
      </p:sp>
      <p:sp>
        <p:nvSpPr>
          <p:cNvPr id="17" name="Elaborazione 16"/>
          <p:cNvSpPr/>
          <p:nvPr/>
        </p:nvSpPr>
        <p:spPr>
          <a:xfrm>
            <a:off x="5390903" y="5470752"/>
            <a:ext cx="1911750" cy="543491"/>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sz="1500" b="1" dirty="0"/>
              <a:t>Modalità di ispezione</a:t>
            </a:r>
          </a:p>
        </p:txBody>
      </p:sp>
      <p:cxnSp>
        <p:nvCxnSpPr>
          <p:cNvPr id="19" name="Connettore 2 18"/>
          <p:cNvCxnSpPr>
            <a:cxnSpLocks/>
            <a:stCxn id="9" idx="5"/>
            <a:endCxn id="8" idx="1"/>
          </p:cNvCxnSpPr>
          <p:nvPr/>
        </p:nvCxnSpPr>
        <p:spPr>
          <a:xfrm flipV="1">
            <a:off x="4585371" y="1816998"/>
            <a:ext cx="722268" cy="59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Connettore 2 19"/>
          <p:cNvCxnSpPr>
            <a:cxnSpLocks/>
            <a:stCxn id="8" idx="3"/>
            <a:endCxn id="11" idx="1"/>
          </p:cNvCxnSpPr>
          <p:nvPr/>
        </p:nvCxnSpPr>
        <p:spPr>
          <a:xfrm>
            <a:off x="7597834" y="1816998"/>
            <a:ext cx="713938" cy="8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Connettore 2 23"/>
          <p:cNvCxnSpPr>
            <a:cxnSpLocks/>
            <a:stCxn id="11" idx="2"/>
            <a:endCxn id="12" idx="0"/>
          </p:cNvCxnSpPr>
          <p:nvPr/>
        </p:nvCxnSpPr>
        <p:spPr>
          <a:xfrm>
            <a:off x="9195430" y="2128090"/>
            <a:ext cx="0" cy="1813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Connettore a gomito 29"/>
          <p:cNvCxnSpPr>
            <a:cxnSpLocks/>
            <a:stCxn id="12" idx="2"/>
            <a:endCxn id="14" idx="3"/>
          </p:cNvCxnSpPr>
          <p:nvPr/>
        </p:nvCxnSpPr>
        <p:spPr>
          <a:xfrm rot="5400000">
            <a:off x="8335691" y="2878754"/>
            <a:ext cx="374311" cy="134517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42" name="Connettore a gomito 41"/>
          <p:cNvCxnSpPr>
            <a:cxnSpLocks/>
            <a:stCxn id="14" idx="1"/>
            <a:endCxn id="80" idx="4"/>
          </p:cNvCxnSpPr>
          <p:nvPr/>
        </p:nvCxnSpPr>
        <p:spPr>
          <a:xfrm rot="10800000">
            <a:off x="5265495" y="3587353"/>
            <a:ext cx="1288120" cy="15114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49" name="Connettore a gomito 48"/>
          <p:cNvCxnSpPr>
            <a:cxnSpLocks/>
            <a:stCxn id="13" idx="0"/>
            <a:endCxn id="80" idx="1"/>
          </p:cNvCxnSpPr>
          <p:nvPr/>
        </p:nvCxnSpPr>
        <p:spPr>
          <a:xfrm rot="16200000" flipH="1" flipV="1">
            <a:off x="6056092" y="1704792"/>
            <a:ext cx="357952" cy="1939145"/>
          </a:xfrm>
          <a:prstGeom prst="bentConnector3">
            <a:avLst>
              <a:gd name="adj1" fmla="val -34101"/>
            </a:avLst>
          </a:prstGeom>
          <a:ln>
            <a:tailEnd type="triangle"/>
          </a:ln>
        </p:spPr>
        <p:style>
          <a:lnRef idx="2">
            <a:schemeClr val="dk1"/>
          </a:lnRef>
          <a:fillRef idx="0">
            <a:schemeClr val="dk1"/>
          </a:fillRef>
          <a:effectRef idx="1">
            <a:schemeClr val="dk1"/>
          </a:effectRef>
          <a:fontRef idx="minor">
            <a:schemeClr val="tx1"/>
          </a:fontRef>
        </p:style>
      </p:cxnSp>
      <p:sp>
        <p:nvSpPr>
          <p:cNvPr id="80" name="Dati 79"/>
          <p:cNvSpPr/>
          <p:nvPr/>
        </p:nvSpPr>
        <p:spPr>
          <a:xfrm>
            <a:off x="4521408" y="2853341"/>
            <a:ext cx="1488174" cy="734011"/>
          </a:xfrm>
          <a:prstGeom prst="flowChartInputOutp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it-IT" sz="1500" b="1" dirty="0"/>
              <a:t>Sposta-mento UAV</a:t>
            </a:r>
            <a:endParaRPr lang="it-IT" sz="1500" dirty="0"/>
          </a:p>
        </p:txBody>
      </p:sp>
      <p:cxnSp>
        <p:nvCxnSpPr>
          <p:cNvPr id="96" name="Connettore 2 95"/>
          <p:cNvCxnSpPr>
            <a:cxnSpLocks/>
            <a:stCxn id="12" idx="1"/>
            <a:endCxn id="13" idx="3"/>
          </p:cNvCxnSpPr>
          <p:nvPr/>
        </p:nvCxnSpPr>
        <p:spPr>
          <a:xfrm flipH="1">
            <a:off x="7856241" y="2836829"/>
            <a:ext cx="421437"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9" name="Decisione 158"/>
          <p:cNvSpPr/>
          <p:nvPr/>
        </p:nvSpPr>
        <p:spPr>
          <a:xfrm>
            <a:off x="2218795" y="3953685"/>
            <a:ext cx="1747212" cy="105471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500" dirty="0"/>
              <a:t>Ogni nodo ha almeno N visite</a:t>
            </a:r>
            <a:endParaRPr lang="it-IT" sz="1500" b="1" dirty="0"/>
          </a:p>
        </p:txBody>
      </p:sp>
      <p:sp>
        <p:nvSpPr>
          <p:cNvPr id="160" name="Terminatore 159"/>
          <p:cNvSpPr/>
          <p:nvPr/>
        </p:nvSpPr>
        <p:spPr>
          <a:xfrm>
            <a:off x="2406114" y="5408451"/>
            <a:ext cx="1379164" cy="431506"/>
          </a:xfrm>
          <a:prstGeom prst="flowChartTermina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sz="1500" b="1" dirty="0"/>
              <a:t>Fine</a:t>
            </a:r>
            <a:endParaRPr lang="it-IT" sz="1500" dirty="0"/>
          </a:p>
        </p:txBody>
      </p:sp>
      <p:cxnSp>
        <p:nvCxnSpPr>
          <p:cNvPr id="161" name="Connettore 2 160"/>
          <p:cNvCxnSpPr>
            <a:cxnSpLocks/>
            <a:stCxn id="80" idx="2"/>
            <a:endCxn id="15" idx="3"/>
          </p:cNvCxnSpPr>
          <p:nvPr/>
        </p:nvCxnSpPr>
        <p:spPr>
          <a:xfrm flipH="1" flipV="1">
            <a:off x="4283093" y="3212962"/>
            <a:ext cx="387132" cy="73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1" name="Connettore 2 170"/>
          <p:cNvCxnSpPr>
            <a:cxnSpLocks/>
            <a:stCxn id="159" idx="2"/>
            <a:endCxn id="160" idx="0"/>
          </p:cNvCxnSpPr>
          <p:nvPr/>
        </p:nvCxnSpPr>
        <p:spPr>
          <a:xfrm>
            <a:off x="3092402" y="5008395"/>
            <a:ext cx="3295" cy="4000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5" name="Connettore a gomito 174"/>
          <p:cNvCxnSpPr>
            <a:cxnSpLocks/>
            <a:stCxn id="159" idx="3"/>
            <a:endCxn id="16" idx="0"/>
          </p:cNvCxnSpPr>
          <p:nvPr/>
        </p:nvCxnSpPr>
        <p:spPr>
          <a:xfrm>
            <a:off x="3966007" y="4481041"/>
            <a:ext cx="674042" cy="22265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8" name="Connettore a gomito 177"/>
          <p:cNvCxnSpPr>
            <a:cxnSpLocks/>
            <a:stCxn id="16" idx="2"/>
            <a:endCxn id="11" idx="3"/>
          </p:cNvCxnSpPr>
          <p:nvPr/>
        </p:nvCxnSpPr>
        <p:spPr>
          <a:xfrm rot="5400000" flipH="1" flipV="1">
            <a:off x="5393079" y="1072399"/>
            <a:ext cx="3932979" cy="5439039"/>
          </a:xfrm>
          <a:prstGeom prst="bentConnector4">
            <a:avLst>
              <a:gd name="adj1" fmla="val -9875"/>
              <a:gd name="adj2" fmla="val 104203"/>
            </a:avLst>
          </a:prstGeom>
          <a:ln>
            <a:tailEnd type="triangle"/>
          </a:ln>
        </p:spPr>
        <p:style>
          <a:lnRef idx="2">
            <a:schemeClr val="dk1"/>
          </a:lnRef>
          <a:fillRef idx="0">
            <a:schemeClr val="dk1"/>
          </a:fillRef>
          <a:effectRef idx="1">
            <a:schemeClr val="dk1"/>
          </a:effectRef>
          <a:fontRef idx="minor">
            <a:schemeClr val="tx1"/>
          </a:fontRef>
        </p:style>
      </p:cxnSp>
      <p:sp>
        <p:nvSpPr>
          <p:cNvPr id="205" name="Decisione 204"/>
          <p:cNvSpPr/>
          <p:nvPr/>
        </p:nvSpPr>
        <p:spPr>
          <a:xfrm>
            <a:off x="8277678" y="4235056"/>
            <a:ext cx="1835505" cy="105471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500" dirty="0"/>
              <a:t>UAV </a:t>
            </a:r>
            <a:r>
              <a:rPr lang="it-IT" sz="1500" b="1" dirty="0"/>
              <a:t>Master </a:t>
            </a:r>
            <a:r>
              <a:rPr lang="it-IT" sz="1500" dirty="0"/>
              <a:t>o</a:t>
            </a:r>
            <a:r>
              <a:rPr lang="it-IT" sz="1500" b="1" dirty="0"/>
              <a:t> Slave</a:t>
            </a:r>
          </a:p>
        </p:txBody>
      </p:sp>
      <p:sp>
        <p:nvSpPr>
          <p:cNvPr id="206" name="Elaborazione 205"/>
          <p:cNvSpPr/>
          <p:nvPr/>
        </p:nvSpPr>
        <p:spPr>
          <a:xfrm>
            <a:off x="6544457" y="4386676"/>
            <a:ext cx="1296643" cy="751471"/>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500" b="1" dirty="0" err="1"/>
              <a:t>Recon-struction</a:t>
            </a:r>
            <a:r>
              <a:rPr lang="it-IT" sz="1500" b="1" dirty="0"/>
              <a:t> </a:t>
            </a:r>
            <a:r>
              <a:rPr lang="it-IT" sz="1500" b="1" dirty="0" err="1"/>
              <a:t>Algorithm</a:t>
            </a:r>
            <a:r>
              <a:rPr lang="it-IT" sz="1500" b="1" baseline="30000" dirty="0">
                <a:hlinkClick r:id="rId4" action="ppaction://hlinksldjump"/>
              </a:rPr>
              <a:t>[3]</a:t>
            </a:r>
            <a:endParaRPr lang="it-IT" sz="1500" b="1" baseline="30000" dirty="0"/>
          </a:p>
        </p:txBody>
      </p:sp>
      <p:cxnSp>
        <p:nvCxnSpPr>
          <p:cNvPr id="232" name="Connettore a gomito 231"/>
          <p:cNvCxnSpPr>
            <a:cxnSpLocks/>
            <a:stCxn id="16" idx="3"/>
            <a:endCxn id="17" idx="0"/>
          </p:cNvCxnSpPr>
          <p:nvPr/>
        </p:nvCxnSpPr>
        <p:spPr>
          <a:xfrm>
            <a:off x="5566764" y="5231051"/>
            <a:ext cx="780015" cy="239700"/>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38" name="Connettore a gomito 237"/>
          <p:cNvCxnSpPr>
            <a:cxnSpLocks/>
            <a:stCxn id="206" idx="1"/>
            <a:endCxn id="80" idx="3"/>
          </p:cNvCxnSpPr>
          <p:nvPr/>
        </p:nvCxnSpPr>
        <p:spPr>
          <a:xfrm rot="10800000">
            <a:off x="5116678" y="3587351"/>
            <a:ext cx="1427778" cy="1175060"/>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87" name="Connettore a gomito 286"/>
          <p:cNvCxnSpPr>
            <a:cxnSpLocks/>
            <a:stCxn id="15" idx="1"/>
            <a:endCxn id="159" idx="1"/>
          </p:cNvCxnSpPr>
          <p:nvPr/>
        </p:nvCxnSpPr>
        <p:spPr>
          <a:xfrm rot="10800000" flipV="1">
            <a:off x="2218797" y="3212961"/>
            <a:ext cx="157699" cy="1268079"/>
          </a:xfrm>
          <a:prstGeom prst="bentConnector3">
            <a:avLst>
              <a:gd name="adj1" fmla="val 188664"/>
            </a:avLst>
          </a:prstGeom>
          <a:ln>
            <a:tailEnd type="triangle"/>
          </a:ln>
        </p:spPr>
        <p:style>
          <a:lnRef idx="2">
            <a:schemeClr val="dk1"/>
          </a:lnRef>
          <a:fillRef idx="0">
            <a:schemeClr val="dk1"/>
          </a:fillRef>
          <a:effectRef idx="1">
            <a:schemeClr val="dk1"/>
          </a:effectRef>
          <a:fontRef idx="minor">
            <a:schemeClr val="tx1"/>
          </a:fontRef>
        </p:style>
      </p:cxnSp>
      <p:cxnSp>
        <p:nvCxnSpPr>
          <p:cNvPr id="295" name="Connettore a gomito 294"/>
          <p:cNvCxnSpPr>
            <a:cxnSpLocks/>
            <a:stCxn id="205" idx="0"/>
          </p:cNvCxnSpPr>
          <p:nvPr/>
        </p:nvCxnSpPr>
        <p:spPr>
          <a:xfrm rot="16200000" flipV="1">
            <a:off x="8386739" y="3426364"/>
            <a:ext cx="281370" cy="133601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01" name="Connettore a gomito 300"/>
          <p:cNvCxnSpPr>
            <a:cxnSpLocks/>
            <a:stCxn id="17" idx="3"/>
            <a:endCxn id="205" idx="2"/>
          </p:cNvCxnSpPr>
          <p:nvPr/>
        </p:nvCxnSpPr>
        <p:spPr>
          <a:xfrm flipV="1">
            <a:off x="7302654" y="5289767"/>
            <a:ext cx="1892777" cy="45273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41" name="Connettore 2 340"/>
          <p:cNvCxnSpPr>
            <a:cxnSpLocks/>
            <a:stCxn id="205" idx="1"/>
            <a:endCxn id="206" idx="3"/>
          </p:cNvCxnSpPr>
          <p:nvPr/>
        </p:nvCxnSpPr>
        <p:spPr>
          <a:xfrm flipH="1">
            <a:off x="7841099" y="4762411"/>
            <a:ext cx="43657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0" name="CasellaDiTesto 359"/>
          <p:cNvSpPr txBox="1"/>
          <p:nvPr/>
        </p:nvSpPr>
        <p:spPr>
          <a:xfrm>
            <a:off x="7785725" y="2900586"/>
            <a:ext cx="873957" cy="307777"/>
          </a:xfrm>
          <a:prstGeom prst="rect">
            <a:avLst/>
          </a:prstGeom>
          <a:noFill/>
        </p:spPr>
        <p:txBody>
          <a:bodyPr wrap="none" rtlCol="0">
            <a:spAutoFit/>
          </a:bodyPr>
          <a:lstStyle/>
          <a:p>
            <a:r>
              <a:rPr lang="it-IT" sz="1400" b="1" dirty="0"/>
              <a:t>MASTER</a:t>
            </a:r>
          </a:p>
        </p:txBody>
      </p:sp>
      <p:sp>
        <p:nvSpPr>
          <p:cNvPr id="362" name="CasellaDiTesto 361"/>
          <p:cNvSpPr txBox="1"/>
          <p:nvPr/>
        </p:nvSpPr>
        <p:spPr>
          <a:xfrm>
            <a:off x="7809123" y="4977604"/>
            <a:ext cx="873957" cy="307777"/>
          </a:xfrm>
          <a:prstGeom prst="rect">
            <a:avLst/>
          </a:prstGeom>
          <a:noFill/>
        </p:spPr>
        <p:txBody>
          <a:bodyPr wrap="none" rtlCol="0">
            <a:spAutoFit/>
          </a:bodyPr>
          <a:lstStyle/>
          <a:p>
            <a:r>
              <a:rPr lang="it-IT" sz="1400" b="1" dirty="0"/>
              <a:t>MASTER</a:t>
            </a:r>
          </a:p>
        </p:txBody>
      </p:sp>
      <p:sp>
        <p:nvSpPr>
          <p:cNvPr id="363" name="CasellaDiTesto 362"/>
          <p:cNvSpPr txBox="1"/>
          <p:nvPr/>
        </p:nvSpPr>
        <p:spPr>
          <a:xfrm>
            <a:off x="7867477" y="3479022"/>
            <a:ext cx="710451" cy="307777"/>
          </a:xfrm>
          <a:prstGeom prst="rect">
            <a:avLst/>
          </a:prstGeom>
          <a:noFill/>
        </p:spPr>
        <p:txBody>
          <a:bodyPr wrap="none" rtlCol="0">
            <a:spAutoFit/>
          </a:bodyPr>
          <a:lstStyle/>
          <a:p>
            <a:r>
              <a:rPr lang="it-IT" sz="1400" b="1" dirty="0"/>
              <a:t>SLAVE</a:t>
            </a:r>
          </a:p>
        </p:txBody>
      </p:sp>
      <p:sp>
        <p:nvSpPr>
          <p:cNvPr id="364" name="CasellaDiTesto 363"/>
          <p:cNvSpPr txBox="1"/>
          <p:nvPr/>
        </p:nvSpPr>
        <p:spPr>
          <a:xfrm>
            <a:off x="7886062" y="3920267"/>
            <a:ext cx="710451" cy="307777"/>
          </a:xfrm>
          <a:prstGeom prst="rect">
            <a:avLst/>
          </a:prstGeom>
          <a:noFill/>
        </p:spPr>
        <p:txBody>
          <a:bodyPr wrap="none" rtlCol="0">
            <a:spAutoFit/>
          </a:bodyPr>
          <a:lstStyle/>
          <a:p>
            <a:r>
              <a:rPr lang="it-IT" sz="1400" b="1" dirty="0"/>
              <a:t>SLAVE</a:t>
            </a:r>
          </a:p>
        </p:txBody>
      </p:sp>
      <p:sp>
        <p:nvSpPr>
          <p:cNvPr id="365" name="CasellaDiTesto 364"/>
          <p:cNvSpPr txBox="1"/>
          <p:nvPr/>
        </p:nvSpPr>
        <p:spPr>
          <a:xfrm>
            <a:off x="3087379" y="5008396"/>
            <a:ext cx="338554" cy="307777"/>
          </a:xfrm>
          <a:prstGeom prst="rect">
            <a:avLst/>
          </a:prstGeom>
          <a:noFill/>
        </p:spPr>
        <p:txBody>
          <a:bodyPr wrap="square" rtlCol="0">
            <a:spAutoFit/>
          </a:bodyPr>
          <a:lstStyle/>
          <a:p>
            <a:r>
              <a:rPr lang="it-IT" sz="1400" b="1" dirty="0"/>
              <a:t>SI</a:t>
            </a:r>
          </a:p>
        </p:txBody>
      </p:sp>
      <p:sp>
        <p:nvSpPr>
          <p:cNvPr id="368" name="CasellaDiTesto 367"/>
          <p:cNvSpPr txBox="1"/>
          <p:nvPr/>
        </p:nvSpPr>
        <p:spPr>
          <a:xfrm>
            <a:off x="5487934" y="4998668"/>
            <a:ext cx="338554" cy="307777"/>
          </a:xfrm>
          <a:prstGeom prst="rect">
            <a:avLst/>
          </a:prstGeom>
          <a:noFill/>
        </p:spPr>
        <p:txBody>
          <a:bodyPr wrap="none" rtlCol="0">
            <a:spAutoFit/>
          </a:bodyPr>
          <a:lstStyle/>
          <a:p>
            <a:r>
              <a:rPr lang="it-IT" sz="1400" b="1" dirty="0"/>
              <a:t>SI</a:t>
            </a:r>
          </a:p>
        </p:txBody>
      </p:sp>
      <p:sp>
        <p:nvSpPr>
          <p:cNvPr id="369" name="CasellaDiTesto 368"/>
          <p:cNvSpPr txBox="1"/>
          <p:nvPr/>
        </p:nvSpPr>
        <p:spPr>
          <a:xfrm>
            <a:off x="4253681" y="5766838"/>
            <a:ext cx="445956" cy="307777"/>
          </a:xfrm>
          <a:prstGeom prst="rect">
            <a:avLst/>
          </a:prstGeom>
          <a:noFill/>
        </p:spPr>
        <p:txBody>
          <a:bodyPr wrap="none" rtlCol="0">
            <a:spAutoFit/>
          </a:bodyPr>
          <a:lstStyle/>
          <a:p>
            <a:r>
              <a:rPr lang="it-IT" sz="1400" b="1" dirty="0"/>
              <a:t>NO</a:t>
            </a:r>
          </a:p>
        </p:txBody>
      </p:sp>
      <p:sp>
        <p:nvSpPr>
          <p:cNvPr id="370" name="CasellaDiTesto 369"/>
          <p:cNvSpPr txBox="1"/>
          <p:nvPr/>
        </p:nvSpPr>
        <p:spPr>
          <a:xfrm>
            <a:off x="3835108" y="4179484"/>
            <a:ext cx="445956" cy="307777"/>
          </a:xfrm>
          <a:prstGeom prst="rect">
            <a:avLst/>
          </a:prstGeom>
          <a:noFill/>
        </p:spPr>
        <p:txBody>
          <a:bodyPr wrap="none" rtlCol="0">
            <a:spAutoFit/>
          </a:bodyPr>
          <a:lstStyle/>
          <a:p>
            <a:r>
              <a:rPr lang="it-IT" sz="1400" b="1" dirty="0"/>
              <a:t>NO</a:t>
            </a:r>
          </a:p>
        </p:txBody>
      </p:sp>
      <p:sp>
        <p:nvSpPr>
          <p:cNvPr id="7" name="Titolo 6">
            <a:extLst>
              <a:ext uri="{FF2B5EF4-FFF2-40B4-BE49-F238E27FC236}">
                <a16:creationId xmlns:a16="http://schemas.microsoft.com/office/drawing/2014/main" id="{D026FCC7-F557-4950-981D-75A71D703AF8}"/>
              </a:ext>
            </a:extLst>
          </p:cNvPr>
          <p:cNvSpPr>
            <a:spLocks noGrp="1"/>
          </p:cNvSpPr>
          <p:nvPr>
            <p:ph type="title"/>
          </p:nvPr>
        </p:nvSpPr>
        <p:spPr>
          <a:xfrm>
            <a:off x="1141413" y="618518"/>
            <a:ext cx="9374187" cy="1198479"/>
          </a:xfrm>
        </p:spPr>
        <p:txBody>
          <a:bodyPr/>
          <a:lstStyle/>
          <a:p>
            <a:r>
              <a:rPr lang="it-IT" dirty="0"/>
              <a:t>Architettura</a:t>
            </a:r>
          </a:p>
        </p:txBody>
      </p:sp>
    </p:spTree>
    <p:extLst>
      <p:ext uri="{BB962C8B-B14F-4D97-AF65-F5344CB8AC3E}">
        <p14:creationId xmlns:p14="http://schemas.microsoft.com/office/powerpoint/2010/main" val="18747167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25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5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25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25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25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5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gtEl>
                                        <p:attrNameLst>
                                          <p:attrName>style.visibility</p:attrName>
                                        </p:attrNameLst>
                                      </p:cBhvr>
                                      <p:to>
                                        <p:strVal val="visible"/>
                                      </p:to>
                                    </p:set>
                                    <p:animEffect transition="in" filter="fade">
                                      <p:cBhvr>
                                        <p:cTn id="36" dur="250"/>
                                        <p:tgtEl>
                                          <p:spTgt spid="9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60"/>
                                        </p:tgtEl>
                                        <p:attrNameLst>
                                          <p:attrName>style.visibility</p:attrName>
                                        </p:attrNameLst>
                                      </p:cBhvr>
                                      <p:to>
                                        <p:strVal val="visible"/>
                                      </p:to>
                                    </p:set>
                                    <p:animEffect transition="in" filter="fade">
                                      <p:cBhvr>
                                        <p:cTn id="39" dur="250"/>
                                        <p:tgtEl>
                                          <p:spTgt spid="36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25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25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63"/>
                                        </p:tgtEl>
                                        <p:attrNameLst>
                                          <p:attrName>style.visibility</p:attrName>
                                        </p:attrNameLst>
                                      </p:cBhvr>
                                      <p:to>
                                        <p:strVal val="visible"/>
                                      </p:to>
                                    </p:set>
                                    <p:animEffect transition="in" filter="fade">
                                      <p:cBhvr>
                                        <p:cTn id="50" dur="250"/>
                                        <p:tgtEl>
                                          <p:spTgt spid="36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25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fade">
                                      <p:cBhvr>
                                        <p:cTn id="58" dur="250"/>
                                        <p:tgtEl>
                                          <p:spTgt spid="49"/>
                                        </p:tgtEl>
                                      </p:cBhvr>
                                    </p:animEffect>
                                  </p:childTnLst>
                                </p:cTn>
                              </p:par>
                              <p:par>
                                <p:cTn id="59" presetID="10"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250"/>
                                        <p:tgtEl>
                                          <p:spTgt spid="4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250"/>
                                        <p:tgtEl>
                                          <p:spTgt spid="80"/>
                                        </p:tgtEl>
                                      </p:cBhvr>
                                    </p:animEffect>
                                  </p:childTnLst>
                                </p:cTn>
                              </p:par>
                              <p:par>
                                <p:cTn id="65" presetID="10" presetClass="entr" presetSubtype="0" fill="hold" nodeType="withEffect">
                                  <p:stCondLst>
                                    <p:cond delay="0"/>
                                  </p:stCondLst>
                                  <p:childTnLst>
                                    <p:set>
                                      <p:cBhvr>
                                        <p:cTn id="66" dur="1" fill="hold">
                                          <p:stCondLst>
                                            <p:cond delay="0"/>
                                          </p:stCondLst>
                                        </p:cTn>
                                        <p:tgtEl>
                                          <p:spTgt spid="161"/>
                                        </p:tgtEl>
                                        <p:attrNameLst>
                                          <p:attrName>style.visibility</p:attrName>
                                        </p:attrNameLst>
                                      </p:cBhvr>
                                      <p:to>
                                        <p:strVal val="visible"/>
                                      </p:to>
                                    </p:set>
                                    <p:animEffect transition="in" filter="fade">
                                      <p:cBhvr>
                                        <p:cTn id="67" dur="250"/>
                                        <p:tgtEl>
                                          <p:spTgt spid="16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250"/>
                                        <p:tgtEl>
                                          <p:spTgt spid="15"/>
                                        </p:tgtEl>
                                      </p:cBhvr>
                                    </p:animEffect>
                                  </p:childTnLst>
                                </p:cTn>
                              </p:par>
                              <p:par>
                                <p:cTn id="73" presetID="10" presetClass="entr" presetSubtype="0" fill="hold" nodeType="withEffect">
                                  <p:stCondLst>
                                    <p:cond delay="0"/>
                                  </p:stCondLst>
                                  <p:childTnLst>
                                    <p:set>
                                      <p:cBhvr>
                                        <p:cTn id="74" dur="1" fill="hold">
                                          <p:stCondLst>
                                            <p:cond delay="0"/>
                                          </p:stCondLst>
                                        </p:cTn>
                                        <p:tgtEl>
                                          <p:spTgt spid="287"/>
                                        </p:tgtEl>
                                        <p:attrNameLst>
                                          <p:attrName>style.visibility</p:attrName>
                                        </p:attrNameLst>
                                      </p:cBhvr>
                                      <p:to>
                                        <p:strVal val="visible"/>
                                      </p:to>
                                    </p:set>
                                    <p:animEffect transition="in" filter="fade">
                                      <p:cBhvr>
                                        <p:cTn id="75" dur="250"/>
                                        <p:tgtEl>
                                          <p:spTgt spid="28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59"/>
                                        </p:tgtEl>
                                        <p:attrNameLst>
                                          <p:attrName>style.visibility</p:attrName>
                                        </p:attrNameLst>
                                      </p:cBhvr>
                                      <p:to>
                                        <p:strVal val="visible"/>
                                      </p:to>
                                    </p:set>
                                    <p:animEffect transition="in" filter="fade">
                                      <p:cBhvr>
                                        <p:cTn id="80" dur="250"/>
                                        <p:tgtEl>
                                          <p:spTgt spid="15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71"/>
                                        </p:tgtEl>
                                        <p:attrNameLst>
                                          <p:attrName>style.visibility</p:attrName>
                                        </p:attrNameLst>
                                      </p:cBhvr>
                                      <p:to>
                                        <p:strVal val="visible"/>
                                      </p:to>
                                    </p:set>
                                    <p:animEffect transition="in" filter="fade">
                                      <p:cBhvr>
                                        <p:cTn id="85" dur="250"/>
                                        <p:tgtEl>
                                          <p:spTgt spid="17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65"/>
                                        </p:tgtEl>
                                        <p:attrNameLst>
                                          <p:attrName>style.visibility</p:attrName>
                                        </p:attrNameLst>
                                      </p:cBhvr>
                                      <p:to>
                                        <p:strVal val="visible"/>
                                      </p:to>
                                    </p:set>
                                    <p:animEffect transition="in" filter="fade">
                                      <p:cBhvr>
                                        <p:cTn id="88" dur="250"/>
                                        <p:tgtEl>
                                          <p:spTgt spid="36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60"/>
                                        </p:tgtEl>
                                        <p:attrNameLst>
                                          <p:attrName>style.visibility</p:attrName>
                                        </p:attrNameLst>
                                      </p:cBhvr>
                                      <p:to>
                                        <p:strVal val="visible"/>
                                      </p:to>
                                    </p:set>
                                    <p:animEffect transition="in" filter="fade">
                                      <p:cBhvr>
                                        <p:cTn id="91" dur="250"/>
                                        <p:tgtEl>
                                          <p:spTgt spid="160"/>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175"/>
                                        </p:tgtEl>
                                        <p:attrNameLst>
                                          <p:attrName>style.visibility</p:attrName>
                                        </p:attrNameLst>
                                      </p:cBhvr>
                                      <p:to>
                                        <p:strVal val="visible"/>
                                      </p:to>
                                    </p:set>
                                    <p:animEffect transition="in" filter="fade">
                                      <p:cBhvr>
                                        <p:cTn id="96" dur="250"/>
                                        <p:tgtEl>
                                          <p:spTgt spid="17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70"/>
                                        </p:tgtEl>
                                        <p:attrNameLst>
                                          <p:attrName>style.visibility</p:attrName>
                                        </p:attrNameLst>
                                      </p:cBhvr>
                                      <p:to>
                                        <p:strVal val="visible"/>
                                      </p:to>
                                    </p:set>
                                    <p:animEffect transition="in" filter="fade">
                                      <p:cBhvr>
                                        <p:cTn id="99" dur="250"/>
                                        <p:tgtEl>
                                          <p:spTgt spid="37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250"/>
                                        <p:tgtEl>
                                          <p:spTgt spid="1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68"/>
                                        </p:tgtEl>
                                        <p:attrNameLst>
                                          <p:attrName>style.visibility</p:attrName>
                                        </p:attrNameLst>
                                      </p:cBhvr>
                                      <p:to>
                                        <p:strVal val="visible"/>
                                      </p:to>
                                    </p:set>
                                    <p:animEffect transition="in" filter="fade">
                                      <p:cBhvr>
                                        <p:cTn id="107" dur="250"/>
                                        <p:tgtEl>
                                          <p:spTgt spid="368"/>
                                        </p:tgtEl>
                                      </p:cBhvr>
                                    </p:animEffect>
                                  </p:childTnLst>
                                </p:cTn>
                              </p:par>
                              <p:par>
                                <p:cTn id="108" presetID="10" presetClass="entr" presetSubtype="0" fill="hold" nodeType="withEffect">
                                  <p:stCondLst>
                                    <p:cond delay="0"/>
                                  </p:stCondLst>
                                  <p:childTnLst>
                                    <p:set>
                                      <p:cBhvr>
                                        <p:cTn id="109" dur="1" fill="hold">
                                          <p:stCondLst>
                                            <p:cond delay="0"/>
                                          </p:stCondLst>
                                        </p:cTn>
                                        <p:tgtEl>
                                          <p:spTgt spid="232"/>
                                        </p:tgtEl>
                                        <p:attrNameLst>
                                          <p:attrName>style.visibility</p:attrName>
                                        </p:attrNameLst>
                                      </p:cBhvr>
                                      <p:to>
                                        <p:strVal val="visible"/>
                                      </p:to>
                                    </p:set>
                                    <p:animEffect transition="in" filter="fade">
                                      <p:cBhvr>
                                        <p:cTn id="110" dur="250"/>
                                        <p:tgtEl>
                                          <p:spTgt spid="232"/>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7"/>
                                        </p:tgtEl>
                                        <p:attrNameLst>
                                          <p:attrName>style.visibility</p:attrName>
                                        </p:attrNameLst>
                                      </p:cBhvr>
                                      <p:to>
                                        <p:strVal val="visible"/>
                                      </p:to>
                                    </p:set>
                                    <p:animEffect transition="in" filter="fade">
                                      <p:cBhvr>
                                        <p:cTn id="115" dur="250"/>
                                        <p:tgtEl>
                                          <p:spTgt spid="17"/>
                                        </p:tgtEl>
                                      </p:cBhvr>
                                    </p:animEffect>
                                  </p:childTnLst>
                                </p:cTn>
                              </p:par>
                              <p:par>
                                <p:cTn id="116" presetID="10" presetClass="entr" presetSubtype="0" fill="hold" nodeType="withEffect">
                                  <p:stCondLst>
                                    <p:cond delay="0"/>
                                  </p:stCondLst>
                                  <p:childTnLst>
                                    <p:set>
                                      <p:cBhvr>
                                        <p:cTn id="117" dur="1" fill="hold">
                                          <p:stCondLst>
                                            <p:cond delay="0"/>
                                          </p:stCondLst>
                                        </p:cTn>
                                        <p:tgtEl>
                                          <p:spTgt spid="301"/>
                                        </p:tgtEl>
                                        <p:attrNameLst>
                                          <p:attrName>style.visibility</p:attrName>
                                        </p:attrNameLst>
                                      </p:cBhvr>
                                      <p:to>
                                        <p:strVal val="visible"/>
                                      </p:to>
                                    </p:set>
                                    <p:animEffect transition="in" filter="fade">
                                      <p:cBhvr>
                                        <p:cTn id="118" dur="250"/>
                                        <p:tgtEl>
                                          <p:spTgt spid="301"/>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205"/>
                                        </p:tgtEl>
                                        <p:attrNameLst>
                                          <p:attrName>style.visibility</p:attrName>
                                        </p:attrNameLst>
                                      </p:cBhvr>
                                      <p:to>
                                        <p:strVal val="visible"/>
                                      </p:to>
                                    </p:set>
                                    <p:animEffect transition="in" filter="fade">
                                      <p:cBhvr>
                                        <p:cTn id="123" dur="250"/>
                                        <p:tgtEl>
                                          <p:spTgt spid="205"/>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362"/>
                                        </p:tgtEl>
                                        <p:attrNameLst>
                                          <p:attrName>style.visibility</p:attrName>
                                        </p:attrNameLst>
                                      </p:cBhvr>
                                      <p:to>
                                        <p:strVal val="visible"/>
                                      </p:to>
                                    </p:set>
                                    <p:animEffect transition="in" filter="fade">
                                      <p:cBhvr>
                                        <p:cTn id="128" dur="250"/>
                                        <p:tgtEl>
                                          <p:spTgt spid="362"/>
                                        </p:tgtEl>
                                      </p:cBhvr>
                                    </p:animEffect>
                                  </p:childTnLst>
                                </p:cTn>
                              </p:par>
                              <p:par>
                                <p:cTn id="129" presetID="10" presetClass="entr" presetSubtype="0" fill="hold" nodeType="withEffect">
                                  <p:stCondLst>
                                    <p:cond delay="0"/>
                                  </p:stCondLst>
                                  <p:childTnLst>
                                    <p:set>
                                      <p:cBhvr>
                                        <p:cTn id="130" dur="1" fill="hold">
                                          <p:stCondLst>
                                            <p:cond delay="0"/>
                                          </p:stCondLst>
                                        </p:cTn>
                                        <p:tgtEl>
                                          <p:spTgt spid="341"/>
                                        </p:tgtEl>
                                        <p:attrNameLst>
                                          <p:attrName>style.visibility</p:attrName>
                                        </p:attrNameLst>
                                      </p:cBhvr>
                                      <p:to>
                                        <p:strVal val="visible"/>
                                      </p:to>
                                    </p:set>
                                    <p:animEffect transition="in" filter="fade">
                                      <p:cBhvr>
                                        <p:cTn id="131" dur="250"/>
                                        <p:tgtEl>
                                          <p:spTgt spid="341"/>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206"/>
                                        </p:tgtEl>
                                        <p:attrNameLst>
                                          <p:attrName>style.visibility</p:attrName>
                                        </p:attrNameLst>
                                      </p:cBhvr>
                                      <p:to>
                                        <p:strVal val="visible"/>
                                      </p:to>
                                    </p:set>
                                    <p:animEffect transition="in" filter="fade">
                                      <p:cBhvr>
                                        <p:cTn id="136" dur="250"/>
                                        <p:tgtEl>
                                          <p:spTgt spid="206"/>
                                        </p:tgtEl>
                                      </p:cBhvr>
                                    </p:animEffect>
                                  </p:childTnLst>
                                </p:cTn>
                              </p:par>
                              <p:par>
                                <p:cTn id="137" presetID="10" presetClass="entr" presetSubtype="0" fill="hold" nodeType="withEffect">
                                  <p:stCondLst>
                                    <p:cond delay="0"/>
                                  </p:stCondLst>
                                  <p:childTnLst>
                                    <p:set>
                                      <p:cBhvr>
                                        <p:cTn id="138" dur="1" fill="hold">
                                          <p:stCondLst>
                                            <p:cond delay="0"/>
                                          </p:stCondLst>
                                        </p:cTn>
                                        <p:tgtEl>
                                          <p:spTgt spid="238"/>
                                        </p:tgtEl>
                                        <p:attrNameLst>
                                          <p:attrName>style.visibility</p:attrName>
                                        </p:attrNameLst>
                                      </p:cBhvr>
                                      <p:to>
                                        <p:strVal val="visible"/>
                                      </p:to>
                                    </p:set>
                                    <p:animEffect transition="in" filter="fade">
                                      <p:cBhvr>
                                        <p:cTn id="139" dur="250"/>
                                        <p:tgtEl>
                                          <p:spTgt spid="238"/>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nodeType="clickEffect">
                                  <p:stCondLst>
                                    <p:cond delay="0"/>
                                  </p:stCondLst>
                                  <p:childTnLst>
                                    <p:set>
                                      <p:cBhvr>
                                        <p:cTn id="143" dur="1" fill="hold">
                                          <p:stCondLst>
                                            <p:cond delay="0"/>
                                          </p:stCondLst>
                                        </p:cTn>
                                        <p:tgtEl>
                                          <p:spTgt spid="295"/>
                                        </p:tgtEl>
                                        <p:attrNameLst>
                                          <p:attrName>style.visibility</p:attrName>
                                        </p:attrNameLst>
                                      </p:cBhvr>
                                      <p:to>
                                        <p:strVal val="visible"/>
                                      </p:to>
                                    </p:set>
                                    <p:animEffect transition="in" filter="fade">
                                      <p:cBhvr>
                                        <p:cTn id="144" dur="250"/>
                                        <p:tgtEl>
                                          <p:spTgt spid="295"/>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364"/>
                                        </p:tgtEl>
                                        <p:attrNameLst>
                                          <p:attrName>style.visibility</p:attrName>
                                        </p:attrNameLst>
                                      </p:cBhvr>
                                      <p:to>
                                        <p:strVal val="visible"/>
                                      </p:to>
                                    </p:set>
                                    <p:animEffect transition="in" filter="fade">
                                      <p:cBhvr>
                                        <p:cTn id="147" dur="250"/>
                                        <p:tgtEl>
                                          <p:spTgt spid="364"/>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369"/>
                                        </p:tgtEl>
                                        <p:attrNameLst>
                                          <p:attrName>style.visibility</p:attrName>
                                        </p:attrNameLst>
                                      </p:cBhvr>
                                      <p:to>
                                        <p:strVal val="visible"/>
                                      </p:to>
                                    </p:set>
                                    <p:animEffect transition="in" filter="fade">
                                      <p:cBhvr>
                                        <p:cTn id="152" dur="250"/>
                                        <p:tgtEl>
                                          <p:spTgt spid="369"/>
                                        </p:tgtEl>
                                      </p:cBhvr>
                                    </p:animEffect>
                                  </p:childTnLst>
                                </p:cTn>
                              </p:par>
                              <p:par>
                                <p:cTn id="153" presetID="10" presetClass="entr" presetSubtype="0" fill="hold" nodeType="withEffect">
                                  <p:stCondLst>
                                    <p:cond delay="0"/>
                                  </p:stCondLst>
                                  <p:childTnLst>
                                    <p:set>
                                      <p:cBhvr>
                                        <p:cTn id="154" dur="1" fill="hold">
                                          <p:stCondLst>
                                            <p:cond delay="0"/>
                                          </p:stCondLst>
                                        </p:cTn>
                                        <p:tgtEl>
                                          <p:spTgt spid="178"/>
                                        </p:tgtEl>
                                        <p:attrNameLst>
                                          <p:attrName>style.visibility</p:attrName>
                                        </p:attrNameLst>
                                      </p:cBhvr>
                                      <p:to>
                                        <p:strVal val="visible"/>
                                      </p:to>
                                    </p:set>
                                    <p:animEffect transition="in" filter="fade">
                                      <p:cBhvr>
                                        <p:cTn id="155" dur="25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animBg="1"/>
      <p:bldP spid="16" grpId="0" animBg="1"/>
      <p:bldP spid="17" grpId="0" animBg="1"/>
      <p:bldP spid="80" grpId="0" animBg="1"/>
      <p:bldP spid="159" grpId="0" animBg="1"/>
      <p:bldP spid="160" grpId="0" animBg="1"/>
      <p:bldP spid="205" grpId="0" animBg="1"/>
      <p:bldP spid="206" grpId="0" animBg="1"/>
      <p:bldP spid="360" grpId="0"/>
      <p:bldP spid="362" grpId="0"/>
      <p:bldP spid="363" grpId="0"/>
      <p:bldP spid="364" grpId="0"/>
      <p:bldP spid="365" grpId="0"/>
      <p:bldP spid="368" grpId="0"/>
      <p:bldP spid="369" grpId="0"/>
      <p:bldP spid="37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p:cNvPicPr>
            <a:picLocks noChangeAspect="1"/>
          </p:cNvPicPr>
          <p:nvPr/>
        </p:nvPicPr>
        <p:blipFill rotWithShape="1">
          <a:blip r:embed="rId2">
            <a:duotone>
              <a:schemeClr val="bg2">
                <a:shade val="45000"/>
                <a:satMod val="135000"/>
              </a:schemeClr>
              <a:prstClr val="white"/>
            </a:duotone>
            <a:alphaModFix amt="21000"/>
          </a:blip>
          <a:srcRect t="8507" b="16493"/>
          <a:stretch/>
        </p:blipFill>
        <p:spPr>
          <a:xfrm>
            <a:off x="1524020" y="10"/>
            <a:ext cx="9143980" cy="6857990"/>
          </a:xfrm>
          <a:prstGeom prst="rect">
            <a:avLst/>
          </a:prstGeom>
        </p:spPr>
      </p:pic>
      <p:sp>
        <p:nvSpPr>
          <p:cNvPr id="2" name="Titolo 1"/>
          <p:cNvSpPr>
            <a:spLocks noGrp="1"/>
          </p:cNvSpPr>
          <p:nvPr>
            <p:ph type="title"/>
          </p:nvPr>
        </p:nvSpPr>
        <p:spPr>
          <a:xfrm>
            <a:off x="2959694" y="914401"/>
            <a:ext cx="7251107" cy="3488266"/>
          </a:xfrm>
        </p:spPr>
        <p:txBody>
          <a:bodyPr vert="horz" lIns="91440" tIns="45720" rIns="91440" bIns="45720" rtlCol="0" anchor="b">
            <a:noAutofit/>
          </a:bodyPr>
          <a:lstStyle/>
          <a:p>
            <a:r>
              <a:rPr lang="en-US" sz="8800" b="1" cap="small" dirty="0" err="1"/>
              <a:t>Simulazione</a:t>
            </a:r>
            <a:r>
              <a:rPr lang="en-US" sz="8800" b="1" cap="small" dirty="0"/>
              <a:t> </a:t>
            </a:r>
            <a:r>
              <a:rPr lang="en-US" sz="8800" b="1" cap="small" dirty="0" err="1"/>
              <a:t>ed</a:t>
            </a:r>
            <a:r>
              <a:rPr lang="en-US" sz="8800" b="1" cap="small" dirty="0"/>
              <a:t> </a:t>
            </a:r>
            <a:r>
              <a:rPr lang="en-US" sz="8800" b="1" cap="small" dirty="0" err="1"/>
              <a:t>Esperimenti</a:t>
            </a:r>
            <a:endParaRPr lang="en-US" sz="8800" b="1" cap="small" dirty="0"/>
          </a:p>
        </p:txBody>
      </p:sp>
      <p:sp>
        <p:nvSpPr>
          <p:cNvPr id="3" name="Segnaposto testo 2"/>
          <p:cNvSpPr>
            <a:spLocks noGrp="1"/>
          </p:cNvSpPr>
          <p:nvPr>
            <p:ph type="body" idx="1"/>
          </p:nvPr>
        </p:nvSpPr>
        <p:spPr>
          <a:xfrm>
            <a:off x="4102101" y="4507443"/>
            <a:ext cx="6108701" cy="1259755"/>
          </a:xfrm>
        </p:spPr>
        <p:txBody>
          <a:bodyPr vert="horz" lIns="91440" tIns="45720" rIns="91440" bIns="45720" rtlCol="0" anchor="t">
            <a:normAutofit fontScale="92500" lnSpcReduction="10000"/>
          </a:bodyPr>
          <a:lstStyle/>
          <a:p>
            <a:pPr marL="285750" indent="-285750">
              <a:buFont typeface="Arial" panose="020B0604020202020204" pitchFamily="34" charset="0"/>
              <a:buChar char="•"/>
            </a:pPr>
            <a:r>
              <a:rPr lang="en-US" sz="3200" dirty="0" err="1"/>
              <a:t>Simulazione</a:t>
            </a:r>
            <a:r>
              <a:rPr lang="en-US" sz="3200" dirty="0"/>
              <a:t> in </a:t>
            </a:r>
            <a:r>
              <a:rPr lang="en-US" sz="3200" dirty="0" err="1"/>
              <a:t>ambiente</a:t>
            </a:r>
            <a:r>
              <a:rPr lang="en-US" sz="3200" dirty="0"/>
              <a:t> ROS</a:t>
            </a:r>
          </a:p>
          <a:p>
            <a:pPr marL="285750" indent="-285750">
              <a:buFont typeface="Arial" panose="020B0604020202020204" pitchFamily="34" charset="0"/>
              <a:buChar char="•"/>
            </a:pPr>
            <a:r>
              <a:rPr lang="en-US" sz="3200" dirty="0" err="1"/>
              <a:t>Dati</a:t>
            </a:r>
            <a:r>
              <a:rPr lang="en-US" sz="3200" dirty="0"/>
              <a:t> </a:t>
            </a:r>
            <a:r>
              <a:rPr lang="en-US" sz="3200" dirty="0" err="1"/>
              <a:t>sperimentali</a:t>
            </a:r>
            <a:endParaRPr lang="en-US" sz="3200" dirty="0"/>
          </a:p>
        </p:txBody>
      </p:sp>
      <p:sp>
        <p:nvSpPr>
          <p:cNvPr id="4" name="Segnaposto numero diapositiva 3"/>
          <p:cNvSpPr>
            <a:spLocks noGrp="1"/>
          </p:cNvSpPr>
          <p:nvPr>
            <p:ph type="sldNum" sz="quarter" idx="12"/>
          </p:nvPr>
        </p:nvSpPr>
        <p:spPr>
          <a:xfrm>
            <a:off x="9797318" y="6116071"/>
            <a:ext cx="413483" cy="365125"/>
          </a:xfrm>
        </p:spPr>
        <p:txBody>
          <a:bodyPr/>
          <a:lstStyle/>
          <a:p>
            <a:r>
              <a:rPr lang="en-US" sz="1400" dirty="0"/>
              <a:t>22</a:t>
            </a:r>
          </a:p>
        </p:txBody>
      </p:sp>
    </p:spTree>
    <p:extLst>
      <p:ext uri="{BB962C8B-B14F-4D97-AF65-F5344CB8AC3E}">
        <p14:creationId xmlns:p14="http://schemas.microsoft.com/office/powerpoint/2010/main" val="261638115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3">
            <a:duotone>
              <a:schemeClr val="bg2">
                <a:shade val="45000"/>
                <a:satMod val="135000"/>
              </a:schemeClr>
              <a:prstClr val="white"/>
            </a:duotone>
            <a:alphaModFix amt="21000"/>
          </a:blip>
          <a:srcRect t="17882" b="25868"/>
          <a:stretch/>
        </p:blipFill>
        <p:spPr>
          <a:xfrm>
            <a:off x="1524016" y="857258"/>
            <a:ext cx="9143985" cy="5143493"/>
          </a:xfrm>
          <a:prstGeom prst="rect">
            <a:avLst/>
          </a:prstGeom>
        </p:spPr>
      </p:pic>
      <p:sp>
        <p:nvSpPr>
          <p:cNvPr id="2" name="Titolo 1"/>
          <p:cNvSpPr>
            <a:spLocks noGrp="1"/>
          </p:cNvSpPr>
          <p:nvPr>
            <p:ph type="title"/>
          </p:nvPr>
        </p:nvSpPr>
        <p:spPr>
          <a:xfrm>
            <a:off x="2571654" y="1009650"/>
            <a:ext cx="7704667" cy="926982"/>
          </a:xfrm>
        </p:spPr>
        <p:txBody>
          <a:bodyPr>
            <a:noAutofit/>
          </a:bodyPr>
          <a:lstStyle/>
          <a:p>
            <a:r>
              <a:rPr lang="it-IT" sz="4800" b="1" cap="small" dirty="0"/>
              <a:t>Simulazione ed Esperimenti</a:t>
            </a:r>
          </a:p>
        </p:txBody>
      </p:sp>
      <p:sp>
        <p:nvSpPr>
          <p:cNvPr id="6" name="Segnaposto contenuto 5"/>
          <p:cNvSpPr>
            <a:spLocks noGrp="1"/>
          </p:cNvSpPr>
          <p:nvPr>
            <p:ph idx="1"/>
          </p:nvPr>
        </p:nvSpPr>
        <p:spPr>
          <a:xfrm>
            <a:off x="2571654" y="1936633"/>
            <a:ext cx="7704667" cy="4616567"/>
          </a:xfrm>
        </p:spPr>
        <p:txBody>
          <a:bodyPr>
            <a:noAutofit/>
          </a:bodyPr>
          <a:lstStyle/>
          <a:p>
            <a:r>
              <a:rPr lang="en-US" dirty="0"/>
              <a:t>Il </a:t>
            </a:r>
            <a:r>
              <a:rPr lang="en-US" dirty="0" err="1"/>
              <a:t>sistema</a:t>
            </a:r>
            <a:r>
              <a:rPr lang="en-US" dirty="0"/>
              <a:t> </a:t>
            </a:r>
            <a:r>
              <a:rPr lang="en-US" dirty="0" err="1"/>
              <a:t>descritto</a:t>
            </a:r>
            <a:r>
              <a:rPr lang="en-US" dirty="0"/>
              <a:t> è </a:t>
            </a:r>
            <a:r>
              <a:rPr lang="en-US" dirty="0" err="1"/>
              <a:t>stato</a:t>
            </a:r>
            <a:r>
              <a:rPr lang="en-US" dirty="0"/>
              <a:t> </a:t>
            </a:r>
            <a:r>
              <a:rPr lang="en-US" dirty="0" err="1"/>
              <a:t>implementato</a:t>
            </a:r>
            <a:r>
              <a:rPr lang="en-US" dirty="0"/>
              <a:t> in C++ </a:t>
            </a:r>
          </a:p>
          <a:p>
            <a:r>
              <a:rPr lang="en-US" dirty="0" err="1"/>
              <a:t>Basato</a:t>
            </a:r>
            <a:r>
              <a:rPr lang="en-US" dirty="0"/>
              <a:t> </a:t>
            </a:r>
            <a:r>
              <a:rPr lang="en-US" dirty="0" err="1"/>
              <a:t>su</a:t>
            </a:r>
            <a:r>
              <a:rPr lang="en-US" dirty="0"/>
              <a:t> </a:t>
            </a:r>
            <a:r>
              <a:rPr lang="en-US" b="1" dirty="0"/>
              <a:t>ROS: Robotic Operating System </a:t>
            </a:r>
            <a:r>
              <a:rPr lang="en-US" dirty="0"/>
              <a:t>: </a:t>
            </a:r>
            <a:r>
              <a:rPr lang="en-US" dirty="0" err="1"/>
              <a:t>collezione</a:t>
            </a:r>
            <a:r>
              <a:rPr lang="en-US" dirty="0"/>
              <a:t> di </a:t>
            </a:r>
            <a:r>
              <a:rPr lang="en-US" dirty="0" err="1"/>
              <a:t>librerie</a:t>
            </a:r>
            <a:r>
              <a:rPr lang="en-US" dirty="0"/>
              <a:t> </a:t>
            </a:r>
            <a:r>
              <a:rPr lang="en-US" dirty="0" err="1"/>
              <a:t>che</a:t>
            </a:r>
            <a:r>
              <a:rPr lang="en-US" dirty="0"/>
              <a:t> </a:t>
            </a:r>
            <a:r>
              <a:rPr lang="en-US" dirty="0" err="1"/>
              <a:t>permettono</a:t>
            </a:r>
            <a:r>
              <a:rPr lang="en-US" dirty="0"/>
              <a:t> in modo semplice di </a:t>
            </a:r>
            <a:r>
              <a:rPr lang="en-US" dirty="0" err="1"/>
              <a:t>sviluppare</a:t>
            </a:r>
            <a:r>
              <a:rPr lang="en-US" dirty="0"/>
              <a:t> </a:t>
            </a:r>
            <a:r>
              <a:rPr lang="en-US" dirty="0" err="1"/>
              <a:t>applicazioni</a:t>
            </a:r>
            <a:r>
              <a:rPr lang="en-US" dirty="0"/>
              <a:t> per la </a:t>
            </a:r>
            <a:r>
              <a:rPr lang="en-US" dirty="0" err="1"/>
              <a:t>robotica</a:t>
            </a:r>
            <a:r>
              <a:rPr lang="en-US" dirty="0"/>
              <a:t>, per </a:t>
            </a:r>
            <a:r>
              <a:rPr lang="en-US" dirty="0" err="1"/>
              <a:t>esempio</a:t>
            </a:r>
            <a:r>
              <a:rPr lang="en-US" dirty="0"/>
              <a:t> </a:t>
            </a:r>
            <a:r>
              <a:rPr lang="en-US" dirty="0" err="1"/>
              <a:t>gestendo</a:t>
            </a:r>
            <a:r>
              <a:rPr lang="en-US" dirty="0"/>
              <a:t> la comunicazione </a:t>
            </a:r>
            <a:r>
              <a:rPr lang="en-US" dirty="0" err="1"/>
              <a:t>tra</a:t>
            </a:r>
            <a:r>
              <a:rPr lang="en-US" dirty="0"/>
              <a:t> “ROS Nodes”</a:t>
            </a:r>
            <a:endParaRPr lang="en-US" baseline="30000" dirty="0"/>
          </a:p>
          <a:p>
            <a:r>
              <a:rPr lang="en-US" dirty="0"/>
              <a:t>Tools per la </a:t>
            </a:r>
            <a:r>
              <a:rPr lang="en-US" dirty="0" err="1"/>
              <a:t>simulazione</a:t>
            </a:r>
            <a:r>
              <a:rPr lang="en-US" dirty="0"/>
              <a:t>:</a:t>
            </a:r>
          </a:p>
          <a:p>
            <a:pPr lvl="1"/>
            <a:r>
              <a:rPr lang="en-US" b="1" dirty="0" err="1"/>
              <a:t>GazeboSim</a:t>
            </a:r>
            <a:r>
              <a:rPr lang="en-US" baseline="30000" dirty="0"/>
              <a:t>[</a:t>
            </a:r>
            <a:r>
              <a:rPr lang="en-US" dirty="0"/>
              <a:t> </a:t>
            </a:r>
            <a:r>
              <a:rPr lang="en-US" dirty="0" err="1"/>
              <a:t>simulatore</a:t>
            </a:r>
            <a:r>
              <a:rPr lang="en-US" dirty="0"/>
              <a:t> 3D </a:t>
            </a:r>
            <a:r>
              <a:rPr lang="en-US" dirty="0" err="1"/>
              <a:t>completamente</a:t>
            </a:r>
            <a:r>
              <a:rPr lang="en-US" dirty="0"/>
              <a:t> </a:t>
            </a:r>
            <a:r>
              <a:rPr lang="en-US" dirty="0" err="1"/>
              <a:t>interfacciato</a:t>
            </a:r>
            <a:r>
              <a:rPr lang="en-US" dirty="0"/>
              <a:t> con ROS</a:t>
            </a:r>
          </a:p>
          <a:p>
            <a:pPr lvl="1"/>
            <a:r>
              <a:rPr lang="en-US" b="1" u="sng" dirty="0"/>
              <a:t>PX4 SITL</a:t>
            </a:r>
            <a:r>
              <a:rPr lang="en-US" dirty="0"/>
              <a:t>: “Software in the Loop”. </a:t>
            </a:r>
            <a:r>
              <a:rPr lang="en-US" dirty="0" err="1"/>
              <a:t>Completa</a:t>
            </a:r>
            <a:r>
              <a:rPr lang="en-US" dirty="0"/>
              <a:t> </a:t>
            </a:r>
            <a:r>
              <a:rPr lang="en-US" b="1" dirty="0" err="1"/>
              <a:t>emulazione</a:t>
            </a:r>
            <a:r>
              <a:rPr lang="en-US" b="1" dirty="0"/>
              <a:t> del Firmware PX4 </a:t>
            </a:r>
            <a:r>
              <a:rPr lang="en-US" dirty="0" err="1"/>
              <a:t>su</a:t>
            </a:r>
            <a:r>
              <a:rPr lang="en-US" dirty="0"/>
              <a:t> PC</a:t>
            </a:r>
          </a:p>
        </p:txBody>
      </p:sp>
      <p:sp>
        <p:nvSpPr>
          <p:cNvPr id="3" name="Segnaposto numero diapositiva 2"/>
          <p:cNvSpPr>
            <a:spLocks noGrp="1"/>
          </p:cNvSpPr>
          <p:nvPr>
            <p:ph type="sldNum" sz="quarter" idx="12"/>
          </p:nvPr>
        </p:nvSpPr>
        <p:spPr/>
        <p:txBody>
          <a:bodyPr/>
          <a:lstStyle/>
          <a:p>
            <a:fld id="{6D22F896-40B5-4ADD-8801-0D06FADFA095}" type="slidenum">
              <a:rPr lang="en-US" sz="1400"/>
              <a:pPr/>
              <a:t>22</a:t>
            </a:fld>
            <a:endParaRPr lang="en-US" sz="1400" dirty="0"/>
          </a:p>
        </p:txBody>
      </p:sp>
    </p:spTree>
    <p:extLst>
      <p:ext uri="{BB962C8B-B14F-4D97-AF65-F5344CB8AC3E}">
        <p14:creationId xmlns:p14="http://schemas.microsoft.com/office/powerpoint/2010/main" val="201985946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3">
            <a:duotone>
              <a:schemeClr val="bg2">
                <a:shade val="45000"/>
                <a:satMod val="135000"/>
              </a:schemeClr>
              <a:prstClr val="white"/>
            </a:duotone>
            <a:alphaModFix amt="21000"/>
          </a:blip>
          <a:srcRect t="17882" b="25868"/>
          <a:stretch/>
        </p:blipFill>
        <p:spPr>
          <a:xfrm>
            <a:off x="1524016" y="857258"/>
            <a:ext cx="9143985" cy="5143493"/>
          </a:xfrm>
          <a:prstGeom prst="rect">
            <a:avLst/>
          </a:prstGeom>
        </p:spPr>
      </p:pic>
      <p:sp>
        <p:nvSpPr>
          <p:cNvPr id="2" name="Titolo 1"/>
          <p:cNvSpPr>
            <a:spLocks noGrp="1"/>
          </p:cNvSpPr>
          <p:nvPr>
            <p:ph type="title"/>
          </p:nvPr>
        </p:nvSpPr>
        <p:spPr>
          <a:xfrm>
            <a:off x="2506134" y="1010584"/>
            <a:ext cx="7704667" cy="926982"/>
          </a:xfrm>
        </p:spPr>
        <p:txBody>
          <a:bodyPr>
            <a:noAutofit/>
          </a:bodyPr>
          <a:lstStyle/>
          <a:p>
            <a:r>
              <a:rPr lang="it-IT" sz="4800" b="1" cap="small" dirty="0"/>
              <a:t>Simulazione ed Esperimenti</a:t>
            </a:r>
          </a:p>
        </p:txBody>
      </p:sp>
      <mc:AlternateContent xmlns:mc="http://schemas.openxmlformats.org/markup-compatibility/2006">
        <mc:Choice xmlns:a14="http://schemas.microsoft.com/office/drawing/2010/main" Requires="a14">
          <p:sp>
            <p:nvSpPr>
              <p:cNvPr id="7" name="Segnaposto contenuto 6"/>
              <p:cNvSpPr>
                <a:spLocks noGrp="1"/>
              </p:cNvSpPr>
              <p:nvPr>
                <p:ph idx="1"/>
              </p:nvPr>
            </p:nvSpPr>
            <p:spPr>
              <a:xfrm>
                <a:off x="2506134" y="1937567"/>
                <a:ext cx="7704667" cy="4615633"/>
              </a:xfrm>
            </p:spPr>
            <p:txBody>
              <a:bodyPr>
                <a:normAutofit lnSpcReduction="10000"/>
              </a:bodyPr>
              <a:lstStyle/>
              <a:p>
                <a:r>
                  <a:rPr lang="it-IT" sz="3200" dirty="0"/>
                  <a:t>Al variare del parametro </a:t>
                </a:r>
                <a14:m>
                  <m:oMath xmlns:m="http://schemas.openxmlformats.org/officeDocument/2006/math">
                    <m:r>
                      <a:rPr lang="it-IT" sz="3200" i="1">
                        <a:latin typeface="Cambria Math" panose="02040503050406030204" pitchFamily="18" charset="0"/>
                      </a:rPr>
                      <m:t>𝛽</m:t>
                    </m:r>
                  </m:oMath>
                </a14:m>
                <a:r>
                  <a:rPr lang="it-IT" sz="3200" dirty="0"/>
                  <a:t>, sono state effettuate le seguenti misure:</a:t>
                </a:r>
              </a:p>
              <a:p>
                <a:pPr lvl="1"/>
                <a:r>
                  <a:rPr lang="it-IT" sz="2800" b="1" dirty="0"/>
                  <a:t>Efficienza del </a:t>
                </a:r>
                <a:r>
                  <a:rPr lang="it-IT" sz="2800" b="1" dirty="0" err="1"/>
                  <a:t>Coverage</a:t>
                </a:r>
                <a:endParaRPr lang="it-IT" sz="2800" b="1" dirty="0"/>
              </a:p>
              <a:p>
                <a:pPr lvl="1"/>
                <a:r>
                  <a:rPr lang="it-IT" sz="2800" b="1" dirty="0"/>
                  <a:t>Efficienza del </a:t>
                </a:r>
                <a:r>
                  <a:rPr lang="it-IT" sz="2800" b="1" dirty="0" err="1"/>
                  <a:t>Relay</a:t>
                </a:r>
                <a:r>
                  <a:rPr lang="it-IT" sz="2800" b="1" dirty="0"/>
                  <a:t> </a:t>
                </a:r>
                <a:r>
                  <a:rPr lang="it-IT" sz="2800" b="1" dirty="0" err="1"/>
                  <a:t>Positioning</a:t>
                </a:r>
                <a:endParaRPr lang="it-IT" sz="2800" b="1" dirty="0"/>
              </a:p>
              <a:p>
                <a:pPr lvl="1"/>
                <a:r>
                  <a:rPr lang="it-IT" sz="2800" b="1" dirty="0"/>
                  <a:t>Tempi di computazione</a:t>
                </a:r>
                <a:endParaRPr lang="it-IT" sz="2800" dirty="0"/>
              </a:p>
              <a:p>
                <a:r>
                  <a:rPr lang="it-IT" sz="3200" dirty="0"/>
                  <a:t>Tutti gli esperimenti qui mostrati fanno riferimento ad una sola visita per nodo richiesta</a:t>
                </a:r>
              </a:p>
            </p:txBody>
          </p:sp>
        </mc:Choice>
        <mc:Fallback>
          <p:sp>
            <p:nvSpPr>
              <p:cNvPr id="7" name="Segnaposto contenuto 6"/>
              <p:cNvSpPr>
                <a:spLocks noGrp="1" noRot="1" noChangeAspect="1" noMove="1" noResize="1" noEditPoints="1" noAdjustHandles="1" noChangeArrowheads="1" noChangeShapeType="1" noTextEdit="1"/>
              </p:cNvSpPr>
              <p:nvPr>
                <p:ph idx="1"/>
              </p:nvPr>
            </p:nvSpPr>
            <p:spPr>
              <a:xfrm>
                <a:off x="2506134" y="1937567"/>
                <a:ext cx="7704667" cy="4615633"/>
              </a:xfrm>
              <a:blipFill>
                <a:blip r:embed="rId4"/>
                <a:stretch>
                  <a:fillRect l="-2532" t="-3303" b="-1321"/>
                </a:stretch>
              </a:blipFill>
            </p:spPr>
            <p:txBody>
              <a:bodyPr/>
              <a:lstStyle/>
              <a:p>
                <a:r>
                  <a:rPr lang="it-IT">
                    <a:noFill/>
                  </a:rPr>
                  <a:t> </a:t>
                </a:r>
              </a:p>
            </p:txBody>
          </p:sp>
        </mc:Fallback>
      </mc:AlternateContent>
      <p:sp>
        <p:nvSpPr>
          <p:cNvPr id="3" name="Segnaposto numero diapositiva 2"/>
          <p:cNvSpPr>
            <a:spLocks noGrp="1"/>
          </p:cNvSpPr>
          <p:nvPr>
            <p:ph type="sldNum" sz="quarter" idx="12"/>
          </p:nvPr>
        </p:nvSpPr>
        <p:spPr/>
        <p:txBody>
          <a:bodyPr/>
          <a:lstStyle/>
          <a:p>
            <a:fld id="{6D22F896-40B5-4ADD-8801-0D06FADFA095}" type="slidenum">
              <a:rPr lang="en-US" sz="1400"/>
              <a:pPr/>
              <a:t>23</a:t>
            </a:fld>
            <a:endParaRPr lang="en-US" sz="1400" dirty="0"/>
          </a:p>
        </p:txBody>
      </p:sp>
    </p:spTree>
    <p:extLst>
      <p:ext uri="{BB962C8B-B14F-4D97-AF65-F5344CB8AC3E}">
        <p14:creationId xmlns:p14="http://schemas.microsoft.com/office/powerpoint/2010/main" val="200801932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2">
            <a:duotone>
              <a:schemeClr val="bg2">
                <a:shade val="45000"/>
                <a:satMod val="135000"/>
              </a:schemeClr>
              <a:prstClr val="white"/>
            </a:duotone>
            <a:alphaModFix amt="21000"/>
          </a:blip>
          <a:srcRect t="17882" b="25868"/>
          <a:stretch/>
        </p:blipFill>
        <p:spPr>
          <a:xfrm>
            <a:off x="1524016" y="857258"/>
            <a:ext cx="9143985" cy="5143493"/>
          </a:xfrm>
          <a:prstGeom prst="rect">
            <a:avLst/>
          </a:prstGeom>
        </p:spPr>
      </p:pic>
      <p:sp>
        <p:nvSpPr>
          <p:cNvPr id="2" name="Titolo 1"/>
          <p:cNvSpPr>
            <a:spLocks noGrp="1"/>
          </p:cNvSpPr>
          <p:nvPr>
            <p:ph type="title"/>
          </p:nvPr>
        </p:nvSpPr>
        <p:spPr>
          <a:xfrm>
            <a:off x="2506134" y="1094765"/>
            <a:ext cx="7704667" cy="926982"/>
          </a:xfrm>
        </p:spPr>
        <p:txBody>
          <a:bodyPr>
            <a:noAutofit/>
          </a:bodyPr>
          <a:lstStyle/>
          <a:p>
            <a:r>
              <a:rPr lang="it-IT" sz="4800" b="1" cap="small" dirty="0"/>
              <a:t>Simulazione ed Esperimenti</a:t>
            </a:r>
          </a:p>
        </p:txBody>
      </p:sp>
      <mc:AlternateContent xmlns:mc="http://schemas.openxmlformats.org/markup-compatibility/2006">
        <mc:Choice xmlns:a14="http://schemas.microsoft.com/office/drawing/2010/main" Requires="a14">
          <p:graphicFrame>
            <p:nvGraphicFramePr>
              <p:cNvPr id="6" name="Segnaposto contenuto 5"/>
              <p:cNvGraphicFramePr>
                <a:graphicFrameLocks noGrp="1"/>
              </p:cNvGraphicFramePr>
              <p:nvPr>
                <p:ph idx="1"/>
                <p:extLst>
                  <p:ext uri="{D42A27DB-BD31-4B8C-83A1-F6EECF244321}">
                    <p14:modId xmlns:p14="http://schemas.microsoft.com/office/powerpoint/2010/main" val="3507648590"/>
                  </p:ext>
                </p:extLst>
              </p:nvPr>
            </p:nvGraphicFramePr>
            <p:xfrm>
              <a:off x="2506133" y="2047725"/>
              <a:ext cx="7809000" cy="4353075"/>
            </p:xfrm>
            <a:graphic>
              <a:graphicData uri="http://schemas.openxmlformats.org/drawingml/2006/table">
                <a:tbl>
                  <a:tblPr firstRow="1" firstCol="1" bandRow="1">
                    <a:tableStyleId>{5C22544A-7EE6-4342-B048-85BDC9FD1C3A}</a:tableStyleId>
                  </a:tblPr>
                  <a:tblGrid>
                    <a:gridCol w="1561800">
                      <a:extLst>
                        <a:ext uri="{9D8B030D-6E8A-4147-A177-3AD203B41FA5}">
                          <a16:colId xmlns:a16="http://schemas.microsoft.com/office/drawing/2014/main" val="98201538"/>
                        </a:ext>
                      </a:extLst>
                    </a:gridCol>
                    <a:gridCol w="1561800">
                      <a:extLst>
                        <a:ext uri="{9D8B030D-6E8A-4147-A177-3AD203B41FA5}">
                          <a16:colId xmlns:a16="http://schemas.microsoft.com/office/drawing/2014/main" val="3144210203"/>
                        </a:ext>
                      </a:extLst>
                    </a:gridCol>
                    <a:gridCol w="1561800">
                      <a:extLst>
                        <a:ext uri="{9D8B030D-6E8A-4147-A177-3AD203B41FA5}">
                          <a16:colId xmlns:a16="http://schemas.microsoft.com/office/drawing/2014/main" val="1253425237"/>
                        </a:ext>
                      </a:extLst>
                    </a:gridCol>
                    <a:gridCol w="1561800">
                      <a:extLst>
                        <a:ext uri="{9D8B030D-6E8A-4147-A177-3AD203B41FA5}">
                          <a16:colId xmlns:a16="http://schemas.microsoft.com/office/drawing/2014/main" val="1271791466"/>
                        </a:ext>
                      </a:extLst>
                    </a:gridCol>
                    <a:gridCol w="1561800">
                      <a:extLst>
                        <a:ext uri="{9D8B030D-6E8A-4147-A177-3AD203B41FA5}">
                          <a16:colId xmlns:a16="http://schemas.microsoft.com/office/drawing/2014/main" val="3163618993"/>
                        </a:ext>
                      </a:extLst>
                    </a:gridCol>
                  </a:tblGrid>
                  <a:tr h="870615">
                    <a:tc>
                      <a:txBody>
                        <a:bodyPr/>
                        <a:lstStyle/>
                        <a:p>
                          <a:r>
                            <a:rPr lang="it-IT" sz="2100" dirty="0" err="1"/>
                            <a:t>Node</a:t>
                          </a:r>
                          <a:r>
                            <a:rPr lang="it-IT" sz="2100" dirty="0"/>
                            <a:t> </a:t>
                          </a:r>
                        </a:p>
                        <a:p>
                          <a:r>
                            <a:rPr lang="it-IT" sz="2100" dirty="0" err="1"/>
                            <a:t>Count</a:t>
                          </a:r>
                          <a:endParaRPr lang="it-IT" sz="2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1800" dirty="0"/>
                        </a:p>
                        <a:p>
                          <a:pPr/>
                          <a14:m>
                            <m:oMathPara xmlns:m="http://schemas.openxmlformats.org/officeDocument/2006/math">
                              <m:oMathParaPr>
                                <m:jc m:val="centerGroup"/>
                              </m:oMathParaPr>
                              <m:oMath xmlns:m="http://schemas.openxmlformats.org/officeDocument/2006/math">
                                <m:r>
                                  <a:rPr lang="it-IT" sz="1800" smtClean="0">
                                    <a:latin typeface="Cambria Math" panose="02040503050406030204" pitchFamily="18" charset="0"/>
                                  </a:rPr>
                                  <m:t>𝜷</m:t>
                                </m:r>
                                <m:r>
                                  <a:rPr lang="it-IT" sz="1800" smtClean="0">
                                    <a:latin typeface="Cambria Math" panose="02040503050406030204" pitchFamily="18" charset="0"/>
                                  </a:rPr>
                                  <m:t>=</m:t>
                                </m:r>
                                <m:r>
                                  <a:rPr lang="it-IT" sz="1800" smtClean="0">
                                    <a:latin typeface="Cambria Math" panose="02040503050406030204" pitchFamily="18" charset="0"/>
                                  </a:rPr>
                                  <m:t>𝟎</m:t>
                                </m:r>
                              </m:oMath>
                            </m:oMathPara>
                          </a14:m>
                          <a:endParaRPr lang="it-IT"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it-IT" sz="1800" dirty="0"/>
                        </a:p>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it-IT" sz="1800" smtClean="0">
                                    <a:latin typeface="Cambria Math" panose="02040503050406030204" pitchFamily="18" charset="0"/>
                                  </a:rPr>
                                  <m:t>𝜷</m:t>
                                </m:r>
                                <m:r>
                                  <a:rPr lang="it-IT" sz="1800" smtClean="0">
                                    <a:latin typeface="Cambria Math" panose="02040503050406030204" pitchFamily="18" charset="0"/>
                                  </a:rPr>
                                  <m:t>=</m:t>
                                </m:r>
                                <m:r>
                                  <a:rPr lang="it-IT" sz="1800" smtClean="0">
                                    <a:latin typeface="Cambria Math" panose="02040503050406030204" pitchFamily="18" charset="0"/>
                                  </a:rPr>
                                  <m:t>𝟎</m:t>
                                </m:r>
                                <m:r>
                                  <a:rPr lang="it-IT" sz="1800" smtClean="0">
                                    <a:latin typeface="Cambria Math" panose="02040503050406030204" pitchFamily="18" charset="0"/>
                                  </a:rPr>
                                  <m:t>,</m:t>
                                </m:r>
                                <m:r>
                                  <a:rPr lang="it-IT" sz="1800" smtClean="0">
                                    <a:latin typeface="Cambria Math" panose="02040503050406030204" pitchFamily="18" charset="0"/>
                                  </a:rPr>
                                  <m:t>𝟓</m:t>
                                </m:r>
                              </m:oMath>
                            </m:oMathPara>
                          </a14:m>
                          <a:endParaRPr lang="it-IT"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it-IT" sz="1800" dirty="0"/>
                        </a:p>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it-IT" sz="1800" smtClean="0">
                                    <a:latin typeface="Cambria Math" panose="02040503050406030204" pitchFamily="18" charset="0"/>
                                  </a:rPr>
                                  <m:t>𝜷</m:t>
                                </m:r>
                                <m:r>
                                  <a:rPr lang="it-IT" sz="1800" smtClean="0">
                                    <a:latin typeface="Cambria Math" panose="02040503050406030204" pitchFamily="18" charset="0"/>
                                  </a:rPr>
                                  <m:t>=</m:t>
                                </m:r>
                                <m:r>
                                  <a:rPr lang="it-IT" sz="1800" smtClean="0">
                                    <a:latin typeface="Cambria Math" panose="02040503050406030204" pitchFamily="18" charset="0"/>
                                  </a:rPr>
                                  <m:t>𝟎</m:t>
                                </m:r>
                                <m:r>
                                  <a:rPr lang="it-IT" sz="1800" smtClean="0">
                                    <a:latin typeface="Cambria Math" panose="02040503050406030204" pitchFamily="18" charset="0"/>
                                  </a:rPr>
                                  <m:t>,</m:t>
                                </m:r>
                                <m:r>
                                  <a:rPr lang="it-IT" sz="1800" smtClean="0">
                                    <a:latin typeface="Cambria Math" panose="02040503050406030204" pitchFamily="18" charset="0"/>
                                  </a:rPr>
                                  <m:t>𝟕𝟓</m:t>
                                </m:r>
                              </m:oMath>
                            </m:oMathPara>
                          </a14:m>
                          <a:endParaRPr lang="it-IT"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it-IT" sz="1800" dirty="0"/>
                        </a:p>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it-IT" sz="1800" smtClean="0">
                                    <a:latin typeface="Cambria Math" panose="02040503050406030204" pitchFamily="18" charset="0"/>
                                  </a:rPr>
                                  <m:t>𝜷</m:t>
                                </m:r>
                                <m:r>
                                  <a:rPr lang="it-IT" sz="1800" smtClean="0">
                                    <a:latin typeface="Cambria Math" panose="02040503050406030204" pitchFamily="18" charset="0"/>
                                  </a:rPr>
                                  <m:t>=</m:t>
                                </m:r>
                                <m:r>
                                  <a:rPr lang="it-IT" sz="1800" smtClean="0">
                                    <a:latin typeface="Cambria Math" panose="02040503050406030204" pitchFamily="18" charset="0"/>
                                  </a:rPr>
                                  <m:t>𝟏</m:t>
                                </m:r>
                              </m:oMath>
                            </m:oMathPara>
                          </a14:m>
                          <a:endParaRPr lang="it-IT"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2058741"/>
                      </a:ext>
                    </a:extLst>
                  </a:tr>
                  <a:tr h="870615">
                    <a:tc>
                      <a:txBody>
                        <a:bodyPr/>
                        <a:lstStyle/>
                        <a:p>
                          <a:r>
                            <a:rPr lang="it-IT" sz="1400" i="1" dirty="0"/>
                            <a:t># iterazioni</a:t>
                          </a:r>
                          <a:endParaRPr lang="it-IT" sz="1400" b="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dirty="0"/>
                            <a:t>216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it-IT" sz="1600" dirty="0"/>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it-IT" sz="1600" dirty="0"/>
                            <a:t>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it-IT" sz="1600" dirty="0"/>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97437519"/>
                      </a:ext>
                    </a:extLst>
                  </a:tr>
                  <a:tr h="870615">
                    <a:tc>
                      <a:txBody>
                        <a:bodyPr/>
                        <a:lstStyle/>
                        <a:p>
                          <a:r>
                            <a:rPr lang="it-IT" sz="1400" i="1" dirty="0"/>
                            <a:t># </a:t>
                          </a:r>
                          <a:r>
                            <a:rPr lang="it-IT" sz="1400" i="1" dirty="0" err="1"/>
                            <a:t>max</a:t>
                          </a:r>
                          <a:r>
                            <a:rPr lang="it-IT" sz="1400" i="1" dirty="0"/>
                            <a:t> visite per nodo raggiunte</a:t>
                          </a:r>
                          <a:endParaRPr lang="it-IT" sz="1400" b="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dirty="0"/>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it-IT" sz="16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it-IT" sz="16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it-IT" sz="16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4742902"/>
                      </a:ext>
                    </a:extLst>
                  </a:tr>
                  <a:tr h="870615">
                    <a:tc>
                      <a:txBody>
                        <a:bodyPr/>
                        <a:lstStyle/>
                        <a:p>
                          <a:r>
                            <a:rPr lang="it-IT" sz="1400" i="1" dirty="0"/>
                            <a:t>Media (valore atteso = 1)</a:t>
                          </a:r>
                          <a:endParaRPr lang="it-IT" sz="1400" b="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dirty="0"/>
                            <a:t>3,579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it-IT" sz="1600" dirty="0"/>
                            <a:t>3,215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it-IT" sz="1600" dirty="0"/>
                            <a:t>2,463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it-IT" sz="1600" dirty="0"/>
                            <a:t>1,435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012367"/>
                      </a:ext>
                    </a:extLst>
                  </a:tr>
                  <a:tr h="870615">
                    <a:tc>
                      <a:txBody>
                        <a:bodyPr/>
                        <a:lstStyle/>
                        <a:p>
                          <a:r>
                            <a:rPr lang="it-IT" sz="1400" i="1" dirty="0"/>
                            <a:t>Varianza</a:t>
                          </a:r>
                          <a:endParaRPr lang="it-IT" sz="1400" b="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dirty="0"/>
                            <a:t>33,533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it-IT" sz="1600" dirty="0"/>
                            <a:t>3,486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600" dirty="0"/>
                            <a:t>1,856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it-IT" sz="1600" dirty="0"/>
                            <a:t>0,760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318194"/>
                      </a:ext>
                    </a:extLst>
                  </a:tr>
                </a:tbl>
              </a:graphicData>
            </a:graphic>
          </p:graphicFrame>
        </mc:Choice>
        <mc:Fallback>
          <p:graphicFrame>
            <p:nvGraphicFramePr>
              <p:cNvPr id="6" name="Segnaposto contenuto 5"/>
              <p:cNvGraphicFramePr>
                <a:graphicFrameLocks noGrp="1"/>
              </p:cNvGraphicFramePr>
              <p:nvPr>
                <p:ph idx="1"/>
                <p:extLst>
                  <p:ext uri="{D42A27DB-BD31-4B8C-83A1-F6EECF244321}">
                    <p14:modId xmlns:p14="http://schemas.microsoft.com/office/powerpoint/2010/main" val="3507648590"/>
                  </p:ext>
                </p:extLst>
              </p:nvPr>
            </p:nvGraphicFramePr>
            <p:xfrm>
              <a:off x="2506133" y="2047725"/>
              <a:ext cx="7809000" cy="4353075"/>
            </p:xfrm>
            <a:graphic>
              <a:graphicData uri="http://schemas.openxmlformats.org/drawingml/2006/table">
                <a:tbl>
                  <a:tblPr firstRow="1" firstCol="1" bandRow="1">
                    <a:tableStyleId>{5C22544A-7EE6-4342-B048-85BDC9FD1C3A}</a:tableStyleId>
                  </a:tblPr>
                  <a:tblGrid>
                    <a:gridCol w="1561800">
                      <a:extLst>
                        <a:ext uri="{9D8B030D-6E8A-4147-A177-3AD203B41FA5}">
                          <a16:colId xmlns:a16="http://schemas.microsoft.com/office/drawing/2014/main" val="98201538"/>
                        </a:ext>
                      </a:extLst>
                    </a:gridCol>
                    <a:gridCol w="1561800">
                      <a:extLst>
                        <a:ext uri="{9D8B030D-6E8A-4147-A177-3AD203B41FA5}">
                          <a16:colId xmlns:a16="http://schemas.microsoft.com/office/drawing/2014/main" val="3144210203"/>
                        </a:ext>
                      </a:extLst>
                    </a:gridCol>
                    <a:gridCol w="1561800">
                      <a:extLst>
                        <a:ext uri="{9D8B030D-6E8A-4147-A177-3AD203B41FA5}">
                          <a16:colId xmlns:a16="http://schemas.microsoft.com/office/drawing/2014/main" val="1253425237"/>
                        </a:ext>
                      </a:extLst>
                    </a:gridCol>
                    <a:gridCol w="1561800">
                      <a:extLst>
                        <a:ext uri="{9D8B030D-6E8A-4147-A177-3AD203B41FA5}">
                          <a16:colId xmlns:a16="http://schemas.microsoft.com/office/drawing/2014/main" val="1271791466"/>
                        </a:ext>
                      </a:extLst>
                    </a:gridCol>
                    <a:gridCol w="1561800">
                      <a:extLst>
                        <a:ext uri="{9D8B030D-6E8A-4147-A177-3AD203B41FA5}">
                          <a16:colId xmlns:a16="http://schemas.microsoft.com/office/drawing/2014/main" val="3163618993"/>
                        </a:ext>
                      </a:extLst>
                    </a:gridCol>
                  </a:tblGrid>
                  <a:tr h="870615">
                    <a:tc>
                      <a:txBody>
                        <a:bodyPr/>
                        <a:lstStyle/>
                        <a:p>
                          <a:r>
                            <a:rPr lang="it-IT" sz="2100" dirty="0" err="1"/>
                            <a:t>Node</a:t>
                          </a:r>
                          <a:r>
                            <a:rPr lang="it-IT" sz="2100" dirty="0"/>
                            <a:t> </a:t>
                          </a:r>
                        </a:p>
                        <a:p>
                          <a:r>
                            <a:rPr lang="it-IT" sz="2100" dirty="0" err="1"/>
                            <a:t>Count</a:t>
                          </a:r>
                          <a:endParaRPr lang="it-IT" sz="2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00" t="-4196" r="-300000" b="-402098"/>
                          </a:stretch>
                        </a:blipFill>
                      </a:tcPr>
                    </a:tc>
                    <a:tc>
                      <a:txBody>
                        <a:bodyPr/>
                        <a:lstStyle/>
                        <a:p>
                          <a:endParaRPr lang="it-I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781" t="-4196" r="-201172" b="-402098"/>
                          </a:stretch>
                        </a:blipFill>
                      </a:tcPr>
                    </a:tc>
                    <a:tc>
                      <a:txBody>
                        <a:bodyPr/>
                        <a:lstStyle/>
                        <a:p>
                          <a:endParaRPr lang="it-I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99611" t="-4196" r="-100389" b="-402098"/>
                          </a:stretch>
                        </a:blipFill>
                      </a:tcPr>
                    </a:tc>
                    <a:tc>
                      <a:txBody>
                        <a:bodyPr/>
                        <a:lstStyle/>
                        <a:p>
                          <a:endParaRPr lang="it-I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01172" t="-4196" r="-781" b="-402098"/>
                          </a:stretch>
                        </a:blipFill>
                      </a:tcPr>
                    </a:tc>
                    <a:extLst>
                      <a:ext uri="{0D108BD9-81ED-4DB2-BD59-A6C34878D82A}">
                        <a16:rowId xmlns:a16="http://schemas.microsoft.com/office/drawing/2014/main" val="2092058741"/>
                      </a:ext>
                    </a:extLst>
                  </a:tr>
                  <a:tr h="870615">
                    <a:tc>
                      <a:txBody>
                        <a:bodyPr/>
                        <a:lstStyle/>
                        <a:p>
                          <a:r>
                            <a:rPr lang="it-IT" sz="1400" i="1" dirty="0"/>
                            <a:t># iterazioni</a:t>
                          </a:r>
                          <a:endParaRPr lang="it-IT" sz="1400" b="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dirty="0"/>
                            <a:t>216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it-IT" sz="1600" dirty="0"/>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it-IT" sz="1600" dirty="0"/>
                            <a:t>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it-IT" sz="1600" dirty="0"/>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97437519"/>
                      </a:ext>
                    </a:extLst>
                  </a:tr>
                  <a:tr h="870615">
                    <a:tc>
                      <a:txBody>
                        <a:bodyPr/>
                        <a:lstStyle/>
                        <a:p>
                          <a:r>
                            <a:rPr lang="it-IT" sz="1400" i="1" dirty="0"/>
                            <a:t># </a:t>
                          </a:r>
                          <a:r>
                            <a:rPr lang="it-IT" sz="1400" i="1" dirty="0" err="1"/>
                            <a:t>max</a:t>
                          </a:r>
                          <a:r>
                            <a:rPr lang="it-IT" sz="1400" i="1" dirty="0"/>
                            <a:t> visite per nodo raggiunte</a:t>
                          </a:r>
                          <a:endParaRPr lang="it-IT" sz="1400" b="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dirty="0"/>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it-IT" sz="16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it-IT" sz="16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it-IT" sz="16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4742902"/>
                      </a:ext>
                    </a:extLst>
                  </a:tr>
                  <a:tr h="870615">
                    <a:tc>
                      <a:txBody>
                        <a:bodyPr/>
                        <a:lstStyle/>
                        <a:p>
                          <a:r>
                            <a:rPr lang="it-IT" sz="1400" i="1" dirty="0"/>
                            <a:t>Media (valore atteso = 1)</a:t>
                          </a:r>
                          <a:endParaRPr lang="it-IT" sz="1400" b="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dirty="0"/>
                            <a:t>3,579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it-IT" sz="1600" dirty="0"/>
                            <a:t>3,215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it-IT" sz="1600" dirty="0"/>
                            <a:t>2,463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it-IT" sz="1600" dirty="0"/>
                            <a:t>1,435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012367"/>
                      </a:ext>
                    </a:extLst>
                  </a:tr>
                  <a:tr h="870615">
                    <a:tc>
                      <a:txBody>
                        <a:bodyPr/>
                        <a:lstStyle/>
                        <a:p>
                          <a:r>
                            <a:rPr lang="it-IT" sz="1400" i="1" dirty="0"/>
                            <a:t>Varianza</a:t>
                          </a:r>
                          <a:endParaRPr lang="it-IT" sz="1400" b="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dirty="0"/>
                            <a:t>33,533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it-IT" sz="1600" dirty="0"/>
                            <a:t>3,486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600" dirty="0"/>
                            <a:t>1,856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it-IT" sz="1600" dirty="0"/>
                            <a:t>0,760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318194"/>
                      </a:ext>
                    </a:extLst>
                  </a:tr>
                </a:tbl>
              </a:graphicData>
            </a:graphic>
          </p:graphicFrame>
        </mc:Fallback>
      </mc:AlternateContent>
      <p:sp>
        <p:nvSpPr>
          <p:cNvPr id="3" name="Segnaposto numero diapositiva 2"/>
          <p:cNvSpPr>
            <a:spLocks noGrp="1"/>
          </p:cNvSpPr>
          <p:nvPr>
            <p:ph type="sldNum" sz="quarter" idx="12"/>
          </p:nvPr>
        </p:nvSpPr>
        <p:spPr/>
        <p:txBody>
          <a:bodyPr/>
          <a:lstStyle/>
          <a:p>
            <a:fld id="{6D22F896-40B5-4ADD-8801-0D06FADFA095}" type="slidenum">
              <a:rPr lang="en-US" sz="1400"/>
              <a:pPr/>
              <a:t>24</a:t>
            </a:fld>
            <a:endParaRPr lang="en-US" sz="1400" dirty="0"/>
          </a:p>
        </p:txBody>
      </p:sp>
    </p:spTree>
    <p:extLst>
      <p:ext uri="{BB962C8B-B14F-4D97-AF65-F5344CB8AC3E}">
        <p14:creationId xmlns:p14="http://schemas.microsoft.com/office/powerpoint/2010/main" val="373618707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2">
            <a:duotone>
              <a:schemeClr val="bg2">
                <a:shade val="45000"/>
                <a:satMod val="135000"/>
              </a:schemeClr>
              <a:prstClr val="white"/>
            </a:duotone>
            <a:alphaModFix amt="21000"/>
          </a:blip>
          <a:srcRect t="17882" b="25868"/>
          <a:stretch/>
        </p:blipFill>
        <p:spPr>
          <a:xfrm>
            <a:off x="1581912" y="739781"/>
            <a:ext cx="9143985" cy="5143493"/>
          </a:xfrm>
          <a:prstGeom prst="rect">
            <a:avLst/>
          </a:prstGeom>
        </p:spPr>
      </p:pic>
      <p:sp>
        <p:nvSpPr>
          <p:cNvPr id="2" name="Titolo 1"/>
          <p:cNvSpPr>
            <a:spLocks noGrp="1"/>
          </p:cNvSpPr>
          <p:nvPr>
            <p:ph type="title"/>
          </p:nvPr>
        </p:nvSpPr>
        <p:spPr>
          <a:xfrm>
            <a:off x="2506134" y="848360"/>
            <a:ext cx="7704667" cy="926982"/>
          </a:xfrm>
        </p:spPr>
        <p:txBody>
          <a:bodyPr>
            <a:noAutofit/>
          </a:bodyPr>
          <a:lstStyle/>
          <a:p>
            <a:r>
              <a:rPr lang="it-IT" sz="4800" b="1" cap="small" dirty="0"/>
              <a:t>Simulazione ed Esperimenti</a:t>
            </a:r>
          </a:p>
        </p:txBody>
      </p:sp>
      <p:sp>
        <p:nvSpPr>
          <p:cNvPr id="3" name="Segnaposto numero diapositiva 2"/>
          <p:cNvSpPr>
            <a:spLocks noGrp="1"/>
          </p:cNvSpPr>
          <p:nvPr>
            <p:ph type="sldNum" sz="quarter" idx="12"/>
          </p:nvPr>
        </p:nvSpPr>
        <p:spPr/>
        <p:txBody>
          <a:bodyPr/>
          <a:lstStyle/>
          <a:p>
            <a:fld id="{6D22F896-40B5-4ADD-8801-0D06FADFA095}" type="slidenum">
              <a:rPr lang="en-US" sz="1400"/>
              <a:pPr/>
              <a:t>25</a:t>
            </a:fld>
            <a:endParaRPr lang="en-US" sz="1400" dirty="0"/>
          </a:p>
        </p:txBody>
      </p:sp>
      <mc:AlternateContent xmlns:mc="http://schemas.openxmlformats.org/markup-compatibility/2006">
        <mc:Choice xmlns:a14="http://schemas.microsoft.com/office/drawing/2010/main" Requires="a14">
          <p:sp>
            <p:nvSpPr>
              <p:cNvPr id="6" name="CasellaDiTesto 5"/>
              <p:cNvSpPr txBox="1"/>
              <p:nvPr/>
            </p:nvSpPr>
            <p:spPr>
              <a:xfrm>
                <a:off x="5509338" y="5496187"/>
                <a:ext cx="128913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sz="3200" i="1">
                          <a:latin typeface="Cambria Math" panose="02040503050406030204" pitchFamily="18" charset="0"/>
                        </a:rPr>
                        <m:t>𝛽</m:t>
                      </m:r>
                      <m:r>
                        <a:rPr lang="it-IT" sz="3200" i="1">
                          <a:latin typeface="Cambria Math" panose="02040503050406030204" pitchFamily="18" charset="0"/>
                        </a:rPr>
                        <m:t>=0</m:t>
                      </m:r>
                    </m:oMath>
                  </m:oMathPara>
                </a14:m>
                <a:endParaRPr lang="it-IT" sz="3200" dirty="0"/>
              </a:p>
            </p:txBody>
          </p:sp>
        </mc:Choice>
        <mc:Fallback>
          <p:sp>
            <p:nvSpPr>
              <p:cNvPr id="6" name="CasellaDiTesto 5"/>
              <p:cNvSpPr txBox="1">
                <a:spLocks noRot="1" noChangeAspect="1" noMove="1" noResize="1" noEditPoints="1" noAdjustHandles="1" noChangeArrowheads="1" noChangeShapeType="1" noTextEdit="1"/>
              </p:cNvSpPr>
              <p:nvPr/>
            </p:nvSpPr>
            <p:spPr>
              <a:xfrm>
                <a:off x="5509338" y="5496187"/>
                <a:ext cx="1289135" cy="584775"/>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2" name="CasellaDiTesto 11"/>
              <p:cNvSpPr txBox="1"/>
              <p:nvPr/>
            </p:nvSpPr>
            <p:spPr>
              <a:xfrm>
                <a:off x="5295147" y="5532680"/>
                <a:ext cx="1601721"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sz="3200" i="1">
                          <a:latin typeface="Cambria Math" panose="02040503050406030204" pitchFamily="18" charset="0"/>
                        </a:rPr>
                        <m:t>𝛽</m:t>
                      </m:r>
                      <m:r>
                        <a:rPr lang="it-IT" sz="3200" i="1">
                          <a:latin typeface="Cambria Math" panose="02040503050406030204" pitchFamily="18" charset="0"/>
                        </a:rPr>
                        <m:t>=0,5</m:t>
                      </m:r>
                    </m:oMath>
                  </m:oMathPara>
                </a14:m>
                <a:endParaRPr lang="it-IT" sz="3200" dirty="0"/>
              </a:p>
            </p:txBody>
          </p:sp>
        </mc:Choice>
        <mc:Fallback>
          <p:sp>
            <p:nvSpPr>
              <p:cNvPr id="12" name="CasellaDiTesto 11"/>
              <p:cNvSpPr txBox="1">
                <a:spLocks noRot="1" noChangeAspect="1" noMove="1" noResize="1" noEditPoints="1" noAdjustHandles="1" noChangeArrowheads="1" noChangeShapeType="1" noTextEdit="1"/>
              </p:cNvSpPr>
              <p:nvPr/>
            </p:nvSpPr>
            <p:spPr>
              <a:xfrm>
                <a:off x="5295147" y="5532680"/>
                <a:ext cx="1601721" cy="584775"/>
              </a:xfrm>
              <a:prstGeom prst="rect">
                <a:avLst/>
              </a:prstGeom>
              <a:blipFill>
                <a:blip r:embed="rId4"/>
                <a:stretch>
                  <a:fillRect/>
                </a:stretch>
              </a:blipFill>
            </p:spPr>
            <p:txBody>
              <a:bodyPr/>
              <a:lstStyle/>
              <a:p>
                <a:r>
                  <a:rPr lang="it-IT">
                    <a:noFill/>
                  </a:rPr>
                  <a:t> </a:t>
                </a:r>
              </a:p>
            </p:txBody>
          </p:sp>
        </mc:Fallback>
      </mc:AlternateContent>
      <p:pic>
        <p:nvPicPr>
          <p:cNvPr id="9" name="Immagine 8"/>
          <p:cNvPicPr>
            <a:picLocks noChangeAspect="1"/>
          </p:cNvPicPr>
          <p:nvPr/>
        </p:nvPicPr>
        <p:blipFill>
          <a:blip r:embed="rId5"/>
          <a:stretch>
            <a:fillRect/>
          </a:stretch>
        </p:blipFill>
        <p:spPr>
          <a:xfrm>
            <a:off x="2861841" y="1795998"/>
            <a:ext cx="6921127" cy="4833402"/>
          </a:xfrm>
          <a:prstGeom prst="rect">
            <a:avLst/>
          </a:prstGeom>
        </p:spPr>
      </p:pic>
      <mc:AlternateContent xmlns:mc="http://schemas.openxmlformats.org/markup-compatibility/2006">
        <mc:Choice xmlns:a14="http://schemas.microsoft.com/office/drawing/2010/main" Requires="a14">
          <p:sp>
            <p:nvSpPr>
              <p:cNvPr id="13" name="CasellaDiTesto 12"/>
              <p:cNvSpPr txBox="1"/>
              <p:nvPr/>
            </p:nvSpPr>
            <p:spPr>
              <a:xfrm>
                <a:off x="5181333" y="5496187"/>
                <a:ext cx="182934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sz="3200" i="1">
                          <a:latin typeface="Cambria Math" panose="02040503050406030204" pitchFamily="18" charset="0"/>
                        </a:rPr>
                        <m:t>𝛽</m:t>
                      </m:r>
                      <m:r>
                        <a:rPr lang="it-IT" sz="3200" i="1">
                          <a:latin typeface="Cambria Math" panose="02040503050406030204" pitchFamily="18" charset="0"/>
                        </a:rPr>
                        <m:t>=0,75</m:t>
                      </m:r>
                    </m:oMath>
                  </m:oMathPara>
                </a14:m>
                <a:endParaRPr lang="it-IT" sz="3200" dirty="0"/>
              </a:p>
            </p:txBody>
          </p:sp>
        </mc:Choice>
        <mc:Fallback>
          <p:sp>
            <p:nvSpPr>
              <p:cNvPr id="13" name="CasellaDiTesto 12"/>
              <p:cNvSpPr txBox="1">
                <a:spLocks noRot="1" noChangeAspect="1" noMove="1" noResize="1" noEditPoints="1" noAdjustHandles="1" noChangeArrowheads="1" noChangeShapeType="1" noTextEdit="1"/>
              </p:cNvSpPr>
              <p:nvPr/>
            </p:nvSpPr>
            <p:spPr>
              <a:xfrm>
                <a:off x="5181333" y="5496187"/>
                <a:ext cx="1829347" cy="584775"/>
              </a:xfrm>
              <a:prstGeom prst="rect">
                <a:avLst/>
              </a:prstGeom>
              <a:blipFill>
                <a:blip r:embed="rId6"/>
                <a:stretch>
                  <a:fillRect/>
                </a:stretch>
              </a:blipFill>
            </p:spPr>
            <p:txBody>
              <a:bodyPr/>
              <a:lstStyle/>
              <a:p>
                <a:r>
                  <a:rPr lang="it-IT">
                    <a:noFill/>
                  </a:rPr>
                  <a:t> </a:t>
                </a:r>
              </a:p>
            </p:txBody>
          </p:sp>
        </mc:Fallback>
      </mc:AlternateContent>
      <p:pic>
        <p:nvPicPr>
          <p:cNvPr id="14" name="Immagine 13"/>
          <p:cNvPicPr>
            <a:picLocks noChangeAspect="1"/>
          </p:cNvPicPr>
          <p:nvPr/>
        </p:nvPicPr>
        <p:blipFill>
          <a:blip r:embed="rId7"/>
          <a:stretch>
            <a:fillRect/>
          </a:stretch>
        </p:blipFill>
        <p:spPr>
          <a:xfrm>
            <a:off x="2861841" y="1652493"/>
            <a:ext cx="6908393" cy="4824507"/>
          </a:xfrm>
          <a:prstGeom prst="rect">
            <a:avLst/>
          </a:prstGeom>
        </p:spPr>
      </p:pic>
      <mc:AlternateContent xmlns:mc="http://schemas.openxmlformats.org/markup-compatibility/2006">
        <mc:Choice xmlns:a14="http://schemas.microsoft.com/office/drawing/2010/main" Requires="a14">
          <p:sp>
            <p:nvSpPr>
              <p:cNvPr id="15" name="CasellaDiTesto 14"/>
              <p:cNvSpPr txBox="1"/>
              <p:nvPr/>
            </p:nvSpPr>
            <p:spPr>
              <a:xfrm>
                <a:off x="5451438" y="5493146"/>
                <a:ext cx="128913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sz="3200" i="1">
                          <a:latin typeface="Cambria Math" panose="02040503050406030204" pitchFamily="18" charset="0"/>
                        </a:rPr>
                        <m:t>𝛽</m:t>
                      </m:r>
                      <m:r>
                        <a:rPr lang="it-IT" sz="3200" i="1">
                          <a:latin typeface="Cambria Math" panose="02040503050406030204" pitchFamily="18" charset="0"/>
                        </a:rPr>
                        <m:t>=1</m:t>
                      </m:r>
                    </m:oMath>
                  </m:oMathPara>
                </a14:m>
                <a:endParaRPr lang="it-IT" sz="3200" dirty="0"/>
              </a:p>
            </p:txBody>
          </p:sp>
        </mc:Choice>
        <mc:Fallback>
          <p:sp>
            <p:nvSpPr>
              <p:cNvPr id="15" name="CasellaDiTesto 14"/>
              <p:cNvSpPr txBox="1">
                <a:spLocks noRot="1" noChangeAspect="1" noMove="1" noResize="1" noEditPoints="1" noAdjustHandles="1" noChangeArrowheads="1" noChangeShapeType="1" noTextEdit="1"/>
              </p:cNvSpPr>
              <p:nvPr/>
            </p:nvSpPr>
            <p:spPr>
              <a:xfrm>
                <a:off x="5451438" y="5493146"/>
                <a:ext cx="1289134" cy="584775"/>
              </a:xfrm>
              <a:prstGeom prst="rect">
                <a:avLst/>
              </a:prstGeom>
              <a:blipFill>
                <a:blip r:embed="rId8"/>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65735149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5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25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25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250"/>
                                        <p:tgtEl>
                                          <p:spTgt spid="15"/>
                                        </p:tgtEl>
                                      </p:cBhvr>
                                    </p:animEffect>
                                  </p:childTnLst>
                                </p:cTn>
                              </p:par>
                              <p:par>
                                <p:cTn id="27" presetID="10" presetClass="exit" presetSubtype="0" fill="hold" nodeType="withEffect">
                                  <p:stCondLst>
                                    <p:cond delay="0"/>
                                  </p:stCondLst>
                                  <p:childTnLst>
                                    <p:animEffect transition="out" filter="fade">
                                      <p:cBhvr>
                                        <p:cTn id="28" dur="250"/>
                                        <p:tgtEl>
                                          <p:spTgt spid="9"/>
                                        </p:tgtEl>
                                      </p:cBhvr>
                                    </p:animEffect>
                                    <p:set>
                                      <p:cBhvr>
                                        <p:cTn id="29" dur="1" fill="hold">
                                          <p:stCondLst>
                                            <p:cond delay="249"/>
                                          </p:stCondLst>
                                        </p:cTn>
                                        <p:tgtEl>
                                          <p:spTgt spid="9"/>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250"/>
                                        <p:tgtEl>
                                          <p:spTgt spid="6"/>
                                        </p:tgtEl>
                                      </p:cBhvr>
                                    </p:animEffect>
                                    <p:set>
                                      <p:cBhvr>
                                        <p:cTn id="32" dur="1" fill="hold">
                                          <p:stCondLst>
                                            <p:cond delay="249"/>
                                          </p:stCondLst>
                                        </p:cTn>
                                        <p:tgtEl>
                                          <p:spTgt spid="6"/>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250"/>
                                        <p:tgtEl>
                                          <p:spTgt spid="12"/>
                                        </p:tgtEl>
                                      </p:cBhvr>
                                    </p:animEffect>
                                    <p:set>
                                      <p:cBhvr>
                                        <p:cTn id="35" dur="1" fill="hold">
                                          <p:stCondLst>
                                            <p:cond delay="249"/>
                                          </p:stCondLst>
                                        </p:cTn>
                                        <p:tgtEl>
                                          <p:spTgt spid="12"/>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250"/>
                                        <p:tgtEl>
                                          <p:spTgt spid="13"/>
                                        </p:tgtEl>
                                      </p:cBhvr>
                                    </p:animEffect>
                                    <p:set>
                                      <p:cBhvr>
                                        <p:cTn id="38" dur="1" fill="hold">
                                          <p:stCondLst>
                                            <p:cond delay="2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2" grpId="0"/>
      <p:bldP spid="12" grpId="1"/>
      <p:bldP spid="13" grpId="0"/>
      <p:bldP spid="13" grpId="1"/>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2">
            <a:duotone>
              <a:schemeClr val="bg2">
                <a:shade val="45000"/>
                <a:satMod val="135000"/>
              </a:schemeClr>
              <a:prstClr val="white"/>
            </a:duotone>
            <a:alphaModFix amt="21000"/>
          </a:blip>
          <a:srcRect t="17882" b="25868"/>
          <a:stretch/>
        </p:blipFill>
        <p:spPr>
          <a:xfrm>
            <a:off x="1524007" y="777054"/>
            <a:ext cx="9143985" cy="5143493"/>
          </a:xfrm>
          <a:prstGeom prst="rect">
            <a:avLst/>
          </a:prstGeom>
        </p:spPr>
      </p:pic>
      <p:sp>
        <p:nvSpPr>
          <p:cNvPr id="2" name="Titolo 1"/>
          <p:cNvSpPr>
            <a:spLocks noGrp="1"/>
          </p:cNvSpPr>
          <p:nvPr>
            <p:ph type="title"/>
          </p:nvPr>
        </p:nvSpPr>
        <p:spPr>
          <a:xfrm>
            <a:off x="2506134" y="1026955"/>
            <a:ext cx="7704667" cy="926982"/>
          </a:xfrm>
        </p:spPr>
        <p:txBody>
          <a:bodyPr>
            <a:noAutofit/>
          </a:bodyPr>
          <a:lstStyle/>
          <a:p>
            <a:r>
              <a:rPr lang="it-IT" sz="4800" b="1" cap="small" dirty="0"/>
              <a:t>Simulazione ed Esperimenti</a:t>
            </a:r>
          </a:p>
        </p:txBody>
      </p:sp>
      <mc:AlternateContent xmlns:mc="http://schemas.openxmlformats.org/markup-compatibility/2006">
        <mc:Choice xmlns:a14="http://schemas.microsoft.com/office/drawing/2010/main" Requires="a14">
          <p:graphicFrame>
            <p:nvGraphicFramePr>
              <p:cNvPr id="6" name="Segnaposto contenuto 5"/>
              <p:cNvGraphicFramePr>
                <a:graphicFrameLocks noGrp="1"/>
              </p:cNvGraphicFramePr>
              <p:nvPr>
                <p:ph idx="1"/>
                <p:extLst>
                  <p:ext uri="{D42A27DB-BD31-4B8C-83A1-F6EECF244321}">
                    <p14:modId xmlns:p14="http://schemas.microsoft.com/office/powerpoint/2010/main" val="823695688"/>
                  </p:ext>
                </p:extLst>
              </p:nvPr>
            </p:nvGraphicFramePr>
            <p:xfrm>
              <a:off x="2506134" y="1953936"/>
              <a:ext cx="7817915" cy="4370664"/>
            </p:xfrm>
            <a:graphic>
              <a:graphicData uri="http://schemas.openxmlformats.org/drawingml/2006/table">
                <a:tbl>
                  <a:tblPr firstRow="1" firstCol="1" bandRow="1">
                    <a:tableStyleId>{21E4AEA4-8DFA-4A89-87EB-49C32662AFE0}</a:tableStyleId>
                  </a:tblPr>
                  <a:tblGrid>
                    <a:gridCol w="1563583">
                      <a:extLst>
                        <a:ext uri="{9D8B030D-6E8A-4147-A177-3AD203B41FA5}">
                          <a16:colId xmlns:a16="http://schemas.microsoft.com/office/drawing/2014/main" val="98201538"/>
                        </a:ext>
                      </a:extLst>
                    </a:gridCol>
                    <a:gridCol w="1563583">
                      <a:extLst>
                        <a:ext uri="{9D8B030D-6E8A-4147-A177-3AD203B41FA5}">
                          <a16:colId xmlns:a16="http://schemas.microsoft.com/office/drawing/2014/main" val="3144210203"/>
                        </a:ext>
                      </a:extLst>
                    </a:gridCol>
                    <a:gridCol w="1563583">
                      <a:extLst>
                        <a:ext uri="{9D8B030D-6E8A-4147-A177-3AD203B41FA5}">
                          <a16:colId xmlns:a16="http://schemas.microsoft.com/office/drawing/2014/main" val="1253425237"/>
                        </a:ext>
                      </a:extLst>
                    </a:gridCol>
                    <a:gridCol w="1563583">
                      <a:extLst>
                        <a:ext uri="{9D8B030D-6E8A-4147-A177-3AD203B41FA5}">
                          <a16:colId xmlns:a16="http://schemas.microsoft.com/office/drawing/2014/main" val="1271791466"/>
                        </a:ext>
                      </a:extLst>
                    </a:gridCol>
                    <a:gridCol w="1563583">
                      <a:extLst>
                        <a:ext uri="{9D8B030D-6E8A-4147-A177-3AD203B41FA5}">
                          <a16:colId xmlns:a16="http://schemas.microsoft.com/office/drawing/2014/main" val="3163618993"/>
                        </a:ext>
                      </a:extLst>
                    </a:gridCol>
                  </a:tblGrid>
                  <a:tr h="784789">
                    <a:tc>
                      <a:txBody>
                        <a:bodyPr/>
                        <a:lstStyle/>
                        <a:p>
                          <a:r>
                            <a:rPr lang="it-IT" sz="2100" dirty="0" err="1"/>
                            <a:t>Relay</a:t>
                          </a:r>
                          <a:r>
                            <a:rPr lang="it-IT" sz="2100" dirty="0"/>
                            <a:t> </a:t>
                          </a:r>
                          <a:r>
                            <a:rPr lang="it-IT" sz="2100" dirty="0" err="1"/>
                            <a:t>Positioning</a:t>
                          </a:r>
                          <a:endParaRPr lang="it-IT" sz="2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1800" dirty="0"/>
                        </a:p>
                        <a:p>
                          <a:pPr/>
                          <a14:m>
                            <m:oMathPara xmlns:m="http://schemas.openxmlformats.org/officeDocument/2006/math">
                              <m:oMathParaPr>
                                <m:jc m:val="centerGroup"/>
                              </m:oMathParaPr>
                              <m:oMath xmlns:m="http://schemas.openxmlformats.org/officeDocument/2006/math">
                                <m:r>
                                  <a:rPr lang="it-IT" sz="1800" smtClean="0">
                                    <a:latin typeface="Cambria Math" panose="02040503050406030204" pitchFamily="18" charset="0"/>
                                  </a:rPr>
                                  <m:t>𝜷</m:t>
                                </m:r>
                                <m:r>
                                  <a:rPr lang="it-IT" sz="1800" smtClean="0">
                                    <a:latin typeface="Cambria Math" panose="02040503050406030204" pitchFamily="18" charset="0"/>
                                  </a:rPr>
                                  <m:t>=</m:t>
                                </m:r>
                                <m:r>
                                  <a:rPr lang="it-IT" sz="1800" smtClean="0">
                                    <a:latin typeface="Cambria Math" panose="02040503050406030204" pitchFamily="18" charset="0"/>
                                  </a:rPr>
                                  <m:t>𝟎</m:t>
                                </m:r>
                              </m:oMath>
                            </m:oMathPara>
                          </a14:m>
                          <a:endParaRPr lang="it-IT"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it-IT" sz="1800" dirty="0"/>
                        </a:p>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it-IT" sz="1800" smtClean="0">
                                    <a:latin typeface="Cambria Math" panose="02040503050406030204" pitchFamily="18" charset="0"/>
                                  </a:rPr>
                                  <m:t>𝜷</m:t>
                                </m:r>
                                <m:r>
                                  <a:rPr lang="it-IT" sz="1800" smtClean="0">
                                    <a:latin typeface="Cambria Math" panose="02040503050406030204" pitchFamily="18" charset="0"/>
                                  </a:rPr>
                                  <m:t>=</m:t>
                                </m:r>
                                <m:r>
                                  <a:rPr lang="it-IT" sz="1800" smtClean="0">
                                    <a:latin typeface="Cambria Math" panose="02040503050406030204" pitchFamily="18" charset="0"/>
                                  </a:rPr>
                                  <m:t>𝟎</m:t>
                                </m:r>
                                <m:r>
                                  <a:rPr lang="it-IT" sz="1800" smtClean="0">
                                    <a:latin typeface="Cambria Math" panose="02040503050406030204" pitchFamily="18" charset="0"/>
                                  </a:rPr>
                                  <m:t>,</m:t>
                                </m:r>
                                <m:r>
                                  <a:rPr lang="it-IT" sz="1800" smtClean="0">
                                    <a:latin typeface="Cambria Math" panose="02040503050406030204" pitchFamily="18" charset="0"/>
                                  </a:rPr>
                                  <m:t>𝟓</m:t>
                                </m:r>
                              </m:oMath>
                            </m:oMathPara>
                          </a14:m>
                          <a:endParaRPr lang="it-IT"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it-IT" sz="1800" dirty="0"/>
                        </a:p>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it-IT" sz="1800" smtClean="0">
                                    <a:latin typeface="Cambria Math" panose="02040503050406030204" pitchFamily="18" charset="0"/>
                                  </a:rPr>
                                  <m:t>𝜷</m:t>
                                </m:r>
                                <m:r>
                                  <a:rPr lang="it-IT" sz="1800" smtClean="0">
                                    <a:latin typeface="Cambria Math" panose="02040503050406030204" pitchFamily="18" charset="0"/>
                                  </a:rPr>
                                  <m:t>=</m:t>
                                </m:r>
                                <m:r>
                                  <a:rPr lang="it-IT" sz="1800" smtClean="0">
                                    <a:latin typeface="Cambria Math" panose="02040503050406030204" pitchFamily="18" charset="0"/>
                                  </a:rPr>
                                  <m:t>𝟎</m:t>
                                </m:r>
                                <m:r>
                                  <a:rPr lang="it-IT" sz="1800" smtClean="0">
                                    <a:latin typeface="Cambria Math" panose="02040503050406030204" pitchFamily="18" charset="0"/>
                                  </a:rPr>
                                  <m:t>,</m:t>
                                </m:r>
                                <m:r>
                                  <a:rPr lang="it-IT" sz="1800" smtClean="0">
                                    <a:latin typeface="Cambria Math" panose="02040503050406030204" pitchFamily="18" charset="0"/>
                                  </a:rPr>
                                  <m:t>𝟕𝟓</m:t>
                                </m:r>
                              </m:oMath>
                            </m:oMathPara>
                          </a14:m>
                          <a:endParaRPr lang="it-IT"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it-IT" sz="1800" dirty="0"/>
                        </a:p>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it-IT" sz="1800" smtClean="0">
                                    <a:latin typeface="Cambria Math" panose="02040503050406030204" pitchFamily="18" charset="0"/>
                                  </a:rPr>
                                  <m:t>𝜷</m:t>
                                </m:r>
                                <m:r>
                                  <a:rPr lang="it-IT" sz="1800" smtClean="0">
                                    <a:latin typeface="Cambria Math" panose="02040503050406030204" pitchFamily="18" charset="0"/>
                                  </a:rPr>
                                  <m:t>=</m:t>
                                </m:r>
                                <m:r>
                                  <a:rPr lang="it-IT" sz="1800" smtClean="0">
                                    <a:latin typeface="Cambria Math" panose="02040503050406030204" pitchFamily="18" charset="0"/>
                                  </a:rPr>
                                  <m:t>𝟏</m:t>
                                </m:r>
                              </m:oMath>
                            </m:oMathPara>
                          </a14:m>
                          <a:endParaRPr lang="it-IT"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2058741"/>
                      </a:ext>
                    </a:extLst>
                  </a:tr>
                  <a:tr h="717175">
                    <a:tc>
                      <a:txBody>
                        <a:bodyPr/>
                        <a:lstStyle/>
                        <a:p>
                          <a:r>
                            <a:rPr lang="it-IT" sz="1400" b="1" i="1" dirty="0"/>
                            <a:t># iterazioni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b="1" dirty="0">
                              <a:solidFill>
                                <a:srgbClr val="FF0000"/>
                              </a:solidFill>
                            </a:rPr>
                            <a:t>216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it-IT" sz="1600" dirty="0"/>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it-IT" sz="1600" dirty="0"/>
                            <a:t>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it-IT" sz="1600" b="1" dirty="0">
                              <a:solidFill>
                                <a:srgbClr val="0364BA"/>
                              </a:solidFill>
                            </a:rPr>
                            <a:t>70</a:t>
                          </a:r>
                        </a:p>
                        <a:p>
                          <a:r>
                            <a:rPr lang="it-IT" sz="1600" b="1" dirty="0">
                              <a:solidFill>
                                <a:schemeClr val="tx1"/>
                              </a:solidFill>
                            </a:rPr>
                            <a:t>(- 67,59%)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97437519"/>
                      </a:ext>
                    </a:extLst>
                  </a:tr>
                  <a:tr h="717175">
                    <a:tc>
                      <a:txBody>
                        <a:bodyPr/>
                        <a:lstStyle/>
                        <a:p>
                          <a:r>
                            <a:rPr lang="it-IT" sz="1400" b="1" i="1"/>
                            <a:t>Costo minimo</a:t>
                          </a:r>
                          <a:endParaRPr lang="it-IT" sz="14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b="1" dirty="0">
                              <a:solidFill>
                                <a:srgbClr val="0364BA"/>
                              </a:solidFill>
                            </a:rPr>
                            <a:t>2,5</a:t>
                          </a:r>
                        </a:p>
                        <a:p>
                          <a:r>
                            <a:rPr lang="it-IT" sz="1600" b="1" dirty="0">
                              <a:solidFill>
                                <a:schemeClr val="tx1"/>
                              </a:solidFill>
                            </a:rPr>
                            <a:t>(- 87,87%)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it-IT" sz="1600" dirty="0"/>
                            <a:t>16,771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it-IT" sz="1600" dirty="0"/>
                            <a:t>17,808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it-IT" sz="1600" b="1" dirty="0">
                              <a:solidFill>
                                <a:srgbClr val="FF0000"/>
                              </a:solidFill>
                            </a:rPr>
                            <a:t>20,616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4742902"/>
                      </a:ext>
                    </a:extLst>
                  </a:tr>
                  <a:tr h="717175">
                    <a:tc>
                      <a:txBody>
                        <a:bodyPr/>
                        <a:lstStyle/>
                        <a:p>
                          <a:r>
                            <a:rPr lang="it-IT" sz="1400" b="1" i="1" dirty="0"/>
                            <a:t>Costo massimo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b="1" dirty="0">
                              <a:solidFill>
                                <a:srgbClr val="0364BA"/>
                              </a:solidFill>
                            </a:rPr>
                            <a:t>42,426</a:t>
                          </a:r>
                        </a:p>
                        <a:p>
                          <a:r>
                            <a:rPr lang="it-IT" sz="1600" b="1" dirty="0">
                              <a:solidFill>
                                <a:schemeClr val="tx1"/>
                              </a:solidFill>
                            </a:rPr>
                            <a:t>(- 2,63%)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it-IT" sz="1600" dirty="0"/>
                            <a:t>43,000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it-IT" sz="1600" b="1" dirty="0">
                              <a:solidFill>
                                <a:srgbClr val="FF0000"/>
                              </a:solidFill>
                            </a:rPr>
                            <a:t>43,574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it-IT" sz="1600" dirty="0"/>
                            <a:t>43,000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012367"/>
                      </a:ext>
                    </a:extLst>
                  </a:tr>
                  <a:tr h="717175">
                    <a:tc>
                      <a:txBody>
                        <a:bodyPr/>
                        <a:lstStyle/>
                        <a:p>
                          <a:r>
                            <a:rPr lang="it-IT" sz="1400" b="1" i="1" dirty="0"/>
                            <a:t>Media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b="1" dirty="0">
                              <a:solidFill>
                                <a:srgbClr val="0364BA"/>
                              </a:solidFill>
                            </a:rPr>
                            <a:t>24,723</a:t>
                          </a:r>
                        </a:p>
                        <a:p>
                          <a:r>
                            <a:rPr lang="it-IT" sz="1600" b="1" dirty="0">
                              <a:solidFill>
                                <a:schemeClr val="tx1"/>
                              </a:solidFill>
                            </a:rPr>
                            <a:t>(- 21,86%)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it-IT" sz="1600" dirty="0"/>
                            <a:t>30,419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600" dirty="0"/>
                            <a:t>30,996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it-IT" sz="1600" b="1" dirty="0">
                              <a:solidFill>
                                <a:srgbClr val="FF3300"/>
                              </a:solidFill>
                            </a:rPr>
                            <a:t>31,638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318194"/>
                      </a:ext>
                    </a:extLst>
                  </a:tr>
                  <a:tr h="717175">
                    <a:tc>
                      <a:txBody>
                        <a:bodyPr/>
                        <a:lstStyle/>
                        <a:p>
                          <a:r>
                            <a:rPr lang="it-IT" sz="1400" b="1" i="1" dirty="0"/>
                            <a:t>Varianza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b="1" dirty="0">
                              <a:solidFill>
                                <a:srgbClr val="FF3300"/>
                              </a:solidFill>
                            </a:rPr>
                            <a:t>90,494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it-IT" sz="1600" b="1" dirty="0">
                              <a:solidFill>
                                <a:srgbClr val="0364BA"/>
                              </a:solidFill>
                            </a:rPr>
                            <a:t>30,884</a:t>
                          </a:r>
                        </a:p>
                        <a:p>
                          <a:r>
                            <a:rPr lang="it-IT" sz="1600" b="1" dirty="0">
                              <a:solidFill>
                                <a:schemeClr val="tx1"/>
                              </a:solidFill>
                            </a:rPr>
                            <a:t>(- 65,87%)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600" dirty="0"/>
                            <a:t>35,495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it-IT" sz="1600" dirty="0"/>
                            <a:t>32,168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6270961"/>
                      </a:ext>
                    </a:extLst>
                  </a:tr>
                </a:tbl>
              </a:graphicData>
            </a:graphic>
          </p:graphicFrame>
        </mc:Choice>
        <mc:Fallback>
          <p:graphicFrame>
            <p:nvGraphicFramePr>
              <p:cNvPr id="6" name="Segnaposto contenuto 5"/>
              <p:cNvGraphicFramePr>
                <a:graphicFrameLocks noGrp="1"/>
              </p:cNvGraphicFramePr>
              <p:nvPr>
                <p:ph idx="1"/>
                <p:extLst>
                  <p:ext uri="{D42A27DB-BD31-4B8C-83A1-F6EECF244321}">
                    <p14:modId xmlns:p14="http://schemas.microsoft.com/office/powerpoint/2010/main" val="823695688"/>
                  </p:ext>
                </p:extLst>
              </p:nvPr>
            </p:nvGraphicFramePr>
            <p:xfrm>
              <a:off x="2506134" y="1953936"/>
              <a:ext cx="7817915" cy="4370664"/>
            </p:xfrm>
            <a:graphic>
              <a:graphicData uri="http://schemas.openxmlformats.org/drawingml/2006/table">
                <a:tbl>
                  <a:tblPr firstRow="1" firstCol="1" bandRow="1">
                    <a:tableStyleId>{21E4AEA4-8DFA-4A89-87EB-49C32662AFE0}</a:tableStyleId>
                  </a:tblPr>
                  <a:tblGrid>
                    <a:gridCol w="1563583">
                      <a:extLst>
                        <a:ext uri="{9D8B030D-6E8A-4147-A177-3AD203B41FA5}">
                          <a16:colId xmlns:a16="http://schemas.microsoft.com/office/drawing/2014/main" val="98201538"/>
                        </a:ext>
                      </a:extLst>
                    </a:gridCol>
                    <a:gridCol w="1563583">
                      <a:extLst>
                        <a:ext uri="{9D8B030D-6E8A-4147-A177-3AD203B41FA5}">
                          <a16:colId xmlns:a16="http://schemas.microsoft.com/office/drawing/2014/main" val="3144210203"/>
                        </a:ext>
                      </a:extLst>
                    </a:gridCol>
                    <a:gridCol w="1563583">
                      <a:extLst>
                        <a:ext uri="{9D8B030D-6E8A-4147-A177-3AD203B41FA5}">
                          <a16:colId xmlns:a16="http://schemas.microsoft.com/office/drawing/2014/main" val="1253425237"/>
                        </a:ext>
                      </a:extLst>
                    </a:gridCol>
                    <a:gridCol w="1563583">
                      <a:extLst>
                        <a:ext uri="{9D8B030D-6E8A-4147-A177-3AD203B41FA5}">
                          <a16:colId xmlns:a16="http://schemas.microsoft.com/office/drawing/2014/main" val="1271791466"/>
                        </a:ext>
                      </a:extLst>
                    </a:gridCol>
                    <a:gridCol w="1563583">
                      <a:extLst>
                        <a:ext uri="{9D8B030D-6E8A-4147-A177-3AD203B41FA5}">
                          <a16:colId xmlns:a16="http://schemas.microsoft.com/office/drawing/2014/main" val="3163618993"/>
                        </a:ext>
                      </a:extLst>
                    </a:gridCol>
                  </a:tblGrid>
                  <a:tr h="784789">
                    <a:tc>
                      <a:txBody>
                        <a:bodyPr/>
                        <a:lstStyle/>
                        <a:p>
                          <a:r>
                            <a:rPr lang="it-IT" sz="2100" dirty="0" err="1"/>
                            <a:t>Relay</a:t>
                          </a:r>
                          <a:r>
                            <a:rPr lang="it-IT" sz="2100" dirty="0"/>
                            <a:t> </a:t>
                          </a:r>
                          <a:r>
                            <a:rPr lang="it-IT" sz="2100" dirty="0" err="1"/>
                            <a:t>Positioning</a:t>
                          </a:r>
                          <a:endParaRPr lang="it-IT" sz="2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781" t="-5426" r="-301563" b="-458140"/>
                          </a:stretch>
                        </a:blipFill>
                      </a:tcPr>
                    </a:tc>
                    <a:tc>
                      <a:txBody>
                        <a:bodyPr/>
                        <a:lstStyle/>
                        <a:p>
                          <a:endParaRPr lang="it-I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5426" r="-200389" b="-458140"/>
                          </a:stretch>
                        </a:blipFill>
                      </a:tcPr>
                    </a:tc>
                    <a:tc>
                      <a:txBody>
                        <a:bodyPr/>
                        <a:lstStyle/>
                        <a:p>
                          <a:endParaRPr lang="it-I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1172" t="-5426" r="-101172" b="-458140"/>
                          </a:stretch>
                        </a:blipFill>
                      </a:tcPr>
                    </a:tc>
                    <a:tc>
                      <a:txBody>
                        <a:bodyPr/>
                        <a:lstStyle/>
                        <a:p>
                          <a:endParaRPr lang="it-I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99611" t="-5426" r="-778" b="-458140"/>
                          </a:stretch>
                        </a:blipFill>
                      </a:tcPr>
                    </a:tc>
                    <a:extLst>
                      <a:ext uri="{0D108BD9-81ED-4DB2-BD59-A6C34878D82A}">
                        <a16:rowId xmlns:a16="http://schemas.microsoft.com/office/drawing/2014/main" val="2092058741"/>
                      </a:ext>
                    </a:extLst>
                  </a:tr>
                  <a:tr h="717175">
                    <a:tc>
                      <a:txBody>
                        <a:bodyPr/>
                        <a:lstStyle/>
                        <a:p>
                          <a:r>
                            <a:rPr lang="it-IT" sz="1400" b="1" i="1" dirty="0"/>
                            <a:t># iterazioni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b="1" dirty="0">
                              <a:solidFill>
                                <a:srgbClr val="FF0000"/>
                              </a:solidFill>
                            </a:rPr>
                            <a:t>216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it-IT" sz="1600" dirty="0"/>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it-IT" sz="1600" dirty="0"/>
                            <a:t>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it-IT" sz="1600" b="1" dirty="0">
                              <a:solidFill>
                                <a:srgbClr val="0364BA"/>
                              </a:solidFill>
                            </a:rPr>
                            <a:t>70</a:t>
                          </a:r>
                        </a:p>
                        <a:p>
                          <a:r>
                            <a:rPr lang="it-IT" sz="1600" b="1" dirty="0">
                              <a:solidFill>
                                <a:schemeClr val="tx1"/>
                              </a:solidFill>
                            </a:rPr>
                            <a:t>(- 67,59%)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97437519"/>
                      </a:ext>
                    </a:extLst>
                  </a:tr>
                  <a:tr h="717175">
                    <a:tc>
                      <a:txBody>
                        <a:bodyPr/>
                        <a:lstStyle/>
                        <a:p>
                          <a:r>
                            <a:rPr lang="it-IT" sz="1400" b="1" i="1"/>
                            <a:t>Costo minimo</a:t>
                          </a:r>
                          <a:endParaRPr lang="it-IT" sz="14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b="1" dirty="0">
                              <a:solidFill>
                                <a:srgbClr val="0364BA"/>
                              </a:solidFill>
                            </a:rPr>
                            <a:t>2,5</a:t>
                          </a:r>
                        </a:p>
                        <a:p>
                          <a:r>
                            <a:rPr lang="it-IT" sz="1600" b="1" dirty="0">
                              <a:solidFill>
                                <a:schemeClr val="tx1"/>
                              </a:solidFill>
                            </a:rPr>
                            <a:t>(- 87,87%)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it-IT" sz="1600" dirty="0"/>
                            <a:t>16,771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it-IT" sz="1600" dirty="0"/>
                            <a:t>17,808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it-IT" sz="1600" b="1" dirty="0">
                              <a:solidFill>
                                <a:srgbClr val="FF0000"/>
                              </a:solidFill>
                            </a:rPr>
                            <a:t>20,616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4742902"/>
                      </a:ext>
                    </a:extLst>
                  </a:tr>
                  <a:tr h="717175">
                    <a:tc>
                      <a:txBody>
                        <a:bodyPr/>
                        <a:lstStyle/>
                        <a:p>
                          <a:r>
                            <a:rPr lang="it-IT" sz="1400" b="1" i="1" dirty="0"/>
                            <a:t>Costo massimo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b="1" dirty="0">
                              <a:solidFill>
                                <a:srgbClr val="0364BA"/>
                              </a:solidFill>
                            </a:rPr>
                            <a:t>42,426</a:t>
                          </a:r>
                        </a:p>
                        <a:p>
                          <a:r>
                            <a:rPr lang="it-IT" sz="1600" b="1" dirty="0">
                              <a:solidFill>
                                <a:schemeClr val="tx1"/>
                              </a:solidFill>
                            </a:rPr>
                            <a:t>(- 2,63%)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it-IT" sz="1600" dirty="0"/>
                            <a:t>43,000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it-IT" sz="1600" b="1" dirty="0">
                              <a:solidFill>
                                <a:srgbClr val="FF0000"/>
                              </a:solidFill>
                            </a:rPr>
                            <a:t>43,574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it-IT" sz="1600" dirty="0"/>
                            <a:t>43,000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012367"/>
                      </a:ext>
                    </a:extLst>
                  </a:tr>
                  <a:tr h="717175">
                    <a:tc>
                      <a:txBody>
                        <a:bodyPr/>
                        <a:lstStyle/>
                        <a:p>
                          <a:r>
                            <a:rPr lang="it-IT" sz="1400" b="1" i="1" dirty="0"/>
                            <a:t>Media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b="1" dirty="0">
                              <a:solidFill>
                                <a:srgbClr val="0364BA"/>
                              </a:solidFill>
                            </a:rPr>
                            <a:t>24,723</a:t>
                          </a:r>
                        </a:p>
                        <a:p>
                          <a:r>
                            <a:rPr lang="it-IT" sz="1600" b="1" dirty="0">
                              <a:solidFill>
                                <a:schemeClr val="tx1"/>
                              </a:solidFill>
                            </a:rPr>
                            <a:t>(- 21,86%)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it-IT" sz="1600" dirty="0"/>
                            <a:t>30,419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600" dirty="0"/>
                            <a:t>30,996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it-IT" sz="1600" b="1" dirty="0">
                              <a:solidFill>
                                <a:srgbClr val="FF3300"/>
                              </a:solidFill>
                            </a:rPr>
                            <a:t>31,638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318194"/>
                      </a:ext>
                    </a:extLst>
                  </a:tr>
                  <a:tr h="717175">
                    <a:tc>
                      <a:txBody>
                        <a:bodyPr/>
                        <a:lstStyle/>
                        <a:p>
                          <a:r>
                            <a:rPr lang="it-IT" sz="1400" b="1" i="1" dirty="0"/>
                            <a:t>Varianza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b="1" dirty="0">
                              <a:solidFill>
                                <a:srgbClr val="FF3300"/>
                              </a:solidFill>
                            </a:rPr>
                            <a:t>90,494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it-IT" sz="1600" b="1" dirty="0">
                              <a:solidFill>
                                <a:srgbClr val="0364BA"/>
                              </a:solidFill>
                            </a:rPr>
                            <a:t>30,884</a:t>
                          </a:r>
                        </a:p>
                        <a:p>
                          <a:r>
                            <a:rPr lang="it-IT" sz="1600" b="1" dirty="0">
                              <a:solidFill>
                                <a:schemeClr val="tx1"/>
                              </a:solidFill>
                            </a:rPr>
                            <a:t>(- 65,87%)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600" dirty="0"/>
                            <a:t>35,495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it-IT" sz="1600" dirty="0"/>
                            <a:t>32,168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6270961"/>
                      </a:ext>
                    </a:extLst>
                  </a:tr>
                </a:tbl>
              </a:graphicData>
            </a:graphic>
          </p:graphicFrame>
        </mc:Fallback>
      </mc:AlternateContent>
      <p:sp>
        <p:nvSpPr>
          <p:cNvPr id="3" name="Segnaposto numero diapositiva 2"/>
          <p:cNvSpPr>
            <a:spLocks noGrp="1"/>
          </p:cNvSpPr>
          <p:nvPr>
            <p:ph type="sldNum" sz="quarter" idx="12"/>
          </p:nvPr>
        </p:nvSpPr>
        <p:spPr/>
        <p:txBody>
          <a:bodyPr/>
          <a:lstStyle/>
          <a:p>
            <a:fld id="{6D22F896-40B5-4ADD-8801-0D06FADFA095}" type="slidenum">
              <a:rPr lang="en-US" sz="1400"/>
              <a:pPr/>
              <a:t>26</a:t>
            </a:fld>
            <a:endParaRPr lang="en-US" sz="1400" dirty="0"/>
          </a:p>
        </p:txBody>
      </p:sp>
    </p:spTree>
    <p:extLst>
      <p:ext uri="{BB962C8B-B14F-4D97-AF65-F5344CB8AC3E}">
        <p14:creationId xmlns:p14="http://schemas.microsoft.com/office/powerpoint/2010/main" val="425854986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2">
            <a:duotone>
              <a:schemeClr val="bg2">
                <a:shade val="45000"/>
                <a:satMod val="135000"/>
              </a:schemeClr>
              <a:prstClr val="white"/>
            </a:duotone>
            <a:alphaModFix amt="21000"/>
          </a:blip>
          <a:srcRect t="17882" b="25868"/>
          <a:stretch/>
        </p:blipFill>
        <p:spPr>
          <a:xfrm>
            <a:off x="1524007" y="857253"/>
            <a:ext cx="9143985" cy="5143493"/>
          </a:xfrm>
          <a:prstGeom prst="rect">
            <a:avLst/>
          </a:prstGeom>
        </p:spPr>
      </p:pic>
      <p:sp>
        <p:nvSpPr>
          <p:cNvPr id="2" name="Titolo 1"/>
          <p:cNvSpPr>
            <a:spLocks noGrp="1"/>
          </p:cNvSpPr>
          <p:nvPr>
            <p:ph type="title"/>
          </p:nvPr>
        </p:nvSpPr>
        <p:spPr>
          <a:xfrm>
            <a:off x="2506134" y="926561"/>
            <a:ext cx="7704667" cy="926982"/>
          </a:xfrm>
        </p:spPr>
        <p:txBody>
          <a:bodyPr>
            <a:noAutofit/>
          </a:bodyPr>
          <a:lstStyle/>
          <a:p>
            <a:r>
              <a:rPr lang="it-IT" sz="4800" b="1" cap="small" dirty="0"/>
              <a:t>Simulazione ed Esperimenti</a:t>
            </a:r>
          </a:p>
        </p:txBody>
      </p:sp>
      <mc:AlternateContent xmlns:mc="http://schemas.openxmlformats.org/markup-compatibility/2006">
        <mc:Choice xmlns:a14="http://schemas.microsoft.com/office/drawing/2010/main" Requires="a14">
          <p:graphicFrame>
            <p:nvGraphicFramePr>
              <p:cNvPr id="6" name="Segnaposto contenuto 5"/>
              <p:cNvGraphicFramePr>
                <a:graphicFrameLocks noGrp="1"/>
              </p:cNvGraphicFramePr>
              <p:nvPr>
                <p:ph idx="1"/>
                <p:extLst>
                  <p:ext uri="{D42A27DB-BD31-4B8C-83A1-F6EECF244321}">
                    <p14:modId xmlns:p14="http://schemas.microsoft.com/office/powerpoint/2010/main" val="3042410700"/>
                  </p:ext>
                </p:extLst>
              </p:nvPr>
            </p:nvGraphicFramePr>
            <p:xfrm>
              <a:off x="2506134" y="1853545"/>
              <a:ext cx="7817915" cy="4471055"/>
            </p:xfrm>
            <a:graphic>
              <a:graphicData uri="http://schemas.openxmlformats.org/drawingml/2006/table">
                <a:tbl>
                  <a:tblPr firstRow="1" firstCol="1" bandRow="1">
                    <a:tableStyleId>{F5AB1C69-6EDB-4FF4-983F-18BD219EF322}</a:tableStyleId>
                  </a:tblPr>
                  <a:tblGrid>
                    <a:gridCol w="1563583">
                      <a:extLst>
                        <a:ext uri="{9D8B030D-6E8A-4147-A177-3AD203B41FA5}">
                          <a16:colId xmlns:a16="http://schemas.microsoft.com/office/drawing/2014/main" val="98201538"/>
                        </a:ext>
                      </a:extLst>
                    </a:gridCol>
                    <a:gridCol w="1563583">
                      <a:extLst>
                        <a:ext uri="{9D8B030D-6E8A-4147-A177-3AD203B41FA5}">
                          <a16:colId xmlns:a16="http://schemas.microsoft.com/office/drawing/2014/main" val="3144210203"/>
                        </a:ext>
                      </a:extLst>
                    </a:gridCol>
                    <a:gridCol w="1563583">
                      <a:extLst>
                        <a:ext uri="{9D8B030D-6E8A-4147-A177-3AD203B41FA5}">
                          <a16:colId xmlns:a16="http://schemas.microsoft.com/office/drawing/2014/main" val="1253425237"/>
                        </a:ext>
                      </a:extLst>
                    </a:gridCol>
                    <a:gridCol w="1563583">
                      <a:extLst>
                        <a:ext uri="{9D8B030D-6E8A-4147-A177-3AD203B41FA5}">
                          <a16:colId xmlns:a16="http://schemas.microsoft.com/office/drawing/2014/main" val="1271791466"/>
                        </a:ext>
                      </a:extLst>
                    </a:gridCol>
                    <a:gridCol w="1563583">
                      <a:extLst>
                        <a:ext uri="{9D8B030D-6E8A-4147-A177-3AD203B41FA5}">
                          <a16:colId xmlns:a16="http://schemas.microsoft.com/office/drawing/2014/main" val="3163618993"/>
                        </a:ext>
                      </a:extLst>
                    </a:gridCol>
                  </a:tblGrid>
                  <a:tr h="993116">
                    <a:tc>
                      <a:txBody>
                        <a:bodyPr/>
                        <a:lstStyle/>
                        <a:p>
                          <a:r>
                            <a:rPr lang="it-IT" sz="2100" dirty="0"/>
                            <a:t>Tempi di computa-zione</a:t>
                          </a:r>
                          <a:endParaRPr lang="it-IT" sz="2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1800" dirty="0"/>
                        </a:p>
                        <a:p>
                          <a:pPr/>
                          <a14:m>
                            <m:oMathPara xmlns:m="http://schemas.openxmlformats.org/officeDocument/2006/math">
                              <m:oMathParaPr>
                                <m:jc m:val="centerGroup"/>
                              </m:oMathParaPr>
                              <m:oMath xmlns:m="http://schemas.openxmlformats.org/officeDocument/2006/math">
                                <m:r>
                                  <a:rPr lang="it-IT" sz="1800" smtClean="0">
                                    <a:latin typeface="Cambria Math" panose="02040503050406030204" pitchFamily="18" charset="0"/>
                                  </a:rPr>
                                  <m:t>𝜷</m:t>
                                </m:r>
                                <m:r>
                                  <a:rPr lang="it-IT" sz="1800" smtClean="0">
                                    <a:latin typeface="Cambria Math" panose="02040503050406030204" pitchFamily="18" charset="0"/>
                                  </a:rPr>
                                  <m:t>=</m:t>
                                </m:r>
                                <m:r>
                                  <a:rPr lang="it-IT" sz="1800" smtClean="0">
                                    <a:latin typeface="Cambria Math" panose="02040503050406030204" pitchFamily="18" charset="0"/>
                                  </a:rPr>
                                  <m:t>𝟎</m:t>
                                </m:r>
                              </m:oMath>
                            </m:oMathPara>
                          </a14:m>
                          <a:endParaRPr lang="it-IT"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it-IT" sz="1800" dirty="0"/>
                        </a:p>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it-IT" sz="1800" smtClean="0">
                                    <a:latin typeface="Cambria Math" panose="02040503050406030204" pitchFamily="18" charset="0"/>
                                  </a:rPr>
                                  <m:t>𝜷</m:t>
                                </m:r>
                                <m:r>
                                  <a:rPr lang="it-IT" sz="1800" smtClean="0">
                                    <a:latin typeface="Cambria Math" panose="02040503050406030204" pitchFamily="18" charset="0"/>
                                  </a:rPr>
                                  <m:t>=</m:t>
                                </m:r>
                                <m:r>
                                  <a:rPr lang="it-IT" sz="1800" smtClean="0">
                                    <a:latin typeface="Cambria Math" panose="02040503050406030204" pitchFamily="18" charset="0"/>
                                  </a:rPr>
                                  <m:t>𝟎</m:t>
                                </m:r>
                                <m:r>
                                  <a:rPr lang="it-IT" sz="1800" smtClean="0">
                                    <a:latin typeface="Cambria Math" panose="02040503050406030204" pitchFamily="18" charset="0"/>
                                  </a:rPr>
                                  <m:t>,</m:t>
                                </m:r>
                                <m:r>
                                  <a:rPr lang="it-IT" sz="1800" smtClean="0">
                                    <a:latin typeface="Cambria Math" panose="02040503050406030204" pitchFamily="18" charset="0"/>
                                  </a:rPr>
                                  <m:t>𝟓</m:t>
                                </m:r>
                              </m:oMath>
                            </m:oMathPara>
                          </a14:m>
                          <a:endParaRPr lang="it-IT"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it-IT" sz="1800" dirty="0"/>
                        </a:p>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it-IT" sz="1800" smtClean="0">
                                    <a:latin typeface="Cambria Math" panose="02040503050406030204" pitchFamily="18" charset="0"/>
                                  </a:rPr>
                                  <m:t>𝜷</m:t>
                                </m:r>
                                <m:r>
                                  <a:rPr lang="it-IT" sz="1800" smtClean="0">
                                    <a:latin typeface="Cambria Math" panose="02040503050406030204" pitchFamily="18" charset="0"/>
                                  </a:rPr>
                                  <m:t>=</m:t>
                                </m:r>
                                <m:r>
                                  <a:rPr lang="it-IT" sz="1800" smtClean="0">
                                    <a:latin typeface="Cambria Math" panose="02040503050406030204" pitchFamily="18" charset="0"/>
                                  </a:rPr>
                                  <m:t>𝟎</m:t>
                                </m:r>
                                <m:r>
                                  <a:rPr lang="it-IT" sz="1800" smtClean="0">
                                    <a:latin typeface="Cambria Math" panose="02040503050406030204" pitchFamily="18" charset="0"/>
                                  </a:rPr>
                                  <m:t>,</m:t>
                                </m:r>
                                <m:r>
                                  <a:rPr lang="it-IT" sz="1800" smtClean="0">
                                    <a:latin typeface="Cambria Math" panose="02040503050406030204" pitchFamily="18" charset="0"/>
                                  </a:rPr>
                                  <m:t>𝟕𝟓</m:t>
                                </m:r>
                              </m:oMath>
                            </m:oMathPara>
                          </a14:m>
                          <a:endParaRPr lang="it-IT" sz="1800" dirty="0"/>
                        </a:p>
                        <a:p>
                          <a:endParaRPr lang="it-IT"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it-IT" sz="1800" dirty="0"/>
                        </a:p>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it-IT" sz="1800" smtClean="0">
                                    <a:latin typeface="Cambria Math" panose="02040503050406030204" pitchFamily="18" charset="0"/>
                                  </a:rPr>
                                  <m:t>𝜷</m:t>
                                </m:r>
                                <m:r>
                                  <a:rPr lang="it-IT" sz="1800" smtClean="0">
                                    <a:latin typeface="Cambria Math" panose="02040503050406030204" pitchFamily="18" charset="0"/>
                                  </a:rPr>
                                  <m:t>=</m:t>
                                </m:r>
                                <m:r>
                                  <a:rPr lang="it-IT" sz="1800" smtClean="0">
                                    <a:latin typeface="Cambria Math" panose="02040503050406030204" pitchFamily="18" charset="0"/>
                                  </a:rPr>
                                  <m:t>𝟏</m:t>
                                </m:r>
                              </m:oMath>
                            </m:oMathPara>
                          </a14:m>
                          <a:endParaRPr lang="it-IT" sz="1800" dirty="0"/>
                        </a:p>
                        <a:p>
                          <a:endParaRPr lang="it-IT"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2058741"/>
                      </a:ext>
                    </a:extLst>
                  </a:tr>
                  <a:tr h="683899">
                    <a:tc>
                      <a:txBody>
                        <a:bodyPr/>
                        <a:lstStyle/>
                        <a:p>
                          <a:r>
                            <a:rPr lang="it-IT" sz="1400" i="1" dirty="0"/>
                            <a:t>Tempo totale (#iterazioni)</a:t>
                          </a:r>
                          <a:endParaRPr lang="it-IT" sz="14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dirty="0"/>
                            <a:t>51,222 sec</a:t>
                          </a:r>
                        </a:p>
                        <a:p>
                          <a:r>
                            <a:rPr lang="it-IT" sz="1600" dirty="0"/>
                            <a:t>(</a:t>
                          </a:r>
                          <a:r>
                            <a:rPr lang="it-IT" sz="1600" b="1" dirty="0"/>
                            <a:t>216</a:t>
                          </a:r>
                          <a:r>
                            <a:rPr lang="it-IT"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it-IT" sz="1600" dirty="0"/>
                            <a:t>41,809 sec</a:t>
                          </a:r>
                        </a:p>
                        <a:p>
                          <a:r>
                            <a:rPr lang="it-IT" sz="1600" dirty="0"/>
                            <a:t>(</a:t>
                          </a:r>
                          <a:r>
                            <a:rPr lang="it-IT" sz="1600" b="1" dirty="0"/>
                            <a:t>160</a:t>
                          </a:r>
                          <a:r>
                            <a:rPr lang="it-IT"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it-IT" sz="1600" dirty="0"/>
                            <a:t>35,048 sec</a:t>
                          </a:r>
                        </a:p>
                        <a:p>
                          <a:r>
                            <a:rPr lang="it-IT" sz="1600" dirty="0"/>
                            <a:t>(</a:t>
                          </a:r>
                          <a:r>
                            <a:rPr lang="it-IT" sz="1600" b="1" dirty="0"/>
                            <a:t>123</a:t>
                          </a:r>
                          <a:r>
                            <a:rPr lang="it-IT"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it-IT" sz="1600" dirty="0"/>
                            <a:t>19,412 sec </a:t>
                          </a:r>
                        </a:p>
                        <a:p>
                          <a:r>
                            <a:rPr lang="it-IT" sz="1600" dirty="0"/>
                            <a:t>(</a:t>
                          </a:r>
                          <a:r>
                            <a:rPr lang="it-IT" sz="1600" b="1" dirty="0"/>
                            <a:t>70</a:t>
                          </a:r>
                          <a:r>
                            <a:rPr lang="it-IT"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97437519"/>
                      </a:ext>
                    </a:extLst>
                  </a:tr>
                  <a:tr h="683899">
                    <a:tc>
                      <a:txBody>
                        <a:bodyPr/>
                        <a:lstStyle/>
                        <a:p>
                          <a:r>
                            <a:rPr lang="it-IT" sz="1400" i="1" dirty="0"/>
                            <a:t>Tempo minimo per iterazione</a:t>
                          </a:r>
                          <a:endParaRPr lang="it-IT" sz="14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dirty="0"/>
                            <a:t>0,1942 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it-IT" sz="1600" dirty="0"/>
                            <a:t>0,2138 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it-IT" sz="1600" dirty="0"/>
                            <a:t>0,2153 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it-IT" sz="1600" dirty="0"/>
                            <a:t>0,2046 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4742902"/>
                      </a:ext>
                    </a:extLst>
                  </a:tr>
                  <a:tr h="683899">
                    <a:tc>
                      <a:txBody>
                        <a:bodyPr/>
                        <a:lstStyle/>
                        <a:p>
                          <a:r>
                            <a:rPr lang="it-IT" sz="1400" i="1" dirty="0"/>
                            <a:t>Tempo massimo per iterazione</a:t>
                          </a:r>
                          <a:endParaRPr lang="it-IT" sz="14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dirty="0"/>
                            <a:t>0,4880 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it-IT" sz="1600" dirty="0"/>
                            <a:t>0,7546 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it-IT" sz="1600" dirty="0"/>
                            <a:t>0,6105 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it-IT" sz="1600" dirty="0"/>
                            <a:t>0,7812 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012367"/>
                      </a:ext>
                    </a:extLst>
                  </a:tr>
                  <a:tr h="683899">
                    <a:tc>
                      <a:txBody>
                        <a:bodyPr/>
                        <a:lstStyle/>
                        <a:p>
                          <a:r>
                            <a:rPr lang="it-IT" sz="1400" i="1" dirty="0"/>
                            <a:t>Media</a:t>
                          </a:r>
                          <a:endParaRPr lang="it-IT" sz="14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dirty="0"/>
                            <a:t>0,2371 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it-IT" sz="1600" dirty="0"/>
                            <a:t>0,2613 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600" dirty="0"/>
                            <a:t>0,2849 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it-IT" sz="1600" dirty="0"/>
                            <a:t>0,2973 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318194"/>
                      </a:ext>
                    </a:extLst>
                  </a:tr>
                  <a:tr h="683899">
                    <a:tc>
                      <a:txBody>
                        <a:bodyPr/>
                        <a:lstStyle/>
                        <a:p>
                          <a:r>
                            <a:rPr lang="it-IT" sz="1400" i="1" dirty="0"/>
                            <a:t>Varianza</a:t>
                          </a:r>
                          <a:endParaRPr lang="it-IT" sz="14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dirty="0"/>
                            <a:t>0,00070 sec</a:t>
                          </a:r>
                          <a:r>
                            <a:rPr lang="it-IT" sz="1600" baseline="30000" dirty="0"/>
                            <a:t>2</a:t>
                          </a:r>
                          <a:endParaRPr lang="it-IT"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it-IT" sz="1600" dirty="0"/>
                            <a:t>0,00431 sec</a:t>
                          </a:r>
                          <a:r>
                            <a:rPr lang="it-IT" sz="1600" baseline="30000" dirty="0"/>
                            <a:t>2</a:t>
                          </a:r>
                          <a:r>
                            <a:rPr lang="it-IT"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600" dirty="0"/>
                            <a:t>0,00473 sec</a:t>
                          </a:r>
                          <a:r>
                            <a:rPr lang="it-IT" sz="1600" baseline="30000" dirty="0"/>
                            <a:t>2</a:t>
                          </a:r>
                          <a:endParaRPr lang="it-IT"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it-IT" sz="1600" dirty="0"/>
                            <a:t>0,01446 sec</a:t>
                          </a:r>
                          <a:r>
                            <a:rPr lang="it-IT" sz="1600" baseline="30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6270961"/>
                      </a:ext>
                    </a:extLst>
                  </a:tr>
                </a:tbl>
              </a:graphicData>
            </a:graphic>
          </p:graphicFrame>
        </mc:Choice>
        <mc:Fallback>
          <p:graphicFrame>
            <p:nvGraphicFramePr>
              <p:cNvPr id="6" name="Segnaposto contenuto 5"/>
              <p:cNvGraphicFramePr>
                <a:graphicFrameLocks noGrp="1"/>
              </p:cNvGraphicFramePr>
              <p:nvPr>
                <p:ph idx="1"/>
                <p:extLst>
                  <p:ext uri="{D42A27DB-BD31-4B8C-83A1-F6EECF244321}">
                    <p14:modId xmlns:p14="http://schemas.microsoft.com/office/powerpoint/2010/main" val="3042410700"/>
                  </p:ext>
                </p:extLst>
              </p:nvPr>
            </p:nvGraphicFramePr>
            <p:xfrm>
              <a:off x="2506134" y="1853545"/>
              <a:ext cx="7817915" cy="4471055"/>
            </p:xfrm>
            <a:graphic>
              <a:graphicData uri="http://schemas.openxmlformats.org/drawingml/2006/table">
                <a:tbl>
                  <a:tblPr firstRow="1" firstCol="1" bandRow="1">
                    <a:tableStyleId>{F5AB1C69-6EDB-4FF4-983F-18BD219EF322}</a:tableStyleId>
                  </a:tblPr>
                  <a:tblGrid>
                    <a:gridCol w="1563583">
                      <a:extLst>
                        <a:ext uri="{9D8B030D-6E8A-4147-A177-3AD203B41FA5}">
                          <a16:colId xmlns:a16="http://schemas.microsoft.com/office/drawing/2014/main" val="98201538"/>
                        </a:ext>
                      </a:extLst>
                    </a:gridCol>
                    <a:gridCol w="1563583">
                      <a:extLst>
                        <a:ext uri="{9D8B030D-6E8A-4147-A177-3AD203B41FA5}">
                          <a16:colId xmlns:a16="http://schemas.microsoft.com/office/drawing/2014/main" val="3144210203"/>
                        </a:ext>
                      </a:extLst>
                    </a:gridCol>
                    <a:gridCol w="1563583">
                      <a:extLst>
                        <a:ext uri="{9D8B030D-6E8A-4147-A177-3AD203B41FA5}">
                          <a16:colId xmlns:a16="http://schemas.microsoft.com/office/drawing/2014/main" val="1253425237"/>
                        </a:ext>
                      </a:extLst>
                    </a:gridCol>
                    <a:gridCol w="1563583">
                      <a:extLst>
                        <a:ext uri="{9D8B030D-6E8A-4147-A177-3AD203B41FA5}">
                          <a16:colId xmlns:a16="http://schemas.microsoft.com/office/drawing/2014/main" val="1271791466"/>
                        </a:ext>
                      </a:extLst>
                    </a:gridCol>
                    <a:gridCol w="1563583">
                      <a:extLst>
                        <a:ext uri="{9D8B030D-6E8A-4147-A177-3AD203B41FA5}">
                          <a16:colId xmlns:a16="http://schemas.microsoft.com/office/drawing/2014/main" val="3163618993"/>
                        </a:ext>
                      </a:extLst>
                    </a:gridCol>
                  </a:tblGrid>
                  <a:tr h="1051560">
                    <a:tc>
                      <a:txBody>
                        <a:bodyPr/>
                        <a:lstStyle/>
                        <a:p>
                          <a:r>
                            <a:rPr lang="it-IT" sz="2100" dirty="0"/>
                            <a:t>Tempi di computa-zione</a:t>
                          </a:r>
                          <a:endParaRPr lang="it-IT" sz="2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781" t="-4046" r="-301563" b="-325434"/>
                          </a:stretch>
                        </a:blipFill>
                      </a:tcPr>
                    </a:tc>
                    <a:tc>
                      <a:txBody>
                        <a:bodyPr/>
                        <a:lstStyle/>
                        <a:p>
                          <a:endParaRPr lang="it-I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4046" r="-200389" b="-325434"/>
                          </a:stretch>
                        </a:blipFill>
                      </a:tcPr>
                    </a:tc>
                    <a:tc>
                      <a:txBody>
                        <a:bodyPr/>
                        <a:lstStyle/>
                        <a:p>
                          <a:endParaRPr lang="it-I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1172" t="-4046" r="-101172" b="-325434"/>
                          </a:stretch>
                        </a:blipFill>
                      </a:tcPr>
                    </a:tc>
                    <a:tc>
                      <a:txBody>
                        <a:bodyPr/>
                        <a:lstStyle/>
                        <a:p>
                          <a:endParaRPr lang="it-I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99611" t="-4046" r="-778" b="-325434"/>
                          </a:stretch>
                        </a:blipFill>
                      </a:tcPr>
                    </a:tc>
                    <a:extLst>
                      <a:ext uri="{0D108BD9-81ED-4DB2-BD59-A6C34878D82A}">
                        <a16:rowId xmlns:a16="http://schemas.microsoft.com/office/drawing/2014/main" val="2092058741"/>
                      </a:ext>
                    </a:extLst>
                  </a:tr>
                  <a:tr h="683899">
                    <a:tc>
                      <a:txBody>
                        <a:bodyPr/>
                        <a:lstStyle/>
                        <a:p>
                          <a:r>
                            <a:rPr lang="it-IT" sz="1400" i="1" dirty="0"/>
                            <a:t>Tempo totale (#iterazioni)</a:t>
                          </a:r>
                          <a:endParaRPr lang="it-IT" sz="14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dirty="0"/>
                            <a:t>51,222 sec</a:t>
                          </a:r>
                        </a:p>
                        <a:p>
                          <a:r>
                            <a:rPr lang="it-IT" sz="1600" dirty="0"/>
                            <a:t>(</a:t>
                          </a:r>
                          <a:r>
                            <a:rPr lang="it-IT" sz="1600" b="1" dirty="0"/>
                            <a:t>216</a:t>
                          </a:r>
                          <a:r>
                            <a:rPr lang="it-IT"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it-IT" sz="1600" dirty="0"/>
                            <a:t>41,809 sec</a:t>
                          </a:r>
                        </a:p>
                        <a:p>
                          <a:r>
                            <a:rPr lang="it-IT" sz="1600" dirty="0"/>
                            <a:t>(</a:t>
                          </a:r>
                          <a:r>
                            <a:rPr lang="it-IT" sz="1600" b="1" dirty="0"/>
                            <a:t>160</a:t>
                          </a:r>
                          <a:r>
                            <a:rPr lang="it-IT"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it-IT" sz="1600" dirty="0"/>
                            <a:t>35,048 sec</a:t>
                          </a:r>
                        </a:p>
                        <a:p>
                          <a:r>
                            <a:rPr lang="it-IT" sz="1600" dirty="0"/>
                            <a:t>(</a:t>
                          </a:r>
                          <a:r>
                            <a:rPr lang="it-IT" sz="1600" b="1" dirty="0"/>
                            <a:t>123</a:t>
                          </a:r>
                          <a:r>
                            <a:rPr lang="it-IT"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it-IT" sz="1600" dirty="0"/>
                            <a:t>19,412 sec </a:t>
                          </a:r>
                        </a:p>
                        <a:p>
                          <a:r>
                            <a:rPr lang="it-IT" sz="1600" dirty="0"/>
                            <a:t>(</a:t>
                          </a:r>
                          <a:r>
                            <a:rPr lang="it-IT" sz="1600" b="1" dirty="0"/>
                            <a:t>70</a:t>
                          </a:r>
                          <a:r>
                            <a:rPr lang="it-IT"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97437519"/>
                      </a:ext>
                    </a:extLst>
                  </a:tr>
                  <a:tr h="683899">
                    <a:tc>
                      <a:txBody>
                        <a:bodyPr/>
                        <a:lstStyle/>
                        <a:p>
                          <a:r>
                            <a:rPr lang="it-IT" sz="1400" i="1" dirty="0"/>
                            <a:t>Tempo minimo per iterazione</a:t>
                          </a:r>
                          <a:endParaRPr lang="it-IT" sz="14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dirty="0"/>
                            <a:t>0,1942 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it-IT" sz="1600" dirty="0"/>
                            <a:t>0,2138 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it-IT" sz="1600" dirty="0"/>
                            <a:t>0,2153 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it-IT" sz="1600" dirty="0"/>
                            <a:t>0,2046 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4742902"/>
                      </a:ext>
                    </a:extLst>
                  </a:tr>
                  <a:tr h="683899">
                    <a:tc>
                      <a:txBody>
                        <a:bodyPr/>
                        <a:lstStyle/>
                        <a:p>
                          <a:r>
                            <a:rPr lang="it-IT" sz="1400" i="1" dirty="0"/>
                            <a:t>Tempo massimo per iterazione</a:t>
                          </a:r>
                          <a:endParaRPr lang="it-IT" sz="14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dirty="0"/>
                            <a:t>0,4880 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it-IT" sz="1600" dirty="0"/>
                            <a:t>0,7546 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it-IT" sz="1600" dirty="0"/>
                            <a:t>0,6105 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it-IT" sz="1600" dirty="0"/>
                            <a:t>0,7812 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012367"/>
                      </a:ext>
                    </a:extLst>
                  </a:tr>
                  <a:tr h="683899">
                    <a:tc>
                      <a:txBody>
                        <a:bodyPr/>
                        <a:lstStyle/>
                        <a:p>
                          <a:r>
                            <a:rPr lang="it-IT" sz="1400" i="1" dirty="0"/>
                            <a:t>Media</a:t>
                          </a:r>
                          <a:endParaRPr lang="it-IT" sz="14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dirty="0"/>
                            <a:t>0,2371 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it-IT" sz="1600" dirty="0"/>
                            <a:t>0,2613 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600" dirty="0"/>
                            <a:t>0,2849 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it-IT" sz="1600" dirty="0"/>
                            <a:t>0,2973 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318194"/>
                      </a:ext>
                    </a:extLst>
                  </a:tr>
                  <a:tr h="683899">
                    <a:tc>
                      <a:txBody>
                        <a:bodyPr/>
                        <a:lstStyle/>
                        <a:p>
                          <a:r>
                            <a:rPr lang="it-IT" sz="1400" i="1" dirty="0"/>
                            <a:t>Varianza</a:t>
                          </a:r>
                          <a:endParaRPr lang="it-IT" sz="14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dirty="0"/>
                            <a:t>0,00070 sec</a:t>
                          </a:r>
                          <a:r>
                            <a:rPr lang="it-IT" sz="1600" baseline="30000" dirty="0"/>
                            <a:t>2</a:t>
                          </a:r>
                          <a:endParaRPr lang="it-IT"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it-IT" sz="1600" dirty="0"/>
                            <a:t>0,00431 sec</a:t>
                          </a:r>
                          <a:r>
                            <a:rPr lang="it-IT" sz="1600" baseline="30000" dirty="0"/>
                            <a:t>2</a:t>
                          </a:r>
                          <a:r>
                            <a:rPr lang="it-IT"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600" dirty="0"/>
                            <a:t>0,00473 sec</a:t>
                          </a:r>
                          <a:r>
                            <a:rPr lang="it-IT" sz="1600" baseline="30000" dirty="0"/>
                            <a:t>2</a:t>
                          </a:r>
                          <a:endParaRPr lang="it-IT"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it-IT" sz="1600" dirty="0"/>
                            <a:t>0,01446 sec</a:t>
                          </a:r>
                          <a:r>
                            <a:rPr lang="it-IT" sz="1600" baseline="30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6270961"/>
                      </a:ext>
                    </a:extLst>
                  </a:tr>
                </a:tbl>
              </a:graphicData>
            </a:graphic>
          </p:graphicFrame>
        </mc:Fallback>
      </mc:AlternateContent>
      <p:sp>
        <p:nvSpPr>
          <p:cNvPr id="3" name="Segnaposto numero diapositiva 2"/>
          <p:cNvSpPr>
            <a:spLocks noGrp="1"/>
          </p:cNvSpPr>
          <p:nvPr>
            <p:ph type="sldNum" sz="quarter" idx="12"/>
          </p:nvPr>
        </p:nvSpPr>
        <p:spPr/>
        <p:txBody>
          <a:bodyPr/>
          <a:lstStyle/>
          <a:p>
            <a:fld id="{6D22F896-40B5-4ADD-8801-0D06FADFA095}" type="slidenum">
              <a:rPr lang="en-US" sz="1400"/>
              <a:pPr/>
              <a:t>27</a:t>
            </a:fld>
            <a:endParaRPr lang="en-US" sz="1400" dirty="0"/>
          </a:p>
        </p:txBody>
      </p:sp>
    </p:spTree>
    <p:extLst>
      <p:ext uri="{BB962C8B-B14F-4D97-AF65-F5344CB8AC3E}">
        <p14:creationId xmlns:p14="http://schemas.microsoft.com/office/powerpoint/2010/main" val="18990216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3">
            <a:duotone>
              <a:schemeClr val="bg2">
                <a:shade val="45000"/>
                <a:satMod val="135000"/>
              </a:schemeClr>
              <a:prstClr val="white"/>
            </a:duotone>
            <a:alphaModFix amt="21000"/>
          </a:blip>
          <a:srcRect t="17882" b="25868"/>
          <a:stretch/>
        </p:blipFill>
        <p:spPr>
          <a:xfrm>
            <a:off x="1524016" y="857258"/>
            <a:ext cx="9143985" cy="5143493"/>
          </a:xfrm>
          <a:prstGeom prst="rect">
            <a:avLst/>
          </a:prstGeom>
        </p:spPr>
      </p:pic>
      <p:sp>
        <p:nvSpPr>
          <p:cNvPr id="2" name="Titolo 1"/>
          <p:cNvSpPr>
            <a:spLocks noGrp="1"/>
          </p:cNvSpPr>
          <p:nvPr>
            <p:ph type="title"/>
          </p:nvPr>
        </p:nvSpPr>
        <p:spPr>
          <a:xfrm>
            <a:off x="2506134" y="933450"/>
            <a:ext cx="7704667" cy="926982"/>
          </a:xfrm>
        </p:spPr>
        <p:txBody>
          <a:bodyPr>
            <a:noAutofit/>
          </a:bodyPr>
          <a:lstStyle/>
          <a:p>
            <a:r>
              <a:rPr lang="it-IT" sz="4800" b="1" cap="small" dirty="0"/>
              <a:t>Conclusioni</a:t>
            </a:r>
          </a:p>
        </p:txBody>
      </p:sp>
      <p:sp>
        <p:nvSpPr>
          <p:cNvPr id="6" name="Segnaposto contenuto 5"/>
          <p:cNvSpPr>
            <a:spLocks noGrp="1"/>
          </p:cNvSpPr>
          <p:nvPr>
            <p:ph idx="1"/>
          </p:nvPr>
        </p:nvSpPr>
        <p:spPr>
          <a:xfrm>
            <a:off x="2506134" y="1860433"/>
            <a:ext cx="7704667" cy="4616567"/>
          </a:xfrm>
        </p:spPr>
        <p:txBody>
          <a:bodyPr>
            <a:noAutofit/>
          </a:bodyPr>
          <a:lstStyle/>
          <a:p>
            <a:r>
              <a:rPr lang="en-US" sz="2800" dirty="0" err="1"/>
              <a:t>L’algoritmo</a:t>
            </a:r>
            <a:r>
              <a:rPr lang="en-US" sz="2800" dirty="0"/>
              <a:t> </a:t>
            </a:r>
            <a:r>
              <a:rPr lang="en-US" sz="2800" dirty="0" err="1"/>
              <a:t>sviluppato</a:t>
            </a:r>
            <a:r>
              <a:rPr lang="en-US" sz="2800" dirty="0"/>
              <a:t> </a:t>
            </a:r>
            <a:r>
              <a:rPr lang="en-US" sz="2800" dirty="0" err="1"/>
              <a:t>garantisce</a:t>
            </a:r>
            <a:r>
              <a:rPr lang="en-US" sz="2800" dirty="0"/>
              <a:t> </a:t>
            </a:r>
            <a:r>
              <a:rPr lang="en-US" sz="2800" b="1" dirty="0" err="1"/>
              <a:t>simultaneamente</a:t>
            </a:r>
            <a:r>
              <a:rPr lang="en-US" sz="2800" b="1" dirty="0"/>
              <a:t> coverage e relay positioning</a:t>
            </a:r>
          </a:p>
          <a:p>
            <a:r>
              <a:rPr lang="en-US" sz="2800" dirty="0"/>
              <a:t>La </a:t>
            </a:r>
            <a:r>
              <a:rPr lang="en-US" sz="2800" dirty="0" err="1"/>
              <a:t>squadra</a:t>
            </a:r>
            <a:r>
              <a:rPr lang="en-US" sz="2800" dirty="0"/>
              <a:t> di </a:t>
            </a:r>
            <a:r>
              <a:rPr lang="en-US" sz="2800" dirty="0" err="1"/>
              <a:t>droni</a:t>
            </a:r>
            <a:r>
              <a:rPr lang="en-US" sz="2800" dirty="0"/>
              <a:t> </a:t>
            </a:r>
            <a:r>
              <a:rPr lang="en-US" sz="2800" dirty="0" err="1"/>
              <a:t>può</a:t>
            </a:r>
            <a:r>
              <a:rPr lang="en-US" sz="2800" dirty="0"/>
              <a:t> </a:t>
            </a:r>
            <a:r>
              <a:rPr lang="en-US" sz="2800" dirty="0" err="1"/>
              <a:t>quindi</a:t>
            </a:r>
            <a:r>
              <a:rPr lang="en-US" sz="2800" dirty="0"/>
              <a:t> </a:t>
            </a:r>
            <a:r>
              <a:rPr lang="en-US" sz="2800" dirty="0" err="1"/>
              <a:t>perlustrare</a:t>
            </a:r>
            <a:r>
              <a:rPr lang="en-US" sz="2800" dirty="0"/>
              <a:t> </a:t>
            </a:r>
            <a:r>
              <a:rPr lang="en-US" sz="2800" dirty="0" err="1"/>
              <a:t>un’area</a:t>
            </a:r>
            <a:r>
              <a:rPr lang="en-US" sz="2800" dirty="0"/>
              <a:t> </a:t>
            </a:r>
            <a:r>
              <a:rPr lang="en-US" sz="2800" b="1" dirty="0" err="1"/>
              <a:t>coprendola</a:t>
            </a:r>
            <a:r>
              <a:rPr lang="en-US" sz="2800" b="1" dirty="0"/>
              <a:t> in modo </a:t>
            </a:r>
            <a:r>
              <a:rPr lang="en-US" sz="2800" b="1" dirty="0" err="1"/>
              <a:t>efficiente</a:t>
            </a:r>
            <a:r>
              <a:rPr lang="en-US" sz="2800" dirty="0"/>
              <a:t>, </a:t>
            </a:r>
            <a:r>
              <a:rPr lang="en-US" sz="2800" dirty="0" err="1"/>
              <a:t>mantenendo</a:t>
            </a:r>
            <a:r>
              <a:rPr lang="en-US" sz="2800" dirty="0"/>
              <a:t> il </a:t>
            </a:r>
            <a:r>
              <a:rPr lang="en-US" sz="2800" b="1" dirty="0" err="1"/>
              <a:t>collegamento</a:t>
            </a:r>
            <a:r>
              <a:rPr lang="en-US" sz="2800" b="1" dirty="0"/>
              <a:t> radio di </a:t>
            </a:r>
            <a:r>
              <a:rPr lang="en-US" sz="2800" b="1" dirty="0" err="1"/>
              <a:t>ogni</a:t>
            </a:r>
            <a:r>
              <a:rPr lang="en-US" sz="2800" b="1" dirty="0"/>
              <a:t> drone </a:t>
            </a:r>
            <a:r>
              <a:rPr lang="en-US" sz="2800" dirty="0"/>
              <a:t>con la base</a:t>
            </a:r>
          </a:p>
          <a:p>
            <a:r>
              <a:rPr lang="en-US" sz="2800" dirty="0" err="1"/>
              <a:t>Questo</a:t>
            </a:r>
            <a:r>
              <a:rPr lang="en-US" sz="2800" dirty="0"/>
              <a:t> </a:t>
            </a:r>
            <a:r>
              <a:rPr lang="en-US" sz="2800" dirty="0" err="1"/>
              <a:t>algoritmo</a:t>
            </a:r>
            <a:r>
              <a:rPr lang="en-US" sz="2800" dirty="0"/>
              <a:t> e </a:t>
            </a:r>
            <a:r>
              <a:rPr lang="en-US" sz="2800" dirty="0" err="1"/>
              <a:t>l’architettura</a:t>
            </a:r>
            <a:r>
              <a:rPr lang="en-US" sz="2800" dirty="0"/>
              <a:t> </a:t>
            </a:r>
            <a:r>
              <a:rPr lang="en-US" sz="2800" dirty="0" err="1"/>
              <a:t>che</a:t>
            </a:r>
            <a:r>
              <a:rPr lang="en-US" sz="2800" dirty="0"/>
              <a:t> lo </a:t>
            </a:r>
            <a:r>
              <a:rPr lang="en-US" sz="2800" dirty="0" err="1"/>
              <a:t>implementa</a:t>
            </a:r>
            <a:r>
              <a:rPr lang="en-US" sz="2800" dirty="0"/>
              <a:t> (ed </a:t>
            </a:r>
            <a:r>
              <a:rPr lang="en-US" sz="2800" dirty="0" err="1"/>
              <a:t>aggiunge</a:t>
            </a:r>
            <a:r>
              <a:rPr lang="en-US" sz="2800" dirty="0"/>
              <a:t> </a:t>
            </a:r>
            <a:r>
              <a:rPr lang="en-US" sz="2800" dirty="0" err="1"/>
              <a:t>ulteriori</a:t>
            </a:r>
            <a:r>
              <a:rPr lang="en-US" sz="2800" dirty="0"/>
              <a:t> </a:t>
            </a:r>
            <a:r>
              <a:rPr lang="en-US" sz="2800" dirty="0" err="1"/>
              <a:t>funzionalità</a:t>
            </a:r>
            <a:r>
              <a:rPr lang="en-US" sz="2800" dirty="0"/>
              <a:t>) </a:t>
            </a:r>
            <a:r>
              <a:rPr lang="en-US" sz="2800" dirty="0" err="1"/>
              <a:t>sono</a:t>
            </a:r>
            <a:r>
              <a:rPr lang="en-US" sz="2800" dirty="0"/>
              <a:t> </a:t>
            </a:r>
            <a:r>
              <a:rPr lang="en-US" sz="2800" b="1" dirty="0" err="1"/>
              <a:t>implementabili</a:t>
            </a:r>
            <a:r>
              <a:rPr lang="en-US" sz="2800" b="1" dirty="0"/>
              <a:t> </a:t>
            </a:r>
            <a:r>
              <a:rPr lang="en-US" sz="2800" b="1" dirty="0" err="1"/>
              <a:t>direttamente</a:t>
            </a:r>
            <a:r>
              <a:rPr lang="en-US" sz="2800" b="1" dirty="0"/>
              <a:t> </a:t>
            </a:r>
            <a:r>
              <a:rPr lang="en-US" sz="2800" b="1" dirty="0" err="1"/>
              <a:t>su</a:t>
            </a:r>
            <a:r>
              <a:rPr lang="en-US" sz="2800" b="1" dirty="0"/>
              <a:t> </a:t>
            </a:r>
            <a:r>
              <a:rPr lang="en-US" sz="2800" b="1" dirty="0" err="1"/>
              <a:t>droni</a:t>
            </a:r>
            <a:r>
              <a:rPr lang="en-US" sz="2800" b="1" dirty="0"/>
              <a:t> </a:t>
            </a:r>
            <a:r>
              <a:rPr lang="en-US" sz="2800" b="1" dirty="0" err="1"/>
              <a:t>operanti</a:t>
            </a:r>
            <a:r>
              <a:rPr lang="en-US" sz="2800" b="1" dirty="0"/>
              <a:t> in tempo </a:t>
            </a:r>
            <a:r>
              <a:rPr lang="en-US" sz="2800" b="1" dirty="0" err="1"/>
              <a:t>reale</a:t>
            </a:r>
            <a:endParaRPr lang="en-US" sz="2800" b="1" dirty="0"/>
          </a:p>
        </p:txBody>
      </p:sp>
      <p:sp>
        <p:nvSpPr>
          <p:cNvPr id="3" name="Segnaposto numero diapositiva 2"/>
          <p:cNvSpPr>
            <a:spLocks noGrp="1"/>
          </p:cNvSpPr>
          <p:nvPr>
            <p:ph type="sldNum" sz="quarter" idx="12"/>
          </p:nvPr>
        </p:nvSpPr>
        <p:spPr/>
        <p:txBody>
          <a:bodyPr/>
          <a:lstStyle/>
          <a:p>
            <a:fld id="{6D22F896-40B5-4ADD-8801-0D06FADFA095}" type="slidenum">
              <a:rPr lang="en-US" sz="1400"/>
              <a:pPr/>
              <a:t>28</a:t>
            </a:fld>
            <a:endParaRPr lang="en-US" sz="1400" dirty="0"/>
          </a:p>
        </p:txBody>
      </p:sp>
    </p:spTree>
    <p:extLst>
      <p:ext uri="{BB962C8B-B14F-4D97-AF65-F5344CB8AC3E}">
        <p14:creationId xmlns:p14="http://schemas.microsoft.com/office/powerpoint/2010/main" val="31748005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3">
            <a:duotone>
              <a:schemeClr val="bg2">
                <a:shade val="45000"/>
                <a:satMod val="135000"/>
              </a:schemeClr>
              <a:prstClr val="white"/>
            </a:duotone>
            <a:alphaModFix amt="21000"/>
          </a:blip>
          <a:srcRect t="17882" b="25868"/>
          <a:stretch/>
        </p:blipFill>
        <p:spPr>
          <a:xfrm>
            <a:off x="1524016" y="857258"/>
            <a:ext cx="9143985" cy="5143493"/>
          </a:xfrm>
          <a:prstGeom prst="rect">
            <a:avLst/>
          </a:prstGeom>
        </p:spPr>
      </p:pic>
      <p:sp>
        <p:nvSpPr>
          <p:cNvPr id="2" name="Titolo 1"/>
          <p:cNvSpPr>
            <a:spLocks noGrp="1"/>
          </p:cNvSpPr>
          <p:nvPr>
            <p:ph type="title"/>
          </p:nvPr>
        </p:nvSpPr>
        <p:spPr>
          <a:xfrm>
            <a:off x="2506134" y="857250"/>
            <a:ext cx="7704667" cy="926982"/>
          </a:xfrm>
        </p:spPr>
        <p:txBody>
          <a:bodyPr>
            <a:noAutofit/>
          </a:bodyPr>
          <a:lstStyle/>
          <a:p>
            <a:r>
              <a:rPr lang="it-IT" sz="4800" b="1" cap="small" dirty="0"/>
              <a:t>Conclusioni</a:t>
            </a:r>
          </a:p>
        </p:txBody>
      </p:sp>
      <mc:AlternateContent xmlns:mc="http://schemas.openxmlformats.org/markup-compatibility/2006">
        <mc:Choice xmlns:a14="http://schemas.microsoft.com/office/drawing/2010/main" Requires="a14">
          <p:sp>
            <p:nvSpPr>
              <p:cNvPr id="6" name="Segnaposto contenuto 5"/>
              <p:cNvSpPr>
                <a:spLocks noGrp="1"/>
              </p:cNvSpPr>
              <p:nvPr>
                <p:ph idx="1"/>
              </p:nvPr>
            </p:nvSpPr>
            <p:spPr>
              <a:xfrm>
                <a:off x="2506134" y="1784233"/>
                <a:ext cx="7704667" cy="4616567"/>
              </a:xfrm>
            </p:spPr>
            <p:txBody>
              <a:bodyPr>
                <a:noAutofit/>
              </a:bodyPr>
              <a:lstStyle/>
              <a:p>
                <a:r>
                  <a:rPr lang="en-US" sz="3000" dirty="0"/>
                  <a:t>Alcuni </a:t>
                </a:r>
                <a:r>
                  <a:rPr lang="en-US" sz="3000" dirty="0" err="1"/>
                  <a:t>problemi</a:t>
                </a:r>
                <a:r>
                  <a:rPr lang="en-US" sz="3000" dirty="0"/>
                  <a:t> da </a:t>
                </a:r>
                <a:r>
                  <a:rPr lang="en-US" sz="3000" dirty="0" err="1"/>
                  <a:t>risolvere</a:t>
                </a:r>
                <a:r>
                  <a:rPr lang="en-US" sz="3000" dirty="0"/>
                  <a:t>:</a:t>
                </a:r>
              </a:p>
              <a:p>
                <a:pPr lvl="1"/>
                <a:r>
                  <a:rPr lang="en-US" sz="2800" b="1" dirty="0" err="1"/>
                  <a:t>Esplosione</a:t>
                </a:r>
                <a:r>
                  <a:rPr lang="en-US" sz="2800" b="1" dirty="0"/>
                  <a:t> </a:t>
                </a:r>
                <a:r>
                  <a:rPr lang="en-US" sz="2800" b="1" dirty="0" err="1"/>
                  <a:t>dei</a:t>
                </a:r>
                <a:r>
                  <a:rPr lang="en-US" sz="2800" b="1" dirty="0"/>
                  <a:t> tempi di </a:t>
                </a:r>
                <a:r>
                  <a:rPr lang="en-US" sz="2800" b="1" dirty="0" err="1"/>
                  <a:t>calcolo</a:t>
                </a:r>
                <a:r>
                  <a:rPr lang="en-US" sz="2800" b="1" dirty="0"/>
                  <a:t> </a:t>
                </a:r>
                <a:r>
                  <a:rPr lang="en-US" sz="2800" dirty="0"/>
                  <a:t>con </a:t>
                </a:r>
                <a:r>
                  <a:rPr lang="en-US" sz="2800" dirty="0" err="1"/>
                  <a:t>l’aumento</a:t>
                </a:r>
                <a:r>
                  <a:rPr lang="en-US" sz="2800" dirty="0"/>
                  <a:t> </a:t>
                </a:r>
                <a:r>
                  <a:rPr lang="en-US" sz="2800" dirty="0" err="1"/>
                  <a:t>della</a:t>
                </a:r>
                <a:r>
                  <a:rPr lang="en-US" sz="2800" dirty="0"/>
                  <a:t> </a:t>
                </a:r>
                <a:r>
                  <a:rPr lang="en-US" sz="2800" dirty="0" err="1"/>
                  <a:t>grandezza</a:t>
                </a:r>
                <a:r>
                  <a:rPr lang="en-US" sz="2800" dirty="0"/>
                  <a:t> </a:t>
                </a:r>
                <a:r>
                  <a:rPr lang="en-US" sz="2800" dirty="0" err="1"/>
                  <a:t>della</a:t>
                </a:r>
                <a:r>
                  <a:rPr lang="en-US" sz="2800" dirty="0"/>
                  <a:t> </a:t>
                </a:r>
                <a:r>
                  <a:rPr lang="en-US" sz="2800" dirty="0" err="1"/>
                  <a:t>mappa</a:t>
                </a:r>
                <a:r>
                  <a:rPr lang="en-US" sz="2800" dirty="0"/>
                  <a:t> </a:t>
                </a:r>
                <a:r>
                  <a:rPr lang="en-US" sz="2800" dirty="0" err="1"/>
                  <a:t>considerata</a:t>
                </a:r>
                <a:endParaRPr lang="en-US" sz="2800" dirty="0"/>
              </a:p>
              <a:p>
                <a:pPr lvl="1"/>
                <a:r>
                  <a:rPr lang="en-US" sz="2800" dirty="0" err="1"/>
                  <a:t>Problema</a:t>
                </a:r>
                <a:r>
                  <a:rPr lang="en-US" sz="2800" dirty="0"/>
                  <a:t> </a:t>
                </a:r>
                <a:r>
                  <a:rPr lang="en-US" sz="2800" dirty="0" err="1"/>
                  <a:t>della</a:t>
                </a:r>
                <a:r>
                  <a:rPr lang="en-US" sz="2800" dirty="0"/>
                  <a:t> </a:t>
                </a:r>
                <a:r>
                  <a:rPr lang="en-US" sz="2800" b="1" dirty="0" err="1"/>
                  <a:t>scelta</a:t>
                </a:r>
                <a:r>
                  <a:rPr lang="en-US" sz="2800" b="1" dirty="0"/>
                  <a:t> del </a:t>
                </a:r>
                <a:r>
                  <a:rPr lang="en-US" sz="2800" b="1" dirty="0" err="1"/>
                  <a:t>parametro</a:t>
                </a:r>
                <a:r>
                  <a:rPr lang="en-US" sz="2800" b="1" dirty="0"/>
                  <a:t> </a:t>
                </a:r>
                <a14:m>
                  <m:oMath xmlns:m="http://schemas.openxmlformats.org/officeDocument/2006/math">
                    <m:r>
                      <a:rPr lang="it-IT" sz="2800" b="1" i="1">
                        <a:latin typeface="Cambria Math" panose="02040503050406030204" pitchFamily="18" charset="0"/>
                      </a:rPr>
                      <m:t>𝜷</m:t>
                    </m:r>
                  </m:oMath>
                </a14:m>
                <a:r>
                  <a:rPr lang="en-US" sz="2800" dirty="0"/>
                  <a:t>: </a:t>
                </a:r>
                <a:r>
                  <a:rPr lang="en-US" sz="2800" dirty="0" err="1"/>
                  <a:t>aumentando</a:t>
                </a:r>
                <a:r>
                  <a:rPr lang="en-US" sz="2800" dirty="0"/>
                  <a:t> </a:t>
                </a:r>
                <a:r>
                  <a:rPr lang="en-US" sz="2800" dirty="0" err="1"/>
                  <a:t>il</a:t>
                </a:r>
                <a:r>
                  <a:rPr lang="en-US" sz="2800" dirty="0"/>
                  <a:t> </a:t>
                </a:r>
                <a:r>
                  <a:rPr lang="en-US" sz="2800" dirty="0" err="1"/>
                  <a:t>numero</a:t>
                </a:r>
                <a:r>
                  <a:rPr lang="en-US" sz="2800" dirty="0"/>
                  <a:t> </a:t>
                </a:r>
                <a:r>
                  <a:rPr lang="en-US" sz="2800" dirty="0" err="1"/>
                  <a:t>richiesto</a:t>
                </a:r>
                <a:r>
                  <a:rPr lang="en-US" sz="2800" dirty="0"/>
                  <a:t> di </a:t>
                </a:r>
                <a:r>
                  <a:rPr lang="en-US" sz="2800" dirty="0" err="1"/>
                  <a:t>visite</a:t>
                </a:r>
                <a:r>
                  <a:rPr lang="en-US" sz="2800" dirty="0"/>
                  <a:t> per </a:t>
                </a:r>
                <a:r>
                  <a:rPr lang="en-US" sz="2800" dirty="0" err="1"/>
                  <a:t>nodo</a:t>
                </a:r>
                <a:r>
                  <a:rPr lang="en-US" sz="2800" dirty="0"/>
                  <a:t>, </a:t>
                </a:r>
                <a:r>
                  <a:rPr lang="en-US" sz="2800" dirty="0" err="1"/>
                  <a:t>aumenta</a:t>
                </a:r>
                <a:r>
                  <a:rPr lang="en-US" sz="2800" dirty="0"/>
                  <a:t> </a:t>
                </a:r>
                <a:r>
                  <a:rPr lang="en-US" sz="2800" dirty="0" err="1"/>
                  <a:t>il</a:t>
                </a:r>
                <a:r>
                  <a:rPr lang="en-US" sz="2800" dirty="0"/>
                  <a:t> peso </a:t>
                </a:r>
                <a:r>
                  <a:rPr lang="en-US" sz="2800" dirty="0" err="1"/>
                  <a:t>conferito</a:t>
                </a:r>
                <a:r>
                  <a:rPr lang="en-US" sz="2800" dirty="0"/>
                  <a:t> al Coverage </a:t>
                </a:r>
                <a:r>
                  <a:rPr lang="en-US" sz="2800" dirty="0" err="1"/>
                  <a:t>fino</a:t>
                </a:r>
                <a:r>
                  <a:rPr lang="en-US" sz="2800" dirty="0"/>
                  <a:t> a </a:t>
                </a:r>
                <a:r>
                  <a:rPr lang="en-US" sz="2800" dirty="0" err="1"/>
                  <a:t>rendere</a:t>
                </a:r>
                <a:r>
                  <a:rPr lang="en-US" sz="2800" dirty="0"/>
                  <a:t> molto piccolo </a:t>
                </a:r>
                <a:r>
                  <a:rPr lang="en-US" sz="2800" dirty="0" err="1"/>
                  <a:t>il</a:t>
                </a:r>
                <a:r>
                  <a:rPr lang="en-US" sz="2800" dirty="0"/>
                  <a:t> peso </a:t>
                </a:r>
                <a:r>
                  <a:rPr lang="en-US" sz="2800" dirty="0" err="1"/>
                  <a:t>della</a:t>
                </a:r>
                <a:r>
                  <a:rPr lang="en-US" sz="2800" dirty="0"/>
                  <a:t> </a:t>
                </a:r>
                <a:r>
                  <a:rPr lang="en-US" sz="2800" dirty="0" err="1"/>
                  <a:t>componente</a:t>
                </a:r>
                <a:r>
                  <a:rPr lang="en-US" sz="2800" dirty="0"/>
                  <a:t> di </a:t>
                </a:r>
                <a:r>
                  <a:rPr lang="en-US" sz="2800" dirty="0" err="1"/>
                  <a:t>costo</a:t>
                </a:r>
                <a:r>
                  <a:rPr lang="en-US" sz="2800" dirty="0"/>
                  <a:t> </a:t>
                </a:r>
                <a:r>
                  <a:rPr lang="en-US" sz="2800" dirty="0" err="1"/>
                  <a:t>relativa</a:t>
                </a:r>
                <a:r>
                  <a:rPr lang="en-US" sz="2800" dirty="0"/>
                  <a:t> al Relay Positioning</a:t>
                </a:r>
              </a:p>
            </p:txBody>
          </p:sp>
        </mc:Choice>
        <mc:Fallback>
          <p:sp>
            <p:nvSpPr>
              <p:cNvPr id="6" name="Segnaposto contenuto 5"/>
              <p:cNvSpPr>
                <a:spLocks noGrp="1" noRot="1" noChangeAspect="1" noMove="1" noResize="1" noEditPoints="1" noAdjustHandles="1" noChangeArrowheads="1" noChangeShapeType="1" noTextEdit="1"/>
              </p:cNvSpPr>
              <p:nvPr>
                <p:ph idx="1"/>
              </p:nvPr>
            </p:nvSpPr>
            <p:spPr>
              <a:xfrm>
                <a:off x="2506134" y="1784233"/>
                <a:ext cx="7704667" cy="4616567"/>
              </a:xfrm>
              <a:blipFill>
                <a:blip r:embed="rId4"/>
                <a:stretch>
                  <a:fillRect l="-2294" t="-2378" b="-8322"/>
                </a:stretch>
              </a:blipFill>
            </p:spPr>
            <p:txBody>
              <a:bodyPr/>
              <a:lstStyle/>
              <a:p>
                <a:r>
                  <a:rPr lang="it-IT">
                    <a:noFill/>
                  </a:rPr>
                  <a:t> </a:t>
                </a:r>
              </a:p>
            </p:txBody>
          </p:sp>
        </mc:Fallback>
      </mc:AlternateContent>
      <p:sp>
        <p:nvSpPr>
          <p:cNvPr id="3" name="Segnaposto numero diapositiva 2"/>
          <p:cNvSpPr>
            <a:spLocks noGrp="1"/>
          </p:cNvSpPr>
          <p:nvPr>
            <p:ph type="sldNum" sz="quarter" idx="12"/>
          </p:nvPr>
        </p:nvSpPr>
        <p:spPr/>
        <p:txBody>
          <a:bodyPr/>
          <a:lstStyle/>
          <a:p>
            <a:fld id="{6D22F896-40B5-4ADD-8801-0D06FADFA095}" type="slidenum">
              <a:rPr lang="en-US" sz="1400"/>
              <a:pPr/>
              <a:t>29</a:t>
            </a:fld>
            <a:endParaRPr lang="en-US" sz="1400" dirty="0"/>
          </a:p>
        </p:txBody>
      </p:sp>
    </p:spTree>
    <p:extLst>
      <p:ext uri="{BB962C8B-B14F-4D97-AF65-F5344CB8AC3E}">
        <p14:creationId xmlns:p14="http://schemas.microsoft.com/office/powerpoint/2010/main" val="258652168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3">
            <a:duotone>
              <a:schemeClr val="bg2">
                <a:shade val="45000"/>
                <a:satMod val="135000"/>
              </a:schemeClr>
              <a:prstClr val="white"/>
            </a:duotone>
            <a:alphaModFix amt="21000"/>
          </a:blip>
          <a:srcRect t="17882" b="25868"/>
          <a:stretch/>
        </p:blipFill>
        <p:spPr>
          <a:xfrm>
            <a:off x="1524016" y="857258"/>
            <a:ext cx="9143985" cy="5143493"/>
          </a:xfrm>
          <a:prstGeom prst="rect">
            <a:avLst/>
          </a:prstGeom>
        </p:spPr>
      </p:pic>
      <p:graphicFrame>
        <p:nvGraphicFramePr>
          <p:cNvPr id="8" name="Segnaposto contenuto 7"/>
          <p:cNvGraphicFramePr>
            <a:graphicFrameLocks noGrp="1"/>
          </p:cNvGraphicFramePr>
          <p:nvPr>
            <p:ph idx="1"/>
            <p:extLst>
              <p:ext uri="{D42A27DB-BD31-4B8C-83A1-F6EECF244321}">
                <p14:modId xmlns:p14="http://schemas.microsoft.com/office/powerpoint/2010/main" val="2596582718"/>
              </p:ext>
            </p:extLst>
          </p:nvPr>
        </p:nvGraphicFramePr>
        <p:xfrm>
          <a:off x="2438401" y="1491606"/>
          <a:ext cx="7772401" cy="4296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Segnaposto numero diapositiva 5"/>
          <p:cNvSpPr>
            <a:spLocks noGrp="1"/>
          </p:cNvSpPr>
          <p:nvPr>
            <p:ph type="sldNum" sz="quarter" idx="12"/>
          </p:nvPr>
        </p:nvSpPr>
        <p:spPr/>
        <p:txBody>
          <a:bodyPr/>
          <a:lstStyle/>
          <a:p>
            <a:fld id="{6D22F896-40B5-4ADD-8801-0D06FADFA095}" type="slidenum">
              <a:rPr lang="en-US" sz="1400"/>
              <a:pPr/>
              <a:t>3</a:t>
            </a:fld>
            <a:endParaRPr lang="en-US" sz="1400" dirty="0"/>
          </a:p>
        </p:txBody>
      </p:sp>
    </p:spTree>
    <p:extLst>
      <p:ext uri="{BB962C8B-B14F-4D97-AF65-F5344CB8AC3E}">
        <p14:creationId xmlns:p14="http://schemas.microsoft.com/office/powerpoint/2010/main" val="53401105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2">
            <a:duotone>
              <a:schemeClr val="bg2">
                <a:shade val="45000"/>
                <a:satMod val="135000"/>
              </a:schemeClr>
              <a:prstClr val="white"/>
            </a:duotone>
            <a:alphaModFix amt="21000"/>
          </a:blip>
          <a:srcRect t="17882" b="25868"/>
          <a:stretch/>
        </p:blipFill>
        <p:spPr>
          <a:xfrm>
            <a:off x="1524016" y="857258"/>
            <a:ext cx="9143985" cy="5143493"/>
          </a:xfrm>
          <a:prstGeom prst="rect">
            <a:avLst/>
          </a:prstGeom>
        </p:spPr>
      </p:pic>
      <p:sp>
        <p:nvSpPr>
          <p:cNvPr id="2" name="Titolo 1"/>
          <p:cNvSpPr>
            <a:spLocks noGrp="1"/>
          </p:cNvSpPr>
          <p:nvPr>
            <p:ph type="title"/>
          </p:nvPr>
        </p:nvSpPr>
        <p:spPr>
          <a:xfrm>
            <a:off x="2506134" y="933450"/>
            <a:ext cx="7704667" cy="926982"/>
          </a:xfrm>
        </p:spPr>
        <p:txBody>
          <a:bodyPr>
            <a:noAutofit/>
          </a:bodyPr>
          <a:lstStyle/>
          <a:p>
            <a:r>
              <a:rPr lang="it-IT" sz="4800" b="1" cap="small" dirty="0"/>
              <a:t>Riferimenti</a:t>
            </a:r>
          </a:p>
        </p:txBody>
      </p:sp>
      <p:sp>
        <p:nvSpPr>
          <p:cNvPr id="6" name="Segnaposto contenuto 5"/>
          <p:cNvSpPr>
            <a:spLocks noGrp="1"/>
          </p:cNvSpPr>
          <p:nvPr>
            <p:ph idx="1"/>
          </p:nvPr>
        </p:nvSpPr>
        <p:spPr>
          <a:xfrm>
            <a:off x="2506133" y="1860433"/>
            <a:ext cx="7704667" cy="4616567"/>
          </a:xfrm>
        </p:spPr>
        <p:txBody>
          <a:bodyPr>
            <a:normAutofit/>
          </a:bodyPr>
          <a:lstStyle/>
          <a:p>
            <a:r>
              <a:rPr lang="it-IT" sz="1500" dirty="0"/>
              <a:t>A. S. C. Nattero C. T. </a:t>
            </a:r>
            <a:r>
              <a:rPr lang="it-IT" sz="1500" dirty="0" err="1"/>
              <a:t>Recchiuto</a:t>
            </a:r>
            <a:r>
              <a:rPr lang="it-IT" sz="1500" dirty="0"/>
              <a:t> and F. Wanderlingh, “</a:t>
            </a:r>
            <a:r>
              <a:rPr lang="it-IT" sz="1500" i="1" dirty="0" err="1"/>
              <a:t>Coverage</a:t>
            </a:r>
            <a:r>
              <a:rPr lang="it-IT" sz="1500" i="1" dirty="0"/>
              <a:t> </a:t>
            </a:r>
            <a:r>
              <a:rPr lang="it-IT" sz="1500" i="1" dirty="0" err="1"/>
              <a:t>algorithms</a:t>
            </a:r>
            <a:r>
              <a:rPr lang="it-IT" sz="1500" i="1" dirty="0"/>
              <a:t> </a:t>
            </a:r>
            <a:r>
              <a:rPr lang="en-US" sz="1500" i="1" dirty="0"/>
              <a:t>for search and rescue with UAV drones</a:t>
            </a:r>
            <a:r>
              <a:rPr lang="en-US" sz="1500" dirty="0"/>
              <a:t>” , XIII AI*IA Symposium on Artificial Intelligence, AIRO Workshop, At Pisa, 2014</a:t>
            </a:r>
          </a:p>
          <a:p>
            <a:r>
              <a:rPr lang="en-US" sz="1500" dirty="0"/>
              <a:t>F. Benedetti, A. Capitanelli, F. Mastrogiovanni, G. Vercelli,. “Long-Term Area Coverage and Radio Relay Positioning Using Swarms of UAVs”. In </a:t>
            </a:r>
            <a:r>
              <a:rPr lang="en-US" sz="1500" i="1" dirty="0"/>
              <a:t>Cooperative Localization and Navigation Theory, Research, and Practice, </a:t>
            </a:r>
            <a:r>
              <a:rPr lang="en-US" sz="1500" dirty="0"/>
              <a:t>2019, 10.1201/9780429507229-4. </a:t>
            </a:r>
          </a:p>
          <a:p>
            <a:r>
              <a:rPr lang="it-IT" sz="1500" dirty="0"/>
              <a:t>O. </a:t>
            </a:r>
            <a:r>
              <a:rPr lang="it-IT" sz="1500" dirty="0" err="1"/>
              <a:t>Burdakov</a:t>
            </a:r>
            <a:r>
              <a:rPr lang="it-IT" sz="1500" dirty="0"/>
              <a:t>, P. Doherty, K. </a:t>
            </a:r>
            <a:r>
              <a:rPr lang="it-IT" sz="1500" dirty="0" err="1"/>
              <a:t>Holmberg</a:t>
            </a:r>
            <a:r>
              <a:rPr lang="it-IT" sz="1500" dirty="0"/>
              <a:t>, J. </a:t>
            </a:r>
            <a:r>
              <a:rPr lang="it-IT" sz="1500" dirty="0" err="1"/>
              <a:t>Kvarnström</a:t>
            </a:r>
            <a:r>
              <a:rPr lang="it-IT" sz="1500" dirty="0"/>
              <a:t> and P.-M. </a:t>
            </a:r>
            <a:r>
              <a:rPr lang="it-IT" sz="1500" dirty="0" err="1"/>
              <a:t>Olsson</a:t>
            </a:r>
            <a:r>
              <a:rPr lang="it-IT" sz="1500" dirty="0"/>
              <a:t>,</a:t>
            </a:r>
            <a:r>
              <a:rPr lang="en-US" sz="1500" dirty="0"/>
              <a:t>“</a:t>
            </a:r>
            <a:r>
              <a:rPr lang="en-US" sz="1500" i="1" dirty="0"/>
              <a:t>Relay positioning for unmanned aerial vehicle surveillance</a:t>
            </a:r>
            <a:r>
              <a:rPr lang="en-US" sz="1500" dirty="0"/>
              <a:t>*”, The International Journal of Robotics Research, 2010</a:t>
            </a:r>
          </a:p>
          <a:p>
            <a:r>
              <a:rPr lang="it-IT" sz="1500" dirty="0"/>
              <a:t>S. </a:t>
            </a:r>
            <a:r>
              <a:rPr lang="it-IT" sz="1500" dirty="0" err="1"/>
              <a:t>Isler</a:t>
            </a:r>
            <a:r>
              <a:rPr lang="it-IT" sz="1500" dirty="0"/>
              <a:t>, R. </a:t>
            </a:r>
            <a:r>
              <a:rPr lang="it-IT" sz="1500" dirty="0" err="1"/>
              <a:t>Sabzevari</a:t>
            </a:r>
            <a:r>
              <a:rPr lang="it-IT" sz="1500" dirty="0"/>
              <a:t>, J. </a:t>
            </a:r>
            <a:r>
              <a:rPr lang="it-IT" sz="1500" dirty="0" err="1"/>
              <a:t>Delmerico</a:t>
            </a:r>
            <a:r>
              <a:rPr lang="it-IT" sz="1500" dirty="0"/>
              <a:t> and D. </a:t>
            </a:r>
            <a:r>
              <a:rPr lang="it-IT" sz="1500" dirty="0" err="1"/>
              <a:t>Scaramuzza</a:t>
            </a:r>
            <a:r>
              <a:rPr lang="it-IT" sz="1500" dirty="0"/>
              <a:t>, </a:t>
            </a:r>
            <a:r>
              <a:rPr lang="en-US" sz="1500" dirty="0"/>
              <a:t>“ </a:t>
            </a:r>
            <a:r>
              <a:rPr lang="it-IT" sz="1500" dirty="0"/>
              <a:t>An information gain </a:t>
            </a:r>
            <a:r>
              <a:rPr lang="it-IT" sz="1500" dirty="0" err="1"/>
              <a:t>formulation</a:t>
            </a:r>
            <a:r>
              <a:rPr lang="it-IT" sz="1500" dirty="0"/>
              <a:t> for </a:t>
            </a:r>
            <a:r>
              <a:rPr lang="it-IT" sz="1500" dirty="0" err="1"/>
              <a:t>active</a:t>
            </a:r>
            <a:r>
              <a:rPr lang="it-IT" sz="1500" dirty="0"/>
              <a:t> </a:t>
            </a:r>
            <a:r>
              <a:rPr lang="it-IT" sz="1500" dirty="0" err="1"/>
              <a:t>volumetric</a:t>
            </a:r>
            <a:r>
              <a:rPr lang="it-IT" sz="1500" dirty="0"/>
              <a:t> 3d </a:t>
            </a:r>
            <a:r>
              <a:rPr lang="it-IT" sz="1500" dirty="0" err="1"/>
              <a:t>reconstruction</a:t>
            </a:r>
            <a:r>
              <a:rPr lang="en-US" sz="1500" dirty="0"/>
              <a:t>”</a:t>
            </a:r>
            <a:r>
              <a:rPr lang="it-IT" sz="1500" dirty="0"/>
              <a:t>, in IEEE International </a:t>
            </a:r>
            <a:r>
              <a:rPr lang="en-US" sz="1500" dirty="0"/>
              <a:t>Conference on Robotics and Automation (ICRA), IEEE, 2016. </a:t>
            </a:r>
            <a:r>
              <a:rPr lang="it-IT" sz="1500" dirty="0" err="1"/>
              <a:t>Available</a:t>
            </a:r>
            <a:r>
              <a:rPr lang="it-IT" sz="1500" dirty="0"/>
              <a:t>: </a:t>
            </a:r>
            <a:r>
              <a:rPr lang="it-IT" sz="1500" dirty="0">
                <a:hlinkClick r:id="rId3"/>
              </a:rPr>
              <a:t>https://github.com/uzh-rpg/rpg_ig_active_reconstruction</a:t>
            </a:r>
            <a:endParaRPr lang="it-IT" sz="1500" dirty="0"/>
          </a:p>
          <a:p>
            <a:r>
              <a:rPr lang="fr-FR" sz="1500" dirty="0"/>
              <a:t>A. M. Romero. (2014). Ros concepts, [Online]. </a:t>
            </a:r>
            <a:r>
              <a:rPr lang="fr-FR" sz="1500" dirty="0" err="1"/>
              <a:t>Available</a:t>
            </a:r>
            <a:r>
              <a:rPr lang="fr-FR" sz="1500" dirty="0"/>
              <a:t>: </a:t>
            </a:r>
            <a:r>
              <a:rPr lang="fr-FR" sz="1500" dirty="0">
                <a:hlinkClick r:id="rId4"/>
              </a:rPr>
              <a:t>http://wiki.ros.org/ROS/Concepts</a:t>
            </a:r>
            <a:endParaRPr lang="fr-FR" sz="1500" dirty="0"/>
          </a:p>
          <a:p>
            <a:pPr marL="0" indent="0">
              <a:buNone/>
            </a:pPr>
            <a:endParaRPr lang="it-IT" sz="1600" baseline="30000" dirty="0"/>
          </a:p>
        </p:txBody>
      </p:sp>
      <p:sp>
        <p:nvSpPr>
          <p:cNvPr id="3" name="Segnaposto numero diapositiva 2"/>
          <p:cNvSpPr>
            <a:spLocks noGrp="1"/>
          </p:cNvSpPr>
          <p:nvPr>
            <p:ph type="sldNum" sz="quarter" idx="12"/>
          </p:nvPr>
        </p:nvSpPr>
        <p:spPr/>
        <p:txBody>
          <a:bodyPr/>
          <a:lstStyle/>
          <a:p>
            <a:fld id="{6D22F896-40B5-4ADD-8801-0D06FADFA095}" type="slidenum">
              <a:rPr lang="en-US" sz="1400"/>
              <a:pPr/>
              <a:t>30</a:t>
            </a:fld>
            <a:endParaRPr lang="en-US" sz="1400" dirty="0"/>
          </a:p>
        </p:txBody>
      </p:sp>
    </p:spTree>
    <p:extLst>
      <p:ext uri="{BB962C8B-B14F-4D97-AF65-F5344CB8AC3E}">
        <p14:creationId xmlns:p14="http://schemas.microsoft.com/office/powerpoint/2010/main" val="229670680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3">
            <a:duotone>
              <a:schemeClr val="bg2">
                <a:shade val="45000"/>
                <a:satMod val="135000"/>
              </a:schemeClr>
              <a:prstClr val="white"/>
            </a:duotone>
            <a:alphaModFix amt="21000"/>
          </a:blip>
          <a:srcRect t="17882" b="25868"/>
          <a:stretch/>
        </p:blipFill>
        <p:spPr>
          <a:xfrm>
            <a:off x="1524016" y="857258"/>
            <a:ext cx="9143985" cy="5143493"/>
          </a:xfrm>
          <a:prstGeom prst="rect">
            <a:avLst/>
          </a:prstGeom>
        </p:spPr>
      </p:pic>
      <p:graphicFrame>
        <p:nvGraphicFramePr>
          <p:cNvPr id="7" name="Segnaposto contenuto 6"/>
          <p:cNvGraphicFramePr>
            <a:graphicFrameLocks noGrp="1"/>
          </p:cNvGraphicFramePr>
          <p:nvPr>
            <p:ph idx="1"/>
            <p:extLst>
              <p:ext uri="{D42A27DB-BD31-4B8C-83A1-F6EECF244321}">
                <p14:modId xmlns:p14="http://schemas.microsoft.com/office/powerpoint/2010/main" val="3303256335"/>
              </p:ext>
            </p:extLst>
          </p:nvPr>
        </p:nvGraphicFramePr>
        <p:xfrm>
          <a:off x="2506134" y="1384184"/>
          <a:ext cx="7704667" cy="46156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egnaposto numero diapositiva 2"/>
          <p:cNvSpPr>
            <a:spLocks noGrp="1"/>
          </p:cNvSpPr>
          <p:nvPr>
            <p:ph type="sldNum" sz="quarter" idx="12"/>
          </p:nvPr>
        </p:nvSpPr>
        <p:spPr/>
        <p:txBody>
          <a:bodyPr/>
          <a:lstStyle/>
          <a:p>
            <a:fld id="{6D22F896-40B5-4ADD-8801-0D06FADFA095}" type="slidenum">
              <a:rPr lang="en-US" sz="1400"/>
              <a:pPr/>
              <a:t>4</a:t>
            </a:fld>
            <a:endParaRPr lang="en-US" sz="1400" dirty="0"/>
          </a:p>
        </p:txBody>
      </p:sp>
      <p:sp>
        <p:nvSpPr>
          <p:cNvPr id="8" name="Titolo 7">
            <a:extLst>
              <a:ext uri="{FF2B5EF4-FFF2-40B4-BE49-F238E27FC236}">
                <a16:creationId xmlns:a16="http://schemas.microsoft.com/office/drawing/2014/main" id="{F8E7CA20-60B6-4FD7-A853-2FEC6040B988}"/>
              </a:ext>
            </a:extLst>
          </p:cNvPr>
          <p:cNvSpPr>
            <a:spLocks noGrp="1"/>
          </p:cNvSpPr>
          <p:nvPr>
            <p:ph type="title"/>
          </p:nvPr>
        </p:nvSpPr>
        <p:spPr/>
        <p:txBody>
          <a:bodyPr/>
          <a:lstStyle/>
          <a:p>
            <a:r>
              <a:rPr lang="it-IT" dirty="0"/>
              <a:t>State of art</a:t>
            </a:r>
          </a:p>
        </p:txBody>
      </p:sp>
    </p:spTree>
    <p:extLst>
      <p:ext uri="{BB962C8B-B14F-4D97-AF65-F5344CB8AC3E}">
        <p14:creationId xmlns:p14="http://schemas.microsoft.com/office/powerpoint/2010/main" val="221931384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3">
            <a:duotone>
              <a:schemeClr val="bg2">
                <a:shade val="45000"/>
                <a:satMod val="135000"/>
              </a:schemeClr>
              <a:prstClr val="white"/>
            </a:duotone>
            <a:alphaModFix amt="21000"/>
          </a:blip>
          <a:srcRect t="17882" b="25868"/>
          <a:stretch/>
        </p:blipFill>
        <p:spPr>
          <a:xfrm>
            <a:off x="1524016" y="857258"/>
            <a:ext cx="9143985" cy="5143493"/>
          </a:xfrm>
          <a:prstGeom prst="rect">
            <a:avLst/>
          </a:prstGeom>
        </p:spPr>
      </p:pic>
      <p:sp>
        <p:nvSpPr>
          <p:cNvPr id="2" name="Titolo 1"/>
          <p:cNvSpPr>
            <a:spLocks noGrp="1"/>
          </p:cNvSpPr>
          <p:nvPr>
            <p:ph type="title"/>
          </p:nvPr>
        </p:nvSpPr>
        <p:spPr>
          <a:xfrm>
            <a:off x="2506134" y="1066800"/>
            <a:ext cx="7704667" cy="926982"/>
          </a:xfrm>
        </p:spPr>
        <p:txBody>
          <a:bodyPr>
            <a:noAutofit/>
          </a:bodyPr>
          <a:lstStyle/>
          <a:p>
            <a:r>
              <a:rPr lang="it-IT" sz="4800" b="1" cap="small" dirty="0" err="1"/>
              <a:t>Coverage</a:t>
            </a:r>
            <a:endParaRPr lang="it-IT" sz="4800" b="1" cap="small" dirty="0"/>
          </a:p>
        </p:txBody>
      </p:sp>
      <p:sp>
        <p:nvSpPr>
          <p:cNvPr id="7" name="Segnaposto contenuto 6"/>
          <p:cNvSpPr>
            <a:spLocks noGrp="1"/>
          </p:cNvSpPr>
          <p:nvPr>
            <p:ph idx="1"/>
          </p:nvPr>
        </p:nvSpPr>
        <p:spPr>
          <a:xfrm>
            <a:off x="2506134" y="1993783"/>
            <a:ext cx="7704667" cy="4615633"/>
          </a:xfrm>
        </p:spPr>
        <p:txBody>
          <a:bodyPr>
            <a:normAutofit/>
          </a:bodyPr>
          <a:lstStyle/>
          <a:p>
            <a:r>
              <a:rPr lang="it-IT" sz="2800" dirty="0"/>
              <a:t>La copertura dell’area deve essere </a:t>
            </a:r>
            <a:r>
              <a:rPr lang="it-IT" sz="2800" b="1" dirty="0"/>
              <a:t>completa</a:t>
            </a:r>
            <a:r>
              <a:rPr lang="it-IT" sz="2800" dirty="0"/>
              <a:t> o </a:t>
            </a:r>
            <a:r>
              <a:rPr lang="it-IT" sz="2800" b="1" dirty="0"/>
              <a:t>euristica</a:t>
            </a:r>
            <a:r>
              <a:rPr lang="it-IT" sz="2800" dirty="0"/>
              <a:t> a seconda della discretizzazione</a:t>
            </a:r>
          </a:p>
          <a:p>
            <a:pPr lvl="0"/>
            <a:r>
              <a:rPr lang="it-IT" sz="2800" dirty="0"/>
              <a:t>Data una mappa </a:t>
            </a:r>
            <a:r>
              <a:rPr lang="it-IT" sz="2800" b="1" dirty="0"/>
              <a:t>discretizzata in un grafo </a:t>
            </a:r>
            <a:r>
              <a:rPr lang="it-IT" sz="2800" dirty="0"/>
              <a:t>(nodi e archi), l’obiettivo di copertura è ottenere:</a:t>
            </a:r>
          </a:p>
          <a:p>
            <a:pPr lvl="1"/>
            <a:r>
              <a:rPr lang="it-IT" sz="2400" b="1" dirty="0"/>
              <a:t>un prestabilito numero di visite </a:t>
            </a:r>
            <a:r>
              <a:rPr lang="it-IT" sz="2400" dirty="0"/>
              <a:t>a ciascun nodo raggiungibile</a:t>
            </a:r>
          </a:p>
          <a:p>
            <a:pPr lvl="1"/>
            <a:r>
              <a:rPr lang="it-IT" sz="2400" b="1" dirty="0"/>
              <a:t>una determinata frequenza</a:t>
            </a:r>
            <a:r>
              <a:rPr lang="it-IT" sz="2400" dirty="0"/>
              <a:t> di visita per ogni nodo</a:t>
            </a:r>
          </a:p>
        </p:txBody>
      </p:sp>
      <p:sp>
        <p:nvSpPr>
          <p:cNvPr id="3" name="Segnaposto numero diapositiva 2"/>
          <p:cNvSpPr>
            <a:spLocks noGrp="1"/>
          </p:cNvSpPr>
          <p:nvPr>
            <p:ph type="sldNum" sz="quarter" idx="12"/>
          </p:nvPr>
        </p:nvSpPr>
        <p:spPr/>
        <p:txBody>
          <a:bodyPr/>
          <a:lstStyle/>
          <a:p>
            <a:fld id="{6D22F896-40B5-4ADD-8801-0D06FADFA095}" type="slidenum">
              <a:rPr lang="en-US" sz="1400"/>
              <a:pPr/>
              <a:t>5</a:t>
            </a:fld>
            <a:endParaRPr lang="en-US" sz="1400" dirty="0"/>
          </a:p>
        </p:txBody>
      </p:sp>
    </p:spTree>
    <p:extLst>
      <p:ext uri="{BB962C8B-B14F-4D97-AF65-F5344CB8AC3E}">
        <p14:creationId xmlns:p14="http://schemas.microsoft.com/office/powerpoint/2010/main" val="349660634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3">
            <a:duotone>
              <a:schemeClr val="bg2">
                <a:shade val="45000"/>
                <a:satMod val="135000"/>
              </a:schemeClr>
              <a:prstClr val="white"/>
            </a:duotone>
            <a:alphaModFix amt="21000"/>
          </a:blip>
          <a:srcRect t="17882" b="25868"/>
          <a:stretch/>
        </p:blipFill>
        <p:spPr>
          <a:xfrm>
            <a:off x="1524016" y="857258"/>
            <a:ext cx="9143985" cy="5143493"/>
          </a:xfrm>
          <a:prstGeom prst="rect">
            <a:avLst/>
          </a:prstGeom>
        </p:spPr>
      </p:pic>
      <p:sp>
        <p:nvSpPr>
          <p:cNvPr id="2" name="Titolo 1"/>
          <p:cNvSpPr>
            <a:spLocks noGrp="1"/>
          </p:cNvSpPr>
          <p:nvPr>
            <p:ph type="title"/>
          </p:nvPr>
        </p:nvSpPr>
        <p:spPr>
          <a:xfrm>
            <a:off x="2506134" y="1119970"/>
            <a:ext cx="7704667" cy="926982"/>
          </a:xfrm>
        </p:spPr>
        <p:txBody>
          <a:bodyPr>
            <a:noAutofit/>
          </a:bodyPr>
          <a:lstStyle/>
          <a:p>
            <a:r>
              <a:rPr lang="it-IT" sz="4800" b="1" cap="small" dirty="0" err="1"/>
              <a:t>Coverage</a:t>
            </a:r>
            <a:endParaRPr lang="it-IT" sz="4800" b="1" cap="small" dirty="0"/>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394754450"/>
              </p:ext>
            </p:extLst>
          </p:nvPr>
        </p:nvGraphicFramePr>
        <p:xfrm>
          <a:off x="2506134" y="1384184"/>
          <a:ext cx="7704667" cy="4615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egnaposto numero diapositiva 2"/>
          <p:cNvSpPr>
            <a:spLocks noGrp="1"/>
          </p:cNvSpPr>
          <p:nvPr>
            <p:ph type="sldNum" sz="quarter" idx="12"/>
          </p:nvPr>
        </p:nvSpPr>
        <p:spPr/>
        <p:txBody>
          <a:bodyPr/>
          <a:lstStyle/>
          <a:p>
            <a:fld id="{6D22F896-40B5-4ADD-8801-0D06FADFA095}" type="slidenum">
              <a:rPr lang="en-US" sz="1400"/>
              <a:pPr/>
              <a:t>6</a:t>
            </a:fld>
            <a:endParaRPr lang="en-US" sz="1400" dirty="0"/>
          </a:p>
        </p:txBody>
      </p:sp>
    </p:spTree>
    <p:extLst>
      <p:ext uri="{BB962C8B-B14F-4D97-AF65-F5344CB8AC3E}">
        <p14:creationId xmlns:p14="http://schemas.microsoft.com/office/powerpoint/2010/main" val="1500798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3">
            <a:duotone>
              <a:schemeClr val="bg2">
                <a:shade val="45000"/>
                <a:satMod val="135000"/>
              </a:schemeClr>
              <a:prstClr val="white"/>
            </a:duotone>
            <a:alphaModFix amt="21000"/>
          </a:blip>
          <a:srcRect t="17882" b="25868"/>
          <a:stretch/>
        </p:blipFill>
        <p:spPr>
          <a:xfrm>
            <a:off x="1517880" y="1163872"/>
            <a:ext cx="9143985" cy="5143493"/>
          </a:xfrm>
          <a:prstGeom prst="rect">
            <a:avLst/>
          </a:prstGeom>
        </p:spPr>
      </p:pic>
      <p:sp>
        <p:nvSpPr>
          <p:cNvPr id="2" name="Titolo 1"/>
          <p:cNvSpPr>
            <a:spLocks noGrp="1"/>
          </p:cNvSpPr>
          <p:nvPr>
            <p:ph type="title"/>
          </p:nvPr>
        </p:nvSpPr>
        <p:spPr>
          <a:xfrm>
            <a:off x="2277533" y="1143000"/>
            <a:ext cx="7704667" cy="926982"/>
          </a:xfrm>
        </p:spPr>
        <p:txBody>
          <a:bodyPr>
            <a:noAutofit/>
          </a:bodyPr>
          <a:lstStyle/>
          <a:p>
            <a:r>
              <a:rPr lang="it-IT" sz="4800" b="1" cap="small" dirty="0" err="1"/>
              <a:t>Coverage</a:t>
            </a:r>
            <a:endParaRPr lang="it-IT" sz="4800" b="1" cap="small" dirty="0"/>
          </a:p>
        </p:txBody>
      </p:sp>
      <p:graphicFrame>
        <p:nvGraphicFramePr>
          <p:cNvPr id="10" name="Segnaposto contenuto 9"/>
          <p:cNvGraphicFramePr>
            <a:graphicFrameLocks noGrp="1"/>
          </p:cNvGraphicFramePr>
          <p:nvPr>
            <p:ph idx="1"/>
            <p:extLst>
              <p:ext uri="{D42A27DB-BD31-4B8C-83A1-F6EECF244321}">
                <p14:modId xmlns:p14="http://schemas.microsoft.com/office/powerpoint/2010/main" val="3801538296"/>
              </p:ext>
            </p:extLst>
          </p:nvPr>
        </p:nvGraphicFramePr>
        <p:xfrm>
          <a:off x="2277533" y="2069983"/>
          <a:ext cx="7704667" cy="44832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egnaposto numero diapositiva 2"/>
          <p:cNvSpPr>
            <a:spLocks noGrp="1"/>
          </p:cNvSpPr>
          <p:nvPr>
            <p:ph type="sldNum" sz="quarter" idx="12"/>
          </p:nvPr>
        </p:nvSpPr>
        <p:spPr/>
        <p:txBody>
          <a:bodyPr/>
          <a:lstStyle/>
          <a:p>
            <a:fld id="{6D22F896-40B5-4ADD-8801-0D06FADFA095}" type="slidenum">
              <a:rPr lang="en-US" sz="1400"/>
              <a:pPr/>
              <a:t>7</a:t>
            </a:fld>
            <a:endParaRPr lang="en-US" sz="1400" dirty="0"/>
          </a:p>
        </p:txBody>
      </p:sp>
    </p:spTree>
    <p:extLst>
      <p:ext uri="{BB962C8B-B14F-4D97-AF65-F5344CB8AC3E}">
        <p14:creationId xmlns:p14="http://schemas.microsoft.com/office/powerpoint/2010/main" val="281273485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2">
            <a:duotone>
              <a:schemeClr val="bg2">
                <a:shade val="45000"/>
                <a:satMod val="135000"/>
              </a:schemeClr>
              <a:prstClr val="white"/>
            </a:duotone>
            <a:alphaModFix amt="21000"/>
          </a:blip>
          <a:srcRect t="17882" b="25868"/>
          <a:stretch/>
        </p:blipFill>
        <p:spPr>
          <a:xfrm>
            <a:off x="1524016" y="920693"/>
            <a:ext cx="9143985" cy="5143493"/>
          </a:xfrm>
          <a:prstGeom prst="rect">
            <a:avLst/>
          </a:prstGeom>
        </p:spPr>
      </p:pic>
      <p:graphicFrame>
        <p:nvGraphicFramePr>
          <p:cNvPr id="6" name="Segnaposto contenuto 5"/>
          <p:cNvGraphicFramePr>
            <a:graphicFrameLocks noGrp="1"/>
          </p:cNvGraphicFramePr>
          <p:nvPr>
            <p:ph idx="1"/>
            <p:extLst>
              <p:ext uri="{D42A27DB-BD31-4B8C-83A1-F6EECF244321}">
                <p14:modId xmlns:p14="http://schemas.microsoft.com/office/powerpoint/2010/main" val="2951145245"/>
              </p:ext>
            </p:extLst>
          </p:nvPr>
        </p:nvGraphicFramePr>
        <p:xfrm>
          <a:off x="2506133" y="1468074"/>
          <a:ext cx="7704667" cy="50910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egnaposto numero diapositiva 2"/>
          <p:cNvSpPr>
            <a:spLocks noGrp="1"/>
          </p:cNvSpPr>
          <p:nvPr>
            <p:ph type="sldNum" sz="quarter" idx="12"/>
          </p:nvPr>
        </p:nvSpPr>
        <p:spPr/>
        <p:txBody>
          <a:bodyPr/>
          <a:lstStyle/>
          <a:p>
            <a:fld id="{6D22F896-40B5-4ADD-8801-0D06FADFA095}" type="slidenum">
              <a:rPr lang="en-US" sz="1400"/>
              <a:pPr/>
              <a:t>8</a:t>
            </a:fld>
            <a:endParaRPr lang="en-US" sz="1400" dirty="0"/>
          </a:p>
        </p:txBody>
      </p:sp>
      <p:sp>
        <p:nvSpPr>
          <p:cNvPr id="7" name="CasellaDiTesto 6"/>
          <p:cNvSpPr txBox="1"/>
          <p:nvPr/>
        </p:nvSpPr>
        <p:spPr>
          <a:xfrm>
            <a:off x="2277863" y="1585519"/>
            <a:ext cx="8161209" cy="677108"/>
          </a:xfrm>
          <a:prstGeom prst="rect">
            <a:avLst/>
          </a:prstGeom>
          <a:noFill/>
        </p:spPr>
        <p:txBody>
          <a:bodyPr wrap="none" rtlCol="0">
            <a:spAutoFit/>
          </a:bodyPr>
          <a:lstStyle/>
          <a:p>
            <a:pPr algn="ctr"/>
            <a:r>
              <a:rPr lang="it-IT" sz="2000" b="1" dirty="0">
                <a:solidFill>
                  <a:schemeClr val="accent1">
                    <a:lumMod val="75000"/>
                  </a:schemeClr>
                </a:solidFill>
              </a:rPr>
              <a:t>Scelta dell’algoritmo tra alcuni che implementano la strategia Real Time</a:t>
            </a:r>
          </a:p>
          <a:p>
            <a:pPr algn="ctr"/>
            <a:r>
              <a:rPr lang="it-IT" b="1" u="sng" dirty="0"/>
              <a:t>Precondizione</a:t>
            </a:r>
            <a:r>
              <a:rPr lang="it-IT" dirty="0"/>
              <a:t>: discretizzazione della mappa in </a:t>
            </a:r>
            <a:r>
              <a:rPr lang="it-IT" b="1" dirty="0"/>
              <a:t>un grafo</a:t>
            </a:r>
            <a:r>
              <a:rPr lang="it-IT" dirty="0"/>
              <a:t>, composto di </a:t>
            </a:r>
            <a:r>
              <a:rPr lang="it-IT" b="1" dirty="0"/>
              <a:t>nodi ed archi</a:t>
            </a:r>
          </a:p>
        </p:txBody>
      </p:sp>
      <p:sp>
        <p:nvSpPr>
          <p:cNvPr id="10" name="Ovale 9"/>
          <p:cNvSpPr/>
          <p:nvPr/>
        </p:nvSpPr>
        <p:spPr>
          <a:xfrm>
            <a:off x="4355604" y="5136479"/>
            <a:ext cx="225864" cy="225864"/>
          </a:xfrm>
          <a:prstGeom prst="ellipse">
            <a:avLst/>
          </a:prstGeom>
          <a:blipFill rotWithShape="0">
            <a:blip r:embed="rId8"/>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64151075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2">
            <a:duotone>
              <a:schemeClr val="bg2">
                <a:shade val="45000"/>
                <a:satMod val="135000"/>
              </a:schemeClr>
              <a:prstClr val="white"/>
            </a:duotone>
            <a:alphaModFix amt="21000"/>
          </a:blip>
          <a:srcRect t="17882" b="25868"/>
          <a:stretch/>
        </p:blipFill>
        <p:spPr>
          <a:xfrm>
            <a:off x="1524016" y="857258"/>
            <a:ext cx="9143985" cy="5143493"/>
          </a:xfrm>
          <a:prstGeom prst="rect">
            <a:avLst/>
          </a:prstGeom>
        </p:spPr>
      </p:pic>
      <p:sp>
        <p:nvSpPr>
          <p:cNvPr id="2" name="Titolo 1"/>
          <p:cNvSpPr>
            <a:spLocks noGrp="1"/>
          </p:cNvSpPr>
          <p:nvPr>
            <p:ph type="title"/>
          </p:nvPr>
        </p:nvSpPr>
        <p:spPr>
          <a:xfrm>
            <a:off x="2429933" y="1087437"/>
            <a:ext cx="7704667" cy="926982"/>
          </a:xfrm>
        </p:spPr>
        <p:txBody>
          <a:bodyPr>
            <a:noAutofit/>
          </a:bodyPr>
          <a:lstStyle/>
          <a:p>
            <a:r>
              <a:rPr lang="it-IT" sz="4800" b="1" cap="small" dirty="0" err="1"/>
              <a:t>Coverage</a:t>
            </a:r>
            <a:r>
              <a:rPr lang="it-IT" sz="4800" b="1" cap="small" dirty="0"/>
              <a:t>: </a:t>
            </a:r>
            <a:r>
              <a:rPr lang="it-IT" sz="4800" b="1" cap="small" dirty="0" err="1"/>
              <a:t>Node</a:t>
            </a:r>
            <a:r>
              <a:rPr lang="it-IT" sz="4800" b="1" cap="small" dirty="0"/>
              <a:t> </a:t>
            </a:r>
            <a:r>
              <a:rPr lang="it-IT" sz="4800" b="1" cap="small" dirty="0" err="1"/>
              <a:t>Count</a:t>
            </a:r>
            <a:endParaRPr lang="it-IT" sz="4800" b="1" cap="small" dirty="0"/>
          </a:p>
        </p:txBody>
      </p:sp>
      <p:graphicFrame>
        <p:nvGraphicFramePr>
          <p:cNvPr id="10" name="Segnaposto contenuto 9"/>
          <p:cNvGraphicFramePr>
            <a:graphicFrameLocks noGrp="1"/>
          </p:cNvGraphicFramePr>
          <p:nvPr>
            <p:ph idx="1"/>
            <p:extLst>
              <p:ext uri="{D42A27DB-BD31-4B8C-83A1-F6EECF244321}">
                <p14:modId xmlns:p14="http://schemas.microsoft.com/office/powerpoint/2010/main" val="2953599418"/>
              </p:ext>
            </p:extLst>
          </p:nvPr>
        </p:nvGraphicFramePr>
        <p:xfrm>
          <a:off x="2430463" y="2249312"/>
          <a:ext cx="7704137" cy="4380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egnaposto numero diapositiva 2"/>
          <p:cNvSpPr>
            <a:spLocks noGrp="1"/>
          </p:cNvSpPr>
          <p:nvPr>
            <p:ph type="sldNum" sz="quarter" idx="12"/>
          </p:nvPr>
        </p:nvSpPr>
        <p:spPr/>
        <p:txBody>
          <a:bodyPr/>
          <a:lstStyle/>
          <a:p>
            <a:fld id="{6D22F896-40B5-4ADD-8801-0D06FADFA095}" type="slidenum">
              <a:rPr lang="en-US" sz="1400"/>
              <a:pPr/>
              <a:t>9</a:t>
            </a:fld>
            <a:endParaRPr lang="en-US" sz="1400" dirty="0"/>
          </a:p>
        </p:txBody>
      </p:sp>
    </p:spTree>
    <p:extLst>
      <p:ext uri="{BB962C8B-B14F-4D97-AF65-F5344CB8AC3E}">
        <p14:creationId xmlns:p14="http://schemas.microsoft.com/office/powerpoint/2010/main" val="9976901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Giallo">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24CF3778850A043AE129F5118007442" ma:contentTypeVersion="0" ma:contentTypeDescription="Creare un nuovo documento." ma:contentTypeScope="" ma:versionID="e45f503a7dbae2b12471c51b16f7c0ff">
  <xsd:schema xmlns:xsd="http://www.w3.org/2001/XMLSchema" xmlns:xs="http://www.w3.org/2001/XMLSchema" xmlns:p="http://schemas.microsoft.com/office/2006/metadata/properties" targetNamespace="http://schemas.microsoft.com/office/2006/metadata/properties" ma:root="true" ma:fieldsID="afea9b2fbf922795d328deade55af85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64231B-376D-40EE-BE8F-330F604D2346}"/>
</file>

<file path=customXml/itemProps2.xml><?xml version="1.0" encoding="utf-8"?>
<ds:datastoreItem xmlns:ds="http://schemas.openxmlformats.org/officeDocument/2006/customXml" ds:itemID="{331DAAF9-CF33-42E0-9C8B-F6FD42989466}"/>
</file>

<file path=docProps/app.xml><?xml version="1.0" encoding="utf-8"?>
<Properties xmlns="http://schemas.openxmlformats.org/officeDocument/2006/extended-properties" xmlns:vt="http://schemas.openxmlformats.org/officeDocument/2006/docPropsVTypes">
  <Template/>
  <TotalTime>45</TotalTime>
  <Words>3584</Words>
  <Application>Microsoft Office PowerPoint</Application>
  <PresentationFormat>Widescreen</PresentationFormat>
  <Paragraphs>388</Paragraphs>
  <Slides>30</Slides>
  <Notes>18</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30</vt:i4>
      </vt:variant>
    </vt:vector>
  </HeadingPairs>
  <TitlesOfParts>
    <vt:vector size="37" baseType="lpstr">
      <vt:lpstr>Arial</vt:lpstr>
      <vt:lpstr>Calibri</vt:lpstr>
      <vt:lpstr>Cambria Math</vt:lpstr>
      <vt:lpstr>Corbel</vt:lpstr>
      <vt:lpstr>Tw Cen MT</vt:lpstr>
      <vt:lpstr>Wingdings</vt:lpstr>
      <vt:lpstr>Circuito</vt:lpstr>
      <vt:lpstr>Long Term Patrolling using Multiple Drones  Relay Positioning and Coverage Techniques</vt:lpstr>
      <vt:lpstr>Presentazione standard di PowerPoint</vt:lpstr>
      <vt:lpstr>Presentazione standard di PowerPoint</vt:lpstr>
      <vt:lpstr>State of art</vt:lpstr>
      <vt:lpstr>Coverage</vt:lpstr>
      <vt:lpstr>Coverage</vt:lpstr>
      <vt:lpstr>Coverage</vt:lpstr>
      <vt:lpstr>Presentazione standard di PowerPoint</vt:lpstr>
      <vt:lpstr>Coverage: Node Count</vt:lpstr>
      <vt:lpstr>Coverage: Node Count</vt:lpstr>
      <vt:lpstr>Relay Positioning</vt:lpstr>
      <vt:lpstr>Relay Positioning Dinamico</vt:lpstr>
      <vt:lpstr>Relay Positioning Dinamico</vt:lpstr>
      <vt:lpstr>STR-MinCostLimited</vt:lpstr>
      <vt:lpstr>Dual Ascent</vt:lpstr>
      <vt:lpstr>Presentazione standard di PowerPoint</vt:lpstr>
      <vt:lpstr>Presentazione standard di PowerPoint</vt:lpstr>
      <vt:lpstr>Presentazione standard di PowerPoint</vt:lpstr>
      <vt:lpstr>Presentazione standard di PowerPoint</vt:lpstr>
      <vt:lpstr>Architettura</vt:lpstr>
      <vt:lpstr>Simulazione ed Esperimenti</vt:lpstr>
      <vt:lpstr>Simulazione ed Esperimenti</vt:lpstr>
      <vt:lpstr>Simulazione ed Esperimenti</vt:lpstr>
      <vt:lpstr>Simulazione ed Esperimenti</vt:lpstr>
      <vt:lpstr>Simulazione ed Esperimenti</vt:lpstr>
      <vt:lpstr>Simulazione ed Esperimenti</vt:lpstr>
      <vt:lpstr>Simulazione ed Esperimenti</vt:lpstr>
      <vt:lpstr>Conclusioni</vt:lpstr>
      <vt:lpstr>Conclusioni</vt:lpstr>
      <vt:lpstr>Riferimenti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UAVs: Search &amp; Rescue using Relay Positioning and Coverage Techniques</dc:title>
  <dc:creator>Gianni Vercelli</dc:creator>
  <cp:lastModifiedBy>Gianni Vercelli</cp:lastModifiedBy>
  <cp:revision>6</cp:revision>
  <cp:lastPrinted>2020-02-11T21:24:14Z</cp:lastPrinted>
  <dcterms:created xsi:type="dcterms:W3CDTF">2020-02-11T20:44:24Z</dcterms:created>
  <dcterms:modified xsi:type="dcterms:W3CDTF">2020-02-11T21:30:03Z</dcterms:modified>
</cp:coreProperties>
</file>