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2" d="100"/>
          <a:sy n="122" d="100"/>
        </p:scale>
        <p:origin x="474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144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29750" y="341751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176222" y="4848070"/>
            <a:ext cx="532885" cy="173631"/>
            <a:chOff x="0" y="0"/>
            <a:chExt cx="2077525" cy="676925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0" t="0" r="0" b="0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0" t="0" r="0" b="0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0" t="0" r="0" b="0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0" t="0" r="0" b="0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6225" y="703050"/>
            <a:ext cx="4022100" cy="364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5850" y="1143700"/>
            <a:ext cx="87822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  <p:sp>
        <p:nvSpPr>
          <p:cNvPr id="6" name="Shape 46"/>
          <p:cNvSpPr txBox="1">
            <a:spLocks noGrp="1"/>
          </p:cNvSpPr>
          <p:nvPr>
            <p:ph type="title"/>
          </p:nvPr>
        </p:nvSpPr>
        <p:spPr>
          <a:xfrm>
            <a:off x="15585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40394" y="1143699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0900" y="447950"/>
            <a:ext cx="5867400" cy="75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80900" y="128195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8562" y="446900"/>
            <a:ext cx="4045199" cy="953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76225" y="1454750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534335" y="2402400"/>
            <a:ext cx="3929999" cy="27410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85360" y="2773950"/>
            <a:ext cx="3211500" cy="2188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acha.hk/clases_profesor_mario_matus/clase2/gini_por_regiones.xls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9758" y="30480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b="1" dirty="0" smtClean="0"/>
              <a:t>Clase 2</a:t>
            </a:r>
            <a:endParaRPr b="1" dirty="0"/>
          </a:p>
          <a:p>
            <a:pPr lvl="0"/>
            <a:r>
              <a:rPr lang="en-US" b="1" dirty="0" err="1" smtClean="0"/>
              <a:t>Gráficos</a:t>
            </a:r>
            <a:r>
              <a:rPr lang="en-US" b="1" dirty="0" smtClean="0"/>
              <a:t> con ggplot2 y lo</a:t>
            </a:r>
            <a:br>
              <a:rPr lang="en-US" b="1" dirty="0" smtClean="0"/>
            </a:br>
            <a:r>
              <a:rPr lang="en-US" b="1" dirty="0" err="1" smtClean="0"/>
              <a:t>básico</a:t>
            </a:r>
            <a:r>
              <a:rPr lang="en-US" b="1" dirty="0" smtClean="0"/>
              <a:t> de </a:t>
            </a:r>
            <a:r>
              <a:rPr lang="en-US" b="1" dirty="0" err="1" smtClean="0"/>
              <a:t>inferencia</a:t>
            </a:r>
            <a:endParaRPr lang="en" b="1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>Pachá </a:t>
            </a:r>
            <a:r>
              <a:rPr lang="zh-CN" altLang="en-US" dirty="0" smtClean="0"/>
              <a:t>帕夏</a:t>
            </a:r>
            <a:endParaRPr lang="en" dirty="0"/>
          </a:p>
        </p:txBody>
      </p:sp>
      <p:sp>
        <p:nvSpPr>
          <p:cNvPr id="83" name="Shape 83"/>
          <p:cNvSpPr txBox="1"/>
          <p:nvPr/>
        </p:nvSpPr>
        <p:spPr>
          <a:xfrm>
            <a:off x="210800" y="3186950"/>
            <a:ext cx="2252699" cy="2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 descr="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0" y="4648200"/>
            <a:ext cx="1146048" cy="402336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96" y="304800"/>
            <a:ext cx="2034761" cy="1802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 err="1" smtClean="0"/>
              <a:t>Ejecutar</a:t>
            </a:r>
            <a:r>
              <a:rPr lang="en-US" sz="2400" dirty="0" smtClean="0"/>
              <a:t> </a:t>
            </a:r>
            <a:r>
              <a:rPr lang="en-US" sz="2400" dirty="0"/>
              <a:t>el </a:t>
            </a:r>
            <a:r>
              <a:rPr lang="en-US" sz="2400" dirty="0" err="1"/>
              <a:t>siguiente</a:t>
            </a:r>
            <a:r>
              <a:rPr lang="en-US" sz="2400" dirty="0"/>
              <a:t> </a:t>
            </a:r>
            <a:r>
              <a:rPr lang="en-US" sz="2400" dirty="0" err="1"/>
              <a:t>código</a:t>
            </a:r>
            <a:endParaRPr lang="en-US" sz="2400" dirty="0"/>
          </a:p>
          <a:p>
            <a:pPr lvl="0"/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setwd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("/Users/</a:t>
            </a:r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pacha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/</a:t>
            </a:r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clases_profesor_mario_matus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/clase2/")</a:t>
            </a:r>
          </a:p>
          <a:p>
            <a:pPr lvl="0"/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exports_data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 &lt;- </a:t>
            </a:r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read.csv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("</a:t>
            </a:r>
            <a:r>
              <a:rPr lang="en-US" dirty="0" err="1" smtClean="0">
                <a:solidFill>
                  <a:srgbClr val="800000"/>
                </a:solidFill>
                <a:latin typeface="Roboto Mono"/>
                <a:cs typeface="Roboto Mono"/>
              </a:rPr>
              <a:t>copper_data.csv</a:t>
            </a:r>
            <a:r>
              <a:rPr lang="en-US" dirty="0" smtClean="0">
                <a:solidFill>
                  <a:srgbClr val="800000"/>
                </a:solidFill>
                <a:latin typeface="Roboto Mono"/>
                <a:cs typeface="Roboto Mono"/>
              </a:rPr>
              <a:t>”)</a:t>
            </a:r>
            <a:endParaRPr lang="en-US" dirty="0">
              <a:solidFill>
                <a:srgbClr val="800000"/>
              </a:solidFill>
              <a:latin typeface="Roboto Mono"/>
              <a:cs typeface="Roboto Mono"/>
            </a:endParaRPr>
          </a:p>
          <a:p>
            <a:pPr lvl="0"/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library(ggplot2)</a:t>
            </a:r>
          </a:p>
          <a:p>
            <a:pPr lvl="0"/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ggplot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() + </a:t>
            </a:r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geom_line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(</a:t>
            </a:r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aes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(y = export, x = year, </a:t>
            </a:r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colour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 = product)</a:t>
            </a:r>
            <a:r>
              <a:rPr lang="en-US" dirty="0" smtClean="0">
                <a:solidFill>
                  <a:srgbClr val="800000"/>
                </a:solidFill>
                <a:latin typeface="Roboto Mono"/>
                <a:cs typeface="Roboto Mono"/>
              </a:rPr>
              <a:t>, data 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= </a:t>
            </a:r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exports_data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, stat="identity")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Primera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tarea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b="1" dirty="0" err="1" smtClean="0">
                <a:solidFill>
                  <a:schemeClr val="tx1"/>
                </a:solidFill>
              </a:rPr>
              <a:t>Editar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gráficos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 err="1" smtClean="0"/>
              <a:t>Luego</a:t>
            </a:r>
            <a:r>
              <a:rPr lang="en-US" sz="2400" dirty="0" smtClean="0"/>
              <a:t> </a:t>
            </a:r>
            <a:r>
              <a:rPr lang="en-US" sz="2400" dirty="0" err="1" smtClean="0"/>
              <a:t>editar</a:t>
            </a:r>
            <a:r>
              <a:rPr lang="en-US" sz="2400" dirty="0" smtClean="0"/>
              <a:t> el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anterior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obtener</a:t>
            </a:r>
            <a:endParaRPr lang="en-US" sz="2400" dirty="0" smtClean="0"/>
          </a:p>
          <a:p>
            <a:pPr marL="342900" lvl="0" indent="-342900">
              <a:buFont typeface="Arial"/>
              <a:buChar char="•"/>
            </a:pPr>
            <a:r>
              <a:rPr lang="en-US" sz="2400" dirty="0" err="1" smtClean="0"/>
              <a:t>Gráfico</a:t>
            </a:r>
            <a:r>
              <a:rPr lang="en-US" sz="2400" dirty="0" smtClean="0"/>
              <a:t> de </a:t>
            </a:r>
            <a:r>
              <a:rPr lang="en-US" sz="2400" dirty="0" err="1" smtClean="0"/>
              <a:t>barras</a:t>
            </a:r>
            <a:endParaRPr lang="en-US" sz="2400" dirty="0" smtClean="0"/>
          </a:p>
          <a:p>
            <a:pPr marL="342900" lvl="0" indent="-342900">
              <a:buFont typeface="Arial"/>
              <a:buChar char="•"/>
            </a:pPr>
            <a:r>
              <a:rPr lang="en-US" sz="2400" dirty="0" err="1" smtClean="0"/>
              <a:t>Gráfico</a:t>
            </a:r>
            <a:r>
              <a:rPr lang="en-US" sz="2400" dirty="0" smtClean="0"/>
              <a:t> de </a:t>
            </a:r>
            <a:r>
              <a:rPr lang="en-US" sz="2400" dirty="0" err="1" smtClean="0"/>
              <a:t>puntos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Primera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tarea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b="1" dirty="0" err="1" smtClean="0">
                <a:solidFill>
                  <a:schemeClr val="tx1"/>
                </a:solidFill>
              </a:rPr>
              <a:t>Editar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gráficos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0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2400" dirty="0" err="1" smtClean="0"/>
              <a:t>Crear</a:t>
            </a:r>
            <a:r>
              <a:rPr lang="en-US" sz="2400" dirty="0" smtClean="0"/>
              <a:t> un </a:t>
            </a:r>
            <a:r>
              <a:rPr lang="en-US" sz="2400" dirty="0" err="1" smtClean="0"/>
              <a:t>grafico</a:t>
            </a:r>
            <a:r>
              <a:rPr lang="en-US" sz="2400" dirty="0" smtClean="0"/>
              <a:t> de </a:t>
            </a:r>
            <a:r>
              <a:rPr lang="en-US" sz="2400" dirty="0" err="1" smtClean="0"/>
              <a:t>puntos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relacione</a:t>
            </a:r>
            <a:r>
              <a:rPr lang="en-US" sz="2400" dirty="0" smtClean="0"/>
              <a:t> </a:t>
            </a:r>
            <a:r>
              <a:rPr lang="en-US" sz="2400" dirty="0" err="1" smtClean="0"/>
              <a:t>Educación</a:t>
            </a:r>
            <a:r>
              <a:rPr lang="en-US" sz="2400" dirty="0" smtClean="0"/>
              <a:t> (</a:t>
            </a:r>
            <a:r>
              <a:rPr lang="en-US" sz="2400" dirty="0" err="1" smtClean="0"/>
              <a:t>eje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dirty="0" smtClean="0"/>
              <a:t>) y </a:t>
            </a:r>
            <a:r>
              <a:rPr lang="en-US" sz="2400" dirty="0" err="1" smtClean="0"/>
              <a:t>Fertilidad</a:t>
            </a:r>
            <a:r>
              <a:rPr lang="en-US" sz="2400" dirty="0" smtClean="0"/>
              <a:t> (</a:t>
            </a:r>
            <a:r>
              <a:rPr lang="en-US" sz="2400" dirty="0" err="1" smtClean="0"/>
              <a:t>eje</a:t>
            </a:r>
            <a:r>
              <a:rPr lang="en-US" sz="2400" dirty="0" smtClean="0"/>
              <a:t> </a:t>
            </a:r>
            <a:r>
              <a:rPr lang="en-US" sz="2400" i="1" dirty="0" smtClean="0"/>
              <a:t>y</a:t>
            </a:r>
            <a:r>
              <a:rPr lang="en-US" sz="2400" dirty="0" smtClean="0"/>
              <a:t>)</a:t>
            </a:r>
          </a:p>
          <a:p>
            <a:pPr marL="342900" lvl="0" indent="-342900">
              <a:buFont typeface="Arial"/>
              <a:buChar char="•"/>
            </a:pPr>
            <a:r>
              <a:rPr lang="en-US" sz="2400" dirty="0" smtClean="0"/>
              <a:t>En </a:t>
            </a:r>
            <a:r>
              <a:rPr lang="en-US" sz="2400" dirty="0" err="1" smtClean="0"/>
              <a:t>otro</a:t>
            </a:r>
            <a:r>
              <a:rPr lang="en-US" sz="2400" dirty="0" smtClean="0"/>
              <a:t> </a:t>
            </a:r>
            <a:r>
              <a:rPr lang="en-US" sz="2400" dirty="0" err="1" smtClean="0"/>
              <a:t>gráfico</a:t>
            </a:r>
            <a:r>
              <a:rPr lang="en-US" sz="2400" dirty="0" smtClean="0"/>
              <a:t> </a:t>
            </a:r>
            <a:r>
              <a:rPr lang="en-US" sz="2400" dirty="0" err="1" smtClean="0"/>
              <a:t>repetir</a:t>
            </a:r>
            <a:r>
              <a:rPr lang="en-US" sz="2400" dirty="0" smtClean="0"/>
              <a:t> lo </a:t>
            </a:r>
            <a:r>
              <a:rPr lang="en-US" sz="2400" dirty="0" err="1" smtClean="0"/>
              <a:t>mismo</a:t>
            </a:r>
            <a:r>
              <a:rPr lang="en-US" sz="2400" dirty="0" smtClean="0"/>
              <a:t> </a:t>
            </a:r>
            <a:r>
              <a:rPr lang="en-US" sz="2400" dirty="0" err="1" smtClean="0"/>
              <a:t>pero</a:t>
            </a:r>
            <a:r>
              <a:rPr lang="en-US" sz="2400" dirty="0" smtClean="0"/>
              <a:t> </a:t>
            </a:r>
            <a:r>
              <a:rPr lang="en-US" sz="2400" dirty="0" err="1" smtClean="0"/>
              <a:t>agregando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línea</a:t>
            </a:r>
            <a:r>
              <a:rPr lang="en-US" sz="2400" dirty="0" smtClean="0"/>
              <a:t> de </a:t>
            </a:r>
            <a:r>
              <a:rPr lang="en-US" sz="2400" dirty="0" err="1" smtClean="0"/>
              <a:t>tendencia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Segunda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tarea</a:t>
            </a:r>
            <a:r>
              <a:rPr lang="en-US" sz="3200" b="1" dirty="0" smtClean="0">
                <a:solidFill>
                  <a:schemeClr val="tx1"/>
                </a:solidFill>
              </a:rPr>
              <a:t>: </a:t>
            </a:r>
            <a:r>
              <a:rPr lang="en-US" sz="3200" b="1" dirty="0" err="1" smtClean="0">
                <a:solidFill>
                  <a:schemeClr val="tx1"/>
                </a:solidFill>
              </a:rPr>
              <a:t>Gráficos</a:t>
            </a:r>
            <a:r>
              <a:rPr lang="en-US" sz="3200" b="1" dirty="0" smtClean="0">
                <a:solidFill>
                  <a:schemeClr val="tx1"/>
                </a:solidFill>
              </a:rPr>
              <a:t> a </a:t>
            </a:r>
            <a:r>
              <a:rPr lang="en-US" sz="3200" b="1" dirty="0" err="1" smtClean="0">
                <a:solidFill>
                  <a:schemeClr val="tx1"/>
                </a:solidFill>
              </a:rPr>
              <a:t>partir</a:t>
            </a:r>
            <a:r>
              <a:rPr lang="en-US" sz="3200" b="1" dirty="0" smtClean="0">
                <a:solidFill>
                  <a:schemeClr val="tx1"/>
                </a:solidFill>
              </a:rPr>
              <a:t> de “</a:t>
            </a:r>
            <a:r>
              <a:rPr lang="en-US" sz="3200" b="1" dirty="0" err="1" smtClean="0">
                <a:solidFill>
                  <a:schemeClr val="tx1"/>
                </a:solidFill>
              </a:rPr>
              <a:t>swiss</a:t>
            </a:r>
            <a:r>
              <a:rPr lang="en-US" sz="3200" b="1" dirty="0" smtClean="0">
                <a:solidFill>
                  <a:schemeClr val="tx1"/>
                </a:solidFill>
              </a:rPr>
              <a:t>”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2400" dirty="0" err="1" smtClean="0"/>
              <a:t>Obtener</a:t>
            </a:r>
            <a:r>
              <a:rPr lang="en-US" sz="2400" dirty="0" smtClean="0"/>
              <a:t> la </a:t>
            </a:r>
            <a:r>
              <a:rPr lang="en-US" sz="2400" dirty="0" err="1" smtClean="0"/>
              <a:t>correlación</a:t>
            </a:r>
            <a:r>
              <a:rPr lang="en-US" sz="2400" dirty="0" smtClean="0"/>
              <a:t> entre </a:t>
            </a:r>
            <a:r>
              <a:rPr lang="en-US" sz="2400" dirty="0" err="1" smtClean="0"/>
              <a:t>todas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de la base de </a:t>
            </a:r>
            <a:r>
              <a:rPr lang="en-US" sz="2400" dirty="0" err="1" smtClean="0"/>
              <a:t>datos</a:t>
            </a:r>
            <a:r>
              <a:rPr lang="en-US" sz="2400" dirty="0" smtClean="0"/>
              <a:t> “</a:t>
            </a:r>
            <a:r>
              <a:rPr lang="en-US" sz="2400" dirty="0" err="1" smtClean="0"/>
              <a:t>swiss</a:t>
            </a:r>
            <a:r>
              <a:rPr lang="en-US" sz="2400" dirty="0" smtClean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Tercera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tarea</a:t>
            </a:r>
            <a:r>
              <a:rPr lang="en-US" sz="3200" b="1" dirty="0" smtClean="0">
                <a:solidFill>
                  <a:schemeClr val="tx1"/>
                </a:solidFill>
              </a:rPr>
              <a:t>: </a:t>
            </a:r>
            <a:r>
              <a:rPr lang="en-US" sz="3200" b="1" dirty="0" err="1" smtClean="0">
                <a:solidFill>
                  <a:schemeClr val="tx1"/>
                </a:solidFill>
              </a:rPr>
              <a:t>Correlación</a:t>
            </a:r>
            <a:r>
              <a:rPr lang="en-US" sz="3200" b="1" dirty="0" smtClean="0">
                <a:solidFill>
                  <a:schemeClr val="tx1"/>
                </a:solidFill>
              </a:rPr>
              <a:t> de variables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9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2400" dirty="0" err="1" smtClean="0"/>
              <a:t>Descargar</a:t>
            </a:r>
            <a:r>
              <a:rPr lang="en-US" sz="2400" dirty="0" smtClean="0"/>
              <a:t> el </a:t>
            </a:r>
            <a:r>
              <a:rPr lang="en-US" sz="2400" dirty="0" err="1" smtClean="0"/>
              <a:t>archivo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3"/>
              </a:rPr>
              <a:t>gini_por_regiones.xlsx</a:t>
            </a:r>
            <a:r>
              <a:rPr lang="en-US" sz="2400" dirty="0"/>
              <a:t> </a:t>
            </a:r>
            <a:r>
              <a:rPr lang="en-US" sz="2400" dirty="0" smtClean="0"/>
              <a:t>y </a:t>
            </a:r>
            <a:r>
              <a:rPr lang="en-US" sz="2400" dirty="0" err="1" smtClean="0"/>
              <a:t>abrirlo</a:t>
            </a:r>
            <a:r>
              <a:rPr lang="en-US" sz="2400" dirty="0" smtClean="0"/>
              <a:t> en R</a:t>
            </a:r>
          </a:p>
          <a:p>
            <a:pPr marL="342900" lvl="0" indent="-342900">
              <a:buFont typeface="Arial"/>
              <a:buChar char="•"/>
            </a:pPr>
            <a:r>
              <a:rPr lang="en-US" sz="2400" dirty="0" err="1" smtClean="0"/>
              <a:t>Graficar</a:t>
            </a:r>
            <a:r>
              <a:rPr lang="en-US" sz="2400" dirty="0" smtClean="0"/>
              <a:t> la </a:t>
            </a:r>
            <a:r>
              <a:rPr lang="en-US" sz="2400" dirty="0" err="1" smtClean="0"/>
              <a:t>evolución</a:t>
            </a:r>
            <a:r>
              <a:rPr lang="en-US" sz="2400" dirty="0" smtClean="0"/>
              <a:t> del </a:t>
            </a:r>
            <a:r>
              <a:rPr lang="en-US" sz="2400" dirty="0" err="1" smtClean="0"/>
              <a:t>Gini</a:t>
            </a:r>
            <a:r>
              <a:rPr lang="en-US" sz="2400" dirty="0" smtClean="0"/>
              <a:t> de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</a:t>
            </a:r>
            <a:r>
              <a:rPr lang="en-US" sz="2400" dirty="0" err="1" smtClean="0"/>
              <a:t>Metropolitana</a:t>
            </a:r>
            <a:endParaRPr lang="en-US" sz="2400" dirty="0" smtClean="0"/>
          </a:p>
          <a:p>
            <a:pPr marL="342900" lvl="0" indent="-342900">
              <a:buFont typeface="Arial"/>
              <a:buChar char="•"/>
            </a:pPr>
            <a:r>
              <a:rPr lang="en-US" sz="2400" dirty="0" smtClean="0"/>
              <a:t>A </a:t>
            </a:r>
            <a:r>
              <a:rPr lang="en-US" sz="2400" dirty="0" err="1" smtClean="0"/>
              <a:t>nivel</a:t>
            </a:r>
            <a:r>
              <a:rPr lang="en-US" sz="2400" dirty="0" smtClean="0"/>
              <a:t> </a:t>
            </a:r>
            <a:r>
              <a:rPr lang="en-US" sz="2400" dirty="0" err="1" smtClean="0"/>
              <a:t>nacional</a:t>
            </a:r>
            <a:r>
              <a:rPr lang="en-US" sz="24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¿</a:t>
            </a:r>
            <a:r>
              <a:rPr lang="en-US" sz="2000" dirty="0"/>
              <a:t>S</a:t>
            </a:r>
            <a:r>
              <a:rPr lang="en-US" sz="2000" dirty="0" smtClean="0"/>
              <a:t>e </a:t>
            </a:r>
            <a:r>
              <a:rPr lang="en-US" sz="2000" dirty="0" err="1" smtClean="0"/>
              <a:t>puede</a:t>
            </a:r>
            <a:r>
              <a:rPr lang="en-US" sz="2000" dirty="0" smtClean="0"/>
              <a:t> </a:t>
            </a:r>
            <a:r>
              <a:rPr lang="en-US" sz="2000" dirty="0" err="1" smtClean="0"/>
              <a:t>decir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ha </a:t>
            </a:r>
            <a:r>
              <a:rPr lang="en-US" sz="2000" dirty="0" err="1" smtClean="0"/>
              <a:t>mejorado</a:t>
            </a:r>
            <a:r>
              <a:rPr lang="en-US" sz="2000" dirty="0" smtClean="0"/>
              <a:t>/</a:t>
            </a:r>
            <a:r>
              <a:rPr lang="en-US" sz="2000" dirty="0" err="1" smtClean="0"/>
              <a:t>empeorado</a:t>
            </a:r>
            <a:r>
              <a:rPr lang="en-US" sz="2000" dirty="0" smtClean="0"/>
              <a:t> la </a:t>
            </a:r>
            <a:r>
              <a:rPr lang="en-US" sz="2000" dirty="0" err="1" smtClean="0"/>
              <a:t>desigualdad</a:t>
            </a:r>
            <a:r>
              <a:rPr lang="en-US" sz="2000" dirty="0" smtClean="0"/>
              <a:t> entre 1990 y 2008?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¿</a:t>
            </a:r>
            <a:r>
              <a:rPr lang="en-US" sz="2000" dirty="0" err="1" smtClean="0"/>
              <a:t>Cuál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el valor p del </a:t>
            </a:r>
            <a:r>
              <a:rPr lang="en-US" sz="2000" dirty="0" err="1" smtClean="0"/>
              <a:t>estadístico</a:t>
            </a:r>
            <a:r>
              <a:rPr lang="en-US" sz="2000" dirty="0" smtClean="0"/>
              <a:t> </a:t>
            </a:r>
            <a:r>
              <a:rPr lang="en-US" sz="2000" dirty="0" err="1" smtClean="0"/>
              <a:t>asociado</a:t>
            </a:r>
            <a:r>
              <a:rPr lang="en-US" sz="2000" dirty="0" smtClean="0"/>
              <a:t> y la media del </a:t>
            </a:r>
            <a:r>
              <a:rPr lang="en-US" sz="2000" dirty="0" err="1" smtClean="0"/>
              <a:t>cambio</a:t>
            </a:r>
            <a:r>
              <a:rPr lang="en-US" sz="2000" dirty="0" smtClean="0"/>
              <a:t>?</a:t>
            </a:r>
          </a:p>
          <a:p>
            <a:pPr marL="342900" lvl="0" indent="-342900">
              <a:buFont typeface="Arial"/>
              <a:buChar char="•"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Cuarta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tarea</a:t>
            </a:r>
            <a:r>
              <a:rPr lang="en-US" sz="3200" b="1" dirty="0" smtClean="0">
                <a:solidFill>
                  <a:schemeClr val="tx1"/>
                </a:solidFill>
              </a:rPr>
              <a:t>: </a:t>
            </a:r>
            <a:r>
              <a:rPr lang="en-US" sz="3200" b="1" dirty="0" err="1" smtClean="0">
                <a:solidFill>
                  <a:schemeClr val="tx1"/>
                </a:solidFill>
              </a:rPr>
              <a:t>Importar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desde</a:t>
            </a:r>
            <a:r>
              <a:rPr lang="en-US" sz="3200" b="1" dirty="0" smtClean="0">
                <a:solidFill>
                  <a:schemeClr val="tx1"/>
                </a:solidFill>
              </a:rPr>
              <a:t> Excel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31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Quinta </a:t>
            </a:r>
            <a:r>
              <a:rPr lang="en-US" sz="3200" b="1" dirty="0" err="1" smtClean="0">
                <a:solidFill>
                  <a:schemeClr val="tx1"/>
                </a:solidFill>
              </a:rPr>
              <a:t>tarea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b="1" dirty="0" err="1">
                <a:solidFill>
                  <a:schemeClr val="tx1"/>
                </a:solidFill>
              </a:rPr>
              <a:t>Llevar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todo</a:t>
            </a:r>
            <a:r>
              <a:rPr lang="en-US" sz="3200" b="1" dirty="0">
                <a:solidFill>
                  <a:schemeClr val="tx1"/>
                </a:solidFill>
              </a:rPr>
              <a:t> lo anterior a un </a:t>
            </a:r>
            <a:r>
              <a:rPr lang="en-US" sz="3200" b="1" dirty="0" err="1">
                <a:solidFill>
                  <a:schemeClr val="tx1"/>
                </a:solidFill>
              </a:rPr>
              <a:t>archivo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Rmd</a:t>
            </a:r>
            <a:r>
              <a:rPr lang="en-US" sz="3200" b="1" dirty="0">
                <a:solidFill>
                  <a:schemeClr val="tx1"/>
                </a:solidFill>
              </a:rPr>
              <a:t> y </a:t>
            </a:r>
            <a:r>
              <a:rPr lang="en-US" sz="3200" b="1" dirty="0" err="1">
                <a:solidFill>
                  <a:schemeClr val="tx1"/>
                </a:solidFill>
              </a:rPr>
              <a:t>subirlo</a:t>
            </a:r>
            <a:r>
              <a:rPr lang="en-US" sz="3200" b="1" dirty="0">
                <a:solidFill>
                  <a:schemeClr val="tx1"/>
                </a:solidFill>
              </a:rPr>
              <a:t> a </a:t>
            </a:r>
            <a:r>
              <a:rPr lang="en-US" sz="3200" b="1" dirty="0" err="1">
                <a:solidFill>
                  <a:schemeClr val="tx1"/>
                </a:solidFill>
              </a:rPr>
              <a:t>Github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09943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203</Words>
  <Application>Microsoft Office PowerPoint</Application>
  <PresentationFormat>Presentación en pantalla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Roboto Mono</vt:lpstr>
      <vt:lpstr>Roboto</vt:lpstr>
      <vt:lpstr>Arial</vt:lpstr>
      <vt:lpstr>google</vt:lpstr>
      <vt:lpstr>Clase 2 Gráficos con ggplot2 y lo básico de inferencia</vt:lpstr>
      <vt:lpstr>Primera tarea: Editar gráficos</vt:lpstr>
      <vt:lpstr>Primera tarea: Editar gráficos</vt:lpstr>
      <vt:lpstr>Segunda tarea: Gráficos a partir de “swiss”</vt:lpstr>
      <vt:lpstr>Tercera tarea: Correlación de variables</vt:lpstr>
      <vt:lpstr>Cuarta tarea: Importar desde Excel</vt:lpstr>
      <vt:lpstr>Quinta tarea: Llevar todo lo anterior a un archivo Rmd y subirlo a Github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subject/>
  <dc:creator>Mario Matus González</dc:creator>
  <cp:keywords/>
  <dc:description/>
  <cp:lastModifiedBy>Mario Matus González</cp:lastModifiedBy>
  <cp:revision>21</cp:revision>
  <dcterms:modified xsi:type="dcterms:W3CDTF">2016-06-21T19:48:45Z</dcterms:modified>
  <cp:category/>
</cp:coreProperties>
</file>