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2" d="100"/>
          <a:sy n="122" d="100"/>
        </p:scale>
        <p:origin x="-36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6144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29750" y="341751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176222" y="4848070"/>
            <a:ext cx="532885" cy="173631"/>
            <a:chOff x="0" y="0"/>
            <a:chExt cx="2077525" cy="676925"/>
          </a:xfrm>
        </p:grpSpPr>
        <p:sp>
          <p:nvSpPr>
            <p:cNvPr id="32" name="Shape 3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0" t="0" r="0" b="0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0" t="0" r="0" b="0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0" t="0" r="0" b="0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0" t="0" r="0" b="0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76225" y="703050"/>
            <a:ext cx="4022100" cy="364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55850" y="1143700"/>
            <a:ext cx="87822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6" name="Shape 46"/>
          <p:cNvSpPr txBox="1">
            <a:spLocks noGrp="1"/>
          </p:cNvSpPr>
          <p:nvPr>
            <p:ph type="title"/>
          </p:nvPr>
        </p:nvSpPr>
        <p:spPr>
          <a:xfrm>
            <a:off x="15585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40394" y="1143699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80900" y="447950"/>
            <a:ext cx="5867400" cy="75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80900" y="128195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8562" y="446900"/>
            <a:ext cx="4045199" cy="953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76225" y="1454750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3534335" y="2402400"/>
            <a:ext cx="3929999" cy="27410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885360" y="2773950"/>
            <a:ext cx="3211500" cy="2188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9758" y="30480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_tradnl" b="1" dirty="0" smtClean="0"/>
              <a:t>Clase 3</a:t>
            </a:r>
            <a:endParaRPr b="1" dirty="0"/>
          </a:p>
          <a:p>
            <a:pPr lvl="0"/>
            <a:r>
              <a:rPr lang="en-US" b="1" dirty="0" err="1" smtClean="0"/>
              <a:t>Regresión</a:t>
            </a:r>
            <a:r>
              <a:rPr lang="en-US" b="1" dirty="0" smtClean="0"/>
              <a:t> </a:t>
            </a:r>
            <a:r>
              <a:rPr lang="en-US" b="1" dirty="0" smtClean="0"/>
              <a:t>Lineal – Parte 1</a:t>
            </a:r>
            <a:endParaRPr lang="en" b="1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>Pachá </a:t>
            </a:r>
            <a:r>
              <a:rPr lang="zh-CN" altLang="en-US" dirty="0" smtClean="0"/>
              <a:t>帕夏</a:t>
            </a:r>
            <a:endParaRPr lang="en" dirty="0"/>
          </a:p>
        </p:txBody>
      </p:sp>
      <p:pic>
        <p:nvPicPr>
          <p:cNvPr id="2" name="Picture 1" descr="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0" y="4648200"/>
            <a:ext cx="1146048" cy="402336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96" y="304800"/>
            <a:ext cx="2034761" cy="18028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cs typeface="Times New Roman" charset="0"/>
              </a:rPr>
              <a:t>En base a los </a:t>
            </a:r>
            <a:r>
              <a:rPr lang="en-US" sz="2400" dirty="0" err="1" smtClean="0">
                <a:cs typeface="Times New Roman" charset="0"/>
              </a:rPr>
              <a:t>datos</a:t>
            </a:r>
            <a:r>
              <a:rPr lang="en-US" sz="2400" dirty="0" smtClean="0">
                <a:cs typeface="Times New Roman" charset="0"/>
              </a:rPr>
              <a:t> de Klein (1950) </a:t>
            </a:r>
            <a:r>
              <a:rPr lang="en-US" sz="2400" dirty="0" err="1" smtClean="0">
                <a:cs typeface="Times New Roman" charset="0"/>
              </a:rPr>
              <a:t>estimar</a:t>
            </a:r>
            <a:r>
              <a:rPr lang="en-US" sz="2400" dirty="0" smtClean="0">
                <a:cs typeface="Times New Roman" charset="0"/>
              </a:rPr>
              <a:t> los </a:t>
            </a:r>
            <a:r>
              <a:rPr lang="en-US" sz="2400" dirty="0" err="1" smtClean="0">
                <a:cs typeface="Times New Roman" charset="0"/>
              </a:rPr>
              <a:t>coeficientes</a:t>
            </a:r>
            <a:r>
              <a:rPr lang="en-US" sz="2400" dirty="0" smtClean="0">
                <a:cs typeface="Times New Roman" charset="0"/>
              </a:rPr>
              <a:t> de </a:t>
            </a:r>
            <a:r>
              <a:rPr lang="en-US" sz="2400" dirty="0" err="1" smtClean="0">
                <a:cs typeface="Times New Roman" charset="0"/>
              </a:rPr>
              <a:t>las</a:t>
            </a:r>
            <a:r>
              <a:rPr lang="en-US" sz="2400" dirty="0" smtClean="0">
                <a:cs typeface="Times New Roman" charset="0"/>
              </a:rPr>
              <a:t> </a:t>
            </a:r>
            <a:r>
              <a:rPr lang="en-US" sz="2400" dirty="0" err="1" smtClean="0">
                <a:cs typeface="Times New Roman" charset="0"/>
              </a:rPr>
              <a:t>siguientes</a:t>
            </a:r>
            <a:r>
              <a:rPr lang="en-US" sz="2400" dirty="0" smtClean="0">
                <a:cs typeface="Times New Roman" charset="0"/>
              </a:rPr>
              <a:t> </a:t>
            </a:r>
            <a:r>
              <a:rPr lang="en-US" sz="2400" dirty="0" err="1" smtClean="0">
                <a:cs typeface="Times New Roman" charset="0"/>
              </a:rPr>
              <a:t>ecuaciones</a:t>
            </a:r>
            <a:r>
              <a:rPr lang="en-US" sz="2400" dirty="0" smtClean="0">
                <a:cs typeface="Times New Roman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Times New Roman" charset="0"/>
              </a:rPr>
              <a:t>C</a:t>
            </a:r>
            <a:r>
              <a:rPr lang="en-US" sz="2400" baseline="-10000" dirty="0" smtClean="0">
                <a:cs typeface="Times New Roman" charset="0"/>
              </a:rPr>
              <a:t>t</a:t>
            </a:r>
            <a:r>
              <a:rPr lang="en-US" sz="2400" dirty="0" smtClean="0">
                <a:cs typeface="Times New Roman" charset="0"/>
              </a:rPr>
              <a:t> </a:t>
            </a:r>
            <a:r>
              <a:rPr lang="en-US" sz="2400" dirty="0">
                <a:cs typeface="Times New Roman" charset="0"/>
              </a:rPr>
              <a:t>= </a:t>
            </a:r>
            <a:r>
              <a:rPr lang="en-US" sz="2400" dirty="0">
                <a:cs typeface="Times New Roman" charset="0"/>
                <a:sym typeface="Symbol" charset="0"/>
              </a:rPr>
              <a:t></a:t>
            </a:r>
            <a:r>
              <a:rPr lang="pl-PL" sz="2400" baseline="-10000" dirty="0">
                <a:cs typeface="Times New Roman" charset="0"/>
              </a:rPr>
              <a:t>1</a:t>
            </a:r>
            <a:r>
              <a:rPr lang="en-US" sz="2400" dirty="0">
                <a:cs typeface="Times New Roman" charset="0"/>
              </a:rPr>
              <a:t> + </a:t>
            </a:r>
            <a:r>
              <a:rPr lang="en-US" sz="2400" dirty="0">
                <a:cs typeface="Times New Roman" charset="0"/>
                <a:sym typeface="Symbol" charset="0"/>
              </a:rPr>
              <a:t> </a:t>
            </a:r>
            <a:r>
              <a:rPr lang="pl-PL" sz="2400" baseline="-10000" dirty="0">
                <a:cs typeface="Times New Roman" charset="0"/>
              </a:rPr>
              <a:t>2</a:t>
            </a:r>
            <a:r>
              <a:rPr lang="en-US" sz="2400" dirty="0">
                <a:cs typeface="Times New Roman" charset="0"/>
              </a:rPr>
              <a:t> P</a:t>
            </a:r>
            <a:r>
              <a:rPr lang="pl-PL" sz="2400" baseline="-10000" dirty="0">
                <a:cs typeface="Times New Roman" charset="0"/>
              </a:rPr>
              <a:t>t</a:t>
            </a:r>
            <a:r>
              <a:rPr lang="en-US" sz="2400" dirty="0">
                <a:cs typeface="Times New Roman" charset="0"/>
              </a:rPr>
              <a:t> + </a:t>
            </a:r>
            <a:r>
              <a:rPr lang="en-US" sz="2400" dirty="0">
                <a:cs typeface="Times New Roman" charset="0"/>
                <a:sym typeface="Symbol" charset="0"/>
              </a:rPr>
              <a:t></a:t>
            </a:r>
            <a:r>
              <a:rPr lang="pl-PL" sz="2400" baseline="-10000" dirty="0">
                <a:cs typeface="Times New Roman" charset="0"/>
              </a:rPr>
              <a:t>3</a:t>
            </a:r>
            <a:r>
              <a:rPr lang="en-US" sz="2400" dirty="0">
                <a:cs typeface="Times New Roman" charset="0"/>
              </a:rPr>
              <a:t> P</a:t>
            </a:r>
            <a:r>
              <a:rPr lang="pl-PL" sz="2400" baseline="-10000" dirty="0">
                <a:cs typeface="Times New Roman" charset="0"/>
              </a:rPr>
              <a:t>t-1</a:t>
            </a:r>
            <a:r>
              <a:rPr lang="en-US" sz="2400" dirty="0">
                <a:cs typeface="Times New Roman" charset="0"/>
              </a:rPr>
              <a:t> + </a:t>
            </a:r>
            <a:r>
              <a:rPr lang="en-US" sz="2400" dirty="0">
                <a:cs typeface="Times New Roman" charset="0"/>
                <a:sym typeface="Symbol" charset="0"/>
              </a:rPr>
              <a:t></a:t>
            </a:r>
            <a:r>
              <a:rPr lang="pl-PL" sz="2400" baseline="-10000" dirty="0">
                <a:cs typeface="Times New Roman" charset="0"/>
              </a:rPr>
              <a:t>4</a:t>
            </a:r>
            <a:r>
              <a:rPr lang="pl-PL" sz="2400" dirty="0">
                <a:sym typeface="Symbol" charset="0"/>
              </a:rPr>
              <a:t> </a:t>
            </a:r>
            <a:r>
              <a:rPr lang="en-US" sz="2400" dirty="0">
                <a:cs typeface="Times New Roman" charset="0"/>
              </a:rPr>
              <a:t>(WP</a:t>
            </a:r>
            <a:r>
              <a:rPr lang="pl-PL" sz="2400" baseline="-10000" dirty="0">
                <a:cs typeface="Times New Roman" charset="0"/>
              </a:rPr>
              <a:t>t</a:t>
            </a:r>
            <a:r>
              <a:rPr lang="pl-PL" sz="2400" dirty="0"/>
              <a:t> + WG</a:t>
            </a:r>
            <a:r>
              <a:rPr lang="pl-PL" sz="2400" baseline="-10000" dirty="0">
                <a:cs typeface="Times New Roman" charset="0"/>
              </a:rPr>
              <a:t>t</a:t>
            </a:r>
            <a:r>
              <a:rPr lang="en-US" sz="2400" dirty="0" smtClean="0">
                <a:cs typeface="Times New Roman" charset="0"/>
              </a:rPr>
              <a:t>)</a:t>
            </a:r>
            <a:endParaRPr lang="pl-PL" sz="2400" dirty="0"/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charset="0"/>
              </a:rPr>
              <a:t>I</a:t>
            </a:r>
            <a:r>
              <a:rPr lang="pl-PL" sz="2400" baseline="-10000" dirty="0">
                <a:cs typeface="Times New Roman" charset="0"/>
              </a:rPr>
              <a:t>t</a:t>
            </a:r>
            <a:r>
              <a:rPr lang="en-US" sz="2400" dirty="0">
                <a:cs typeface="Times New Roman" charset="0"/>
              </a:rPr>
              <a:t> = </a:t>
            </a:r>
            <a:r>
              <a:rPr lang="en-US" sz="2400" dirty="0">
                <a:cs typeface="Times New Roman" charset="0"/>
                <a:sym typeface="Symbol" charset="0"/>
              </a:rPr>
              <a:t></a:t>
            </a:r>
            <a:r>
              <a:rPr lang="pl-PL" sz="2400" baseline="-10000" dirty="0">
                <a:cs typeface="Times New Roman" charset="0"/>
              </a:rPr>
              <a:t>1</a:t>
            </a:r>
            <a:r>
              <a:rPr lang="pl-PL" sz="2400" dirty="0">
                <a:sym typeface="Symbol" charset="0"/>
              </a:rPr>
              <a:t> </a:t>
            </a:r>
            <a:r>
              <a:rPr lang="en-US" sz="2400" dirty="0">
                <a:cs typeface="Times New Roman" charset="0"/>
              </a:rPr>
              <a:t>+ </a:t>
            </a:r>
            <a:r>
              <a:rPr lang="en-US" sz="2400" dirty="0">
                <a:cs typeface="Times New Roman" charset="0"/>
                <a:sym typeface="Symbol" charset="0"/>
              </a:rPr>
              <a:t></a:t>
            </a:r>
            <a:r>
              <a:rPr lang="pl-PL" sz="2400" baseline="-10000" dirty="0">
                <a:cs typeface="Times New Roman" charset="0"/>
              </a:rPr>
              <a:t>2</a:t>
            </a:r>
            <a:r>
              <a:rPr lang="en-US" sz="2400" dirty="0">
                <a:cs typeface="Times New Roman" charset="0"/>
              </a:rPr>
              <a:t> P</a:t>
            </a:r>
            <a:r>
              <a:rPr lang="pl-PL" sz="2400" baseline="-10000" dirty="0">
                <a:cs typeface="Times New Roman" charset="0"/>
              </a:rPr>
              <a:t>t</a:t>
            </a:r>
            <a:r>
              <a:rPr lang="en-US" sz="2400" dirty="0">
                <a:cs typeface="Times New Roman" charset="0"/>
              </a:rPr>
              <a:t> + </a:t>
            </a:r>
            <a:r>
              <a:rPr lang="en-US" sz="2400" dirty="0">
                <a:cs typeface="Times New Roman" charset="0"/>
                <a:sym typeface="Symbol" charset="0"/>
              </a:rPr>
              <a:t></a:t>
            </a:r>
            <a:r>
              <a:rPr lang="pl-PL" sz="2400" baseline="-10000" dirty="0">
                <a:cs typeface="Times New Roman" charset="0"/>
              </a:rPr>
              <a:t>3</a:t>
            </a:r>
            <a:r>
              <a:rPr lang="en-US" sz="2400" dirty="0">
                <a:cs typeface="Times New Roman" charset="0"/>
              </a:rPr>
              <a:t> P</a:t>
            </a:r>
            <a:r>
              <a:rPr lang="pl-PL" sz="2400" baseline="-10000" dirty="0">
                <a:cs typeface="Times New Roman" charset="0"/>
              </a:rPr>
              <a:t>t-1</a:t>
            </a:r>
            <a:r>
              <a:rPr lang="en-US" sz="2400" dirty="0">
                <a:cs typeface="Times New Roman" charset="0"/>
              </a:rPr>
              <a:t> - </a:t>
            </a:r>
            <a:r>
              <a:rPr lang="en-US" sz="2400" dirty="0">
                <a:cs typeface="Times New Roman" charset="0"/>
                <a:sym typeface="Symbol" charset="0"/>
              </a:rPr>
              <a:t></a:t>
            </a:r>
            <a:r>
              <a:rPr lang="pl-PL" sz="2400" baseline="-10000" dirty="0">
                <a:cs typeface="Times New Roman" charset="0"/>
              </a:rPr>
              <a:t>4</a:t>
            </a:r>
            <a:r>
              <a:rPr lang="en-US" sz="2400" dirty="0">
                <a:cs typeface="Times New Roman" charset="0"/>
              </a:rPr>
              <a:t> K </a:t>
            </a:r>
            <a:r>
              <a:rPr lang="pl-PL" sz="2400" baseline="-10000" dirty="0">
                <a:cs typeface="Times New Roman" charset="0"/>
              </a:rPr>
              <a:t>t-</a:t>
            </a:r>
            <a:r>
              <a:rPr lang="pl-PL" sz="2400" baseline="-10000" dirty="0" smtClean="0">
                <a:cs typeface="Times New Roman" charset="0"/>
              </a:rPr>
              <a:t>1</a:t>
            </a:r>
            <a:endParaRPr lang="pl-PL" sz="2400" dirty="0"/>
          </a:p>
          <a:p>
            <a:pPr>
              <a:lnSpc>
                <a:spcPct val="90000"/>
              </a:lnSpc>
            </a:pPr>
            <a:r>
              <a:rPr lang="pl-PL" sz="2400" dirty="0"/>
              <a:t>WP</a:t>
            </a:r>
            <a:r>
              <a:rPr lang="pl-PL" sz="2400" baseline="-10000" dirty="0">
                <a:cs typeface="Times New Roman" charset="0"/>
              </a:rPr>
              <a:t>t</a:t>
            </a:r>
            <a:r>
              <a:rPr lang="en-US" sz="2400" dirty="0">
                <a:cs typeface="Times New Roman" charset="0"/>
              </a:rPr>
              <a:t> = </a:t>
            </a:r>
            <a:r>
              <a:rPr lang="en-US" sz="2400" dirty="0">
                <a:cs typeface="Times New Roman" charset="0"/>
                <a:sym typeface="Symbol" charset="0"/>
              </a:rPr>
              <a:t></a:t>
            </a:r>
            <a:r>
              <a:rPr lang="pl-PL" sz="2400" baseline="-10000" dirty="0">
                <a:cs typeface="Times New Roman" charset="0"/>
              </a:rPr>
              <a:t>1</a:t>
            </a:r>
            <a:r>
              <a:rPr lang="pl-PL" sz="2400" dirty="0">
                <a:sym typeface="Symbol" charset="0"/>
              </a:rPr>
              <a:t> </a:t>
            </a:r>
            <a:r>
              <a:rPr lang="en-US" sz="2400" dirty="0">
                <a:cs typeface="Times New Roman" charset="0"/>
              </a:rPr>
              <a:t>+ </a:t>
            </a:r>
            <a:r>
              <a:rPr lang="en-US" sz="2400" dirty="0">
                <a:cs typeface="Times New Roman" charset="0"/>
                <a:sym typeface="Symbol" charset="0"/>
              </a:rPr>
              <a:t> </a:t>
            </a:r>
            <a:r>
              <a:rPr lang="pl-PL" sz="2400" baseline="-10000" dirty="0">
                <a:cs typeface="Times New Roman" charset="0"/>
              </a:rPr>
              <a:t>2</a:t>
            </a:r>
            <a:r>
              <a:rPr lang="pl-PL" sz="2400" dirty="0">
                <a:sym typeface="Symbol" charset="0"/>
              </a:rPr>
              <a:t> </a:t>
            </a:r>
            <a:r>
              <a:rPr lang="pl-PL" sz="2400" dirty="0"/>
              <a:t>X </a:t>
            </a:r>
            <a:r>
              <a:rPr lang="pl-PL" sz="2400" baseline="-10000" dirty="0">
                <a:cs typeface="Times New Roman" charset="0"/>
              </a:rPr>
              <a:t>t</a:t>
            </a:r>
            <a:r>
              <a:rPr lang="en-US" sz="2400" dirty="0">
                <a:cs typeface="Times New Roman" charset="0"/>
              </a:rPr>
              <a:t> + </a:t>
            </a:r>
            <a:r>
              <a:rPr lang="en-US" sz="2400" dirty="0">
                <a:cs typeface="Times New Roman" charset="0"/>
                <a:sym typeface="Symbol" charset="0"/>
              </a:rPr>
              <a:t> </a:t>
            </a:r>
            <a:r>
              <a:rPr lang="pl-PL" sz="2400" baseline="-10000" dirty="0">
                <a:cs typeface="Times New Roman" charset="0"/>
              </a:rPr>
              <a:t>3</a:t>
            </a:r>
            <a:r>
              <a:rPr lang="pl-PL" sz="2400" dirty="0">
                <a:sym typeface="Symbol" charset="0"/>
              </a:rPr>
              <a:t> </a:t>
            </a:r>
            <a:r>
              <a:rPr lang="pl-PL" sz="2400" dirty="0"/>
              <a:t>X </a:t>
            </a:r>
            <a:r>
              <a:rPr lang="pl-PL" sz="2400" baseline="-10000" dirty="0">
                <a:cs typeface="Times New Roman" charset="0"/>
              </a:rPr>
              <a:t>t-1</a:t>
            </a:r>
            <a:r>
              <a:rPr lang="en-US" sz="2400" dirty="0">
                <a:cs typeface="Times New Roman" charset="0"/>
              </a:rPr>
              <a:t> + </a:t>
            </a:r>
            <a:r>
              <a:rPr lang="en-US" sz="2400" dirty="0">
                <a:cs typeface="Times New Roman" charset="0"/>
                <a:sym typeface="Symbol" charset="0"/>
              </a:rPr>
              <a:t> </a:t>
            </a:r>
            <a:r>
              <a:rPr lang="pl-PL" sz="2400" baseline="-10000" dirty="0">
                <a:cs typeface="Times New Roman" charset="0"/>
              </a:rPr>
              <a:t>4</a:t>
            </a:r>
            <a:r>
              <a:rPr lang="pl-PL" sz="2400" dirty="0">
                <a:sym typeface="Symbol" charset="0"/>
              </a:rPr>
              <a:t> </a:t>
            </a:r>
            <a:r>
              <a:rPr lang="pl-PL" sz="2400" dirty="0" smtClean="0">
                <a:sym typeface="Symbol" charset="0"/>
              </a:rPr>
              <a:t>A</a:t>
            </a:r>
            <a:endParaRPr lang="pl-PL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Ejercicio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>
                <a:cs typeface="Times New Roman" charset="0"/>
              </a:rPr>
              <a:t>Considerar</a:t>
            </a:r>
            <a:r>
              <a:rPr lang="en-US" sz="2400" dirty="0" smtClean="0">
                <a:cs typeface="Times New Roman" charset="0"/>
              </a:rPr>
              <a:t> </a:t>
            </a:r>
            <a:r>
              <a:rPr lang="en-US" sz="2400" dirty="0" err="1" smtClean="0">
                <a:cs typeface="Times New Roman" charset="0"/>
              </a:rPr>
              <a:t>adem</a:t>
            </a:r>
            <a:r>
              <a:rPr lang="en-US" sz="2400" dirty="0" err="1" smtClean="0">
                <a:cs typeface="Times New Roman" charset="0"/>
              </a:rPr>
              <a:t>ás</a:t>
            </a:r>
            <a:r>
              <a:rPr lang="en-US" sz="2400" dirty="0" smtClean="0">
                <a:cs typeface="Times New Roman" charset="0"/>
              </a:rPr>
              <a:t> </a:t>
            </a:r>
            <a:r>
              <a:rPr lang="en-US" sz="2400" dirty="0" err="1" smtClean="0">
                <a:cs typeface="Times New Roman" charset="0"/>
              </a:rPr>
              <a:t>las</a:t>
            </a:r>
            <a:r>
              <a:rPr lang="en-US" sz="2400" dirty="0" smtClean="0">
                <a:cs typeface="Times New Roman" charset="0"/>
              </a:rPr>
              <a:t> </a:t>
            </a:r>
            <a:r>
              <a:rPr lang="en-US" sz="2400" dirty="0" err="1" smtClean="0">
                <a:cs typeface="Times New Roman" charset="0"/>
              </a:rPr>
              <a:t>siguientes</a:t>
            </a:r>
            <a:r>
              <a:rPr lang="en-US" sz="2400" dirty="0" smtClean="0">
                <a:cs typeface="Times New Roman" charset="0"/>
              </a:rPr>
              <a:t> </a:t>
            </a:r>
            <a:r>
              <a:rPr lang="en-US" sz="2400" dirty="0" err="1" smtClean="0">
                <a:cs typeface="Times New Roman" charset="0"/>
              </a:rPr>
              <a:t>identidades</a:t>
            </a:r>
            <a:r>
              <a:rPr lang="en-US" sz="2400" dirty="0" smtClean="0">
                <a:cs typeface="Times New Roman" charset="0"/>
              </a:rPr>
              <a:t>:</a:t>
            </a:r>
            <a:endParaRPr lang="en-US" sz="2400" dirty="0" smtClean="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Times New Roman" charset="0"/>
              </a:rPr>
              <a:t>P</a:t>
            </a:r>
            <a:r>
              <a:rPr lang="pl-PL" sz="2400" baseline="-10000" dirty="0" smtClean="0">
                <a:cs typeface="Times New Roman" charset="0"/>
              </a:rPr>
              <a:t>t</a:t>
            </a:r>
            <a:r>
              <a:rPr lang="en-US" sz="2400" dirty="0" smtClean="0">
                <a:cs typeface="Times New Roman" charset="0"/>
              </a:rPr>
              <a:t> </a:t>
            </a:r>
            <a:r>
              <a:rPr lang="en-US" sz="2400" dirty="0">
                <a:cs typeface="Times New Roman" charset="0"/>
              </a:rPr>
              <a:t>= </a:t>
            </a:r>
            <a:r>
              <a:rPr lang="pl-PL" sz="2400" dirty="0"/>
              <a:t>X </a:t>
            </a:r>
            <a:r>
              <a:rPr lang="pl-PL" sz="2400" baseline="-10000" dirty="0">
                <a:cs typeface="Times New Roman" charset="0"/>
              </a:rPr>
              <a:t>t</a:t>
            </a:r>
            <a:r>
              <a:rPr lang="en-US" sz="2400" dirty="0">
                <a:cs typeface="Times New Roman" charset="0"/>
              </a:rPr>
              <a:t> - </a:t>
            </a:r>
            <a:r>
              <a:rPr lang="pl-PL" sz="2400" dirty="0"/>
              <a:t>WP</a:t>
            </a:r>
            <a:r>
              <a:rPr lang="pl-PL" sz="2400" baseline="-10000" dirty="0">
                <a:cs typeface="Times New Roman" charset="0"/>
              </a:rPr>
              <a:t>t</a:t>
            </a:r>
            <a:r>
              <a:rPr lang="en-US" sz="2400" dirty="0">
                <a:cs typeface="Times New Roman" charset="0"/>
              </a:rPr>
              <a:t> - T</a:t>
            </a:r>
            <a:r>
              <a:rPr lang="pl-PL" sz="2400" baseline="-10000" dirty="0">
                <a:cs typeface="Times New Roman" charset="0"/>
              </a:rPr>
              <a:t>t</a:t>
            </a:r>
            <a:endParaRPr lang="pl-PL" sz="2400" dirty="0"/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charset="0"/>
              </a:rPr>
              <a:t>K</a:t>
            </a:r>
            <a:r>
              <a:rPr lang="pl-PL" sz="2400" baseline="-10000" dirty="0">
                <a:cs typeface="Times New Roman" charset="0"/>
              </a:rPr>
              <a:t>t</a:t>
            </a:r>
            <a:r>
              <a:rPr lang="en-US" sz="2400" dirty="0">
                <a:cs typeface="Times New Roman" charset="0"/>
              </a:rPr>
              <a:t> = K</a:t>
            </a:r>
            <a:r>
              <a:rPr lang="pl-PL" sz="2400" baseline="-10000" dirty="0">
                <a:cs typeface="Times New Roman" charset="0"/>
              </a:rPr>
              <a:t>t-1</a:t>
            </a:r>
            <a:r>
              <a:rPr lang="en-US" sz="2400" dirty="0">
                <a:cs typeface="Times New Roman" charset="0"/>
              </a:rPr>
              <a:t> + I</a:t>
            </a:r>
            <a:r>
              <a:rPr lang="pl-PL" sz="2400" baseline="-10000" dirty="0">
                <a:cs typeface="Times New Roman" charset="0"/>
              </a:rPr>
              <a:t>t</a:t>
            </a:r>
            <a:endParaRPr lang="pl-PL" sz="2400" dirty="0"/>
          </a:p>
          <a:p>
            <a:pPr>
              <a:lnSpc>
                <a:spcPct val="90000"/>
              </a:lnSpc>
            </a:pPr>
            <a:r>
              <a:rPr lang="pl-PL" sz="2400" dirty="0"/>
              <a:t>X</a:t>
            </a:r>
            <a:r>
              <a:rPr lang="pl-PL" sz="2400" baseline="-10000" dirty="0">
                <a:cs typeface="Times New Roman" charset="0"/>
              </a:rPr>
              <a:t>t</a:t>
            </a:r>
            <a:r>
              <a:rPr lang="en-US" sz="2400" dirty="0">
                <a:cs typeface="Times New Roman" charset="0"/>
              </a:rPr>
              <a:t> = C</a:t>
            </a:r>
            <a:r>
              <a:rPr lang="pl-PL" sz="2400" baseline="-10000" dirty="0">
                <a:cs typeface="Times New Roman" charset="0"/>
              </a:rPr>
              <a:t>t</a:t>
            </a:r>
            <a:r>
              <a:rPr lang="en-US" sz="2400" dirty="0">
                <a:cs typeface="Times New Roman" charset="0"/>
              </a:rPr>
              <a:t> + I</a:t>
            </a:r>
            <a:r>
              <a:rPr lang="pl-PL" sz="2400" baseline="-10000" dirty="0">
                <a:cs typeface="Times New Roman" charset="0"/>
              </a:rPr>
              <a:t>t</a:t>
            </a:r>
            <a:r>
              <a:rPr lang="en-US" sz="2400" dirty="0">
                <a:cs typeface="Times New Roman" charset="0"/>
              </a:rPr>
              <a:t> + G</a:t>
            </a:r>
            <a:r>
              <a:rPr lang="pl-PL" sz="2400" baseline="-10000" dirty="0">
                <a:cs typeface="Times New Roman" charset="0"/>
              </a:rPr>
              <a:t>t</a:t>
            </a:r>
            <a:r>
              <a:rPr lang="en-US" sz="2400" dirty="0">
                <a:cs typeface="Times New Roman" charset="0"/>
              </a:rPr>
              <a:t> </a:t>
            </a:r>
            <a:endParaRPr lang="pl-PL" sz="2400" dirty="0">
              <a:cs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Primera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tarea</a:t>
            </a:r>
            <a:r>
              <a:rPr lang="en-US" sz="3200" b="1" dirty="0">
                <a:solidFill>
                  <a:schemeClr val="tx1"/>
                </a:solidFill>
              </a:rPr>
              <a:t>: </a:t>
            </a:r>
            <a:r>
              <a:rPr lang="en-US" sz="3200" b="1" dirty="0" err="1" smtClean="0">
                <a:solidFill>
                  <a:schemeClr val="tx1"/>
                </a:solidFill>
              </a:rPr>
              <a:t>Editar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gráficos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22735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125</Words>
  <Application>Microsoft Macintosh PowerPoint</Application>
  <PresentationFormat>On-screen Show (16:9)</PresentationFormat>
  <Paragraphs>13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google</vt:lpstr>
      <vt:lpstr>Clase 3 Regresión Lineal – Parte 1</vt:lpstr>
      <vt:lpstr>Ejercicio</vt:lpstr>
      <vt:lpstr>Primera tarea: Editar gráficos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</dc:title>
  <dc:subject/>
  <dc:creator>Mario Matus González</dc:creator>
  <cp:keywords/>
  <dc:description/>
  <cp:lastModifiedBy>Pacha</cp:lastModifiedBy>
  <cp:revision>27</cp:revision>
  <dcterms:modified xsi:type="dcterms:W3CDTF">2016-07-15T17:08:53Z</dcterms:modified>
  <cp:category/>
</cp:coreProperties>
</file>