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63" r:id="rId4"/>
    <p:sldId id="264" r:id="rId5"/>
    <p:sldId id="262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36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chamaltese.github.io/analisis-de-datos-unab/laboratorios/laboratorio4/casen2013.dta.zip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4</a:t>
            </a:r>
            <a:endParaRPr b="1" dirty="0"/>
          </a:p>
          <a:p>
            <a:pPr lvl="0"/>
            <a:r>
              <a:rPr lang="en-US" b="1" dirty="0" err="1" smtClean="0"/>
              <a:t>Regresión</a:t>
            </a:r>
            <a:r>
              <a:rPr lang="en-US" b="1" dirty="0" smtClean="0"/>
              <a:t> Lineal – Parte 2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En base a lo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hecho</a:t>
            </a:r>
            <a:r>
              <a:rPr lang="en-US" sz="2400" dirty="0"/>
              <a:t> con la base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smtClean="0"/>
              <a:t>Swiss (</a:t>
            </a:r>
            <a:r>
              <a:rPr lang="en-US" sz="2400" dirty="0" err="1"/>
              <a:t>clase</a:t>
            </a:r>
            <a:r>
              <a:rPr lang="en-US" sz="2400" dirty="0"/>
              <a:t> 2)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Graficar</a:t>
            </a:r>
            <a:r>
              <a:rPr lang="en-US" sz="2000" dirty="0" smtClean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correlaciones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regresión</a:t>
            </a:r>
            <a:r>
              <a:rPr lang="en-US" sz="2000" dirty="0"/>
              <a:t> de </a:t>
            </a:r>
            <a:r>
              <a:rPr lang="en-US" sz="2000" i="1" dirty="0" err="1" smtClean="0"/>
              <a:t>fertilidad</a:t>
            </a:r>
            <a:r>
              <a:rPr lang="en-US" sz="2000" dirty="0" smtClean="0"/>
              <a:t> </a:t>
            </a:r>
            <a:r>
              <a:rPr lang="en-US" sz="2000" dirty="0"/>
              <a:t>versus </a:t>
            </a:r>
            <a:r>
              <a:rPr lang="en-US" sz="2000" i="1" dirty="0" err="1" smtClean="0"/>
              <a:t>agricultura</a:t>
            </a:r>
            <a:endParaRPr lang="en-US" sz="2000" i="1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regresión</a:t>
            </a:r>
            <a:r>
              <a:rPr lang="en-US" sz="2000" dirty="0"/>
              <a:t> de </a:t>
            </a:r>
            <a:r>
              <a:rPr lang="en-US" sz="2000" i="1" dirty="0" err="1" smtClean="0"/>
              <a:t>fertilidad</a:t>
            </a:r>
            <a:r>
              <a:rPr lang="en-US" sz="2000" dirty="0" smtClean="0"/>
              <a:t> </a:t>
            </a:r>
            <a:r>
              <a:rPr lang="en-US" sz="2000" dirty="0"/>
              <a:t>versus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demás</a:t>
            </a:r>
            <a:r>
              <a:rPr lang="en-US" sz="2000" dirty="0"/>
              <a:t> variables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 smtClean="0"/>
              <a:t>¿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cambia el </a:t>
            </a:r>
            <a:r>
              <a:rPr lang="en-US" sz="2000" dirty="0" err="1"/>
              <a:t>signo</a:t>
            </a:r>
            <a:r>
              <a:rPr lang="en-US" sz="2000" dirty="0"/>
              <a:t> del beta de </a:t>
            </a:r>
            <a:r>
              <a:rPr lang="en-US" sz="2000" i="1" dirty="0" err="1" smtClean="0"/>
              <a:t>agricultura</a:t>
            </a:r>
            <a:r>
              <a:rPr lang="en-US" sz="2000" dirty="0" smtClean="0"/>
              <a:t>?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Crear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variable </a:t>
            </a:r>
            <a:r>
              <a:rPr lang="en-US" sz="2000" i="1" dirty="0" smtClean="0"/>
              <a:t>z</a:t>
            </a:r>
            <a:r>
              <a:rPr lang="en-US" sz="2000" i="1" dirty="0"/>
              <a:t>=</a:t>
            </a:r>
            <a:r>
              <a:rPr lang="en-US" sz="2000" i="1" dirty="0" err="1"/>
              <a:t>agricultura+</a:t>
            </a:r>
            <a:r>
              <a:rPr lang="en-US" sz="2000" i="1" dirty="0" err="1" smtClean="0"/>
              <a:t>educación</a:t>
            </a:r>
            <a:r>
              <a:rPr lang="en-US" sz="2000" dirty="0" smtClean="0"/>
              <a:t> </a:t>
            </a:r>
            <a:r>
              <a:rPr lang="en-US" sz="2000" dirty="0"/>
              <a:t>y </a:t>
            </a:r>
            <a:r>
              <a:rPr lang="en-US" sz="2000" dirty="0" err="1"/>
              <a:t>repetir</a:t>
            </a:r>
            <a:r>
              <a:rPr lang="en-US" sz="2000" dirty="0"/>
              <a:t> la </a:t>
            </a:r>
            <a:r>
              <a:rPr lang="en-US" sz="2000" dirty="0" err="1"/>
              <a:t>regresión</a:t>
            </a:r>
            <a:r>
              <a:rPr lang="en-US" sz="2000" dirty="0"/>
              <a:t> anterior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ocurre</a:t>
            </a:r>
            <a:r>
              <a:rPr lang="en-US" sz="2000" dirty="0"/>
              <a:t>?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 smtClean="0">
                <a:solidFill>
                  <a:schemeClr val="tx1"/>
                </a:solidFill>
              </a:rPr>
              <a:t> 1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 err="1"/>
              <a:t>Suponga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le </a:t>
            </a:r>
            <a:r>
              <a:rPr lang="en-US" sz="2000" dirty="0" err="1"/>
              <a:t>encargan</a:t>
            </a:r>
            <a:r>
              <a:rPr lang="en-US" sz="2000" dirty="0"/>
              <a:t> un </a:t>
            </a:r>
            <a:r>
              <a:rPr lang="en-US" sz="2000" dirty="0" err="1"/>
              <a:t>estudio</a:t>
            </a:r>
            <a:r>
              <a:rPr lang="en-US" sz="2000" dirty="0"/>
              <a:t> del </a:t>
            </a:r>
            <a:r>
              <a:rPr lang="en-US" sz="2000" dirty="0" err="1"/>
              <a:t>rendimiento</a:t>
            </a:r>
            <a:r>
              <a:rPr lang="en-US" sz="2000" dirty="0"/>
              <a:t> (</a:t>
            </a:r>
            <a:r>
              <a:rPr lang="en-US" sz="2000" dirty="0" err="1"/>
              <a:t>ahorro</a:t>
            </a:r>
            <a:r>
              <a:rPr lang="en-US" sz="2000" dirty="0"/>
              <a:t> de combustible) de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vehículos</a:t>
            </a:r>
            <a:r>
              <a:rPr lang="en-US" sz="2000" dirty="0"/>
              <a:t>. La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i="1" dirty="0" err="1" smtClean="0"/>
              <a:t>mtcars</a:t>
            </a:r>
            <a:r>
              <a:rPr lang="en-US" sz="2000" dirty="0" smtClean="0"/>
              <a:t> </a:t>
            </a:r>
            <a:r>
              <a:rPr lang="en-US" sz="2000" dirty="0" err="1"/>
              <a:t>provee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de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automáticos</a:t>
            </a:r>
            <a:r>
              <a:rPr lang="en-US" sz="2000" dirty="0"/>
              <a:t> y </a:t>
            </a:r>
            <a:r>
              <a:rPr lang="en-US" sz="2000" dirty="0" err="1"/>
              <a:t>mecánicos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En base a </a:t>
            </a:r>
            <a:r>
              <a:rPr lang="en-US" sz="2000" dirty="0" err="1"/>
              <a:t>esto</a:t>
            </a:r>
            <a:r>
              <a:rPr lang="en-US" sz="2000" dirty="0"/>
              <a:t> </a:t>
            </a:r>
            <a:r>
              <a:rPr lang="en-US" sz="2000" dirty="0" err="1" smtClean="0"/>
              <a:t>responda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¿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transmisión</a:t>
            </a:r>
            <a:r>
              <a:rPr lang="en-US" sz="2000" dirty="0"/>
              <a:t> manual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la </a:t>
            </a:r>
            <a:r>
              <a:rPr lang="en-US" sz="2000" dirty="0" err="1"/>
              <a:t>automática</a:t>
            </a:r>
            <a:r>
              <a:rPr lang="en-US" sz="2000" dirty="0"/>
              <a:t> en </a:t>
            </a:r>
            <a:r>
              <a:rPr lang="en-US" sz="2000" dirty="0" err="1"/>
              <a:t>cuanto</a:t>
            </a:r>
            <a:r>
              <a:rPr lang="en-US" sz="2000" dirty="0"/>
              <a:t> a </a:t>
            </a:r>
            <a:r>
              <a:rPr lang="en-US" sz="2000" dirty="0" err="1"/>
              <a:t>kilómetros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litro</a:t>
            </a:r>
            <a:r>
              <a:rPr lang="en-US" sz="20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¿</a:t>
            </a:r>
            <a:r>
              <a:rPr lang="en-US" sz="2000" dirty="0" err="1"/>
              <a:t>Cuál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diferencia</a:t>
            </a:r>
            <a:r>
              <a:rPr lang="en-US" sz="2000" dirty="0"/>
              <a:t> en </a:t>
            </a:r>
            <a:r>
              <a:rPr lang="en-US" sz="2000" dirty="0" err="1"/>
              <a:t>kilómetros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litro</a:t>
            </a:r>
            <a:r>
              <a:rPr lang="en-US" sz="2000" dirty="0"/>
              <a:t> entre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mecánicos</a:t>
            </a:r>
            <a:r>
              <a:rPr lang="en-US" sz="2000" dirty="0"/>
              <a:t> y </a:t>
            </a:r>
            <a:r>
              <a:rPr lang="en-US" sz="2000" dirty="0" err="1"/>
              <a:t>automáticos</a:t>
            </a:r>
            <a:r>
              <a:rPr lang="en-US" sz="2000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</a:rPr>
              <a:t>Ejercicio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 err="1"/>
              <a:t>Reproducir</a:t>
            </a:r>
            <a:r>
              <a:rPr lang="en-US" sz="2000" dirty="0"/>
              <a:t> la </a:t>
            </a:r>
            <a:r>
              <a:rPr lang="en-US" sz="2000" dirty="0" err="1"/>
              <a:t>figura</a:t>
            </a:r>
            <a:r>
              <a:rPr lang="en-US" sz="2000" dirty="0"/>
              <a:t> 13 del </a:t>
            </a:r>
            <a:r>
              <a:rPr lang="en-US" sz="2000" dirty="0" err="1"/>
              <a:t>libro</a:t>
            </a:r>
            <a:r>
              <a:rPr lang="en-US" sz="2000" dirty="0"/>
              <a:t> </a:t>
            </a:r>
            <a:r>
              <a:rPr lang="en-US" sz="2000" i="1" dirty="0" smtClean="0"/>
              <a:t>Why </a:t>
            </a:r>
            <a:r>
              <a:rPr lang="en-US" sz="2000" i="1" dirty="0"/>
              <a:t>Information </a:t>
            </a:r>
            <a:r>
              <a:rPr lang="en-US" sz="2000" i="1" dirty="0" smtClean="0"/>
              <a:t>Grows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err="1" smtClean="0"/>
              <a:t>Luego</a:t>
            </a:r>
            <a:r>
              <a:rPr lang="en-US" sz="2000" dirty="0" smtClean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regresión</a:t>
            </a:r>
            <a:r>
              <a:rPr lang="en-US" sz="2000" dirty="0"/>
              <a:t> </a:t>
            </a:r>
            <a:r>
              <a:rPr lang="en-US" sz="2000" dirty="0" err="1"/>
              <a:t>adecuada</a:t>
            </a:r>
            <a:r>
              <a:rPr lang="en-US" sz="2000" dirty="0"/>
              <a:t> e </a:t>
            </a:r>
            <a:r>
              <a:rPr lang="en-US" sz="2000" dirty="0" err="1"/>
              <a:t>interpretar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</a:rPr>
              <a:t>Ejercicio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/>
              <a:t>Usando</a:t>
            </a:r>
            <a:r>
              <a:rPr lang="en-US" sz="2400" dirty="0"/>
              <a:t> la </a:t>
            </a:r>
            <a:r>
              <a:rPr lang="en-US" sz="2400" dirty="0" err="1"/>
              <a:t>encuesta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CASEN 2013</a:t>
            </a:r>
            <a:r>
              <a:rPr lang="en-US" sz="2400" dirty="0"/>
              <a:t> </a:t>
            </a:r>
            <a:r>
              <a:rPr lang="en-US" sz="2400" dirty="0" err="1" smtClean="0"/>
              <a:t>estime</a:t>
            </a:r>
            <a:r>
              <a:rPr lang="en-US" sz="2400" dirty="0" smtClean="0"/>
              <a:t> </a:t>
            </a:r>
            <a:r>
              <a:rPr lang="en-US" sz="2400" dirty="0"/>
              <a:t>un </a:t>
            </a:r>
            <a:r>
              <a:rPr lang="en-US" sz="2400" dirty="0" err="1"/>
              <a:t>modelo</a:t>
            </a:r>
            <a:r>
              <a:rPr lang="en-US" sz="2400" dirty="0"/>
              <a:t> log-</a:t>
            </a:r>
            <a:r>
              <a:rPr lang="en-US" sz="2400" dirty="0" smtClean="0"/>
              <a:t>lineal </a:t>
            </a:r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/>
              <a:t>permita</a:t>
            </a:r>
            <a:r>
              <a:rPr lang="en-US" sz="2400" dirty="0"/>
              <a:t> </a:t>
            </a:r>
            <a:r>
              <a:rPr lang="en-US" sz="2400" dirty="0" err="1"/>
              <a:t>predecir</a:t>
            </a:r>
            <a:r>
              <a:rPr lang="en-US" sz="2400" dirty="0"/>
              <a:t> el </a:t>
            </a:r>
            <a:r>
              <a:rPr lang="en-US" sz="2400" dirty="0" err="1"/>
              <a:t>salario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hora</a:t>
            </a:r>
            <a:r>
              <a:rPr lang="en-US" sz="2400" dirty="0"/>
              <a:t> de los </a:t>
            </a:r>
            <a:r>
              <a:rPr lang="en-US" sz="2400" dirty="0" err="1"/>
              <a:t>profesionales</a:t>
            </a:r>
            <a:r>
              <a:rPr lang="en-US" sz="2400" dirty="0"/>
              <a:t> </a:t>
            </a:r>
            <a:r>
              <a:rPr lang="en-US" sz="2400" dirty="0" err="1"/>
              <a:t>chilenos</a:t>
            </a:r>
            <a:r>
              <a:rPr lang="en-US" sz="2400" dirty="0"/>
              <a:t> de entre 35 y 45 </a:t>
            </a:r>
            <a:r>
              <a:rPr lang="en-US" sz="2400" dirty="0" err="1"/>
              <a:t>años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tienen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jornada</a:t>
            </a:r>
            <a:r>
              <a:rPr lang="en-US" sz="2400" dirty="0"/>
              <a:t> </a:t>
            </a:r>
            <a:r>
              <a:rPr lang="en-US" sz="2400" dirty="0" err="1"/>
              <a:t>laboral</a:t>
            </a:r>
            <a:r>
              <a:rPr lang="en-US" sz="2400" dirty="0"/>
              <a:t> de al </a:t>
            </a:r>
            <a:r>
              <a:rPr lang="en-US" sz="2400" dirty="0" err="1"/>
              <a:t>menos</a:t>
            </a:r>
            <a:r>
              <a:rPr lang="en-US" sz="2400" dirty="0"/>
              <a:t> 30 </a:t>
            </a:r>
            <a:r>
              <a:rPr lang="en-US" sz="2400" dirty="0" err="1"/>
              <a:t>horas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semana</a:t>
            </a:r>
            <a:r>
              <a:rPr lang="en-US" sz="2400" dirty="0"/>
              <a:t>.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shot 2016-06-29 at 11.20.31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08" y="1793599"/>
            <a:ext cx="4267767" cy="13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>
                <a:solidFill>
                  <a:srgbClr val="800000"/>
                </a:solidFill>
              </a:rPr>
              <a:t>Considere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como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regresores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las</a:t>
            </a:r>
            <a:r>
              <a:rPr lang="en-US" sz="2400" dirty="0">
                <a:solidFill>
                  <a:srgbClr val="800000"/>
                </a:solidFill>
              </a:rPr>
              <a:t> variables</a:t>
            </a:r>
            <a:r>
              <a:rPr lang="en-US" sz="2400" dirty="0" smtClean="0">
                <a:solidFill>
                  <a:srgbClr val="800000"/>
                </a:solidFill>
              </a:rPr>
              <a:t>: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err="1" smtClean="0">
                <a:solidFill>
                  <a:srgbClr val="800000"/>
                </a:solidFill>
              </a:rPr>
              <a:t>Sexo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err="1" smtClean="0">
                <a:solidFill>
                  <a:srgbClr val="800000"/>
                </a:solidFill>
              </a:rPr>
              <a:t>Experiencia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laboral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smtClean="0">
                <a:solidFill>
                  <a:srgbClr val="800000"/>
                </a:solidFill>
              </a:rPr>
              <a:t>Si </a:t>
            </a:r>
            <a:r>
              <a:rPr lang="en-US" sz="2400" dirty="0">
                <a:solidFill>
                  <a:srgbClr val="800000"/>
                </a:solidFill>
              </a:rPr>
              <a:t>la persona reside en la </a:t>
            </a:r>
            <a:r>
              <a:rPr lang="en-US" sz="2400" dirty="0" err="1">
                <a:solidFill>
                  <a:srgbClr val="800000"/>
                </a:solidFill>
              </a:rPr>
              <a:t>Región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Metropolitana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smtClean="0">
                <a:solidFill>
                  <a:srgbClr val="800000"/>
                </a:solidFill>
              </a:rPr>
              <a:t>Si </a:t>
            </a:r>
            <a:r>
              <a:rPr lang="en-US" sz="2400" dirty="0">
                <a:solidFill>
                  <a:srgbClr val="800000"/>
                </a:solidFill>
              </a:rPr>
              <a:t>la persona </a:t>
            </a:r>
            <a:r>
              <a:rPr lang="en-US" sz="2400" dirty="0" err="1">
                <a:solidFill>
                  <a:srgbClr val="800000"/>
                </a:solidFill>
              </a:rPr>
              <a:t>trabaja</a:t>
            </a:r>
            <a:r>
              <a:rPr lang="en-US" sz="2400" dirty="0">
                <a:solidFill>
                  <a:srgbClr val="800000"/>
                </a:solidFill>
              </a:rPr>
              <a:t> en la </a:t>
            </a:r>
            <a:r>
              <a:rPr lang="en-US" sz="2400" dirty="0" err="1">
                <a:solidFill>
                  <a:srgbClr val="800000"/>
                </a:solidFill>
              </a:rPr>
              <a:t>Administración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 smtClean="0">
                <a:solidFill>
                  <a:srgbClr val="800000"/>
                </a:solidFill>
              </a:rPr>
              <a:t>Pública</a:t>
            </a:r>
            <a:endParaRPr lang="en-US" sz="2400" dirty="0">
              <a:solidFill>
                <a:srgbClr val="800000"/>
              </a:solidFill>
            </a:endParaRPr>
          </a:p>
          <a:p>
            <a:pPr lvl="0"/>
            <a:r>
              <a:rPr lang="en-US" sz="2400" dirty="0" err="1">
                <a:solidFill>
                  <a:srgbClr val="800000"/>
                </a:solidFill>
              </a:rPr>
              <a:t>Extienda</a:t>
            </a:r>
            <a:r>
              <a:rPr lang="en-US" sz="2400" dirty="0">
                <a:solidFill>
                  <a:srgbClr val="800000"/>
                </a:solidFill>
              </a:rPr>
              <a:t> los </a:t>
            </a:r>
            <a:r>
              <a:rPr lang="en-US" sz="2400" dirty="0" err="1">
                <a:solidFill>
                  <a:srgbClr val="800000"/>
                </a:solidFill>
              </a:rPr>
              <a:t>resultados</a:t>
            </a:r>
            <a:r>
              <a:rPr lang="en-US" sz="2400" dirty="0">
                <a:solidFill>
                  <a:srgbClr val="800000"/>
                </a:solidFill>
              </a:rPr>
              <a:t> de </a:t>
            </a:r>
            <a:r>
              <a:rPr lang="en-US" sz="2400" dirty="0" err="1">
                <a:solidFill>
                  <a:srgbClr val="800000"/>
                </a:solidFill>
              </a:rPr>
              <a:t>su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regresión</a:t>
            </a:r>
            <a:r>
              <a:rPr lang="en-US" sz="2400" dirty="0">
                <a:solidFill>
                  <a:srgbClr val="800000"/>
                </a:solidFill>
              </a:rPr>
              <a:t> a la </a:t>
            </a:r>
            <a:r>
              <a:rPr lang="en-US" sz="2400" dirty="0" err="1">
                <a:solidFill>
                  <a:srgbClr val="800000"/>
                </a:solidFill>
              </a:rPr>
              <a:t>población</a:t>
            </a:r>
            <a:r>
              <a:rPr lang="en-US" sz="2400" dirty="0">
                <a:solidFill>
                  <a:srgbClr val="800000"/>
                </a:solidFill>
              </a:rPr>
              <a:t> del </a:t>
            </a:r>
            <a:r>
              <a:rPr lang="en-US" sz="2400" dirty="0" err="1">
                <a:solidFill>
                  <a:srgbClr val="800000"/>
                </a:solidFill>
              </a:rPr>
              <a:t>país</a:t>
            </a:r>
            <a:r>
              <a:rPr lang="en-US" sz="2400" dirty="0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2273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245</Words>
  <Application>Microsoft Macintosh PowerPoint</Application>
  <PresentationFormat>On-screen Show (16:9)</PresentationFormat>
  <Paragraphs>29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google</vt:lpstr>
      <vt:lpstr>Clase 4 Regresión Lineal – Parte 2</vt:lpstr>
      <vt:lpstr>Ejercicio 1</vt:lpstr>
      <vt:lpstr>Ejercicio 2</vt:lpstr>
      <vt:lpstr>Ejercicio 3</vt:lpstr>
      <vt:lpstr>Ejercicio 4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Pacha</cp:lastModifiedBy>
  <cp:revision>31</cp:revision>
  <dcterms:modified xsi:type="dcterms:W3CDTF">2016-07-20T21:07:27Z</dcterms:modified>
  <cp:category/>
</cp:coreProperties>
</file>