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9" r:id="rId4"/>
    <p:sldId id="300" r:id="rId5"/>
    <p:sldId id="301" r:id="rId6"/>
    <p:sldId id="287" r:id="rId7"/>
    <p:sldId id="289" r:id="rId8"/>
    <p:sldId id="290" r:id="rId9"/>
    <p:sldId id="291" r:id="rId10"/>
    <p:sldId id="302" r:id="rId11"/>
    <p:sldId id="304" r:id="rId12"/>
    <p:sldId id="305" r:id="rId13"/>
    <p:sldId id="282" r:id="rId14"/>
    <p:sldId id="288" r:id="rId15"/>
    <p:sldId id="297" r:id="rId16"/>
    <p:sldId id="286" r:id="rId17"/>
    <p:sldId id="296" r:id="rId18"/>
    <p:sldId id="292" r:id="rId19"/>
    <p:sldId id="307" r:id="rId20"/>
    <p:sldId id="306" r:id="rId21"/>
    <p:sldId id="295" r:id="rId22"/>
    <p:sldId id="293" r:id="rId23"/>
    <p:sldId id="294" r:id="rId24"/>
    <p:sldId id="298" r:id="rId25"/>
    <p:sldId id="275"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lene RYan" initials="DR" lastIdx="1" clrIdx="0">
    <p:extLst>
      <p:ext uri="{19B8F6BF-5375-455C-9EA6-DF929625EA0E}">
        <p15:presenceInfo xmlns:p15="http://schemas.microsoft.com/office/powerpoint/2012/main" userId="bdf6089db4cfcc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29CFC-676F-464C-A051-310FD7F5988E}" v="1" dt="2020-11-01T13:04:33.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2100" autoAdjust="0"/>
  </p:normalViewPr>
  <p:slideViewPr>
    <p:cSldViewPr snapToGrid="0">
      <p:cViewPr varScale="1">
        <p:scale>
          <a:sx n="63" d="100"/>
          <a:sy n="63" d="100"/>
        </p:scale>
        <p:origin x="768"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0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lene RYan" userId="bdf6089db4cfcc20" providerId="LiveId" clId="{49A3181F-11C4-49C0-BE65-E62E3C4179E7}"/>
    <pc:docChg chg="undo custSel modSld">
      <pc:chgData name="Darlene RYan" userId="bdf6089db4cfcc20" providerId="LiveId" clId="{49A3181F-11C4-49C0-BE65-E62E3C4179E7}" dt="2020-08-04T00:57:08.950" v="236" actId="20577"/>
      <pc:docMkLst>
        <pc:docMk/>
      </pc:docMkLst>
      <pc:sldChg chg="addSp delSp modSp mod">
        <pc:chgData name="Darlene RYan" userId="bdf6089db4cfcc20" providerId="LiveId" clId="{49A3181F-11C4-49C0-BE65-E62E3C4179E7}" dt="2020-07-31T16:45:50.202" v="108" actId="1076"/>
        <pc:sldMkLst>
          <pc:docMk/>
          <pc:sldMk cId="2160495800" sldId="275"/>
        </pc:sldMkLst>
        <pc:spChg chg="mod">
          <ac:chgData name="Darlene RYan" userId="bdf6089db4cfcc20" providerId="LiveId" clId="{49A3181F-11C4-49C0-BE65-E62E3C4179E7}" dt="2020-07-31T16:45:50.202" v="108" actId="1076"/>
          <ac:spMkLst>
            <pc:docMk/>
            <pc:sldMk cId="2160495800" sldId="275"/>
            <ac:spMk id="5" creationId="{00000000-0000-0000-0000-000000000000}"/>
          </ac:spMkLst>
        </pc:spChg>
        <pc:graphicFrameChg chg="del modGraphic">
          <ac:chgData name="Darlene RYan" userId="bdf6089db4cfcc20" providerId="LiveId" clId="{49A3181F-11C4-49C0-BE65-E62E3C4179E7}" dt="2020-07-31T16:45:27.889" v="98" actId="478"/>
          <ac:graphicFrameMkLst>
            <pc:docMk/>
            <pc:sldMk cId="2160495800" sldId="275"/>
            <ac:graphicFrameMk id="3" creationId="{049EF0B5-71B8-4147-940C-E60A56CE9842}"/>
          </ac:graphicFrameMkLst>
        </pc:graphicFrameChg>
        <pc:graphicFrameChg chg="add mod modGraphic">
          <ac:chgData name="Darlene RYan" userId="bdf6089db4cfcc20" providerId="LiveId" clId="{49A3181F-11C4-49C0-BE65-E62E3C4179E7}" dt="2020-07-31T16:45:44.310" v="106" actId="1035"/>
          <ac:graphicFrameMkLst>
            <pc:docMk/>
            <pc:sldMk cId="2160495800" sldId="275"/>
            <ac:graphicFrameMk id="4" creationId="{9FD6A288-1541-4D88-9BB4-D4ADC0722119}"/>
          </ac:graphicFrameMkLst>
        </pc:graphicFrameChg>
      </pc:sldChg>
      <pc:sldChg chg="addSp modSp mod addCm delCm">
        <pc:chgData name="Darlene RYan" userId="bdf6089db4cfcc20" providerId="LiveId" clId="{49A3181F-11C4-49C0-BE65-E62E3C4179E7}" dt="2020-07-31T16:44:25.568" v="95" actId="1076"/>
        <pc:sldMkLst>
          <pc:docMk/>
          <pc:sldMk cId="3425959482" sldId="298"/>
        </pc:sldMkLst>
        <pc:spChg chg="add mod">
          <ac:chgData name="Darlene RYan" userId="bdf6089db4cfcc20" providerId="LiveId" clId="{49A3181F-11C4-49C0-BE65-E62E3C4179E7}" dt="2020-07-31T16:44:25.568" v="95" actId="1076"/>
          <ac:spMkLst>
            <pc:docMk/>
            <pc:sldMk cId="3425959482" sldId="298"/>
            <ac:spMk id="3" creationId="{712641F2-F678-4ACB-AE9D-8B8DF42F914E}"/>
          </ac:spMkLst>
        </pc:spChg>
        <pc:picChg chg="mod">
          <ac:chgData name="Darlene RYan" userId="bdf6089db4cfcc20" providerId="LiveId" clId="{49A3181F-11C4-49C0-BE65-E62E3C4179E7}" dt="2020-07-31T16:44:21.865" v="94" actId="1038"/>
          <ac:picMkLst>
            <pc:docMk/>
            <pc:sldMk cId="3425959482" sldId="298"/>
            <ac:picMk id="5" creationId="{00000000-0000-0000-0000-000000000000}"/>
          </ac:picMkLst>
        </pc:picChg>
      </pc:sldChg>
      <pc:sldChg chg="modSp mod">
        <pc:chgData name="Darlene RYan" userId="bdf6089db4cfcc20" providerId="LiveId" clId="{49A3181F-11C4-49C0-BE65-E62E3C4179E7}" dt="2020-08-04T00:57:08.950" v="236" actId="20577"/>
        <pc:sldMkLst>
          <pc:docMk/>
          <pc:sldMk cId="310867016" sldId="301"/>
        </pc:sldMkLst>
        <pc:spChg chg="mod">
          <ac:chgData name="Darlene RYan" userId="bdf6089db4cfcc20" providerId="LiveId" clId="{49A3181F-11C4-49C0-BE65-E62E3C4179E7}" dt="2020-08-04T00:57:08.950" v="236" actId="20577"/>
          <ac:spMkLst>
            <pc:docMk/>
            <pc:sldMk cId="310867016" sldId="301"/>
            <ac:spMk id="3" creationId="{00000000-0000-0000-0000-000000000000}"/>
          </ac:spMkLst>
        </pc:spChg>
      </pc:sldChg>
    </pc:docChg>
  </pc:docChgLst>
  <pc:docChgLst>
    <pc:chgData name="Darlene RYan" userId="bdf6089db4cfcc20" providerId="LiveId" clId="{13329CFC-676F-464C-A051-310FD7F5988E}"/>
    <pc:docChg chg="undo custSel addSld modSld">
      <pc:chgData name="Darlene RYan" userId="bdf6089db4cfcc20" providerId="LiveId" clId="{13329CFC-676F-464C-A051-310FD7F5988E}" dt="2020-11-01T13:07:16.237" v="127" actId="13926"/>
      <pc:docMkLst>
        <pc:docMk/>
      </pc:docMkLst>
      <pc:sldChg chg="addSp delSp modSp mod">
        <pc:chgData name="Darlene RYan" userId="bdf6089db4cfcc20" providerId="LiveId" clId="{13329CFC-676F-464C-A051-310FD7F5988E}" dt="2020-11-01T13:04:53.626" v="16" actId="403"/>
        <pc:sldMkLst>
          <pc:docMk/>
          <pc:sldMk cId="2160495800" sldId="275"/>
        </pc:sldMkLst>
        <pc:graphicFrameChg chg="add mod modGraphic">
          <ac:chgData name="Darlene RYan" userId="bdf6089db4cfcc20" providerId="LiveId" clId="{13329CFC-676F-464C-A051-310FD7F5988E}" dt="2020-11-01T13:04:53.626" v="16" actId="403"/>
          <ac:graphicFrameMkLst>
            <pc:docMk/>
            <pc:sldMk cId="2160495800" sldId="275"/>
            <ac:graphicFrameMk id="3" creationId="{ABBBA2A7-C64A-4D6F-9506-0A362E07BFEE}"/>
          </ac:graphicFrameMkLst>
        </pc:graphicFrameChg>
        <pc:graphicFrameChg chg="del">
          <ac:chgData name="Darlene RYan" userId="bdf6089db4cfcc20" providerId="LiveId" clId="{13329CFC-676F-464C-A051-310FD7F5988E}" dt="2020-11-01T13:04:36.802" v="8" actId="478"/>
          <ac:graphicFrameMkLst>
            <pc:docMk/>
            <pc:sldMk cId="2160495800" sldId="275"/>
            <ac:graphicFrameMk id="4" creationId="{9FD6A288-1541-4D88-9BB4-D4ADC0722119}"/>
          </ac:graphicFrameMkLst>
        </pc:graphicFrameChg>
      </pc:sldChg>
      <pc:sldChg chg="modSp mod">
        <pc:chgData name="Darlene RYan" userId="bdf6089db4cfcc20" providerId="LiveId" clId="{13329CFC-676F-464C-A051-310FD7F5988E}" dt="2020-11-01T13:07:16.237" v="127" actId="13926"/>
        <pc:sldMkLst>
          <pc:docMk/>
          <pc:sldMk cId="1520529837" sldId="286"/>
        </pc:sldMkLst>
        <pc:spChg chg="mod">
          <ac:chgData name="Darlene RYan" userId="bdf6089db4cfcc20" providerId="LiveId" clId="{13329CFC-676F-464C-A051-310FD7F5988E}" dt="2020-11-01T13:07:16.237" v="127" actId="13926"/>
          <ac:spMkLst>
            <pc:docMk/>
            <pc:sldMk cId="1520529837" sldId="286"/>
            <ac:spMk id="4" creationId="{FC1552F4-C813-4D90-97EE-111878DB3E64}"/>
          </ac:spMkLst>
        </pc:spChg>
      </pc:sldChg>
      <pc:sldChg chg="modSp mod">
        <pc:chgData name="Darlene RYan" userId="bdf6089db4cfcc20" providerId="LiveId" clId="{13329CFC-676F-464C-A051-310FD7F5988E}" dt="2020-11-01T13:03:34.366" v="3" actId="14100"/>
        <pc:sldMkLst>
          <pc:docMk/>
          <pc:sldMk cId="1649653869" sldId="295"/>
        </pc:sldMkLst>
        <pc:spChg chg="mod">
          <ac:chgData name="Darlene RYan" userId="bdf6089db4cfcc20" providerId="LiveId" clId="{13329CFC-676F-464C-A051-310FD7F5988E}" dt="2020-11-01T13:03:26.457" v="1" actId="1076"/>
          <ac:spMkLst>
            <pc:docMk/>
            <pc:sldMk cId="1649653869" sldId="295"/>
            <ac:spMk id="5" creationId="{00000000-0000-0000-0000-000000000000}"/>
          </ac:spMkLst>
        </pc:spChg>
        <pc:picChg chg="mod">
          <ac:chgData name="Darlene RYan" userId="bdf6089db4cfcc20" providerId="LiveId" clId="{13329CFC-676F-464C-A051-310FD7F5988E}" dt="2020-11-01T13:03:34.366" v="3" actId="14100"/>
          <ac:picMkLst>
            <pc:docMk/>
            <pc:sldMk cId="1649653869" sldId="295"/>
            <ac:picMk id="4" creationId="{00000000-0000-0000-0000-000000000000}"/>
          </ac:picMkLst>
        </pc:picChg>
      </pc:sldChg>
      <pc:sldChg chg="modSp mod">
        <pc:chgData name="Darlene RYan" userId="bdf6089db4cfcc20" providerId="LiveId" clId="{13329CFC-676F-464C-A051-310FD7F5988E}" dt="2020-11-01T13:04:00.555" v="6" actId="14100"/>
        <pc:sldMkLst>
          <pc:docMk/>
          <pc:sldMk cId="3425959482" sldId="298"/>
        </pc:sldMkLst>
        <pc:picChg chg="mod">
          <ac:chgData name="Darlene RYan" userId="bdf6089db4cfcc20" providerId="LiveId" clId="{13329CFC-676F-464C-A051-310FD7F5988E}" dt="2020-11-01T13:03:55.824" v="5" actId="14100"/>
          <ac:picMkLst>
            <pc:docMk/>
            <pc:sldMk cId="3425959482" sldId="298"/>
            <ac:picMk id="5" creationId="{00000000-0000-0000-0000-000000000000}"/>
          </ac:picMkLst>
        </pc:picChg>
        <pc:picChg chg="mod">
          <ac:chgData name="Darlene RYan" userId="bdf6089db4cfcc20" providerId="LiveId" clId="{13329CFC-676F-464C-A051-310FD7F5988E}" dt="2020-11-01T13:04:00.555" v="6" actId="14100"/>
          <ac:picMkLst>
            <pc:docMk/>
            <pc:sldMk cId="3425959482" sldId="298"/>
            <ac:picMk id="7" creationId="{00000000-0000-0000-0000-000000000000}"/>
          </ac:picMkLst>
        </pc:picChg>
      </pc:sldChg>
      <pc:sldChg chg="modSp mod">
        <pc:chgData name="Darlene RYan" userId="bdf6089db4cfcc20" providerId="LiveId" clId="{13329CFC-676F-464C-A051-310FD7F5988E}" dt="2020-11-01T13:02:34.846" v="0" actId="33524"/>
        <pc:sldMkLst>
          <pc:docMk/>
          <pc:sldMk cId="3186577208" sldId="304"/>
        </pc:sldMkLst>
        <pc:spChg chg="mod">
          <ac:chgData name="Darlene RYan" userId="bdf6089db4cfcc20" providerId="LiveId" clId="{13329CFC-676F-464C-A051-310FD7F5988E}" dt="2020-11-01T13:02:34.846" v="0" actId="33524"/>
          <ac:spMkLst>
            <pc:docMk/>
            <pc:sldMk cId="3186577208" sldId="304"/>
            <ac:spMk id="4" creationId="{83085CC8-24CB-4D94-A326-A805E9D58382}"/>
          </ac:spMkLst>
        </pc:spChg>
      </pc:sldChg>
      <pc:sldChg chg="modSp new mod">
        <pc:chgData name="Darlene RYan" userId="bdf6089db4cfcc20" providerId="LiveId" clId="{13329CFC-676F-464C-A051-310FD7F5988E}" dt="2020-11-01T13:06:11.563" v="126" actId="20577"/>
        <pc:sldMkLst>
          <pc:docMk/>
          <pc:sldMk cId="538112487" sldId="307"/>
        </pc:sldMkLst>
        <pc:spChg chg="mod">
          <ac:chgData name="Darlene RYan" userId="bdf6089db4cfcc20" providerId="LiveId" clId="{13329CFC-676F-464C-A051-310FD7F5988E}" dt="2020-11-01T13:05:39.733" v="43" actId="20577"/>
          <ac:spMkLst>
            <pc:docMk/>
            <pc:sldMk cId="538112487" sldId="307"/>
            <ac:spMk id="2" creationId="{C41A1090-99A5-49FA-9B5E-BEC305CDA456}"/>
          </ac:spMkLst>
        </pc:spChg>
        <pc:spChg chg="mod">
          <ac:chgData name="Darlene RYan" userId="bdf6089db4cfcc20" providerId="LiveId" clId="{13329CFC-676F-464C-A051-310FD7F5988E}" dt="2020-11-01T13:06:11.563" v="126" actId="20577"/>
          <ac:spMkLst>
            <pc:docMk/>
            <pc:sldMk cId="538112487" sldId="307"/>
            <ac:spMk id="3" creationId="{ED66AF06-D1F9-4045-9C7D-D72EF02A0A7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39:56.041"/>
    </inkml:context>
    <inkml:brush xml:id="br0">
      <inkml:brushProperty name="width" value="0.04" units="cm"/>
      <inkml:brushProperty name="height" value="0.04" units="cm"/>
      <inkml:brushProperty name="ignorePressure" value="1"/>
    </inkml:brush>
  </inkml:definitions>
  <inkml:trace contextRef="#ctx0" brushRef="#br0">1944 1705,'-4'4,"-6"10,-5 6,0 4,3 3,-2 0,3 0,-2 0,2-2,2 1,0-5,0-2,2 0,-2 1,-3 1,-1 1,0 2,0 0,-2 0,3 5,-1-3,2-2,-3-4,-1-2,0 0,0 1,-2 2,1 1,4 1,0 1,-3 1,2-1,-1 1,1 0,4-1,-2-4,2 0,-2-1,1 1,2 1,2 2,-1-4,-1 4,2 2,2 5,2 5,0 2,2-2,0 1,0 0,0 1,-4-6,-1 1,0-2,1-1,-3 3,0-1,-4 8,1 5,2 0,1 0,4 4,1 0,1 0,1-2,0-2,5-6,0-5,1-4,3-3,0-1,-2-1,-2-1,-1 1,-3-1,5 1,-1 0,4 0,1 1,2-1,-1 1,-1-1,0 1,4-1,-2 5,3 1,-2 4,-4 4,2 0,2 2,0 7,1 3,3-3,2 0,-1-1,0-3,-4 3,-4 2,2-3,1 0,4-5,-2-4,1-4,-1-4,-1-7,2 2,-1 1,0-3,3-2,1 1,-1 0,-1 2,2 0,1-2,-3 3,1 2,0-4,-2-1,0 1,2 0,2-3,-3 0,-1 0,3-3,-3 1,1 2,0 1,2-2,-2 1,1 0,0 2,2 2,2 1,1-4,-4 0,0 0,1-3,-4 1,0 1,6 1,7 2,3 2,-4 0,-3-3,-1-5,-4-1,-3 1,1-1,1 0,-2 2,0-1,1 1,-3-3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09:38.207"/>
    </inkml:context>
    <inkml:brush xml:id="br0">
      <inkml:brushProperty name="width" value="0.04" units="cm"/>
      <inkml:brushProperty name="height" value="0.04" units="cm"/>
      <inkml:brushProperty name="ignorePressure" value="1"/>
    </inkml:brush>
  </inkml:definitions>
  <inkml:trace contextRef="#ctx0" brushRef="#br0">7230 3275,'4'0,"6"0,5 0,4 0,3 4,2 1,1 1,1-2,0-1,-1-1,0-2,0 1,0-1,-1 0,0-1,1 1,-1 0,5-4,1-6,-1 0,-4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12:36.774"/>
    </inkml:context>
    <inkml:brush xml:id="br0">
      <inkml:brushProperty name="width" value="0.04" units="cm"/>
      <inkml:brushProperty name="height" value="0.04" units="cm"/>
      <inkml:brushProperty name="ignorePressure" value="1"/>
    </inkml:brush>
  </inkml:definitions>
  <inkml:trace contextRef="#ctx0" brushRef="#br0">2034 2948,'0'-4,"0"-5,4-6,2-5,-1-2,-1-2,3-1,1 0,-2-1,-1 0,-2 2,-1-1,2 0,2 1,-1-1,-1 1,-1-1,3 1,0-1,0 1,2 4,0 9,-1 15,2 7,4 6,4 4,-2 3,-2 1,1 0,-4 1,3-4,-3-2,-1-1,-3 2,-3 0,2-2,2-2,1 3,2 0,2 1,-1 2,-2 1,-3 0,2 0,4 1,0-1,-4 1,4 0,2 0,-1-1,-3 0,2 1,-2-1,2-4,-1 0,-3-1,2-3,-2 0,0 1,0 2,5 2,-1 2,-1 0,0-3,3-13,-1-12,2-6,-2-4,-3-9,-4-3,-2-3,-2 1,-2 1,0 0,0 2,-1 0,0 1,1-3,0-2,-1 0,1 2,0 1,0 1,0 0,0 1,0 1,0 0,0 0,0 0,0 0,0-1,0 1,0-1,0 1,0-1,0 1,0-1,0 1,0-1,0 1,-4 4,-1 1,0 0,0-2,3 0,-1 7,10 10,5 10,6 3,10 6,4 3,5 4,4-3,0-5,5 1,2-3,-1 0,-6-1,-5-3,-4-3,-4-2,-3-2,-1 0,-1-2,1 1,0 0,-1-1,1 1,0 0,0-1,0 1,1 0,-1 0,5 0,1 0,8 0,6 0,-1 0,2 0,-4 0,-4 0,-5 0,-3 0,-3 0,-1 0,-1 0,0 0,8 0,11 0,2 0,2 0,-2 0,-6 0,-4 0,-5 0,-3 0,2 5,9 0,10 0,1-1,2-1,-6 0,-9-2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00.928"/>
    </inkml:context>
    <inkml:brush xml:id="br0">
      <inkml:brushProperty name="width" value="0.04" units="cm"/>
      <inkml:brushProperty name="height" value="0.04" units="cm"/>
      <inkml:brushProperty name="ignorePressure" value="1"/>
    </inkml:brush>
  </inkml:definitions>
  <inkml:trace contextRef="#ctx0" brushRef="#br0">2941 1679,'4'0,"7"9,3 14,5 17,12 13,8 15,7 8,3 3,2-3,-5-6,-8-11,-8-11,-4-11,-7-6,-2-8,-4-6,-1 1,3 0,2-3,-1 0,-4 3,1-3,1 0,0 3,0 1,-1 2,0 2,3 1,-1 1,-4-1,1 1,-1 4,0 1,4-4,-1 1,-4 1,-2-1,-3 0,1-5,1-3,-3 1,4 0,0 2,-1 0,-2 1,-2 1,-2 0,0 1,-1 0,0 4,-1 0,1 2,0-3,0 0,0 2,0 1,0 3,0 0,0-1,0 2,0-2,0 3,0-1,0 2,0-1,-4-3,-2-2,1-3,-4-6,1-2,0-2,4 2,0 1,2 1,1 1,1 1,-4 0,-5 0,-2 1,2 4,2 1,-2-4,1-3,1 0,-2-6,1 4,1 7,2 6,-2 2,1-1,-1-3,3 2,-3-1,1-1,-5-3,2-2,1-1,1-1,4-1,1 0,-3-4,-1-2,-3 2,0 0,-3 1,1 2,1 0,4 1,-2 0,-4-3,0-2,3 0,2 2,-1-4,-4 0,-5 2,2 0,3 2,-1 2,-2-3,2-2,-2 1,-2-2,-3-1,4 2,-2 1,0 3,1 0,1-3,-2 0,3 0,-1-3,-2 1,-1 1,1 1,1 2,-2 2,3 0,0-3,-1-1,-2 1,1 0,1-2,3 0,-1-5,2 2,1-3,0 1,0-2,-4 1,2 4,-1-2,2-3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06.773"/>
    </inkml:context>
    <inkml:brush xml:id="br0">
      <inkml:brushProperty name="width" value="0.04" units="cm"/>
      <inkml:brushProperty name="height" value="0.04" units="cm"/>
      <inkml:brushProperty name="ignorePressure" value="1"/>
    </inkml:brush>
  </inkml:definitions>
  <inkml:trace contextRef="#ctx0" brushRef="#br0">2962 1687,'9'0,"10"0,11 0,8 0,3-4,-3-2,-3 1,-3 1,1 1,-1 1,-2 1,-2 1,-4 4,-4 2,-1 3,1 10,1 4,1-1,-3 1,-5-1,-1 0,-2 2,1 0,-1 0,-4 0,-1 0,-3 1,-2-1,-1 1,0-1,4 1,1 0,0-1,-1 1,-2-1,0 0,-1 0,0 1,-1-1,-4 1,-7-5,0-1,1 0,-1-3,-3-4,-5 0,-1-3,-3 2,-1 0,0-3,-1-3,0-2,0-2,0 0,1-5,3-6,6-5,6-5,-1-3,2-1,3-5,1-3,3 2,0 0,5 6,6 3,1 1,3-1,3 3,3 6,2 0,2-3,0 2,2 4,-1 2,0 3,-1 2,1 1,0 2,-5 3,-1 2,0 0,1-1,6 2,-2 5,3 4,2 0,-5 0,-2 3,0 1,-1-1,2-2,-1 2,2 1,-1 3,2-1,-5 2,-5-4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2.614"/>
    </inkml:context>
    <inkml:brush xml:id="br0">
      <inkml:brushProperty name="width" value="0.04" units="cm"/>
      <inkml:brushProperty name="height" value="0.04" units="cm"/>
      <inkml:brushProperty name="ignorePressure" value="1"/>
    </inkml:brush>
  </inkml:definitions>
  <inkml:trace contextRef="#ctx0" brushRef="#br0">1143 3079,'0'4,"0"1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4.405"/>
    </inkml:context>
    <inkml:brush xml:id="br0">
      <inkml:brushProperty name="width" value="0.04" units="cm"/>
      <inkml:brushProperty name="height" value="0.04" units="cm"/>
      <inkml:brushProperty name="ignorePressure" value="1"/>
    </inkml:brush>
  </inkml:definitions>
  <inkml:trace contextRef="#ctx0" brushRef="#br0">2816 1882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5.369"/>
    </inkml:context>
    <inkml:brush xml:id="br0">
      <inkml:brushProperty name="width" value="0.04" units="cm"/>
      <inkml:brushProperty name="height" value="0.04" units="cm"/>
      <inkml:brushProperty name="ignorePressure" value="1"/>
    </inkml:brush>
  </inkml:definitions>
  <inkml:trace contextRef="#ctx0" brushRef="#br0">2290 2584,'0'4,"0"1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6.589"/>
    </inkml:context>
    <inkml:brush xml:id="br0">
      <inkml:brushProperty name="width" value="0.04" units="cm"/>
      <inkml:brushProperty name="height" value="0.04" units="cm"/>
      <inkml:brushProperty name="ignorePressure" value="1"/>
    </inkml:brush>
  </inkml:definitions>
  <inkml:trace contextRef="#ctx0" brushRef="#br0">2229 2547,'4'4,"6"10,1 6,-2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05:39.772"/>
    </inkml:context>
    <inkml:brush xml:id="br0">
      <inkml:brushProperty name="width" value="0.04" units="cm"/>
      <inkml:brushProperty name="height" value="0.04" units="cm"/>
      <inkml:brushProperty name="ignorePressure" value="1"/>
    </inkml:brush>
  </inkml:definitions>
  <inkml:trace contextRef="#ctx0" brushRef="#br0">-1191 1325,'4'0,"5"0,4 0,5 0,2 0,3 0,0 0,-1 0,2 0,-1 0,0 0,0 0,0 0,-5-4,0-1,-1-5,2 0,0 2,-3 2</inkml:trace>
  <inkml:trace contextRef="#ctx0" brushRef="#br0" timeOffset="1065">36 1906</inkml:trace>
  <inkml:trace contextRef="#ctx0" brushRef="#br0" timeOffset="50533">1620 2319,'8'0,"6"0,4 0,3 0,3 0,-1 0,2 0,-3 0,2 0,0 0,-2 0,0 0,4 0,3 0,1 4,1 1,-1 0,-3 4,0-1,-3-1,-1 3,0-2,-1-1,0-2,0-6,0-3,-4-4,0-6,-2 0,-1 3</inkml:trace>
  <inkml:trace contextRef="#ctx0" brushRef="#br0" timeOffset="52153">3070 2003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07:03.160"/>
    </inkml:context>
    <inkml:brush xml:id="br0">
      <inkml:brushProperty name="width" value="0.04" units="cm"/>
      <inkml:brushProperty name="height" value="0.04" units="cm"/>
      <inkml:brushProperty name="ignorePressure" value="1"/>
    </inkml:brush>
  </inkml:definitions>
  <inkml:trace contextRef="#ctx0" brushRef="#br0">1790 2878,'4'0,"2"-5,3 0,5 0,-1-4,3-4,2 1,-2-3,1 2,1-1,2-3,-2-2,-1 2,-2-1,-1 0,2-2,3 2,-2 1,-5 6,-3 10,-7 10,-6 6,0 6,0 3,0 1,-4-2,1-3,2 0,0 2,2 0,-3 1,0 1,0 0,2 0,1 1,1-1,1 1,1-1,0 1,1 0,-1-1,0 1,0-1,1 1,-1-1,0-8,4-11,2-10,-2-10,1-5,2-7,5-5,4 1,-1 0,-2 2,-5 1,-2 1,-3 2,-1 1,2 4,1 1,-1 0,0-1,3 3,-1-4,1-3,-3 0,-1-2,-2 0,5 1,0-1,-2 1,4 4,1 2,2 4,4 5,-2-1,3 2,2-1,2 0,2-2,1 2,1 1,5 4,1 1,0 2,-1 1,-5-3,-3-1,-1 1,1 0,0 1,2 2,0 0,1-4,8-1,4 2,3 0,-1 0,-2 3,-4 0,-2 1,-3 0,-1 0,3 0,0 1,0-1,-1 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3E7167-5BE1-4AED-B667-6AFC544CDF8B}" type="slidenum">
              <a:rPr lang="en-US" smtClean="0"/>
              <a:t>2</a:t>
            </a:fld>
            <a:endParaRPr lang="en-US"/>
          </a:p>
        </p:txBody>
      </p:sp>
    </p:spTree>
    <p:extLst>
      <p:ext uri="{BB962C8B-B14F-4D97-AF65-F5344CB8AC3E}">
        <p14:creationId xmlns:p14="http://schemas.microsoft.com/office/powerpoint/2010/main" val="127402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3E7167-5BE1-4AED-B667-6AFC544CDF8B}" type="slidenum">
              <a:rPr lang="en-US" smtClean="0"/>
              <a:t>9</a:t>
            </a:fld>
            <a:endParaRPr lang="en-US"/>
          </a:p>
        </p:txBody>
      </p:sp>
    </p:spTree>
    <p:extLst>
      <p:ext uri="{BB962C8B-B14F-4D97-AF65-F5344CB8AC3E}">
        <p14:creationId xmlns:p14="http://schemas.microsoft.com/office/powerpoint/2010/main" val="383927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3E7167-5BE1-4AED-B667-6AFC544CDF8B}" type="slidenum">
              <a:rPr lang="en-US" smtClean="0"/>
              <a:t>12</a:t>
            </a:fld>
            <a:endParaRPr lang="en-US"/>
          </a:p>
        </p:txBody>
      </p:sp>
    </p:spTree>
    <p:extLst>
      <p:ext uri="{BB962C8B-B14F-4D97-AF65-F5344CB8AC3E}">
        <p14:creationId xmlns:p14="http://schemas.microsoft.com/office/powerpoint/2010/main" val="301153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3E7167-5BE1-4AED-B667-6AFC544CDF8B}" type="slidenum">
              <a:rPr lang="en-US" smtClean="0"/>
              <a:t>18</a:t>
            </a:fld>
            <a:endParaRPr lang="en-US"/>
          </a:p>
        </p:txBody>
      </p:sp>
    </p:spTree>
    <p:extLst>
      <p:ext uri="{BB962C8B-B14F-4D97-AF65-F5344CB8AC3E}">
        <p14:creationId xmlns:p14="http://schemas.microsoft.com/office/powerpoint/2010/main" val="301105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10/28/2020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eb2.concordia.ca/Quality/tools/6cksheet.pdf" TargetMode="External"/><Relationship Id="rId2" Type="http://schemas.openxmlformats.org/officeDocument/2006/relationships/hyperlink" Target="http://en.wikipedia.org/wiki/Affinity_diagra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5.png"/><Relationship Id="rId12" Type="http://schemas.openxmlformats.org/officeDocument/2006/relationships/customXml" Target="../ink/ink7.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1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1.png"/><Relationship Id="rId7" Type="http://schemas.openxmlformats.org/officeDocument/2006/relationships/image" Target="../media/image17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181.png"/><Relationship Id="rId4" Type="http://schemas.openxmlformats.org/officeDocument/2006/relationships/customXml" Target="../ink/ink9.xml"/></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20.tmp"/><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5</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9A49C-D430-4036-B2F6-153EEFAA04E4}"/>
              </a:ext>
            </a:extLst>
          </p:cNvPr>
          <p:cNvSpPr/>
          <p:nvPr/>
        </p:nvSpPr>
        <p:spPr>
          <a:xfrm>
            <a:off x="1052945" y="570729"/>
            <a:ext cx="9836728" cy="3016210"/>
          </a:xfrm>
          <a:prstGeom prst="rect">
            <a:avLst/>
          </a:prstGeom>
        </p:spPr>
        <p:txBody>
          <a:bodyPr wrap="square">
            <a:spAutoFit/>
          </a:bodyPr>
          <a:lstStyle/>
          <a:p>
            <a:pPr algn="ctr"/>
            <a:r>
              <a:rPr lang="en-US" sz="2800" b="1" dirty="0"/>
              <a:t>Process Improvement Project –Requirements</a:t>
            </a:r>
          </a:p>
          <a:p>
            <a:pPr algn="ctr"/>
            <a:endParaRPr lang="en-US" b="1" dirty="0"/>
          </a:p>
          <a:p>
            <a:r>
              <a:rPr lang="en-US" sz="2400" dirty="0"/>
              <a:t>The final submission should be 1 file, in slide format, created in PowerPoint. It should include 2 parts: </a:t>
            </a:r>
          </a:p>
          <a:p>
            <a:pPr marL="342900" indent="-342900">
              <a:buAutoNum type="arabicParenR"/>
            </a:pPr>
            <a:r>
              <a:rPr lang="en-US" sz="2400" dirty="0"/>
              <a:t>An executive summary slide – this will be a 1 slide Storyboard (details below).</a:t>
            </a:r>
          </a:p>
          <a:p>
            <a:pPr marL="342900" indent="-342900">
              <a:buAutoNum type="arabicParenR"/>
            </a:pPr>
            <a:r>
              <a:rPr lang="en-US" sz="2400" dirty="0"/>
              <a:t>The project itself will then be presented in detail in 5-15 slides following the storyboard. (include requirements listed on next page).</a:t>
            </a:r>
          </a:p>
        </p:txBody>
      </p:sp>
      <p:sp>
        <p:nvSpPr>
          <p:cNvPr id="7" name="Rectangle 6">
            <a:extLst>
              <a:ext uri="{FF2B5EF4-FFF2-40B4-BE49-F238E27FC236}">
                <a16:creationId xmlns:a16="http://schemas.microsoft.com/office/drawing/2014/main" id="{26E8F2C5-85C8-451E-BE0D-B743423E1F30}"/>
              </a:ext>
            </a:extLst>
          </p:cNvPr>
          <p:cNvSpPr/>
          <p:nvPr/>
        </p:nvSpPr>
        <p:spPr>
          <a:xfrm>
            <a:off x="1052945" y="3854256"/>
            <a:ext cx="11000510" cy="2677656"/>
          </a:xfrm>
          <a:prstGeom prst="rect">
            <a:avLst/>
          </a:prstGeom>
        </p:spPr>
        <p:txBody>
          <a:bodyPr wrap="square">
            <a:spAutoFit/>
          </a:bodyPr>
          <a:lstStyle/>
          <a:p>
            <a:pPr marL="457200" indent="-457200">
              <a:buAutoNum type="arabicParenR"/>
            </a:pPr>
            <a:r>
              <a:rPr lang="en-US" sz="2400" b="1" dirty="0"/>
              <a:t>Executive Summary : Storyboard (should be presented in 1 PowerPoint slide) </a:t>
            </a:r>
          </a:p>
          <a:p>
            <a:pPr marL="342900" indent="-342900">
              <a:buFont typeface="Arial" panose="020B0604020202020204" pitchFamily="34" charset="0"/>
              <a:buChar char="•"/>
            </a:pPr>
            <a:r>
              <a:rPr lang="en-US" sz="2400" dirty="0"/>
              <a:t> Include the problem statement and baseline </a:t>
            </a:r>
          </a:p>
          <a:p>
            <a:pPr marL="342900" indent="-342900">
              <a:buFont typeface="Arial" panose="020B0604020202020204" pitchFamily="34" charset="0"/>
              <a:buChar char="•"/>
            </a:pPr>
            <a:r>
              <a:rPr lang="en-US" sz="2400" dirty="0"/>
              <a:t> Follow the DMAIC steps. Present several different tools/techniques </a:t>
            </a:r>
          </a:p>
          <a:p>
            <a:pPr marL="342900" indent="-342900">
              <a:buFont typeface="Arial" panose="020B0604020202020204" pitchFamily="34" charset="0"/>
              <a:buChar char="•"/>
            </a:pPr>
            <a:r>
              <a:rPr lang="en-US" sz="2400" dirty="0"/>
              <a:t> Be readable; summarize and condense exhibits where necessary </a:t>
            </a:r>
          </a:p>
          <a:p>
            <a:pPr marL="342900" indent="-342900">
              <a:buFont typeface="Arial" panose="020B0604020202020204" pitchFamily="34" charset="0"/>
              <a:buChar char="•"/>
            </a:pPr>
            <a:r>
              <a:rPr lang="en-US" sz="2400" dirty="0"/>
              <a:t> Use arrows, call out boxes, and balloons to highlight questions and key learnings </a:t>
            </a:r>
          </a:p>
          <a:p>
            <a:pPr marL="342900" indent="-342900">
              <a:buFont typeface="Arial" panose="020B0604020202020204" pitchFamily="34" charset="0"/>
              <a:buChar char="•"/>
            </a:pPr>
            <a:r>
              <a:rPr lang="en-US" sz="2400" dirty="0"/>
              <a:t>Display data/charts supporting your findings and conclusions. Show results or expected results</a:t>
            </a:r>
          </a:p>
        </p:txBody>
      </p:sp>
    </p:spTree>
    <p:extLst>
      <p:ext uri="{BB962C8B-B14F-4D97-AF65-F5344CB8AC3E}">
        <p14:creationId xmlns:p14="http://schemas.microsoft.com/office/powerpoint/2010/main" val="346044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085CC8-24CB-4D94-A326-A805E9D58382}"/>
              </a:ext>
            </a:extLst>
          </p:cNvPr>
          <p:cNvSpPr/>
          <p:nvPr/>
        </p:nvSpPr>
        <p:spPr>
          <a:xfrm>
            <a:off x="545690" y="117693"/>
            <a:ext cx="10972800" cy="6740307"/>
          </a:xfrm>
          <a:prstGeom prst="rect">
            <a:avLst/>
          </a:prstGeom>
        </p:spPr>
        <p:txBody>
          <a:bodyPr wrap="square">
            <a:spAutoFit/>
          </a:bodyPr>
          <a:lstStyle/>
          <a:p>
            <a:r>
              <a:rPr lang="en-US" sz="2400" b="1" dirty="0"/>
              <a:t> 2.) On PowerPoint slides following the Storyboard include:</a:t>
            </a:r>
          </a:p>
          <a:p>
            <a:pPr marL="285750" indent="-285750">
              <a:buFont typeface="Arial" panose="020B0604020202020204" pitchFamily="34" charset="0"/>
              <a:buChar char="•"/>
            </a:pPr>
            <a:r>
              <a:rPr lang="en-US" sz="2400" dirty="0"/>
              <a:t> Data measurement plan or data stratification tree</a:t>
            </a:r>
          </a:p>
          <a:p>
            <a:pPr marL="285750" indent="-285750">
              <a:buFont typeface="Arial" panose="020B0604020202020204" pitchFamily="34" charset="0"/>
              <a:buChar char="•"/>
            </a:pPr>
            <a:r>
              <a:rPr lang="en-US" sz="2400" dirty="0"/>
              <a:t> SQL calculations for old and maybe new process</a:t>
            </a:r>
          </a:p>
          <a:p>
            <a:endParaRPr lang="en-US" sz="2400" dirty="0"/>
          </a:p>
          <a:p>
            <a:r>
              <a:rPr lang="en-US" sz="2400" b="1" dirty="0"/>
              <a:t>And answer the following questions:</a:t>
            </a:r>
          </a:p>
          <a:p>
            <a:r>
              <a:rPr lang="en-US" sz="2400" dirty="0"/>
              <a:t> • What type of data did you collect (cost, cycle time, changeover time, yield, machine utilization, scrap, rework, defects, inventory)? </a:t>
            </a:r>
          </a:p>
          <a:p>
            <a:r>
              <a:rPr lang="en-US" sz="2400" dirty="0"/>
              <a:t>• Was that data continuous or discrete? </a:t>
            </a:r>
          </a:p>
          <a:p>
            <a:r>
              <a:rPr lang="en-US" sz="2400" dirty="0"/>
              <a:t>• Have clear operational definitions been established for your inputs and outputs?</a:t>
            </a:r>
          </a:p>
          <a:p>
            <a:r>
              <a:rPr lang="en-US" sz="2400" dirty="0"/>
              <a:t> • Did you collect your own data, or did you use existing data? </a:t>
            </a:r>
          </a:p>
          <a:p>
            <a:r>
              <a:rPr lang="en-US" sz="2400" dirty="0"/>
              <a:t>• How much data did you collect and why? What is your ideal sample size using the sample size formula? What is the risk if you collected fewer samples? </a:t>
            </a:r>
          </a:p>
          <a:p>
            <a:r>
              <a:rPr lang="en-US" sz="2400" dirty="0"/>
              <a:t>• How was your data collected? Describe the methods you used to collect it. </a:t>
            </a:r>
          </a:p>
          <a:p>
            <a:r>
              <a:rPr lang="en-US" sz="2400" dirty="0"/>
              <a:t>• Where could you have measurement error? How much measurement error do you have? What could you do to minimize your measurement error? </a:t>
            </a:r>
          </a:p>
          <a:p>
            <a:r>
              <a:rPr lang="en-US" sz="2400" dirty="0"/>
              <a:t>• What is the data telling you?  What did you discover? </a:t>
            </a:r>
          </a:p>
          <a:p>
            <a:r>
              <a:rPr lang="en-US" sz="2400" dirty="0"/>
              <a:t>• What solutions did you propose and/or implement?  Did you successfully improve your process?  What did you learn about your process?</a:t>
            </a:r>
          </a:p>
        </p:txBody>
      </p:sp>
    </p:spTree>
    <p:extLst>
      <p:ext uri="{BB962C8B-B14F-4D97-AF65-F5344CB8AC3E}">
        <p14:creationId xmlns:p14="http://schemas.microsoft.com/office/powerpoint/2010/main" val="318657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03FACC-0E66-45AE-8D50-2601A2034701}"/>
              </a:ext>
            </a:extLst>
          </p:cNvPr>
          <p:cNvSpPr/>
          <p:nvPr/>
        </p:nvSpPr>
        <p:spPr>
          <a:xfrm>
            <a:off x="10507505" y="5990693"/>
            <a:ext cx="1507849" cy="646331"/>
          </a:xfrm>
          <a:prstGeom prst="rect">
            <a:avLst/>
          </a:prstGeom>
        </p:spPr>
        <p:txBody>
          <a:bodyPr wrap="none">
            <a:spAutoFit/>
          </a:bodyPr>
          <a:lstStyle/>
          <a:p>
            <a:r>
              <a:rPr lang="en-US" dirty="0"/>
              <a:t>Total possible </a:t>
            </a:r>
          </a:p>
          <a:p>
            <a:r>
              <a:rPr lang="en-US" dirty="0"/>
              <a:t>points = 20</a:t>
            </a:r>
          </a:p>
        </p:txBody>
      </p:sp>
      <p:graphicFrame>
        <p:nvGraphicFramePr>
          <p:cNvPr id="2" name="Table 1">
            <a:extLst>
              <a:ext uri="{FF2B5EF4-FFF2-40B4-BE49-F238E27FC236}">
                <a16:creationId xmlns:a16="http://schemas.microsoft.com/office/drawing/2014/main" id="{655C680A-9A90-4592-9C25-86BEFABBF10A}"/>
              </a:ext>
            </a:extLst>
          </p:cNvPr>
          <p:cNvGraphicFramePr>
            <a:graphicFrameLocks noGrp="1"/>
          </p:cNvGraphicFramePr>
          <p:nvPr>
            <p:extLst>
              <p:ext uri="{D42A27DB-BD31-4B8C-83A1-F6EECF244321}">
                <p14:modId xmlns:p14="http://schemas.microsoft.com/office/powerpoint/2010/main" val="1587376286"/>
              </p:ext>
            </p:extLst>
          </p:nvPr>
        </p:nvGraphicFramePr>
        <p:xfrm>
          <a:off x="710119" y="982494"/>
          <a:ext cx="9396919" cy="5654530"/>
        </p:xfrm>
        <a:graphic>
          <a:graphicData uri="http://schemas.openxmlformats.org/drawingml/2006/table">
            <a:tbl>
              <a:tblPr/>
              <a:tblGrid>
                <a:gridCol w="7151334">
                  <a:extLst>
                    <a:ext uri="{9D8B030D-6E8A-4147-A177-3AD203B41FA5}">
                      <a16:colId xmlns:a16="http://schemas.microsoft.com/office/drawing/2014/main" val="2880316873"/>
                    </a:ext>
                  </a:extLst>
                </a:gridCol>
                <a:gridCol w="2245585">
                  <a:extLst>
                    <a:ext uri="{9D8B030D-6E8A-4147-A177-3AD203B41FA5}">
                      <a16:colId xmlns:a16="http://schemas.microsoft.com/office/drawing/2014/main" val="51762706"/>
                    </a:ext>
                  </a:extLst>
                </a:gridCol>
              </a:tblGrid>
              <a:tr h="1705827">
                <a:tc>
                  <a:txBody>
                    <a:bodyPr/>
                    <a:lstStyle/>
                    <a:p>
                      <a:pPr algn="l" fontAlgn="t"/>
                      <a:r>
                        <a:rPr lang="en-US" sz="1600" b="0" i="0" u="none" strike="noStrike" dirty="0">
                          <a:solidFill>
                            <a:srgbClr val="000000"/>
                          </a:solidFill>
                          <a:effectLst/>
                          <a:latin typeface="Arial" panose="020B0604020202020204" pitchFamily="34" charset="0"/>
                        </a:rPr>
                        <a:t>A) An executive summary is provided in the storyboard format including:  Is the storyboard presented in 1 PowerPoint slide? Follows DMAIC? Are tools/graphs/charts used and clearly visible? Do they support findings and conclusions Are arrows, call-out boxes, etc. used to summarize, highlight questions and key learnings? Are expected results clear? And next steps noted?</a:t>
                      </a:r>
                    </a:p>
                  </a:txBody>
                  <a:tcPr marL="4792" marR="4792" marT="4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5</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96795784"/>
                  </a:ext>
                </a:extLst>
              </a:tr>
              <a:tr h="714010">
                <a:tc>
                  <a:txBody>
                    <a:bodyPr/>
                    <a:lstStyle/>
                    <a:p>
                      <a:pPr algn="l" rtl="0" fontAlgn="ctr"/>
                      <a:r>
                        <a:rPr lang="en-US" sz="1600" b="0" i="0" u="none" strike="noStrike">
                          <a:solidFill>
                            <a:srgbClr val="000000"/>
                          </a:solidFill>
                          <a:effectLst/>
                          <a:latin typeface="Arial" panose="020B0604020202020204" pitchFamily="34" charset="0"/>
                        </a:rPr>
                        <a:t>B)Is it a cohesive presentation opening with the business process and problem statement? The back-up slides (5-15) detail and support the storyboard content.</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dirty="0">
                          <a:solidFill>
                            <a:srgbClr val="000000"/>
                          </a:solidFill>
                          <a:effectLst/>
                          <a:latin typeface="Arial" panose="020B0604020202020204" pitchFamily="34" charset="0"/>
                        </a:rPr>
                        <a:t>2</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1810369"/>
                  </a:ext>
                </a:extLst>
              </a:tr>
              <a:tr h="855698">
                <a:tc>
                  <a:txBody>
                    <a:bodyPr/>
                    <a:lstStyle/>
                    <a:p>
                      <a:pPr algn="l" rtl="0" fontAlgn="ctr"/>
                      <a:r>
                        <a:rPr lang="en-US" sz="1600" b="0" i="0" u="none" strike="noStrike" dirty="0">
                          <a:solidFill>
                            <a:srgbClr val="000000"/>
                          </a:solidFill>
                          <a:effectLst/>
                          <a:latin typeface="Arial" panose="020B0604020202020204" pitchFamily="34" charset="0"/>
                        </a:rPr>
                        <a:t>C) Was the success measure clearly identified, operationally defined and baseline identified? (Was the data identified as continuous or discrete, includes SQL?)</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3</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52579576"/>
                  </a:ext>
                </a:extLst>
              </a:tr>
              <a:tr h="288945">
                <a:tc>
                  <a:txBody>
                    <a:bodyPr/>
                    <a:lstStyle/>
                    <a:p>
                      <a:pPr algn="l" rtl="0" fontAlgn="ctr"/>
                      <a:r>
                        <a:rPr lang="en-US" sz="1600" b="0" i="0" u="none" strike="noStrike">
                          <a:solidFill>
                            <a:srgbClr val="000000"/>
                          </a:solidFill>
                          <a:effectLst/>
                          <a:latin typeface="Arial" panose="020B0604020202020204" pitchFamily="34" charset="0"/>
                        </a:rPr>
                        <a:t>D) Was the data measurement plan or data stratification tree included?</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a:solidFill>
                            <a:srgbClr val="000000"/>
                          </a:solidFill>
                          <a:effectLst/>
                          <a:latin typeface="Arial" panose="020B0604020202020204" pitchFamily="34" charset="0"/>
                        </a:rPr>
                        <a:t>1</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8596335"/>
                  </a:ext>
                </a:extLst>
              </a:tr>
              <a:tr h="288945">
                <a:tc>
                  <a:txBody>
                    <a:bodyPr/>
                    <a:lstStyle/>
                    <a:p>
                      <a:pPr algn="l" rtl="0" fontAlgn="ctr"/>
                      <a:r>
                        <a:rPr lang="en-US" sz="1600" b="0" i="0" u="none" strike="noStrike" dirty="0">
                          <a:solidFill>
                            <a:srgbClr val="000000"/>
                          </a:solidFill>
                          <a:effectLst/>
                          <a:latin typeface="Arial" panose="020B0604020202020204" pitchFamily="34" charset="0"/>
                        </a:rPr>
                        <a:t>E) Was the data collection method identified?</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1</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46461781"/>
                  </a:ext>
                </a:extLst>
              </a:tr>
              <a:tr h="714010">
                <a:tc>
                  <a:txBody>
                    <a:bodyPr/>
                    <a:lstStyle/>
                    <a:p>
                      <a:pPr algn="l" rtl="0" fontAlgn="ctr"/>
                      <a:r>
                        <a:rPr lang="en-US" sz="1600" b="0" i="0" u="none" strike="noStrike" dirty="0">
                          <a:solidFill>
                            <a:srgbClr val="000000"/>
                          </a:solidFill>
                          <a:effectLst/>
                          <a:latin typeface="Arial" panose="020B0604020202020204" pitchFamily="34" charset="0"/>
                        </a:rPr>
                        <a:t>F) Was there rationale for the sample size taken? Use of the formula? Is there any reference to measurement error and how to minimize?</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dirty="0">
                          <a:solidFill>
                            <a:srgbClr val="000000"/>
                          </a:solidFill>
                          <a:effectLst/>
                          <a:latin typeface="Arial" panose="020B0604020202020204" pitchFamily="34" charset="0"/>
                        </a:rPr>
                        <a:t>1</a:t>
                      </a:r>
                    </a:p>
                  </a:txBody>
                  <a:tcPr marL="4792" marR="4792" marT="479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0097191"/>
                  </a:ext>
                </a:extLst>
              </a:tr>
              <a:tr h="572321">
                <a:tc>
                  <a:txBody>
                    <a:bodyPr/>
                    <a:lstStyle/>
                    <a:p>
                      <a:pPr algn="l" rtl="0" fontAlgn="ctr"/>
                      <a:r>
                        <a:rPr lang="en-US" sz="1600" b="0" i="0" u="none" strike="noStrike" dirty="0">
                          <a:solidFill>
                            <a:srgbClr val="000000"/>
                          </a:solidFill>
                          <a:effectLst/>
                          <a:latin typeface="Arial" panose="020B0604020202020204" pitchFamily="34" charset="0"/>
                        </a:rPr>
                        <a:t>G) Are at least 5 different tools and techniques clearly identified? Are the tools linked/ pertinent to the data analysis?</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5</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12210527"/>
                  </a:ext>
                </a:extLst>
              </a:tr>
              <a:tr h="434193">
                <a:tc>
                  <a:txBody>
                    <a:bodyPr/>
                    <a:lstStyle/>
                    <a:p>
                      <a:pPr algn="l" rtl="0" fontAlgn="ctr"/>
                      <a:r>
                        <a:rPr lang="en-US" sz="1600" b="0" i="0" u="none" strike="noStrike" dirty="0">
                          <a:solidFill>
                            <a:srgbClr val="000000"/>
                          </a:solidFill>
                          <a:effectLst/>
                          <a:latin typeface="Arial" panose="020B0604020202020204" pitchFamily="34" charset="0"/>
                        </a:rPr>
                        <a:t>H) Does the data analysis clearly tie to the problem conclusion?  Is the “discovery” clear to the reader?</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dirty="0">
                          <a:solidFill>
                            <a:srgbClr val="000000"/>
                          </a:solidFill>
                          <a:effectLst/>
                          <a:latin typeface="Arial" panose="020B0604020202020204" pitchFamily="34" charset="0"/>
                        </a:rPr>
                        <a:t>2</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499817"/>
                  </a:ext>
                </a:extLst>
              </a:tr>
            </a:tbl>
          </a:graphicData>
        </a:graphic>
      </p:graphicFrame>
      <p:sp>
        <p:nvSpPr>
          <p:cNvPr id="3" name="TextBox 2">
            <a:extLst>
              <a:ext uri="{FF2B5EF4-FFF2-40B4-BE49-F238E27FC236}">
                <a16:creationId xmlns:a16="http://schemas.microsoft.com/office/drawing/2014/main" id="{32143B8C-BB6D-4400-96B3-1418ED263C1B}"/>
              </a:ext>
            </a:extLst>
          </p:cNvPr>
          <p:cNvSpPr txBox="1"/>
          <p:nvPr/>
        </p:nvSpPr>
        <p:spPr>
          <a:xfrm>
            <a:off x="1634246" y="220976"/>
            <a:ext cx="5480859" cy="523220"/>
          </a:xfrm>
          <a:prstGeom prst="rect">
            <a:avLst/>
          </a:prstGeom>
          <a:noFill/>
        </p:spPr>
        <p:txBody>
          <a:bodyPr wrap="none" rtlCol="0">
            <a:spAutoFit/>
          </a:bodyPr>
          <a:lstStyle/>
          <a:p>
            <a:r>
              <a:rPr lang="en-US" sz="2800" dirty="0"/>
              <a:t>Process Improvement Project Rubric</a:t>
            </a:r>
          </a:p>
        </p:txBody>
      </p:sp>
      <p:cxnSp>
        <p:nvCxnSpPr>
          <p:cNvPr id="7" name="Straight Connector 6">
            <a:extLst>
              <a:ext uri="{FF2B5EF4-FFF2-40B4-BE49-F238E27FC236}">
                <a16:creationId xmlns:a16="http://schemas.microsoft.com/office/drawing/2014/main" id="{E1F091F0-0F4E-42EF-A5DC-5C31BDF2D677}"/>
              </a:ext>
            </a:extLst>
          </p:cNvPr>
          <p:cNvCxnSpPr/>
          <p:nvPr/>
        </p:nvCxnSpPr>
        <p:spPr>
          <a:xfrm>
            <a:off x="10107038" y="4831773"/>
            <a:ext cx="0" cy="7273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33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 List of Tools</a:t>
            </a:r>
          </a:p>
        </p:txBody>
      </p:sp>
      <p:sp>
        <p:nvSpPr>
          <p:cNvPr id="5" name="Rectangle 1"/>
          <p:cNvSpPr>
            <a:spLocks noChangeArrowheads="1"/>
          </p:cNvSpPr>
          <p:nvPr/>
        </p:nvSpPr>
        <p:spPr bwMode="auto">
          <a:xfrm>
            <a:off x="-441738" y="-27253"/>
            <a:ext cx="126337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Data Analysis Tools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838200" y="6326340"/>
            <a:ext cx="6399701" cy="369332"/>
          </a:xfrm>
          <a:prstGeom prst="rect">
            <a:avLst/>
          </a:prstGeom>
          <a:noFill/>
        </p:spPr>
        <p:txBody>
          <a:bodyPr wrap="none" rtlCol="0">
            <a:spAutoFit/>
          </a:bodyPr>
          <a:lstStyle/>
          <a:p>
            <a:r>
              <a:rPr lang="en-US" dirty="0"/>
              <a:t>See 5-page full list in Files “Improvement_Tools_list_wDMAIC.doc”</a:t>
            </a:r>
          </a:p>
        </p:txBody>
      </p:sp>
      <p:sp>
        <p:nvSpPr>
          <p:cNvPr id="7" name="TextBox 6"/>
          <p:cNvSpPr txBox="1"/>
          <p:nvPr/>
        </p:nvSpPr>
        <p:spPr>
          <a:xfrm>
            <a:off x="731519" y="1504261"/>
            <a:ext cx="944682" cy="369332"/>
          </a:xfrm>
          <a:prstGeom prst="rect">
            <a:avLst/>
          </a:prstGeom>
          <a:noFill/>
        </p:spPr>
        <p:txBody>
          <a:bodyPr wrap="none" rtlCol="0">
            <a:spAutoFit/>
          </a:bodyPr>
          <a:lstStyle/>
          <a:p>
            <a:r>
              <a:rPr lang="en-US" dirty="0"/>
              <a:t>Excerpt:</a:t>
            </a:r>
          </a:p>
        </p:txBody>
      </p:sp>
      <p:graphicFrame>
        <p:nvGraphicFramePr>
          <p:cNvPr id="8" name="Table 7"/>
          <p:cNvGraphicFramePr>
            <a:graphicFrameLocks noGrp="1"/>
          </p:cNvGraphicFramePr>
          <p:nvPr>
            <p:extLst>
              <p:ext uri="{D42A27DB-BD31-4B8C-83A1-F6EECF244321}">
                <p14:modId xmlns:p14="http://schemas.microsoft.com/office/powerpoint/2010/main" val="1176962547"/>
              </p:ext>
            </p:extLst>
          </p:nvPr>
        </p:nvGraphicFramePr>
        <p:xfrm>
          <a:off x="488373" y="1953492"/>
          <a:ext cx="11180618" cy="4361812"/>
        </p:xfrm>
        <a:graphic>
          <a:graphicData uri="http://schemas.openxmlformats.org/drawingml/2006/table">
            <a:tbl>
              <a:tblPr>
                <a:tableStyleId>{5C22544A-7EE6-4342-B048-85BDC9FD1C3A}</a:tableStyleId>
              </a:tblPr>
              <a:tblGrid>
                <a:gridCol w="2236123">
                  <a:extLst>
                    <a:ext uri="{9D8B030D-6E8A-4147-A177-3AD203B41FA5}">
                      <a16:colId xmlns:a16="http://schemas.microsoft.com/office/drawing/2014/main" val="3444897366"/>
                    </a:ext>
                  </a:extLst>
                </a:gridCol>
                <a:gridCol w="2427791">
                  <a:extLst>
                    <a:ext uri="{9D8B030D-6E8A-4147-A177-3AD203B41FA5}">
                      <a16:colId xmlns:a16="http://schemas.microsoft.com/office/drawing/2014/main" val="2090047408"/>
                    </a:ext>
                  </a:extLst>
                </a:gridCol>
                <a:gridCol w="2555570">
                  <a:extLst>
                    <a:ext uri="{9D8B030D-6E8A-4147-A177-3AD203B41FA5}">
                      <a16:colId xmlns:a16="http://schemas.microsoft.com/office/drawing/2014/main" val="461393197"/>
                    </a:ext>
                  </a:extLst>
                </a:gridCol>
                <a:gridCol w="1980567">
                  <a:extLst>
                    <a:ext uri="{9D8B030D-6E8A-4147-A177-3AD203B41FA5}">
                      <a16:colId xmlns:a16="http://schemas.microsoft.com/office/drawing/2014/main" val="3364106153"/>
                    </a:ext>
                  </a:extLst>
                </a:gridCol>
                <a:gridCol w="1980567">
                  <a:extLst>
                    <a:ext uri="{9D8B030D-6E8A-4147-A177-3AD203B41FA5}">
                      <a16:colId xmlns:a16="http://schemas.microsoft.com/office/drawing/2014/main" val="38848079"/>
                    </a:ext>
                  </a:extLst>
                </a:gridCol>
              </a:tblGrid>
              <a:tr h="186052">
                <a:tc>
                  <a:txBody>
                    <a:bodyPr/>
                    <a:lstStyle/>
                    <a:p>
                      <a:pPr marL="0" marR="0" algn="ctr" hangingPunct="0">
                        <a:spcBef>
                          <a:spcPts val="1200"/>
                        </a:spcBef>
                        <a:spcAft>
                          <a:spcPts val="0"/>
                        </a:spcAft>
                      </a:pPr>
                      <a:r>
                        <a:rPr lang="en-US" sz="1100">
                          <a:effectLst/>
                        </a:rPr>
                        <a:t>Tool</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100">
                          <a:effectLst/>
                        </a:rPr>
                        <a:t>What is it?</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100">
                          <a:effectLst/>
                        </a:rPr>
                        <a:t>When do I use it?</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100">
                          <a:effectLst/>
                        </a:rPr>
                        <a:t>Example</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DMAIC</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675308477"/>
                  </a:ext>
                </a:extLst>
              </a:tr>
              <a:tr h="446525">
                <a:tc>
                  <a:txBody>
                    <a:bodyPr/>
                    <a:lstStyle/>
                    <a:p>
                      <a:pPr marL="0" marR="0" algn="just" hangingPunct="0">
                        <a:spcBef>
                          <a:spcPts val="1200"/>
                        </a:spcBef>
                        <a:spcAft>
                          <a:spcPts val="0"/>
                        </a:spcAft>
                      </a:pPr>
                      <a:r>
                        <a:rPr lang="en-US" sz="900">
                          <a:effectLst/>
                        </a:rPr>
                        <a:t>Affinity Diagram</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A method to gather and organize brainstormed ideas (language data) into groupings based on the natural relationship between items.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you need to organize and consolidate large amounts of qualitative data in order to support a concept or solution.</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u="sng">
                          <a:effectLst/>
                          <a:hlinkClick r:id="rId2"/>
                        </a:rPr>
                        <a:t>http://en.wikipedia.org/wiki/Affinity_diagram</a:t>
                      </a:r>
                      <a:endParaRPr lang="en-US" sz="900">
                        <a:effectLst/>
                      </a:endParaRP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Measure, Analyze, </a:t>
                      </a:r>
                    </a:p>
                    <a:p>
                      <a:pPr marL="0" marR="0" hangingPunct="0">
                        <a:spcBef>
                          <a:spcPts val="1200"/>
                        </a:spcBef>
                        <a:spcAft>
                          <a:spcPts val="0"/>
                        </a:spcAft>
                      </a:pPr>
                      <a:r>
                        <a:rPr lang="en-US" sz="900">
                          <a:effectLst/>
                        </a:rPr>
                        <a:t>Improve, Control</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564170634"/>
                  </a:ext>
                </a:extLst>
              </a:tr>
              <a:tr h="446525">
                <a:tc>
                  <a:txBody>
                    <a:bodyPr/>
                    <a:lstStyle/>
                    <a:p>
                      <a:pPr marL="0" marR="0" algn="just" hangingPunct="0">
                        <a:spcBef>
                          <a:spcPts val="1200"/>
                        </a:spcBef>
                        <a:spcAft>
                          <a:spcPts val="0"/>
                        </a:spcAft>
                      </a:pPr>
                      <a:r>
                        <a:rPr lang="en-US" sz="900">
                          <a:effectLst/>
                        </a:rPr>
                        <a:t>Box and Whisker Plot</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dirty="0">
                          <a:effectLst/>
                        </a:rPr>
                        <a:t>A graphical way to compare the medians and the variation between groups of data.  It can also help to identify outliers.</a:t>
                      </a:r>
                      <a:endParaRPr lang="en-US" sz="900" dirty="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you need a quick visual look at one or more sets of data. They graphically show different types of populations without any assumptions of the statistical distribution.</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Discovering Stats – pg.138-141</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Measure, Analyze,</a:t>
                      </a:r>
                    </a:p>
                    <a:p>
                      <a:pPr marL="0" marR="0" hangingPunct="0">
                        <a:spcBef>
                          <a:spcPts val="1200"/>
                        </a:spcBef>
                        <a:spcAft>
                          <a:spcPts val="0"/>
                        </a:spcAft>
                      </a:pPr>
                      <a:r>
                        <a:rPr lang="en-US" sz="900">
                          <a:effectLst/>
                        </a:rPr>
                        <a:t>Improve</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104155535"/>
                  </a:ext>
                </a:extLst>
              </a:tr>
              <a:tr h="510949">
                <a:tc>
                  <a:txBody>
                    <a:bodyPr/>
                    <a:lstStyle/>
                    <a:p>
                      <a:pPr marL="0" marR="0" algn="just" hangingPunct="0">
                        <a:spcBef>
                          <a:spcPts val="1200"/>
                        </a:spcBef>
                        <a:spcAft>
                          <a:spcPts val="0"/>
                        </a:spcAft>
                      </a:pPr>
                      <a:r>
                        <a:rPr lang="en-US" sz="900">
                          <a:effectLst/>
                        </a:rPr>
                        <a:t>Cause and Effect / Fishbone / Ishikawa Diagram</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A structured problem solving technique that graphically displays / organize all possible brainstormed causes relating to a problem (focusing on causes, not symptoms).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you have a large number of factors that could influence your process and you need support for a resulting solution.</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Slides posted in Course Materials</a:t>
                      </a: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Analyze</a:t>
                      </a: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122204165"/>
                  </a:ext>
                </a:extLst>
              </a:tr>
              <a:tr h="576762">
                <a:tc>
                  <a:txBody>
                    <a:bodyPr/>
                    <a:lstStyle/>
                    <a:p>
                      <a:pPr marL="0" marR="0" algn="just" hangingPunct="0">
                        <a:spcBef>
                          <a:spcPts val="1200"/>
                        </a:spcBef>
                        <a:spcAft>
                          <a:spcPts val="0"/>
                        </a:spcAft>
                      </a:pPr>
                      <a:r>
                        <a:rPr lang="en-US" sz="900">
                          <a:effectLst/>
                        </a:rPr>
                        <a:t>Check Sheets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Used for counting and accumulating data in a logical format during observation.  This is a straightforward and easy way to answer the question, how often are certain events happening?</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quantifying frequency / counting data on number of occurrences (eg. defects), information on variables (eg. weight, size, length, or defect location, etc.).</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u="sng">
                          <a:effectLst/>
                          <a:hlinkClick r:id="rId3"/>
                        </a:rPr>
                        <a:t>http://web2.concordia.ca/Quality/tools/6cksheet.pdf</a:t>
                      </a:r>
                      <a:endParaRPr lang="en-US" sz="900">
                        <a:effectLst/>
                      </a:endParaRP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Measure</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91930834"/>
                  </a:ext>
                </a:extLst>
              </a:tr>
              <a:tr h="1600049">
                <a:tc>
                  <a:txBody>
                    <a:bodyPr/>
                    <a:lstStyle/>
                    <a:p>
                      <a:pPr marL="0" marR="0" hangingPunct="0">
                        <a:spcBef>
                          <a:spcPts val="1200"/>
                        </a:spcBef>
                        <a:spcAft>
                          <a:spcPts val="0"/>
                        </a:spcAft>
                      </a:pPr>
                      <a:r>
                        <a:rPr lang="en-US" sz="900" dirty="0">
                          <a:effectLst/>
                        </a:rPr>
                        <a:t>Chi-Square – Test for Independence</a:t>
                      </a:r>
                      <a:endParaRPr lang="en-US" sz="900" dirty="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This is a procedure used to determine if two classifications variables are related, testing the statistical independence of two random variables.  It compares the number of observed counts against the expected number of counts to determine if there is a difference in output counts.</a:t>
                      </a:r>
                    </a:p>
                    <a:p>
                      <a:pPr marL="0" marR="0" hangingPunct="0">
                        <a:spcBef>
                          <a:spcPts val="1200"/>
                        </a:spcBef>
                        <a:spcAft>
                          <a:spcPts val="0"/>
                        </a:spcAft>
                      </a:pPr>
                      <a:r>
                        <a:rPr lang="en-US" sz="900">
                          <a:effectLst/>
                        </a:rPr>
                        <a:t> </a:t>
                      </a:r>
                    </a:p>
                    <a:p>
                      <a:pPr marL="0" marR="0" hangingPunct="0">
                        <a:spcBef>
                          <a:spcPts val="1200"/>
                        </a:spcBef>
                        <a:spcAft>
                          <a:spcPts val="0"/>
                        </a:spcAft>
                      </a:pPr>
                      <a:r>
                        <a:rPr lang="en-US" sz="900">
                          <a:effectLst/>
                        </a:rPr>
                        <a:t> </a:t>
                      </a: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It is a good method to apply to before and after data to prove that a process improvement made an effective change. Use this method when you have nominal data in a table and you need to know if the output counts differ for two or more categories.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Discovering Stats – pg. 570-571</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dirty="0">
                          <a:effectLst/>
                        </a:rPr>
                        <a:t>Analyze, Improve</a:t>
                      </a:r>
                      <a:endParaRPr lang="en-US" sz="900" dirty="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671292354"/>
                  </a:ext>
                </a:extLst>
              </a:tr>
            </a:tbl>
          </a:graphicData>
        </a:graphic>
      </p:graphicFrame>
    </p:spTree>
    <p:extLst>
      <p:ext uri="{BB962C8B-B14F-4D97-AF65-F5344CB8AC3E}">
        <p14:creationId xmlns:p14="http://schemas.microsoft.com/office/powerpoint/2010/main" val="161085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 through sample projects</a:t>
            </a:r>
          </a:p>
        </p:txBody>
      </p:sp>
      <p:sp>
        <p:nvSpPr>
          <p:cNvPr id="3" name="Content Placeholder 2"/>
          <p:cNvSpPr>
            <a:spLocks noGrp="1"/>
          </p:cNvSpPr>
          <p:nvPr>
            <p:ph idx="1"/>
          </p:nvPr>
        </p:nvSpPr>
        <p:spPr/>
        <p:txBody>
          <a:bodyPr/>
          <a:lstStyle/>
          <a:p>
            <a:r>
              <a:rPr lang="en-US" dirty="0"/>
              <a:t>Strengths</a:t>
            </a:r>
          </a:p>
          <a:p>
            <a:endParaRPr lang="en-US" dirty="0"/>
          </a:p>
          <a:p>
            <a:endParaRPr lang="en-US" dirty="0"/>
          </a:p>
          <a:p>
            <a:endParaRPr lang="en-US" dirty="0"/>
          </a:p>
          <a:p>
            <a:r>
              <a:rPr lang="en-US" dirty="0"/>
              <a:t>Weaknesses</a:t>
            </a:r>
          </a:p>
          <a:p>
            <a:endParaRPr lang="en-US" dirty="0"/>
          </a:p>
        </p:txBody>
      </p:sp>
    </p:spTree>
    <p:extLst>
      <p:ext uri="{BB962C8B-B14F-4D97-AF65-F5344CB8AC3E}">
        <p14:creationId xmlns:p14="http://schemas.microsoft.com/office/powerpoint/2010/main" val="43269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a:t>
            </a:r>
          </a:p>
        </p:txBody>
      </p:sp>
      <p:pic>
        <p:nvPicPr>
          <p:cNvPr id="4" name="Content Placeholder 3"/>
          <p:cNvPicPr>
            <a:picLocks noGrp="1" noChangeAspect="1"/>
          </p:cNvPicPr>
          <p:nvPr>
            <p:ph idx="1"/>
          </p:nvPr>
        </p:nvPicPr>
        <p:blipFill>
          <a:blip r:embed="rId2"/>
          <a:stretch>
            <a:fillRect/>
          </a:stretch>
        </p:blipFill>
        <p:spPr>
          <a:xfrm>
            <a:off x="6338889" y="2586486"/>
            <a:ext cx="4352921" cy="3572566"/>
          </a:xfrm>
          <a:prstGeom prst="rect">
            <a:avLst/>
          </a:prstGeom>
        </p:spPr>
      </p:pic>
      <p:pic>
        <p:nvPicPr>
          <p:cNvPr id="5" name="Picture 4"/>
          <p:cNvPicPr>
            <a:picLocks noChangeAspect="1"/>
          </p:cNvPicPr>
          <p:nvPr/>
        </p:nvPicPr>
        <p:blipFill>
          <a:blip r:embed="rId3"/>
          <a:stretch>
            <a:fillRect/>
          </a:stretch>
        </p:blipFill>
        <p:spPr>
          <a:xfrm>
            <a:off x="1219200" y="2162122"/>
            <a:ext cx="4697835" cy="1396470"/>
          </a:xfrm>
          <a:prstGeom prst="rect">
            <a:avLst/>
          </a:prstGeom>
        </p:spPr>
      </p:pic>
    </p:spTree>
    <p:extLst>
      <p:ext uri="{BB962C8B-B14F-4D97-AF65-F5344CB8AC3E}">
        <p14:creationId xmlns:p14="http://schemas.microsoft.com/office/powerpoint/2010/main" val="321733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355054"/>
            <a:ext cx="10515600" cy="1325563"/>
          </a:xfrm>
        </p:spPr>
        <p:txBody>
          <a:bodyPr/>
          <a:lstStyle/>
          <a:p>
            <a:r>
              <a:rPr lang="en-US" dirty="0"/>
              <a:t>Sample Size – Continuous Data</a:t>
            </a:r>
          </a:p>
        </p:txBody>
      </p:sp>
      <p:sp>
        <p:nvSpPr>
          <p:cNvPr id="3" name="Content Placeholder 2"/>
          <p:cNvSpPr>
            <a:spLocks noGrp="1"/>
          </p:cNvSpPr>
          <p:nvPr>
            <p:ph idx="1"/>
          </p:nvPr>
        </p:nvSpPr>
        <p:spPr/>
        <p:txBody>
          <a:bodyPr/>
          <a:lstStyle/>
          <a:p>
            <a:r>
              <a:rPr lang="en-US" dirty="0"/>
              <a:t>Sample size for estimating the population mean:</a:t>
            </a:r>
          </a:p>
          <a:p>
            <a:pPr marL="0" indent="0">
              <a:buNone/>
            </a:pPr>
            <a:r>
              <a:rPr lang="en-US" dirty="0"/>
              <a:t>   n =  (z* x sample std. dev)</a:t>
            </a:r>
          </a:p>
          <a:p>
            <a:pPr marL="0" indent="0">
              <a:buNone/>
            </a:pPr>
            <a:r>
              <a:rPr lang="en-US" dirty="0"/>
              <a:t>          ----------------------------</a:t>
            </a:r>
          </a:p>
          <a:p>
            <a:pPr marL="0" indent="0">
              <a:buNone/>
            </a:pPr>
            <a:r>
              <a:rPr lang="en-US" dirty="0"/>
              <a:t>                            E </a:t>
            </a:r>
          </a:p>
          <a:p>
            <a:pPr marL="0" indent="0">
              <a:buNone/>
            </a:pPr>
            <a:endParaRPr lang="en-US" dirty="0"/>
          </a:p>
          <a:p>
            <a:pPr marL="0" indent="0">
              <a:buNone/>
            </a:pPr>
            <a:r>
              <a:rPr lang="en-US" dirty="0"/>
              <a:t>Formula is more precise than using n = 30 for all continuous data problems</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597022" y="2338596"/>
              <a:ext cx="484992" cy="1444032"/>
            </p14:xfrm>
          </p:contentPart>
        </mc:Choice>
        <mc:Fallback xmlns="">
          <p:pic>
            <p:nvPicPr>
              <p:cNvPr id="5" name="Ink 4"/>
              <p:cNvPicPr/>
              <p:nvPr/>
            </p:nvPicPr>
            <p:blipFill>
              <a:blip r:embed="rId3"/>
              <a:stretch>
                <a:fillRect/>
              </a:stretch>
            </p:blipFill>
            <p:spPr>
              <a:xfrm>
                <a:off x="1589821" y="2331396"/>
                <a:ext cx="499394" cy="145843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4895527" y="2338596"/>
              <a:ext cx="345600" cy="1393632"/>
            </p14:xfrm>
          </p:contentPart>
        </mc:Choice>
        <mc:Fallback xmlns="">
          <p:pic>
            <p:nvPicPr>
              <p:cNvPr id="7" name="Ink 6"/>
              <p:cNvPicPr/>
              <p:nvPr/>
            </p:nvPicPr>
            <p:blipFill>
              <a:blip r:embed="rId5"/>
              <a:stretch>
                <a:fillRect/>
              </a:stretch>
            </p:blipFill>
            <p:spPr>
              <a:xfrm>
                <a:off x="4888327" y="2331396"/>
                <a:ext cx="359640" cy="14076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5241127" y="2319588"/>
              <a:ext cx="347328" cy="273888"/>
            </p14:xfrm>
          </p:contentPart>
        </mc:Choice>
        <mc:Fallback xmlns="">
          <p:pic>
            <p:nvPicPr>
              <p:cNvPr id="9" name="Ink 8"/>
              <p:cNvPicPr/>
              <p:nvPr/>
            </p:nvPicPr>
            <p:blipFill>
              <a:blip r:embed="rId7"/>
              <a:stretch>
                <a:fillRect/>
              </a:stretch>
            </p:blipFill>
            <p:spPr>
              <a:xfrm>
                <a:off x="5233928" y="2312390"/>
                <a:ext cx="361365" cy="2879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1204289" y="4316868"/>
              <a:ext cx="288" cy="3744"/>
            </p14:xfrm>
          </p:contentPart>
        </mc:Choice>
        <mc:Fallback xmlns="">
          <p:pic>
            <p:nvPicPr>
              <p:cNvPr id="11" name="Ink 10"/>
              <p:cNvPicPr/>
              <p:nvPr/>
            </p:nvPicPr>
            <p:blipFill>
              <a:blip r:embed="rId9"/>
              <a:stretch>
                <a:fillRect/>
              </a:stretch>
            </p:blipFill>
            <p:spPr>
              <a:xfrm>
                <a:off x="1198529" y="4311108"/>
                <a:ext cx="11808" cy="1526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3613409" y="2593476"/>
              <a:ext cx="288" cy="288"/>
            </p14:xfrm>
          </p:contentPart>
        </mc:Choice>
        <mc:Fallback xmlns="">
          <p:pic>
            <p:nvPicPr>
              <p:cNvPr id="13" name="Ink 12"/>
              <p:cNvPicPr/>
              <p:nvPr/>
            </p:nvPicPr>
            <p:blipFill/>
            <p:spPr/>
          </p:pic>
        </mc:Fallback>
      </mc:AlternateContent>
      <mc:AlternateContent xmlns:mc="http://schemas.openxmlformats.org/markup-compatibility/2006" xmlns:p14="http://schemas.microsoft.com/office/powerpoint/2010/main">
        <mc:Choice Requires="p14">
          <p:contentPart p14:bwMode="auto" r:id="rId11">
            <p14:nvContentPartPr>
              <p14:cNvPr id="16" name="Ink 15"/>
              <p14:cNvContentPartPr/>
              <p14:nvPr/>
            </p14:nvContentPartPr>
            <p14:xfrm>
              <a:off x="2857409" y="3604644"/>
              <a:ext cx="288" cy="3744"/>
            </p14:xfrm>
          </p:contentPart>
        </mc:Choice>
        <mc:Fallback xmlns="">
          <p:pic>
            <p:nvPicPr>
              <p:cNvPr id="16" name="Ink 15"/>
              <p:cNvPicPr/>
              <p:nvPr/>
            </p:nvPicPr>
            <p:blipFill>
              <a:blip r:embed="rId9"/>
              <a:stretch>
                <a:fillRect/>
              </a:stretch>
            </p:blipFill>
            <p:spPr>
              <a:xfrm>
                <a:off x="2851649" y="3598884"/>
                <a:ext cx="11808" cy="1526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p14:cNvContentPartPr/>
              <p14:nvPr/>
            </p14:nvContentPartPr>
            <p14:xfrm>
              <a:off x="2769569" y="3551940"/>
              <a:ext cx="12672" cy="21312"/>
            </p14:xfrm>
          </p:contentPart>
        </mc:Choice>
        <mc:Fallback xmlns="">
          <p:pic>
            <p:nvPicPr>
              <p:cNvPr id="17" name="Ink 16"/>
              <p:cNvPicPr/>
              <p:nvPr/>
            </p:nvPicPr>
            <p:blipFill>
              <a:blip r:embed="rId13"/>
              <a:stretch>
                <a:fillRect/>
              </a:stretch>
            </p:blipFill>
            <p:spPr>
              <a:xfrm>
                <a:off x="2763809" y="3546180"/>
                <a:ext cx="24192" cy="32832"/>
              </a:xfrm>
              <a:prstGeom prst="rect">
                <a:avLst/>
              </a:prstGeom>
            </p:spPr>
          </p:pic>
        </mc:Fallback>
      </mc:AlternateContent>
      <p:sp>
        <p:nvSpPr>
          <p:cNvPr id="4" name="TextBox 3">
            <a:extLst>
              <a:ext uri="{FF2B5EF4-FFF2-40B4-BE49-F238E27FC236}">
                <a16:creationId xmlns:a16="http://schemas.microsoft.com/office/drawing/2014/main" id="{FC1552F4-C813-4D90-97EE-111878DB3E64}"/>
              </a:ext>
            </a:extLst>
          </p:cNvPr>
          <p:cNvSpPr txBox="1"/>
          <p:nvPr/>
        </p:nvSpPr>
        <p:spPr>
          <a:xfrm>
            <a:off x="6772810" y="2456532"/>
            <a:ext cx="3718560" cy="1754326"/>
          </a:xfrm>
          <a:prstGeom prst="rect">
            <a:avLst/>
          </a:prstGeom>
          <a:noFill/>
        </p:spPr>
        <p:txBody>
          <a:bodyPr wrap="square" rtlCol="0">
            <a:spAutoFit/>
          </a:bodyPr>
          <a:lstStyle/>
          <a:p>
            <a:r>
              <a:rPr lang="en-US" dirty="0"/>
              <a:t>E = Margin of Error – the shift in the mean that you want to be able to detect</a:t>
            </a:r>
          </a:p>
          <a:p>
            <a:endParaRPr lang="en-US" dirty="0"/>
          </a:p>
          <a:p>
            <a:r>
              <a:rPr lang="en-US" dirty="0">
                <a:highlight>
                  <a:srgbClr val="FFFF00"/>
                </a:highlight>
              </a:rPr>
              <a:t>Margin of Error is not the same as Measurement Error </a:t>
            </a:r>
          </a:p>
        </p:txBody>
      </p:sp>
    </p:spTree>
    <p:extLst>
      <p:ext uri="{BB962C8B-B14F-4D97-AF65-F5344CB8AC3E}">
        <p14:creationId xmlns:p14="http://schemas.microsoft.com/office/powerpoint/2010/main" val="152052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Finding z*</a:t>
            </a:r>
          </a:p>
        </p:txBody>
      </p:sp>
      <p:pic>
        <p:nvPicPr>
          <p:cNvPr id="4" name="Content Placeholder 3"/>
          <p:cNvPicPr>
            <a:picLocks noGrp="1" noChangeAspect="1"/>
          </p:cNvPicPr>
          <p:nvPr>
            <p:ph idx="1"/>
          </p:nvPr>
        </p:nvPicPr>
        <p:blipFill>
          <a:blip r:embed="rId2"/>
          <a:stretch>
            <a:fillRect/>
          </a:stretch>
        </p:blipFill>
        <p:spPr>
          <a:xfrm>
            <a:off x="6429375" y="72464"/>
            <a:ext cx="5086350" cy="6680762"/>
          </a:xfrm>
          <a:prstGeom prst="rect">
            <a:avLst/>
          </a:prstGeom>
        </p:spPr>
      </p:pic>
      <p:sp>
        <p:nvSpPr>
          <p:cNvPr id="5" name="TextBox 4"/>
          <p:cNvSpPr txBox="1"/>
          <p:nvPr/>
        </p:nvSpPr>
        <p:spPr>
          <a:xfrm>
            <a:off x="5657850" y="6383893"/>
            <a:ext cx="686406" cy="369332"/>
          </a:xfrm>
          <a:prstGeom prst="rect">
            <a:avLst/>
          </a:prstGeom>
          <a:noFill/>
        </p:spPr>
        <p:txBody>
          <a:bodyPr wrap="none" rtlCol="0">
            <a:spAutoFit/>
          </a:bodyPr>
          <a:lstStyle/>
          <a:p>
            <a:r>
              <a:rPr lang="en-US" dirty="0"/>
              <a:t>z* </a:t>
            </a:r>
            <a:r>
              <a:rPr lang="en-US" dirty="0">
                <a:sym typeface="Wingdings" panose="05000000000000000000" pitchFamily="2" charset="2"/>
              </a:rPr>
              <a:t></a:t>
            </a:r>
            <a:endParaRPr lang="en-US" dirty="0"/>
          </a:p>
        </p:txBody>
      </p:sp>
      <p:sp>
        <p:nvSpPr>
          <p:cNvPr id="6" name="TextBox 5"/>
          <p:cNvSpPr txBox="1"/>
          <p:nvPr/>
        </p:nvSpPr>
        <p:spPr>
          <a:xfrm>
            <a:off x="4295775" y="2152650"/>
            <a:ext cx="1246110" cy="646331"/>
          </a:xfrm>
          <a:prstGeom prst="rect">
            <a:avLst/>
          </a:prstGeom>
          <a:noFill/>
        </p:spPr>
        <p:txBody>
          <a:bodyPr wrap="none" rtlCol="0">
            <a:spAutoFit/>
          </a:bodyPr>
          <a:lstStyle/>
          <a:p>
            <a:r>
              <a:rPr lang="en-US" dirty="0"/>
              <a:t>Confidence</a:t>
            </a:r>
          </a:p>
          <a:p>
            <a:r>
              <a:rPr lang="en-US" dirty="0"/>
              <a:t>      level</a:t>
            </a:r>
          </a:p>
        </p:txBody>
      </p:sp>
      <p:cxnSp>
        <p:nvCxnSpPr>
          <p:cNvPr id="10" name="Straight Arrow Connector 9"/>
          <p:cNvCxnSpPr/>
          <p:nvPr/>
        </p:nvCxnSpPr>
        <p:spPr>
          <a:xfrm flipV="1">
            <a:off x="5657850" y="638175"/>
            <a:ext cx="3495675" cy="1581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296400" y="6505575"/>
            <a:ext cx="504825" cy="1428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9238644" y="566737"/>
            <a:ext cx="504825" cy="1428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Arrow Connector 6"/>
          <p:cNvCxnSpPr/>
          <p:nvPr/>
        </p:nvCxnSpPr>
        <p:spPr>
          <a:xfrm flipV="1">
            <a:off x="4703885" y="254977"/>
            <a:ext cx="1828800" cy="110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380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 – Continuous Data</a:t>
            </a:r>
          </a:p>
        </p:txBody>
      </p:sp>
      <p:sp>
        <p:nvSpPr>
          <p:cNvPr id="3" name="Content Placeholder 2"/>
          <p:cNvSpPr>
            <a:spLocks noGrp="1"/>
          </p:cNvSpPr>
          <p:nvPr>
            <p:ph idx="1"/>
          </p:nvPr>
        </p:nvSpPr>
        <p:spPr>
          <a:xfrm>
            <a:off x="752475" y="1514475"/>
            <a:ext cx="10782299" cy="4991099"/>
          </a:xfrm>
        </p:spPr>
        <p:txBody>
          <a:bodyPr>
            <a:normAutofit fontScale="92500" lnSpcReduction="20000"/>
          </a:bodyPr>
          <a:lstStyle/>
          <a:p>
            <a:pPr marL="0" indent="0">
              <a:lnSpc>
                <a:spcPct val="120000"/>
              </a:lnSpc>
              <a:buNone/>
            </a:pPr>
            <a:r>
              <a:rPr lang="en-US" dirty="0"/>
              <a:t>Suppose we want to estimate to within $100 the mean salary mu of all college graduates who were business majors. Assume std. dev = $5000. How many business majors would we need to sample to estimate the mean salary to within $100 with 95% confidence?</a:t>
            </a:r>
          </a:p>
          <a:p>
            <a:r>
              <a:rPr lang="en-US" dirty="0"/>
              <a:t>n = ((z* x std. dev)/E)</a:t>
            </a:r>
            <a:r>
              <a:rPr lang="en-US" baseline="30000" dirty="0"/>
              <a:t>2</a:t>
            </a:r>
            <a:endParaRPr lang="en-US" dirty="0"/>
          </a:p>
          <a:p>
            <a:r>
              <a:rPr lang="en-US" dirty="0"/>
              <a:t>Find z* in Table D on bottom: For 95% confidence level, z* = 1.96</a:t>
            </a:r>
          </a:p>
          <a:p>
            <a:r>
              <a:rPr lang="en-US" dirty="0"/>
              <a:t>n =((1.96 x 5000)/ 100)</a:t>
            </a:r>
            <a:r>
              <a:rPr lang="en-US" baseline="30000" dirty="0"/>
              <a:t>2</a:t>
            </a:r>
            <a:endParaRPr lang="en-US" dirty="0"/>
          </a:p>
          <a:p>
            <a:r>
              <a:rPr lang="en-US" dirty="0"/>
              <a:t>n = </a:t>
            </a:r>
            <a:r>
              <a:rPr lang="en-US" dirty="0">
                <a:highlight>
                  <a:srgbClr val="FFFF00"/>
                </a:highlight>
              </a:rPr>
              <a:t>9604</a:t>
            </a:r>
          </a:p>
          <a:p>
            <a:pPr marL="0" indent="0">
              <a:buNone/>
            </a:pPr>
            <a:endParaRPr lang="en-US" dirty="0"/>
          </a:p>
          <a:p>
            <a:pPr marL="0" indent="0">
              <a:lnSpc>
                <a:spcPct val="120000"/>
              </a:lnSpc>
              <a:buNone/>
            </a:pPr>
            <a:r>
              <a:rPr lang="en-US" dirty="0"/>
              <a:t>What if you want to estimate within $1000 (willing to detect  a larger shift)?</a:t>
            </a:r>
          </a:p>
          <a:p>
            <a:r>
              <a:rPr lang="en-US" dirty="0"/>
              <a:t>n = ((1.96 x 5000)/1000)</a:t>
            </a:r>
            <a:r>
              <a:rPr lang="en-US" baseline="30000" dirty="0"/>
              <a:t>2</a:t>
            </a:r>
            <a:r>
              <a:rPr lang="en-US" dirty="0"/>
              <a:t> = 96.04  = </a:t>
            </a:r>
            <a:r>
              <a:rPr lang="en-US" dirty="0">
                <a:highlight>
                  <a:srgbClr val="FFFF00"/>
                </a:highlight>
              </a:rPr>
              <a:t>97</a:t>
            </a:r>
          </a:p>
          <a:p>
            <a:endParaRPr lang="en-US" sz="2400" dirty="0"/>
          </a:p>
        </p:txBody>
      </p:sp>
      <p:pic>
        <p:nvPicPr>
          <p:cNvPr id="4" name="Picture 3"/>
          <p:cNvPicPr>
            <a:picLocks noChangeAspect="1"/>
          </p:cNvPicPr>
          <p:nvPr/>
        </p:nvPicPr>
        <p:blipFill>
          <a:blip r:embed="rId3"/>
          <a:stretch>
            <a:fillRect/>
          </a:stretch>
        </p:blipFill>
        <p:spPr>
          <a:xfrm>
            <a:off x="8614537" y="5864573"/>
            <a:ext cx="2920237" cy="877900"/>
          </a:xfrm>
          <a:prstGeom prst="rect">
            <a:avLst/>
          </a:prstGeom>
        </p:spPr>
      </p:pic>
    </p:spTree>
    <p:extLst>
      <p:ext uri="{BB962C8B-B14F-4D97-AF65-F5344CB8AC3E}">
        <p14:creationId xmlns:p14="http://schemas.microsoft.com/office/powerpoint/2010/main" val="419390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1090-99A5-49FA-9B5E-BEC305CDA456}"/>
              </a:ext>
            </a:extLst>
          </p:cNvPr>
          <p:cNvSpPr>
            <a:spLocks noGrp="1"/>
          </p:cNvSpPr>
          <p:nvPr>
            <p:ph type="title"/>
          </p:nvPr>
        </p:nvSpPr>
        <p:spPr/>
        <p:txBody>
          <a:bodyPr/>
          <a:lstStyle/>
          <a:p>
            <a:r>
              <a:rPr lang="en-US" dirty="0"/>
              <a:t>Next step for your project</a:t>
            </a:r>
          </a:p>
        </p:txBody>
      </p:sp>
      <p:sp>
        <p:nvSpPr>
          <p:cNvPr id="3" name="Content Placeholder 2">
            <a:extLst>
              <a:ext uri="{FF2B5EF4-FFF2-40B4-BE49-F238E27FC236}">
                <a16:creationId xmlns:a16="http://schemas.microsoft.com/office/drawing/2014/main" id="{ED66AF06-D1F9-4045-9C7D-D72EF02A0A77}"/>
              </a:ext>
            </a:extLst>
          </p:cNvPr>
          <p:cNvSpPr>
            <a:spLocks noGrp="1"/>
          </p:cNvSpPr>
          <p:nvPr>
            <p:ph idx="1"/>
          </p:nvPr>
        </p:nvSpPr>
        <p:spPr/>
        <p:txBody>
          <a:bodyPr/>
          <a:lstStyle/>
          <a:p>
            <a:r>
              <a:rPr lang="en-US" dirty="0"/>
              <a:t>Use the appropriate formula to calculate your minimum required sample size</a:t>
            </a:r>
          </a:p>
        </p:txBody>
      </p:sp>
    </p:spTree>
    <p:extLst>
      <p:ext uri="{BB962C8B-B14F-4D97-AF65-F5344CB8AC3E}">
        <p14:creationId xmlns:p14="http://schemas.microsoft.com/office/powerpoint/2010/main" val="53811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5</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Font typeface="+mj-lt"/>
              <a:buAutoNum type="arabicPeriod"/>
            </a:pPr>
            <a:r>
              <a:rPr lang="en-US" dirty="0"/>
              <a:t>Process Learnings</a:t>
            </a:r>
          </a:p>
          <a:p>
            <a:pPr marL="514350" indent="-514350">
              <a:buFont typeface="+mj-lt"/>
              <a:buAutoNum type="arabicPeriod"/>
            </a:pPr>
            <a:r>
              <a:rPr lang="en-US" dirty="0"/>
              <a:t>Tips</a:t>
            </a:r>
          </a:p>
          <a:p>
            <a:pPr marL="514350" indent="-514350">
              <a:buFont typeface="+mj-lt"/>
              <a:buAutoNum type="arabicPeriod"/>
            </a:pPr>
            <a:r>
              <a:rPr lang="en-US" dirty="0"/>
              <a:t>Chapter 9 Online Quiz review</a:t>
            </a:r>
          </a:p>
          <a:p>
            <a:pPr marL="514350" indent="-514350">
              <a:buFont typeface="+mj-lt"/>
              <a:buAutoNum type="arabicPeriod"/>
            </a:pPr>
            <a:r>
              <a:rPr lang="en-US" dirty="0"/>
              <a:t>Project Requirements and Scoring</a:t>
            </a:r>
          </a:p>
          <a:p>
            <a:pPr marL="514350" indent="-514350">
              <a:buFont typeface="+mj-lt"/>
              <a:buAutoNum type="arabicPeriod"/>
            </a:pPr>
            <a:r>
              <a:rPr lang="en-US" dirty="0"/>
              <a:t>Walk through sample projects</a:t>
            </a:r>
          </a:p>
          <a:p>
            <a:pPr marL="514350" indent="-514350">
              <a:buFont typeface="+mj-lt"/>
              <a:buAutoNum type="arabicPeriod"/>
            </a:pPr>
            <a:r>
              <a:rPr lang="en-US" dirty="0"/>
              <a:t>Sample Size and Confidence Intervals </a:t>
            </a:r>
          </a:p>
          <a:p>
            <a:pPr marL="514350" indent="-514350">
              <a:buFont typeface="+mj-lt"/>
              <a:buAutoNum type="arabicPeriod"/>
            </a:pPr>
            <a:r>
              <a:rPr lang="en-US" dirty="0"/>
              <a:t>Wrap-up/What’s next/Feedback</a:t>
            </a:r>
          </a:p>
        </p:txBody>
      </p:sp>
    </p:spTree>
    <p:extLst>
      <p:ext uri="{BB962C8B-B14F-4D97-AF65-F5344CB8AC3E}">
        <p14:creationId xmlns:p14="http://schemas.microsoft.com/office/powerpoint/2010/main" val="22639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E487-8188-4621-BAF6-1691C638382B}"/>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819437B1-13CE-4288-9595-E2FD1205DACA}"/>
              </a:ext>
            </a:extLst>
          </p:cNvPr>
          <p:cNvSpPr>
            <a:spLocks noGrp="1"/>
          </p:cNvSpPr>
          <p:nvPr>
            <p:ph idx="1"/>
          </p:nvPr>
        </p:nvSpPr>
        <p:spPr/>
        <p:txBody>
          <a:bodyPr/>
          <a:lstStyle/>
          <a:p>
            <a:r>
              <a:rPr lang="en-US" dirty="0"/>
              <a:t>We are drawing a conclusion about a population parameter based on a sample.</a:t>
            </a:r>
          </a:p>
          <a:p>
            <a:pPr marL="0" indent="0">
              <a:buNone/>
            </a:pPr>
            <a:endParaRPr lang="en-US" dirty="0"/>
          </a:p>
          <a:p>
            <a:r>
              <a:rPr lang="en-US" dirty="0"/>
              <a:t>We can use a Confidence Interval to say that we are XX% confident that a population mean is between two levels.</a:t>
            </a:r>
          </a:p>
        </p:txBody>
      </p:sp>
    </p:spTree>
    <p:extLst>
      <p:ext uri="{BB962C8B-B14F-4D97-AF65-F5344CB8AC3E}">
        <p14:creationId xmlns:p14="http://schemas.microsoft.com/office/powerpoint/2010/main" val="40485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 Continuous Data</a:t>
            </a:r>
          </a:p>
        </p:txBody>
      </p:sp>
      <p:pic>
        <p:nvPicPr>
          <p:cNvPr id="4" name="Content Placeholder 3"/>
          <p:cNvPicPr>
            <a:picLocks noGrp="1" noChangeAspect="1"/>
          </p:cNvPicPr>
          <p:nvPr>
            <p:ph idx="1"/>
          </p:nvPr>
        </p:nvPicPr>
        <p:blipFill>
          <a:blip r:embed="rId2"/>
          <a:stretch>
            <a:fillRect/>
          </a:stretch>
        </p:blipFill>
        <p:spPr>
          <a:xfrm>
            <a:off x="2368695" y="1831467"/>
            <a:ext cx="6409545" cy="4843653"/>
          </a:xfrm>
          <a:prstGeom prst="rect">
            <a:avLst/>
          </a:prstGeom>
        </p:spPr>
      </p:pic>
      <p:sp>
        <p:nvSpPr>
          <p:cNvPr id="5" name="TextBox 4"/>
          <p:cNvSpPr txBox="1"/>
          <p:nvPr/>
        </p:nvSpPr>
        <p:spPr>
          <a:xfrm>
            <a:off x="1000125" y="1410960"/>
            <a:ext cx="7994368" cy="400110"/>
          </a:xfrm>
          <a:prstGeom prst="rect">
            <a:avLst/>
          </a:prstGeom>
          <a:noFill/>
        </p:spPr>
        <p:txBody>
          <a:bodyPr wrap="none" rtlCol="0">
            <a:spAutoFit/>
          </a:bodyPr>
          <a:lstStyle/>
          <a:p>
            <a:r>
              <a:rPr lang="en-US" sz="2000" dirty="0"/>
              <a:t>Formula to use depends on population standard deviation and sample size:</a:t>
            </a:r>
          </a:p>
        </p:txBody>
      </p:sp>
    </p:spTree>
    <p:extLst>
      <p:ext uri="{BB962C8B-B14F-4D97-AF65-F5344CB8AC3E}">
        <p14:creationId xmlns:p14="http://schemas.microsoft.com/office/powerpoint/2010/main" val="164965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4" y="247482"/>
            <a:ext cx="10515600" cy="1325563"/>
          </a:xfrm>
        </p:spPr>
        <p:txBody>
          <a:bodyPr/>
          <a:lstStyle/>
          <a:p>
            <a:r>
              <a:rPr lang="en-US" dirty="0"/>
              <a:t>Confidence Interval – Continuous Data</a:t>
            </a:r>
          </a:p>
        </p:txBody>
      </p:sp>
      <p:sp>
        <p:nvSpPr>
          <p:cNvPr id="3" name="Content Placeholder 2"/>
          <p:cNvSpPr>
            <a:spLocks noGrp="1"/>
          </p:cNvSpPr>
          <p:nvPr>
            <p:ph idx="1"/>
          </p:nvPr>
        </p:nvSpPr>
        <p:spPr/>
        <p:txBody>
          <a:bodyPr>
            <a:normAutofit fontScale="92500" lnSpcReduction="10000"/>
          </a:bodyPr>
          <a:lstStyle/>
          <a:p>
            <a:r>
              <a:rPr lang="en-US" dirty="0"/>
              <a:t>A Confidence Interval is a range of values from the sample data in which we expect the population parameter to occur</a:t>
            </a:r>
          </a:p>
          <a:p>
            <a:r>
              <a:rPr lang="en-US" dirty="0"/>
              <a:t>For n&gt;=30:                 (Note: If n&lt;30, use the t distribution instead of z*)</a:t>
            </a:r>
          </a:p>
          <a:p>
            <a:r>
              <a:rPr lang="en-US" dirty="0"/>
              <a:t>Lower confidence limit and upper confidence limit = </a:t>
            </a:r>
          </a:p>
          <a:p>
            <a:pPr marL="0" indent="0">
              <a:buNone/>
            </a:pPr>
            <a:r>
              <a:rPr lang="en-US" dirty="0"/>
              <a:t>   X +/- z*</a:t>
            </a:r>
            <a:r>
              <a:rPr lang="en-US" sz="1700" dirty="0"/>
              <a:t>x</a:t>
            </a:r>
            <a:r>
              <a:rPr lang="en-US" dirty="0"/>
              <a:t>  s </a:t>
            </a:r>
          </a:p>
          <a:p>
            <a:pPr marL="0" indent="0">
              <a:buNone/>
            </a:pPr>
            <a:r>
              <a:rPr lang="en-US" dirty="0"/>
              <a:t>                    n                          </a:t>
            </a:r>
          </a:p>
          <a:p>
            <a:pPr marL="0" indent="0">
              <a:buNone/>
            </a:pPr>
            <a:endParaRPr lang="en-US" dirty="0"/>
          </a:p>
          <a:p>
            <a:pPr marL="0" indent="0">
              <a:buNone/>
            </a:pPr>
            <a:r>
              <a:rPr lang="en-US" dirty="0"/>
              <a:t>The College Board reports that the scores on the SAT Math test were normally distributed. A sample of 30 SAT scores had a mean of x = 510. Assume that the population standard deviation is 118. Construct a 95% confidence interval for the population mean score on the SAT math test.</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p14:cNvContentPartPr/>
              <p14:nvPr/>
            </p14:nvContentPartPr>
            <p14:xfrm>
              <a:off x="1356400" y="3473235"/>
              <a:ext cx="1534318" cy="398313"/>
            </p14:xfrm>
          </p:contentPart>
        </mc:Choice>
        <mc:Fallback xmlns="">
          <p:pic>
            <p:nvPicPr>
              <p:cNvPr id="14" name="Ink 13"/>
              <p:cNvPicPr/>
              <p:nvPr/>
            </p:nvPicPr>
            <p:blipFill>
              <a:blip r:embed="rId3"/>
              <a:stretch>
                <a:fillRect/>
              </a:stretch>
            </p:blipFill>
            <p:spPr>
              <a:xfrm>
                <a:off x="1349202" y="3466039"/>
                <a:ext cx="1548355" cy="41234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p14:cNvContentPartPr/>
              <p14:nvPr/>
            </p14:nvContentPartPr>
            <p14:xfrm>
              <a:off x="2195596" y="3934778"/>
              <a:ext cx="464832" cy="281376"/>
            </p14:xfrm>
          </p:contentPart>
        </mc:Choice>
        <mc:Fallback xmlns="">
          <p:pic>
            <p:nvPicPr>
              <p:cNvPr id="20" name="Ink 19"/>
              <p:cNvPicPr/>
              <p:nvPr/>
            </p:nvPicPr>
            <p:blipFill>
              <a:blip r:embed="rId5"/>
              <a:stretch>
                <a:fillRect/>
              </a:stretch>
            </p:blipFill>
            <p:spPr>
              <a:xfrm>
                <a:off x="2188400" y="3927591"/>
                <a:ext cx="478863" cy="29539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p14:cNvContentPartPr/>
              <p14:nvPr/>
            </p14:nvContentPartPr>
            <p14:xfrm>
              <a:off x="9313208" y="5176410"/>
              <a:ext cx="173376" cy="12960"/>
            </p14:xfrm>
          </p:contentPart>
        </mc:Choice>
        <mc:Fallback xmlns="">
          <p:pic>
            <p:nvPicPr>
              <p:cNvPr id="22" name="Ink 21"/>
              <p:cNvPicPr/>
              <p:nvPr/>
            </p:nvPicPr>
            <p:blipFill>
              <a:blip r:embed="rId7"/>
              <a:stretch>
                <a:fillRect/>
              </a:stretch>
            </p:blipFill>
            <p:spPr>
              <a:xfrm>
                <a:off x="9306029" y="5169210"/>
                <a:ext cx="187734" cy="27360"/>
              </a:xfrm>
              <a:prstGeom prst="rect">
                <a:avLst/>
              </a:prstGeom>
            </p:spPr>
          </p:pic>
        </mc:Fallback>
      </mc:AlternateContent>
    </p:spTree>
    <p:extLst>
      <p:ext uri="{BB962C8B-B14F-4D97-AF65-F5344CB8AC3E}">
        <p14:creationId xmlns:p14="http://schemas.microsoft.com/office/powerpoint/2010/main" val="112346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 Continuous Data</a:t>
            </a:r>
          </a:p>
        </p:txBody>
      </p:sp>
      <p:sp>
        <p:nvSpPr>
          <p:cNvPr id="3" name="Content Placeholder 2"/>
          <p:cNvSpPr>
            <a:spLocks noGrp="1"/>
          </p:cNvSpPr>
          <p:nvPr>
            <p:ph idx="1"/>
          </p:nvPr>
        </p:nvSpPr>
        <p:spPr>
          <a:xfrm>
            <a:off x="838199" y="1825625"/>
            <a:ext cx="11084169" cy="4351338"/>
          </a:xfrm>
        </p:spPr>
        <p:txBody>
          <a:bodyPr>
            <a:normAutofit fontScale="85000" lnSpcReduction="20000"/>
          </a:bodyPr>
          <a:lstStyle/>
          <a:p>
            <a:r>
              <a:rPr lang="en-US" dirty="0"/>
              <a:t>z* for 95% confidence = 1.96</a:t>
            </a:r>
          </a:p>
          <a:p>
            <a:r>
              <a:rPr lang="en-US" dirty="0"/>
              <a:t>510 +/- (1.96)(118)</a:t>
            </a:r>
          </a:p>
          <a:p>
            <a:pPr marL="0" indent="0">
              <a:buNone/>
            </a:pPr>
            <a:r>
              <a:rPr lang="en-US" dirty="0"/>
              <a:t>                 ---------------</a:t>
            </a:r>
          </a:p>
          <a:p>
            <a:pPr marL="0" indent="0">
              <a:buNone/>
            </a:pPr>
            <a:r>
              <a:rPr lang="en-US" dirty="0"/>
              <a:t>                       30</a:t>
            </a:r>
          </a:p>
          <a:p>
            <a:r>
              <a:rPr lang="en-US" dirty="0"/>
              <a:t>510 +/- 231.28</a:t>
            </a:r>
          </a:p>
          <a:p>
            <a:pPr marL="0" indent="0">
              <a:buNone/>
            </a:pPr>
            <a:r>
              <a:rPr lang="en-US" dirty="0"/>
              <a:t>                 ---------</a:t>
            </a:r>
          </a:p>
          <a:p>
            <a:pPr marL="0" indent="0">
              <a:buNone/>
            </a:pPr>
            <a:r>
              <a:rPr lang="en-US" dirty="0"/>
              <a:t>                    5.48</a:t>
            </a:r>
          </a:p>
          <a:p>
            <a:r>
              <a:rPr lang="en-US" dirty="0"/>
              <a:t>510 +/- 42.2</a:t>
            </a:r>
          </a:p>
          <a:p>
            <a:r>
              <a:rPr lang="en-US" dirty="0"/>
              <a:t>Confidence Interval: 467.8, 552.2</a:t>
            </a:r>
          </a:p>
          <a:p>
            <a:pPr>
              <a:lnSpc>
                <a:spcPct val="120000"/>
              </a:lnSpc>
            </a:pPr>
            <a:r>
              <a:rPr lang="en-US" dirty="0"/>
              <a:t>We are 95% confident that the population mean score on the Math SAT falls between 467.8 and 552.2</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183393" y="2866932"/>
              <a:ext cx="891072" cy="351936"/>
            </p14:xfrm>
          </p:contentPart>
        </mc:Choice>
        <mc:Fallback xmlns="">
          <p:pic>
            <p:nvPicPr>
              <p:cNvPr id="5" name="Ink 4"/>
              <p:cNvPicPr/>
              <p:nvPr/>
            </p:nvPicPr>
            <p:blipFill>
              <a:blip r:embed="rId3"/>
              <a:stretch>
                <a:fillRect/>
              </a:stretch>
            </p:blipFill>
            <p:spPr>
              <a:xfrm>
                <a:off x="2176192" y="2859735"/>
                <a:ext cx="905473" cy="366330"/>
              </a:xfrm>
              <a:prstGeom prst="rect">
                <a:avLst/>
              </a:prstGeom>
            </p:spPr>
          </p:pic>
        </mc:Fallback>
      </mc:AlternateContent>
      <p:pic>
        <p:nvPicPr>
          <p:cNvPr id="4" name="Picture 3"/>
          <p:cNvPicPr>
            <a:picLocks noChangeAspect="1"/>
          </p:cNvPicPr>
          <p:nvPr/>
        </p:nvPicPr>
        <p:blipFill>
          <a:blip r:embed="rId4"/>
          <a:stretch>
            <a:fillRect/>
          </a:stretch>
        </p:blipFill>
        <p:spPr>
          <a:xfrm>
            <a:off x="6804266" y="1358834"/>
            <a:ext cx="3365284" cy="798645"/>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4266" y="2337010"/>
            <a:ext cx="4549534" cy="2453853"/>
          </a:xfrm>
          <a:prstGeom prst="rect">
            <a:avLst/>
          </a:prstGeom>
        </p:spPr>
      </p:pic>
      <p:sp>
        <p:nvSpPr>
          <p:cNvPr id="7" name="TextBox 6"/>
          <p:cNvSpPr txBox="1"/>
          <p:nvPr/>
        </p:nvSpPr>
        <p:spPr>
          <a:xfrm>
            <a:off x="5629275" y="1514475"/>
            <a:ext cx="1270541" cy="369332"/>
          </a:xfrm>
          <a:prstGeom prst="rect">
            <a:avLst/>
          </a:prstGeom>
          <a:noFill/>
        </p:spPr>
        <p:txBody>
          <a:bodyPr wrap="none" rtlCol="0">
            <a:spAutoFit/>
          </a:bodyPr>
          <a:lstStyle/>
          <a:p>
            <a:r>
              <a:rPr lang="en-US" dirty="0"/>
              <a:t>Or, in Excel:</a:t>
            </a:r>
          </a:p>
        </p:txBody>
      </p:sp>
      <p:cxnSp>
        <p:nvCxnSpPr>
          <p:cNvPr id="9" name="Straight Arrow Connector 8"/>
          <p:cNvCxnSpPr>
            <a:cxnSpLocks/>
          </p:cNvCxnSpPr>
          <p:nvPr/>
        </p:nvCxnSpPr>
        <p:spPr>
          <a:xfrm flipV="1">
            <a:off x="2905125" y="4638675"/>
            <a:ext cx="3752850" cy="1"/>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09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17475"/>
            <a:ext cx="11477625" cy="1325563"/>
          </a:xfrm>
        </p:spPr>
        <p:txBody>
          <a:bodyPr>
            <a:normAutofit/>
          </a:bodyPr>
          <a:lstStyle/>
          <a:p>
            <a:r>
              <a:rPr lang="en-US" sz="4000" dirty="0"/>
              <a:t>Sample Size and Confidence Interval for Discrete Data</a:t>
            </a:r>
          </a:p>
        </p:txBody>
      </p:sp>
      <p:pic>
        <p:nvPicPr>
          <p:cNvPr id="4" name="Content Placeholder 3"/>
          <p:cNvPicPr>
            <a:picLocks noGrp="1" noChangeAspect="1"/>
          </p:cNvPicPr>
          <p:nvPr>
            <p:ph idx="1"/>
          </p:nvPr>
        </p:nvPicPr>
        <p:blipFill>
          <a:blip r:embed="rId2"/>
          <a:stretch>
            <a:fillRect/>
          </a:stretch>
        </p:blipFill>
        <p:spPr>
          <a:xfrm>
            <a:off x="590550" y="1443038"/>
            <a:ext cx="4346825" cy="1591194"/>
          </a:xfrm>
          <a:prstGeom prst="rect">
            <a:avLst/>
          </a:prstGeom>
        </p:spPr>
      </p:pic>
      <p:pic>
        <p:nvPicPr>
          <p:cNvPr id="5" name="Picture 4"/>
          <p:cNvPicPr>
            <a:picLocks noChangeAspect="1"/>
          </p:cNvPicPr>
          <p:nvPr/>
        </p:nvPicPr>
        <p:blipFill>
          <a:blip r:embed="rId3"/>
          <a:stretch>
            <a:fillRect/>
          </a:stretch>
        </p:blipFill>
        <p:spPr>
          <a:xfrm>
            <a:off x="765422" y="3596640"/>
            <a:ext cx="4066606" cy="3131607"/>
          </a:xfrm>
          <a:prstGeom prst="rect">
            <a:avLst/>
          </a:prstGeom>
        </p:spPr>
      </p:pic>
      <p:pic>
        <p:nvPicPr>
          <p:cNvPr id="6" name="Picture 5"/>
          <p:cNvPicPr>
            <a:picLocks noChangeAspect="1"/>
          </p:cNvPicPr>
          <p:nvPr/>
        </p:nvPicPr>
        <p:blipFill>
          <a:blip r:embed="rId4"/>
          <a:stretch>
            <a:fillRect/>
          </a:stretch>
        </p:blipFill>
        <p:spPr>
          <a:xfrm>
            <a:off x="6571678" y="1443038"/>
            <a:ext cx="4401693" cy="1591194"/>
          </a:xfrm>
          <a:prstGeom prst="rect">
            <a:avLst/>
          </a:prstGeom>
        </p:spPr>
      </p:pic>
      <p:pic>
        <p:nvPicPr>
          <p:cNvPr id="7" name="Picture 6"/>
          <p:cNvPicPr>
            <a:picLocks noChangeAspect="1"/>
          </p:cNvPicPr>
          <p:nvPr/>
        </p:nvPicPr>
        <p:blipFill>
          <a:blip r:embed="rId5"/>
          <a:stretch>
            <a:fillRect/>
          </a:stretch>
        </p:blipFill>
        <p:spPr>
          <a:xfrm>
            <a:off x="6506245" y="3059669"/>
            <a:ext cx="4797512" cy="3594350"/>
          </a:xfrm>
          <a:prstGeom prst="rect">
            <a:avLst/>
          </a:prstGeom>
        </p:spPr>
      </p:pic>
      <p:cxnSp>
        <p:nvCxnSpPr>
          <p:cNvPr id="9" name="Straight Connector 8"/>
          <p:cNvCxnSpPr/>
          <p:nvPr/>
        </p:nvCxnSpPr>
        <p:spPr>
          <a:xfrm>
            <a:off x="5610225" y="1524000"/>
            <a:ext cx="28575" cy="452318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12641F2-F678-4ACB-AE9D-8B8DF42F914E}"/>
              </a:ext>
            </a:extLst>
          </p:cNvPr>
          <p:cNvSpPr txBox="1"/>
          <p:nvPr/>
        </p:nvSpPr>
        <p:spPr>
          <a:xfrm>
            <a:off x="765421" y="3059668"/>
            <a:ext cx="3889829" cy="369332"/>
          </a:xfrm>
          <a:prstGeom prst="rect">
            <a:avLst/>
          </a:prstGeom>
          <a:noFill/>
        </p:spPr>
        <p:txBody>
          <a:bodyPr wrap="square" rtlCol="0">
            <a:spAutoFit/>
          </a:bodyPr>
          <a:lstStyle/>
          <a:p>
            <a:r>
              <a:rPr lang="en-US" dirty="0"/>
              <a:t>This is more precise than using n = 100</a:t>
            </a:r>
          </a:p>
        </p:txBody>
      </p:sp>
    </p:spTree>
    <p:extLst>
      <p:ext uri="{BB962C8B-B14F-4D97-AF65-F5344CB8AC3E}">
        <p14:creationId xmlns:p14="http://schemas.microsoft.com/office/powerpoint/2010/main" val="3425959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5" name="TextBox 4"/>
          <p:cNvSpPr txBox="1"/>
          <p:nvPr/>
        </p:nvSpPr>
        <p:spPr>
          <a:xfrm>
            <a:off x="1557746" y="4842196"/>
            <a:ext cx="7662454" cy="1631216"/>
          </a:xfrm>
          <a:prstGeom prst="rect">
            <a:avLst/>
          </a:prstGeom>
          <a:noFill/>
        </p:spPr>
        <p:txBody>
          <a:bodyPr wrap="square" rtlCol="0">
            <a:spAutoFit/>
          </a:bodyPr>
          <a:lstStyle/>
          <a:p>
            <a:r>
              <a:rPr lang="en-US" sz="2000" dirty="0"/>
              <a:t>Project – Determine your sample size</a:t>
            </a:r>
          </a:p>
          <a:p>
            <a:r>
              <a:rPr lang="en-US" sz="2000" dirty="0"/>
              <a:t>              - Analyze/Improve Phase</a:t>
            </a:r>
          </a:p>
          <a:p>
            <a:r>
              <a:rPr lang="en-US" sz="2000" dirty="0"/>
              <a:t>              - Begin to outline and create your PowerPoint</a:t>
            </a:r>
          </a:p>
          <a:p>
            <a:endParaRPr lang="en-US" sz="2000" dirty="0"/>
          </a:p>
          <a:p>
            <a:r>
              <a:rPr lang="en-US" sz="2000" dirty="0"/>
              <a:t>Next week – Class - Prep for Quiz 2</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374841"/>
            <a:ext cx="10698773" cy="823031"/>
          </a:xfrm>
          <a:prstGeom prst="rect">
            <a:avLst/>
          </a:prstGeom>
        </p:spPr>
      </p:pic>
      <p:graphicFrame>
        <p:nvGraphicFramePr>
          <p:cNvPr id="3" name="Table 2">
            <a:extLst>
              <a:ext uri="{FF2B5EF4-FFF2-40B4-BE49-F238E27FC236}">
                <a16:creationId xmlns:a16="http://schemas.microsoft.com/office/drawing/2014/main" id="{ABBBA2A7-C64A-4D6F-9506-0A362E07BFEE}"/>
              </a:ext>
            </a:extLst>
          </p:cNvPr>
          <p:cNvGraphicFramePr>
            <a:graphicFrameLocks noGrp="1"/>
          </p:cNvGraphicFramePr>
          <p:nvPr>
            <p:extLst>
              <p:ext uri="{D42A27DB-BD31-4B8C-83A1-F6EECF244321}">
                <p14:modId xmlns:p14="http://schemas.microsoft.com/office/powerpoint/2010/main" val="1038004696"/>
              </p:ext>
            </p:extLst>
          </p:nvPr>
        </p:nvGraphicFramePr>
        <p:xfrm>
          <a:off x="1139336" y="2197872"/>
          <a:ext cx="10515600" cy="2074160"/>
        </p:xfrm>
        <a:graphic>
          <a:graphicData uri="http://schemas.openxmlformats.org/drawingml/2006/table">
            <a:tbl>
              <a:tblPr/>
              <a:tblGrid>
                <a:gridCol w="6059080">
                  <a:extLst>
                    <a:ext uri="{9D8B030D-6E8A-4147-A177-3AD203B41FA5}">
                      <a16:colId xmlns:a16="http://schemas.microsoft.com/office/drawing/2014/main" val="1238244164"/>
                    </a:ext>
                  </a:extLst>
                </a:gridCol>
                <a:gridCol w="2096310">
                  <a:extLst>
                    <a:ext uri="{9D8B030D-6E8A-4147-A177-3AD203B41FA5}">
                      <a16:colId xmlns:a16="http://schemas.microsoft.com/office/drawing/2014/main" val="1043604605"/>
                    </a:ext>
                  </a:extLst>
                </a:gridCol>
                <a:gridCol w="2360210">
                  <a:extLst>
                    <a:ext uri="{9D8B030D-6E8A-4147-A177-3AD203B41FA5}">
                      <a16:colId xmlns:a16="http://schemas.microsoft.com/office/drawing/2014/main" val="2385744273"/>
                    </a:ext>
                  </a:extLst>
                </a:gridCol>
              </a:tblGrid>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5</a:t>
                      </a:r>
                      <a:r>
                        <a:rPr lang="en-US" sz="1400">
                          <a:solidFill>
                            <a:srgbClr val="0070C0"/>
                          </a:solidFill>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(Reference: textbook Ch.8 – skip sect. 8.4)</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312090225"/>
                  </a:ext>
                </a:extLst>
              </a:tr>
              <a:tr h="723170">
                <a:tc>
                  <a:txBody>
                    <a:bodyPr/>
                    <a:lstStyle/>
                    <a:p>
                      <a:pPr marL="0" marR="0">
                        <a:spcBef>
                          <a:spcPts val="0"/>
                        </a:spcBef>
                        <a:spcAft>
                          <a:spcPts val="0"/>
                        </a:spcAft>
                      </a:pPr>
                      <a:r>
                        <a:rPr lang="en-US" sz="1400" b="1" dirty="0">
                          <a:effectLst/>
                          <a:latin typeface="Arial" panose="020B0604020202020204" pitchFamily="34" charset="0"/>
                          <a:ea typeface="Times New Roman" panose="02020603050405020304" pitchFamily="18" charset="0"/>
                        </a:rPr>
                        <a:t>Homework #3</a:t>
                      </a:r>
                      <a:r>
                        <a:rPr lang="en-US" sz="1400" dirty="0">
                          <a:effectLst/>
                          <a:latin typeface="Arial" panose="020B0604020202020204" pitchFamily="34" charset="0"/>
                          <a:ea typeface="Times New Roman" panose="02020603050405020304" pitchFamily="18" charset="0"/>
                        </a:rPr>
                        <a:t>: </a:t>
                      </a:r>
                      <a:r>
                        <a:rPr lang="en-US" sz="1400" i="1" dirty="0">
                          <a:effectLst/>
                          <a:latin typeface="Arial" panose="020B0604020202020204" pitchFamily="34" charset="0"/>
                          <a:ea typeface="Times New Roman" panose="02020603050405020304" pitchFamily="18" charset="0"/>
                        </a:rPr>
                        <a:t>(worth 2 points)</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Arial" panose="020B0604020202020204" pitchFamily="34"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400" b="1" i="1" u="sng" dirty="0" err="1">
                          <a:effectLst/>
                          <a:latin typeface="Arial" panose="020B0604020202020204" pitchFamily="34" charset="0"/>
                          <a:ea typeface="Times New Roman" panose="02020603050405020304" pitchFamily="18" charset="0"/>
                        </a:rPr>
                        <a:t>LaunchPad</a:t>
                      </a:r>
                      <a:r>
                        <a:rPr lang="en-US" sz="1400" b="1" i="1" u="sng" dirty="0">
                          <a:effectLst/>
                          <a:latin typeface="Arial" panose="020B0604020202020204" pitchFamily="34" charset="0"/>
                          <a:ea typeface="Times New Roman" panose="02020603050405020304" pitchFamily="18" charset="0"/>
                        </a:rPr>
                        <a:t> Assignments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Chapter </a:t>
                      </a:r>
                      <a:r>
                        <a:rPr lang="en-US" sz="1400" b="1" dirty="0">
                          <a:effectLst/>
                          <a:latin typeface="Arial" panose="020B0604020202020204" pitchFamily="34" charset="0"/>
                          <a:ea typeface="Times New Roman" panose="02020603050405020304" pitchFamily="18" charset="0"/>
                        </a:rPr>
                        <a:t>8 Practice Quiz</a:t>
                      </a:r>
                      <a:r>
                        <a:rPr lang="en-US" sz="1400" dirty="0">
                          <a:effectLst/>
                          <a:latin typeface="Arial" panose="020B0604020202020204" pitchFamily="34" charset="0"/>
                          <a:ea typeface="Times New Roman" panose="02020603050405020304" pitchFamily="18" charset="0"/>
                        </a:rPr>
                        <a:t> (unlimited attempts)</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LaunchPad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3 days after Live Session 5 = Nov 5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291406011"/>
                  </a:ext>
                </a:extLst>
              </a:tr>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6</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130169659"/>
                  </a:ext>
                </a:extLst>
              </a:tr>
              <a:tr h="208482">
                <a:tc>
                  <a:txBody>
                    <a:bodyPr/>
                    <a:lstStyle/>
                    <a:p>
                      <a:pPr marL="0" marR="0"/>
                      <a:r>
                        <a:rPr lang="en-US" sz="1400" b="1">
                          <a:effectLst/>
                          <a:latin typeface="Arial" panose="020B0604020202020204" pitchFamily="34" charset="0"/>
                          <a:ea typeface="Times New Roman" panose="02020603050405020304" pitchFamily="18" charset="0"/>
                        </a:rPr>
                        <a:t>Quiz #2</a:t>
                      </a:r>
                      <a:r>
                        <a:rPr lang="en-US" sz="1400">
                          <a:effectLst/>
                          <a:latin typeface="Arial" panose="020B0604020202020204" pitchFamily="34" charset="0"/>
                          <a:ea typeface="Times New Roman" panose="02020603050405020304" pitchFamily="18" charset="0"/>
                        </a:rPr>
                        <a:t> (covers Chapters </a:t>
                      </a:r>
                      <a:r>
                        <a:rPr lang="en-US" sz="1400" b="1">
                          <a:effectLst/>
                          <a:latin typeface="Arial" panose="020B0604020202020204" pitchFamily="34" charset="0"/>
                          <a:ea typeface="Times New Roman" panose="02020603050405020304" pitchFamily="18" charset="0"/>
                        </a:rPr>
                        <a:t>3,6,8,9,11.2</a:t>
                      </a:r>
                      <a:r>
                        <a:rPr lang="en-US" sz="1400">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dirty="0">
                          <a:effectLst/>
                          <a:latin typeface="Arial" panose="020B0604020202020204" pitchFamily="34" charset="0"/>
                          <a:ea typeface="Times New Roman" panose="02020603050405020304" pitchFamily="18" charset="0"/>
                        </a:rPr>
                        <a:t>3 days after Live Session 6 = Nov 12</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177584433"/>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360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a:t>
            </a:r>
          </a:p>
        </p:txBody>
      </p:sp>
      <p:sp>
        <p:nvSpPr>
          <p:cNvPr id="3" name="Content Placeholder 2"/>
          <p:cNvSpPr>
            <a:spLocks noGrp="1"/>
          </p:cNvSpPr>
          <p:nvPr>
            <p:ph idx="1"/>
          </p:nvPr>
        </p:nvSpPr>
        <p:spPr/>
        <p:txBody>
          <a:bodyPr/>
          <a:lstStyle/>
          <a:p>
            <a:r>
              <a:rPr lang="en-US" dirty="0"/>
              <a:t>Be sure to watch the Asynchronous material for each week before our Live Session. This week’s material is just 22 minutes long.</a:t>
            </a:r>
          </a:p>
          <a:p>
            <a:r>
              <a:rPr lang="en-US" dirty="0"/>
              <a:t>If any issues with </a:t>
            </a:r>
            <a:r>
              <a:rPr lang="en-US" dirty="0" err="1"/>
              <a:t>LaunchPad</a:t>
            </a:r>
            <a:r>
              <a:rPr lang="en-US" dirty="0"/>
              <a:t>, be sure to enable Flash and try another Browser. If still not working, contact </a:t>
            </a:r>
            <a:r>
              <a:rPr lang="en-US" dirty="0" err="1"/>
              <a:t>LaunchPad</a:t>
            </a:r>
            <a:r>
              <a:rPr lang="en-US" dirty="0"/>
              <a:t> support and get a ticket #. Please do this before the HW is due.</a:t>
            </a:r>
          </a:p>
          <a:p>
            <a:r>
              <a:rPr lang="en-US" dirty="0"/>
              <a:t>I will be posting Comments on 3.12 and 4.7 related to your projects. </a:t>
            </a:r>
          </a:p>
          <a:p>
            <a:r>
              <a:rPr lang="en-US" dirty="0"/>
              <a:t>Reminder to get the Understanding Variation book by Donald J Wheeler for upcoming work. This is required reading.</a:t>
            </a:r>
          </a:p>
          <a:p>
            <a:pPr marL="0" indent="0">
              <a:buNone/>
            </a:pPr>
            <a:endParaRPr lang="en-US" dirty="0"/>
          </a:p>
          <a:p>
            <a:endParaRPr lang="en-US" dirty="0"/>
          </a:p>
        </p:txBody>
      </p:sp>
    </p:spTree>
    <p:extLst>
      <p:ext uri="{BB962C8B-B14F-4D97-AF65-F5344CB8AC3E}">
        <p14:creationId xmlns:p14="http://schemas.microsoft.com/office/powerpoint/2010/main" val="25361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08" y="95286"/>
            <a:ext cx="10515600" cy="1325563"/>
          </a:xfrm>
        </p:spPr>
        <p:txBody>
          <a:bodyPr/>
          <a:lstStyle/>
          <a:p>
            <a:r>
              <a:rPr lang="en-US" dirty="0"/>
              <a:t>Tips</a:t>
            </a:r>
          </a:p>
        </p:txBody>
      </p:sp>
      <p:sp>
        <p:nvSpPr>
          <p:cNvPr id="3" name="Content Placeholder 2"/>
          <p:cNvSpPr>
            <a:spLocks noGrp="1"/>
          </p:cNvSpPr>
          <p:nvPr>
            <p:ph idx="1"/>
          </p:nvPr>
        </p:nvSpPr>
        <p:spPr>
          <a:xfrm>
            <a:off x="504092" y="1101240"/>
            <a:ext cx="10515600" cy="5486399"/>
          </a:xfrm>
        </p:spPr>
        <p:txBody>
          <a:bodyPr>
            <a:normAutofit/>
          </a:bodyPr>
          <a:lstStyle/>
          <a:p>
            <a:r>
              <a:rPr lang="en-US" dirty="0"/>
              <a:t>How do we get standard deviation?</a:t>
            </a:r>
          </a:p>
          <a:p>
            <a:pPr marL="0" indent="0">
              <a:buNone/>
            </a:pPr>
            <a:r>
              <a:rPr lang="en-US" sz="2000" dirty="0"/>
              <a:t>       </a:t>
            </a:r>
            <a:r>
              <a:rPr lang="en-US" sz="1800" dirty="0"/>
              <a:t>Use Excel to </a:t>
            </a:r>
            <a:r>
              <a:rPr lang="en-US" sz="1800" u="sng" dirty="0"/>
              <a:t>calculate</a:t>
            </a:r>
            <a:r>
              <a:rPr lang="en-US" sz="1800" dirty="0"/>
              <a:t> it from your data. Remember it is a measure of dispersion or spread. </a:t>
            </a:r>
          </a:p>
          <a:p>
            <a:pPr marL="0" indent="0">
              <a:buNone/>
            </a:pPr>
            <a:endParaRPr lang="en-US" sz="1400" dirty="0"/>
          </a:p>
          <a:p>
            <a:pPr marL="0" indent="0">
              <a:buNone/>
            </a:pPr>
            <a:r>
              <a:rPr lang="en-US" sz="1400" dirty="0"/>
              <a:t>Enter your data in one column</a:t>
            </a:r>
          </a:p>
          <a:p>
            <a:pPr marL="0" indent="0">
              <a:buNone/>
            </a:pPr>
            <a:endParaRPr lang="en-US" sz="1400" dirty="0"/>
          </a:p>
          <a:p>
            <a:pPr marL="0" indent="0">
              <a:buNone/>
            </a:pPr>
            <a:r>
              <a:rPr lang="en-US" sz="1400" dirty="0"/>
              <a:t>Click on an empty cell below your data </a:t>
            </a:r>
          </a:p>
          <a:p>
            <a:pPr marL="0" indent="0">
              <a:buNone/>
            </a:pPr>
            <a:endParaRPr lang="en-US" sz="1400" dirty="0"/>
          </a:p>
          <a:p>
            <a:pPr marL="0" indent="0">
              <a:buNone/>
            </a:pPr>
            <a:r>
              <a:rPr lang="en-US" sz="1400" dirty="0"/>
              <a:t>Click on </a:t>
            </a:r>
            <a:r>
              <a:rPr lang="en-US" sz="1400" dirty="0" err="1"/>
              <a:t>fx</a:t>
            </a:r>
            <a:r>
              <a:rPr lang="en-US" sz="1400" dirty="0"/>
              <a:t> in toolbar</a:t>
            </a:r>
          </a:p>
          <a:p>
            <a:pPr marL="0" indent="0">
              <a:buNone/>
            </a:pPr>
            <a:r>
              <a:rPr lang="en-US" sz="1400" dirty="0"/>
              <a:t>Type in Standard Deviation in the Search box </a:t>
            </a:r>
          </a:p>
          <a:p>
            <a:pPr marL="0" indent="0">
              <a:buNone/>
            </a:pPr>
            <a:r>
              <a:rPr lang="en-US" sz="1400" b="1" dirty="0">
                <a:solidFill>
                  <a:srgbClr val="0070C0"/>
                </a:solidFill>
              </a:rPr>
              <a:t>Choose STDEV.S as this function will calculate standard deviation </a:t>
            </a:r>
          </a:p>
          <a:p>
            <a:pPr marL="0" indent="0">
              <a:lnSpc>
                <a:spcPct val="100000"/>
              </a:lnSpc>
              <a:spcBef>
                <a:spcPts val="0"/>
              </a:spcBef>
              <a:buNone/>
            </a:pPr>
            <a:r>
              <a:rPr lang="en-US" sz="1400" b="1" dirty="0">
                <a:solidFill>
                  <a:srgbClr val="0070C0"/>
                </a:solidFill>
              </a:rPr>
              <a:t>based on a sample</a:t>
            </a:r>
            <a:r>
              <a:rPr lang="en-US" sz="1400" dirty="0"/>
              <a:t>, which you will almost always have. Click OK. </a:t>
            </a:r>
          </a:p>
          <a:p>
            <a:pPr marL="0" indent="0">
              <a:buNone/>
            </a:pPr>
            <a:endParaRPr lang="en-US" sz="1400" dirty="0"/>
          </a:p>
          <a:p>
            <a:pPr marL="0" indent="0">
              <a:buNone/>
            </a:pPr>
            <a:endParaRPr lang="en-US" sz="1400" dirty="0"/>
          </a:p>
          <a:p>
            <a:pPr marL="0" indent="0">
              <a:buNone/>
            </a:pPr>
            <a:r>
              <a:rPr lang="en-US" sz="1400" dirty="0"/>
              <a:t>In the pop-up box, your cursor will be in Number1. Highlight your data</a:t>
            </a:r>
          </a:p>
          <a:p>
            <a:pPr marL="0" indent="0">
              <a:lnSpc>
                <a:spcPct val="100000"/>
              </a:lnSpc>
              <a:spcBef>
                <a:spcPts val="0"/>
              </a:spcBef>
              <a:buNone/>
            </a:pPr>
            <a:r>
              <a:rPr lang="en-US" sz="1400" dirty="0"/>
              <a:t> and click OK. This will return the standard deviation of your data in the</a:t>
            </a:r>
          </a:p>
          <a:p>
            <a:pPr marL="0" indent="0">
              <a:lnSpc>
                <a:spcPct val="100000"/>
              </a:lnSpc>
              <a:spcBef>
                <a:spcPts val="0"/>
              </a:spcBef>
              <a:buNone/>
            </a:pPr>
            <a:r>
              <a:rPr lang="en-US" sz="1400" dirty="0"/>
              <a:t> blank cell you originally chose.</a:t>
            </a:r>
          </a:p>
          <a:p>
            <a:pPr marL="0" indent="0">
              <a:lnSpc>
                <a:spcPct val="100000"/>
              </a:lnSpc>
              <a:spcBef>
                <a:spcPts val="0"/>
              </a:spcBef>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643" y="2059498"/>
            <a:ext cx="1169819" cy="1433824"/>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825" y="2407017"/>
            <a:ext cx="3047999" cy="230909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7942" y="4787317"/>
            <a:ext cx="3642222" cy="1800322"/>
          </a:xfrm>
          <a:prstGeom prst="rect">
            <a:avLst/>
          </a:prstGeom>
        </p:spPr>
      </p:pic>
      <p:cxnSp>
        <p:nvCxnSpPr>
          <p:cNvPr id="8" name="Straight Arrow Connector 7"/>
          <p:cNvCxnSpPr>
            <a:cxnSpLocks/>
          </p:cNvCxnSpPr>
          <p:nvPr/>
        </p:nvCxnSpPr>
        <p:spPr>
          <a:xfrm flipV="1">
            <a:off x="3868615" y="2857501"/>
            <a:ext cx="2561494" cy="11105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1053" y="3608200"/>
            <a:ext cx="861135" cy="236240"/>
          </a:xfrm>
          <a:prstGeom prst="rect">
            <a:avLst/>
          </a:prstGeom>
        </p:spPr>
      </p:pic>
      <p:sp>
        <p:nvSpPr>
          <p:cNvPr id="10" name="Oval 9"/>
          <p:cNvSpPr/>
          <p:nvPr/>
        </p:nvSpPr>
        <p:spPr>
          <a:xfrm>
            <a:off x="3160711" y="3608200"/>
            <a:ext cx="624254" cy="2329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cxnSpLocks/>
          </p:cNvCxnSpPr>
          <p:nvPr/>
        </p:nvCxnSpPr>
        <p:spPr>
          <a:xfrm flipV="1">
            <a:off x="4960325" y="3426728"/>
            <a:ext cx="1566500" cy="875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64" y="6221429"/>
            <a:ext cx="2758679" cy="182896"/>
          </a:xfrm>
          <a:prstGeom prst="rect">
            <a:avLst/>
          </a:prstGeom>
        </p:spPr>
      </p:pic>
    </p:spTree>
    <p:extLst>
      <p:ext uri="{BB962C8B-B14F-4D97-AF65-F5344CB8AC3E}">
        <p14:creationId xmlns:p14="http://schemas.microsoft.com/office/powerpoint/2010/main" val="36456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continued</a:t>
            </a:r>
          </a:p>
        </p:txBody>
      </p:sp>
      <p:sp>
        <p:nvSpPr>
          <p:cNvPr id="3" name="Content Placeholder 2"/>
          <p:cNvSpPr>
            <a:spLocks noGrp="1"/>
          </p:cNvSpPr>
          <p:nvPr>
            <p:ph idx="1"/>
          </p:nvPr>
        </p:nvSpPr>
        <p:spPr/>
        <p:txBody>
          <a:bodyPr/>
          <a:lstStyle/>
          <a:p>
            <a:r>
              <a:rPr lang="en-US" dirty="0"/>
              <a:t>Are there more practice problems?</a:t>
            </a:r>
          </a:p>
          <a:p>
            <a:pPr marL="0" indent="0">
              <a:buNone/>
            </a:pPr>
            <a:r>
              <a:rPr lang="en-US" sz="2000" dirty="0"/>
              <a:t>	Yes – In </a:t>
            </a:r>
            <a:r>
              <a:rPr lang="en-US" sz="2000" dirty="0" err="1"/>
              <a:t>LaunchPad</a:t>
            </a:r>
            <a:r>
              <a:rPr lang="en-US" sz="2000" dirty="0"/>
              <a:t>, under ‘Assignments’, you will see ‘Unassigned’. </a:t>
            </a:r>
          </a:p>
          <a:p>
            <a:pPr marL="0" indent="0">
              <a:buNone/>
            </a:pPr>
            <a:r>
              <a:rPr lang="en-US" sz="2000" dirty="0"/>
              <a:t>		You can utilize these resources.</a:t>
            </a:r>
          </a:p>
          <a:p>
            <a:pPr marL="0" indent="0">
              <a:buNone/>
            </a:pPr>
            <a:r>
              <a:rPr lang="en-US" sz="2000" dirty="0"/>
              <a:t>	        -Also, ‘Additional problems’ is posted in class Files</a:t>
            </a:r>
          </a:p>
          <a:p>
            <a:pPr marL="0" indent="0">
              <a:buNone/>
            </a:pPr>
            <a:r>
              <a:rPr lang="en-US" sz="2000" dirty="0"/>
              <a:t>	       - Also, consider the problems in the back of each chapter in your book.</a:t>
            </a:r>
          </a:p>
          <a:p>
            <a:pPr marL="0" indent="0">
              <a:buNone/>
            </a:pPr>
            <a:endParaRPr lang="en-US" sz="2000" dirty="0"/>
          </a:p>
          <a:p>
            <a:r>
              <a:rPr lang="en-US" dirty="0"/>
              <a:t>Note: Excel problems from Asynchronous material are posted under Files as “</a:t>
            </a:r>
            <a:r>
              <a:rPr lang="en-US" dirty="0" err="1"/>
              <a:t>Data_sets_Excel_async_examples</a:t>
            </a:r>
            <a:r>
              <a:rPr lang="en-US" dirty="0"/>
              <a:t>”</a:t>
            </a:r>
          </a:p>
        </p:txBody>
      </p:sp>
    </p:spTree>
    <p:extLst>
      <p:ext uri="{BB962C8B-B14F-4D97-AF65-F5344CB8AC3E}">
        <p14:creationId xmlns:p14="http://schemas.microsoft.com/office/powerpoint/2010/main" val="31086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560"/>
            <a:ext cx="10515600" cy="932064"/>
          </a:xfrm>
        </p:spPr>
        <p:txBody>
          <a:bodyPr/>
          <a:lstStyle/>
          <a:p>
            <a:r>
              <a:rPr lang="en-US" dirty="0"/>
              <a:t>Chapter 9 Online Quiz Review</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131" y="1079295"/>
            <a:ext cx="6853204" cy="2665547"/>
          </a:xfrm>
        </p:spPr>
      </p:pic>
      <p:sp>
        <p:nvSpPr>
          <p:cNvPr id="5" name="TextBox 4"/>
          <p:cNvSpPr txBox="1"/>
          <p:nvPr/>
        </p:nvSpPr>
        <p:spPr>
          <a:xfrm>
            <a:off x="1670538" y="4175669"/>
            <a:ext cx="1354858" cy="1815882"/>
          </a:xfrm>
          <a:prstGeom prst="rect">
            <a:avLst/>
          </a:prstGeom>
          <a:noFill/>
        </p:spPr>
        <p:txBody>
          <a:bodyPr wrap="none" rtlCol="0">
            <a:spAutoFit/>
          </a:bodyPr>
          <a:lstStyle/>
          <a:p>
            <a:r>
              <a:rPr lang="en-US" sz="1600" dirty="0"/>
              <a:t>Ho: Mu=679</a:t>
            </a:r>
          </a:p>
          <a:p>
            <a:r>
              <a:rPr lang="en-US" sz="1600" dirty="0"/>
              <a:t>Ha: Mu&gt;679</a:t>
            </a:r>
          </a:p>
          <a:p>
            <a:r>
              <a:rPr lang="en-US" sz="1600" dirty="0"/>
              <a:t>Alpha = .05</a:t>
            </a:r>
          </a:p>
          <a:p>
            <a:endParaRPr lang="en-US" sz="1600" dirty="0"/>
          </a:p>
          <a:p>
            <a:r>
              <a:rPr lang="en-US" sz="1600" dirty="0"/>
              <a:t>Z= X bar – Mu</a:t>
            </a:r>
          </a:p>
          <a:p>
            <a:r>
              <a:rPr lang="en-US" sz="1600" dirty="0"/>
              <a:t>     ---------------</a:t>
            </a:r>
          </a:p>
          <a:p>
            <a:r>
              <a:rPr lang="en-US" sz="1600" dirty="0"/>
              <a:t>       s/SQRT(n)</a:t>
            </a:r>
          </a:p>
        </p:txBody>
      </p:sp>
      <p:sp>
        <p:nvSpPr>
          <p:cNvPr id="6" name="TextBox 5"/>
          <p:cNvSpPr txBox="1"/>
          <p:nvPr/>
        </p:nvSpPr>
        <p:spPr>
          <a:xfrm>
            <a:off x="4648733" y="3995678"/>
            <a:ext cx="1963082" cy="2862322"/>
          </a:xfrm>
          <a:prstGeom prst="rect">
            <a:avLst/>
          </a:prstGeom>
          <a:noFill/>
        </p:spPr>
        <p:txBody>
          <a:bodyPr wrap="square" rtlCol="0">
            <a:spAutoFit/>
          </a:bodyPr>
          <a:lstStyle/>
          <a:p>
            <a:r>
              <a:rPr lang="en-US" dirty="0"/>
              <a:t>Z= 712-679</a:t>
            </a:r>
          </a:p>
          <a:p>
            <a:r>
              <a:rPr lang="en-US" dirty="0"/>
              <a:t>     -----------</a:t>
            </a:r>
          </a:p>
          <a:p>
            <a:r>
              <a:rPr lang="en-US" dirty="0"/>
              <a:t>     80/SQRT(50)</a:t>
            </a:r>
          </a:p>
          <a:p>
            <a:endParaRPr lang="en-US" dirty="0"/>
          </a:p>
          <a:p>
            <a:r>
              <a:rPr lang="en-US" dirty="0"/>
              <a:t>Z= 33</a:t>
            </a:r>
          </a:p>
          <a:p>
            <a:r>
              <a:rPr lang="en-US" dirty="0"/>
              <a:t>    -----</a:t>
            </a:r>
          </a:p>
          <a:p>
            <a:r>
              <a:rPr lang="en-US" dirty="0"/>
              <a:t>   80/7.07</a:t>
            </a:r>
          </a:p>
          <a:p>
            <a:endParaRPr lang="en-US" dirty="0"/>
          </a:p>
          <a:p>
            <a:r>
              <a:rPr lang="en-US" dirty="0"/>
              <a:t>Z= 33/11.32 = 2.92</a:t>
            </a:r>
          </a:p>
          <a:p>
            <a:endParaRPr lang="en-US" dirty="0"/>
          </a:p>
        </p:txBody>
      </p:sp>
      <p:sp>
        <p:nvSpPr>
          <p:cNvPr id="7" name="TextBox 6"/>
          <p:cNvSpPr txBox="1"/>
          <p:nvPr/>
        </p:nvSpPr>
        <p:spPr>
          <a:xfrm>
            <a:off x="7399158" y="3513949"/>
            <a:ext cx="4630819" cy="3139321"/>
          </a:xfrm>
          <a:prstGeom prst="rect">
            <a:avLst/>
          </a:prstGeom>
          <a:noFill/>
        </p:spPr>
        <p:txBody>
          <a:bodyPr wrap="none" rtlCol="0">
            <a:spAutoFit/>
          </a:bodyPr>
          <a:lstStyle/>
          <a:p>
            <a:r>
              <a:rPr lang="en-US" dirty="0"/>
              <a:t>From Table C: </a:t>
            </a:r>
          </a:p>
          <a:p>
            <a:endParaRPr lang="en-US" dirty="0"/>
          </a:p>
          <a:p>
            <a:r>
              <a:rPr lang="en-US" dirty="0"/>
              <a:t>   p=.9982</a:t>
            </a:r>
          </a:p>
          <a:p>
            <a:endParaRPr lang="en-US" dirty="0"/>
          </a:p>
          <a:p>
            <a:r>
              <a:rPr lang="en-US" dirty="0"/>
              <a:t>Therefore 99.82% of the data is below </a:t>
            </a:r>
          </a:p>
          <a:p>
            <a:r>
              <a:rPr lang="en-US" dirty="0"/>
              <a:t>   712, and 1-.9982, or .0018 is above 712</a:t>
            </a:r>
          </a:p>
          <a:p>
            <a:endParaRPr lang="en-US" dirty="0"/>
          </a:p>
          <a:p>
            <a:r>
              <a:rPr lang="en-US" dirty="0"/>
              <a:t>So p = .0018 is low (lower than alpha of .05)</a:t>
            </a:r>
          </a:p>
          <a:p>
            <a:r>
              <a:rPr lang="en-US" dirty="0"/>
              <a:t> So p is low, Ho must go</a:t>
            </a:r>
          </a:p>
          <a:p>
            <a:r>
              <a:rPr lang="en-US" dirty="0"/>
              <a:t>  Ho is there is no difference, so since this must </a:t>
            </a:r>
          </a:p>
          <a:p>
            <a:r>
              <a:rPr lang="en-US" dirty="0"/>
              <a:t>  go away, we find that there is a difference! </a:t>
            </a:r>
          </a:p>
        </p:txBody>
      </p:sp>
    </p:spTree>
    <p:extLst>
      <p:ext uri="{BB962C8B-B14F-4D97-AF65-F5344CB8AC3E}">
        <p14:creationId xmlns:p14="http://schemas.microsoft.com/office/powerpoint/2010/main" val="229958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Online Quiz Review - continued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103" y="1690688"/>
            <a:ext cx="10325697" cy="2641204"/>
          </a:xfrm>
        </p:spPr>
      </p:pic>
      <p:cxnSp>
        <p:nvCxnSpPr>
          <p:cNvPr id="6" name="Straight Arrow Connector 5"/>
          <p:cNvCxnSpPr/>
          <p:nvPr/>
        </p:nvCxnSpPr>
        <p:spPr>
          <a:xfrm>
            <a:off x="592281" y="4218709"/>
            <a:ext cx="1097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417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Online Quiz Review - Continued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6" y="1690688"/>
            <a:ext cx="9419166" cy="203041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05897"/>
            <a:ext cx="5044877" cy="3490262"/>
          </a:xfrm>
          <a:prstGeom prst="rect">
            <a:avLst/>
          </a:prstGeom>
        </p:spPr>
      </p:pic>
      <p:sp>
        <p:nvSpPr>
          <p:cNvPr id="6" name="TextBox 5"/>
          <p:cNvSpPr txBox="1"/>
          <p:nvPr/>
        </p:nvSpPr>
        <p:spPr>
          <a:xfrm>
            <a:off x="997527" y="4946073"/>
            <a:ext cx="1109599" cy="369332"/>
          </a:xfrm>
          <a:prstGeom prst="rect">
            <a:avLst/>
          </a:prstGeom>
          <a:noFill/>
        </p:spPr>
        <p:txBody>
          <a:bodyPr wrap="none" rtlCol="0">
            <a:spAutoFit/>
          </a:bodyPr>
          <a:lstStyle/>
          <a:p>
            <a:r>
              <a:rPr lang="en-US" dirty="0"/>
              <a:t>Answer: ?</a:t>
            </a:r>
          </a:p>
        </p:txBody>
      </p:sp>
    </p:spTree>
    <p:extLst>
      <p:ext uri="{BB962C8B-B14F-4D97-AF65-F5344CB8AC3E}">
        <p14:creationId xmlns:p14="http://schemas.microsoft.com/office/powerpoint/2010/main" val="177518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0"/>
            <a:ext cx="10515600" cy="1325563"/>
          </a:xfrm>
        </p:spPr>
        <p:txBody>
          <a:bodyPr>
            <a:normAutofit fontScale="90000"/>
          </a:bodyPr>
          <a:lstStyle/>
          <a:p>
            <a:br>
              <a:rPr lang="en-US" dirty="0"/>
            </a:br>
            <a:r>
              <a:rPr lang="en-US" dirty="0"/>
              <a:t>Chapter 9 Online Quiz Review – Continued</a:t>
            </a:r>
            <a:br>
              <a:rPr lang="en-US" dirty="0"/>
            </a:b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385" y="1292617"/>
            <a:ext cx="7361558" cy="2591025"/>
          </a:xfrm>
        </p:spPr>
      </p:pic>
      <p:sp>
        <p:nvSpPr>
          <p:cNvPr id="5" name="TextBox 4"/>
          <p:cNvSpPr txBox="1"/>
          <p:nvPr/>
        </p:nvSpPr>
        <p:spPr>
          <a:xfrm>
            <a:off x="755073" y="3995678"/>
            <a:ext cx="1848198" cy="2062103"/>
          </a:xfrm>
          <a:prstGeom prst="rect">
            <a:avLst/>
          </a:prstGeom>
          <a:noFill/>
        </p:spPr>
        <p:txBody>
          <a:bodyPr wrap="none" rtlCol="0">
            <a:spAutoFit/>
          </a:bodyPr>
          <a:lstStyle/>
          <a:p>
            <a:r>
              <a:rPr lang="en-US" sz="1600" dirty="0"/>
              <a:t>Ho: p=.01</a:t>
            </a:r>
          </a:p>
          <a:p>
            <a:r>
              <a:rPr lang="en-US" sz="1600" dirty="0"/>
              <a:t>Ha: p&gt;.01</a:t>
            </a:r>
          </a:p>
          <a:p>
            <a:r>
              <a:rPr lang="en-US" sz="1600" dirty="0"/>
              <a:t>12/500 = .024</a:t>
            </a:r>
          </a:p>
          <a:p>
            <a:endParaRPr lang="en-US" sz="1600" dirty="0"/>
          </a:p>
          <a:p>
            <a:endParaRPr lang="en-US" sz="1600" dirty="0"/>
          </a:p>
          <a:p>
            <a:r>
              <a:rPr lang="en-US" sz="1600" dirty="0"/>
              <a:t>Z= p-</a:t>
            </a:r>
            <a:r>
              <a:rPr lang="en-US" sz="1600" dirty="0" err="1"/>
              <a:t>po</a:t>
            </a:r>
            <a:endParaRPr lang="en-US" sz="1600" dirty="0"/>
          </a:p>
          <a:p>
            <a:r>
              <a:rPr lang="en-US" sz="1600" dirty="0"/>
              <a:t>     ---------------</a:t>
            </a:r>
          </a:p>
          <a:p>
            <a:r>
              <a:rPr lang="en-US" sz="1600" dirty="0"/>
              <a:t>    SQRT(</a:t>
            </a:r>
            <a:r>
              <a:rPr lang="en-US" sz="1600" dirty="0" err="1"/>
              <a:t>po</a:t>
            </a:r>
            <a:r>
              <a:rPr lang="en-US" sz="1600" dirty="0"/>
              <a:t>(1-po)/n)</a:t>
            </a:r>
          </a:p>
        </p:txBody>
      </p:sp>
      <p:sp>
        <p:nvSpPr>
          <p:cNvPr id="6" name="TextBox 5"/>
          <p:cNvSpPr txBox="1"/>
          <p:nvPr/>
        </p:nvSpPr>
        <p:spPr>
          <a:xfrm>
            <a:off x="2757160" y="3995678"/>
            <a:ext cx="2588564" cy="2585323"/>
          </a:xfrm>
          <a:prstGeom prst="rect">
            <a:avLst/>
          </a:prstGeom>
          <a:noFill/>
        </p:spPr>
        <p:txBody>
          <a:bodyPr wrap="square" rtlCol="0">
            <a:spAutoFit/>
          </a:bodyPr>
          <a:lstStyle/>
          <a:p>
            <a:r>
              <a:rPr lang="en-US" dirty="0"/>
              <a:t>Z= .024-.01</a:t>
            </a:r>
          </a:p>
          <a:p>
            <a:r>
              <a:rPr lang="en-US" dirty="0"/>
              <a:t>     -----------</a:t>
            </a:r>
          </a:p>
          <a:p>
            <a:r>
              <a:rPr lang="en-US" dirty="0"/>
              <a:t>     SQRT (.01*(1-.01)/500)</a:t>
            </a:r>
          </a:p>
          <a:p>
            <a:endParaRPr lang="en-US" dirty="0"/>
          </a:p>
          <a:p>
            <a:r>
              <a:rPr lang="en-US" dirty="0"/>
              <a:t>Z= .014</a:t>
            </a:r>
          </a:p>
          <a:p>
            <a:r>
              <a:rPr lang="en-US" dirty="0"/>
              <a:t>    -------</a:t>
            </a:r>
          </a:p>
          <a:p>
            <a:r>
              <a:rPr lang="en-US" dirty="0"/>
              <a:t>   .00445</a:t>
            </a:r>
          </a:p>
          <a:p>
            <a:endParaRPr lang="en-US" dirty="0"/>
          </a:p>
          <a:p>
            <a:endParaRPr lang="en-US" dirty="0"/>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7047" y="1985259"/>
            <a:ext cx="3901778" cy="4534293"/>
          </a:xfrm>
          <a:prstGeom prst="rect">
            <a:avLst/>
          </a:prstGeom>
        </p:spPr>
      </p:pic>
      <p:sp>
        <p:nvSpPr>
          <p:cNvPr id="8" name="TextBox 7"/>
          <p:cNvSpPr txBox="1"/>
          <p:nvPr/>
        </p:nvSpPr>
        <p:spPr>
          <a:xfrm>
            <a:off x="5298099" y="3883642"/>
            <a:ext cx="3024418" cy="2585323"/>
          </a:xfrm>
          <a:prstGeom prst="rect">
            <a:avLst/>
          </a:prstGeom>
          <a:noFill/>
        </p:spPr>
        <p:txBody>
          <a:bodyPr wrap="none" rtlCol="0">
            <a:spAutoFit/>
          </a:bodyPr>
          <a:lstStyle/>
          <a:p>
            <a:r>
              <a:rPr lang="en-US" dirty="0"/>
              <a:t>Z= 3.146   p=.9992</a:t>
            </a:r>
          </a:p>
          <a:p>
            <a:r>
              <a:rPr lang="en-US" dirty="0"/>
              <a:t>  99.92% of data is to the</a:t>
            </a:r>
          </a:p>
          <a:p>
            <a:r>
              <a:rPr lang="en-US" dirty="0"/>
              <a:t>      left of this point</a:t>
            </a:r>
          </a:p>
          <a:p>
            <a:r>
              <a:rPr lang="en-US" dirty="0"/>
              <a:t> Therefore p = .0008 is to the </a:t>
            </a:r>
          </a:p>
          <a:p>
            <a:r>
              <a:rPr lang="en-US" dirty="0"/>
              <a:t>      right of  .024</a:t>
            </a:r>
          </a:p>
          <a:p>
            <a:r>
              <a:rPr lang="en-US" dirty="0"/>
              <a:t>P is low at .0008, so Ho</a:t>
            </a:r>
          </a:p>
          <a:p>
            <a:r>
              <a:rPr lang="en-US" dirty="0"/>
              <a:t>   must go, so there is an</a:t>
            </a:r>
          </a:p>
          <a:p>
            <a:r>
              <a:rPr lang="en-US" dirty="0"/>
              <a:t>   increase in the proportion</a:t>
            </a:r>
          </a:p>
          <a:p>
            <a:endParaRPr lang="en-US" dirty="0"/>
          </a:p>
        </p:txBody>
      </p:sp>
    </p:spTree>
    <p:extLst>
      <p:ext uri="{BB962C8B-B14F-4D97-AF65-F5344CB8AC3E}">
        <p14:creationId xmlns:p14="http://schemas.microsoft.com/office/powerpoint/2010/main" val="1409215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35293</TotalTime>
  <Words>2247</Words>
  <Application>Microsoft Office PowerPoint</Application>
  <PresentationFormat>Widescreen</PresentationFormat>
  <Paragraphs>275</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Symbol</vt:lpstr>
      <vt:lpstr>Times New Roman</vt:lpstr>
      <vt:lpstr>Office Theme</vt:lpstr>
      <vt:lpstr>MCB 638 </vt:lpstr>
      <vt:lpstr>Agenda for Live Session 5</vt:lpstr>
      <vt:lpstr>Process Learnings</vt:lpstr>
      <vt:lpstr>Tips</vt:lpstr>
      <vt:lpstr>Tips continued</vt:lpstr>
      <vt:lpstr>Chapter 9 Online Quiz Review</vt:lpstr>
      <vt:lpstr>Chapter 9 Online Quiz Review - continued</vt:lpstr>
      <vt:lpstr>Chapter 9 Online Quiz Review - Continued</vt:lpstr>
      <vt:lpstr> Chapter 9 Online Quiz Review – Continued </vt:lpstr>
      <vt:lpstr>PowerPoint Presentation</vt:lpstr>
      <vt:lpstr>PowerPoint Presentation</vt:lpstr>
      <vt:lpstr>PowerPoint Presentation</vt:lpstr>
      <vt:lpstr>Projects – List of Tools</vt:lpstr>
      <vt:lpstr>Walk through sample projects</vt:lpstr>
      <vt:lpstr>Sample Size</vt:lpstr>
      <vt:lpstr>Sample Size – Continuous Data</vt:lpstr>
      <vt:lpstr>Finding z*</vt:lpstr>
      <vt:lpstr>Sample Size – Continuous Data</vt:lpstr>
      <vt:lpstr>Next step for your project</vt:lpstr>
      <vt:lpstr>Confidence Interval</vt:lpstr>
      <vt:lpstr>Confidence Interval – Continuous Data</vt:lpstr>
      <vt:lpstr>Confidence Interval – Continuous Data</vt:lpstr>
      <vt:lpstr>Confidence Interval – Continuous Data</vt:lpstr>
      <vt:lpstr>Sample Size and Confidence Interval for Discrete Data</vt:lpstr>
      <vt:lpstr>What’s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Darlene RYan</cp:lastModifiedBy>
  <cp:revision>132</cp:revision>
  <dcterms:created xsi:type="dcterms:W3CDTF">2015-10-11T22:29:25Z</dcterms:created>
  <dcterms:modified xsi:type="dcterms:W3CDTF">2020-11-01T13:07:44Z</dcterms:modified>
</cp:coreProperties>
</file>