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9" r:id="rId4"/>
    <p:sldId id="297" r:id="rId5"/>
    <p:sldId id="296" r:id="rId6"/>
    <p:sldId id="287" r:id="rId7"/>
    <p:sldId id="288" r:id="rId8"/>
    <p:sldId id="282" r:id="rId9"/>
    <p:sldId id="285" r:id="rId10"/>
    <p:sldId id="292" r:id="rId11"/>
    <p:sldId id="294" r:id="rId12"/>
    <p:sldId id="293" r:id="rId13"/>
    <p:sldId id="281" r:id="rId14"/>
    <p:sldId id="298" r:id="rId15"/>
    <p:sldId id="290" r:id="rId16"/>
    <p:sldId id="291"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48ADE-8F57-4C0F-A73D-AB7285330803}" v="4" dt="2020-10-25T16:07:14.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7" autoAdjust="0"/>
    <p:restoredTop sz="94660"/>
  </p:normalViewPr>
  <p:slideViewPr>
    <p:cSldViewPr snapToGrid="0">
      <p:cViewPr varScale="1">
        <p:scale>
          <a:sx n="98" d="100"/>
          <a:sy n="98" d="100"/>
        </p:scale>
        <p:origin x="192" y="9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ene RYan" userId="bdf6089db4cfcc20" providerId="LiveId" clId="{BD83B828-4619-43B1-8EC1-E6A492A3F0BE}"/>
    <pc:docChg chg="custSel modSld">
      <pc:chgData name="Darlene RYan" userId="bdf6089db4cfcc20" providerId="LiveId" clId="{BD83B828-4619-43B1-8EC1-E6A492A3F0BE}" dt="2020-01-28T11:31:16.482" v="16" actId="20577"/>
      <pc:docMkLst>
        <pc:docMk/>
      </pc:docMkLst>
      <pc:sldChg chg="addSp delSp modSp">
        <pc:chgData name="Darlene RYan" userId="bdf6089db4cfcc20" providerId="LiveId" clId="{BD83B828-4619-43B1-8EC1-E6A492A3F0BE}" dt="2020-01-28T11:31:16.482" v="16" actId="20577"/>
        <pc:sldMkLst>
          <pc:docMk/>
          <pc:sldMk cId="2160495800" sldId="275"/>
        </pc:sldMkLst>
        <pc:spChg chg="mod">
          <ac:chgData name="Darlene RYan" userId="bdf6089db4cfcc20" providerId="LiveId" clId="{BD83B828-4619-43B1-8EC1-E6A492A3F0BE}" dt="2020-01-28T11:31:16.482" v="16" actId="20577"/>
          <ac:spMkLst>
            <pc:docMk/>
            <pc:sldMk cId="2160495800" sldId="275"/>
            <ac:spMk id="5" creationId="{00000000-0000-0000-0000-000000000000}"/>
          </ac:spMkLst>
        </pc:spChg>
        <pc:graphicFrameChg chg="add mod modGraphic">
          <ac:chgData name="Darlene RYan" userId="bdf6089db4cfcc20" providerId="LiveId" clId="{BD83B828-4619-43B1-8EC1-E6A492A3F0BE}" dt="2020-01-28T11:31:02.389" v="7" actId="403"/>
          <ac:graphicFrameMkLst>
            <pc:docMk/>
            <pc:sldMk cId="2160495800" sldId="275"/>
            <ac:graphicFrameMk id="3" creationId="{F68AB313-DA9B-4F17-BD5D-A7528CC46172}"/>
          </ac:graphicFrameMkLst>
        </pc:graphicFrameChg>
        <pc:graphicFrameChg chg="del">
          <ac:chgData name="Darlene RYan" userId="bdf6089db4cfcc20" providerId="LiveId" clId="{BD83B828-4619-43B1-8EC1-E6A492A3F0BE}" dt="2020-01-28T11:30:51.537" v="1" actId="478"/>
          <ac:graphicFrameMkLst>
            <pc:docMk/>
            <pc:sldMk cId="2160495800" sldId="275"/>
            <ac:graphicFrameMk id="6" creationId="{3ECCEFF6-1DEC-4202-A8B6-6FD998F3FD97}"/>
          </ac:graphicFrameMkLst>
        </pc:graphicFrameChg>
      </pc:sldChg>
    </pc:docChg>
  </pc:docChgLst>
  <pc:docChgLst>
    <pc:chgData name="Darlene RYan" userId="bdf6089db4cfcc20" providerId="LiveId" clId="{B63144C6-14DB-4BB0-AAE9-D6170A2E1A52}"/>
    <pc:docChg chg="custSel modSld">
      <pc:chgData name="Darlene RYan" userId="bdf6089db4cfcc20" providerId="LiveId" clId="{B63144C6-14DB-4BB0-AAE9-D6170A2E1A52}" dt="2020-05-05T22:03:26.396" v="102" actId="20577"/>
      <pc:docMkLst>
        <pc:docMk/>
      </pc:docMkLst>
      <pc:sldChg chg="modSp mod">
        <pc:chgData name="Darlene RYan" userId="bdf6089db4cfcc20" providerId="LiveId" clId="{B63144C6-14DB-4BB0-AAE9-D6170A2E1A52}" dt="2020-05-05T22:03:26.396" v="102" actId="20577"/>
        <pc:sldMkLst>
          <pc:docMk/>
          <pc:sldMk cId="3548831174" sldId="256"/>
        </pc:sldMkLst>
        <pc:spChg chg="mod">
          <ac:chgData name="Darlene RYan" userId="bdf6089db4cfcc20" providerId="LiveId" clId="{B63144C6-14DB-4BB0-AAE9-D6170A2E1A52}" dt="2020-05-05T22:03:26.396" v="102" actId="20577"/>
          <ac:spMkLst>
            <pc:docMk/>
            <pc:sldMk cId="3548831174" sldId="256"/>
            <ac:spMk id="3" creationId="{00000000-0000-0000-0000-000000000000}"/>
          </ac:spMkLst>
        </pc:spChg>
      </pc:sldChg>
      <pc:sldChg chg="addSp delSp modSp mod">
        <pc:chgData name="Darlene RYan" userId="bdf6089db4cfcc20" providerId="LiveId" clId="{B63144C6-14DB-4BB0-AAE9-D6170A2E1A52}" dt="2020-05-05T22:02:49.542" v="96" actId="207"/>
        <pc:sldMkLst>
          <pc:docMk/>
          <pc:sldMk cId="3350588940" sldId="294"/>
        </pc:sldMkLst>
        <pc:spChg chg="mod">
          <ac:chgData name="Darlene RYan" userId="bdf6089db4cfcc20" providerId="LiveId" clId="{B63144C6-14DB-4BB0-AAE9-D6170A2E1A52}" dt="2020-05-05T22:01:28.437" v="92" actId="20577"/>
          <ac:spMkLst>
            <pc:docMk/>
            <pc:sldMk cId="3350588940" sldId="294"/>
            <ac:spMk id="3" creationId="{00000000-0000-0000-0000-000000000000}"/>
          </ac:spMkLst>
        </pc:spChg>
        <pc:spChg chg="mod">
          <ac:chgData name="Darlene RYan" userId="bdf6089db4cfcc20" providerId="LiveId" clId="{B63144C6-14DB-4BB0-AAE9-D6170A2E1A52}" dt="2020-05-05T22:02:49.542" v="96" actId="207"/>
          <ac:spMkLst>
            <pc:docMk/>
            <pc:sldMk cId="3350588940" sldId="294"/>
            <ac:spMk id="10" creationId="{5E3F6C82-E2A1-4A59-8735-CEE83309DAEB}"/>
          </ac:spMkLst>
        </pc:spChg>
        <pc:graphicFrameChg chg="add mod">
          <ac:chgData name="Darlene RYan" userId="bdf6089db4cfcc20" providerId="LiveId" clId="{B63144C6-14DB-4BB0-AAE9-D6170A2E1A52}" dt="2020-05-05T22:00:40.854" v="2" actId="1076"/>
          <ac:graphicFrameMkLst>
            <pc:docMk/>
            <pc:sldMk cId="3350588940" sldId="294"/>
            <ac:graphicFrameMk id="4" creationId="{7EF16EA6-8E8C-43B9-AABD-EA60E7E776F3}"/>
          </ac:graphicFrameMkLst>
        </pc:graphicFrameChg>
        <pc:picChg chg="del">
          <ac:chgData name="Darlene RYan" userId="bdf6089db4cfcc20" providerId="LiveId" clId="{B63144C6-14DB-4BB0-AAE9-D6170A2E1A52}" dt="2020-05-05T22:00:33.913" v="1" actId="478"/>
          <ac:picMkLst>
            <pc:docMk/>
            <pc:sldMk cId="3350588940" sldId="294"/>
            <ac:picMk id="7" creationId="{00000000-0000-0000-0000-000000000000}"/>
          </ac:picMkLst>
        </pc:picChg>
        <pc:cxnChg chg="mod">
          <ac:chgData name="Darlene RYan" userId="bdf6089db4cfcc20" providerId="LiveId" clId="{B63144C6-14DB-4BB0-AAE9-D6170A2E1A52}" dt="2020-05-05T22:02:39.013" v="95" actId="14100"/>
          <ac:cxnSpMkLst>
            <pc:docMk/>
            <pc:sldMk cId="3350588940" sldId="294"/>
            <ac:cxnSpMk id="5" creationId="{D694B9AA-57E5-4F31-8136-C21524165162}"/>
          </ac:cxnSpMkLst>
        </pc:cxnChg>
      </pc:sldChg>
    </pc:docChg>
  </pc:docChgLst>
  <pc:docChgLst>
    <pc:chgData name="Darlene RYan" userId="bdf6089db4cfcc20" providerId="LiveId" clId="{7C4B0806-30BF-4362-8F37-BF83EE967B83}"/>
    <pc:docChg chg="custSel modSld">
      <pc:chgData name="Darlene RYan" userId="bdf6089db4cfcc20" providerId="LiveId" clId="{7C4B0806-30BF-4362-8F37-BF83EE967B83}" dt="2020-07-31T16:45:13.084" v="56" actId="1076"/>
      <pc:docMkLst>
        <pc:docMk/>
      </pc:docMkLst>
      <pc:sldChg chg="modSp mod">
        <pc:chgData name="Darlene RYan" userId="bdf6089db4cfcc20" providerId="LiveId" clId="{7C4B0806-30BF-4362-8F37-BF83EE967B83}" dt="2020-07-22T14:01:56.743" v="26" actId="20577"/>
        <pc:sldMkLst>
          <pc:docMk/>
          <pc:sldMk cId="2536158822" sldId="269"/>
        </pc:sldMkLst>
        <pc:spChg chg="mod">
          <ac:chgData name="Darlene RYan" userId="bdf6089db4cfcc20" providerId="LiveId" clId="{7C4B0806-30BF-4362-8F37-BF83EE967B83}" dt="2020-07-22T14:01:56.743" v="26" actId="20577"/>
          <ac:spMkLst>
            <pc:docMk/>
            <pc:sldMk cId="2536158822" sldId="269"/>
            <ac:spMk id="3" creationId="{00000000-0000-0000-0000-000000000000}"/>
          </ac:spMkLst>
        </pc:spChg>
      </pc:sldChg>
      <pc:sldChg chg="addSp delSp modSp mod">
        <pc:chgData name="Darlene RYan" userId="bdf6089db4cfcc20" providerId="LiveId" clId="{7C4B0806-30BF-4362-8F37-BF83EE967B83}" dt="2020-07-31T16:45:13.084" v="56" actId="1076"/>
        <pc:sldMkLst>
          <pc:docMk/>
          <pc:sldMk cId="2160495800" sldId="275"/>
        </pc:sldMkLst>
        <pc:graphicFrameChg chg="add del mod modGraphic">
          <ac:chgData name="Darlene RYan" userId="bdf6089db4cfcc20" providerId="LiveId" clId="{7C4B0806-30BF-4362-8F37-BF83EE967B83}" dt="2020-07-31T16:45:06.965" v="55" actId="478"/>
          <ac:graphicFrameMkLst>
            <pc:docMk/>
            <pc:sldMk cId="2160495800" sldId="275"/>
            <ac:graphicFrameMk id="3" creationId="{F58C50B9-00FB-4879-A44C-2F18B31A575C}"/>
          </ac:graphicFrameMkLst>
        </pc:graphicFrameChg>
        <pc:graphicFrameChg chg="del">
          <ac:chgData name="Darlene RYan" userId="bdf6089db4cfcc20" providerId="LiveId" clId="{7C4B0806-30BF-4362-8F37-BF83EE967B83}" dt="2020-07-22T14:03:38.462" v="28" actId="478"/>
          <ac:graphicFrameMkLst>
            <pc:docMk/>
            <pc:sldMk cId="2160495800" sldId="275"/>
            <ac:graphicFrameMk id="4" creationId="{74E1BB89-989F-4FB1-BD25-FD8757629B36}"/>
          </ac:graphicFrameMkLst>
        </pc:graphicFrameChg>
        <pc:graphicFrameChg chg="add mod">
          <ac:chgData name="Darlene RYan" userId="bdf6089db4cfcc20" providerId="LiveId" clId="{7C4B0806-30BF-4362-8F37-BF83EE967B83}" dt="2020-07-31T16:45:13.084" v="56" actId="1076"/>
          <ac:graphicFrameMkLst>
            <pc:docMk/>
            <pc:sldMk cId="2160495800" sldId="275"/>
            <ac:graphicFrameMk id="4" creationId="{B7262F23-2C1B-4B20-9335-1B8662C6DB85}"/>
          </ac:graphicFrameMkLst>
        </pc:graphicFrameChg>
      </pc:sldChg>
      <pc:sldChg chg="modSp mod">
        <pc:chgData name="Darlene RYan" userId="bdf6089db4cfcc20" providerId="LiveId" clId="{7C4B0806-30BF-4362-8F37-BF83EE967B83}" dt="2020-07-27T23:36:31.221" v="53" actId="6549"/>
        <pc:sldMkLst>
          <pc:docMk/>
          <pc:sldMk cId="3350588940" sldId="294"/>
        </pc:sldMkLst>
        <pc:spChg chg="mod">
          <ac:chgData name="Darlene RYan" userId="bdf6089db4cfcc20" providerId="LiveId" clId="{7C4B0806-30BF-4362-8F37-BF83EE967B83}" dt="2020-07-27T23:36:31.221" v="53" actId="6549"/>
          <ac:spMkLst>
            <pc:docMk/>
            <pc:sldMk cId="3350588940" sldId="294"/>
            <ac:spMk id="3" creationId="{00000000-0000-0000-0000-000000000000}"/>
          </ac:spMkLst>
        </pc:spChg>
      </pc:sldChg>
    </pc:docChg>
  </pc:docChgLst>
  <pc:docChgLst>
    <pc:chgData name="Darlene RYan" userId="bdf6089db4cfcc20" providerId="LiveId" clId="{36548ADE-8F57-4C0F-A73D-AB7285330803}"/>
    <pc:docChg chg="undo custSel modSld">
      <pc:chgData name="Darlene RYan" userId="bdf6089db4cfcc20" providerId="LiveId" clId="{36548ADE-8F57-4C0F-A73D-AB7285330803}" dt="2020-10-25T16:08:43.472" v="27" actId="20577"/>
      <pc:docMkLst>
        <pc:docMk/>
      </pc:docMkLst>
      <pc:sldChg chg="modSp mod">
        <pc:chgData name="Darlene RYan" userId="bdf6089db4cfcc20" providerId="LiveId" clId="{36548ADE-8F57-4C0F-A73D-AB7285330803}" dt="2020-10-25T16:08:43.472" v="27" actId="20577"/>
        <pc:sldMkLst>
          <pc:docMk/>
          <pc:sldMk cId="3548831174" sldId="256"/>
        </pc:sldMkLst>
        <pc:spChg chg="mod">
          <ac:chgData name="Darlene RYan" userId="bdf6089db4cfcc20" providerId="LiveId" clId="{36548ADE-8F57-4C0F-A73D-AB7285330803}" dt="2020-10-25T16:08:43.472" v="27" actId="20577"/>
          <ac:spMkLst>
            <pc:docMk/>
            <pc:sldMk cId="3548831174" sldId="256"/>
            <ac:spMk id="3" creationId="{00000000-0000-0000-0000-000000000000}"/>
          </ac:spMkLst>
        </pc:spChg>
      </pc:sldChg>
      <pc:sldChg chg="modSp mod">
        <pc:chgData name="Darlene RYan" userId="bdf6089db4cfcc20" providerId="LiveId" clId="{36548ADE-8F57-4C0F-A73D-AB7285330803}" dt="2020-10-25T16:03:44.722" v="2" actId="6549"/>
        <pc:sldMkLst>
          <pc:docMk/>
          <pc:sldMk cId="2536158822" sldId="269"/>
        </pc:sldMkLst>
        <pc:spChg chg="mod">
          <ac:chgData name="Darlene RYan" userId="bdf6089db4cfcc20" providerId="LiveId" clId="{36548ADE-8F57-4C0F-A73D-AB7285330803}" dt="2020-10-25T16:03:44.722" v="2" actId="6549"/>
          <ac:spMkLst>
            <pc:docMk/>
            <pc:sldMk cId="2536158822" sldId="269"/>
            <ac:spMk id="3" creationId="{00000000-0000-0000-0000-000000000000}"/>
          </ac:spMkLst>
        </pc:spChg>
      </pc:sldChg>
      <pc:sldChg chg="addSp delSp modSp mod">
        <pc:chgData name="Darlene RYan" userId="bdf6089db4cfcc20" providerId="LiveId" clId="{36548ADE-8F57-4C0F-A73D-AB7285330803}" dt="2020-10-25T16:07:46.979" v="24" actId="1076"/>
        <pc:sldMkLst>
          <pc:docMk/>
          <pc:sldMk cId="2160495800" sldId="275"/>
        </pc:sldMkLst>
        <pc:graphicFrameChg chg="add mod modGraphic">
          <ac:chgData name="Darlene RYan" userId="bdf6089db4cfcc20" providerId="LiveId" clId="{36548ADE-8F57-4C0F-A73D-AB7285330803}" dt="2020-10-25T16:07:46.979" v="24" actId="1076"/>
          <ac:graphicFrameMkLst>
            <pc:docMk/>
            <pc:sldMk cId="2160495800" sldId="275"/>
            <ac:graphicFrameMk id="3" creationId="{63A8AD55-A41D-44A3-BCCE-B0C29AE38B77}"/>
          </ac:graphicFrameMkLst>
        </pc:graphicFrameChg>
        <pc:graphicFrameChg chg="del modGraphic">
          <ac:chgData name="Darlene RYan" userId="bdf6089db4cfcc20" providerId="LiveId" clId="{36548ADE-8F57-4C0F-A73D-AB7285330803}" dt="2020-10-25T16:06:43.439" v="7" actId="478"/>
          <ac:graphicFrameMkLst>
            <pc:docMk/>
            <pc:sldMk cId="2160495800" sldId="275"/>
            <ac:graphicFrameMk id="4" creationId="{B7262F23-2C1B-4B20-9335-1B8662C6DB85}"/>
          </ac:graphicFrameMkLst>
        </pc:graphicFrameChg>
        <pc:graphicFrameChg chg="add del mod">
          <ac:chgData name="Darlene RYan" userId="bdf6089db4cfcc20" providerId="LiveId" clId="{36548ADE-8F57-4C0F-A73D-AB7285330803}" dt="2020-10-25T16:07:00.699" v="9"/>
          <ac:graphicFrameMkLst>
            <pc:docMk/>
            <pc:sldMk cId="2160495800" sldId="275"/>
            <ac:graphicFrameMk id="6" creationId="{5E7A955E-8B73-4EFA-AA84-5F59A2866565}"/>
          </ac:graphicFrameMkLst>
        </pc:graphicFrameChg>
        <pc:graphicFrameChg chg="add mod modGraphic">
          <ac:chgData name="Darlene RYan" userId="bdf6089db4cfcc20" providerId="LiveId" clId="{36548ADE-8F57-4C0F-A73D-AB7285330803}" dt="2020-10-25T16:07:37.201" v="23" actId="403"/>
          <ac:graphicFrameMkLst>
            <pc:docMk/>
            <pc:sldMk cId="2160495800" sldId="275"/>
            <ac:graphicFrameMk id="7" creationId="{BD3B2ECA-B185-43E3-8E91-69A5231DEB49}"/>
          </ac:graphicFrameMkLst>
        </pc:graphicFrameChg>
      </pc:sldChg>
      <pc:sldChg chg="modSp mod">
        <pc:chgData name="Darlene RYan" userId="bdf6089db4cfcc20" providerId="LiveId" clId="{36548ADE-8F57-4C0F-A73D-AB7285330803}" dt="2020-10-25T16:04:29.441" v="4" actId="113"/>
        <pc:sldMkLst>
          <pc:docMk/>
          <pc:sldMk cId="3350588940" sldId="294"/>
        </pc:sldMkLst>
        <pc:spChg chg="mod">
          <ac:chgData name="Darlene RYan" userId="bdf6089db4cfcc20" providerId="LiveId" clId="{36548ADE-8F57-4C0F-A73D-AB7285330803}" dt="2020-10-25T16:04:29.441" v="4" actId="113"/>
          <ac:spMkLst>
            <pc:docMk/>
            <pc:sldMk cId="3350588940" sldId="294"/>
            <ac:spMk id="10" creationId="{5E3F6C82-E2A1-4A59-8735-CEE83309DAEB}"/>
          </ac:spMkLst>
        </pc:spChg>
      </pc:sldChg>
      <pc:sldChg chg="modSp mod">
        <pc:chgData name="Darlene RYan" userId="bdf6089db4cfcc20" providerId="LiveId" clId="{36548ADE-8F57-4C0F-A73D-AB7285330803}" dt="2020-10-25T16:03:57.910" v="3" actId="403"/>
        <pc:sldMkLst>
          <pc:docMk/>
          <pc:sldMk cId="3696346886" sldId="297"/>
        </pc:sldMkLst>
        <pc:spChg chg="mod">
          <ac:chgData name="Darlene RYan" userId="bdf6089db4cfcc20" providerId="LiveId" clId="{36548ADE-8F57-4C0F-A73D-AB7285330803}" dt="2020-10-25T16:03:57.910" v="3" actId="403"/>
          <ac:spMkLst>
            <pc:docMk/>
            <pc:sldMk cId="3696346886" sldId="297"/>
            <ac:spMk id="3" creationId="{00000000-0000-0000-0000-000000000000}"/>
          </ac:spMkLst>
        </pc:spChg>
      </pc:sldChg>
    </pc:docChg>
  </pc:docChgLst>
  <pc:docChgLst>
    <pc:chgData name="Darlene RYan" userId="bdf6089db4cfcc20" providerId="LiveId" clId="{CF42DC51-B537-4D87-BA60-902206F742E1}"/>
    <pc:docChg chg="custSel modSld">
      <pc:chgData name="Darlene RYan" userId="bdf6089db4cfcc20" providerId="LiveId" clId="{CF42DC51-B537-4D87-BA60-902206F742E1}" dt="2020-01-29T23:39:03.411" v="48" actId="207"/>
      <pc:docMkLst>
        <pc:docMk/>
      </pc:docMkLst>
      <pc:sldChg chg="modSp">
        <pc:chgData name="Darlene RYan" userId="bdf6089db4cfcc20" providerId="LiveId" clId="{CF42DC51-B537-4D87-BA60-902206F742E1}" dt="2020-01-29T23:39:03.411" v="48" actId="207"/>
        <pc:sldMkLst>
          <pc:docMk/>
          <pc:sldMk cId="2536158822" sldId="269"/>
        </pc:sldMkLst>
        <pc:spChg chg="mod">
          <ac:chgData name="Darlene RYan" userId="bdf6089db4cfcc20" providerId="LiveId" clId="{CF42DC51-B537-4D87-BA60-902206F742E1}" dt="2020-01-29T23:39:03.411" v="48" actId="207"/>
          <ac:spMkLst>
            <pc:docMk/>
            <pc:sldMk cId="2536158822" sldId="269"/>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Arial" panose="020B0604020202020204" pitchFamily="34" charset="0"/>
              <a:cs typeface="Arial" panose="020B0604020202020204" pitchFamily="34" charset="0"/>
            </a:rPr>
            <a:t>Define	</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B228BF4C-70E3-49A8-ABE0-9B16880FA073}">
      <dgm:prSet phldrT="[Text]" custT="1"/>
      <dgm:spPr/>
      <dgm:t>
        <a:bodyPr/>
        <a:lstStyle/>
        <a:p>
          <a:pPr algn="ctr"/>
          <a:r>
            <a:rPr lang="en-US" sz="2800" b="1" dirty="0">
              <a:latin typeface="Arial" panose="020B0604020202020204" pitchFamily="34" charset="0"/>
              <a:cs typeface="Arial" panose="020B0604020202020204" pitchFamily="34" charset="0"/>
            </a:rPr>
            <a:t>Measure</a:t>
          </a:r>
        </a:p>
      </dgm:t>
    </dgm:pt>
    <dgm:pt modelId="{7089F259-F875-4BE2-BD97-8E3579217A2C}" type="parTrans" cxnId="{0FEA261F-0712-4DA9-B7A1-8E0B530DC611}">
      <dgm:prSet/>
      <dgm:spPr/>
      <dgm:t>
        <a:bodyPr/>
        <a:lstStyle/>
        <a:p>
          <a:endParaRPr lang="en-US" b="1"/>
        </a:p>
      </dgm:t>
    </dgm:pt>
    <dgm:pt modelId="{6D7F400B-3F54-4B61-8AB1-131D6BDDC25B}" type="sibTrans" cxnId="{0FEA261F-0712-4DA9-B7A1-8E0B530DC61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2" custScaleX="63287">
        <dgm:presLayoutVars>
          <dgm:chMax val="0"/>
          <dgm:chPref val="0"/>
          <dgm:bulletEnabled val="1"/>
        </dgm:presLayoutVars>
      </dgm:prSet>
      <dgm:spPr/>
    </dgm:pt>
    <dgm:pt modelId="{E445F5DE-EFBA-419D-BC4F-E15314F8B8DF}" type="pres">
      <dgm:prSet presAssocID="{2E4F9EC0-2682-4EA2-91C7-A6FF9EBAF8A2}" presName="parTxOnlySpace" presStyleCnt="0"/>
      <dgm:spPr/>
    </dgm:pt>
    <dgm:pt modelId="{2E9613D0-9D75-44F9-907C-96B64B0170B0}" type="pres">
      <dgm:prSet presAssocID="{B228BF4C-70E3-49A8-ABE0-9B16880FA073}" presName="parTxOnly" presStyleLbl="node1" presStyleIdx="1" presStyleCnt="2" custLinFactX="1345" custLinFactNeighborX="100000">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0FEA261F-0712-4DA9-B7A1-8E0B530DC611}" srcId="{CD4E1F94-23B6-4C51-B6CD-4096C4B17E68}" destId="{B228BF4C-70E3-49A8-ABE0-9B16880FA073}" srcOrd="1" destOrd="0" parTransId="{7089F259-F875-4BE2-BD97-8E3579217A2C}" sibTransId="{6D7F400B-3F54-4B61-8AB1-131D6BDDC25B}"/>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BD2974DD-3BFD-401B-A577-88BF33E30810}" type="presOf" srcId="{B228BF4C-70E3-49A8-ABE0-9B16880FA073}" destId="{2E9613D0-9D75-44F9-907C-96B64B0170B0}"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 modelId="{A5011B28-7D83-4B28-8462-FD1029B6BDAC}" type="presParOf" srcId="{E60415C0-D288-4231-BAC2-894116749214}" destId="{E445F5DE-EFBA-419D-BC4F-E15314F8B8DF}" srcOrd="1" destOrd="0" presId="urn:microsoft.com/office/officeart/2005/8/layout/chevron1"/>
    <dgm:cxn modelId="{AF1E6798-47A7-47E4-9CCA-EE8735755A00}" type="presParOf" srcId="{E60415C0-D288-4231-BAC2-894116749214}" destId="{2E9613D0-9D75-44F9-907C-96B64B0170B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solidFill>
                <a:schemeClr val="bg1"/>
              </a:solidFill>
              <a:latin typeface="Arial" panose="020B0604020202020204" pitchFamily="34" charset="0"/>
              <a:cs typeface="Arial" panose="020B0604020202020204" pitchFamily="34" charset="0"/>
            </a:rPr>
            <a:t>Analyze</a:t>
          </a:r>
          <a:endParaRPr lang="en-US" sz="2800" b="1" dirty="0">
            <a:latin typeface="Arial" panose="020B0604020202020204" pitchFamily="34" charset="0"/>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40676">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59" y="0"/>
          <a:ext cx="3145907" cy="990600"/>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Define	</a:t>
          </a:r>
        </a:p>
      </dsp:txBody>
      <dsp:txXfrm>
        <a:off x="495459" y="0"/>
        <a:ext cx="2155307" cy="990600"/>
      </dsp:txXfrm>
    </dsp:sp>
    <dsp:sp modelId="{2E9613D0-9D75-44F9-907C-96B64B0170B0}">
      <dsp:nvSpPr>
        <dsp:cNvPr id="0" name=""/>
        <dsp:cNvSpPr/>
      </dsp:nvSpPr>
      <dsp:spPr>
        <a:xfrm>
          <a:off x="2649140" y="0"/>
          <a:ext cx="4970859" cy="990600"/>
        </a:xfrm>
        <a:prstGeom prst="chevron">
          <a:avLst/>
        </a:prstGeom>
        <a:solidFill>
          <a:schemeClr val="accent3">
            <a:hueOff val="2710599"/>
            <a:satOff val="100000"/>
            <a:lumOff val="-1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Measure</a:t>
          </a:r>
        </a:p>
      </dsp:txBody>
      <dsp:txXfrm>
        <a:off x="3144440" y="0"/>
        <a:ext cx="3980259" cy="99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8326236" cy="10668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Arial" panose="020B0604020202020204" pitchFamily="34" charset="0"/>
              <a:cs typeface="Arial" panose="020B0604020202020204" pitchFamily="34" charset="0"/>
            </a:rPr>
            <a:t>Analyze</a:t>
          </a:r>
          <a:endParaRPr lang="en-US" sz="2800" b="1" kern="1200" dirty="0">
            <a:latin typeface="Arial" panose="020B0604020202020204" pitchFamily="34" charset="0"/>
            <a:cs typeface="Arial" panose="020B0604020202020204" pitchFamily="34" charset="0"/>
          </a:endParaRPr>
        </a:p>
      </dsp:txBody>
      <dsp:txXfrm>
        <a:off x="533400" y="0"/>
        <a:ext cx="7259436" cy="1066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15</a:t>
            </a:fld>
            <a:endParaRPr lang="en-US"/>
          </a:p>
        </p:txBody>
      </p:sp>
    </p:spTree>
    <p:extLst>
      <p:ext uri="{BB962C8B-B14F-4D97-AF65-F5344CB8AC3E}">
        <p14:creationId xmlns:p14="http://schemas.microsoft.com/office/powerpoint/2010/main" val="365595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11/12/20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a:t>
            </a:r>
            <a:r>
              <a:rPr lang="en-US" sz="3600"/>
              <a:t>Session 4</a:t>
            </a:r>
            <a:endParaRPr lang="en-US" sz="3600" dirty="0"/>
          </a:p>
          <a:p>
            <a:r>
              <a:rPr lang="en-US" sz="3600" dirty="0"/>
              <a:t>Monday night</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a:t>
            </a:r>
          </a:p>
        </p:txBody>
      </p:sp>
      <p:sp>
        <p:nvSpPr>
          <p:cNvPr id="4" name="TextBox 3"/>
          <p:cNvSpPr txBox="1"/>
          <p:nvPr/>
        </p:nvSpPr>
        <p:spPr>
          <a:xfrm>
            <a:off x="931985" y="1594199"/>
            <a:ext cx="8985738" cy="5478423"/>
          </a:xfrm>
          <a:prstGeom prst="rect">
            <a:avLst/>
          </a:prstGeom>
          <a:noFill/>
        </p:spPr>
        <p:txBody>
          <a:bodyPr wrap="square" rtlCol="0">
            <a:spAutoFit/>
          </a:bodyPr>
          <a:lstStyle/>
          <a:p>
            <a:pPr marL="285750" indent="-285750">
              <a:buFont typeface="Arial" panose="020B0604020202020204" pitchFamily="34" charset="0"/>
              <a:buChar char="•"/>
            </a:pPr>
            <a:r>
              <a:rPr lang="en-US" dirty="0"/>
              <a:t>Remember – Chi Square is used with </a:t>
            </a:r>
            <a:r>
              <a:rPr lang="en-US" b="1" dirty="0"/>
              <a:t>categorical discrete data</a:t>
            </a:r>
          </a:p>
          <a:p>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l-GR" sz="1600" b="1" dirty="0">
                <a:latin typeface="Arial" panose="020B0604020202020204" pitchFamily="34" charset="0"/>
                <a:cs typeface="Arial" panose="020B0604020202020204" pitchFamily="34" charset="0"/>
              </a:rPr>
              <a:t>χ</a:t>
            </a:r>
            <a:r>
              <a:rPr lang="en-US" sz="1600" b="1" baseline="30000" dirty="0">
                <a:latin typeface="Arial" panose="020B0604020202020204" pitchFamily="34" charset="0"/>
                <a:cs typeface="Arial" panose="020B0604020202020204" pitchFamily="34" charset="0"/>
              </a:rPr>
              <a:t>2</a:t>
            </a:r>
            <a:r>
              <a:rPr lang="en-US" sz="1600" b="1" dirty="0">
                <a:latin typeface="Arial" panose="020B0604020202020204" pitchFamily="34" charset="0"/>
                <a:cs typeface="Arial" panose="020B0604020202020204" pitchFamily="34" charset="0"/>
              </a:rPr>
              <a:t> test for independence:</a:t>
            </a:r>
            <a:r>
              <a:rPr lang="en-US" sz="1600" dirty="0">
                <a:latin typeface="Arial" panose="020B0604020202020204" pitchFamily="34" charset="0"/>
                <a:cs typeface="Arial" panose="020B0604020202020204" pitchFamily="34" charset="0"/>
              </a:rPr>
              <a:t> a hypothesis test used to determine if two variables are related or are statistically independent</a:t>
            </a:r>
          </a:p>
          <a:p>
            <a:pPr lvl="0"/>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Convention:</a:t>
            </a:r>
          </a:p>
          <a:p>
            <a:pPr lvl="1"/>
            <a:r>
              <a:rPr lang="en-US" sz="1600" b="1" i="1" dirty="0">
                <a:latin typeface="Arial" panose="020B0604020202020204" pitchFamily="34" charset="0"/>
                <a:cs typeface="Arial" panose="020B0604020202020204" pitchFamily="34" charset="0"/>
              </a:rPr>
              <a:t>H</a:t>
            </a:r>
            <a:r>
              <a:rPr lang="en-US" sz="1600" b="1" baseline="-25000" dirty="0">
                <a:latin typeface="Arial" panose="020B0604020202020204" pitchFamily="34" charset="0"/>
                <a:cs typeface="Arial" panose="020B0604020202020204" pitchFamily="34" charset="0"/>
              </a:rPr>
              <a:t>0</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Categorical Variable 1 and Categorical Variable 2 are </a:t>
            </a:r>
            <a:r>
              <a:rPr lang="en-US" sz="1600" b="1" dirty="0">
                <a:latin typeface="Arial" panose="020B0604020202020204" pitchFamily="34" charset="0"/>
                <a:cs typeface="Arial" panose="020B0604020202020204" pitchFamily="34" charset="0"/>
              </a:rPr>
              <a:t>independent</a:t>
            </a:r>
            <a:r>
              <a:rPr lang="en-US" sz="1600" dirty="0">
                <a:latin typeface="Arial" panose="020B0604020202020204" pitchFamily="34" charset="0"/>
                <a:cs typeface="Arial" panose="020B0604020202020204" pitchFamily="34" charset="0"/>
              </a:rPr>
              <a:t> (i.e., there is </a:t>
            </a:r>
            <a:r>
              <a:rPr lang="en-US" sz="1600" i="1" dirty="0">
                <a:latin typeface="Arial" panose="020B0604020202020204" pitchFamily="34" charset="0"/>
                <a:cs typeface="Arial" panose="020B0604020202020204" pitchFamily="34" charset="0"/>
              </a:rPr>
              <a:t>no</a:t>
            </a:r>
            <a:r>
              <a:rPr lang="en-US" sz="1600" dirty="0">
                <a:latin typeface="Arial" panose="020B0604020202020204" pitchFamily="34" charset="0"/>
                <a:cs typeface="Arial" panose="020B0604020202020204" pitchFamily="34" charset="0"/>
              </a:rPr>
              <a:t> relationship).</a:t>
            </a:r>
          </a:p>
          <a:p>
            <a:pPr lvl="1"/>
            <a:r>
              <a:rPr lang="en-US" sz="1600" b="1" i="1" dirty="0">
                <a:latin typeface="Arial" panose="020B0604020202020204" pitchFamily="34" charset="0"/>
                <a:cs typeface="Arial" panose="020B0604020202020204" pitchFamily="34" charset="0"/>
              </a:rPr>
              <a:t>H</a:t>
            </a:r>
            <a:r>
              <a:rPr lang="en-US" sz="1600" b="1" baseline="-25000"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Categorical Variable 1 and Categorical Variable 2 are </a:t>
            </a:r>
            <a:r>
              <a:rPr lang="en-US" sz="1600" b="1" dirty="0">
                <a:latin typeface="Arial" panose="020B0604020202020204" pitchFamily="34" charset="0"/>
                <a:cs typeface="Arial" panose="020B0604020202020204" pitchFamily="34" charset="0"/>
              </a:rPr>
              <a:t>not independent</a:t>
            </a:r>
            <a:r>
              <a:rPr lang="en-US" sz="1600" dirty="0">
                <a:latin typeface="Arial" panose="020B0604020202020204" pitchFamily="34" charset="0"/>
                <a:cs typeface="Arial" panose="020B0604020202020204" pitchFamily="34" charset="0"/>
              </a:rPr>
              <a:t> (i.e., there </a:t>
            </a:r>
            <a:r>
              <a:rPr lang="en-US" sz="1600" i="1" dirty="0">
                <a:latin typeface="Arial" panose="020B0604020202020204" pitchFamily="34" charset="0"/>
                <a:cs typeface="Arial" panose="020B0604020202020204" pitchFamily="34" charset="0"/>
              </a:rPr>
              <a:t>is</a:t>
            </a:r>
            <a:r>
              <a:rPr lang="en-US" sz="1600" dirty="0">
                <a:latin typeface="Arial" panose="020B0604020202020204" pitchFamily="34" charset="0"/>
                <a:cs typeface="Arial" panose="020B0604020202020204" pitchFamily="34" charset="0"/>
              </a:rPr>
              <a:t> a relationship).</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Requirement – you must have at least 5 data points in each cell for this tool to be valid.</a:t>
            </a:r>
          </a:p>
          <a:p>
            <a:pPr lvl="0"/>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How it works:</a:t>
            </a:r>
          </a:p>
          <a:p>
            <a:pPr lvl="1"/>
            <a:r>
              <a:rPr lang="en-US" sz="1600" dirty="0">
                <a:latin typeface="Arial" panose="020B0604020202020204" pitchFamily="34" charset="0"/>
                <a:cs typeface="Arial" panose="020B0604020202020204" pitchFamily="34" charset="0"/>
              </a:rPr>
              <a:t>Compares "observed" counts and "expected" counts or frequencies. </a:t>
            </a:r>
          </a:p>
          <a:p>
            <a:pPr lvl="1"/>
            <a:r>
              <a:rPr lang="en-US" sz="1600" dirty="0">
                <a:latin typeface="Arial" panose="020B0604020202020204" pitchFamily="34" charset="0"/>
                <a:cs typeface="Arial" panose="020B0604020202020204" pitchFamily="34" charset="0"/>
              </a:rPr>
              <a:t>Calculate Chi Square. Look it up in table or use Excel to find p.</a:t>
            </a:r>
          </a:p>
          <a:p>
            <a:pPr lvl="1"/>
            <a:r>
              <a:rPr lang="en-US" sz="1600" dirty="0">
                <a:latin typeface="Arial" panose="020B0604020202020204" pitchFamily="34" charset="0"/>
                <a:cs typeface="Arial" panose="020B0604020202020204" pitchFamily="34" charset="0"/>
              </a:rPr>
              <a:t>Compare p to alpha. If p is low, Ho must go.</a:t>
            </a:r>
          </a:p>
          <a:p>
            <a:pPr lvl="1"/>
            <a:endParaRPr lang="en-US" sz="14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Does not give direction (positive/negative) or intensity of relationship</a:t>
            </a:r>
          </a:p>
          <a:p>
            <a:pPr lvl="1"/>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All it tells us is if there is a relationship – not directional</a:t>
            </a:r>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8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41"/>
            <a:ext cx="10515600" cy="1325563"/>
          </a:xfrm>
        </p:spPr>
        <p:txBody>
          <a:bodyPr/>
          <a:lstStyle/>
          <a:p>
            <a:r>
              <a:rPr lang="en-US" dirty="0"/>
              <a:t>Chi Square steps</a:t>
            </a:r>
          </a:p>
        </p:txBody>
      </p:sp>
      <p:sp>
        <p:nvSpPr>
          <p:cNvPr id="3" name="Content Placeholder 2"/>
          <p:cNvSpPr>
            <a:spLocks noGrp="1"/>
          </p:cNvSpPr>
          <p:nvPr>
            <p:ph idx="1"/>
          </p:nvPr>
        </p:nvSpPr>
        <p:spPr>
          <a:xfrm>
            <a:off x="460130" y="1415104"/>
            <a:ext cx="10515600" cy="5381349"/>
          </a:xfrm>
        </p:spPr>
        <p:txBody>
          <a:bodyPr>
            <a:normAutofit fontScale="85000" lnSpcReduction="20000"/>
          </a:bodyPr>
          <a:lstStyle/>
          <a:p>
            <a:pPr marL="514350" indent="-514350">
              <a:buFont typeface="+mj-lt"/>
              <a:buAutoNum type="arabicPeriod"/>
            </a:pPr>
            <a:r>
              <a:rPr lang="en-US" sz="2400" dirty="0"/>
              <a:t>Write your hypothesis statements</a:t>
            </a:r>
          </a:p>
          <a:p>
            <a:pPr lvl="1"/>
            <a:r>
              <a:rPr lang="en-US" sz="1800" dirty="0">
                <a:latin typeface="Arial" panose="020B0604020202020204" pitchFamily="34" charset="0"/>
                <a:cs typeface="Arial" panose="020B0604020202020204" pitchFamily="34" charset="0"/>
              </a:rPr>
              <a:t>Ho: Purchase of a meal or not  and beverage preference are independent (no relationship)</a:t>
            </a:r>
          </a:p>
          <a:p>
            <a:pPr lvl="1"/>
            <a:r>
              <a:rPr lang="en-US" sz="1800" dirty="0">
                <a:latin typeface="Arial" panose="020B0604020202020204" pitchFamily="34" charset="0"/>
                <a:cs typeface="Arial" panose="020B0604020202020204" pitchFamily="34" charset="0"/>
              </a:rPr>
              <a:t>Ha: Purchase of a meal or not  and beverage preference are not independent (relationship)</a:t>
            </a:r>
          </a:p>
          <a:p>
            <a:pPr marL="457200" lvl="1" indent="0">
              <a:buNone/>
            </a:pPr>
            <a:endParaRPr lang="en-US" sz="1800"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t>Create your Observed and Expected Tables</a:t>
            </a:r>
          </a:p>
          <a:p>
            <a:pPr marL="0" indent="0">
              <a:buNone/>
            </a:pPr>
            <a:endParaRPr lang="en-US" sz="2400" dirty="0"/>
          </a:p>
          <a:p>
            <a:pPr marL="514350" indent="-514350">
              <a:buFont typeface="+mj-lt"/>
              <a:buAutoNum type="arabicPeriod"/>
            </a:pPr>
            <a:endParaRPr lang="en-US" sz="2400" dirty="0"/>
          </a:p>
          <a:p>
            <a:pPr marL="0" indent="0">
              <a:buNone/>
            </a:pPr>
            <a:endParaRPr lang="en-US" sz="2400" dirty="0"/>
          </a:p>
          <a:p>
            <a:pPr marL="0" indent="0">
              <a:buNone/>
            </a:pPr>
            <a:endParaRPr lang="en-US" sz="2400" dirty="0"/>
          </a:p>
          <a:p>
            <a:pPr marL="457200" indent="-457200">
              <a:buAutoNum type="arabicPeriod" startAt="3"/>
            </a:pPr>
            <a:r>
              <a:rPr lang="en-US" sz="2400" dirty="0"/>
              <a:t>Use Excel </a:t>
            </a:r>
            <a:r>
              <a:rPr lang="en-US" sz="2400" dirty="0">
                <a:sym typeface="Wingdings" panose="05000000000000000000" pitchFamily="2" charset="2"/>
              </a:rPr>
              <a:t> CHISQ.TEST   p = </a:t>
            </a:r>
            <a:r>
              <a:rPr lang="en-US" sz="2400" dirty="0"/>
              <a:t>4.22109</a:t>
            </a:r>
            <a:r>
              <a:rPr lang="en-US" sz="2400" dirty="0">
                <a:solidFill>
                  <a:srgbClr val="0070C0"/>
                </a:solidFill>
              </a:rPr>
              <a:t>E-50</a:t>
            </a:r>
            <a:r>
              <a:rPr lang="en-US" sz="2400" dirty="0"/>
              <a:t>  ~ 0</a:t>
            </a:r>
            <a:r>
              <a:rPr lang="en-US" sz="2000" dirty="0"/>
              <a:t> </a:t>
            </a:r>
          </a:p>
          <a:p>
            <a:pPr marL="0" indent="0">
              <a:buNone/>
            </a:pPr>
            <a:endParaRPr lang="en-US" sz="2000" dirty="0"/>
          </a:p>
          <a:p>
            <a:pPr marL="0" indent="0">
              <a:buNone/>
            </a:pPr>
            <a:r>
              <a:rPr lang="en-US" sz="2400" dirty="0"/>
              <a:t>4.    </a:t>
            </a:r>
            <a:r>
              <a:rPr lang="en-US" sz="2400" dirty="0">
                <a:cs typeface="Arial" panose="020B0604020202020204" pitchFamily="34" charset="0"/>
              </a:rPr>
              <a:t>Reach your statistical conclusion:</a:t>
            </a:r>
          </a:p>
          <a:p>
            <a:pPr marL="0" indent="0">
              <a:buNone/>
            </a:pPr>
            <a:r>
              <a:rPr lang="en-US" sz="2400" dirty="0">
                <a:cs typeface="Arial" panose="020B0604020202020204" pitchFamily="34" charset="0"/>
              </a:rPr>
              <a:t>	Select Alpha. We'll pick .05         </a:t>
            </a:r>
          </a:p>
          <a:p>
            <a:pPr marL="0" indent="0">
              <a:buNone/>
            </a:pPr>
            <a:r>
              <a:rPr lang="en-US" sz="2400" dirty="0">
                <a:cs typeface="Arial" panose="020B0604020202020204" pitchFamily="34" charset="0"/>
              </a:rPr>
              <a:t>	p is low so reject the null (Ho)</a:t>
            </a:r>
          </a:p>
          <a:p>
            <a:pPr marL="0" indent="0">
              <a:buNone/>
            </a:pPr>
            <a:endParaRPr lang="en-US" sz="2400" dirty="0">
              <a:cs typeface="Arial" panose="020B0604020202020204" pitchFamily="34" charset="0"/>
            </a:endParaRPr>
          </a:p>
          <a:p>
            <a:pPr marL="0" indent="0">
              <a:buNone/>
            </a:pPr>
            <a:r>
              <a:rPr lang="en-US" sz="2400" dirty="0">
                <a:cs typeface="Arial" panose="020B0604020202020204" pitchFamily="34" charset="0"/>
              </a:rPr>
              <a:t>5.    State your practical conclusion:</a:t>
            </a:r>
          </a:p>
          <a:p>
            <a:pPr marL="0" indent="0">
              <a:buNone/>
            </a:pPr>
            <a:r>
              <a:rPr lang="en-US" sz="2400" dirty="0">
                <a:cs typeface="Arial" panose="020B0604020202020204" pitchFamily="34" charset="0"/>
              </a:rPr>
              <a:t>               There is a relationship between meal choice and beverage preference</a:t>
            </a:r>
          </a:p>
          <a:p>
            <a:pPr marL="0" indent="0">
              <a:buNone/>
            </a:pPr>
            <a:endParaRPr lang="en-US" dirty="0"/>
          </a:p>
        </p:txBody>
      </p:sp>
      <p:cxnSp>
        <p:nvCxnSpPr>
          <p:cNvPr id="5" name="Straight Arrow Connector 4">
            <a:extLst>
              <a:ext uri="{FF2B5EF4-FFF2-40B4-BE49-F238E27FC236}">
                <a16:creationId xmlns:a16="http://schemas.microsoft.com/office/drawing/2014/main" id="{D694B9AA-57E5-4F31-8136-C21524165162}"/>
              </a:ext>
            </a:extLst>
          </p:cNvPr>
          <p:cNvCxnSpPr>
            <a:cxnSpLocks/>
          </p:cNvCxnSpPr>
          <p:nvPr/>
        </p:nvCxnSpPr>
        <p:spPr>
          <a:xfrm flipH="1">
            <a:off x="3949148" y="2371901"/>
            <a:ext cx="5079608" cy="10160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E3F6C82-E2A1-4A59-8735-CEE83309DAEB}"/>
              </a:ext>
            </a:extLst>
          </p:cNvPr>
          <p:cNvSpPr txBox="1"/>
          <p:nvPr/>
        </p:nvSpPr>
        <p:spPr>
          <a:xfrm>
            <a:off x="9028755" y="1809501"/>
            <a:ext cx="2800831" cy="830997"/>
          </a:xfrm>
          <a:prstGeom prst="rect">
            <a:avLst/>
          </a:prstGeom>
          <a:noFill/>
        </p:spPr>
        <p:txBody>
          <a:bodyPr wrap="none" rtlCol="0">
            <a:spAutoFit/>
          </a:bodyPr>
          <a:lstStyle/>
          <a:p>
            <a:r>
              <a:rPr lang="en-US" sz="1600" b="1" dirty="0">
                <a:solidFill>
                  <a:srgbClr val="0070C0"/>
                </a:solidFill>
              </a:rPr>
              <a:t>Must have at least 5 in</a:t>
            </a:r>
          </a:p>
          <a:p>
            <a:r>
              <a:rPr lang="en-US" sz="1600" b="1" dirty="0">
                <a:solidFill>
                  <a:srgbClr val="0070C0"/>
                </a:solidFill>
              </a:rPr>
              <a:t>each cell in the Observed table</a:t>
            </a:r>
          </a:p>
          <a:p>
            <a:r>
              <a:rPr lang="en-US" sz="1600" b="1" dirty="0">
                <a:solidFill>
                  <a:srgbClr val="0070C0"/>
                </a:solidFill>
              </a:rPr>
              <a:t>for this tool to be valid</a:t>
            </a:r>
          </a:p>
        </p:txBody>
      </p:sp>
      <p:graphicFrame>
        <p:nvGraphicFramePr>
          <p:cNvPr id="4" name="Table 3">
            <a:extLst>
              <a:ext uri="{FF2B5EF4-FFF2-40B4-BE49-F238E27FC236}">
                <a16:creationId xmlns:a16="http://schemas.microsoft.com/office/drawing/2014/main" id="{7EF16EA6-8E8C-43B9-AABD-EA60E7E776F3}"/>
              </a:ext>
            </a:extLst>
          </p:cNvPr>
          <p:cNvGraphicFramePr>
            <a:graphicFrameLocks noGrp="1"/>
          </p:cNvGraphicFramePr>
          <p:nvPr>
            <p:extLst>
              <p:ext uri="{D42A27DB-BD31-4B8C-83A1-F6EECF244321}">
                <p14:modId xmlns:p14="http://schemas.microsoft.com/office/powerpoint/2010/main" val="3954296930"/>
              </p:ext>
            </p:extLst>
          </p:nvPr>
        </p:nvGraphicFramePr>
        <p:xfrm>
          <a:off x="649166" y="2766298"/>
          <a:ext cx="10515599" cy="1243397"/>
        </p:xfrm>
        <a:graphic>
          <a:graphicData uri="http://schemas.openxmlformats.org/drawingml/2006/table">
            <a:tbl>
              <a:tblPr/>
              <a:tblGrid>
                <a:gridCol w="1715625">
                  <a:extLst>
                    <a:ext uri="{9D8B030D-6E8A-4147-A177-3AD203B41FA5}">
                      <a16:colId xmlns:a16="http://schemas.microsoft.com/office/drawing/2014/main" val="1853740930"/>
                    </a:ext>
                  </a:extLst>
                </a:gridCol>
                <a:gridCol w="721746">
                  <a:extLst>
                    <a:ext uri="{9D8B030D-6E8A-4147-A177-3AD203B41FA5}">
                      <a16:colId xmlns:a16="http://schemas.microsoft.com/office/drawing/2014/main" val="3654668318"/>
                    </a:ext>
                  </a:extLst>
                </a:gridCol>
                <a:gridCol w="1197980">
                  <a:extLst>
                    <a:ext uri="{9D8B030D-6E8A-4147-A177-3AD203B41FA5}">
                      <a16:colId xmlns:a16="http://schemas.microsoft.com/office/drawing/2014/main" val="1432291512"/>
                    </a:ext>
                  </a:extLst>
                </a:gridCol>
                <a:gridCol w="899224">
                  <a:extLst>
                    <a:ext uri="{9D8B030D-6E8A-4147-A177-3AD203B41FA5}">
                      <a16:colId xmlns:a16="http://schemas.microsoft.com/office/drawing/2014/main" val="191513677"/>
                    </a:ext>
                  </a:extLst>
                </a:gridCol>
                <a:gridCol w="733578">
                  <a:extLst>
                    <a:ext uri="{9D8B030D-6E8A-4147-A177-3AD203B41FA5}">
                      <a16:colId xmlns:a16="http://schemas.microsoft.com/office/drawing/2014/main" val="720040497"/>
                    </a:ext>
                  </a:extLst>
                </a:gridCol>
                <a:gridCol w="843022">
                  <a:extLst>
                    <a:ext uri="{9D8B030D-6E8A-4147-A177-3AD203B41FA5}">
                      <a16:colId xmlns:a16="http://schemas.microsoft.com/office/drawing/2014/main" val="3134324005"/>
                    </a:ext>
                  </a:extLst>
                </a:gridCol>
                <a:gridCol w="1857608">
                  <a:extLst>
                    <a:ext uri="{9D8B030D-6E8A-4147-A177-3AD203B41FA5}">
                      <a16:colId xmlns:a16="http://schemas.microsoft.com/office/drawing/2014/main" val="1708085865"/>
                    </a:ext>
                  </a:extLst>
                </a:gridCol>
                <a:gridCol w="757241">
                  <a:extLst>
                    <a:ext uri="{9D8B030D-6E8A-4147-A177-3AD203B41FA5}">
                      <a16:colId xmlns:a16="http://schemas.microsoft.com/office/drawing/2014/main" val="1710810350"/>
                    </a:ext>
                  </a:extLst>
                </a:gridCol>
                <a:gridCol w="1126988">
                  <a:extLst>
                    <a:ext uri="{9D8B030D-6E8A-4147-A177-3AD203B41FA5}">
                      <a16:colId xmlns:a16="http://schemas.microsoft.com/office/drawing/2014/main" val="3278032418"/>
                    </a:ext>
                  </a:extLst>
                </a:gridCol>
                <a:gridCol w="662587">
                  <a:extLst>
                    <a:ext uri="{9D8B030D-6E8A-4147-A177-3AD203B41FA5}">
                      <a16:colId xmlns:a16="http://schemas.microsoft.com/office/drawing/2014/main" val="1549017827"/>
                    </a:ext>
                  </a:extLst>
                </a:gridCol>
              </a:tblGrid>
              <a:tr h="319731">
                <a:tc>
                  <a:txBody>
                    <a:bodyPr/>
                    <a:lstStyle/>
                    <a:p>
                      <a:pPr algn="l" fontAlgn="b"/>
                      <a:r>
                        <a:rPr lang="en-US" sz="1000" b="0" i="0" u="none" strike="noStrike">
                          <a:solidFill>
                            <a:srgbClr val="000000"/>
                          </a:solidFill>
                          <a:effectLst/>
                          <a:latin typeface="Calibri" panose="020F0502020204030204" pitchFamily="34" charset="0"/>
                        </a:rPr>
                        <a:t>Observed</a:t>
                      </a: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Expected</a:t>
                      </a: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extLst>
                  <a:ext uri="{0D108BD9-81ED-4DB2-BD59-A6C34878D82A}">
                    <a16:rowId xmlns:a16="http://schemas.microsoft.com/office/drawing/2014/main" val="3483833413"/>
                  </a:ext>
                </a:extLst>
              </a:tr>
              <a:tr h="177628">
                <a:tc>
                  <a:txBody>
                    <a:bodyPr/>
                    <a:lstStyle/>
                    <a:p>
                      <a:pPr algn="l" fontAlgn="b"/>
                      <a:r>
                        <a:rPr lang="en-US" sz="1000" b="0" i="0" u="none" strike="noStrike">
                          <a:solidFill>
                            <a:srgbClr val="000000"/>
                          </a:solidFill>
                          <a:effectLst/>
                          <a:latin typeface="Calibri" panose="020F0502020204030204" pitchFamily="34" charset="0"/>
                        </a:rPr>
                        <a:t> </a:t>
                      </a:r>
                    </a:p>
                  </a:txBody>
                  <a:tcPr marL="8881" marR="8881" marT="888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Coffee</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Flavored beverage</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Tea</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Totals</a:t>
                      </a:r>
                    </a:p>
                  </a:txBody>
                  <a:tcPr marL="8881" marR="8881" marT="888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881" marR="8881" marT="888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Coffee</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Flavored beverage</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Tea</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541975"/>
                  </a:ext>
                </a:extLst>
              </a:tr>
              <a:tr h="177628">
                <a:tc>
                  <a:txBody>
                    <a:bodyPr/>
                    <a:lstStyle/>
                    <a:p>
                      <a:pPr algn="l" fontAlgn="b"/>
                      <a:r>
                        <a:rPr lang="en-US" sz="1000" b="1" i="0" u="none" strike="noStrike">
                          <a:solidFill>
                            <a:srgbClr val="000000"/>
                          </a:solidFill>
                          <a:effectLst/>
                          <a:latin typeface="Calibri" panose="020F0502020204030204" pitchFamily="34" charset="0"/>
                        </a:rPr>
                        <a:t>Purchase a meal</a:t>
                      </a:r>
                    </a:p>
                  </a:txBody>
                  <a:tcPr marL="8881" marR="8881" marT="888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610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220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140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970</a:t>
                      </a:r>
                    </a:p>
                  </a:txBody>
                  <a:tcPr marL="8881" marR="8881" marT="888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Purchase a meal</a:t>
                      </a:r>
                    </a:p>
                  </a:txBody>
                  <a:tcPr marL="8881" marR="8881" marT="888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457</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000" b="0" i="0" u="none" strike="noStrike">
                          <a:solidFill>
                            <a:srgbClr val="000000"/>
                          </a:solidFill>
                          <a:effectLst/>
                          <a:latin typeface="Calibri" panose="020F0502020204030204" pitchFamily="34" charset="0"/>
                        </a:rPr>
                        <a:t>336</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178</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741292"/>
                  </a:ext>
                </a:extLst>
              </a:tr>
              <a:tr h="177628">
                <a:tc>
                  <a:txBody>
                    <a:bodyPr/>
                    <a:lstStyle/>
                    <a:p>
                      <a:pPr algn="l" fontAlgn="b"/>
                      <a:r>
                        <a:rPr lang="en-US" sz="1000" b="1" i="0" u="none" strike="noStrike">
                          <a:solidFill>
                            <a:srgbClr val="000000"/>
                          </a:solidFill>
                          <a:effectLst/>
                          <a:latin typeface="Calibri" panose="020F0502020204030204" pitchFamily="34" charset="0"/>
                        </a:rPr>
                        <a:t>Does not purchase a meal</a:t>
                      </a:r>
                    </a:p>
                  </a:txBody>
                  <a:tcPr marL="8881" marR="8881" marT="888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375</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175</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750</a:t>
                      </a:r>
                    </a:p>
                  </a:txBody>
                  <a:tcPr marL="8881" marR="8881" marT="888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Does not purchase a meal</a:t>
                      </a:r>
                    </a:p>
                  </a:txBody>
                  <a:tcPr marL="8881" marR="8881" marT="888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353</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259</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137</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225431"/>
                  </a:ext>
                </a:extLst>
              </a:tr>
              <a:tr h="177628">
                <a:tc>
                  <a:txBody>
                    <a:bodyPr/>
                    <a:lstStyle/>
                    <a:p>
                      <a:pPr algn="r" fontAlgn="b"/>
                      <a:r>
                        <a:rPr lang="en-US" sz="1000" b="0" i="0" u="none" strike="noStrike">
                          <a:solidFill>
                            <a:srgbClr val="000000"/>
                          </a:solidFill>
                          <a:effectLst/>
                          <a:latin typeface="Calibri" panose="020F0502020204030204" pitchFamily="34" charset="0"/>
                        </a:rPr>
                        <a:t>Totals</a:t>
                      </a:r>
                    </a:p>
                  </a:txBody>
                  <a:tcPr marL="8881" marR="8881" marT="888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810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000" b="0" i="0" u="none" strike="noStrike">
                          <a:solidFill>
                            <a:srgbClr val="000000"/>
                          </a:solidFill>
                          <a:effectLst/>
                          <a:latin typeface="Calibri" panose="020F0502020204030204" pitchFamily="34" charset="0"/>
                        </a:rPr>
                        <a:t>595</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315</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1720</a:t>
                      </a:r>
                    </a:p>
                  </a:txBody>
                  <a:tcPr marL="8881" marR="8881" marT="88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en-US" sz="1000" b="0" i="0" u="none" strike="noStrike">
                          <a:solidFill>
                            <a:srgbClr val="000000"/>
                          </a:solidFill>
                          <a:effectLst/>
                          <a:latin typeface="Calibri" panose="020F0502020204030204" pitchFamily="34" charset="0"/>
                        </a:rPr>
                        <a:t>&lt;--- N</a:t>
                      </a:r>
                    </a:p>
                  </a:txBody>
                  <a:tcPr marL="8881" marR="8881" marT="888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4509579"/>
                  </a:ext>
                </a:extLst>
              </a:tr>
              <a:tr h="213154">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881" marR="8881" marT="8881" marB="0" anchor="b">
                    <a:lnL>
                      <a:noFill/>
                    </a:lnL>
                    <a:lnR>
                      <a:noFill/>
                    </a:lnR>
                    <a:lnT>
                      <a:noFill/>
                    </a:lnT>
                    <a:lnB>
                      <a:noFill/>
                    </a:lnB>
                  </a:tcPr>
                </a:tc>
                <a:tc gridSpan="2">
                  <a:txBody>
                    <a:bodyPr/>
                    <a:lstStyle/>
                    <a:p>
                      <a:pPr algn="l" fontAlgn="b"/>
                      <a:r>
                        <a:rPr lang="en-US" sz="1000" b="0" i="0" u="none" strike="noStrike">
                          <a:solidFill>
                            <a:srgbClr val="000000"/>
                          </a:solidFill>
                          <a:effectLst/>
                          <a:latin typeface="Calibri" panose="020F0502020204030204" pitchFamily="34" charset="0"/>
                        </a:rPr>
                        <a:t>970 * 810 /1720 = 457</a:t>
                      </a:r>
                    </a:p>
                  </a:txBody>
                  <a:tcPr marL="8881" marR="8881" marT="8881" marB="0" anchor="b">
                    <a:lnL>
                      <a:noFill/>
                    </a:lnL>
                    <a:lnR>
                      <a:noFill/>
                    </a:lnR>
                    <a:lnT>
                      <a:noFill/>
                    </a:lnT>
                    <a:lnB>
                      <a:noFill/>
                    </a:lnB>
                    <a:solidFill>
                      <a:srgbClr val="FFFF00"/>
                    </a:solidFill>
                  </a:tcPr>
                </a:tc>
                <a:tc hMerge="1">
                  <a:txBody>
                    <a:bodyPr/>
                    <a:lstStyle/>
                    <a:p>
                      <a:endParaRPr lang="en-US"/>
                    </a:p>
                  </a:txBody>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881" marR="8881" marT="8881" marB="0" anchor="b">
                    <a:lnL>
                      <a:noFill/>
                    </a:lnL>
                    <a:lnR>
                      <a:noFill/>
                    </a:lnR>
                    <a:lnT>
                      <a:noFill/>
                    </a:lnT>
                    <a:lnB>
                      <a:noFill/>
                    </a:lnB>
                  </a:tcPr>
                </a:tc>
                <a:extLst>
                  <a:ext uri="{0D108BD9-81ED-4DB2-BD59-A6C34878D82A}">
                    <a16:rowId xmlns:a16="http://schemas.microsoft.com/office/drawing/2014/main" val="3600206606"/>
                  </a:ext>
                </a:extLst>
              </a:tr>
            </a:tbl>
          </a:graphicData>
        </a:graphic>
      </p:graphicFrame>
    </p:spTree>
    <p:extLst>
      <p:ext uri="{BB962C8B-B14F-4D97-AF65-F5344CB8AC3E}">
        <p14:creationId xmlns:p14="http://schemas.microsoft.com/office/powerpoint/2010/main" val="335058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 steps</a:t>
            </a:r>
          </a:p>
        </p:txBody>
      </p:sp>
      <p:pic>
        <p:nvPicPr>
          <p:cNvPr id="4" name="Content Placeholder 3"/>
          <p:cNvPicPr>
            <a:picLocks noGrp="1" noChangeAspect="1"/>
          </p:cNvPicPr>
          <p:nvPr>
            <p:ph idx="1"/>
          </p:nvPr>
        </p:nvPicPr>
        <p:blipFill>
          <a:blip r:embed="rId2"/>
          <a:stretch>
            <a:fillRect/>
          </a:stretch>
        </p:blipFill>
        <p:spPr>
          <a:xfrm>
            <a:off x="5930718" y="2426682"/>
            <a:ext cx="5078408" cy="3804234"/>
          </a:xfrm>
          <a:prstGeom prst="rect">
            <a:avLst/>
          </a:prstGeom>
        </p:spPr>
      </p:pic>
      <p:sp>
        <p:nvSpPr>
          <p:cNvPr id="5" name="Down Arrow 4"/>
          <p:cNvSpPr/>
          <p:nvPr/>
        </p:nvSpPr>
        <p:spPr>
          <a:xfrm>
            <a:off x="10523242" y="2941792"/>
            <a:ext cx="131936" cy="79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58426" y="2357017"/>
            <a:ext cx="1790747" cy="584775"/>
          </a:xfrm>
          <a:prstGeom prst="rect">
            <a:avLst/>
          </a:prstGeom>
          <a:noFill/>
        </p:spPr>
        <p:txBody>
          <a:bodyPr wrap="none" rtlCol="0">
            <a:spAutoFit/>
          </a:bodyPr>
          <a:lstStyle/>
          <a:p>
            <a:r>
              <a:rPr lang="en-US" sz="1600" dirty="0"/>
              <a:t>Probabilities in the </a:t>
            </a:r>
          </a:p>
          <a:p>
            <a:r>
              <a:rPr lang="en-US" sz="1600" dirty="0"/>
              <a:t>header row</a:t>
            </a:r>
            <a:endParaRPr lang="en-US" dirty="0"/>
          </a:p>
        </p:txBody>
      </p:sp>
      <p:sp>
        <p:nvSpPr>
          <p:cNvPr id="7" name="Down Arrow 7"/>
          <p:cNvSpPr/>
          <p:nvPr/>
        </p:nvSpPr>
        <p:spPr>
          <a:xfrm>
            <a:off x="10324378" y="2120169"/>
            <a:ext cx="158361" cy="18287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951762" y="1699731"/>
            <a:ext cx="1850378" cy="646331"/>
          </a:xfrm>
          <a:prstGeom prst="rect">
            <a:avLst/>
          </a:prstGeom>
          <a:noFill/>
        </p:spPr>
        <p:txBody>
          <a:bodyPr wrap="none" rtlCol="0">
            <a:spAutoFit/>
          </a:bodyPr>
          <a:lstStyle/>
          <a:p>
            <a:r>
              <a:rPr lang="en-US" dirty="0"/>
              <a:t>Chi Square values</a:t>
            </a:r>
          </a:p>
          <a:p>
            <a:r>
              <a:rPr lang="en-US" dirty="0"/>
              <a:t> in the table</a:t>
            </a:r>
          </a:p>
        </p:txBody>
      </p:sp>
      <p:sp>
        <p:nvSpPr>
          <p:cNvPr id="10" name="Rectangle 9"/>
          <p:cNvSpPr/>
          <p:nvPr/>
        </p:nvSpPr>
        <p:spPr>
          <a:xfrm>
            <a:off x="236114" y="1522596"/>
            <a:ext cx="6096000" cy="4801314"/>
          </a:xfrm>
          <a:prstGeom prst="rect">
            <a:avLst/>
          </a:prstGeom>
        </p:spPr>
        <p:txBody>
          <a:bodyPr>
            <a:spAutoFit/>
          </a:bodyPr>
          <a:lstStyle/>
          <a:p>
            <a:r>
              <a:rPr lang="en-US" dirty="0">
                <a:latin typeface="Arial" panose="020B0604020202020204" pitchFamily="34" charset="0"/>
                <a:cs typeface="Arial" panose="020B0604020202020204" pitchFamily="34" charset="0"/>
              </a:rPr>
              <a:t>Or you can calculate Chi Square for all combinations of rows and columns, sum these numbers and use Table E to find the p value:</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 in the left column: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Look for your X </a:t>
            </a:r>
            <a:r>
              <a:rPr lang="en-US" baseline="30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inside the table 227.38</a:t>
            </a:r>
          </a:p>
          <a:p>
            <a:r>
              <a:rPr lang="en-US" dirty="0">
                <a:latin typeface="Arial" panose="020B0604020202020204" pitchFamily="34" charset="0"/>
                <a:cs typeface="Arial" panose="020B0604020202020204" pitchFamily="34" charset="0"/>
              </a:rPr>
              <a:t>       The table only goes to 10.597</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Find your p value in the header row across the top</a:t>
            </a:r>
          </a:p>
          <a:p>
            <a:r>
              <a:rPr lang="en-US" dirty="0">
                <a:latin typeface="Arial" panose="020B0604020202020204" pitchFamily="34" charset="0"/>
                <a:cs typeface="Arial" panose="020B0604020202020204" pitchFamily="34" charset="0"/>
              </a:rPr>
              <a:t>          ~0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6998377" y="2057350"/>
            <a:ext cx="844718" cy="369332"/>
          </a:xfrm>
          <a:prstGeom prst="rect">
            <a:avLst/>
          </a:prstGeom>
          <a:noFill/>
        </p:spPr>
        <p:txBody>
          <a:bodyPr wrap="none" rtlCol="0">
            <a:spAutoFit/>
          </a:bodyPr>
          <a:lstStyle/>
          <a:p>
            <a:r>
              <a:rPr lang="en-US" dirty="0"/>
              <a:t>Table E</a:t>
            </a:r>
          </a:p>
        </p:txBody>
      </p:sp>
      <p:sp>
        <p:nvSpPr>
          <p:cNvPr id="12" name="Down Arrow 4"/>
          <p:cNvSpPr/>
          <p:nvPr/>
        </p:nvSpPr>
        <p:spPr>
          <a:xfrm rot="16200000">
            <a:off x="5864750" y="3618219"/>
            <a:ext cx="131936" cy="79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a:stretch>
            <a:fillRect/>
          </a:stretch>
        </p:blipFill>
        <p:spPr>
          <a:xfrm>
            <a:off x="1019339" y="2848159"/>
            <a:ext cx="3334801" cy="1219306"/>
          </a:xfrm>
          <a:prstGeom prst="rect">
            <a:avLst/>
          </a:prstGeom>
        </p:spPr>
      </p:pic>
    </p:spTree>
    <p:extLst>
      <p:ext uri="{BB962C8B-B14F-4D97-AF65-F5344CB8AC3E}">
        <p14:creationId xmlns:p14="http://schemas.microsoft.com/office/powerpoint/2010/main" val="30123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 Example for class</a:t>
            </a:r>
          </a:p>
        </p:txBody>
      </p:sp>
      <p:sp>
        <p:nvSpPr>
          <p:cNvPr id="3" name="Content Placeholder 2"/>
          <p:cNvSpPr>
            <a:spLocks noGrp="1"/>
          </p:cNvSpPr>
          <p:nvPr>
            <p:ph idx="1"/>
          </p:nvPr>
        </p:nvSpPr>
        <p:spPr/>
        <p:txBody>
          <a:bodyPr>
            <a:normAutofit/>
          </a:bodyPr>
          <a:lstStyle/>
          <a:p>
            <a:pPr marL="0" indent="0">
              <a:buNone/>
            </a:pPr>
            <a:endParaRPr lang="en-US" sz="3600" dirty="0"/>
          </a:p>
          <a:p>
            <a:r>
              <a:rPr lang="en-US" sz="3600" dirty="0"/>
              <a:t>Some students prefer to study in the morning and others prefer the afternoon or evening. Is one’s grade dependent upon the time of day you study?</a:t>
            </a:r>
          </a:p>
          <a:p>
            <a:endParaRPr lang="en-US" sz="3600" dirty="0"/>
          </a:p>
          <a:p>
            <a:endParaRPr lang="en-US" sz="3600" dirty="0"/>
          </a:p>
          <a:p>
            <a:pPr marL="0" indent="0">
              <a:buNone/>
            </a:pPr>
            <a:r>
              <a:rPr lang="en-US" sz="3600" dirty="0"/>
              <a:t>We will work on this together in class.</a:t>
            </a:r>
          </a:p>
          <a:p>
            <a:pPr marL="0" indent="0">
              <a:buNone/>
            </a:pPr>
            <a:endParaRPr lang="en-US" sz="3600" dirty="0"/>
          </a:p>
        </p:txBody>
      </p:sp>
    </p:spTree>
    <p:extLst>
      <p:ext uri="{BB962C8B-B14F-4D97-AF65-F5344CB8AC3E}">
        <p14:creationId xmlns:p14="http://schemas.microsoft.com/office/powerpoint/2010/main" val="157329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A1F8-6454-43C7-922B-A6FABA9A11E4}"/>
              </a:ext>
            </a:extLst>
          </p:cNvPr>
          <p:cNvSpPr>
            <a:spLocks noGrp="1"/>
          </p:cNvSpPr>
          <p:nvPr>
            <p:ph type="title"/>
          </p:nvPr>
        </p:nvSpPr>
        <p:spPr/>
        <p:txBody>
          <a:bodyPr/>
          <a:lstStyle/>
          <a:p>
            <a:r>
              <a:rPr lang="en-US" dirty="0"/>
              <a:t>Breakouts</a:t>
            </a:r>
          </a:p>
        </p:txBody>
      </p:sp>
    </p:spTree>
    <p:extLst>
      <p:ext uri="{BB962C8B-B14F-4D97-AF65-F5344CB8AC3E}">
        <p14:creationId xmlns:p14="http://schemas.microsoft.com/office/powerpoint/2010/main" val="169823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590800" y="228600"/>
          <a:ext cx="76200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2590800" y="1371601"/>
            <a:ext cx="3276600" cy="4031873"/>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solidFill>
                  <a:prstClr val="black"/>
                </a:solidFill>
                <a:latin typeface="Arial" panose="020B0604020202020204" pitchFamily="34" charset="0"/>
                <a:cs typeface="Arial" panose="020B0604020202020204" pitchFamily="34" charset="0"/>
              </a:rPr>
              <a:t>Clearly identify the business problem / performance gap (output measure), customer, scope, goals and resources. </a:t>
            </a:r>
          </a:p>
          <a:p>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pPr lvl="0"/>
            <a:r>
              <a:rPr lang="en-US" sz="1200" dirty="0">
                <a:solidFill>
                  <a:prstClr val="black"/>
                </a:solidFill>
                <a:latin typeface="Arial" panose="020B0604020202020204" pitchFamily="34" charset="0"/>
                <a:cs typeface="Arial" panose="020B0604020202020204" pitchFamily="34" charset="0"/>
              </a:rPr>
              <a:t>y = f(x)</a:t>
            </a:r>
          </a:p>
          <a:p>
            <a:pPr lvl="0"/>
            <a:r>
              <a:rPr lang="en-US" sz="1200" dirty="0">
                <a:solidFill>
                  <a:prstClr val="black"/>
                </a:solidFill>
                <a:latin typeface="Arial" panose="020B0604020202020204" pitchFamily="34" charset="0"/>
                <a:cs typeface="Arial" panose="020B0604020202020204" pitchFamily="34" charset="0"/>
              </a:rPr>
              <a:t>Types of data</a:t>
            </a:r>
          </a:p>
          <a:p>
            <a:pPr lvl="0"/>
            <a:r>
              <a:rPr lang="en-US" sz="1200" dirty="0">
                <a:solidFill>
                  <a:prstClr val="black"/>
                </a:solidFill>
                <a:latin typeface="Arial" panose="020B0604020202020204" pitchFamily="34" charset="0"/>
                <a:cs typeface="Arial" panose="020B0604020202020204" pitchFamily="34" charset="0"/>
              </a:rPr>
              <a:t>Descriptive statistics and soft tools</a:t>
            </a:r>
          </a:p>
          <a:p>
            <a:pPr lvl="0"/>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Complete Problem Definition Worksheet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SIPOC</a:t>
            </a:r>
          </a:p>
          <a:p>
            <a:r>
              <a:rPr lang="en-US" sz="1200" dirty="0">
                <a:latin typeface="Arial" panose="020B0604020202020204" pitchFamily="34" charset="0"/>
                <a:cs typeface="Arial" panose="020B0604020202020204" pitchFamily="34" charset="0"/>
              </a:rPr>
              <a:t>Descriptive statistics</a:t>
            </a:r>
          </a:p>
          <a:p>
            <a:r>
              <a:rPr lang="en-US" sz="1200" dirty="0">
                <a:latin typeface="Arial" panose="020B0604020202020204" pitchFamily="34" charset="0"/>
                <a:cs typeface="Arial" panose="020B0604020202020204" pitchFamily="34" charset="0"/>
              </a:rPr>
              <a:t>Thought process map</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Sigma Quality Level (SQL)</a:t>
            </a:r>
          </a:p>
        </p:txBody>
      </p:sp>
      <p:sp>
        <p:nvSpPr>
          <p:cNvPr id="13" name="TextBox 12"/>
          <p:cNvSpPr txBox="1"/>
          <p:nvPr/>
        </p:nvSpPr>
        <p:spPr>
          <a:xfrm>
            <a:off x="5867400" y="1371601"/>
            <a:ext cx="4572000" cy="4401205"/>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Validate your measurement system and collect baseline data.</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Mapping a process/value-stream, forms of waste, measurement error, reproducibility, repeatability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Identify potential inputs, develop operational definitions, develop data measurement/collection plan, validate measurement system, collect baseline data, calculate SQL.</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Kappa</a:t>
            </a:r>
          </a:p>
          <a:p>
            <a:r>
              <a:rPr lang="en-US" sz="1200" dirty="0">
                <a:latin typeface="Arial" panose="020B0604020202020204" pitchFamily="34" charset="0"/>
                <a:cs typeface="Arial" panose="020B0604020202020204" pitchFamily="34" charset="0"/>
              </a:rPr>
              <a:t>Process map (detailed)</a:t>
            </a:r>
          </a:p>
          <a:p>
            <a:r>
              <a:rPr lang="en-US" sz="1200" dirty="0">
                <a:latin typeface="Arial" panose="020B0604020202020204" pitchFamily="34" charset="0"/>
                <a:cs typeface="Arial" panose="020B0604020202020204" pitchFamily="34" charset="0"/>
              </a:rPr>
              <a:t>Data measurement plan</a:t>
            </a:r>
          </a:p>
          <a:p>
            <a:r>
              <a:rPr lang="en-US" sz="1200" dirty="0">
                <a:latin typeface="Arial" panose="020B0604020202020204" pitchFamily="34" charset="0"/>
                <a:cs typeface="Arial" panose="020B0604020202020204" pitchFamily="34" charset="0"/>
              </a:rPr>
              <a:t>Data stratification tree</a:t>
            </a:r>
          </a:p>
          <a:p>
            <a:r>
              <a:rPr lang="en-US" sz="1200" dirty="0">
                <a:latin typeface="Arial" panose="020B0604020202020204" pitchFamily="34" charset="0"/>
                <a:cs typeface="Arial" panose="020B0604020202020204" pitchFamily="34" charset="0"/>
              </a:rPr>
              <a:t>Histogram</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16" name="Right Arrow 15"/>
          <p:cNvSpPr/>
          <p:nvPr/>
        </p:nvSpPr>
        <p:spPr>
          <a:xfrm>
            <a:off x="1676402" y="228600"/>
            <a:ext cx="1142998" cy="9906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20" name="Notched Right Arrow 19"/>
          <p:cNvSpPr/>
          <p:nvPr/>
        </p:nvSpPr>
        <p:spPr>
          <a:xfrm>
            <a:off x="2409825" y="5772805"/>
            <a:ext cx="51054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1</a:t>
            </a:r>
          </a:p>
        </p:txBody>
      </p:sp>
      <p:sp>
        <p:nvSpPr>
          <p:cNvPr id="21" name="Notched Right Arrow 20"/>
          <p:cNvSpPr/>
          <p:nvPr/>
        </p:nvSpPr>
        <p:spPr>
          <a:xfrm>
            <a:off x="7467600" y="5772805"/>
            <a:ext cx="27432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2</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4203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33575" y="228600"/>
          <a:ext cx="8334376"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752600" y="2266414"/>
            <a:ext cx="29718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Inferential statistics, common distributions, developing a hypothesis,  determining the likelihood some event happens based on a sample (calculating probabilities), Using the normal distribution as the “go to”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Write a null and alternative hypothesis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Chi-square test for independence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Notched Right Arrow 10"/>
          <p:cNvSpPr/>
          <p:nvPr/>
        </p:nvSpPr>
        <p:spPr>
          <a:xfrm>
            <a:off x="1862135" y="5791200"/>
            <a:ext cx="2709864"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3 &amp; 4</a:t>
            </a:r>
          </a:p>
        </p:txBody>
      </p:sp>
      <p:sp>
        <p:nvSpPr>
          <p:cNvPr id="17" name="Notched Right Arrow 16"/>
          <p:cNvSpPr/>
          <p:nvPr/>
        </p:nvSpPr>
        <p:spPr>
          <a:xfrm>
            <a:off x="4495800" y="5792640"/>
            <a:ext cx="2895601"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5</a:t>
            </a:r>
          </a:p>
        </p:txBody>
      </p:sp>
      <p:sp>
        <p:nvSpPr>
          <p:cNvPr id="21" name="Notched Right Arrow 20"/>
          <p:cNvSpPr/>
          <p:nvPr/>
        </p:nvSpPr>
        <p:spPr>
          <a:xfrm>
            <a:off x="7315200" y="5791200"/>
            <a:ext cx="30480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6 &amp;7</a:t>
            </a:r>
          </a:p>
        </p:txBody>
      </p:sp>
      <p:sp>
        <p:nvSpPr>
          <p:cNvPr id="22" name="TextBox 21"/>
          <p:cNvSpPr txBox="1"/>
          <p:nvPr/>
        </p:nvSpPr>
        <p:spPr>
          <a:xfrm>
            <a:off x="4724401" y="2247364"/>
            <a:ext cx="2650331"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Collecting sample data, how confidence intervals and sample size are related.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Utilize the sample size formula.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7620000" y="2247364"/>
            <a:ext cx="26670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Determining input’s (x) impact on the output (y).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regression to identify relationships between the output (y) and inputs (x’s).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Scatterplot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Trend/ line chart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Pareto chart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Fishbone (cause/effect) diagram</a:t>
            </a:r>
          </a:p>
        </p:txBody>
      </p:sp>
      <p:sp>
        <p:nvSpPr>
          <p:cNvPr id="24" name="TextBox 23"/>
          <p:cNvSpPr txBox="1"/>
          <p:nvPr/>
        </p:nvSpPr>
        <p:spPr>
          <a:xfrm>
            <a:off x="1905000" y="1447800"/>
            <a:ext cx="8382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Description:</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Analyze, describe, and present the data to discover the root cause(s), identify/prioritize critical inputs (x’s), determine the inputs impact on the output.</a:t>
            </a: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LM:MBC638</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931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28" y="145318"/>
            <a:ext cx="10515600" cy="1325563"/>
          </a:xfrm>
        </p:spPr>
        <p:txBody>
          <a:bodyPr/>
          <a:lstStyle/>
          <a:p>
            <a:r>
              <a:rPr lang="en-US" dirty="0"/>
              <a:t>What’s next:</a:t>
            </a:r>
          </a:p>
        </p:txBody>
      </p:sp>
      <p:sp>
        <p:nvSpPr>
          <p:cNvPr id="5" name="TextBox 4"/>
          <p:cNvSpPr txBox="1"/>
          <p:nvPr/>
        </p:nvSpPr>
        <p:spPr>
          <a:xfrm>
            <a:off x="807868" y="4856085"/>
            <a:ext cx="8574671" cy="1631216"/>
          </a:xfrm>
          <a:prstGeom prst="rect">
            <a:avLst/>
          </a:prstGeom>
          <a:noFill/>
        </p:spPr>
        <p:txBody>
          <a:bodyPr wrap="square" rtlCol="0">
            <a:spAutoFit/>
          </a:bodyPr>
          <a:lstStyle/>
          <a:p>
            <a:r>
              <a:rPr lang="en-US" sz="2000" dirty="0"/>
              <a:t>Project – Check your timeline and be sure you are on track</a:t>
            </a:r>
          </a:p>
          <a:p>
            <a:r>
              <a:rPr lang="en-US" sz="2000" dirty="0"/>
              <a:t>              - Collect data</a:t>
            </a:r>
          </a:p>
          <a:p>
            <a:r>
              <a:rPr lang="en-US" sz="2000" dirty="0"/>
              <a:t>              - Moving into Analyze Phase</a:t>
            </a:r>
          </a:p>
          <a:p>
            <a:endParaRPr lang="en-US" sz="2000" dirty="0"/>
          </a:p>
          <a:p>
            <a:r>
              <a:rPr lang="en-US" sz="2000" dirty="0"/>
              <a:t>Next session – a walk through good and not so good example projects</a:t>
            </a:r>
          </a:p>
        </p:txBody>
      </p:sp>
      <p:graphicFrame>
        <p:nvGraphicFramePr>
          <p:cNvPr id="3" name="Table 2">
            <a:extLst>
              <a:ext uri="{FF2B5EF4-FFF2-40B4-BE49-F238E27FC236}">
                <a16:creationId xmlns:a16="http://schemas.microsoft.com/office/drawing/2014/main" id="{63A8AD55-A41D-44A3-BCCE-B0C29AE38B77}"/>
              </a:ext>
            </a:extLst>
          </p:cNvPr>
          <p:cNvGraphicFramePr>
            <a:graphicFrameLocks noGrp="1"/>
          </p:cNvGraphicFramePr>
          <p:nvPr>
            <p:extLst>
              <p:ext uri="{D42A27DB-BD31-4B8C-83A1-F6EECF244321}">
                <p14:modId xmlns:p14="http://schemas.microsoft.com/office/powerpoint/2010/main" val="3749958339"/>
              </p:ext>
            </p:extLst>
          </p:nvPr>
        </p:nvGraphicFramePr>
        <p:xfrm>
          <a:off x="807868" y="2126403"/>
          <a:ext cx="10515600" cy="2074160"/>
        </p:xfrm>
        <a:graphic>
          <a:graphicData uri="http://schemas.openxmlformats.org/drawingml/2006/table">
            <a:tbl>
              <a:tblPr/>
              <a:tblGrid>
                <a:gridCol w="6059080">
                  <a:extLst>
                    <a:ext uri="{9D8B030D-6E8A-4147-A177-3AD203B41FA5}">
                      <a16:colId xmlns:a16="http://schemas.microsoft.com/office/drawing/2014/main" val="1288876621"/>
                    </a:ext>
                  </a:extLst>
                </a:gridCol>
                <a:gridCol w="2096310">
                  <a:extLst>
                    <a:ext uri="{9D8B030D-6E8A-4147-A177-3AD203B41FA5}">
                      <a16:colId xmlns:a16="http://schemas.microsoft.com/office/drawing/2014/main" val="1664890183"/>
                    </a:ext>
                  </a:extLst>
                </a:gridCol>
                <a:gridCol w="2360210">
                  <a:extLst>
                    <a:ext uri="{9D8B030D-6E8A-4147-A177-3AD203B41FA5}">
                      <a16:colId xmlns:a16="http://schemas.microsoft.com/office/drawing/2014/main" val="302152013"/>
                    </a:ext>
                  </a:extLst>
                </a:gridCol>
              </a:tblGrid>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5</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textbook Ch.8 – skip sect. 8.4)</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847819707"/>
                  </a:ext>
                </a:extLst>
              </a:tr>
              <a:tr h="723170">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#3</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2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i="1" u="sng">
                          <a:effectLst/>
                          <a:latin typeface="Arial" panose="020B0604020202020204" pitchFamily="34" charset="0"/>
                          <a:ea typeface="Times New Roman" panose="02020603050405020304" pitchFamily="18" charset="0"/>
                        </a:rPr>
                        <a:t>LaunchPad Assignments</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Chapter </a:t>
                      </a:r>
                      <a:r>
                        <a:rPr lang="en-US" sz="1400" b="1">
                          <a:effectLst/>
                          <a:latin typeface="Arial" panose="020B0604020202020204" pitchFamily="34" charset="0"/>
                          <a:ea typeface="Times New Roman" panose="02020603050405020304" pitchFamily="18" charset="0"/>
                        </a:rPr>
                        <a:t>8 Practice Quiz</a:t>
                      </a:r>
                      <a:r>
                        <a:rPr lang="en-US" sz="1400">
                          <a:effectLst/>
                          <a:latin typeface="Arial" panose="020B0604020202020204" pitchFamily="34" charset="0"/>
                          <a:ea typeface="Times New Roman" panose="02020603050405020304" pitchFamily="18" charset="0"/>
                        </a:rPr>
                        <a:t> (unlimited attempts)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5 = Nov 5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35216138"/>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6</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1530043638"/>
                  </a:ext>
                </a:extLst>
              </a:tr>
              <a:tr h="208482">
                <a:tc>
                  <a:txBody>
                    <a:bodyPr/>
                    <a:lstStyle/>
                    <a:p>
                      <a:pPr marL="0" marR="0"/>
                      <a:r>
                        <a:rPr lang="en-US" sz="1400" b="1">
                          <a:effectLst/>
                          <a:latin typeface="Arial" panose="020B0604020202020204" pitchFamily="34" charset="0"/>
                          <a:ea typeface="Times New Roman" panose="02020603050405020304" pitchFamily="18" charset="0"/>
                        </a:rPr>
                        <a:t>Quiz #2</a:t>
                      </a:r>
                      <a:r>
                        <a:rPr lang="en-US" sz="1400">
                          <a:effectLst/>
                          <a:latin typeface="Arial" panose="020B0604020202020204" pitchFamily="34" charset="0"/>
                          <a:ea typeface="Times New Roman" panose="02020603050405020304" pitchFamily="18" charset="0"/>
                        </a:rPr>
                        <a:t> (covers Chapters </a:t>
                      </a:r>
                      <a:r>
                        <a:rPr lang="en-US" sz="1400" b="1">
                          <a:effectLst/>
                          <a:latin typeface="Arial" panose="020B0604020202020204" pitchFamily="34" charset="0"/>
                          <a:ea typeface="Times New Roman" panose="02020603050405020304" pitchFamily="18" charset="0"/>
                        </a:rPr>
                        <a:t>3,6,8,9,11.2</a:t>
                      </a:r>
                      <a:r>
                        <a:rPr lang="en-US" sz="1400">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6 = Nov 12</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636805003"/>
                  </a:ext>
                </a:extLst>
              </a:tr>
            </a:tbl>
          </a:graphicData>
        </a:graphic>
      </p:graphicFrame>
      <p:graphicFrame>
        <p:nvGraphicFramePr>
          <p:cNvPr id="7" name="Table 6">
            <a:extLst>
              <a:ext uri="{FF2B5EF4-FFF2-40B4-BE49-F238E27FC236}">
                <a16:creationId xmlns:a16="http://schemas.microsoft.com/office/drawing/2014/main" id="{BD3B2ECA-B185-43E3-8E91-69A5231DEB49}"/>
              </a:ext>
            </a:extLst>
          </p:cNvPr>
          <p:cNvGraphicFramePr>
            <a:graphicFrameLocks noGrp="1"/>
          </p:cNvGraphicFramePr>
          <p:nvPr>
            <p:extLst>
              <p:ext uri="{D42A27DB-BD31-4B8C-83A1-F6EECF244321}">
                <p14:modId xmlns:p14="http://schemas.microsoft.com/office/powerpoint/2010/main" val="3904073814"/>
              </p:ext>
            </p:extLst>
          </p:nvPr>
        </p:nvGraphicFramePr>
        <p:xfrm>
          <a:off x="807868" y="1650102"/>
          <a:ext cx="10515600" cy="491870"/>
        </p:xfrm>
        <a:graphic>
          <a:graphicData uri="http://schemas.openxmlformats.org/drawingml/2006/table">
            <a:tbl>
              <a:tblPr/>
              <a:tblGrid>
                <a:gridCol w="6059080">
                  <a:extLst>
                    <a:ext uri="{9D8B030D-6E8A-4147-A177-3AD203B41FA5}">
                      <a16:colId xmlns:a16="http://schemas.microsoft.com/office/drawing/2014/main" val="2352299165"/>
                    </a:ext>
                  </a:extLst>
                </a:gridCol>
                <a:gridCol w="2096310">
                  <a:extLst>
                    <a:ext uri="{9D8B030D-6E8A-4147-A177-3AD203B41FA5}">
                      <a16:colId xmlns:a16="http://schemas.microsoft.com/office/drawing/2014/main" val="3665157142"/>
                    </a:ext>
                  </a:extLst>
                </a:gridCol>
                <a:gridCol w="2360210">
                  <a:extLst>
                    <a:ext uri="{9D8B030D-6E8A-4147-A177-3AD203B41FA5}">
                      <a16:colId xmlns:a16="http://schemas.microsoft.com/office/drawing/2014/main" val="2964648798"/>
                    </a:ext>
                  </a:extLst>
                </a:gridCol>
              </a:tblGrid>
              <a:tr h="351813">
                <a:tc>
                  <a:txBody>
                    <a:bodyPr/>
                    <a:lstStyle/>
                    <a:p>
                      <a:pPr marL="0" marR="0"/>
                      <a:r>
                        <a:rPr lang="en-US" sz="1400" b="1" dirty="0">
                          <a:effectLst/>
                          <a:latin typeface="Arial" panose="020B0604020202020204" pitchFamily="34"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solidFill>
                            <a:srgbClr val="FFFFFF"/>
                          </a:solidFill>
                          <a:effectLst/>
                          <a:latin typeface="Arial" panose="020B0604020202020204" pitchFamily="34" charset="0"/>
                          <a:ea typeface="Times New Roman" panose="02020603050405020304" pitchFamily="18" charset="0"/>
                        </a:rPr>
                        <a:t>Class Assignments</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Submit / Post Location</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dirty="0">
                          <a:solidFill>
                            <a:srgbClr val="FFFFFF"/>
                          </a:solidFill>
                          <a:effectLst/>
                          <a:latin typeface="Arial" panose="020B0604020202020204" pitchFamily="34" charset="0"/>
                          <a:ea typeface="Times New Roman" panose="02020603050405020304" pitchFamily="18" charset="0"/>
                        </a:rPr>
                        <a:t>Due Date</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extLst>
                  <a:ext uri="{0D108BD9-81ED-4DB2-BD59-A6C34878D82A}">
                    <a16:rowId xmlns:a16="http://schemas.microsoft.com/office/drawing/2014/main" val="1572382789"/>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36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4</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0" indent="0">
              <a:buNone/>
            </a:pPr>
            <a:r>
              <a:rPr lang="en-US" dirty="0"/>
              <a:t>2.   Hypothesis Test Example</a:t>
            </a:r>
          </a:p>
          <a:p>
            <a:pPr marL="0" indent="0">
              <a:buNone/>
            </a:pPr>
            <a:r>
              <a:rPr lang="en-US" dirty="0"/>
              <a:t>3.   Chi Square</a:t>
            </a:r>
          </a:p>
          <a:p>
            <a:pPr marL="0" indent="0">
              <a:buNone/>
            </a:pPr>
            <a:r>
              <a:rPr lang="en-US" dirty="0"/>
              <a:t>4.   Wrap-up/What’s next/Feedback</a:t>
            </a:r>
          </a:p>
        </p:txBody>
      </p:sp>
    </p:spTree>
    <p:extLst>
      <p:ext uri="{BB962C8B-B14F-4D97-AF65-F5344CB8AC3E}">
        <p14:creationId xmlns:p14="http://schemas.microsoft.com/office/powerpoint/2010/main" val="22639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Learnings/Reminders</a:t>
            </a:r>
          </a:p>
        </p:txBody>
      </p:sp>
      <p:sp>
        <p:nvSpPr>
          <p:cNvPr id="3" name="Content Placeholder 2"/>
          <p:cNvSpPr>
            <a:spLocks noGrp="1"/>
          </p:cNvSpPr>
          <p:nvPr>
            <p:ph idx="1"/>
          </p:nvPr>
        </p:nvSpPr>
        <p:spPr/>
        <p:txBody>
          <a:bodyPr>
            <a:normAutofit fontScale="92500" lnSpcReduction="10000"/>
          </a:bodyPr>
          <a:lstStyle/>
          <a:p>
            <a:r>
              <a:rPr lang="en-US" dirty="0"/>
              <a:t>If you have difficulties with </a:t>
            </a:r>
            <a:r>
              <a:rPr lang="en-US" dirty="0" err="1"/>
              <a:t>LaunchPad</a:t>
            </a:r>
            <a:r>
              <a:rPr lang="en-US" dirty="0"/>
              <a:t>, please try a different browser - Chrome. And be sure you have Flash enabled. If you still need help, contact </a:t>
            </a:r>
            <a:r>
              <a:rPr lang="en-US" dirty="0" err="1"/>
              <a:t>LaunchPad</a:t>
            </a:r>
            <a:r>
              <a:rPr lang="en-US" dirty="0"/>
              <a:t> Technical Support at 800-936-6899 Also, be sure to watch the videos before attempting to answer the questions. </a:t>
            </a:r>
          </a:p>
          <a:p>
            <a:r>
              <a:rPr lang="en-US" dirty="0"/>
              <a:t>If you have missed a Live Session, please watch the Recording. Recordings can be found on the screen where you find the buttons to click to join our Live Sessions. They are on the bottom of that screen. Choose the version you prefer – possibly the 3</a:t>
            </a:r>
            <a:r>
              <a:rPr lang="en-US" baseline="30000" dirty="0"/>
              <a:t>rd</a:t>
            </a:r>
            <a:r>
              <a:rPr lang="en-US" dirty="0"/>
              <a:t> one includes the PowerPoint slides.</a:t>
            </a:r>
          </a:p>
          <a:p>
            <a:r>
              <a:rPr lang="en-US" dirty="0"/>
              <a:t>Reminder - You may only miss one Live session per university policy</a:t>
            </a:r>
          </a:p>
          <a:p>
            <a:r>
              <a:rPr lang="en-US" dirty="0"/>
              <a:t>Please don’t hesitate to attend Office Hours. It is held on Thursday, from 9-10 pm EST or reach out by email if you have any questions. No appointment needed, just first come - first served.</a:t>
            </a:r>
          </a:p>
          <a:p>
            <a:endParaRPr lang="en-US" dirty="0"/>
          </a:p>
          <a:p>
            <a:endParaRPr lang="en-US" dirty="0"/>
          </a:p>
          <a:p>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Quality Level (SQL)            </a:t>
            </a:r>
          </a:p>
        </p:txBody>
      </p:sp>
      <p:sp>
        <p:nvSpPr>
          <p:cNvPr id="3" name="Content Placeholder 2"/>
          <p:cNvSpPr>
            <a:spLocks noGrp="1"/>
          </p:cNvSpPr>
          <p:nvPr>
            <p:ph idx="1"/>
          </p:nvPr>
        </p:nvSpPr>
        <p:spPr>
          <a:xfrm>
            <a:off x="838200" y="1364974"/>
            <a:ext cx="10515600" cy="4811989"/>
          </a:xfrm>
        </p:spPr>
        <p:txBody>
          <a:bodyPr>
            <a:normAutofit lnSpcReduction="10000"/>
          </a:bodyPr>
          <a:lstStyle/>
          <a:p>
            <a:r>
              <a:rPr lang="en-US" dirty="0"/>
              <a:t>You have a process where it is possible to have 5 different defects per item. This </a:t>
            </a:r>
            <a:r>
              <a:rPr lang="en-US" dirty="0">
                <a:solidFill>
                  <a:srgbClr val="00B050"/>
                </a:solidFill>
              </a:rPr>
              <a:t>month</a:t>
            </a:r>
            <a:r>
              <a:rPr lang="en-US" dirty="0"/>
              <a:t> you have made 2100 products and discovered 256 total defects. What is the SQL for the overall process?</a:t>
            </a:r>
          </a:p>
          <a:p>
            <a:pPr marL="0" indent="0">
              <a:buNone/>
            </a:pPr>
            <a:endParaRPr lang="en-US" dirty="0"/>
          </a:p>
          <a:p>
            <a:pPr marL="0" indent="0">
              <a:buNone/>
            </a:pPr>
            <a:r>
              <a:rPr lang="en-US" sz="1600" dirty="0"/>
              <a:t>1. Defect opportunities per unit: 			D = 5                                                                                                                                </a:t>
            </a:r>
          </a:p>
          <a:p>
            <a:pPr marL="0" indent="0">
              <a:buNone/>
            </a:pPr>
            <a:r>
              <a:rPr lang="en-US" sz="1600" dirty="0"/>
              <a:t>2. Units produced </a:t>
            </a:r>
            <a:r>
              <a:rPr lang="en-US" sz="1600" dirty="0">
                <a:solidFill>
                  <a:srgbClr val="00B050"/>
                </a:solidFill>
              </a:rPr>
              <a:t>per month</a:t>
            </a:r>
            <a:r>
              <a:rPr lang="en-US" sz="1600" dirty="0"/>
              <a:t>: 			U = 2100</a:t>
            </a:r>
          </a:p>
          <a:p>
            <a:pPr marL="0" indent="0">
              <a:buNone/>
            </a:pPr>
            <a:r>
              <a:rPr lang="en-US" sz="1600" dirty="0"/>
              <a:t>3. Total possible defects </a:t>
            </a:r>
            <a:r>
              <a:rPr lang="en-US" sz="1600" dirty="0">
                <a:solidFill>
                  <a:srgbClr val="00B050"/>
                </a:solidFill>
              </a:rPr>
              <a:t>per month</a:t>
            </a:r>
            <a:r>
              <a:rPr lang="en-US" sz="1600" dirty="0"/>
              <a:t>: 		D × U = 10,500</a:t>
            </a:r>
          </a:p>
          <a:p>
            <a:pPr marL="0" indent="0">
              <a:buNone/>
            </a:pPr>
            <a:r>
              <a:rPr lang="en-US" sz="1600" dirty="0"/>
              <a:t>4. Total actual defects for that </a:t>
            </a:r>
            <a:r>
              <a:rPr lang="en-US" sz="1600" dirty="0">
                <a:solidFill>
                  <a:srgbClr val="00B050"/>
                </a:solidFill>
              </a:rPr>
              <a:t>month</a:t>
            </a:r>
            <a:r>
              <a:rPr lang="en-US" sz="1600" dirty="0"/>
              <a:t>: 		A = 256</a:t>
            </a:r>
          </a:p>
          <a:p>
            <a:pPr marL="0" indent="0">
              <a:buNone/>
            </a:pPr>
            <a:r>
              <a:rPr lang="en-US" sz="1600" dirty="0"/>
              <a:t>5. Defects per million opportunities (DPMO): 	256/10,500 = .024                     </a:t>
            </a:r>
          </a:p>
          <a:p>
            <a:pPr marL="0" indent="0">
              <a:buNone/>
            </a:pPr>
            <a:r>
              <a:rPr lang="en-US" sz="1600" dirty="0"/>
              <a:t>                                                                                                   .024* 1,000,000  = 24,380</a:t>
            </a:r>
          </a:p>
          <a:p>
            <a:pPr marL="0" indent="0">
              <a:buNone/>
            </a:pPr>
            <a:r>
              <a:rPr lang="en-US" sz="1600" dirty="0"/>
              <a:t>6. SQL value (from SQL table):			?- Let’s look it up</a:t>
            </a:r>
          </a:p>
          <a:p>
            <a:pPr marL="0" indent="0">
              <a:buNone/>
            </a:pPr>
            <a:endParaRPr lang="en-US" sz="1600" dirty="0"/>
          </a:p>
          <a:p>
            <a:pPr marL="0" indent="0">
              <a:buNone/>
            </a:pPr>
            <a:r>
              <a:rPr lang="en-US" sz="1800" dirty="0"/>
              <a:t>Note that any time frame would work as long as you use the same timeframe throughout the above Steps (week, year, 2 months, etc.)</a:t>
            </a:r>
          </a:p>
          <a:p>
            <a:endParaRPr lang="en-US" sz="3200" dirty="0"/>
          </a:p>
        </p:txBody>
      </p:sp>
      <p:sp>
        <p:nvSpPr>
          <p:cNvPr id="5" name="Slide Number Placeholder 4"/>
          <p:cNvSpPr>
            <a:spLocks noGrp="1"/>
          </p:cNvSpPr>
          <p:nvPr>
            <p:ph type="sldNum" sz="quarter" idx="12"/>
          </p:nvPr>
        </p:nvSpPr>
        <p:spPr/>
        <p:txBody>
          <a:bodyPr/>
          <a:lstStyle/>
          <a:p>
            <a:fld id="{DB6F5766-CE1E-41D0-8955-15B5B36367FE}" type="slidenum">
              <a:rPr lang="en-US" smtClean="0"/>
              <a:t>4</a:t>
            </a:fld>
            <a:endParaRPr lang="en-US"/>
          </a:p>
        </p:txBody>
      </p:sp>
    </p:spTree>
    <p:extLst>
      <p:ext uri="{BB962C8B-B14F-4D97-AF65-F5344CB8AC3E}">
        <p14:creationId xmlns:p14="http://schemas.microsoft.com/office/powerpoint/2010/main" val="369634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008"/>
          </a:xfrm>
        </p:spPr>
        <p:txBody>
          <a:bodyPr/>
          <a:lstStyle/>
          <a:p>
            <a:r>
              <a:rPr lang="en-US" dirty="0"/>
              <a:t>Hypothesis Tests for Continuous Data</a:t>
            </a:r>
          </a:p>
        </p:txBody>
      </p:sp>
      <p:pic>
        <p:nvPicPr>
          <p:cNvPr id="10" name="Picture 9"/>
          <p:cNvPicPr>
            <a:picLocks noChangeAspect="1"/>
          </p:cNvPicPr>
          <p:nvPr/>
        </p:nvPicPr>
        <p:blipFill rotWithShape="1">
          <a:blip r:embed="rId2"/>
          <a:srcRect l="24620" t="15541" r="40414" b="12838"/>
          <a:stretch/>
        </p:blipFill>
        <p:spPr>
          <a:xfrm>
            <a:off x="1264920" y="1417320"/>
            <a:ext cx="4482286" cy="5164371"/>
          </a:xfrm>
          <a:prstGeom prst="rect">
            <a:avLst/>
          </a:prstGeom>
        </p:spPr>
      </p:pic>
      <p:sp>
        <p:nvSpPr>
          <p:cNvPr id="3" name="Slide Number Placeholder 2"/>
          <p:cNvSpPr>
            <a:spLocks noGrp="1"/>
          </p:cNvSpPr>
          <p:nvPr>
            <p:ph type="sldNum" sz="quarter" idx="12"/>
          </p:nvPr>
        </p:nvSpPr>
        <p:spPr/>
        <p:txBody>
          <a:bodyPr/>
          <a:lstStyle/>
          <a:p>
            <a:fld id="{DB6F5766-CE1E-41D0-8955-15B5B36367FE}" type="slidenum">
              <a:rPr lang="en-US" smtClean="0"/>
              <a:t>5</a:t>
            </a:fld>
            <a:endParaRPr lang="en-US"/>
          </a:p>
        </p:txBody>
      </p:sp>
      <p:pic>
        <p:nvPicPr>
          <p:cNvPr id="5" name="Picture 4" descr="Screen Clipping">
            <a:extLst>
              <a:ext uri="{FF2B5EF4-FFF2-40B4-BE49-F238E27FC236}">
                <a16:creationId xmlns:a16="http://schemas.microsoft.com/office/drawing/2014/main" id="{EC908455-839E-4F2A-A4B0-4D3EDC78D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00483"/>
            <a:ext cx="4734757" cy="5193739"/>
          </a:xfrm>
          <a:prstGeom prst="rect">
            <a:avLst/>
          </a:prstGeom>
        </p:spPr>
      </p:pic>
      <p:sp>
        <p:nvSpPr>
          <p:cNvPr id="6" name="Rectangle 5">
            <a:extLst>
              <a:ext uri="{FF2B5EF4-FFF2-40B4-BE49-F238E27FC236}">
                <a16:creationId xmlns:a16="http://schemas.microsoft.com/office/drawing/2014/main" id="{586D80DD-7C2E-4F18-8410-8923513F600B}"/>
              </a:ext>
            </a:extLst>
          </p:cNvPr>
          <p:cNvSpPr/>
          <p:nvPr/>
        </p:nvSpPr>
        <p:spPr>
          <a:xfrm>
            <a:off x="6172200" y="1417320"/>
            <a:ext cx="4482286" cy="507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15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526"/>
            <a:ext cx="10515600" cy="921808"/>
          </a:xfrm>
        </p:spPr>
        <p:txBody>
          <a:bodyPr/>
          <a:lstStyle/>
          <a:p>
            <a:r>
              <a:rPr lang="en-US" dirty="0"/>
              <a:t>Hypothesis Tests for Discrete Data</a:t>
            </a:r>
          </a:p>
        </p:txBody>
      </p:sp>
      <p:pic>
        <p:nvPicPr>
          <p:cNvPr id="4" name="Picture 3"/>
          <p:cNvPicPr>
            <a:picLocks noChangeAspect="1"/>
          </p:cNvPicPr>
          <p:nvPr/>
        </p:nvPicPr>
        <p:blipFill rotWithShape="1">
          <a:blip r:embed="rId2"/>
          <a:srcRect l="24999" t="15482" r="40417" b="11778"/>
          <a:stretch/>
        </p:blipFill>
        <p:spPr>
          <a:xfrm>
            <a:off x="1173480" y="1191548"/>
            <a:ext cx="4693920" cy="5553530"/>
          </a:xfrm>
          <a:prstGeom prst="rect">
            <a:avLst/>
          </a:prstGeom>
        </p:spPr>
      </p:pic>
      <p:pic>
        <p:nvPicPr>
          <p:cNvPr id="5" name="Picture 4"/>
          <p:cNvPicPr>
            <a:picLocks noChangeAspect="1"/>
          </p:cNvPicPr>
          <p:nvPr/>
        </p:nvPicPr>
        <p:blipFill rotWithShape="1">
          <a:blip r:embed="rId3"/>
          <a:srcRect l="25000" t="15482" r="40333" b="13111"/>
          <a:stretch/>
        </p:blipFill>
        <p:spPr>
          <a:xfrm>
            <a:off x="6182173" y="1258677"/>
            <a:ext cx="4735150" cy="5486400"/>
          </a:xfrm>
          <a:prstGeom prst="rect">
            <a:avLst/>
          </a:prstGeom>
        </p:spPr>
      </p:pic>
    </p:spTree>
    <p:extLst>
      <p:ext uri="{BB962C8B-B14F-4D97-AF65-F5344CB8AC3E}">
        <p14:creationId xmlns:p14="http://schemas.microsoft.com/office/powerpoint/2010/main" val="65398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Tips</a:t>
            </a:r>
          </a:p>
        </p:txBody>
      </p:sp>
      <p:sp>
        <p:nvSpPr>
          <p:cNvPr id="3" name="Content Placeholder 2"/>
          <p:cNvSpPr>
            <a:spLocks noGrp="1"/>
          </p:cNvSpPr>
          <p:nvPr>
            <p:ph idx="1"/>
          </p:nvPr>
        </p:nvSpPr>
        <p:spPr/>
        <p:txBody>
          <a:bodyPr/>
          <a:lstStyle/>
          <a:p>
            <a:r>
              <a:rPr lang="en-US" dirty="0"/>
              <a:t>The = sign always goes in Ho </a:t>
            </a:r>
          </a:p>
          <a:p>
            <a:pPr marL="0" indent="0">
              <a:buNone/>
            </a:pPr>
            <a:r>
              <a:rPr lang="en-US" dirty="0"/>
              <a:t>        You would never state </a:t>
            </a:r>
            <a:r>
              <a:rPr lang="en-US" dirty="0">
                <a:solidFill>
                  <a:srgbClr val="FF0000"/>
                </a:solidFill>
              </a:rPr>
              <a:t>Ha: u&gt;= 10</a:t>
            </a:r>
          </a:p>
          <a:p>
            <a:pPr marL="0" indent="0">
              <a:buNone/>
            </a:pPr>
            <a:endParaRPr lang="en-US" dirty="0">
              <a:solidFill>
                <a:srgbClr val="FF0000"/>
              </a:solidFill>
            </a:endParaRPr>
          </a:p>
          <a:p>
            <a:r>
              <a:rPr lang="en-US" dirty="0"/>
              <a:t>It is OK to have “not equal to” in Ha</a:t>
            </a:r>
          </a:p>
          <a:p>
            <a:pPr marL="0" indent="0">
              <a:buNone/>
            </a:pPr>
            <a:endParaRPr lang="en-US" dirty="0">
              <a:solidFill>
                <a:srgbClr val="FF0000"/>
              </a:solidFill>
            </a:endParaRPr>
          </a:p>
          <a:p>
            <a:r>
              <a:rPr lang="en-US" dirty="0"/>
              <a:t>The same numerical # must be in Ho and Ha </a:t>
            </a:r>
          </a:p>
          <a:p>
            <a:pPr marL="0" indent="0">
              <a:buNone/>
            </a:pPr>
            <a:r>
              <a:rPr lang="en-US" dirty="0"/>
              <a:t>         You would never state </a:t>
            </a:r>
            <a:r>
              <a:rPr lang="en-US" dirty="0">
                <a:solidFill>
                  <a:srgbClr val="FF0000"/>
                </a:solidFill>
              </a:rPr>
              <a:t>Ho: u &lt;= 10, Ha: u&gt;12</a:t>
            </a:r>
          </a:p>
          <a:p>
            <a:endParaRPr lang="en-US" dirty="0"/>
          </a:p>
        </p:txBody>
      </p:sp>
    </p:spTree>
    <p:extLst>
      <p:ext uri="{BB962C8B-B14F-4D97-AF65-F5344CB8AC3E}">
        <p14:creationId xmlns:p14="http://schemas.microsoft.com/office/powerpoint/2010/main" val="370159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example</a:t>
            </a:r>
          </a:p>
        </p:txBody>
      </p:sp>
      <p:sp>
        <p:nvSpPr>
          <p:cNvPr id="3" name="Content Placeholder 2"/>
          <p:cNvSpPr>
            <a:spLocks noGrp="1"/>
          </p:cNvSpPr>
          <p:nvPr>
            <p:ph idx="1"/>
          </p:nvPr>
        </p:nvSpPr>
        <p:spPr/>
        <p:txBody>
          <a:bodyPr/>
          <a:lstStyle/>
          <a:p>
            <a:r>
              <a:rPr lang="en-US" dirty="0"/>
              <a:t>In 2014, the mean annual car insurance premium for a Porsche Panamera turbo-S was $3000. Suppose that a random sample of nine such Porsches taken this year has a mean car insurance  premium of $3120. Assume standard dev = $600 and assume that the distribution of premiums is normal. Test whether the population mean premium has increased, using level of significance of alpha = .10</a:t>
            </a:r>
          </a:p>
        </p:txBody>
      </p:sp>
    </p:spTree>
    <p:extLst>
      <p:ext uri="{BB962C8B-B14F-4D97-AF65-F5344CB8AC3E}">
        <p14:creationId xmlns:p14="http://schemas.microsoft.com/office/powerpoint/2010/main" val="8251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example</a:t>
            </a:r>
          </a:p>
        </p:txBody>
      </p:sp>
      <p:sp>
        <p:nvSpPr>
          <p:cNvPr id="3" name="Content Placeholder 2"/>
          <p:cNvSpPr>
            <a:spLocks noGrp="1"/>
          </p:cNvSpPr>
          <p:nvPr>
            <p:ph idx="1"/>
          </p:nvPr>
        </p:nvSpPr>
        <p:spPr/>
        <p:txBody>
          <a:bodyPr/>
          <a:lstStyle/>
          <a:p>
            <a:r>
              <a:rPr lang="en-US" dirty="0"/>
              <a:t>Is the data Discrete or Continuous?</a:t>
            </a:r>
          </a:p>
          <a:p>
            <a:r>
              <a:rPr lang="en-US" dirty="0"/>
              <a:t>Is it one-sample or two-sample?</a:t>
            </a:r>
          </a:p>
          <a:p>
            <a:r>
              <a:rPr lang="en-US" dirty="0"/>
              <a:t>Which color chart shall we use?</a:t>
            </a:r>
          </a:p>
          <a:p>
            <a:r>
              <a:rPr lang="en-US" dirty="0"/>
              <a:t>Will we do a one-tail or two-tail test?</a:t>
            </a:r>
          </a:p>
        </p:txBody>
      </p:sp>
    </p:spTree>
    <p:extLst>
      <p:ext uri="{BB962C8B-B14F-4D97-AF65-F5344CB8AC3E}">
        <p14:creationId xmlns:p14="http://schemas.microsoft.com/office/powerpoint/2010/main" val="250762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16693</TotalTime>
  <Words>1483</Words>
  <Application>Microsoft Macintosh PowerPoint</Application>
  <PresentationFormat>Widescreen</PresentationFormat>
  <Paragraphs>255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MCB 638 </vt:lpstr>
      <vt:lpstr>Agenda for Live Session 4</vt:lpstr>
      <vt:lpstr>Process Learnings/Reminders</vt:lpstr>
      <vt:lpstr>Sigma Quality Level (SQL)            </vt:lpstr>
      <vt:lpstr>Hypothesis Tests for Continuous Data</vt:lpstr>
      <vt:lpstr>Hypothesis Tests for Discrete Data</vt:lpstr>
      <vt:lpstr>Hypothesis Test Tips</vt:lpstr>
      <vt:lpstr>Hypothesis test example</vt:lpstr>
      <vt:lpstr>Hypothesis test example</vt:lpstr>
      <vt:lpstr>Chi Square</vt:lpstr>
      <vt:lpstr>Chi Square steps</vt:lpstr>
      <vt:lpstr>Chi Square steps</vt:lpstr>
      <vt:lpstr>Chi Square Example for class</vt:lpstr>
      <vt:lpstr>Breakouts</vt:lpstr>
      <vt:lpstr>PowerPoint Presentation</vt:lpstr>
      <vt:lpstr>PowerPoint Presentation</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Melissa Hodge</cp:lastModifiedBy>
  <cp:revision>102</cp:revision>
  <dcterms:created xsi:type="dcterms:W3CDTF">2015-10-11T22:29:25Z</dcterms:created>
  <dcterms:modified xsi:type="dcterms:W3CDTF">2020-11-13T02:06:13Z</dcterms:modified>
</cp:coreProperties>
</file>