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69" r:id="rId4"/>
    <p:sldId id="297" r:id="rId5"/>
    <p:sldId id="289" r:id="rId6"/>
    <p:sldId id="301" r:id="rId7"/>
    <p:sldId id="302" r:id="rId8"/>
    <p:sldId id="293" r:id="rId9"/>
    <p:sldId id="294" r:id="rId10"/>
    <p:sldId id="295" r:id="rId11"/>
    <p:sldId id="292" r:id="rId12"/>
    <p:sldId id="307" r:id="rId13"/>
    <p:sldId id="306" r:id="rId14"/>
    <p:sldId id="300" r:id="rId15"/>
    <p:sldId id="305" r:id="rId16"/>
    <p:sldId id="304" r:id="rId17"/>
    <p:sldId id="275" r:id="rId18"/>
    <p:sldId id="26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E480F0-3643-4EC7-815E-7A05555F2D42}" v="4" dt="2020-11-14T12:28:10.21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212" autoAdjust="0"/>
    <p:restoredTop sz="94660"/>
  </p:normalViewPr>
  <p:slideViewPr>
    <p:cSldViewPr snapToGrid="0">
      <p:cViewPr varScale="1">
        <p:scale>
          <a:sx n="68" d="100"/>
          <a:sy n="68" d="100"/>
        </p:scale>
        <p:origin x="486" y="72"/>
      </p:cViewPr>
      <p:guideLst/>
    </p:cSldViewPr>
  </p:slideViewPr>
  <p:notesTextViewPr>
    <p:cViewPr>
      <p:scale>
        <a:sx n="1" d="1"/>
        <a:sy n="1" d="1"/>
      </p:scale>
      <p:origin x="0" y="0"/>
    </p:cViewPr>
  </p:notesTextViewPr>
  <p:sorterViewPr>
    <p:cViewPr>
      <p:scale>
        <a:sx n="100" d="100"/>
        <a:sy n="100" d="100"/>
      </p:scale>
      <p:origin x="0" y="-47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rlene RYan" userId="bdf6089db4cfcc20" providerId="LiveId" clId="{92E480F0-3643-4EC7-815E-7A05555F2D42}"/>
    <pc:docChg chg="custSel modSld sldOrd">
      <pc:chgData name="Darlene RYan" userId="bdf6089db4cfcc20" providerId="LiveId" clId="{92E480F0-3643-4EC7-815E-7A05555F2D42}" dt="2020-11-14T12:31:56.068" v="63"/>
      <pc:docMkLst>
        <pc:docMk/>
      </pc:docMkLst>
      <pc:sldChg chg="addSp delSp modSp mod">
        <pc:chgData name="Darlene RYan" userId="bdf6089db4cfcc20" providerId="LiveId" clId="{92E480F0-3643-4EC7-815E-7A05555F2D42}" dt="2020-11-14T12:19:33.927" v="27" actId="403"/>
        <pc:sldMkLst>
          <pc:docMk/>
          <pc:sldMk cId="2160495800" sldId="275"/>
        </pc:sldMkLst>
        <pc:graphicFrameChg chg="add del mod">
          <ac:chgData name="Darlene RYan" userId="bdf6089db4cfcc20" providerId="LiveId" clId="{92E480F0-3643-4EC7-815E-7A05555F2D42}" dt="2020-11-14T12:18:40.001" v="19"/>
          <ac:graphicFrameMkLst>
            <pc:docMk/>
            <pc:sldMk cId="2160495800" sldId="275"/>
            <ac:graphicFrameMk id="3" creationId="{7B9B2B5B-CACE-459C-B07F-B948EFB72A8C}"/>
          </ac:graphicFrameMkLst>
        </pc:graphicFrameChg>
        <pc:graphicFrameChg chg="del">
          <ac:chgData name="Darlene RYan" userId="bdf6089db4cfcc20" providerId="LiveId" clId="{92E480F0-3643-4EC7-815E-7A05555F2D42}" dt="2020-11-14T12:19:12.144" v="21" actId="478"/>
          <ac:graphicFrameMkLst>
            <pc:docMk/>
            <pc:sldMk cId="2160495800" sldId="275"/>
            <ac:graphicFrameMk id="4" creationId="{2F1CB4DD-7258-44D3-9924-83A9884046B3}"/>
          </ac:graphicFrameMkLst>
        </pc:graphicFrameChg>
        <pc:graphicFrameChg chg="add mod modGraphic">
          <ac:chgData name="Darlene RYan" userId="bdf6089db4cfcc20" providerId="LiveId" clId="{92E480F0-3643-4EC7-815E-7A05555F2D42}" dt="2020-11-14T12:19:33.927" v="27" actId="403"/>
          <ac:graphicFrameMkLst>
            <pc:docMk/>
            <pc:sldMk cId="2160495800" sldId="275"/>
            <ac:graphicFrameMk id="7" creationId="{4348DC33-E0F1-40B2-8A87-C96A905CF94B}"/>
          </ac:graphicFrameMkLst>
        </pc:graphicFrameChg>
      </pc:sldChg>
      <pc:sldChg chg="modSp mod">
        <pc:chgData name="Darlene RYan" userId="bdf6089db4cfcc20" providerId="LiveId" clId="{92E480F0-3643-4EC7-815E-7A05555F2D42}" dt="2020-11-14T12:17:34.097" v="17" actId="1076"/>
        <pc:sldMkLst>
          <pc:docMk/>
          <pc:sldMk cId="3692214781" sldId="292"/>
        </pc:sldMkLst>
        <pc:spChg chg="mod">
          <ac:chgData name="Darlene RYan" userId="bdf6089db4cfcc20" providerId="LiveId" clId="{92E480F0-3643-4EC7-815E-7A05555F2D42}" dt="2020-11-14T12:16:31.996" v="3" actId="1076"/>
          <ac:spMkLst>
            <pc:docMk/>
            <pc:sldMk cId="3692214781" sldId="292"/>
            <ac:spMk id="2" creationId="{00000000-0000-0000-0000-000000000000}"/>
          </ac:spMkLst>
        </pc:spChg>
        <pc:spChg chg="mod">
          <ac:chgData name="Darlene RYan" userId="bdf6089db4cfcc20" providerId="LiveId" clId="{92E480F0-3643-4EC7-815E-7A05555F2D42}" dt="2020-11-14T12:17:14.188" v="13" actId="1076"/>
          <ac:spMkLst>
            <pc:docMk/>
            <pc:sldMk cId="3692214781" sldId="292"/>
            <ac:spMk id="3" creationId="{27AD111A-73FA-4C5B-8BF9-77605A5FDFDF}"/>
          </ac:spMkLst>
        </pc:spChg>
        <pc:spChg chg="mod">
          <ac:chgData name="Darlene RYan" userId="bdf6089db4cfcc20" providerId="LiveId" clId="{92E480F0-3643-4EC7-815E-7A05555F2D42}" dt="2020-11-14T12:17:04.745" v="10" actId="1076"/>
          <ac:spMkLst>
            <pc:docMk/>
            <pc:sldMk cId="3692214781" sldId="292"/>
            <ac:spMk id="9" creationId="{00000000-0000-0000-0000-000000000000}"/>
          </ac:spMkLst>
        </pc:spChg>
        <pc:spChg chg="mod">
          <ac:chgData name="Darlene RYan" userId="bdf6089db4cfcc20" providerId="LiveId" clId="{92E480F0-3643-4EC7-815E-7A05555F2D42}" dt="2020-11-14T12:16:34.785" v="4" actId="1076"/>
          <ac:spMkLst>
            <pc:docMk/>
            <pc:sldMk cId="3692214781" sldId="292"/>
            <ac:spMk id="10" creationId="{00000000-0000-0000-0000-000000000000}"/>
          </ac:spMkLst>
        </pc:spChg>
        <pc:picChg chg="mod">
          <ac:chgData name="Darlene RYan" userId="bdf6089db4cfcc20" providerId="LiveId" clId="{92E480F0-3643-4EC7-815E-7A05555F2D42}" dt="2020-11-14T12:17:29.454" v="16" actId="1076"/>
          <ac:picMkLst>
            <pc:docMk/>
            <pc:sldMk cId="3692214781" sldId="292"/>
            <ac:picMk id="5" creationId="{00000000-0000-0000-0000-000000000000}"/>
          </ac:picMkLst>
        </pc:picChg>
        <pc:picChg chg="mod">
          <ac:chgData name="Darlene RYan" userId="bdf6089db4cfcc20" providerId="LiveId" clId="{92E480F0-3643-4EC7-815E-7A05555F2D42}" dt="2020-11-14T12:17:25.676" v="15" actId="1076"/>
          <ac:picMkLst>
            <pc:docMk/>
            <pc:sldMk cId="3692214781" sldId="292"/>
            <ac:picMk id="6" creationId="{00000000-0000-0000-0000-000000000000}"/>
          </ac:picMkLst>
        </pc:picChg>
        <pc:picChg chg="mod">
          <ac:chgData name="Darlene RYan" userId="bdf6089db4cfcc20" providerId="LiveId" clId="{92E480F0-3643-4EC7-815E-7A05555F2D42}" dt="2020-11-14T12:17:34.097" v="17" actId="1076"/>
          <ac:picMkLst>
            <pc:docMk/>
            <pc:sldMk cId="3692214781" sldId="292"/>
            <ac:picMk id="7" creationId="{00000000-0000-0000-0000-000000000000}"/>
          </ac:picMkLst>
        </pc:picChg>
      </pc:sldChg>
      <pc:sldChg chg="ord">
        <pc:chgData name="Darlene RYan" userId="bdf6089db4cfcc20" providerId="LiveId" clId="{92E480F0-3643-4EC7-815E-7A05555F2D42}" dt="2020-11-14T12:31:22.269" v="61"/>
        <pc:sldMkLst>
          <pc:docMk/>
          <pc:sldMk cId="3690968310" sldId="293"/>
        </pc:sldMkLst>
      </pc:sldChg>
      <pc:sldChg chg="ord">
        <pc:chgData name="Darlene RYan" userId="bdf6089db4cfcc20" providerId="LiveId" clId="{92E480F0-3643-4EC7-815E-7A05555F2D42}" dt="2020-11-14T12:31:56.068" v="63"/>
        <pc:sldMkLst>
          <pc:docMk/>
          <pc:sldMk cId="192589259" sldId="294"/>
        </pc:sldMkLst>
      </pc:sldChg>
      <pc:sldChg chg="addSp delSp modSp mod">
        <pc:chgData name="Darlene RYan" userId="bdf6089db4cfcc20" providerId="LiveId" clId="{92E480F0-3643-4EC7-815E-7A05555F2D42}" dt="2020-11-14T12:28:30.393" v="54" actId="1076"/>
        <pc:sldMkLst>
          <pc:docMk/>
          <pc:sldMk cId="1532724829" sldId="297"/>
        </pc:sldMkLst>
        <pc:spChg chg="mod">
          <ac:chgData name="Darlene RYan" userId="bdf6089db4cfcc20" providerId="LiveId" clId="{92E480F0-3643-4EC7-815E-7A05555F2D42}" dt="2020-11-14T12:28:26.516" v="53" actId="403"/>
          <ac:spMkLst>
            <pc:docMk/>
            <pc:sldMk cId="1532724829" sldId="297"/>
            <ac:spMk id="4" creationId="{E0B7D670-1052-4973-8FF9-86C7EB820758}"/>
          </ac:spMkLst>
        </pc:spChg>
        <pc:spChg chg="mod">
          <ac:chgData name="Darlene RYan" userId="bdf6089db4cfcc20" providerId="LiveId" clId="{92E480F0-3643-4EC7-815E-7A05555F2D42}" dt="2020-11-14T12:23:26.755" v="48" actId="6549"/>
          <ac:spMkLst>
            <pc:docMk/>
            <pc:sldMk cId="1532724829" sldId="297"/>
            <ac:spMk id="6" creationId="{00000000-0000-0000-0000-000000000000}"/>
          </ac:spMkLst>
        </pc:spChg>
        <pc:picChg chg="add mod">
          <ac:chgData name="Darlene RYan" userId="bdf6089db4cfcc20" providerId="LiveId" clId="{92E480F0-3643-4EC7-815E-7A05555F2D42}" dt="2020-11-14T12:28:30.393" v="54" actId="1076"/>
          <ac:picMkLst>
            <pc:docMk/>
            <pc:sldMk cId="1532724829" sldId="297"/>
            <ac:picMk id="2" creationId="{1009F45B-2D4C-48ED-808E-E8BD79B4B9FB}"/>
          </ac:picMkLst>
        </pc:picChg>
        <pc:picChg chg="del">
          <ac:chgData name="Darlene RYan" userId="bdf6089db4cfcc20" providerId="LiveId" clId="{92E480F0-3643-4EC7-815E-7A05555F2D42}" dt="2020-11-14T12:28:13.654" v="50" actId="478"/>
          <ac:picMkLst>
            <pc:docMk/>
            <pc:sldMk cId="1532724829" sldId="297"/>
            <ac:picMk id="7" creationId="{A4488517-9432-4B66-95C3-2428127F5ACE}"/>
          </ac:picMkLst>
        </pc:picChg>
      </pc:sldChg>
      <pc:sldChg chg="modSp mod">
        <pc:chgData name="Darlene RYan" userId="bdf6089db4cfcc20" providerId="LiveId" clId="{92E480F0-3643-4EC7-815E-7A05555F2D42}" dt="2020-11-14T12:30:51.899" v="59" actId="207"/>
        <pc:sldMkLst>
          <pc:docMk/>
          <pc:sldMk cId="1068638435" sldId="302"/>
        </pc:sldMkLst>
        <pc:spChg chg="mod">
          <ac:chgData name="Darlene RYan" userId="bdf6089db4cfcc20" providerId="LiveId" clId="{92E480F0-3643-4EC7-815E-7A05555F2D42}" dt="2020-11-14T12:30:51.899" v="59" actId="207"/>
          <ac:spMkLst>
            <pc:docMk/>
            <pc:sldMk cId="1068638435" sldId="302"/>
            <ac:spMk id="12" creationId="{ED7B4754-131D-493A-810D-BFB4C9F69737}"/>
          </ac:spMkLst>
        </pc:spChg>
      </pc:sldChg>
    </pc:docChg>
  </pc:docChgLst>
  <pc:docChgLst>
    <pc:chgData name="Darlene RYan" userId="bdf6089db4cfcc20" providerId="LiveId" clId="{E89A82BD-4E21-4671-94CB-6A03746C2526}"/>
    <pc:docChg chg="custSel modSld">
      <pc:chgData name="Darlene RYan" userId="bdf6089db4cfcc20" providerId="LiveId" clId="{E89A82BD-4E21-4671-94CB-6A03746C2526}" dt="2020-08-14T17:02:57.780" v="27" actId="20577"/>
      <pc:docMkLst>
        <pc:docMk/>
      </pc:docMkLst>
      <pc:sldChg chg="addSp delSp modSp mod">
        <pc:chgData name="Darlene RYan" userId="bdf6089db4cfcc20" providerId="LiveId" clId="{E89A82BD-4E21-4671-94CB-6A03746C2526}" dt="2020-08-14T00:34:38.137" v="9" actId="403"/>
        <pc:sldMkLst>
          <pc:docMk/>
          <pc:sldMk cId="2160495800" sldId="275"/>
        </pc:sldMkLst>
        <pc:graphicFrameChg chg="add mod modGraphic">
          <ac:chgData name="Darlene RYan" userId="bdf6089db4cfcc20" providerId="LiveId" clId="{E89A82BD-4E21-4671-94CB-6A03746C2526}" dt="2020-08-14T00:34:38.137" v="9" actId="403"/>
          <ac:graphicFrameMkLst>
            <pc:docMk/>
            <pc:sldMk cId="2160495800" sldId="275"/>
            <ac:graphicFrameMk id="4" creationId="{2F1CB4DD-7258-44D3-9924-83A9884046B3}"/>
          </ac:graphicFrameMkLst>
        </pc:graphicFrameChg>
        <pc:graphicFrameChg chg="del">
          <ac:chgData name="Darlene RYan" userId="bdf6089db4cfcc20" providerId="LiveId" clId="{E89A82BD-4E21-4671-94CB-6A03746C2526}" dt="2020-08-14T00:33:52.872" v="0" actId="478"/>
          <ac:graphicFrameMkLst>
            <pc:docMk/>
            <pc:sldMk cId="2160495800" sldId="275"/>
            <ac:graphicFrameMk id="7" creationId="{6E4D43BC-ED91-4AD1-8A88-FBB43CC5590B}"/>
          </ac:graphicFrameMkLst>
        </pc:graphicFrameChg>
        <pc:picChg chg="add del">
          <ac:chgData name="Darlene RYan" userId="bdf6089db4cfcc20" providerId="LiveId" clId="{E89A82BD-4E21-4671-94CB-6A03746C2526}" dt="2020-08-14T00:34:28.907" v="2"/>
          <ac:picMkLst>
            <pc:docMk/>
            <pc:sldMk cId="2160495800" sldId="275"/>
            <ac:picMk id="3" creationId="{88309D82-C7E8-4D10-8285-29A6604A7ECF}"/>
          </ac:picMkLst>
        </pc:picChg>
      </pc:sldChg>
      <pc:sldChg chg="addSp delSp modSp mod">
        <pc:chgData name="Darlene RYan" userId="bdf6089db4cfcc20" providerId="LiveId" clId="{E89A82BD-4E21-4671-94CB-6A03746C2526}" dt="2020-08-14T17:02:57.780" v="27" actId="20577"/>
        <pc:sldMkLst>
          <pc:docMk/>
          <pc:sldMk cId="1532724829" sldId="297"/>
        </pc:sldMkLst>
        <pc:spChg chg="mod">
          <ac:chgData name="Darlene RYan" userId="bdf6089db4cfcc20" providerId="LiveId" clId="{E89A82BD-4E21-4671-94CB-6A03746C2526}" dt="2020-08-14T17:02:57.780" v="27" actId="20577"/>
          <ac:spMkLst>
            <pc:docMk/>
            <pc:sldMk cId="1532724829" sldId="297"/>
            <ac:spMk id="6" creationId="{00000000-0000-0000-0000-000000000000}"/>
          </ac:spMkLst>
        </pc:spChg>
        <pc:picChg chg="del">
          <ac:chgData name="Darlene RYan" userId="bdf6089db4cfcc20" providerId="LiveId" clId="{E89A82BD-4E21-4671-94CB-6A03746C2526}" dt="2020-08-14T14:02:10.432" v="19" actId="478"/>
          <ac:picMkLst>
            <pc:docMk/>
            <pc:sldMk cId="1532724829" sldId="297"/>
            <ac:picMk id="3" creationId="{3B7AFD50-0396-4536-A432-79C4D1041F4B}"/>
          </ac:picMkLst>
        </pc:picChg>
        <pc:picChg chg="add mod">
          <ac:chgData name="Darlene RYan" userId="bdf6089db4cfcc20" providerId="LiveId" clId="{E89A82BD-4E21-4671-94CB-6A03746C2526}" dt="2020-08-14T14:02:39.540" v="24" actId="14100"/>
          <ac:picMkLst>
            <pc:docMk/>
            <pc:sldMk cId="1532724829" sldId="297"/>
            <ac:picMk id="7" creationId="{A4488517-9432-4B66-95C3-2428127F5ACE}"/>
          </ac:picMkLst>
        </pc:picChg>
      </pc:sldChg>
    </pc:docChg>
  </pc:docChgLst>
  <pc:docChgLst>
    <pc:chgData name="Darlene RYan" userId="bdf6089db4cfcc20" providerId="LiveId" clId="{89FC3BEB-EC72-4CF5-8A97-B1290CF63C74}"/>
    <pc:docChg chg="undo custSel modSld">
      <pc:chgData name="Darlene RYan" userId="bdf6089db4cfcc20" providerId="LiveId" clId="{89FC3BEB-EC72-4CF5-8A97-B1290CF63C74}" dt="2020-05-19T00:23:46.553" v="35" actId="6549"/>
      <pc:docMkLst>
        <pc:docMk/>
      </pc:docMkLst>
      <pc:sldChg chg="modSp mod">
        <pc:chgData name="Darlene RYan" userId="bdf6089db4cfcc20" providerId="LiveId" clId="{89FC3BEB-EC72-4CF5-8A97-B1290CF63C74}" dt="2020-05-17T01:24:39.921" v="1" actId="6549"/>
        <pc:sldMkLst>
          <pc:docMk/>
          <pc:sldMk cId="2536158822" sldId="269"/>
        </pc:sldMkLst>
        <pc:spChg chg="mod">
          <ac:chgData name="Darlene RYan" userId="bdf6089db4cfcc20" providerId="LiveId" clId="{89FC3BEB-EC72-4CF5-8A97-B1290CF63C74}" dt="2020-05-17T01:24:39.921" v="1" actId="6549"/>
          <ac:spMkLst>
            <pc:docMk/>
            <pc:sldMk cId="2536158822" sldId="269"/>
            <ac:spMk id="3" creationId="{00000000-0000-0000-0000-000000000000}"/>
          </ac:spMkLst>
        </pc:spChg>
      </pc:sldChg>
      <pc:sldChg chg="addSp delSp modSp mod">
        <pc:chgData name="Darlene RYan" userId="bdf6089db4cfcc20" providerId="LiveId" clId="{89FC3BEB-EC72-4CF5-8A97-B1290CF63C74}" dt="2020-05-17T01:34:49.519" v="34" actId="1076"/>
        <pc:sldMkLst>
          <pc:docMk/>
          <pc:sldMk cId="2160495800" sldId="275"/>
        </pc:sldMkLst>
        <pc:graphicFrameChg chg="add del mod">
          <ac:chgData name="Darlene RYan" userId="bdf6089db4cfcc20" providerId="LiveId" clId="{89FC3BEB-EC72-4CF5-8A97-B1290CF63C74}" dt="2020-05-17T01:33:58.498" v="21"/>
          <ac:graphicFrameMkLst>
            <pc:docMk/>
            <pc:sldMk cId="2160495800" sldId="275"/>
            <ac:graphicFrameMk id="3" creationId="{835D6E41-127F-40C3-B03B-79436E547FD2}"/>
          </ac:graphicFrameMkLst>
        </pc:graphicFrameChg>
        <pc:graphicFrameChg chg="del modGraphic">
          <ac:chgData name="Darlene RYan" userId="bdf6089db4cfcc20" providerId="LiveId" clId="{89FC3BEB-EC72-4CF5-8A97-B1290CF63C74}" dt="2020-05-17T01:34:23.503" v="24" actId="478"/>
          <ac:graphicFrameMkLst>
            <pc:docMk/>
            <pc:sldMk cId="2160495800" sldId="275"/>
            <ac:graphicFrameMk id="4" creationId="{B31E2EA0-1EF7-40FC-8FE0-C4490981E025}"/>
          </ac:graphicFrameMkLst>
        </pc:graphicFrameChg>
        <pc:graphicFrameChg chg="add mod modGraphic">
          <ac:chgData name="Darlene RYan" userId="bdf6089db4cfcc20" providerId="LiveId" clId="{89FC3BEB-EC72-4CF5-8A97-B1290CF63C74}" dt="2020-05-17T01:34:49.519" v="34" actId="1076"/>
          <ac:graphicFrameMkLst>
            <pc:docMk/>
            <pc:sldMk cId="2160495800" sldId="275"/>
            <ac:graphicFrameMk id="7" creationId="{6E4D43BC-ED91-4AD1-8A88-FBB43CC5590B}"/>
          </ac:graphicFrameMkLst>
        </pc:graphicFrameChg>
      </pc:sldChg>
      <pc:sldChg chg="addSp delSp modSp mod">
        <pc:chgData name="Darlene RYan" userId="bdf6089db4cfcc20" providerId="LiveId" clId="{89FC3BEB-EC72-4CF5-8A97-B1290CF63C74}" dt="2020-05-19T00:23:46.553" v="35" actId="6549"/>
        <pc:sldMkLst>
          <pc:docMk/>
          <pc:sldMk cId="1532724829" sldId="297"/>
        </pc:sldMkLst>
        <pc:spChg chg="mod">
          <ac:chgData name="Darlene RYan" userId="bdf6089db4cfcc20" providerId="LiveId" clId="{89FC3BEB-EC72-4CF5-8A97-B1290CF63C74}" dt="2020-05-19T00:23:46.553" v="35" actId="6549"/>
          <ac:spMkLst>
            <pc:docMk/>
            <pc:sldMk cId="1532724829" sldId="297"/>
            <ac:spMk id="5" creationId="{00000000-0000-0000-0000-000000000000}"/>
          </ac:spMkLst>
        </pc:spChg>
        <pc:spChg chg="mod">
          <ac:chgData name="Darlene RYan" userId="bdf6089db4cfcc20" providerId="LiveId" clId="{89FC3BEB-EC72-4CF5-8A97-B1290CF63C74}" dt="2020-05-17T01:30:53.789" v="8" actId="20577"/>
          <ac:spMkLst>
            <pc:docMk/>
            <pc:sldMk cId="1532724829" sldId="297"/>
            <ac:spMk id="6" creationId="{00000000-0000-0000-0000-000000000000}"/>
          </ac:spMkLst>
        </pc:spChg>
        <pc:graphicFrameChg chg="add mod">
          <ac:chgData name="Darlene RYan" userId="bdf6089db4cfcc20" providerId="LiveId" clId="{89FC3BEB-EC72-4CF5-8A97-B1290CF63C74}" dt="2020-05-17T01:31:30.986" v="14"/>
          <ac:graphicFrameMkLst>
            <pc:docMk/>
            <pc:sldMk cId="1532724829" sldId="297"/>
            <ac:graphicFrameMk id="7" creationId="{EF87E6FA-EE2C-4459-9127-015FCA33E80B}"/>
          </ac:graphicFrameMkLst>
        </pc:graphicFrameChg>
        <pc:picChg chg="add del">
          <ac:chgData name="Darlene RYan" userId="bdf6089db4cfcc20" providerId="LiveId" clId="{89FC3BEB-EC72-4CF5-8A97-B1290CF63C74}" dt="2020-05-17T01:31:37.007" v="16" actId="478"/>
          <ac:picMkLst>
            <pc:docMk/>
            <pc:sldMk cId="1532724829" sldId="297"/>
            <ac:picMk id="2" creationId="{609EBA6C-04D4-4995-97E1-9364B76486C8}"/>
          </ac:picMkLst>
        </pc:picChg>
        <pc:picChg chg="add mod">
          <ac:chgData name="Darlene RYan" userId="bdf6089db4cfcc20" providerId="LiveId" clId="{89FC3BEB-EC72-4CF5-8A97-B1290CF63C74}" dt="2020-05-17T01:31:49.156" v="19" actId="14100"/>
          <ac:picMkLst>
            <pc:docMk/>
            <pc:sldMk cId="1532724829" sldId="297"/>
            <ac:picMk id="3" creationId="{3B7AFD50-0396-4536-A432-79C4D1041F4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739090-1F95-4C43-9BB1-5EF09A4AAD5B}" type="datetimeFigureOut">
              <a:rPr lang="en-US" smtClean="0"/>
              <a:t>11/14/2020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3E7167-5BE1-4AED-B667-6AFC544CDF8B}" type="slidenum">
              <a:rPr lang="en-US" smtClean="0"/>
              <a:t>‹#›</a:t>
            </a:fld>
            <a:endParaRPr lang="en-US"/>
          </a:p>
        </p:txBody>
      </p:sp>
    </p:spTree>
    <p:extLst>
      <p:ext uri="{BB962C8B-B14F-4D97-AF65-F5344CB8AC3E}">
        <p14:creationId xmlns:p14="http://schemas.microsoft.com/office/powerpoint/2010/main" val="3097861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85422AD4-B70D-492A-8003-93C4D8BFDE9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anose="02020603050405020304" pitchFamily="18" charset="0"/>
              </a:defRPr>
            </a:lvl1pPr>
            <a:lvl2pPr marL="742950" indent="-285750" defTabSz="931863">
              <a:defRPr sz="2400">
                <a:solidFill>
                  <a:schemeClr val="tx1"/>
                </a:solidFill>
                <a:latin typeface="Times New Roman" panose="02020603050405020304" pitchFamily="18" charset="0"/>
              </a:defRPr>
            </a:lvl2pPr>
            <a:lvl3pPr marL="1143000" indent="-228600" defTabSz="931863">
              <a:defRPr sz="2400">
                <a:solidFill>
                  <a:schemeClr val="tx1"/>
                </a:solidFill>
                <a:latin typeface="Times New Roman" panose="02020603050405020304" pitchFamily="18" charset="0"/>
              </a:defRPr>
            </a:lvl3pPr>
            <a:lvl4pPr marL="1600200" indent="-228600" defTabSz="931863">
              <a:defRPr sz="2400">
                <a:solidFill>
                  <a:schemeClr val="tx1"/>
                </a:solidFill>
                <a:latin typeface="Times New Roman" panose="02020603050405020304" pitchFamily="18" charset="0"/>
              </a:defRPr>
            </a:lvl4pPr>
            <a:lvl5pPr marL="2057400" indent="-228600" defTabSz="931863">
              <a:defRPr sz="2400">
                <a:solidFill>
                  <a:schemeClr val="tx1"/>
                </a:solidFill>
                <a:latin typeface="Times New Roman" panose="02020603050405020304" pitchFamily="18" charset="0"/>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defRPr>
            </a:lvl9pPr>
          </a:lstStyle>
          <a:p>
            <a:fld id="{378B8AF8-56C5-450E-8957-E919D5624472}" type="slidenum">
              <a:rPr lang="en-US" altLang="en-US" sz="1200"/>
              <a:pPr/>
              <a:t>15</a:t>
            </a:fld>
            <a:endParaRPr lang="en-US" altLang="en-US" sz="1200"/>
          </a:p>
        </p:txBody>
      </p:sp>
      <p:sp>
        <p:nvSpPr>
          <p:cNvPr id="7171" name="Rectangle 2">
            <a:extLst>
              <a:ext uri="{FF2B5EF4-FFF2-40B4-BE49-F238E27FC236}">
                <a16:creationId xmlns:a16="http://schemas.microsoft.com/office/drawing/2014/main" id="{5438CDC3-DDC9-40EA-B945-17D3D5C93A8C}"/>
              </a:ext>
            </a:extLst>
          </p:cNvPr>
          <p:cNvSpPr>
            <a:spLocks noGrp="1" noChangeArrowheads="1"/>
          </p:cNvSpPr>
          <p:nvPr>
            <p:ph type="body" idx="1"/>
          </p:nvPr>
        </p:nvSpPr>
        <p:spPr>
          <a:xfrm>
            <a:off x="931863" y="4410075"/>
            <a:ext cx="5141912" cy="41735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817" tIns="51717" rIns="101817" bIns="51717"/>
          <a:lstStyle/>
          <a:p>
            <a:endParaRPr lang="en-US" altLang="en-US"/>
          </a:p>
        </p:txBody>
      </p:sp>
      <p:sp>
        <p:nvSpPr>
          <p:cNvPr id="7172" name="Rectangle 3">
            <a:extLst>
              <a:ext uri="{FF2B5EF4-FFF2-40B4-BE49-F238E27FC236}">
                <a16:creationId xmlns:a16="http://schemas.microsoft.com/office/drawing/2014/main" id="{B0A628DE-B55C-4055-8E1B-94C3AD08094B}"/>
              </a:ext>
            </a:extLst>
          </p:cNvPr>
          <p:cNvSpPr>
            <a:spLocks noGrp="1" noRot="1" noChangeAspect="1" noChangeArrowheads="1" noTextEdit="1"/>
          </p:cNvSpPr>
          <p:nvPr>
            <p:ph type="sldImg"/>
          </p:nvPr>
        </p:nvSpPr>
        <p:spPr>
          <a:xfrm>
            <a:off x="1204913" y="709613"/>
            <a:ext cx="4605337" cy="3454400"/>
          </a:xfrm>
          <a:ln w="12700" cap="flat">
            <a:solidFill>
              <a:schemeClr val="tx1"/>
            </a:solidFill>
          </a:ln>
        </p:spPr>
      </p:sp>
    </p:spTree>
    <p:extLst>
      <p:ext uri="{BB962C8B-B14F-4D97-AF65-F5344CB8AC3E}">
        <p14:creationId xmlns:p14="http://schemas.microsoft.com/office/powerpoint/2010/main" val="36674507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F3A5F9F-B2BD-4C03-8DFE-406BB81E78C5}" type="datetimeFigureOut">
              <a:rPr lang="en-US" smtClean="0"/>
              <a:t>11/14/2020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6F5766-CE1E-41D0-8955-15B5B36367FE}" type="slidenum">
              <a:rPr lang="en-US" smtClean="0"/>
              <a:t>‹#›</a:t>
            </a:fld>
            <a:endParaRPr lang="en-US"/>
          </a:p>
        </p:txBody>
      </p:sp>
    </p:spTree>
    <p:extLst>
      <p:ext uri="{BB962C8B-B14F-4D97-AF65-F5344CB8AC3E}">
        <p14:creationId xmlns:p14="http://schemas.microsoft.com/office/powerpoint/2010/main" val="2317468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3A5F9F-B2BD-4C03-8DFE-406BB81E78C5}" type="datetimeFigureOut">
              <a:rPr lang="en-US" smtClean="0"/>
              <a:t>11/14/2020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6F5766-CE1E-41D0-8955-15B5B36367FE}" type="slidenum">
              <a:rPr lang="en-US" smtClean="0"/>
              <a:t>‹#›</a:t>
            </a:fld>
            <a:endParaRPr lang="en-US"/>
          </a:p>
        </p:txBody>
      </p:sp>
    </p:spTree>
    <p:extLst>
      <p:ext uri="{BB962C8B-B14F-4D97-AF65-F5344CB8AC3E}">
        <p14:creationId xmlns:p14="http://schemas.microsoft.com/office/powerpoint/2010/main" val="3158352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3A5F9F-B2BD-4C03-8DFE-406BB81E78C5}" type="datetimeFigureOut">
              <a:rPr lang="en-US" smtClean="0"/>
              <a:t>11/14/2020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6F5766-CE1E-41D0-8955-15B5B36367FE}" type="slidenum">
              <a:rPr lang="en-US" smtClean="0"/>
              <a:t>‹#›</a:t>
            </a:fld>
            <a:endParaRPr lang="en-US"/>
          </a:p>
        </p:txBody>
      </p:sp>
    </p:spTree>
    <p:extLst>
      <p:ext uri="{BB962C8B-B14F-4D97-AF65-F5344CB8AC3E}">
        <p14:creationId xmlns:p14="http://schemas.microsoft.com/office/powerpoint/2010/main" val="23840445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914400" y="609600"/>
            <a:ext cx="103632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9470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3A5F9F-B2BD-4C03-8DFE-406BB81E78C5}" type="datetimeFigureOut">
              <a:rPr lang="en-US" smtClean="0"/>
              <a:t>11/14/2020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6F5766-CE1E-41D0-8955-15B5B36367FE}" type="slidenum">
              <a:rPr lang="en-US" smtClean="0"/>
              <a:t>‹#›</a:t>
            </a:fld>
            <a:endParaRPr lang="en-US"/>
          </a:p>
        </p:txBody>
      </p:sp>
    </p:spTree>
    <p:extLst>
      <p:ext uri="{BB962C8B-B14F-4D97-AF65-F5344CB8AC3E}">
        <p14:creationId xmlns:p14="http://schemas.microsoft.com/office/powerpoint/2010/main" val="363894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F3A5F9F-B2BD-4C03-8DFE-406BB81E78C5}" type="datetimeFigureOut">
              <a:rPr lang="en-US" smtClean="0"/>
              <a:t>11/14/2020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6F5766-CE1E-41D0-8955-15B5B36367FE}" type="slidenum">
              <a:rPr lang="en-US" smtClean="0"/>
              <a:t>‹#›</a:t>
            </a:fld>
            <a:endParaRPr lang="en-US"/>
          </a:p>
        </p:txBody>
      </p:sp>
    </p:spTree>
    <p:extLst>
      <p:ext uri="{BB962C8B-B14F-4D97-AF65-F5344CB8AC3E}">
        <p14:creationId xmlns:p14="http://schemas.microsoft.com/office/powerpoint/2010/main" val="104670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F3A5F9F-B2BD-4C03-8DFE-406BB81E78C5}" type="datetimeFigureOut">
              <a:rPr lang="en-US" smtClean="0"/>
              <a:t>11/14/2020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6F5766-CE1E-41D0-8955-15B5B36367FE}" type="slidenum">
              <a:rPr lang="en-US" smtClean="0"/>
              <a:t>‹#›</a:t>
            </a:fld>
            <a:endParaRPr lang="en-US"/>
          </a:p>
        </p:txBody>
      </p:sp>
    </p:spTree>
    <p:extLst>
      <p:ext uri="{BB962C8B-B14F-4D97-AF65-F5344CB8AC3E}">
        <p14:creationId xmlns:p14="http://schemas.microsoft.com/office/powerpoint/2010/main" val="675507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F3A5F9F-B2BD-4C03-8DFE-406BB81E78C5}" type="datetimeFigureOut">
              <a:rPr lang="en-US" smtClean="0"/>
              <a:t>11/14/2020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6F5766-CE1E-41D0-8955-15B5B36367FE}" type="slidenum">
              <a:rPr lang="en-US" smtClean="0"/>
              <a:t>‹#›</a:t>
            </a:fld>
            <a:endParaRPr lang="en-US"/>
          </a:p>
        </p:txBody>
      </p:sp>
    </p:spTree>
    <p:extLst>
      <p:ext uri="{BB962C8B-B14F-4D97-AF65-F5344CB8AC3E}">
        <p14:creationId xmlns:p14="http://schemas.microsoft.com/office/powerpoint/2010/main" val="2503626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F3A5F9F-B2BD-4C03-8DFE-406BB81E78C5}" type="datetimeFigureOut">
              <a:rPr lang="en-US" smtClean="0"/>
              <a:t>11/14/2020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6F5766-CE1E-41D0-8955-15B5B36367FE}" type="slidenum">
              <a:rPr lang="en-US" smtClean="0"/>
              <a:t>‹#›</a:t>
            </a:fld>
            <a:endParaRPr lang="en-US"/>
          </a:p>
        </p:txBody>
      </p:sp>
    </p:spTree>
    <p:extLst>
      <p:ext uri="{BB962C8B-B14F-4D97-AF65-F5344CB8AC3E}">
        <p14:creationId xmlns:p14="http://schemas.microsoft.com/office/powerpoint/2010/main" val="2460883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3A5F9F-B2BD-4C03-8DFE-406BB81E78C5}" type="datetimeFigureOut">
              <a:rPr lang="en-US" smtClean="0"/>
              <a:t>11/14/2020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6F5766-CE1E-41D0-8955-15B5B36367FE}" type="slidenum">
              <a:rPr lang="en-US" smtClean="0"/>
              <a:t>‹#›</a:t>
            </a:fld>
            <a:endParaRPr lang="en-US"/>
          </a:p>
        </p:txBody>
      </p:sp>
    </p:spTree>
    <p:extLst>
      <p:ext uri="{BB962C8B-B14F-4D97-AF65-F5344CB8AC3E}">
        <p14:creationId xmlns:p14="http://schemas.microsoft.com/office/powerpoint/2010/main" val="3276129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F3A5F9F-B2BD-4C03-8DFE-406BB81E78C5}" type="datetimeFigureOut">
              <a:rPr lang="en-US" smtClean="0"/>
              <a:t>11/14/2020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6F5766-CE1E-41D0-8955-15B5B36367FE}" type="slidenum">
              <a:rPr lang="en-US" smtClean="0"/>
              <a:t>‹#›</a:t>
            </a:fld>
            <a:endParaRPr lang="en-US"/>
          </a:p>
        </p:txBody>
      </p:sp>
    </p:spTree>
    <p:extLst>
      <p:ext uri="{BB962C8B-B14F-4D97-AF65-F5344CB8AC3E}">
        <p14:creationId xmlns:p14="http://schemas.microsoft.com/office/powerpoint/2010/main" val="2916055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F3A5F9F-B2BD-4C03-8DFE-406BB81E78C5}" type="datetimeFigureOut">
              <a:rPr lang="en-US" smtClean="0"/>
              <a:t>11/14/2020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6F5766-CE1E-41D0-8955-15B5B36367FE}" type="slidenum">
              <a:rPr lang="en-US" smtClean="0"/>
              <a:t>‹#›</a:t>
            </a:fld>
            <a:endParaRPr lang="en-US"/>
          </a:p>
        </p:txBody>
      </p:sp>
    </p:spTree>
    <p:extLst>
      <p:ext uri="{BB962C8B-B14F-4D97-AF65-F5344CB8AC3E}">
        <p14:creationId xmlns:p14="http://schemas.microsoft.com/office/powerpoint/2010/main" val="664093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3A5F9F-B2BD-4C03-8DFE-406BB81E78C5}" type="datetimeFigureOut">
              <a:rPr lang="en-US" smtClean="0"/>
              <a:t>11/14/2020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6F5766-CE1E-41D0-8955-15B5B36367FE}" type="slidenum">
              <a:rPr lang="en-US" smtClean="0"/>
              <a:t>‹#›</a:t>
            </a:fld>
            <a:endParaRPr lang="en-US"/>
          </a:p>
        </p:txBody>
      </p:sp>
    </p:spTree>
    <p:extLst>
      <p:ext uri="{BB962C8B-B14F-4D97-AF65-F5344CB8AC3E}">
        <p14:creationId xmlns:p14="http://schemas.microsoft.com/office/powerpoint/2010/main" val="22966731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hyperlink" Target="https://support.office.com/en-ie/article/how-to-correct-a-num-error-f5193bfc-4400-43f4-88c4-8e1dcca0428b"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www.eureka-moment-books.com/home/eurekahp.gif" TargetMode="External"/><Relationship Id="rId13" Type="http://schemas.openxmlformats.org/officeDocument/2006/relationships/hyperlink" Target="http://images.google.com/imgres?imgurl=http://www.wpclipart.com/signs_symbol/safety_signs/danger_sign.png&amp;imgrefurl=http://www.wpclipart.com/signs_symbol/safety_signs/&amp;h=724&amp;w=1136&amp;sz=34&amp;hl=en&amp;start=186&amp;tbnid=C6BoUHkP3qXFWM:&amp;tbnh=96&amp;tbnw=150&amp;prev=/images?q%3Ddanger%26start%3D180%26gbv%3D2%26ndsp%3D20%26svnum%3D10%26hl%3Den%26sa%3DN" TargetMode="External"/><Relationship Id="rId3" Type="http://schemas.openxmlformats.org/officeDocument/2006/relationships/hyperlink" Target="http://www.convergingsystems.com/img/stopwatch.gif" TargetMode="External"/><Relationship Id="rId7" Type="http://schemas.openxmlformats.org/officeDocument/2006/relationships/image" Target="../media/image14.emf"/><Relationship Id="rId12" Type="http://schemas.openxmlformats.org/officeDocument/2006/relationships/image" Target="../media/image18.emf"/><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13.emf"/><Relationship Id="rId11" Type="http://schemas.openxmlformats.org/officeDocument/2006/relationships/image" Target="../media/image17.emf"/><Relationship Id="rId5" Type="http://schemas.openxmlformats.org/officeDocument/2006/relationships/image" Target="../media/image12.emf"/><Relationship Id="rId10" Type="http://schemas.openxmlformats.org/officeDocument/2006/relationships/image" Target="../media/image16.png"/><Relationship Id="rId4" Type="http://schemas.openxmlformats.org/officeDocument/2006/relationships/image" Target="../media/image11.jpeg"/><Relationship Id="rId9" Type="http://schemas.openxmlformats.org/officeDocument/2006/relationships/image" Target="../media/image15.jpeg"/><Relationship Id="rId14" Type="http://schemas.openxmlformats.org/officeDocument/2006/relationships/image" Target="../media/image19.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MCB 638 </a:t>
            </a:r>
          </a:p>
        </p:txBody>
      </p:sp>
      <p:sp>
        <p:nvSpPr>
          <p:cNvPr id="3" name="Subtitle 2"/>
          <p:cNvSpPr>
            <a:spLocks noGrp="1"/>
          </p:cNvSpPr>
          <p:nvPr>
            <p:ph type="subTitle" idx="1"/>
          </p:nvPr>
        </p:nvSpPr>
        <p:spPr/>
        <p:txBody>
          <a:bodyPr>
            <a:normAutofit/>
          </a:bodyPr>
          <a:lstStyle/>
          <a:p>
            <a:r>
              <a:rPr lang="en-US" sz="3600" dirty="0"/>
              <a:t>Live Session 7</a:t>
            </a:r>
          </a:p>
          <a:p>
            <a:r>
              <a:rPr lang="en-US" sz="3600" dirty="0"/>
              <a:t>Monday</a:t>
            </a:r>
          </a:p>
        </p:txBody>
      </p:sp>
    </p:spTree>
    <p:extLst>
      <p:ext uri="{BB962C8B-B14F-4D97-AF65-F5344CB8AC3E}">
        <p14:creationId xmlns:p14="http://schemas.microsoft.com/office/powerpoint/2010/main" val="3548831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 test</a:t>
            </a:r>
          </a:p>
        </p:txBody>
      </p:sp>
      <p:pic>
        <p:nvPicPr>
          <p:cNvPr id="4" name="Content Placeholder 3"/>
          <p:cNvPicPr>
            <a:picLocks noGrp="1" noChangeAspect="1"/>
          </p:cNvPicPr>
          <p:nvPr>
            <p:ph idx="1"/>
          </p:nvPr>
        </p:nvPicPr>
        <p:blipFill>
          <a:blip r:embed="rId2"/>
          <a:stretch>
            <a:fillRect/>
          </a:stretch>
        </p:blipFill>
        <p:spPr>
          <a:xfrm>
            <a:off x="2493819" y="647098"/>
            <a:ext cx="8749146" cy="5826873"/>
          </a:xfrm>
          <a:prstGeom prst="rect">
            <a:avLst/>
          </a:prstGeom>
        </p:spPr>
      </p:pic>
      <p:sp>
        <p:nvSpPr>
          <p:cNvPr id="3" name="TextBox 2">
            <a:extLst>
              <a:ext uri="{FF2B5EF4-FFF2-40B4-BE49-F238E27FC236}">
                <a16:creationId xmlns:a16="http://schemas.microsoft.com/office/drawing/2014/main" id="{5D5A95A9-1B3E-4C2E-BEE2-DF09D65697CF}"/>
              </a:ext>
            </a:extLst>
          </p:cNvPr>
          <p:cNvSpPr txBox="1"/>
          <p:nvPr/>
        </p:nvSpPr>
        <p:spPr>
          <a:xfrm>
            <a:off x="3231511" y="6320082"/>
            <a:ext cx="1045607" cy="307777"/>
          </a:xfrm>
          <a:prstGeom prst="rect">
            <a:avLst/>
          </a:prstGeom>
          <a:noFill/>
        </p:spPr>
        <p:txBody>
          <a:bodyPr wrap="none" rtlCol="0">
            <a:spAutoFit/>
          </a:bodyPr>
          <a:lstStyle/>
          <a:p>
            <a:r>
              <a:rPr lang="en-US" sz="1400" dirty="0"/>
              <a:t>Significance</a:t>
            </a:r>
          </a:p>
        </p:txBody>
      </p:sp>
      <p:cxnSp>
        <p:nvCxnSpPr>
          <p:cNvPr id="6" name="Straight Arrow Connector 5">
            <a:extLst>
              <a:ext uri="{FF2B5EF4-FFF2-40B4-BE49-F238E27FC236}">
                <a16:creationId xmlns:a16="http://schemas.microsoft.com/office/drawing/2014/main" id="{8DE0A035-A22D-4D75-A611-ACB7A426B279}"/>
              </a:ext>
            </a:extLst>
          </p:cNvPr>
          <p:cNvCxnSpPr/>
          <p:nvPr/>
        </p:nvCxnSpPr>
        <p:spPr>
          <a:xfrm flipV="1">
            <a:off x="3754315" y="6066692"/>
            <a:ext cx="0" cy="2549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899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6863"/>
            <a:ext cx="10515600" cy="909760"/>
          </a:xfrm>
        </p:spPr>
        <p:txBody>
          <a:bodyPr/>
          <a:lstStyle/>
          <a:p>
            <a:r>
              <a:rPr lang="en-US" dirty="0"/>
              <a:t>Multiple Linear Regression</a:t>
            </a:r>
          </a:p>
        </p:txBody>
      </p:sp>
      <p:pic>
        <p:nvPicPr>
          <p:cNvPr id="5" name="Picture 4"/>
          <p:cNvPicPr>
            <a:picLocks noChangeAspect="1"/>
          </p:cNvPicPr>
          <p:nvPr/>
        </p:nvPicPr>
        <p:blipFill>
          <a:blip r:embed="rId2"/>
          <a:stretch>
            <a:fillRect/>
          </a:stretch>
        </p:blipFill>
        <p:spPr>
          <a:xfrm>
            <a:off x="228318" y="2437235"/>
            <a:ext cx="5426984" cy="2772860"/>
          </a:xfrm>
          <a:prstGeom prst="rect">
            <a:avLst/>
          </a:prstGeom>
        </p:spPr>
      </p:pic>
      <p:pic>
        <p:nvPicPr>
          <p:cNvPr id="6" name="Picture 5"/>
          <p:cNvPicPr>
            <a:picLocks noChangeAspect="1"/>
          </p:cNvPicPr>
          <p:nvPr/>
        </p:nvPicPr>
        <p:blipFill>
          <a:blip r:embed="rId3"/>
          <a:stretch>
            <a:fillRect/>
          </a:stretch>
        </p:blipFill>
        <p:spPr>
          <a:xfrm>
            <a:off x="5804409" y="2462383"/>
            <a:ext cx="5164878" cy="3456861"/>
          </a:xfrm>
          <a:prstGeom prst="rect">
            <a:avLst/>
          </a:prstGeom>
        </p:spPr>
      </p:pic>
      <p:pic>
        <p:nvPicPr>
          <p:cNvPr id="7" name="Picture 6"/>
          <p:cNvPicPr>
            <a:picLocks noChangeAspect="1"/>
          </p:cNvPicPr>
          <p:nvPr/>
        </p:nvPicPr>
        <p:blipFill>
          <a:blip r:embed="rId4"/>
          <a:stretch>
            <a:fillRect/>
          </a:stretch>
        </p:blipFill>
        <p:spPr>
          <a:xfrm>
            <a:off x="5969441" y="4922816"/>
            <a:ext cx="5368131" cy="1210402"/>
          </a:xfrm>
          <a:prstGeom prst="rect">
            <a:avLst/>
          </a:prstGeom>
        </p:spPr>
      </p:pic>
      <p:sp>
        <p:nvSpPr>
          <p:cNvPr id="9" name="TextBox 8"/>
          <p:cNvSpPr txBox="1"/>
          <p:nvPr/>
        </p:nvSpPr>
        <p:spPr>
          <a:xfrm>
            <a:off x="6199326" y="6133218"/>
            <a:ext cx="2187522" cy="584775"/>
          </a:xfrm>
          <a:prstGeom prst="rect">
            <a:avLst/>
          </a:prstGeom>
          <a:noFill/>
        </p:spPr>
        <p:txBody>
          <a:bodyPr wrap="none" rtlCol="0">
            <a:spAutoFit/>
          </a:bodyPr>
          <a:lstStyle/>
          <a:p>
            <a:r>
              <a:rPr lang="en-US" sz="1600" dirty="0"/>
              <a:t>Ignore Intercept p-value</a:t>
            </a:r>
          </a:p>
          <a:p>
            <a:r>
              <a:rPr lang="en-US" sz="1600" dirty="0">
                <a:highlight>
                  <a:srgbClr val="FFFF00"/>
                </a:highlight>
              </a:rPr>
              <a:t>Keep x variable if p &lt;.05</a:t>
            </a:r>
          </a:p>
        </p:txBody>
      </p:sp>
      <p:sp>
        <p:nvSpPr>
          <p:cNvPr id="10" name="TextBox 9"/>
          <p:cNvSpPr txBox="1"/>
          <p:nvPr/>
        </p:nvSpPr>
        <p:spPr>
          <a:xfrm>
            <a:off x="192741" y="866694"/>
            <a:ext cx="7616414" cy="1800493"/>
          </a:xfrm>
          <a:prstGeom prst="rect">
            <a:avLst/>
          </a:prstGeom>
          <a:noFill/>
        </p:spPr>
        <p:txBody>
          <a:bodyPr wrap="square" rtlCol="0">
            <a:spAutoFit/>
          </a:bodyPr>
          <a:lstStyle/>
          <a:p>
            <a:pPr lvl="1"/>
            <a:endParaRPr lang="en-US" sz="1400" dirty="0">
              <a:latin typeface="Arial" panose="020B0604020202020204" pitchFamily="34" charset="0"/>
              <a:cs typeface="Arial" panose="020B0604020202020204" pitchFamily="34" charset="0"/>
            </a:endParaRPr>
          </a:p>
          <a:p>
            <a:pPr marL="628650" lvl="1" indent="-171450">
              <a:buFont typeface="Arial" panose="020B0604020202020204" pitchFamily="34" charset="0"/>
              <a:buChar char="•"/>
            </a:pPr>
            <a:r>
              <a:rPr lang="en-US" sz="1400" dirty="0">
                <a:latin typeface="Arial" panose="020B0604020202020204" pitchFamily="34" charset="0"/>
                <a:cs typeface="Arial" panose="020B0604020202020204" pitchFamily="34" charset="0"/>
              </a:rPr>
              <a:t>p value helps you identify which input variable(s) are important/useful in describing Y.</a:t>
            </a:r>
          </a:p>
          <a:p>
            <a:pPr marL="628650" lvl="1" indent="-171450">
              <a:buFont typeface="Arial" panose="020B0604020202020204" pitchFamily="34" charset="0"/>
              <a:buChar char="•"/>
            </a:pPr>
            <a:r>
              <a:rPr lang="en-US" sz="1400" dirty="0">
                <a:latin typeface="Arial" panose="020B0604020202020204" pitchFamily="34" charset="0"/>
                <a:cs typeface="Arial" panose="020B0604020202020204" pitchFamily="34" charset="0"/>
              </a:rPr>
              <a:t>We want p’s lower than our alpha, assume .05, so if p is low Ho must go – our implied Ho is, X doesn’t describe Y and Ha is, X does describe Y – so if we have a low p-value we reject Ho and say X does describe Y.</a:t>
            </a:r>
          </a:p>
          <a:p>
            <a:pPr marL="628650" lvl="1" indent="-171450">
              <a:buFont typeface="Arial" panose="020B0604020202020204" pitchFamily="34" charset="0"/>
              <a:buChar char="•"/>
            </a:pPr>
            <a:r>
              <a:rPr lang="en-US" sz="1400" dirty="0">
                <a:latin typeface="Arial" panose="020B0604020202020204" pitchFamily="34" charset="0"/>
                <a:cs typeface="Arial" panose="020B0604020202020204" pitchFamily="34" charset="0"/>
              </a:rPr>
              <a:t>Then re-run your regression without the X’s that don’t help describe Y to develop a better model.</a:t>
            </a:r>
          </a:p>
          <a:p>
            <a:pPr marL="628650" lvl="1" indent="-171450">
              <a:buFont typeface="Arial" panose="020B0604020202020204" pitchFamily="34" charset="0"/>
              <a:buChar char="•"/>
            </a:pPr>
            <a:endParaRPr lang="en-US" sz="1300"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27AD111A-73FA-4C5B-8BF9-77605A5FDFDF}"/>
              </a:ext>
            </a:extLst>
          </p:cNvPr>
          <p:cNvSpPr txBox="1"/>
          <p:nvPr/>
        </p:nvSpPr>
        <p:spPr>
          <a:xfrm>
            <a:off x="8653507" y="6174456"/>
            <a:ext cx="3346235" cy="584775"/>
          </a:xfrm>
          <a:prstGeom prst="rect">
            <a:avLst/>
          </a:prstGeom>
          <a:noFill/>
        </p:spPr>
        <p:txBody>
          <a:bodyPr wrap="square" rtlCol="0">
            <a:spAutoFit/>
          </a:bodyPr>
          <a:lstStyle/>
          <a:p>
            <a:r>
              <a:rPr lang="en-US" sz="1600" dirty="0"/>
              <a:t>Next step - eliminate 2 x’s with high p values and re-run regression</a:t>
            </a:r>
          </a:p>
        </p:txBody>
      </p:sp>
    </p:spTree>
    <p:extLst>
      <p:ext uri="{BB962C8B-B14F-4D97-AF65-F5344CB8AC3E}">
        <p14:creationId xmlns:p14="http://schemas.microsoft.com/office/powerpoint/2010/main" val="3692214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027A7-D55D-46AB-BCE4-C2D5AFF58547}"/>
              </a:ext>
            </a:extLst>
          </p:cNvPr>
          <p:cNvSpPr>
            <a:spLocks noGrp="1"/>
          </p:cNvSpPr>
          <p:nvPr>
            <p:ph type="title"/>
          </p:nvPr>
        </p:nvSpPr>
        <p:spPr/>
        <p:txBody>
          <a:bodyPr/>
          <a:lstStyle/>
          <a:p>
            <a:r>
              <a:rPr lang="en-US" b="1" u="sng" dirty="0"/>
              <a:t>If get #NUM!</a:t>
            </a:r>
            <a:br>
              <a:rPr lang="en-US" dirty="0"/>
            </a:br>
            <a:endParaRPr lang="en-US" dirty="0"/>
          </a:p>
        </p:txBody>
      </p:sp>
      <p:sp>
        <p:nvSpPr>
          <p:cNvPr id="3" name="Content Placeholder 2">
            <a:extLst>
              <a:ext uri="{FF2B5EF4-FFF2-40B4-BE49-F238E27FC236}">
                <a16:creationId xmlns:a16="http://schemas.microsoft.com/office/drawing/2014/main" id="{60CF6299-4598-40DA-9821-7FFAFE1C9096}"/>
              </a:ext>
            </a:extLst>
          </p:cNvPr>
          <p:cNvSpPr>
            <a:spLocks noGrp="1"/>
          </p:cNvSpPr>
          <p:nvPr>
            <p:ph idx="1"/>
          </p:nvPr>
        </p:nvSpPr>
        <p:spPr/>
        <p:txBody>
          <a:bodyPr/>
          <a:lstStyle/>
          <a:p>
            <a:pPr marL="0" indent="0">
              <a:buNone/>
            </a:pPr>
            <a:r>
              <a:rPr lang="en-US" b="1" dirty="0"/>
              <a:t> </a:t>
            </a:r>
            <a:endParaRPr lang="en-US" dirty="0"/>
          </a:p>
          <a:p>
            <a:pPr marL="0" indent="0">
              <a:buNone/>
            </a:pPr>
            <a:r>
              <a:rPr lang="en-US" u="sng" dirty="0">
                <a:hlinkClick r:id="rId2"/>
              </a:rPr>
              <a:t>https://support.office.com/en-ie/article/how-to-correct-a-num-error-f5193bfc-4400-43f4-88c4-8e1dcca0428b</a:t>
            </a:r>
            <a:endParaRPr lang="en-US" dirty="0"/>
          </a:p>
          <a:p>
            <a:pPr marL="0" indent="0">
              <a:buNone/>
            </a:pPr>
            <a:r>
              <a:rPr lang="en-US" dirty="0"/>
              <a:t> </a:t>
            </a:r>
          </a:p>
          <a:p>
            <a:pPr marL="0" indent="0">
              <a:buNone/>
            </a:pPr>
            <a:r>
              <a:rPr lang="en-US" dirty="0"/>
              <a:t>And check for all 0’s in any columns where that variable is giving the error.</a:t>
            </a:r>
          </a:p>
          <a:p>
            <a:endParaRPr lang="en-US" dirty="0"/>
          </a:p>
        </p:txBody>
      </p:sp>
    </p:spTree>
    <p:extLst>
      <p:ext uri="{BB962C8B-B14F-4D97-AF65-F5344CB8AC3E}">
        <p14:creationId xmlns:p14="http://schemas.microsoft.com/office/powerpoint/2010/main" val="16791147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714CD-5606-416C-9A4C-63F3D848A7D9}"/>
              </a:ext>
            </a:extLst>
          </p:cNvPr>
          <p:cNvSpPr>
            <a:spLocks noGrp="1"/>
          </p:cNvSpPr>
          <p:nvPr>
            <p:ph type="title"/>
          </p:nvPr>
        </p:nvSpPr>
        <p:spPr/>
        <p:txBody>
          <a:bodyPr/>
          <a:lstStyle/>
          <a:p>
            <a:r>
              <a:rPr lang="en-US" dirty="0"/>
              <a:t>Let’s work through an example </a:t>
            </a:r>
          </a:p>
        </p:txBody>
      </p:sp>
    </p:spTree>
    <p:extLst>
      <p:ext uri="{BB962C8B-B14F-4D97-AF65-F5344CB8AC3E}">
        <p14:creationId xmlns:p14="http://schemas.microsoft.com/office/powerpoint/2010/main" val="3096388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Projects – Storyboard</a:t>
            </a:r>
            <a:br>
              <a:rPr lang="en-US" dirty="0"/>
            </a:br>
            <a:r>
              <a:rPr lang="en-US" dirty="0"/>
              <a:t>           Rubric:</a:t>
            </a:r>
          </a:p>
        </p:txBody>
      </p:sp>
      <p:graphicFrame>
        <p:nvGraphicFramePr>
          <p:cNvPr id="4" name="Content Placeholder 3">
            <a:extLst>
              <a:ext uri="{FF2B5EF4-FFF2-40B4-BE49-F238E27FC236}">
                <a16:creationId xmlns:a16="http://schemas.microsoft.com/office/drawing/2014/main" id="{1EEB89E2-05D7-40F1-9548-DB7C8CEC800A}"/>
              </a:ext>
            </a:extLst>
          </p:cNvPr>
          <p:cNvGraphicFramePr>
            <a:graphicFrameLocks noGrp="1"/>
          </p:cNvGraphicFramePr>
          <p:nvPr>
            <p:ph idx="1"/>
            <p:extLst>
              <p:ext uri="{D42A27DB-BD31-4B8C-83A1-F6EECF244321}">
                <p14:modId xmlns:p14="http://schemas.microsoft.com/office/powerpoint/2010/main" val="1491906051"/>
              </p:ext>
            </p:extLst>
          </p:nvPr>
        </p:nvGraphicFramePr>
        <p:xfrm>
          <a:off x="1647825" y="2041863"/>
          <a:ext cx="8525985" cy="4451012"/>
        </p:xfrm>
        <a:graphic>
          <a:graphicData uri="http://schemas.openxmlformats.org/drawingml/2006/table">
            <a:tbl>
              <a:tblPr>
                <a:tableStyleId>{5C22544A-7EE6-4342-B048-85BDC9FD1C3A}</a:tableStyleId>
              </a:tblPr>
              <a:tblGrid>
                <a:gridCol w="6459641">
                  <a:extLst>
                    <a:ext uri="{9D8B030D-6E8A-4147-A177-3AD203B41FA5}">
                      <a16:colId xmlns:a16="http://schemas.microsoft.com/office/drawing/2014/main" val="3604891898"/>
                    </a:ext>
                  </a:extLst>
                </a:gridCol>
                <a:gridCol w="2066344">
                  <a:extLst>
                    <a:ext uri="{9D8B030D-6E8A-4147-A177-3AD203B41FA5}">
                      <a16:colId xmlns:a16="http://schemas.microsoft.com/office/drawing/2014/main" val="3205502338"/>
                    </a:ext>
                  </a:extLst>
                </a:gridCol>
              </a:tblGrid>
              <a:tr h="657556">
                <a:tc>
                  <a:txBody>
                    <a:bodyPr/>
                    <a:lstStyle/>
                    <a:p>
                      <a:pPr algn="ctr" fontAlgn="ctr"/>
                      <a:r>
                        <a:rPr lang="en-US" sz="2000" u="none" strike="noStrike">
                          <a:effectLst/>
                        </a:rPr>
                        <a:t>Content Requirements</a:t>
                      </a:r>
                      <a:endParaRPr lang="en-US" sz="2000" b="1" i="0" u="none" strike="noStrike">
                        <a:solidFill>
                          <a:srgbClr val="000000"/>
                        </a:solidFill>
                        <a:effectLst/>
                        <a:latin typeface="Arial" panose="020B0604020202020204" pitchFamily="34" charset="0"/>
                      </a:endParaRPr>
                    </a:p>
                  </a:txBody>
                  <a:tcPr marL="7620" marR="7620" marT="7620" marB="0" anchor="ctr"/>
                </a:tc>
                <a:tc>
                  <a:txBody>
                    <a:bodyPr/>
                    <a:lstStyle/>
                    <a:p>
                      <a:pPr algn="ctr" fontAlgn="ctr"/>
                      <a:r>
                        <a:rPr lang="en-US" sz="2000" u="none" strike="noStrike">
                          <a:effectLst/>
                        </a:rPr>
                        <a:t>Possible Points</a:t>
                      </a:r>
                      <a:endParaRPr lang="en-US" sz="2000" b="1" i="0" u="none" strike="noStrike">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869621345"/>
                  </a:ext>
                </a:extLst>
              </a:tr>
              <a:tr h="369202">
                <a:tc>
                  <a:txBody>
                    <a:bodyPr/>
                    <a:lstStyle/>
                    <a:p>
                      <a:pPr algn="l" fontAlgn="ctr"/>
                      <a:r>
                        <a:rPr lang="en-US" sz="2000" u="none" strike="noStrike">
                          <a:effectLst/>
                        </a:rPr>
                        <a:t>Project</a:t>
                      </a:r>
                      <a:endParaRPr lang="en-US" sz="2000" b="1" i="0" u="none" strike="noStrike">
                        <a:solidFill>
                          <a:srgbClr val="000000"/>
                        </a:solidFill>
                        <a:effectLst/>
                        <a:latin typeface="Arial" panose="020B0604020202020204" pitchFamily="34" charset="0"/>
                      </a:endParaRPr>
                    </a:p>
                  </a:txBody>
                  <a:tcPr marL="7620" marR="7620" marT="7620" marB="0" anchor="ctr"/>
                </a:tc>
                <a:tc>
                  <a:txBody>
                    <a:bodyPr/>
                    <a:lstStyle/>
                    <a:p>
                      <a:pPr algn="ctr" fontAlgn="ctr"/>
                      <a:r>
                        <a:rPr lang="en-US" sz="2000" u="none" strike="noStrike">
                          <a:effectLst/>
                        </a:rPr>
                        <a:t> </a:t>
                      </a:r>
                      <a:endParaRPr lang="en-US" sz="2000" b="1" i="0" u="none" strike="noStrike">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740458245"/>
                  </a:ext>
                </a:extLst>
              </a:tr>
              <a:tr h="3424254">
                <a:tc>
                  <a:txBody>
                    <a:bodyPr/>
                    <a:lstStyle/>
                    <a:p>
                      <a:pPr algn="l" fontAlgn="t"/>
                      <a:r>
                        <a:rPr lang="en-US" sz="2000" u="none" strike="noStrike" dirty="0">
                          <a:effectLst/>
                        </a:rPr>
                        <a:t>A) An executive summary is provided in the storyboard format including:  Is the storyboard presented in 1 PowerPoint slide? Follows DMAIC? Are tools/graphs/charts used and clearly visible? Do they support findings and conclusions? Are arrows, call-out boxes, etc. used to summarize, highlight questions and key learnings? Are expected results clear? And next steps noted?</a:t>
                      </a:r>
                      <a:endParaRPr lang="en-US" sz="2000" b="0" i="0" u="none" strike="noStrike" dirty="0">
                        <a:solidFill>
                          <a:srgbClr val="000000"/>
                        </a:solidFill>
                        <a:effectLst/>
                        <a:latin typeface="Arial" panose="020B0604020202020204" pitchFamily="34" charset="0"/>
                      </a:endParaRPr>
                    </a:p>
                  </a:txBody>
                  <a:tcPr marL="7620" marR="7620" marT="7620" marB="0"/>
                </a:tc>
                <a:tc>
                  <a:txBody>
                    <a:bodyPr/>
                    <a:lstStyle/>
                    <a:p>
                      <a:pPr algn="ctr" rtl="0" fontAlgn="ctr"/>
                      <a:r>
                        <a:rPr lang="en-US" sz="2000" u="none" strike="noStrike" dirty="0">
                          <a:effectLst/>
                        </a:rPr>
                        <a:t>5</a:t>
                      </a:r>
                      <a:endParaRPr lang="en-US" sz="2000" b="0" i="0" u="none" strike="noStrike" dirty="0">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182165597"/>
                  </a:ext>
                </a:extLst>
              </a:tr>
            </a:tbl>
          </a:graphicData>
        </a:graphic>
      </p:graphicFrame>
    </p:spTree>
    <p:extLst>
      <p:ext uri="{BB962C8B-B14F-4D97-AF65-F5344CB8AC3E}">
        <p14:creationId xmlns:p14="http://schemas.microsoft.com/office/powerpoint/2010/main" val="40537892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D94DCC0-E5FB-4C50-BCD8-8EF70E386272}"/>
              </a:ext>
            </a:extLst>
          </p:cNvPr>
          <p:cNvSpPr>
            <a:spLocks noChangeArrowheads="1"/>
          </p:cNvSpPr>
          <p:nvPr/>
        </p:nvSpPr>
        <p:spPr bwMode="auto">
          <a:xfrm>
            <a:off x="1524000" y="990600"/>
            <a:ext cx="9144000" cy="381000"/>
          </a:xfrm>
          <a:prstGeom prst="rect">
            <a:avLst/>
          </a:prstGeom>
          <a:solidFill>
            <a:schemeClr val="accent1"/>
          </a:solidFill>
          <a:ln w="25400">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solidFill>
                <a:schemeClr val="bg1"/>
              </a:solidFill>
            </a:endParaRPr>
          </a:p>
        </p:txBody>
      </p:sp>
      <p:sp>
        <p:nvSpPr>
          <p:cNvPr id="6147" name="Line 3">
            <a:extLst>
              <a:ext uri="{FF2B5EF4-FFF2-40B4-BE49-F238E27FC236}">
                <a16:creationId xmlns:a16="http://schemas.microsoft.com/office/drawing/2014/main" id="{4310EC16-3F47-4ADC-B0D1-A77F48B6EA6D}"/>
              </a:ext>
            </a:extLst>
          </p:cNvPr>
          <p:cNvSpPr>
            <a:spLocks noChangeShapeType="1"/>
          </p:cNvSpPr>
          <p:nvPr/>
        </p:nvSpPr>
        <p:spPr bwMode="auto">
          <a:xfrm flipH="1">
            <a:off x="5715000" y="1397001"/>
            <a:ext cx="12700" cy="4652963"/>
          </a:xfrm>
          <a:prstGeom prst="line">
            <a:avLst/>
          </a:prstGeom>
          <a:noFill/>
          <a:ln w="1587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48" name="Line 4">
            <a:extLst>
              <a:ext uri="{FF2B5EF4-FFF2-40B4-BE49-F238E27FC236}">
                <a16:creationId xmlns:a16="http://schemas.microsoft.com/office/drawing/2014/main" id="{BB55F275-1D77-4D08-8125-9607296FC6CD}"/>
              </a:ext>
            </a:extLst>
          </p:cNvPr>
          <p:cNvSpPr>
            <a:spLocks noChangeShapeType="1"/>
          </p:cNvSpPr>
          <p:nvPr/>
        </p:nvSpPr>
        <p:spPr bwMode="auto">
          <a:xfrm>
            <a:off x="1524000" y="6045200"/>
            <a:ext cx="9144000" cy="0"/>
          </a:xfrm>
          <a:prstGeom prst="line">
            <a:avLst/>
          </a:prstGeom>
          <a:noFill/>
          <a:ln w="127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869" name="Rectangle 5">
            <a:extLst>
              <a:ext uri="{FF2B5EF4-FFF2-40B4-BE49-F238E27FC236}">
                <a16:creationId xmlns:a16="http://schemas.microsoft.com/office/drawing/2014/main" id="{B16E2F17-BE4D-449C-B0DE-936E17C72CD2}"/>
              </a:ext>
            </a:extLst>
          </p:cNvPr>
          <p:cNvSpPr>
            <a:spLocks noChangeArrowheads="1"/>
          </p:cNvSpPr>
          <p:nvPr/>
        </p:nvSpPr>
        <p:spPr bwMode="auto">
          <a:xfrm>
            <a:off x="1905000" y="1447800"/>
            <a:ext cx="1447800" cy="287338"/>
          </a:xfrm>
          <a:prstGeom prst="rect">
            <a:avLst/>
          </a:prstGeom>
          <a:noFill/>
          <a:ln w="12700">
            <a:noFill/>
            <a:miter lim="800000"/>
            <a:headEnd/>
            <a:tailEnd/>
          </a:ln>
          <a:effectLst/>
        </p:spPr>
        <p:txBody>
          <a:bodyPr lIns="88900" tIns="44450" rIns="88900" bIns="44450">
            <a:spAutoFit/>
          </a:bodyPr>
          <a:lstStyle/>
          <a:p>
            <a:pPr algn="ctr" defTabSz="885825">
              <a:defRPr/>
            </a:pPr>
            <a:r>
              <a:rPr lang="en-US" sz="1300" b="1" u="sng">
                <a:effectLst>
                  <a:outerShdw blurRad="38100" dist="38100" dir="2700000" algn="tl">
                    <a:srgbClr val="C0C0C0"/>
                  </a:outerShdw>
                </a:effectLst>
                <a:latin typeface="Arial" charset="0"/>
              </a:rPr>
              <a:t>DEFINE</a:t>
            </a:r>
          </a:p>
        </p:txBody>
      </p:sp>
      <p:sp>
        <p:nvSpPr>
          <p:cNvPr id="36870" name="Rectangle 6">
            <a:extLst>
              <a:ext uri="{FF2B5EF4-FFF2-40B4-BE49-F238E27FC236}">
                <a16:creationId xmlns:a16="http://schemas.microsoft.com/office/drawing/2014/main" id="{68CF38A8-9C73-4E0D-8CA4-A8D0968F08DC}"/>
              </a:ext>
            </a:extLst>
          </p:cNvPr>
          <p:cNvSpPr>
            <a:spLocks noChangeArrowheads="1"/>
          </p:cNvSpPr>
          <p:nvPr/>
        </p:nvSpPr>
        <p:spPr bwMode="auto">
          <a:xfrm>
            <a:off x="3962400" y="1447800"/>
            <a:ext cx="1371600" cy="287338"/>
          </a:xfrm>
          <a:prstGeom prst="rect">
            <a:avLst/>
          </a:prstGeom>
          <a:noFill/>
          <a:ln w="12700">
            <a:noFill/>
            <a:miter lim="800000"/>
            <a:headEnd/>
            <a:tailEnd/>
          </a:ln>
          <a:effectLst/>
        </p:spPr>
        <p:txBody>
          <a:bodyPr lIns="88900" tIns="44450" rIns="88900" bIns="44450">
            <a:spAutoFit/>
          </a:bodyPr>
          <a:lstStyle/>
          <a:p>
            <a:pPr algn="ctr" defTabSz="885825">
              <a:defRPr/>
            </a:pPr>
            <a:r>
              <a:rPr lang="en-US" sz="1300" b="1" u="sng">
                <a:effectLst>
                  <a:outerShdw blurRad="38100" dist="38100" dir="2700000" algn="tl">
                    <a:srgbClr val="C0C0C0"/>
                  </a:outerShdw>
                </a:effectLst>
                <a:latin typeface="Arial" charset="0"/>
              </a:rPr>
              <a:t>MEASURE</a:t>
            </a:r>
          </a:p>
        </p:txBody>
      </p:sp>
      <p:sp>
        <p:nvSpPr>
          <p:cNvPr id="6151" name="Rectangle 7">
            <a:extLst>
              <a:ext uri="{FF2B5EF4-FFF2-40B4-BE49-F238E27FC236}">
                <a16:creationId xmlns:a16="http://schemas.microsoft.com/office/drawing/2014/main" id="{B8FF1432-2F63-4C46-915D-9083BD4889FC}"/>
              </a:ext>
            </a:extLst>
          </p:cNvPr>
          <p:cNvSpPr>
            <a:spLocks noChangeArrowheads="1"/>
          </p:cNvSpPr>
          <p:nvPr/>
        </p:nvSpPr>
        <p:spPr bwMode="auto">
          <a:xfrm>
            <a:off x="9232901" y="1265238"/>
            <a:ext cx="796925"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6152" name="Text Box 8">
            <a:extLst>
              <a:ext uri="{FF2B5EF4-FFF2-40B4-BE49-F238E27FC236}">
                <a16:creationId xmlns:a16="http://schemas.microsoft.com/office/drawing/2014/main" id="{02E94BC7-8371-4160-A7AF-DE0F24960271}"/>
              </a:ext>
            </a:extLst>
          </p:cNvPr>
          <p:cNvSpPr txBox="1">
            <a:spLocks noChangeArrowheads="1"/>
          </p:cNvSpPr>
          <p:nvPr/>
        </p:nvSpPr>
        <p:spPr bwMode="auto">
          <a:xfrm>
            <a:off x="2895600" y="101601"/>
            <a:ext cx="7620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0"/>
              </a:spcBef>
              <a:buFontTx/>
              <a:buNone/>
            </a:pPr>
            <a:r>
              <a:rPr lang="en-US" altLang="en-US" sz="2400" b="1"/>
              <a:t>Process Improvement Project – Cycle Time Reduction</a:t>
            </a:r>
          </a:p>
          <a:p>
            <a:pPr algn="r">
              <a:spcBef>
                <a:spcPct val="0"/>
              </a:spcBef>
              <a:buFontTx/>
              <a:buNone/>
            </a:pPr>
            <a:endParaRPr lang="en-US" altLang="en-US" sz="2400" b="1">
              <a:latin typeface="Arial" panose="020B0604020202020204" pitchFamily="34" charset="0"/>
            </a:endParaRPr>
          </a:p>
        </p:txBody>
      </p:sp>
      <p:sp>
        <p:nvSpPr>
          <p:cNvPr id="6153" name="Text Box 9">
            <a:extLst>
              <a:ext uri="{FF2B5EF4-FFF2-40B4-BE49-F238E27FC236}">
                <a16:creationId xmlns:a16="http://schemas.microsoft.com/office/drawing/2014/main" id="{CC42F231-CB01-4CDD-83A6-14A0F6444935}"/>
              </a:ext>
            </a:extLst>
          </p:cNvPr>
          <p:cNvSpPr txBox="1">
            <a:spLocks noChangeArrowheads="1"/>
          </p:cNvSpPr>
          <p:nvPr/>
        </p:nvSpPr>
        <p:spPr bwMode="auto">
          <a:xfrm>
            <a:off x="2743200" y="990601"/>
            <a:ext cx="1066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b="1" u="sng">
                <a:solidFill>
                  <a:srgbClr val="FFFF00"/>
                </a:solidFill>
                <a:latin typeface="Arial" panose="020B0604020202020204" pitchFamily="34" charset="0"/>
              </a:rPr>
              <a:t>Team Launch</a:t>
            </a:r>
          </a:p>
          <a:p>
            <a:pPr algn="ctr">
              <a:spcBef>
                <a:spcPct val="0"/>
              </a:spcBef>
              <a:buFontTx/>
              <a:buNone/>
            </a:pPr>
            <a:r>
              <a:rPr lang="en-US" altLang="en-US" sz="1000" b="1">
                <a:solidFill>
                  <a:srgbClr val="FFFF00"/>
                </a:solidFill>
                <a:latin typeface="Arial" panose="020B0604020202020204" pitchFamily="34" charset="0"/>
              </a:rPr>
              <a:t>8/23</a:t>
            </a:r>
          </a:p>
        </p:txBody>
      </p:sp>
      <p:sp>
        <p:nvSpPr>
          <p:cNvPr id="6154" name="Rectangle 10">
            <a:extLst>
              <a:ext uri="{FF2B5EF4-FFF2-40B4-BE49-F238E27FC236}">
                <a16:creationId xmlns:a16="http://schemas.microsoft.com/office/drawing/2014/main" id="{9DA3C6DD-F748-41FD-915E-0D5BE98A0386}"/>
              </a:ext>
            </a:extLst>
          </p:cNvPr>
          <p:cNvSpPr>
            <a:spLocks noChangeArrowheads="1"/>
          </p:cNvSpPr>
          <p:nvPr/>
        </p:nvSpPr>
        <p:spPr bwMode="auto">
          <a:xfrm>
            <a:off x="10071101" y="1265238"/>
            <a:ext cx="796925"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6155" name="Rectangle 11">
            <a:extLst>
              <a:ext uri="{FF2B5EF4-FFF2-40B4-BE49-F238E27FC236}">
                <a16:creationId xmlns:a16="http://schemas.microsoft.com/office/drawing/2014/main" id="{ED16CB6D-F7DD-49FF-86CA-5E0766170136}"/>
              </a:ext>
            </a:extLst>
          </p:cNvPr>
          <p:cNvSpPr>
            <a:spLocks noChangeArrowheads="1"/>
          </p:cNvSpPr>
          <p:nvPr/>
        </p:nvSpPr>
        <p:spPr bwMode="auto">
          <a:xfrm>
            <a:off x="10075864" y="1274763"/>
            <a:ext cx="796925"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6156" name="Text Box 12">
            <a:extLst>
              <a:ext uri="{FF2B5EF4-FFF2-40B4-BE49-F238E27FC236}">
                <a16:creationId xmlns:a16="http://schemas.microsoft.com/office/drawing/2014/main" id="{E4222486-7350-4170-AED5-61A4E451DCEB}"/>
              </a:ext>
            </a:extLst>
          </p:cNvPr>
          <p:cNvSpPr txBox="1">
            <a:spLocks noChangeArrowheads="1"/>
          </p:cNvSpPr>
          <p:nvPr/>
        </p:nvSpPr>
        <p:spPr bwMode="auto">
          <a:xfrm>
            <a:off x="3657600" y="974726"/>
            <a:ext cx="15240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1000" b="1" u="sng">
                <a:solidFill>
                  <a:srgbClr val="FFFF00"/>
                </a:solidFill>
                <a:latin typeface="Arial" panose="020B0604020202020204" pitchFamily="34" charset="0"/>
              </a:rPr>
              <a:t>Define</a:t>
            </a:r>
          </a:p>
          <a:p>
            <a:pPr algn="ctr">
              <a:spcBef>
                <a:spcPct val="0"/>
              </a:spcBef>
              <a:buFontTx/>
              <a:buNone/>
            </a:pPr>
            <a:r>
              <a:rPr lang="en-US" altLang="en-US" sz="1000" b="1">
                <a:solidFill>
                  <a:srgbClr val="FFFF00"/>
                </a:solidFill>
                <a:latin typeface="Arial" panose="020B0604020202020204" pitchFamily="34" charset="0"/>
              </a:rPr>
              <a:t>9/08</a:t>
            </a:r>
          </a:p>
          <a:p>
            <a:pPr algn="ctr">
              <a:spcBef>
                <a:spcPct val="0"/>
              </a:spcBef>
              <a:buFontTx/>
              <a:buNone/>
            </a:pPr>
            <a:endParaRPr lang="en-US" altLang="en-US" sz="1000" b="1">
              <a:solidFill>
                <a:srgbClr val="FFFF00"/>
              </a:solidFill>
              <a:latin typeface="Arial" panose="020B0604020202020204" pitchFamily="34" charset="0"/>
            </a:endParaRPr>
          </a:p>
        </p:txBody>
      </p:sp>
      <p:sp>
        <p:nvSpPr>
          <p:cNvPr id="6157" name="Text Box 13">
            <a:extLst>
              <a:ext uri="{FF2B5EF4-FFF2-40B4-BE49-F238E27FC236}">
                <a16:creationId xmlns:a16="http://schemas.microsoft.com/office/drawing/2014/main" id="{97AD928C-8A6B-4138-B6F4-8C7936B512FC}"/>
              </a:ext>
            </a:extLst>
          </p:cNvPr>
          <p:cNvSpPr txBox="1">
            <a:spLocks noChangeArrowheads="1"/>
          </p:cNvSpPr>
          <p:nvPr/>
        </p:nvSpPr>
        <p:spPr bwMode="auto">
          <a:xfrm>
            <a:off x="5257800" y="974726"/>
            <a:ext cx="1219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1000" b="1" u="sng">
                <a:solidFill>
                  <a:srgbClr val="FFFF00"/>
                </a:solidFill>
                <a:latin typeface="Arial" panose="020B0604020202020204" pitchFamily="34" charset="0"/>
              </a:rPr>
              <a:t>Measure</a:t>
            </a:r>
          </a:p>
          <a:p>
            <a:pPr algn="ctr">
              <a:spcBef>
                <a:spcPct val="0"/>
              </a:spcBef>
              <a:buFontTx/>
              <a:buNone/>
            </a:pPr>
            <a:r>
              <a:rPr lang="en-US" altLang="en-US" sz="1000" b="1">
                <a:solidFill>
                  <a:srgbClr val="FFFF00"/>
                </a:solidFill>
                <a:latin typeface="Arial" panose="020B0604020202020204" pitchFamily="34" charset="0"/>
              </a:rPr>
              <a:t>10/16</a:t>
            </a:r>
          </a:p>
        </p:txBody>
      </p:sp>
      <p:sp>
        <p:nvSpPr>
          <p:cNvPr id="6158" name="Text Box 14">
            <a:extLst>
              <a:ext uri="{FF2B5EF4-FFF2-40B4-BE49-F238E27FC236}">
                <a16:creationId xmlns:a16="http://schemas.microsoft.com/office/drawing/2014/main" id="{AA315A88-6A28-4C5D-99D6-FD65CA4D17F7}"/>
              </a:ext>
            </a:extLst>
          </p:cNvPr>
          <p:cNvSpPr txBox="1">
            <a:spLocks noChangeArrowheads="1"/>
          </p:cNvSpPr>
          <p:nvPr/>
        </p:nvSpPr>
        <p:spPr bwMode="auto">
          <a:xfrm>
            <a:off x="6629400" y="974726"/>
            <a:ext cx="129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1000" b="1" u="sng">
                <a:solidFill>
                  <a:srgbClr val="FFFF00"/>
                </a:solidFill>
                <a:latin typeface="Arial" panose="020B0604020202020204" pitchFamily="34" charset="0"/>
              </a:rPr>
              <a:t>Analyze</a:t>
            </a:r>
          </a:p>
          <a:p>
            <a:pPr algn="ctr">
              <a:spcBef>
                <a:spcPct val="0"/>
              </a:spcBef>
              <a:buFontTx/>
              <a:buNone/>
            </a:pPr>
            <a:r>
              <a:rPr lang="en-US" altLang="en-US" sz="1000" b="1">
                <a:solidFill>
                  <a:srgbClr val="FFFF00"/>
                </a:solidFill>
                <a:latin typeface="Arial" panose="020B0604020202020204" pitchFamily="34" charset="0"/>
              </a:rPr>
              <a:t>10/24</a:t>
            </a:r>
          </a:p>
        </p:txBody>
      </p:sp>
      <p:sp>
        <p:nvSpPr>
          <p:cNvPr id="6159" name="Text Box 15">
            <a:extLst>
              <a:ext uri="{FF2B5EF4-FFF2-40B4-BE49-F238E27FC236}">
                <a16:creationId xmlns:a16="http://schemas.microsoft.com/office/drawing/2014/main" id="{53CDC6BC-D0F4-410E-9F8A-6C58E149BD64}"/>
              </a:ext>
            </a:extLst>
          </p:cNvPr>
          <p:cNvSpPr txBox="1">
            <a:spLocks noChangeArrowheads="1"/>
          </p:cNvSpPr>
          <p:nvPr/>
        </p:nvSpPr>
        <p:spPr bwMode="auto">
          <a:xfrm>
            <a:off x="9220200" y="974726"/>
            <a:ext cx="1447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1000" b="1" u="sng">
                <a:solidFill>
                  <a:srgbClr val="FFFF00"/>
                </a:solidFill>
                <a:latin typeface="Arial" panose="020B0604020202020204" pitchFamily="34" charset="0"/>
              </a:rPr>
              <a:t>Control</a:t>
            </a:r>
          </a:p>
          <a:p>
            <a:pPr algn="ctr">
              <a:spcBef>
                <a:spcPct val="0"/>
              </a:spcBef>
              <a:buFontTx/>
              <a:buNone/>
            </a:pPr>
            <a:r>
              <a:rPr lang="en-US" altLang="en-US" sz="1000" b="1">
                <a:solidFill>
                  <a:srgbClr val="FFFF00"/>
                </a:solidFill>
                <a:latin typeface="Arial" panose="020B0604020202020204" pitchFamily="34" charset="0"/>
              </a:rPr>
              <a:t>On-Going</a:t>
            </a:r>
          </a:p>
        </p:txBody>
      </p:sp>
      <p:sp>
        <p:nvSpPr>
          <p:cNvPr id="6160" name="Text Box 16">
            <a:extLst>
              <a:ext uri="{FF2B5EF4-FFF2-40B4-BE49-F238E27FC236}">
                <a16:creationId xmlns:a16="http://schemas.microsoft.com/office/drawing/2014/main" id="{E53DA9F3-F635-4B05-A761-A7286FDDED77}"/>
              </a:ext>
            </a:extLst>
          </p:cNvPr>
          <p:cNvSpPr txBox="1">
            <a:spLocks noChangeArrowheads="1"/>
          </p:cNvSpPr>
          <p:nvPr/>
        </p:nvSpPr>
        <p:spPr bwMode="auto">
          <a:xfrm>
            <a:off x="7924800" y="974726"/>
            <a:ext cx="129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1000" b="1" u="sng">
                <a:solidFill>
                  <a:srgbClr val="FFFF00"/>
                </a:solidFill>
                <a:latin typeface="Arial" panose="020B0604020202020204" pitchFamily="34" charset="0"/>
              </a:rPr>
              <a:t>Improve</a:t>
            </a:r>
          </a:p>
          <a:p>
            <a:pPr algn="ctr">
              <a:spcBef>
                <a:spcPct val="0"/>
              </a:spcBef>
              <a:buFontTx/>
              <a:buNone/>
            </a:pPr>
            <a:r>
              <a:rPr lang="en-US" altLang="en-US" sz="1000" b="1">
                <a:solidFill>
                  <a:srgbClr val="FFFF00"/>
                </a:solidFill>
                <a:latin typeface="Arial" panose="020B0604020202020204" pitchFamily="34" charset="0"/>
              </a:rPr>
              <a:t>10/31</a:t>
            </a:r>
          </a:p>
        </p:txBody>
      </p:sp>
      <p:sp>
        <p:nvSpPr>
          <p:cNvPr id="6161" name="Text Box 17">
            <a:extLst>
              <a:ext uri="{FF2B5EF4-FFF2-40B4-BE49-F238E27FC236}">
                <a16:creationId xmlns:a16="http://schemas.microsoft.com/office/drawing/2014/main" id="{3D05BE9E-A325-4F0C-B413-BAFA44E17FA5}"/>
              </a:ext>
            </a:extLst>
          </p:cNvPr>
          <p:cNvSpPr txBox="1">
            <a:spLocks noChangeArrowheads="1"/>
          </p:cNvSpPr>
          <p:nvPr/>
        </p:nvSpPr>
        <p:spPr bwMode="auto">
          <a:xfrm>
            <a:off x="1600201" y="1038225"/>
            <a:ext cx="1095375"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100" b="1">
                <a:solidFill>
                  <a:srgbClr val="FFFF00"/>
                </a:solidFill>
                <a:latin typeface="Arial" panose="020B0604020202020204" pitchFamily="34" charset="0"/>
              </a:rPr>
              <a:t>Key</a:t>
            </a:r>
            <a:r>
              <a:rPr lang="en-US" altLang="en-US" sz="1000" b="1">
                <a:solidFill>
                  <a:srgbClr val="FFFF00"/>
                </a:solidFill>
                <a:latin typeface="Arial" panose="020B0604020202020204" pitchFamily="34" charset="0"/>
              </a:rPr>
              <a:t> </a:t>
            </a:r>
            <a:r>
              <a:rPr lang="en-US" altLang="en-US" sz="1100" b="1">
                <a:solidFill>
                  <a:srgbClr val="FFFF00"/>
                </a:solidFill>
                <a:latin typeface="Arial" panose="020B0604020202020204" pitchFamily="34" charset="0"/>
              </a:rPr>
              <a:t>Dates</a:t>
            </a:r>
            <a:r>
              <a:rPr lang="en-US" altLang="en-US" sz="1000" b="1">
                <a:solidFill>
                  <a:srgbClr val="FFFF00"/>
                </a:solidFill>
                <a:latin typeface="Arial" panose="020B0604020202020204" pitchFamily="34" charset="0"/>
              </a:rPr>
              <a:t> ---&gt;</a:t>
            </a:r>
          </a:p>
        </p:txBody>
      </p:sp>
      <p:sp>
        <p:nvSpPr>
          <p:cNvPr id="6162" name="Line 18">
            <a:extLst>
              <a:ext uri="{FF2B5EF4-FFF2-40B4-BE49-F238E27FC236}">
                <a16:creationId xmlns:a16="http://schemas.microsoft.com/office/drawing/2014/main" id="{975D75AA-1B47-42C8-B31E-B8A06D273F46}"/>
              </a:ext>
            </a:extLst>
          </p:cNvPr>
          <p:cNvSpPr>
            <a:spLocks noChangeShapeType="1"/>
          </p:cNvSpPr>
          <p:nvPr/>
        </p:nvSpPr>
        <p:spPr bwMode="auto">
          <a:xfrm>
            <a:off x="3886200" y="9906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63" name="Line 19">
            <a:extLst>
              <a:ext uri="{FF2B5EF4-FFF2-40B4-BE49-F238E27FC236}">
                <a16:creationId xmlns:a16="http://schemas.microsoft.com/office/drawing/2014/main" id="{449BECCB-D2C9-49A6-9F8C-96E06DEC2341}"/>
              </a:ext>
            </a:extLst>
          </p:cNvPr>
          <p:cNvSpPr>
            <a:spLocks noChangeShapeType="1"/>
          </p:cNvSpPr>
          <p:nvPr/>
        </p:nvSpPr>
        <p:spPr bwMode="auto">
          <a:xfrm>
            <a:off x="9220200" y="9906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64" name="Line 20">
            <a:extLst>
              <a:ext uri="{FF2B5EF4-FFF2-40B4-BE49-F238E27FC236}">
                <a16:creationId xmlns:a16="http://schemas.microsoft.com/office/drawing/2014/main" id="{FE9D286E-1FA4-4B12-B56D-D3AECA64A2ED}"/>
              </a:ext>
            </a:extLst>
          </p:cNvPr>
          <p:cNvSpPr>
            <a:spLocks noChangeShapeType="1"/>
          </p:cNvSpPr>
          <p:nvPr/>
        </p:nvSpPr>
        <p:spPr bwMode="auto">
          <a:xfrm>
            <a:off x="7924800" y="9906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65" name="Line 21">
            <a:extLst>
              <a:ext uri="{FF2B5EF4-FFF2-40B4-BE49-F238E27FC236}">
                <a16:creationId xmlns:a16="http://schemas.microsoft.com/office/drawing/2014/main" id="{0A9AAC89-1804-484C-9863-4D9246B4C822}"/>
              </a:ext>
            </a:extLst>
          </p:cNvPr>
          <p:cNvSpPr>
            <a:spLocks noChangeShapeType="1"/>
          </p:cNvSpPr>
          <p:nvPr/>
        </p:nvSpPr>
        <p:spPr bwMode="auto">
          <a:xfrm>
            <a:off x="6553200" y="9906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66" name="Line 22">
            <a:extLst>
              <a:ext uri="{FF2B5EF4-FFF2-40B4-BE49-F238E27FC236}">
                <a16:creationId xmlns:a16="http://schemas.microsoft.com/office/drawing/2014/main" id="{E81E31AD-B70A-4186-B9FE-75142EC0E288}"/>
              </a:ext>
            </a:extLst>
          </p:cNvPr>
          <p:cNvSpPr>
            <a:spLocks noChangeShapeType="1"/>
          </p:cNvSpPr>
          <p:nvPr/>
        </p:nvSpPr>
        <p:spPr bwMode="auto">
          <a:xfrm>
            <a:off x="5181600" y="9906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887" name="Rectangle 23">
            <a:extLst>
              <a:ext uri="{FF2B5EF4-FFF2-40B4-BE49-F238E27FC236}">
                <a16:creationId xmlns:a16="http://schemas.microsoft.com/office/drawing/2014/main" id="{B5F0FFEA-2100-4924-9A68-6B8B969E107B}"/>
              </a:ext>
            </a:extLst>
          </p:cNvPr>
          <p:cNvSpPr>
            <a:spLocks noChangeArrowheads="1"/>
          </p:cNvSpPr>
          <p:nvPr/>
        </p:nvSpPr>
        <p:spPr bwMode="auto">
          <a:xfrm>
            <a:off x="6172200" y="1422400"/>
            <a:ext cx="1371600" cy="287338"/>
          </a:xfrm>
          <a:prstGeom prst="rect">
            <a:avLst/>
          </a:prstGeom>
          <a:noFill/>
          <a:ln w="12700">
            <a:noFill/>
            <a:miter lim="800000"/>
            <a:headEnd/>
            <a:tailEnd/>
          </a:ln>
          <a:effectLst/>
        </p:spPr>
        <p:txBody>
          <a:bodyPr lIns="88900" tIns="44450" rIns="88900" bIns="44450">
            <a:spAutoFit/>
          </a:bodyPr>
          <a:lstStyle/>
          <a:p>
            <a:pPr algn="ctr" defTabSz="885825">
              <a:defRPr/>
            </a:pPr>
            <a:r>
              <a:rPr lang="en-US" sz="1300" b="1" u="sng">
                <a:effectLst>
                  <a:outerShdw blurRad="38100" dist="38100" dir="2700000" algn="tl">
                    <a:srgbClr val="C0C0C0"/>
                  </a:outerShdw>
                </a:effectLst>
                <a:latin typeface="Arial" charset="0"/>
              </a:rPr>
              <a:t>ANALYZE</a:t>
            </a:r>
          </a:p>
        </p:txBody>
      </p:sp>
      <p:sp>
        <p:nvSpPr>
          <p:cNvPr id="36888" name="Rectangle 24">
            <a:extLst>
              <a:ext uri="{FF2B5EF4-FFF2-40B4-BE49-F238E27FC236}">
                <a16:creationId xmlns:a16="http://schemas.microsoft.com/office/drawing/2014/main" id="{F5EDA9A8-E963-4FAF-977F-1C28604446B1}"/>
              </a:ext>
            </a:extLst>
          </p:cNvPr>
          <p:cNvSpPr>
            <a:spLocks noChangeArrowheads="1"/>
          </p:cNvSpPr>
          <p:nvPr/>
        </p:nvSpPr>
        <p:spPr bwMode="auto">
          <a:xfrm>
            <a:off x="8686800" y="1397000"/>
            <a:ext cx="1371600" cy="287338"/>
          </a:xfrm>
          <a:prstGeom prst="rect">
            <a:avLst/>
          </a:prstGeom>
          <a:noFill/>
          <a:ln w="12700">
            <a:noFill/>
            <a:miter lim="800000"/>
            <a:headEnd/>
            <a:tailEnd/>
          </a:ln>
          <a:effectLst/>
        </p:spPr>
        <p:txBody>
          <a:bodyPr lIns="88900" tIns="44450" rIns="88900" bIns="44450">
            <a:spAutoFit/>
          </a:bodyPr>
          <a:lstStyle/>
          <a:p>
            <a:pPr algn="ctr" defTabSz="885825">
              <a:defRPr/>
            </a:pPr>
            <a:r>
              <a:rPr lang="en-US" sz="1300" b="1" u="sng">
                <a:effectLst>
                  <a:outerShdw blurRad="38100" dist="38100" dir="2700000" algn="tl">
                    <a:srgbClr val="C0C0C0"/>
                  </a:outerShdw>
                </a:effectLst>
                <a:latin typeface="Arial" charset="0"/>
              </a:rPr>
              <a:t>IMPROVE</a:t>
            </a:r>
          </a:p>
        </p:txBody>
      </p:sp>
      <p:sp>
        <p:nvSpPr>
          <p:cNvPr id="6169" name="Line 25">
            <a:extLst>
              <a:ext uri="{FF2B5EF4-FFF2-40B4-BE49-F238E27FC236}">
                <a16:creationId xmlns:a16="http://schemas.microsoft.com/office/drawing/2014/main" id="{3D4E2338-B6AE-46EE-8451-EAA2B6B786EB}"/>
              </a:ext>
            </a:extLst>
          </p:cNvPr>
          <p:cNvSpPr>
            <a:spLocks noChangeShapeType="1"/>
          </p:cNvSpPr>
          <p:nvPr/>
        </p:nvSpPr>
        <p:spPr bwMode="auto">
          <a:xfrm>
            <a:off x="7924800" y="1371600"/>
            <a:ext cx="38100" cy="4673600"/>
          </a:xfrm>
          <a:prstGeom prst="line">
            <a:avLst/>
          </a:prstGeom>
          <a:noFill/>
          <a:ln w="1587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70" name="Rectangle 26">
            <a:extLst>
              <a:ext uri="{FF2B5EF4-FFF2-40B4-BE49-F238E27FC236}">
                <a16:creationId xmlns:a16="http://schemas.microsoft.com/office/drawing/2014/main" id="{F2DDBA6F-0A99-4375-A631-D9701A19CFF7}"/>
              </a:ext>
            </a:extLst>
          </p:cNvPr>
          <p:cNvSpPr>
            <a:spLocks noChangeArrowheads="1"/>
          </p:cNvSpPr>
          <p:nvPr/>
        </p:nvSpPr>
        <p:spPr bwMode="auto">
          <a:xfrm>
            <a:off x="4851400" y="698500"/>
            <a:ext cx="5816600" cy="2159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sp>
        <p:nvSpPr>
          <p:cNvPr id="6171" name="Text Box 27">
            <a:extLst>
              <a:ext uri="{FF2B5EF4-FFF2-40B4-BE49-F238E27FC236}">
                <a16:creationId xmlns:a16="http://schemas.microsoft.com/office/drawing/2014/main" id="{A900A836-3C5D-4CE8-8E12-642AE9BD8518}"/>
              </a:ext>
            </a:extLst>
          </p:cNvPr>
          <p:cNvSpPr txBox="1">
            <a:spLocks noChangeArrowheads="1"/>
          </p:cNvSpPr>
          <p:nvPr/>
        </p:nvSpPr>
        <p:spPr bwMode="auto">
          <a:xfrm>
            <a:off x="5475288" y="609600"/>
            <a:ext cx="50403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50000"/>
              </a:spcBef>
              <a:buFontTx/>
              <a:buNone/>
            </a:pPr>
            <a:r>
              <a:rPr lang="en-US" altLang="en-US" sz="1200" b="1">
                <a:solidFill>
                  <a:schemeClr val="tx2"/>
                </a:solidFill>
                <a:latin typeface="Arial" panose="020B0604020202020204" pitchFamily="34" charset="0"/>
              </a:rPr>
              <a:t>Process owner: Dan</a:t>
            </a:r>
          </a:p>
        </p:txBody>
      </p:sp>
      <p:sp>
        <p:nvSpPr>
          <p:cNvPr id="6172" name="Line 28">
            <a:extLst>
              <a:ext uri="{FF2B5EF4-FFF2-40B4-BE49-F238E27FC236}">
                <a16:creationId xmlns:a16="http://schemas.microsoft.com/office/drawing/2014/main" id="{D0AA6F37-9899-4BEB-AD47-2A6D8824EEF7}"/>
              </a:ext>
            </a:extLst>
          </p:cNvPr>
          <p:cNvSpPr>
            <a:spLocks noChangeShapeType="1"/>
          </p:cNvSpPr>
          <p:nvPr/>
        </p:nvSpPr>
        <p:spPr bwMode="auto">
          <a:xfrm>
            <a:off x="3632200" y="1346200"/>
            <a:ext cx="0" cy="4724400"/>
          </a:xfrm>
          <a:prstGeom prst="line">
            <a:avLst/>
          </a:prstGeom>
          <a:noFill/>
          <a:ln w="1905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73" name="Line 29">
            <a:extLst>
              <a:ext uri="{FF2B5EF4-FFF2-40B4-BE49-F238E27FC236}">
                <a16:creationId xmlns:a16="http://schemas.microsoft.com/office/drawing/2014/main" id="{81AE9670-8842-41C7-A216-A5B60430F2D2}"/>
              </a:ext>
            </a:extLst>
          </p:cNvPr>
          <p:cNvSpPr>
            <a:spLocks noChangeShapeType="1"/>
          </p:cNvSpPr>
          <p:nvPr/>
        </p:nvSpPr>
        <p:spPr bwMode="auto">
          <a:xfrm>
            <a:off x="7924800" y="3962400"/>
            <a:ext cx="2743200" cy="0"/>
          </a:xfrm>
          <a:prstGeom prst="line">
            <a:avLst/>
          </a:prstGeom>
          <a:noFill/>
          <a:ln w="158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36894" name="Rectangle 30">
            <a:extLst>
              <a:ext uri="{FF2B5EF4-FFF2-40B4-BE49-F238E27FC236}">
                <a16:creationId xmlns:a16="http://schemas.microsoft.com/office/drawing/2014/main" id="{9A234713-E39E-4B22-A312-98810FEB9776}"/>
              </a:ext>
            </a:extLst>
          </p:cNvPr>
          <p:cNvSpPr>
            <a:spLocks noChangeArrowheads="1"/>
          </p:cNvSpPr>
          <p:nvPr/>
        </p:nvSpPr>
        <p:spPr bwMode="auto">
          <a:xfrm>
            <a:off x="8686800" y="3962400"/>
            <a:ext cx="1371600" cy="287338"/>
          </a:xfrm>
          <a:prstGeom prst="rect">
            <a:avLst/>
          </a:prstGeom>
          <a:noFill/>
          <a:ln w="12700">
            <a:noFill/>
            <a:miter lim="800000"/>
            <a:headEnd/>
            <a:tailEnd/>
          </a:ln>
          <a:effectLst/>
        </p:spPr>
        <p:txBody>
          <a:bodyPr lIns="88900" tIns="44450" rIns="88900" bIns="44450">
            <a:spAutoFit/>
          </a:bodyPr>
          <a:lstStyle/>
          <a:p>
            <a:pPr algn="ctr" defTabSz="885825">
              <a:defRPr/>
            </a:pPr>
            <a:r>
              <a:rPr lang="en-US" sz="1300" b="1" u="sng">
                <a:effectLst>
                  <a:outerShdw blurRad="38100" dist="38100" dir="2700000" algn="tl">
                    <a:srgbClr val="C0C0C0"/>
                  </a:outerShdw>
                </a:effectLst>
                <a:latin typeface="Arial" charset="0"/>
              </a:rPr>
              <a:t>CONTROL</a:t>
            </a:r>
          </a:p>
        </p:txBody>
      </p:sp>
      <p:sp>
        <p:nvSpPr>
          <p:cNvPr id="36895" name="Text Box 31">
            <a:extLst>
              <a:ext uri="{FF2B5EF4-FFF2-40B4-BE49-F238E27FC236}">
                <a16:creationId xmlns:a16="http://schemas.microsoft.com/office/drawing/2014/main" id="{5E6B4FC4-1BDC-4CB8-AE96-39D0AAA3033B}"/>
              </a:ext>
            </a:extLst>
          </p:cNvPr>
          <p:cNvSpPr txBox="1">
            <a:spLocks noChangeArrowheads="1"/>
          </p:cNvSpPr>
          <p:nvPr/>
        </p:nvSpPr>
        <p:spPr bwMode="auto">
          <a:xfrm>
            <a:off x="1524000" y="6172201"/>
            <a:ext cx="9144000" cy="290513"/>
          </a:xfrm>
          <a:prstGeom prst="rect">
            <a:avLst/>
          </a:prstGeom>
          <a:noFill/>
          <a:ln w="9525">
            <a:noFill/>
            <a:miter lim="800000"/>
            <a:headEnd/>
            <a:tailEnd/>
          </a:ln>
          <a:effectLst/>
        </p:spPr>
        <p:txBody>
          <a:bodyPr>
            <a:spAutoFit/>
          </a:bodyPr>
          <a:lstStyle/>
          <a:p>
            <a:pPr eaLnBrk="1" hangingPunct="1">
              <a:spcBef>
                <a:spcPct val="50000"/>
              </a:spcBef>
              <a:defRPr/>
            </a:pPr>
            <a:r>
              <a:rPr lang="en-US" sz="1300" b="1" u="sng">
                <a:effectLst>
                  <a:outerShdw blurRad="38100" dist="38100" dir="2700000" algn="tl">
                    <a:srgbClr val="C0C0C0"/>
                  </a:outerShdw>
                </a:effectLst>
                <a:latin typeface="Arial" charset="0"/>
              </a:rPr>
              <a:t>PROJECT TEAM</a:t>
            </a:r>
            <a:r>
              <a:rPr lang="en-US" sz="1300" b="1">
                <a:effectLst>
                  <a:outerShdw blurRad="38100" dist="38100" dir="2700000" algn="tl">
                    <a:srgbClr val="C0C0C0"/>
                  </a:outerShdw>
                </a:effectLst>
                <a:latin typeface="Arial" charset="0"/>
              </a:rPr>
              <a:t>:	</a:t>
            </a:r>
            <a:r>
              <a:rPr lang="en-US" sz="1200" b="1">
                <a:latin typeface="Arial" charset="0"/>
              </a:rPr>
              <a:t>		</a:t>
            </a:r>
            <a:r>
              <a:rPr lang="en-US" sz="1200" b="1" i="1">
                <a:latin typeface="Arial" charset="0"/>
              </a:rPr>
              <a:t>Dan  </a:t>
            </a:r>
            <a:r>
              <a:rPr lang="en-US" sz="1200" b="1" i="1">
                <a:latin typeface="Arial" charset="0"/>
                <a:cs typeface="Arial" charset="0"/>
                <a:sym typeface="Symbol" pitchFamily="18" charset="2"/>
              </a:rPr>
              <a:t></a:t>
            </a:r>
            <a:r>
              <a:rPr lang="en-US" sz="1200" b="1" i="1">
                <a:latin typeface="Arial" charset="0"/>
              </a:rPr>
              <a:t> Mary </a:t>
            </a:r>
            <a:r>
              <a:rPr lang="en-US" sz="1200" b="1" i="1">
                <a:latin typeface="Arial" charset="0"/>
                <a:sym typeface="Symbol" pitchFamily="18" charset="2"/>
              </a:rPr>
              <a:t></a:t>
            </a:r>
            <a:r>
              <a:rPr lang="en-US" sz="1200" b="1" i="1">
                <a:latin typeface="Arial" charset="0"/>
              </a:rPr>
              <a:t> Karen </a:t>
            </a:r>
            <a:r>
              <a:rPr lang="en-US" sz="1200" b="1" i="1">
                <a:latin typeface="Arial" charset="0"/>
                <a:sym typeface="Symbol" pitchFamily="18" charset="2"/>
              </a:rPr>
              <a:t></a:t>
            </a:r>
            <a:r>
              <a:rPr lang="en-US" sz="1200">
                <a:latin typeface="Arial" charset="0"/>
              </a:rPr>
              <a:t> </a:t>
            </a:r>
            <a:r>
              <a:rPr lang="en-US" sz="1200" b="1" i="1">
                <a:latin typeface="Arial" charset="0"/>
              </a:rPr>
              <a:t>Linda </a:t>
            </a:r>
            <a:r>
              <a:rPr lang="en-US" sz="1200" b="1" i="1">
                <a:latin typeface="Arial" charset="0"/>
                <a:sym typeface="Symbol" pitchFamily="18" charset="2"/>
              </a:rPr>
              <a:t></a:t>
            </a:r>
            <a:r>
              <a:rPr lang="en-US" sz="1200" b="1" i="1">
                <a:latin typeface="Arial" charset="0"/>
              </a:rPr>
              <a:t> Peter</a:t>
            </a:r>
          </a:p>
        </p:txBody>
      </p:sp>
      <p:sp>
        <p:nvSpPr>
          <p:cNvPr id="36896" name="Rectangle 32">
            <a:extLst>
              <a:ext uri="{FF2B5EF4-FFF2-40B4-BE49-F238E27FC236}">
                <a16:creationId xmlns:a16="http://schemas.microsoft.com/office/drawing/2014/main" id="{57648AD6-A669-41B5-B8C7-30F33CE6BC60}"/>
              </a:ext>
            </a:extLst>
          </p:cNvPr>
          <p:cNvSpPr>
            <a:spLocks noChangeArrowheads="1"/>
          </p:cNvSpPr>
          <p:nvPr/>
        </p:nvSpPr>
        <p:spPr bwMode="auto">
          <a:xfrm>
            <a:off x="1524000" y="6629400"/>
            <a:ext cx="9144000" cy="293688"/>
          </a:xfrm>
          <a:prstGeom prst="rect">
            <a:avLst/>
          </a:prstGeom>
          <a:solidFill>
            <a:schemeClr val="accent1"/>
          </a:solidFill>
          <a:ln w="3175">
            <a:solidFill>
              <a:schemeClr val="tx1"/>
            </a:solidFill>
            <a:miter lim="800000"/>
            <a:headEnd/>
            <a:tailEnd/>
          </a:ln>
          <a:effectLst/>
        </p:spPr>
        <p:txBody>
          <a:bodyPr>
            <a:spAutoFit/>
          </a:bodyPr>
          <a:lstStyle/>
          <a:p>
            <a:pPr>
              <a:defRPr/>
            </a:pPr>
            <a:r>
              <a:rPr lang="en-US" sz="1300" b="1" u="sng">
                <a:effectLst>
                  <a:outerShdw blurRad="38100" dist="38100" dir="2700000" algn="tl">
                    <a:srgbClr val="FFFFFF"/>
                  </a:outerShdw>
                </a:effectLst>
                <a:latin typeface="Arial" charset="0"/>
              </a:rPr>
              <a:t>BUSINESS CASE:</a:t>
            </a:r>
            <a:r>
              <a:rPr lang="en-US" sz="1300" b="1">
                <a:latin typeface="Arial" charset="0"/>
              </a:rPr>
              <a:t>	</a:t>
            </a:r>
            <a:r>
              <a:rPr lang="en-US" sz="1200" b="1">
                <a:latin typeface="Arial" charset="0"/>
              </a:rPr>
              <a:t>$54,000 in annual processing costs</a:t>
            </a:r>
          </a:p>
        </p:txBody>
      </p:sp>
      <p:sp>
        <p:nvSpPr>
          <p:cNvPr id="6177" name="Rectangle 33">
            <a:extLst>
              <a:ext uri="{FF2B5EF4-FFF2-40B4-BE49-F238E27FC236}">
                <a16:creationId xmlns:a16="http://schemas.microsoft.com/office/drawing/2014/main" id="{5B9C5C0D-41AD-40AC-8DA8-AB80C0131202}"/>
              </a:ext>
            </a:extLst>
          </p:cNvPr>
          <p:cNvSpPr>
            <a:spLocks noChangeArrowheads="1"/>
          </p:cNvSpPr>
          <p:nvPr/>
        </p:nvSpPr>
        <p:spPr bwMode="auto">
          <a:xfrm>
            <a:off x="1524000" y="1668463"/>
            <a:ext cx="2133600" cy="357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100" dirty="0">
                <a:latin typeface="Arial" panose="020B0604020202020204" pitchFamily="34" charset="0"/>
              </a:rPr>
              <a:t>It takes 43 days to process a grant application.  Only 8% of applications are being processed within 30 days of receipt. The time to process the application has lead to unhappy applicants and staff who are finding more and more of their daily work time being devoted to “grant administration.” The funding levels available to applicants and the number of applications are expected to increase in the near future, which has the potential to compound the problem.</a:t>
            </a:r>
          </a:p>
          <a:p>
            <a:pPr>
              <a:spcBef>
                <a:spcPct val="0"/>
              </a:spcBef>
              <a:buFontTx/>
              <a:buNone/>
            </a:pPr>
            <a:endParaRPr lang="en-US" altLang="en-US" sz="800" dirty="0">
              <a:latin typeface="Arial" panose="020B0604020202020204" pitchFamily="34" charset="0"/>
            </a:endParaRPr>
          </a:p>
          <a:p>
            <a:pPr>
              <a:spcBef>
                <a:spcPct val="0"/>
              </a:spcBef>
              <a:buFontTx/>
              <a:buNone/>
            </a:pPr>
            <a:r>
              <a:rPr lang="en-US" altLang="en-US" sz="1100" dirty="0">
                <a:latin typeface="Arial" panose="020B0604020202020204" pitchFamily="34" charset="0"/>
              </a:rPr>
              <a:t>Defects/delays are inherent in the current process.  Current SQL is 1.9</a:t>
            </a:r>
          </a:p>
        </p:txBody>
      </p:sp>
      <p:pic>
        <p:nvPicPr>
          <p:cNvPr id="6178" name="Picture 34" descr="stopwatch">
            <a:hlinkClick r:id="rId3"/>
            <a:extLst>
              <a:ext uri="{FF2B5EF4-FFF2-40B4-BE49-F238E27FC236}">
                <a16:creationId xmlns:a16="http://schemas.microsoft.com/office/drawing/2014/main" id="{B94E06A5-1697-4A13-A6FA-2D6F43177B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5237164"/>
            <a:ext cx="914400" cy="763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79" name="Picture 35">
            <a:extLst>
              <a:ext uri="{FF2B5EF4-FFF2-40B4-BE49-F238E27FC236}">
                <a16:creationId xmlns:a16="http://schemas.microsoft.com/office/drawing/2014/main" id="{A1E51A8A-11E3-4DAE-AD3E-DA2FF63BDC1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0" y="2133600"/>
            <a:ext cx="20574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80" name="Text Box 36">
            <a:extLst>
              <a:ext uri="{FF2B5EF4-FFF2-40B4-BE49-F238E27FC236}">
                <a16:creationId xmlns:a16="http://schemas.microsoft.com/office/drawing/2014/main" id="{E6BBB653-6410-4157-A731-5C5893C43D42}"/>
              </a:ext>
            </a:extLst>
          </p:cNvPr>
          <p:cNvSpPr txBox="1">
            <a:spLocks noChangeArrowheads="1"/>
          </p:cNvSpPr>
          <p:nvPr/>
        </p:nvSpPr>
        <p:spPr bwMode="auto">
          <a:xfrm>
            <a:off x="3657600" y="1752601"/>
            <a:ext cx="20574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1100">
                <a:latin typeface="Arial" panose="020B0604020202020204" pitchFamily="34" charset="0"/>
              </a:rPr>
              <a:t>The Number of applications received is increasing.</a:t>
            </a:r>
          </a:p>
        </p:txBody>
      </p:sp>
      <p:pic>
        <p:nvPicPr>
          <p:cNvPr id="6181" name="Picture 37">
            <a:extLst>
              <a:ext uri="{FF2B5EF4-FFF2-40B4-BE49-F238E27FC236}">
                <a16:creationId xmlns:a16="http://schemas.microsoft.com/office/drawing/2014/main" id="{11E6A916-7B6A-43A3-A1DE-BBDE7DF33215}"/>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33800" y="3962400"/>
            <a:ext cx="1905000" cy="1143000"/>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6182" name="Text Box 38">
            <a:extLst>
              <a:ext uri="{FF2B5EF4-FFF2-40B4-BE49-F238E27FC236}">
                <a16:creationId xmlns:a16="http://schemas.microsoft.com/office/drawing/2014/main" id="{174A044F-4561-4908-BF9A-5FD648CA4129}"/>
              </a:ext>
            </a:extLst>
          </p:cNvPr>
          <p:cNvSpPr txBox="1">
            <a:spLocks noChangeArrowheads="1"/>
          </p:cNvSpPr>
          <p:nvPr/>
        </p:nvSpPr>
        <p:spPr bwMode="auto">
          <a:xfrm>
            <a:off x="3657600" y="3505201"/>
            <a:ext cx="20574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1100">
                <a:latin typeface="Arial" panose="020B0604020202020204" pitchFamily="34" charset="0"/>
              </a:rPr>
              <a:t>The time to complete a process cycle is also increasing.</a:t>
            </a:r>
          </a:p>
        </p:txBody>
      </p:sp>
      <p:pic>
        <p:nvPicPr>
          <p:cNvPr id="6183" name="Picture 40">
            <a:extLst>
              <a:ext uri="{FF2B5EF4-FFF2-40B4-BE49-F238E27FC236}">
                <a16:creationId xmlns:a16="http://schemas.microsoft.com/office/drawing/2014/main" id="{7D582C80-2948-4500-9814-5429975E4E70}"/>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638800" y="1955800"/>
            <a:ext cx="2362200"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84" name="Text Box 41">
            <a:extLst>
              <a:ext uri="{FF2B5EF4-FFF2-40B4-BE49-F238E27FC236}">
                <a16:creationId xmlns:a16="http://schemas.microsoft.com/office/drawing/2014/main" id="{C44604EA-148E-4591-B515-EF7FC055E99C}"/>
              </a:ext>
            </a:extLst>
          </p:cNvPr>
          <p:cNvSpPr txBox="1">
            <a:spLocks noChangeArrowheads="1"/>
          </p:cNvSpPr>
          <p:nvPr/>
        </p:nvSpPr>
        <p:spPr bwMode="auto">
          <a:xfrm>
            <a:off x="5791200" y="3657600"/>
            <a:ext cx="2057400" cy="143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1100" u="sng">
                <a:latin typeface="Arial" panose="020B0604020202020204" pitchFamily="34" charset="0"/>
              </a:rPr>
              <a:t>Problem:</a:t>
            </a:r>
            <a:r>
              <a:rPr lang="en-US" altLang="en-US" sz="1100">
                <a:latin typeface="Arial" panose="020B0604020202020204" pitchFamily="34" charset="0"/>
              </a:rPr>
              <a:t>                      Incomplete and inaccurate applications were identified as the primary factor leading to defects in the process cycle. </a:t>
            </a:r>
          </a:p>
          <a:p>
            <a:pPr>
              <a:spcBef>
                <a:spcPct val="50000"/>
              </a:spcBef>
              <a:buFontTx/>
              <a:buNone/>
            </a:pPr>
            <a:r>
              <a:rPr lang="en-US" altLang="en-US" sz="1100" u="sng">
                <a:latin typeface="Arial" panose="020B0604020202020204" pitchFamily="34" charset="0"/>
              </a:rPr>
              <a:t>Solution:</a:t>
            </a:r>
            <a:r>
              <a:rPr lang="en-US" altLang="en-US" sz="1100">
                <a:latin typeface="Arial" panose="020B0604020202020204" pitchFamily="34" charset="0"/>
              </a:rPr>
              <a:t>                                 New Application process incorporating drop down menus</a:t>
            </a:r>
          </a:p>
        </p:txBody>
      </p:sp>
      <p:pic>
        <p:nvPicPr>
          <p:cNvPr id="6185" name="Picture 42" descr="eurekahp">
            <a:hlinkClick r:id="rId8"/>
            <a:extLst>
              <a:ext uri="{FF2B5EF4-FFF2-40B4-BE49-F238E27FC236}">
                <a16:creationId xmlns:a16="http://schemas.microsoft.com/office/drawing/2014/main" id="{1CFA9E5E-CF48-4065-92A5-47A6EEF21DE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72201" y="5181600"/>
            <a:ext cx="1362075" cy="80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86" name="Picture 43">
            <a:extLst>
              <a:ext uri="{FF2B5EF4-FFF2-40B4-BE49-F238E27FC236}">
                <a16:creationId xmlns:a16="http://schemas.microsoft.com/office/drawing/2014/main" id="{D078E87A-E311-47E0-ACE8-951EF28CB47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29600" y="1752601"/>
            <a:ext cx="2209800" cy="1463675"/>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6187" name="Text Box 44">
            <a:extLst>
              <a:ext uri="{FF2B5EF4-FFF2-40B4-BE49-F238E27FC236}">
                <a16:creationId xmlns:a16="http://schemas.microsoft.com/office/drawing/2014/main" id="{B2498614-C188-47E9-B9FE-6C5F121D97D4}"/>
              </a:ext>
            </a:extLst>
          </p:cNvPr>
          <p:cNvSpPr txBox="1">
            <a:spLocks noChangeArrowheads="1"/>
          </p:cNvSpPr>
          <p:nvPr/>
        </p:nvSpPr>
        <p:spPr bwMode="auto">
          <a:xfrm>
            <a:off x="8077200" y="3276601"/>
            <a:ext cx="2590800"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1100">
                <a:latin typeface="Arial" panose="020B0604020202020204" pitchFamily="34" charset="0"/>
              </a:rPr>
              <a:t>New Application Procedure =</a:t>
            </a:r>
          </a:p>
          <a:p>
            <a:pPr>
              <a:spcBef>
                <a:spcPct val="50000"/>
              </a:spcBef>
              <a:buFontTx/>
              <a:buNone/>
            </a:pPr>
            <a:r>
              <a:rPr lang="en-US" altLang="en-US" sz="1100">
                <a:latin typeface="Arial" panose="020B0604020202020204" pitchFamily="34" charset="0"/>
              </a:rPr>
              <a:t>Less Mistakes &amp; Quicker Cycle Time</a:t>
            </a:r>
          </a:p>
        </p:txBody>
      </p:sp>
      <p:pic>
        <p:nvPicPr>
          <p:cNvPr id="6188" name="Picture 45">
            <a:extLst>
              <a:ext uri="{FF2B5EF4-FFF2-40B4-BE49-F238E27FC236}">
                <a16:creationId xmlns:a16="http://schemas.microsoft.com/office/drawing/2014/main" id="{8A66222D-42F0-4D72-B88D-3CDDD64BCA67}"/>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305800" y="4572000"/>
            <a:ext cx="990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89" name="Picture 46">
            <a:extLst>
              <a:ext uri="{FF2B5EF4-FFF2-40B4-BE49-F238E27FC236}">
                <a16:creationId xmlns:a16="http://schemas.microsoft.com/office/drawing/2014/main" id="{690A3EEC-FB91-4265-A3E8-A32DF1FAC458}"/>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9448800" y="4724400"/>
            <a:ext cx="990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90" name="Text Box 47">
            <a:extLst>
              <a:ext uri="{FF2B5EF4-FFF2-40B4-BE49-F238E27FC236}">
                <a16:creationId xmlns:a16="http://schemas.microsoft.com/office/drawing/2014/main" id="{EFDAF2C3-8ED9-4248-9058-217DC05F9C5E}"/>
              </a:ext>
            </a:extLst>
          </p:cNvPr>
          <p:cNvSpPr txBox="1">
            <a:spLocks noChangeArrowheads="1"/>
          </p:cNvSpPr>
          <p:nvPr/>
        </p:nvSpPr>
        <p:spPr bwMode="auto">
          <a:xfrm>
            <a:off x="8016875" y="4267200"/>
            <a:ext cx="2605088" cy="266700"/>
          </a:xfrm>
          <a:prstGeom prst="rect">
            <a:avLst/>
          </a:prstGeom>
          <a:noFill/>
          <a:ln w="63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lIns="0" rIns="0"/>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50000"/>
              </a:spcBef>
              <a:buFontTx/>
              <a:buNone/>
            </a:pPr>
            <a:r>
              <a:rPr lang="en-US" altLang="en-US" sz="1100">
                <a:latin typeface="Arial" panose="020B0604020202020204" pitchFamily="34" charset="0"/>
              </a:rPr>
              <a:t>The defect rate reduced from 93% to 32%</a:t>
            </a:r>
          </a:p>
        </p:txBody>
      </p:sp>
      <p:sp>
        <p:nvSpPr>
          <p:cNvPr id="6191" name="Text Box 48">
            <a:extLst>
              <a:ext uri="{FF2B5EF4-FFF2-40B4-BE49-F238E27FC236}">
                <a16:creationId xmlns:a16="http://schemas.microsoft.com/office/drawing/2014/main" id="{C6B05284-6A55-4122-B4CE-FB56CBC963E0}"/>
              </a:ext>
            </a:extLst>
          </p:cNvPr>
          <p:cNvSpPr txBox="1">
            <a:spLocks noChangeArrowheads="1"/>
          </p:cNvSpPr>
          <p:nvPr/>
        </p:nvSpPr>
        <p:spPr bwMode="auto">
          <a:xfrm>
            <a:off x="8001000" y="5638801"/>
            <a:ext cx="26670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1100">
                <a:latin typeface="Arial" panose="020B0604020202020204" pitchFamily="34" charset="0"/>
              </a:rPr>
              <a:t>Monthly monitor and review procedure is in place. Out of control signal = action plan.</a:t>
            </a:r>
          </a:p>
        </p:txBody>
      </p:sp>
      <p:sp>
        <p:nvSpPr>
          <p:cNvPr id="6192" name="WordArt 49">
            <a:extLst>
              <a:ext uri="{FF2B5EF4-FFF2-40B4-BE49-F238E27FC236}">
                <a16:creationId xmlns:a16="http://schemas.microsoft.com/office/drawing/2014/main" id="{FD23F351-A123-4720-BB78-251D0AD7DD0B}"/>
              </a:ext>
            </a:extLst>
          </p:cNvPr>
          <p:cNvSpPr>
            <a:spLocks noChangeArrowheads="1" noChangeShapeType="1" noTextEdit="1"/>
          </p:cNvSpPr>
          <p:nvPr/>
        </p:nvSpPr>
        <p:spPr bwMode="auto">
          <a:xfrm>
            <a:off x="8229600" y="4648201"/>
            <a:ext cx="457200" cy="385763"/>
          </a:xfrm>
          <a:prstGeom prst="rect">
            <a:avLst/>
          </a:prstGeom>
        </p:spPr>
        <p:txBody>
          <a:bodyPr wrap="none" fromWordArt="1">
            <a:prstTxWarp prst="textSlantUp">
              <a:avLst>
                <a:gd name="adj" fmla="val 55556"/>
              </a:avLst>
            </a:prstTxWarp>
          </a:bodyPr>
          <a:lstStyle/>
          <a:p>
            <a:pPr algn="ctr"/>
            <a:r>
              <a:rPr lang="en-US" sz="1000" kern="10">
                <a:ln w="9525">
                  <a:solidFill>
                    <a:srgbClr val="000000"/>
                  </a:solidFill>
                  <a:round/>
                  <a:headEnd/>
                  <a:tailEnd/>
                </a:ln>
                <a:solidFill>
                  <a:srgbClr val="000000"/>
                </a:solidFill>
                <a:latin typeface="Australian Sunrise"/>
              </a:rPr>
              <a:t>Before</a:t>
            </a:r>
          </a:p>
        </p:txBody>
      </p:sp>
      <p:sp>
        <p:nvSpPr>
          <p:cNvPr id="6193" name="WordArt 50">
            <a:extLst>
              <a:ext uri="{FF2B5EF4-FFF2-40B4-BE49-F238E27FC236}">
                <a16:creationId xmlns:a16="http://schemas.microsoft.com/office/drawing/2014/main" id="{87E1F29E-ED74-40A0-A2D7-51EF4C1BF3DF}"/>
              </a:ext>
            </a:extLst>
          </p:cNvPr>
          <p:cNvSpPr>
            <a:spLocks noChangeArrowheads="1" noChangeShapeType="1" noTextEdit="1"/>
          </p:cNvSpPr>
          <p:nvPr/>
        </p:nvSpPr>
        <p:spPr bwMode="auto">
          <a:xfrm rot="1959048">
            <a:off x="10037763" y="4718051"/>
            <a:ext cx="457200" cy="309563"/>
          </a:xfrm>
          <a:prstGeom prst="rect">
            <a:avLst/>
          </a:prstGeom>
        </p:spPr>
        <p:txBody>
          <a:bodyPr wrap="none" fromWordArt="1">
            <a:prstTxWarp prst="textSlantUp">
              <a:avLst>
                <a:gd name="adj" fmla="val 45681"/>
              </a:avLst>
            </a:prstTxWarp>
          </a:bodyPr>
          <a:lstStyle/>
          <a:p>
            <a:pPr algn="ctr"/>
            <a:r>
              <a:rPr lang="en-US" sz="1000" kern="10">
                <a:ln w="9525">
                  <a:solidFill>
                    <a:srgbClr val="000000"/>
                  </a:solidFill>
                  <a:round/>
                  <a:headEnd/>
                  <a:tailEnd/>
                </a:ln>
                <a:solidFill>
                  <a:srgbClr val="000000"/>
                </a:solidFill>
                <a:latin typeface="Australian Sunrise"/>
              </a:rPr>
              <a:t>After</a:t>
            </a:r>
          </a:p>
        </p:txBody>
      </p:sp>
      <p:pic>
        <p:nvPicPr>
          <p:cNvPr id="6194" name="Picture 51" descr="danger_sign">
            <a:hlinkClick r:id="rId13"/>
            <a:extLst>
              <a:ext uri="{FF2B5EF4-FFF2-40B4-BE49-F238E27FC236}">
                <a16:creationId xmlns:a16="http://schemas.microsoft.com/office/drawing/2014/main" id="{A8CE078E-7748-45E7-BAB0-269257CDD211}"/>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62400" y="5141914"/>
            <a:ext cx="1371600" cy="87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95" name="Text Box 52">
            <a:extLst>
              <a:ext uri="{FF2B5EF4-FFF2-40B4-BE49-F238E27FC236}">
                <a16:creationId xmlns:a16="http://schemas.microsoft.com/office/drawing/2014/main" id="{EA3F9EA7-1038-4392-BFEC-2E9A5A19B539}"/>
              </a:ext>
            </a:extLst>
          </p:cNvPr>
          <p:cNvSpPr txBox="1">
            <a:spLocks noChangeArrowheads="1"/>
          </p:cNvSpPr>
          <p:nvPr/>
        </p:nvSpPr>
        <p:spPr bwMode="auto">
          <a:xfrm>
            <a:off x="3962400" y="5486401"/>
            <a:ext cx="1447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800"/>
              <a:t>   </a:t>
            </a:r>
            <a:r>
              <a:rPr lang="en-US" altLang="en-US" sz="1000"/>
              <a:t>↑ </a:t>
            </a:r>
            <a:r>
              <a:rPr lang="en-US" altLang="en-US" sz="800"/>
              <a:t>Number of Applications     </a:t>
            </a:r>
            <a:r>
              <a:rPr lang="en-US" altLang="en-US" sz="1000">
                <a:cs typeface="Times New Roman" panose="02020603050405020304" pitchFamily="18" charset="0"/>
              </a:rPr>
              <a:t>+</a:t>
            </a:r>
            <a:r>
              <a:rPr lang="en-US" altLang="en-US" sz="800">
                <a:cs typeface="Times New Roman" panose="02020603050405020304" pitchFamily="18" charset="0"/>
              </a:rPr>
              <a:t> </a:t>
            </a:r>
            <a:r>
              <a:rPr lang="en-US" altLang="en-US" sz="1000" u="sng"/>
              <a:t>↑ </a:t>
            </a:r>
            <a:r>
              <a:rPr lang="en-US" altLang="en-US" sz="800" u="sng">
                <a:cs typeface="Times New Roman" panose="02020603050405020304" pitchFamily="18" charset="0"/>
              </a:rPr>
              <a:t>Cycle Process Time              </a:t>
            </a:r>
            <a:r>
              <a:rPr lang="en-US" altLang="en-US" sz="800" u="sng">
                <a:solidFill>
                  <a:schemeClr val="bg1"/>
                </a:solidFill>
                <a:cs typeface="Times New Roman" panose="02020603050405020304" pitchFamily="18" charset="0"/>
              </a:rPr>
              <a:t>__</a:t>
            </a:r>
            <a:r>
              <a:rPr lang="en-US" altLang="en-US" sz="800" b="1"/>
              <a:t>Tough Times Ahead</a:t>
            </a:r>
          </a:p>
        </p:txBody>
      </p:sp>
    </p:spTree>
    <p:extLst>
      <p:ext uri="{BB962C8B-B14F-4D97-AF65-F5344CB8AC3E}">
        <p14:creationId xmlns:p14="http://schemas.microsoft.com/office/powerpoint/2010/main" val="2719047700"/>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1FD10-AC97-4CB5-8A4F-ADF4150F24A8}"/>
              </a:ext>
            </a:extLst>
          </p:cNvPr>
          <p:cNvSpPr>
            <a:spLocks noGrp="1"/>
          </p:cNvSpPr>
          <p:nvPr>
            <p:ph type="title"/>
          </p:nvPr>
        </p:nvSpPr>
        <p:spPr/>
        <p:txBody>
          <a:bodyPr/>
          <a:lstStyle/>
          <a:p>
            <a:r>
              <a:rPr lang="en-US" dirty="0"/>
              <a:t>Discussion on projects</a:t>
            </a:r>
          </a:p>
        </p:txBody>
      </p:sp>
      <p:sp>
        <p:nvSpPr>
          <p:cNvPr id="3" name="Content Placeholder 2">
            <a:extLst>
              <a:ext uri="{FF2B5EF4-FFF2-40B4-BE49-F238E27FC236}">
                <a16:creationId xmlns:a16="http://schemas.microsoft.com/office/drawing/2014/main" id="{1B468887-7CC2-4FF7-B9CD-B516C31F106B}"/>
              </a:ext>
            </a:extLst>
          </p:cNvPr>
          <p:cNvSpPr>
            <a:spLocks noGrp="1"/>
          </p:cNvSpPr>
          <p:nvPr>
            <p:ph idx="1"/>
          </p:nvPr>
        </p:nvSpPr>
        <p:spPr/>
        <p:txBody>
          <a:bodyPr/>
          <a:lstStyle/>
          <a:p>
            <a:r>
              <a:rPr lang="en-US" dirty="0"/>
              <a:t>What questions do you have?</a:t>
            </a:r>
          </a:p>
          <a:p>
            <a:r>
              <a:rPr lang="en-US" dirty="0"/>
              <a:t>What is most challenging for your project?</a:t>
            </a:r>
          </a:p>
          <a:p>
            <a:r>
              <a:rPr lang="en-US" dirty="0"/>
              <a:t>What successes or key learnings have you had?</a:t>
            </a:r>
          </a:p>
          <a:p>
            <a:r>
              <a:rPr lang="en-US" dirty="0"/>
              <a:t>What tips do you have for others?</a:t>
            </a:r>
          </a:p>
        </p:txBody>
      </p:sp>
    </p:spTree>
    <p:extLst>
      <p:ext uri="{BB962C8B-B14F-4D97-AF65-F5344CB8AC3E}">
        <p14:creationId xmlns:p14="http://schemas.microsoft.com/office/powerpoint/2010/main" val="16284558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328" y="-48090"/>
            <a:ext cx="10515600" cy="1325563"/>
          </a:xfrm>
        </p:spPr>
        <p:txBody>
          <a:bodyPr/>
          <a:lstStyle/>
          <a:p>
            <a:r>
              <a:rPr lang="en-US" dirty="0"/>
              <a:t>What’s next:</a:t>
            </a:r>
          </a:p>
        </p:txBody>
      </p:sp>
      <p:sp>
        <p:nvSpPr>
          <p:cNvPr id="5" name="TextBox 4"/>
          <p:cNvSpPr txBox="1"/>
          <p:nvPr/>
        </p:nvSpPr>
        <p:spPr>
          <a:xfrm>
            <a:off x="1367246" y="4894217"/>
            <a:ext cx="4105299" cy="1200329"/>
          </a:xfrm>
          <a:prstGeom prst="rect">
            <a:avLst/>
          </a:prstGeom>
          <a:noFill/>
        </p:spPr>
        <p:txBody>
          <a:bodyPr wrap="square" rtlCol="0">
            <a:spAutoFit/>
          </a:bodyPr>
          <a:lstStyle/>
          <a:p>
            <a:r>
              <a:rPr lang="en-US" dirty="0"/>
              <a:t>Project –Select and use tools</a:t>
            </a:r>
          </a:p>
          <a:p>
            <a:r>
              <a:rPr lang="en-US" dirty="0"/>
              <a:t>              -Improve Phase </a:t>
            </a:r>
          </a:p>
          <a:p>
            <a:r>
              <a:rPr lang="en-US" dirty="0"/>
              <a:t>              -Create PowerPoint including</a:t>
            </a:r>
          </a:p>
          <a:p>
            <a:r>
              <a:rPr lang="en-US" dirty="0"/>
              <a:t>                   initial ideas on Storyboard</a:t>
            </a:r>
          </a:p>
        </p:txBody>
      </p:sp>
      <p:sp>
        <p:nvSpPr>
          <p:cNvPr id="6" name="Rectangle 1"/>
          <p:cNvSpPr>
            <a:spLocks noChangeArrowheads="1"/>
          </p:cNvSpPr>
          <p:nvPr/>
        </p:nvSpPr>
        <p:spPr bwMode="auto">
          <a:xfrm>
            <a:off x="838200" y="26654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7" name="Table 6">
            <a:extLst>
              <a:ext uri="{FF2B5EF4-FFF2-40B4-BE49-F238E27FC236}">
                <a16:creationId xmlns:a16="http://schemas.microsoft.com/office/drawing/2014/main" id="{4348DC33-E0F1-40B2-8A87-C96A905CF94B}"/>
              </a:ext>
            </a:extLst>
          </p:cNvPr>
          <p:cNvGraphicFramePr>
            <a:graphicFrameLocks noGrp="1"/>
          </p:cNvGraphicFramePr>
          <p:nvPr>
            <p:extLst>
              <p:ext uri="{D42A27DB-BD31-4B8C-83A1-F6EECF244321}">
                <p14:modId xmlns:p14="http://schemas.microsoft.com/office/powerpoint/2010/main" val="3801707325"/>
              </p:ext>
            </p:extLst>
          </p:nvPr>
        </p:nvGraphicFramePr>
        <p:xfrm>
          <a:off x="551328" y="1199044"/>
          <a:ext cx="10515600" cy="3099430"/>
        </p:xfrm>
        <a:graphic>
          <a:graphicData uri="http://schemas.openxmlformats.org/drawingml/2006/table">
            <a:tbl>
              <a:tblPr/>
              <a:tblGrid>
                <a:gridCol w="6059080">
                  <a:extLst>
                    <a:ext uri="{9D8B030D-6E8A-4147-A177-3AD203B41FA5}">
                      <a16:colId xmlns:a16="http://schemas.microsoft.com/office/drawing/2014/main" val="3167439842"/>
                    </a:ext>
                  </a:extLst>
                </a:gridCol>
                <a:gridCol w="2096310">
                  <a:extLst>
                    <a:ext uri="{9D8B030D-6E8A-4147-A177-3AD203B41FA5}">
                      <a16:colId xmlns:a16="http://schemas.microsoft.com/office/drawing/2014/main" val="3457490014"/>
                    </a:ext>
                  </a:extLst>
                </a:gridCol>
                <a:gridCol w="2360210">
                  <a:extLst>
                    <a:ext uri="{9D8B030D-6E8A-4147-A177-3AD203B41FA5}">
                      <a16:colId xmlns:a16="http://schemas.microsoft.com/office/drawing/2014/main" val="233697596"/>
                    </a:ext>
                  </a:extLst>
                </a:gridCol>
              </a:tblGrid>
              <a:tr h="351813">
                <a:tc>
                  <a:txBody>
                    <a:bodyPr/>
                    <a:lstStyle/>
                    <a:p>
                      <a:pPr marL="0" marR="0"/>
                      <a:r>
                        <a:rPr lang="en-US" sz="1400" b="1" dirty="0">
                          <a:effectLst/>
                          <a:latin typeface="Arial" panose="020B0604020202020204" pitchFamily="34" charset="0"/>
                          <a:ea typeface="Times New Roman" panose="02020603050405020304" pitchFamily="18" charset="0"/>
                        </a:rPr>
                        <a:t> </a:t>
                      </a:r>
                      <a:endParaRPr lang="en-US" sz="1400" dirty="0">
                        <a:effectLst/>
                        <a:latin typeface="Times New Roman" panose="02020603050405020304" pitchFamily="18" charset="0"/>
                        <a:ea typeface="Times New Roman" panose="02020603050405020304" pitchFamily="18" charset="0"/>
                      </a:endParaRPr>
                    </a:p>
                    <a:p>
                      <a:pPr marL="0" marR="0" algn="ctr"/>
                      <a:r>
                        <a:rPr lang="en-US" sz="1400" b="1" dirty="0">
                          <a:solidFill>
                            <a:srgbClr val="FFFFFF"/>
                          </a:solidFill>
                          <a:effectLst/>
                          <a:latin typeface="Arial" panose="020B0604020202020204" pitchFamily="34" charset="0"/>
                          <a:ea typeface="Times New Roman" panose="02020603050405020304" pitchFamily="18" charset="0"/>
                        </a:rPr>
                        <a:t>Class Assignments</a:t>
                      </a:r>
                      <a:endParaRPr lang="en-US" sz="1400" dirty="0">
                        <a:effectLst/>
                        <a:latin typeface="Times New Roman" panose="02020603050405020304" pitchFamily="18" charset="0"/>
                        <a:ea typeface="Times New Roman" panose="02020603050405020304" pitchFamily="18" charset="0"/>
                      </a:endParaRPr>
                    </a:p>
                  </a:txBody>
                  <a:tcPr marL="32575" marR="32575" marT="32575" marB="32575">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solidFill>
                      <a:srgbClr val="003366"/>
                    </a:solidFill>
                  </a:tcPr>
                </a:tc>
                <a:tc>
                  <a:txBody>
                    <a:bodyPr/>
                    <a:lstStyle/>
                    <a:p>
                      <a:pPr marL="0" marR="0" algn="ctr"/>
                      <a:r>
                        <a:rPr lang="en-US" sz="1400" b="1">
                          <a:solidFill>
                            <a:srgbClr val="FFFFFF"/>
                          </a:solidFill>
                          <a:effectLst/>
                          <a:latin typeface="Arial" panose="020B0604020202020204" pitchFamily="34" charset="0"/>
                          <a:ea typeface="Times New Roman" panose="02020603050405020304" pitchFamily="18" charset="0"/>
                        </a:rPr>
                        <a:t>Submit / Post Location</a:t>
                      </a:r>
                      <a:endParaRPr lang="en-US" sz="1400">
                        <a:effectLst/>
                        <a:latin typeface="Times New Roman" panose="02020603050405020304" pitchFamily="18" charset="0"/>
                        <a:ea typeface="Times New Roman" panose="02020603050405020304" pitchFamily="18" charset="0"/>
                      </a:endParaRPr>
                    </a:p>
                  </a:txBody>
                  <a:tcPr marL="32575" marR="32575" marT="32575" marB="32575">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solidFill>
                      <a:srgbClr val="003366"/>
                    </a:solidFill>
                  </a:tcPr>
                </a:tc>
                <a:tc>
                  <a:txBody>
                    <a:bodyPr/>
                    <a:lstStyle/>
                    <a:p>
                      <a:pPr marL="0" marR="0" algn="ctr"/>
                      <a:r>
                        <a:rPr lang="en-US" sz="1400" b="1">
                          <a:solidFill>
                            <a:srgbClr val="FFFFFF"/>
                          </a:solidFill>
                          <a:effectLst/>
                          <a:latin typeface="Arial" panose="020B0604020202020204" pitchFamily="34" charset="0"/>
                          <a:ea typeface="Times New Roman" panose="02020603050405020304" pitchFamily="18" charset="0"/>
                        </a:rPr>
                        <a:t>Due Date</a:t>
                      </a:r>
                      <a:endParaRPr lang="en-US" sz="1400">
                        <a:effectLst/>
                        <a:latin typeface="Times New Roman" panose="02020603050405020304" pitchFamily="18" charset="0"/>
                        <a:ea typeface="Times New Roman" panose="02020603050405020304" pitchFamily="18" charset="0"/>
                      </a:endParaRPr>
                    </a:p>
                  </a:txBody>
                  <a:tcPr marL="32575" marR="32575" marT="32575" marB="32575">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solidFill>
                      <a:srgbClr val="003366"/>
                    </a:solidFill>
                  </a:tcPr>
                </a:tc>
                <a:extLst>
                  <a:ext uri="{0D108BD9-81ED-4DB2-BD59-A6C34878D82A}">
                    <a16:rowId xmlns:a16="http://schemas.microsoft.com/office/drawing/2014/main" val="481337274"/>
                  </a:ext>
                </a:extLst>
              </a:tr>
              <a:tr h="229655">
                <a:tc>
                  <a:txBody>
                    <a:bodyPr/>
                    <a:lstStyle/>
                    <a:p>
                      <a:pPr marL="0" marR="0"/>
                      <a:r>
                        <a:rPr lang="en-US" sz="1400" b="1">
                          <a:solidFill>
                            <a:srgbClr val="0070C0"/>
                          </a:solidFill>
                          <a:effectLst/>
                          <a:latin typeface="Arial" panose="020B0604020202020204" pitchFamily="34" charset="0"/>
                          <a:ea typeface="Times New Roman" panose="02020603050405020304" pitchFamily="18" charset="0"/>
                        </a:rPr>
                        <a:t>Week 7</a:t>
                      </a:r>
                      <a:r>
                        <a:rPr lang="en-US" sz="1400">
                          <a:solidFill>
                            <a:srgbClr val="0070C0"/>
                          </a:solidFill>
                          <a:effectLst/>
                          <a:latin typeface="Arial" panose="020B0604020202020204" pitchFamily="34" charset="0"/>
                          <a:ea typeface="Times New Roman" panose="02020603050405020304" pitchFamily="18" charset="0"/>
                        </a:rPr>
                        <a:t> </a:t>
                      </a:r>
                      <a:r>
                        <a:rPr lang="en-US" sz="1400">
                          <a:effectLst/>
                          <a:latin typeface="Arial" panose="020B0604020202020204" pitchFamily="34" charset="0"/>
                          <a:ea typeface="Times New Roman" panose="02020603050405020304" pitchFamily="18" charset="0"/>
                        </a:rPr>
                        <a:t>(Reference: textbook Ch.4, Ch.13 – sect. 13.3 only)</a:t>
                      </a:r>
                      <a:endParaRPr lang="en-US" sz="1400">
                        <a:effectLst/>
                        <a:latin typeface="Times New Roman" panose="02020603050405020304" pitchFamily="18" charset="0"/>
                        <a:ea typeface="Times New Roman" panose="02020603050405020304" pitchFamily="18" charset="0"/>
                      </a:endParaRPr>
                    </a:p>
                  </a:txBody>
                  <a:tcPr marL="32575" marR="32575" marT="32575" marB="32575">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tcPr>
                </a:tc>
                <a:tc>
                  <a:txBody>
                    <a:bodyPr/>
                    <a:lstStyle/>
                    <a:p>
                      <a:pPr marL="0" marR="0"/>
                      <a:r>
                        <a:rPr lang="en-US" sz="1400">
                          <a:effectLst/>
                          <a:latin typeface="Arial" panose="020B0604020202020204" pitchFamily="34" charset="0"/>
                          <a:ea typeface="Times New Roman" panose="02020603050405020304" pitchFamily="18" charset="0"/>
                        </a:rPr>
                        <a:t> </a:t>
                      </a:r>
                      <a:endParaRPr lang="en-US" sz="1400">
                        <a:effectLst/>
                        <a:latin typeface="Times New Roman" panose="02020603050405020304" pitchFamily="18" charset="0"/>
                        <a:ea typeface="Times New Roman" panose="02020603050405020304" pitchFamily="18" charset="0"/>
                      </a:endParaRPr>
                    </a:p>
                  </a:txBody>
                  <a:tcPr marL="32575" marR="32575" marT="32575" marB="32575">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tcPr>
                </a:tc>
                <a:tc>
                  <a:txBody>
                    <a:bodyPr/>
                    <a:lstStyle/>
                    <a:p>
                      <a:pPr marL="0" marR="0"/>
                      <a:r>
                        <a:rPr lang="en-US" sz="1400">
                          <a:effectLst/>
                          <a:latin typeface="Arial" panose="020B0604020202020204" pitchFamily="34" charset="0"/>
                          <a:ea typeface="Times New Roman" panose="02020603050405020304" pitchFamily="18" charset="0"/>
                        </a:rPr>
                        <a:t> </a:t>
                      </a:r>
                      <a:endParaRPr lang="en-US" sz="1400">
                        <a:effectLst/>
                        <a:latin typeface="Times New Roman" panose="02020603050405020304" pitchFamily="18" charset="0"/>
                        <a:ea typeface="Times New Roman" panose="02020603050405020304" pitchFamily="18" charset="0"/>
                      </a:endParaRPr>
                    </a:p>
                  </a:txBody>
                  <a:tcPr marL="32575" marR="32575" marT="32575" marB="32575">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tcPr>
                </a:tc>
                <a:extLst>
                  <a:ext uri="{0D108BD9-81ED-4DB2-BD59-A6C34878D82A}">
                    <a16:rowId xmlns:a16="http://schemas.microsoft.com/office/drawing/2014/main" val="2166436906"/>
                  </a:ext>
                </a:extLst>
              </a:tr>
              <a:tr h="351813">
                <a:tc>
                  <a:txBody>
                    <a:bodyPr/>
                    <a:lstStyle/>
                    <a:p>
                      <a:pPr marL="0" marR="0">
                        <a:spcBef>
                          <a:spcPts val="0"/>
                        </a:spcBef>
                        <a:spcAft>
                          <a:spcPts val="0"/>
                        </a:spcAft>
                      </a:pPr>
                      <a:r>
                        <a:rPr lang="en-US" sz="1400" b="1">
                          <a:effectLst/>
                          <a:latin typeface="Arial" panose="020B0604020202020204" pitchFamily="34" charset="0"/>
                          <a:ea typeface="Times New Roman" panose="02020603050405020304" pitchFamily="18" charset="0"/>
                        </a:rPr>
                        <a:t>Homework #4</a:t>
                      </a:r>
                      <a:r>
                        <a:rPr lang="en-US" sz="1400">
                          <a:effectLst/>
                          <a:latin typeface="Arial" panose="020B0604020202020204" pitchFamily="34" charset="0"/>
                          <a:ea typeface="Times New Roman" panose="02020603050405020304" pitchFamily="18" charset="0"/>
                        </a:rPr>
                        <a:t>: </a:t>
                      </a:r>
                      <a:r>
                        <a:rPr lang="en-US" sz="1400" i="1">
                          <a:effectLst/>
                          <a:latin typeface="Arial" panose="020B0604020202020204" pitchFamily="34" charset="0"/>
                          <a:ea typeface="Times New Roman" panose="02020603050405020304" pitchFamily="18" charset="0"/>
                        </a:rPr>
                        <a:t>(worth 5 points)</a:t>
                      </a:r>
                      <a:endParaRPr lang="en-US" sz="1400">
                        <a:effectLst/>
                        <a:latin typeface="Times New Roman" panose="02020603050405020304" pitchFamily="18" charset="0"/>
                        <a:ea typeface="Times New Roman" panose="02020603050405020304" pitchFamily="18" charset="0"/>
                      </a:endParaRPr>
                    </a:p>
                    <a:p>
                      <a:pPr marL="0" marR="0"/>
                      <a:r>
                        <a:rPr lang="en-US" sz="1400">
                          <a:effectLst/>
                          <a:latin typeface="Arial" panose="020B0604020202020204" pitchFamily="34" charset="0"/>
                          <a:ea typeface="Times New Roman" panose="02020603050405020304" pitchFamily="18" charset="0"/>
                        </a:rPr>
                        <a:t>Complete </a:t>
                      </a:r>
                      <a:r>
                        <a:rPr lang="en-US" sz="1400" b="1">
                          <a:effectLst/>
                          <a:latin typeface="Arial" panose="020B0604020202020204" pitchFamily="34" charset="0"/>
                          <a:ea typeface="Times New Roman" panose="02020603050405020304" pitchFamily="18" charset="0"/>
                        </a:rPr>
                        <a:t>LearningCurve</a:t>
                      </a:r>
                      <a:r>
                        <a:rPr lang="en-US" sz="1400">
                          <a:effectLst/>
                          <a:latin typeface="Arial" panose="020B0604020202020204" pitchFamily="34" charset="0"/>
                          <a:ea typeface="Times New Roman" panose="02020603050405020304" pitchFamily="18" charset="0"/>
                        </a:rPr>
                        <a:t> for Chapter </a:t>
                      </a:r>
                      <a:r>
                        <a:rPr lang="en-US" sz="1400" b="1">
                          <a:effectLst/>
                          <a:latin typeface="Arial" panose="020B0604020202020204" pitchFamily="34" charset="0"/>
                          <a:ea typeface="Times New Roman" panose="02020603050405020304" pitchFamily="18" charset="0"/>
                        </a:rPr>
                        <a:t>4</a:t>
                      </a:r>
                      <a:r>
                        <a:rPr lang="en-US" sz="1400">
                          <a:effectLst/>
                          <a:latin typeface="Arial" panose="020B0604020202020204" pitchFamily="34" charset="0"/>
                          <a:ea typeface="Times New Roman" panose="02020603050405020304" pitchFamily="18" charset="0"/>
                        </a:rPr>
                        <a:t>.</a:t>
                      </a:r>
                      <a:endParaRPr lang="en-US" sz="1400">
                        <a:effectLst/>
                        <a:latin typeface="Times New Roman" panose="02020603050405020304" pitchFamily="18" charset="0"/>
                        <a:ea typeface="Times New Roman" panose="02020603050405020304" pitchFamily="18" charset="0"/>
                      </a:endParaRPr>
                    </a:p>
                  </a:txBody>
                  <a:tcPr marL="32575" marR="32575" marT="32575" marB="32575">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tcPr>
                </a:tc>
                <a:tc>
                  <a:txBody>
                    <a:bodyPr/>
                    <a:lstStyle/>
                    <a:p>
                      <a:pPr marL="0" marR="0"/>
                      <a:r>
                        <a:rPr lang="en-US" sz="1400" b="1">
                          <a:effectLst/>
                          <a:latin typeface="Arial" panose="020B0604020202020204" pitchFamily="34" charset="0"/>
                          <a:ea typeface="Times New Roman" panose="02020603050405020304" pitchFamily="18" charset="0"/>
                        </a:rPr>
                        <a:t>LaunchPad</a:t>
                      </a:r>
                      <a:endParaRPr lang="en-US" sz="1400">
                        <a:effectLst/>
                        <a:latin typeface="Times New Roman" panose="02020603050405020304" pitchFamily="18" charset="0"/>
                        <a:ea typeface="Times New Roman" panose="02020603050405020304" pitchFamily="18" charset="0"/>
                      </a:endParaRPr>
                    </a:p>
                  </a:txBody>
                  <a:tcPr marL="32575" marR="32575" marT="32575" marB="32575">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tcPr>
                </a:tc>
                <a:tc>
                  <a:txBody>
                    <a:bodyPr/>
                    <a:lstStyle/>
                    <a:p>
                      <a:pPr marL="0" marR="0"/>
                      <a:r>
                        <a:rPr lang="en-US" sz="1400">
                          <a:effectLst/>
                          <a:latin typeface="Arial" panose="020B0604020202020204" pitchFamily="34" charset="0"/>
                          <a:ea typeface="Times New Roman" panose="02020603050405020304" pitchFamily="18" charset="0"/>
                        </a:rPr>
                        <a:t>3 days after Live Session 7 = Nov 19</a:t>
                      </a:r>
                      <a:endParaRPr lang="en-US" sz="1400">
                        <a:effectLst/>
                        <a:latin typeface="Times New Roman" panose="02020603050405020304" pitchFamily="18" charset="0"/>
                        <a:ea typeface="Times New Roman" panose="02020603050405020304" pitchFamily="18" charset="0"/>
                      </a:endParaRPr>
                    </a:p>
                  </a:txBody>
                  <a:tcPr marL="32575" marR="32575" marT="32575" marB="32575">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tcPr>
                </a:tc>
                <a:extLst>
                  <a:ext uri="{0D108BD9-81ED-4DB2-BD59-A6C34878D82A}">
                    <a16:rowId xmlns:a16="http://schemas.microsoft.com/office/drawing/2014/main" val="982483706"/>
                  </a:ext>
                </a:extLst>
              </a:tr>
              <a:tr h="208482">
                <a:tc>
                  <a:txBody>
                    <a:bodyPr/>
                    <a:lstStyle/>
                    <a:p>
                      <a:pPr marL="0" marR="0"/>
                      <a:r>
                        <a:rPr lang="en-US" sz="1400" b="1">
                          <a:solidFill>
                            <a:srgbClr val="0070C0"/>
                          </a:solidFill>
                          <a:effectLst/>
                          <a:latin typeface="Arial" panose="020B0604020202020204" pitchFamily="34" charset="0"/>
                          <a:ea typeface="Times New Roman" panose="02020603050405020304" pitchFamily="18" charset="0"/>
                        </a:rPr>
                        <a:t>Week 8</a:t>
                      </a:r>
                      <a:r>
                        <a:rPr lang="en-US" sz="1400">
                          <a:effectLst/>
                          <a:latin typeface="Arial" panose="020B0604020202020204" pitchFamily="34" charset="0"/>
                          <a:ea typeface="Times New Roman" panose="02020603050405020304" pitchFamily="18" charset="0"/>
                        </a:rPr>
                        <a:t> (Required Reading: </a:t>
                      </a:r>
                      <a:r>
                        <a:rPr lang="en-US" sz="1400" b="1" i="1">
                          <a:effectLst/>
                          <a:latin typeface="Arial" panose="020B0604020202020204" pitchFamily="34" charset="0"/>
                          <a:ea typeface="Times New Roman" panose="02020603050405020304" pitchFamily="18" charset="0"/>
                        </a:rPr>
                        <a:t>Understanding Variation</a:t>
                      </a:r>
                      <a:r>
                        <a:rPr lang="en-US" sz="1400">
                          <a:effectLst/>
                          <a:latin typeface="Arial" panose="020B0604020202020204" pitchFamily="34" charset="0"/>
                          <a:ea typeface="Times New Roman" panose="02020603050405020304" pitchFamily="18" charset="0"/>
                        </a:rPr>
                        <a:t> by Donald J. Wheeler)</a:t>
                      </a:r>
                      <a:endParaRPr lang="en-US" sz="1400">
                        <a:effectLst/>
                        <a:latin typeface="Times New Roman" panose="02020603050405020304" pitchFamily="18" charset="0"/>
                        <a:ea typeface="Times New Roman" panose="02020603050405020304" pitchFamily="18" charset="0"/>
                      </a:endParaRPr>
                    </a:p>
                  </a:txBody>
                  <a:tcPr marL="32575" marR="32575" marT="32575" marB="32575">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tcPr>
                </a:tc>
                <a:tc>
                  <a:txBody>
                    <a:bodyPr/>
                    <a:lstStyle/>
                    <a:p>
                      <a:pPr marL="0" marR="0"/>
                      <a:r>
                        <a:rPr lang="en-US" sz="1400" b="0">
                          <a:effectLst/>
                          <a:latin typeface="Arial" panose="020B0604020202020204" pitchFamily="34" charset="0"/>
                          <a:ea typeface="Times New Roman" panose="02020603050405020304" pitchFamily="18" charset="0"/>
                        </a:rPr>
                        <a:t> </a:t>
                      </a:r>
                      <a:endParaRPr lang="en-US" sz="1400">
                        <a:effectLst/>
                        <a:latin typeface="Times New Roman" panose="02020603050405020304" pitchFamily="18" charset="0"/>
                        <a:ea typeface="Times New Roman" panose="02020603050405020304" pitchFamily="18" charset="0"/>
                      </a:endParaRPr>
                    </a:p>
                  </a:txBody>
                  <a:tcPr marL="32575" marR="32575" marT="32575" marB="32575">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tcPr>
                </a:tc>
                <a:tc>
                  <a:txBody>
                    <a:bodyPr/>
                    <a:lstStyle/>
                    <a:p>
                      <a:pPr marL="0" marR="0"/>
                      <a:r>
                        <a:rPr lang="en-US" sz="1400">
                          <a:effectLst/>
                          <a:latin typeface="Arial" panose="020B0604020202020204" pitchFamily="34" charset="0"/>
                          <a:ea typeface="Times New Roman" panose="02020603050405020304" pitchFamily="18" charset="0"/>
                        </a:rPr>
                        <a:t> </a:t>
                      </a:r>
                      <a:endParaRPr lang="en-US" sz="1400">
                        <a:effectLst/>
                        <a:latin typeface="Times New Roman" panose="02020603050405020304" pitchFamily="18" charset="0"/>
                        <a:ea typeface="Times New Roman" panose="02020603050405020304" pitchFamily="18" charset="0"/>
                      </a:endParaRPr>
                    </a:p>
                  </a:txBody>
                  <a:tcPr marL="32575" marR="32575" marT="32575" marB="32575">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tcPr>
                </a:tc>
                <a:extLst>
                  <a:ext uri="{0D108BD9-81ED-4DB2-BD59-A6C34878D82A}">
                    <a16:rowId xmlns:a16="http://schemas.microsoft.com/office/drawing/2014/main" val="96916203"/>
                  </a:ext>
                </a:extLst>
              </a:tr>
              <a:tr h="781806">
                <a:tc>
                  <a:txBody>
                    <a:bodyPr/>
                    <a:lstStyle/>
                    <a:p>
                      <a:pPr marL="0" marR="0">
                        <a:spcBef>
                          <a:spcPts val="0"/>
                        </a:spcBef>
                        <a:spcAft>
                          <a:spcPts val="0"/>
                        </a:spcAft>
                      </a:pPr>
                      <a:r>
                        <a:rPr lang="en-US" sz="1400" b="1">
                          <a:effectLst/>
                          <a:latin typeface="Arial" panose="020B0604020202020204" pitchFamily="34" charset="0"/>
                          <a:ea typeface="Times New Roman" panose="02020603050405020304" pitchFamily="18" charset="0"/>
                        </a:rPr>
                        <a:t>Homework #5</a:t>
                      </a:r>
                      <a:r>
                        <a:rPr lang="en-US" sz="1400">
                          <a:effectLst/>
                          <a:latin typeface="Arial" panose="020B0604020202020204" pitchFamily="34" charset="0"/>
                          <a:ea typeface="Times New Roman" panose="02020603050405020304" pitchFamily="18" charset="0"/>
                        </a:rPr>
                        <a:t>: </a:t>
                      </a:r>
                      <a:r>
                        <a:rPr lang="en-US" sz="1400" i="1">
                          <a:effectLst/>
                          <a:latin typeface="Arial" panose="020B0604020202020204" pitchFamily="34" charset="0"/>
                          <a:ea typeface="Times New Roman" panose="02020603050405020304" pitchFamily="18" charset="0"/>
                        </a:rPr>
                        <a:t>(worth 3 points)</a:t>
                      </a:r>
                      <a:endParaRPr lang="en-US" sz="140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400">
                          <a:effectLst/>
                          <a:latin typeface="Arial" panose="020B0604020202020204" pitchFamily="34" charset="0"/>
                          <a:ea typeface="Times New Roman" panose="02020603050405020304" pitchFamily="18" charset="0"/>
                        </a:rPr>
                        <a:t> </a:t>
                      </a:r>
                      <a:endParaRPr lang="en-US" sz="140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400">
                          <a:effectLst/>
                          <a:latin typeface="Arial" panose="020B0604020202020204" pitchFamily="34" charset="0"/>
                          <a:ea typeface="Times New Roman" panose="02020603050405020304" pitchFamily="18" charset="0"/>
                        </a:rPr>
                        <a:t>Submit </a:t>
                      </a:r>
                      <a:r>
                        <a:rPr lang="en-US" sz="1400" u="sng">
                          <a:effectLst/>
                          <a:latin typeface="Arial" panose="020B0604020202020204" pitchFamily="34" charset="0"/>
                          <a:ea typeface="Times New Roman" panose="02020603050405020304" pitchFamily="18" charset="0"/>
                        </a:rPr>
                        <a:t>one</a:t>
                      </a:r>
                      <a:r>
                        <a:rPr lang="en-US" sz="1400">
                          <a:effectLst/>
                          <a:latin typeface="Arial" panose="020B0604020202020204" pitchFamily="34" charset="0"/>
                          <a:ea typeface="Times New Roman" panose="02020603050405020304" pitchFamily="18" charset="0"/>
                        </a:rPr>
                        <a:t> Excel file containing this assignment:</a:t>
                      </a:r>
                      <a:endParaRPr lang="en-US" sz="140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400" u="none" strike="noStrike">
                          <a:effectLst/>
                          <a:latin typeface="Arial" panose="020B0604020202020204" pitchFamily="34" charset="0"/>
                          <a:ea typeface="Times New Roman" panose="02020603050405020304" pitchFamily="18" charset="0"/>
                        </a:rPr>
                        <a:t> </a:t>
                      </a:r>
                      <a:endParaRPr lang="en-US" sz="140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1400">
                          <a:effectLst/>
                          <a:latin typeface="Arial" panose="020B0604020202020204" pitchFamily="34" charset="0"/>
                          <a:ea typeface="Times New Roman" panose="02020603050405020304" pitchFamily="18" charset="0"/>
                        </a:rPr>
                        <a:t>Complete Control Chart problems</a:t>
                      </a:r>
                      <a:r>
                        <a:rPr lang="en-US" sz="1400" b="1" u="sng">
                          <a:effectLst/>
                          <a:latin typeface="Arial" panose="020B0604020202020204" pitchFamily="34" charset="0"/>
                          <a:ea typeface="Times New Roman" panose="02020603050405020304" pitchFamily="18" charset="0"/>
                        </a:rPr>
                        <a:t> #1-10 on pgs 114 -116</a:t>
                      </a:r>
                      <a:r>
                        <a:rPr lang="en-US" sz="1400">
                          <a:effectLst/>
                          <a:latin typeface="Arial" panose="020B0604020202020204" pitchFamily="34" charset="0"/>
                          <a:ea typeface="Times New Roman" panose="02020603050405020304" pitchFamily="18" charset="0"/>
                        </a:rPr>
                        <a:t> from the </a:t>
                      </a:r>
                      <a:r>
                        <a:rPr lang="en-US" sz="1400" b="1" i="1">
                          <a:effectLst/>
                          <a:latin typeface="Arial" panose="020B0604020202020204" pitchFamily="34" charset="0"/>
                          <a:ea typeface="Times New Roman" panose="02020603050405020304" pitchFamily="18" charset="0"/>
                        </a:rPr>
                        <a:t>Understanding Variation</a:t>
                      </a:r>
                      <a:r>
                        <a:rPr lang="en-US" sz="1400" i="1">
                          <a:effectLst/>
                          <a:latin typeface="Arial" panose="020B0604020202020204" pitchFamily="34" charset="0"/>
                          <a:ea typeface="Times New Roman" panose="02020603050405020304" pitchFamily="18" charset="0"/>
                        </a:rPr>
                        <a:t> </a:t>
                      </a:r>
                      <a:r>
                        <a:rPr lang="en-US" sz="1400">
                          <a:effectLst/>
                          <a:latin typeface="Arial" panose="020B0604020202020204" pitchFamily="34" charset="0"/>
                          <a:ea typeface="Times New Roman" panose="02020603050405020304" pitchFamily="18" charset="0"/>
                        </a:rPr>
                        <a:t>Book</a:t>
                      </a:r>
                      <a:r>
                        <a:rPr lang="en-US" sz="1400" i="1">
                          <a:effectLst/>
                          <a:latin typeface="Arial" panose="020B0604020202020204" pitchFamily="34" charset="0"/>
                          <a:ea typeface="Times New Roman" panose="02020603050405020304" pitchFamily="18" charset="0"/>
                        </a:rPr>
                        <a:t>.</a:t>
                      </a:r>
                      <a:endParaRPr lang="en-US" sz="1400">
                        <a:effectLst/>
                        <a:latin typeface="Times New Roman" panose="02020603050405020304" pitchFamily="18" charset="0"/>
                        <a:ea typeface="Times New Roman" panose="02020603050405020304" pitchFamily="18" charset="0"/>
                      </a:endParaRPr>
                    </a:p>
                  </a:txBody>
                  <a:tcPr marL="32575" marR="32575" marT="32575" marB="32575">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tcPr>
                </a:tc>
                <a:tc>
                  <a:txBody>
                    <a:bodyPr/>
                    <a:lstStyle/>
                    <a:p>
                      <a:pPr marL="0" marR="0"/>
                      <a:r>
                        <a:rPr lang="en-US" sz="1400" b="1">
                          <a:effectLst/>
                          <a:latin typeface="Arial" panose="020B0604020202020204" pitchFamily="34" charset="0"/>
                          <a:ea typeface="Times New Roman" panose="02020603050405020304" pitchFamily="18" charset="0"/>
                        </a:rPr>
                        <a:t>Coursework </a:t>
                      </a:r>
                      <a:r>
                        <a:rPr lang="en-US" sz="1400" b="1">
                          <a:effectLst/>
                          <a:latin typeface="Arial" panose="020B0604020202020204" pitchFamily="34" charset="0"/>
                          <a:ea typeface="Times New Roman" panose="02020603050405020304" pitchFamily="18" charset="0"/>
                          <a:cs typeface="Arial" panose="020B0604020202020204" pitchFamily="34" charset="0"/>
                          <a:sym typeface="Wingdings" panose="05000000000000000000" pitchFamily="2" charset="2"/>
                        </a:rPr>
                        <a:t></a:t>
                      </a:r>
                      <a:r>
                        <a:rPr lang="en-US" sz="1400" b="1">
                          <a:effectLst/>
                          <a:latin typeface="Arial" panose="020B0604020202020204" pitchFamily="34" charset="0"/>
                          <a:ea typeface="Times New Roman" panose="02020603050405020304" pitchFamily="18" charset="0"/>
                        </a:rPr>
                        <a:t> Assessments</a:t>
                      </a:r>
                      <a:endParaRPr lang="en-US" sz="1400">
                        <a:effectLst/>
                        <a:latin typeface="Times New Roman" panose="02020603050405020304" pitchFamily="18" charset="0"/>
                        <a:ea typeface="Times New Roman" panose="02020603050405020304" pitchFamily="18" charset="0"/>
                      </a:endParaRPr>
                    </a:p>
                  </a:txBody>
                  <a:tcPr marL="32575" marR="32575" marT="32575" marB="32575">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tcPr>
                </a:tc>
                <a:tc>
                  <a:txBody>
                    <a:bodyPr/>
                    <a:lstStyle/>
                    <a:p>
                      <a:pPr marL="0" marR="0"/>
                      <a:r>
                        <a:rPr lang="en-US" sz="1400" dirty="0">
                          <a:effectLst/>
                          <a:latin typeface="Arial" panose="020B0604020202020204" pitchFamily="34" charset="0"/>
                          <a:ea typeface="Times New Roman" panose="02020603050405020304" pitchFamily="18" charset="0"/>
                        </a:rPr>
                        <a:t>3 days after Live Session 8 = Nov 26</a:t>
                      </a:r>
                      <a:endParaRPr lang="en-US" sz="1400" dirty="0">
                        <a:effectLst/>
                        <a:latin typeface="Times New Roman" panose="02020603050405020304" pitchFamily="18" charset="0"/>
                        <a:ea typeface="Times New Roman" panose="02020603050405020304" pitchFamily="18" charset="0"/>
                      </a:endParaRPr>
                    </a:p>
                  </a:txBody>
                  <a:tcPr marL="32575" marR="32575" marT="32575" marB="32575">
                    <a:lnL w="12700" cap="flat" cmpd="sng" algn="ctr">
                      <a:solidFill>
                        <a:srgbClr val="008080"/>
                      </a:solidFill>
                      <a:prstDash val="solid"/>
                      <a:round/>
                      <a:headEnd type="none" w="med" len="med"/>
                      <a:tailEnd type="none" w="med" len="med"/>
                    </a:lnL>
                    <a:lnR w="12700" cap="flat" cmpd="sng" algn="ctr">
                      <a:solidFill>
                        <a:srgbClr val="008080"/>
                      </a:solidFill>
                      <a:prstDash val="solid"/>
                      <a:round/>
                      <a:headEnd type="none" w="med" len="med"/>
                      <a:tailEnd type="none" w="med" len="med"/>
                    </a:lnR>
                    <a:lnT w="12700" cap="flat" cmpd="sng" algn="ctr">
                      <a:solidFill>
                        <a:srgbClr val="008080"/>
                      </a:solidFill>
                      <a:prstDash val="solid"/>
                      <a:round/>
                      <a:headEnd type="none" w="med" len="med"/>
                      <a:tailEnd type="none" w="med" len="med"/>
                    </a:lnT>
                    <a:lnB w="12700" cap="flat" cmpd="sng" algn="ctr">
                      <a:solidFill>
                        <a:srgbClr val="008080"/>
                      </a:solidFill>
                      <a:prstDash val="solid"/>
                      <a:round/>
                      <a:headEnd type="none" w="med" len="med"/>
                      <a:tailEnd type="none" w="med" len="med"/>
                    </a:lnB>
                  </a:tcPr>
                </a:tc>
                <a:extLst>
                  <a:ext uri="{0D108BD9-81ED-4DB2-BD59-A6C34878D82A}">
                    <a16:rowId xmlns:a16="http://schemas.microsoft.com/office/drawing/2014/main" val="2965717383"/>
                  </a:ext>
                </a:extLst>
              </a:tr>
            </a:tbl>
          </a:graphicData>
        </a:graphic>
      </p:graphicFrame>
    </p:spTree>
    <p:extLst>
      <p:ext uri="{BB962C8B-B14F-4D97-AF65-F5344CB8AC3E}">
        <p14:creationId xmlns:p14="http://schemas.microsoft.com/office/powerpoint/2010/main" val="21604958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533604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 for Live Session 7</a:t>
            </a:r>
          </a:p>
        </p:txBody>
      </p:sp>
      <p:sp>
        <p:nvSpPr>
          <p:cNvPr id="3" name="Content Placeholder 2"/>
          <p:cNvSpPr>
            <a:spLocks noGrp="1"/>
          </p:cNvSpPr>
          <p:nvPr>
            <p:ph idx="1"/>
          </p:nvPr>
        </p:nvSpPr>
        <p:spPr>
          <a:xfrm>
            <a:off x="838200" y="1529790"/>
            <a:ext cx="10515600" cy="5126504"/>
          </a:xfrm>
        </p:spPr>
        <p:txBody>
          <a:bodyPr>
            <a:noAutofit/>
          </a:bodyPr>
          <a:lstStyle/>
          <a:p>
            <a:pPr marL="514350" indent="-514350">
              <a:buAutoNum type="arabicPeriod"/>
            </a:pPr>
            <a:r>
              <a:rPr lang="en-US" dirty="0"/>
              <a:t>Process Learnings</a:t>
            </a:r>
          </a:p>
          <a:p>
            <a:pPr marL="514350" indent="-514350">
              <a:buAutoNum type="arabicPeriod"/>
            </a:pPr>
            <a:r>
              <a:rPr lang="en-US" dirty="0"/>
              <a:t>Quiz 2 Results</a:t>
            </a:r>
          </a:p>
          <a:p>
            <a:pPr marL="514350" indent="-514350">
              <a:buAutoNum type="arabicPeriod"/>
            </a:pPr>
            <a:r>
              <a:rPr lang="en-US" dirty="0"/>
              <a:t>Multiple Linear Regression</a:t>
            </a:r>
          </a:p>
          <a:p>
            <a:pPr marL="514350" indent="-514350">
              <a:buAutoNum type="arabicPeriod"/>
            </a:pPr>
            <a:r>
              <a:rPr lang="en-US" dirty="0"/>
              <a:t>Projects</a:t>
            </a:r>
          </a:p>
          <a:p>
            <a:pPr marL="514350" indent="-514350">
              <a:buFont typeface="+mj-lt"/>
              <a:buAutoNum type="arabicPeriod"/>
            </a:pPr>
            <a:r>
              <a:rPr lang="en-US" dirty="0"/>
              <a:t>Wrap-up/What’s next/Feedback</a:t>
            </a:r>
          </a:p>
        </p:txBody>
      </p:sp>
    </p:spTree>
    <p:extLst>
      <p:ext uri="{BB962C8B-B14F-4D97-AF65-F5344CB8AC3E}">
        <p14:creationId xmlns:p14="http://schemas.microsoft.com/office/powerpoint/2010/main" val="2263979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Learnings</a:t>
            </a:r>
          </a:p>
        </p:txBody>
      </p:sp>
      <p:sp>
        <p:nvSpPr>
          <p:cNvPr id="3" name="Content Placeholder 2"/>
          <p:cNvSpPr>
            <a:spLocks noGrp="1"/>
          </p:cNvSpPr>
          <p:nvPr>
            <p:ph idx="1"/>
          </p:nvPr>
        </p:nvSpPr>
        <p:spPr/>
        <p:txBody>
          <a:bodyPr/>
          <a:lstStyle/>
          <a:p>
            <a:r>
              <a:rPr lang="en-US" dirty="0"/>
              <a:t>Be sure you have obtained second book: “Understanding Variation” by Donald J Wheeler</a:t>
            </a:r>
          </a:p>
          <a:p>
            <a:r>
              <a:rPr lang="en-US" dirty="0"/>
              <a:t>Be sure to use the available time for quiz/tests</a:t>
            </a:r>
          </a:p>
          <a:p>
            <a:r>
              <a:rPr lang="en-US" dirty="0"/>
              <a:t>If you get a ‘</a:t>
            </a:r>
            <a:r>
              <a:rPr lang="en-US" dirty="0" err="1"/>
              <a:t>sesskey</a:t>
            </a:r>
            <a:r>
              <a:rPr lang="en-US" dirty="0"/>
              <a:t>’ error, you need to clear your browsing data</a:t>
            </a:r>
          </a:p>
          <a:p>
            <a:endParaRPr lang="en-US" dirty="0"/>
          </a:p>
          <a:p>
            <a:pPr marL="0" indent="0">
              <a:buNone/>
            </a:pPr>
            <a:endParaRPr lang="en-US" dirty="0"/>
          </a:p>
        </p:txBody>
      </p:sp>
    </p:spTree>
    <p:extLst>
      <p:ext uri="{BB962C8B-B14F-4D97-AF65-F5344CB8AC3E}">
        <p14:creationId xmlns:p14="http://schemas.microsoft.com/office/powerpoint/2010/main" val="2536158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Quiz 2 Results</a:t>
            </a:r>
          </a:p>
        </p:txBody>
      </p:sp>
      <p:sp>
        <p:nvSpPr>
          <p:cNvPr id="6" name="Content Placeholder 5"/>
          <p:cNvSpPr>
            <a:spLocks noGrp="1"/>
          </p:cNvSpPr>
          <p:nvPr>
            <p:ph idx="1"/>
          </p:nvPr>
        </p:nvSpPr>
        <p:spPr/>
        <p:txBody>
          <a:bodyPr>
            <a:normAutofit/>
          </a:bodyPr>
          <a:lstStyle/>
          <a:p>
            <a:r>
              <a:rPr lang="en-US" dirty="0"/>
              <a:t>Mean: 8.6</a:t>
            </a:r>
          </a:p>
          <a:p>
            <a:r>
              <a:rPr lang="en-US" dirty="0"/>
              <a:t>Median: 8.75</a:t>
            </a:r>
          </a:p>
          <a:p>
            <a:r>
              <a:rPr lang="en-US" dirty="0"/>
              <a:t>Mode: 10</a:t>
            </a:r>
          </a:p>
          <a:p>
            <a:r>
              <a:rPr lang="en-US" dirty="0"/>
              <a:t>Range: 4 (10-6)</a:t>
            </a:r>
          </a:p>
        </p:txBody>
      </p:sp>
      <p:sp>
        <p:nvSpPr>
          <p:cNvPr id="4" name="TextBox 3">
            <a:extLst>
              <a:ext uri="{FF2B5EF4-FFF2-40B4-BE49-F238E27FC236}">
                <a16:creationId xmlns:a16="http://schemas.microsoft.com/office/drawing/2014/main" id="{E0B7D670-1052-4973-8FF9-86C7EB820758}"/>
              </a:ext>
            </a:extLst>
          </p:cNvPr>
          <p:cNvSpPr txBox="1"/>
          <p:nvPr/>
        </p:nvSpPr>
        <p:spPr>
          <a:xfrm>
            <a:off x="6995981" y="1473805"/>
            <a:ext cx="1463927" cy="461665"/>
          </a:xfrm>
          <a:prstGeom prst="rect">
            <a:avLst/>
          </a:prstGeom>
          <a:noFill/>
        </p:spPr>
        <p:txBody>
          <a:bodyPr wrap="none" rtlCol="0">
            <a:spAutoFit/>
          </a:bodyPr>
          <a:lstStyle/>
          <a:p>
            <a:r>
              <a:rPr lang="en-US" sz="2400" dirty="0"/>
              <a:t>Histogram</a:t>
            </a:r>
          </a:p>
        </p:txBody>
      </p:sp>
      <p:pic>
        <p:nvPicPr>
          <p:cNvPr id="2" name="Picture 1">
            <a:extLst>
              <a:ext uri="{FF2B5EF4-FFF2-40B4-BE49-F238E27FC236}">
                <a16:creationId xmlns:a16="http://schemas.microsoft.com/office/drawing/2014/main" id="{1009F45B-2D4C-48ED-808E-E8BD79B4B9FB}"/>
              </a:ext>
            </a:extLst>
          </p:cNvPr>
          <p:cNvPicPr>
            <a:picLocks noChangeAspect="1"/>
          </p:cNvPicPr>
          <p:nvPr/>
        </p:nvPicPr>
        <p:blipFill>
          <a:blip r:embed="rId2"/>
          <a:stretch>
            <a:fillRect/>
          </a:stretch>
        </p:blipFill>
        <p:spPr>
          <a:xfrm>
            <a:off x="4237989" y="2070407"/>
            <a:ext cx="6979909" cy="4195371"/>
          </a:xfrm>
          <a:prstGeom prst="rect">
            <a:avLst/>
          </a:prstGeom>
        </p:spPr>
      </p:pic>
    </p:spTree>
    <p:extLst>
      <p:ext uri="{BB962C8B-B14F-4D97-AF65-F5344CB8AC3E}">
        <p14:creationId xmlns:p14="http://schemas.microsoft.com/office/powerpoint/2010/main" val="1532724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Linear Regression</a:t>
            </a:r>
          </a:p>
        </p:txBody>
      </p:sp>
      <p:pic>
        <p:nvPicPr>
          <p:cNvPr id="4" name="Content Placeholder 3"/>
          <p:cNvPicPr>
            <a:picLocks noGrp="1" noChangeAspect="1"/>
          </p:cNvPicPr>
          <p:nvPr>
            <p:ph idx="1"/>
          </p:nvPr>
        </p:nvPicPr>
        <p:blipFill>
          <a:blip r:embed="rId2"/>
          <a:stretch>
            <a:fillRect/>
          </a:stretch>
        </p:blipFill>
        <p:spPr>
          <a:xfrm>
            <a:off x="1490712" y="1769934"/>
            <a:ext cx="4035902" cy="2920237"/>
          </a:xfrm>
          <a:prstGeom prst="rect">
            <a:avLst/>
          </a:prstGeom>
        </p:spPr>
      </p:pic>
      <p:pic>
        <p:nvPicPr>
          <p:cNvPr id="5" name="Picture 4"/>
          <p:cNvPicPr>
            <a:picLocks noChangeAspect="1"/>
          </p:cNvPicPr>
          <p:nvPr/>
        </p:nvPicPr>
        <p:blipFill>
          <a:blip r:embed="rId3"/>
          <a:stretch>
            <a:fillRect/>
          </a:stretch>
        </p:blipFill>
        <p:spPr>
          <a:xfrm>
            <a:off x="6280346" y="3230053"/>
            <a:ext cx="4535817" cy="3078747"/>
          </a:xfrm>
          <a:prstGeom prst="rect">
            <a:avLst/>
          </a:prstGeom>
        </p:spPr>
      </p:pic>
    </p:spTree>
    <p:extLst>
      <p:ext uri="{BB962C8B-B14F-4D97-AF65-F5344CB8AC3E}">
        <p14:creationId xmlns:p14="http://schemas.microsoft.com/office/powerpoint/2010/main" val="3833408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559C0-775F-4696-AFA5-698B2583037D}"/>
              </a:ext>
            </a:extLst>
          </p:cNvPr>
          <p:cNvSpPr>
            <a:spLocks noGrp="1"/>
          </p:cNvSpPr>
          <p:nvPr>
            <p:ph type="title"/>
          </p:nvPr>
        </p:nvSpPr>
        <p:spPr/>
        <p:txBody>
          <a:bodyPr/>
          <a:lstStyle/>
          <a:p>
            <a:r>
              <a:rPr lang="en-US" dirty="0"/>
              <a:t>Setting up your data in Excel</a:t>
            </a:r>
          </a:p>
        </p:txBody>
      </p:sp>
      <p:sp>
        <p:nvSpPr>
          <p:cNvPr id="6" name="TextBox 5">
            <a:extLst>
              <a:ext uri="{FF2B5EF4-FFF2-40B4-BE49-F238E27FC236}">
                <a16:creationId xmlns:a16="http://schemas.microsoft.com/office/drawing/2014/main" id="{5FD08176-05D9-4290-9CB5-099B8778AA96}"/>
              </a:ext>
            </a:extLst>
          </p:cNvPr>
          <p:cNvSpPr txBox="1"/>
          <p:nvPr/>
        </p:nvSpPr>
        <p:spPr>
          <a:xfrm>
            <a:off x="1118376" y="1459855"/>
            <a:ext cx="5900718" cy="461665"/>
          </a:xfrm>
          <a:prstGeom prst="rect">
            <a:avLst/>
          </a:prstGeom>
          <a:noFill/>
        </p:spPr>
        <p:txBody>
          <a:bodyPr wrap="none" rtlCol="0">
            <a:spAutoFit/>
          </a:bodyPr>
          <a:lstStyle/>
          <a:p>
            <a:r>
              <a:rPr lang="en-US" sz="2400" dirty="0"/>
              <a:t>Note column for y and columns for x variables</a:t>
            </a:r>
          </a:p>
        </p:txBody>
      </p:sp>
      <p:pic>
        <p:nvPicPr>
          <p:cNvPr id="7" name="Picture 6">
            <a:extLst>
              <a:ext uri="{FF2B5EF4-FFF2-40B4-BE49-F238E27FC236}">
                <a16:creationId xmlns:a16="http://schemas.microsoft.com/office/drawing/2014/main" id="{4F75A6A0-D6EA-443C-A3F6-784F152B32B3}"/>
              </a:ext>
            </a:extLst>
          </p:cNvPr>
          <p:cNvPicPr>
            <a:picLocks noChangeAspect="1"/>
          </p:cNvPicPr>
          <p:nvPr/>
        </p:nvPicPr>
        <p:blipFill>
          <a:blip r:embed="rId2"/>
          <a:stretch>
            <a:fillRect/>
          </a:stretch>
        </p:blipFill>
        <p:spPr>
          <a:xfrm>
            <a:off x="666596" y="1921520"/>
            <a:ext cx="9391804" cy="4798645"/>
          </a:xfrm>
          <a:prstGeom prst="rect">
            <a:avLst/>
          </a:prstGeom>
        </p:spPr>
      </p:pic>
    </p:spTree>
    <p:extLst>
      <p:ext uri="{BB962C8B-B14F-4D97-AF65-F5344CB8AC3E}">
        <p14:creationId xmlns:p14="http://schemas.microsoft.com/office/powerpoint/2010/main" val="3013782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167F2-A2B4-42E4-B1C1-C4E0B93674BC}"/>
              </a:ext>
            </a:extLst>
          </p:cNvPr>
          <p:cNvSpPr>
            <a:spLocks noGrp="1"/>
          </p:cNvSpPr>
          <p:nvPr>
            <p:ph type="title"/>
          </p:nvPr>
        </p:nvSpPr>
        <p:spPr>
          <a:xfrm>
            <a:off x="466531" y="365125"/>
            <a:ext cx="10887269" cy="1325563"/>
          </a:xfrm>
        </p:spPr>
        <p:txBody>
          <a:bodyPr/>
          <a:lstStyle/>
          <a:p>
            <a:r>
              <a:rPr lang="en-US" dirty="0"/>
              <a:t>Setting up your data in Excel </a:t>
            </a:r>
            <a:br>
              <a:rPr lang="en-US" dirty="0"/>
            </a:br>
            <a:r>
              <a:rPr lang="en-US" dirty="0"/>
              <a:t>Using Categorical Data – e.g. month, day, brand</a:t>
            </a:r>
          </a:p>
        </p:txBody>
      </p:sp>
      <p:graphicFrame>
        <p:nvGraphicFramePr>
          <p:cNvPr id="10" name="Content Placeholder 9">
            <a:extLst>
              <a:ext uri="{FF2B5EF4-FFF2-40B4-BE49-F238E27FC236}">
                <a16:creationId xmlns:a16="http://schemas.microsoft.com/office/drawing/2014/main" id="{EDF1D513-B194-40D3-B768-AA8150482067}"/>
              </a:ext>
            </a:extLst>
          </p:cNvPr>
          <p:cNvGraphicFramePr>
            <a:graphicFrameLocks noGrp="1"/>
          </p:cNvGraphicFramePr>
          <p:nvPr>
            <p:ph idx="1"/>
            <p:extLst>
              <p:ext uri="{D42A27DB-BD31-4B8C-83A1-F6EECF244321}">
                <p14:modId xmlns:p14="http://schemas.microsoft.com/office/powerpoint/2010/main" val="1019128677"/>
              </p:ext>
            </p:extLst>
          </p:nvPr>
        </p:nvGraphicFramePr>
        <p:xfrm>
          <a:off x="3553691" y="2447137"/>
          <a:ext cx="5273064" cy="4000308"/>
        </p:xfrm>
        <a:graphic>
          <a:graphicData uri="http://schemas.openxmlformats.org/drawingml/2006/table">
            <a:tbl>
              <a:tblPr/>
              <a:tblGrid>
                <a:gridCol w="439422">
                  <a:extLst>
                    <a:ext uri="{9D8B030D-6E8A-4147-A177-3AD203B41FA5}">
                      <a16:colId xmlns:a16="http://schemas.microsoft.com/office/drawing/2014/main" val="3757782215"/>
                    </a:ext>
                  </a:extLst>
                </a:gridCol>
                <a:gridCol w="439422">
                  <a:extLst>
                    <a:ext uri="{9D8B030D-6E8A-4147-A177-3AD203B41FA5}">
                      <a16:colId xmlns:a16="http://schemas.microsoft.com/office/drawing/2014/main" val="367243456"/>
                    </a:ext>
                  </a:extLst>
                </a:gridCol>
                <a:gridCol w="439422">
                  <a:extLst>
                    <a:ext uri="{9D8B030D-6E8A-4147-A177-3AD203B41FA5}">
                      <a16:colId xmlns:a16="http://schemas.microsoft.com/office/drawing/2014/main" val="473212610"/>
                    </a:ext>
                  </a:extLst>
                </a:gridCol>
                <a:gridCol w="439422">
                  <a:extLst>
                    <a:ext uri="{9D8B030D-6E8A-4147-A177-3AD203B41FA5}">
                      <a16:colId xmlns:a16="http://schemas.microsoft.com/office/drawing/2014/main" val="1392925298"/>
                    </a:ext>
                  </a:extLst>
                </a:gridCol>
                <a:gridCol w="439422">
                  <a:extLst>
                    <a:ext uri="{9D8B030D-6E8A-4147-A177-3AD203B41FA5}">
                      <a16:colId xmlns:a16="http://schemas.microsoft.com/office/drawing/2014/main" val="3062738777"/>
                    </a:ext>
                  </a:extLst>
                </a:gridCol>
                <a:gridCol w="439422">
                  <a:extLst>
                    <a:ext uri="{9D8B030D-6E8A-4147-A177-3AD203B41FA5}">
                      <a16:colId xmlns:a16="http://schemas.microsoft.com/office/drawing/2014/main" val="311983929"/>
                    </a:ext>
                  </a:extLst>
                </a:gridCol>
                <a:gridCol w="439422">
                  <a:extLst>
                    <a:ext uri="{9D8B030D-6E8A-4147-A177-3AD203B41FA5}">
                      <a16:colId xmlns:a16="http://schemas.microsoft.com/office/drawing/2014/main" val="752048574"/>
                    </a:ext>
                  </a:extLst>
                </a:gridCol>
                <a:gridCol w="439422">
                  <a:extLst>
                    <a:ext uri="{9D8B030D-6E8A-4147-A177-3AD203B41FA5}">
                      <a16:colId xmlns:a16="http://schemas.microsoft.com/office/drawing/2014/main" val="842236438"/>
                    </a:ext>
                  </a:extLst>
                </a:gridCol>
                <a:gridCol w="439422">
                  <a:extLst>
                    <a:ext uri="{9D8B030D-6E8A-4147-A177-3AD203B41FA5}">
                      <a16:colId xmlns:a16="http://schemas.microsoft.com/office/drawing/2014/main" val="3141064377"/>
                    </a:ext>
                  </a:extLst>
                </a:gridCol>
                <a:gridCol w="439422">
                  <a:extLst>
                    <a:ext uri="{9D8B030D-6E8A-4147-A177-3AD203B41FA5}">
                      <a16:colId xmlns:a16="http://schemas.microsoft.com/office/drawing/2014/main" val="1229611257"/>
                    </a:ext>
                  </a:extLst>
                </a:gridCol>
                <a:gridCol w="439422">
                  <a:extLst>
                    <a:ext uri="{9D8B030D-6E8A-4147-A177-3AD203B41FA5}">
                      <a16:colId xmlns:a16="http://schemas.microsoft.com/office/drawing/2014/main" val="2033771854"/>
                    </a:ext>
                  </a:extLst>
                </a:gridCol>
                <a:gridCol w="439422">
                  <a:extLst>
                    <a:ext uri="{9D8B030D-6E8A-4147-A177-3AD203B41FA5}">
                      <a16:colId xmlns:a16="http://schemas.microsoft.com/office/drawing/2014/main" val="169541174"/>
                    </a:ext>
                  </a:extLst>
                </a:gridCol>
              </a:tblGrid>
              <a:tr h="307716">
                <a:tc>
                  <a:txBody>
                    <a:bodyPr/>
                    <a:lstStyle/>
                    <a:p>
                      <a:pPr algn="ctr" fontAlgn="b"/>
                      <a:r>
                        <a:rPr lang="en-US" b="1">
                          <a:effectLst/>
                        </a:rPr>
                        <a:t>Y</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solidFill>
                      <a:srgbClr val="E0E0E0"/>
                    </a:solidFill>
                  </a:tcPr>
                </a:tc>
                <a:tc>
                  <a:txBody>
                    <a:bodyPr/>
                    <a:lstStyle/>
                    <a:p>
                      <a:pPr algn="ctr" fontAlgn="b"/>
                      <a:r>
                        <a:rPr lang="en-US" b="1">
                          <a:effectLst/>
                        </a:rPr>
                        <a:t>J</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solidFill>
                      <a:srgbClr val="E0E0E0"/>
                    </a:solidFill>
                  </a:tcPr>
                </a:tc>
                <a:tc>
                  <a:txBody>
                    <a:bodyPr/>
                    <a:lstStyle/>
                    <a:p>
                      <a:pPr algn="ctr" fontAlgn="b"/>
                      <a:r>
                        <a:rPr lang="en-US" b="1">
                          <a:effectLst/>
                        </a:rPr>
                        <a:t>F</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solidFill>
                      <a:srgbClr val="E0E0E0"/>
                    </a:solidFill>
                  </a:tcPr>
                </a:tc>
                <a:tc>
                  <a:txBody>
                    <a:bodyPr/>
                    <a:lstStyle/>
                    <a:p>
                      <a:pPr algn="ctr" fontAlgn="b"/>
                      <a:r>
                        <a:rPr lang="en-US" b="1">
                          <a:effectLst/>
                        </a:rPr>
                        <a:t>M</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solidFill>
                      <a:srgbClr val="E0E0E0"/>
                    </a:solidFill>
                  </a:tcPr>
                </a:tc>
                <a:tc>
                  <a:txBody>
                    <a:bodyPr/>
                    <a:lstStyle/>
                    <a:p>
                      <a:pPr algn="ctr" fontAlgn="b"/>
                      <a:r>
                        <a:rPr lang="en-US" b="1">
                          <a:effectLst/>
                        </a:rPr>
                        <a:t>A</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solidFill>
                      <a:srgbClr val="E0E0E0"/>
                    </a:solidFill>
                  </a:tcPr>
                </a:tc>
                <a:tc>
                  <a:txBody>
                    <a:bodyPr/>
                    <a:lstStyle/>
                    <a:p>
                      <a:pPr algn="ctr" fontAlgn="b"/>
                      <a:r>
                        <a:rPr lang="en-US" b="1">
                          <a:effectLst/>
                        </a:rPr>
                        <a:t>M</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solidFill>
                      <a:srgbClr val="E0E0E0"/>
                    </a:solidFill>
                  </a:tcPr>
                </a:tc>
                <a:tc>
                  <a:txBody>
                    <a:bodyPr/>
                    <a:lstStyle/>
                    <a:p>
                      <a:pPr algn="ctr" fontAlgn="b"/>
                      <a:r>
                        <a:rPr lang="en-US" b="1">
                          <a:effectLst/>
                        </a:rPr>
                        <a:t>J</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solidFill>
                      <a:srgbClr val="E0E0E0"/>
                    </a:solidFill>
                  </a:tcPr>
                </a:tc>
                <a:tc>
                  <a:txBody>
                    <a:bodyPr/>
                    <a:lstStyle/>
                    <a:p>
                      <a:pPr algn="ctr" fontAlgn="b"/>
                      <a:r>
                        <a:rPr lang="en-US" b="1">
                          <a:effectLst/>
                        </a:rPr>
                        <a:t>J</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solidFill>
                      <a:srgbClr val="E0E0E0"/>
                    </a:solidFill>
                  </a:tcPr>
                </a:tc>
                <a:tc>
                  <a:txBody>
                    <a:bodyPr/>
                    <a:lstStyle/>
                    <a:p>
                      <a:pPr algn="ctr" fontAlgn="b"/>
                      <a:r>
                        <a:rPr lang="en-US" b="1">
                          <a:effectLst/>
                        </a:rPr>
                        <a:t>A</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solidFill>
                      <a:srgbClr val="E0E0E0"/>
                    </a:solidFill>
                  </a:tcPr>
                </a:tc>
                <a:tc>
                  <a:txBody>
                    <a:bodyPr/>
                    <a:lstStyle/>
                    <a:p>
                      <a:pPr algn="ctr" fontAlgn="b"/>
                      <a:r>
                        <a:rPr lang="en-US" b="1">
                          <a:effectLst/>
                        </a:rPr>
                        <a:t>S</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solidFill>
                      <a:srgbClr val="E0E0E0"/>
                    </a:solidFill>
                  </a:tcPr>
                </a:tc>
                <a:tc>
                  <a:txBody>
                    <a:bodyPr/>
                    <a:lstStyle/>
                    <a:p>
                      <a:pPr algn="ctr" fontAlgn="b"/>
                      <a:r>
                        <a:rPr lang="en-US" b="1">
                          <a:effectLst/>
                        </a:rPr>
                        <a:t>O</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solidFill>
                      <a:srgbClr val="E0E0E0"/>
                    </a:solidFill>
                  </a:tcPr>
                </a:tc>
                <a:tc>
                  <a:txBody>
                    <a:bodyPr/>
                    <a:lstStyle/>
                    <a:p>
                      <a:pPr algn="ctr" fontAlgn="b"/>
                      <a:r>
                        <a:rPr lang="en-US" b="1">
                          <a:effectLst/>
                        </a:rPr>
                        <a:t>N</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solidFill>
                      <a:srgbClr val="E0E0E0"/>
                    </a:solidFill>
                  </a:tcPr>
                </a:tc>
                <a:extLst>
                  <a:ext uri="{0D108BD9-81ED-4DB2-BD59-A6C34878D82A}">
                    <a16:rowId xmlns:a16="http://schemas.microsoft.com/office/drawing/2014/main" val="2792163179"/>
                  </a:ext>
                </a:extLst>
              </a:tr>
              <a:tr h="307716">
                <a:tc>
                  <a:txBody>
                    <a:bodyPr/>
                    <a:lstStyle/>
                    <a:p>
                      <a:pPr algn="ctr" fontAlgn="b"/>
                      <a:r>
                        <a:rPr lang="en-US">
                          <a:effectLst/>
                        </a:rPr>
                        <a:t>10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1</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extLst>
                  <a:ext uri="{0D108BD9-81ED-4DB2-BD59-A6C34878D82A}">
                    <a16:rowId xmlns:a16="http://schemas.microsoft.com/office/drawing/2014/main" val="3841699902"/>
                  </a:ext>
                </a:extLst>
              </a:tr>
              <a:tr h="307716">
                <a:tc>
                  <a:txBody>
                    <a:bodyPr/>
                    <a:lstStyle/>
                    <a:p>
                      <a:pPr algn="ctr" fontAlgn="b"/>
                      <a:r>
                        <a:rPr lang="en-US">
                          <a:effectLst/>
                        </a:rPr>
                        <a:t>22</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dirty="0">
                          <a:effectLst/>
                        </a:rPr>
                        <a:t>1</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extLst>
                  <a:ext uri="{0D108BD9-81ED-4DB2-BD59-A6C34878D82A}">
                    <a16:rowId xmlns:a16="http://schemas.microsoft.com/office/drawing/2014/main" val="1166549935"/>
                  </a:ext>
                </a:extLst>
              </a:tr>
              <a:tr h="307716">
                <a:tc>
                  <a:txBody>
                    <a:bodyPr/>
                    <a:lstStyle/>
                    <a:p>
                      <a:pPr algn="ctr" fontAlgn="b"/>
                      <a:r>
                        <a:rPr lang="en-US">
                          <a:effectLst/>
                        </a:rPr>
                        <a:t>13</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1</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extLst>
                  <a:ext uri="{0D108BD9-81ED-4DB2-BD59-A6C34878D82A}">
                    <a16:rowId xmlns:a16="http://schemas.microsoft.com/office/drawing/2014/main" val="2882986565"/>
                  </a:ext>
                </a:extLst>
              </a:tr>
              <a:tr h="307716">
                <a:tc>
                  <a:txBody>
                    <a:bodyPr/>
                    <a:lstStyle/>
                    <a:p>
                      <a:pPr algn="ctr" fontAlgn="b"/>
                      <a:r>
                        <a:rPr lang="en-US">
                          <a:effectLst/>
                        </a:rPr>
                        <a:t>20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1</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extLst>
                  <a:ext uri="{0D108BD9-81ED-4DB2-BD59-A6C34878D82A}">
                    <a16:rowId xmlns:a16="http://schemas.microsoft.com/office/drawing/2014/main" val="645497317"/>
                  </a:ext>
                </a:extLst>
              </a:tr>
              <a:tr h="307716">
                <a:tc>
                  <a:txBody>
                    <a:bodyPr/>
                    <a:lstStyle/>
                    <a:p>
                      <a:pPr algn="ctr" fontAlgn="b"/>
                      <a:r>
                        <a:rPr lang="en-US">
                          <a:effectLst/>
                        </a:rPr>
                        <a:t>14</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1</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extLst>
                  <a:ext uri="{0D108BD9-81ED-4DB2-BD59-A6C34878D82A}">
                    <a16:rowId xmlns:a16="http://schemas.microsoft.com/office/drawing/2014/main" val="4062147471"/>
                  </a:ext>
                </a:extLst>
              </a:tr>
              <a:tr h="307716">
                <a:tc>
                  <a:txBody>
                    <a:bodyPr/>
                    <a:lstStyle/>
                    <a:p>
                      <a:pPr algn="ctr" fontAlgn="b"/>
                      <a:r>
                        <a:rPr lang="en-US">
                          <a:effectLst/>
                        </a:rPr>
                        <a:t>12</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1</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extLst>
                  <a:ext uri="{0D108BD9-81ED-4DB2-BD59-A6C34878D82A}">
                    <a16:rowId xmlns:a16="http://schemas.microsoft.com/office/drawing/2014/main" val="761459425"/>
                  </a:ext>
                </a:extLst>
              </a:tr>
              <a:tr h="307716">
                <a:tc>
                  <a:txBody>
                    <a:bodyPr/>
                    <a:lstStyle/>
                    <a:p>
                      <a:pPr algn="ctr" fontAlgn="b"/>
                      <a:r>
                        <a:rPr lang="en-US">
                          <a:effectLst/>
                        </a:rPr>
                        <a:t>25</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1</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extLst>
                  <a:ext uri="{0D108BD9-81ED-4DB2-BD59-A6C34878D82A}">
                    <a16:rowId xmlns:a16="http://schemas.microsoft.com/office/drawing/2014/main" val="2963304147"/>
                  </a:ext>
                </a:extLst>
              </a:tr>
              <a:tr h="307716">
                <a:tc>
                  <a:txBody>
                    <a:bodyPr/>
                    <a:lstStyle/>
                    <a:p>
                      <a:pPr algn="ctr" fontAlgn="b"/>
                      <a:r>
                        <a:rPr lang="en-US">
                          <a:effectLst/>
                        </a:rPr>
                        <a:t>21</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1</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extLst>
                  <a:ext uri="{0D108BD9-81ED-4DB2-BD59-A6C34878D82A}">
                    <a16:rowId xmlns:a16="http://schemas.microsoft.com/office/drawing/2014/main" val="759337529"/>
                  </a:ext>
                </a:extLst>
              </a:tr>
              <a:tr h="307716">
                <a:tc>
                  <a:txBody>
                    <a:bodyPr/>
                    <a:lstStyle/>
                    <a:p>
                      <a:pPr algn="ctr" fontAlgn="b"/>
                      <a:r>
                        <a:rPr lang="en-US">
                          <a:effectLst/>
                        </a:rPr>
                        <a:t>17</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1</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extLst>
                  <a:ext uri="{0D108BD9-81ED-4DB2-BD59-A6C34878D82A}">
                    <a16:rowId xmlns:a16="http://schemas.microsoft.com/office/drawing/2014/main" val="2947294605"/>
                  </a:ext>
                </a:extLst>
              </a:tr>
              <a:tr h="307716">
                <a:tc>
                  <a:txBody>
                    <a:bodyPr/>
                    <a:lstStyle/>
                    <a:p>
                      <a:pPr algn="ctr" fontAlgn="b"/>
                      <a:r>
                        <a:rPr lang="en-US">
                          <a:effectLst/>
                        </a:rPr>
                        <a:t>15</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1</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extLst>
                  <a:ext uri="{0D108BD9-81ED-4DB2-BD59-A6C34878D82A}">
                    <a16:rowId xmlns:a16="http://schemas.microsoft.com/office/drawing/2014/main" val="1964592429"/>
                  </a:ext>
                </a:extLst>
              </a:tr>
              <a:tr h="307716">
                <a:tc>
                  <a:txBody>
                    <a:bodyPr/>
                    <a:lstStyle/>
                    <a:p>
                      <a:pPr algn="ctr" fontAlgn="b"/>
                      <a:r>
                        <a:rPr lang="en-US">
                          <a:effectLst/>
                        </a:rPr>
                        <a:t>18</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tc>
                  <a:txBody>
                    <a:bodyPr/>
                    <a:lstStyle/>
                    <a:p>
                      <a:pPr algn="ctr" fontAlgn="b"/>
                      <a:r>
                        <a:rPr lang="en-US">
                          <a:effectLst/>
                        </a:rPr>
                        <a:t>1</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tcPr>
                </a:tc>
                <a:extLst>
                  <a:ext uri="{0D108BD9-81ED-4DB2-BD59-A6C34878D82A}">
                    <a16:rowId xmlns:a16="http://schemas.microsoft.com/office/drawing/2014/main" val="2839621895"/>
                  </a:ext>
                </a:extLst>
              </a:tr>
              <a:tr h="307716">
                <a:tc>
                  <a:txBody>
                    <a:bodyPr/>
                    <a:lstStyle/>
                    <a:p>
                      <a:pPr algn="ctr" fontAlgn="b"/>
                      <a:r>
                        <a:rPr lang="en-US">
                          <a:solidFill>
                            <a:srgbClr val="000000"/>
                          </a:solidFill>
                          <a:effectLst/>
                        </a:rPr>
                        <a:t>16</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solidFill>
                      <a:srgbClr val="FFF567"/>
                    </a:solidFill>
                  </a:tcPr>
                </a:tc>
                <a:tc>
                  <a:txBody>
                    <a:bodyPr/>
                    <a:lstStyle/>
                    <a:p>
                      <a:pPr algn="ctr" fontAlgn="b"/>
                      <a:r>
                        <a:rPr lang="en-US">
                          <a:solidFill>
                            <a:srgbClr val="000000"/>
                          </a:solidFill>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solidFill>
                      <a:srgbClr val="FFF567"/>
                    </a:solidFill>
                  </a:tcPr>
                </a:tc>
                <a:tc>
                  <a:txBody>
                    <a:bodyPr/>
                    <a:lstStyle/>
                    <a:p>
                      <a:pPr algn="ctr" fontAlgn="b"/>
                      <a:r>
                        <a:rPr lang="en-US">
                          <a:solidFill>
                            <a:srgbClr val="000000"/>
                          </a:solidFill>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solidFill>
                      <a:srgbClr val="FFF567"/>
                    </a:solidFill>
                  </a:tcPr>
                </a:tc>
                <a:tc>
                  <a:txBody>
                    <a:bodyPr/>
                    <a:lstStyle/>
                    <a:p>
                      <a:pPr algn="ctr" fontAlgn="b"/>
                      <a:r>
                        <a:rPr lang="en-US">
                          <a:solidFill>
                            <a:srgbClr val="000000"/>
                          </a:solidFill>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solidFill>
                      <a:srgbClr val="FFF567"/>
                    </a:solidFill>
                  </a:tcPr>
                </a:tc>
                <a:tc>
                  <a:txBody>
                    <a:bodyPr/>
                    <a:lstStyle/>
                    <a:p>
                      <a:pPr algn="ctr" fontAlgn="b"/>
                      <a:r>
                        <a:rPr lang="en-US">
                          <a:solidFill>
                            <a:srgbClr val="000000"/>
                          </a:solidFill>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solidFill>
                      <a:srgbClr val="FFF567"/>
                    </a:solidFill>
                  </a:tcPr>
                </a:tc>
                <a:tc>
                  <a:txBody>
                    <a:bodyPr/>
                    <a:lstStyle/>
                    <a:p>
                      <a:pPr algn="ctr" fontAlgn="b"/>
                      <a:r>
                        <a:rPr lang="en-US">
                          <a:solidFill>
                            <a:srgbClr val="000000"/>
                          </a:solidFill>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solidFill>
                      <a:srgbClr val="FFF567"/>
                    </a:solidFill>
                  </a:tcPr>
                </a:tc>
                <a:tc>
                  <a:txBody>
                    <a:bodyPr/>
                    <a:lstStyle/>
                    <a:p>
                      <a:pPr algn="ctr" fontAlgn="b"/>
                      <a:r>
                        <a:rPr lang="en-US">
                          <a:solidFill>
                            <a:srgbClr val="000000"/>
                          </a:solidFill>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solidFill>
                      <a:srgbClr val="FFF567"/>
                    </a:solidFill>
                  </a:tcPr>
                </a:tc>
                <a:tc>
                  <a:txBody>
                    <a:bodyPr/>
                    <a:lstStyle/>
                    <a:p>
                      <a:pPr algn="ctr" fontAlgn="b"/>
                      <a:r>
                        <a:rPr lang="en-US">
                          <a:solidFill>
                            <a:srgbClr val="000000"/>
                          </a:solidFill>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solidFill>
                      <a:srgbClr val="FFF567"/>
                    </a:solidFill>
                  </a:tcPr>
                </a:tc>
                <a:tc>
                  <a:txBody>
                    <a:bodyPr/>
                    <a:lstStyle/>
                    <a:p>
                      <a:pPr algn="ctr" fontAlgn="b"/>
                      <a:r>
                        <a:rPr lang="en-US">
                          <a:solidFill>
                            <a:srgbClr val="000000"/>
                          </a:solidFill>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solidFill>
                      <a:srgbClr val="FFF567"/>
                    </a:solidFill>
                  </a:tcPr>
                </a:tc>
                <a:tc>
                  <a:txBody>
                    <a:bodyPr/>
                    <a:lstStyle/>
                    <a:p>
                      <a:pPr algn="ctr" fontAlgn="b"/>
                      <a:r>
                        <a:rPr lang="en-US">
                          <a:solidFill>
                            <a:srgbClr val="000000"/>
                          </a:solidFill>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solidFill>
                      <a:srgbClr val="FFF567"/>
                    </a:solidFill>
                  </a:tcPr>
                </a:tc>
                <a:tc>
                  <a:txBody>
                    <a:bodyPr/>
                    <a:lstStyle/>
                    <a:p>
                      <a:pPr algn="ctr" fontAlgn="b"/>
                      <a:r>
                        <a:rPr lang="en-US">
                          <a:solidFill>
                            <a:srgbClr val="000000"/>
                          </a:solidFill>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solidFill>
                      <a:srgbClr val="FFF567"/>
                    </a:solidFill>
                  </a:tcPr>
                </a:tc>
                <a:tc>
                  <a:txBody>
                    <a:bodyPr/>
                    <a:lstStyle/>
                    <a:p>
                      <a:pPr algn="ctr" fontAlgn="b"/>
                      <a:r>
                        <a:rPr lang="en-US" dirty="0">
                          <a:solidFill>
                            <a:srgbClr val="000000"/>
                          </a:solidFill>
                          <a:effectLst/>
                        </a:rPr>
                        <a:t>0</a:t>
                      </a:r>
                    </a:p>
                  </a:txBody>
                  <a:tcPr marL="7620" marR="7620" marT="7620" marB="7620" anchor="b">
                    <a:lnL w="7620" cap="flat" cmpd="sng" algn="ctr">
                      <a:solidFill>
                        <a:srgbClr val="E0E0E0"/>
                      </a:solidFill>
                      <a:prstDash val="solid"/>
                      <a:round/>
                      <a:headEnd type="none" w="med" len="med"/>
                      <a:tailEnd type="none" w="med" len="med"/>
                    </a:lnL>
                    <a:lnR w="7620" cap="flat" cmpd="sng" algn="ctr">
                      <a:solidFill>
                        <a:srgbClr val="E0E0E0"/>
                      </a:solidFill>
                      <a:prstDash val="solid"/>
                      <a:round/>
                      <a:headEnd type="none" w="med" len="med"/>
                      <a:tailEnd type="none" w="med" len="med"/>
                    </a:lnR>
                    <a:lnT w="7620" cap="flat" cmpd="sng" algn="ctr">
                      <a:solidFill>
                        <a:srgbClr val="E0E0E0"/>
                      </a:solidFill>
                      <a:prstDash val="solid"/>
                      <a:round/>
                      <a:headEnd type="none" w="med" len="med"/>
                      <a:tailEnd type="none" w="med" len="med"/>
                    </a:lnT>
                    <a:lnB w="7620" cap="flat" cmpd="sng" algn="ctr">
                      <a:solidFill>
                        <a:srgbClr val="E0E0E0"/>
                      </a:solidFill>
                      <a:prstDash val="solid"/>
                      <a:round/>
                      <a:headEnd type="none" w="med" len="med"/>
                      <a:tailEnd type="none" w="med" len="med"/>
                    </a:lnB>
                    <a:solidFill>
                      <a:srgbClr val="FFF567"/>
                    </a:solidFill>
                  </a:tcPr>
                </a:tc>
                <a:extLst>
                  <a:ext uri="{0D108BD9-81ED-4DB2-BD59-A6C34878D82A}">
                    <a16:rowId xmlns:a16="http://schemas.microsoft.com/office/drawing/2014/main" val="1444276177"/>
                  </a:ext>
                </a:extLst>
              </a:tr>
            </a:tbl>
          </a:graphicData>
        </a:graphic>
      </p:graphicFrame>
      <p:sp>
        <p:nvSpPr>
          <p:cNvPr id="11" name="Rectangle 10">
            <a:extLst>
              <a:ext uri="{FF2B5EF4-FFF2-40B4-BE49-F238E27FC236}">
                <a16:creationId xmlns:a16="http://schemas.microsoft.com/office/drawing/2014/main" id="{875F3AE6-B1EF-4CD6-93C0-F39C708F5421}"/>
              </a:ext>
            </a:extLst>
          </p:cNvPr>
          <p:cNvSpPr/>
          <p:nvPr/>
        </p:nvSpPr>
        <p:spPr>
          <a:xfrm>
            <a:off x="3606543" y="1884246"/>
            <a:ext cx="5220212" cy="369332"/>
          </a:xfrm>
          <a:prstGeom prst="rect">
            <a:avLst/>
          </a:prstGeom>
        </p:spPr>
        <p:txBody>
          <a:bodyPr wrap="none">
            <a:spAutoFit/>
          </a:bodyPr>
          <a:lstStyle/>
          <a:p>
            <a:r>
              <a:rPr lang="en-US" i="1" dirty="0">
                <a:solidFill>
                  <a:srgbClr val="000000"/>
                </a:solidFill>
                <a:latin typeface="Arial" panose="020B0604020202020204" pitchFamily="34" charset="0"/>
              </a:rPr>
              <a:t>K</a:t>
            </a:r>
            <a:r>
              <a:rPr lang="en-US" dirty="0">
                <a:solidFill>
                  <a:srgbClr val="000000"/>
                </a:solidFill>
                <a:latin typeface="Arial" panose="020B0604020202020204" pitchFamily="34" charset="0"/>
              </a:rPr>
              <a:t> = </a:t>
            </a:r>
            <a:r>
              <a:rPr lang="en-US" i="1" dirty="0">
                <a:solidFill>
                  <a:srgbClr val="000000"/>
                </a:solidFill>
                <a:latin typeface="Arial" panose="020B0604020202020204" pitchFamily="34" charset="0"/>
              </a:rPr>
              <a:t>N</a:t>
            </a:r>
            <a:r>
              <a:rPr lang="en-US" dirty="0">
                <a:solidFill>
                  <a:srgbClr val="000000"/>
                </a:solidFill>
                <a:latin typeface="Arial" panose="020B0604020202020204" pitchFamily="34" charset="0"/>
              </a:rPr>
              <a:t> − 1 For months: 12 − 1 = 11 input variables</a:t>
            </a:r>
            <a:endParaRPr lang="en-US" dirty="0"/>
          </a:p>
        </p:txBody>
      </p:sp>
      <p:sp>
        <p:nvSpPr>
          <p:cNvPr id="12" name="TextBox 11">
            <a:extLst>
              <a:ext uri="{FF2B5EF4-FFF2-40B4-BE49-F238E27FC236}">
                <a16:creationId xmlns:a16="http://schemas.microsoft.com/office/drawing/2014/main" id="{ED7B4754-131D-493A-810D-BFB4C9F69737}"/>
              </a:ext>
            </a:extLst>
          </p:cNvPr>
          <p:cNvSpPr txBox="1"/>
          <p:nvPr/>
        </p:nvSpPr>
        <p:spPr>
          <a:xfrm>
            <a:off x="9064391" y="2433873"/>
            <a:ext cx="2289409" cy="646331"/>
          </a:xfrm>
          <a:prstGeom prst="rect">
            <a:avLst/>
          </a:prstGeom>
          <a:noFill/>
        </p:spPr>
        <p:txBody>
          <a:bodyPr wrap="none" rtlCol="0">
            <a:spAutoFit/>
          </a:bodyPr>
          <a:lstStyle/>
          <a:p>
            <a:r>
              <a:rPr lang="en-US" b="1" dirty="0">
                <a:solidFill>
                  <a:schemeClr val="accent2">
                    <a:lumMod val="75000"/>
                  </a:schemeClr>
                </a:solidFill>
              </a:rPr>
              <a:t>Notice – no December</a:t>
            </a:r>
          </a:p>
          <a:p>
            <a:endParaRPr lang="en-US" dirty="0"/>
          </a:p>
        </p:txBody>
      </p:sp>
      <p:sp>
        <p:nvSpPr>
          <p:cNvPr id="3" name="TextBox 2">
            <a:extLst>
              <a:ext uri="{FF2B5EF4-FFF2-40B4-BE49-F238E27FC236}">
                <a16:creationId xmlns:a16="http://schemas.microsoft.com/office/drawing/2014/main" id="{554ACE85-A692-48CA-8A23-FA62205BE5B9}"/>
              </a:ext>
            </a:extLst>
          </p:cNvPr>
          <p:cNvSpPr txBox="1"/>
          <p:nvPr/>
        </p:nvSpPr>
        <p:spPr>
          <a:xfrm>
            <a:off x="9064391" y="6078113"/>
            <a:ext cx="2805896" cy="369332"/>
          </a:xfrm>
          <a:prstGeom prst="rect">
            <a:avLst/>
          </a:prstGeom>
          <a:noFill/>
        </p:spPr>
        <p:txBody>
          <a:bodyPr wrap="none" rtlCol="0">
            <a:spAutoFit/>
          </a:bodyPr>
          <a:lstStyle/>
          <a:p>
            <a:r>
              <a:rPr lang="en-US" dirty="0"/>
              <a:t>All 0’s means it is December</a:t>
            </a:r>
          </a:p>
        </p:txBody>
      </p:sp>
    </p:spTree>
    <p:extLst>
      <p:ext uri="{BB962C8B-B14F-4D97-AF65-F5344CB8AC3E}">
        <p14:creationId xmlns:p14="http://schemas.microsoft.com/office/powerpoint/2010/main" val="1068638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Linear Regression - Correlation Coefficients</a:t>
            </a:r>
          </a:p>
        </p:txBody>
      </p:sp>
      <p:pic>
        <p:nvPicPr>
          <p:cNvPr id="4" name="Content Placeholder 3"/>
          <p:cNvPicPr>
            <a:picLocks noGrp="1" noChangeAspect="1"/>
          </p:cNvPicPr>
          <p:nvPr>
            <p:ph idx="1"/>
          </p:nvPr>
        </p:nvPicPr>
        <p:blipFill>
          <a:blip r:embed="rId2"/>
          <a:stretch>
            <a:fillRect/>
          </a:stretch>
        </p:blipFill>
        <p:spPr>
          <a:xfrm>
            <a:off x="628282" y="1784205"/>
            <a:ext cx="5131514" cy="3411249"/>
          </a:xfrm>
          <a:prstGeom prst="rect">
            <a:avLst/>
          </a:prstGeom>
        </p:spPr>
      </p:pic>
      <p:pic>
        <p:nvPicPr>
          <p:cNvPr id="5" name="Picture 4"/>
          <p:cNvPicPr>
            <a:picLocks noChangeAspect="1"/>
          </p:cNvPicPr>
          <p:nvPr/>
        </p:nvPicPr>
        <p:blipFill>
          <a:blip r:embed="rId3"/>
          <a:stretch>
            <a:fillRect/>
          </a:stretch>
        </p:blipFill>
        <p:spPr>
          <a:xfrm>
            <a:off x="5796257" y="3480955"/>
            <a:ext cx="6233843" cy="2867890"/>
          </a:xfrm>
          <a:prstGeom prst="rect">
            <a:avLst/>
          </a:prstGeom>
        </p:spPr>
      </p:pic>
    </p:spTree>
    <p:extLst>
      <p:ext uri="{BB962C8B-B14F-4D97-AF65-F5344CB8AC3E}">
        <p14:creationId xmlns:p14="http://schemas.microsoft.com/office/powerpoint/2010/main" val="3690968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 R</a:t>
            </a:r>
            <a:r>
              <a:rPr lang="en-US" baseline="30000" dirty="0"/>
              <a:t>2</a:t>
            </a:r>
            <a:r>
              <a:rPr lang="en-US" dirty="0"/>
              <a:t> and Adjusted R</a:t>
            </a:r>
            <a:r>
              <a:rPr lang="en-US" baseline="30000" dirty="0"/>
              <a:t>2</a:t>
            </a:r>
            <a:endParaRPr lang="en-US" dirty="0"/>
          </a:p>
        </p:txBody>
      </p:sp>
      <p:pic>
        <p:nvPicPr>
          <p:cNvPr id="4" name="Content Placeholder 3"/>
          <p:cNvPicPr>
            <a:picLocks noGrp="1" noChangeAspect="1"/>
          </p:cNvPicPr>
          <p:nvPr>
            <p:ph idx="1"/>
          </p:nvPr>
        </p:nvPicPr>
        <p:blipFill>
          <a:blip r:embed="rId2"/>
          <a:stretch>
            <a:fillRect/>
          </a:stretch>
        </p:blipFill>
        <p:spPr>
          <a:xfrm>
            <a:off x="92024" y="1494692"/>
            <a:ext cx="6589445" cy="3033346"/>
          </a:xfrm>
          <a:prstGeom prst="rect">
            <a:avLst/>
          </a:prstGeom>
        </p:spPr>
      </p:pic>
      <p:sp>
        <p:nvSpPr>
          <p:cNvPr id="6" name="TextBox 5"/>
          <p:cNvSpPr txBox="1"/>
          <p:nvPr/>
        </p:nvSpPr>
        <p:spPr>
          <a:xfrm>
            <a:off x="7185713" y="3272337"/>
            <a:ext cx="3290773" cy="461665"/>
          </a:xfrm>
          <a:prstGeom prst="rect">
            <a:avLst/>
          </a:prstGeom>
          <a:noFill/>
        </p:spPr>
        <p:txBody>
          <a:bodyPr wrap="none" rtlCol="0">
            <a:spAutoFit/>
          </a:bodyPr>
          <a:lstStyle/>
          <a:p>
            <a:r>
              <a:rPr lang="en-US" sz="2400" b="1" dirty="0">
                <a:solidFill>
                  <a:srgbClr val="0070C0"/>
                </a:solidFill>
              </a:rPr>
              <a:t>For Multiple Regression:</a:t>
            </a:r>
          </a:p>
        </p:txBody>
      </p:sp>
      <p:sp>
        <p:nvSpPr>
          <p:cNvPr id="7" name="TextBox 6"/>
          <p:cNvSpPr txBox="1"/>
          <p:nvPr/>
        </p:nvSpPr>
        <p:spPr>
          <a:xfrm>
            <a:off x="6916021" y="3915267"/>
            <a:ext cx="4810541" cy="2800767"/>
          </a:xfrm>
          <a:prstGeom prst="rect">
            <a:avLst/>
          </a:prstGeom>
          <a:noFill/>
        </p:spPr>
        <p:txBody>
          <a:bodyPr wrap="square" rtlCol="0">
            <a:spAutoFit/>
          </a:bodyPr>
          <a:lstStyle/>
          <a:p>
            <a:r>
              <a:rPr lang="en-US" sz="1600" dirty="0"/>
              <a:t>Multiple R = measure of the relationship of the observed output of Y and the predicted Y</a:t>
            </a:r>
          </a:p>
          <a:p>
            <a:endParaRPr lang="en-US" sz="1600" dirty="0"/>
          </a:p>
          <a:p>
            <a:r>
              <a:rPr lang="en-US" sz="1600" dirty="0"/>
              <a:t>R Squared = proportion of the variation in Y that is explained by the model, always increases when you add more x’s</a:t>
            </a:r>
          </a:p>
          <a:p>
            <a:endParaRPr lang="en-US" sz="1600" dirty="0"/>
          </a:p>
          <a:p>
            <a:r>
              <a:rPr lang="en-US" sz="1600" dirty="0"/>
              <a:t>Adjusted R Squared = accounts for excess x’s, a better measure of the variability explained by the model</a:t>
            </a:r>
          </a:p>
          <a:p>
            <a:endParaRPr lang="en-US" sz="1600" dirty="0"/>
          </a:p>
          <a:p>
            <a:endParaRPr lang="en-US" sz="1600" dirty="0"/>
          </a:p>
        </p:txBody>
      </p:sp>
    </p:spTree>
    <p:extLst>
      <p:ext uri="{BB962C8B-B14F-4D97-AF65-F5344CB8AC3E}">
        <p14:creationId xmlns:p14="http://schemas.microsoft.com/office/powerpoint/2010/main" val="1925892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23855</TotalTime>
  <Words>1069</Words>
  <Application>Microsoft Office PowerPoint</Application>
  <PresentationFormat>Widescreen</PresentationFormat>
  <Paragraphs>283</Paragraphs>
  <Slides>18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Australian Sunrise</vt:lpstr>
      <vt:lpstr>Calibri</vt:lpstr>
      <vt:lpstr>Calibri Light</vt:lpstr>
      <vt:lpstr>Symbol</vt:lpstr>
      <vt:lpstr>Times New Roman</vt:lpstr>
      <vt:lpstr>Office Theme</vt:lpstr>
      <vt:lpstr>MCB 638 </vt:lpstr>
      <vt:lpstr>Agenda for Live Session 7</vt:lpstr>
      <vt:lpstr>Process Learnings</vt:lpstr>
      <vt:lpstr>Quiz 2 Results</vt:lpstr>
      <vt:lpstr>Multiple Linear Regression</vt:lpstr>
      <vt:lpstr>Setting up your data in Excel</vt:lpstr>
      <vt:lpstr>Setting up your data in Excel  Using Categorical Data – e.g. month, day, brand</vt:lpstr>
      <vt:lpstr>Multiple Linear Regression - Correlation Coefficients</vt:lpstr>
      <vt:lpstr>R, R2 and Adjusted R2</vt:lpstr>
      <vt:lpstr>F test</vt:lpstr>
      <vt:lpstr>Multiple Linear Regression</vt:lpstr>
      <vt:lpstr>If get #NUM! </vt:lpstr>
      <vt:lpstr>Let’s work through an example </vt:lpstr>
      <vt:lpstr>Projects – Storyboard            Rubric:</vt:lpstr>
      <vt:lpstr>PowerPoint Presentation</vt:lpstr>
      <vt:lpstr>Discussion on projects</vt:lpstr>
      <vt:lpstr>What’s next:</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MCB 638</dc:title>
  <dc:creator>Darlene's Work</dc:creator>
  <cp:lastModifiedBy>Darlene RYan</cp:lastModifiedBy>
  <cp:revision>118</cp:revision>
  <dcterms:created xsi:type="dcterms:W3CDTF">2015-10-11T22:29:25Z</dcterms:created>
  <dcterms:modified xsi:type="dcterms:W3CDTF">2020-11-14T12:32:24Z</dcterms:modified>
</cp:coreProperties>
</file>