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92" r:id="rId5"/>
    <p:sldId id="258" r:id="rId6"/>
    <p:sldId id="259" r:id="rId7"/>
    <p:sldId id="275" r:id="rId8"/>
    <p:sldId id="283" r:id="rId9"/>
    <p:sldId id="284" r:id="rId10"/>
    <p:sldId id="260" r:id="rId11"/>
    <p:sldId id="270" r:id="rId12"/>
    <p:sldId id="291" r:id="rId13"/>
    <p:sldId id="272" r:id="rId14"/>
    <p:sldId id="280" r:id="rId15"/>
    <p:sldId id="279" r:id="rId16"/>
    <p:sldId id="286" r:id="rId17"/>
    <p:sldId id="285" r:id="rId18"/>
    <p:sldId id="287" r:id="rId19"/>
    <p:sldId id="289" r:id="rId20"/>
    <p:sldId id="290" r:id="rId21"/>
    <p:sldId id="288" r:id="rId22"/>
    <p:sldId id="278" r:id="rId23"/>
    <p:sldId id="277" r:id="rId24"/>
    <p:sldId id="268" r:id="rId25"/>
    <p:sldId id="27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0FD8E-7AB1-4B2A-8566-1643D3947680}" v="1" dt="2020-10-10T23:12:35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RYan" userId="bdf6089db4cfcc20" providerId="LiveId" clId="{06CC6D66-22B3-40B0-99B6-DA39021F2833}"/>
    <pc:docChg chg="custSel modSld">
      <pc:chgData name="Darlene RYan" userId="bdf6089db4cfcc20" providerId="LiveId" clId="{06CC6D66-22B3-40B0-99B6-DA39021F2833}" dt="2020-04-12T00:08:12.210" v="297" actId="20577"/>
      <pc:docMkLst>
        <pc:docMk/>
      </pc:docMkLst>
      <pc:sldChg chg="modSp mod">
        <pc:chgData name="Darlene RYan" userId="bdf6089db4cfcc20" providerId="LiveId" clId="{06CC6D66-22B3-40B0-99B6-DA39021F2833}" dt="2020-04-12T00:08:12.210" v="297" actId="20577"/>
        <pc:sldMkLst>
          <pc:docMk/>
          <pc:sldMk cId="3548831174" sldId="256"/>
        </pc:sldMkLst>
        <pc:spChg chg="mod">
          <ac:chgData name="Darlene RYan" userId="bdf6089db4cfcc20" providerId="LiveId" clId="{06CC6D66-22B3-40B0-99B6-DA39021F2833}" dt="2020-04-12T00:08:12.210" v="297" actId="20577"/>
          <ac:spMkLst>
            <pc:docMk/>
            <pc:sldMk cId="3548831174" sldId="256"/>
            <ac:spMk id="3" creationId="{00000000-0000-0000-0000-000000000000}"/>
          </ac:spMkLst>
        </pc:spChg>
      </pc:sldChg>
      <pc:sldChg chg="modSp mod">
        <pc:chgData name="Darlene RYan" userId="bdf6089db4cfcc20" providerId="LiveId" clId="{06CC6D66-22B3-40B0-99B6-DA39021F2833}" dt="2020-04-12T00:00:42.273" v="51" actId="6549"/>
        <pc:sldMkLst>
          <pc:docMk/>
          <pc:sldMk cId="140355586" sldId="258"/>
        </pc:sldMkLst>
        <pc:spChg chg="mod">
          <ac:chgData name="Darlene RYan" userId="bdf6089db4cfcc20" providerId="LiveId" clId="{06CC6D66-22B3-40B0-99B6-DA39021F2833}" dt="2020-04-12T00:00:42.273" v="51" actId="6549"/>
          <ac:spMkLst>
            <pc:docMk/>
            <pc:sldMk cId="140355586" sldId="258"/>
            <ac:spMk id="3" creationId="{00000000-0000-0000-0000-000000000000}"/>
          </ac:spMkLst>
        </pc:spChg>
      </pc:sldChg>
      <pc:sldChg chg="modSp mod">
        <pc:chgData name="Darlene RYan" userId="bdf6089db4cfcc20" providerId="LiveId" clId="{06CC6D66-22B3-40B0-99B6-DA39021F2833}" dt="2020-04-11T23:59:46.911" v="16" actId="6549"/>
        <pc:sldMkLst>
          <pc:docMk/>
          <pc:sldMk cId="2536158822" sldId="269"/>
        </pc:sldMkLst>
        <pc:spChg chg="mod">
          <ac:chgData name="Darlene RYan" userId="bdf6089db4cfcc20" providerId="LiveId" clId="{06CC6D66-22B3-40B0-99B6-DA39021F2833}" dt="2020-04-11T23:59:46.911" v="16" actId="6549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06CC6D66-22B3-40B0-99B6-DA39021F2833}" dt="2020-04-12T00:07:51.982" v="296" actId="1076"/>
        <pc:sldMkLst>
          <pc:docMk/>
          <pc:sldMk cId="1794418185" sldId="276"/>
        </pc:sldMkLst>
        <pc:graphicFrameChg chg="add mod modGraphic">
          <ac:chgData name="Darlene RYan" userId="bdf6089db4cfcc20" providerId="LiveId" clId="{06CC6D66-22B3-40B0-99B6-DA39021F2833}" dt="2020-04-12T00:07:51.982" v="296" actId="1076"/>
          <ac:graphicFrameMkLst>
            <pc:docMk/>
            <pc:sldMk cId="1794418185" sldId="276"/>
            <ac:graphicFrameMk id="4" creationId="{0AB9D25C-B398-41EA-8586-9A5CEB08F16A}"/>
          </ac:graphicFrameMkLst>
        </pc:graphicFrameChg>
        <pc:graphicFrameChg chg="del">
          <ac:chgData name="Darlene RYan" userId="bdf6089db4cfcc20" providerId="LiveId" clId="{06CC6D66-22B3-40B0-99B6-DA39021F2833}" dt="2020-04-12T00:07:41.643" v="290" actId="478"/>
          <ac:graphicFrameMkLst>
            <pc:docMk/>
            <pc:sldMk cId="1794418185" sldId="276"/>
            <ac:graphicFrameMk id="5" creationId="{7A287190-5388-465D-8E4A-CEA8B4CDAE85}"/>
          </ac:graphicFrameMkLst>
        </pc:graphicFrameChg>
      </pc:sldChg>
      <pc:sldChg chg="modSp mod">
        <pc:chgData name="Darlene RYan" userId="bdf6089db4cfcc20" providerId="LiveId" clId="{06CC6D66-22B3-40B0-99B6-DA39021F2833}" dt="2020-04-12T00:04:49.453" v="182" actId="14100"/>
        <pc:sldMkLst>
          <pc:docMk/>
          <pc:sldMk cId="1152355081" sldId="285"/>
        </pc:sldMkLst>
        <pc:spChg chg="mod">
          <ac:chgData name="Darlene RYan" userId="bdf6089db4cfcc20" providerId="LiveId" clId="{06CC6D66-22B3-40B0-99B6-DA39021F2833}" dt="2020-04-12T00:04:46.340" v="180" actId="1076"/>
          <ac:spMkLst>
            <pc:docMk/>
            <pc:sldMk cId="1152355081" sldId="285"/>
            <ac:spMk id="3" creationId="{3248B908-040C-4902-A963-F487A0785524}"/>
          </ac:spMkLst>
        </pc:spChg>
        <pc:picChg chg="mod">
          <ac:chgData name="Darlene RYan" userId="bdf6089db4cfcc20" providerId="LiveId" clId="{06CC6D66-22B3-40B0-99B6-DA39021F2833}" dt="2020-04-12T00:04:49.453" v="182" actId="14100"/>
          <ac:picMkLst>
            <pc:docMk/>
            <pc:sldMk cId="1152355081" sldId="285"/>
            <ac:picMk id="3074" creationId="{D0AB76B8-7114-4588-869C-1AC5D13E3C76}"/>
          </ac:picMkLst>
        </pc:picChg>
      </pc:sldChg>
      <pc:sldChg chg="modSp mod">
        <pc:chgData name="Darlene RYan" userId="bdf6089db4cfcc20" providerId="LiveId" clId="{06CC6D66-22B3-40B0-99B6-DA39021F2833}" dt="2020-04-12T00:04:40.290" v="179" actId="14100"/>
        <pc:sldMkLst>
          <pc:docMk/>
          <pc:sldMk cId="3327080575" sldId="286"/>
        </pc:sldMkLst>
        <pc:spChg chg="mod">
          <ac:chgData name="Darlene RYan" userId="bdf6089db4cfcc20" providerId="LiveId" clId="{06CC6D66-22B3-40B0-99B6-DA39021F2833}" dt="2020-04-12T00:04:33.399" v="177" actId="1076"/>
          <ac:spMkLst>
            <pc:docMk/>
            <pc:sldMk cId="3327080575" sldId="286"/>
            <ac:spMk id="3" creationId="{1A39DFA2-7431-49C2-92A1-45B71B75F210}"/>
          </ac:spMkLst>
        </pc:spChg>
        <pc:picChg chg="mod">
          <ac:chgData name="Darlene RYan" userId="bdf6089db4cfcc20" providerId="LiveId" clId="{06CC6D66-22B3-40B0-99B6-DA39021F2833}" dt="2020-04-12T00:04:40.290" v="179" actId="14100"/>
          <ac:picMkLst>
            <pc:docMk/>
            <pc:sldMk cId="3327080575" sldId="286"/>
            <ac:picMk id="2052" creationId="{89993B43-89FE-4620-B6A6-82DD519F482B}"/>
          </ac:picMkLst>
        </pc:picChg>
      </pc:sldChg>
      <pc:sldChg chg="modSp">
        <pc:chgData name="Darlene RYan" userId="bdf6089db4cfcc20" providerId="LiveId" clId="{06CC6D66-22B3-40B0-99B6-DA39021F2833}" dt="2020-04-12T00:04:57.490" v="184" actId="1076"/>
        <pc:sldMkLst>
          <pc:docMk/>
          <pc:sldMk cId="2385273577" sldId="287"/>
        </pc:sldMkLst>
        <pc:picChg chg="mod">
          <ac:chgData name="Darlene RYan" userId="bdf6089db4cfcc20" providerId="LiveId" clId="{06CC6D66-22B3-40B0-99B6-DA39021F2833}" dt="2020-04-12T00:04:57.490" v="184" actId="1076"/>
          <ac:picMkLst>
            <pc:docMk/>
            <pc:sldMk cId="2385273577" sldId="287"/>
            <ac:picMk id="4098" creationId="{576E7DD7-CABC-4337-BF4B-46C8581702CF}"/>
          </ac:picMkLst>
        </pc:picChg>
      </pc:sldChg>
      <pc:sldChg chg="addSp modSp mod">
        <pc:chgData name="Darlene RYan" userId="bdf6089db4cfcc20" providerId="LiveId" clId="{06CC6D66-22B3-40B0-99B6-DA39021F2833}" dt="2020-04-12T00:06:41.091" v="288" actId="14100"/>
        <pc:sldMkLst>
          <pc:docMk/>
          <pc:sldMk cId="3334906284" sldId="288"/>
        </pc:sldMkLst>
        <pc:spChg chg="add mod">
          <ac:chgData name="Darlene RYan" userId="bdf6089db4cfcc20" providerId="LiveId" clId="{06CC6D66-22B3-40B0-99B6-DA39021F2833}" dt="2020-04-12T00:06:31.715" v="287" actId="1076"/>
          <ac:spMkLst>
            <pc:docMk/>
            <pc:sldMk cId="3334906284" sldId="288"/>
            <ac:spMk id="4" creationId="{116A5CE6-276A-4320-B4D4-2E62898267D9}"/>
          </ac:spMkLst>
        </pc:spChg>
        <pc:picChg chg="mod">
          <ac:chgData name="Darlene RYan" userId="bdf6089db4cfcc20" providerId="LiveId" clId="{06CC6D66-22B3-40B0-99B6-DA39021F2833}" dt="2020-04-12T00:06:41.091" v="288" actId="14100"/>
          <ac:picMkLst>
            <pc:docMk/>
            <pc:sldMk cId="3334906284" sldId="288"/>
            <ac:picMk id="6146" creationId="{B1772FBA-C111-4C22-B725-92EB7145522E}"/>
          </ac:picMkLst>
        </pc:picChg>
      </pc:sldChg>
      <pc:sldChg chg="modSp mod">
        <pc:chgData name="Darlene RYan" userId="bdf6089db4cfcc20" providerId="LiveId" clId="{06CC6D66-22B3-40B0-99B6-DA39021F2833}" dt="2020-04-12T00:05:13.372" v="187" actId="14100"/>
        <pc:sldMkLst>
          <pc:docMk/>
          <pc:sldMk cId="1216539498" sldId="289"/>
        </pc:sldMkLst>
        <pc:spChg chg="mod">
          <ac:chgData name="Darlene RYan" userId="bdf6089db4cfcc20" providerId="LiveId" clId="{06CC6D66-22B3-40B0-99B6-DA39021F2833}" dt="2020-04-12T00:05:07.252" v="185" actId="14100"/>
          <ac:spMkLst>
            <pc:docMk/>
            <pc:sldMk cId="1216539498" sldId="289"/>
            <ac:spMk id="3" creationId="{FD66A1C9-3350-4649-A20C-92882E6C79E8}"/>
          </ac:spMkLst>
        </pc:spChg>
        <pc:picChg chg="mod">
          <ac:chgData name="Darlene RYan" userId="bdf6089db4cfcc20" providerId="LiveId" clId="{06CC6D66-22B3-40B0-99B6-DA39021F2833}" dt="2020-04-12T00:05:13.372" v="187" actId="14100"/>
          <ac:picMkLst>
            <pc:docMk/>
            <pc:sldMk cId="1216539498" sldId="289"/>
            <ac:picMk id="5122" creationId="{66692DB7-5E1B-4E38-A091-6AAE4BDEE800}"/>
          </ac:picMkLst>
        </pc:picChg>
      </pc:sldChg>
      <pc:sldChg chg="addSp modSp mod">
        <pc:chgData name="Darlene RYan" userId="bdf6089db4cfcc20" providerId="LiveId" clId="{06CC6D66-22B3-40B0-99B6-DA39021F2833}" dt="2020-04-12T00:05:54.375" v="225" actId="20577"/>
        <pc:sldMkLst>
          <pc:docMk/>
          <pc:sldMk cId="2623994916" sldId="290"/>
        </pc:sldMkLst>
        <pc:spChg chg="add mod">
          <ac:chgData name="Darlene RYan" userId="bdf6089db4cfcc20" providerId="LiveId" clId="{06CC6D66-22B3-40B0-99B6-DA39021F2833}" dt="2020-04-12T00:05:54.375" v="225" actId="20577"/>
          <ac:spMkLst>
            <pc:docMk/>
            <pc:sldMk cId="2623994916" sldId="290"/>
            <ac:spMk id="4" creationId="{4070AB5E-85D7-440D-BA16-6D35D241DEC8}"/>
          </ac:spMkLst>
        </pc:spChg>
      </pc:sldChg>
      <pc:sldChg chg="modSp mod">
        <pc:chgData name="Darlene RYan" userId="bdf6089db4cfcc20" providerId="LiveId" clId="{06CC6D66-22B3-40B0-99B6-DA39021F2833}" dt="2020-04-12T00:04:07.596" v="176" actId="20577"/>
        <pc:sldMkLst>
          <pc:docMk/>
          <pc:sldMk cId="4056355691" sldId="291"/>
        </pc:sldMkLst>
        <pc:spChg chg="mod">
          <ac:chgData name="Darlene RYan" userId="bdf6089db4cfcc20" providerId="LiveId" clId="{06CC6D66-22B3-40B0-99B6-DA39021F2833}" dt="2020-04-12T00:04:07.596" v="176" actId="20577"/>
          <ac:spMkLst>
            <pc:docMk/>
            <pc:sldMk cId="4056355691" sldId="291"/>
            <ac:spMk id="3" creationId="{3FB0634D-DB53-474F-8771-5E9C4D3C0371}"/>
          </ac:spMkLst>
        </pc:spChg>
      </pc:sldChg>
    </pc:docChg>
  </pc:docChgLst>
  <pc:docChgLst>
    <pc:chgData name="Darlene RYan" userId="bdf6089db4cfcc20" providerId="LiveId" clId="{019317B2-2399-4184-8A6C-9926B86710E1}"/>
    <pc:docChg chg="modSld">
      <pc:chgData name="Darlene RYan" userId="bdf6089db4cfcc20" providerId="LiveId" clId="{019317B2-2399-4184-8A6C-9926B86710E1}" dt="2020-01-21T03:00:41.809" v="36" actId="20577"/>
      <pc:docMkLst>
        <pc:docMk/>
      </pc:docMkLst>
      <pc:sldChg chg="modSp">
        <pc:chgData name="Darlene RYan" userId="bdf6089db4cfcc20" providerId="LiveId" clId="{019317B2-2399-4184-8A6C-9926B86710E1}" dt="2020-01-21T03:00:41.809" v="36" actId="20577"/>
        <pc:sldMkLst>
          <pc:docMk/>
          <pc:sldMk cId="2132028273" sldId="268"/>
        </pc:sldMkLst>
        <pc:spChg chg="mod">
          <ac:chgData name="Darlene RYan" userId="bdf6089db4cfcc20" providerId="LiveId" clId="{019317B2-2399-4184-8A6C-9926B86710E1}" dt="2020-01-21T03:00:41.809" v="36" actId="20577"/>
          <ac:spMkLst>
            <pc:docMk/>
            <pc:sldMk cId="2132028273" sldId="268"/>
            <ac:spMk id="3" creationId="{00000000-0000-0000-0000-000000000000}"/>
          </ac:spMkLst>
        </pc:spChg>
      </pc:sldChg>
      <pc:sldChg chg="modSp">
        <pc:chgData name="Darlene RYan" userId="bdf6089db4cfcc20" providerId="LiveId" clId="{019317B2-2399-4184-8A6C-9926B86710E1}" dt="2020-01-21T02:08:02.889" v="33" actId="20577"/>
        <pc:sldMkLst>
          <pc:docMk/>
          <pc:sldMk cId="2536158822" sldId="269"/>
        </pc:sldMkLst>
        <pc:spChg chg="mod">
          <ac:chgData name="Darlene RYan" userId="bdf6089db4cfcc20" providerId="LiveId" clId="{019317B2-2399-4184-8A6C-9926B86710E1}" dt="2020-01-21T02:08:02.889" v="33" actId="20577"/>
          <ac:spMkLst>
            <pc:docMk/>
            <pc:sldMk cId="2536158822" sldId="269"/>
            <ac:spMk id="3" creationId="{00000000-0000-0000-0000-000000000000}"/>
          </ac:spMkLst>
        </pc:spChg>
      </pc:sldChg>
    </pc:docChg>
  </pc:docChgLst>
  <pc:docChgLst>
    <pc:chgData name="Darlene RYan" userId="bdf6089db4cfcc20" providerId="LiveId" clId="{34B3F8E2-B13F-4BB0-A573-D86ED3972343}"/>
    <pc:docChg chg="custSel modSld">
      <pc:chgData name="Darlene RYan" userId="bdf6089db4cfcc20" providerId="LiveId" clId="{34B3F8E2-B13F-4BB0-A573-D86ED3972343}" dt="2020-01-19T17:26:34.728" v="134" actId="1076"/>
      <pc:docMkLst>
        <pc:docMk/>
      </pc:docMkLst>
      <pc:sldChg chg="modSp">
        <pc:chgData name="Darlene RYan" userId="bdf6089db4cfcc20" providerId="LiveId" clId="{34B3F8E2-B13F-4BB0-A573-D86ED3972343}" dt="2020-01-19T17:24:26.618" v="126" actId="20577"/>
        <pc:sldMkLst>
          <pc:docMk/>
          <pc:sldMk cId="2536158822" sldId="269"/>
        </pc:sldMkLst>
        <pc:spChg chg="mod">
          <ac:chgData name="Darlene RYan" userId="bdf6089db4cfcc20" providerId="LiveId" clId="{34B3F8E2-B13F-4BB0-A573-D86ED3972343}" dt="2020-01-19T17:24:26.618" v="126" actId="20577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">
        <pc:chgData name="Darlene RYan" userId="bdf6089db4cfcc20" providerId="LiveId" clId="{34B3F8E2-B13F-4BB0-A573-D86ED3972343}" dt="2020-01-19T17:26:34.728" v="134" actId="1076"/>
        <pc:sldMkLst>
          <pc:docMk/>
          <pc:sldMk cId="1794418185" sldId="276"/>
        </pc:sldMkLst>
        <pc:graphicFrameChg chg="del">
          <ac:chgData name="Darlene RYan" userId="bdf6089db4cfcc20" providerId="LiveId" clId="{34B3F8E2-B13F-4BB0-A573-D86ED3972343}" dt="2020-01-19T17:26:19.322" v="128" actId="478"/>
          <ac:graphicFrameMkLst>
            <pc:docMk/>
            <pc:sldMk cId="1794418185" sldId="276"/>
            <ac:graphicFrameMk id="4" creationId="{E51CF9F9-B262-4DC5-B9D0-F0AEE0F50404}"/>
          </ac:graphicFrameMkLst>
        </pc:graphicFrameChg>
        <pc:graphicFrameChg chg="add mod modGraphic">
          <ac:chgData name="Darlene RYan" userId="bdf6089db4cfcc20" providerId="LiveId" clId="{34B3F8E2-B13F-4BB0-A573-D86ED3972343}" dt="2020-01-19T17:26:34.728" v="134" actId="1076"/>
          <ac:graphicFrameMkLst>
            <pc:docMk/>
            <pc:sldMk cId="1794418185" sldId="276"/>
            <ac:graphicFrameMk id="5" creationId="{7A287190-5388-465D-8E4A-CEA8B4CDAE85}"/>
          </ac:graphicFrameMkLst>
        </pc:graphicFrameChg>
      </pc:sldChg>
    </pc:docChg>
  </pc:docChgLst>
  <pc:docChgLst>
    <pc:chgData name="Darlene RYan" userId="bdf6089db4cfcc20" providerId="LiveId" clId="{FF11F6C3-8FFD-4C94-9E88-BC40C1E01588}"/>
    <pc:docChg chg="modSld sldOrd">
      <pc:chgData name="Darlene RYan" userId="bdf6089db4cfcc20" providerId="LiveId" clId="{FF11F6C3-8FFD-4C94-9E88-BC40C1E01588}" dt="2020-02-16T13:33:41.165" v="1"/>
      <pc:docMkLst>
        <pc:docMk/>
      </pc:docMkLst>
      <pc:sldChg chg="ord">
        <pc:chgData name="Darlene RYan" userId="bdf6089db4cfcc20" providerId="LiveId" clId="{FF11F6C3-8FFD-4C94-9E88-BC40C1E01588}" dt="2020-02-16T13:33:41.165" v="1"/>
        <pc:sldMkLst>
          <pc:docMk/>
          <pc:sldMk cId="2132028273" sldId="268"/>
        </pc:sldMkLst>
      </pc:sldChg>
    </pc:docChg>
  </pc:docChgLst>
  <pc:docChgLst>
    <pc:chgData name="Darlene RYan" userId="bdf6089db4cfcc20" providerId="LiveId" clId="{D770FD8E-7AB1-4B2A-8566-1643D3947680}"/>
    <pc:docChg chg="undo custSel delSld modSld">
      <pc:chgData name="Darlene RYan" userId="bdf6089db4cfcc20" providerId="LiveId" clId="{D770FD8E-7AB1-4B2A-8566-1643D3947680}" dt="2020-10-10T23:17:04.468" v="307" actId="20577"/>
      <pc:docMkLst>
        <pc:docMk/>
      </pc:docMkLst>
      <pc:sldChg chg="modSp mod">
        <pc:chgData name="Darlene RYan" userId="bdf6089db4cfcc20" providerId="LiveId" clId="{D770FD8E-7AB1-4B2A-8566-1643D3947680}" dt="2020-10-10T23:17:04.468" v="307" actId="20577"/>
        <pc:sldMkLst>
          <pc:docMk/>
          <pc:sldMk cId="3548831174" sldId="256"/>
        </pc:sldMkLst>
        <pc:spChg chg="mod">
          <ac:chgData name="Darlene RYan" userId="bdf6089db4cfcc20" providerId="LiveId" clId="{D770FD8E-7AB1-4B2A-8566-1643D3947680}" dt="2020-10-10T23:13:46.242" v="253" actId="6549"/>
          <ac:spMkLst>
            <pc:docMk/>
            <pc:sldMk cId="3548831174" sldId="256"/>
            <ac:spMk id="2" creationId="{00000000-0000-0000-0000-000000000000}"/>
          </ac:spMkLst>
        </pc:spChg>
        <pc:spChg chg="mod">
          <ac:chgData name="Darlene RYan" userId="bdf6089db4cfcc20" providerId="LiveId" clId="{D770FD8E-7AB1-4B2A-8566-1643D3947680}" dt="2020-10-10T23:17:04.468" v="307" actId="20577"/>
          <ac:spMkLst>
            <pc:docMk/>
            <pc:sldMk cId="3548831174" sldId="256"/>
            <ac:spMk id="3" creationId="{00000000-0000-0000-0000-000000000000}"/>
          </ac:spMkLst>
        </pc:spChg>
      </pc:sldChg>
      <pc:sldChg chg="modSp mod">
        <pc:chgData name="Darlene RYan" userId="bdf6089db4cfcc20" providerId="LiveId" clId="{D770FD8E-7AB1-4B2A-8566-1643D3947680}" dt="2020-10-10T22:58:44.881" v="119" actId="20577"/>
        <pc:sldMkLst>
          <pc:docMk/>
          <pc:sldMk cId="140355586" sldId="258"/>
        </pc:sldMkLst>
        <pc:spChg chg="mod">
          <ac:chgData name="Darlene RYan" userId="bdf6089db4cfcc20" providerId="LiveId" clId="{D770FD8E-7AB1-4B2A-8566-1643D3947680}" dt="2020-10-10T22:58:44.881" v="119" actId="20577"/>
          <ac:spMkLst>
            <pc:docMk/>
            <pc:sldMk cId="140355586" sldId="258"/>
            <ac:spMk id="3" creationId="{00000000-0000-0000-0000-000000000000}"/>
          </ac:spMkLst>
        </pc:spChg>
      </pc:sldChg>
      <pc:sldChg chg="modSp mod">
        <pc:chgData name="Darlene RYan" userId="bdf6089db4cfcc20" providerId="LiveId" clId="{D770FD8E-7AB1-4B2A-8566-1643D3947680}" dt="2020-10-10T23:15:34.730" v="301" actId="20577"/>
        <pc:sldMkLst>
          <pc:docMk/>
          <pc:sldMk cId="2315461407" sldId="260"/>
        </pc:sldMkLst>
        <pc:graphicFrameChg chg="modGraphic">
          <ac:chgData name="Darlene RYan" userId="bdf6089db4cfcc20" providerId="LiveId" clId="{D770FD8E-7AB1-4B2A-8566-1643D3947680}" dt="2020-10-10T23:15:34.730" v="301" actId="20577"/>
          <ac:graphicFrameMkLst>
            <pc:docMk/>
            <pc:sldMk cId="2315461407" sldId="260"/>
            <ac:graphicFrameMk id="4" creationId="{00000000-0000-0000-0000-000000000000}"/>
          </ac:graphicFrameMkLst>
        </pc:graphicFrameChg>
      </pc:sldChg>
      <pc:sldChg chg="modSp mod">
        <pc:chgData name="Darlene RYan" userId="bdf6089db4cfcc20" providerId="LiveId" clId="{D770FD8E-7AB1-4B2A-8566-1643D3947680}" dt="2020-10-10T23:16:28.644" v="303" actId="27636"/>
        <pc:sldMkLst>
          <pc:docMk/>
          <pc:sldMk cId="2132028273" sldId="268"/>
        </pc:sldMkLst>
        <pc:spChg chg="mod">
          <ac:chgData name="Darlene RYan" userId="bdf6089db4cfcc20" providerId="LiveId" clId="{D770FD8E-7AB1-4B2A-8566-1643D3947680}" dt="2020-10-10T23:16:28.644" v="303" actId="27636"/>
          <ac:spMkLst>
            <pc:docMk/>
            <pc:sldMk cId="2132028273" sldId="268"/>
            <ac:spMk id="3" creationId="{00000000-0000-0000-0000-000000000000}"/>
          </ac:spMkLst>
        </pc:spChg>
      </pc:sldChg>
      <pc:sldChg chg="modSp mod">
        <pc:chgData name="Darlene RYan" userId="bdf6089db4cfcc20" providerId="LiveId" clId="{D770FD8E-7AB1-4B2A-8566-1643D3947680}" dt="2020-10-10T23:14:39.272" v="296" actId="6549"/>
        <pc:sldMkLst>
          <pc:docMk/>
          <pc:sldMk cId="2536158822" sldId="269"/>
        </pc:sldMkLst>
        <pc:spChg chg="mod">
          <ac:chgData name="Darlene RYan" userId="bdf6089db4cfcc20" providerId="LiveId" clId="{D770FD8E-7AB1-4B2A-8566-1643D3947680}" dt="2020-10-10T23:14:39.272" v="296" actId="6549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D770FD8E-7AB1-4B2A-8566-1643D3947680}" dt="2020-10-10T23:12:47.297" v="249" actId="403"/>
        <pc:sldMkLst>
          <pc:docMk/>
          <pc:sldMk cId="1794418185" sldId="276"/>
        </pc:sldMkLst>
        <pc:graphicFrameChg chg="add mod modGraphic">
          <ac:chgData name="Darlene RYan" userId="bdf6089db4cfcc20" providerId="LiveId" clId="{D770FD8E-7AB1-4B2A-8566-1643D3947680}" dt="2020-10-10T23:12:47.297" v="249" actId="403"/>
          <ac:graphicFrameMkLst>
            <pc:docMk/>
            <pc:sldMk cId="1794418185" sldId="276"/>
            <ac:graphicFrameMk id="4" creationId="{18C9F48D-F6CE-4189-A402-DDC05685631A}"/>
          </ac:graphicFrameMkLst>
        </pc:graphicFrameChg>
        <pc:graphicFrameChg chg="del">
          <ac:chgData name="Darlene RYan" userId="bdf6089db4cfcc20" providerId="LiveId" clId="{D770FD8E-7AB1-4B2A-8566-1643D3947680}" dt="2020-10-10T23:12:38.395" v="243" actId="478"/>
          <ac:graphicFrameMkLst>
            <pc:docMk/>
            <pc:sldMk cId="1794418185" sldId="276"/>
            <ac:graphicFrameMk id="5" creationId="{F4060418-F022-4C32-87EA-7120423B5E05}"/>
          </ac:graphicFrameMkLst>
        </pc:graphicFrameChg>
      </pc:sldChg>
      <pc:sldChg chg="modSp mod">
        <pc:chgData name="Darlene RYan" userId="bdf6089db4cfcc20" providerId="LiveId" clId="{D770FD8E-7AB1-4B2A-8566-1643D3947680}" dt="2020-10-10T23:11:33.161" v="241" actId="20577"/>
        <pc:sldMkLst>
          <pc:docMk/>
          <pc:sldMk cId="4056355691" sldId="291"/>
        </pc:sldMkLst>
        <pc:spChg chg="mod">
          <ac:chgData name="Darlene RYan" userId="bdf6089db4cfcc20" providerId="LiveId" clId="{D770FD8E-7AB1-4B2A-8566-1643D3947680}" dt="2020-10-10T23:11:33.161" v="241" actId="20577"/>
          <ac:spMkLst>
            <pc:docMk/>
            <pc:sldMk cId="4056355691" sldId="291"/>
            <ac:spMk id="3" creationId="{3FB0634D-DB53-474F-8771-5E9C4D3C0371}"/>
          </ac:spMkLst>
        </pc:spChg>
      </pc:sldChg>
      <pc:sldChg chg="del">
        <pc:chgData name="Darlene RYan" userId="bdf6089db4cfcc20" providerId="LiveId" clId="{D770FD8E-7AB1-4B2A-8566-1643D3947680}" dt="2020-10-10T22:59:15.004" v="120" actId="2696"/>
        <pc:sldMkLst>
          <pc:docMk/>
          <pc:sldMk cId="2924533095" sldId="293"/>
        </pc:sldMkLst>
      </pc:sldChg>
    </pc:docChg>
  </pc:docChgLst>
  <pc:docChgLst>
    <pc:chgData name="Darlene RYan" userId="bdf6089db4cfcc20" providerId="LiveId" clId="{259A45BD-170C-4CDB-A6E6-5CE49D21CE25}"/>
    <pc:docChg chg="custSel addSld modSld">
      <pc:chgData name="Darlene RYan" userId="bdf6089db4cfcc20" providerId="LiveId" clId="{259A45BD-170C-4CDB-A6E6-5CE49D21CE25}" dt="2020-07-21T18:24:09.256" v="141" actId="680"/>
      <pc:docMkLst>
        <pc:docMk/>
      </pc:docMkLst>
      <pc:sldChg chg="modSp mod">
        <pc:chgData name="Darlene RYan" userId="bdf6089db4cfcc20" providerId="LiveId" clId="{259A45BD-170C-4CDB-A6E6-5CE49D21CE25}" dt="2020-07-14T00:26:08.589" v="140" actId="27636"/>
        <pc:sldMkLst>
          <pc:docMk/>
          <pc:sldMk cId="2536158822" sldId="269"/>
        </pc:sldMkLst>
        <pc:spChg chg="mod">
          <ac:chgData name="Darlene RYan" userId="bdf6089db4cfcc20" providerId="LiveId" clId="{259A45BD-170C-4CDB-A6E6-5CE49D21CE25}" dt="2020-07-14T00:26:08.589" v="140" actId="27636"/>
          <ac:spMkLst>
            <pc:docMk/>
            <pc:sldMk cId="2536158822" sldId="269"/>
            <ac:spMk id="3" creationId="{00000000-0000-0000-0000-000000000000}"/>
          </ac:spMkLst>
        </pc:spChg>
      </pc:sldChg>
      <pc:sldChg chg="addSp delSp modSp mod">
        <pc:chgData name="Darlene RYan" userId="bdf6089db4cfcc20" providerId="LiveId" clId="{259A45BD-170C-4CDB-A6E6-5CE49D21CE25}" dt="2020-07-12T01:13:54.163" v="69" actId="403"/>
        <pc:sldMkLst>
          <pc:docMk/>
          <pc:sldMk cId="1794418185" sldId="276"/>
        </pc:sldMkLst>
        <pc:graphicFrameChg chg="del">
          <ac:chgData name="Darlene RYan" userId="bdf6089db4cfcc20" providerId="LiveId" clId="{259A45BD-170C-4CDB-A6E6-5CE49D21CE25}" dt="2020-07-12T01:13:41.747" v="61" actId="478"/>
          <ac:graphicFrameMkLst>
            <pc:docMk/>
            <pc:sldMk cId="1794418185" sldId="276"/>
            <ac:graphicFrameMk id="4" creationId="{0AB9D25C-B398-41EA-8586-9A5CEB08F16A}"/>
          </ac:graphicFrameMkLst>
        </pc:graphicFrameChg>
        <pc:graphicFrameChg chg="add mod modGraphic">
          <ac:chgData name="Darlene RYan" userId="bdf6089db4cfcc20" providerId="LiveId" clId="{259A45BD-170C-4CDB-A6E6-5CE49D21CE25}" dt="2020-07-12T01:13:54.163" v="69" actId="403"/>
          <ac:graphicFrameMkLst>
            <pc:docMk/>
            <pc:sldMk cId="1794418185" sldId="276"/>
            <ac:graphicFrameMk id="5" creationId="{F4060418-F022-4C32-87EA-7120423B5E05}"/>
          </ac:graphicFrameMkLst>
        </pc:graphicFrameChg>
      </pc:sldChg>
      <pc:sldChg chg="new">
        <pc:chgData name="Darlene RYan" userId="bdf6089db4cfcc20" providerId="LiveId" clId="{259A45BD-170C-4CDB-A6E6-5CE49D21CE25}" dt="2020-07-21T18:24:09.256" v="141" actId="680"/>
        <pc:sldMkLst>
          <pc:docMk/>
          <pc:sldMk cId="292453309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1105CD26-5CD8-47D7-9E00-04566E62B0AD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gm:t>
    </dgm:pt>
    <dgm:pt modelId="{18AFBF72-9F74-49DA-9612-891234BB62C1}" type="parTrans" cxnId="{711FC919-D3D8-4C24-B3FA-A8D682EC4C71}">
      <dgm:prSet/>
      <dgm:spPr/>
      <dgm:t>
        <a:bodyPr/>
        <a:lstStyle/>
        <a:p>
          <a:endParaRPr lang="en-US" b="1"/>
        </a:p>
      </dgm:t>
    </dgm:pt>
    <dgm:pt modelId="{2E4F9EC0-2682-4EA2-91C7-A6FF9EBAF8A2}" type="sibTrans" cxnId="{711FC919-D3D8-4C24-B3FA-A8D682EC4C71}">
      <dgm:prSet/>
      <dgm:spPr/>
      <dgm:t>
        <a:bodyPr/>
        <a:lstStyle/>
        <a:p>
          <a:endParaRPr lang="en-US" b="1"/>
        </a:p>
      </dgm:t>
    </dgm:pt>
    <dgm:pt modelId="{B228BF4C-70E3-49A8-ABE0-9B16880FA073}">
      <dgm:prSet phldrT="[Text]" custT="1"/>
      <dgm:spPr/>
      <dgm:t>
        <a:bodyPr/>
        <a:lstStyle/>
        <a:p>
          <a:pPr algn="ctr"/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gm:t>
    </dgm:pt>
    <dgm:pt modelId="{7089F259-F875-4BE2-BD97-8E3579217A2C}" type="parTrans" cxnId="{0FEA261F-0712-4DA9-B7A1-8E0B530DC611}">
      <dgm:prSet/>
      <dgm:spPr/>
      <dgm:t>
        <a:bodyPr/>
        <a:lstStyle/>
        <a:p>
          <a:endParaRPr lang="en-US" b="1"/>
        </a:p>
      </dgm:t>
    </dgm:pt>
    <dgm:pt modelId="{6D7F400B-3F54-4B61-8AB1-131D6BDDC25B}" type="sibTrans" cxnId="{0FEA261F-0712-4DA9-B7A1-8E0B530DC611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6CB9A4C9-1127-4B53-8618-A9B676CEF58A}" type="pres">
      <dgm:prSet presAssocID="{1105CD26-5CD8-47D7-9E00-04566E62B0AD}" presName="parTxOnly" presStyleLbl="node1" presStyleIdx="0" presStyleCnt="2" custScaleX="63287">
        <dgm:presLayoutVars>
          <dgm:chMax val="0"/>
          <dgm:chPref val="0"/>
          <dgm:bulletEnabled val="1"/>
        </dgm:presLayoutVars>
      </dgm:prSet>
      <dgm:spPr/>
    </dgm:pt>
    <dgm:pt modelId="{E445F5DE-EFBA-419D-BC4F-E15314F8B8DF}" type="pres">
      <dgm:prSet presAssocID="{2E4F9EC0-2682-4EA2-91C7-A6FF9EBAF8A2}" presName="parTxOnlySpace" presStyleCnt="0"/>
      <dgm:spPr/>
    </dgm:pt>
    <dgm:pt modelId="{2E9613D0-9D75-44F9-907C-96B64B0170B0}" type="pres">
      <dgm:prSet presAssocID="{B228BF4C-70E3-49A8-ABE0-9B16880FA073}" presName="parTxOnly" presStyleLbl="node1" presStyleIdx="1" presStyleCnt="2" custLinFactX="134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711FC919-D3D8-4C24-B3FA-A8D682EC4C71}" srcId="{CD4E1F94-23B6-4C51-B6CD-4096C4B17E68}" destId="{1105CD26-5CD8-47D7-9E00-04566E62B0AD}" srcOrd="0" destOrd="0" parTransId="{18AFBF72-9F74-49DA-9612-891234BB62C1}" sibTransId="{2E4F9EC0-2682-4EA2-91C7-A6FF9EBAF8A2}"/>
    <dgm:cxn modelId="{0FEA261F-0712-4DA9-B7A1-8E0B530DC611}" srcId="{CD4E1F94-23B6-4C51-B6CD-4096C4B17E68}" destId="{B228BF4C-70E3-49A8-ABE0-9B16880FA073}" srcOrd="1" destOrd="0" parTransId="{7089F259-F875-4BE2-BD97-8E3579217A2C}" sibTransId="{6D7F400B-3F54-4B61-8AB1-131D6BDDC25B}"/>
    <dgm:cxn modelId="{E1FE0C3C-ED97-4FB3-A1A9-CEE3C0307FDB}" type="presOf" srcId="{CD4E1F94-23B6-4C51-B6CD-4096C4B17E68}" destId="{E60415C0-D288-4231-BAC2-894116749214}" srcOrd="0" destOrd="0" presId="urn:microsoft.com/office/officeart/2005/8/layout/chevron1"/>
    <dgm:cxn modelId="{B6EC6A42-0390-41B5-B834-CABE62A64C6C}" type="presOf" srcId="{1105CD26-5CD8-47D7-9E00-04566E62B0AD}" destId="{6CB9A4C9-1127-4B53-8618-A9B676CEF58A}" srcOrd="0" destOrd="0" presId="urn:microsoft.com/office/officeart/2005/8/layout/chevron1"/>
    <dgm:cxn modelId="{BD2974DD-3BFD-401B-A577-88BF33E30810}" type="presOf" srcId="{B228BF4C-70E3-49A8-ABE0-9B16880FA073}" destId="{2E9613D0-9D75-44F9-907C-96B64B0170B0}" srcOrd="0" destOrd="0" presId="urn:microsoft.com/office/officeart/2005/8/layout/chevron1"/>
    <dgm:cxn modelId="{F2E75F35-1839-4542-B104-FC56D2937609}" type="presParOf" srcId="{E60415C0-D288-4231-BAC2-894116749214}" destId="{6CB9A4C9-1127-4B53-8618-A9B676CEF58A}" srcOrd="0" destOrd="0" presId="urn:microsoft.com/office/officeart/2005/8/layout/chevron1"/>
    <dgm:cxn modelId="{A5011B28-7D83-4B28-8462-FD1029B6BDAC}" type="presParOf" srcId="{E60415C0-D288-4231-BAC2-894116749214}" destId="{E445F5DE-EFBA-419D-BC4F-E15314F8B8DF}" srcOrd="1" destOrd="0" presId="urn:microsoft.com/office/officeart/2005/8/layout/chevron1"/>
    <dgm:cxn modelId="{AF1E6798-47A7-47E4-9CCA-EE8735755A00}" type="presParOf" srcId="{E60415C0-D288-4231-BAC2-894116749214}" destId="{2E9613D0-9D75-44F9-907C-96B64B0170B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9A4C9-1127-4B53-8618-A9B676CEF58A}">
      <dsp:nvSpPr>
        <dsp:cNvPr id="0" name=""/>
        <dsp:cNvSpPr/>
      </dsp:nvSpPr>
      <dsp:spPr>
        <a:xfrm>
          <a:off x="159" y="0"/>
          <a:ext cx="3145907" cy="990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</a:p>
      </dsp:txBody>
      <dsp:txXfrm>
        <a:off x="495459" y="0"/>
        <a:ext cx="2155307" cy="990600"/>
      </dsp:txXfrm>
    </dsp:sp>
    <dsp:sp modelId="{2E9613D0-9D75-44F9-907C-96B64B0170B0}">
      <dsp:nvSpPr>
        <dsp:cNvPr id="0" name=""/>
        <dsp:cNvSpPr/>
      </dsp:nvSpPr>
      <dsp:spPr>
        <a:xfrm>
          <a:off x="2649140" y="0"/>
          <a:ext cx="4970859" cy="990600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</a:p>
      </dsp:txBody>
      <dsp:txXfrm>
        <a:off x="3144440" y="0"/>
        <a:ext cx="3980259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F6B2-8279-4226-A302-8CD641F0B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9A049C-D278-4A97-A5BE-434DC53B03D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4427" rIns="90441" bIns="44427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1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1531C6-8201-43A7-A909-8705C2CA816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1" tIns="44427" rIns="90441" bIns="44427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5F9F-B2BD-4C03-8DFE-406BB81E78C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MBC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2</a:t>
            </a:r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543"/>
            <a:ext cx="10515600" cy="1325563"/>
          </a:xfrm>
        </p:spPr>
        <p:txBody>
          <a:bodyPr/>
          <a:lstStyle/>
          <a:p>
            <a:r>
              <a:rPr lang="en-US" dirty="0"/>
              <a:t>Hank the Handyman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15086"/>
              </p:ext>
            </p:extLst>
          </p:nvPr>
        </p:nvGraphicFramePr>
        <p:xfrm>
          <a:off x="1005839" y="1265397"/>
          <a:ext cx="9656064" cy="5433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824">
                  <a:extLst>
                    <a:ext uri="{9D8B030D-6E8A-4147-A177-3AD203B41FA5}">
                      <a16:colId xmlns:a16="http://schemas.microsoft.com/office/drawing/2014/main" val="82331297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747285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93836432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45142769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206163809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220063886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78671946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639133676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04024167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368971536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374841910"/>
                    </a:ext>
                  </a:extLst>
                </a:gridCol>
              </a:tblGrid>
              <a:tr h="326809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610605"/>
                  </a:ext>
                </a:extLst>
              </a:tr>
              <a:tr h="3398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200" u="sng" strike="noStrike" dirty="0">
                          <a:effectLst/>
                        </a:rPr>
                        <a:t>Objective of the Exercise:</a:t>
                      </a:r>
                      <a:endParaRPr lang="en-US" sz="2200" b="1" i="1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3118049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Think about a "job" as a process with  a  flow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5614963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0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Create a flowchart of a current process, no evaluating just document what's happening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70469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9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Identify value-add and non value-added steps (this is a form of data collection)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7089120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Calculate mean and standard deviation of a real process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0883333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9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Define a "defect" in a process that is providing a service and not making a widget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6842953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Calculate SQL for a service-type process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0762308"/>
                  </a:ext>
                </a:extLst>
              </a:tr>
              <a:tr h="64517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200" u="none" strike="noStrike" dirty="0">
                          <a:effectLst/>
                        </a:rPr>
                        <a:t>Highlight the fact there is more than one "right" answer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301655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9025" y="1792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6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Hank the Handyman – discussion questions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Hank perceive the problem?</a:t>
            </a:r>
          </a:p>
          <a:p>
            <a:r>
              <a:rPr lang="en-US" dirty="0"/>
              <a:t>What are Hank’s key metrics?</a:t>
            </a:r>
          </a:p>
          <a:p>
            <a:r>
              <a:rPr lang="en-US" dirty="0"/>
              <a:t>What are the bottlenecks?</a:t>
            </a:r>
          </a:p>
          <a:p>
            <a:r>
              <a:rPr lang="en-US" dirty="0"/>
              <a:t>What were some non-value-added steps?</a:t>
            </a:r>
          </a:p>
          <a:p>
            <a:r>
              <a:rPr lang="en-US" dirty="0"/>
              <a:t>How would you define a defect in Hank’s process?</a:t>
            </a:r>
          </a:p>
          <a:p>
            <a:r>
              <a:rPr lang="en-US" dirty="0"/>
              <a:t>What processes are broken?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7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E0C-1163-46B5-B320-DDC581D1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634D-DB53-474F-8771-5E9C4D3C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Coursework – Assessments in 2SU</a:t>
            </a:r>
          </a:p>
          <a:p>
            <a:r>
              <a:rPr lang="en-US" dirty="0"/>
              <a:t>Scope: Week 1 and Week 2 material</a:t>
            </a:r>
          </a:p>
          <a:p>
            <a:r>
              <a:rPr lang="en-US" dirty="0"/>
              <a:t>Open materials</a:t>
            </a:r>
          </a:p>
          <a:p>
            <a:r>
              <a:rPr lang="en-US" dirty="0"/>
              <a:t>Taken on your own time</a:t>
            </a:r>
          </a:p>
          <a:p>
            <a:r>
              <a:rPr lang="en-US" dirty="0"/>
              <a:t>Multiple Choice</a:t>
            </a:r>
          </a:p>
          <a:p>
            <a:r>
              <a:rPr lang="en-US" dirty="0"/>
              <a:t>10 questions</a:t>
            </a:r>
          </a:p>
          <a:p>
            <a:r>
              <a:rPr lang="en-US" dirty="0"/>
              <a:t>30 minutes to take. Time yourself. New: System will kick you out at 30 min and will save your work, even if you have not yet hit Save.  </a:t>
            </a:r>
          </a:p>
          <a:p>
            <a:r>
              <a:rPr lang="en-US" dirty="0"/>
              <a:t>Requires a Password – which will be posted to our Class Wall after Live Session 2.</a:t>
            </a:r>
          </a:p>
        </p:txBody>
      </p:sp>
    </p:spTree>
    <p:extLst>
      <p:ext uri="{BB962C8B-B14F-4D97-AF65-F5344CB8AC3E}">
        <p14:creationId xmlns:p14="http://schemas.microsoft.com/office/powerpoint/2010/main" val="405635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formula that describes the relationship of various inputs to the main output?</a:t>
            </a:r>
          </a:p>
          <a:p>
            <a:r>
              <a:rPr lang="en-US" sz="3200" dirty="0"/>
              <a:t>What is SQL? How do you calculate it?</a:t>
            </a:r>
          </a:p>
          <a:p>
            <a:r>
              <a:rPr lang="en-US" sz="3200" dirty="0"/>
              <a:t>What is the Lean Six Sigma roadmap? (Hint: it’s an acronym)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61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Mapping and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each step in the process: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 value-add – Would the customer be willing to pay for this?      	– Streamline</a:t>
            </a:r>
          </a:p>
          <a:p>
            <a:r>
              <a:rPr lang="en-US" dirty="0"/>
              <a:t>Business value-add – Processes essential to the business, required by regulation or law </a:t>
            </a:r>
          </a:p>
          <a:p>
            <a:pPr marL="0" indent="0">
              <a:buNone/>
            </a:pPr>
            <a:r>
              <a:rPr lang="en-US" dirty="0"/>
              <a:t>	- Minimize</a:t>
            </a:r>
          </a:p>
          <a:p>
            <a:r>
              <a:rPr lang="en-US" dirty="0"/>
              <a:t>Non-value-add: TIMWOOD </a:t>
            </a:r>
          </a:p>
          <a:p>
            <a:pPr marL="0" indent="0">
              <a:buNone/>
            </a:pPr>
            <a:r>
              <a:rPr lang="en-US" dirty="0"/>
              <a:t>	- Eliminate</a:t>
            </a:r>
          </a:p>
        </p:txBody>
      </p:sp>
    </p:spTree>
    <p:extLst>
      <p:ext uri="{BB962C8B-B14F-4D97-AF65-F5344CB8AC3E}">
        <p14:creationId xmlns:p14="http://schemas.microsoft.com/office/powerpoint/2010/main" val="114365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797627"/>
            <a:ext cx="9351818" cy="4935682"/>
          </a:xfrm>
        </p:spPr>
        <p:txBody>
          <a:bodyPr>
            <a:normAutofit/>
          </a:bodyPr>
          <a:lstStyle/>
          <a:p>
            <a:r>
              <a:rPr lang="en-US" dirty="0"/>
              <a:t>Flow chart/Process 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3-us-west-2.amazonaws.com/syr-mba/prod/MBC+638+Data+Analysis/Week+1/1.8/MBC-638-1.8-Work-Process-Flow-Chart-01.png">
            <a:extLst>
              <a:ext uri="{FF2B5EF4-FFF2-40B4-BE49-F238E27FC236}">
                <a16:creationId xmlns:a16="http://schemas.microsoft.com/office/drawing/2014/main" id="{0010D646-35D4-455C-9088-4ABF1703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42" y="1880755"/>
            <a:ext cx="6598566" cy="49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1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956A-4979-4433-87B4-FDF7E698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DFA2-7431-49C2-92A1-45B71B75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55"/>
            <a:ext cx="8939645" cy="1021484"/>
          </a:xfrm>
        </p:spPr>
        <p:txBody>
          <a:bodyPr/>
          <a:lstStyle/>
          <a:p>
            <a:r>
              <a:rPr lang="en-US" dirty="0"/>
              <a:t>Thought Process Map (Question, Action, Answer)</a:t>
            </a:r>
          </a:p>
          <a:p>
            <a:endParaRPr lang="en-US" dirty="0"/>
          </a:p>
        </p:txBody>
      </p:sp>
      <p:pic>
        <p:nvPicPr>
          <p:cNvPr id="2052" name="Picture 4" descr="https://s3-us-west-2.amazonaws.com/syr-mba/prod/MBC+638+Data+Analysis/Week+1/1.8/SYR-MBA-MBC-638-1.8-Thought-Process-Map-01.png">
            <a:extLst>
              <a:ext uri="{FF2B5EF4-FFF2-40B4-BE49-F238E27FC236}">
                <a16:creationId xmlns:a16="http://schemas.microsoft.com/office/drawing/2014/main" id="{89993B43-89FE-4620-B6A6-82DD519F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4" y="2121550"/>
            <a:ext cx="6315265" cy="47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8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ACE2-BDB7-4E9F-8878-CA819E5E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B908-040C-4902-A963-F487A078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807"/>
            <a:ext cx="8225901" cy="846554"/>
          </a:xfrm>
        </p:spPr>
        <p:txBody>
          <a:bodyPr>
            <a:normAutofit/>
          </a:bodyPr>
          <a:lstStyle/>
          <a:p>
            <a:r>
              <a:rPr lang="en-US" dirty="0"/>
              <a:t>SIPOC (Supplier, Inputs, Process, Outputs, Customer)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s3-us-west-2.amazonaws.com/syr-mba/prod/MBC+638+Data+Analysis/Week+1/1.8/MBC-638-1.8-Soft-Tools-SIPOC-01.png">
            <a:extLst>
              <a:ext uri="{FF2B5EF4-FFF2-40B4-BE49-F238E27FC236}">
                <a16:creationId xmlns:a16="http://schemas.microsoft.com/office/drawing/2014/main" id="{D0AB76B8-7114-4588-869C-1AC5D13E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3" y="2207311"/>
            <a:ext cx="6161873" cy="462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5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D131-53BE-4D52-8DC6-889945B1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AD80-C529-422C-9C42-584404CE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Affinity Diagram</a:t>
            </a:r>
          </a:p>
          <a:p>
            <a:endParaRPr lang="en-US" dirty="0"/>
          </a:p>
        </p:txBody>
      </p:sp>
      <p:pic>
        <p:nvPicPr>
          <p:cNvPr id="4098" name="Picture 2" descr="https://s3-us-west-2.amazonaws.com/syr-mba/prod/MBC+638+Data+Analysis/Week+1/1.8/MBC-638-1.8-Affinity-Diagram-01.png">
            <a:extLst>
              <a:ext uri="{FF2B5EF4-FFF2-40B4-BE49-F238E27FC236}">
                <a16:creationId xmlns:a16="http://schemas.microsoft.com/office/drawing/2014/main" id="{576E7DD7-CABC-4337-BF4B-46C85817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88" y="2282203"/>
            <a:ext cx="10080412" cy="421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73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EEF-BB50-4D9A-8703-AB84D51F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A1C9-3350-4649-A20C-92882E6C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Fish Bone – Cause and Effect</a:t>
            </a:r>
          </a:p>
        </p:txBody>
      </p:sp>
      <p:pic>
        <p:nvPicPr>
          <p:cNvPr id="5122" name="Picture 2" descr="https://s3-us-west-2.amazonaws.com/syr-mba/prod/MBC+638+Data+Analysis/Week+1/1.8/MBC-638-1.8-Cause-and-Effect-01.png">
            <a:extLst>
              <a:ext uri="{FF2B5EF4-FFF2-40B4-BE49-F238E27FC236}">
                <a16:creationId xmlns:a16="http://schemas.microsoft.com/office/drawing/2014/main" id="{66692DB7-5E1B-4E38-A091-6AAE4BDE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955524"/>
            <a:ext cx="6536635" cy="49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Process Learnings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2. Project</a:t>
            </a:r>
          </a:p>
          <a:p>
            <a:pPr lvl="1"/>
            <a:r>
              <a:rPr lang="en-US" sz="1600" dirty="0"/>
              <a:t>Problem Definition Worksheet feedback</a:t>
            </a:r>
          </a:p>
          <a:p>
            <a:pPr lvl="1"/>
            <a:r>
              <a:rPr lang="en-US" sz="1600" dirty="0"/>
              <a:t>Next steps</a:t>
            </a:r>
          </a:p>
          <a:p>
            <a:pPr marL="0" indent="0">
              <a:buNone/>
            </a:pPr>
            <a:r>
              <a:rPr lang="en-US" dirty="0"/>
              <a:t>3. Kappa example</a:t>
            </a:r>
          </a:p>
          <a:p>
            <a:pPr marL="0" indent="0">
              <a:buNone/>
            </a:pPr>
            <a:r>
              <a:rPr lang="en-US" dirty="0"/>
              <a:t>4. Hank the Handyman</a:t>
            </a:r>
          </a:p>
          <a:p>
            <a:pPr marL="0" indent="0">
              <a:buNone/>
            </a:pPr>
            <a:r>
              <a:rPr lang="en-US" dirty="0"/>
              <a:t>5. Prep for quiz</a:t>
            </a:r>
          </a:p>
          <a:p>
            <a:pPr marL="0" indent="0">
              <a:buNone/>
            </a:pPr>
            <a:r>
              <a:rPr lang="en-US" dirty="0"/>
              <a:t>6. Wrap-up/feedback</a:t>
            </a:r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84C6-3B7C-42CA-91CD-5F092440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39B0-9763-4A48-A226-A02AC85B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Chart</a:t>
            </a:r>
          </a:p>
          <a:p>
            <a:endParaRPr lang="en-US" dirty="0"/>
          </a:p>
        </p:txBody>
      </p:sp>
      <p:pic>
        <p:nvPicPr>
          <p:cNvPr id="7170" name="Picture 2" descr="https://s3-us-west-2.amazonaws.com/syr-mba/prod/MBC+638+Data+Analysis/Week+1/1.8/MBC-638-1.8-Dollar-Trend-Chart-01.png">
            <a:extLst>
              <a:ext uri="{FF2B5EF4-FFF2-40B4-BE49-F238E27FC236}">
                <a16:creationId xmlns:a16="http://schemas.microsoft.com/office/drawing/2014/main" id="{91198D34-7B63-4339-94D2-D366C001A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1418357"/>
            <a:ext cx="7031182" cy="52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0AB5E-85D7-440D-BA16-6D35D241DEC8}"/>
              </a:ext>
            </a:extLst>
          </p:cNvPr>
          <p:cNvSpPr txBox="1"/>
          <p:nvPr/>
        </p:nvSpPr>
        <p:spPr>
          <a:xfrm>
            <a:off x="5645426" y="6334539"/>
            <a:ext cx="36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performance over a time period</a:t>
            </a:r>
          </a:p>
        </p:txBody>
      </p:sp>
    </p:spTree>
    <p:extLst>
      <p:ext uri="{BB962C8B-B14F-4D97-AF65-F5344CB8AC3E}">
        <p14:creationId xmlns:p14="http://schemas.microsoft.com/office/powerpoint/2010/main" val="262399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B2A4-6276-477D-8AC9-4387314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Soft Tools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31DD-E370-4ED9-9F9E-1E2872AE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45"/>
            <a:ext cx="7613342" cy="4857318"/>
          </a:xfrm>
        </p:spPr>
        <p:txBody>
          <a:bodyPr>
            <a:normAutofit/>
          </a:bodyPr>
          <a:lstStyle/>
          <a:p>
            <a:r>
              <a:rPr lang="en-US" dirty="0"/>
              <a:t>Pareto Chart – 80/20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Histogram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https://s3-us-west-2.amazonaws.com/syr-mba/prod/MBC+638+Data+Analysis/Week+1/1.8/MBC-638-1.8-Pareto-Chart-01.png">
            <a:extLst>
              <a:ext uri="{FF2B5EF4-FFF2-40B4-BE49-F238E27FC236}">
                <a16:creationId xmlns:a16="http://schemas.microsoft.com/office/drawing/2014/main" id="{B1772FBA-C111-4C22-B725-92EB7145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09" y="737569"/>
            <a:ext cx="4283038" cy="32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3-us-west-2.amazonaws.com/syr-mba/prod/MBC+638+Data+Analysis/Week+1/1.8/MBC-638-1.8-Histogram-Freq-Chart-01.png">
            <a:extLst>
              <a:ext uri="{FF2B5EF4-FFF2-40B4-BE49-F238E27FC236}">
                <a16:creationId xmlns:a16="http://schemas.microsoft.com/office/drawing/2014/main" id="{3357BA28-8D06-4F36-B161-3A0918D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57" y="3650025"/>
            <a:ext cx="4283038" cy="32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A5CE6-276A-4320-B4D4-2E62898267D9}"/>
              </a:ext>
            </a:extLst>
          </p:cNvPr>
          <p:cNvSpPr txBox="1"/>
          <p:nvPr/>
        </p:nvSpPr>
        <p:spPr>
          <a:xfrm>
            <a:off x="7868446" y="4892024"/>
            <a:ext cx="3785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neither of these is performance</a:t>
            </a:r>
          </a:p>
          <a:p>
            <a:r>
              <a:rPr lang="en-US" dirty="0"/>
              <a:t>over a time period</a:t>
            </a:r>
          </a:p>
        </p:txBody>
      </p:sp>
    </p:spTree>
    <p:extLst>
      <p:ext uri="{BB962C8B-B14F-4D97-AF65-F5344CB8AC3E}">
        <p14:creationId xmlns:p14="http://schemas.microsoft.com/office/powerpoint/2010/main" val="333490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Mean</a:t>
            </a:r>
            <a:r>
              <a:rPr lang="en-US" dirty="0"/>
              <a:t> -  </a:t>
            </a:r>
            <a:r>
              <a:rPr lang="en-US" altLang="en-US" u="sng" dirty="0"/>
              <a:t>The </a:t>
            </a:r>
            <a:r>
              <a:rPr lang="en-US" altLang="en-US" b="1" u="sng" dirty="0"/>
              <a:t>most well-known and widely used measure of center is the mean.</a:t>
            </a:r>
            <a:r>
              <a:rPr lang="en-US" altLang="en-US" u="sng" dirty="0"/>
              <a:t> </a:t>
            </a:r>
            <a:r>
              <a:rPr lang="en-US" altLang="en-US" dirty="0"/>
              <a:t>In everyday usage, the word </a:t>
            </a:r>
            <a:r>
              <a:rPr lang="en-US" altLang="en-US" i="1" dirty="0"/>
              <a:t>average</a:t>
            </a:r>
            <a:r>
              <a:rPr lang="en-US" altLang="en-US" dirty="0"/>
              <a:t> is often used for mean.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Median</a:t>
            </a:r>
            <a:r>
              <a:rPr lang="en-US" altLang="en-US" dirty="0"/>
              <a:t> - In statistics, </a:t>
            </a:r>
            <a:r>
              <a:rPr lang="en-US" altLang="en-US" u="sng" dirty="0"/>
              <a:t>the </a:t>
            </a:r>
            <a:r>
              <a:rPr lang="en-US" altLang="en-US" b="1" u="sng" dirty="0"/>
              <a:t>median</a:t>
            </a:r>
            <a:r>
              <a:rPr lang="en-US" altLang="en-US" u="sng" dirty="0"/>
              <a:t> of a data set is the </a:t>
            </a:r>
            <a:r>
              <a:rPr lang="en-US" altLang="en-US" i="1" u="sng" dirty="0"/>
              <a:t>middle data value</a:t>
            </a:r>
            <a:r>
              <a:rPr lang="en-US" altLang="en-US" u="sng" dirty="0"/>
              <a:t> </a:t>
            </a:r>
            <a:r>
              <a:rPr lang="en-US" altLang="en-US" dirty="0"/>
              <a:t>when the data are put into ascending order. </a:t>
            </a:r>
            <a:r>
              <a:rPr lang="en-US" altLang="en-US" dirty="0">
                <a:solidFill>
                  <a:srgbClr val="000000"/>
                </a:solidFill>
              </a:rPr>
              <a:t>If the sample size 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is even, then the median is the mean of the two middle data values.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Mode</a:t>
            </a:r>
            <a:r>
              <a:rPr lang="en-US" altLang="en-US" dirty="0"/>
              <a:t> </a:t>
            </a:r>
            <a:r>
              <a:rPr lang="en-US" altLang="en-US" b="1" dirty="0"/>
              <a:t>- </a:t>
            </a:r>
            <a:r>
              <a:rPr lang="en-US" altLang="en-US" dirty="0"/>
              <a:t>A third measure of center is called the </a:t>
            </a:r>
            <a:r>
              <a:rPr lang="en-US" altLang="en-US" b="1" dirty="0"/>
              <a:t>mode.</a:t>
            </a:r>
            <a:r>
              <a:rPr lang="en-US" altLang="en-US" dirty="0"/>
              <a:t> In a data set, </a:t>
            </a:r>
            <a:r>
              <a:rPr lang="en-US" altLang="en-US" u="sng" dirty="0"/>
              <a:t>the mode is the value that occurs the most.</a:t>
            </a:r>
          </a:p>
          <a:p>
            <a:endParaRPr lang="en-US" altLang="en-US" b="1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 or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Range</a:t>
            </a:r>
            <a:r>
              <a:rPr lang="en-US" dirty="0"/>
              <a:t> - </a:t>
            </a: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range </a:t>
            </a:r>
            <a:r>
              <a:rPr lang="en-US" altLang="en-US" dirty="0">
                <a:solidFill>
                  <a:srgbClr val="000000"/>
                </a:solidFill>
              </a:rPr>
              <a:t>of a data set is the </a:t>
            </a:r>
            <a:r>
              <a:rPr lang="en-US" altLang="en-US" u="sng" dirty="0">
                <a:solidFill>
                  <a:srgbClr val="000000"/>
                </a:solidFill>
              </a:rPr>
              <a:t>difference between the largest value and the smallest value</a:t>
            </a:r>
            <a:r>
              <a:rPr lang="en-US" altLang="en-US" dirty="0">
                <a:solidFill>
                  <a:srgbClr val="000000"/>
                </a:solidFill>
              </a:rPr>
              <a:t> in the data set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Standard deviation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- </a:t>
            </a:r>
            <a:r>
              <a:rPr lang="en-US" altLang="en-US" dirty="0"/>
              <a:t>The </a:t>
            </a:r>
            <a:r>
              <a:rPr lang="en-US" altLang="en-US" b="1" dirty="0"/>
              <a:t>standard deviation</a:t>
            </a:r>
            <a:r>
              <a:rPr lang="en-US" altLang="en-US" dirty="0"/>
              <a:t> </a:t>
            </a:r>
            <a:r>
              <a:rPr lang="en-US" altLang="en-US" u="sng" dirty="0"/>
              <a:t>quantifies spread with respect to the center</a:t>
            </a:r>
            <a:r>
              <a:rPr lang="en-US" altLang="en-US" dirty="0"/>
              <a:t> and uses all available data values. </a:t>
            </a:r>
            <a:r>
              <a:rPr lang="en-US" altLang="en-US" dirty="0">
                <a:solidFill>
                  <a:srgbClr val="000000"/>
                </a:solidFill>
              </a:rPr>
              <a:t>Standard  deviation can roughly be thought of as the sum of the distances between each data value and the mean</a:t>
            </a:r>
            <a:endParaRPr lang="en-US" altLang="en-US" dirty="0"/>
          </a:p>
          <a:p>
            <a:r>
              <a:rPr lang="en-US" altLang="en-US" b="1" dirty="0">
                <a:solidFill>
                  <a:srgbClr val="00B050"/>
                </a:solidFill>
              </a:rPr>
              <a:t>Variance</a:t>
            </a:r>
            <a:r>
              <a:rPr lang="en-US" altLang="en-US" dirty="0">
                <a:solidFill>
                  <a:srgbClr val="000000"/>
                </a:solidFill>
              </a:rPr>
              <a:t> – equals </a:t>
            </a:r>
            <a:r>
              <a:rPr lang="en-US" altLang="en-US" u="sng" dirty="0">
                <a:solidFill>
                  <a:srgbClr val="000000"/>
                </a:solidFill>
              </a:rPr>
              <a:t>standard deviation squared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Breakouts with topics to explore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in groups:</a:t>
            </a:r>
          </a:p>
          <a:p>
            <a:r>
              <a:rPr lang="en-US" dirty="0"/>
              <a:t>Assign note-takers and a presenter</a:t>
            </a:r>
          </a:p>
          <a:p>
            <a:r>
              <a:rPr lang="en-US" dirty="0"/>
              <a:t>Review your topic. Use your course materials</a:t>
            </a:r>
          </a:p>
          <a:p>
            <a:r>
              <a:rPr lang="en-US" dirty="0"/>
              <a:t>Prepare to teach the rest of the class a few key points about your topic</a:t>
            </a:r>
          </a:p>
          <a:p>
            <a:r>
              <a:rPr lang="en-US" dirty="0"/>
              <a:t>You will have about 10-15 min</a:t>
            </a:r>
          </a:p>
          <a:p>
            <a:r>
              <a:rPr lang="en-US" dirty="0"/>
              <a:t>I will give a few minutes warning and then bring you all back to the overall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next: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9495692" y="1415562"/>
            <a:ext cx="140677" cy="10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47186" y="263769"/>
            <a:ext cx="2162906" cy="115179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that due dates are included on the Syllabus posted in 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D743ED-CD55-460F-811D-D5B763EFA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48379"/>
              </p:ext>
            </p:extLst>
          </p:nvPr>
        </p:nvGraphicFramePr>
        <p:xfrm>
          <a:off x="838200" y="2505809"/>
          <a:ext cx="10515600" cy="342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9080">
                  <a:extLst>
                    <a:ext uri="{9D8B030D-6E8A-4147-A177-3AD203B41FA5}">
                      <a16:colId xmlns:a16="http://schemas.microsoft.com/office/drawing/2014/main" val="3070824911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2024630902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395262484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effectLst/>
                        </a:rPr>
                        <a:t>Class Assignments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>
                          <a:effectLst/>
                        </a:rPr>
                        <a:t>Submit / Post Location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1" dirty="0">
                          <a:effectLst/>
                        </a:rPr>
                        <a:t>Due / Date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/>
                </a:tc>
                <a:extLst>
                  <a:ext uri="{0D108BD9-81ED-4DB2-BD59-A6C34878D82A}">
                    <a16:rowId xmlns:a16="http://schemas.microsoft.com/office/drawing/2014/main" val="29041600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C9F48D-F6CE-4189-A402-DDC056856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23593"/>
              </p:ext>
            </p:extLst>
          </p:nvPr>
        </p:nvGraphicFramePr>
        <p:xfrm>
          <a:off x="838200" y="2862470"/>
          <a:ext cx="10515600" cy="3303901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3177341629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1162725609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1479748103"/>
                    </a:ext>
                  </a:extLst>
                </a:gridCol>
              </a:tblGrid>
              <a:tr h="266431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48944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Quiz #1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2 = Oct 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07389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3</a:t>
                      </a: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(Reference: textbook Ch.6 - skip sect. 6.3, Ch.7 - sect. 7.1 only)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4589"/>
                  </a:ext>
                </a:extLst>
              </a:tr>
              <a:tr h="1536303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Homework #1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(worth 5 points)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LaunchPad Assignments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LearningCurve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for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StatTutor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 topics):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Chapter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Normal Distributions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The Standard Normal Distribution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5325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 Using the Standard Normal Table</a:t>
                      </a:r>
                      <a:endParaRPr lang="en-US" sz="12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LaunchPad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3 = Oct 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3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1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1" y="1524000"/>
            <a:ext cx="11251095" cy="50888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Always use a headset during Live Sessions</a:t>
            </a:r>
          </a:p>
          <a:p>
            <a:r>
              <a:rPr lang="en-US" sz="2400" dirty="0"/>
              <a:t>Recommended to always use a laptop or desktop – not a Tablet</a:t>
            </a:r>
          </a:p>
          <a:p>
            <a:r>
              <a:rPr lang="en-US" sz="2400" dirty="0"/>
              <a:t>If you frequently drop out of the Live Sessions, try wired internet</a:t>
            </a:r>
          </a:p>
          <a:p>
            <a:r>
              <a:rPr lang="en-US" sz="2400" dirty="0"/>
              <a:t>When posting your HW in 2SU, be sure it actually posts. After you Browse, and click on </a:t>
            </a:r>
            <a:r>
              <a:rPr lang="en-US" sz="2400" u="sng" dirty="0"/>
              <a:t>Upload</a:t>
            </a:r>
            <a:r>
              <a:rPr lang="en-US" sz="2400" dirty="0"/>
              <a:t>, be sure to click on Submit. If any questions, call 2SU Student Support at 844-797-5622</a:t>
            </a:r>
          </a:p>
          <a:p>
            <a:r>
              <a:rPr lang="en-US" sz="2400" dirty="0"/>
              <a:t> Be sure to put your name on any Homework</a:t>
            </a:r>
          </a:p>
          <a:p>
            <a:r>
              <a:rPr lang="en-US" sz="2400" dirty="0"/>
              <a:t> Please, no pdf’s</a:t>
            </a:r>
          </a:p>
          <a:p>
            <a:r>
              <a:rPr lang="en-US" sz="2400" dirty="0"/>
              <a:t>There is a 10% penalty per day late, up to 4 days late. After that, no credit can be given.</a:t>
            </a:r>
          </a:p>
          <a:p>
            <a:r>
              <a:rPr lang="en-US" sz="2400" dirty="0"/>
              <a:t>There are passwords for our Quizzes and Final. These will be posted to our Class Wall before each.</a:t>
            </a:r>
          </a:p>
          <a:p>
            <a:r>
              <a:rPr lang="en-US" sz="2400" dirty="0"/>
              <a:t>Be sure you have access to </a:t>
            </a:r>
            <a:r>
              <a:rPr lang="en-US" sz="2400" dirty="0" err="1"/>
              <a:t>LaunchPad</a:t>
            </a:r>
            <a:endParaRPr lang="en-US" sz="2400" dirty="0"/>
          </a:p>
          <a:p>
            <a:r>
              <a:rPr lang="en-US" sz="2400" dirty="0"/>
              <a:t>Don’t change anything about your process until baseline is gathered in the Measure phase and Analyze is done.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C4EB-446F-4946-9C3D-731EAC18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Kappa example- For Measurement System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7751-73E3-4969-9700-32DAACD0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Clinic for youth with mental health challenges</a:t>
            </a:r>
          </a:p>
          <a:p>
            <a:r>
              <a:rPr lang="en-US" dirty="0"/>
              <a:t>Need to identify which clients are high risk and which are not</a:t>
            </a:r>
          </a:p>
          <a:p>
            <a:r>
              <a:rPr lang="en-US" dirty="0"/>
              <a:t>Baseline – every clinician doing this their own way</a:t>
            </a:r>
          </a:p>
          <a:p>
            <a:r>
              <a:rPr lang="en-US" dirty="0"/>
              <a:t>Created operational definitions</a:t>
            </a:r>
          </a:p>
          <a:p>
            <a:r>
              <a:rPr lang="en-US" dirty="0"/>
              <a:t>Trained the clinicians</a:t>
            </a:r>
          </a:p>
          <a:p>
            <a:r>
              <a:rPr lang="en-US" dirty="0"/>
              <a:t>Created 10 case studies</a:t>
            </a:r>
          </a:p>
          <a:p>
            <a:r>
              <a:rPr lang="en-US" dirty="0"/>
              <a:t>Asked each clinician to read each case and determine if youth is high risk or not</a:t>
            </a:r>
          </a:p>
          <a:p>
            <a:r>
              <a:rPr lang="en-US" dirty="0"/>
              <a:t>Compared results – reproducibility</a:t>
            </a:r>
          </a:p>
          <a:p>
            <a:r>
              <a:rPr lang="en-US" dirty="0"/>
              <a:t>10 out of 10 clinicians agreed on 8 of the case studies!</a:t>
            </a:r>
          </a:p>
          <a:p>
            <a:r>
              <a:rPr lang="en-US" dirty="0"/>
              <a:t>Implemented operational definitions (measurement system)</a:t>
            </a:r>
          </a:p>
        </p:txBody>
      </p:sp>
    </p:spTree>
    <p:extLst>
      <p:ext uri="{BB962C8B-B14F-4D97-AF65-F5344CB8AC3E}">
        <p14:creationId xmlns:p14="http://schemas.microsoft.com/office/powerpoint/2010/main" val="14580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Problem Definition Worksheet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 sure not to state solutions or your objective/goal in the problem statement. State the problem.</a:t>
            </a:r>
          </a:p>
          <a:p>
            <a:r>
              <a:rPr lang="en-US" dirty="0"/>
              <a:t>Never state solutions or root causes anywhere on a Problem Definition Worksheet. You are in the Define phase.</a:t>
            </a:r>
          </a:p>
          <a:p>
            <a:r>
              <a:rPr lang="en-US" dirty="0"/>
              <a:t> Always aim for quantification in $. You will need to make assumptions. You can include a range.</a:t>
            </a:r>
          </a:p>
          <a:p>
            <a:r>
              <a:rPr lang="en-US" dirty="0"/>
              <a:t> Scope and Process map should be of the process you are going to improve (think of Hank’s process), not of the actions you will take on your project.</a:t>
            </a:r>
          </a:p>
          <a:p>
            <a:r>
              <a:rPr lang="en-US" dirty="0"/>
              <a:t>Process map should be of the Current State process you will be working on, not the Future State. Remember we are in the Define phase.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Overall very good projects were identified!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–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phase should we all be entering?</a:t>
            </a:r>
          </a:p>
          <a:p>
            <a:r>
              <a:rPr lang="en-US" dirty="0"/>
              <a:t>What is the work of that phase?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90800" y="228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5334000"/>
            <a:ext cx="4038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1371601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identify the business problem / performance gap (output measure), customer, scope, goals and resources. </a:t>
            </a:r>
          </a:p>
          <a:p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f(x)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and soft tools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 Problem Definition Worksheet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SIPOC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Thought process map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371601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Validate your measurement system and collect baseline data.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Mapping a process/value-stream, forms of waste, measurement error, reproducibility, repeatability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potential inputs, develop operational definitions, develop data measurement/collection plan, validate measurement system, collect baseline data, calculate SQL.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Process map (detailed)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measurement plan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stratification tree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676402" y="228600"/>
            <a:ext cx="1142998" cy="990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DMAIC</a:t>
            </a:r>
          </a:p>
        </p:txBody>
      </p:sp>
      <p:sp>
        <p:nvSpPr>
          <p:cNvPr id="20" name="Notched Right Arrow 19"/>
          <p:cNvSpPr/>
          <p:nvPr/>
        </p:nvSpPr>
        <p:spPr>
          <a:xfrm>
            <a:off x="2409825" y="5772805"/>
            <a:ext cx="51054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7467600" y="5772805"/>
            <a:ext cx="27432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2800" b="1" u="sng">
                <a:solidFill>
                  <a:srgbClr val="FF0000"/>
                </a:solidFill>
              </a:rPr>
              <a:t>Data Measurement Plan</a:t>
            </a:r>
            <a:endParaRPr lang="en-US" altLang="en-US" sz="2800" b="1" i="1" u="sng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gray">
          <a:xfrm>
            <a:off x="1725613" y="787400"/>
            <a:ext cx="8786812" cy="5461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424113" y="1003301"/>
            <a:ext cx="1435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Performance Measure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73651" y="889000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Data Source and Location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913938" y="817564"/>
            <a:ext cx="6397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Target</a:t>
            </a:r>
          </a:p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Sample</a:t>
            </a:r>
          </a:p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 Size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401051" y="838201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Who Will Collect </a:t>
            </a:r>
          </a:p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Data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131301" y="8016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When Will Data Be Collected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711951" y="827089"/>
            <a:ext cx="868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10000"/>
                </a:solidFill>
              </a:rPr>
              <a:t>How Will Data Be Collected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4756150" y="798514"/>
            <a:ext cx="12700" cy="572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8489950" y="798514"/>
            <a:ext cx="12700" cy="578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6505575" y="811214"/>
            <a:ext cx="0" cy="577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9890125" y="798514"/>
            <a:ext cx="0" cy="576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26" y="32099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893888" y="18288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1879601" y="20796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889126" y="23272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1889126" y="293687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876426" y="4683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1889126" y="49625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1893888" y="3505200"/>
            <a:ext cx="8570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1879601" y="3781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1889126" y="4086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876426" y="43783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1879601" y="53054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 flipH="1">
            <a:off x="9194800" y="800100"/>
            <a:ext cx="0" cy="576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841501" y="17922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1879601" y="6080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1879601" y="57372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819276" y="4967289"/>
            <a:ext cx="18145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No. of inbound calls per day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1819276" y="5399089"/>
            <a:ext cx="278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order revenue per Sales Rep per month</a:t>
            </a: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1892301" y="6334125"/>
            <a:ext cx="860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793876" y="5818189"/>
            <a:ext cx="1628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Total revenue per month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1793876" y="6097589"/>
            <a:ext cx="2276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Revenue per month by product type</a:t>
            </a: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730750" y="1795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4718050" y="1439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6457950" y="1350963"/>
            <a:ext cx="2520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Develop rating scale &amp; assess performance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4718050" y="2049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John’s training spreadsheet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6508750" y="18081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6496050" y="2049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718050" y="29511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4718050" y="32178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4718050" y="23542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8439150" y="1350964"/>
            <a:ext cx="1047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6521450" y="29384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6508750" y="38020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6508750" y="43989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6470650" y="3217864"/>
            <a:ext cx="1784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Use data collection form</a:t>
            </a: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8528050" y="1820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8489950" y="2938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8515350" y="20494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John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8502650" y="3268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8464550" y="38147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8439150" y="4411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All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9163050" y="1795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5/11-6/2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>
            <a:off x="9290050" y="20367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5/20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9277350" y="1338264"/>
            <a:ext cx="476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5/12</a:t>
            </a:r>
          </a:p>
        </p:txBody>
      </p:sp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9848850" y="1820863"/>
            <a:ext cx="730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9861550" y="3802063"/>
            <a:ext cx="679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1000 calls</a:t>
            </a:r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9861550" y="32432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3133" name="Text Box 61"/>
          <p:cNvSpPr txBox="1">
            <a:spLocks noChangeArrowheads="1"/>
          </p:cNvSpPr>
          <p:nvPr/>
        </p:nvSpPr>
        <p:spPr bwMode="auto">
          <a:xfrm>
            <a:off x="9874250" y="2951163"/>
            <a:ext cx="692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3134" name="Text Box 62"/>
          <p:cNvSpPr txBox="1">
            <a:spLocks noChangeArrowheads="1"/>
          </p:cNvSpPr>
          <p:nvPr/>
        </p:nvSpPr>
        <p:spPr bwMode="auto">
          <a:xfrm>
            <a:off x="6508750" y="24050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35" name="Text Box 63"/>
          <p:cNvSpPr txBox="1">
            <a:spLocks noChangeArrowheads="1"/>
          </p:cNvSpPr>
          <p:nvPr/>
        </p:nvSpPr>
        <p:spPr bwMode="auto">
          <a:xfrm>
            <a:off x="8477250" y="2379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auto">
          <a:xfrm>
            <a:off x="9277350" y="2392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37" name="Text Box 65"/>
          <p:cNvSpPr txBox="1">
            <a:spLocks noChangeArrowheads="1"/>
          </p:cNvSpPr>
          <p:nvPr/>
        </p:nvSpPr>
        <p:spPr bwMode="auto">
          <a:xfrm>
            <a:off x="9950450" y="23923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38" name="Text Box 66"/>
          <p:cNvSpPr txBox="1">
            <a:spLocks noChangeArrowheads="1"/>
          </p:cNvSpPr>
          <p:nvPr/>
        </p:nvSpPr>
        <p:spPr bwMode="auto">
          <a:xfrm>
            <a:off x="9175750" y="2938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39" name="Text Box 67"/>
          <p:cNvSpPr txBox="1">
            <a:spLocks noChangeArrowheads="1"/>
          </p:cNvSpPr>
          <p:nvPr/>
        </p:nvSpPr>
        <p:spPr bwMode="auto">
          <a:xfrm>
            <a:off x="9886950" y="3509964"/>
            <a:ext cx="552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3140" name="Text Box 68"/>
          <p:cNvSpPr txBox="1">
            <a:spLocks noChangeArrowheads="1"/>
          </p:cNvSpPr>
          <p:nvPr/>
        </p:nvSpPr>
        <p:spPr bwMode="auto">
          <a:xfrm>
            <a:off x="9175750" y="32178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41" name="Text Box 69"/>
          <p:cNvSpPr txBox="1">
            <a:spLocks noChangeArrowheads="1"/>
          </p:cNvSpPr>
          <p:nvPr/>
        </p:nvSpPr>
        <p:spPr bwMode="auto">
          <a:xfrm>
            <a:off x="9188450" y="38020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42" name="Text Box 70"/>
          <p:cNvSpPr txBox="1">
            <a:spLocks noChangeArrowheads="1"/>
          </p:cNvSpPr>
          <p:nvPr/>
        </p:nvSpPr>
        <p:spPr bwMode="auto">
          <a:xfrm>
            <a:off x="9137650" y="44243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5/11 - 6/2</a:t>
            </a:r>
          </a:p>
        </p:txBody>
      </p:sp>
      <p:sp>
        <p:nvSpPr>
          <p:cNvPr id="3143" name="Text Box 71"/>
          <p:cNvSpPr txBox="1">
            <a:spLocks noChangeArrowheads="1"/>
          </p:cNvSpPr>
          <p:nvPr/>
        </p:nvSpPr>
        <p:spPr bwMode="auto">
          <a:xfrm>
            <a:off x="4768850" y="37893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743450" y="43862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Manual data collection</a:t>
            </a:r>
          </a:p>
        </p:txBody>
      </p:sp>
      <p:sp>
        <p:nvSpPr>
          <p:cNvPr id="3145" name="Text Box 73"/>
          <p:cNvSpPr txBox="1">
            <a:spLocks noChangeArrowheads="1"/>
          </p:cNvSpPr>
          <p:nvPr/>
        </p:nvSpPr>
        <p:spPr bwMode="auto">
          <a:xfrm>
            <a:off x="9290050" y="3509964"/>
            <a:ext cx="539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tbd</a:t>
            </a:r>
          </a:p>
        </p:txBody>
      </p:sp>
      <p:sp>
        <p:nvSpPr>
          <p:cNvPr id="3146" name="Text Box 74"/>
          <p:cNvSpPr txBox="1">
            <a:spLocks noChangeArrowheads="1"/>
          </p:cNvSpPr>
          <p:nvPr/>
        </p:nvSpPr>
        <p:spPr bwMode="auto">
          <a:xfrm>
            <a:off x="4705350" y="4094164"/>
            <a:ext cx="1911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Monthly mystery call results</a:t>
            </a:r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8477250" y="41068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48" name="Text Box 76"/>
          <p:cNvSpPr txBox="1">
            <a:spLocks noChangeArrowheads="1"/>
          </p:cNvSpPr>
          <p:nvPr/>
        </p:nvSpPr>
        <p:spPr bwMode="auto">
          <a:xfrm>
            <a:off x="9188450" y="4081464"/>
            <a:ext cx="793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6508750" y="4094164"/>
            <a:ext cx="20891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Compile Pamela’s data</a:t>
            </a:r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9988550" y="4094163"/>
            <a:ext cx="438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30</a:t>
            </a:r>
          </a:p>
        </p:txBody>
      </p:sp>
      <p:sp>
        <p:nvSpPr>
          <p:cNvPr id="3151" name="Text Box 79"/>
          <p:cNvSpPr txBox="1">
            <a:spLocks noChangeArrowheads="1"/>
          </p:cNvSpPr>
          <p:nvPr/>
        </p:nvSpPr>
        <p:spPr bwMode="auto">
          <a:xfrm>
            <a:off x="9848850" y="4449763"/>
            <a:ext cx="704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500 orders</a:t>
            </a:r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9937750" y="2036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12 mo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9950450" y="49704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9963150" y="53895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28mo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10001250" y="5834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8489950" y="6075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10001250" y="61007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ytd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4705350" y="3484564"/>
            <a:ext cx="20510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Obtain from other  team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6470650" y="3535364"/>
            <a:ext cx="1606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Aspect reports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8489950" y="35226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Leanne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1835150" y="1389063"/>
            <a:ext cx="297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1822450" y="34972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1852614" y="29352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679576" y="37877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3165" name="Text Box 93"/>
          <p:cNvSpPr txBox="1">
            <a:spLocks noChangeArrowheads="1"/>
          </p:cNvSpPr>
          <p:nvPr/>
        </p:nvSpPr>
        <p:spPr bwMode="auto">
          <a:xfrm>
            <a:off x="1684338" y="40782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1958976" y="44227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1912938" y="2325688"/>
            <a:ext cx="2627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new  orders are of total orders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order revenue of total revenue by month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1803400" y="20621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1809750" y="32178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new order vs. other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1809750" y="4678364"/>
            <a:ext cx="287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per Sales Rep per month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10039350" y="1465263"/>
            <a:ext cx="4508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N/A</a:t>
            </a:r>
          </a:p>
        </p:txBody>
      </p:sp>
      <p:sp>
        <p:nvSpPr>
          <p:cNvPr id="3172" name="Text Box 100"/>
          <p:cNvSpPr txBox="1">
            <a:spLocks noChangeArrowheads="1"/>
          </p:cNvSpPr>
          <p:nvPr/>
        </p:nvSpPr>
        <p:spPr bwMode="auto">
          <a:xfrm>
            <a:off x="4806950" y="46656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6597650" y="47164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74" name="Text Box 102"/>
          <p:cNvSpPr txBox="1">
            <a:spLocks noChangeArrowheads="1"/>
          </p:cNvSpPr>
          <p:nvPr/>
        </p:nvSpPr>
        <p:spPr bwMode="auto">
          <a:xfrm>
            <a:off x="8502650" y="46783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9226550" y="4691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76" name="Text Box 104"/>
          <p:cNvSpPr txBox="1">
            <a:spLocks noChangeArrowheads="1"/>
          </p:cNvSpPr>
          <p:nvPr/>
        </p:nvSpPr>
        <p:spPr bwMode="auto">
          <a:xfrm>
            <a:off x="10039350" y="4691063"/>
            <a:ext cx="628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28 mo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743450" y="4995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6534150" y="5046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4781550" y="53768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6572250" y="5427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4743450" y="58213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IB performance reports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6534150" y="58086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4806950" y="6049964"/>
            <a:ext cx="1733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SN report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6597650" y="6100764"/>
            <a:ext cx="14795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Pull from report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9201150" y="50085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9239250" y="5440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87" name="Text Box 115"/>
          <p:cNvSpPr txBox="1">
            <a:spLocks noChangeArrowheads="1"/>
          </p:cNvSpPr>
          <p:nvPr/>
        </p:nvSpPr>
        <p:spPr bwMode="auto">
          <a:xfrm>
            <a:off x="9226550" y="58213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8489950" y="49831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89" name="Text Box 117"/>
          <p:cNvSpPr txBox="1">
            <a:spLocks noChangeArrowheads="1"/>
          </p:cNvSpPr>
          <p:nvPr/>
        </p:nvSpPr>
        <p:spPr bwMode="auto">
          <a:xfrm>
            <a:off x="8515350" y="54530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8515350" y="5783264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Susie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9264650" y="6088064"/>
            <a:ext cx="6032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200">
                <a:latin typeface="Arial Narrow" panose="020B0606020202030204" pitchFamily="34" charset="0"/>
              </a:rPr>
              <a:t>By 6/3</a:t>
            </a:r>
          </a:p>
        </p:txBody>
      </p:sp>
      <p:sp>
        <p:nvSpPr>
          <p:cNvPr id="3192" name="WordArt 120"/>
          <p:cNvSpPr>
            <a:spLocks noChangeArrowheads="1" noChangeShapeType="1" noTextEdit="1"/>
          </p:cNvSpPr>
          <p:nvPr/>
        </p:nvSpPr>
        <p:spPr bwMode="auto">
          <a:xfrm>
            <a:off x="5014914" y="2133600"/>
            <a:ext cx="3062287" cy="2027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D9D9D9"/>
                </a:solidFill>
                <a:latin typeface="Arial Black" panose="020B0A040201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068678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762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2800" b="1" u="sng">
                <a:solidFill>
                  <a:srgbClr val="FF0000"/>
                </a:solidFill>
              </a:rPr>
              <a:t>Data Stratification Tree</a:t>
            </a:r>
            <a:endParaRPr lang="en-US" altLang="en-US" sz="2800" b="1" i="1" u="sng">
              <a:solidFill>
                <a:srgbClr val="FF0000"/>
              </a:solidFill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847850" y="1108075"/>
            <a:ext cx="2076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Questions About Process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5499067" y="1095376"/>
            <a:ext cx="17796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Stratification factors</a:t>
            </a:r>
          </a:p>
          <a:p>
            <a:pPr algn="ctr"/>
            <a:r>
              <a:rPr lang="en-US" altLang="en-US" sz="1400" b="1" u="sng">
                <a:solidFill>
                  <a:schemeClr val="accent2"/>
                </a:solidFill>
                <a:latin typeface="Tahoma" panose="020B0604030504040204" pitchFamily="34" charset="0"/>
              </a:rPr>
              <a:t>X Variables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404225" y="1196975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u="sng">
                <a:solidFill>
                  <a:schemeClr val="accent2"/>
                </a:solidFill>
                <a:latin typeface="Tahoma" panose="020B0604030504040204" pitchFamily="34" charset="0"/>
              </a:rPr>
              <a:t>Measurements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4364039" y="3644900"/>
            <a:ext cx="1095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4164013" y="3306764"/>
            <a:ext cx="151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 dirty="0">
                <a:latin typeface="Arial Narrow" panose="020B0606020202030204" pitchFamily="34" charset="0"/>
              </a:rPr>
              <a:t># of New Orders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5537200" y="3116264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Time of year (mo.)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5537200" y="2703514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Training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5543551" y="1927225"/>
            <a:ext cx="701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Skill level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5537201" y="4408489"/>
            <a:ext cx="7397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Wait  time</a:t>
            </a:r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302126" y="3652838"/>
            <a:ext cx="12160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400" b="1">
                <a:solidFill>
                  <a:schemeClr val="accent2"/>
                </a:solidFill>
                <a:latin typeface="Tahoma" panose="020B0604030504040204" pitchFamily="34" charset="0"/>
              </a:rPr>
              <a:t>(Output Y)</a:t>
            </a:r>
            <a:endParaRPr lang="en-US" altLang="en-US" sz="12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61" name="Text Box 14"/>
          <p:cNvSpPr txBox="1">
            <a:spLocks noChangeArrowheads="1"/>
          </p:cNvSpPr>
          <p:nvPr/>
        </p:nvSpPr>
        <p:spPr bwMode="auto">
          <a:xfrm>
            <a:off x="1789113" y="2643188"/>
            <a:ext cx="237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Does the Sales Rep have the right skills to improve selling more orders?</a:t>
            </a:r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1738313" y="1525588"/>
            <a:ext cx="2792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the sales rep skill-levels (systems, product, pricing, listening, ability to follow the process)?</a:t>
            </a:r>
          </a:p>
        </p:txBody>
      </p:sp>
      <p:sp>
        <p:nvSpPr>
          <p:cNvPr id="2063" name="Text Box 16"/>
          <p:cNvSpPr txBox="1">
            <a:spLocks noChangeArrowheads="1"/>
          </p:cNvSpPr>
          <p:nvPr/>
        </p:nvSpPr>
        <p:spPr bwMode="auto">
          <a:xfrm>
            <a:off x="5549901" y="4848225"/>
            <a:ext cx="898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Pricing Issue</a:t>
            </a: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5537201" y="3554414"/>
            <a:ext cx="1173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Customer attitude</a:t>
            </a:r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5549900" y="5602289"/>
            <a:ext cx="1136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No.of backorders</a:t>
            </a:r>
          </a:p>
        </p:txBody>
      </p:sp>
      <p:sp>
        <p:nvSpPr>
          <p:cNvPr id="2066" name="Text Box 19"/>
          <p:cNvSpPr txBox="1">
            <a:spLocks noChangeArrowheads="1"/>
          </p:cNvSpPr>
          <p:nvPr/>
        </p:nvSpPr>
        <p:spPr bwMode="auto">
          <a:xfrm>
            <a:off x="1663701" y="3106739"/>
            <a:ext cx="2689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new orders vary by month ?</a:t>
            </a:r>
          </a:p>
        </p:txBody>
      </p:sp>
      <p:sp>
        <p:nvSpPr>
          <p:cNvPr id="2067" name="Text Box 20"/>
          <p:cNvSpPr txBox="1">
            <a:spLocks noChangeArrowheads="1"/>
          </p:cNvSpPr>
          <p:nvPr/>
        </p:nvSpPr>
        <p:spPr bwMode="auto">
          <a:xfrm>
            <a:off x="7296150" y="1935163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 orders per Sales Rep by skill level type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&amp; range of Sales Rep skill levels</a:t>
            </a:r>
          </a:p>
        </p:txBody>
      </p:sp>
      <p:sp>
        <p:nvSpPr>
          <p:cNvPr id="2068" name="Text Box 21"/>
          <p:cNvSpPr txBox="1">
            <a:spLocks noChangeArrowheads="1"/>
          </p:cNvSpPr>
          <p:nvPr/>
        </p:nvSpPr>
        <p:spPr bwMode="auto">
          <a:xfrm>
            <a:off x="1814513" y="2224089"/>
            <a:ext cx="2398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What %  of  the calls are order related?</a:t>
            </a:r>
          </a:p>
        </p:txBody>
      </p:sp>
      <p:sp>
        <p:nvSpPr>
          <p:cNvPr id="2069" name="Text Box 22"/>
          <p:cNvSpPr txBox="1">
            <a:spLocks noChangeArrowheads="1"/>
          </p:cNvSpPr>
          <p:nvPr/>
        </p:nvSpPr>
        <p:spPr bwMode="auto">
          <a:xfrm>
            <a:off x="1751013" y="3405188"/>
            <a:ext cx="228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new orders change by the receptiveness of the customer?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1700213" y="4179889"/>
            <a:ext cx="2716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call wait time?</a:t>
            </a:r>
          </a:p>
        </p:txBody>
      </p:sp>
      <p:sp>
        <p:nvSpPr>
          <p:cNvPr id="2071" name="Text Box 24"/>
          <p:cNvSpPr txBox="1">
            <a:spLocks noChangeArrowheads="1"/>
          </p:cNvSpPr>
          <p:nvPr/>
        </p:nvSpPr>
        <p:spPr bwMode="auto">
          <a:xfrm>
            <a:off x="1712913" y="4573589"/>
            <a:ext cx="2830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pricing issues?</a:t>
            </a:r>
          </a:p>
        </p:txBody>
      </p:sp>
      <p:sp>
        <p:nvSpPr>
          <p:cNvPr id="2072" name="Text Box 25"/>
          <p:cNvSpPr txBox="1">
            <a:spLocks noChangeArrowheads="1"/>
          </p:cNvSpPr>
          <p:nvPr/>
        </p:nvSpPr>
        <p:spPr bwMode="auto">
          <a:xfrm>
            <a:off x="1700213" y="4967288"/>
            <a:ext cx="274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whether or not the Sales Rep follows the written process?</a:t>
            </a:r>
          </a:p>
        </p:txBody>
      </p:sp>
      <p:sp>
        <p:nvSpPr>
          <p:cNvPr id="2073" name="Text Box 26"/>
          <p:cNvSpPr txBox="1">
            <a:spLocks noChangeArrowheads="1"/>
          </p:cNvSpPr>
          <p:nvPr/>
        </p:nvSpPr>
        <p:spPr bwMode="auto">
          <a:xfrm>
            <a:off x="1598613" y="5399088"/>
            <a:ext cx="293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new orders vary by the availability of the product (not on backorder)?</a:t>
            </a:r>
          </a:p>
        </p:txBody>
      </p:sp>
      <p:sp>
        <p:nvSpPr>
          <p:cNvPr id="2074" name="Line 27"/>
          <p:cNvSpPr>
            <a:spLocks noChangeShapeType="1"/>
          </p:cNvSpPr>
          <p:nvPr/>
        </p:nvSpPr>
        <p:spPr bwMode="auto">
          <a:xfrm flipH="1">
            <a:off x="4351338" y="3360739"/>
            <a:ext cx="0" cy="141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Line 28"/>
          <p:cNvSpPr>
            <a:spLocks noChangeShapeType="1"/>
          </p:cNvSpPr>
          <p:nvPr/>
        </p:nvSpPr>
        <p:spPr bwMode="auto">
          <a:xfrm flipH="1">
            <a:off x="1760538" y="44831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Line 29"/>
          <p:cNvSpPr>
            <a:spLocks noChangeShapeType="1"/>
          </p:cNvSpPr>
          <p:nvPr/>
        </p:nvSpPr>
        <p:spPr bwMode="auto">
          <a:xfrm>
            <a:off x="5487988" y="3403601"/>
            <a:ext cx="0" cy="138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Line 30"/>
          <p:cNvSpPr>
            <a:spLocks noChangeShapeType="1"/>
          </p:cNvSpPr>
          <p:nvPr/>
        </p:nvSpPr>
        <p:spPr bwMode="auto">
          <a:xfrm>
            <a:off x="5487988" y="3403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Text Box 31"/>
          <p:cNvSpPr txBox="1">
            <a:spLocks noChangeArrowheads="1"/>
          </p:cNvSpPr>
          <p:nvPr/>
        </p:nvSpPr>
        <p:spPr bwMode="auto">
          <a:xfrm>
            <a:off x="5537201" y="2335214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Type of call</a:t>
            </a:r>
          </a:p>
        </p:txBody>
      </p:sp>
      <p:sp>
        <p:nvSpPr>
          <p:cNvPr id="2079" name="Text Box 32"/>
          <p:cNvSpPr txBox="1">
            <a:spLocks noChangeArrowheads="1"/>
          </p:cNvSpPr>
          <p:nvPr/>
        </p:nvSpPr>
        <p:spPr bwMode="auto">
          <a:xfrm>
            <a:off x="5537201" y="52228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Written process</a:t>
            </a:r>
          </a:p>
        </p:txBody>
      </p:sp>
      <p:sp>
        <p:nvSpPr>
          <p:cNvPr id="2080" name="Text Box 33"/>
          <p:cNvSpPr txBox="1">
            <a:spLocks noChangeArrowheads="1"/>
          </p:cNvSpPr>
          <p:nvPr/>
        </p:nvSpPr>
        <p:spPr bwMode="auto">
          <a:xfrm>
            <a:off x="7302501" y="2363789"/>
            <a:ext cx="1006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type of call</a:t>
            </a:r>
          </a:p>
        </p:txBody>
      </p:sp>
      <p:sp>
        <p:nvSpPr>
          <p:cNvPr id="2081" name="Text Box 34"/>
          <p:cNvSpPr txBox="1">
            <a:spLocks noChangeArrowheads="1"/>
          </p:cNvSpPr>
          <p:nvPr/>
        </p:nvSpPr>
        <p:spPr bwMode="auto">
          <a:xfrm>
            <a:off x="7296150" y="4348164"/>
            <a:ext cx="2463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wait time for each call</a:t>
            </a:r>
          </a:p>
        </p:txBody>
      </p:sp>
      <p:sp>
        <p:nvSpPr>
          <p:cNvPr id="2082" name="Text Box 35"/>
          <p:cNvSpPr txBox="1">
            <a:spLocks noChangeArrowheads="1"/>
          </p:cNvSpPr>
          <p:nvPr/>
        </p:nvSpPr>
        <p:spPr bwMode="auto">
          <a:xfrm>
            <a:off x="7300914" y="3582989"/>
            <a:ext cx="2301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customer attitude rating by order type</a:t>
            </a:r>
          </a:p>
        </p:txBody>
      </p:sp>
      <p:sp>
        <p:nvSpPr>
          <p:cNvPr id="2083" name="Text Box 36"/>
          <p:cNvSpPr txBox="1">
            <a:spLocks noChangeArrowheads="1"/>
          </p:cNvSpPr>
          <p:nvPr/>
        </p:nvSpPr>
        <p:spPr bwMode="auto">
          <a:xfrm>
            <a:off x="7292976" y="4752975"/>
            <a:ext cx="3192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calls transferred to OB due to pricing issues</a:t>
            </a:r>
          </a:p>
        </p:txBody>
      </p:sp>
      <p:sp>
        <p:nvSpPr>
          <p:cNvPr id="2084" name="Text Box 37"/>
          <p:cNvSpPr txBox="1">
            <a:spLocks noChangeArrowheads="1"/>
          </p:cNvSpPr>
          <p:nvPr/>
        </p:nvSpPr>
        <p:spPr bwMode="auto">
          <a:xfrm>
            <a:off x="7297738" y="5208589"/>
            <a:ext cx="3154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mystery call /silent monitoring results (points per call)</a:t>
            </a:r>
          </a:p>
        </p:txBody>
      </p:sp>
      <p:sp>
        <p:nvSpPr>
          <p:cNvPr id="2085" name="Text Box 38"/>
          <p:cNvSpPr txBox="1">
            <a:spLocks noChangeArrowheads="1"/>
          </p:cNvSpPr>
          <p:nvPr/>
        </p:nvSpPr>
        <p:spPr bwMode="auto">
          <a:xfrm>
            <a:off x="7292976" y="5578475"/>
            <a:ext cx="219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of orders resulting in backorders</a:t>
            </a:r>
          </a:p>
        </p:txBody>
      </p:sp>
      <p:sp>
        <p:nvSpPr>
          <p:cNvPr id="2086" name="Text Box 39"/>
          <p:cNvSpPr txBox="1">
            <a:spLocks noChangeArrowheads="1"/>
          </p:cNvSpPr>
          <p:nvPr/>
        </p:nvSpPr>
        <p:spPr bwMode="auto">
          <a:xfrm>
            <a:off x="7297738" y="29606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 total orders placed by month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 new orders are of total orders</a:t>
            </a:r>
          </a:p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% new order revenue of total revenue by month</a:t>
            </a:r>
          </a:p>
        </p:txBody>
      </p:sp>
      <p:sp>
        <p:nvSpPr>
          <p:cNvPr id="2087" name="Text Box 40"/>
          <p:cNvSpPr txBox="1">
            <a:spLocks noChangeArrowheads="1"/>
          </p:cNvSpPr>
          <p:nvPr/>
        </p:nvSpPr>
        <p:spPr bwMode="auto">
          <a:xfrm>
            <a:off x="7296150" y="2659064"/>
            <a:ext cx="272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no. of hours of training per month</a:t>
            </a:r>
          </a:p>
        </p:txBody>
      </p:sp>
      <p:sp>
        <p:nvSpPr>
          <p:cNvPr id="2088" name="AutoShape 41"/>
          <p:cNvSpPr>
            <a:spLocks noChangeArrowheads="1"/>
          </p:cNvSpPr>
          <p:nvPr/>
        </p:nvSpPr>
        <p:spPr bwMode="auto">
          <a:xfrm>
            <a:off x="6223000" y="16256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89" name="AutoShape 42"/>
          <p:cNvSpPr>
            <a:spLocks noChangeArrowheads="1"/>
          </p:cNvSpPr>
          <p:nvPr/>
        </p:nvSpPr>
        <p:spPr bwMode="auto">
          <a:xfrm>
            <a:off x="8851900" y="1511300"/>
            <a:ext cx="368300" cy="3175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90" name="Text Box 43"/>
          <p:cNvSpPr txBox="1">
            <a:spLocks noChangeArrowheads="1"/>
          </p:cNvSpPr>
          <p:nvPr/>
        </p:nvSpPr>
        <p:spPr bwMode="auto">
          <a:xfrm>
            <a:off x="1638301" y="3849689"/>
            <a:ext cx="289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Are orders impacted by call duration?</a:t>
            </a:r>
          </a:p>
        </p:txBody>
      </p:sp>
      <p:sp>
        <p:nvSpPr>
          <p:cNvPr id="2091" name="Text Box 44"/>
          <p:cNvSpPr txBox="1">
            <a:spLocks noChangeArrowheads="1"/>
          </p:cNvSpPr>
          <p:nvPr/>
        </p:nvSpPr>
        <p:spPr bwMode="auto">
          <a:xfrm>
            <a:off x="5549901" y="4014789"/>
            <a:ext cx="885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Call duration</a:t>
            </a:r>
          </a:p>
        </p:txBody>
      </p:sp>
      <p:sp>
        <p:nvSpPr>
          <p:cNvPr id="2092" name="Text Box 45"/>
          <p:cNvSpPr txBox="1">
            <a:spLocks noChangeArrowheads="1"/>
          </p:cNvSpPr>
          <p:nvPr/>
        </p:nvSpPr>
        <p:spPr bwMode="auto">
          <a:xfrm>
            <a:off x="7296150" y="3916364"/>
            <a:ext cx="317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Average call duration for xyz order vs. other orders</a:t>
            </a:r>
          </a:p>
        </p:txBody>
      </p:sp>
      <p:sp>
        <p:nvSpPr>
          <p:cNvPr id="2093" name="Line 46"/>
          <p:cNvSpPr>
            <a:spLocks noChangeShapeType="1"/>
          </p:cNvSpPr>
          <p:nvPr/>
        </p:nvSpPr>
        <p:spPr bwMode="auto">
          <a:xfrm flipH="1">
            <a:off x="1806575" y="6394450"/>
            <a:ext cx="25527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4" name="Group 47"/>
          <p:cNvGrpSpPr>
            <a:grpSpLocks/>
          </p:cNvGrpSpPr>
          <p:nvPr/>
        </p:nvGrpSpPr>
        <p:grpSpPr bwMode="auto">
          <a:xfrm>
            <a:off x="1760538" y="1409701"/>
            <a:ext cx="2595562" cy="4995863"/>
            <a:chOff x="149" y="888"/>
            <a:chExt cx="1635" cy="3147"/>
          </a:xfrm>
        </p:grpSpPr>
        <p:sp>
          <p:nvSpPr>
            <p:cNvPr id="2113" name="Line 48"/>
            <p:cNvSpPr>
              <a:spLocks noChangeShapeType="1"/>
            </p:cNvSpPr>
            <p:nvPr/>
          </p:nvSpPr>
          <p:spPr bwMode="auto">
            <a:xfrm flipH="1">
              <a:off x="1781" y="1341"/>
              <a:ext cx="0" cy="8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4" name="Line 49"/>
            <p:cNvSpPr>
              <a:spLocks noChangeShapeType="1"/>
            </p:cNvSpPr>
            <p:nvPr/>
          </p:nvSpPr>
          <p:spPr bwMode="auto">
            <a:xfrm flipH="1">
              <a:off x="149" y="1341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5" name="Line 50"/>
            <p:cNvSpPr>
              <a:spLocks noChangeShapeType="1"/>
            </p:cNvSpPr>
            <p:nvPr/>
          </p:nvSpPr>
          <p:spPr bwMode="auto">
            <a:xfrm flipH="1">
              <a:off x="149" y="163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6" name="Line 51"/>
            <p:cNvSpPr>
              <a:spLocks noChangeShapeType="1"/>
            </p:cNvSpPr>
            <p:nvPr/>
          </p:nvSpPr>
          <p:spPr bwMode="auto">
            <a:xfrm flipH="1">
              <a:off x="149" y="1919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7" name="Line 52"/>
            <p:cNvSpPr>
              <a:spLocks noChangeShapeType="1"/>
            </p:cNvSpPr>
            <p:nvPr/>
          </p:nvSpPr>
          <p:spPr bwMode="auto">
            <a:xfrm flipH="1">
              <a:off x="149" y="214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8" name="Line 53"/>
            <p:cNvSpPr>
              <a:spLocks noChangeShapeType="1"/>
            </p:cNvSpPr>
            <p:nvPr/>
          </p:nvSpPr>
          <p:spPr bwMode="auto">
            <a:xfrm flipH="1">
              <a:off x="149" y="241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" name="Line 54"/>
            <p:cNvSpPr>
              <a:spLocks noChangeShapeType="1"/>
            </p:cNvSpPr>
            <p:nvPr/>
          </p:nvSpPr>
          <p:spPr bwMode="auto">
            <a:xfrm flipH="1">
              <a:off x="149" y="2615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" name="Line 55"/>
            <p:cNvSpPr>
              <a:spLocks noChangeShapeType="1"/>
            </p:cNvSpPr>
            <p:nvPr/>
          </p:nvSpPr>
          <p:spPr bwMode="auto">
            <a:xfrm flipV="1">
              <a:off x="1780" y="900"/>
              <a:ext cx="2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" name="Line 56"/>
            <p:cNvSpPr>
              <a:spLocks noChangeShapeType="1"/>
            </p:cNvSpPr>
            <p:nvPr/>
          </p:nvSpPr>
          <p:spPr bwMode="auto">
            <a:xfrm flipH="1">
              <a:off x="160" y="888"/>
              <a:ext cx="1624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22" name="Group 57"/>
            <p:cNvGrpSpPr>
              <a:grpSpLocks/>
            </p:cNvGrpSpPr>
            <p:nvPr/>
          </p:nvGrpSpPr>
          <p:grpSpPr bwMode="auto">
            <a:xfrm flipH="1">
              <a:off x="149" y="2821"/>
              <a:ext cx="1632" cy="869"/>
              <a:chOff x="316" y="1528"/>
              <a:chExt cx="1056" cy="2261"/>
            </a:xfrm>
          </p:grpSpPr>
          <p:sp>
            <p:nvSpPr>
              <p:cNvPr id="2124" name="Line 58"/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0" cy="22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5" name="Line 59"/>
              <p:cNvSpPr>
                <a:spLocks noChangeShapeType="1"/>
              </p:cNvSpPr>
              <p:nvPr/>
            </p:nvSpPr>
            <p:spPr bwMode="auto">
              <a:xfrm>
                <a:off x="316" y="152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6" name="Line 60"/>
              <p:cNvSpPr>
                <a:spLocks noChangeShapeType="1"/>
              </p:cNvSpPr>
              <p:nvPr/>
            </p:nvSpPr>
            <p:spPr bwMode="auto">
              <a:xfrm>
                <a:off x="316" y="227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7" name="Line 61"/>
              <p:cNvSpPr>
                <a:spLocks noChangeShapeType="1"/>
              </p:cNvSpPr>
              <p:nvPr/>
            </p:nvSpPr>
            <p:spPr bwMode="auto">
              <a:xfrm>
                <a:off x="316" y="303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8" name="Line 62"/>
              <p:cNvSpPr>
                <a:spLocks noChangeShapeType="1"/>
              </p:cNvSpPr>
              <p:nvPr/>
            </p:nvSpPr>
            <p:spPr bwMode="auto">
              <a:xfrm>
                <a:off x="316" y="378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23" name="Line 63"/>
            <p:cNvSpPr>
              <a:spLocks noChangeShapeType="1"/>
            </p:cNvSpPr>
            <p:nvPr/>
          </p:nvSpPr>
          <p:spPr bwMode="auto">
            <a:xfrm>
              <a:off x="1782" y="3693"/>
              <a:ext cx="0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5" name="Text Box 64"/>
          <p:cNvSpPr txBox="1">
            <a:spLocks noChangeArrowheads="1"/>
          </p:cNvSpPr>
          <p:nvPr/>
        </p:nvSpPr>
        <p:spPr bwMode="auto">
          <a:xfrm>
            <a:off x="1624013" y="5970589"/>
            <a:ext cx="2932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Do the current targets impact orders?</a:t>
            </a:r>
          </a:p>
        </p:txBody>
      </p:sp>
      <p:grpSp>
        <p:nvGrpSpPr>
          <p:cNvPr id="2096" name="Group 65"/>
          <p:cNvGrpSpPr>
            <a:grpSpLocks/>
          </p:cNvGrpSpPr>
          <p:nvPr/>
        </p:nvGrpSpPr>
        <p:grpSpPr bwMode="auto">
          <a:xfrm>
            <a:off x="5483226" y="2230439"/>
            <a:ext cx="1770063" cy="3984625"/>
            <a:chOff x="2494" y="1405"/>
            <a:chExt cx="1115" cy="2510"/>
          </a:xfrm>
        </p:grpSpPr>
        <p:sp>
          <p:nvSpPr>
            <p:cNvPr id="2100" name="Line 66"/>
            <p:cNvSpPr>
              <a:spLocks noChangeShapeType="1"/>
            </p:cNvSpPr>
            <p:nvPr/>
          </p:nvSpPr>
          <p:spPr bwMode="auto">
            <a:xfrm>
              <a:off x="2497" y="2433"/>
              <a:ext cx="110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Line 67"/>
            <p:cNvSpPr>
              <a:spLocks noChangeShapeType="1"/>
            </p:cNvSpPr>
            <p:nvPr/>
          </p:nvSpPr>
          <p:spPr bwMode="auto">
            <a:xfrm>
              <a:off x="2497" y="272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Line 68"/>
            <p:cNvSpPr>
              <a:spLocks noChangeShapeType="1"/>
            </p:cNvSpPr>
            <p:nvPr/>
          </p:nvSpPr>
          <p:spPr bwMode="auto">
            <a:xfrm>
              <a:off x="2497" y="3013"/>
              <a:ext cx="1088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Line 69"/>
            <p:cNvSpPr>
              <a:spLocks noChangeShapeType="1"/>
            </p:cNvSpPr>
            <p:nvPr/>
          </p:nvSpPr>
          <p:spPr bwMode="auto">
            <a:xfrm>
              <a:off x="2497" y="3018"/>
              <a:ext cx="0" cy="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4" name="Line 70"/>
            <p:cNvSpPr>
              <a:spLocks noChangeShapeType="1"/>
            </p:cNvSpPr>
            <p:nvPr/>
          </p:nvSpPr>
          <p:spPr bwMode="auto">
            <a:xfrm>
              <a:off x="2497" y="3251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5" name="Line 71"/>
            <p:cNvSpPr>
              <a:spLocks noChangeShapeType="1"/>
            </p:cNvSpPr>
            <p:nvPr/>
          </p:nvSpPr>
          <p:spPr bwMode="auto">
            <a:xfrm>
              <a:off x="2497" y="34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6" name="Line 72"/>
            <p:cNvSpPr>
              <a:spLocks noChangeShapeType="1"/>
            </p:cNvSpPr>
            <p:nvPr/>
          </p:nvSpPr>
          <p:spPr bwMode="auto">
            <a:xfrm>
              <a:off x="2497" y="369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7" name="Line 73"/>
            <p:cNvSpPr>
              <a:spLocks noChangeShapeType="1"/>
            </p:cNvSpPr>
            <p:nvPr/>
          </p:nvSpPr>
          <p:spPr bwMode="auto">
            <a:xfrm>
              <a:off x="2497" y="1405"/>
              <a:ext cx="0" cy="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8" name="Line 74"/>
            <p:cNvSpPr>
              <a:spLocks noChangeShapeType="1"/>
            </p:cNvSpPr>
            <p:nvPr/>
          </p:nvSpPr>
          <p:spPr bwMode="auto">
            <a:xfrm>
              <a:off x="2497" y="140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" name="Line 75"/>
            <p:cNvSpPr>
              <a:spLocks noChangeShapeType="1"/>
            </p:cNvSpPr>
            <p:nvPr/>
          </p:nvSpPr>
          <p:spPr bwMode="auto">
            <a:xfrm>
              <a:off x="2497" y="1652"/>
              <a:ext cx="1112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" name="Line 76"/>
            <p:cNvSpPr>
              <a:spLocks noChangeShapeType="1"/>
            </p:cNvSpPr>
            <p:nvPr/>
          </p:nvSpPr>
          <p:spPr bwMode="auto">
            <a:xfrm>
              <a:off x="2497" y="189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1" name="Line 77"/>
            <p:cNvSpPr>
              <a:spLocks noChangeShapeType="1"/>
            </p:cNvSpPr>
            <p:nvPr/>
          </p:nvSpPr>
          <p:spPr bwMode="auto">
            <a:xfrm>
              <a:off x="2497" y="214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2" name="Line 78"/>
            <p:cNvSpPr>
              <a:spLocks noChangeShapeType="1"/>
            </p:cNvSpPr>
            <p:nvPr/>
          </p:nvSpPr>
          <p:spPr bwMode="auto">
            <a:xfrm>
              <a:off x="2494" y="391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7" name="Text Box 79"/>
          <p:cNvSpPr txBox="1">
            <a:spLocks noChangeArrowheads="1"/>
          </p:cNvSpPr>
          <p:nvPr/>
        </p:nvSpPr>
        <p:spPr bwMode="auto">
          <a:xfrm>
            <a:off x="5464175" y="5902325"/>
            <a:ext cx="1893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Arial Narrow" panose="020B0606020202030204" pitchFamily="34" charset="0"/>
              </a:rPr>
              <a:t>Target settings </a:t>
            </a:r>
            <a:r>
              <a:rPr lang="en-US" altLang="en-US" sz="800">
                <a:latin typeface="Arial Narrow" panose="020B0606020202030204" pitchFamily="34" charset="0"/>
              </a:rPr>
              <a:t>(calls, orders, revenue)</a:t>
            </a:r>
            <a:endParaRPr lang="en-US" altLang="en-US" sz="1200">
              <a:latin typeface="Arial Narrow" panose="020B0606020202030204" pitchFamily="34" charset="0"/>
            </a:endParaRPr>
          </a:p>
        </p:txBody>
      </p:sp>
      <p:sp>
        <p:nvSpPr>
          <p:cNvPr id="2098" name="Text Box 80"/>
          <p:cNvSpPr txBox="1">
            <a:spLocks noChangeArrowheads="1"/>
          </p:cNvSpPr>
          <p:nvPr/>
        </p:nvSpPr>
        <p:spPr bwMode="auto">
          <a:xfrm>
            <a:off x="7296150" y="5897564"/>
            <a:ext cx="303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200">
                <a:latin typeface="Arial Narrow" panose="020B0606020202030204" pitchFamily="34" charset="0"/>
              </a:rPr>
              <a:t>calls, orders, total rev,  rev  per mo. per Sales Rep</a:t>
            </a:r>
          </a:p>
        </p:txBody>
      </p:sp>
      <p:sp>
        <p:nvSpPr>
          <p:cNvPr id="2099" name="WordArt 84"/>
          <p:cNvSpPr>
            <a:spLocks noChangeArrowheads="1" noChangeShapeType="1" noTextEdit="1"/>
          </p:cNvSpPr>
          <p:nvPr/>
        </p:nvSpPr>
        <p:spPr bwMode="auto">
          <a:xfrm>
            <a:off x="6705600" y="3505200"/>
            <a:ext cx="3062288" cy="20272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D9D9D9"/>
                </a:solidFill>
                <a:latin typeface="Arial Black" panose="020B0A040201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4252000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1996</Words>
  <Application>Microsoft Office PowerPoint</Application>
  <PresentationFormat>Widescreen</PresentationFormat>
  <Paragraphs>352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Arial Narrow</vt:lpstr>
      <vt:lpstr>Calibri</vt:lpstr>
      <vt:lpstr>Calibri Light</vt:lpstr>
      <vt:lpstr>Century Gothic</vt:lpstr>
      <vt:lpstr>Symbol</vt:lpstr>
      <vt:lpstr>Tahoma</vt:lpstr>
      <vt:lpstr>Times New Roman</vt:lpstr>
      <vt:lpstr>Office Theme</vt:lpstr>
      <vt:lpstr>MBC 638 </vt:lpstr>
      <vt:lpstr>Agenda for Live Session 2</vt:lpstr>
      <vt:lpstr>Process Learnings</vt:lpstr>
      <vt:lpstr>Kappa example- For Measurement System Accuracy</vt:lpstr>
      <vt:lpstr>Project – Problem Definition Worksheet Feedback</vt:lpstr>
      <vt:lpstr>Projects – Next Steps</vt:lpstr>
      <vt:lpstr>PowerPoint Presentation</vt:lpstr>
      <vt:lpstr>Data Measurement Plan</vt:lpstr>
      <vt:lpstr>Data Stratification Tree</vt:lpstr>
      <vt:lpstr>Hank the Handyman</vt:lpstr>
      <vt:lpstr>Hank the Handyman – discussion questions</vt:lpstr>
      <vt:lpstr>Prep for Quiz 1</vt:lpstr>
      <vt:lpstr>Prep for Quiz 1</vt:lpstr>
      <vt:lpstr>Process Mapping and Improvement</vt:lpstr>
      <vt:lpstr>Soft tools</vt:lpstr>
      <vt:lpstr>Soft Tools - Continued</vt:lpstr>
      <vt:lpstr>Soft Tools - Continued</vt:lpstr>
      <vt:lpstr>Soft Tools - Continued</vt:lpstr>
      <vt:lpstr>Soft Tools - Continued</vt:lpstr>
      <vt:lpstr>Soft Tools - Continued</vt:lpstr>
      <vt:lpstr>Soft Tools - Continued</vt:lpstr>
      <vt:lpstr>Measures of Central Tendency</vt:lpstr>
      <vt:lpstr>Measures of Spread or Dispersion</vt:lpstr>
      <vt:lpstr>Prep for Quiz</vt:lpstr>
      <vt:lpstr>What’s next: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Darlene RYan</cp:lastModifiedBy>
  <cp:revision>42</cp:revision>
  <dcterms:created xsi:type="dcterms:W3CDTF">2015-10-11T22:29:25Z</dcterms:created>
  <dcterms:modified xsi:type="dcterms:W3CDTF">2020-10-10T23:17:21Z</dcterms:modified>
</cp:coreProperties>
</file>