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89" r:id="rId2"/>
    <p:sldId id="340" r:id="rId3"/>
    <p:sldId id="345" r:id="rId4"/>
    <p:sldId id="346" r:id="rId5"/>
    <p:sldId id="347" r:id="rId6"/>
    <p:sldId id="348" r:id="rId7"/>
    <p:sldId id="349" r:id="rId8"/>
    <p:sldId id="357" r:id="rId9"/>
    <p:sldId id="416" r:id="rId10"/>
    <p:sldId id="435" r:id="rId11"/>
    <p:sldId id="438" r:id="rId12"/>
    <p:sldId id="350" r:id="rId13"/>
    <p:sldId id="352" r:id="rId14"/>
    <p:sldId id="351" r:id="rId15"/>
    <p:sldId id="353" r:id="rId16"/>
    <p:sldId id="354" r:id="rId17"/>
    <p:sldId id="355" r:id="rId18"/>
    <p:sldId id="356" r:id="rId19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7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8" autoAdjust="0"/>
    <p:restoredTop sz="90929"/>
  </p:normalViewPr>
  <p:slideViewPr>
    <p:cSldViewPr>
      <p:cViewPr varScale="1">
        <p:scale>
          <a:sx n="104" d="100"/>
          <a:sy n="104" d="100"/>
        </p:scale>
        <p:origin x="14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B4A30-4846-4863-ADDD-79A796854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C7DC1F-B418-4AD6-90B0-89CFD6C0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42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2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3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7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3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8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6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6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8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3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651: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asked my dad if he knew any excel formulas.</a:t>
            </a:r>
          </a:p>
          <a:p>
            <a:pPr marL="0" indent="0">
              <a:buNone/>
            </a:pPr>
            <a:r>
              <a:rPr lang="en-US" dirty="0"/>
              <a:t>He said yeah, sum.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0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does a spreadsheet look so lifelike?</a:t>
            </a:r>
          </a:p>
          <a:p>
            <a:pPr marL="0" indent="0">
              <a:buNone/>
            </a:pPr>
            <a:r>
              <a:rPr lang="en-US" dirty="0"/>
              <a:t>Because it's made of cells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5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#1: Sustaining an Analytics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Sustaining an Analytics Advantage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some examples of creating competitive advantage with analytics (companies and their techniques)?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92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#1: Sustaining an Analytics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lvl="1" indent="-342900">
              <a:buClr>
                <a:schemeClr val="tx2"/>
              </a:buClr>
            </a:pPr>
            <a:r>
              <a:rPr lang="en-US" sz="2400" dirty="0"/>
              <a:t>Sustaining an Analytics Advantage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some examples of creating competitive advantage with analytics (companies and their techniques)?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800" dirty="0"/>
              <a:t>Wal-Mart: keep analytics techniques secret (consumer choice and human resources)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800" dirty="0"/>
              <a:t>ABB: implement analytics fast (customer choice)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800" dirty="0"/>
              <a:t>Procter &amp; Gamble: apply to the right problem (reengineer the supply chain)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800" dirty="0"/>
              <a:t>American Airlines (Sabre): data is more important (schedules)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800" dirty="0"/>
              <a:t>Amazon: become data driven (algorithms)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19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#1: Sustaining an Analytics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Sustaining an Analytics Advantage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Analytics does not provide a sustainable competitive advantage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Analytics capability to change and innovate does provide a sustainable competitive advantage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Analytics is becoming a competitive necessity; ATM machines were initially a competitive advantage, now are a competitive necessity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2000" dirty="0"/>
              <a:t>ATM: Barclays Bank, London, 1967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2000" dirty="0"/>
              <a:t>ATM: Chemical Bank, Rockville Centre, New York, 1969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3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#2: Creating Business Value with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Business Value with Analytics</a:t>
            </a:r>
          </a:p>
          <a:p>
            <a:pPr lvl="1"/>
            <a:r>
              <a:rPr lang="en-US" dirty="0"/>
              <a:t>What are the differences between competencies in information management and analytics expertise?</a:t>
            </a:r>
          </a:p>
          <a:p>
            <a:pPr lvl="1"/>
            <a:r>
              <a:rPr lang="en-US" dirty="0"/>
              <a:t>What are the advantages of starting with each?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2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#2: Creating Business Value with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Creating Business Value with Analytics</a:t>
            </a:r>
          </a:p>
          <a:p>
            <a:pPr lvl="1"/>
            <a:r>
              <a:rPr lang="en-US" dirty="0"/>
              <a:t>What are the differences between competencies in information management and analytics expertise?</a:t>
            </a:r>
          </a:p>
          <a:p>
            <a:pPr lvl="2"/>
            <a:r>
              <a:rPr lang="en-US" dirty="0"/>
              <a:t>Information management: develop enterprise wide data systems</a:t>
            </a:r>
          </a:p>
          <a:p>
            <a:pPr lvl="2"/>
            <a:r>
              <a:rPr lang="en-US" dirty="0"/>
              <a:t>Analytics: developing functional expertise</a:t>
            </a:r>
          </a:p>
          <a:p>
            <a:pPr lvl="1"/>
            <a:r>
              <a:rPr lang="en-US" dirty="0"/>
              <a:t>What are the advantages of starting with each?</a:t>
            </a:r>
          </a:p>
          <a:p>
            <a:pPr lvl="2"/>
            <a:r>
              <a:rPr lang="en-US" dirty="0"/>
              <a:t>Information management: break down cultural barriers, leverage customer focused data (expand sales)</a:t>
            </a:r>
          </a:p>
          <a:p>
            <a:pPr lvl="2"/>
            <a:r>
              <a:rPr lang="en-US" dirty="0"/>
              <a:t>Analytics: leverage algorithms to optimize activities (order placement, fulfillment, shipping, delivery)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02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#3: Raising the Bar with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Raising the Bar with Analytics</a:t>
            </a:r>
          </a:p>
          <a:p>
            <a:pPr lvl="1"/>
            <a:r>
              <a:rPr lang="en-US" sz="2400" dirty="0"/>
              <a:t>What new opportunities did </a:t>
            </a:r>
            <a:r>
              <a:rPr lang="en-US" sz="2400" dirty="0" err="1"/>
              <a:t>StyleSeek</a:t>
            </a:r>
            <a:r>
              <a:rPr lang="en-US" sz="2400" dirty="0"/>
              <a:t> and </a:t>
            </a:r>
            <a:r>
              <a:rPr lang="en-US" sz="2400" dirty="0" err="1"/>
              <a:t>Entravision</a:t>
            </a:r>
            <a:r>
              <a:rPr lang="en-US" sz="2400" dirty="0"/>
              <a:t> encounter when they used analytics?</a:t>
            </a:r>
          </a:p>
          <a:p>
            <a:pPr lvl="1"/>
            <a:r>
              <a:rPr lang="en-US" sz="2400" dirty="0"/>
              <a:t>What opportunity allowed </a:t>
            </a:r>
            <a:r>
              <a:rPr lang="en-US" sz="2400" dirty="0" err="1"/>
              <a:t>MillerCoors</a:t>
            </a:r>
            <a:r>
              <a:rPr lang="en-US" sz="2400" dirty="0"/>
              <a:t> to create efficiencies with analytics?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88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#3: Raising the Bar with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Raising the Bar with Analytics</a:t>
            </a:r>
          </a:p>
          <a:p>
            <a:pPr lvl="1"/>
            <a:r>
              <a:rPr lang="en-US" sz="2400" dirty="0"/>
              <a:t>What new opportunities did </a:t>
            </a:r>
            <a:r>
              <a:rPr lang="en-US" sz="2400" dirty="0" err="1"/>
              <a:t>StyleSeek</a:t>
            </a:r>
            <a:r>
              <a:rPr lang="en-US" sz="2400" dirty="0"/>
              <a:t> and </a:t>
            </a:r>
            <a:r>
              <a:rPr lang="en-US" sz="2400" dirty="0" err="1"/>
              <a:t>Entravision</a:t>
            </a:r>
            <a:r>
              <a:rPr lang="en-US" sz="2400" dirty="0"/>
              <a:t> encounter when they used analytics?</a:t>
            </a:r>
          </a:p>
          <a:p>
            <a:pPr lvl="2"/>
            <a:r>
              <a:rPr lang="en-US" dirty="0" err="1"/>
              <a:t>StyleSeek</a:t>
            </a:r>
            <a:r>
              <a:rPr lang="en-US" dirty="0"/>
              <a:t>: sold their technology to partners</a:t>
            </a:r>
          </a:p>
          <a:p>
            <a:pPr lvl="2"/>
            <a:r>
              <a:rPr lang="en-US" dirty="0" err="1"/>
              <a:t>Entravision</a:t>
            </a:r>
            <a:r>
              <a:rPr lang="en-US" dirty="0"/>
              <a:t>: expanded beyond media spots to information services for the Latino market</a:t>
            </a:r>
          </a:p>
          <a:p>
            <a:pPr lvl="1"/>
            <a:r>
              <a:rPr lang="en-US" sz="2400" dirty="0"/>
              <a:t>What opportunity allowed </a:t>
            </a:r>
            <a:r>
              <a:rPr lang="en-US" sz="2400" dirty="0" err="1"/>
              <a:t>MillerCoors</a:t>
            </a:r>
            <a:r>
              <a:rPr lang="en-US" sz="2400" dirty="0"/>
              <a:t> to create efficiencies with analytics?</a:t>
            </a:r>
          </a:p>
          <a:p>
            <a:pPr lvl="2"/>
            <a:r>
              <a:rPr lang="en-US" dirty="0" err="1"/>
              <a:t>MillerCoors</a:t>
            </a:r>
            <a:r>
              <a:rPr lang="en-US" dirty="0"/>
              <a:t>: applied analytics to identify efficiencies with the joint venture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0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Analytics Access</a:t>
            </a:r>
          </a:p>
          <a:p>
            <a:r>
              <a:rPr lang="en-US" dirty="0"/>
              <a:t>Teams</a:t>
            </a:r>
          </a:p>
          <a:p>
            <a:r>
              <a:rPr lang="en-US" dirty="0"/>
              <a:t>Homework #1</a:t>
            </a:r>
          </a:p>
          <a:p>
            <a:r>
              <a:rPr lang="en-US" dirty="0"/>
              <a:t>Review of concepts</a:t>
            </a:r>
          </a:p>
          <a:p>
            <a:r>
              <a:rPr lang="en-US" dirty="0"/>
              <a:t>Group discussion of articles</a:t>
            </a:r>
          </a:p>
          <a:p>
            <a:pPr lvl="1"/>
            <a:r>
              <a:rPr lang="en-US" dirty="0"/>
              <a:t>Sustaining an Analytics Advantage</a:t>
            </a:r>
          </a:p>
          <a:p>
            <a:pPr lvl="1"/>
            <a:r>
              <a:rPr lang="en-US" dirty="0"/>
              <a:t>Creating Business Values with Analytics</a:t>
            </a:r>
          </a:p>
          <a:p>
            <a:pPr lvl="1"/>
            <a:r>
              <a:rPr lang="en-US" dirty="0"/>
              <a:t>Raising the Bar with Analytics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8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Analytics, </a:t>
            </a:r>
            <a:br>
              <a:rPr lang="en-US" dirty="0"/>
            </a:br>
            <a:r>
              <a:rPr lang="en-US" dirty="0"/>
              <a:t>Team Formation &amp; Homework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Google Analytics</a:t>
            </a:r>
          </a:p>
          <a:p>
            <a:pPr lvl="1"/>
            <a:r>
              <a:rPr lang="en-US" dirty="0"/>
              <a:t>An account will be set up with your access</a:t>
            </a:r>
          </a:p>
          <a:p>
            <a:pPr lvl="1"/>
            <a:r>
              <a:rPr lang="en-US" dirty="0"/>
              <a:t>You might receive an email when your access is authorized</a:t>
            </a:r>
          </a:p>
          <a:p>
            <a:pPr lvl="1"/>
            <a:r>
              <a:rPr lang="en-US" dirty="0"/>
              <a:t>Log into Google analytics with NetID@g.syr.edu</a:t>
            </a:r>
          </a:p>
          <a:p>
            <a:r>
              <a:rPr lang="en-US" dirty="0"/>
              <a:t>Teams</a:t>
            </a:r>
          </a:p>
          <a:p>
            <a:pPr lvl="1"/>
            <a:r>
              <a:rPr lang="en-US" dirty="0"/>
              <a:t>Form teams of 4-5 students each</a:t>
            </a:r>
          </a:p>
          <a:p>
            <a:r>
              <a:rPr lang="en-US" dirty="0"/>
              <a:t>Homework #1 – Pivot Tables &amp; Charts, Correlation, Regression</a:t>
            </a:r>
          </a:p>
          <a:p>
            <a:pPr lvl="1"/>
            <a:r>
              <a:rPr lang="en-US" dirty="0"/>
              <a:t>due before class in Week 4 live session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3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/>
              <a:t>NPV</a:t>
            </a:r>
          </a:p>
          <a:p>
            <a:pPr lvl="1"/>
            <a:r>
              <a:rPr lang="en-US" sz="2400" dirty="0"/>
              <a:t>Calculates today’s value of a cash flow stream</a:t>
            </a:r>
          </a:p>
          <a:p>
            <a:pPr lvl="1"/>
            <a:r>
              <a:rPr lang="en-US" sz="2400" dirty="0"/>
              <a:t>Investments are entered as negative numbers</a:t>
            </a:r>
          </a:p>
          <a:p>
            <a:pPr lvl="1"/>
            <a:r>
              <a:rPr lang="en-US" sz="2400" dirty="0"/>
              <a:t>Returns are entered as positive numbers</a:t>
            </a:r>
          </a:p>
          <a:p>
            <a:pPr lvl="1"/>
            <a:r>
              <a:rPr lang="en-US" sz="2400" dirty="0"/>
              <a:t>NPV measures how much more or less money you make compared to keeping the money in the bank at the specified interest rate</a:t>
            </a:r>
          </a:p>
          <a:p>
            <a:r>
              <a:rPr lang="en-US" sz="2800" dirty="0"/>
              <a:t>IRR </a:t>
            </a:r>
          </a:p>
          <a:p>
            <a:pPr lvl="1"/>
            <a:r>
              <a:rPr lang="en-US" sz="2400" dirty="0"/>
              <a:t>Rate of return of your investment</a:t>
            </a:r>
          </a:p>
          <a:p>
            <a:pPr lvl="1"/>
            <a:r>
              <a:rPr lang="en-US" sz="2400" dirty="0"/>
              <a:t>IRR &gt; interest rate </a:t>
            </a:r>
            <a:r>
              <a:rPr lang="en-US" sz="2400" dirty="0">
                <a:sym typeface="Wingdings" panose="05000000000000000000" pitchFamily="2" charset="2"/>
              </a:rPr>
              <a:t> positive NPV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IRR &lt; interest rate  negative NPV</a:t>
            </a:r>
          </a:p>
          <a:p>
            <a:r>
              <a:rPr lang="en-US" sz="2800" dirty="0">
                <a:solidFill>
                  <a:srgbClr val="FFFFFF"/>
                </a:solidFill>
                <a:sym typeface="Wingdings" panose="05000000000000000000" pitchFamily="2" charset="2"/>
              </a:rPr>
              <a:t>Statistics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  <a:sym typeface="Wingdings" panose="05000000000000000000" pitchFamily="2" charset="2"/>
              </a:rPr>
              <a:t>Skewness: curve is shifted left or right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  <a:sym typeface="Wingdings" panose="05000000000000000000" pitchFamily="2" charset="2"/>
              </a:rPr>
              <a:t>Kurtosis: curve is peaked higher or lower</a:t>
            </a:r>
            <a:endParaRPr lang="en-US" sz="2400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0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Correlation</a:t>
            </a:r>
          </a:p>
          <a:p>
            <a:pPr lvl="1"/>
            <a:r>
              <a:rPr lang="en-US" sz="2400" dirty="0"/>
              <a:t>Strongest (highest positive or negative correlation)</a:t>
            </a:r>
          </a:p>
          <a:p>
            <a:pPr lvl="2"/>
            <a:r>
              <a:rPr lang="en-US" sz="2200" dirty="0"/>
              <a:t>INTC &amp; MSFT = 0.39</a:t>
            </a:r>
          </a:p>
          <a:p>
            <a:pPr lvl="1"/>
            <a:r>
              <a:rPr lang="en-US" sz="2400" dirty="0"/>
              <a:t>Weakest (closest to zero)</a:t>
            </a:r>
          </a:p>
          <a:p>
            <a:pPr lvl="2"/>
            <a:r>
              <a:rPr lang="en-US" sz="2200" dirty="0"/>
              <a:t>CAT &amp; MSFT = 0.08</a:t>
            </a:r>
          </a:p>
          <a:p>
            <a:r>
              <a:rPr lang="en-US" sz="2800" dirty="0"/>
              <a:t>Correlation versus regression</a:t>
            </a:r>
          </a:p>
          <a:p>
            <a:pPr lvl="1"/>
            <a:r>
              <a:rPr lang="en-US" sz="2400" dirty="0"/>
              <a:t>If one variable changes, does the other variable go up or down? (correlation = direction only)</a:t>
            </a:r>
          </a:p>
          <a:p>
            <a:pPr lvl="1"/>
            <a:r>
              <a:rPr lang="en-US" sz="2400" dirty="0"/>
              <a:t>If one variable changes, what is the direction of change and how much does the other change? (regression = direction and magnitude)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0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Regression Example – </a:t>
            </a:r>
            <a:r>
              <a:rPr lang="en-US" dirty="0">
                <a:solidFill>
                  <a:srgbClr val="FFFF00"/>
                </a:solidFill>
              </a:rPr>
              <a:t>see spreadsheet example</a:t>
            </a:r>
          </a:p>
          <a:p>
            <a:pPr lvl="1"/>
            <a:r>
              <a:rPr lang="en-US" dirty="0"/>
              <a:t>Factory production cost example</a:t>
            </a:r>
          </a:p>
          <a:p>
            <a:pPr lvl="2"/>
            <a:r>
              <a:rPr lang="en-US" dirty="0"/>
              <a:t>Factory cost = b0 + b1*Production</a:t>
            </a:r>
          </a:p>
          <a:p>
            <a:pPr lvl="2"/>
            <a:r>
              <a:rPr lang="en-US" dirty="0"/>
              <a:t>Intercept – fixed costs of factory</a:t>
            </a:r>
          </a:p>
          <a:p>
            <a:pPr lvl="2"/>
            <a:r>
              <a:rPr lang="en-US" dirty="0"/>
              <a:t>Coefficient of variable – variable cost of factory</a:t>
            </a:r>
          </a:p>
          <a:p>
            <a:pPr lvl="1"/>
            <a:r>
              <a:rPr lang="en-US" dirty="0"/>
              <a:t>Hourly wage example</a:t>
            </a:r>
          </a:p>
          <a:p>
            <a:pPr lvl="2"/>
            <a:r>
              <a:rPr lang="en-US" dirty="0"/>
              <a:t>Hourly wage = b0 + b1*Experience + b2*Education</a:t>
            </a:r>
          </a:p>
          <a:p>
            <a:pPr lvl="2"/>
            <a:r>
              <a:rPr lang="en-US" dirty="0"/>
              <a:t>Intercept – what does it represent?</a:t>
            </a:r>
          </a:p>
          <a:p>
            <a:pPr lvl="2"/>
            <a:r>
              <a:rPr lang="en-US" dirty="0"/>
              <a:t>Coefficient of Experience – what does it represent?</a:t>
            </a:r>
          </a:p>
          <a:p>
            <a:pPr lvl="2"/>
            <a:r>
              <a:rPr lang="en-US" dirty="0"/>
              <a:t>Coefficient of Education – what does it represent?</a:t>
            </a:r>
          </a:p>
          <a:p>
            <a:r>
              <a:rPr lang="en-US" dirty="0"/>
              <a:t>Exponential regression – </a:t>
            </a:r>
            <a:r>
              <a:rPr lang="en-US" dirty="0">
                <a:solidFill>
                  <a:srgbClr val="FFFF00"/>
                </a:solidFill>
              </a:rPr>
              <a:t>see spreadsheet example</a:t>
            </a:r>
          </a:p>
          <a:p>
            <a:pPr lvl="1"/>
            <a:r>
              <a:rPr lang="en-US" sz="1800" dirty="0"/>
              <a:t>Compounded growth</a:t>
            </a:r>
          </a:p>
          <a:p>
            <a:r>
              <a:rPr lang="en-US" dirty="0"/>
              <a:t>Power regression</a:t>
            </a:r>
          </a:p>
          <a:p>
            <a:pPr lvl="1"/>
            <a:r>
              <a:rPr lang="en-US" sz="1800" dirty="0"/>
              <a:t>Learning curve or volume efficiencies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4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Multivariate regression (multiple X variables)</a:t>
            </a:r>
          </a:p>
          <a:p>
            <a:pPr lvl="1"/>
            <a:r>
              <a:rPr lang="en-US" sz="1800" dirty="0"/>
              <a:t>Significance of the F-statistic determines if you have confidence in the entire equation; should be less than 0.05 which means less than a 5% chance of being wrong</a:t>
            </a:r>
          </a:p>
          <a:p>
            <a:pPr lvl="1"/>
            <a:r>
              <a:rPr lang="en-US" sz="1800" dirty="0"/>
              <a:t>R</a:t>
            </a:r>
            <a:r>
              <a:rPr lang="en-US" sz="1800" baseline="30000" dirty="0"/>
              <a:t>2</a:t>
            </a:r>
            <a:r>
              <a:rPr lang="en-US" sz="1800" dirty="0"/>
              <a:t> measures the goodness of fit of the equation, i.e., how much of the change in Y is explained by changes in X</a:t>
            </a:r>
          </a:p>
          <a:p>
            <a:pPr lvl="1"/>
            <a:r>
              <a:rPr lang="en-US" sz="1800" dirty="0"/>
              <a:t>P-value of the T-statistic measures the significance of each coefficient ; should be less than 0.05 which means less than a 5% chance of being wrong</a:t>
            </a:r>
          </a:p>
          <a:p>
            <a:r>
              <a:rPr lang="en-US" dirty="0"/>
              <a:t>Seasonality </a:t>
            </a:r>
          </a:p>
          <a:p>
            <a:pPr lvl="1"/>
            <a:r>
              <a:rPr lang="en-US" sz="1800" dirty="0"/>
              <a:t>Periodicity of 4 – quarterly</a:t>
            </a:r>
          </a:p>
          <a:p>
            <a:pPr lvl="1"/>
            <a:r>
              <a:rPr lang="en-US" sz="1800" dirty="0"/>
              <a:t>Periodicity of 12 – monthly</a:t>
            </a:r>
          </a:p>
          <a:p>
            <a:pPr lvl="1"/>
            <a:r>
              <a:rPr lang="en-US" sz="1800" dirty="0"/>
              <a:t>Periodicity of 52 - weekly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E3C0-9821-4322-AE77-30220124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– New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B2EBE-356D-468A-921B-D368BF50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Forecasting</a:t>
            </a:r>
          </a:p>
          <a:p>
            <a:r>
              <a:rPr lang="en-US" dirty="0"/>
              <a:t>Prediction</a:t>
            </a:r>
          </a:p>
          <a:p>
            <a:r>
              <a:rPr lang="en-US"/>
              <a:t>Sensitivity Analysis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37901-084A-4F6F-B086-13023C52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D4C1D-D02A-4A4B-952F-1C9B7EF9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7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6FD1-15B4-4536-913A-CACDB8DE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Statisticians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A2ED8-E7D4-4111-BD74-D9B34958C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Did you know that there are three kinds of statisticians:</a:t>
            </a:r>
          </a:p>
          <a:p>
            <a:pPr marL="0" indent="0">
              <a:buNone/>
            </a:pPr>
            <a:r>
              <a:rPr lang="en-US" dirty="0"/>
              <a:t>those that can count</a:t>
            </a:r>
          </a:p>
          <a:p>
            <a:pPr marL="0" indent="0">
              <a:buNone/>
            </a:pPr>
            <a:r>
              <a:rPr lang="en-US" dirty="0"/>
              <a:t>and those that can't.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016D3-E866-4004-B1DE-B0307498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0F4E5-E357-4198-955B-1A163702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8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5599</TotalTime>
  <Words>997</Words>
  <Application>Microsoft Office PowerPoint</Application>
  <PresentationFormat>On-screen Show (4:3)</PresentationFormat>
  <Paragraphs>157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Times New Roman</vt:lpstr>
      <vt:lpstr>Trebuchet MS</vt:lpstr>
      <vt:lpstr>Berlin</vt:lpstr>
      <vt:lpstr>SCM 651: Business Analytics</vt:lpstr>
      <vt:lpstr>Agenda</vt:lpstr>
      <vt:lpstr>Google Analytics,  Team Formation &amp; Homework #1</vt:lpstr>
      <vt:lpstr>Week 2 - Review</vt:lpstr>
      <vt:lpstr>Week 2 - Review</vt:lpstr>
      <vt:lpstr>Week 2 - Review</vt:lpstr>
      <vt:lpstr>Week 2 - Review</vt:lpstr>
      <vt:lpstr>Week 2 – New Material</vt:lpstr>
      <vt:lpstr>Statisticians</vt:lpstr>
      <vt:lpstr>Excel</vt:lpstr>
      <vt:lpstr>Excel</vt:lpstr>
      <vt:lpstr>Article #1: Sustaining an Analytics Advantage</vt:lpstr>
      <vt:lpstr>Article #1: Sustaining an Analytics Advantage</vt:lpstr>
      <vt:lpstr>Article #1: Sustaining an Analytics Advantage</vt:lpstr>
      <vt:lpstr>Article #2: Creating Business Value with Analytics</vt:lpstr>
      <vt:lpstr>Article #2: Creating Business Value with Analytics</vt:lpstr>
      <vt:lpstr>Article #3: Raising the Bar with Analytics</vt:lpstr>
      <vt:lpstr>Article #3: Raising the Bar with Analytics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Whitman Advisory Council</dc:title>
  <dc:creator>Don Harter</dc:creator>
  <cp:lastModifiedBy>Donald Harter</cp:lastModifiedBy>
  <cp:revision>237</cp:revision>
  <cp:lastPrinted>2012-09-07T16:23:41Z</cp:lastPrinted>
  <dcterms:created xsi:type="dcterms:W3CDTF">1999-01-01T06:09:50Z</dcterms:created>
  <dcterms:modified xsi:type="dcterms:W3CDTF">2021-01-20T20:13:44Z</dcterms:modified>
</cp:coreProperties>
</file>