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9" r:id="rId2"/>
    <p:sldId id="340" r:id="rId3"/>
    <p:sldId id="345" r:id="rId4"/>
    <p:sldId id="361" r:id="rId5"/>
    <p:sldId id="346" r:id="rId6"/>
    <p:sldId id="347" r:id="rId7"/>
    <p:sldId id="348" r:id="rId8"/>
    <p:sldId id="404" r:id="rId9"/>
    <p:sldId id="516" r:id="rId10"/>
    <p:sldId id="429" r:id="rId11"/>
    <p:sldId id="515" r:id="rId12"/>
    <p:sldId id="514" r:id="rId13"/>
    <p:sldId id="350" r:id="rId14"/>
    <p:sldId id="362" r:id="rId15"/>
    <p:sldId id="352" r:id="rId16"/>
    <p:sldId id="363" r:id="rId1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SQL query walks into a bar</a:t>
            </a:r>
          </a:p>
          <a:p>
            <a:pPr marL="0" indent="0">
              <a:buNone/>
            </a:pPr>
            <a:r>
              <a:rPr lang="en-US" sz="3200" dirty="0"/>
              <a:t>In the corner of the bar are two tables</a:t>
            </a:r>
          </a:p>
          <a:p>
            <a:pPr marL="0" indent="0">
              <a:buNone/>
            </a:pPr>
            <a:r>
              <a:rPr lang="en-US" sz="3200" dirty="0"/>
              <a:t>The query walks up to the tables and asks</a:t>
            </a:r>
          </a:p>
          <a:p>
            <a:pPr marL="0" indent="0">
              <a:buNone/>
            </a:pPr>
            <a:r>
              <a:rPr lang="en-US" sz="3200" dirty="0"/>
              <a:t>“May I join you?”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Q: What do you call someone who turns into Santa Claus whenever there's a full moon?</a:t>
            </a:r>
          </a:p>
          <a:p>
            <a:pPr marL="0" indent="0">
              <a:buNone/>
            </a:pPr>
            <a:r>
              <a:rPr lang="en-US" sz="3200" dirty="0"/>
              <a:t>A: A were-clause</a:t>
            </a:r>
          </a:p>
          <a:p>
            <a:pPr marL="0" indent="0">
              <a:buNone/>
            </a:pPr>
            <a:r>
              <a:rPr lang="en-US" sz="3200" dirty="0"/>
              <a:t>	(where clause)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I'm planning to make a film series on databases.</a:t>
            </a:r>
          </a:p>
          <a:p>
            <a:pPr marL="0" indent="0">
              <a:buNone/>
            </a:pPr>
            <a:r>
              <a:rPr lang="en-US" sz="3200" dirty="0"/>
              <a:t>I've got the first part ready, but I can't think of a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Minding the Analytics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Minding the Analytics Gap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is the barrier to using analytics?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can be done on the production and consumption side of analytics to overcome this barrier?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three levels of analytics maturity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Minding the Analytics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Minding the Analytics Gap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What is the barrier to using analytics?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Translating analytics into business actions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What can be done on the production and consumption side of analytics to overcome this barrier?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Production: data analysts can learn more about business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Consumption: managers can takes steps to become savvier at understanding analytical results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three levels of analytics maturity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Analytically Challenged: lack data management and analytical skills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 Practitioners: use analytics for operational purposes; “just good enough data”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 Innovators: more strategic in analytics applications; place high value on data, higher levels of data management and analytical skills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Innovating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Innovating with Analytics</a:t>
            </a:r>
          </a:p>
          <a:p>
            <a:pPr lvl="1"/>
            <a:r>
              <a:rPr lang="en-US" sz="2400" dirty="0"/>
              <a:t>Describe the three characteristics of analytics innovators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Innovating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Innovating with Analytics</a:t>
            </a:r>
          </a:p>
          <a:p>
            <a:pPr lvl="1"/>
            <a:r>
              <a:rPr lang="en-US" sz="2400" dirty="0"/>
              <a:t>Describe the three characteristics of analytics innovators</a:t>
            </a:r>
          </a:p>
          <a:p>
            <a:pPr lvl="2"/>
            <a:r>
              <a:rPr lang="en-US" sz="2000" dirty="0"/>
              <a:t>Tend to use more data: strong correlation between analytics to create competitive advantage and how much data they use</a:t>
            </a:r>
          </a:p>
          <a:p>
            <a:pPr lvl="2"/>
            <a:r>
              <a:rPr lang="en-US" sz="2000" dirty="0"/>
              <a:t>Manage information more effectively: strong correlation between competitive advantage and how company manages information transformation (capturing data, analyzing, aggregating, integrating, insights to strategy)</a:t>
            </a:r>
          </a:p>
          <a:p>
            <a:pPr lvl="2"/>
            <a:r>
              <a:rPr lang="en-US" sz="2000" dirty="0"/>
              <a:t>Speed: stronger need for speed, process to analyze data more quickly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#1: review</a:t>
            </a:r>
          </a:p>
          <a:p>
            <a:r>
              <a:rPr lang="en-US" dirty="0"/>
              <a:t>Homework #2: discussion</a:t>
            </a:r>
          </a:p>
          <a:p>
            <a:pPr lvl="1"/>
            <a:r>
              <a:rPr lang="en-US" dirty="0"/>
              <a:t>Google analytics hints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Minding the Analytics Gap</a:t>
            </a:r>
          </a:p>
          <a:p>
            <a:pPr lvl="1"/>
            <a:r>
              <a:rPr lang="en-US" dirty="0"/>
              <a:t>Innovating with Analytics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 table</a:t>
            </a:r>
          </a:p>
          <a:p>
            <a:r>
              <a:rPr lang="en-US" dirty="0"/>
              <a:t>Pivot charts</a:t>
            </a:r>
          </a:p>
          <a:p>
            <a:r>
              <a:rPr lang="en-US" dirty="0"/>
              <a:t>Correlation – any negative correlations?</a:t>
            </a:r>
          </a:p>
          <a:p>
            <a:r>
              <a:rPr lang="en-US" dirty="0"/>
              <a:t>Regression – any non-intuitive results?</a:t>
            </a:r>
          </a:p>
          <a:p>
            <a:r>
              <a:rPr lang="en-US" dirty="0"/>
              <a:t>Prediction model</a:t>
            </a:r>
          </a:p>
          <a:p>
            <a:r>
              <a:rPr lang="en-US" dirty="0"/>
              <a:t>Non-intuitive results and additional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Allocation of budget by program and region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  <a:p>
            <a:endParaRPr lang="en-US" dirty="0"/>
          </a:p>
          <a:p>
            <a:r>
              <a:rPr lang="en-US" dirty="0"/>
              <a:t>Example of how to find information in Google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data into Access</a:t>
            </a:r>
          </a:p>
          <a:p>
            <a:pPr lvl="1"/>
            <a:r>
              <a:rPr lang="en-US" sz="2400" dirty="0"/>
              <a:t>Excel spreadsheets, text files, XML, et al.</a:t>
            </a:r>
          </a:p>
          <a:p>
            <a:r>
              <a:rPr lang="en-US" sz="2800" dirty="0"/>
              <a:t>Relationships can be created</a:t>
            </a:r>
          </a:p>
          <a:p>
            <a:pPr lvl="1"/>
            <a:r>
              <a:rPr lang="en-US" sz="2400" dirty="0"/>
              <a:t>When retrieving data</a:t>
            </a:r>
          </a:p>
          <a:p>
            <a:pPr lvl="1"/>
            <a:r>
              <a:rPr lang="en-US" sz="2400" dirty="0"/>
              <a:t>Between common fields in two tables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</a:t>
            </a:r>
          </a:p>
          <a:p>
            <a:pPr lvl="1"/>
            <a:r>
              <a:rPr lang="en-US" dirty="0"/>
              <a:t>Collapses together rows of data according to the field grouped</a:t>
            </a:r>
          </a:p>
          <a:p>
            <a:pPr lvl="1"/>
            <a:r>
              <a:rPr lang="en-US" dirty="0"/>
              <a:t>It does not form calculations</a:t>
            </a:r>
            <a:endParaRPr lang="en-US" sz="2400" dirty="0"/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Identifies a subset of data</a:t>
            </a:r>
          </a:p>
          <a:p>
            <a:r>
              <a:rPr lang="en-US" dirty="0"/>
              <a:t>Calculations</a:t>
            </a:r>
          </a:p>
          <a:p>
            <a:pPr lvl="1"/>
            <a:r>
              <a:rPr lang="en-US" dirty="0"/>
              <a:t>Can be used to calculate min, max, sum, average, standard deviation, variance, count,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Dirty data</a:t>
            </a:r>
          </a:p>
          <a:p>
            <a:pPr lvl="1"/>
            <a:r>
              <a:rPr lang="en-US" dirty="0"/>
              <a:t>To identify inconsistent key fields used to match two tables, use both a left and right join</a:t>
            </a:r>
          </a:p>
          <a:p>
            <a:r>
              <a:rPr lang="en-US" dirty="0"/>
              <a:t>Complex queries</a:t>
            </a:r>
          </a:p>
          <a:p>
            <a:pPr lvl="1"/>
            <a:r>
              <a:rPr lang="en-US" dirty="0"/>
              <a:t>Important to clean out dirty data and ensure that you have correct relationships before performing a complex query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Three SQL queries walk into a bar... then they leave. Why?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They couldn't find a table.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Q: Why do you never ask SQL people to help you move your furniture?</a:t>
            </a:r>
          </a:p>
          <a:p>
            <a:pPr marL="0" indent="0">
              <a:buNone/>
            </a:pPr>
            <a:r>
              <a:rPr lang="en-US" sz="3200" dirty="0"/>
              <a:t>A: They sometimes drop the table.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5374</TotalTime>
  <Words>681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#1</vt:lpstr>
      <vt:lpstr>Homework #2</vt:lpstr>
      <vt:lpstr>Week 4 - Review</vt:lpstr>
      <vt:lpstr>Week 4 - Review</vt:lpstr>
      <vt:lpstr>Week 4 - Review</vt:lpstr>
      <vt:lpstr>SQL</vt:lpstr>
      <vt:lpstr>SQL</vt:lpstr>
      <vt:lpstr>SQL story</vt:lpstr>
      <vt:lpstr>SQL</vt:lpstr>
      <vt:lpstr>SQL</vt:lpstr>
      <vt:lpstr>Article #1: Minding the Analytics Gap</vt:lpstr>
      <vt:lpstr>Article #1: Minding the Analytics Gap</vt:lpstr>
      <vt:lpstr>Article #2: Innovating with Analytics</vt:lpstr>
      <vt:lpstr>Article #2: Innovating with Analytics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233</cp:revision>
  <cp:lastPrinted>2012-09-07T16:23:41Z</cp:lastPrinted>
  <dcterms:created xsi:type="dcterms:W3CDTF">1999-01-01T06:09:50Z</dcterms:created>
  <dcterms:modified xsi:type="dcterms:W3CDTF">2021-02-03T17:51:27Z</dcterms:modified>
</cp:coreProperties>
</file>