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9" r:id="rId2"/>
    <p:sldId id="340" r:id="rId3"/>
    <p:sldId id="368" r:id="rId4"/>
    <p:sldId id="375" r:id="rId5"/>
    <p:sldId id="346" r:id="rId6"/>
    <p:sldId id="347" r:id="rId7"/>
    <p:sldId id="431" r:id="rId8"/>
    <p:sldId id="374" r:id="rId9"/>
    <p:sldId id="380" r:id="rId10"/>
    <p:sldId id="415" r:id="rId11"/>
    <p:sldId id="430" r:id="rId12"/>
    <p:sldId id="350" r:id="rId13"/>
    <p:sldId id="378" r:id="rId14"/>
    <p:sldId id="352" r:id="rId15"/>
    <p:sldId id="379" r:id="rId1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1BC1-4146-4DED-8B56-655C77FE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Why are open-source statistical programming languages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9232-26AC-43AE-A9B3-FA9F1EC5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they 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3B6A-179A-46A4-B0ED-99F0CB19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D6032-56DD-4CF7-B8C8-2342C38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98" y="2336800"/>
            <a:ext cx="2639166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7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What Businesses Can Learn from Sports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What Businesses Can Learn from Sports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five key lessons of analytics in sports (give an example of each)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What Businesses Can Learn from Sports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What Businesses Can Learn from Sports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five key lessons of analytics in sports (give an example of each)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Align leadership at multiple levels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Player acquisition, player payment, strategies for performance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Focus on human dimension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Individual-level game performance 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Performance in context (plus/minus analysis)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Exploit locational data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NYY player acquisition based on homerun measurement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Broader ecosystem (partnerships)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Business operations, dynamic ticket pricing, digital strategy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Support “analytic amateurs”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Players becoming analytics specialists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Team GB: Using Analytics (and Intuition) to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GB: Using Analytics (and Intuition) to Improve Performance</a:t>
            </a:r>
          </a:p>
          <a:p>
            <a:pPr lvl="1"/>
            <a:r>
              <a:rPr lang="en-US" dirty="0"/>
              <a:t>What is the value of predicting team performance? (page 2)</a:t>
            </a:r>
          </a:p>
          <a:p>
            <a:pPr lvl="1"/>
            <a:r>
              <a:rPr lang="en-US" dirty="0"/>
              <a:t>What is the biggest challenge? (page 2)</a:t>
            </a:r>
          </a:p>
          <a:p>
            <a:pPr lvl="1"/>
            <a:r>
              <a:rPr lang="en-US" dirty="0"/>
              <a:t>What are some of the barriers? (page 3)</a:t>
            </a:r>
          </a:p>
          <a:p>
            <a:pPr lvl="1"/>
            <a:r>
              <a:rPr lang="en-US" dirty="0"/>
              <a:t>Where is the power of the data? (page 5)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Team GB: Using Analytics (and Intuition) to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GB: Using Analytics (and Intuition) to Improve Performance</a:t>
            </a:r>
          </a:p>
          <a:p>
            <a:pPr lvl="1"/>
            <a:r>
              <a:rPr lang="en-US" dirty="0"/>
              <a:t>What is the value of predicting team performance? (page 2)</a:t>
            </a:r>
          </a:p>
          <a:p>
            <a:pPr lvl="2"/>
            <a:r>
              <a:rPr lang="en-US" sz="1600" dirty="0"/>
              <a:t>Priorities: GB only funds sports which are likely to produce medals</a:t>
            </a:r>
          </a:p>
          <a:p>
            <a:pPr lvl="1"/>
            <a:r>
              <a:rPr lang="en-US" dirty="0"/>
              <a:t>What is the biggest challenge? (page 2)</a:t>
            </a:r>
          </a:p>
          <a:p>
            <a:pPr lvl="2"/>
            <a:r>
              <a:rPr lang="en-US" sz="1600" dirty="0"/>
              <a:t>Difficulty in collecting data – some sports are hard to collect</a:t>
            </a:r>
          </a:p>
          <a:p>
            <a:pPr lvl="1"/>
            <a:r>
              <a:rPr lang="en-US" dirty="0"/>
              <a:t>What are some of the barriers? (page 3)</a:t>
            </a:r>
          </a:p>
          <a:p>
            <a:pPr lvl="2"/>
            <a:r>
              <a:rPr lang="en-US" sz="1600" dirty="0"/>
              <a:t>Elite coaches rely on experience, rather than data</a:t>
            </a:r>
          </a:p>
          <a:p>
            <a:pPr lvl="1"/>
            <a:r>
              <a:rPr lang="en-US" dirty="0"/>
              <a:t>Where is the power of the data? (page 5)</a:t>
            </a:r>
          </a:p>
          <a:p>
            <a:pPr lvl="2"/>
            <a:r>
              <a:rPr lang="en-US" sz="1600" dirty="0"/>
              <a:t>Longitudinal data rather than snapshots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homework #3 (Regression and Optimization)</a:t>
            </a:r>
          </a:p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networks: info in week 9 videos)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What Businesses Can Learn from Sports Analytics?</a:t>
            </a:r>
          </a:p>
          <a:p>
            <a:pPr lvl="1"/>
            <a:r>
              <a:rPr lang="en-US" dirty="0"/>
              <a:t>Team GB: Using Analytics (and Intuition) to Improve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</a:t>
            </a:r>
            <a:r>
              <a:rPr lang="en-US">
                <a:solidFill>
                  <a:srgbClr val="FFFFFF"/>
                </a:solidFill>
              </a:rPr>
              <a:t>week 7)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Regression Assumption #1: linearity</a:t>
            </a:r>
          </a:p>
          <a:p>
            <a:pPr lvl="1"/>
            <a:r>
              <a:rPr lang="en-US" sz="2400" dirty="0"/>
              <a:t>Violation: non-linear data</a:t>
            </a:r>
          </a:p>
          <a:p>
            <a:pPr lvl="1"/>
            <a:r>
              <a:rPr lang="en-US" sz="2400" dirty="0"/>
              <a:t>Test: RESET</a:t>
            </a:r>
          </a:p>
          <a:p>
            <a:pPr lvl="1"/>
            <a:r>
              <a:rPr lang="en-US" sz="2400" dirty="0"/>
              <a:t>Solution: transformation (logarithm, square, inverse, square root, other)</a:t>
            </a:r>
          </a:p>
          <a:p>
            <a:pPr lvl="1"/>
            <a:r>
              <a:rPr lang="en-US" sz="2400" dirty="0"/>
              <a:t>Solution technique: Box-Cox (Y), Box-Tidwell (X)</a:t>
            </a:r>
          </a:p>
          <a:p>
            <a:r>
              <a:rPr lang="en-US" sz="2800" dirty="0"/>
              <a:t>Regression Assumption #2: X variables are not correlated</a:t>
            </a:r>
          </a:p>
          <a:p>
            <a:pPr lvl="1"/>
            <a:r>
              <a:rPr lang="en-US" sz="2400" dirty="0"/>
              <a:t>Violation: multicollinearity</a:t>
            </a:r>
          </a:p>
          <a:p>
            <a:pPr lvl="1"/>
            <a:r>
              <a:rPr lang="en-US" sz="2400" dirty="0"/>
              <a:t>Test: Variance Inflation Factor (VIF)</a:t>
            </a:r>
          </a:p>
          <a:p>
            <a:pPr lvl="1"/>
            <a:r>
              <a:rPr lang="en-US" sz="2400" dirty="0"/>
              <a:t>Solution: drop variables, combine variables (Factor Analysis)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Regression Assumption #3a: errors are random with constant variance</a:t>
            </a:r>
          </a:p>
          <a:p>
            <a:pPr lvl="1"/>
            <a:r>
              <a:rPr lang="en-US" sz="1800" dirty="0"/>
              <a:t>Violation: heteroscedasticity, or wedge shape to error terms in scatterplot</a:t>
            </a:r>
          </a:p>
          <a:p>
            <a:pPr lvl="1"/>
            <a:r>
              <a:rPr lang="en-US" sz="1800" dirty="0"/>
              <a:t>Test: Breusch-Pagan</a:t>
            </a:r>
          </a:p>
          <a:p>
            <a:pPr lvl="1"/>
            <a:r>
              <a:rPr lang="en-US" sz="1800" dirty="0"/>
              <a:t>Solution: transformation (logarithm, square, inverse, square root</a:t>
            </a:r>
            <a:r>
              <a:rPr lang="en-US" sz="1800"/>
              <a:t>, other) </a:t>
            </a:r>
            <a:r>
              <a:rPr lang="en-US" sz="1800" dirty="0"/>
              <a:t>or Huber regression</a:t>
            </a:r>
          </a:p>
          <a:p>
            <a:pPr lvl="1"/>
            <a:r>
              <a:rPr lang="en-US" sz="1800" dirty="0"/>
              <a:t>Solution technique: Box-Cox (Y), Box-Tidwell (X), Huber robust regression if heteroscedasticity still exists after Box-Cox (Y), Box-Tidwell 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Regression Assumption #3b: error terms are correlated</a:t>
            </a:r>
          </a:p>
          <a:p>
            <a:pPr lvl="1"/>
            <a:r>
              <a:rPr lang="en-US" sz="1800" dirty="0"/>
              <a:t>Violation: serial correlation</a:t>
            </a:r>
          </a:p>
          <a:p>
            <a:pPr lvl="1"/>
            <a:r>
              <a:rPr lang="en-US" sz="1800" dirty="0"/>
              <a:t>Test: Durbin-Watson</a:t>
            </a:r>
          </a:p>
          <a:p>
            <a:pPr lvl="1"/>
            <a:r>
              <a:rPr lang="en-US" sz="1800" dirty="0"/>
              <a:t>Solution: adjust coefficients</a:t>
            </a:r>
          </a:p>
          <a:p>
            <a:pPr lvl="1"/>
            <a:r>
              <a:rPr lang="en-US" sz="1800" dirty="0"/>
              <a:t>Solution technique: </a:t>
            </a:r>
            <a:r>
              <a:rPr lang="en-US" sz="1800" dirty="0" err="1"/>
              <a:t>Prais-Winsten</a:t>
            </a:r>
            <a:r>
              <a:rPr lang="en-US" sz="1800" dirty="0"/>
              <a:t>, rho differencing, ARCH, Cochrane-Orcutt</a:t>
            </a:r>
          </a:p>
          <a:p>
            <a:r>
              <a:rPr lang="en-US" sz="2000" dirty="0"/>
              <a:t>Regression Assumption #3c: outliers</a:t>
            </a:r>
          </a:p>
          <a:p>
            <a:pPr lvl="1"/>
            <a:r>
              <a:rPr lang="en-US" sz="1800" dirty="0"/>
              <a:t>Violation: outlier influences slope of line</a:t>
            </a:r>
          </a:p>
          <a:p>
            <a:pPr lvl="1"/>
            <a:r>
              <a:rPr lang="en-US" sz="1800" dirty="0"/>
              <a:t>Test: </a:t>
            </a:r>
            <a:r>
              <a:rPr lang="en-US" sz="1800" dirty="0" err="1"/>
              <a:t>Bonferonni</a:t>
            </a:r>
            <a:r>
              <a:rPr lang="en-US" sz="1800" dirty="0"/>
              <a:t> test of outliers</a:t>
            </a:r>
          </a:p>
          <a:p>
            <a:pPr lvl="1"/>
            <a:r>
              <a:rPr lang="en-US" sz="1800" dirty="0"/>
              <a:t>Solution: drop outlier data points</a:t>
            </a:r>
          </a:p>
          <a:p>
            <a:pPr lvl="1"/>
            <a:r>
              <a:rPr lang="en-US" sz="1800" dirty="0"/>
              <a:t>Solution technique: </a:t>
            </a:r>
            <a:r>
              <a:rPr lang="en-US" sz="1800" dirty="0" err="1"/>
              <a:t>Bonferonni</a:t>
            </a:r>
            <a:r>
              <a:rPr lang="en-US" sz="1800" dirty="0"/>
              <a:t> identification of outliers (</a:t>
            </a:r>
            <a:r>
              <a:rPr lang="en-US" sz="1800" dirty="0" err="1"/>
              <a:t>Bonferonni</a:t>
            </a:r>
            <a:r>
              <a:rPr lang="en-US" sz="1800" dirty="0"/>
              <a:t> value &lt; 0.05)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5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Benford’s</a:t>
            </a:r>
            <a:r>
              <a:rPr lang="en-US" dirty="0"/>
              <a:t> law</a:t>
            </a:r>
          </a:p>
          <a:p>
            <a:pPr lvl="1"/>
            <a:r>
              <a:rPr lang="en-US" sz="1800" dirty="0"/>
              <a:t>Financially reported numbers tend to start with smaller digits</a:t>
            </a:r>
          </a:p>
          <a:p>
            <a:r>
              <a:rPr lang="en-US" dirty="0"/>
              <a:t>Decision trees</a:t>
            </a:r>
          </a:p>
          <a:p>
            <a:pPr lvl="1"/>
            <a:r>
              <a:rPr lang="en-US" sz="1800" dirty="0"/>
              <a:t>Use entropy reduction to reduce the amount of error in the data to make a decision</a:t>
            </a:r>
          </a:p>
          <a:p>
            <a:pPr lvl="1"/>
            <a:r>
              <a:rPr lang="en-US" sz="1800" dirty="0"/>
              <a:t>Identify the most important variables in making a decision</a:t>
            </a:r>
          </a:p>
          <a:p>
            <a:pPr lvl="1"/>
            <a:r>
              <a:rPr lang="en-US" sz="1800" dirty="0"/>
              <a:t>Create a series of rules to make a decision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C7BD-3409-4378-B81B-3A7A192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3F08-AB0A-4D95-84FA-3AC310FE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Corrections regression assumptions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Linearity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Box-Cox: transform the Y variable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Box-Tidwell: transform the X variable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Use of Box-Cox on scientific data</a:t>
            </a:r>
          </a:p>
          <a:p>
            <a:pPr lvl="1"/>
            <a:r>
              <a:rPr lang="en-US" dirty="0"/>
              <a:t>Multi-collinearity</a:t>
            </a:r>
          </a:p>
          <a:p>
            <a:pPr lvl="2"/>
            <a:r>
              <a:rPr lang="en-US" dirty="0"/>
              <a:t>Factor analysis</a:t>
            </a:r>
          </a:p>
          <a:p>
            <a:pPr lvl="1"/>
            <a:r>
              <a:rPr lang="en-US" dirty="0"/>
              <a:t>Heteroscedasticity</a:t>
            </a:r>
          </a:p>
          <a:p>
            <a:pPr lvl="2"/>
            <a:r>
              <a:rPr lang="en-US" dirty="0"/>
              <a:t>Huber robust regression</a:t>
            </a:r>
          </a:p>
          <a:p>
            <a:pPr lvl="1"/>
            <a:r>
              <a:rPr lang="en-US" dirty="0"/>
              <a:t>Serial Correlation</a:t>
            </a:r>
          </a:p>
          <a:p>
            <a:pPr lvl="2"/>
            <a:r>
              <a:rPr lang="en-US" dirty="0" err="1"/>
              <a:t>Prais-Winsten</a:t>
            </a:r>
            <a:endParaRPr lang="en-US" dirty="0"/>
          </a:p>
          <a:p>
            <a:pPr lvl="1"/>
            <a:r>
              <a:rPr lang="en-US" dirty="0"/>
              <a:t>Outliers</a:t>
            </a:r>
          </a:p>
          <a:p>
            <a:pPr lvl="2"/>
            <a:r>
              <a:rPr lang="en-US" dirty="0" err="1"/>
              <a:t>Bonferonni</a:t>
            </a:r>
            <a:r>
              <a:rPr lang="en-US" dirty="0"/>
              <a:t> identification of outliers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39C3-A5AD-4BE3-8382-477B8266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61AAA-16DD-45E5-A62A-4CF644E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632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5483</TotalTime>
  <Words>837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#3</vt:lpstr>
      <vt:lpstr>Homework #4</vt:lpstr>
      <vt:lpstr>Week 8 - Review</vt:lpstr>
      <vt:lpstr>Week 8 - Review</vt:lpstr>
      <vt:lpstr>Week 8 - Review</vt:lpstr>
      <vt:lpstr>Week 8 - Review</vt:lpstr>
      <vt:lpstr>Week 8 – New Material</vt:lpstr>
      <vt:lpstr>Why are open-source statistical programming languages the best?</vt:lpstr>
      <vt:lpstr>Outliers</vt:lpstr>
      <vt:lpstr>Article #1: What Businesses Can Learn from Sports Analytics</vt:lpstr>
      <vt:lpstr>Article #1: What Businesses Can Learn from Sports Analytics</vt:lpstr>
      <vt:lpstr>Article #2: Team GB: Using Analytics (and Intuition) to Improve Performance</vt:lpstr>
      <vt:lpstr>Article #2: Team GB: Using Analytics (and Intuition) to Improve Performance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253</cp:revision>
  <cp:lastPrinted>2012-09-07T16:23:41Z</cp:lastPrinted>
  <dcterms:created xsi:type="dcterms:W3CDTF">1999-01-01T06:09:50Z</dcterms:created>
  <dcterms:modified xsi:type="dcterms:W3CDTF">2020-11-18T23:44:13Z</dcterms:modified>
</cp:coreProperties>
</file>