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89" r:id="rId2"/>
    <p:sldId id="340" r:id="rId3"/>
    <p:sldId id="341" r:id="rId4"/>
    <p:sldId id="399" r:id="rId5"/>
    <p:sldId id="344" r:id="rId6"/>
    <p:sldId id="350" r:id="rId7"/>
    <p:sldId id="351" r:id="rId8"/>
    <p:sldId id="349" r:id="rId9"/>
    <p:sldId id="346" r:id="rId10"/>
    <p:sldId id="347" r:id="rId11"/>
    <p:sldId id="348" r:id="rId12"/>
    <p:sldId id="345" r:id="rId13"/>
    <p:sldId id="405" r:id="rId14"/>
  </p:sldIdLst>
  <p:sldSz cx="9144000" cy="6858000" type="screen4x3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2573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88" autoAdjust="0"/>
    <p:restoredTop sz="90929"/>
  </p:normalViewPr>
  <p:slideViewPr>
    <p:cSldViewPr>
      <p:cViewPr varScale="1">
        <p:scale>
          <a:sx n="104" d="100"/>
          <a:sy n="104" d="100"/>
        </p:scale>
        <p:origin x="142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6DB4A30-4846-4863-ADDD-79A7968544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89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387136"/>
            <a:ext cx="5140960" cy="415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CC7DC1F-B418-4AD6-90B0-89CFD6C0FA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87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pPr>
              <a:defRPr/>
            </a:pPr>
            <a:fld id="{D094D588-09A1-4130-8CD3-E06E38AA2A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3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5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021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3424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522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536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87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57DFC2-E6CF-47F5-BB52-FBEB471CE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677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pPr>
              <a:defRPr/>
            </a:pPr>
            <a:fld id="{FF86C9D0-2456-4B82-A5AE-C9A4EBFD29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53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68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pPr>
              <a:defRPr/>
            </a:pPr>
            <a:fld id="{C24FF661-00F7-4298-A66B-2EA1BB7D2F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0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66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A1E6A-0348-4D63-BE07-AB32629D6F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0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CB25CC-4A05-40C3-B9C0-26893F62D8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36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DC6CA-7A53-4C76-8A59-9989F7EF216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0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B7616-A058-409A-BDF5-4957CFEE63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38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D308A0-CC2E-484F-97EF-1783F348D90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43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SCM 651:</a:t>
            </a:r>
            <a:br>
              <a:rPr lang="en-US" dirty="0"/>
            </a:br>
            <a:r>
              <a:rPr lang="en-US" dirty="0"/>
              <a:t>Business Analytics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94D588-09A1-4130-8CD3-E06E38AA2AD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#2: 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 and the Culture of Analytics</a:t>
            </a:r>
          </a:p>
          <a:p>
            <a:pPr lvl="1"/>
            <a:r>
              <a:rPr lang="en-US" dirty="0"/>
              <a:t>How is GE using analytics for process improvement?</a:t>
            </a:r>
          </a:p>
          <a:p>
            <a:pPr lvl="1"/>
            <a:r>
              <a:rPr lang="en-US" dirty="0"/>
              <a:t>What did they do to accelerate analysis and results?</a:t>
            </a:r>
          </a:p>
          <a:p>
            <a:pPr lvl="1"/>
            <a:r>
              <a:rPr lang="en-US" dirty="0"/>
              <a:t>Why is culture important?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575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#3: Location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Location Analytics: Bringing Geography Back</a:t>
            </a:r>
          </a:p>
          <a:p>
            <a:pPr lvl="1"/>
            <a:r>
              <a:rPr lang="en-US" dirty="0"/>
              <a:t>What are some applications of geographic data in businesses?</a:t>
            </a:r>
          </a:p>
          <a:p>
            <a:pPr lvl="1"/>
            <a:r>
              <a:rPr lang="en-US" dirty="0"/>
              <a:t>What are the advantages of consolidating individual accounts by location? What are the risks of consolidation?</a:t>
            </a:r>
          </a:p>
          <a:p>
            <a:pPr lvl="1"/>
            <a:r>
              <a:rPr lang="en-US" dirty="0"/>
              <a:t>How is your company using geographic data?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689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Analytics &amp;</a:t>
            </a:r>
            <a:br>
              <a:rPr lang="en-US" dirty="0"/>
            </a:br>
            <a:r>
              <a:rPr lang="en-US" dirty="0"/>
              <a:t>Team 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Google Analytics</a:t>
            </a:r>
          </a:p>
          <a:p>
            <a:pPr lvl="1"/>
            <a:r>
              <a:rPr lang="en-US" dirty="0"/>
              <a:t>A Google Analytics account will be set up by your instructor</a:t>
            </a:r>
          </a:p>
          <a:p>
            <a:r>
              <a:rPr lang="en-US" dirty="0"/>
              <a:t>Teams</a:t>
            </a:r>
          </a:p>
          <a:p>
            <a:pPr lvl="1"/>
            <a:r>
              <a:rPr lang="en-US" dirty="0"/>
              <a:t>Form teams of 4-5 students each</a:t>
            </a:r>
          </a:p>
          <a:p>
            <a:pPr lvl="1"/>
            <a:r>
              <a:rPr lang="en-US" dirty="0"/>
              <a:t>Send email to instructor with your teams no later than Friday</a:t>
            </a:r>
          </a:p>
          <a:p>
            <a:pPr lvl="1"/>
            <a:r>
              <a:rPr lang="en-US" dirty="0"/>
              <a:t>Teams to be finalized in next class</a:t>
            </a:r>
          </a:p>
          <a:p>
            <a:r>
              <a:rPr lang="en-US" dirty="0"/>
              <a:t>Office Hours</a:t>
            </a:r>
          </a:p>
          <a:p>
            <a:pPr lvl="1"/>
            <a:r>
              <a:rPr lang="en-US" dirty="0"/>
              <a:t>Monday &amp; Tuesday – 9:00-10:00 PM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635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D78D-D8BD-4DD7-B250-BD5313ED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Brazilian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A95B8-6604-43DE-9B8C-970DF15EE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government statistician gave the president his daily briefing. He concluded by saying: "Yesterday, 3 Brazilian soldiers were killed."</a:t>
            </a:r>
          </a:p>
          <a:p>
            <a:r>
              <a:rPr lang="en-US" dirty="0"/>
              <a:t>"Oh No!" the president exclaimed, "That's Terrible!"</a:t>
            </a:r>
          </a:p>
          <a:p>
            <a:r>
              <a:rPr lang="en-US" dirty="0"/>
              <a:t>His staff was stunned at this display of emotion, nervously watching as the president sat, his head in his hands.</a:t>
            </a:r>
          </a:p>
          <a:p>
            <a:r>
              <a:rPr lang="en-US" dirty="0"/>
              <a:t>Finally, the president looked up and asked, </a:t>
            </a:r>
          </a:p>
          <a:p>
            <a:r>
              <a:rPr lang="en-US" dirty="0"/>
              <a:t>"Just how many is a </a:t>
            </a:r>
            <a:r>
              <a:rPr lang="en-US" dirty="0" err="1"/>
              <a:t>brazillion</a:t>
            </a:r>
            <a:r>
              <a:rPr lang="en-US" dirty="0"/>
              <a:t>? "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hlinkClick r:id="rId2" action="ppaction://hlinksldjump"/>
              </a:rPr>
              <a:t>return to presentation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CF08B-0EB4-48FC-A431-5DBD16419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FA551-273A-42DC-9B22-147CC6B54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3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Introductions</a:t>
            </a:r>
          </a:p>
          <a:p>
            <a:r>
              <a:rPr lang="en-US" dirty="0"/>
              <a:t>Course Overview</a:t>
            </a:r>
          </a:p>
          <a:p>
            <a:r>
              <a:rPr lang="en-US" dirty="0"/>
              <a:t>How to be successful in this course</a:t>
            </a:r>
          </a:p>
          <a:p>
            <a:r>
              <a:rPr lang="en-US" dirty="0"/>
              <a:t>Review of Hands-on Exercises</a:t>
            </a:r>
          </a:p>
          <a:p>
            <a:r>
              <a:rPr lang="en-US" dirty="0"/>
              <a:t>Group Discussion of Articles from Industry</a:t>
            </a:r>
          </a:p>
          <a:p>
            <a:r>
              <a:rPr lang="en-US"/>
              <a:t>Team </a:t>
            </a:r>
            <a:r>
              <a:rPr lang="en-US" dirty="0"/>
              <a:t>Formation (deadline next class)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38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Introductions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Name, role, why did you take Business Analytics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Course overview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Designed in fall 2013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Met with executives to identify technology and techniques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McKinsey, IRI, Proctor &amp; Gamble, Unilever, National Grid, Constellation Brands, VWR International, </a:t>
            </a:r>
            <a:r>
              <a:rPr lang="en-US" sz="1400" dirty="0" err="1"/>
              <a:t>Publicis</a:t>
            </a:r>
            <a:r>
              <a:rPr lang="en-US" sz="1400" dirty="0"/>
              <a:t> Kaplan Thayer, </a:t>
            </a:r>
            <a:r>
              <a:rPr lang="en-US" sz="1400" dirty="0" err="1"/>
              <a:t>Transaver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Objective: include technology &amp; business interpretation of results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Reviewed ~50 books – no book purchase required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Reviewed numerous articles – free download from library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Will use software recommended by executives – Excel, Access, Google Analytics, R, Tableau (free access)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Basis for analytics courses in Accounting</a:t>
            </a:r>
            <a:r>
              <a:rPr lang="en-US" sz="1800"/>
              <a:t>, Finance, </a:t>
            </a:r>
            <a:r>
              <a:rPr lang="en-US" sz="1800" dirty="0"/>
              <a:t>Marketing, and Supply Chain Management; also good for Lean Six Sigma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738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29ADA-E83B-4710-8B4E-450A19FFC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86D4D-A9A4-4E9A-927E-82C34C418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Understand terminology</a:t>
            </a:r>
            <a:endParaRPr lang="en-US" dirty="0"/>
          </a:p>
          <a:p>
            <a:endParaRPr lang="en-US" dirty="0"/>
          </a:p>
          <a:p>
            <a:r>
              <a:rPr lang="en-US" dirty="0"/>
              <a:t>Acquire a set of tools</a:t>
            </a:r>
          </a:p>
          <a:p>
            <a:pPr lvl="1"/>
            <a:r>
              <a:rPr lang="en-US" dirty="0"/>
              <a:t>If the only tool you have is a hammer, </a:t>
            </a:r>
          </a:p>
          <a:p>
            <a:pPr lvl="1"/>
            <a:r>
              <a:rPr lang="en-US" dirty="0"/>
              <a:t>then every problem looks like a nail</a:t>
            </a:r>
          </a:p>
          <a:p>
            <a:endParaRPr lang="en-US" dirty="0"/>
          </a:p>
          <a:p>
            <a:r>
              <a:rPr lang="en-US" dirty="0"/>
              <a:t>Learn how and when to use the tools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2A934-E9D6-4E03-8B02-EDC562D79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Business Analytics </a:t>
            </a:r>
          </a:p>
          <a:p>
            <a:pPr>
              <a:defRPr/>
            </a:pPr>
            <a:r>
              <a:rPr lang="en-US" dirty="0"/>
              <a:t>Copyright © Don Harter 1996-2020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8EA4A8-A116-4E1A-91A0-F54EE8E6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CFFE7E-62DF-4C4F-8DD7-C443E51E51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424382"/>
            <a:ext cx="1828800" cy="1219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094293-1BE5-4F3E-9A96-4933E489D314}"/>
              </a:ext>
            </a:extLst>
          </p:cNvPr>
          <p:cNvSpPr txBox="1"/>
          <p:nvPr/>
        </p:nvSpPr>
        <p:spPr>
          <a:xfrm>
            <a:off x="2209800" y="6222019"/>
            <a:ext cx="5104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n-lt"/>
              </a:rPr>
              <a:t>https://pixnio.com/objects/tools/hammer-nail-screw-screwdriver-wood-tool-metal#</a:t>
            </a:r>
          </a:p>
        </p:txBody>
      </p:sp>
    </p:spTree>
    <p:extLst>
      <p:ext uri="{BB962C8B-B14F-4D97-AF65-F5344CB8AC3E}">
        <p14:creationId xmlns:p14="http://schemas.microsoft.com/office/powerpoint/2010/main" val="25707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Syllabus review</a:t>
            </a:r>
          </a:p>
          <a:p>
            <a:pPr lvl="1"/>
            <a:r>
              <a:rPr lang="en-US" dirty="0"/>
              <a:t>Four group homework assignments</a:t>
            </a:r>
          </a:p>
          <a:p>
            <a:pPr lvl="1"/>
            <a:r>
              <a:rPr lang="en-US" dirty="0"/>
              <a:t>Individual participation and peer review score</a:t>
            </a:r>
          </a:p>
          <a:p>
            <a:pPr lvl="1"/>
            <a:r>
              <a:rPr lang="en-US" dirty="0"/>
              <a:t>Individual final exam</a:t>
            </a:r>
          </a:p>
          <a:p>
            <a:r>
              <a:rPr lang="en-US" dirty="0"/>
              <a:t>Grading curve</a:t>
            </a:r>
          </a:p>
          <a:p>
            <a:pPr lvl="1"/>
            <a:r>
              <a:rPr lang="en-US" dirty="0"/>
              <a:t>May be adjusted at end of semester</a:t>
            </a:r>
          </a:p>
          <a:p>
            <a:r>
              <a:rPr lang="en-US" dirty="0"/>
              <a:t>Weekly articles</a:t>
            </a:r>
          </a:p>
          <a:p>
            <a:pPr lvl="1"/>
            <a:r>
              <a:rPr lang="en-US" dirty="0"/>
              <a:t>Download articles from library (free), read and be prepared to discuss in the live session</a:t>
            </a:r>
          </a:p>
          <a:p>
            <a:r>
              <a:rPr lang="en-US" dirty="0"/>
              <a:t>Hands-on exercises</a:t>
            </a:r>
          </a:p>
          <a:p>
            <a:pPr lvl="1"/>
            <a:r>
              <a:rPr lang="en-US" dirty="0"/>
              <a:t>Run all exercises in instructions on website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166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be successful in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Review all asynchronous videos before attending the live session</a:t>
            </a:r>
          </a:p>
          <a:p>
            <a:r>
              <a:rPr lang="en-US" dirty="0"/>
              <a:t>Use the instructions and datasets which accompany the asynchronous sessions to work through all examples before the live sessions</a:t>
            </a:r>
          </a:p>
          <a:p>
            <a:r>
              <a:rPr lang="en-US" dirty="0"/>
              <a:t>Read the articles each week and participate in the discussion (prepare answers to questions before the live session)</a:t>
            </a:r>
          </a:p>
          <a:p>
            <a:r>
              <a:rPr lang="en-US" dirty="0"/>
              <a:t>Attend all live sessions on time</a:t>
            </a:r>
          </a:p>
          <a:p>
            <a:r>
              <a:rPr lang="en-US" dirty="0"/>
              <a:t>Work with your teams to learn from each other</a:t>
            </a:r>
          </a:p>
          <a:p>
            <a:r>
              <a:rPr lang="en-US" dirty="0"/>
              <a:t>Attend office hours if you don’t understand something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0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Access to Hands-on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any browser, go to:</a:t>
            </a:r>
          </a:p>
          <a:p>
            <a:pPr marL="0" indent="0">
              <a:buNone/>
            </a:pPr>
            <a:r>
              <a:rPr lang="en-US" dirty="0"/>
              <a:t>	rds.syr.edu</a:t>
            </a:r>
          </a:p>
          <a:p>
            <a:r>
              <a:rPr lang="en-US" dirty="0"/>
              <a:t>All software is on the remote site</a:t>
            </a:r>
          </a:p>
          <a:p>
            <a:r>
              <a:rPr lang="en-US" dirty="0"/>
              <a:t>All course data files are available in the G: drive at:</a:t>
            </a:r>
          </a:p>
          <a:p>
            <a:pPr marL="0" indent="0">
              <a:buNone/>
            </a:pPr>
            <a:r>
              <a:rPr lang="en-US" dirty="0"/>
              <a:t>	g:/WHIT/SCM651/Online/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901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B8D75-996E-4D6F-8C19-D47982620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2B2D2-1591-4234-969B-1F37C14D9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Calculations and formulas</a:t>
            </a:r>
          </a:p>
          <a:p>
            <a:pPr lvl="0"/>
            <a:r>
              <a:rPr lang="en-US" dirty="0"/>
              <a:t>Graphing and visualization</a:t>
            </a:r>
          </a:p>
          <a:p>
            <a:pPr lvl="0"/>
            <a:r>
              <a:rPr lang="en-US" dirty="0"/>
              <a:t>Sorting and filters</a:t>
            </a:r>
          </a:p>
          <a:p>
            <a:pPr lvl="0"/>
            <a:r>
              <a:rPr lang="en-US" dirty="0"/>
              <a:t>Pivot tables and charts</a:t>
            </a:r>
          </a:p>
          <a:p>
            <a:r>
              <a:rPr lang="en-US" dirty="0"/>
              <a:t>3D Maps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F7A16-9466-4274-B4F9-498DFF780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6B21E-EA4A-44E0-AB3B-F9B6D45E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773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#1: Business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Business Analytics Insight: Hype or Here to Stay?</a:t>
            </a:r>
          </a:p>
          <a:p>
            <a:pPr lvl="1"/>
            <a:r>
              <a:rPr lang="en-US" dirty="0"/>
              <a:t>How are companies using analytics?</a:t>
            </a:r>
          </a:p>
          <a:p>
            <a:pPr lvl="1"/>
            <a:r>
              <a:rPr lang="en-US" dirty="0"/>
              <a:t>Which analytics techniques does your company use?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77703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5381</TotalTime>
  <Words>689</Words>
  <Application>Microsoft Office PowerPoint</Application>
  <PresentationFormat>On-screen Show (4:3)</PresentationFormat>
  <Paragraphs>117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Times New Roman</vt:lpstr>
      <vt:lpstr>Trebuchet MS</vt:lpstr>
      <vt:lpstr>Berlin</vt:lpstr>
      <vt:lpstr>SCM 651: Business Analytics</vt:lpstr>
      <vt:lpstr>Agenda</vt:lpstr>
      <vt:lpstr>Overview</vt:lpstr>
      <vt:lpstr>Course Objectives</vt:lpstr>
      <vt:lpstr>Course content</vt:lpstr>
      <vt:lpstr>How to be successful in this course</vt:lpstr>
      <vt:lpstr>Remote Access to Hands-on Exercises</vt:lpstr>
      <vt:lpstr>Hands-on Exercises</vt:lpstr>
      <vt:lpstr>Article #1: Business Analytics</vt:lpstr>
      <vt:lpstr>Article #2: GE</vt:lpstr>
      <vt:lpstr>Article #3: Location Analytics</vt:lpstr>
      <vt:lpstr>Google Analytics &amp; Team Formation</vt:lpstr>
      <vt:lpstr>Brazilian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Whitman Advisory Council</dc:title>
  <dc:creator>Don Harter</dc:creator>
  <cp:lastModifiedBy>Donald Harter</cp:lastModifiedBy>
  <cp:revision>243</cp:revision>
  <cp:lastPrinted>2012-09-07T16:23:41Z</cp:lastPrinted>
  <dcterms:created xsi:type="dcterms:W3CDTF">1999-01-01T06:09:50Z</dcterms:created>
  <dcterms:modified xsi:type="dcterms:W3CDTF">2021-01-13T23:26:01Z</dcterms:modified>
</cp:coreProperties>
</file>