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89" r:id="rId2"/>
    <p:sldId id="340" r:id="rId3"/>
    <p:sldId id="368" r:id="rId4"/>
    <p:sldId id="375" r:id="rId5"/>
    <p:sldId id="346" r:id="rId6"/>
    <p:sldId id="347" r:id="rId7"/>
    <p:sldId id="374" r:id="rId8"/>
    <p:sldId id="418" r:id="rId9"/>
    <p:sldId id="407" r:id="rId10"/>
    <p:sldId id="408" r:id="rId11"/>
    <p:sldId id="417" r:id="rId12"/>
    <p:sldId id="350" r:id="rId13"/>
    <p:sldId id="376" r:id="rId14"/>
    <p:sldId id="352" r:id="rId15"/>
    <p:sldId id="377" r:id="rId16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7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929"/>
  </p:normalViewPr>
  <p:slideViewPr>
    <p:cSldViewPr>
      <p:cViewPr varScale="1">
        <p:scale>
          <a:sx n="114" d="100"/>
          <a:sy n="114" d="100"/>
        </p:scale>
        <p:origin x="156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B4A30-4846-4863-ADDD-79A796854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C7DC1F-B418-4AD6-90B0-89CFD6C0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42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2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3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7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3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8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6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6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8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3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fEFwG1_tzl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651: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Business Analytics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did the Box Plot say to the outlier?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"Don't you dare get close to my whisker!!"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5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7835-1F2C-4343-AC73-0EB383D9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Alcoholic Statistician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11D94-BFDE-48DB-886B-ECE60FB0A9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an alcoholic statistician’s favorite graph?</a:t>
            </a:r>
          </a:p>
          <a:p>
            <a:r>
              <a:rPr lang="en-US" dirty="0"/>
              <a:t>Box – and – whiskey chart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4B54F-62A0-4690-A3E1-3F38AE21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611B4-04E6-4EC1-9897-3305F824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36856A-2B48-449D-80D5-36CD1E820E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15000" y="3200400"/>
            <a:ext cx="856354" cy="199310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27175AA-E337-4326-BD16-15F6A80824D5}"/>
              </a:ext>
            </a:extLst>
          </p:cNvPr>
          <p:cNvGrpSpPr/>
          <p:nvPr/>
        </p:nvGrpSpPr>
        <p:grpSpPr>
          <a:xfrm>
            <a:off x="5791199" y="2669381"/>
            <a:ext cx="665855" cy="3045619"/>
            <a:chOff x="5791199" y="2669381"/>
            <a:chExt cx="665855" cy="30456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F342C8D-64D9-4DC8-AF7C-76A5D0CFF368}"/>
                </a:ext>
              </a:extLst>
            </p:cNvPr>
            <p:cNvCxnSpPr>
              <a:cxnSpLocks/>
            </p:cNvCxnSpPr>
            <p:nvPr/>
          </p:nvCxnSpPr>
          <p:spPr>
            <a:xfrm>
              <a:off x="6143177" y="5193506"/>
              <a:ext cx="0" cy="52149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EA6D9D9-5DD6-41AE-8EB4-2C46CF53C15F}"/>
                </a:ext>
              </a:extLst>
            </p:cNvPr>
            <p:cNvCxnSpPr>
              <a:cxnSpLocks/>
            </p:cNvCxnSpPr>
            <p:nvPr/>
          </p:nvCxnSpPr>
          <p:spPr>
            <a:xfrm>
              <a:off x="6142729" y="2678906"/>
              <a:ext cx="0" cy="52149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BC373D-76BF-4B8C-96DC-9D064A695DC3}"/>
                </a:ext>
              </a:extLst>
            </p:cNvPr>
            <p:cNvCxnSpPr>
              <a:cxnSpLocks/>
            </p:cNvCxnSpPr>
            <p:nvPr/>
          </p:nvCxnSpPr>
          <p:spPr>
            <a:xfrm>
              <a:off x="5818431" y="5715000"/>
              <a:ext cx="63862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AD512C-C9E4-472E-9909-BB8E9E776571}"/>
                </a:ext>
              </a:extLst>
            </p:cNvPr>
            <p:cNvCxnSpPr>
              <a:cxnSpLocks/>
            </p:cNvCxnSpPr>
            <p:nvPr/>
          </p:nvCxnSpPr>
          <p:spPr>
            <a:xfrm>
              <a:off x="5791199" y="2669381"/>
              <a:ext cx="64008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948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#1: Big Data in Health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Big Data in Health Care: Using Analytics to Identify and Manage High-Risk and High-Cost Patients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the six opportunities to reduce costs through analytics?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How can cost be reduced in each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92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#1: Big Data in Health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Big Data in Health Care: Using Analytics to Identify and Manage High-Risk and High-Cost Patients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the six opportunities to reduce costs through analytics?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High cost patients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Readmissions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Triage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Decompensation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Adverse events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Diseases affecting multiple organs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How can cost be reduced in each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3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#2: A Review of Analytics in Clinical Informatics in Health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Review of Analytics and Clinical Informatics in Health Care</a:t>
            </a:r>
          </a:p>
          <a:p>
            <a:pPr lvl="1"/>
            <a:r>
              <a:rPr lang="en-US" sz="1800" dirty="0"/>
              <a:t>What are some methods for improvement in health care using analytics (page 2)</a:t>
            </a:r>
          </a:p>
          <a:p>
            <a:pPr lvl="1"/>
            <a:r>
              <a:rPr lang="en-US" sz="1800" dirty="0"/>
              <a:t>What are some challenges for analytics in health care (page 4)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19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#2: A Review of Analytics in Clinical Informatics in Health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Review of Analytics and Clinical Informatics in Health Care</a:t>
            </a:r>
          </a:p>
          <a:p>
            <a:pPr lvl="1"/>
            <a:r>
              <a:rPr lang="en-US" sz="1800" dirty="0"/>
              <a:t>What are some methods for improvement in health care using analytics (page 2)</a:t>
            </a:r>
          </a:p>
          <a:p>
            <a:pPr lvl="2"/>
            <a:r>
              <a:rPr lang="en-US" sz="1400" dirty="0"/>
              <a:t>Identify patients of greatest risk: early detection in neo-natal care</a:t>
            </a:r>
          </a:p>
          <a:p>
            <a:pPr lvl="2"/>
            <a:r>
              <a:rPr lang="en-US" sz="1400" dirty="0"/>
              <a:t>Wearable monitors: disease prevention though monitoring</a:t>
            </a:r>
          </a:p>
          <a:p>
            <a:pPr lvl="2"/>
            <a:r>
              <a:rPr lang="en-US" sz="1400" dirty="0"/>
              <a:t>Costs savings and resolution of billing anomalies: revenue leakage</a:t>
            </a:r>
          </a:p>
          <a:p>
            <a:pPr lvl="2"/>
            <a:r>
              <a:rPr lang="en-US" sz="1400" dirty="0"/>
              <a:t>Better manage resource allocation: patient’s length of stay</a:t>
            </a:r>
          </a:p>
          <a:p>
            <a:pPr lvl="1"/>
            <a:r>
              <a:rPr lang="en-US" sz="1800" dirty="0"/>
              <a:t>What are some challenges for analytics in health care (page 4)</a:t>
            </a:r>
          </a:p>
          <a:p>
            <a:pPr lvl="2"/>
            <a:r>
              <a:rPr lang="en-US" sz="1400" dirty="0"/>
              <a:t>Garbage in, garbage out</a:t>
            </a:r>
          </a:p>
          <a:p>
            <a:pPr lvl="2"/>
            <a:r>
              <a:rPr lang="en-US" sz="1400" dirty="0"/>
              <a:t>Increased demand for professionals well versed in analytics and medicine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3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Overview of homework #3 (Regression and Optimization)</a:t>
            </a:r>
          </a:p>
          <a:p>
            <a:r>
              <a:rPr lang="en-US" dirty="0"/>
              <a:t>Overview of homework #4 (Logit, </a:t>
            </a:r>
            <a:r>
              <a:rPr lang="en-US" dirty="0" err="1"/>
              <a:t>Probit</a:t>
            </a:r>
            <a:r>
              <a:rPr lang="en-US" dirty="0"/>
              <a:t>, Neural networks: info in week 9 videos)</a:t>
            </a:r>
          </a:p>
          <a:p>
            <a:r>
              <a:rPr lang="en-US" dirty="0"/>
              <a:t>Review of hands-on exercises</a:t>
            </a:r>
          </a:p>
          <a:p>
            <a:r>
              <a:rPr lang="en-US" dirty="0"/>
              <a:t>Group discussion of articles</a:t>
            </a:r>
          </a:p>
          <a:p>
            <a:pPr lvl="1"/>
            <a:r>
              <a:rPr lang="en-US" dirty="0"/>
              <a:t>Big Data in Health Care: Using Analytics to Identify and Manage High-Risk and High-Cost Patients</a:t>
            </a:r>
          </a:p>
          <a:p>
            <a:pPr lvl="1"/>
            <a:r>
              <a:rPr lang="en-US" dirty="0"/>
              <a:t>A Review of Analytics and Clinical Informatics in Health Care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8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Graph, regression, calculated sales, revenue, profit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Constrained optimization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Discussion of risks, other data which would be valuable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4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Logit and </a:t>
            </a:r>
            <a:r>
              <a:rPr lang="en-US" dirty="0" err="1">
                <a:solidFill>
                  <a:srgbClr val="FFFFFF"/>
                </a:solidFill>
              </a:rPr>
              <a:t>probit</a:t>
            </a:r>
            <a:r>
              <a:rPr lang="en-US" dirty="0">
                <a:solidFill>
                  <a:srgbClr val="FFFFFF"/>
                </a:solidFill>
              </a:rPr>
              <a:t> analysis (see week 9)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Moderating effects (week 7)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Final logit &amp; </a:t>
            </a:r>
            <a:r>
              <a:rPr lang="en-US" dirty="0" err="1">
                <a:solidFill>
                  <a:srgbClr val="FFFFFF"/>
                </a:solidFill>
              </a:rPr>
              <a:t>probit</a:t>
            </a:r>
            <a:r>
              <a:rPr lang="en-US" dirty="0">
                <a:solidFill>
                  <a:srgbClr val="FFFFFF"/>
                </a:solidFill>
              </a:rPr>
              <a:t> models with interaction effects (moderating effects), prediction of outcome, sensitivity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Neural network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Neural network prediction model and sensitivity analysis (new material in handout in week 9)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Histograms, Boxplots, and other charts</a:t>
            </a:r>
          </a:p>
          <a:p>
            <a:pPr lvl="1"/>
            <a:r>
              <a:rPr lang="en-US" dirty="0"/>
              <a:t>Boxplots show minimum, 25%-</a:t>
            </a:r>
            <a:r>
              <a:rPr lang="en-US" dirty="0" err="1"/>
              <a:t>ile</a:t>
            </a:r>
            <a:r>
              <a:rPr lang="en-US" dirty="0"/>
              <a:t>, median, 75%-</a:t>
            </a:r>
            <a:r>
              <a:rPr lang="en-US" dirty="0" err="1"/>
              <a:t>ile</a:t>
            </a:r>
            <a:r>
              <a:rPr lang="en-US" dirty="0"/>
              <a:t>, maximum</a:t>
            </a:r>
          </a:p>
          <a:p>
            <a:pPr lvl="1"/>
            <a:r>
              <a:rPr lang="en-US" dirty="0"/>
              <a:t>Histograms show frequency of data within intervals</a:t>
            </a:r>
          </a:p>
          <a:p>
            <a:pPr lvl="1"/>
            <a:r>
              <a:rPr lang="en-US" dirty="0"/>
              <a:t>Scatterplots add trend line, average, standard deviation</a:t>
            </a:r>
          </a:p>
          <a:p>
            <a:r>
              <a:rPr lang="en-US" dirty="0"/>
              <a:t>Statistical summaries</a:t>
            </a:r>
          </a:p>
          <a:p>
            <a:pPr lvl="1"/>
            <a:r>
              <a:rPr lang="en-US" dirty="0"/>
              <a:t>Replicates capability seen in Excel: minimum, average, median, maximum</a:t>
            </a:r>
          </a:p>
          <a:p>
            <a:pPr lvl="1"/>
            <a:r>
              <a:rPr lang="en-US" dirty="0"/>
              <a:t>Also can calculate by brand or other category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0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Correlation</a:t>
            </a:r>
          </a:p>
          <a:p>
            <a:pPr lvl="1"/>
            <a:r>
              <a:rPr lang="en-US" dirty="0"/>
              <a:t>Positive correlation means when one variable increases, the other increases</a:t>
            </a:r>
          </a:p>
          <a:p>
            <a:pPr lvl="1"/>
            <a:r>
              <a:rPr lang="en-US" dirty="0"/>
              <a:t>Negative correlation means when one variable increases, the other decreases</a:t>
            </a:r>
          </a:p>
          <a:p>
            <a:pPr lvl="1"/>
            <a:r>
              <a:rPr lang="en-US" dirty="0"/>
              <a:t>Correlation does not measure the magnitude of the change</a:t>
            </a:r>
          </a:p>
          <a:p>
            <a:r>
              <a:rPr lang="en-US" dirty="0"/>
              <a:t>ANOVA (Analysis of Variance)</a:t>
            </a:r>
          </a:p>
          <a:p>
            <a:pPr lvl="1"/>
            <a:r>
              <a:rPr lang="en-US" dirty="0"/>
              <a:t>Compares the means of two or more populations</a:t>
            </a:r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Linear regression in Excel is similar to multivariate regression in 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0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Dummy variables</a:t>
            </a:r>
          </a:p>
          <a:p>
            <a:pPr lvl="1"/>
            <a:r>
              <a:rPr lang="en-US" sz="1800" dirty="0"/>
              <a:t>Dummy variables are used to measure the differences in intercepts between two groups, for example, different brands</a:t>
            </a:r>
          </a:p>
          <a:p>
            <a:r>
              <a:rPr lang="en-US" dirty="0"/>
              <a:t>Moderating effects (interaction term x</a:t>
            </a:r>
            <a:r>
              <a:rPr lang="en-US" baseline="-25000" dirty="0"/>
              <a:t>1</a:t>
            </a:r>
            <a:r>
              <a:rPr lang="en-US" dirty="0"/>
              <a:t>*x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1800" dirty="0"/>
              <a:t>Moderating effects (interaction effects) measures the difference in slope between two groups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E304-B138-4318-BB5F-110C8FB9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 – New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B6CB0-50B2-4EB4-B383-C78861E3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Walkthrough of 3D Regression</a:t>
            </a:r>
          </a:p>
          <a:p>
            <a:pPr lvl="1"/>
            <a:r>
              <a:rPr lang="en-US" dirty="0"/>
              <a:t>Dummy variables – </a:t>
            </a:r>
            <a:r>
              <a:rPr lang="en-US"/>
              <a:t>alters intercept</a:t>
            </a:r>
            <a:endParaRPr lang="en-US" dirty="0"/>
          </a:p>
          <a:p>
            <a:pPr lvl="1"/>
            <a:r>
              <a:rPr lang="en-US" dirty="0"/>
              <a:t>Moderating effects – alters slope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52E45-72C8-4D9D-AB18-B327368C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8B729-C89E-4F13-AEE3-7D1527F4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4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47A6-ABF2-4937-9187-76FF9192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What's a pirate's favorite </a:t>
            </a:r>
            <a:r>
              <a:rPr lang="en-US" i="1" dirty="0"/>
              <a:t>programming language</a:t>
            </a:r>
            <a:r>
              <a:rPr lang="en-US" dirty="0"/>
              <a:t>?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R</a:t>
            </a:r>
          </a:p>
        </p:txBody>
      </p:sp>
      <p:pic>
        <p:nvPicPr>
          <p:cNvPr id="17" name="fEFwG1_tzl4"/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343400" y="2849563"/>
            <a:ext cx="3683000" cy="25717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7F76D-6C2E-4FA8-8784-4376ED73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BA1F1-08B9-4F24-AFAF-28F8DC4E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1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6642</TotalTime>
  <Words>689</Words>
  <Application>Microsoft Office PowerPoint</Application>
  <PresentationFormat>On-screen Show (4:3)</PresentationFormat>
  <Paragraphs>111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Trebuchet MS</vt:lpstr>
      <vt:lpstr>Berlin</vt:lpstr>
      <vt:lpstr>SCM 651: Business Analytics</vt:lpstr>
      <vt:lpstr>Agenda</vt:lpstr>
      <vt:lpstr>Homework #3</vt:lpstr>
      <vt:lpstr>Homework #4</vt:lpstr>
      <vt:lpstr>Week 7 - Review</vt:lpstr>
      <vt:lpstr>Week 7 - Review</vt:lpstr>
      <vt:lpstr>Week 7 - Review</vt:lpstr>
      <vt:lpstr>Week 7 – New Material</vt:lpstr>
      <vt:lpstr>What's a pirate's favorite programming language?</vt:lpstr>
      <vt:lpstr>What did the Box Plot say to the outlier?</vt:lpstr>
      <vt:lpstr>Alcoholic Statistician</vt:lpstr>
      <vt:lpstr>Article #1: Big Data in Health Care</vt:lpstr>
      <vt:lpstr>Article #1: Big Data in Health Care</vt:lpstr>
      <vt:lpstr>Article #2: A Review of Analytics in Clinical Informatics in Health Care</vt:lpstr>
      <vt:lpstr>Article #2: A Review of Analytics in Clinical Informatics in Health Care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Whitman Advisory Council</dc:title>
  <dc:creator>Don Harter</dc:creator>
  <cp:lastModifiedBy>Donald Harter</cp:lastModifiedBy>
  <cp:revision>246</cp:revision>
  <cp:lastPrinted>2012-09-07T16:23:41Z</cp:lastPrinted>
  <dcterms:created xsi:type="dcterms:W3CDTF">1999-01-01T06:09:50Z</dcterms:created>
  <dcterms:modified xsi:type="dcterms:W3CDTF">2020-11-15T18:55:34Z</dcterms:modified>
</cp:coreProperties>
</file>