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9" r:id="rId2"/>
    <p:sldId id="340" r:id="rId3"/>
    <p:sldId id="375" r:id="rId4"/>
    <p:sldId id="346" r:id="rId5"/>
    <p:sldId id="347" r:id="rId6"/>
    <p:sldId id="433" r:id="rId7"/>
    <p:sldId id="434" r:id="rId8"/>
    <p:sldId id="435" r:id="rId9"/>
    <p:sldId id="378" r:id="rId10"/>
    <p:sldId id="431" r:id="rId11"/>
    <p:sldId id="350" r:id="rId12"/>
    <p:sldId id="376" r:id="rId13"/>
    <p:sldId id="377" r:id="rId14"/>
    <p:sldId id="386" r:id="rId15"/>
    <p:sldId id="436" r:id="rId16"/>
    <p:sldId id="437" r:id="rId1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tq1C8spV_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RPA_Grand_Challenge_(2005)" TargetMode="External"/><Relationship Id="rId2" Type="http://schemas.openxmlformats.org/officeDocument/2006/relationships/hyperlink" Target="https://www.theverge.com/2016/11/27/13752344/alvinn-self-driving-car-1989-cmu-nav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tsob/learning-to-understand-music-from-shazam-56a60788b62f" TargetMode="External"/><Relationship Id="rId5" Type="http://schemas.openxmlformats.org/officeDocument/2006/relationships/hyperlink" Target="https://machinelearning.apple.com/research/hey-siri" TargetMode="External"/><Relationship Id="rId4" Type="http://schemas.openxmlformats.org/officeDocument/2006/relationships/hyperlink" Target="https://en.wikipedia.org/wiki/DARPA_Grand_Challenge_(2007)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alert.com/ai-cough-analysis-could-detect-covid-19-even-if-you-re-asymptomatic" TargetMode="External"/><Relationship Id="rId3" Type="http://schemas.openxmlformats.org/officeDocument/2006/relationships/hyperlink" Target="https://www.scientificamerican.com/article/ai-conquers-six-player-poker/" TargetMode="External"/><Relationship Id="rId7" Type="http://schemas.openxmlformats.org/officeDocument/2006/relationships/hyperlink" Target="https://www.eenewseurope.com/news/neural-network-covid-19-real-time-xray" TargetMode="External"/><Relationship Id="rId2" Type="http://schemas.openxmlformats.org/officeDocument/2006/relationships/hyperlink" Target="https://www.newscientist.com/article/2110522-googles-neural-networks-invent-their-own-encry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science.com/65832-ai-creates-model-universe-mysteriously.html" TargetMode="External"/><Relationship Id="rId5" Type="http://schemas.openxmlformats.org/officeDocument/2006/relationships/hyperlink" Target="https://www.nytimes.com/2019/05/30/science/deep-mind-artificial-intelligence.html" TargetMode="External"/><Relationship Id="rId4" Type="http://schemas.openxmlformats.org/officeDocument/2006/relationships/hyperlink" Target="https://www.theverge.com/2019/4/13/18309459/openai-five-dota-2-finals-ai-bot-competition-og-e-sports-the-international-champion" TargetMode="External"/><Relationship Id="rId9" Type="http://schemas.openxmlformats.org/officeDocument/2006/relationships/hyperlink" Target="https://spectrum.ieee.org/the-human-os/biomedical/diagnostics/wearables-provide-speedy-covid-scree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pload.wikimedia.org/wikipedia/commons/e/e4/Artificial_neural_network.svg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6/68/Gradient_ascent_(surface).pn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76" y="2336800"/>
            <a:ext cx="2732810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1076" y="3962400"/>
            <a:ext cx="2732810" cy="1973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Creation of a hold-out sample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Use the hold-out sample to test the model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visualization: scatter plots and heat maps, geographic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mining: extract structure from unstructured text files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analysis: identify networks of calling circles, influencers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optimization: best solution for customers calling in and marketers calling out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Focus on good data quality, strong business focus, sound user training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Gaming</a:t>
            </a:r>
          </a:p>
          <a:p>
            <a:pPr lvl="1"/>
            <a:r>
              <a:rPr lang="en-US" dirty="0"/>
              <a:t>1989: Deep Thought – Carnegie Mellon chess program lost to Gary Kasparov (not Neural Network)</a:t>
            </a:r>
          </a:p>
          <a:p>
            <a:pPr lvl="1"/>
            <a:r>
              <a:rPr lang="en-US" dirty="0"/>
              <a:t>1997: Deep Blue – IBM chess program beat Gary Kasparov (not Neural Network)</a:t>
            </a:r>
          </a:p>
          <a:p>
            <a:pPr lvl="1"/>
            <a:r>
              <a:rPr lang="en-US" dirty="0"/>
              <a:t>2011: IBM Watson beat Jeopardy champions (</a:t>
            </a:r>
            <a:r>
              <a:rPr lang="en-US"/>
              <a:t>not Neural Network)</a:t>
            </a:r>
            <a:endParaRPr lang="en-US" dirty="0"/>
          </a:p>
          <a:p>
            <a:pPr lvl="1"/>
            <a:r>
              <a:rPr lang="en-US" dirty="0"/>
              <a:t>2014: DeepMind set world record for video game Breakout, learned to play Space Invaders, </a:t>
            </a:r>
            <a:r>
              <a:rPr lang="en-US" dirty="0" err="1"/>
              <a:t>Ms</a:t>
            </a:r>
            <a:r>
              <a:rPr lang="en-US" dirty="0"/>
              <a:t> Pac-Man, Q*Bert</a:t>
            </a:r>
          </a:p>
          <a:p>
            <a:pPr lvl="1"/>
            <a:r>
              <a:rPr lang="en-US" dirty="0"/>
              <a:t>2016: Google DeepMind AlphaGo beat Go world champion</a:t>
            </a:r>
          </a:p>
          <a:p>
            <a:pPr lvl="2"/>
            <a:r>
              <a:rPr lang="en-US" dirty="0"/>
              <a:t>Video </a:t>
            </a:r>
            <a:r>
              <a:rPr lang="en-US" dirty="0">
                <a:hlinkClick r:id="rId2"/>
              </a:rPr>
              <a:t>https://www.youtube.com/watch?v=8tq1C8spV_g</a:t>
            </a:r>
            <a:endParaRPr lang="en-US" dirty="0"/>
          </a:p>
          <a:p>
            <a:pPr lvl="1"/>
            <a:r>
              <a:rPr lang="en-US" dirty="0"/>
              <a:t>2017 (Jan): AlphaGo Master won 60 straight Go matches</a:t>
            </a:r>
          </a:p>
          <a:p>
            <a:pPr lvl="1"/>
            <a:r>
              <a:rPr lang="en-US" dirty="0"/>
              <a:t>2017 (Oct): AlphaGo Zero learned game without human intervention; beat all previous versions, winning 100-0</a:t>
            </a:r>
          </a:p>
          <a:p>
            <a:pPr lvl="1"/>
            <a:r>
              <a:rPr lang="en-US" dirty="0"/>
              <a:t>2017 (Dec): AlphaGo Zero generalized to learn chess, shogi, and Go in less than 24 hours, beating all previous champion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Self-driving vehicles</a:t>
            </a:r>
          </a:p>
          <a:p>
            <a:pPr lvl="1"/>
            <a:r>
              <a:rPr lang="en-US" dirty="0"/>
              <a:t>1984-92: Self-driving cars (</a:t>
            </a:r>
            <a:r>
              <a:rPr lang="en-US" dirty="0" err="1"/>
              <a:t>Navlab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ALVINN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2005: </a:t>
            </a:r>
            <a:r>
              <a:rPr lang="en-US" dirty="0">
                <a:hlinkClick r:id="rId3"/>
              </a:rPr>
              <a:t>DARPA Grand Challenge </a:t>
            </a:r>
            <a:r>
              <a:rPr lang="en-US" dirty="0"/>
              <a:t>– self-driving competition over 132 miles (212 km)</a:t>
            </a:r>
          </a:p>
          <a:p>
            <a:pPr lvl="1"/>
            <a:r>
              <a:rPr lang="en-US" dirty="0"/>
              <a:t>2007: </a:t>
            </a:r>
            <a:r>
              <a:rPr lang="en-US" dirty="0">
                <a:hlinkClick r:id="rId4"/>
              </a:rPr>
              <a:t>DARPA Urban Challenge </a:t>
            </a:r>
            <a:r>
              <a:rPr lang="en-US" dirty="0"/>
              <a:t>– self-driving competition through city traffic</a:t>
            </a:r>
          </a:p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2010: </a:t>
            </a:r>
            <a:r>
              <a:rPr lang="en-US" dirty="0">
                <a:hlinkClick r:id="rId5"/>
              </a:rPr>
              <a:t>SIRI</a:t>
            </a:r>
            <a:r>
              <a:rPr lang="en-US" dirty="0"/>
              <a:t> voice assistant</a:t>
            </a:r>
          </a:p>
          <a:p>
            <a:pPr lvl="1"/>
            <a:r>
              <a:rPr lang="en-US" dirty="0"/>
              <a:t>2014: SIRI/</a:t>
            </a:r>
            <a:r>
              <a:rPr lang="en-US" dirty="0">
                <a:hlinkClick r:id="rId6"/>
              </a:rPr>
              <a:t>Shazam</a:t>
            </a:r>
            <a:r>
              <a:rPr lang="en-US" dirty="0"/>
              <a:t> music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Latest Advances</a:t>
            </a:r>
          </a:p>
          <a:p>
            <a:pPr lvl="1"/>
            <a:r>
              <a:rPr lang="en-US" dirty="0"/>
              <a:t>November 2016: </a:t>
            </a:r>
            <a:r>
              <a:rPr lang="en-US" dirty="0">
                <a:hlinkClick r:id="rId2"/>
              </a:rPr>
              <a:t>Google Brain </a:t>
            </a:r>
            <a:r>
              <a:rPr lang="en-US" dirty="0"/>
              <a:t>develops encryption algorithms</a:t>
            </a:r>
          </a:p>
          <a:p>
            <a:pPr lvl="1"/>
            <a:r>
              <a:rPr lang="en-US" dirty="0"/>
              <a:t>March 2017: </a:t>
            </a:r>
            <a:r>
              <a:rPr lang="en-US" dirty="0" err="1">
                <a:hlinkClick r:id="rId3"/>
              </a:rPr>
              <a:t>DeepStack</a:t>
            </a:r>
            <a:r>
              <a:rPr lang="en-US" dirty="0"/>
              <a:t> defeats poker champions, develops intuition</a:t>
            </a:r>
          </a:p>
          <a:p>
            <a:pPr lvl="1"/>
            <a:r>
              <a:rPr lang="en-US" dirty="0"/>
              <a:t>July 2017: Facebook AI develops own language</a:t>
            </a:r>
          </a:p>
          <a:p>
            <a:pPr lvl="1"/>
            <a:r>
              <a:rPr lang="en-US" dirty="0"/>
              <a:t>August 2017: AI defeats world champions in multi-player game (</a:t>
            </a:r>
            <a:r>
              <a:rPr lang="en-US" dirty="0" err="1">
                <a:hlinkClick r:id="rId4"/>
              </a:rPr>
              <a:t>Dota</a:t>
            </a:r>
            <a:r>
              <a:rPr lang="en-US" dirty="0">
                <a:hlinkClick r:id="rId4"/>
              </a:rPr>
              <a:t> 2</a:t>
            </a:r>
            <a:r>
              <a:rPr lang="en-US" dirty="0"/>
              <a:t> [Defense of the Ancients])</a:t>
            </a:r>
          </a:p>
          <a:p>
            <a:pPr lvl="1"/>
            <a:r>
              <a:rPr lang="en-US" dirty="0"/>
              <a:t>May 2019: DeepMind AI uses teamwork to defeat human '</a:t>
            </a:r>
            <a:r>
              <a:rPr lang="en-US" dirty="0">
                <a:hlinkClick r:id="rId5"/>
              </a:rPr>
              <a:t>Quake III</a:t>
            </a:r>
            <a:r>
              <a:rPr lang="en-US" dirty="0"/>
              <a:t>' players</a:t>
            </a:r>
          </a:p>
          <a:p>
            <a:pPr lvl="1"/>
            <a:r>
              <a:rPr lang="en-US" dirty="0"/>
              <a:t>Neural network created a </a:t>
            </a:r>
            <a:r>
              <a:rPr lang="en-US" dirty="0">
                <a:hlinkClick r:id="rId6"/>
              </a:rPr>
              <a:t>3D replica of the universe</a:t>
            </a:r>
            <a:r>
              <a:rPr lang="en-US" dirty="0"/>
              <a:t> – July 2019</a:t>
            </a:r>
          </a:p>
          <a:p>
            <a:pPr lvl="1"/>
            <a:r>
              <a:rPr lang="en-US" dirty="0"/>
              <a:t>Neural network detects Covid-19 in real time by </a:t>
            </a:r>
            <a:r>
              <a:rPr lang="en-US" dirty="0">
                <a:hlinkClick r:id="rId7"/>
              </a:rPr>
              <a:t>Xray</a:t>
            </a:r>
            <a:r>
              <a:rPr lang="en-US" dirty="0"/>
              <a:t> – June 2020</a:t>
            </a:r>
          </a:p>
          <a:p>
            <a:pPr lvl="1"/>
            <a:r>
              <a:rPr lang="en-US" dirty="0"/>
              <a:t>Neural network detects COVID-19 via </a:t>
            </a:r>
            <a:r>
              <a:rPr lang="en-US" dirty="0">
                <a:hlinkClick r:id="rId8"/>
              </a:rPr>
              <a:t>coughs</a:t>
            </a:r>
            <a:r>
              <a:rPr lang="en-US" dirty="0"/>
              <a:t> (MIT) – November 2020</a:t>
            </a:r>
          </a:p>
          <a:p>
            <a:pPr lvl="1"/>
            <a:r>
              <a:rPr lang="en-US" dirty="0"/>
              <a:t>Wearable device app </a:t>
            </a:r>
            <a:r>
              <a:rPr lang="en-US" dirty="0" err="1">
                <a:hlinkClick r:id="rId9"/>
              </a:rPr>
              <a:t>CovidDeep</a:t>
            </a:r>
            <a:r>
              <a:rPr lang="en-US" dirty="0"/>
              <a:t> </a:t>
            </a:r>
            <a:r>
              <a:rPr lang="en-US"/>
              <a:t>detects COVID-19 </a:t>
            </a:r>
            <a:r>
              <a:rPr lang="en-US" dirty="0"/>
              <a:t>– Jan 2021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421" y="5954662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Tableau license posted </a:t>
            </a:r>
            <a:r>
              <a:rPr lang="en-US"/>
              <a:t>to course wall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Walkthrough of logit, </a:t>
            </a:r>
            <a:r>
              <a:rPr lang="en-US" dirty="0" err="1"/>
              <a:t>probit</a:t>
            </a:r>
            <a:r>
              <a:rPr lang="en-US" dirty="0"/>
              <a:t> and neural network prediction &amp; sensitivity analysis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An introduction to data mining and other techniques for advanced analytics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Logit &amp; </a:t>
            </a:r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Predict probabilities</a:t>
            </a:r>
          </a:p>
          <a:p>
            <a:r>
              <a:rPr lang="en-US" dirty="0"/>
              <a:t>Logit</a:t>
            </a:r>
          </a:p>
          <a:p>
            <a:pPr lvl="1"/>
            <a:r>
              <a:rPr lang="en-US" dirty="0"/>
              <a:t>Logistic distribution</a:t>
            </a:r>
          </a:p>
          <a:p>
            <a:pPr lvl="1"/>
            <a:r>
              <a:rPr lang="en-US" dirty="0"/>
              <a:t>More sensitive in detecting differences at extreme values of your variables</a:t>
            </a:r>
          </a:p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More sensitive in detecting differences at values near the mean of your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Uses the logistic function to build relationships</a:t>
            </a:r>
          </a:p>
          <a:p>
            <a:pPr lvl="1"/>
            <a:r>
              <a:rPr lang="en-US" dirty="0"/>
              <a:t>Also has at least three levels, the X input variables, one or more hidden layers of variables, and the Y output variables</a:t>
            </a:r>
          </a:p>
          <a:p>
            <a:pPr lvl="1"/>
            <a:r>
              <a:rPr lang="en-US" dirty="0"/>
              <a:t>To predict the neural network outcome:</a:t>
            </a:r>
          </a:p>
          <a:p>
            <a:pPr lvl="2"/>
            <a:r>
              <a:rPr lang="en-US" sz="1600" dirty="0"/>
              <a:t>First, predict the hidden variables from the inputs, just like a logit prediction</a:t>
            </a:r>
          </a:p>
          <a:p>
            <a:pPr lvl="2"/>
            <a:r>
              <a:rPr lang="en-US" sz="1600" dirty="0"/>
              <a:t>Second, predict the Y output variables from the hidden variables, again like a logit prediction</a:t>
            </a:r>
          </a:p>
          <a:p>
            <a:pPr lvl="1"/>
            <a:r>
              <a:rPr lang="en-US" sz="1800" dirty="0"/>
              <a:t>More than two hidden layers is deep learning</a:t>
            </a:r>
          </a:p>
          <a:p>
            <a:pPr lvl="1"/>
            <a:r>
              <a:rPr lang="en-US" sz="1800"/>
              <a:t>Neural networks can predict probabilities (0-1) or continuous numbers (e.g., house prices)</a:t>
            </a:r>
          </a:p>
          <a:p>
            <a:pPr lvl="2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can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hidden layers are called 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Outputs can be binary (0-1) or continuous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830A7A54-784A-432D-8109-3C2AEE1126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389273"/>
            <a:ext cx="3913188" cy="349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24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gradient search (hill climbing)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neural network climbs the hill until it reaches an optimal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Sometimes these solutions are local optima rather than global optima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the neural network several times to find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Content Placeholder 10">
            <a:hlinkClick r:id="rId2"/>
            <a:extLst>
              <a:ext uri="{FF2B5EF4-FFF2-40B4-BE49-F238E27FC236}">
                <a16:creationId xmlns:a16="http://schemas.microsoft.com/office/drawing/2014/main" id="{429F6C71-2771-4E94-A1D0-6A532D18F6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530752"/>
            <a:ext cx="3913188" cy="3210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0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has more than one hidden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can learn complex patterns such as voice recognition, voice generation, photo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94151A52-9D97-4C9B-8635-DE35AF39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3232937"/>
            <a:ext cx="3913188" cy="1806588"/>
          </a:xfrm>
        </p:spPr>
      </p:pic>
    </p:spTree>
    <p:extLst>
      <p:ext uri="{BB962C8B-B14F-4D97-AF65-F5344CB8AC3E}">
        <p14:creationId xmlns:p14="http://schemas.microsoft.com/office/powerpoint/2010/main" val="83148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9 – Neural Network Prediction and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example</a:t>
            </a:r>
          </a:p>
          <a:p>
            <a:pPr lvl="1"/>
            <a:r>
              <a:rPr lang="en-US" dirty="0"/>
              <a:t>Logit analysis of Titanic survivor data</a:t>
            </a:r>
          </a:p>
          <a:p>
            <a:pPr lvl="1"/>
            <a:r>
              <a:rPr lang="en-US" dirty="0"/>
              <a:t>Creation of prediction model of logit results</a:t>
            </a:r>
          </a:p>
          <a:p>
            <a:pPr lvl="1"/>
            <a:r>
              <a:rPr lang="en-US" dirty="0"/>
              <a:t>Sensitivity analysis of </a:t>
            </a:r>
            <a:r>
              <a:rPr lang="en-US"/>
              <a:t>logit results</a:t>
            </a:r>
            <a:endParaRPr lang="en-US" dirty="0"/>
          </a:p>
          <a:p>
            <a:pPr lvl="1"/>
            <a:r>
              <a:rPr lang="en-US" dirty="0"/>
              <a:t>Neural network analysis of Titanic survivor data</a:t>
            </a:r>
          </a:p>
          <a:p>
            <a:pPr lvl="1"/>
            <a:r>
              <a:rPr lang="en-US" dirty="0"/>
              <a:t>Creation of a prediction model of neural network results</a:t>
            </a:r>
          </a:p>
          <a:p>
            <a:pPr lvl="1"/>
            <a:r>
              <a:rPr lang="en-US" dirty="0"/>
              <a:t>Sensitivity analysis of neural network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5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5632</TotalTime>
  <Words>1037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#4</vt:lpstr>
      <vt:lpstr>Week 9 - Review</vt:lpstr>
      <vt:lpstr>Week 9 - Review</vt:lpstr>
      <vt:lpstr>Neural Networks</vt:lpstr>
      <vt:lpstr>Neural Networks</vt:lpstr>
      <vt:lpstr>Neural Networks</vt:lpstr>
      <vt:lpstr>Week 9 – Neural Network Prediction and Sensitivity Analysis</vt:lpstr>
      <vt:lpstr>Normal Distribution</vt:lpstr>
      <vt:lpstr>Article #1: An Introduction to Data Mining and Other Techniques for Advanced Analytics</vt:lpstr>
      <vt:lpstr>Article #1: An Introduction to Data Mining and Other Techniques for Advanced Analytics</vt:lpstr>
      <vt:lpstr>Article #1: An Introduction to Data Mining and Other Techniques for Advanced Analytics</vt:lpstr>
      <vt:lpstr>Neural Network Applications</vt:lpstr>
      <vt:lpstr>Neural Network Applications</vt:lpstr>
      <vt:lpstr>Neural Network Applications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257</cp:revision>
  <cp:lastPrinted>2012-09-07T16:23:41Z</cp:lastPrinted>
  <dcterms:created xsi:type="dcterms:W3CDTF">1999-01-01T06:09:50Z</dcterms:created>
  <dcterms:modified xsi:type="dcterms:W3CDTF">2021-03-10T22:22:11Z</dcterms:modified>
</cp:coreProperties>
</file>