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9" r:id="rId2"/>
    <p:sldId id="340" r:id="rId3"/>
    <p:sldId id="361" r:id="rId4"/>
    <p:sldId id="368" r:id="rId5"/>
    <p:sldId id="346" r:id="rId6"/>
    <p:sldId id="347" r:id="rId7"/>
    <p:sldId id="373" r:id="rId8"/>
    <p:sldId id="437" r:id="rId9"/>
    <p:sldId id="428" r:id="rId10"/>
    <p:sldId id="350" r:id="rId11"/>
    <p:sldId id="369" r:id="rId12"/>
    <p:sldId id="370" r:id="rId13"/>
    <p:sldId id="371" r:id="rId14"/>
    <p:sldId id="352" r:id="rId15"/>
    <p:sldId id="372" r:id="rId16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Modern Analytics and the Future of Quality Performance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Modern Analytics and the Future of Quality Performance Excellence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Define analytics (page 6)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are companies using analytics in (page 7):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Banks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Manufacturing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Retail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Pharmaceuticals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Sports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Modern analytics integrates which three fields (page 8)?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examples of data sources (page 9)?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examples of data visualization (page 11)?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Modern Analytics and the Future of Quality Performance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Modern Analytics and the Future of Quality Performance Excellence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Define analytics (page 6)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“a process of transforming data into actions through analysis and insights in the context of organizational decision making and problem solving”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“the use of data, information technology, statistical analysis, quantitative methods, and mathematical or computer-based models to help managers gain improved insight about their business operations and make better, fact-based decisions”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3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Modern Analytics and the Future of Quality Performance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Modern Analytics and the Future of Quality Performance Excellence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are companies using analytics in (page 7):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Banks: prevent fraud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Manufacturing: production planning, purchasing, inventory </a:t>
            </a:r>
            <a:r>
              <a:rPr lang="en-US" dirty="0" err="1"/>
              <a:t>mgt</a:t>
            </a:r>
            <a:endParaRPr lang="en-US" dirty="0"/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Retail: recommend products and optimize marketing promotions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Pharmaceuticals: get drugs to market more quickly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Sports: determine game strategy and optimal ticket prices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5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Modern Analytics and the Future of Quality Performance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Modern Analytics and the Future of Quality Performance Excellence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Modern analytics integrates which three fields (page 8)?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Business intelligence/information systems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Statistics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Quantitative methods/operations research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examples of data sources (page 9)?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Supermarket scanners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Click streams from the web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Customer transactions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Email, tweets, social media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examples of data visualization (page 11)?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Dashboards and scorecards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#2: A Process of Continuous Innovation: Centralizing Analytics at Caesars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Process of Continuous Innovation: Centralizing Analytics at Caesars</a:t>
            </a:r>
          </a:p>
          <a:p>
            <a:pPr lvl="1"/>
            <a:r>
              <a:rPr lang="en-US" sz="1800" dirty="0"/>
              <a:t>Why does Caesars use analytics (pages 1 &amp; 2)?</a:t>
            </a:r>
          </a:p>
          <a:p>
            <a:pPr lvl="1"/>
            <a:r>
              <a:rPr lang="en-US" sz="1800" dirty="0"/>
              <a:t>What are four lessons learned from their experience (page 3)?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#2: A Process of Continuous Innovation: Centralizing Analytics at Caesars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Process of Continuous Innovation: Centralizing Analytics at Caesars</a:t>
            </a:r>
          </a:p>
          <a:p>
            <a:pPr lvl="1"/>
            <a:r>
              <a:rPr lang="en-US" sz="1800" dirty="0"/>
              <a:t>Why does Caesars use analytics (pages 1 &amp; 2)?</a:t>
            </a:r>
          </a:p>
          <a:p>
            <a:pPr lvl="2"/>
            <a:r>
              <a:rPr lang="en-US" sz="1400" dirty="0"/>
              <a:t>Create a rich customer experience</a:t>
            </a:r>
          </a:p>
          <a:p>
            <a:pPr lvl="2"/>
            <a:r>
              <a:rPr lang="en-US" sz="1400" dirty="0"/>
              <a:t>Marketing based not only on their preferences but on their actions</a:t>
            </a:r>
          </a:p>
          <a:p>
            <a:pPr lvl="2"/>
            <a:r>
              <a:rPr lang="en-US" sz="1400" dirty="0"/>
              <a:t>Gaming analytics, revenue management, finance, marketing analytics, hotel operations and labor</a:t>
            </a:r>
          </a:p>
          <a:p>
            <a:pPr lvl="1"/>
            <a:r>
              <a:rPr lang="en-US" sz="1800" dirty="0"/>
              <a:t>What are four lessons learned from their experience (page 3)?</a:t>
            </a:r>
          </a:p>
          <a:p>
            <a:pPr lvl="2"/>
            <a:r>
              <a:rPr lang="en-US" sz="1400" dirty="0"/>
              <a:t>Sense of scale</a:t>
            </a:r>
          </a:p>
          <a:p>
            <a:pPr lvl="2"/>
            <a:r>
              <a:rPr lang="en-US" sz="1400" dirty="0"/>
              <a:t>Adequate infrastructure</a:t>
            </a:r>
          </a:p>
          <a:p>
            <a:pPr lvl="2"/>
            <a:r>
              <a:rPr lang="en-US" sz="1400" dirty="0"/>
              <a:t>Communications with stakeholders</a:t>
            </a:r>
          </a:p>
          <a:p>
            <a:pPr lvl="2"/>
            <a:r>
              <a:rPr lang="en-US" sz="1400" dirty="0"/>
              <a:t>Visible and meaningful wins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8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#2: discussion</a:t>
            </a:r>
          </a:p>
          <a:p>
            <a:r>
              <a:rPr lang="en-US" dirty="0"/>
              <a:t>Homework #3: overview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Modern Analytics and the Future of Quality Performance Excellence</a:t>
            </a:r>
          </a:p>
          <a:p>
            <a:pPr lvl="1"/>
            <a:r>
              <a:rPr lang="en-US" sz="2000" dirty="0"/>
              <a:t>A Process of Continuous Innovation: Centralizing Analytics at Caesars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Campaign time frames, costs, effectiveness</a:t>
            </a:r>
          </a:p>
          <a:p>
            <a:r>
              <a:rPr lang="en-US" dirty="0"/>
              <a:t>Projections &amp; forecasts of CPC and Cost per Student</a:t>
            </a:r>
          </a:p>
          <a:p>
            <a:r>
              <a:rPr lang="en-US" dirty="0"/>
              <a:t>Future campaign: geographic regions, key words, day of week and time of day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Other data that would be helpful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Graph, regression, calculated sales, revenue, profit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Constrained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Discussion of risks, other data which would be valuable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Goal Seek</a:t>
            </a:r>
          </a:p>
          <a:p>
            <a:pPr lvl="1"/>
            <a:r>
              <a:rPr lang="en-US" dirty="0"/>
              <a:t>Searches for one goal such as break even point (profit = 0)</a:t>
            </a:r>
          </a:p>
          <a:p>
            <a:pPr lvl="1"/>
            <a:r>
              <a:rPr lang="en-US" dirty="0"/>
              <a:t>Allows one variable to be changed in search of the goal</a:t>
            </a:r>
          </a:p>
          <a:p>
            <a:pPr lvl="1"/>
            <a:r>
              <a:rPr lang="en-US" dirty="0"/>
              <a:t>Does not allow constraints on the search</a:t>
            </a:r>
          </a:p>
          <a:p>
            <a:r>
              <a:rPr lang="en-US" sz="2600" dirty="0"/>
              <a:t>Solver unconstrained optimization</a:t>
            </a:r>
          </a:p>
          <a:p>
            <a:pPr lvl="1"/>
            <a:r>
              <a:rPr lang="en-US" dirty="0"/>
              <a:t>Does not constrain any variables in the search</a:t>
            </a:r>
          </a:p>
          <a:p>
            <a:pPr lvl="1"/>
            <a:r>
              <a:rPr lang="en-US" dirty="0"/>
              <a:t>Can search for maximum, minimum, or specific values</a:t>
            </a:r>
          </a:p>
          <a:p>
            <a:pPr lvl="1"/>
            <a:r>
              <a:rPr lang="en-US" dirty="0"/>
              <a:t>Allows multiple variables to be changed</a:t>
            </a:r>
          </a:p>
          <a:p>
            <a:pPr lvl="1"/>
            <a:r>
              <a:rPr lang="en-US" dirty="0"/>
              <a:t>Can use linear programming (straight line functions) or non-linear programming (curved functions)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Valuable functions: </a:t>
            </a:r>
            <a:r>
              <a:rPr lang="en-US" dirty="0" err="1"/>
              <a:t>Sumproduct</a:t>
            </a:r>
            <a:endParaRPr lang="en-US" dirty="0"/>
          </a:p>
          <a:p>
            <a:pPr lvl="1"/>
            <a:r>
              <a:rPr lang="en-US" dirty="0"/>
              <a:t>Multiplies rows or columns together</a:t>
            </a:r>
            <a:r>
              <a:rPr lang="en-US"/>
              <a:t>, then </a:t>
            </a:r>
            <a:r>
              <a:rPr lang="en-US" dirty="0"/>
              <a:t>adds result</a:t>
            </a:r>
          </a:p>
          <a:p>
            <a:r>
              <a:rPr lang="en-US" dirty="0"/>
              <a:t>Constrained optimization</a:t>
            </a:r>
          </a:p>
          <a:p>
            <a:pPr lvl="1"/>
            <a:r>
              <a:rPr lang="en-US" dirty="0"/>
              <a:t>Can set variables to less than or greater than some constraint</a:t>
            </a:r>
          </a:p>
          <a:p>
            <a:pPr lvl="1"/>
            <a:r>
              <a:rPr lang="en-US" dirty="0"/>
              <a:t>Can set variables to be integer or binary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3EE4-1C23-4C6A-9222-D586ADA0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4E87-FD88-425F-870C-08D9C732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Optimization</a:t>
            </a:r>
          </a:p>
          <a:p>
            <a:r>
              <a:rPr lang="en-US" dirty="0"/>
              <a:t>Linear (Simplex)</a:t>
            </a:r>
          </a:p>
          <a:p>
            <a:r>
              <a:rPr lang="en-US" dirty="0"/>
              <a:t>Non-linear (GRG nonlinear)</a:t>
            </a:r>
          </a:p>
          <a:p>
            <a:r>
              <a:rPr lang="en-US" dirty="0"/>
              <a:t>Non-linear with local optima (GRG nonlinear with </a:t>
            </a:r>
            <a:r>
              <a:rPr lang="en-US" dirty="0" err="1"/>
              <a:t>multistart</a:t>
            </a:r>
            <a:r>
              <a:rPr lang="en-US" dirty="0"/>
              <a:t>)</a:t>
            </a:r>
          </a:p>
          <a:p>
            <a:r>
              <a:rPr lang="en-US" dirty="0"/>
              <a:t>Non-differentiable (Evolutionary)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538BA-7B78-453C-8460-F516DB4E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ED7A8-CB57-4AE8-8BCF-289C3A6B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0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Excel’s favorite game? </a:t>
            </a:r>
          </a:p>
          <a:p>
            <a:r>
              <a:rPr lang="en-US" dirty="0"/>
              <a:t>Hide and Goal Seek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Analytics professor specialized in optimization</a:t>
            </a:r>
          </a:p>
          <a:p>
            <a:r>
              <a:rPr lang="en-US" dirty="0"/>
              <a:t>For 30 years he watched his wife spend 30 minutes each morning cooking his breakfast</a:t>
            </a:r>
          </a:p>
          <a:p>
            <a:r>
              <a:rPr lang="en-US" dirty="0"/>
              <a:t>One day he suggested to her that he could optimize how she cooks breakfast, save her time, and get his breakfast faster</a:t>
            </a:r>
          </a:p>
          <a:p>
            <a:r>
              <a:rPr lang="en-US" dirty="0"/>
              <a:t>Three weeks later, he was getting his breakfast in 15 minutes, saving his wife time, and cooking it himself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5693</TotalTime>
  <Words>834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Trebuchet MS</vt:lpstr>
      <vt:lpstr>Berlin</vt:lpstr>
      <vt:lpstr>SCM 651: Business Analytics</vt:lpstr>
      <vt:lpstr>Agenda</vt:lpstr>
      <vt:lpstr>Homework #2</vt:lpstr>
      <vt:lpstr>Homework #3</vt:lpstr>
      <vt:lpstr>Week 6 - Review</vt:lpstr>
      <vt:lpstr>Week 6 - Review</vt:lpstr>
      <vt:lpstr>New Material</vt:lpstr>
      <vt:lpstr>Excel games</vt:lpstr>
      <vt:lpstr>Optimization</vt:lpstr>
      <vt:lpstr>Article #1: Modern Analytics and the Future of Quality Performance Excellence</vt:lpstr>
      <vt:lpstr>Article #1: Modern Analytics and the Future of Quality Performance Excellence</vt:lpstr>
      <vt:lpstr>Article #1: Modern Analytics and the Future of Quality Performance Excellence</vt:lpstr>
      <vt:lpstr>Article #1: Modern Analytics and the Future of Quality Performance Excellence</vt:lpstr>
      <vt:lpstr>Article #2: A Process of Continuous Innovation: Centralizing Analytics at Caesars</vt:lpstr>
      <vt:lpstr>Article #2: A Process of Continuous Innovation: Centralizing Analytics at Caesars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Don Harter</dc:creator>
  <cp:lastModifiedBy>Donald Harter</cp:lastModifiedBy>
  <cp:revision>245</cp:revision>
  <cp:lastPrinted>2012-09-07T16:23:41Z</cp:lastPrinted>
  <dcterms:created xsi:type="dcterms:W3CDTF">1999-01-01T06:09:50Z</dcterms:created>
  <dcterms:modified xsi:type="dcterms:W3CDTF">2020-08-05T15:34:35Z</dcterms:modified>
</cp:coreProperties>
</file>