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89" r:id="rId2"/>
    <p:sldId id="340" r:id="rId3"/>
    <p:sldId id="361" r:id="rId4"/>
    <p:sldId id="346" r:id="rId5"/>
    <p:sldId id="347" r:id="rId6"/>
    <p:sldId id="368" r:id="rId7"/>
    <p:sldId id="436" r:id="rId8"/>
    <p:sldId id="517" r:id="rId9"/>
    <p:sldId id="522" r:id="rId10"/>
    <p:sldId id="518" r:id="rId11"/>
    <p:sldId id="350" r:id="rId12"/>
    <p:sldId id="362" r:id="rId13"/>
    <p:sldId id="365" r:id="rId14"/>
    <p:sldId id="352" r:id="rId15"/>
    <p:sldId id="366" r:id="rId16"/>
    <p:sldId id="367" r:id="rId17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336A-9598-48ED-B855-A594B54F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Slicers, Timeline, Pivot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54D5-5F98-4003-B169-9DCF1BD1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slicer, a timeline, and pivot chart walk into a bar. </a:t>
            </a:r>
          </a:p>
          <a:p>
            <a:pPr marL="0" indent="0">
              <a:buNone/>
            </a:pPr>
            <a:r>
              <a:rPr lang="en-US" dirty="0"/>
              <a:t>The bartender says, “look at those three,</a:t>
            </a:r>
          </a:p>
          <a:p>
            <a:pPr marL="0" indent="0">
              <a:buNone/>
            </a:pPr>
            <a:r>
              <a:rPr lang="en-US" dirty="0"/>
              <a:t> walking around with out a pivot table!”.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53E01-3FD9-4A06-89BC-E9160224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A3509-0628-483C-B656-A1370087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5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Innovating with Airborne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Innovating with Airborne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three areas of focus for their strategy for the next 3-4 years? Give examples of what they are doing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challenges with hiring data scientists?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risks trying to use technology in the organization? Give an example of each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Innovating with Airborne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Innovating with Airborne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three areas of focus for their strategy for the next 3-4 years? Give examples of what they are doing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Operational efficiency: 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engine performance, reliability, fuel burn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Optimize crew and shift deployment (match to plane types, destinations, breaks for staff)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Customer intimacy: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Frequent flyer preferences, flying preferences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Click stream data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Customer complaint data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Innovation: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Site monitoring: download Financial Times &amp; WSJ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Lost-bag retrieval (LED tags &amp; iPhone), customer follow-up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Innovating with Airborne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Innovating with Airborne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challenges with hiring data scientists?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Not needed all the time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Sometimes they blindly follow the data, not incorporating experience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risks trying to use technology in the organization?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Interoperability: merging data from different sources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Data security: privacy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Taxonomies: architecture, naming conventions, context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Data ownership: internal versus external, and internal rivalries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7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A New, Analytics-Based Era of Banking Dawns at State Street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New, Analytics-Based Era of Banking Dawns at State Street</a:t>
            </a:r>
          </a:p>
          <a:p>
            <a:pPr lvl="1"/>
            <a:r>
              <a:rPr lang="en-US" sz="2400" dirty="0"/>
              <a:t>What were the key questions that they asked which analytics could help?</a:t>
            </a:r>
          </a:p>
          <a:p>
            <a:pPr lvl="1"/>
            <a:r>
              <a:rPr lang="en-US" sz="2400" dirty="0"/>
              <a:t>What was the challenge of launching analytics at State Street?</a:t>
            </a:r>
          </a:p>
          <a:p>
            <a:pPr lvl="1"/>
            <a:r>
              <a:rPr lang="en-US" sz="2400" dirty="0"/>
              <a:t>How do they continue to push analytics forward?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A New, Analytics-Based Era of Banking Dawns at State Street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New, Analytics-Based Era of Banking Dawns at State Street</a:t>
            </a:r>
          </a:p>
          <a:p>
            <a:pPr lvl="1"/>
            <a:r>
              <a:rPr lang="en-US" sz="2400" dirty="0"/>
              <a:t>What were the key questions that they asked?</a:t>
            </a:r>
          </a:p>
          <a:p>
            <a:pPr lvl="2"/>
            <a:r>
              <a:rPr lang="en-US" sz="2000" dirty="0"/>
              <a:t>How do we better manage, measure, visualize risk?</a:t>
            </a:r>
          </a:p>
          <a:p>
            <a:pPr lvl="2"/>
            <a:r>
              <a:rPr lang="en-US" sz="2000" dirty="0"/>
              <a:t>How do they deal with regulatory change?</a:t>
            </a:r>
          </a:p>
          <a:p>
            <a:pPr lvl="2"/>
            <a:r>
              <a:rPr lang="en-US" sz="2000" dirty="0"/>
              <a:t>How do they find new sources of return?</a:t>
            </a:r>
          </a:p>
          <a:p>
            <a:pPr lvl="2"/>
            <a:r>
              <a:rPr lang="en-US" sz="2000" dirty="0"/>
              <a:t>What new types of investments do they need to increase yields?</a:t>
            </a:r>
          </a:p>
          <a:p>
            <a:pPr lvl="2"/>
            <a:r>
              <a:rPr lang="en-US" sz="2000" dirty="0"/>
              <a:t>How do they keep costs down?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A New, Analytics-Based Era of Banking Dawns at State Street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New, Analytics-Based Era of Banking Dawns at State Street</a:t>
            </a:r>
          </a:p>
          <a:p>
            <a:pPr lvl="1"/>
            <a:r>
              <a:rPr lang="en-US" sz="2400" dirty="0"/>
              <a:t>What was the challenge of launching analytics at State Street? Answer: Culture</a:t>
            </a:r>
            <a:endParaRPr lang="en-US" dirty="0"/>
          </a:p>
          <a:p>
            <a:pPr lvl="2"/>
            <a:r>
              <a:rPr lang="en-US" sz="2000" dirty="0"/>
              <a:t>Remaining agile in decision making</a:t>
            </a:r>
          </a:p>
          <a:p>
            <a:pPr lvl="2"/>
            <a:r>
              <a:rPr lang="en-US" sz="2000" dirty="0"/>
              <a:t>Inspiring staff toward new organization</a:t>
            </a:r>
          </a:p>
          <a:p>
            <a:pPr lvl="2"/>
            <a:r>
              <a:rPr lang="en-US" sz="2000" dirty="0"/>
              <a:t>Be more nimble and market savvy</a:t>
            </a:r>
          </a:p>
          <a:p>
            <a:pPr lvl="1"/>
            <a:r>
              <a:rPr lang="en-US" sz="2400" dirty="0"/>
              <a:t>How do they continue to push analytics forward?</a:t>
            </a:r>
          </a:p>
          <a:p>
            <a:pPr lvl="2"/>
            <a:r>
              <a:rPr lang="en-US" sz="2000" dirty="0"/>
              <a:t>Quarterly pulse check survey of employees</a:t>
            </a:r>
          </a:p>
          <a:p>
            <a:pPr lvl="2"/>
            <a:r>
              <a:rPr lang="en-US" sz="2000" dirty="0"/>
              <a:t>Working list of goals every quarter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2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Homework </a:t>
            </a:r>
            <a:r>
              <a:rPr lang="en-US" dirty="0"/>
              <a:t>#2: discussion</a:t>
            </a:r>
          </a:p>
          <a:p>
            <a:pPr lvl="1"/>
            <a:r>
              <a:rPr lang="en-US" dirty="0"/>
              <a:t>Google analytics hints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Innovating with Airborne Analytics</a:t>
            </a:r>
          </a:p>
          <a:p>
            <a:pPr lvl="1"/>
            <a:r>
              <a:rPr lang="en-US" dirty="0"/>
              <a:t>A New, Analytics-Based Era of Banking Dawns at State Street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Campaign time frames, costs, effectiveness</a:t>
            </a:r>
          </a:p>
          <a:p>
            <a:r>
              <a:rPr lang="en-US" dirty="0"/>
              <a:t>Forecast of CPC and cost </a:t>
            </a:r>
            <a:r>
              <a:rPr lang="en-US"/>
              <a:t>per customer</a:t>
            </a:r>
          </a:p>
          <a:p>
            <a:r>
              <a:rPr lang="en-US" dirty="0"/>
              <a:t>Future campaign: geographic regions, key words, day of week and time of day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Other data that would be helpful</a:t>
            </a:r>
          </a:p>
          <a:p>
            <a:endParaRPr lang="en-US" dirty="0"/>
          </a:p>
          <a:p>
            <a:r>
              <a:rPr lang="en-US" dirty="0"/>
              <a:t>Example of how to find information in Google 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0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Pivot</a:t>
            </a:r>
          </a:p>
          <a:p>
            <a:pPr lvl="1"/>
            <a:r>
              <a:rPr lang="en-US" dirty="0"/>
              <a:t>Data can be imported from database tables, Excel spreadsheets, SQL servers, other types of files</a:t>
            </a:r>
          </a:p>
          <a:p>
            <a:pPr lvl="1"/>
            <a:r>
              <a:rPr lang="en-US" dirty="0"/>
              <a:t>Relationships can be established among database tables, excel spreadsheets and other files</a:t>
            </a:r>
          </a:p>
          <a:p>
            <a:r>
              <a:rPr lang="en-US" dirty="0"/>
              <a:t>Power Pivot properties</a:t>
            </a:r>
          </a:p>
          <a:p>
            <a:pPr lvl="1"/>
            <a:r>
              <a:rPr lang="en-US" dirty="0"/>
              <a:t>Shows connection to data sources and last time data was refreshed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Slicers</a:t>
            </a:r>
          </a:p>
          <a:p>
            <a:pPr lvl="1"/>
            <a:r>
              <a:rPr lang="en-US" dirty="0"/>
              <a:t>Creates a menu structure to slice the data by a specified characteristic</a:t>
            </a:r>
          </a:p>
          <a:p>
            <a:r>
              <a:rPr lang="en-US" sz="2800" dirty="0"/>
              <a:t>Timelines</a:t>
            </a:r>
          </a:p>
          <a:p>
            <a:pPr lvl="1"/>
            <a:r>
              <a:rPr lang="en-US" dirty="0"/>
              <a:t>Similar to a slicer, but using a date timeline rather than a categorical classification</a:t>
            </a:r>
          </a:p>
          <a:p>
            <a:r>
              <a:rPr lang="en-US" sz="2800" dirty="0"/>
              <a:t>Power Pivot charts</a:t>
            </a:r>
          </a:p>
          <a:p>
            <a:pPr lvl="1"/>
            <a:r>
              <a:rPr lang="en-US" dirty="0"/>
              <a:t>Same capability as Pivot Charts</a:t>
            </a:r>
          </a:p>
          <a:p>
            <a:pPr lvl="1"/>
            <a:r>
              <a:rPr lang="en-US" dirty="0"/>
              <a:t>Can be created using database tables, Excel spreadsheets and other files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07FD-3EDB-40A0-9898-F7D45877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–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A9BA-37D2-4EA9-9490-73C3215F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Query</a:t>
            </a:r>
          </a:p>
          <a:p>
            <a:pPr lvl="1"/>
            <a:r>
              <a:rPr lang="en-US" dirty="0"/>
              <a:t>Power Query is more powerful than Power Pivot in accessing diverse data sources</a:t>
            </a:r>
          </a:p>
          <a:p>
            <a:pPr lvl="1"/>
            <a:r>
              <a:rPr lang="en-US" dirty="0"/>
              <a:t>Power Query can “scrape” web pages</a:t>
            </a:r>
          </a:p>
          <a:p>
            <a:pPr lvl="1"/>
            <a:r>
              <a:rPr lang="en-US" dirty="0"/>
              <a:t>After using Power Query to access data, Power Pivot can be run on the Power Query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24B5C-4FBB-4853-8F34-6A9968F0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1F9A6-5EA0-4C31-AAB0-0F8D303B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5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Power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did the spreadsheet import the table?</a:t>
            </a:r>
          </a:p>
          <a:p>
            <a:pPr marL="0" indent="0">
              <a:buNone/>
            </a:pPr>
            <a:r>
              <a:rPr lang="en-US" dirty="0"/>
              <a:t>Because it was pivotal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4771-B1E7-4CF4-975F-409348C8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9655-B35B-4966-9AEC-E0486B59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pivot table walks into a bar and orders a beer. </a:t>
            </a:r>
          </a:p>
          <a:p>
            <a:pPr marL="0" indent="0">
              <a:buNone/>
            </a:pPr>
            <a:r>
              <a:rPr lang="en-US" dirty="0"/>
              <a:t>It says, “Put me in the same tab, will </a:t>
            </a:r>
            <a:r>
              <a:rPr lang="en-US" dirty="0" err="1"/>
              <a:t>ya</a:t>
            </a:r>
            <a:r>
              <a:rPr lang="en-US" dirty="0"/>
              <a:t>?”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0E800-C3EE-4BF2-A080-C31817F1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8DBD3-232F-4575-A437-64050D5C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D87F-37CD-4509-9A56-22B2A90B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</a:p>
        </p:txBody>
      </p:sp>
      <p:pic>
        <p:nvPicPr>
          <p:cNvPr id="7" name="Content Placeholder 6" descr="A picture containing sitting, photo, small, orange&#10;&#10;Description automatically generated">
            <a:extLst>
              <a:ext uri="{FF2B5EF4-FFF2-40B4-BE49-F238E27FC236}">
                <a16:creationId xmlns:a16="http://schemas.microsoft.com/office/drawing/2014/main" id="{CCD72AA8-3895-4A97-93CC-85619EAEA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2336800"/>
            <a:ext cx="3598863" cy="35988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338F0-2407-4F20-A2AA-931A9526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81C50-3448-4F5C-8FD7-B3257CAE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5657</TotalTime>
  <Words>825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Trebuchet MS</vt:lpstr>
      <vt:lpstr>Berlin</vt:lpstr>
      <vt:lpstr>SCM 651: Business Analytics</vt:lpstr>
      <vt:lpstr>Agenda</vt:lpstr>
      <vt:lpstr>Homework #2</vt:lpstr>
      <vt:lpstr>Week 5 - Review</vt:lpstr>
      <vt:lpstr>Week 5 - Review</vt:lpstr>
      <vt:lpstr>Week 5 – New Material</vt:lpstr>
      <vt:lpstr>Excel Power Pivot</vt:lpstr>
      <vt:lpstr>Excel Pivot Table</vt:lpstr>
      <vt:lpstr>Pivot Table</vt:lpstr>
      <vt:lpstr>Slicers, Timeline, Pivot Chart</vt:lpstr>
      <vt:lpstr>Article #1: Innovating with Airborne Analytics</vt:lpstr>
      <vt:lpstr>Article #1: Innovating with Airborne Analytics</vt:lpstr>
      <vt:lpstr>Article #1: Innovating with Airborne Analytics</vt:lpstr>
      <vt:lpstr>Article #2: A New, Analytics-Based Era of Banking Dawns at State Street</vt:lpstr>
      <vt:lpstr>Article #2: A New, Analytics-Based Era of Banking Dawns at State Street</vt:lpstr>
      <vt:lpstr>Article #2: A New, Analytics-Based Era of Banking Dawns at State Street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238</cp:revision>
  <cp:lastPrinted>2012-09-07T16:23:41Z</cp:lastPrinted>
  <dcterms:created xsi:type="dcterms:W3CDTF">1999-01-01T06:09:50Z</dcterms:created>
  <dcterms:modified xsi:type="dcterms:W3CDTF">2021-02-11T01:52:25Z</dcterms:modified>
</cp:coreProperties>
</file>