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330" r:id="rId7"/>
    <p:sldId id="331" r:id="rId8"/>
    <p:sldId id="332" r:id="rId9"/>
    <p:sldId id="335" r:id="rId10"/>
    <p:sldId id="336" r:id="rId11"/>
    <p:sldId id="337" r:id="rId12"/>
    <p:sldId id="340" r:id="rId13"/>
    <p:sldId id="341" r:id="rId14"/>
    <p:sldId id="342" r:id="rId15"/>
    <p:sldId id="343" r:id="rId16"/>
    <p:sldId id="344" r:id="rId17"/>
    <p:sldId id="345" r:id="rId18"/>
    <p:sldId id="350" r:id="rId19"/>
    <p:sldId id="348" r:id="rId20"/>
    <p:sldId id="349" r:id="rId21"/>
    <p:sldId id="351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33" r:id="rId37"/>
    <p:sldId id="368" r:id="rId38"/>
    <p:sldId id="369" r:id="rId39"/>
    <p:sldId id="370" r:id="rId40"/>
    <p:sldId id="379" r:id="rId41"/>
    <p:sldId id="372" r:id="rId42"/>
    <p:sldId id="374" r:id="rId43"/>
    <p:sldId id="376" r:id="rId44"/>
    <p:sldId id="378" r:id="rId4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545" autoAdjust="0"/>
  </p:normalViewPr>
  <p:slideViewPr>
    <p:cSldViewPr>
      <p:cViewPr varScale="1">
        <p:scale>
          <a:sx n="76" d="100"/>
          <a:sy n="76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F53F-3DA7-450C-B0D8-537C60C9EFE4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A91F5-6354-4398-9ED4-568088B14D4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8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CA91F5-6354-4398-9ED4-568088B14D4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367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Importamos</a:t>
            </a:r>
            <a:r>
              <a:rPr lang="es-ES" baseline="0" dirty="0" smtClean="0"/>
              <a:t> el proyecto en Eclipse</a:t>
            </a:r>
          </a:p>
          <a:p>
            <a:r>
              <a:rPr lang="es-ES" baseline="0" dirty="0" smtClean="0"/>
              <a:t>Sincronizamos los </a:t>
            </a:r>
            <a:r>
              <a:rPr lang="es-ES" baseline="0" dirty="0" err="1" smtClean="0"/>
              <a:t>settings</a:t>
            </a:r>
            <a:r>
              <a:rPr lang="es-ES" baseline="0" dirty="0" smtClean="0"/>
              <a:t> del proyecto Eclipse con los que vienen en el pom.xml (versión de JDK, </a:t>
            </a:r>
            <a:r>
              <a:rPr lang="es-ES" baseline="0" dirty="0" err="1" smtClean="0"/>
              <a:t>plugins</a:t>
            </a:r>
            <a:r>
              <a:rPr lang="es-ES" baseline="0" dirty="0" smtClean="0"/>
              <a:t>, etc…)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Instalamos (y descargamos dependencias)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Instalamos (y descargamos dependencias) y configuramos la JDK 1.8 ojo…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Instalamos (y descargamos dependencias)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Se ejecuta como Java </a:t>
            </a:r>
            <a:r>
              <a:rPr lang="es-ES" baseline="0" dirty="0" err="1" smtClean="0"/>
              <a:t>Application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Explicar el modelo de datos de </a:t>
            </a:r>
            <a:r>
              <a:rPr lang="es-ES" baseline="0" dirty="0" err="1" smtClean="0"/>
              <a:t>pet-clinic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Jdbc</a:t>
            </a:r>
            <a:r>
              <a:rPr lang="es-ES" dirty="0" smtClean="0"/>
              <a:t> está contenido en </a:t>
            </a:r>
            <a:r>
              <a:rPr lang="es-ES" dirty="0" err="1" smtClean="0"/>
              <a:t>java.sql</a:t>
            </a:r>
            <a:r>
              <a:rPr lang="es-ES" dirty="0" smtClean="0"/>
              <a:t>.</a:t>
            </a:r>
          </a:p>
          <a:p>
            <a:r>
              <a:rPr lang="es-ES" dirty="0" smtClean="0"/>
              <a:t>Ofrece</a:t>
            </a:r>
            <a:r>
              <a:rPr lang="es-ES" baseline="0" dirty="0" smtClean="0"/>
              <a:t> interfaces que son implementadas a través del JDBC Driver Manager para operar contra el Driver en concreto, que será el encargado de traducir “al dialecto” de la base de datos que se esté usando.</a:t>
            </a:r>
          </a:p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Explicar por encima qué hace cada una:</a:t>
            </a:r>
          </a:p>
          <a:p>
            <a:r>
              <a:rPr lang="es-ES" dirty="0" err="1" smtClean="0"/>
              <a:t>Driver</a:t>
            </a:r>
            <a:r>
              <a:rPr lang="es-ES" baseline="0" dirty="0" err="1" smtClean="0"/>
              <a:t>Manager</a:t>
            </a:r>
            <a:r>
              <a:rPr lang="es-ES" baseline="0" dirty="0" smtClean="0"/>
              <a:t>: carga/define el driver a usar</a:t>
            </a:r>
          </a:p>
          <a:p>
            <a:r>
              <a:rPr lang="es-ES" baseline="0" dirty="0" err="1" smtClean="0"/>
              <a:t>Connection</a:t>
            </a:r>
            <a:r>
              <a:rPr lang="es-ES" baseline="0" dirty="0" smtClean="0"/>
              <a:t>: se establece los parámetros de conexión a la base de datos</a:t>
            </a:r>
          </a:p>
          <a:p>
            <a:r>
              <a:rPr lang="es-ES" baseline="0" dirty="0" err="1" smtClean="0"/>
              <a:t>Statement</a:t>
            </a:r>
            <a:r>
              <a:rPr lang="es-ES" baseline="0" dirty="0" smtClean="0"/>
              <a:t>: Crea/Ejecuta una sentencia </a:t>
            </a:r>
            <a:r>
              <a:rPr lang="es-ES" baseline="0" dirty="0" err="1" smtClean="0"/>
              <a:t>sql</a:t>
            </a:r>
            <a:r>
              <a:rPr lang="es-ES" baseline="0" dirty="0" smtClean="0"/>
              <a:t> </a:t>
            </a:r>
          </a:p>
          <a:p>
            <a:r>
              <a:rPr lang="es-ES" baseline="0" dirty="0" err="1" smtClean="0"/>
              <a:t>PreparedStatements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Statements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precompiladas</a:t>
            </a:r>
            <a:r>
              <a:rPr lang="es-ES" baseline="0" dirty="0" smtClean="0"/>
              <a:t> con caché de base de datos, preparadas para ser más rápidas en ejecución incluso </a:t>
            </a:r>
            <a:r>
              <a:rPr lang="es-ES" baseline="0" dirty="0" err="1" smtClean="0"/>
              <a:t>parametrizadas</a:t>
            </a:r>
            <a:r>
              <a:rPr lang="es-ES" baseline="0" dirty="0" smtClean="0"/>
              <a:t> (se envían a la BD en binario, así que hay menos tráfico de red hacia la BD), protección contra SQL </a:t>
            </a:r>
            <a:r>
              <a:rPr lang="es-ES" baseline="0" dirty="0" err="1" smtClean="0"/>
              <a:t>Inyection</a:t>
            </a:r>
            <a:r>
              <a:rPr lang="es-ES" baseline="0" dirty="0" smtClean="0"/>
              <a:t>…</a:t>
            </a:r>
          </a:p>
          <a:p>
            <a:r>
              <a:rPr lang="es-ES" baseline="0" dirty="0" err="1" smtClean="0"/>
              <a:t>ResultSet</a:t>
            </a:r>
            <a:r>
              <a:rPr lang="es-ES" baseline="0" dirty="0" smtClean="0"/>
              <a:t>: Set con el resultado de la </a:t>
            </a:r>
            <a:r>
              <a:rPr lang="es-ES" baseline="0" dirty="0" err="1" smtClean="0"/>
              <a:t>query</a:t>
            </a:r>
            <a:endParaRPr lang="es-E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 </a:t>
            </a:r>
            <a:r>
              <a:rPr lang="es-ES" dirty="0" err="1" smtClean="0"/>
              <a:t>statements</a:t>
            </a:r>
            <a:r>
              <a:rPr lang="es-ES" dirty="0" smtClean="0"/>
              <a:t> son consultas que se crean,</a:t>
            </a:r>
            <a:r>
              <a:rPr lang="es-ES" baseline="0" dirty="0" smtClean="0"/>
              <a:t> se lanzan al DBMS y se compilan y ejecutan allí, y éste retorna los resultados. No acepta </a:t>
            </a:r>
            <a:r>
              <a:rPr lang="es-ES" baseline="0" dirty="0" err="1" smtClean="0"/>
              <a:t>parametros</a:t>
            </a:r>
            <a:r>
              <a:rPr lang="es-ES" baseline="0" dirty="0" smtClean="0"/>
              <a:t>.</a:t>
            </a:r>
          </a:p>
          <a:p>
            <a:r>
              <a:rPr lang="es-ES" baseline="0" dirty="0" smtClean="0"/>
              <a:t>Una </a:t>
            </a:r>
            <a:r>
              <a:rPr lang="es-ES" baseline="0" dirty="0" err="1" smtClean="0"/>
              <a:t>preparedStatement</a:t>
            </a:r>
            <a:r>
              <a:rPr lang="es-ES" baseline="0" dirty="0" smtClean="0"/>
              <a:t> se compila una vez, y es susceptible de ser </a:t>
            </a:r>
            <a:r>
              <a:rPr lang="es-ES" baseline="0" dirty="0" err="1" smtClean="0"/>
              <a:t>parametrizada</a:t>
            </a:r>
            <a:r>
              <a:rPr lang="es-ES" baseline="0" dirty="0" smtClean="0"/>
              <a:t>, luego es muy eficiente.</a:t>
            </a:r>
          </a:p>
          <a:p>
            <a:r>
              <a:rPr lang="es-ES" baseline="0" dirty="0" smtClean="0"/>
              <a:t>Los </a:t>
            </a:r>
            <a:r>
              <a:rPr lang="es-ES" baseline="0" dirty="0" err="1" smtClean="0"/>
              <a:t>CallableStatements</a:t>
            </a:r>
            <a:r>
              <a:rPr lang="es-ES" baseline="0" dirty="0" smtClean="0"/>
              <a:t> se usan para acceder a los procedimientos almacenados en la base de datos (no se verán en este taller).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aseline="0" dirty="0" smtClean="0"/>
              <a:t>No comentar nada del “</a:t>
            </a:r>
            <a:r>
              <a:rPr lang="es-ES" baseline="0" dirty="0" err="1" smtClean="0"/>
              <a:t>hardcodeo</a:t>
            </a:r>
            <a:r>
              <a:rPr lang="es-ES" baseline="0" dirty="0" smtClean="0"/>
              <a:t>” de las </a:t>
            </a:r>
            <a:r>
              <a:rPr lang="es-ES" baseline="0" dirty="0" err="1" smtClean="0"/>
              <a:t>passwords</a:t>
            </a:r>
            <a:r>
              <a:rPr lang="es-ES" baseline="0" dirty="0" smtClean="0"/>
              <a:t> y los usuarios, esto “saltará” en el taller de calidad de código y buenas prácticas.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el enlace se</a:t>
            </a:r>
            <a:r>
              <a:rPr lang="es-ES" baseline="0" dirty="0" smtClean="0"/>
              <a:t> puede encontrar la equivalencia completa, mostrarlo.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194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07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Explicamos</a:t>
            </a:r>
            <a:r>
              <a:rPr lang="es-ES" baseline="0" dirty="0" smtClean="0"/>
              <a:t> por encima qué es </a:t>
            </a:r>
            <a:r>
              <a:rPr lang="es-ES" baseline="0" dirty="0" err="1" smtClean="0"/>
              <a:t>Petclinic</a:t>
            </a:r>
            <a:r>
              <a:rPr lang="es-ES" baseline="0" dirty="0" smtClean="0"/>
              <a:t>…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GitHub</a:t>
            </a:r>
            <a:r>
              <a:rPr lang="es-ES" dirty="0" smtClean="0"/>
              <a:t>, </a:t>
            </a:r>
            <a:r>
              <a:rPr lang="es-ES" dirty="0" err="1" smtClean="0"/>
              <a:t>fork</a:t>
            </a:r>
            <a:r>
              <a:rPr lang="es-ES" baseline="0" dirty="0" smtClean="0"/>
              <a:t> + clone.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Forkeamos</a:t>
            </a:r>
            <a:r>
              <a:rPr lang="es-ES" dirty="0" smtClean="0"/>
              <a:t> de </a:t>
            </a:r>
            <a:r>
              <a:rPr lang="es-ES" dirty="0" err="1" smtClean="0"/>
              <a:t>bootCampCenters</a:t>
            </a:r>
            <a:r>
              <a:rPr lang="es-ES" baseline="0" dirty="0" smtClean="0"/>
              <a:t> y lo clonamos. ¿Por qué no clonar el original?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Taller de MAVEN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Taller de MAVEN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96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01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31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5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>
            <a:off x="-20886" y="0"/>
            <a:ext cx="9164885" cy="6858000"/>
          </a:xfrm>
          <a:prstGeom prst="rect">
            <a:avLst/>
          </a:prstGeom>
          <a:solidFill>
            <a:srgbClr val="1E2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 userDrawn="1"/>
        </p:nvSpPr>
        <p:spPr>
          <a:xfrm>
            <a:off x="-36512" y="0"/>
            <a:ext cx="9164885" cy="6858000"/>
          </a:xfrm>
          <a:prstGeom prst="rect">
            <a:avLst/>
          </a:pr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29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60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7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2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11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92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60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9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10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87A0B-8966-410A-BC67-79F63FC8B2D3}" type="datetimeFigureOut">
              <a:rPr lang="es-ES" smtClean="0"/>
              <a:t>10/06/2019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FA28-D925-4A83-9CFA-F9D7C549175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3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C:\backup\CENTERS\Líneas de trabajo\codeFEST\fotos codefest\p5488-0020-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129" t="7929" r="10391"/>
          <a:stretch/>
        </p:blipFill>
        <p:spPr bwMode="auto">
          <a:xfrm>
            <a:off x="-1" y="0"/>
            <a:ext cx="9144001" cy="688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dondear rectángulo de esquina del mismo lado"/>
          <p:cNvSpPr/>
          <p:nvPr/>
        </p:nvSpPr>
        <p:spPr>
          <a:xfrm rot="16200000" flipV="1">
            <a:off x="3929402" y="1238731"/>
            <a:ext cx="1285193" cy="914400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58556" y="5346963"/>
            <a:ext cx="266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rgbClr val="6485C1"/>
                </a:solidFill>
              </a:rPr>
              <a:t>Taller de JDBC</a:t>
            </a:r>
          </a:p>
          <a:p>
            <a:r>
              <a:rPr lang="es-ES" sz="1600" cap="al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EVERIS CENTERS</a:t>
            </a:r>
            <a:endParaRPr lang="es-ES" sz="1600" cap="al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6516216" y="5569495"/>
            <a:ext cx="1682213" cy="307777"/>
            <a:chOff x="6833294" y="5826750"/>
            <a:chExt cx="1682213" cy="307777"/>
          </a:xfrm>
        </p:grpSpPr>
        <p:sp>
          <p:nvSpPr>
            <p:cNvPr id="7" name="19 CuadroTexto"/>
            <p:cNvSpPr txBox="1"/>
            <p:nvPr/>
          </p:nvSpPr>
          <p:spPr>
            <a:xfrm>
              <a:off x="7025163" y="5826750"/>
              <a:ext cx="14903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</a:rPr>
                <a:t>@everisCodeFEST</a:t>
              </a:r>
              <a:endParaRPr lang="es-E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endParaRPr>
            </a:p>
          </p:txBody>
        </p:sp>
        <p:pic>
          <p:nvPicPr>
            <p:cNvPr id="8" name="Picture 4" descr="http://designshack.co.uk/wp-content/uploads/larrybird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294" y="5911047"/>
              <a:ext cx="258186" cy="18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3" descr="C:\Users\jfernanv\Desktop\everis-blanc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24" y="158626"/>
            <a:ext cx="2131192" cy="118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Redondear rectángulo de esquina del mismo lado"/>
          <p:cNvSpPr/>
          <p:nvPr/>
        </p:nvSpPr>
        <p:spPr>
          <a:xfrm rot="10800000" flipV="1">
            <a:off x="1187615" y="2"/>
            <a:ext cx="1905959" cy="1412774"/>
          </a:xfrm>
          <a:prstGeom prst="round2SameRect">
            <a:avLst>
              <a:gd name="adj1" fmla="val 0"/>
              <a:gd name="adj2" fmla="val 3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26" y="116632"/>
            <a:ext cx="2133522" cy="1219155"/>
          </a:xfrm>
          <a:prstGeom prst="rect">
            <a:avLst/>
          </a:prstGeom>
        </p:spPr>
      </p:pic>
      <p:sp>
        <p:nvSpPr>
          <p:cNvPr id="13" name="CuadroTexto 2"/>
          <p:cNvSpPr txBox="1"/>
          <p:nvPr/>
        </p:nvSpPr>
        <p:spPr>
          <a:xfrm>
            <a:off x="7956376" y="6005954"/>
            <a:ext cx="1187624" cy="36004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Versión 1.0</a:t>
            </a:r>
          </a:p>
        </p:txBody>
      </p:sp>
    </p:spTree>
    <p:extLst>
      <p:ext uri="{BB962C8B-B14F-4D97-AF65-F5344CB8AC3E}">
        <p14:creationId xmlns:p14="http://schemas.microsoft.com/office/powerpoint/2010/main" val="2364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259632" y="20608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Eclipse -&gt; File -&gt;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-&gt;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Existing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Maven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705100"/>
            <a:ext cx="65151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6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14" y="1707619"/>
            <a:ext cx="5958899" cy="467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22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15386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                                     “ATENCION” Configurar JDK 1.8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71" y="1551663"/>
            <a:ext cx="5944786" cy="4660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ejecuto?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ejecuto?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32856"/>
            <a:ext cx="4696480" cy="2172003"/>
          </a:xfrm>
          <a:prstGeom prst="rect">
            <a:avLst/>
          </a:prstGeom>
        </p:spPr>
      </p:pic>
      <p:sp>
        <p:nvSpPr>
          <p:cNvPr id="7" name="1 CuadroTexto"/>
          <p:cNvSpPr txBox="1"/>
          <p:nvPr/>
        </p:nvSpPr>
        <p:spPr>
          <a:xfrm>
            <a:off x="428737" y="4825225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Boton</a:t>
            </a:r>
            <a:r>
              <a:rPr lang="es-ES" dirty="0" smtClean="0">
                <a:solidFill>
                  <a:schemeClr val="bg1"/>
                </a:solidFill>
              </a:rPr>
              <a:t> derecho </a:t>
            </a:r>
            <a:r>
              <a:rPr lang="es-ES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Run as -&gt; Java </a:t>
            </a:r>
            <a:r>
              <a:rPr lang="es-ES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application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Modelo de datos de </a:t>
            </a:r>
            <a:r>
              <a:rPr lang="es-ES" dirty="0" err="1" smtClean="0">
                <a:solidFill>
                  <a:schemeClr val="bg1"/>
                </a:solidFill>
              </a:rPr>
              <a:t>Pet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Clinic</a:t>
            </a:r>
            <a:r>
              <a:rPr lang="es-ES" dirty="0" smtClean="0">
                <a:solidFill>
                  <a:schemeClr val="bg1"/>
                </a:solidFill>
              </a:rPr>
              <a:t> (Original)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37" y="1988840"/>
            <a:ext cx="7152853" cy="423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rgbClr val="D6FB47"/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Driver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3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Introducción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API para operar contra una base de datos desde Java con independencia del sistema operativo y la base de datos que se esté utilizando.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2" y="2780928"/>
            <a:ext cx="381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Introducción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1560" y="1484784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Las clases importantes de </a:t>
            </a:r>
            <a:r>
              <a:rPr lang="es-ES" dirty="0" err="1" smtClean="0">
                <a:solidFill>
                  <a:schemeClr val="bg1"/>
                </a:solidFill>
              </a:rPr>
              <a:t>java.sql</a:t>
            </a:r>
            <a:r>
              <a:rPr lang="es-ES" dirty="0" smtClean="0">
                <a:solidFill>
                  <a:schemeClr val="bg1"/>
                </a:solidFill>
              </a:rPr>
              <a:t> para el manejo de bases de datos mediante JBDC 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DriverManager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Connection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Statement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PreparedStatement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1"/>
                </a:solidFill>
              </a:rPr>
              <a:t>ResultSet</a:t>
            </a:r>
            <a:endParaRPr lang="es-E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19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>
                <a:solidFill>
                  <a:srgbClr val="D6FB47"/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Pet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Clinic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JDBC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9512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</p:spTree>
    <p:extLst>
      <p:ext uri="{BB962C8B-B14F-4D97-AF65-F5344CB8AC3E}">
        <p14:creationId xmlns:p14="http://schemas.microsoft.com/office/powerpoint/2010/main" val="306275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D6FB47"/>
                </a:solidFill>
              </a:rPr>
              <a:t>Comprobar Driver</a:t>
            </a:r>
            <a:endParaRPr lang="es-ES" sz="1400" dirty="0">
              <a:solidFill>
                <a:srgbClr val="D6FB47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Abrir 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131840" y="965721"/>
            <a:ext cx="5904656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Class.</a:t>
            </a:r>
            <a:r>
              <a:rPr lang="es-ES" sz="1050" i="1" dirty="0" err="1" smtClean="0">
                <a:solidFill>
                  <a:srgbClr val="000000"/>
                </a:solidFill>
                <a:latin typeface="Consolas"/>
              </a:rPr>
              <a:t>forName</a:t>
            </a:r>
            <a:r>
              <a:rPr lang="es-ES" sz="105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i="1" dirty="0" err="1">
                <a:solidFill>
                  <a:srgbClr val="2A00FF"/>
                </a:solidFill>
                <a:latin typeface="Consolas"/>
              </a:rPr>
              <a:t>com.mysql.jdbc.Driver</a:t>
            </a:r>
            <a:r>
              <a:rPr lang="es-ES" sz="105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ClassNotFoundException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>
                <a:solidFill>
                  <a:srgbClr val="2A00FF"/>
                </a:solidFill>
                <a:latin typeface="Consolas"/>
              </a:rPr>
              <a:t>"No encuentro el </a:t>
            </a:r>
            <a:r>
              <a:rPr lang="es-ES" sz="1050" b="1" i="1" dirty="0" smtClean="0">
                <a:solidFill>
                  <a:srgbClr val="2A00FF"/>
                </a:solidFill>
                <a:latin typeface="Consolas"/>
              </a:rPr>
              <a:t>driver"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b="1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endParaRPr lang="es-ES" sz="1050" dirty="0">
              <a:latin typeface="Consolas"/>
            </a:endParaRPr>
          </a:p>
          <a:p>
            <a:r>
              <a:rPr lang="es-ES" sz="105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>
                <a:solidFill>
                  <a:srgbClr val="2A00FF"/>
                </a:solidFill>
                <a:latin typeface="Consolas"/>
              </a:rPr>
              <a:t>"Driver instalado y funcionando</a:t>
            </a:r>
            <a:r>
              <a:rPr lang="es-ES" sz="1050" b="1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b="1" i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4 Flecha derecha"/>
          <p:cNvSpPr/>
          <p:nvPr/>
        </p:nvSpPr>
        <p:spPr>
          <a:xfrm rot="18538236">
            <a:off x="1512014" y="2308708"/>
            <a:ext cx="1769225" cy="274875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Comprobar Driver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rgbClr val="D6FB47"/>
                </a:solidFill>
              </a:rPr>
              <a:t>Abrir 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19129940">
            <a:off x="1526525" y="2753349"/>
            <a:ext cx="1769225" cy="274875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147070" y="1772816"/>
            <a:ext cx="5904656" cy="13465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Connection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dirty="0" err="1">
                <a:solidFill>
                  <a:srgbClr val="000000"/>
                </a:solidFill>
                <a:latin typeface="Consolas"/>
              </a:rPr>
              <a:t>Statement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DriverManager.</a:t>
            </a:r>
            <a:r>
              <a:rPr lang="es-ES" sz="1050" i="1" dirty="0" err="1" smtClean="0">
                <a:solidFill>
                  <a:srgbClr val="000000"/>
                </a:solidFill>
                <a:latin typeface="Consolas"/>
              </a:rPr>
              <a:t>getConnection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s-ES" sz="1050" i="1" dirty="0" err="1" smtClean="0">
                <a:solidFill>
                  <a:srgbClr val="2A00FF"/>
                </a:solidFill>
                <a:latin typeface="Consolas"/>
              </a:rPr>
              <a:t>protcolo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://</a:t>
            </a:r>
            <a:r>
              <a:rPr lang="es-ES" sz="1050" i="1" dirty="0" err="1" smtClean="0">
                <a:solidFill>
                  <a:srgbClr val="2A00FF"/>
                </a:solidFill>
                <a:latin typeface="Consolas"/>
              </a:rPr>
              <a:t>host:puerto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s-ES" sz="1050" i="1" dirty="0" err="1" smtClean="0">
                <a:solidFill>
                  <a:srgbClr val="2A00FF"/>
                </a:solidFill>
                <a:latin typeface="Consolas"/>
              </a:rPr>
              <a:t>sid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s-ES" sz="105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usuario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1050" i="1" dirty="0" smtClean="0">
                <a:solidFill>
                  <a:srgbClr val="2A00FF"/>
                </a:solidFill>
                <a:latin typeface="Consolas"/>
              </a:rPr>
              <a:t>contraseña</a:t>
            </a:r>
            <a:r>
              <a:rPr lang="es-ES" sz="105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4964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rgbClr val="D6FB47"/>
                </a:solidFill>
              </a:rPr>
              <a:t>Crear </a:t>
            </a:r>
            <a:r>
              <a:rPr lang="es-ES" sz="1400" dirty="0" err="1">
                <a:solidFill>
                  <a:srgbClr val="D6FB47"/>
                </a:solidFill>
              </a:rPr>
              <a:t>statement</a:t>
            </a:r>
            <a:r>
              <a:rPr lang="es-ES" sz="1400" dirty="0">
                <a:solidFill>
                  <a:srgbClr val="D6FB47"/>
                </a:solidFill>
              </a:rPr>
              <a:t>/</a:t>
            </a:r>
            <a:r>
              <a:rPr lang="es-ES" sz="1400" dirty="0" err="1">
                <a:solidFill>
                  <a:srgbClr val="D6FB47"/>
                </a:solidFill>
              </a:rPr>
              <a:t>preparedStatement</a:t>
            </a:r>
            <a:endParaRPr lang="es-ES" sz="1400" dirty="0">
              <a:solidFill>
                <a:srgbClr val="D6FB47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3053757" y="3577950"/>
            <a:ext cx="288032" cy="137438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419872" y="3438920"/>
            <a:ext cx="5472608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105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smtClean="0">
                <a:solidFill>
                  <a:srgbClr val="2A00FF"/>
                </a:solidFill>
                <a:latin typeface="Consolas"/>
              </a:rPr>
              <a:t>“&lt;mi </a:t>
            </a:r>
            <a:r>
              <a:rPr lang="en-US" sz="1050" dirty="0" err="1" smtClean="0">
                <a:solidFill>
                  <a:srgbClr val="2A00FF"/>
                </a:solidFill>
                <a:latin typeface="Consolas"/>
              </a:rPr>
              <a:t>consulta</a:t>
            </a:r>
            <a:r>
              <a:rPr lang="en-US" sz="105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33752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rgbClr val="D6FB47"/>
                </a:solidFill>
              </a:rPr>
              <a:t>Ejecutar </a:t>
            </a:r>
            <a:r>
              <a:rPr lang="es-ES" sz="1400" dirty="0" err="1">
                <a:solidFill>
                  <a:srgbClr val="D6FB47"/>
                </a:solidFill>
              </a:rPr>
              <a:t>query</a:t>
            </a:r>
            <a:endParaRPr lang="es-ES" sz="1400" dirty="0">
              <a:solidFill>
                <a:srgbClr val="D6FB47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797283">
            <a:off x="1547665" y="3923779"/>
            <a:ext cx="1440160" cy="237902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107829" y="4050965"/>
            <a:ext cx="578465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3410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rgbClr val="D6FB47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2125974">
            <a:off x="1627280" y="4465638"/>
            <a:ext cx="1440160" cy="237902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108598" y="4221088"/>
            <a:ext cx="5578202" cy="12234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b="1" dirty="0" err="1" smtClean="0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  // Obtener Campos</a:t>
            </a:r>
            <a:endParaRPr lang="es-ES" sz="1050" b="1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b="1" dirty="0" err="1" smtClean="0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smtClean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 // Trato resultado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05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i="1" dirty="0" smtClean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1050" b="1" i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105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75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rgbClr val="D6FB47"/>
                </a:solidFill>
              </a:rPr>
              <a:t>Cerrar conexión</a:t>
            </a:r>
          </a:p>
        </p:txBody>
      </p:sp>
      <p:sp>
        <p:nvSpPr>
          <p:cNvPr id="5" name="4 Flecha derecha"/>
          <p:cNvSpPr/>
          <p:nvPr/>
        </p:nvSpPr>
        <p:spPr>
          <a:xfrm rot="2626374">
            <a:off x="1499642" y="4795141"/>
            <a:ext cx="1608211" cy="230547"/>
          </a:xfrm>
          <a:prstGeom prst="rightArrow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993529" y="3658726"/>
            <a:ext cx="5693271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05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05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05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05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b="1" i="1" dirty="0">
                <a:solidFill>
                  <a:srgbClr val="2A00FF"/>
                </a:solidFill>
                <a:latin typeface="Consolas"/>
              </a:rPr>
              <a:t>"Connection Failed! Check output console"</a:t>
            </a:r>
            <a:r>
              <a:rPr lang="en-US" sz="105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finally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050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050" b="1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105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05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105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105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105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s-ES" sz="1050" dirty="0" err="1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105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>
              <a:solidFill>
                <a:srgbClr val="000000"/>
              </a:solidFill>
              <a:latin typeface="Consolas"/>
            </a:endParaRPr>
          </a:p>
          <a:p>
            <a:r>
              <a:rPr lang="es-ES" sz="1050" dirty="0">
                <a:solidFill>
                  <a:srgbClr val="000000"/>
                </a:solidFill>
                <a:latin typeface="Consolas"/>
              </a:rPr>
              <a:t>}</a:t>
            </a:r>
            <a:endParaRPr lang="es-ES" sz="1050" dirty="0"/>
          </a:p>
        </p:txBody>
      </p:sp>
    </p:spTree>
    <p:extLst>
      <p:ext uri="{BB962C8B-B14F-4D97-AF65-F5344CB8AC3E}">
        <p14:creationId xmlns:p14="http://schemas.microsoft.com/office/powerpoint/2010/main" val="8933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– Esquema básico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71178" y="3068960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</a:rPr>
              <a:t>Comprobar Driver</a:t>
            </a:r>
          </a:p>
          <a:p>
            <a:r>
              <a:rPr lang="es-ES" sz="1400" dirty="0" smtClean="0">
                <a:solidFill>
                  <a:schemeClr val="bg1"/>
                </a:solidFill>
              </a:rPr>
              <a:t>Abrir </a:t>
            </a:r>
            <a:r>
              <a:rPr lang="es-ES" sz="1400" dirty="0">
                <a:solidFill>
                  <a:schemeClr val="bg1"/>
                </a:solidFill>
              </a:rPr>
              <a:t>conexión</a:t>
            </a:r>
          </a:p>
          <a:p>
            <a:r>
              <a:rPr lang="es-ES" sz="1400" dirty="0">
                <a:solidFill>
                  <a:schemeClr val="bg1"/>
                </a:solidFill>
              </a:rPr>
              <a:t>Crear </a:t>
            </a:r>
            <a:r>
              <a:rPr lang="es-ES" sz="1400" dirty="0" err="1">
                <a:solidFill>
                  <a:schemeClr val="bg1"/>
                </a:solidFill>
              </a:rPr>
              <a:t>statement</a:t>
            </a:r>
            <a:r>
              <a:rPr lang="es-ES" sz="1400" dirty="0">
                <a:solidFill>
                  <a:schemeClr val="bg1"/>
                </a:solidFill>
              </a:rPr>
              <a:t>/</a:t>
            </a:r>
            <a:r>
              <a:rPr lang="es-ES" sz="1400" dirty="0" err="1">
                <a:solidFill>
                  <a:schemeClr val="bg1"/>
                </a:solidFill>
              </a:rPr>
              <a:t>preparedStatement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Ejecutar </a:t>
            </a:r>
            <a:r>
              <a:rPr lang="es-ES" sz="1400" dirty="0" err="1">
                <a:solidFill>
                  <a:schemeClr val="bg1"/>
                </a:solidFill>
              </a:rPr>
              <a:t>query</a:t>
            </a:r>
            <a:endParaRPr lang="es-ES" sz="1400" dirty="0">
              <a:solidFill>
                <a:schemeClr val="bg1"/>
              </a:solidFill>
            </a:endParaRPr>
          </a:p>
          <a:p>
            <a:r>
              <a:rPr lang="es-ES" sz="1400" dirty="0">
                <a:solidFill>
                  <a:schemeClr val="bg1"/>
                </a:solidFill>
              </a:rPr>
              <a:t>Tratar resultados</a:t>
            </a:r>
          </a:p>
          <a:p>
            <a:r>
              <a:rPr lang="es-ES" sz="1400" dirty="0">
                <a:solidFill>
                  <a:schemeClr val="bg1"/>
                </a:solidFill>
              </a:rPr>
              <a:t>Cerrar conexión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131840" y="970260"/>
            <a:ext cx="5904656" cy="5386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8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Class.</a:t>
            </a:r>
            <a:r>
              <a:rPr lang="es-ES" sz="800" i="1" dirty="0" err="1" smtClean="0">
                <a:solidFill>
                  <a:srgbClr val="000000"/>
                </a:solidFill>
                <a:latin typeface="Consolas"/>
              </a:rPr>
              <a:t>forName</a:t>
            </a:r>
            <a:r>
              <a:rPr lang="es-ES" sz="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800" i="1" dirty="0" err="1">
                <a:solidFill>
                  <a:srgbClr val="2A00FF"/>
                </a:solidFill>
                <a:latin typeface="Consolas"/>
              </a:rPr>
              <a:t>com.mysql.jdbc.Driver</a:t>
            </a:r>
            <a:r>
              <a:rPr lang="es-ES" sz="8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8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ClassNotFoundException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>
                <a:solidFill>
                  <a:srgbClr val="2A00FF"/>
                </a:solidFill>
                <a:latin typeface="Consolas"/>
              </a:rPr>
              <a:t>"No encuentro el </a:t>
            </a:r>
            <a:r>
              <a:rPr lang="es-ES" sz="800" b="1" i="1" dirty="0" smtClean="0">
                <a:solidFill>
                  <a:srgbClr val="2A00FF"/>
                </a:solidFill>
                <a:latin typeface="Consolas"/>
              </a:rPr>
              <a:t>driver"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800" b="1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endParaRPr lang="es-ES" sz="800" dirty="0">
              <a:latin typeface="Consolas"/>
            </a:endParaRP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>
                <a:solidFill>
                  <a:srgbClr val="2A00FF"/>
                </a:solidFill>
                <a:latin typeface="Consolas"/>
              </a:rPr>
              <a:t>"Driver instalado y funcionando"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Connection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DriverManager.</a:t>
            </a:r>
            <a:r>
              <a:rPr lang="es-ES" sz="800" i="1" dirty="0" err="1" smtClean="0">
                <a:solidFill>
                  <a:srgbClr val="000000"/>
                </a:solidFill>
                <a:latin typeface="Consolas"/>
              </a:rPr>
              <a:t>getConnection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es-ES" sz="800" i="1" dirty="0" err="1" smtClean="0">
                <a:solidFill>
                  <a:srgbClr val="2A00FF"/>
                </a:solidFill>
                <a:latin typeface="Consolas"/>
              </a:rPr>
              <a:t>protcolo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://</a:t>
            </a:r>
            <a:r>
              <a:rPr lang="es-ES" sz="800" i="1" dirty="0" err="1" smtClean="0">
                <a:solidFill>
                  <a:srgbClr val="2A00FF"/>
                </a:solidFill>
                <a:latin typeface="Consolas"/>
              </a:rPr>
              <a:t>host:puerto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es-ES" sz="800" i="1" dirty="0" err="1" smtClean="0">
                <a:solidFill>
                  <a:srgbClr val="2A00FF"/>
                </a:solidFill>
                <a:latin typeface="Consolas"/>
              </a:rPr>
              <a:t>sid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s-ES" sz="800" i="1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usuario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s-ES" sz="800" i="1" dirty="0" smtClean="0">
                <a:solidFill>
                  <a:srgbClr val="2A00FF"/>
                </a:solidFill>
                <a:latin typeface="Consolas"/>
              </a:rPr>
              <a:t>contraseña</a:t>
            </a:r>
            <a:r>
              <a:rPr lang="es-ES" sz="800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s-ES" sz="800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800" dirty="0">
              <a:latin typeface="Consolas"/>
            </a:endParaRPr>
          </a:p>
          <a:p>
            <a:r>
              <a:rPr lang="es-ES" sz="8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sz="8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800" dirty="0" smtClean="0">
                <a:solidFill>
                  <a:srgbClr val="2A00FF"/>
                </a:solidFill>
                <a:latin typeface="Consolas"/>
              </a:rPr>
              <a:t>“&lt;mi </a:t>
            </a:r>
            <a:r>
              <a:rPr lang="en-US" sz="800" dirty="0" err="1" smtClean="0">
                <a:solidFill>
                  <a:srgbClr val="2A00FF"/>
                </a:solidFill>
                <a:latin typeface="Consolas"/>
              </a:rPr>
              <a:t>consulta</a:t>
            </a:r>
            <a:r>
              <a:rPr lang="en-US" sz="800" dirty="0" smtClean="0">
                <a:solidFill>
                  <a:srgbClr val="2A00FF"/>
                </a:solidFill>
                <a:latin typeface="Consolas"/>
              </a:rPr>
              <a:t>&gt;"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 err="1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  // Obtener Campos</a:t>
            </a:r>
            <a:endParaRPr lang="es-ES" sz="800" b="1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800" b="1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b="1" dirty="0" err="1" smtClean="0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smtClean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 // Trato resultado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8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i="1" dirty="0" smtClean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sz="800" b="1" i="1" dirty="0" smtClean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sz="8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 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8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8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/>
              </a:rPr>
              <a:t>"Connection Failed! Check output console"</a:t>
            </a:r>
            <a:r>
              <a:rPr lang="en-US" sz="8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e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finally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   try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800" dirty="0" smtClean="0">
                <a:solidFill>
                  <a:srgbClr val="6A3E3E"/>
                </a:solidFill>
                <a:latin typeface="Consolas"/>
              </a:rPr>
              <a:t>   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800" b="1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!= </a:t>
            </a:r>
            <a:r>
              <a:rPr lang="es-ES" sz="8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 </a:t>
            </a:r>
            <a:r>
              <a:rPr lang="es-ES" sz="800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ES" sz="800" b="1" dirty="0" err="1">
                <a:solidFill>
                  <a:srgbClr val="000000"/>
                </a:solidFill>
                <a:latin typeface="Consolas"/>
              </a:rPr>
              <a:t>SQLException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b="1" dirty="0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8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s-ES" sz="800" dirty="0" err="1">
                <a:solidFill>
                  <a:srgbClr val="6A3E3E"/>
                </a:solidFill>
                <a:latin typeface="Consolas"/>
              </a:rPr>
              <a:t>se</a:t>
            </a:r>
            <a:r>
              <a:rPr lang="es-ES" sz="800" dirty="0" err="1">
                <a:solidFill>
                  <a:srgbClr val="000000"/>
                </a:solidFill>
                <a:latin typeface="Consolas"/>
              </a:rPr>
              <a:t>.printStackTrace</a:t>
            </a:r>
            <a:r>
              <a:rPr lang="es-ES" sz="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>
              <a:solidFill>
                <a:srgbClr val="000000"/>
              </a:solidFill>
              <a:latin typeface="Consolas"/>
            </a:endParaRPr>
          </a:p>
          <a:p>
            <a:r>
              <a:rPr lang="es-ES" sz="800" dirty="0">
                <a:solidFill>
                  <a:srgbClr val="000000"/>
                </a:solidFill>
                <a:latin typeface="Consolas"/>
              </a:rPr>
              <a:t>}</a:t>
            </a:r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6316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rgbClr val="D6FB47"/>
                </a:solidFill>
              </a:rPr>
              <a:t>Statements</a:t>
            </a:r>
            <a:endParaRPr lang="es-ES" sz="1600" dirty="0" smtClean="0">
              <a:solidFill>
                <a:srgbClr val="D6FB47"/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>
                <a:solidFill>
                  <a:srgbClr val="D6FB47"/>
                </a:solidFill>
              </a:rPr>
              <a:t>Statements</a:t>
            </a:r>
            <a:r>
              <a:rPr lang="es-ES" sz="1600" dirty="0">
                <a:solidFill>
                  <a:srgbClr val="D6FB47"/>
                </a:solidFill>
              </a:rPr>
              <a:t> </a:t>
            </a:r>
            <a:r>
              <a:rPr lang="es-ES" sz="1600" dirty="0" err="1">
                <a:solidFill>
                  <a:srgbClr val="D6FB47"/>
                </a:solidFill>
              </a:rPr>
              <a:t>parametrizadas</a:t>
            </a:r>
            <a:endParaRPr lang="es-ES" sz="1600" dirty="0">
              <a:solidFill>
                <a:srgbClr val="D6FB47"/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9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Statements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29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Existen tres tipos de “</a:t>
            </a: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”: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>
                <a:solidFill>
                  <a:schemeClr val="bg1">
                    <a:lumMod val="95000"/>
                  </a:schemeClr>
                </a:solidFill>
              </a:rPr>
              <a:t>CallableStatement</a:t>
            </a: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PreparedStatements</a:t>
            </a: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rgbClr val="D6FB47"/>
                </a:solidFill>
              </a:rPr>
              <a:t>Introducción a </a:t>
            </a:r>
            <a:r>
              <a:rPr lang="es-ES" sz="2000" dirty="0" err="1" smtClean="0">
                <a:solidFill>
                  <a:srgbClr val="D6FB47"/>
                </a:solidFill>
              </a:rPr>
              <a:t>Pet</a:t>
            </a:r>
            <a:r>
              <a:rPr lang="es-ES" sz="2000" dirty="0" smtClean="0">
                <a:solidFill>
                  <a:srgbClr val="D6FB47"/>
                </a:solidFill>
              </a:rPr>
              <a:t> </a:t>
            </a:r>
            <a:r>
              <a:rPr lang="es-ES" sz="2000" dirty="0" err="1" smtClean="0">
                <a:solidFill>
                  <a:srgbClr val="D6FB47"/>
                </a:solidFill>
              </a:rPr>
              <a:t>Clinic</a:t>
            </a:r>
            <a:endParaRPr lang="es-ES" sz="2000" dirty="0" smtClean="0">
              <a:solidFill>
                <a:srgbClr val="D6FB47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JDBC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Introducción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Esquema básico en Java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Statements</a:t>
            </a: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600" dirty="0" err="1" smtClean="0">
                <a:solidFill>
                  <a:schemeClr val="bg1">
                    <a:lumMod val="95000"/>
                  </a:schemeClr>
                </a:solidFill>
              </a:rPr>
              <a:t>parametrizadas</a:t>
            </a:r>
            <a:endParaRPr lang="es-ES" sz="16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3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</a:t>
            </a:r>
            <a:r>
              <a:rPr lang="es-ES" b="1" dirty="0" err="1">
                <a:solidFill>
                  <a:schemeClr val="bg1"/>
                </a:solidFill>
              </a:rPr>
              <a:t>Statements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Statement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916832"/>
            <a:ext cx="864096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latin typeface="Consolas"/>
              </a:rPr>
              <a:t>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s-ES" sz="14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s-ES" sz="14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DriverManager.</a:t>
            </a:r>
            <a:r>
              <a:rPr lang="es-ES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getConnection</a:t>
            </a:r>
            <a:r>
              <a:rPr lang="es-E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jdbc:mysql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://localhost:3306/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petclinic</a:t>
            </a:r>
            <a:r>
              <a:rPr lang="es-E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</a:t>
            </a:r>
          </a:p>
          <a:p>
            <a:r>
              <a:rPr lang="es-ES" sz="1400" i="1" dirty="0" smtClean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root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root</a:t>
            </a:r>
            <a:r>
              <a:rPr lang="es-ES" sz="1400" i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s-ES" sz="14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r>
              <a:rPr lang="es-ES" sz="14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.createStatement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"SELECT * FROM vets"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62992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</a:t>
            </a:r>
            <a:r>
              <a:rPr lang="es-ES" b="1" dirty="0" err="1">
                <a:solidFill>
                  <a:schemeClr val="bg1"/>
                </a:solidFill>
              </a:rPr>
              <a:t>Statements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err="1" smtClean="0">
                <a:solidFill>
                  <a:schemeClr val="bg1">
                    <a:lumMod val="95000"/>
                  </a:schemeClr>
                </a:solidFill>
              </a:rPr>
              <a:t>PreparedStatement</a:t>
            </a:r>
            <a:r>
              <a:rPr lang="es-ES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251520" y="1916832"/>
            <a:ext cx="8640960" cy="3323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PreparedStatement</a:t>
            </a:r>
            <a:r>
              <a:rPr lang="es-E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highlight>
                  <a:srgbClr val="D4D4D4"/>
                </a:highlight>
                <a:latin typeface="Consolas"/>
              </a:rPr>
              <a:t>preparedStatement</a:t>
            </a:r>
            <a:r>
              <a:rPr lang="es-ES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</a:t>
            </a:r>
            <a:r>
              <a:rPr lang="es-ES" sz="1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r>
              <a:rPr lang="es-ES" sz="1400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s-ES" sz="1400" dirty="0">
                <a:solidFill>
                  <a:srgbClr val="6A3E3E"/>
                </a:solidFill>
                <a:latin typeface="Consolas"/>
              </a:rPr>
              <a:t> </a:t>
            </a:r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= …</a:t>
            </a:r>
            <a:endParaRPr lang="es-ES" sz="1400" i="1" dirty="0">
              <a:solidFill>
                <a:srgbClr val="000000"/>
              </a:solidFill>
              <a:latin typeface="Consolas"/>
            </a:endParaRPr>
          </a:p>
          <a:p>
            <a:r>
              <a:rPr lang="es-ES" sz="1400" b="1" dirty="0" smtClean="0">
                <a:solidFill>
                  <a:srgbClr val="7F0055"/>
                </a:solidFill>
                <a:latin typeface="Consolas"/>
              </a:rPr>
              <a:t>   </a:t>
            </a:r>
            <a:r>
              <a:rPr lang="es-ES" sz="1400" b="1" dirty="0" err="1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s-ES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s-ES" sz="1400" b="1" dirty="0" err="1">
                <a:solidFill>
                  <a:srgbClr val="7F0055"/>
                </a:solidFill>
                <a:latin typeface="Consolas"/>
              </a:rPr>
              <a:t>null</a:t>
            </a:r>
            <a:r>
              <a:rPr lang="es-ES" sz="14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sz="14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s-ES" sz="14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b="1" i="1" dirty="0">
                <a:solidFill>
                  <a:srgbClr val="2A00FF"/>
                </a:solidFill>
                <a:latin typeface="Consolas"/>
              </a:rPr>
              <a:t>"Conexión establecida"</a:t>
            </a:r>
            <a:r>
              <a:rPr lang="es-E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1400" dirty="0">
              <a:latin typeface="Consolas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  String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"SELECT * FROM vets WHERE id=?;"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connection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.prepareStatement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sql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3F7F5F"/>
                </a:solidFill>
                <a:latin typeface="Consolas"/>
              </a:rPr>
              <a:t>   // </a:t>
            </a:r>
            <a:r>
              <a:rPr lang="es-ES" sz="1400" u="sng" dirty="0">
                <a:solidFill>
                  <a:srgbClr val="3F7F5F"/>
                </a:solidFill>
                <a:latin typeface="Consolas"/>
              </a:rPr>
              <a:t>Sustitución de parámetros</a:t>
            </a:r>
          </a:p>
          <a:p>
            <a:r>
              <a:rPr lang="es-ES" sz="1400" dirty="0" smtClean="0">
                <a:solidFill>
                  <a:srgbClr val="3F7F5F"/>
                </a:solidFill>
                <a:latin typeface="Consolas"/>
              </a:rPr>
              <a:t>   // 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preparedStatement.setTIPOJAVA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(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indiceEmpezandoEnUno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, valor);</a:t>
            </a:r>
          </a:p>
          <a:p>
            <a:r>
              <a:rPr lang="es-ES" sz="14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.setInt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(1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, 2);</a:t>
            </a:r>
          </a:p>
          <a:p>
            <a:endParaRPr lang="es-ES" sz="1400" dirty="0">
              <a:latin typeface="Consolas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sz="1400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sz="1400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sz="1400" dirty="0">
                <a:solidFill>
                  <a:srgbClr val="000000"/>
                </a:solidFill>
                <a:latin typeface="Consolas"/>
              </a:rPr>
              <a:t>();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82043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32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Esquema básico en Java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parametrizadas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rgbClr val="D6FB47"/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 smtClean="0">
                <a:solidFill>
                  <a:schemeClr val="bg1">
                    <a:lumMod val="95000"/>
                  </a:schemeClr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Tratamiento de resultados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33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39552" y="1412776"/>
            <a:ext cx="7710028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/>
              </a:rPr>
              <a:t>ResultSet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preparedStatement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.executeQuery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s-ES" b="1" dirty="0" err="1">
                <a:solidFill>
                  <a:srgbClr val="7F0055"/>
                </a:solidFill>
                <a:latin typeface="Consolas"/>
              </a:rPr>
              <a:t>while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b="1" dirty="0" err="1">
                <a:solidFill>
                  <a:srgbClr val="000000"/>
                </a:solidFill>
                <a:latin typeface="Consolas"/>
              </a:rPr>
              <a:t>.next</a:t>
            </a:r>
            <a:r>
              <a:rPr lang="es-ES" b="1" dirty="0" smtClean="0">
                <a:solidFill>
                  <a:srgbClr val="000000"/>
                </a:solidFill>
                <a:latin typeface="Consolas"/>
              </a:rPr>
              <a:t>()){</a:t>
            </a:r>
          </a:p>
          <a:p>
            <a:r>
              <a:rPr lang="es-E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TipoJava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 nombre = 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rs.getTipoJava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("</a:t>
            </a:r>
            <a:r>
              <a:rPr lang="es-ES" sz="1400" dirty="0" err="1">
                <a:solidFill>
                  <a:srgbClr val="3F7F5F"/>
                </a:solidFill>
                <a:latin typeface="Consolas"/>
              </a:rPr>
              <a:t>nombreColumnaEnBaseDeDatos</a:t>
            </a:r>
            <a:r>
              <a:rPr lang="es-ES" sz="1400" dirty="0">
                <a:solidFill>
                  <a:srgbClr val="3F7F5F"/>
                </a:solidFill>
                <a:latin typeface="Consolas"/>
              </a:rPr>
              <a:t>");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b="1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b="1" dirty="0" err="1">
                <a:solidFill>
                  <a:srgbClr val="000000"/>
                </a:solidFill>
                <a:latin typeface="Consolas"/>
              </a:rPr>
              <a:t>.getInt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dirty="0">
                <a:solidFill>
                  <a:srgbClr val="2A00FF"/>
                </a:solidFill>
                <a:latin typeface="Consolas"/>
              </a:rPr>
              <a:t>"id"</a:t>
            </a:r>
            <a:r>
              <a:rPr lang="es-E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/>
              </a:rPr>
              <a:t>first_name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ES" dirty="0" err="1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.getString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 err="1">
                <a:solidFill>
                  <a:srgbClr val="2A00FF"/>
                </a:solidFill>
                <a:latin typeface="Consolas"/>
              </a:rPr>
              <a:t>last_name</a:t>
            </a:r>
            <a:r>
              <a:rPr lang="es-ES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s-ES" dirty="0">
              <a:latin typeface="Consolas"/>
            </a:endParaRP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/>
              </a:rPr>
              <a:t>"Id: "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b="1" i="1" dirty="0">
                <a:solidFill>
                  <a:srgbClr val="6A3E3E"/>
                </a:solidFill>
                <a:latin typeface="Consolas"/>
              </a:rPr>
              <a:t>id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/>
              </a:rPr>
              <a:t>", Nombre: "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b="1" i="1" dirty="0" err="1">
                <a:solidFill>
                  <a:srgbClr val="6A3E3E"/>
                </a:solidFill>
                <a:latin typeface="Consolas"/>
              </a:rPr>
              <a:t>firstName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s-E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E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E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s-ES" b="1" i="1" dirty="0">
                <a:solidFill>
                  <a:srgbClr val="2A00FF"/>
                </a:solidFill>
                <a:latin typeface="Consolas"/>
              </a:rPr>
              <a:t>", Apellidos: "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ES" b="1" i="1" dirty="0" err="1">
                <a:solidFill>
                  <a:srgbClr val="6A3E3E"/>
                </a:solidFill>
                <a:latin typeface="Consolas"/>
              </a:rPr>
              <a:t>lastName</a:t>
            </a:r>
            <a:r>
              <a:rPr lang="es-E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s-E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s-ES" dirty="0" err="1" smtClean="0">
                <a:solidFill>
                  <a:srgbClr val="6A3E3E"/>
                </a:solidFill>
                <a:latin typeface="Consolas"/>
              </a:rPr>
              <a:t>rs</a:t>
            </a:r>
            <a:r>
              <a:rPr lang="es-ES" dirty="0" err="1" smtClean="0">
                <a:solidFill>
                  <a:srgbClr val="000000"/>
                </a:solidFill>
                <a:latin typeface="Consolas"/>
              </a:rPr>
              <a:t>.close</a:t>
            </a:r>
            <a:r>
              <a:rPr lang="es-ES" dirty="0">
                <a:solidFill>
                  <a:srgbClr val="000000"/>
                </a:solidFill>
                <a:latin typeface="Consolas"/>
              </a:rPr>
              <a:t>();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504" y="5373216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D6FB47"/>
                </a:solidFill>
              </a:rPr>
              <a:t>Más información: </a:t>
            </a:r>
          </a:p>
          <a:p>
            <a:r>
              <a:rPr lang="es-ES" dirty="0" smtClean="0">
                <a:solidFill>
                  <a:srgbClr val="D6FB47"/>
                </a:solidFill>
              </a:rPr>
              <a:t>https</a:t>
            </a:r>
            <a:r>
              <a:rPr lang="es-ES" dirty="0">
                <a:solidFill>
                  <a:srgbClr val="D6FB47"/>
                </a:solidFill>
              </a:rPr>
              <a:t>://dev.mysql.com/doc/connector-j/5.1/en/connector-j-reference-type-conversions.html</a:t>
            </a:r>
          </a:p>
        </p:txBody>
      </p:sp>
    </p:spTree>
    <p:extLst>
      <p:ext uri="{BB962C8B-B14F-4D97-AF65-F5344CB8AC3E}">
        <p14:creationId xmlns:p14="http://schemas.microsoft.com/office/powerpoint/2010/main" val="6191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RoadMap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34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052736"/>
            <a:ext cx="8003232" cy="295232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000" dirty="0" smtClean="0">
                <a:solidFill>
                  <a:schemeClr val="bg1"/>
                </a:solidFill>
              </a:rPr>
              <a:t>Introducción a </a:t>
            </a:r>
            <a:r>
              <a:rPr lang="es-ES" sz="2000" dirty="0" err="1" smtClean="0">
                <a:solidFill>
                  <a:schemeClr val="bg1"/>
                </a:solidFill>
              </a:rPr>
              <a:t>Pet</a:t>
            </a:r>
            <a:r>
              <a:rPr lang="es-ES" sz="2000" dirty="0" smtClean="0">
                <a:solidFill>
                  <a:schemeClr val="bg1"/>
                </a:solidFill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</a:rPr>
              <a:t>Clinic</a:t>
            </a:r>
            <a:endParaRPr lang="es-ES" sz="2000" dirty="0" smtClean="0">
              <a:solidFill>
                <a:schemeClr val="bg1"/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r>
              <a:rPr lang="es-ES" sz="2000" dirty="0">
                <a:solidFill>
                  <a:srgbClr val="D6FB47"/>
                </a:solidFill>
              </a:rPr>
              <a:t>JDBC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Introducción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Esquema básico en Java</a:t>
            </a: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 err="1">
                <a:solidFill>
                  <a:schemeClr val="bg1"/>
                </a:solidFill>
              </a:rPr>
              <a:t>Statements</a:t>
            </a:r>
            <a:r>
              <a:rPr lang="es-ES" sz="1600" dirty="0">
                <a:solidFill>
                  <a:schemeClr val="bg1"/>
                </a:solidFill>
              </a:rPr>
              <a:t> </a:t>
            </a:r>
            <a:r>
              <a:rPr lang="es-ES" sz="1600" dirty="0" err="1">
                <a:solidFill>
                  <a:schemeClr val="bg1"/>
                </a:solidFill>
              </a:rPr>
              <a:t>parametrizadas</a:t>
            </a:r>
            <a:endParaRPr lang="es-ES" sz="1600" dirty="0">
              <a:solidFill>
                <a:schemeClr val="bg1"/>
              </a:solidFill>
            </a:endParaRPr>
          </a:p>
          <a:p>
            <a:pPr marL="744538" lvl="2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1600" dirty="0">
                <a:solidFill>
                  <a:schemeClr val="bg1"/>
                </a:solidFill>
              </a:rPr>
              <a:t>Tratamiento de los resultados</a:t>
            </a:r>
          </a:p>
          <a:p>
            <a:pPr marL="744538" lvl="1">
              <a:spcBef>
                <a:spcPts val="0"/>
              </a:spcBef>
              <a:spcAft>
                <a:spcPts val="600"/>
              </a:spcAft>
            </a:pPr>
            <a:r>
              <a:rPr lang="es-ES" sz="1600" dirty="0">
                <a:solidFill>
                  <a:srgbClr val="D6FB47"/>
                </a:solidFill>
              </a:rPr>
              <a:t>Taller</a:t>
            </a:r>
          </a:p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3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5832475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JDBC - Taller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4488">
              <a:spcBef>
                <a:spcPts val="0"/>
              </a:spcBef>
              <a:spcAft>
                <a:spcPts val="600"/>
              </a:spcAft>
            </a:pPr>
            <a:endParaRPr lang="es-E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4 Marcador de contenido"/>
          <p:cNvSpPr txBox="1">
            <a:spLocks/>
          </p:cNvSpPr>
          <p:nvPr/>
        </p:nvSpPr>
        <p:spPr>
          <a:xfrm>
            <a:off x="1691680" y="2996952"/>
            <a:ext cx="5904656" cy="50015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400" dirty="0" smtClean="0">
                <a:solidFill>
                  <a:schemeClr val="bg1">
                    <a:lumMod val="95000"/>
                  </a:schemeClr>
                </a:solidFill>
              </a:rPr>
              <a:t>&gt;&gt; Continuamos con el Taller de JDBC</a:t>
            </a:r>
            <a:endParaRPr lang="es-ES" sz="2400" u="sn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39552" y="118397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0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. Antes de empezar con el taller , deberemos  tener levantado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MySQL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Workbench</a:t>
            </a:r>
            <a:endParaRPr lang="es-ES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Usuario : “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root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”   Contraseña : “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root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”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1" y="2154552"/>
            <a:ext cx="7041883" cy="419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Consultando…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 Obtener todos los clientes de la clínica y mostrar sus datos por pantalla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Insertando…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2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. Insertarnos a nosotros como nuevo propietario de una mascota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39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Actualizando…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3. Modificar nuestra ciudad por Sevilla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15" y="1131425"/>
            <a:ext cx="7159302" cy="540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41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40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SELECT </a:t>
            </a:r>
            <a:r>
              <a:rPr lang="es-ES" sz="2000" dirty="0" err="1" smtClean="0">
                <a:solidFill>
                  <a:srgbClr val="D6FB47"/>
                </a:solidFill>
              </a:rPr>
              <a:t>parametrizado</a:t>
            </a:r>
            <a:r>
              <a:rPr lang="es-ES" sz="2000" dirty="0" smtClean="0">
                <a:solidFill>
                  <a:srgbClr val="D6FB47"/>
                </a:solidFill>
              </a:rPr>
              <a:t>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4. Crear una variable de tipo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y buscar todos los dueños que coincidan en nombre o apellido.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JDBC - Taller</a:t>
            </a: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41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683568" y="1556792"/>
            <a:ext cx="8003232" cy="4176464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4 Marcador de contenido"/>
          <p:cNvSpPr txBox="1">
            <a:spLocks/>
          </p:cNvSpPr>
          <p:nvPr/>
        </p:nvSpPr>
        <p:spPr>
          <a:xfrm>
            <a:off x="683568" y="908720"/>
            <a:ext cx="8003232" cy="432048"/>
          </a:xfrm>
          <a:prstGeom prst="rect">
            <a:avLst/>
          </a:prstGeom>
        </p:spPr>
        <p:txBody>
          <a:bodyPr numCol="1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2000" dirty="0" smtClean="0">
                <a:solidFill>
                  <a:srgbClr val="D6FB47"/>
                </a:solidFill>
              </a:rPr>
              <a:t>INSERT </a:t>
            </a:r>
            <a:r>
              <a:rPr lang="es-ES" sz="2000" dirty="0" err="1" smtClean="0">
                <a:solidFill>
                  <a:srgbClr val="D6FB47"/>
                </a:solidFill>
              </a:rPr>
              <a:t>parametrizado</a:t>
            </a:r>
            <a:r>
              <a:rPr lang="es-ES" sz="2000" dirty="0" smtClean="0">
                <a:solidFill>
                  <a:srgbClr val="D6FB47"/>
                </a:solidFill>
              </a:rPr>
              <a:t>… (10 </a:t>
            </a:r>
            <a:r>
              <a:rPr lang="es-ES" sz="2000" dirty="0" err="1" smtClean="0">
                <a:solidFill>
                  <a:srgbClr val="D6FB47"/>
                </a:solidFill>
              </a:rPr>
              <a:t>mins</a:t>
            </a:r>
            <a:r>
              <a:rPr lang="es-ES" sz="2000" dirty="0" smtClean="0">
                <a:solidFill>
                  <a:srgbClr val="D6FB47"/>
                </a:solidFill>
              </a:rPr>
              <a:t>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25735" y="1462337"/>
            <a:ext cx="792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5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. Crear a partir de las variables nombre, apellido,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direccion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, ciudad y teléfono (todas de tipo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String</a:t>
            </a:r>
            <a:r>
              <a:rPr lang="es-ES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), un nuevo </a:t>
            </a:r>
            <a:r>
              <a:rPr lang="es-ES" dirty="0" err="1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owner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consigo?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6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consigo?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1" y="2922184"/>
            <a:ext cx="2442410" cy="2030254"/>
          </a:xfrm>
          <a:prstGeom prst="rect">
            <a:avLst/>
          </a:prstGeom>
        </p:spPr>
      </p:pic>
      <p:grpSp>
        <p:nvGrpSpPr>
          <p:cNvPr id="11" name="10 Grupo"/>
          <p:cNvGrpSpPr/>
          <p:nvPr/>
        </p:nvGrpSpPr>
        <p:grpSpPr>
          <a:xfrm>
            <a:off x="580728" y="3035113"/>
            <a:ext cx="2637578" cy="1921144"/>
            <a:chOff x="437309" y="3226024"/>
            <a:chExt cx="2133522" cy="1412774"/>
          </a:xfrm>
        </p:grpSpPr>
        <p:sp>
          <p:nvSpPr>
            <p:cNvPr id="10" name="9 Redondear rectángulo de esquina del mismo lado"/>
            <p:cNvSpPr/>
            <p:nvPr/>
          </p:nvSpPr>
          <p:spPr>
            <a:xfrm rot="10800000" flipV="1">
              <a:off x="551090" y="3226024"/>
              <a:ext cx="1905959" cy="1412774"/>
            </a:xfrm>
            <a:prstGeom prst="round2SameRect">
              <a:avLst>
                <a:gd name="adj1" fmla="val 0"/>
                <a:gd name="adj2" fmla="val 3888"/>
              </a:avLst>
            </a:prstGeom>
            <a:solidFill>
              <a:schemeClr val="bg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" name="Imagen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9" y="3322834"/>
              <a:ext cx="2133522" cy="1219155"/>
            </a:xfrm>
            <a:prstGeom prst="rect">
              <a:avLst/>
            </a:prstGeom>
          </p:spPr>
        </p:pic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031294"/>
            <a:ext cx="2118130" cy="19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7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7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consigo?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157" y="2467075"/>
            <a:ext cx="9620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23528" y="4147939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s-E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https://github.com/&lt;miUsuario&gt;/tallerJDBC.git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3 Más"/>
          <p:cNvSpPr/>
          <p:nvPr/>
        </p:nvSpPr>
        <p:spPr>
          <a:xfrm>
            <a:off x="4397151" y="3571875"/>
            <a:ext cx="360040" cy="360040"/>
          </a:xfrm>
          <a:prstGeom prst="mathPlus">
            <a:avLst/>
          </a:prstGeom>
          <a:solidFill>
            <a:srgbClr val="D6FB47"/>
          </a:solidFill>
          <a:ln>
            <a:solidFill>
              <a:srgbClr val="D6FB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832756" y="2946559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github.com/bootCampCenters/tallerJDBC.git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9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8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683568" y="476672"/>
            <a:ext cx="7416824" cy="50420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 smtClean="0">
                <a:solidFill>
                  <a:schemeClr val="bg1"/>
                </a:solidFill>
                <a:latin typeface="+mj-lt"/>
              </a:rPr>
              <a:t>Introducción a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Pet</a:t>
            </a:r>
            <a:r>
              <a:rPr lang="es-ES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s-ES" b="1" dirty="0" err="1" smtClean="0">
                <a:solidFill>
                  <a:schemeClr val="bg1"/>
                </a:solidFill>
                <a:latin typeface="+mj-lt"/>
              </a:rPr>
              <a:t>Clinic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1 Marcador de número de diapositiva"/>
          <p:cNvSpPr txBox="1">
            <a:spLocks/>
          </p:cNvSpPr>
          <p:nvPr/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CFAEEE9-AD6A-4121-B8FF-B12D6A452F01}" type="slidenum">
              <a:rPr lang="es-ES" smtClean="0">
                <a:solidFill>
                  <a:schemeClr val="bg1"/>
                </a:solidFill>
              </a:rPr>
              <a:pPr algn="r"/>
              <a:t>9</a:t>
            </a:fld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80728" y="1268760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¿Cómo lo monto?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580728" y="3035113"/>
            <a:ext cx="2637578" cy="1921144"/>
            <a:chOff x="437309" y="3226024"/>
            <a:chExt cx="2133522" cy="1412774"/>
          </a:xfrm>
        </p:grpSpPr>
        <p:sp>
          <p:nvSpPr>
            <p:cNvPr id="11" name="10 Redondear rectángulo de esquina del mismo lado"/>
            <p:cNvSpPr/>
            <p:nvPr/>
          </p:nvSpPr>
          <p:spPr>
            <a:xfrm rot="10800000" flipV="1">
              <a:off x="551090" y="3226024"/>
              <a:ext cx="1905959" cy="1412774"/>
            </a:xfrm>
            <a:prstGeom prst="round2SameRect">
              <a:avLst>
                <a:gd name="adj1" fmla="val 0"/>
                <a:gd name="adj2" fmla="val 3888"/>
              </a:avLst>
            </a:prstGeom>
            <a:solidFill>
              <a:schemeClr val="bg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2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09" y="3322834"/>
              <a:ext cx="2133522" cy="1219155"/>
            </a:xfrm>
            <a:prstGeom prst="rect">
              <a:avLst/>
            </a:prstGeom>
          </p:spPr>
        </p:pic>
      </p:grp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031294"/>
            <a:ext cx="2118130" cy="192114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19846"/>
            <a:ext cx="3960440" cy="9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82677DC17265489679A83D3BF00A5B" ma:contentTypeVersion="5" ma:contentTypeDescription="Create a new document." ma:contentTypeScope="" ma:versionID="f3712941d2f50d47ee46bb5e1c9ae408">
  <xsd:schema xmlns:xsd="http://www.w3.org/2001/XMLSchema" xmlns:xs="http://www.w3.org/2001/XMLSchema" xmlns:p="http://schemas.microsoft.com/office/2006/metadata/properties" xmlns:ns2="37b458f3-74fd-474a-91a5-8181f3470433" xmlns:ns3="facfe95a-cd73-4bbb-8a1d-69d0d6405f93" targetNamespace="http://schemas.microsoft.com/office/2006/metadata/properties" ma:root="true" ma:fieldsID="2cb24572d5fedeb40e37ace3b7fca08b" ns2:_="" ns3:_="">
    <xsd:import namespace="37b458f3-74fd-474a-91a5-8181f3470433"/>
    <xsd:import namespace="facfe95a-cd73-4bbb-8a1d-69d0d6405f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b458f3-74fd-474a-91a5-8181f347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fe95a-cd73-4bbb-8a1d-69d0d6405f9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B2EC29-5482-42E4-9B97-6F052C282EF8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F7884C-CCAA-4626-983C-86EE9625CD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b458f3-74fd-474a-91a5-8181f3470433"/>
    <ds:schemaRef ds:uri="facfe95a-cd73-4bbb-8a1d-69d0d6405f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8EF15-8DC1-49F8-B3C9-29BC994C37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1658</Words>
  <Application>Microsoft Office PowerPoint</Application>
  <PresentationFormat>On-screen Show (4:3)</PresentationFormat>
  <Paragraphs>422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Alberto Ginel Calderon</dc:creator>
  <cp:lastModifiedBy>Antonio Gabriel Gonzalez Casado</cp:lastModifiedBy>
  <cp:revision>330</cp:revision>
  <dcterms:created xsi:type="dcterms:W3CDTF">2017-01-10T11:56:49Z</dcterms:created>
  <dcterms:modified xsi:type="dcterms:W3CDTF">2019-06-10T14:02:11Z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0x0101006782677DC17265489679A83D3BF00A5B</vt:lpwstr>
  </property>
</Properties>
</file>