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61"/>
  </p:notesMasterIdLst>
  <p:handoutMasterIdLst>
    <p:handoutMasterId r:id="rId62"/>
  </p:handoutMasterIdLst>
  <p:sldIdLst>
    <p:sldId id="496" r:id="rId5"/>
    <p:sldId id="497" r:id="rId6"/>
    <p:sldId id="538" r:id="rId7"/>
    <p:sldId id="539" r:id="rId8"/>
    <p:sldId id="540" r:id="rId9"/>
    <p:sldId id="541" r:id="rId10"/>
    <p:sldId id="542" r:id="rId11"/>
    <p:sldId id="543" r:id="rId12"/>
    <p:sldId id="544" r:id="rId13"/>
    <p:sldId id="545" r:id="rId14"/>
    <p:sldId id="546" r:id="rId15"/>
    <p:sldId id="547" r:id="rId16"/>
    <p:sldId id="548" r:id="rId17"/>
    <p:sldId id="549" r:id="rId18"/>
    <p:sldId id="550" r:id="rId19"/>
    <p:sldId id="532" r:id="rId20"/>
    <p:sldId id="554" r:id="rId21"/>
    <p:sldId id="556" r:id="rId22"/>
    <p:sldId id="557" r:id="rId23"/>
    <p:sldId id="555" r:id="rId24"/>
    <p:sldId id="568" r:id="rId25"/>
    <p:sldId id="559" r:id="rId26"/>
    <p:sldId id="567" r:id="rId27"/>
    <p:sldId id="561" r:id="rId28"/>
    <p:sldId id="566" r:id="rId29"/>
    <p:sldId id="562" r:id="rId30"/>
    <p:sldId id="565" r:id="rId31"/>
    <p:sldId id="551" r:id="rId32"/>
    <p:sldId id="552" r:id="rId33"/>
    <p:sldId id="553" r:id="rId34"/>
    <p:sldId id="574" r:id="rId35"/>
    <p:sldId id="570" r:id="rId36"/>
    <p:sldId id="573" r:id="rId37"/>
    <p:sldId id="576" r:id="rId38"/>
    <p:sldId id="577" r:id="rId39"/>
    <p:sldId id="598" r:id="rId40"/>
    <p:sldId id="600" r:id="rId41"/>
    <p:sldId id="599" r:id="rId42"/>
    <p:sldId id="596" r:id="rId43"/>
    <p:sldId id="602" r:id="rId44"/>
    <p:sldId id="603" r:id="rId45"/>
    <p:sldId id="578" r:id="rId46"/>
    <p:sldId id="579" r:id="rId47"/>
    <p:sldId id="581" r:id="rId48"/>
    <p:sldId id="582" r:id="rId49"/>
    <p:sldId id="583" r:id="rId50"/>
    <p:sldId id="584" r:id="rId51"/>
    <p:sldId id="585" r:id="rId52"/>
    <p:sldId id="586" r:id="rId53"/>
    <p:sldId id="587" r:id="rId54"/>
    <p:sldId id="588" r:id="rId55"/>
    <p:sldId id="589" r:id="rId56"/>
    <p:sldId id="590" r:id="rId57"/>
    <p:sldId id="575" r:id="rId58"/>
    <p:sldId id="604" r:id="rId59"/>
    <p:sldId id="605" r:id="rId60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F664"/>
    <a:srgbClr val="D6FB47"/>
    <a:srgbClr val="1994A4"/>
    <a:srgbClr val="9AAE04"/>
    <a:srgbClr val="737373"/>
    <a:srgbClr val="960F68"/>
    <a:srgbClr val="6432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Estilo medio 1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15" autoAdjust="0"/>
    <p:restoredTop sz="93643" autoAdjust="0"/>
  </p:normalViewPr>
  <p:slideViewPr>
    <p:cSldViewPr>
      <p:cViewPr varScale="1">
        <p:scale>
          <a:sx n="83" d="100"/>
          <a:sy n="83" d="100"/>
        </p:scale>
        <p:origin x="1368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61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3144" y="-8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B5EA31-4CDB-4A08-A867-2A1B99780CD5}" type="datetimeFigureOut">
              <a:rPr lang="es-ES" smtClean="0"/>
              <a:t>10/06/2019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0A0428-ABE5-4116-902C-89A6DF8864D3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890732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B02398-51E1-4667-A0F7-E97AD1F32962}" type="datetimeFigureOut">
              <a:rPr lang="es-ES" smtClean="0"/>
              <a:t>10/06/2019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470AB5-00EE-4A5C-AE4E-71B8EEE1046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12830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junit.sourceforge.net/javadoc/org/junit/runner/Runner.html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junit.sourceforge.net/javadoc/org/junit/runner/RunWith.html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JUnit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Runner is class that extends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JUnit's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abstract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Runner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class. Runners are used for running test classes. The Runner that should be used to run a test can be set using the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@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RunWith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annotation.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70AB5-00EE-4A5C-AE4E-71B8EEE1046C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774828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// Clase </a:t>
            </a:r>
            <a:r>
              <a:rPr lang="es-ES" dirty="0" err="1" smtClean="0"/>
              <a:t>BaseDeDatosService</a:t>
            </a:r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  <a:p>
            <a:r>
              <a:rPr lang="es-ES" dirty="0" err="1" smtClean="0"/>
              <a:t>import</a:t>
            </a:r>
            <a:r>
              <a:rPr lang="es-ES" dirty="0" smtClean="0"/>
              <a:t> </a:t>
            </a:r>
            <a:r>
              <a:rPr lang="es-ES" dirty="0" err="1" smtClean="0"/>
              <a:t>java.util.HashMap</a:t>
            </a:r>
            <a:r>
              <a:rPr lang="es-ES" dirty="0" smtClean="0"/>
              <a:t>;</a:t>
            </a:r>
          </a:p>
          <a:p>
            <a:r>
              <a:rPr lang="es-ES" dirty="0" err="1" smtClean="0"/>
              <a:t>import</a:t>
            </a:r>
            <a:r>
              <a:rPr lang="es-ES" dirty="0" smtClean="0"/>
              <a:t> </a:t>
            </a:r>
            <a:r>
              <a:rPr lang="es-ES" dirty="0" err="1" smtClean="0"/>
              <a:t>java.util.Map</a:t>
            </a:r>
            <a:r>
              <a:rPr lang="es-ES" dirty="0" smtClean="0"/>
              <a:t>;</a:t>
            </a:r>
          </a:p>
          <a:p>
            <a:endParaRPr lang="es-ES" dirty="0" smtClean="0"/>
          </a:p>
          <a:p>
            <a:r>
              <a:rPr lang="es-ES" dirty="0" err="1" smtClean="0"/>
              <a:t>public</a:t>
            </a:r>
            <a:r>
              <a:rPr lang="es-ES" dirty="0" smtClean="0"/>
              <a:t> </a:t>
            </a:r>
            <a:r>
              <a:rPr lang="es-ES" dirty="0" err="1" smtClean="0"/>
              <a:t>class</a:t>
            </a:r>
            <a:r>
              <a:rPr lang="es-ES" dirty="0" smtClean="0"/>
              <a:t> </a:t>
            </a:r>
            <a:r>
              <a:rPr lang="es-ES" dirty="0" err="1" smtClean="0"/>
              <a:t>BaseDeDatosService</a:t>
            </a:r>
            <a:r>
              <a:rPr lang="es-ES" dirty="0" smtClean="0"/>
              <a:t> {</a:t>
            </a:r>
          </a:p>
          <a:p>
            <a:endParaRPr lang="es-ES" dirty="0" smtClean="0"/>
          </a:p>
          <a:p>
            <a:r>
              <a:rPr lang="es-ES" dirty="0" smtClean="0"/>
              <a:t>	</a:t>
            </a:r>
          </a:p>
          <a:p>
            <a:r>
              <a:rPr lang="es-ES" dirty="0" smtClean="0"/>
              <a:t>	</a:t>
            </a:r>
            <a:r>
              <a:rPr lang="es-ES" dirty="0" err="1" smtClean="0"/>
              <a:t>Map</a:t>
            </a:r>
            <a:r>
              <a:rPr lang="es-ES" dirty="0" smtClean="0"/>
              <a:t>&lt;</a:t>
            </a:r>
            <a:r>
              <a:rPr lang="es-ES" dirty="0" err="1" smtClean="0"/>
              <a:t>Integer</a:t>
            </a:r>
            <a:r>
              <a:rPr lang="es-ES" dirty="0" smtClean="0"/>
              <a:t>, Articulo&gt; </a:t>
            </a:r>
            <a:r>
              <a:rPr lang="es-ES" dirty="0" err="1" smtClean="0"/>
              <a:t>storage</a:t>
            </a:r>
            <a:r>
              <a:rPr lang="es-ES" dirty="0" smtClean="0"/>
              <a:t> = new  </a:t>
            </a:r>
            <a:r>
              <a:rPr lang="es-ES" dirty="0" err="1" smtClean="0"/>
              <a:t>HashMap</a:t>
            </a:r>
            <a:r>
              <a:rPr lang="es-ES" dirty="0" smtClean="0"/>
              <a:t>&lt;</a:t>
            </a:r>
            <a:r>
              <a:rPr lang="es-ES" dirty="0" err="1" smtClean="0"/>
              <a:t>Integer</a:t>
            </a:r>
            <a:r>
              <a:rPr lang="es-ES" dirty="0" smtClean="0"/>
              <a:t>, Articulo&gt; ();</a:t>
            </a:r>
          </a:p>
          <a:p>
            <a:r>
              <a:rPr lang="es-ES" dirty="0" smtClean="0"/>
              <a:t>	</a:t>
            </a:r>
          </a:p>
          <a:p>
            <a:r>
              <a:rPr lang="es-ES" dirty="0" smtClean="0"/>
              <a:t>	</a:t>
            </a:r>
          </a:p>
          <a:p>
            <a:r>
              <a:rPr lang="es-ES" dirty="0" smtClean="0"/>
              <a:t>	</a:t>
            </a:r>
          </a:p>
          <a:p>
            <a:r>
              <a:rPr lang="es-ES" dirty="0" smtClean="0"/>
              <a:t>	</a:t>
            </a:r>
            <a:r>
              <a:rPr lang="es-ES" dirty="0" err="1" smtClean="0"/>
              <a:t>public</a:t>
            </a:r>
            <a:r>
              <a:rPr lang="es-ES" dirty="0" smtClean="0"/>
              <a:t> </a:t>
            </a:r>
            <a:r>
              <a:rPr lang="es-ES" dirty="0" err="1" smtClean="0"/>
              <a:t>BaseDeDatosService</a:t>
            </a:r>
            <a:r>
              <a:rPr lang="es-ES" dirty="0" smtClean="0"/>
              <a:t>() {</a:t>
            </a:r>
          </a:p>
          <a:p>
            <a:r>
              <a:rPr lang="es-ES" dirty="0" smtClean="0"/>
              <a:t>		</a:t>
            </a:r>
            <a:r>
              <a:rPr lang="es-ES" dirty="0" err="1" smtClean="0"/>
              <a:t>super</a:t>
            </a:r>
            <a:r>
              <a:rPr lang="es-ES" dirty="0" smtClean="0"/>
              <a:t>();</a:t>
            </a:r>
          </a:p>
          <a:p>
            <a:r>
              <a:rPr lang="es-ES" dirty="0" smtClean="0"/>
              <a:t>		</a:t>
            </a:r>
            <a:r>
              <a:rPr lang="es-ES" dirty="0" err="1" smtClean="0"/>
              <a:t>this.initBD</a:t>
            </a:r>
            <a:r>
              <a:rPr lang="es-ES" dirty="0" smtClean="0"/>
              <a:t>();</a:t>
            </a:r>
          </a:p>
          <a:p>
            <a:r>
              <a:rPr lang="es-ES" dirty="0" smtClean="0"/>
              <a:t>	}</a:t>
            </a:r>
          </a:p>
          <a:p>
            <a:endParaRPr lang="es-ES" dirty="0" smtClean="0"/>
          </a:p>
          <a:p>
            <a:r>
              <a:rPr lang="es-ES" dirty="0" smtClean="0"/>
              <a:t>	</a:t>
            </a:r>
            <a:r>
              <a:rPr lang="es-ES" dirty="0" err="1" smtClean="0"/>
              <a:t>public</a:t>
            </a:r>
            <a:r>
              <a:rPr lang="es-ES" dirty="0" smtClean="0"/>
              <a:t> </a:t>
            </a:r>
            <a:r>
              <a:rPr lang="es-ES" dirty="0" err="1" smtClean="0"/>
              <a:t>void</a:t>
            </a:r>
            <a:r>
              <a:rPr lang="es-ES" dirty="0" smtClean="0"/>
              <a:t> </a:t>
            </a:r>
            <a:r>
              <a:rPr lang="es-ES" dirty="0" err="1" smtClean="0"/>
              <a:t>initBD</a:t>
            </a:r>
            <a:r>
              <a:rPr lang="es-ES" dirty="0" smtClean="0"/>
              <a:t>() {</a:t>
            </a:r>
          </a:p>
          <a:p>
            <a:r>
              <a:rPr lang="es-ES" dirty="0" smtClean="0"/>
              <a:t>		</a:t>
            </a:r>
            <a:r>
              <a:rPr lang="es-ES" dirty="0" err="1" smtClean="0"/>
              <a:t>this.storage</a:t>
            </a:r>
            <a:r>
              <a:rPr lang="es-ES" dirty="0" smtClean="0"/>
              <a:t> = new  </a:t>
            </a:r>
            <a:r>
              <a:rPr lang="es-ES" dirty="0" err="1" smtClean="0"/>
              <a:t>HashMap</a:t>
            </a:r>
            <a:r>
              <a:rPr lang="es-ES" dirty="0" smtClean="0"/>
              <a:t>&lt;</a:t>
            </a:r>
            <a:r>
              <a:rPr lang="es-ES" dirty="0" err="1" smtClean="0"/>
              <a:t>Integer</a:t>
            </a:r>
            <a:r>
              <a:rPr lang="es-ES" dirty="0" smtClean="0"/>
              <a:t>, Articulo&gt; ();</a:t>
            </a:r>
          </a:p>
          <a:p>
            <a:r>
              <a:rPr lang="es-ES" dirty="0" smtClean="0"/>
              <a:t>		</a:t>
            </a:r>
            <a:r>
              <a:rPr lang="es-ES" dirty="0" err="1" smtClean="0"/>
              <a:t>storage.put</a:t>
            </a:r>
            <a:r>
              <a:rPr lang="es-ES" dirty="0" smtClean="0"/>
              <a:t>(1, new Articulo("Camiseta", 18.0));</a:t>
            </a:r>
          </a:p>
          <a:p>
            <a:r>
              <a:rPr lang="es-ES" dirty="0" smtClean="0"/>
              <a:t>		</a:t>
            </a:r>
            <a:r>
              <a:rPr lang="es-ES" dirty="0" err="1" smtClean="0"/>
              <a:t>storage.put</a:t>
            </a:r>
            <a:r>
              <a:rPr lang="es-ES" dirty="0" smtClean="0"/>
              <a:t>(2, new Articulo("Jersey", 32.2));</a:t>
            </a:r>
          </a:p>
          <a:p>
            <a:r>
              <a:rPr lang="es-ES" dirty="0" smtClean="0"/>
              <a:t>		</a:t>
            </a:r>
            <a:r>
              <a:rPr lang="es-ES" dirty="0" err="1" smtClean="0"/>
              <a:t>storage.put</a:t>
            </a:r>
            <a:r>
              <a:rPr lang="es-ES" dirty="0" smtClean="0"/>
              <a:t>(3, new Articulo("</a:t>
            </a:r>
            <a:r>
              <a:rPr lang="es-ES" dirty="0" err="1" smtClean="0"/>
              <a:t>Cinturon</a:t>
            </a:r>
            <a:r>
              <a:rPr lang="es-ES" dirty="0" smtClean="0"/>
              <a:t>", 12.4));</a:t>
            </a:r>
          </a:p>
          <a:p>
            <a:r>
              <a:rPr lang="es-ES" dirty="0" smtClean="0"/>
              <a:t>		</a:t>
            </a:r>
            <a:r>
              <a:rPr lang="es-ES" dirty="0" err="1" smtClean="0"/>
              <a:t>storage.put</a:t>
            </a:r>
            <a:r>
              <a:rPr lang="es-ES" dirty="0" smtClean="0"/>
              <a:t>(4, new Articulo("Sudadera", 41.0));</a:t>
            </a:r>
          </a:p>
          <a:p>
            <a:r>
              <a:rPr lang="es-ES" dirty="0" smtClean="0"/>
              <a:t>		</a:t>
            </a:r>
            <a:r>
              <a:rPr lang="es-ES" dirty="0" err="1" smtClean="0"/>
              <a:t>storage.put</a:t>
            </a:r>
            <a:r>
              <a:rPr lang="es-ES" dirty="0" smtClean="0"/>
              <a:t>(5, new Articulo("</a:t>
            </a:r>
            <a:r>
              <a:rPr lang="es-ES" dirty="0" err="1" smtClean="0"/>
              <a:t>Pantalon</a:t>
            </a:r>
            <a:r>
              <a:rPr lang="es-ES" dirty="0" smtClean="0"/>
              <a:t>", 37.8));</a:t>
            </a:r>
          </a:p>
          <a:p>
            <a:r>
              <a:rPr lang="es-ES" dirty="0" smtClean="0"/>
              <a:t>		</a:t>
            </a:r>
            <a:r>
              <a:rPr lang="es-ES" dirty="0" err="1" smtClean="0"/>
              <a:t>storage.put</a:t>
            </a:r>
            <a:r>
              <a:rPr lang="es-ES" dirty="0" smtClean="0"/>
              <a:t>(6, new Articulo("Gorra", 15.7));</a:t>
            </a:r>
          </a:p>
          <a:p>
            <a:r>
              <a:rPr lang="es-ES" dirty="0" smtClean="0"/>
              <a:t>		</a:t>
            </a:r>
            <a:r>
              <a:rPr lang="es-ES" dirty="0" err="1" smtClean="0"/>
              <a:t>storage.put</a:t>
            </a:r>
            <a:r>
              <a:rPr lang="es-ES" dirty="0" smtClean="0"/>
              <a:t>(7, new Articulo("Zapato", 56.0));</a:t>
            </a:r>
          </a:p>
          <a:p>
            <a:r>
              <a:rPr lang="es-ES" dirty="0" smtClean="0"/>
              <a:t>		</a:t>
            </a:r>
            <a:r>
              <a:rPr lang="es-ES" dirty="0" err="1" smtClean="0"/>
              <a:t>storage.put</a:t>
            </a:r>
            <a:r>
              <a:rPr lang="es-ES" dirty="0" smtClean="0"/>
              <a:t>(8, new Articulo("Chaqueta", 90.5));</a:t>
            </a:r>
          </a:p>
          <a:p>
            <a:r>
              <a:rPr lang="es-ES" dirty="0" smtClean="0"/>
              <a:t>	}</a:t>
            </a:r>
          </a:p>
          <a:p>
            <a:r>
              <a:rPr lang="es-ES" dirty="0" smtClean="0"/>
              <a:t>	</a:t>
            </a:r>
          </a:p>
          <a:p>
            <a:r>
              <a:rPr lang="es-ES" dirty="0" smtClean="0"/>
              <a:t>	</a:t>
            </a:r>
            <a:r>
              <a:rPr lang="es-ES" dirty="0" err="1" smtClean="0"/>
              <a:t>public</a:t>
            </a:r>
            <a:r>
              <a:rPr lang="es-ES" dirty="0" smtClean="0"/>
              <a:t> Articulo </a:t>
            </a:r>
            <a:r>
              <a:rPr lang="es-ES" dirty="0" err="1" smtClean="0"/>
              <a:t>findArticuloById</a:t>
            </a:r>
            <a:r>
              <a:rPr lang="es-ES" dirty="0" smtClean="0"/>
              <a:t>(</a:t>
            </a:r>
            <a:r>
              <a:rPr lang="es-ES" dirty="0" err="1" smtClean="0"/>
              <a:t>Integer</a:t>
            </a:r>
            <a:r>
              <a:rPr lang="es-ES" dirty="0" smtClean="0"/>
              <a:t> </a:t>
            </a:r>
            <a:r>
              <a:rPr lang="es-ES" dirty="0" err="1" smtClean="0"/>
              <a:t>idArticulo</a:t>
            </a:r>
            <a:r>
              <a:rPr lang="es-ES" dirty="0" smtClean="0"/>
              <a:t>) {</a:t>
            </a:r>
          </a:p>
          <a:p>
            <a:r>
              <a:rPr lang="es-ES" dirty="0" smtClean="0"/>
              <a:t>		</a:t>
            </a:r>
            <a:r>
              <a:rPr lang="es-ES" dirty="0" err="1" smtClean="0"/>
              <a:t>System.out.println</a:t>
            </a:r>
            <a:r>
              <a:rPr lang="es-ES" dirty="0" smtClean="0"/>
              <a:t>("Buscando en BBDD el Articulo con ID: " + </a:t>
            </a:r>
            <a:r>
              <a:rPr lang="es-ES" dirty="0" err="1" smtClean="0"/>
              <a:t>idArticulo</a:t>
            </a:r>
            <a:r>
              <a:rPr lang="es-ES" dirty="0" smtClean="0"/>
              <a:t>);</a:t>
            </a:r>
          </a:p>
          <a:p>
            <a:r>
              <a:rPr lang="es-ES" dirty="0" smtClean="0"/>
              <a:t>		</a:t>
            </a:r>
            <a:r>
              <a:rPr lang="es-ES" dirty="0" err="1" smtClean="0"/>
              <a:t>return</a:t>
            </a:r>
            <a:r>
              <a:rPr lang="es-ES" dirty="0" smtClean="0"/>
              <a:t> </a:t>
            </a:r>
            <a:r>
              <a:rPr lang="es-ES" dirty="0" err="1" smtClean="0"/>
              <a:t>storage.get</a:t>
            </a:r>
            <a:r>
              <a:rPr lang="es-ES" dirty="0" smtClean="0"/>
              <a:t>(</a:t>
            </a:r>
            <a:r>
              <a:rPr lang="es-ES" dirty="0" err="1" smtClean="0"/>
              <a:t>idArticulo</a:t>
            </a:r>
            <a:r>
              <a:rPr lang="es-ES" dirty="0" smtClean="0"/>
              <a:t>);</a:t>
            </a:r>
          </a:p>
          <a:p>
            <a:r>
              <a:rPr lang="es-ES" dirty="0" smtClean="0"/>
              <a:t>	}</a:t>
            </a:r>
          </a:p>
          <a:p>
            <a:r>
              <a:rPr lang="es-ES" dirty="0" smtClean="0"/>
              <a:t>	</a:t>
            </a:r>
          </a:p>
          <a:p>
            <a:r>
              <a:rPr lang="es-ES" dirty="0" smtClean="0"/>
              <a:t>	</a:t>
            </a:r>
            <a:r>
              <a:rPr lang="es-ES" dirty="0" err="1" smtClean="0"/>
              <a:t>public</a:t>
            </a:r>
            <a:r>
              <a:rPr lang="es-ES" dirty="0" smtClean="0"/>
              <a:t> </a:t>
            </a:r>
            <a:r>
              <a:rPr lang="es-ES" dirty="0" err="1" smtClean="0"/>
              <a:t>Integer</a:t>
            </a:r>
            <a:r>
              <a:rPr lang="es-ES" dirty="0" smtClean="0"/>
              <a:t> </a:t>
            </a:r>
            <a:r>
              <a:rPr lang="es-ES" dirty="0" err="1" smtClean="0"/>
              <a:t>insertArticulo</a:t>
            </a:r>
            <a:r>
              <a:rPr lang="es-ES" dirty="0" smtClean="0"/>
              <a:t>(Articulo art) {</a:t>
            </a:r>
          </a:p>
          <a:p>
            <a:r>
              <a:rPr lang="es-ES" dirty="0" smtClean="0"/>
              <a:t>		</a:t>
            </a:r>
            <a:r>
              <a:rPr lang="es-ES" dirty="0" err="1" smtClean="0"/>
              <a:t>Integer</a:t>
            </a:r>
            <a:r>
              <a:rPr lang="es-ES" dirty="0" smtClean="0"/>
              <a:t> </a:t>
            </a:r>
            <a:r>
              <a:rPr lang="es-ES" dirty="0" err="1" smtClean="0"/>
              <a:t>newId</a:t>
            </a:r>
            <a:r>
              <a:rPr lang="es-ES" dirty="0" smtClean="0"/>
              <a:t> = </a:t>
            </a:r>
            <a:r>
              <a:rPr lang="es-ES" dirty="0" err="1" smtClean="0"/>
              <a:t>art.getId</a:t>
            </a:r>
            <a:r>
              <a:rPr lang="es-ES" dirty="0" smtClean="0"/>
              <a:t>().</a:t>
            </a:r>
            <a:r>
              <a:rPr lang="es-ES" dirty="0" err="1" smtClean="0"/>
              <a:t>intValue</a:t>
            </a:r>
            <a:r>
              <a:rPr lang="es-ES" dirty="0" smtClean="0"/>
              <a:t>();</a:t>
            </a:r>
          </a:p>
          <a:p>
            <a:r>
              <a:rPr lang="es-ES" dirty="0" smtClean="0"/>
              <a:t>		</a:t>
            </a:r>
            <a:r>
              <a:rPr lang="es-ES" dirty="0" err="1" smtClean="0"/>
              <a:t>System.out.println</a:t>
            </a:r>
            <a:r>
              <a:rPr lang="es-ES" dirty="0" smtClean="0"/>
              <a:t>("Insertando en BBDD el Articulo con ID: " + </a:t>
            </a:r>
            <a:r>
              <a:rPr lang="es-ES" dirty="0" err="1" smtClean="0"/>
              <a:t>newId</a:t>
            </a:r>
            <a:r>
              <a:rPr lang="es-ES" dirty="0" smtClean="0"/>
              <a:t>);</a:t>
            </a:r>
          </a:p>
          <a:p>
            <a:r>
              <a:rPr lang="es-ES" dirty="0" smtClean="0"/>
              <a:t>		</a:t>
            </a:r>
            <a:r>
              <a:rPr lang="es-ES" dirty="0" err="1" smtClean="0"/>
              <a:t>storage.put</a:t>
            </a:r>
            <a:r>
              <a:rPr lang="es-ES" dirty="0" smtClean="0"/>
              <a:t>(</a:t>
            </a:r>
            <a:r>
              <a:rPr lang="es-ES" dirty="0" err="1" smtClean="0"/>
              <a:t>newId</a:t>
            </a:r>
            <a:r>
              <a:rPr lang="es-ES" dirty="0" smtClean="0"/>
              <a:t>, art);</a:t>
            </a:r>
          </a:p>
          <a:p>
            <a:r>
              <a:rPr lang="es-ES" dirty="0" smtClean="0"/>
              <a:t>		</a:t>
            </a:r>
            <a:r>
              <a:rPr lang="es-ES" dirty="0" err="1" smtClean="0"/>
              <a:t>return</a:t>
            </a:r>
            <a:r>
              <a:rPr lang="es-ES" dirty="0" smtClean="0"/>
              <a:t> </a:t>
            </a:r>
            <a:r>
              <a:rPr lang="es-ES" dirty="0" err="1" smtClean="0"/>
              <a:t>newId</a:t>
            </a:r>
            <a:r>
              <a:rPr lang="es-ES" dirty="0" smtClean="0"/>
              <a:t>;</a:t>
            </a:r>
          </a:p>
          <a:p>
            <a:r>
              <a:rPr lang="es-ES" dirty="0" smtClean="0"/>
              <a:t>	}</a:t>
            </a:r>
          </a:p>
          <a:p>
            <a:r>
              <a:rPr lang="es-ES" dirty="0" smtClean="0"/>
              <a:t>}</a:t>
            </a:r>
          </a:p>
          <a:p>
            <a:endParaRPr lang="es-ES" dirty="0" smtClean="0"/>
          </a:p>
          <a:p>
            <a:endParaRPr lang="es-ES" dirty="0" smtClean="0"/>
          </a:p>
          <a:p>
            <a:r>
              <a:rPr lang="es-ES" dirty="0" smtClean="0"/>
              <a:t>//</a:t>
            </a:r>
            <a:r>
              <a:rPr lang="es-ES" baseline="0" dirty="0" smtClean="0"/>
              <a:t> </a:t>
            </a:r>
            <a:r>
              <a:rPr lang="es-ES" baseline="0" dirty="0" err="1" smtClean="0"/>
              <a:t>Metodo</a:t>
            </a:r>
            <a:r>
              <a:rPr lang="es-ES" baseline="0" dirty="0" smtClean="0"/>
              <a:t> </a:t>
            </a:r>
            <a:r>
              <a:rPr lang="es-ES" baseline="0" dirty="0" err="1" smtClean="0"/>
              <a:t>CarritoCompraService.aplicarDescuento</a:t>
            </a:r>
            <a:endParaRPr lang="es-ES" baseline="0" dirty="0" smtClean="0"/>
          </a:p>
          <a:p>
            <a:endParaRPr lang="es-ES" baseline="0" dirty="0" smtClean="0"/>
          </a:p>
          <a:p>
            <a:r>
              <a:rPr lang="es-ES" baseline="0" dirty="0" smtClean="0"/>
              <a:t>	</a:t>
            </a:r>
            <a:r>
              <a:rPr lang="es-ES" baseline="0" dirty="0" err="1" smtClean="0"/>
              <a:t>public</a:t>
            </a:r>
            <a:r>
              <a:rPr lang="es-ES" baseline="0" dirty="0" smtClean="0"/>
              <a:t> </a:t>
            </a:r>
            <a:r>
              <a:rPr lang="es-ES" baseline="0" dirty="0" err="1" smtClean="0"/>
              <a:t>Double</a:t>
            </a:r>
            <a:r>
              <a:rPr lang="es-ES" baseline="0" dirty="0" smtClean="0"/>
              <a:t> </a:t>
            </a:r>
            <a:r>
              <a:rPr lang="es-ES" baseline="0" dirty="0" err="1" smtClean="0"/>
              <a:t>aplicarDescuento</a:t>
            </a:r>
            <a:r>
              <a:rPr lang="es-ES" baseline="0" dirty="0" smtClean="0"/>
              <a:t>(</a:t>
            </a:r>
            <a:r>
              <a:rPr lang="es-ES" baseline="0" dirty="0" err="1" smtClean="0"/>
              <a:t>Integer</a:t>
            </a:r>
            <a:r>
              <a:rPr lang="es-ES" baseline="0" dirty="0" smtClean="0"/>
              <a:t> </a:t>
            </a:r>
            <a:r>
              <a:rPr lang="es-ES" baseline="0" dirty="0" err="1" smtClean="0"/>
              <a:t>idArticulo</a:t>
            </a:r>
            <a:r>
              <a:rPr lang="es-ES" baseline="0" dirty="0" smtClean="0"/>
              <a:t>, </a:t>
            </a:r>
            <a:r>
              <a:rPr lang="es-ES" baseline="0" dirty="0" err="1" smtClean="0"/>
              <a:t>Double</a:t>
            </a:r>
            <a:r>
              <a:rPr lang="es-ES" baseline="0" dirty="0" smtClean="0"/>
              <a:t> </a:t>
            </a:r>
            <a:r>
              <a:rPr lang="es-ES" baseline="0" dirty="0" err="1" smtClean="0"/>
              <a:t>porcentajeDescuento</a:t>
            </a:r>
            <a:r>
              <a:rPr lang="es-ES" baseline="0" dirty="0" smtClean="0"/>
              <a:t>) {</a:t>
            </a:r>
          </a:p>
          <a:p>
            <a:r>
              <a:rPr lang="es-ES" baseline="0" dirty="0" smtClean="0"/>
              <a:t>		</a:t>
            </a:r>
            <a:r>
              <a:rPr lang="es-ES" baseline="0" dirty="0" err="1" smtClean="0"/>
              <a:t>Double</a:t>
            </a:r>
            <a:r>
              <a:rPr lang="es-ES" baseline="0" dirty="0" smtClean="0"/>
              <a:t> </a:t>
            </a:r>
            <a:r>
              <a:rPr lang="es-ES" baseline="0" dirty="0" err="1" smtClean="0"/>
              <a:t>result</a:t>
            </a:r>
            <a:r>
              <a:rPr lang="es-ES" baseline="0" dirty="0" smtClean="0"/>
              <a:t> = </a:t>
            </a:r>
            <a:r>
              <a:rPr lang="es-ES" baseline="0" dirty="0" err="1" smtClean="0"/>
              <a:t>null</a:t>
            </a:r>
            <a:r>
              <a:rPr lang="es-ES" baseline="0" dirty="0" smtClean="0"/>
              <a:t>;</a:t>
            </a:r>
          </a:p>
          <a:p>
            <a:r>
              <a:rPr lang="es-ES" baseline="0" dirty="0" smtClean="0"/>
              <a:t>		Articulo </a:t>
            </a:r>
            <a:r>
              <a:rPr lang="es-ES" baseline="0" dirty="0" err="1" smtClean="0"/>
              <a:t>artBD</a:t>
            </a:r>
            <a:r>
              <a:rPr lang="es-ES" baseline="0" dirty="0" smtClean="0"/>
              <a:t> = </a:t>
            </a:r>
            <a:r>
              <a:rPr lang="es-ES" baseline="0" dirty="0" err="1" smtClean="0"/>
              <a:t>bbddService.findArticuloById</a:t>
            </a:r>
            <a:r>
              <a:rPr lang="es-ES" baseline="0" dirty="0" smtClean="0"/>
              <a:t>(</a:t>
            </a:r>
            <a:r>
              <a:rPr lang="es-ES" baseline="0" dirty="0" err="1" smtClean="0"/>
              <a:t>idArticulo</a:t>
            </a:r>
            <a:r>
              <a:rPr lang="es-ES" baseline="0" dirty="0" smtClean="0"/>
              <a:t>);</a:t>
            </a:r>
          </a:p>
          <a:p>
            <a:r>
              <a:rPr lang="es-ES" baseline="0" dirty="0" smtClean="0"/>
              <a:t>		</a:t>
            </a:r>
            <a:r>
              <a:rPr lang="es-ES" baseline="0" dirty="0" err="1" smtClean="0"/>
              <a:t>if</a:t>
            </a:r>
            <a:r>
              <a:rPr lang="es-ES" baseline="0" dirty="0" smtClean="0"/>
              <a:t>(</a:t>
            </a:r>
            <a:r>
              <a:rPr lang="es-ES" baseline="0" dirty="0" err="1" smtClean="0"/>
              <a:t>null</a:t>
            </a:r>
            <a:r>
              <a:rPr lang="es-ES" baseline="0" dirty="0" smtClean="0"/>
              <a:t> != </a:t>
            </a:r>
            <a:r>
              <a:rPr lang="es-ES" baseline="0" dirty="0" err="1" smtClean="0"/>
              <a:t>artBD</a:t>
            </a:r>
            <a:r>
              <a:rPr lang="es-ES" baseline="0" dirty="0" smtClean="0"/>
              <a:t>) {</a:t>
            </a:r>
          </a:p>
          <a:p>
            <a:r>
              <a:rPr lang="es-ES" baseline="0" dirty="0" smtClean="0"/>
              <a:t>			</a:t>
            </a:r>
            <a:r>
              <a:rPr lang="es-ES" baseline="0" dirty="0" err="1" smtClean="0"/>
              <a:t>result</a:t>
            </a:r>
            <a:r>
              <a:rPr lang="es-ES" baseline="0" dirty="0" smtClean="0"/>
              <a:t> = </a:t>
            </a:r>
            <a:r>
              <a:rPr lang="es-ES" baseline="0" dirty="0" err="1" smtClean="0"/>
              <a:t>calculadorDescuento</a:t>
            </a:r>
            <a:r>
              <a:rPr lang="es-ES" baseline="0" dirty="0" smtClean="0"/>
              <a:t>(</a:t>
            </a:r>
            <a:r>
              <a:rPr lang="es-ES" baseline="0" dirty="0" err="1" smtClean="0"/>
              <a:t>artBD.getPrecio</a:t>
            </a:r>
            <a:r>
              <a:rPr lang="es-ES" baseline="0" dirty="0" smtClean="0"/>
              <a:t>(), </a:t>
            </a:r>
            <a:r>
              <a:rPr lang="es-ES" baseline="0" dirty="0" err="1" smtClean="0"/>
              <a:t>porcentajeDescuento</a:t>
            </a:r>
            <a:r>
              <a:rPr lang="es-ES" baseline="0" dirty="0" smtClean="0"/>
              <a:t>);</a:t>
            </a:r>
          </a:p>
          <a:p>
            <a:r>
              <a:rPr lang="es-ES" baseline="0" dirty="0" smtClean="0"/>
              <a:t>		}</a:t>
            </a:r>
            <a:r>
              <a:rPr lang="es-ES" baseline="0" dirty="0" err="1" smtClean="0"/>
              <a:t>else</a:t>
            </a:r>
            <a:r>
              <a:rPr lang="es-ES" baseline="0" dirty="0" smtClean="0"/>
              <a:t> {</a:t>
            </a:r>
          </a:p>
          <a:p>
            <a:r>
              <a:rPr lang="es-ES" baseline="0" dirty="0" smtClean="0"/>
              <a:t>			</a:t>
            </a:r>
            <a:r>
              <a:rPr lang="es-ES" baseline="0" dirty="0" err="1" smtClean="0"/>
              <a:t>System.out.println</a:t>
            </a:r>
            <a:r>
              <a:rPr lang="es-ES" baseline="0" dirty="0" smtClean="0"/>
              <a:t>("No se ha encontrado el </a:t>
            </a:r>
            <a:r>
              <a:rPr lang="es-ES" baseline="0" dirty="0" err="1" smtClean="0"/>
              <a:t>item</a:t>
            </a:r>
            <a:r>
              <a:rPr lang="es-ES" baseline="0" dirty="0" smtClean="0"/>
              <a:t> " + </a:t>
            </a:r>
            <a:r>
              <a:rPr lang="es-ES" baseline="0" dirty="0" err="1" smtClean="0"/>
              <a:t>idArticulo</a:t>
            </a:r>
            <a:r>
              <a:rPr lang="es-ES" baseline="0" dirty="0" smtClean="0"/>
              <a:t> + " en BD");</a:t>
            </a:r>
          </a:p>
          <a:p>
            <a:r>
              <a:rPr lang="es-ES" baseline="0" dirty="0" smtClean="0"/>
              <a:t>		}</a:t>
            </a:r>
          </a:p>
          <a:p>
            <a:r>
              <a:rPr lang="es-ES" baseline="0" dirty="0" smtClean="0"/>
              <a:t>		</a:t>
            </a:r>
            <a:r>
              <a:rPr lang="es-ES" baseline="0" dirty="0" err="1" smtClean="0"/>
              <a:t>return</a:t>
            </a:r>
            <a:r>
              <a:rPr lang="es-ES" baseline="0" dirty="0" smtClean="0"/>
              <a:t> </a:t>
            </a:r>
            <a:r>
              <a:rPr lang="es-ES" baseline="0" dirty="0" err="1" smtClean="0"/>
              <a:t>result</a:t>
            </a:r>
            <a:r>
              <a:rPr lang="es-ES" baseline="0" dirty="0" smtClean="0"/>
              <a:t>;</a:t>
            </a:r>
          </a:p>
          <a:p>
            <a:r>
              <a:rPr lang="es-ES" baseline="0" dirty="0" smtClean="0"/>
              <a:t>	}</a:t>
            </a:r>
          </a:p>
          <a:p>
            <a:endParaRPr lang="es-ES" baseline="0" dirty="0" smtClean="0"/>
          </a:p>
          <a:p>
            <a:endParaRPr lang="es-ES" baseline="0" dirty="0" smtClean="0"/>
          </a:p>
          <a:p>
            <a:r>
              <a:rPr lang="es-ES" baseline="0" dirty="0" smtClean="0"/>
              <a:t>	</a:t>
            </a:r>
            <a:r>
              <a:rPr lang="es-ES" baseline="0" dirty="0" err="1" smtClean="0"/>
              <a:t>BaseDeDatosService</a:t>
            </a:r>
            <a:r>
              <a:rPr lang="es-ES" baseline="0" dirty="0" smtClean="0"/>
              <a:t> </a:t>
            </a:r>
            <a:r>
              <a:rPr lang="es-ES" baseline="0" dirty="0" err="1" smtClean="0"/>
              <a:t>bbddService</a:t>
            </a:r>
            <a:r>
              <a:rPr lang="es-ES" baseline="0" dirty="0" smtClean="0"/>
              <a:t> = new </a:t>
            </a:r>
            <a:r>
              <a:rPr lang="es-ES" baseline="0" dirty="0" err="1" smtClean="0"/>
              <a:t>BaseDeDatosService</a:t>
            </a:r>
            <a:r>
              <a:rPr lang="es-ES" baseline="0" dirty="0" smtClean="0"/>
              <a:t>();</a:t>
            </a:r>
          </a:p>
          <a:p>
            <a:endParaRPr lang="es-ES" baseline="0" dirty="0" smtClean="0"/>
          </a:p>
          <a:p>
            <a:r>
              <a:rPr lang="es-ES" baseline="0" dirty="0" smtClean="0"/>
              <a:t>	</a:t>
            </a:r>
            <a:r>
              <a:rPr lang="es-ES" baseline="0" dirty="0" err="1" smtClean="0"/>
              <a:t>public</a:t>
            </a:r>
            <a:r>
              <a:rPr lang="es-ES" baseline="0" dirty="0" smtClean="0"/>
              <a:t> </a:t>
            </a:r>
            <a:r>
              <a:rPr lang="es-ES" baseline="0" dirty="0" err="1" smtClean="0"/>
              <a:t>BaseDeDatosService</a:t>
            </a:r>
            <a:r>
              <a:rPr lang="es-ES" baseline="0" dirty="0" smtClean="0"/>
              <a:t> </a:t>
            </a:r>
            <a:r>
              <a:rPr lang="es-ES" baseline="0" dirty="0" err="1" smtClean="0"/>
              <a:t>getBbddService</a:t>
            </a:r>
            <a:r>
              <a:rPr lang="es-ES" baseline="0" dirty="0" smtClean="0"/>
              <a:t>() {</a:t>
            </a:r>
          </a:p>
          <a:p>
            <a:r>
              <a:rPr lang="es-ES" baseline="0" dirty="0" smtClean="0"/>
              <a:t>		</a:t>
            </a:r>
            <a:r>
              <a:rPr lang="es-ES" baseline="0" dirty="0" err="1" smtClean="0"/>
              <a:t>return</a:t>
            </a:r>
            <a:r>
              <a:rPr lang="es-ES" baseline="0" dirty="0" smtClean="0"/>
              <a:t> </a:t>
            </a:r>
            <a:r>
              <a:rPr lang="es-ES" baseline="0" dirty="0" err="1" smtClean="0"/>
              <a:t>bbddService</a:t>
            </a:r>
            <a:r>
              <a:rPr lang="es-ES" baseline="0" dirty="0" smtClean="0"/>
              <a:t>;</a:t>
            </a:r>
          </a:p>
          <a:p>
            <a:r>
              <a:rPr lang="es-ES" baseline="0" dirty="0" smtClean="0"/>
              <a:t>	}</a:t>
            </a:r>
          </a:p>
          <a:p>
            <a:endParaRPr lang="es-ES" baseline="0" dirty="0" smtClean="0"/>
          </a:p>
          <a:p>
            <a:r>
              <a:rPr lang="es-ES" baseline="0" dirty="0" smtClean="0"/>
              <a:t>	</a:t>
            </a:r>
            <a:r>
              <a:rPr lang="es-ES" baseline="0" dirty="0" err="1" smtClean="0"/>
              <a:t>public</a:t>
            </a:r>
            <a:r>
              <a:rPr lang="es-ES" baseline="0" dirty="0" smtClean="0"/>
              <a:t> </a:t>
            </a:r>
            <a:r>
              <a:rPr lang="es-ES" baseline="0" dirty="0" err="1" smtClean="0"/>
              <a:t>void</a:t>
            </a:r>
            <a:r>
              <a:rPr lang="es-ES" baseline="0" dirty="0" smtClean="0"/>
              <a:t> </a:t>
            </a:r>
            <a:r>
              <a:rPr lang="es-ES" baseline="0" dirty="0" err="1" smtClean="0"/>
              <a:t>setBbddService</a:t>
            </a:r>
            <a:r>
              <a:rPr lang="es-ES" baseline="0" dirty="0" smtClean="0"/>
              <a:t>(</a:t>
            </a:r>
            <a:r>
              <a:rPr lang="es-ES" baseline="0" dirty="0" err="1" smtClean="0"/>
              <a:t>BaseDeDatosService</a:t>
            </a:r>
            <a:r>
              <a:rPr lang="es-ES" baseline="0" dirty="0" smtClean="0"/>
              <a:t> </a:t>
            </a:r>
            <a:r>
              <a:rPr lang="es-ES" baseline="0" dirty="0" err="1" smtClean="0"/>
              <a:t>bbddService</a:t>
            </a:r>
            <a:r>
              <a:rPr lang="es-ES" baseline="0" dirty="0" smtClean="0"/>
              <a:t>) {</a:t>
            </a:r>
          </a:p>
          <a:p>
            <a:r>
              <a:rPr lang="es-ES" baseline="0" dirty="0" smtClean="0"/>
              <a:t>		</a:t>
            </a:r>
            <a:r>
              <a:rPr lang="es-ES" baseline="0" dirty="0" err="1" smtClean="0"/>
              <a:t>this.bbddService</a:t>
            </a:r>
            <a:r>
              <a:rPr lang="es-ES" baseline="0" dirty="0" smtClean="0"/>
              <a:t> = </a:t>
            </a:r>
            <a:r>
              <a:rPr lang="es-ES" baseline="0" dirty="0" err="1" smtClean="0"/>
              <a:t>bbddService</a:t>
            </a:r>
            <a:r>
              <a:rPr lang="es-ES" baseline="0" dirty="0" smtClean="0"/>
              <a:t>;</a:t>
            </a:r>
          </a:p>
          <a:p>
            <a:r>
              <a:rPr lang="es-ES" baseline="0" dirty="0" smtClean="0"/>
              <a:t>	}</a:t>
            </a:r>
          </a:p>
          <a:p>
            <a:endParaRPr lang="es-ES" baseline="0" dirty="0" smtClean="0"/>
          </a:p>
          <a:p>
            <a:endParaRPr lang="es-ES" baseline="0" dirty="0" smtClean="0"/>
          </a:p>
          <a:p>
            <a:endParaRPr lang="es-ES" dirty="0" smtClean="0"/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70AB5-00EE-4A5C-AE4E-71B8EEE1046C}" type="slidenum">
              <a:rPr lang="es-ES" smtClean="0"/>
              <a:t>36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904883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 smtClean="0"/>
              <a:t>BaseDeDatosService</a:t>
            </a:r>
            <a:r>
              <a:rPr lang="es-ES" dirty="0" smtClean="0"/>
              <a:t> </a:t>
            </a:r>
            <a:r>
              <a:rPr lang="es-ES" dirty="0" err="1" smtClean="0"/>
              <a:t>mock</a:t>
            </a:r>
            <a:r>
              <a:rPr lang="es-ES" dirty="0" smtClean="0"/>
              <a:t>; </a:t>
            </a:r>
          </a:p>
          <a:p>
            <a:r>
              <a:rPr lang="es-ES" dirty="0" smtClean="0"/>
              <a:t>	</a:t>
            </a:r>
          </a:p>
          <a:p>
            <a:r>
              <a:rPr lang="es-ES" dirty="0" smtClean="0"/>
              <a:t>	@</a:t>
            </a:r>
            <a:r>
              <a:rPr lang="es-ES" dirty="0" err="1" smtClean="0"/>
              <a:t>Before</a:t>
            </a:r>
            <a:endParaRPr lang="es-ES" dirty="0" smtClean="0"/>
          </a:p>
          <a:p>
            <a:r>
              <a:rPr lang="es-ES" dirty="0" smtClean="0"/>
              <a:t>	</a:t>
            </a:r>
            <a:r>
              <a:rPr lang="es-ES" dirty="0" err="1" smtClean="0"/>
              <a:t>public</a:t>
            </a:r>
            <a:r>
              <a:rPr lang="es-ES" dirty="0" smtClean="0"/>
              <a:t> </a:t>
            </a:r>
            <a:r>
              <a:rPr lang="es-ES" dirty="0" err="1" smtClean="0"/>
              <a:t>void</a:t>
            </a:r>
            <a:r>
              <a:rPr lang="es-ES" dirty="0" smtClean="0"/>
              <a:t> </a:t>
            </a:r>
            <a:r>
              <a:rPr lang="es-ES" dirty="0" err="1" smtClean="0"/>
              <a:t>setUp</a:t>
            </a:r>
            <a:r>
              <a:rPr lang="es-ES" dirty="0" smtClean="0"/>
              <a:t>(){</a:t>
            </a:r>
          </a:p>
          <a:p>
            <a:r>
              <a:rPr lang="es-ES" dirty="0" smtClean="0"/>
              <a:t>		</a:t>
            </a:r>
            <a:r>
              <a:rPr lang="es-ES" dirty="0" err="1" smtClean="0"/>
              <a:t>System.out.println</a:t>
            </a:r>
            <a:r>
              <a:rPr lang="es-ES" dirty="0" smtClean="0"/>
              <a:t>("Inicializamos el servicio");</a:t>
            </a:r>
          </a:p>
          <a:p>
            <a:r>
              <a:rPr lang="es-ES" dirty="0" smtClean="0"/>
              <a:t>		</a:t>
            </a:r>
            <a:r>
              <a:rPr lang="es-ES" dirty="0" err="1" smtClean="0"/>
              <a:t>service</a:t>
            </a:r>
            <a:r>
              <a:rPr lang="es-ES" dirty="0" smtClean="0"/>
              <a:t> = new </a:t>
            </a:r>
            <a:r>
              <a:rPr lang="es-ES" dirty="0" err="1" smtClean="0"/>
              <a:t>CarritoCompraService</a:t>
            </a:r>
            <a:r>
              <a:rPr lang="es-ES" dirty="0" smtClean="0"/>
              <a:t>();</a:t>
            </a:r>
          </a:p>
          <a:p>
            <a:r>
              <a:rPr lang="es-ES" dirty="0" smtClean="0"/>
              <a:t>		</a:t>
            </a:r>
            <a:r>
              <a:rPr lang="es-ES" dirty="0" err="1" smtClean="0"/>
              <a:t>mock</a:t>
            </a:r>
            <a:r>
              <a:rPr lang="es-ES" dirty="0" smtClean="0"/>
              <a:t> = </a:t>
            </a:r>
            <a:r>
              <a:rPr lang="es-ES" dirty="0" err="1" smtClean="0"/>
              <a:t>Mockito.mock</a:t>
            </a:r>
            <a:r>
              <a:rPr lang="es-ES" dirty="0" smtClean="0"/>
              <a:t>(</a:t>
            </a:r>
            <a:r>
              <a:rPr lang="es-ES" dirty="0" err="1" smtClean="0"/>
              <a:t>BaseDeDatosService.class</a:t>
            </a:r>
            <a:r>
              <a:rPr lang="es-ES" dirty="0" smtClean="0"/>
              <a:t>);</a:t>
            </a:r>
          </a:p>
          <a:p>
            <a:r>
              <a:rPr lang="es-ES" dirty="0" smtClean="0"/>
              <a:t>		</a:t>
            </a:r>
            <a:r>
              <a:rPr lang="es-ES" dirty="0" err="1" smtClean="0"/>
              <a:t>service.setBbddService</a:t>
            </a:r>
            <a:r>
              <a:rPr lang="es-ES" dirty="0" smtClean="0"/>
              <a:t>(</a:t>
            </a:r>
            <a:r>
              <a:rPr lang="es-ES" dirty="0" err="1" smtClean="0"/>
              <a:t>mock</a:t>
            </a:r>
            <a:r>
              <a:rPr lang="es-ES" dirty="0" smtClean="0"/>
              <a:t>);</a:t>
            </a:r>
          </a:p>
          <a:p>
            <a:r>
              <a:rPr lang="es-ES" dirty="0" smtClean="0"/>
              <a:t>	}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70AB5-00EE-4A5C-AE4E-71B8EEE1046C}" type="slidenum">
              <a:rPr lang="es-ES" smtClean="0"/>
              <a:t>37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226172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// Clase </a:t>
            </a:r>
            <a:r>
              <a:rPr lang="es-ES" dirty="0" err="1" smtClean="0"/>
              <a:t>BaseDeDatosService</a:t>
            </a:r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  <a:p>
            <a:r>
              <a:rPr lang="es-ES" dirty="0" err="1" smtClean="0"/>
              <a:t>import</a:t>
            </a:r>
            <a:r>
              <a:rPr lang="es-ES" dirty="0" smtClean="0"/>
              <a:t> </a:t>
            </a:r>
            <a:r>
              <a:rPr lang="es-ES" dirty="0" err="1" smtClean="0"/>
              <a:t>java.util.HashMap</a:t>
            </a:r>
            <a:r>
              <a:rPr lang="es-ES" dirty="0" smtClean="0"/>
              <a:t>;</a:t>
            </a:r>
          </a:p>
          <a:p>
            <a:r>
              <a:rPr lang="es-ES" dirty="0" err="1" smtClean="0"/>
              <a:t>import</a:t>
            </a:r>
            <a:r>
              <a:rPr lang="es-ES" dirty="0" smtClean="0"/>
              <a:t> </a:t>
            </a:r>
            <a:r>
              <a:rPr lang="es-ES" dirty="0" err="1" smtClean="0"/>
              <a:t>java.util.Map</a:t>
            </a:r>
            <a:r>
              <a:rPr lang="es-ES" dirty="0" smtClean="0"/>
              <a:t>;</a:t>
            </a:r>
          </a:p>
          <a:p>
            <a:endParaRPr lang="es-ES" dirty="0" smtClean="0"/>
          </a:p>
          <a:p>
            <a:r>
              <a:rPr lang="es-ES" dirty="0" err="1" smtClean="0"/>
              <a:t>public</a:t>
            </a:r>
            <a:r>
              <a:rPr lang="es-ES" dirty="0" smtClean="0"/>
              <a:t> </a:t>
            </a:r>
            <a:r>
              <a:rPr lang="es-ES" dirty="0" err="1" smtClean="0"/>
              <a:t>class</a:t>
            </a:r>
            <a:r>
              <a:rPr lang="es-ES" dirty="0" smtClean="0"/>
              <a:t> </a:t>
            </a:r>
            <a:r>
              <a:rPr lang="es-ES" dirty="0" err="1" smtClean="0"/>
              <a:t>BaseDeDatosService</a:t>
            </a:r>
            <a:r>
              <a:rPr lang="es-ES" dirty="0" smtClean="0"/>
              <a:t> {</a:t>
            </a:r>
          </a:p>
          <a:p>
            <a:endParaRPr lang="es-ES" dirty="0" smtClean="0"/>
          </a:p>
          <a:p>
            <a:r>
              <a:rPr lang="es-ES" dirty="0" smtClean="0"/>
              <a:t>	</a:t>
            </a:r>
          </a:p>
          <a:p>
            <a:r>
              <a:rPr lang="es-ES" dirty="0" smtClean="0"/>
              <a:t>	</a:t>
            </a:r>
            <a:r>
              <a:rPr lang="es-ES" dirty="0" err="1" smtClean="0"/>
              <a:t>private</a:t>
            </a:r>
            <a:r>
              <a:rPr lang="es-ES" smtClean="0"/>
              <a:t> Map</a:t>
            </a:r>
            <a:r>
              <a:rPr lang="es-ES" dirty="0" smtClean="0"/>
              <a:t>&lt;</a:t>
            </a:r>
            <a:r>
              <a:rPr lang="es-ES" dirty="0" err="1" smtClean="0"/>
              <a:t>Integer</a:t>
            </a:r>
            <a:r>
              <a:rPr lang="es-ES" dirty="0" smtClean="0"/>
              <a:t>, Articulo&gt; </a:t>
            </a:r>
            <a:r>
              <a:rPr lang="es-ES" dirty="0" err="1" smtClean="0"/>
              <a:t>storage</a:t>
            </a:r>
            <a:r>
              <a:rPr lang="es-ES" dirty="0" smtClean="0"/>
              <a:t> = new  </a:t>
            </a:r>
            <a:r>
              <a:rPr lang="es-ES" dirty="0" err="1" smtClean="0"/>
              <a:t>HashMap</a:t>
            </a:r>
            <a:r>
              <a:rPr lang="es-ES" dirty="0" smtClean="0"/>
              <a:t>&lt;</a:t>
            </a:r>
            <a:r>
              <a:rPr lang="es-ES" dirty="0" err="1" smtClean="0"/>
              <a:t>Integer</a:t>
            </a:r>
            <a:r>
              <a:rPr lang="es-ES" dirty="0" smtClean="0"/>
              <a:t>, Articulo&gt; ();</a:t>
            </a:r>
          </a:p>
          <a:p>
            <a:r>
              <a:rPr lang="es-ES" dirty="0" smtClean="0"/>
              <a:t>	</a:t>
            </a:r>
          </a:p>
          <a:p>
            <a:r>
              <a:rPr lang="es-ES" dirty="0" smtClean="0"/>
              <a:t>	</a:t>
            </a:r>
          </a:p>
          <a:p>
            <a:r>
              <a:rPr lang="es-ES" dirty="0" smtClean="0"/>
              <a:t>	</a:t>
            </a:r>
          </a:p>
          <a:p>
            <a:r>
              <a:rPr lang="es-ES" dirty="0" smtClean="0"/>
              <a:t>	</a:t>
            </a:r>
            <a:r>
              <a:rPr lang="es-ES" dirty="0" err="1" smtClean="0"/>
              <a:t>public</a:t>
            </a:r>
            <a:r>
              <a:rPr lang="es-ES" dirty="0" smtClean="0"/>
              <a:t> </a:t>
            </a:r>
            <a:r>
              <a:rPr lang="es-ES" dirty="0" err="1" smtClean="0"/>
              <a:t>BaseDeDatosService</a:t>
            </a:r>
            <a:r>
              <a:rPr lang="es-ES" dirty="0" smtClean="0"/>
              <a:t>() {</a:t>
            </a:r>
          </a:p>
          <a:p>
            <a:r>
              <a:rPr lang="es-ES" dirty="0" smtClean="0"/>
              <a:t>		</a:t>
            </a:r>
            <a:r>
              <a:rPr lang="es-ES" dirty="0" err="1" smtClean="0"/>
              <a:t>super</a:t>
            </a:r>
            <a:r>
              <a:rPr lang="es-ES" dirty="0" smtClean="0"/>
              <a:t>();</a:t>
            </a:r>
          </a:p>
          <a:p>
            <a:r>
              <a:rPr lang="es-ES" dirty="0" smtClean="0"/>
              <a:t>		</a:t>
            </a:r>
            <a:r>
              <a:rPr lang="es-ES" dirty="0" err="1" smtClean="0"/>
              <a:t>this.initBD</a:t>
            </a:r>
            <a:r>
              <a:rPr lang="es-ES" dirty="0" smtClean="0"/>
              <a:t>();</a:t>
            </a:r>
          </a:p>
          <a:p>
            <a:r>
              <a:rPr lang="es-ES" dirty="0" smtClean="0"/>
              <a:t>	}</a:t>
            </a:r>
          </a:p>
          <a:p>
            <a:endParaRPr lang="es-ES" dirty="0" smtClean="0"/>
          </a:p>
          <a:p>
            <a:r>
              <a:rPr lang="es-ES" dirty="0" smtClean="0"/>
              <a:t>	</a:t>
            </a:r>
            <a:r>
              <a:rPr lang="es-ES" dirty="0" err="1" smtClean="0"/>
              <a:t>public</a:t>
            </a:r>
            <a:r>
              <a:rPr lang="es-ES" dirty="0" smtClean="0"/>
              <a:t> </a:t>
            </a:r>
            <a:r>
              <a:rPr lang="es-ES" dirty="0" err="1" smtClean="0"/>
              <a:t>void</a:t>
            </a:r>
            <a:r>
              <a:rPr lang="es-ES" dirty="0" smtClean="0"/>
              <a:t> </a:t>
            </a:r>
            <a:r>
              <a:rPr lang="es-ES" dirty="0" err="1" smtClean="0"/>
              <a:t>initBD</a:t>
            </a:r>
            <a:r>
              <a:rPr lang="es-ES" dirty="0" smtClean="0"/>
              <a:t>() {</a:t>
            </a:r>
          </a:p>
          <a:p>
            <a:r>
              <a:rPr lang="es-ES" dirty="0" smtClean="0"/>
              <a:t>		</a:t>
            </a:r>
            <a:r>
              <a:rPr lang="es-ES" dirty="0" err="1" smtClean="0"/>
              <a:t>this.storage</a:t>
            </a:r>
            <a:r>
              <a:rPr lang="es-ES" dirty="0" smtClean="0"/>
              <a:t> = new  </a:t>
            </a:r>
            <a:r>
              <a:rPr lang="es-ES" dirty="0" err="1" smtClean="0"/>
              <a:t>HashMap</a:t>
            </a:r>
            <a:r>
              <a:rPr lang="es-ES" dirty="0" smtClean="0"/>
              <a:t>&lt;</a:t>
            </a:r>
            <a:r>
              <a:rPr lang="es-ES" dirty="0" err="1" smtClean="0"/>
              <a:t>Integer</a:t>
            </a:r>
            <a:r>
              <a:rPr lang="es-ES" dirty="0" smtClean="0"/>
              <a:t>, Articulo&gt; ();</a:t>
            </a:r>
          </a:p>
          <a:p>
            <a:r>
              <a:rPr lang="es-ES" dirty="0" smtClean="0"/>
              <a:t>		</a:t>
            </a:r>
            <a:r>
              <a:rPr lang="es-ES" dirty="0" err="1" smtClean="0"/>
              <a:t>storage.put</a:t>
            </a:r>
            <a:r>
              <a:rPr lang="es-ES" dirty="0" smtClean="0"/>
              <a:t>(1, new Articulo("Camiseta", 18.0));</a:t>
            </a:r>
          </a:p>
          <a:p>
            <a:r>
              <a:rPr lang="es-ES" dirty="0" smtClean="0"/>
              <a:t>		</a:t>
            </a:r>
            <a:r>
              <a:rPr lang="es-ES" dirty="0" err="1" smtClean="0"/>
              <a:t>storage.put</a:t>
            </a:r>
            <a:r>
              <a:rPr lang="es-ES" dirty="0" smtClean="0"/>
              <a:t>(2, new Articulo("Jersey", 32.2));</a:t>
            </a:r>
          </a:p>
          <a:p>
            <a:r>
              <a:rPr lang="es-ES" dirty="0" smtClean="0"/>
              <a:t>		</a:t>
            </a:r>
            <a:r>
              <a:rPr lang="es-ES" dirty="0" err="1" smtClean="0"/>
              <a:t>storage.put</a:t>
            </a:r>
            <a:r>
              <a:rPr lang="es-ES" dirty="0" smtClean="0"/>
              <a:t>(3, new Articulo("</a:t>
            </a:r>
            <a:r>
              <a:rPr lang="es-ES" dirty="0" err="1" smtClean="0"/>
              <a:t>Cinturon</a:t>
            </a:r>
            <a:r>
              <a:rPr lang="es-ES" dirty="0" smtClean="0"/>
              <a:t>", 12.4));</a:t>
            </a:r>
          </a:p>
          <a:p>
            <a:r>
              <a:rPr lang="es-ES" dirty="0" smtClean="0"/>
              <a:t>		</a:t>
            </a:r>
            <a:r>
              <a:rPr lang="es-ES" dirty="0" err="1" smtClean="0"/>
              <a:t>storage.put</a:t>
            </a:r>
            <a:r>
              <a:rPr lang="es-ES" dirty="0" smtClean="0"/>
              <a:t>(4, new Articulo("Sudadera", 41.0));</a:t>
            </a:r>
          </a:p>
          <a:p>
            <a:r>
              <a:rPr lang="es-ES" dirty="0" smtClean="0"/>
              <a:t>		</a:t>
            </a:r>
            <a:r>
              <a:rPr lang="es-ES" dirty="0" err="1" smtClean="0"/>
              <a:t>storage.put</a:t>
            </a:r>
            <a:r>
              <a:rPr lang="es-ES" dirty="0" smtClean="0"/>
              <a:t>(5, new Articulo("</a:t>
            </a:r>
            <a:r>
              <a:rPr lang="es-ES" dirty="0" err="1" smtClean="0"/>
              <a:t>Pantalon</a:t>
            </a:r>
            <a:r>
              <a:rPr lang="es-ES" dirty="0" smtClean="0"/>
              <a:t>", 37.8));</a:t>
            </a:r>
          </a:p>
          <a:p>
            <a:r>
              <a:rPr lang="es-ES" dirty="0" smtClean="0"/>
              <a:t>		</a:t>
            </a:r>
            <a:r>
              <a:rPr lang="es-ES" dirty="0" err="1" smtClean="0"/>
              <a:t>storage.put</a:t>
            </a:r>
            <a:r>
              <a:rPr lang="es-ES" dirty="0" smtClean="0"/>
              <a:t>(6, new Articulo("Gorra", 15.7));</a:t>
            </a:r>
          </a:p>
          <a:p>
            <a:r>
              <a:rPr lang="es-ES" dirty="0" smtClean="0"/>
              <a:t>		</a:t>
            </a:r>
            <a:r>
              <a:rPr lang="es-ES" dirty="0" err="1" smtClean="0"/>
              <a:t>storage.put</a:t>
            </a:r>
            <a:r>
              <a:rPr lang="es-ES" dirty="0" smtClean="0"/>
              <a:t>(7, new Articulo("Zapato", 56.0));</a:t>
            </a:r>
          </a:p>
          <a:p>
            <a:r>
              <a:rPr lang="es-ES" dirty="0" smtClean="0"/>
              <a:t>		</a:t>
            </a:r>
            <a:r>
              <a:rPr lang="es-ES" dirty="0" err="1" smtClean="0"/>
              <a:t>storage.put</a:t>
            </a:r>
            <a:r>
              <a:rPr lang="es-ES" dirty="0" smtClean="0"/>
              <a:t>(8, new Articulo("Chaqueta", 90.5));</a:t>
            </a:r>
          </a:p>
          <a:p>
            <a:r>
              <a:rPr lang="es-ES" dirty="0" smtClean="0"/>
              <a:t>	}</a:t>
            </a:r>
          </a:p>
          <a:p>
            <a:r>
              <a:rPr lang="es-ES" dirty="0" smtClean="0"/>
              <a:t>	</a:t>
            </a:r>
          </a:p>
          <a:p>
            <a:r>
              <a:rPr lang="es-ES" dirty="0" smtClean="0"/>
              <a:t>	</a:t>
            </a:r>
            <a:r>
              <a:rPr lang="es-ES" dirty="0" err="1" smtClean="0"/>
              <a:t>public</a:t>
            </a:r>
            <a:r>
              <a:rPr lang="es-ES" dirty="0" smtClean="0"/>
              <a:t> Articulo </a:t>
            </a:r>
            <a:r>
              <a:rPr lang="es-ES" dirty="0" err="1" smtClean="0"/>
              <a:t>findArticuloById</a:t>
            </a:r>
            <a:r>
              <a:rPr lang="es-ES" dirty="0" smtClean="0"/>
              <a:t>(</a:t>
            </a:r>
            <a:r>
              <a:rPr lang="es-ES" dirty="0" err="1" smtClean="0"/>
              <a:t>Integer</a:t>
            </a:r>
            <a:r>
              <a:rPr lang="es-ES" dirty="0" smtClean="0"/>
              <a:t> </a:t>
            </a:r>
            <a:r>
              <a:rPr lang="es-ES" dirty="0" err="1" smtClean="0"/>
              <a:t>idArticulo</a:t>
            </a:r>
            <a:r>
              <a:rPr lang="es-ES" dirty="0" smtClean="0"/>
              <a:t>) {</a:t>
            </a:r>
          </a:p>
          <a:p>
            <a:r>
              <a:rPr lang="es-ES" dirty="0" smtClean="0"/>
              <a:t>		</a:t>
            </a:r>
            <a:r>
              <a:rPr lang="es-ES" dirty="0" err="1" smtClean="0"/>
              <a:t>System.out.println</a:t>
            </a:r>
            <a:r>
              <a:rPr lang="es-ES" dirty="0" smtClean="0"/>
              <a:t>("Buscando en BBDD el Articulo con ID: " + </a:t>
            </a:r>
            <a:r>
              <a:rPr lang="es-ES" dirty="0" err="1" smtClean="0"/>
              <a:t>idArticulo</a:t>
            </a:r>
            <a:r>
              <a:rPr lang="es-ES" dirty="0" smtClean="0"/>
              <a:t>);</a:t>
            </a:r>
          </a:p>
          <a:p>
            <a:r>
              <a:rPr lang="es-ES" dirty="0" smtClean="0"/>
              <a:t>		</a:t>
            </a:r>
            <a:r>
              <a:rPr lang="es-ES" dirty="0" err="1" smtClean="0"/>
              <a:t>return</a:t>
            </a:r>
            <a:r>
              <a:rPr lang="es-ES" dirty="0" smtClean="0"/>
              <a:t> </a:t>
            </a:r>
            <a:r>
              <a:rPr lang="es-ES" dirty="0" err="1" smtClean="0"/>
              <a:t>storage.get</a:t>
            </a:r>
            <a:r>
              <a:rPr lang="es-ES" dirty="0" smtClean="0"/>
              <a:t>(</a:t>
            </a:r>
            <a:r>
              <a:rPr lang="es-ES" dirty="0" err="1" smtClean="0"/>
              <a:t>idArticulo</a:t>
            </a:r>
            <a:r>
              <a:rPr lang="es-ES" dirty="0" smtClean="0"/>
              <a:t>);</a:t>
            </a:r>
          </a:p>
          <a:p>
            <a:r>
              <a:rPr lang="es-ES" dirty="0" smtClean="0"/>
              <a:t>	}</a:t>
            </a:r>
          </a:p>
          <a:p>
            <a:r>
              <a:rPr lang="es-ES" dirty="0" smtClean="0"/>
              <a:t>}</a:t>
            </a:r>
          </a:p>
          <a:p>
            <a:endParaRPr lang="es-ES" dirty="0" smtClean="0"/>
          </a:p>
          <a:p>
            <a:endParaRPr lang="es-ES" dirty="0" smtClean="0"/>
          </a:p>
          <a:p>
            <a:r>
              <a:rPr lang="es-ES" dirty="0" smtClean="0"/>
              <a:t>//</a:t>
            </a:r>
            <a:r>
              <a:rPr lang="es-ES" baseline="0" dirty="0" smtClean="0"/>
              <a:t> </a:t>
            </a:r>
            <a:r>
              <a:rPr lang="es-ES" baseline="0" dirty="0" err="1" smtClean="0"/>
              <a:t>Metodo</a:t>
            </a:r>
            <a:r>
              <a:rPr lang="es-ES" baseline="0" dirty="0" smtClean="0"/>
              <a:t> </a:t>
            </a:r>
            <a:r>
              <a:rPr lang="es-ES" baseline="0" dirty="0" err="1" smtClean="0"/>
              <a:t>CarritoCompraService.aplicarDescuento</a:t>
            </a:r>
            <a:endParaRPr lang="es-ES" baseline="0" dirty="0" smtClean="0"/>
          </a:p>
          <a:p>
            <a:endParaRPr lang="es-ES" baseline="0" dirty="0" smtClean="0"/>
          </a:p>
          <a:p>
            <a:r>
              <a:rPr lang="es-ES" baseline="0" dirty="0" smtClean="0"/>
              <a:t>	</a:t>
            </a:r>
            <a:r>
              <a:rPr lang="es-ES" baseline="0" dirty="0" err="1" smtClean="0"/>
              <a:t>public</a:t>
            </a:r>
            <a:r>
              <a:rPr lang="es-ES" baseline="0" dirty="0" smtClean="0"/>
              <a:t> </a:t>
            </a:r>
            <a:r>
              <a:rPr lang="es-ES" baseline="0" dirty="0" err="1" smtClean="0"/>
              <a:t>Double</a:t>
            </a:r>
            <a:r>
              <a:rPr lang="es-ES" baseline="0" dirty="0" smtClean="0"/>
              <a:t> </a:t>
            </a:r>
            <a:r>
              <a:rPr lang="es-ES" baseline="0" dirty="0" err="1" smtClean="0"/>
              <a:t>aplicarDescuento</a:t>
            </a:r>
            <a:r>
              <a:rPr lang="es-ES" baseline="0" dirty="0" smtClean="0"/>
              <a:t>(</a:t>
            </a:r>
            <a:r>
              <a:rPr lang="es-ES" baseline="0" dirty="0" err="1" smtClean="0"/>
              <a:t>Integer</a:t>
            </a:r>
            <a:r>
              <a:rPr lang="es-ES" baseline="0" dirty="0" smtClean="0"/>
              <a:t> </a:t>
            </a:r>
            <a:r>
              <a:rPr lang="es-ES" baseline="0" dirty="0" err="1" smtClean="0"/>
              <a:t>idArticulo</a:t>
            </a:r>
            <a:r>
              <a:rPr lang="es-ES" baseline="0" dirty="0" smtClean="0"/>
              <a:t>, </a:t>
            </a:r>
            <a:r>
              <a:rPr lang="es-ES" baseline="0" dirty="0" err="1" smtClean="0"/>
              <a:t>Double</a:t>
            </a:r>
            <a:r>
              <a:rPr lang="es-ES" baseline="0" dirty="0" smtClean="0"/>
              <a:t> </a:t>
            </a:r>
            <a:r>
              <a:rPr lang="es-ES" baseline="0" dirty="0" err="1" smtClean="0"/>
              <a:t>porcentajeDescuento</a:t>
            </a:r>
            <a:r>
              <a:rPr lang="es-ES" baseline="0" dirty="0" smtClean="0"/>
              <a:t>) {</a:t>
            </a:r>
          </a:p>
          <a:p>
            <a:r>
              <a:rPr lang="es-ES" baseline="0" dirty="0" smtClean="0"/>
              <a:t>		</a:t>
            </a:r>
            <a:r>
              <a:rPr lang="es-ES" baseline="0" dirty="0" err="1" smtClean="0"/>
              <a:t>Double</a:t>
            </a:r>
            <a:r>
              <a:rPr lang="es-ES" baseline="0" dirty="0" smtClean="0"/>
              <a:t> </a:t>
            </a:r>
            <a:r>
              <a:rPr lang="es-ES" baseline="0" dirty="0" err="1" smtClean="0"/>
              <a:t>result</a:t>
            </a:r>
            <a:r>
              <a:rPr lang="es-ES" baseline="0" dirty="0" smtClean="0"/>
              <a:t> = </a:t>
            </a:r>
            <a:r>
              <a:rPr lang="es-ES" baseline="0" dirty="0" err="1" smtClean="0"/>
              <a:t>null</a:t>
            </a:r>
            <a:r>
              <a:rPr lang="es-ES" baseline="0" dirty="0" smtClean="0"/>
              <a:t>;</a:t>
            </a:r>
          </a:p>
          <a:p>
            <a:r>
              <a:rPr lang="es-ES" baseline="0" dirty="0" smtClean="0"/>
              <a:t>		Articulo </a:t>
            </a:r>
            <a:r>
              <a:rPr lang="es-ES" baseline="0" dirty="0" err="1" smtClean="0"/>
              <a:t>artBD</a:t>
            </a:r>
            <a:r>
              <a:rPr lang="es-ES" baseline="0" dirty="0" smtClean="0"/>
              <a:t> = </a:t>
            </a:r>
            <a:r>
              <a:rPr lang="es-ES" baseline="0" dirty="0" err="1" smtClean="0"/>
              <a:t>bbddService.findArticuloById</a:t>
            </a:r>
            <a:r>
              <a:rPr lang="es-ES" baseline="0" dirty="0" smtClean="0"/>
              <a:t>(</a:t>
            </a:r>
            <a:r>
              <a:rPr lang="es-ES" baseline="0" dirty="0" err="1" smtClean="0"/>
              <a:t>idArticulo</a:t>
            </a:r>
            <a:r>
              <a:rPr lang="es-ES" baseline="0" dirty="0" smtClean="0"/>
              <a:t>);</a:t>
            </a:r>
          </a:p>
          <a:p>
            <a:r>
              <a:rPr lang="es-ES" baseline="0" dirty="0" smtClean="0"/>
              <a:t>		</a:t>
            </a:r>
            <a:r>
              <a:rPr lang="es-ES" baseline="0" dirty="0" err="1" smtClean="0"/>
              <a:t>if</a:t>
            </a:r>
            <a:r>
              <a:rPr lang="es-ES" baseline="0" dirty="0" smtClean="0"/>
              <a:t>(</a:t>
            </a:r>
            <a:r>
              <a:rPr lang="es-ES" baseline="0" dirty="0" err="1" smtClean="0"/>
              <a:t>null</a:t>
            </a:r>
            <a:r>
              <a:rPr lang="es-ES" baseline="0" dirty="0" smtClean="0"/>
              <a:t> != </a:t>
            </a:r>
            <a:r>
              <a:rPr lang="es-ES" baseline="0" dirty="0" err="1" smtClean="0"/>
              <a:t>artBD</a:t>
            </a:r>
            <a:r>
              <a:rPr lang="es-ES" baseline="0" dirty="0" smtClean="0"/>
              <a:t>) {</a:t>
            </a:r>
          </a:p>
          <a:p>
            <a:r>
              <a:rPr lang="es-ES" baseline="0" dirty="0" smtClean="0"/>
              <a:t>			</a:t>
            </a:r>
            <a:r>
              <a:rPr lang="es-ES" baseline="0" dirty="0" err="1" smtClean="0"/>
              <a:t>result</a:t>
            </a:r>
            <a:r>
              <a:rPr lang="es-ES" baseline="0" dirty="0" smtClean="0"/>
              <a:t> = </a:t>
            </a:r>
            <a:r>
              <a:rPr lang="es-ES" baseline="0" dirty="0" err="1" smtClean="0"/>
              <a:t>calculadorDescuento</a:t>
            </a:r>
            <a:r>
              <a:rPr lang="es-ES" baseline="0" dirty="0" smtClean="0"/>
              <a:t>(</a:t>
            </a:r>
            <a:r>
              <a:rPr lang="es-ES" baseline="0" dirty="0" err="1" smtClean="0"/>
              <a:t>artBD.getPrecio</a:t>
            </a:r>
            <a:r>
              <a:rPr lang="es-ES" baseline="0" dirty="0" smtClean="0"/>
              <a:t>(), </a:t>
            </a:r>
            <a:r>
              <a:rPr lang="es-ES" baseline="0" dirty="0" err="1" smtClean="0"/>
              <a:t>porcentajeDescuento</a:t>
            </a:r>
            <a:r>
              <a:rPr lang="es-ES" baseline="0" dirty="0" smtClean="0"/>
              <a:t>);</a:t>
            </a:r>
          </a:p>
          <a:p>
            <a:r>
              <a:rPr lang="es-ES" baseline="0" dirty="0" smtClean="0"/>
              <a:t>		}</a:t>
            </a:r>
            <a:r>
              <a:rPr lang="es-ES" baseline="0" dirty="0" err="1" smtClean="0"/>
              <a:t>else</a:t>
            </a:r>
            <a:r>
              <a:rPr lang="es-ES" baseline="0" dirty="0" smtClean="0"/>
              <a:t> {</a:t>
            </a:r>
          </a:p>
          <a:p>
            <a:r>
              <a:rPr lang="es-ES" baseline="0" dirty="0" smtClean="0"/>
              <a:t>			</a:t>
            </a:r>
            <a:r>
              <a:rPr lang="es-ES" baseline="0" dirty="0" err="1" smtClean="0"/>
              <a:t>System.out.println</a:t>
            </a:r>
            <a:r>
              <a:rPr lang="es-ES" baseline="0" dirty="0" smtClean="0"/>
              <a:t>("No se ha encontrado el </a:t>
            </a:r>
            <a:r>
              <a:rPr lang="es-ES" baseline="0" dirty="0" err="1" smtClean="0"/>
              <a:t>item</a:t>
            </a:r>
            <a:r>
              <a:rPr lang="es-ES" baseline="0" dirty="0" smtClean="0"/>
              <a:t> " + </a:t>
            </a:r>
            <a:r>
              <a:rPr lang="es-ES" baseline="0" dirty="0" err="1" smtClean="0"/>
              <a:t>idArticulo</a:t>
            </a:r>
            <a:r>
              <a:rPr lang="es-ES" baseline="0" dirty="0" smtClean="0"/>
              <a:t> + " en BD");</a:t>
            </a:r>
          </a:p>
          <a:p>
            <a:r>
              <a:rPr lang="es-ES" baseline="0" dirty="0" smtClean="0"/>
              <a:t>		}</a:t>
            </a:r>
          </a:p>
          <a:p>
            <a:r>
              <a:rPr lang="es-ES" baseline="0" dirty="0" smtClean="0"/>
              <a:t>		</a:t>
            </a:r>
            <a:r>
              <a:rPr lang="es-ES" baseline="0" dirty="0" err="1" smtClean="0"/>
              <a:t>return</a:t>
            </a:r>
            <a:r>
              <a:rPr lang="es-ES" baseline="0" dirty="0" smtClean="0"/>
              <a:t> </a:t>
            </a:r>
            <a:r>
              <a:rPr lang="es-ES" baseline="0" dirty="0" err="1" smtClean="0"/>
              <a:t>result</a:t>
            </a:r>
            <a:r>
              <a:rPr lang="es-ES" baseline="0" dirty="0" smtClean="0"/>
              <a:t>;</a:t>
            </a:r>
          </a:p>
          <a:p>
            <a:r>
              <a:rPr lang="es-ES" baseline="0" dirty="0" smtClean="0"/>
              <a:t>	}</a:t>
            </a:r>
          </a:p>
          <a:p>
            <a:endParaRPr lang="es-ES" baseline="0" dirty="0" smtClean="0"/>
          </a:p>
          <a:p>
            <a:endParaRPr lang="es-ES" dirty="0" smtClean="0"/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70AB5-00EE-4A5C-AE4E-71B8EEE1046C}" type="slidenum">
              <a:rPr lang="es-ES" smtClean="0"/>
              <a:t>38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385454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	@Test</a:t>
            </a:r>
          </a:p>
          <a:p>
            <a:r>
              <a:rPr lang="es-ES" dirty="0" smtClean="0"/>
              <a:t>	</a:t>
            </a:r>
            <a:r>
              <a:rPr lang="es-ES" dirty="0" err="1" smtClean="0"/>
              <a:t>public</a:t>
            </a:r>
            <a:r>
              <a:rPr lang="es-ES" dirty="0" smtClean="0"/>
              <a:t> </a:t>
            </a:r>
            <a:r>
              <a:rPr lang="es-ES" dirty="0" err="1" smtClean="0"/>
              <a:t>void</a:t>
            </a:r>
            <a:r>
              <a:rPr lang="es-ES" dirty="0" smtClean="0"/>
              <a:t> ejercicio1 () {</a:t>
            </a:r>
          </a:p>
          <a:p>
            <a:r>
              <a:rPr lang="es-ES" dirty="0" smtClean="0"/>
              <a:t>		</a:t>
            </a:r>
            <a:r>
              <a:rPr lang="es-ES" dirty="0" err="1" smtClean="0"/>
              <a:t>Mockito.when</a:t>
            </a:r>
            <a:r>
              <a:rPr lang="es-ES" dirty="0" smtClean="0"/>
              <a:t>(</a:t>
            </a:r>
            <a:r>
              <a:rPr lang="es-ES" dirty="0" err="1" smtClean="0"/>
              <a:t>mock.findArticuloById</a:t>
            </a:r>
            <a:r>
              <a:rPr lang="es-ES" dirty="0" smtClean="0"/>
              <a:t>(1)).</a:t>
            </a:r>
            <a:r>
              <a:rPr lang="es-ES" dirty="0" err="1" smtClean="0"/>
              <a:t>thenReturn</a:t>
            </a:r>
            <a:r>
              <a:rPr lang="es-ES" dirty="0" smtClean="0"/>
              <a:t>(new Articulo("MI MOCK", 10.0));</a:t>
            </a:r>
          </a:p>
          <a:p>
            <a:r>
              <a:rPr lang="es-ES" dirty="0" smtClean="0"/>
              <a:t>		</a:t>
            </a:r>
            <a:r>
              <a:rPr lang="es-ES" dirty="0" err="1" smtClean="0"/>
              <a:t>Double</a:t>
            </a:r>
            <a:r>
              <a:rPr lang="es-ES" dirty="0" smtClean="0"/>
              <a:t> </a:t>
            </a:r>
            <a:r>
              <a:rPr lang="es-ES" dirty="0" err="1" smtClean="0"/>
              <a:t>result</a:t>
            </a:r>
            <a:r>
              <a:rPr lang="es-ES" dirty="0" smtClean="0"/>
              <a:t> = </a:t>
            </a:r>
            <a:r>
              <a:rPr lang="es-ES" dirty="0" err="1" smtClean="0"/>
              <a:t>service.aplicarDescuento</a:t>
            </a:r>
            <a:r>
              <a:rPr lang="es-ES" dirty="0" smtClean="0"/>
              <a:t>(1, 12.0);</a:t>
            </a:r>
          </a:p>
          <a:p>
            <a:r>
              <a:rPr lang="es-ES" dirty="0" smtClean="0"/>
              <a:t>		</a:t>
            </a:r>
            <a:r>
              <a:rPr lang="es-ES" dirty="0" err="1" smtClean="0"/>
              <a:t>System.out.println</a:t>
            </a:r>
            <a:r>
              <a:rPr lang="es-ES" dirty="0" smtClean="0"/>
              <a:t>("El precio definitivo del articulo tras el descuento: " + </a:t>
            </a:r>
            <a:r>
              <a:rPr lang="es-ES" dirty="0" err="1" smtClean="0"/>
              <a:t>result</a:t>
            </a:r>
            <a:r>
              <a:rPr lang="es-ES" dirty="0" smtClean="0"/>
              <a:t>);</a:t>
            </a:r>
          </a:p>
          <a:p>
            <a:r>
              <a:rPr lang="es-ES" dirty="0" smtClean="0"/>
              <a:t>	}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70AB5-00EE-4A5C-AE4E-71B8EEE1046C}" type="slidenum">
              <a:rPr lang="es-ES" smtClean="0"/>
              <a:t>39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107570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70AB5-00EE-4A5C-AE4E-71B8EEE1046C}" type="slidenum">
              <a:rPr lang="es-ES" smtClean="0"/>
              <a:t>40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204936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	@Test (</a:t>
            </a:r>
            <a:r>
              <a:rPr lang="es-ES" dirty="0" err="1" smtClean="0"/>
              <a:t>expected</a:t>
            </a:r>
            <a:r>
              <a:rPr lang="es-ES" dirty="0" smtClean="0"/>
              <a:t> = </a:t>
            </a:r>
            <a:r>
              <a:rPr lang="es-ES" dirty="0" err="1" smtClean="0"/>
              <a:t>Exception.class</a:t>
            </a:r>
            <a:r>
              <a:rPr lang="es-ES" dirty="0" smtClean="0"/>
              <a:t>)</a:t>
            </a:r>
          </a:p>
          <a:p>
            <a:r>
              <a:rPr lang="es-ES" dirty="0" smtClean="0"/>
              <a:t>	</a:t>
            </a:r>
            <a:r>
              <a:rPr lang="es-ES" dirty="0" err="1" smtClean="0"/>
              <a:t>public</a:t>
            </a:r>
            <a:r>
              <a:rPr lang="es-ES" dirty="0" smtClean="0"/>
              <a:t> </a:t>
            </a:r>
            <a:r>
              <a:rPr lang="es-ES" dirty="0" err="1" smtClean="0"/>
              <a:t>void</a:t>
            </a:r>
            <a:r>
              <a:rPr lang="es-ES" dirty="0" smtClean="0"/>
              <a:t> ejercicio2 () {</a:t>
            </a:r>
          </a:p>
          <a:p>
            <a:r>
              <a:rPr lang="es-ES" dirty="0" smtClean="0"/>
              <a:t>		</a:t>
            </a:r>
            <a:r>
              <a:rPr lang="es-ES" dirty="0" err="1" smtClean="0"/>
              <a:t>Mockito.when</a:t>
            </a:r>
            <a:r>
              <a:rPr lang="es-ES" dirty="0" smtClean="0"/>
              <a:t>(</a:t>
            </a:r>
            <a:r>
              <a:rPr lang="es-ES" dirty="0" err="1" smtClean="0"/>
              <a:t>mock.findArticuloById</a:t>
            </a:r>
            <a:r>
              <a:rPr lang="es-ES" dirty="0" smtClean="0"/>
              <a:t>(1)).</a:t>
            </a:r>
            <a:r>
              <a:rPr lang="es-ES" dirty="0" err="1" smtClean="0"/>
              <a:t>thenThrow</a:t>
            </a:r>
            <a:r>
              <a:rPr lang="es-ES" dirty="0" smtClean="0"/>
              <a:t>(new </a:t>
            </a:r>
            <a:r>
              <a:rPr lang="es-ES" dirty="0" err="1" smtClean="0"/>
              <a:t>Exception</a:t>
            </a:r>
            <a:r>
              <a:rPr lang="es-ES" dirty="0" smtClean="0"/>
              <a:t>());</a:t>
            </a:r>
          </a:p>
          <a:p>
            <a:r>
              <a:rPr lang="es-ES" dirty="0" smtClean="0"/>
              <a:t>		</a:t>
            </a:r>
            <a:r>
              <a:rPr lang="es-ES" dirty="0" err="1" smtClean="0"/>
              <a:t>Double</a:t>
            </a:r>
            <a:r>
              <a:rPr lang="es-ES" dirty="0" smtClean="0"/>
              <a:t> </a:t>
            </a:r>
            <a:r>
              <a:rPr lang="es-ES" dirty="0" err="1" smtClean="0"/>
              <a:t>result</a:t>
            </a:r>
            <a:r>
              <a:rPr lang="es-ES" dirty="0" smtClean="0"/>
              <a:t> = </a:t>
            </a:r>
            <a:r>
              <a:rPr lang="es-ES" dirty="0" err="1" smtClean="0"/>
              <a:t>service.aplicarDescuento</a:t>
            </a:r>
            <a:r>
              <a:rPr lang="es-ES" dirty="0" smtClean="0"/>
              <a:t>(1, 12.0);</a:t>
            </a:r>
          </a:p>
          <a:p>
            <a:r>
              <a:rPr lang="es-ES" dirty="0" smtClean="0"/>
              <a:t>		</a:t>
            </a:r>
            <a:r>
              <a:rPr lang="es-ES" dirty="0" err="1" smtClean="0"/>
              <a:t>System.out.println</a:t>
            </a:r>
            <a:r>
              <a:rPr lang="es-ES" dirty="0" smtClean="0"/>
              <a:t>("El precio definitivo del articulo tras el descuento: " + </a:t>
            </a:r>
            <a:r>
              <a:rPr lang="es-ES" dirty="0" err="1" smtClean="0"/>
              <a:t>result</a:t>
            </a:r>
            <a:r>
              <a:rPr lang="es-ES" dirty="0" smtClean="0"/>
              <a:t>);</a:t>
            </a:r>
          </a:p>
          <a:p>
            <a:r>
              <a:rPr lang="es-ES" dirty="0" smtClean="0"/>
              <a:t>	}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70AB5-00EE-4A5C-AE4E-71B8EEE1046C}" type="slidenum">
              <a:rPr lang="es-ES" smtClean="0"/>
              <a:t>41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632550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70AB5-00EE-4A5C-AE4E-71B8EEE1046C}" type="slidenum">
              <a:rPr lang="es-ES" smtClean="0"/>
              <a:t>55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756828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@Test</a:t>
            </a:r>
          </a:p>
          <a:p>
            <a:r>
              <a:rPr lang="es-ES" dirty="0" smtClean="0"/>
              <a:t>	</a:t>
            </a:r>
            <a:r>
              <a:rPr lang="es-ES" dirty="0" err="1" smtClean="0"/>
              <a:t>public</a:t>
            </a:r>
            <a:r>
              <a:rPr lang="es-ES" dirty="0" smtClean="0"/>
              <a:t> </a:t>
            </a:r>
            <a:r>
              <a:rPr lang="es-ES" dirty="0" err="1" smtClean="0"/>
              <a:t>void</a:t>
            </a:r>
            <a:r>
              <a:rPr lang="es-ES" dirty="0" smtClean="0"/>
              <a:t> ejercicio3 () {</a:t>
            </a:r>
          </a:p>
          <a:p>
            <a:r>
              <a:rPr lang="es-ES" dirty="0" smtClean="0"/>
              <a:t>		</a:t>
            </a:r>
            <a:r>
              <a:rPr lang="es-ES" dirty="0" err="1" smtClean="0"/>
              <a:t>Mockito.when</a:t>
            </a:r>
            <a:r>
              <a:rPr lang="es-ES" dirty="0" smtClean="0"/>
              <a:t>(</a:t>
            </a:r>
            <a:r>
              <a:rPr lang="es-ES" dirty="0" err="1" smtClean="0"/>
              <a:t>mock.findArticuloById</a:t>
            </a:r>
            <a:r>
              <a:rPr lang="es-ES" dirty="0" smtClean="0"/>
              <a:t>(1)).</a:t>
            </a:r>
            <a:r>
              <a:rPr lang="es-ES" dirty="0" err="1" smtClean="0"/>
              <a:t>thenReturn</a:t>
            </a:r>
            <a:r>
              <a:rPr lang="es-ES" dirty="0" smtClean="0"/>
              <a:t>(new Articulo("MI MOCK", 10.0));</a:t>
            </a:r>
          </a:p>
          <a:p>
            <a:r>
              <a:rPr lang="es-ES" dirty="0" smtClean="0"/>
              <a:t>		</a:t>
            </a:r>
            <a:r>
              <a:rPr lang="es-ES" dirty="0" err="1" smtClean="0"/>
              <a:t>Double</a:t>
            </a:r>
            <a:r>
              <a:rPr lang="es-ES" dirty="0" smtClean="0"/>
              <a:t> </a:t>
            </a:r>
            <a:r>
              <a:rPr lang="es-ES" dirty="0" err="1" smtClean="0"/>
              <a:t>result</a:t>
            </a:r>
            <a:r>
              <a:rPr lang="es-ES" dirty="0" smtClean="0"/>
              <a:t> = </a:t>
            </a:r>
            <a:r>
              <a:rPr lang="es-ES" dirty="0" err="1" smtClean="0"/>
              <a:t>service.aplicarDescuento</a:t>
            </a:r>
            <a:r>
              <a:rPr lang="es-ES" dirty="0" smtClean="0"/>
              <a:t>(1, 12.0);</a:t>
            </a:r>
          </a:p>
          <a:p>
            <a:r>
              <a:rPr lang="es-ES" dirty="0" smtClean="0"/>
              <a:t>		</a:t>
            </a:r>
            <a:r>
              <a:rPr lang="es-ES" dirty="0" err="1" smtClean="0"/>
              <a:t>System.out.println</a:t>
            </a:r>
            <a:r>
              <a:rPr lang="es-ES" dirty="0" smtClean="0"/>
              <a:t>("El precio definitivo del articulo tras el descuento: " + </a:t>
            </a:r>
            <a:r>
              <a:rPr lang="es-ES" dirty="0" err="1" smtClean="0"/>
              <a:t>result</a:t>
            </a:r>
            <a:r>
              <a:rPr lang="es-ES" dirty="0" smtClean="0"/>
              <a:t>);</a:t>
            </a:r>
          </a:p>
          <a:p>
            <a:r>
              <a:rPr lang="es-ES" dirty="0" smtClean="0"/>
              <a:t>		</a:t>
            </a:r>
            <a:r>
              <a:rPr lang="es-ES" dirty="0" err="1" smtClean="0"/>
              <a:t>Assert.assertEquals</a:t>
            </a:r>
            <a:r>
              <a:rPr lang="es-ES" dirty="0" smtClean="0"/>
              <a:t>(</a:t>
            </a:r>
            <a:r>
              <a:rPr lang="es-ES" dirty="0" err="1" smtClean="0"/>
              <a:t>result</a:t>
            </a:r>
            <a:r>
              <a:rPr lang="es-ES" dirty="0" smtClean="0"/>
              <a:t>, new </a:t>
            </a:r>
            <a:r>
              <a:rPr lang="es-ES" dirty="0" err="1" smtClean="0"/>
              <a:t>Double</a:t>
            </a:r>
            <a:r>
              <a:rPr lang="es-ES" dirty="0" smtClean="0"/>
              <a:t>(8.8));</a:t>
            </a:r>
          </a:p>
          <a:p>
            <a:r>
              <a:rPr lang="es-ES" dirty="0" smtClean="0"/>
              <a:t>		</a:t>
            </a:r>
            <a:r>
              <a:rPr lang="es-ES" dirty="0" err="1" smtClean="0"/>
              <a:t>Mockito.verify</a:t>
            </a:r>
            <a:r>
              <a:rPr lang="es-ES" dirty="0" smtClean="0"/>
              <a:t>(</a:t>
            </a:r>
            <a:r>
              <a:rPr lang="es-ES" dirty="0" err="1" smtClean="0"/>
              <a:t>mock</a:t>
            </a:r>
            <a:r>
              <a:rPr lang="es-ES" dirty="0" smtClean="0"/>
              <a:t>, </a:t>
            </a:r>
            <a:r>
              <a:rPr lang="es-ES" dirty="0" err="1" smtClean="0"/>
              <a:t>Mockito.times</a:t>
            </a:r>
            <a:r>
              <a:rPr lang="es-ES" dirty="0" smtClean="0"/>
              <a:t>(1)).</a:t>
            </a:r>
            <a:r>
              <a:rPr lang="es-ES" dirty="0" err="1" smtClean="0"/>
              <a:t>findArticuloById</a:t>
            </a:r>
            <a:r>
              <a:rPr lang="es-ES" dirty="0" smtClean="0"/>
              <a:t>(1);</a:t>
            </a:r>
          </a:p>
          <a:p>
            <a:r>
              <a:rPr lang="es-ES" dirty="0" smtClean="0"/>
              <a:t>	}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70AB5-00EE-4A5C-AE4E-71B8EEE1046C}" type="slidenum">
              <a:rPr lang="es-ES" smtClean="0"/>
              <a:t>56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98983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061AB-E3E3-4B82-98B1-945D99ABF5F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31550656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061AB-E3E3-4B82-98B1-945D99ABF5FB}" type="slidenum">
              <a:rPr lang="es-ES" smtClean="0"/>
              <a:t>‹#›</a:t>
            </a:fld>
            <a:endParaRPr lang="es-ES"/>
          </a:p>
        </p:txBody>
      </p:sp>
      <p:sp>
        <p:nvSpPr>
          <p:cNvPr id="11" name="Marcador de texto 10"/>
          <p:cNvSpPr>
            <a:spLocks noGrp="1"/>
          </p:cNvSpPr>
          <p:nvPr>
            <p:ph type="body" sz="quarter" idx="13" hasCustomPrompt="1"/>
          </p:nvPr>
        </p:nvSpPr>
        <p:spPr>
          <a:xfrm>
            <a:off x="628650" y="1052513"/>
            <a:ext cx="7886700" cy="6477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D6FB47"/>
                </a:solidFill>
              </a:defRPr>
            </a:lvl1pPr>
          </a:lstStyle>
          <a:p>
            <a:pPr lvl="0"/>
            <a:r>
              <a:rPr lang="es-ES" dirty="0" smtClean="0"/>
              <a:t>Subtitulo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254856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061AB-E3E3-4B82-98B1-945D99ABF5FB}" type="slidenum">
              <a:rPr lang="es-ES" smtClean="0"/>
              <a:t>‹#›</a:t>
            </a:fld>
            <a:endParaRPr lang="es-ES"/>
          </a:p>
        </p:txBody>
      </p:sp>
      <p:sp>
        <p:nvSpPr>
          <p:cNvPr id="9" name="Marcador de texto 10"/>
          <p:cNvSpPr>
            <a:spLocks noGrp="1"/>
          </p:cNvSpPr>
          <p:nvPr>
            <p:ph type="body" sz="quarter" idx="13" hasCustomPrompt="1"/>
          </p:nvPr>
        </p:nvSpPr>
        <p:spPr>
          <a:xfrm>
            <a:off x="628650" y="1052513"/>
            <a:ext cx="7886700" cy="6477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D6FB47"/>
                </a:solidFill>
              </a:defRPr>
            </a:lvl1pPr>
          </a:lstStyle>
          <a:p>
            <a:pPr lvl="0"/>
            <a:r>
              <a:rPr lang="es-ES" dirty="0" smtClean="0"/>
              <a:t>Subtitulo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429626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64386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061AB-E3E3-4B82-98B1-945D99ABF5FB}" type="slidenum">
              <a:rPr lang="es-ES" smtClean="0"/>
              <a:t>‹#›</a:t>
            </a:fld>
            <a:endParaRPr lang="es-ES"/>
          </a:p>
        </p:txBody>
      </p:sp>
      <p:sp>
        <p:nvSpPr>
          <p:cNvPr id="11" name="Marcador de texto 10"/>
          <p:cNvSpPr>
            <a:spLocks noGrp="1"/>
          </p:cNvSpPr>
          <p:nvPr>
            <p:ph type="body" sz="quarter" idx="13" hasCustomPrompt="1"/>
          </p:nvPr>
        </p:nvSpPr>
        <p:spPr>
          <a:xfrm>
            <a:off x="628650" y="1052513"/>
            <a:ext cx="7886700" cy="6477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D6FB47"/>
                </a:solidFill>
              </a:defRPr>
            </a:lvl1pPr>
          </a:lstStyle>
          <a:p>
            <a:pPr lvl="0"/>
            <a:r>
              <a:rPr lang="es-ES" dirty="0" smtClean="0"/>
              <a:t>Subtitulo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226015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061AB-E3E3-4B82-98B1-945D99ABF5FB}" type="slidenum">
              <a:rPr lang="es-ES" smtClean="0"/>
              <a:t>‹#›</a:t>
            </a:fld>
            <a:endParaRPr lang="es-ES"/>
          </a:p>
        </p:txBody>
      </p:sp>
      <p:sp>
        <p:nvSpPr>
          <p:cNvPr id="7" name="Marcador de texto 10"/>
          <p:cNvSpPr>
            <a:spLocks noGrp="1"/>
          </p:cNvSpPr>
          <p:nvPr>
            <p:ph type="body" sz="quarter" idx="13" hasCustomPrompt="1"/>
          </p:nvPr>
        </p:nvSpPr>
        <p:spPr>
          <a:xfrm>
            <a:off x="628650" y="1052513"/>
            <a:ext cx="7886700" cy="6477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D6FB47"/>
                </a:solidFill>
              </a:defRPr>
            </a:lvl1pPr>
          </a:lstStyle>
          <a:p>
            <a:pPr lvl="0"/>
            <a:r>
              <a:rPr lang="es-ES" dirty="0" smtClean="0"/>
              <a:t>Subtitulo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569007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061AB-E3E3-4B82-98B1-945D99ABF5FB}" type="slidenum">
              <a:rPr lang="es-ES" smtClean="0"/>
              <a:t>‹#›</a:t>
            </a:fld>
            <a:endParaRPr lang="es-ES"/>
          </a:p>
        </p:txBody>
      </p:sp>
      <p:sp>
        <p:nvSpPr>
          <p:cNvPr id="7" name="4 Marcador de contenido"/>
          <p:cNvSpPr txBox="1">
            <a:spLocks/>
          </p:cNvSpPr>
          <p:nvPr/>
        </p:nvSpPr>
        <p:spPr>
          <a:xfrm>
            <a:off x="1691680" y="2996952"/>
            <a:ext cx="5904656" cy="50015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txBody>
          <a:bodyPr numCol="1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8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400" dirty="0" smtClean="0">
                <a:solidFill>
                  <a:schemeClr val="bg1">
                    <a:lumMod val="95000"/>
                  </a:schemeClr>
                </a:solidFill>
              </a:rPr>
              <a:t>&gt;&gt; Continuamos con el reto</a:t>
            </a:r>
            <a:endParaRPr lang="es-ES" sz="2400" u="sng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23608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8" descr="C:\backup\CENTERS\Líneas de trabajo\codeFEST\fotos codefest\p5488-0020-2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129" t="7929" r="10391"/>
          <a:stretch/>
        </p:blipFill>
        <p:spPr bwMode="auto">
          <a:xfrm>
            <a:off x="-2576" y="-21816"/>
            <a:ext cx="9144001" cy="688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10 Redondear rectángulo de esquina del mismo lado"/>
          <p:cNvSpPr/>
          <p:nvPr userDrawn="1"/>
        </p:nvSpPr>
        <p:spPr>
          <a:xfrm rot="10800000" flipV="1">
            <a:off x="1258610" y="-21814"/>
            <a:ext cx="1905959" cy="1412774"/>
          </a:xfrm>
          <a:prstGeom prst="round2SameRect">
            <a:avLst>
              <a:gd name="adj1" fmla="val 0"/>
              <a:gd name="adj2" fmla="val 388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3" name="Imagen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321" y="94816"/>
            <a:ext cx="2133522" cy="1219155"/>
          </a:xfrm>
          <a:prstGeom prst="rect">
            <a:avLst/>
          </a:prstGeom>
        </p:spPr>
      </p:pic>
      <p:pic>
        <p:nvPicPr>
          <p:cNvPr id="18" name="Picture 3" descr="C:\Users\jfernanv\Desktop\everis-blanco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6219" y="136810"/>
            <a:ext cx="2131192" cy="1182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1 Redondear rectángulo de esquina del mismo lado"/>
          <p:cNvSpPr/>
          <p:nvPr userDrawn="1"/>
        </p:nvSpPr>
        <p:spPr>
          <a:xfrm rot="16200000" flipV="1">
            <a:off x="3947658" y="1220475"/>
            <a:ext cx="1285193" cy="9180514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13 CuadroTexto"/>
          <p:cNvSpPr txBox="1"/>
          <p:nvPr userDrawn="1"/>
        </p:nvSpPr>
        <p:spPr>
          <a:xfrm>
            <a:off x="640434" y="5373216"/>
            <a:ext cx="31970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 smtClean="0">
                <a:solidFill>
                  <a:srgbClr val="6485C1"/>
                </a:solidFill>
              </a:rPr>
              <a:t>Taller de JUnit</a:t>
            </a:r>
          </a:p>
          <a:p>
            <a:r>
              <a:rPr lang="es-ES" sz="1600" cap="all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EVERIS CENTERS – </a:t>
            </a:r>
            <a:r>
              <a:rPr lang="es-ES" sz="1600" cap="all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bootcamp</a:t>
            </a:r>
            <a:r>
              <a:rPr lang="es-ES" sz="1600" cap="all" baseline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2017</a:t>
            </a:r>
            <a:endParaRPr lang="es-ES" sz="1600" cap="all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1" name="3 Grupo"/>
          <p:cNvGrpSpPr/>
          <p:nvPr userDrawn="1"/>
        </p:nvGrpSpPr>
        <p:grpSpPr>
          <a:xfrm>
            <a:off x="6516216" y="5569495"/>
            <a:ext cx="1682213" cy="307777"/>
            <a:chOff x="6833294" y="5826750"/>
            <a:chExt cx="1682213" cy="307777"/>
          </a:xfrm>
        </p:grpSpPr>
        <p:sp>
          <p:nvSpPr>
            <p:cNvPr id="22" name="19 CuadroTexto"/>
            <p:cNvSpPr txBox="1"/>
            <p:nvPr/>
          </p:nvSpPr>
          <p:spPr>
            <a:xfrm>
              <a:off x="7025163" y="5826750"/>
              <a:ext cx="14903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s-E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s-E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</a:rPr>
                <a:t>@everisCodeFEST</a:t>
              </a:r>
              <a:endParaRPr lang="es-E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endParaRPr>
            </a:p>
          </p:txBody>
        </p:sp>
        <p:pic>
          <p:nvPicPr>
            <p:cNvPr id="23" name="Picture 4" descr="http://designshack.co.uk/wp-content/uploads/larrybird-2.jp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33294" y="5911047"/>
              <a:ext cx="258186" cy="1822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1134129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141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123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dirty="0" smtClean="0"/>
              <a:t>Título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0061AB-E3E3-4B82-98B1-945D99ABF5F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37878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6" r:id="rId3"/>
    <p:sldLayoutId id="2147483677" r:id="rId4"/>
    <p:sldLayoutId id="2147483678" r:id="rId5"/>
    <p:sldLayoutId id="2147483679" r:id="rId6"/>
    <p:sldLayoutId id="2147483680" r:id="rId7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7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bg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bg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bg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bg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2051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JUnit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0">
              <a:buNone/>
            </a:pPr>
            <a:r>
              <a:rPr lang="es-ES" sz="2500" dirty="0" smtClean="0"/>
              <a:t>Para ejecutar nuestros test disponemos de 2 herramientas:</a:t>
            </a:r>
          </a:p>
          <a:p>
            <a:pPr lvl="2"/>
            <a:r>
              <a:rPr lang="es-ES" sz="2200" dirty="0" err="1" smtClean="0"/>
              <a:t>Maven</a:t>
            </a:r>
            <a:r>
              <a:rPr lang="es-ES" sz="2200" dirty="0" smtClean="0"/>
              <a:t>:</a:t>
            </a:r>
          </a:p>
          <a:p>
            <a:pPr lvl="3"/>
            <a:r>
              <a:rPr lang="es-ES" sz="2050" dirty="0" err="1">
                <a:solidFill>
                  <a:srgbClr val="D6FB47"/>
                </a:solidFill>
              </a:rPr>
              <a:t>mvn</a:t>
            </a:r>
            <a:r>
              <a:rPr lang="es-ES" sz="2050" dirty="0">
                <a:solidFill>
                  <a:srgbClr val="D6FB47"/>
                </a:solidFill>
              </a:rPr>
              <a:t> </a:t>
            </a:r>
            <a:r>
              <a:rPr lang="es-ES" sz="2050" dirty="0" smtClean="0">
                <a:solidFill>
                  <a:srgbClr val="D6FB47"/>
                </a:solidFill>
              </a:rPr>
              <a:t>test</a:t>
            </a:r>
            <a:r>
              <a:rPr lang="es-ES" sz="2050" dirty="0" smtClean="0"/>
              <a:t>: Ejecución completa de todos los test</a:t>
            </a:r>
          </a:p>
          <a:p>
            <a:pPr lvl="3"/>
            <a:r>
              <a:rPr lang="es-ES" sz="2050" dirty="0" err="1">
                <a:solidFill>
                  <a:srgbClr val="D6FB47"/>
                </a:solidFill>
              </a:rPr>
              <a:t>mvn</a:t>
            </a:r>
            <a:r>
              <a:rPr lang="es-ES" sz="2050" dirty="0">
                <a:solidFill>
                  <a:srgbClr val="D6FB47"/>
                </a:solidFill>
              </a:rPr>
              <a:t> -</a:t>
            </a:r>
            <a:r>
              <a:rPr lang="es-ES" sz="2050" dirty="0" err="1">
                <a:solidFill>
                  <a:srgbClr val="D6FB47"/>
                </a:solidFill>
              </a:rPr>
              <a:t>Dtest</a:t>
            </a:r>
            <a:r>
              <a:rPr lang="es-ES" sz="2050" dirty="0">
                <a:solidFill>
                  <a:srgbClr val="D6FB47"/>
                </a:solidFill>
              </a:rPr>
              <a:t>=TestApp1 </a:t>
            </a:r>
            <a:r>
              <a:rPr lang="es-ES" sz="2050" dirty="0" smtClean="0">
                <a:solidFill>
                  <a:srgbClr val="D6FB47"/>
                </a:solidFill>
              </a:rPr>
              <a:t>test</a:t>
            </a:r>
            <a:r>
              <a:rPr lang="es-ES" sz="2050" dirty="0" smtClean="0"/>
              <a:t>: Ejecuta solo TestApp1</a:t>
            </a:r>
          </a:p>
          <a:p>
            <a:pPr lvl="2"/>
            <a:r>
              <a:rPr lang="es-ES" sz="2200" dirty="0" smtClean="0"/>
              <a:t>Eclipse – JUnit </a:t>
            </a:r>
            <a:r>
              <a:rPr lang="es-ES" sz="2200" dirty="0" err="1" smtClean="0"/>
              <a:t>plugin</a:t>
            </a:r>
            <a:endParaRPr lang="es-ES" sz="2200" dirty="0" smtClean="0"/>
          </a:p>
          <a:p>
            <a:pPr lvl="1"/>
            <a:endParaRPr lang="es-ES" dirty="0" smtClean="0"/>
          </a:p>
          <a:p>
            <a:endParaRPr lang="es-ES" dirty="0" smtClean="0"/>
          </a:p>
          <a:p>
            <a:pPr lvl="1"/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dirty="0"/>
              <a:t>JUnit en </a:t>
            </a:r>
            <a:r>
              <a:rPr lang="es-ES" dirty="0" err="1"/>
              <a:t>maven</a:t>
            </a:r>
            <a:r>
              <a:rPr lang="es-ES" dirty="0"/>
              <a:t> y eclipse</a:t>
            </a: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242" y="4001294"/>
            <a:ext cx="8066126" cy="795858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7745" y="5085184"/>
            <a:ext cx="4401623" cy="1360345"/>
          </a:xfrm>
          <a:prstGeom prst="rect">
            <a:avLst/>
          </a:prstGeom>
        </p:spPr>
      </p:pic>
      <p:cxnSp>
        <p:nvCxnSpPr>
          <p:cNvPr id="23" name="Conector recto de flecha 22"/>
          <p:cNvCxnSpPr>
            <a:endCxn id="11" idx="1"/>
          </p:cNvCxnSpPr>
          <p:nvPr/>
        </p:nvCxnSpPr>
        <p:spPr>
          <a:xfrm>
            <a:off x="2267744" y="4797152"/>
            <a:ext cx="1990001" cy="96820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3079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JUnit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sz="2800" dirty="0" err="1" smtClean="0"/>
              <a:t>Junit</a:t>
            </a:r>
            <a:r>
              <a:rPr lang="es-ES" sz="2800" dirty="0" smtClean="0"/>
              <a:t> crea una nueva instancia de la clase por cada ejecución de un Test.</a:t>
            </a:r>
          </a:p>
          <a:p>
            <a:pPr marL="0" indent="0">
              <a:buNone/>
            </a:pPr>
            <a:r>
              <a:rPr lang="es-ES" sz="2800" dirty="0" smtClean="0"/>
              <a:t>Podemos ejecutar métodos adicionales (</a:t>
            </a:r>
            <a:r>
              <a:rPr lang="es-ES" sz="2800" dirty="0" err="1" smtClean="0"/>
              <a:t>fixture</a:t>
            </a:r>
            <a:r>
              <a:rPr lang="es-ES" sz="2800" dirty="0" smtClean="0"/>
              <a:t> </a:t>
            </a:r>
            <a:r>
              <a:rPr lang="es-ES" sz="2800" dirty="0" err="1" smtClean="0"/>
              <a:t>methods</a:t>
            </a:r>
            <a:r>
              <a:rPr lang="es-ES" sz="2800" dirty="0" smtClean="0"/>
              <a:t>) pre/post ejecución de un test para:</a:t>
            </a:r>
          </a:p>
          <a:p>
            <a:pPr lvl="1"/>
            <a:r>
              <a:rPr lang="es-ES" sz="2500" dirty="0" smtClean="0"/>
              <a:t>Inicializar o finalizar elementos comunes</a:t>
            </a:r>
          </a:p>
          <a:p>
            <a:pPr lvl="1"/>
            <a:r>
              <a:rPr lang="es-ES" sz="2500" dirty="0" smtClean="0"/>
              <a:t>Evitar código repetido</a:t>
            </a:r>
          </a:p>
          <a:p>
            <a:pPr lvl="1"/>
            <a:r>
              <a:rPr lang="es-ES" sz="2500" dirty="0" smtClean="0"/>
              <a:t>Preparar datos previos a la ejecución de un test</a:t>
            </a:r>
          </a:p>
          <a:p>
            <a:pPr marL="0" indent="0">
              <a:buNone/>
            </a:pPr>
            <a:r>
              <a:rPr lang="es-ES" sz="2800" dirty="0" smtClean="0"/>
              <a:t>Son:</a:t>
            </a:r>
          </a:p>
          <a:p>
            <a:pPr marL="0" indent="0">
              <a:buNone/>
            </a:pPr>
            <a:r>
              <a:rPr lang="es-ES" sz="2800" dirty="0" smtClean="0">
                <a:solidFill>
                  <a:srgbClr val="D6FB47"/>
                </a:solidFill>
              </a:rPr>
              <a:t>@</a:t>
            </a:r>
            <a:r>
              <a:rPr lang="es-ES" sz="2800" dirty="0" err="1" smtClean="0">
                <a:solidFill>
                  <a:srgbClr val="D6FB47"/>
                </a:solidFill>
              </a:rPr>
              <a:t>BeforeClass</a:t>
            </a:r>
            <a:r>
              <a:rPr lang="es-ES" sz="2800" dirty="0" smtClean="0">
                <a:solidFill>
                  <a:srgbClr val="D6FB47"/>
                </a:solidFill>
              </a:rPr>
              <a:t>, @</a:t>
            </a:r>
            <a:r>
              <a:rPr lang="es-ES" sz="2800" dirty="0" err="1" smtClean="0">
                <a:solidFill>
                  <a:srgbClr val="D6FB47"/>
                </a:solidFill>
              </a:rPr>
              <a:t>Before</a:t>
            </a:r>
            <a:r>
              <a:rPr lang="es-ES" sz="2800" dirty="0" smtClean="0">
                <a:solidFill>
                  <a:srgbClr val="D6FB47"/>
                </a:solidFill>
              </a:rPr>
              <a:t>, @</a:t>
            </a:r>
            <a:r>
              <a:rPr lang="es-ES" sz="2800" dirty="0" err="1" smtClean="0">
                <a:solidFill>
                  <a:srgbClr val="D6FB47"/>
                </a:solidFill>
              </a:rPr>
              <a:t>After</a:t>
            </a:r>
            <a:r>
              <a:rPr lang="es-ES" sz="2800" dirty="0" smtClean="0">
                <a:solidFill>
                  <a:srgbClr val="D6FB47"/>
                </a:solidFill>
              </a:rPr>
              <a:t>, @</a:t>
            </a:r>
            <a:r>
              <a:rPr lang="es-ES" sz="2800" dirty="0" err="1" smtClean="0">
                <a:solidFill>
                  <a:srgbClr val="D6FB47"/>
                </a:solidFill>
              </a:rPr>
              <a:t>AfterClass</a:t>
            </a:r>
            <a:endParaRPr lang="es-ES" sz="2800" dirty="0" smtClean="0">
              <a:solidFill>
                <a:srgbClr val="D6FB47"/>
              </a:solidFill>
            </a:endParaRPr>
          </a:p>
          <a:p>
            <a:pPr marL="0" indent="0">
              <a:buNone/>
            </a:pPr>
            <a:endParaRPr lang="es-ES" sz="2800" dirty="0" smtClean="0"/>
          </a:p>
          <a:p>
            <a:pPr marL="0" indent="0">
              <a:buNone/>
            </a:pPr>
            <a:endParaRPr lang="es-ES" sz="2800" dirty="0" smtClean="0"/>
          </a:p>
          <a:p>
            <a:pPr lvl="1"/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dirty="0" smtClean="0"/>
              <a:t>Ciclo de vida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78887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JUnit</a:t>
            </a:r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dirty="0" smtClean="0"/>
              <a:t>Ciclo de vida</a:t>
            </a:r>
            <a:endParaRPr lang="es-ES" dirty="0"/>
          </a:p>
        </p:txBody>
      </p:sp>
      <p:grpSp>
        <p:nvGrpSpPr>
          <p:cNvPr id="49" name="Grupo 48"/>
          <p:cNvGrpSpPr/>
          <p:nvPr/>
        </p:nvGrpSpPr>
        <p:grpSpPr>
          <a:xfrm>
            <a:off x="1475656" y="267415"/>
            <a:ext cx="6739056" cy="6185921"/>
            <a:chOff x="1475656" y="63062"/>
            <a:chExt cx="6739056" cy="6185921"/>
          </a:xfrm>
        </p:grpSpPr>
        <p:grpSp>
          <p:nvGrpSpPr>
            <p:cNvPr id="48" name="Grupo 47"/>
            <p:cNvGrpSpPr/>
            <p:nvPr/>
          </p:nvGrpSpPr>
          <p:grpSpPr>
            <a:xfrm>
              <a:off x="1475656" y="260648"/>
              <a:ext cx="6739056" cy="5988335"/>
              <a:chOff x="1475656" y="188640"/>
              <a:chExt cx="6739056" cy="5988335"/>
            </a:xfrm>
          </p:grpSpPr>
          <p:sp>
            <p:nvSpPr>
              <p:cNvPr id="5" name="Rectángulo redondeado 4"/>
              <p:cNvSpPr/>
              <p:nvPr/>
            </p:nvSpPr>
            <p:spPr>
              <a:xfrm>
                <a:off x="3824488" y="1016025"/>
                <a:ext cx="2016224" cy="72067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dirty="0" smtClean="0"/>
                  <a:t>@</a:t>
                </a:r>
                <a:r>
                  <a:rPr lang="es-ES" dirty="0" err="1" smtClean="0"/>
                  <a:t>BeforeClass</a:t>
                </a:r>
                <a:endParaRPr lang="es-ES" dirty="0"/>
              </a:p>
            </p:txBody>
          </p:sp>
          <p:sp>
            <p:nvSpPr>
              <p:cNvPr id="6" name="Rectángulo redondeado 5"/>
              <p:cNvSpPr/>
              <p:nvPr/>
            </p:nvSpPr>
            <p:spPr>
              <a:xfrm>
                <a:off x="1475656" y="2204864"/>
                <a:ext cx="2016224" cy="720675"/>
              </a:xfrm>
              <a:prstGeom prst="round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dirty="0" smtClean="0"/>
                  <a:t>@</a:t>
                </a:r>
                <a:r>
                  <a:rPr lang="es-ES" dirty="0" err="1" smtClean="0"/>
                  <a:t>Before</a:t>
                </a:r>
                <a:endParaRPr lang="es-ES" dirty="0"/>
              </a:p>
            </p:txBody>
          </p:sp>
          <p:sp>
            <p:nvSpPr>
              <p:cNvPr id="7" name="Rectángulo redondeado 6"/>
              <p:cNvSpPr/>
              <p:nvPr/>
            </p:nvSpPr>
            <p:spPr>
              <a:xfrm>
                <a:off x="3824488" y="2204863"/>
                <a:ext cx="2016224" cy="720675"/>
              </a:xfrm>
              <a:prstGeom prst="round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dirty="0" smtClean="0"/>
                  <a:t>@</a:t>
                </a:r>
                <a:r>
                  <a:rPr lang="es-ES" dirty="0" err="1" smtClean="0"/>
                  <a:t>Before</a:t>
                </a:r>
                <a:endParaRPr lang="es-ES" dirty="0"/>
              </a:p>
            </p:txBody>
          </p:sp>
          <p:sp>
            <p:nvSpPr>
              <p:cNvPr id="8" name="Rectángulo redondeado 7"/>
              <p:cNvSpPr/>
              <p:nvPr/>
            </p:nvSpPr>
            <p:spPr>
              <a:xfrm>
                <a:off x="6198488" y="2204862"/>
                <a:ext cx="2016224" cy="720675"/>
              </a:xfrm>
              <a:prstGeom prst="round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dirty="0" smtClean="0"/>
                  <a:t>@</a:t>
                </a:r>
                <a:r>
                  <a:rPr lang="es-ES" dirty="0" err="1" smtClean="0"/>
                  <a:t>Before</a:t>
                </a:r>
                <a:endParaRPr lang="es-ES" dirty="0"/>
              </a:p>
            </p:txBody>
          </p:sp>
          <p:sp>
            <p:nvSpPr>
              <p:cNvPr id="9" name="Rectángulo redondeado 8"/>
              <p:cNvSpPr/>
              <p:nvPr/>
            </p:nvSpPr>
            <p:spPr>
              <a:xfrm>
                <a:off x="1477960" y="3213348"/>
                <a:ext cx="2016224" cy="720675"/>
              </a:xfrm>
              <a:prstGeom prst="round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dirty="0"/>
                  <a:t>@</a:t>
                </a:r>
                <a:r>
                  <a:rPr lang="es-ES" dirty="0" smtClean="0"/>
                  <a:t>Test</a:t>
                </a:r>
                <a:endParaRPr lang="es-ES" dirty="0"/>
              </a:p>
            </p:txBody>
          </p:sp>
          <p:sp>
            <p:nvSpPr>
              <p:cNvPr id="10" name="Rectángulo redondeado 9"/>
              <p:cNvSpPr/>
              <p:nvPr/>
            </p:nvSpPr>
            <p:spPr>
              <a:xfrm>
                <a:off x="3824488" y="3206303"/>
                <a:ext cx="2016224" cy="720675"/>
              </a:xfrm>
              <a:prstGeom prst="round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dirty="0" smtClean="0"/>
                  <a:t>@Test</a:t>
                </a:r>
                <a:endParaRPr lang="es-ES" dirty="0"/>
              </a:p>
            </p:txBody>
          </p:sp>
          <p:sp>
            <p:nvSpPr>
              <p:cNvPr id="11" name="Rectángulo redondeado 10"/>
              <p:cNvSpPr/>
              <p:nvPr/>
            </p:nvSpPr>
            <p:spPr>
              <a:xfrm>
                <a:off x="6193936" y="3213346"/>
                <a:ext cx="2016224" cy="720675"/>
              </a:xfrm>
              <a:prstGeom prst="round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dirty="0" smtClean="0"/>
                  <a:t>@Test</a:t>
                </a:r>
                <a:endParaRPr lang="es-ES" dirty="0"/>
              </a:p>
            </p:txBody>
          </p:sp>
          <p:sp>
            <p:nvSpPr>
              <p:cNvPr id="12" name="Rectángulo redondeado 11"/>
              <p:cNvSpPr/>
              <p:nvPr/>
            </p:nvSpPr>
            <p:spPr>
              <a:xfrm>
                <a:off x="1477960" y="4293096"/>
                <a:ext cx="2016224" cy="720675"/>
              </a:xfrm>
              <a:prstGeom prst="round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dirty="0" smtClean="0"/>
                  <a:t>@</a:t>
                </a:r>
                <a:r>
                  <a:rPr lang="es-ES" dirty="0" err="1" smtClean="0"/>
                  <a:t>After</a:t>
                </a:r>
                <a:endParaRPr lang="es-ES" dirty="0"/>
              </a:p>
            </p:txBody>
          </p:sp>
          <p:sp>
            <p:nvSpPr>
              <p:cNvPr id="13" name="Rectángulo redondeado 12"/>
              <p:cNvSpPr/>
              <p:nvPr/>
            </p:nvSpPr>
            <p:spPr>
              <a:xfrm>
                <a:off x="3826792" y="4293096"/>
                <a:ext cx="2016224" cy="720675"/>
              </a:xfrm>
              <a:prstGeom prst="round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dirty="0" smtClean="0"/>
                  <a:t>@</a:t>
                </a:r>
                <a:r>
                  <a:rPr lang="es-ES" dirty="0" err="1" smtClean="0"/>
                  <a:t>After</a:t>
                </a:r>
                <a:endParaRPr lang="es-ES" dirty="0"/>
              </a:p>
            </p:txBody>
          </p:sp>
          <p:sp>
            <p:nvSpPr>
              <p:cNvPr id="14" name="Rectángulo redondeado 13"/>
              <p:cNvSpPr/>
              <p:nvPr/>
            </p:nvSpPr>
            <p:spPr>
              <a:xfrm>
                <a:off x="6198488" y="4293095"/>
                <a:ext cx="2016224" cy="720675"/>
              </a:xfrm>
              <a:prstGeom prst="round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dirty="0" smtClean="0"/>
                  <a:t>@</a:t>
                </a:r>
                <a:r>
                  <a:rPr lang="es-ES" dirty="0" err="1" smtClean="0"/>
                  <a:t>After</a:t>
                </a:r>
                <a:endParaRPr lang="es-ES" dirty="0"/>
              </a:p>
            </p:txBody>
          </p:sp>
          <p:sp>
            <p:nvSpPr>
              <p:cNvPr id="15" name="Rectángulo redondeado 14"/>
              <p:cNvSpPr/>
              <p:nvPr/>
            </p:nvSpPr>
            <p:spPr>
              <a:xfrm>
                <a:off x="3824488" y="5456300"/>
                <a:ext cx="2016224" cy="720675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dirty="0" smtClean="0"/>
                  <a:t>@</a:t>
                </a:r>
                <a:r>
                  <a:rPr lang="es-ES" dirty="0" err="1" smtClean="0"/>
                  <a:t>AfterClass</a:t>
                </a:r>
                <a:endParaRPr lang="es-ES" dirty="0"/>
              </a:p>
            </p:txBody>
          </p:sp>
          <p:cxnSp>
            <p:nvCxnSpPr>
              <p:cNvPr id="17" name="Conector recto de flecha 16"/>
              <p:cNvCxnSpPr>
                <a:stCxn id="5" idx="2"/>
                <a:endCxn id="6" idx="0"/>
              </p:cNvCxnSpPr>
              <p:nvPr/>
            </p:nvCxnSpPr>
            <p:spPr>
              <a:xfrm flipH="1">
                <a:off x="2483768" y="1736700"/>
                <a:ext cx="2348832" cy="46816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onector recto de flecha 18"/>
              <p:cNvCxnSpPr>
                <a:stCxn id="6" idx="2"/>
                <a:endCxn id="9" idx="0"/>
              </p:cNvCxnSpPr>
              <p:nvPr/>
            </p:nvCxnSpPr>
            <p:spPr>
              <a:xfrm>
                <a:off x="2483768" y="2925539"/>
                <a:ext cx="2304" cy="28780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Conector recto de flecha 20"/>
              <p:cNvCxnSpPr>
                <a:stCxn id="7" idx="2"/>
                <a:endCxn id="10" idx="0"/>
              </p:cNvCxnSpPr>
              <p:nvPr/>
            </p:nvCxnSpPr>
            <p:spPr>
              <a:xfrm>
                <a:off x="4832600" y="2925538"/>
                <a:ext cx="0" cy="28076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Conector recto de flecha 23"/>
              <p:cNvCxnSpPr>
                <a:stCxn id="8" idx="2"/>
                <a:endCxn id="11" idx="0"/>
              </p:cNvCxnSpPr>
              <p:nvPr/>
            </p:nvCxnSpPr>
            <p:spPr>
              <a:xfrm flipH="1">
                <a:off x="7202048" y="2925537"/>
                <a:ext cx="4552" cy="28780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ector recto de flecha 25"/>
              <p:cNvCxnSpPr>
                <a:stCxn id="9" idx="2"/>
                <a:endCxn id="12" idx="0"/>
              </p:cNvCxnSpPr>
              <p:nvPr/>
            </p:nvCxnSpPr>
            <p:spPr>
              <a:xfrm>
                <a:off x="2486072" y="3934023"/>
                <a:ext cx="0" cy="35907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ector recto de flecha 27"/>
              <p:cNvCxnSpPr>
                <a:stCxn id="10" idx="2"/>
                <a:endCxn id="13" idx="0"/>
              </p:cNvCxnSpPr>
              <p:nvPr/>
            </p:nvCxnSpPr>
            <p:spPr>
              <a:xfrm>
                <a:off x="4832600" y="3926978"/>
                <a:ext cx="2304" cy="36611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ector recto de flecha 29"/>
              <p:cNvCxnSpPr>
                <a:stCxn id="11" idx="2"/>
                <a:endCxn id="14" idx="0"/>
              </p:cNvCxnSpPr>
              <p:nvPr/>
            </p:nvCxnSpPr>
            <p:spPr>
              <a:xfrm>
                <a:off x="7202048" y="3934021"/>
                <a:ext cx="4552" cy="35907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Conector recto de flecha 32"/>
              <p:cNvCxnSpPr>
                <a:stCxn id="5" idx="2"/>
                <a:endCxn id="7" idx="0"/>
              </p:cNvCxnSpPr>
              <p:nvPr/>
            </p:nvCxnSpPr>
            <p:spPr>
              <a:xfrm>
                <a:off x="4832600" y="1736700"/>
                <a:ext cx="0" cy="46816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ector recto de flecha 34"/>
              <p:cNvCxnSpPr>
                <a:endCxn id="8" idx="0"/>
              </p:cNvCxnSpPr>
              <p:nvPr/>
            </p:nvCxnSpPr>
            <p:spPr>
              <a:xfrm>
                <a:off x="4832600" y="1754943"/>
                <a:ext cx="2374000" cy="44991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Conector recto de flecha 36"/>
              <p:cNvCxnSpPr>
                <a:stCxn id="12" idx="2"/>
                <a:endCxn id="15" idx="0"/>
              </p:cNvCxnSpPr>
              <p:nvPr/>
            </p:nvCxnSpPr>
            <p:spPr>
              <a:xfrm>
                <a:off x="2486072" y="5013771"/>
                <a:ext cx="2346528" cy="44252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Conector recto de flecha 38"/>
              <p:cNvCxnSpPr>
                <a:stCxn id="13" idx="2"/>
                <a:endCxn id="15" idx="0"/>
              </p:cNvCxnSpPr>
              <p:nvPr/>
            </p:nvCxnSpPr>
            <p:spPr>
              <a:xfrm flipH="1">
                <a:off x="4832600" y="5013771"/>
                <a:ext cx="2304" cy="44252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Conector recto de flecha 40"/>
              <p:cNvCxnSpPr>
                <a:stCxn id="14" idx="2"/>
                <a:endCxn id="15" idx="0"/>
              </p:cNvCxnSpPr>
              <p:nvPr/>
            </p:nvCxnSpPr>
            <p:spPr>
              <a:xfrm flipH="1">
                <a:off x="4832600" y="5013770"/>
                <a:ext cx="2374000" cy="4425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Flecha abajo 42"/>
              <p:cNvSpPr/>
              <p:nvPr/>
            </p:nvSpPr>
            <p:spPr>
              <a:xfrm>
                <a:off x="4716016" y="188640"/>
                <a:ext cx="288032" cy="788822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sp>
          <p:nvSpPr>
            <p:cNvPr id="44" name="CuadroTexto 43"/>
            <p:cNvSpPr txBox="1"/>
            <p:nvPr/>
          </p:nvSpPr>
          <p:spPr>
            <a:xfrm>
              <a:off x="5022904" y="63062"/>
              <a:ext cx="2357408" cy="914400"/>
            </a:xfrm>
            <a:prstGeom prst="rect">
              <a:avLst/>
            </a:prstGeom>
          </p:spPr>
          <p:txBody>
            <a:bodyPr vert="horz" wrap="none" lIns="68580" tIns="34290" rIns="68580" bIns="34290" rtlCol="0" anchor="ctr">
              <a:noAutofit/>
            </a:bodyPr>
            <a:lstStyle/>
            <a:p>
              <a:r>
                <a:rPr lang="es-ES" sz="1800" dirty="0" smtClean="0">
                  <a:solidFill>
                    <a:srgbClr val="D6FB47"/>
                  </a:solidFill>
                  <a:latin typeface="+mn-lt"/>
                </a:rPr>
                <a:t>Ejecución de una clase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01475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JUnit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sz="2800" dirty="0" smtClean="0"/>
              <a:t>Ejemplos:</a:t>
            </a:r>
          </a:p>
          <a:p>
            <a:pPr marL="0" indent="0">
              <a:buNone/>
            </a:pPr>
            <a:r>
              <a:rPr lang="en-US" sz="2800" dirty="0" smtClean="0"/>
              <a:t>	</a:t>
            </a:r>
            <a:r>
              <a:rPr lang="en-US" sz="2800" dirty="0"/>
              <a:t>	</a:t>
            </a:r>
            <a:endParaRPr lang="es-ES" sz="2800" dirty="0" smtClean="0"/>
          </a:p>
          <a:p>
            <a:pPr marL="0" indent="0">
              <a:buNone/>
            </a:pPr>
            <a:endParaRPr lang="es-ES" sz="2800" dirty="0" smtClean="0"/>
          </a:p>
          <a:p>
            <a:pPr marL="0" indent="0">
              <a:buNone/>
            </a:pPr>
            <a:endParaRPr lang="es-ES" sz="2800" dirty="0" smtClean="0"/>
          </a:p>
          <a:p>
            <a:pPr lvl="1"/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dirty="0" smtClean="0"/>
              <a:t>Ciclo de vida</a:t>
            </a:r>
            <a:endParaRPr lang="es-ES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872" y="3645024"/>
            <a:ext cx="5313170" cy="3004120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3928" y="1505030"/>
            <a:ext cx="4736168" cy="2310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087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JUnit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sz="2400" dirty="0" smtClean="0"/>
              <a:t>Uno de los puntos más importantes de un Test Unitario es validar que la ejecución de nuestra prueba es correcta.</a:t>
            </a:r>
          </a:p>
          <a:p>
            <a:pPr marL="0" indent="0">
              <a:buNone/>
            </a:pPr>
            <a:r>
              <a:rPr lang="es-ES" sz="2400" dirty="0" smtClean="0"/>
              <a:t>Para esto usaremos los </a:t>
            </a:r>
            <a:r>
              <a:rPr lang="es-ES" sz="2400" dirty="0" err="1" smtClean="0">
                <a:solidFill>
                  <a:srgbClr val="D6FB47"/>
                </a:solidFill>
              </a:rPr>
              <a:t>Asserts</a:t>
            </a:r>
            <a:endParaRPr lang="es-ES" sz="2400" dirty="0" smtClean="0">
              <a:solidFill>
                <a:srgbClr val="D6FB47"/>
              </a:solidFill>
            </a:endParaRPr>
          </a:p>
          <a:p>
            <a:pPr marL="0" indent="0">
              <a:buNone/>
            </a:pPr>
            <a:endParaRPr lang="es-ES" sz="2800" dirty="0" smtClean="0"/>
          </a:p>
          <a:p>
            <a:pPr lvl="1"/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dirty="0" smtClean="0"/>
              <a:t>Aserciones</a:t>
            </a:r>
            <a:endParaRPr lang="es-E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736" y="3112290"/>
            <a:ext cx="4320480" cy="3074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22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JUnit</a:t>
            </a:r>
            <a:endParaRPr lang="es-ES" dirty="0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2824909"/>
              </p:ext>
            </p:extLst>
          </p:nvPr>
        </p:nvGraphicFramePr>
        <p:xfrm>
          <a:off x="107504" y="977462"/>
          <a:ext cx="8784976" cy="554736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4392488"/>
                <a:gridCol w="4392488"/>
              </a:tblGrid>
              <a:tr h="0">
                <a:tc>
                  <a:txBody>
                    <a:bodyPr/>
                    <a:lstStyle/>
                    <a:p>
                      <a:r>
                        <a:rPr lang="es-ES" sz="1600" dirty="0" err="1">
                          <a:solidFill>
                            <a:schemeClr val="bg1"/>
                          </a:solidFill>
                        </a:rPr>
                        <a:t>Statement</a:t>
                      </a:r>
                      <a:endParaRPr lang="es-E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 err="1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es-E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s-ES" sz="1600" dirty="0" err="1">
                          <a:solidFill>
                            <a:schemeClr val="bg1"/>
                          </a:solidFill>
                        </a:rPr>
                        <a:t>fail</a:t>
                      </a:r>
                      <a:r>
                        <a:rPr lang="es-ES" sz="1600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es-ES" sz="1600" dirty="0" err="1">
                          <a:solidFill>
                            <a:schemeClr val="bg1"/>
                          </a:solidFill>
                        </a:rPr>
                        <a:t>message</a:t>
                      </a:r>
                      <a:r>
                        <a:rPr lang="es-ES" sz="1600" dirty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Let the method fail. Might be used to check that a certain part of the code is not reached or to have a failing test before the test code is implemented. The message parameter is optional.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s-ES" sz="1600" dirty="0" err="1">
                          <a:solidFill>
                            <a:schemeClr val="bg1"/>
                          </a:solidFill>
                        </a:rPr>
                        <a:t>assertTrue</a:t>
                      </a:r>
                      <a:r>
                        <a:rPr lang="es-ES" sz="1600" dirty="0">
                          <a:solidFill>
                            <a:schemeClr val="bg1"/>
                          </a:solidFill>
                        </a:rPr>
                        <a:t>([</a:t>
                      </a:r>
                      <a:r>
                        <a:rPr lang="es-ES" sz="1600" dirty="0" err="1">
                          <a:solidFill>
                            <a:schemeClr val="bg1"/>
                          </a:solidFill>
                        </a:rPr>
                        <a:t>message</a:t>
                      </a:r>
                      <a:r>
                        <a:rPr lang="es-ES" sz="1600" dirty="0">
                          <a:solidFill>
                            <a:schemeClr val="bg1"/>
                          </a:solidFill>
                        </a:rPr>
                        <a:t>,] </a:t>
                      </a:r>
                      <a:r>
                        <a:rPr lang="es-ES" sz="1600" dirty="0" err="1">
                          <a:solidFill>
                            <a:schemeClr val="bg1"/>
                          </a:solidFill>
                        </a:rPr>
                        <a:t>boolean</a:t>
                      </a:r>
                      <a:r>
                        <a:rPr lang="es-ES" sz="16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s-ES" sz="1600" dirty="0" err="1">
                          <a:solidFill>
                            <a:schemeClr val="bg1"/>
                          </a:solidFill>
                        </a:rPr>
                        <a:t>condition</a:t>
                      </a:r>
                      <a:r>
                        <a:rPr lang="es-ES" sz="1600" dirty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Checks that the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</a:rPr>
                        <a:t>boolean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 condition is true.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s-ES" sz="1600" dirty="0" err="1">
                          <a:solidFill>
                            <a:schemeClr val="bg1"/>
                          </a:solidFill>
                        </a:rPr>
                        <a:t>assertFalse</a:t>
                      </a:r>
                      <a:r>
                        <a:rPr lang="es-ES" sz="1600" dirty="0">
                          <a:solidFill>
                            <a:schemeClr val="bg1"/>
                          </a:solidFill>
                        </a:rPr>
                        <a:t>([</a:t>
                      </a:r>
                      <a:r>
                        <a:rPr lang="es-ES" sz="1600" dirty="0" err="1">
                          <a:solidFill>
                            <a:schemeClr val="bg1"/>
                          </a:solidFill>
                        </a:rPr>
                        <a:t>message</a:t>
                      </a:r>
                      <a:r>
                        <a:rPr lang="es-ES" sz="1600" dirty="0">
                          <a:solidFill>
                            <a:schemeClr val="bg1"/>
                          </a:solidFill>
                        </a:rPr>
                        <a:t>,] </a:t>
                      </a:r>
                      <a:r>
                        <a:rPr lang="es-ES" sz="1600" dirty="0" err="1">
                          <a:solidFill>
                            <a:schemeClr val="bg1"/>
                          </a:solidFill>
                        </a:rPr>
                        <a:t>boolean</a:t>
                      </a:r>
                      <a:r>
                        <a:rPr lang="es-ES" sz="16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s-ES" sz="1600" dirty="0" err="1">
                          <a:solidFill>
                            <a:schemeClr val="bg1"/>
                          </a:solidFill>
                        </a:rPr>
                        <a:t>condition</a:t>
                      </a:r>
                      <a:r>
                        <a:rPr lang="es-ES" sz="1600" dirty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Checks that the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</a:rPr>
                        <a:t>boolean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 condition is false.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s-ES" sz="1600">
                          <a:solidFill>
                            <a:schemeClr val="bg1"/>
                          </a:solidFill>
                        </a:rPr>
                        <a:t>assertEquals([message,] expected, actual)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Tests that two values are the same. Note: for arrays the reference is checked not the content of the arrays.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bg1"/>
                          </a:solidFill>
                        </a:rPr>
                        <a:t>assertEquals([message,] expected, actual, tolerance)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Test that float or double values match. The tolerance is the number of decimals which must be the same.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s-ES" sz="1600">
                          <a:solidFill>
                            <a:schemeClr val="bg1"/>
                          </a:solidFill>
                        </a:rPr>
                        <a:t>assertNull([message,] object)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Checks that the object is null.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s-ES" sz="1600">
                          <a:solidFill>
                            <a:schemeClr val="bg1"/>
                          </a:solidFill>
                        </a:rPr>
                        <a:t>assertNotNull([message,] object)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Checks that the object is not null.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s-ES" sz="1600">
                          <a:solidFill>
                            <a:schemeClr val="bg1"/>
                          </a:solidFill>
                        </a:rPr>
                        <a:t>assertSame([message,] expected, actual)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Checks that both variables refer to the same object.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s-ES" sz="1600">
                          <a:solidFill>
                            <a:schemeClr val="bg1"/>
                          </a:solidFill>
                        </a:rPr>
                        <a:t>assertNotSame([message,] expected, actual)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Checks that both variables refer to different objects.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9557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JUnit- Taller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Probando Test Unitarios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30339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JUnit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sz="2800" dirty="0" smtClean="0"/>
              <a:t>Vamos a realizar los Test Unitarios de un servicio ya implementado: </a:t>
            </a:r>
            <a:r>
              <a:rPr lang="es-ES" sz="2800" dirty="0" err="1" smtClean="0">
                <a:solidFill>
                  <a:srgbClr val="D6FB47"/>
                </a:solidFill>
              </a:rPr>
              <a:t>CarritoCompraService</a:t>
            </a:r>
            <a:r>
              <a:rPr lang="es-ES" sz="2800" dirty="0">
                <a:solidFill>
                  <a:srgbClr val="D6FB47"/>
                </a:solidFill>
              </a:rPr>
              <a:t> </a:t>
            </a:r>
            <a:r>
              <a:rPr lang="es-ES" sz="2800" dirty="0" smtClean="0"/>
              <a:t>con los siguientes métodos:</a:t>
            </a:r>
          </a:p>
          <a:p>
            <a:pPr lvl="1"/>
            <a:r>
              <a:rPr lang="es-ES" sz="2000" dirty="0" err="1" smtClean="0">
                <a:solidFill>
                  <a:srgbClr val="D6FB47"/>
                </a:solidFill>
              </a:rPr>
              <a:t>void</a:t>
            </a:r>
            <a:r>
              <a:rPr lang="es-ES" sz="2000" dirty="0" smtClean="0">
                <a:solidFill>
                  <a:srgbClr val="D6FB47"/>
                </a:solidFill>
              </a:rPr>
              <a:t> </a:t>
            </a:r>
            <a:r>
              <a:rPr lang="es-ES" sz="2000" dirty="0" err="1" smtClean="0">
                <a:solidFill>
                  <a:srgbClr val="D6FB47"/>
                </a:solidFill>
              </a:rPr>
              <a:t>limpiarCesta</a:t>
            </a:r>
            <a:r>
              <a:rPr lang="es-ES" sz="2000" dirty="0" smtClean="0">
                <a:solidFill>
                  <a:srgbClr val="D6FB47"/>
                </a:solidFill>
              </a:rPr>
              <a:t>(); </a:t>
            </a:r>
            <a:r>
              <a:rPr lang="es-ES" sz="2000" dirty="0" smtClean="0"/>
              <a:t>limpia todos los artículos de la lista de la compra</a:t>
            </a:r>
          </a:p>
          <a:p>
            <a:pPr lvl="1"/>
            <a:r>
              <a:rPr lang="es-ES" sz="2000" dirty="0" err="1" smtClean="0">
                <a:solidFill>
                  <a:srgbClr val="D6FB47"/>
                </a:solidFill>
              </a:rPr>
              <a:t>void</a:t>
            </a:r>
            <a:r>
              <a:rPr lang="es-ES" sz="2000" dirty="0" smtClean="0">
                <a:solidFill>
                  <a:srgbClr val="D6FB47"/>
                </a:solidFill>
              </a:rPr>
              <a:t> </a:t>
            </a:r>
            <a:r>
              <a:rPr lang="es-ES" sz="2000" dirty="0" err="1" smtClean="0">
                <a:solidFill>
                  <a:srgbClr val="D6FB47"/>
                </a:solidFill>
              </a:rPr>
              <a:t>addArticulo</a:t>
            </a:r>
            <a:r>
              <a:rPr lang="es-ES" sz="2000" dirty="0" smtClean="0">
                <a:solidFill>
                  <a:srgbClr val="D6FB47"/>
                </a:solidFill>
              </a:rPr>
              <a:t>(Articulo a); </a:t>
            </a:r>
            <a:r>
              <a:rPr lang="es-ES" sz="2000" dirty="0" smtClean="0"/>
              <a:t>Añade un artículo a la cesta</a:t>
            </a:r>
          </a:p>
          <a:p>
            <a:pPr lvl="1"/>
            <a:r>
              <a:rPr lang="es-ES" sz="2000" dirty="0" err="1" smtClean="0">
                <a:solidFill>
                  <a:srgbClr val="D6FB47"/>
                </a:solidFill>
              </a:rPr>
              <a:t>int</a:t>
            </a:r>
            <a:r>
              <a:rPr lang="es-ES" sz="2000" dirty="0" smtClean="0">
                <a:solidFill>
                  <a:srgbClr val="D6FB47"/>
                </a:solidFill>
              </a:rPr>
              <a:t> </a:t>
            </a:r>
            <a:r>
              <a:rPr lang="es-ES" sz="2000" dirty="0" err="1" smtClean="0">
                <a:solidFill>
                  <a:srgbClr val="D6FB47"/>
                </a:solidFill>
              </a:rPr>
              <a:t>getNumArticulo</a:t>
            </a:r>
            <a:r>
              <a:rPr lang="es-ES" sz="2000" dirty="0" smtClean="0">
                <a:solidFill>
                  <a:srgbClr val="D6FB47"/>
                </a:solidFill>
              </a:rPr>
              <a:t>(); </a:t>
            </a:r>
            <a:r>
              <a:rPr lang="es-ES" sz="2000" dirty="0" smtClean="0"/>
              <a:t>Devuelve el número de artículos de la cesta</a:t>
            </a:r>
          </a:p>
          <a:p>
            <a:pPr lvl="1"/>
            <a:r>
              <a:rPr lang="es-ES" sz="2000" dirty="0" err="1" smtClean="0">
                <a:solidFill>
                  <a:srgbClr val="D6FB47"/>
                </a:solidFill>
              </a:rPr>
              <a:t>List</a:t>
            </a:r>
            <a:r>
              <a:rPr lang="es-ES" sz="2000" dirty="0" smtClean="0">
                <a:solidFill>
                  <a:srgbClr val="D6FB47"/>
                </a:solidFill>
              </a:rPr>
              <a:t>&lt;Articulo&gt; </a:t>
            </a:r>
            <a:r>
              <a:rPr lang="es-ES" sz="2000" dirty="0" err="1" smtClean="0">
                <a:solidFill>
                  <a:srgbClr val="D6FB47"/>
                </a:solidFill>
              </a:rPr>
              <a:t>getArticulos</a:t>
            </a:r>
            <a:r>
              <a:rPr lang="es-ES" sz="2000" dirty="0" smtClean="0">
                <a:solidFill>
                  <a:srgbClr val="D6FB47"/>
                </a:solidFill>
              </a:rPr>
              <a:t>(); </a:t>
            </a:r>
            <a:r>
              <a:rPr lang="es-ES" sz="2000" dirty="0" smtClean="0"/>
              <a:t>Devuelve la lista de todos los artículos añadidos</a:t>
            </a:r>
          </a:p>
          <a:p>
            <a:pPr lvl="1"/>
            <a:r>
              <a:rPr lang="es-ES" sz="2000" dirty="0" err="1" smtClean="0">
                <a:solidFill>
                  <a:srgbClr val="D6FB47"/>
                </a:solidFill>
              </a:rPr>
              <a:t>Double</a:t>
            </a:r>
            <a:r>
              <a:rPr lang="es-ES" sz="2000" dirty="0" smtClean="0">
                <a:solidFill>
                  <a:srgbClr val="D6FB47"/>
                </a:solidFill>
              </a:rPr>
              <a:t> </a:t>
            </a:r>
            <a:r>
              <a:rPr lang="es-ES" sz="2000" dirty="0" err="1" smtClean="0">
                <a:solidFill>
                  <a:srgbClr val="D6FB47"/>
                </a:solidFill>
              </a:rPr>
              <a:t>totalPrice</a:t>
            </a:r>
            <a:r>
              <a:rPr lang="es-ES" sz="2000" dirty="0" smtClean="0">
                <a:solidFill>
                  <a:srgbClr val="D6FB47"/>
                </a:solidFill>
              </a:rPr>
              <a:t>(); </a:t>
            </a:r>
            <a:r>
              <a:rPr lang="es-ES" sz="2000" dirty="0" smtClean="0"/>
              <a:t>Devuelve el precio total de la compra</a:t>
            </a:r>
          </a:p>
          <a:p>
            <a:pPr lvl="1"/>
            <a:r>
              <a:rPr lang="es-ES" sz="2000" dirty="0" err="1" smtClean="0">
                <a:solidFill>
                  <a:srgbClr val="D6FB47"/>
                </a:solidFill>
              </a:rPr>
              <a:t>Double</a:t>
            </a:r>
            <a:r>
              <a:rPr lang="es-ES" sz="2000" dirty="0" smtClean="0">
                <a:solidFill>
                  <a:srgbClr val="D6FB47"/>
                </a:solidFill>
              </a:rPr>
              <a:t> </a:t>
            </a:r>
            <a:r>
              <a:rPr lang="es-ES" sz="2000" dirty="0" err="1">
                <a:solidFill>
                  <a:srgbClr val="D6FB47"/>
                </a:solidFill>
              </a:rPr>
              <a:t>calculadorDescuento</a:t>
            </a:r>
            <a:r>
              <a:rPr lang="es-ES" sz="2000" dirty="0">
                <a:solidFill>
                  <a:srgbClr val="D6FB47"/>
                </a:solidFill>
              </a:rPr>
              <a:t>(</a:t>
            </a:r>
            <a:r>
              <a:rPr lang="es-ES" sz="2000" dirty="0" err="1">
                <a:solidFill>
                  <a:srgbClr val="D6FB47"/>
                </a:solidFill>
              </a:rPr>
              <a:t>double</a:t>
            </a:r>
            <a:r>
              <a:rPr lang="es-ES" sz="2000" dirty="0">
                <a:solidFill>
                  <a:srgbClr val="D6FB47"/>
                </a:solidFill>
              </a:rPr>
              <a:t> precio, </a:t>
            </a:r>
            <a:r>
              <a:rPr lang="es-ES" sz="2000" dirty="0" err="1">
                <a:solidFill>
                  <a:srgbClr val="D6FB47"/>
                </a:solidFill>
              </a:rPr>
              <a:t>double</a:t>
            </a:r>
            <a:r>
              <a:rPr lang="es-ES" sz="2000" dirty="0">
                <a:solidFill>
                  <a:srgbClr val="D6FB47"/>
                </a:solidFill>
              </a:rPr>
              <a:t> </a:t>
            </a:r>
            <a:r>
              <a:rPr lang="es-ES" sz="2000" dirty="0" err="1">
                <a:solidFill>
                  <a:srgbClr val="D6FB47"/>
                </a:solidFill>
              </a:rPr>
              <a:t>porcentajeDescuento</a:t>
            </a:r>
            <a:r>
              <a:rPr lang="es-ES" sz="2000" dirty="0" smtClean="0">
                <a:solidFill>
                  <a:srgbClr val="D6FB47"/>
                </a:solidFill>
              </a:rPr>
              <a:t>);</a:t>
            </a:r>
            <a:r>
              <a:rPr lang="es-ES" sz="2000" dirty="0" smtClean="0"/>
              <a:t> aplica un descuento a un producto dado su precio</a:t>
            </a:r>
          </a:p>
          <a:p>
            <a:pPr lvl="1"/>
            <a:endParaRPr lang="es-ES" sz="2500" dirty="0" smtClean="0"/>
          </a:p>
          <a:p>
            <a:pPr marL="0" indent="0">
              <a:buNone/>
            </a:pPr>
            <a:endParaRPr lang="es-ES" sz="2800" dirty="0" smtClean="0"/>
          </a:p>
          <a:p>
            <a:pPr lvl="1"/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dirty="0" smtClean="0"/>
              <a:t>Taller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44626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JUnit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sz="2800" dirty="0" smtClean="0"/>
              <a:t>Vamos a crear para empezar nuestra clase de Test:</a:t>
            </a:r>
          </a:p>
          <a:p>
            <a:pPr marL="0" indent="0">
              <a:buNone/>
            </a:pPr>
            <a:r>
              <a:rPr lang="es-ES" sz="2800" dirty="0">
                <a:solidFill>
                  <a:srgbClr val="D6FB47"/>
                </a:solidFill>
              </a:rPr>
              <a:t>	</a:t>
            </a:r>
            <a:r>
              <a:rPr lang="es-ES" sz="2800" dirty="0" err="1" smtClean="0">
                <a:solidFill>
                  <a:srgbClr val="D6FB47"/>
                </a:solidFill>
              </a:rPr>
              <a:t>CarritoCompraServiceTest</a:t>
            </a:r>
            <a:endParaRPr lang="es-ES" sz="2800" dirty="0" smtClean="0">
              <a:solidFill>
                <a:srgbClr val="D6FB47"/>
              </a:solidFill>
            </a:endParaRPr>
          </a:p>
          <a:p>
            <a:pPr marL="0" indent="0">
              <a:buNone/>
            </a:pPr>
            <a:r>
              <a:rPr lang="es-ES" sz="2800" dirty="0" smtClean="0"/>
              <a:t>El siguiente paso, creamos una instancia del servicio a probar y un método de inicialización que se ejecute antes de cada @Test</a:t>
            </a:r>
          </a:p>
          <a:p>
            <a:pPr marL="0" indent="0">
              <a:buNone/>
            </a:pPr>
            <a:r>
              <a:rPr lang="es-ES" sz="2800" dirty="0" smtClean="0"/>
              <a:t>Por último, vamos a crear un @Test vacío y mostramos en consola un texto para ver el orden de ejecución.</a:t>
            </a:r>
          </a:p>
          <a:p>
            <a:pPr lvl="1"/>
            <a:endParaRPr lang="es-ES" sz="2500" dirty="0" smtClean="0"/>
          </a:p>
          <a:p>
            <a:pPr marL="0" indent="0">
              <a:buNone/>
            </a:pPr>
            <a:endParaRPr lang="es-ES" sz="2800" dirty="0" smtClean="0"/>
          </a:p>
          <a:p>
            <a:pPr lvl="1"/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dirty="0" smtClean="0"/>
              <a:t>Taller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88035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JUnit</a:t>
            </a:r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dirty="0" smtClean="0"/>
              <a:t>Taller</a:t>
            </a:r>
            <a:endParaRPr lang="es-ES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68" y="1916832"/>
            <a:ext cx="5976664" cy="3173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170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Introducción a Test Unitarios</a:t>
            </a:r>
          </a:p>
          <a:p>
            <a:r>
              <a:rPr lang="es-ES" dirty="0" smtClean="0"/>
              <a:t>¿Qué es JUnit?</a:t>
            </a:r>
          </a:p>
          <a:p>
            <a:r>
              <a:rPr lang="es-ES" dirty="0" smtClean="0"/>
              <a:t>Nuestro primer test</a:t>
            </a:r>
          </a:p>
          <a:p>
            <a:r>
              <a:rPr lang="es-ES" dirty="0"/>
              <a:t>JUnit en </a:t>
            </a:r>
            <a:r>
              <a:rPr lang="es-ES" dirty="0" err="1"/>
              <a:t>maven</a:t>
            </a:r>
            <a:r>
              <a:rPr lang="es-ES" dirty="0"/>
              <a:t> y </a:t>
            </a:r>
            <a:r>
              <a:rPr lang="es-ES" dirty="0" smtClean="0"/>
              <a:t>eclipse</a:t>
            </a:r>
          </a:p>
          <a:p>
            <a:r>
              <a:rPr lang="es-ES" dirty="0" smtClean="0"/>
              <a:t>Ciclo de vida</a:t>
            </a:r>
          </a:p>
          <a:p>
            <a:r>
              <a:rPr lang="es-ES" dirty="0" smtClean="0"/>
              <a:t>Aserciones</a:t>
            </a:r>
          </a:p>
          <a:p>
            <a:r>
              <a:rPr lang="es-ES" dirty="0" err="1" smtClean="0"/>
              <a:t>Mocks</a:t>
            </a:r>
            <a:endParaRPr lang="es-ES" dirty="0" smtClean="0"/>
          </a:p>
          <a:p>
            <a:r>
              <a:rPr lang="es-ES" dirty="0" smtClean="0"/>
              <a:t>Taller</a:t>
            </a:r>
          </a:p>
          <a:p>
            <a:r>
              <a:rPr lang="es-ES" dirty="0" smtClean="0"/>
              <a:t>Reto</a:t>
            </a:r>
          </a:p>
          <a:p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  <a:p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dirty="0" err="1" smtClean="0"/>
              <a:t>RoadMap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59865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JUnit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sz="2800" dirty="0" smtClean="0"/>
              <a:t>Caso de prueba 1: </a:t>
            </a:r>
          </a:p>
          <a:p>
            <a:pPr lvl="1"/>
            <a:r>
              <a:rPr lang="es-ES" sz="2800" dirty="0" smtClean="0"/>
              <a:t>Hacer un test que pruebe si funciona correctamente el método </a:t>
            </a:r>
            <a:r>
              <a:rPr lang="es-ES" sz="2800" dirty="0" err="1" smtClean="0">
                <a:solidFill>
                  <a:srgbClr val="D6FB47"/>
                </a:solidFill>
              </a:rPr>
              <a:t>addArticulo</a:t>
            </a:r>
            <a:endParaRPr lang="es-ES" sz="2800" dirty="0" smtClean="0">
              <a:solidFill>
                <a:srgbClr val="D6FB47"/>
              </a:solidFill>
            </a:endParaRPr>
          </a:p>
          <a:p>
            <a:pPr lvl="1"/>
            <a:endParaRPr lang="es-ES" sz="2500" dirty="0" smtClean="0"/>
          </a:p>
          <a:p>
            <a:pPr marL="0" indent="0">
              <a:buNone/>
            </a:pPr>
            <a:endParaRPr lang="es-ES" sz="2800" dirty="0" smtClean="0"/>
          </a:p>
          <a:p>
            <a:pPr lvl="1"/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dirty="0" smtClean="0"/>
              <a:t>Taller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69612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JUnit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sz="2800" dirty="0" smtClean="0"/>
              <a:t>Caso de prueba 1: </a:t>
            </a:r>
          </a:p>
          <a:p>
            <a:pPr lvl="1"/>
            <a:r>
              <a:rPr lang="es-ES" sz="2800" dirty="0" smtClean="0"/>
              <a:t>Hacer un test que pruebe si funciona correctamente el método </a:t>
            </a:r>
            <a:r>
              <a:rPr lang="es-ES" sz="2800" dirty="0" err="1" smtClean="0">
                <a:solidFill>
                  <a:srgbClr val="D6FB47"/>
                </a:solidFill>
              </a:rPr>
              <a:t>addArticulo</a:t>
            </a:r>
            <a:endParaRPr lang="es-ES" sz="2800" dirty="0" smtClean="0">
              <a:solidFill>
                <a:srgbClr val="D6FB47"/>
              </a:solidFill>
            </a:endParaRPr>
          </a:p>
          <a:p>
            <a:pPr lvl="1"/>
            <a:endParaRPr lang="es-ES" sz="2500" dirty="0" smtClean="0"/>
          </a:p>
          <a:p>
            <a:pPr marL="0" indent="0">
              <a:buNone/>
            </a:pPr>
            <a:endParaRPr lang="es-ES" sz="2800" dirty="0" smtClean="0"/>
          </a:p>
          <a:p>
            <a:pPr lvl="1"/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dirty="0" smtClean="0"/>
              <a:t>Taller</a:t>
            </a: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3284984"/>
            <a:ext cx="5933811" cy="165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556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JUnit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sz="2800" dirty="0" smtClean="0"/>
              <a:t>Caso de prueba 2: </a:t>
            </a:r>
          </a:p>
          <a:p>
            <a:pPr lvl="1"/>
            <a:r>
              <a:rPr lang="es-ES" sz="2800" dirty="0" smtClean="0"/>
              <a:t>Hacer un test que pruebe si funciona correctamente el método </a:t>
            </a:r>
            <a:r>
              <a:rPr lang="es-ES" sz="2800" dirty="0" err="1" smtClean="0">
                <a:solidFill>
                  <a:srgbClr val="D6FB47"/>
                </a:solidFill>
              </a:rPr>
              <a:t>limpiarCesta</a:t>
            </a:r>
            <a:r>
              <a:rPr lang="es-ES" sz="2800" dirty="0" smtClean="0">
                <a:solidFill>
                  <a:srgbClr val="D6FB47"/>
                </a:solidFill>
              </a:rPr>
              <a:t>()</a:t>
            </a:r>
          </a:p>
          <a:p>
            <a:pPr lvl="1"/>
            <a:endParaRPr lang="es-ES" sz="2500" dirty="0" smtClean="0"/>
          </a:p>
          <a:p>
            <a:pPr marL="0" indent="0">
              <a:buNone/>
            </a:pPr>
            <a:endParaRPr lang="es-ES" sz="2800" dirty="0" smtClean="0"/>
          </a:p>
          <a:p>
            <a:pPr lvl="1"/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dirty="0" smtClean="0"/>
              <a:t>Taller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25570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JUnit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sz="2800" dirty="0" smtClean="0"/>
              <a:t>Caso de prueba 2: </a:t>
            </a:r>
          </a:p>
          <a:p>
            <a:pPr lvl="1"/>
            <a:r>
              <a:rPr lang="es-ES" sz="2800" dirty="0" smtClean="0"/>
              <a:t>Hacer un test que pruebe si funciona correctamente el método </a:t>
            </a:r>
            <a:r>
              <a:rPr lang="es-ES" sz="2800" dirty="0" err="1" smtClean="0">
                <a:solidFill>
                  <a:srgbClr val="D6FB47"/>
                </a:solidFill>
              </a:rPr>
              <a:t>limpiarCesta</a:t>
            </a:r>
            <a:r>
              <a:rPr lang="es-ES" sz="2800" dirty="0" smtClean="0">
                <a:solidFill>
                  <a:srgbClr val="D6FB47"/>
                </a:solidFill>
              </a:rPr>
              <a:t>()</a:t>
            </a:r>
          </a:p>
          <a:p>
            <a:pPr lvl="1"/>
            <a:endParaRPr lang="es-ES" sz="2500" dirty="0" smtClean="0"/>
          </a:p>
          <a:p>
            <a:pPr marL="0" indent="0">
              <a:buNone/>
            </a:pPr>
            <a:endParaRPr lang="es-ES" sz="2800" dirty="0" smtClean="0"/>
          </a:p>
          <a:p>
            <a:pPr lvl="1"/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dirty="0" smtClean="0"/>
              <a:t>Taller</a:t>
            </a: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3356992"/>
            <a:ext cx="6480720" cy="2560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644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JUnit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sz="2800" dirty="0" smtClean="0"/>
              <a:t>Caso de prueba 3: </a:t>
            </a:r>
          </a:p>
          <a:p>
            <a:pPr lvl="1"/>
            <a:r>
              <a:rPr lang="es-ES" sz="2800" dirty="0" smtClean="0"/>
              <a:t>Hacer un test que pruebe si funciona correctamente el método </a:t>
            </a:r>
            <a:r>
              <a:rPr lang="es-ES" sz="2800" dirty="0" err="1" smtClean="0">
                <a:solidFill>
                  <a:srgbClr val="D6FB47"/>
                </a:solidFill>
              </a:rPr>
              <a:t>totalPrice</a:t>
            </a:r>
            <a:r>
              <a:rPr lang="es-ES" sz="2800" dirty="0" smtClean="0">
                <a:solidFill>
                  <a:srgbClr val="D6FB47"/>
                </a:solidFill>
              </a:rPr>
              <a:t>()</a:t>
            </a:r>
          </a:p>
          <a:p>
            <a:pPr lvl="1"/>
            <a:endParaRPr lang="es-ES" sz="2500" dirty="0" smtClean="0"/>
          </a:p>
          <a:p>
            <a:pPr marL="0" indent="0">
              <a:buNone/>
            </a:pPr>
            <a:endParaRPr lang="es-ES" sz="2800" dirty="0" smtClean="0"/>
          </a:p>
          <a:p>
            <a:pPr lvl="1"/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dirty="0" smtClean="0"/>
              <a:t>Taller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01802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JUnit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sz="2800" dirty="0" smtClean="0"/>
              <a:t>Caso de prueba 3: </a:t>
            </a:r>
          </a:p>
          <a:p>
            <a:pPr lvl="1"/>
            <a:r>
              <a:rPr lang="es-ES" sz="2800" dirty="0" smtClean="0"/>
              <a:t>Hacer un test que pruebe si funciona correctamente el método </a:t>
            </a:r>
            <a:r>
              <a:rPr lang="es-ES" sz="2800" dirty="0" err="1" smtClean="0">
                <a:solidFill>
                  <a:srgbClr val="D6FB47"/>
                </a:solidFill>
              </a:rPr>
              <a:t>totalPrice</a:t>
            </a:r>
            <a:r>
              <a:rPr lang="es-ES" sz="2800" dirty="0" smtClean="0">
                <a:solidFill>
                  <a:srgbClr val="D6FB47"/>
                </a:solidFill>
              </a:rPr>
              <a:t>()</a:t>
            </a:r>
          </a:p>
          <a:p>
            <a:pPr lvl="1"/>
            <a:endParaRPr lang="es-ES" sz="2500" dirty="0" smtClean="0"/>
          </a:p>
          <a:p>
            <a:pPr marL="0" indent="0">
              <a:buNone/>
            </a:pPr>
            <a:endParaRPr lang="es-ES" sz="2800" dirty="0" smtClean="0"/>
          </a:p>
          <a:p>
            <a:pPr lvl="1"/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dirty="0" smtClean="0"/>
              <a:t>Taller</a:t>
            </a: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3429000"/>
            <a:ext cx="6352466" cy="223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62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JUnit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sz="2800" dirty="0" smtClean="0"/>
              <a:t>Caso de prueba 4: </a:t>
            </a:r>
          </a:p>
          <a:p>
            <a:pPr lvl="1"/>
            <a:r>
              <a:rPr lang="es-ES" sz="2800" dirty="0" smtClean="0"/>
              <a:t>Hacer un test que pruebe si funciona correctamente el método </a:t>
            </a:r>
            <a:r>
              <a:rPr lang="es-ES" sz="2800" dirty="0" err="1" smtClean="0">
                <a:solidFill>
                  <a:srgbClr val="D6FB47"/>
                </a:solidFill>
              </a:rPr>
              <a:t>calculadorDescuento</a:t>
            </a:r>
            <a:r>
              <a:rPr lang="es-ES" sz="2800" dirty="0" smtClean="0">
                <a:solidFill>
                  <a:srgbClr val="D6FB47"/>
                </a:solidFill>
              </a:rPr>
              <a:t>()</a:t>
            </a:r>
          </a:p>
          <a:p>
            <a:pPr lvl="1"/>
            <a:endParaRPr lang="es-ES" sz="2500" dirty="0" smtClean="0"/>
          </a:p>
          <a:p>
            <a:pPr marL="0" indent="0">
              <a:buNone/>
            </a:pPr>
            <a:endParaRPr lang="es-ES" sz="2800" dirty="0" smtClean="0"/>
          </a:p>
          <a:p>
            <a:pPr lvl="1"/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dirty="0" smtClean="0"/>
              <a:t>Taller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7571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JUnit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sz="2800" dirty="0" smtClean="0"/>
              <a:t>Caso de prueba 4: </a:t>
            </a:r>
          </a:p>
          <a:p>
            <a:pPr lvl="1"/>
            <a:r>
              <a:rPr lang="es-ES" sz="2800" dirty="0" smtClean="0"/>
              <a:t>Hacer un test que pruebe si funciona correctamente el método </a:t>
            </a:r>
            <a:r>
              <a:rPr lang="es-ES" sz="2800" dirty="0" err="1" smtClean="0">
                <a:solidFill>
                  <a:srgbClr val="D6FB47"/>
                </a:solidFill>
              </a:rPr>
              <a:t>calculadorDescuento</a:t>
            </a:r>
            <a:r>
              <a:rPr lang="es-ES" sz="2800" dirty="0" smtClean="0">
                <a:solidFill>
                  <a:srgbClr val="D6FB47"/>
                </a:solidFill>
              </a:rPr>
              <a:t>()</a:t>
            </a:r>
          </a:p>
          <a:p>
            <a:pPr lvl="1"/>
            <a:endParaRPr lang="es-ES" sz="2500" dirty="0" smtClean="0"/>
          </a:p>
          <a:p>
            <a:pPr marL="0" indent="0">
              <a:buNone/>
            </a:pPr>
            <a:endParaRPr lang="es-ES" sz="2800" dirty="0" smtClean="0"/>
          </a:p>
          <a:p>
            <a:pPr lvl="1"/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dirty="0" smtClean="0"/>
              <a:t>Taller</a:t>
            </a: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8140" y="3573016"/>
            <a:ext cx="6507719" cy="115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712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JUnit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sz="2800" dirty="0" smtClean="0"/>
              <a:t>Los </a:t>
            </a:r>
            <a:r>
              <a:rPr lang="es-ES" sz="2800" dirty="0" err="1" smtClean="0"/>
              <a:t>Mocks</a:t>
            </a:r>
            <a:r>
              <a:rPr lang="es-ES" sz="2800" dirty="0" smtClean="0"/>
              <a:t> son </a:t>
            </a:r>
            <a:r>
              <a:rPr lang="es-ES" sz="2800" dirty="0" smtClean="0">
                <a:solidFill>
                  <a:srgbClr val="D6FB47"/>
                </a:solidFill>
              </a:rPr>
              <a:t>objetos simulados </a:t>
            </a:r>
            <a:r>
              <a:rPr lang="es-ES" sz="2800" dirty="0" smtClean="0"/>
              <a:t>que imitan el comportamiento de objetos reales de una forma controlada. </a:t>
            </a:r>
          </a:p>
          <a:p>
            <a:pPr marL="0" indent="0">
              <a:buNone/>
            </a:pPr>
            <a:r>
              <a:rPr lang="es-ES" sz="2800" dirty="0" smtClean="0"/>
              <a:t>Utilizaremos los </a:t>
            </a:r>
            <a:r>
              <a:rPr lang="es-ES" sz="2800" dirty="0" err="1" smtClean="0"/>
              <a:t>mocks</a:t>
            </a:r>
            <a:r>
              <a:rPr lang="es-ES" sz="2800" dirty="0" smtClean="0"/>
              <a:t> para independizar los test de una clase de sus dependencias, permitiendo que los test se ejecuten de forma aislada</a:t>
            </a:r>
          </a:p>
          <a:p>
            <a:pPr marL="0" indent="0">
              <a:buNone/>
            </a:pPr>
            <a:endParaRPr lang="es-ES" sz="2800" dirty="0" smtClean="0"/>
          </a:p>
          <a:p>
            <a:pPr lvl="1"/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dirty="0" err="1" smtClean="0"/>
              <a:t>Mocks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4441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JUnit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ES" sz="2800" dirty="0" smtClean="0"/>
          </a:p>
          <a:p>
            <a:pPr lvl="1"/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dirty="0" err="1" smtClean="0"/>
              <a:t>Mocks</a:t>
            </a:r>
            <a:endParaRPr lang="es-ES" dirty="0"/>
          </a:p>
        </p:txBody>
      </p:sp>
      <p:sp>
        <p:nvSpPr>
          <p:cNvPr id="5" name="Rectángulo redondeado 4"/>
          <p:cNvSpPr/>
          <p:nvPr/>
        </p:nvSpPr>
        <p:spPr>
          <a:xfrm>
            <a:off x="899592" y="2852936"/>
            <a:ext cx="2376264" cy="15121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dirty="0" err="1" smtClean="0"/>
              <a:t>UserService</a:t>
            </a:r>
            <a:endParaRPr lang="es-ES" dirty="0"/>
          </a:p>
        </p:txBody>
      </p:sp>
      <p:sp>
        <p:nvSpPr>
          <p:cNvPr id="6" name="Rectángulo redondeado 5"/>
          <p:cNvSpPr/>
          <p:nvPr/>
        </p:nvSpPr>
        <p:spPr>
          <a:xfrm>
            <a:off x="5652120" y="2836920"/>
            <a:ext cx="2376264" cy="151216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 err="1" smtClean="0"/>
              <a:t>UserRepository</a:t>
            </a:r>
            <a:endParaRPr lang="es-ES" sz="1400" dirty="0"/>
          </a:p>
        </p:txBody>
      </p:sp>
      <p:sp>
        <p:nvSpPr>
          <p:cNvPr id="7" name="Flecha derecha 6"/>
          <p:cNvSpPr/>
          <p:nvPr/>
        </p:nvSpPr>
        <p:spPr>
          <a:xfrm>
            <a:off x="3275856" y="3501008"/>
            <a:ext cx="2376264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Cilindro 7"/>
          <p:cNvSpPr/>
          <p:nvPr/>
        </p:nvSpPr>
        <p:spPr>
          <a:xfrm>
            <a:off x="5976156" y="5392578"/>
            <a:ext cx="1728192" cy="1296144"/>
          </a:xfrm>
          <a:prstGeom prst="ca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Flecha abajo 8"/>
          <p:cNvSpPr/>
          <p:nvPr/>
        </p:nvSpPr>
        <p:spPr>
          <a:xfrm>
            <a:off x="6588224" y="4334208"/>
            <a:ext cx="504056" cy="12401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99087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JUnit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2800" dirty="0" smtClean="0"/>
              <a:t>Los test unitarios son una forma de comprobar el </a:t>
            </a:r>
            <a:r>
              <a:rPr lang="es-ES" sz="2800" dirty="0" smtClean="0">
                <a:solidFill>
                  <a:srgbClr val="D6FB47"/>
                </a:solidFill>
              </a:rPr>
              <a:t>correcto funcionamiento de nuestro código</a:t>
            </a:r>
            <a:r>
              <a:rPr lang="es-ES" sz="2800" dirty="0" smtClean="0"/>
              <a:t>.</a:t>
            </a:r>
          </a:p>
          <a:p>
            <a:r>
              <a:rPr lang="es-ES" sz="2800" dirty="0" smtClean="0"/>
              <a:t>Con test unitarios podremos probar:</a:t>
            </a:r>
          </a:p>
          <a:p>
            <a:pPr lvl="1"/>
            <a:r>
              <a:rPr lang="es-ES" sz="2400" dirty="0" smtClean="0"/>
              <a:t>El correcto funcionamiento de una unidad de código</a:t>
            </a:r>
          </a:p>
          <a:p>
            <a:pPr lvl="1"/>
            <a:r>
              <a:rPr lang="es-ES" sz="2400" dirty="0" smtClean="0"/>
              <a:t>Verificar los nombres de los métodos y los parámetros tanto de entrada como de salida son correctos</a:t>
            </a:r>
          </a:p>
          <a:p>
            <a:pPr lvl="1"/>
            <a:r>
              <a:rPr lang="es-ES" sz="2400" dirty="0" smtClean="0"/>
              <a:t>Que dado un estado inicial, el estado final siempre es el mismo</a:t>
            </a:r>
          </a:p>
          <a:p>
            <a:r>
              <a:rPr lang="es-ES" sz="2700" dirty="0" smtClean="0"/>
              <a:t>La idea es escribir casos de prueba para cada función no trivial de nuestra aplicación</a:t>
            </a:r>
          </a:p>
          <a:p>
            <a:endParaRPr lang="es-ES" dirty="0" smtClean="0"/>
          </a:p>
          <a:p>
            <a:pPr lvl="1"/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dirty="0" smtClean="0"/>
              <a:t>Test Unitarios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37164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JUnit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ES" sz="2800" dirty="0" smtClean="0"/>
          </a:p>
          <a:p>
            <a:pPr lvl="1"/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dirty="0" err="1" smtClean="0"/>
              <a:t>Mocks</a:t>
            </a:r>
            <a:endParaRPr lang="es-ES" dirty="0"/>
          </a:p>
        </p:txBody>
      </p:sp>
      <p:sp>
        <p:nvSpPr>
          <p:cNvPr id="5" name="Rectángulo redondeado 4"/>
          <p:cNvSpPr/>
          <p:nvPr/>
        </p:nvSpPr>
        <p:spPr>
          <a:xfrm>
            <a:off x="899592" y="2852936"/>
            <a:ext cx="2376264" cy="15121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dirty="0" err="1" smtClean="0"/>
              <a:t>UserService</a:t>
            </a:r>
            <a:endParaRPr lang="es-ES" dirty="0"/>
          </a:p>
        </p:txBody>
      </p:sp>
      <p:sp>
        <p:nvSpPr>
          <p:cNvPr id="6" name="Rectángulo redondeado 5"/>
          <p:cNvSpPr/>
          <p:nvPr/>
        </p:nvSpPr>
        <p:spPr>
          <a:xfrm>
            <a:off x="5652120" y="2836920"/>
            <a:ext cx="2376264" cy="151216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 err="1" smtClean="0"/>
              <a:t>UserRepository</a:t>
            </a:r>
            <a:endParaRPr lang="es-ES" sz="1400" dirty="0"/>
          </a:p>
        </p:txBody>
      </p:sp>
      <p:sp>
        <p:nvSpPr>
          <p:cNvPr id="7" name="Flecha derecha 6"/>
          <p:cNvSpPr/>
          <p:nvPr/>
        </p:nvSpPr>
        <p:spPr>
          <a:xfrm>
            <a:off x="3275856" y="3501008"/>
            <a:ext cx="2376264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CuadroTexto 7"/>
          <p:cNvSpPr txBox="1"/>
          <p:nvPr/>
        </p:nvSpPr>
        <p:spPr>
          <a:xfrm rot="19548663">
            <a:off x="5438403" y="2742806"/>
            <a:ext cx="914400" cy="914400"/>
          </a:xfrm>
          <a:prstGeom prst="rect">
            <a:avLst/>
          </a:prstGeom>
        </p:spPr>
        <p:txBody>
          <a:bodyPr vert="horz" wrap="none" lIns="68580" tIns="34290" rIns="68580" bIns="34290" rtlCol="0" anchor="ctr">
            <a:noAutofit/>
          </a:bodyPr>
          <a:lstStyle/>
          <a:p>
            <a:r>
              <a:rPr lang="es-ES" sz="2800" dirty="0" smtClean="0">
                <a:solidFill>
                  <a:srgbClr val="D6FB47"/>
                </a:solidFill>
                <a:latin typeface="+mn-lt"/>
              </a:rPr>
              <a:t>MOCK</a:t>
            </a:r>
            <a:endParaRPr lang="es-ES" sz="1800" dirty="0" smtClean="0">
              <a:solidFill>
                <a:srgbClr val="D6FB47"/>
              </a:solidFill>
              <a:latin typeface="+mn-lt"/>
            </a:endParaRPr>
          </a:p>
        </p:txBody>
      </p:sp>
      <p:sp>
        <p:nvSpPr>
          <p:cNvPr id="10" name="Rectángulo redondeado 9"/>
          <p:cNvSpPr/>
          <p:nvPr/>
        </p:nvSpPr>
        <p:spPr>
          <a:xfrm>
            <a:off x="888184" y="5157192"/>
            <a:ext cx="2376264" cy="151216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dirty="0" smtClean="0"/>
              <a:t>@Test</a:t>
            </a:r>
            <a:endParaRPr lang="es-ES" dirty="0"/>
          </a:p>
        </p:txBody>
      </p:sp>
      <p:sp>
        <p:nvSpPr>
          <p:cNvPr id="11" name="Flecha abajo 10"/>
          <p:cNvSpPr/>
          <p:nvPr/>
        </p:nvSpPr>
        <p:spPr>
          <a:xfrm rot="10800000">
            <a:off x="1800137" y="4349088"/>
            <a:ext cx="395599" cy="7920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0196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JUnit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17083" y="7043579"/>
            <a:ext cx="7886700" cy="4351338"/>
          </a:xfrm>
        </p:spPr>
        <p:txBody>
          <a:bodyPr/>
          <a:lstStyle/>
          <a:p>
            <a:pPr marL="0" indent="0">
              <a:buNone/>
            </a:pPr>
            <a:endParaRPr lang="es-ES" sz="2800" dirty="0" smtClean="0"/>
          </a:p>
          <a:p>
            <a:pPr lvl="1"/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dirty="0" err="1" smtClean="0"/>
              <a:t>Mocks</a:t>
            </a:r>
            <a:endParaRPr lang="es-ES" dirty="0"/>
          </a:p>
        </p:txBody>
      </p:sp>
      <p:sp>
        <p:nvSpPr>
          <p:cNvPr id="5" name="Rectángulo redondeado 4"/>
          <p:cNvSpPr/>
          <p:nvPr/>
        </p:nvSpPr>
        <p:spPr>
          <a:xfrm>
            <a:off x="899592" y="2852936"/>
            <a:ext cx="2376264" cy="15121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dirty="0" err="1" smtClean="0"/>
              <a:t>UserService</a:t>
            </a:r>
            <a:endParaRPr lang="es-ES" dirty="0"/>
          </a:p>
        </p:txBody>
      </p:sp>
      <p:sp>
        <p:nvSpPr>
          <p:cNvPr id="6" name="Rectángulo redondeado 5"/>
          <p:cNvSpPr/>
          <p:nvPr/>
        </p:nvSpPr>
        <p:spPr>
          <a:xfrm>
            <a:off x="5652120" y="2836920"/>
            <a:ext cx="2376264" cy="151216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 err="1" smtClean="0"/>
              <a:t>UserRepository</a:t>
            </a:r>
            <a:endParaRPr lang="es-ES" sz="1400" dirty="0"/>
          </a:p>
        </p:txBody>
      </p:sp>
      <p:sp>
        <p:nvSpPr>
          <p:cNvPr id="7" name="Flecha derecha 6"/>
          <p:cNvSpPr/>
          <p:nvPr/>
        </p:nvSpPr>
        <p:spPr>
          <a:xfrm>
            <a:off x="3275856" y="3501008"/>
            <a:ext cx="2376264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CuadroTexto 7"/>
          <p:cNvSpPr txBox="1"/>
          <p:nvPr/>
        </p:nvSpPr>
        <p:spPr>
          <a:xfrm rot="19548663">
            <a:off x="5438403" y="2742806"/>
            <a:ext cx="914400" cy="914400"/>
          </a:xfrm>
          <a:prstGeom prst="rect">
            <a:avLst/>
          </a:prstGeom>
        </p:spPr>
        <p:txBody>
          <a:bodyPr vert="horz" wrap="none" lIns="68580" tIns="34290" rIns="68580" bIns="34290" rtlCol="0" anchor="ctr">
            <a:noAutofit/>
          </a:bodyPr>
          <a:lstStyle/>
          <a:p>
            <a:r>
              <a:rPr lang="es-ES" sz="2800" dirty="0" smtClean="0">
                <a:solidFill>
                  <a:srgbClr val="D6FB47"/>
                </a:solidFill>
                <a:latin typeface="+mn-lt"/>
              </a:rPr>
              <a:t>MOCKITO</a:t>
            </a:r>
            <a:endParaRPr lang="es-ES" sz="1800" dirty="0" smtClean="0">
              <a:solidFill>
                <a:srgbClr val="D6FB47"/>
              </a:solidFill>
              <a:latin typeface="+mn-lt"/>
            </a:endParaRPr>
          </a:p>
        </p:txBody>
      </p:sp>
      <p:sp>
        <p:nvSpPr>
          <p:cNvPr id="10" name="Rectángulo redondeado 9"/>
          <p:cNvSpPr/>
          <p:nvPr/>
        </p:nvSpPr>
        <p:spPr>
          <a:xfrm>
            <a:off x="888184" y="5157192"/>
            <a:ext cx="2376264" cy="151216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dirty="0" smtClean="0"/>
              <a:t>@Test</a:t>
            </a:r>
            <a:endParaRPr lang="es-ES" dirty="0"/>
          </a:p>
        </p:txBody>
      </p:sp>
      <p:sp>
        <p:nvSpPr>
          <p:cNvPr id="11" name="Flecha abajo 10"/>
          <p:cNvSpPr/>
          <p:nvPr/>
        </p:nvSpPr>
        <p:spPr>
          <a:xfrm rot="10800000">
            <a:off x="1800137" y="4349088"/>
            <a:ext cx="395599" cy="7920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026" name="Picture 2" descr="https://unpocodejava.files.wordpress.com/2012/07/image009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4708366"/>
            <a:ext cx="2295525" cy="106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4634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JUnit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s-ES" dirty="0" err="1" smtClean="0"/>
              <a:t>Stubbing</a:t>
            </a:r>
            <a:r>
              <a:rPr lang="es-ES" dirty="0" smtClean="0"/>
              <a:t>:</a:t>
            </a:r>
          </a:p>
          <a:p>
            <a:pPr lvl="2"/>
            <a:r>
              <a:rPr lang="es-ES" dirty="0" smtClean="0"/>
              <a:t>Definir comportamiento de la dependencia que se desea </a:t>
            </a:r>
            <a:r>
              <a:rPr lang="es-ES" dirty="0" err="1" smtClean="0"/>
              <a:t>Mockear</a:t>
            </a:r>
            <a:r>
              <a:rPr lang="es-ES" dirty="0" smtClean="0"/>
              <a:t>.</a:t>
            </a:r>
          </a:p>
          <a:p>
            <a:pPr lvl="1"/>
            <a:r>
              <a:rPr lang="es-ES" dirty="0" smtClean="0"/>
              <a:t>Ejecutar:</a:t>
            </a:r>
          </a:p>
          <a:p>
            <a:pPr lvl="2"/>
            <a:r>
              <a:rPr lang="es-ES" dirty="0" smtClean="0"/>
              <a:t>Invocar al módulo de código que se quiere testar.</a:t>
            </a:r>
          </a:p>
          <a:p>
            <a:pPr lvl="1"/>
            <a:r>
              <a:rPr lang="es-ES" dirty="0" smtClean="0"/>
              <a:t>Verificar:</a:t>
            </a:r>
          </a:p>
          <a:p>
            <a:pPr lvl="2"/>
            <a:r>
              <a:rPr lang="es-ES" dirty="0" smtClean="0"/>
              <a:t>Verificar que el módulo de código tiene el comportamiento esperado.</a:t>
            </a:r>
          </a:p>
          <a:p>
            <a:pPr lvl="1"/>
            <a:r>
              <a:rPr lang="es-ES" dirty="0"/>
              <a:t>Concepto de Definir comportamiento (</a:t>
            </a:r>
            <a:r>
              <a:rPr lang="es-ES" dirty="0" err="1"/>
              <a:t>Stubbing</a:t>
            </a:r>
            <a:r>
              <a:rPr lang="es-ES" dirty="0"/>
              <a:t>) – Ejecutar – </a:t>
            </a:r>
            <a:r>
              <a:rPr lang="es-ES" dirty="0" smtClean="0"/>
              <a:t>Verificar</a:t>
            </a:r>
          </a:p>
          <a:p>
            <a:pPr lvl="1"/>
            <a:r>
              <a:rPr lang="es-ES" dirty="0" smtClean="0"/>
              <a:t>Casos de Prueba:</a:t>
            </a:r>
          </a:p>
          <a:p>
            <a:pPr lvl="2"/>
            <a:r>
              <a:rPr lang="es-ES" dirty="0" smtClean="0"/>
              <a:t>Posibles variaciones del comportamiento de un módulo de código aislado.</a:t>
            </a:r>
          </a:p>
          <a:p>
            <a:pPr lvl="1"/>
            <a:r>
              <a:rPr lang="es-ES" dirty="0" smtClean="0"/>
              <a:t>Dependencia externa:</a:t>
            </a:r>
          </a:p>
          <a:p>
            <a:pPr lvl="2"/>
            <a:r>
              <a:rPr lang="es-ES" dirty="0" smtClean="0"/>
              <a:t>Módulos de código ajenos e independientes al que queremos testar y que necesitan que su comportamiento sea definido.</a:t>
            </a:r>
          </a:p>
          <a:p>
            <a:pPr lvl="1"/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dirty="0" err="1" smtClean="0"/>
              <a:t>Mockito</a:t>
            </a:r>
            <a:r>
              <a:rPr lang="es-ES" dirty="0" smtClean="0"/>
              <a:t>: Conceptos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32749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JUnit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sz="2800" dirty="0" smtClean="0"/>
              <a:t>Dado un método:</a:t>
            </a:r>
          </a:p>
          <a:p>
            <a:pPr lvl="1"/>
            <a:endParaRPr lang="es-ES" dirty="0" smtClean="0"/>
          </a:p>
          <a:p>
            <a:pPr lvl="1"/>
            <a:endParaRPr lang="es-ES" dirty="0"/>
          </a:p>
          <a:p>
            <a:pPr lvl="1"/>
            <a:endParaRPr lang="es-ES" dirty="0" smtClean="0"/>
          </a:p>
          <a:p>
            <a:pPr lvl="1"/>
            <a:endParaRPr lang="es-ES" dirty="0"/>
          </a:p>
          <a:p>
            <a:pPr lvl="1"/>
            <a:endParaRPr lang="es-ES" dirty="0" smtClean="0"/>
          </a:p>
          <a:p>
            <a:pPr lvl="1"/>
            <a:endParaRPr lang="es-ES" dirty="0"/>
          </a:p>
          <a:p>
            <a:pPr lvl="1"/>
            <a:endParaRPr lang="es-ES" dirty="0" smtClean="0"/>
          </a:p>
          <a:p>
            <a:pPr lvl="1"/>
            <a:r>
              <a:rPr lang="es-ES" dirty="0" smtClean="0"/>
              <a:t>¿Hay dependencias externas?</a:t>
            </a:r>
            <a:endParaRPr lang="es-ES" dirty="0" smtClean="0">
              <a:sym typeface="Wingdings" panose="05000000000000000000" pitchFamily="2" charset="2"/>
            </a:endParaRPr>
          </a:p>
          <a:p>
            <a:pPr lvl="1"/>
            <a:r>
              <a:rPr lang="es-ES" dirty="0" smtClean="0">
                <a:sym typeface="Wingdings" panose="05000000000000000000" pitchFamily="2" charset="2"/>
              </a:rPr>
              <a:t>¿Cuántos casos de prueba existen?</a:t>
            </a:r>
          </a:p>
          <a:p>
            <a:pPr lvl="1"/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dirty="0" err="1" smtClean="0"/>
              <a:t>Mockito</a:t>
            </a:r>
            <a:r>
              <a:rPr lang="es-ES" dirty="0" smtClean="0"/>
              <a:t>: Definir comportamiento de un método</a:t>
            </a: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2500611"/>
            <a:ext cx="5715798" cy="150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000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JUnit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sz="2800" dirty="0" smtClean="0"/>
              <a:t>Dado un método:</a:t>
            </a:r>
          </a:p>
          <a:p>
            <a:pPr lvl="1"/>
            <a:endParaRPr lang="es-ES" dirty="0" smtClean="0"/>
          </a:p>
          <a:p>
            <a:pPr lvl="1"/>
            <a:endParaRPr lang="es-ES" dirty="0"/>
          </a:p>
          <a:p>
            <a:pPr lvl="1"/>
            <a:endParaRPr lang="es-ES" dirty="0" smtClean="0"/>
          </a:p>
          <a:p>
            <a:pPr lvl="1"/>
            <a:endParaRPr lang="es-ES" dirty="0"/>
          </a:p>
          <a:p>
            <a:pPr lvl="1"/>
            <a:endParaRPr lang="es-ES" dirty="0" smtClean="0"/>
          </a:p>
          <a:p>
            <a:pPr lvl="1"/>
            <a:endParaRPr lang="es-ES" dirty="0"/>
          </a:p>
          <a:p>
            <a:pPr lvl="1"/>
            <a:endParaRPr lang="es-ES" dirty="0" smtClean="0"/>
          </a:p>
          <a:p>
            <a:pPr lvl="1"/>
            <a:r>
              <a:rPr lang="es-ES" dirty="0" smtClean="0"/>
              <a:t>¿Hay dependencias externas? </a:t>
            </a:r>
            <a:r>
              <a:rPr lang="es-ES" dirty="0" smtClean="0">
                <a:sym typeface="Wingdings" panose="05000000000000000000" pitchFamily="2" charset="2"/>
              </a:rPr>
              <a:t> Sí, </a:t>
            </a:r>
            <a:r>
              <a:rPr lang="es-ES" dirty="0" err="1" smtClean="0">
                <a:sym typeface="Wingdings" panose="05000000000000000000" pitchFamily="2" charset="2"/>
              </a:rPr>
              <a:t>bbddService.buscarPersonaByIdPersona</a:t>
            </a:r>
            <a:endParaRPr lang="es-ES" dirty="0" smtClean="0">
              <a:sym typeface="Wingdings" panose="05000000000000000000" pitchFamily="2" charset="2"/>
            </a:endParaRPr>
          </a:p>
          <a:p>
            <a:pPr lvl="1"/>
            <a:r>
              <a:rPr lang="es-ES" dirty="0" smtClean="0">
                <a:sym typeface="Wingdings" panose="05000000000000000000" pitchFamily="2" charset="2"/>
              </a:rPr>
              <a:t>¿Cuántos casos de prueba existen?  Dos, en caso de encontrar la persona y caso de no.</a:t>
            </a:r>
          </a:p>
          <a:p>
            <a:pPr lvl="1"/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dirty="0" err="1" smtClean="0"/>
              <a:t>Mockito</a:t>
            </a: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2500611"/>
            <a:ext cx="5715798" cy="150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452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JUnit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sz="2400" dirty="0" smtClean="0"/>
              <a:t>Indicamos el comportamiento esperado de una dependencia externa a nuestro módulo de código</a:t>
            </a:r>
          </a:p>
          <a:p>
            <a:r>
              <a:rPr lang="es-ES" sz="2400" dirty="0" smtClean="0"/>
              <a:t>Ejemplos:</a:t>
            </a:r>
          </a:p>
          <a:p>
            <a:endParaRPr lang="es-ES" sz="2800" dirty="0"/>
          </a:p>
          <a:p>
            <a:endParaRPr lang="es-ES" sz="2800" dirty="0" smtClean="0"/>
          </a:p>
          <a:p>
            <a:endParaRPr lang="es-ES" sz="2800" dirty="0"/>
          </a:p>
          <a:p>
            <a:pPr marL="0" indent="0">
              <a:buNone/>
            </a:pPr>
            <a:endParaRPr lang="es-ES" sz="2800" dirty="0" smtClean="0"/>
          </a:p>
          <a:p>
            <a:pPr marL="0" indent="0">
              <a:buNone/>
            </a:pPr>
            <a:endParaRPr lang="es-ES" sz="2800" dirty="0"/>
          </a:p>
          <a:p>
            <a:r>
              <a:rPr lang="es-ES" sz="2400" dirty="0" err="1" smtClean="0"/>
              <a:t>Mockito</a:t>
            </a:r>
            <a:r>
              <a:rPr lang="es-ES" sz="2400" dirty="0" smtClean="0"/>
              <a:t> no permite definir el comportamiento de métodos estáticos</a:t>
            </a:r>
          </a:p>
          <a:p>
            <a:pPr lvl="1"/>
            <a:r>
              <a:rPr lang="es-ES" dirty="0" err="1" smtClean="0"/>
              <a:t>Mockito</a:t>
            </a:r>
            <a:r>
              <a:rPr lang="es-ES" dirty="0" smtClean="0"/>
              <a:t> 2</a:t>
            </a:r>
          </a:p>
          <a:p>
            <a:pPr lvl="1"/>
            <a:r>
              <a:rPr lang="es-ES" dirty="0" err="1" smtClean="0"/>
              <a:t>PowerMockito</a:t>
            </a:r>
            <a:endParaRPr lang="es-ES" dirty="0" smtClean="0"/>
          </a:p>
          <a:p>
            <a:pPr lvl="1"/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dirty="0" err="1" smtClean="0"/>
              <a:t>Mockito</a:t>
            </a:r>
            <a:r>
              <a:rPr lang="es-ES" dirty="0" smtClean="0"/>
              <a:t>: Definir el comportamiento de un método</a:t>
            </a: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4022" y="2852936"/>
            <a:ext cx="6755956" cy="1877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822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JUnit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s-ES" dirty="0" smtClean="0"/>
              <a:t>Crear una nueva clase </a:t>
            </a:r>
            <a:r>
              <a:rPr lang="es-ES" dirty="0" err="1" smtClean="0">
                <a:solidFill>
                  <a:srgbClr val="ADF664"/>
                </a:solidFill>
              </a:rPr>
              <a:t>BaseDeDatosService</a:t>
            </a:r>
            <a:endParaRPr lang="es-ES" dirty="0" smtClean="0">
              <a:solidFill>
                <a:srgbClr val="ADF664"/>
              </a:solidFill>
            </a:endParaRPr>
          </a:p>
          <a:p>
            <a:pPr lvl="2"/>
            <a:r>
              <a:rPr lang="es-ES" dirty="0" smtClean="0"/>
              <a:t>Simula una base de datos donde se almacenan artículos </a:t>
            </a:r>
          </a:p>
          <a:p>
            <a:pPr lvl="1"/>
            <a:r>
              <a:rPr lang="es-ES" dirty="0" smtClean="0"/>
              <a:t>Crear un método en </a:t>
            </a:r>
            <a:r>
              <a:rPr lang="es-ES" dirty="0" err="1" smtClean="0">
                <a:solidFill>
                  <a:srgbClr val="ADF664"/>
                </a:solidFill>
              </a:rPr>
              <a:t>CarritoCompraService</a:t>
            </a:r>
            <a:r>
              <a:rPr lang="es-ES" dirty="0" smtClean="0">
                <a:solidFill>
                  <a:srgbClr val="ADF664"/>
                </a:solidFill>
              </a:rPr>
              <a:t> </a:t>
            </a:r>
            <a:r>
              <a:rPr lang="es-ES" dirty="0" smtClean="0"/>
              <a:t>llamado</a:t>
            </a:r>
            <a:r>
              <a:rPr lang="es-ES" dirty="0" smtClean="0">
                <a:solidFill>
                  <a:srgbClr val="ADF664"/>
                </a:solidFill>
              </a:rPr>
              <a:t> </a:t>
            </a:r>
            <a:r>
              <a:rPr lang="es-ES" dirty="0" err="1" smtClean="0">
                <a:solidFill>
                  <a:srgbClr val="ADF664"/>
                </a:solidFill>
              </a:rPr>
              <a:t>aplicarDescuento</a:t>
            </a:r>
            <a:r>
              <a:rPr lang="es-ES" dirty="0" smtClean="0">
                <a:solidFill>
                  <a:srgbClr val="ADF664"/>
                </a:solidFill>
              </a:rPr>
              <a:t> </a:t>
            </a:r>
          </a:p>
          <a:p>
            <a:pPr lvl="2"/>
            <a:r>
              <a:rPr lang="es-ES" dirty="0" smtClean="0"/>
              <a:t>Busca en la base de datos un articulo por su ID.</a:t>
            </a:r>
          </a:p>
          <a:p>
            <a:pPr lvl="2"/>
            <a:r>
              <a:rPr lang="es-ES" dirty="0" smtClean="0"/>
              <a:t>El método devuelve el precio del articulo tras el descuento. (Reutilización método existente)</a:t>
            </a:r>
          </a:p>
          <a:p>
            <a:pPr lvl="1"/>
            <a:r>
              <a:rPr lang="es-ES" dirty="0" smtClean="0">
                <a:solidFill>
                  <a:srgbClr val="ADF664"/>
                </a:solidFill>
              </a:rPr>
              <a:t>Ejercicio 0:</a:t>
            </a:r>
          </a:p>
          <a:p>
            <a:pPr lvl="2"/>
            <a:r>
              <a:rPr lang="es-ES" dirty="0" err="1" smtClean="0"/>
              <a:t>Mockear</a:t>
            </a:r>
            <a:r>
              <a:rPr lang="es-ES" dirty="0" smtClean="0"/>
              <a:t> la llamada al servicio de </a:t>
            </a:r>
            <a:r>
              <a:rPr lang="es-ES" dirty="0" err="1" smtClean="0">
                <a:solidFill>
                  <a:srgbClr val="ADF664"/>
                </a:solidFill>
              </a:rPr>
              <a:t>BaseDeDatosService</a:t>
            </a:r>
            <a:r>
              <a:rPr lang="es-ES" dirty="0" smtClean="0">
                <a:solidFill>
                  <a:srgbClr val="ADF664"/>
                </a:solidFill>
              </a:rPr>
              <a:t>.</a:t>
            </a:r>
          </a:p>
          <a:p>
            <a:pPr lvl="2"/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dirty="0" smtClean="0"/>
              <a:t>Taller</a:t>
            </a:r>
            <a:endParaRPr lang="es-ES" dirty="0"/>
          </a:p>
        </p:txBody>
      </p:sp>
      <p:sp>
        <p:nvSpPr>
          <p:cNvPr id="5" name="CuadroTexto 4"/>
          <p:cNvSpPr txBox="1"/>
          <p:nvPr/>
        </p:nvSpPr>
        <p:spPr>
          <a:xfrm>
            <a:off x="-1044624" y="6813376"/>
            <a:ext cx="914400" cy="914400"/>
          </a:xfrm>
          <a:prstGeom prst="rect">
            <a:avLst/>
          </a:prstGeom>
        </p:spPr>
        <p:txBody>
          <a:bodyPr vert="horz" wrap="none" lIns="68580" tIns="34290" rIns="68580" bIns="34290" rtlCol="0" anchor="ctr">
            <a:noAutofit/>
          </a:bodyPr>
          <a:lstStyle/>
          <a:p>
            <a:endParaRPr lang="es-ES" sz="1800" dirty="0" smtClean="0">
              <a:solidFill>
                <a:srgbClr val="D6FB47"/>
              </a:solidFill>
              <a:latin typeface="+mn-lt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2051720" y="2924944"/>
            <a:ext cx="914400" cy="914400"/>
          </a:xfrm>
          <a:prstGeom prst="rect">
            <a:avLst/>
          </a:prstGeom>
        </p:spPr>
        <p:txBody>
          <a:bodyPr vert="horz" wrap="none" lIns="68580" tIns="34290" rIns="68580" bIns="34290" rtlCol="0" anchor="ctr">
            <a:noAutofit/>
          </a:bodyPr>
          <a:lstStyle/>
          <a:p>
            <a:endParaRPr lang="es-ES" sz="1800" dirty="0" smtClean="0">
              <a:solidFill>
                <a:srgbClr val="D6FB47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35934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JUnit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s-ES" dirty="0" smtClean="0"/>
              <a:t>Crear una nueva clase </a:t>
            </a:r>
            <a:r>
              <a:rPr lang="es-ES" dirty="0" err="1" smtClean="0">
                <a:solidFill>
                  <a:srgbClr val="ADF664"/>
                </a:solidFill>
              </a:rPr>
              <a:t>BaseDeDatosService</a:t>
            </a:r>
            <a:endParaRPr lang="es-ES" dirty="0" smtClean="0">
              <a:solidFill>
                <a:srgbClr val="ADF664"/>
              </a:solidFill>
            </a:endParaRPr>
          </a:p>
          <a:p>
            <a:pPr lvl="2"/>
            <a:r>
              <a:rPr lang="es-ES" dirty="0" smtClean="0"/>
              <a:t>Simula una base de datos donde se almacenan artículos </a:t>
            </a:r>
          </a:p>
          <a:p>
            <a:pPr lvl="1"/>
            <a:r>
              <a:rPr lang="es-ES" dirty="0" smtClean="0"/>
              <a:t>Crear un método en </a:t>
            </a:r>
            <a:r>
              <a:rPr lang="es-ES" dirty="0" err="1" smtClean="0">
                <a:solidFill>
                  <a:srgbClr val="ADF664"/>
                </a:solidFill>
              </a:rPr>
              <a:t>CarritoCompraService</a:t>
            </a:r>
            <a:r>
              <a:rPr lang="es-ES" dirty="0" smtClean="0">
                <a:solidFill>
                  <a:srgbClr val="ADF664"/>
                </a:solidFill>
              </a:rPr>
              <a:t> </a:t>
            </a:r>
            <a:r>
              <a:rPr lang="es-ES" dirty="0" smtClean="0"/>
              <a:t>llamado</a:t>
            </a:r>
            <a:r>
              <a:rPr lang="es-ES" dirty="0" smtClean="0">
                <a:solidFill>
                  <a:srgbClr val="ADF664"/>
                </a:solidFill>
              </a:rPr>
              <a:t> </a:t>
            </a:r>
            <a:r>
              <a:rPr lang="es-ES" dirty="0" err="1" smtClean="0">
                <a:solidFill>
                  <a:srgbClr val="ADF664"/>
                </a:solidFill>
              </a:rPr>
              <a:t>aplicarDescuento</a:t>
            </a:r>
            <a:r>
              <a:rPr lang="es-ES" dirty="0" smtClean="0">
                <a:solidFill>
                  <a:srgbClr val="ADF664"/>
                </a:solidFill>
              </a:rPr>
              <a:t> </a:t>
            </a:r>
          </a:p>
          <a:p>
            <a:pPr lvl="2"/>
            <a:r>
              <a:rPr lang="es-ES" dirty="0" smtClean="0"/>
              <a:t>Busca en la base de datos un articulo por su ID.</a:t>
            </a:r>
          </a:p>
          <a:p>
            <a:pPr lvl="2"/>
            <a:r>
              <a:rPr lang="es-ES" dirty="0" smtClean="0"/>
              <a:t>El método devuelve el precio del articulo tras el descuento. (Reutilización método existente)</a:t>
            </a:r>
          </a:p>
          <a:p>
            <a:pPr lvl="1"/>
            <a:r>
              <a:rPr lang="es-ES" dirty="0" smtClean="0">
                <a:solidFill>
                  <a:srgbClr val="ADF664"/>
                </a:solidFill>
              </a:rPr>
              <a:t>Ejercicio 0:</a:t>
            </a:r>
          </a:p>
          <a:p>
            <a:pPr lvl="2"/>
            <a:r>
              <a:rPr lang="es-ES" dirty="0" err="1" smtClean="0"/>
              <a:t>Mockear</a:t>
            </a:r>
            <a:r>
              <a:rPr lang="es-ES" dirty="0" smtClean="0"/>
              <a:t> la llamada al servicio de </a:t>
            </a:r>
            <a:r>
              <a:rPr lang="es-ES" dirty="0" err="1" smtClean="0">
                <a:solidFill>
                  <a:srgbClr val="ADF664"/>
                </a:solidFill>
              </a:rPr>
              <a:t>BaseDeDatosService</a:t>
            </a:r>
            <a:endParaRPr lang="es-ES" dirty="0" smtClean="0">
              <a:solidFill>
                <a:srgbClr val="ADF664"/>
              </a:solidFill>
            </a:endParaRPr>
          </a:p>
          <a:p>
            <a:pPr lvl="2"/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dirty="0" smtClean="0"/>
              <a:t>Taller</a:t>
            </a:r>
            <a:endParaRPr lang="es-ES" dirty="0"/>
          </a:p>
        </p:txBody>
      </p:sp>
      <p:sp>
        <p:nvSpPr>
          <p:cNvPr id="5" name="CuadroTexto 4"/>
          <p:cNvSpPr txBox="1"/>
          <p:nvPr/>
        </p:nvSpPr>
        <p:spPr>
          <a:xfrm>
            <a:off x="-1044624" y="6813376"/>
            <a:ext cx="914400" cy="914400"/>
          </a:xfrm>
          <a:prstGeom prst="rect">
            <a:avLst/>
          </a:prstGeom>
        </p:spPr>
        <p:txBody>
          <a:bodyPr vert="horz" wrap="none" lIns="68580" tIns="34290" rIns="68580" bIns="34290" rtlCol="0" anchor="ctr">
            <a:noAutofit/>
          </a:bodyPr>
          <a:lstStyle/>
          <a:p>
            <a:endParaRPr lang="es-ES" sz="1800" dirty="0" smtClean="0">
              <a:solidFill>
                <a:srgbClr val="D6FB47"/>
              </a:solidFill>
              <a:latin typeface="+mn-lt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2051720" y="2924944"/>
            <a:ext cx="914400" cy="914400"/>
          </a:xfrm>
          <a:prstGeom prst="rect">
            <a:avLst/>
          </a:prstGeom>
        </p:spPr>
        <p:txBody>
          <a:bodyPr vert="horz" wrap="none" lIns="68580" tIns="34290" rIns="68580" bIns="34290" rtlCol="0" anchor="ctr">
            <a:noAutofit/>
          </a:bodyPr>
          <a:lstStyle/>
          <a:p>
            <a:endParaRPr lang="es-ES" sz="1800" dirty="0" smtClean="0">
              <a:solidFill>
                <a:srgbClr val="D6FB47"/>
              </a:solidFill>
              <a:latin typeface="+mn-lt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4802" y="4186970"/>
            <a:ext cx="3944945" cy="2115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139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JUnit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s-ES" dirty="0" smtClean="0"/>
              <a:t>Crear una nueva clase </a:t>
            </a:r>
            <a:r>
              <a:rPr lang="es-ES" dirty="0" err="1" smtClean="0">
                <a:solidFill>
                  <a:srgbClr val="ADF664"/>
                </a:solidFill>
              </a:rPr>
              <a:t>BaseDeDatosService</a:t>
            </a:r>
            <a:endParaRPr lang="es-ES" dirty="0" smtClean="0">
              <a:solidFill>
                <a:srgbClr val="ADF664"/>
              </a:solidFill>
            </a:endParaRPr>
          </a:p>
          <a:p>
            <a:pPr lvl="2"/>
            <a:r>
              <a:rPr lang="es-ES" dirty="0" smtClean="0"/>
              <a:t>Simula una base de datos donde se almacenan artículos </a:t>
            </a:r>
          </a:p>
          <a:p>
            <a:pPr lvl="1"/>
            <a:r>
              <a:rPr lang="es-ES" dirty="0" smtClean="0"/>
              <a:t>Crear un método en </a:t>
            </a:r>
            <a:r>
              <a:rPr lang="es-ES" dirty="0" err="1" smtClean="0">
                <a:solidFill>
                  <a:srgbClr val="ADF664"/>
                </a:solidFill>
              </a:rPr>
              <a:t>CarritoCompraService</a:t>
            </a:r>
            <a:r>
              <a:rPr lang="es-ES" dirty="0" smtClean="0">
                <a:solidFill>
                  <a:srgbClr val="ADF664"/>
                </a:solidFill>
              </a:rPr>
              <a:t> </a:t>
            </a:r>
            <a:r>
              <a:rPr lang="es-ES" dirty="0" smtClean="0"/>
              <a:t>llamado</a:t>
            </a:r>
            <a:r>
              <a:rPr lang="es-ES" dirty="0" smtClean="0">
                <a:solidFill>
                  <a:srgbClr val="ADF664"/>
                </a:solidFill>
              </a:rPr>
              <a:t> </a:t>
            </a:r>
            <a:r>
              <a:rPr lang="es-ES" dirty="0" err="1" smtClean="0">
                <a:solidFill>
                  <a:srgbClr val="ADF664"/>
                </a:solidFill>
              </a:rPr>
              <a:t>aplicarDescuento</a:t>
            </a:r>
            <a:r>
              <a:rPr lang="es-ES" dirty="0" smtClean="0">
                <a:solidFill>
                  <a:srgbClr val="ADF664"/>
                </a:solidFill>
              </a:rPr>
              <a:t> </a:t>
            </a:r>
          </a:p>
          <a:p>
            <a:pPr lvl="2"/>
            <a:r>
              <a:rPr lang="es-ES" dirty="0" smtClean="0"/>
              <a:t>Busca en la base de datos un articulo por su ID.</a:t>
            </a:r>
          </a:p>
          <a:p>
            <a:pPr lvl="2"/>
            <a:r>
              <a:rPr lang="es-ES" dirty="0" smtClean="0"/>
              <a:t>El método devuelve el precio del articulo tras el descuento. (Reutilización método existente)</a:t>
            </a:r>
          </a:p>
          <a:p>
            <a:pPr lvl="1"/>
            <a:r>
              <a:rPr lang="es-ES" dirty="0" smtClean="0">
                <a:solidFill>
                  <a:srgbClr val="ADF664"/>
                </a:solidFill>
              </a:rPr>
              <a:t>Ejercicio 1:</a:t>
            </a:r>
          </a:p>
          <a:p>
            <a:pPr lvl="2"/>
            <a:r>
              <a:rPr lang="es-ES" dirty="0" smtClean="0"/>
              <a:t>Definir el comportamiento de la llamada al servicio </a:t>
            </a:r>
            <a:r>
              <a:rPr lang="es-ES" dirty="0" err="1" smtClean="0">
                <a:solidFill>
                  <a:srgbClr val="ADF664"/>
                </a:solidFill>
              </a:rPr>
              <a:t>BaseDeDatosService</a:t>
            </a:r>
            <a:r>
              <a:rPr lang="es-ES" dirty="0" smtClean="0">
                <a:solidFill>
                  <a:srgbClr val="ADF664"/>
                </a:solidFill>
              </a:rPr>
              <a:t> </a:t>
            </a:r>
            <a:r>
              <a:rPr lang="es-ES" dirty="0" smtClean="0"/>
              <a:t> al buscar el articulo con ID 1.</a:t>
            </a:r>
          </a:p>
          <a:p>
            <a:pPr lvl="2"/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dirty="0" smtClean="0"/>
              <a:t>Taller</a:t>
            </a:r>
            <a:endParaRPr lang="es-ES" dirty="0"/>
          </a:p>
        </p:txBody>
      </p:sp>
      <p:sp>
        <p:nvSpPr>
          <p:cNvPr id="5" name="CuadroTexto 4"/>
          <p:cNvSpPr txBox="1"/>
          <p:nvPr/>
        </p:nvSpPr>
        <p:spPr>
          <a:xfrm>
            <a:off x="-1044624" y="6813376"/>
            <a:ext cx="914400" cy="914400"/>
          </a:xfrm>
          <a:prstGeom prst="rect">
            <a:avLst/>
          </a:prstGeom>
        </p:spPr>
        <p:txBody>
          <a:bodyPr vert="horz" wrap="none" lIns="68580" tIns="34290" rIns="68580" bIns="34290" rtlCol="0" anchor="ctr">
            <a:noAutofit/>
          </a:bodyPr>
          <a:lstStyle/>
          <a:p>
            <a:endParaRPr lang="es-ES" sz="1800" dirty="0" smtClean="0">
              <a:solidFill>
                <a:srgbClr val="D6FB47"/>
              </a:solidFill>
              <a:latin typeface="+mn-lt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2051720" y="2924944"/>
            <a:ext cx="914400" cy="914400"/>
          </a:xfrm>
          <a:prstGeom prst="rect">
            <a:avLst/>
          </a:prstGeom>
        </p:spPr>
        <p:txBody>
          <a:bodyPr vert="horz" wrap="none" lIns="68580" tIns="34290" rIns="68580" bIns="34290" rtlCol="0" anchor="ctr">
            <a:noAutofit/>
          </a:bodyPr>
          <a:lstStyle/>
          <a:p>
            <a:endParaRPr lang="es-ES" sz="1800" dirty="0" smtClean="0">
              <a:solidFill>
                <a:srgbClr val="D6FB47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11625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JUnit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s-ES" dirty="0" smtClean="0"/>
              <a:t>Crear una nueva clase </a:t>
            </a:r>
            <a:r>
              <a:rPr lang="es-ES" dirty="0" err="1" smtClean="0">
                <a:solidFill>
                  <a:srgbClr val="ADF664"/>
                </a:solidFill>
              </a:rPr>
              <a:t>BaseDeDatosService</a:t>
            </a:r>
            <a:endParaRPr lang="es-ES" dirty="0" smtClean="0">
              <a:solidFill>
                <a:srgbClr val="ADF664"/>
              </a:solidFill>
            </a:endParaRPr>
          </a:p>
          <a:p>
            <a:pPr lvl="2"/>
            <a:r>
              <a:rPr lang="es-ES" dirty="0" smtClean="0"/>
              <a:t>Simula una base de datos donde se almacenan artículos </a:t>
            </a:r>
          </a:p>
          <a:p>
            <a:pPr lvl="1"/>
            <a:r>
              <a:rPr lang="es-ES" dirty="0" smtClean="0"/>
              <a:t>Crear un método en </a:t>
            </a:r>
            <a:r>
              <a:rPr lang="es-ES" dirty="0" err="1" smtClean="0">
                <a:solidFill>
                  <a:srgbClr val="ADF664"/>
                </a:solidFill>
              </a:rPr>
              <a:t>CarritoCompraService</a:t>
            </a:r>
            <a:r>
              <a:rPr lang="es-ES" dirty="0" smtClean="0">
                <a:solidFill>
                  <a:srgbClr val="ADF664"/>
                </a:solidFill>
              </a:rPr>
              <a:t> </a:t>
            </a:r>
            <a:r>
              <a:rPr lang="es-ES" dirty="0" smtClean="0"/>
              <a:t>llamado</a:t>
            </a:r>
            <a:r>
              <a:rPr lang="es-ES" dirty="0" smtClean="0">
                <a:solidFill>
                  <a:srgbClr val="ADF664"/>
                </a:solidFill>
              </a:rPr>
              <a:t> </a:t>
            </a:r>
            <a:r>
              <a:rPr lang="es-ES" dirty="0" err="1" smtClean="0">
                <a:solidFill>
                  <a:srgbClr val="ADF664"/>
                </a:solidFill>
              </a:rPr>
              <a:t>aplicarDescuento</a:t>
            </a:r>
            <a:r>
              <a:rPr lang="es-ES" dirty="0" smtClean="0">
                <a:solidFill>
                  <a:srgbClr val="ADF664"/>
                </a:solidFill>
              </a:rPr>
              <a:t> </a:t>
            </a:r>
          </a:p>
          <a:p>
            <a:pPr lvl="2"/>
            <a:r>
              <a:rPr lang="es-ES" dirty="0" smtClean="0"/>
              <a:t>Busca en la base de datos un articulo por su ID.</a:t>
            </a:r>
          </a:p>
          <a:p>
            <a:pPr lvl="2"/>
            <a:r>
              <a:rPr lang="es-ES" dirty="0" smtClean="0"/>
              <a:t>El método devuelve el precio del articulo tras el descuento. (Reutilización método existente)</a:t>
            </a:r>
          </a:p>
          <a:p>
            <a:pPr lvl="1"/>
            <a:r>
              <a:rPr lang="es-ES" dirty="0" smtClean="0">
                <a:solidFill>
                  <a:srgbClr val="ADF664"/>
                </a:solidFill>
              </a:rPr>
              <a:t>Ejercicio 1:</a:t>
            </a:r>
          </a:p>
          <a:p>
            <a:pPr lvl="2"/>
            <a:r>
              <a:rPr lang="es-ES" dirty="0"/>
              <a:t>Definir el comportamiento de la llamada al servicio </a:t>
            </a:r>
            <a:r>
              <a:rPr lang="es-ES" dirty="0" err="1">
                <a:solidFill>
                  <a:srgbClr val="ADF664"/>
                </a:solidFill>
              </a:rPr>
              <a:t>BaseDeDatosService</a:t>
            </a:r>
            <a:r>
              <a:rPr lang="es-ES" dirty="0">
                <a:solidFill>
                  <a:srgbClr val="ADF664"/>
                </a:solidFill>
              </a:rPr>
              <a:t> </a:t>
            </a:r>
            <a:r>
              <a:rPr lang="es-ES" dirty="0"/>
              <a:t> al buscar el articulo con ID 1.</a:t>
            </a:r>
          </a:p>
          <a:p>
            <a:pPr lvl="2"/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dirty="0" smtClean="0"/>
              <a:t>Taller</a:t>
            </a:r>
            <a:endParaRPr lang="es-ES" dirty="0"/>
          </a:p>
        </p:txBody>
      </p:sp>
      <p:sp>
        <p:nvSpPr>
          <p:cNvPr id="5" name="CuadroTexto 4"/>
          <p:cNvSpPr txBox="1"/>
          <p:nvPr/>
        </p:nvSpPr>
        <p:spPr>
          <a:xfrm>
            <a:off x="-1044624" y="6813376"/>
            <a:ext cx="914400" cy="914400"/>
          </a:xfrm>
          <a:prstGeom prst="rect">
            <a:avLst/>
          </a:prstGeom>
        </p:spPr>
        <p:txBody>
          <a:bodyPr vert="horz" wrap="none" lIns="68580" tIns="34290" rIns="68580" bIns="34290" rtlCol="0" anchor="ctr">
            <a:noAutofit/>
          </a:bodyPr>
          <a:lstStyle/>
          <a:p>
            <a:endParaRPr lang="es-ES" sz="1800" dirty="0" smtClean="0">
              <a:solidFill>
                <a:srgbClr val="D6FB47"/>
              </a:solidFill>
              <a:latin typeface="+mn-lt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2051720" y="2924944"/>
            <a:ext cx="914400" cy="914400"/>
          </a:xfrm>
          <a:prstGeom prst="rect">
            <a:avLst/>
          </a:prstGeom>
        </p:spPr>
        <p:txBody>
          <a:bodyPr vert="horz" wrap="none" lIns="68580" tIns="34290" rIns="68580" bIns="34290" rtlCol="0" anchor="ctr">
            <a:noAutofit/>
          </a:bodyPr>
          <a:lstStyle/>
          <a:p>
            <a:endParaRPr lang="es-ES" sz="1800" dirty="0" smtClean="0">
              <a:solidFill>
                <a:srgbClr val="D6FB47"/>
              </a:solidFill>
              <a:latin typeface="+mn-lt"/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525" y="4581128"/>
            <a:ext cx="8228950" cy="1382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848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JUnit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sz="2800" dirty="0" smtClean="0"/>
              <a:t>Características:</a:t>
            </a:r>
          </a:p>
          <a:p>
            <a:pPr lvl="1"/>
            <a:r>
              <a:rPr lang="es-ES" sz="2500" dirty="0" smtClean="0">
                <a:solidFill>
                  <a:srgbClr val="D6FB47"/>
                </a:solidFill>
              </a:rPr>
              <a:t>Automatizable</a:t>
            </a:r>
            <a:r>
              <a:rPr lang="es-ES" sz="2500" dirty="0" smtClean="0"/>
              <a:t>: No se deben requerir una intervención manual</a:t>
            </a:r>
          </a:p>
          <a:p>
            <a:pPr lvl="1"/>
            <a:r>
              <a:rPr lang="es-ES" sz="2500" dirty="0" smtClean="0">
                <a:solidFill>
                  <a:srgbClr val="D6FB47"/>
                </a:solidFill>
              </a:rPr>
              <a:t>Completas</a:t>
            </a:r>
            <a:r>
              <a:rPr lang="es-ES" sz="2500" dirty="0" smtClean="0"/>
              <a:t>: Deben cubrir la mayor parte de nuestro código</a:t>
            </a:r>
          </a:p>
          <a:p>
            <a:pPr lvl="1"/>
            <a:r>
              <a:rPr lang="es-ES" sz="2500" dirty="0" smtClean="0">
                <a:solidFill>
                  <a:srgbClr val="D6FB47"/>
                </a:solidFill>
              </a:rPr>
              <a:t>Repetibles</a:t>
            </a:r>
            <a:r>
              <a:rPr lang="es-ES" sz="2500" dirty="0" smtClean="0"/>
              <a:t>: No se deben crear test para una sola ejecución</a:t>
            </a:r>
          </a:p>
          <a:p>
            <a:pPr lvl="1"/>
            <a:r>
              <a:rPr lang="es-ES" sz="2500" dirty="0" smtClean="0">
                <a:solidFill>
                  <a:srgbClr val="D6FB47"/>
                </a:solidFill>
              </a:rPr>
              <a:t>Independientes</a:t>
            </a:r>
            <a:r>
              <a:rPr lang="es-ES" sz="2500" dirty="0" smtClean="0"/>
              <a:t>: La ejecución de una prueba no debe afectar a la ejecución de otra</a:t>
            </a:r>
          </a:p>
          <a:p>
            <a:pPr lvl="1"/>
            <a:endParaRPr lang="es-ES" sz="2500" dirty="0" smtClean="0"/>
          </a:p>
          <a:p>
            <a:pPr lvl="1"/>
            <a:endParaRPr lang="es-ES" dirty="0" smtClean="0"/>
          </a:p>
          <a:p>
            <a:endParaRPr lang="es-ES" dirty="0" smtClean="0"/>
          </a:p>
          <a:p>
            <a:pPr lvl="1"/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dirty="0" smtClean="0"/>
              <a:t>Test Unitarios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5506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JUnit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s-ES" dirty="0" smtClean="0"/>
              <a:t>Crear una nueva clase </a:t>
            </a:r>
            <a:r>
              <a:rPr lang="es-ES" dirty="0" err="1" smtClean="0">
                <a:solidFill>
                  <a:srgbClr val="ADF664"/>
                </a:solidFill>
              </a:rPr>
              <a:t>BaseDeDatosService</a:t>
            </a:r>
            <a:endParaRPr lang="es-ES" dirty="0" smtClean="0">
              <a:solidFill>
                <a:srgbClr val="ADF664"/>
              </a:solidFill>
            </a:endParaRPr>
          </a:p>
          <a:p>
            <a:pPr lvl="2"/>
            <a:r>
              <a:rPr lang="es-ES" dirty="0" smtClean="0"/>
              <a:t>Simula una base de datos donde se almacenan artículos </a:t>
            </a:r>
          </a:p>
          <a:p>
            <a:pPr lvl="1"/>
            <a:r>
              <a:rPr lang="es-ES" dirty="0" smtClean="0"/>
              <a:t>Crear un método en </a:t>
            </a:r>
            <a:r>
              <a:rPr lang="es-ES" dirty="0" err="1" smtClean="0">
                <a:solidFill>
                  <a:srgbClr val="ADF664"/>
                </a:solidFill>
              </a:rPr>
              <a:t>CarritoCompraService</a:t>
            </a:r>
            <a:r>
              <a:rPr lang="es-ES" dirty="0" smtClean="0">
                <a:solidFill>
                  <a:srgbClr val="ADF664"/>
                </a:solidFill>
              </a:rPr>
              <a:t> </a:t>
            </a:r>
            <a:r>
              <a:rPr lang="es-ES" dirty="0" smtClean="0"/>
              <a:t>llamado</a:t>
            </a:r>
            <a:r>
              <a:rPr lang="es-ES" dirty="0" smtClean="0">
                <a:solidFill>
                  <a:srgbClr val="ADF664"/>
                </a:solidFill>
              </a:rPr>
              <a:t> </a:t>
            </a:r>
            <a:r>
              <a:rPr lang="es-ES" dirty="0" err="1" smtClean="0">
                <a:solidFill>
                  <a:srgbClr val="ADF664"/>
                </a:solidFill>
              </a:rPr>
              <a:t>aplicarDescuento</a:t>
            </a:r>
            <a:r>
              <a:rPr lang="es-ES" dirty="0" smtClean="0">
                <a:solidFill>
                  <a:srgbClr val="ADF664"/>
                </a:solidFill>
              </a:rPr>
              <a:t> </a:t>
            </a:r>
          </a:p>
          <a:p>
            <a:pPr lvl="2"/>
            <a:r>
              <a:rPr lang="es-ES" dirty="0" smtClean="0"/>
              <a:t>Busca en la base de datos un articulo por su ID.</a:t>
            </a:r>
          </a:p>
          <a:p>
            <a:pPr lvl="2"/>
            <a:r>
              <a:rPr lang="es-ES" dirty="0" smtClean="0"/>
              <a:t>El método devuelve el precio del articulo tras el descuento. (Reutilización método existente)</a:t>
            </a:r>
          </a:p>
          <a:p>
            <a:pPr lvl="1"/>
            <a:r>
              <a:rPr lang="es-ES" dirty="0" smtClean="0">
                <a:solidFill>
                  <a:srgbClr val="ADF664"/>
                </a:solidFill>
              </a:rPr>
              <a:t>Ejercicio 2:</a:t>
            </a:r>
          </a:p>
          <a:p>
            <a:pPr lvl="2"/>
            <a:r>
              <a:rPr lang="es-ES" dirty="0"/>
              <a:t>Definir el comportamiento de la llamada al servicio </a:t>
            </a:r>
            <a:r>
              <a:rPr lang="es-ES" dirty="0" err="1">
                <a:solidFill>
                  <a:srgbClr val="ADF664"/>
                </a:solidFill>
              </a:rPr>
              <a:t>BaseDeDatosService</a:t>
            </a:r>
            <a:r>
              <a:rPr lang="es-ES" dirty="0">
                <a:solidFill>
                  <a:srgbClr val="ADF664"/>
                </a:solidFill>
              </a:rPr>
              <a:t> </a:t>
            </a:r>
            <a:r>
              <a:rPr lang="es-ES" dirty="0"/>
              <a:t> </a:t>
            </a:r>
            <a:r>
              <a:rPr lang="es-ES" dirty="0" smtClean="0"/>
              <a:t>lanzar una </a:t>
            </a:r>
            <a:r>
              <a:rPr lang="es-ES" dirty="0" err="1" smtClean="0"/>
              <a:t>Exception</a:t>
            </a:r>
            <a:r>
              <a:rPr lang="es-ES" dirty="0" smtClean="0"/>
              <a:t> al </a:t>
            </a:r>
            <a:r>
              <a:rPr lang="es-ES" dirty="0"/>
              <a:t>buscar el articulo con ID </a:t>
            </a:r>
            <a:r>
              <a:rPr lang="es-ES" dirty="0" smtClean="0"/>
              <a:t>0. Usar </a:t>
            </a:r>
            <a:r>
              <a:rPr lang="es-ES" dirty="0" err="1" smtClean="0"/>
              <a:t>expected</a:t>
            </a:r>
            <a:r>
              <a:rPr lang="es-ES" dirty="0"/>
              <a:t> </a:t>
            </a:r>
            <a:r>
              <a:rPr lang="es-ES" dirty="0" smtClean="0"/>
              <a:t>(Explicar antes)</a:t>
            </a:r>
            <a:endParaRPr lang="es-ES" dirty="0"/>
          </a:p>
          <a:p>
            <a:pPr lvl="2"/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dirty="0" smtClean="0"/>
              <a:t>Taller</a:t>
            </a:r>
            <a:endParaRPr lang="es-ES" dirty="0"/>
          </a:p>
        </p:txBody>
      </p:sp>
      <p:sp>
        <p:nvSpPr>
          <p:cNvPr id="5" name="CuadroTexto 4"/>
          <p:cNvSpPr txBox="1"/>
          <p:nvPr/>
        </p:nvSpPr>
        <p:spPr>
          <a:xfrm>
            <a:off x="-1044624" y="6813376"/>
            <a:ext cx="914400" cy="914400"/>
          </a:xfrm>
          <a:prstGeom prst="rect">
            <a:avLst/>
          </a:prstGeom>
        </p:spPr>
        <p:txBody>
          <a:bodyPr vert="horz" wrap="none" lIns="68580" tIns="34290" rIns="68580" bIns="34290" rtlCol="0" anchor="ctr">
            <a:noAutofit/>
          </a:bodyPr>
          <a:lstStyle/>
          <a:p>
            <a:endParaRPr lang="es-ES" sz="1800" dirty="0" smtClean="0">
              <a:solidFill>
                <a:srgbClr val="D6FB47"/>
              </a:solidFill>
              <a:latin typeface="+mn-lt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2051720" y="2924944"/>
            <a:ext cx="914400" cy="914400"/>
          </a:xfrm>
          <a:prstGeom prst="rect">
            <a:avLst/>
          </a:prstGeom>
        </p:spPr>
        <p:txBody>
          <a:bodyPr vert="horz" wrap="none" lIns="68580" tIns="34290" rIns="68580" bIns="34290" rtlCol="0" anchor="ctr">
            <a:noAutofit/>
          </a:bodyPr>
          <a:lstStyle/>
          <a:p>
            <a:endParaRPr lang="es-ES" sz="1800" dirty="0" smtClean="0">
              <a:solidFill>
                <a:srgbClr val="D6FB47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05128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JUnit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s-ES" dirty="0" smtClean="0"/>
              <a:t>Crear una nueva clase </a:t>
            </a:r>
            <a:r>
              <a:rPr lang="es-ES" dirty="0" err="1" smtClean="0">
                <a:solidFill>
                  <a:srgbClr val="ADF664"/>
                </a:solidFill>
              </a:rPr>
              <a:t>BaseDeDatosService</a:t>
            </a:r>
            <a:endParaRPr lang="es-ES" dirty="0" smtClean="0">
              <a:solidFill>
                <a:srgbClr val="ADF664"/>
              </a:solidFill>
            </a:endParaRPr>
          </a:p>
          <a:p>
            <a:pPr lvl="2"/>
            <a:r>
              <a:rPr lang="es-ES" dirty="0" smtClean="0"/>
              <a:t>Simula una base de datos donde se almacenan artículos </a:t>
            </a:r>
          </a:p>
          <a:p>
            <a:pPr lvl="1"/>
            <a:r>
              <a:rPr lang="es-ES" dirty="0" smtClean="0"/>
              <a:t>Crear un método en </a:t>
            </a:r>
            <a:r>
              <a:rPr lang="es-ES" dirty="0" err="1" smtClean="0">
                <a:solidFill>
                  <a:srgbClr val="ADF664"/>
                </a:solidFill>
              </a:rPr>
              <a:t>CarritoCompraService</a:t>
            </a:r>
            <a:r>
              <a:rPr lang="es-ES" dirty="0" smtClean="0">
                <a:solidFill>
                  <a:srgbClr val="ADF664"/>
                </a:solidFill>
              </a:rPr>
              <a:t> </a:t>
            </a:r>
            <a:r>
              <a:rPr lang="es-ES" dirty="0" smtClean="0"/>
              <a:t>llamado</a:t>
            </a:r>
            <a:r>
              <a:rPr lang="es-ES" dirty="0" smtClean="0">
                <a:solidFill>
                  <a:srgbClr val="ADF664"/>
                </a:solidFill>
              </a:rPr>
              <a:t> </a:t>
            </a:r>
            <a:r>
              <a:rPr lang="es-ES" dirty="0" err="1" smtClean="0">
                <a:solidFill>
                  <a:srgbClr val="ADF664"/>
                </a:solidFill>
              </a:rPr>
              <a:t>aplicarDescuento</a:t>
            </a:r>
            <a:r>
              <a:rPr lang="es-ES" dirty="0" smtClean="0">
                <a:solidFill>
                  <a:srgbClr val="ADF664"/>
                </a:solidFill>
              </a:rPr>
              <a:t> </a:t>
            </a:r>
          </a:p>
          <a:p>
            <a:pPr lvl="2"/>
            <a:r>
              <a:rPr lang="es-ES" dirty="0" smtClean="0"/>
              <a:t>Busca en la base de datos un articulo por su ID.</a:t>
            </a:r>
          </a:p>
          <a:p>
            <a:pPr lvl="2"/>
            <a:r>
              <a:rPr lang="es-ES" dirty="0" smtClean="0"/>
              <a:t>El método devuelve el precio del articulo tras el descuento. (Reutilización método existente)</a:t>
            </a:r>
          </a:p>
          <a:p>
            <a:pPr lvl="1"/>
            <a:r>
              <a:rPr lang="es-ES" dirty="0" smtClean="0">
                <a:solidFill>
                  <a:srgbClr val="ADF664"/>
                </a:solidFill>
              </a:rPr>
              <a:t>Ejercicio 2:</a:t>
            </a:r>
          </a:p>
          <a:p>
            <a:pPr lvl="2"/>
            <a:r>
              <a:rPr lang="es-ES" dirty="0"/>
              <a:t>Definir el comportamiento de la llamada al servicio </a:t>
            </a:r>
            <a:r>
              <a:rPr lang="es-ES" dirty="0" err="1">
                <a:solidFill>
                  <a:srgbClr val="ADF664"/>
                </a:solidFill>
              </a:rPr>
              <a:t>BaseDeDatosService</a:t>
            </a:r>
            <a:r>
              <a:rPr lang="es-ES" dirty="0">
                <a:solidFill>
                  <a:srgbClr val="ADF664"/>
                </a:solidFill>
              </a:rPr>
              <a:t> </a:t>
            </a:r>
            <a:r>
              <a:rPr lang="es-ES" dirty="0"/>
              <a:t> </a:t>
            </a:r>
            <a:r>
              <a:rPr lang="es-ES" dirty="0" smtClean="0"/>
              <a:t>lanzar una </a:t>
            </a:r>
            <a:r>
              <a:rPr lang="es-ES" dirty="0" err="1" smtClean="0"/>
              <a:t>Exception</a:t>
            </a:r>
            <a:r>
              <a:rPr lang="es-ES" dirty="0" smtClean="0"/>
              <a:t> al </a:t>
            </a:r>
            <a:r>
              <a:rPr lang="es-ES" dirty="0"/>
              <a:t>buscar el articulo con ID </a:t>
            </a:r>
            <a:r>
              <a:rPr lang="es-ES" dirty="0" smtClean="0"/>
              <a:t>0. Usar </a:t>
            </a:r>
            <a:r>
              <a:rPr lang="es-ES" dirty="0" err="1" smtClean="0"/>
              <a:t>expected</a:t>
            </a:r>
            <a:r>
              <a:rPr lang="es-ES" dirty="0" smtClean="0"/>
              <a:t>.</a:t>
            </a:r>
            <a:endParaRPr lang="es-ES" dirty="0"/>
          </a:p>
          <a:p>
            <a:pPr lvl="2"/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dirty="0" smtClean="0"/>
              <a:t>Taller</a:t>
            </a:r>
            <a:endParaRPr lang="es-ES" dirty="0"/>
          </a:p>
        </p:txBody>
      </p:sp>
      <p:sp>
        <p:nvSpPr>
          <p:cNvPr id="5" name="CuadroTexto 4"/>
          <p:cNvSpPr txBox="1"/>
          <p:nvPr/>
        </p:nvSpPr>
        <p:spPr>
          <a:xfrm>
            <a:off x="-1044624" y="6813376"/>
            <a:ext cx="914400" cy="914400"/>
          </a:xfrm>
          <a:prstGeom prst="rect">
            <a:avLst/>
          </a:prstGeom>
        </p:spPr>
        <p:txBody>
          <a:bodyPr vert="horz" wrap="none" lIns="68580" tIns="34290" rIns="68580" bIns="34290" rtlCol="0" anchor="ctr">
            <a:noAutofit/>
          </a:bodyPr>
          <a:lstStyle/>
          <a:p>
            <a:endParaRPr lang="es-ES" sz="1800" dirty="0" smtClean="0">
              <a:solidFill>
                <a:srgbClr val="D6FB47"/>
              </a:solidFill>
              <a:latin typeface="+mn-lt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2051720" y="2924944"/>
            <a:ext cx="914400" cy="914400"/>
          </a:xfrm>
          <a:prstGeom prst="rect">
            <a:avLst/>
          </a:prstGeom>
        </p:spPr>
        <p:txBody>
          <a:bodyPr vert="horz" wrap="none" lIns="68580" tIns="34290" rIns="68580" bIns="34290" rtlCol="0" anchor="ctr">
            <a:noAutofit/>
          </a:bodyPr>
          <a:lstStyle/>
          <a:p>
            <a:endParaRPr lang="es-ES" sz="1800" dirty="0" smtClean="0">
              <a:solidFill>
                <a:srgbClr val="D6FB47"/>
              </a:solidFill>
              <a:latin typeface="+mn-lt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906" y="4653136"/>
            <a:ext cx="7356188" cy="108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230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JUnit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s-ES" dirty="0" err="1" smtClean="0"/>
              <a:t>Matchers</a:t>
            </a:r>
            <a:r>
              <a:rPr lang="es-ES" dirty="0" smtClean="0"/>
              <a:t>: </a:t>
            </a:r>
          </a:p>
          <a:p>
            <a:pPr lvl="2"/>
            <a:r>
              <a:rPr lang="es-ES" dirty="0" err="1" smtClean="0"/>
              <a:t>Any</a:t>
            </a:r>
            <a:r>
              <a:rPr lang="es-ES" dirty="0" smtClean="0"/>
              <a:t>(): cualquier parámetro </a:t>
            </a:r>
          </a:p>
          <a:p>
            <a:pPr lvl="2"/>
            <a:r>
              <a:rPr lang="es-ES" dirty="0" err="1" smtClean="0"/>
              <a:t>Any</a:t>
            </a:r>
            <a:r>
              <a:rPr lang="es-ES" dirty="0" smtClean="0"/>
              <a:t>(</a:t>
            </a:r>
            <a:r>
              <a:rPr lang="es-ES" dirty="0" err="1" smtClean="0"/>
              <a:t>T.class</a:t>
            </a:r>
            <a:r>
              <a:rPr lang="es-ES" dirty="0" smtClean="0"/>
              <a:t>): cualquier parámetro de tipo T</a:t>
            </a:r>
          </a:p>
          <a:p>
            <a:pPr lvl="2"/>
            <a:r>
              <a:rPr lang="es-ES" dirty="0" err="1" smtClean="0"/>
              <a:t>isA</a:t>
            </a:r>
            <a:r>
              <a:rPr lang="es-ES" dirty="0" smtClean="0"/>
              <a:t>(</a:t>
            </a:r>
            <a:r>
              <a:rPr lang="es-ES" dirty="0" err="1" smtClean="0"/>
              <a:t>T.class</a:t>
            </a:r>
            <a:r>
              <a:rPr lang="es-ES" dirty="0" smtClean="0"/>
              <a:t>): cualquier parámetro instancia de T y no nulo.</a:t>
            </a:r>
          </a:p>
          <a:p>
            <a:pPr lvl="2"/>
            <a:r>
              <a:rPr lang="es-ES" dirty="0" err="1" smtClean="0"/>
              <a:t>Same</a:t>
            </a:r>
            <a:r>
              <a:rPr lang="es-ES" dirty="0" smtClean="0"/>
              <a:t>(</a:t>
            </a:r>
            <a:r>
              <a:rPr lang="es-ES" dirty="0" err="1" smtClean="0"/>
              <a:t>obj</a:t>
            </a:r>
            <a:r>
              <a:rPr lang="es-ES" dirty="0" smtClean="0"/>
              <a:t>): comprueba que el argumento es instancia de </a:t>
            </a:r>
            <a:r>
              <a:rPr lang="es-ES" dirty="0" err="1" smtClean="0"/>
              <a:t>obj</a:t>
            </a:r>
            <a:r>
              <a:rPr lang="es-ES" dirty="0" smtClean="0"/>
              <a:t> y </a:t>
            </a:r>
            <a:r>
              <a:rPr lang="es-ES" dirty="0" err="1" smtClean="0"/>
              <a:t>arg</a:t>
            </a:r>
            <a:r>
              <a:rPr lang="es-ES" dirty="0" smtClean="0"/>
              <a:t> == </a:t>
            </a:r>
            <a:r>
              <a:rPr lang="es-ES" dirty="0" err="1" smtClean="0"/>
              <a:t>obj</a:t>
            </a:r>
            <a:r>
              <a:rPr lang="es-ES" dirty="0" smtClean="0"/>
              <a:t>.</a:t>
            </a:r>
          </a:p>
          <a:p>
            <a:pPr lvl="2"/>
            <a:r>
              <a:rPr lang="es-ES" dirty="0" err="1" smtClean="0"/>
              <a:t>Eq</a:t>
            </a:r>
            <a:r>
              <a:rPr lang="es-ES" dirty="0" smtClean="0"/>
              <a:t>(</a:t>
            </a:r>
            <a:r>
              <a:rPr lang="es-ES" dirty="0" err="1" smtClean="0"/>
              <a:t>obj</a:t>
            </a:r>
            <a:r>
              <a:rPr lang="es-ES" dirty="0" smtClean="0"/>
              <a:t>): comprueba que el parámetro es igual (</a:t>
            </a:r>
            <a:r>
              <a:rPr lang="es-ES" dirty="0" err="1" smtClean="0"/>
              <a:t>equals</a:t>
            </a:r>
            <a:r>
              <a:rPr lang="es-ES" dirty="0" smtClean="0"/>
              <a:t>)</a:t>
            </a:r>
          </a:p>
          <a:p>
            <a:pPr lvl="2"/>
            <a:r>
              <a:rPr lang="es-ES" dirty="0"/>
              <a:t>API: </a:t>
            </a:r>
            <a:endParaRPr lang="es-ES" dirty="0" smtClean="0"/>
          </a:p>
          <a:p>
            <a:pPr lvl="3"/>
            <a:r>
              <a:rPr lang="es-ES" dirty="0" smtClean="0"/>
              <a:t>https</a:t>
            </a:r>
            <a:r>
              <a:rPr lang="es-ES" dirty="0"/>
              <a:t>://static.javadoc.io/org.mockito/mockito-core/1.9.5/org/mockito/Matchers.html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dirty="0" err="1" smtClean="0"/>
              <a:t>Mockito</a:t>
            </a:r>
            <a:r>
              <a:rPr lang="es-ES" dirty="0" smtClean="0"/>
              <a:t>: Definir el comportamiento de un método </a:t>
            </a:r>
            <a:r>
              <a:rPr lang="es-ES" dirty="0" err="1" smtClean="0"/>
              <a:t>void</a:t>
            </a:r>
            <a:endParaRPr lang="es-E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209" y="4437112"/>
            <a:ext cx="7726696" cy="1368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868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JUnit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2800" dirty="0" err="1" smtClean="0"/>
              <a:t>Mockito</a:t>
            </a:r>
            <a:r>
              <a:rPr lang="es-ES" sz="2800" dirty="0" smtClean="0"/>
              <a:t> ‘monitorea’ las llamadas a los </a:t>
            </a:r>
            <a:r>
              <a:rPr lang="es-ES" sz="2800" dirty="0" err="1" smtClean="0"/>
              <a:t>Mocks</a:t>
            </a:r>
            <a:r>
              <a:rPr lang="es-ES" sz="2800" dirty="0" smtClean="0"/>
              <a:t> y sus parámetros usando el método </a:t>
            </a:r>
            <a:r>
              <a:rPr lang="es-ES" sz="2800" dirty="0" err="1" smtClean="0"/>
              <a:t>verify</a:t>
            </a:r>
            <a:r>
              <a:rPr lang="es-ES" sz="2800" dirty="0" smtClean="0"/>
              <a:t>().</a:t>
            </a:r>
          </a:p>
          <a:p>
            <a:r>
              <a:rPr lang="es-ES" sz="2800" dirty="0" err="1" smtClean="0"/>
              <a:t>Verify</a:t>
            </a:r>
            <a:r>
              <a:rPr lang="es-ES" sz="2800" dirty="0" smtClean="0"/>
              <a:t> no comprueba el resultado. </a:t>
            </a:r>
          </a:p>
          <a:p>
            <a:r>
              <a:rPr lang="es-ES" sz="2800" dirty="0" err="1" smtClean="0"/>
              <a:t>Verify</a:t>
            </a:r>
            <a:r>
              <a:rPr lang="es-ES" sz="2800" dirty="0" smtClean="0"/>
              <a:t> comprueba la llamada a un método con los parámetros esperados.</a:t>
            </a:r>
          </a:p>
          <a:p>
            <a:r>
              <a:rPr lang="es-ES" sz="2800" dirty="0" smtClean="0"/>
              <a:t>Dada una clase:</a:t>
            </a:r>
          </a:p>
          <a:p>
            <a:pPr lvl="1"/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>
          <a:xfrm>
            <a:off x="628650" y="1052513"/>
            <a:ext cx="7886700" cy="504279"/>
          </a:xfrm>
        </p:spPr>
        <p:txBody>
          <a:bodyPr>
            <a:normAutofit/>
          </a:bodyPr>
          <a:lstStyle/>
          <a:p>
            <a:r>
              <a:rPr lang="es-ES" dirty="0" err="1" smtClean="0"/>
              <a:t>Mockito</a:t>
            </a:r>
            <a:r>
              <a:rPr lang="es-ES" dirty="0" smtClean="0"/>
              <a:t>: Verificar</a:t>
            </a: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4581128"/>
            <a:ext cx="4105848" cy="2124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156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JUnit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s-ES" dirty="0" smtClean="0">
                <a:solidFill>
                  <a:schemeClr val="accent1"/>
                </a:solidFill>
              </a:rPr>
              <a:t>Verificación simple</a:t>
            </a:r>
          </a:p>
          <a:p>
            <a:pPr lvl="1"/>
            <a:r>
              <a:rPr lang="es-ES" dirty="0" smtClean="0"/>
              <a:t>Verificación del número de interacciones</a:t>
            </a:r>
          </a:p>
          <a:p>
            <a:pPr lvl="1"/>
            <a:r>
              <a:rPr lang="es-ES" dirty="0" smtClean="0"/>
              <a:t>Verificación de que NO hay interacciones sobre un </a:t>
            </a:r>
            <a:r>
              <a:rPr lang="es-ES" dirty="0" err="1" smtClean="0"/>
              <a:t>Mock</a:t>
            </a:r>
            <a:endParaRPr lang="es-ES" dirty="0" smtClean="0"/>
          </a:p>
          <a:p>
            <a:pPr lvl="1"/>
            <a:r>
              <a:rPr lang="es-ES" dirty="0" smtClean="0"/>
              <a:t>Verificación de que NO hay interacciones sobre un método</a:t>
            </a:r>
          </a:p>
          <a:p>
            <a:pPr lvl="1"/>
            <a:r>
              <a:rPr lang="es-ES" dirty="0" smtClean="0"/>
              <a:t>Verificación del orden de las interacciones</a:t>
            </a:r>
          </a:p>
          <a:p>
            <a:pPr lvl="1"/>
            <a:r>
              <a:rPr lang="es-ES" dirty="0" smtClean="0"/>
              <a:t>Verificación de que una interacción NO ha ocurrido</a:t>
            </a:r>
            <a:endParaRPr lang="es-ES" dirty="0"/>
          </a:p>
          <a:p>
            <a:pPr lvl="1"/>
            <a:r>
              <a:rPr lang="es-ES" dirty="0" smtClean="0"/>
              <a:t>Verificación de que una interacción ha sucedido al menos/ como máximo</a:t>
            </a:r>
          </a:p>
          <a:p>
            <a:pPr lvl="1"/>
            <a:r>
              <a:rPr lang="es-ES" dirty="0" smtClean="0"/>
              <a:t>Verificación de un argumento como parámetro </a:t>
            </a:r>
          </a:p>
          <a:p>
            <a:pPr lvl="1"/>
            <a:r>
              <a:rPr lang="es-ES" dirty="0"/>
              <a:t>Verificación de un argumento como </a:t>
            </a:r>
            <a:r>
              <a:rPr lang="es-ES" dirty="0" smtClean="0"/>
              <a:t>parámetro con un valor exacto</a:t>
            </a:r>
          </a:p>
          <a:p>
            <a:pPr lvl="1"/>
            <a:r>
              <a:rPr lang="es-ES" dirty="0"/>
              <a:t>Verificación de un argumento como </a:t>
            </a:r>
            <a:r>
              <a:rPr lang="es-ES" dirty="0" smtClean="0"/>
              <a:t>parámetro con </a:t>
            </a:r>
            <a:r>
              <a:rPr lang="es-ES" dirty="0" err="1" smtClean="0"/>
              <a:t>ArgumentCaptor</a:t>
            </a:r>
            <a:endParaRPr lang="es-ES" dirty="0"/>
          </a:p>
          <a:p>
            <a:pPr lvl="1"/>
            <a:endParaRPr lang="es-ES" dirty="0"/>
          </a:p>
          <a:p>
            <a:pPr lvl="1"/>
            <a:endParaRPr lang="es-ES" dirty="0" smtClean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>
          <a:xfrm>
            <a:off x="628650" y="1052513"/>
            <a:ext cx="7886700" cy="504279"/>
          </a:xfrm>
        </p:spPr>
        <p:txBody>
          <a:bodyPr>
            <a:normAutofit/>
          </a:bodyPr>
          <a:lstStyle/>
          <a:p>
            <a:r>
              <a:rPr lang="es-ES" dirty="0" err="1" smtClean="0"/>
              <a:t>Mockito</a:t>
            </a:r>
            <a:r>
              <a:rPr lang="es-ES" dirty="0" smtClean="0"/>
              <a:t>: Verificar</a:t>
            </a:r>
            <a:endParaRPr lang="es-ES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5229200"/>
            <a:ext cx="4350573" cy="792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070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JUnit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s-ES" dirty="0" smtClean="0"/>
              <a:t>Verificación simple</a:t>
            </a:r>
          </a:p>
          <a:p>
            <a:pPr lvl="1"/>
            <a:r>
              <a:rPr lang="es-ES" dirty="0" smtClean="0">
                <a:solidFill>
                  <a:schemeClr val="accent1"/>
                </a:solidFill>
              </a:rPr>
              <a:t>Verificación del número de interacciones</a:t>
            </a:r>
          </a:p>
          <a:p>
            <a:pPr lvl="1"/>
            <a:r>
              <a:rPr lang="es-ES" dirty="0" smtClean="0"/>
              <a:t>Verificación de que NO hay interacciones sobre un </a:t>
            </a:r>
            <a:r>
              <a:rPr lang="es-ES" dirty="0" err="1" smtClean="0"/>
              <a:t>Mock</a:t>
            </a:r>
            <a:endParaRPr lang="es-ES" dirty="0" smtClean="0"/>
          </a:p>
          <a:p>
            <a:pPr lvl="1"/>
            <a:r>
              <a:rPr lang="es-ES" dirty="0" smtClean="0"/>
              <a:t>Verificación de que NO hay interacciones sobre un método</a:t>
            </a:r>
          </a:p>
          <a:p>
            <a:pPr lvl="1"/>
            <a:r>
              <a:rPr lang="es-ES" dirty="0" smtClean="0"/>
              <a:t>Verificación del orden de las interacciones</a:t>
            </a:r>
          </a:p>
          <a:p>
            <a:pPr lvl="1"/>
            <a:r>
              <a:rPr lang="es-ES" dirty="0" smtClean="0"/>
              <a:t>Verificación de que una interacción NO ha ocurrido</a:t>
            </a:r>
            <a:endParaRPr lang="es-ES" dirty="0"/>
          </a:p>
          <a:p>
            <a:pPr lvl="1"/>
            <a:r>
              <a:rPr lang="es-ES" dirty="0" smtClean="0"/>
              <a:t>Verificación de que una interacción ha sucedido al menos/ como máximo</a:t>
            </a:r>
          </a:p>
          <a:p>
            <a:pPr lvl="1"/>
            <a:r>
              <a:rPr lang="es-ES" dirty="0" smtClean="0"/>
              <a:t>Verificación de un argumento como parámetro </a:t>
            </a:r>
          </a:p>
          <a:p>
            <a:pPr lvl="1"/>
            <a:r>
              <a:rPr lang="es-ES" dirty="0"/>
              <a:t>Verificación de un argumento como </a:t>
            </a:r>
            <a:r>
              <a:rPr lang="es-ES" dirty="0" smtClean="0"/>
              <a:t>parámetro con un valor exacto</a:t>
            </a:r>
          </a:p>
          <a:p>
            <a:pPr lvl="1"/>
            <a:r>
              <a:rPr lang="es-ES" dirty="0"/>
              <a:t>Verificación de un argumento como </a:t>
            </a:r>
            <a:r>
              <a:rPr lang="es-ES" dirty="0" smtClean="0"/>
              <a:t>parámetro con </a:t>
            </a:r>
            <a:r>
              <a:rPr lang="es-ES" dirty="0" err="1" smtClean="0"/>
              <a:t>ArgumentCaptor</a:t>
            </a:r>
            <a:endParaRPr lang="es-ES" dirty="0"/>
          </a:p>
          <a:p>
            <a:pPr lvl="1"/>
            <a:endParaRPr lang="es-ES" dirty="0"/>
          </a:p>
          <a:p>
            <a:pPr lvl="1"/>
            <a:endParaRPr lang="es-ES" dirty="0" smtClean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>
          <a:xfrm>
            <a:off x="628650" y="1052513"/>
            <a:ext cx="7886700" cy="504279"/>
          </a:xfrm>
        </p:spPr>
        <p:txBody>
          <a:bodyPr>
            <a:normAutofit/>
          </a:bodyPr>
          <a:lstStyle/>
          <a:p>
            <a:r>
              <a:rPr lang="es-ES" dirty="0" err="1" smtClean="0"/>
              <a:t>Mockito</a:t>
            </a:r>
            <a:r>
              <a:rPr lang="es-ES" dirty="0" smtClean="0"/>
              <a:t>: Verificar</a:t>
            </a: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126" y="5301208"/>
            <a:ext cx="4215205" cy="79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174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JUnit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s-ES" dirty="0" smtClean="0"/>
              <a:t>Verificación simple</a:t>
            </a:r>
          </a:p>
          <a:p>
            <a:pPr lvl="1"/>
            <a:r>
              <a:rPr lang="es-ES" dirty="0" smtClean="0"/>
              <a:t>Verificación del número de interacciones</a:t>
            </a:r>
          </a:p>
          <a:p>
            <a:pPr lvl="1"/>
            <a:r>
              <a:rPr lang="es-ES" dirty="0" smtClean="0">
                <a:solidFill>
                  <a:schemeClr val="accent1"/>
                </a:solidFill>
              </a:rPr>
              <a:t>Verificación de que NO hay interacciones sobre un </a:t>
            </a:r>
            <a:r>
              <a:rPr lang="es-ES" dirty="0" err="1" smtClean="0">
                <a:solidFill>
                  <a:schemeClr val="accent1"/>
                </a:solidFill>
              </a:rPr>
              <a:t>Mock</a:t>
            </a:r>
            <a:endParaRPr lang="es-ES" dirty="0" smtClean="0">
              <a:solidFill>
                <a:schemeClr val="accent1"/>
              </a:solidFill>
            </a:endParaRPr>
          </a:p>
          <a:p>
            <a:pPr lvl="1"/>
            <a:r>
              <a:rPr lang="es-ES" dirty="0" smtClean="0"/>
              <a:t>Verificación de que NO hay interacciones sobre un método</a:t>
            </a:r>
          </a:p>
          <a:p>
            <a:pPr lvl="1"/>
            <a:r>
              <a:rPr lang="es-ES" dirty="0" smtClean="0"/>
              <a:t>Verificación del orden de las interacciones</a:t>
            </a:r>
          </a:p>
          <a:p>
            <a:pPr lvl="1"/>
            <a:r>
              <a:rPr lang="es-ES" dirty="0" smtClean="0"/>
              <a:t>Verificación de que una interacción NO ha ocurrido</a:t>
            </a:r>
            <a:endParaRPr lang="es-ES" dirty="0"/>
          </a:p>
          <a:p>
            <a:pPr lvl="1"/>
            <a:r>
              <a:rPr lang="es-ES" dirty="0" smtClean="0"/>
              <a:t>Verificación de que una interacción ha sucedido al menos/ como máximo</a:t>
            </a:r>
          </a:p>
          <a:p>
            <a:pPr lvl="1"/>
            <a:r>
              <a:rPr lang="es-ES" dirty="0" smtClean="0"/>
              <a:t>Verificación de un argumento como parámetro </a:t>
            </a:r>
          </a:p>
          <a:p>
            <a:pPr lvl="1"/>
            <a:r>
              <a:rPr lang="es-ES" dirty="0"/>
              <a:t>Verificación de un argumento como </a:t>
            </a:r>
            <a:r>
              <a:rPr lang="es-ES" dirty="0" smtClean="0"/>
              <a:t>parámetro con un valor exacto</a:t>
            </a:r>
          </a:p>
          <a:p>
            <a:pPr lvl="1"/>
            <a:r>
              <a:rPr lang="es-ES" dirty="0"/>
              <a:t>Verificación de un argumento como </a:t>
            </a:r>
            <a:r>
              <a:rPr lang="es-ES" dirty="0" smtClean="0"/>
              <a:t>parámetro con </a:t>
            </a:r>
            <a:r>
              <a:rPr lang="es-ES" dirty="0" err="1" smtClean="0"/>
              <a:t>ArgumentCaptor</a:t>
            </a:r>
            <a:endParaRPr lang="es-ES" dirty="0"/>
          </a:p>
          <a:p>
            <a:pPr lvl="1"/>
            <a:endParaRPr lang="es-ES" dirty="0"/>
          </a:p>
          <a:p>
            <a:pPr lvl="1"/>
            <a:endParaRPr lang="es-ES" dirty="0" smtClean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>
          <a:xfrm>
            <a:off x="628650" y="1052513"/>
            <a:ext cx="7886700" cy="504279"/>
          </a:xfrm>
        </p:spPr>
        <p:txBody>
          <a:bodyPr>
            <a:normAutofit/>
          </a:bodyPr>
          <a:lstStyle/>
          <a:p>
            <a:r>
              <a:rPr lang="es-ES" dirty="0" err="1" smtClean="0"/>
              <a:t>Mockito</a:t>
            </a:r>
            <a:r>
              <a:rPr lang="es-ES" dirty="0" smtClean="0"/>
              <a:t>: Verificar</a:t>
            </a: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5229200"/>
            <a:ext cx="4210638" cy="7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248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JUnit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s-ES" dirty="0" smtClean="0"/>
              <a:t>Verificación simple</a:t>
            </a:r>
          </a:p>
          <a:p>
            <a:pPr lvl="1"/>
            <a:r>
              <a:rPr lang="es-ES" dirty="0" smtClean="0"/>
              <a:t>Verificación del número de interacciones</a:t>
            </a:r>
          </a:p>
          <a:p>
            <a:pPr lvl="1"/>
            <a:r>
              <a:rPr lang="es-ES" dirty="0" smtClean="0"/>
              <a:t>Verificación de que NO hay interacciones sobre un </a:t>
            </a:r>
            <a:r>
              <a:rPr lang="es-ES" dirty="0" err="1" smtClean="0"/>
              <a:t>Mock</a:t>
            </a:r>
            <a:endParaRPr lang="es-ES" dirty="0" smtClean="0"/>
          </a:p>
          <a:p>
            <a:pPr lvl="1"/>
            <a:r>
              <a:rPr lang="es-ES" dirty="0" smtClean="0">
                <a:solidFill>
                  <a:schemeClr val="accent1"/>
                </a:solidFill>
              </a:rPr>
              <a:t>Verificación de que NO hay interacciones sobre un método</a:t>
            </a:r>
          </a:p>
          <a:p>
            <a:pPr lvl="1"/>
            <a:r>
              <a:rPr lang="es-ES" dirty="0" smtClean="0"/>
              <a:t>Verificación del orden de las interacciones</a:t>
            </a:r>
          </a:p>
          <a:p>
            <a:pPr lvl="1"/>
            <a:r>
              <a:rPr lang="es-ES" dirty="0" smtClean="0"/>
              <a:t>Verificación de que una interacción NO ha ocurrido</a:t>
            </a:r>
            <a:endParaRPr lang="es-ES" dirty="0"/>
          </a:p>
          <a:p>
            <a:pPr lvl="1"/>
            <a:r>
              <a:rPr lang="es-ES" dirty="0" smtClean="0"/>
              <a:t>Verificación de que una interacción ha sucedido al menos/ como máximo</a:t>
            </a:r>
          </a:p>
          <a:p>
            <a:pPr lvl="1"/>
            <a:r>
              <a:rPr lang="es-ES" dirty="0" smtClean="0"/>
              <a:t>Verificación de un argumento como parámetro </a:t>
            </a:r>
          </a:p>
          <a:p>
            <a:pPr lvl="1"/>
            <a:r>
              <a:rPr lang="es-ES" dirty="0"/>
              <a:t>Verificación de un argumento como </a:t>
            </a:r>
            <a:r>
              <a:rPr lang="es-ES" dirty="0" smtClean="0"/>
              <a:t>parámetro con un valor exacto</a:t>
            </a:r>
          </a:p>
          <a:p>
            <a:pPr lvl="1"/>
            <a:r>
              <a:rPr lang="es-ES" dirty="0"/>
              <a:t>Verificación de un argumento como </a:t>
            </a:r>
            <a:r>
              <a:rPr lang="es-ES" dirty="0" smtClean="0"/>
              <a:t>parámetro con </a:t>
            </a:r>
            <a:r>
              <a:rPr lang="es-ES" dirty="0" err="1" smtClean="0"/>
              <a:t>ArgumentCaptor</a:t>
            </a:r>
            <a:endParaRPr lang="es-ES" dirty="0"/>
          </a:p>
          <a:p>
            <a:pPr lvl="1"/>
            <a:endParaRPr lang="es-ES" dirty="0"/>
          </a:p>
          <a:p>
            <a:pPr lvl="1"/>
            <a:endParaRPr lang="es-ES" dirty="0" smtClean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>
          <a:xfrm>
            <a:off x="628650" y="1052513"/>
            <a:ext cx="7886700" cy="504279"/>
          </a:xfrm>
        </p:spPr>
        <p:txBody>
          <a:bodyPr>
            <a:normAutofit/>
          </a:bodyPr>
          <a:lstStyle/>
          <a:p>
            <a:r>
              <a:rPr lang="es-ES" dirty="0" err="1" smtClean="0"/>
              <a:t>Mockito</a:t>
            </a:r>
            <a:r>
              <a:rPr lang="es-ES" dirty="0" smtClean="0"/>
              <a:t>: Verificar</a:t>
            </a: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7628" y="5301208"/>
            <a:ext cx="4248743" cy="68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106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JUnit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s-ES" dirty="0" smtClean="0"/>
              <a:t>Verificación simple</a:t>
            </a:r>
          </a:p>
          <a:p>
            <a:pPr lvl="1"/>
            <a:r>
              <a:rPr lang="es-ES" dirty="0" smtClean="0"/>
              <a:t>Verificación del número de interacciones</a:t>
            </a:r>
          </a:p>
          <a:p>
            <a:pPr lvl="1"/>
            <a:r>
              <a:rPr lang="es-ES" dirty="0" smtClean="0"/>
              <a:t>Verificación de que NO hay interacciones sobre un </a:t>
            </a:r>
            <a:r>
              <a:rPr lang="es-ES" dirty="0" err="1" smtClean="0"/>
              <a:t>Mock</a:t>
            </a:r>
            <a:endParaRPr lang="es-ES" dirty="0" smtClean="0"/>
          </a:p>
          <a:p>
            <a:pPr lvl="1"/>
            <a:r>
              <a:rPr lang="es-ES" dirty="0" smtClean="0"/>
              <a:t>Verificación de que NO hay interacciones sobre un método</a:t>
            </a:r>
          </a:p>
          <a:p>
            <a:pPr lvl="1"/>
            <a:r>
              <a:rPr lang="es-ES" dirty="0" smtClean="0">
                <a:solidFill>
                  <a:schemeClr val="accent1"/>
                </a:solidFill>
              </a:rPr>
              <a:t>Verificación del orden de las interacciones</a:t>
            </a:r>
          </a:p>
          <a:p>
            <a:pPr lvl="1"/>
            <a:r>
              <a:rPr lang="es-ES" dirty="0" smtClean="0"/>
              <a:t>Verificación de que una interacción NO ha ocurrido</a:t>
            </a:r>
            <a:endParaRPr lang="es-ES" dirty="0"/>
          </a:p>
          <a:p>
            <a:pPr lvl="1"/>
            <a:r>
              <a:rPr lang="es-ES" dirty="0" smtClean="0"/>
              <a:t>Verificación de que una interacción ha sucedido al menos/ como máximo</a:t>
            </a:r>
          </a:p>
          <a:p>
            <a:pPr lvl="1"/>
            <a:r>
              <a:rPr lang="es-ES" dirty="0" smtClean="0"/>
              <a:t>Verificación de un argumento como parámetro </a:t>
            </a:r>
          </a:p>
          <a:p>
            <a:pPr lvl="1"/>
            <a:r>
              <a:rPr lang="es-ES" dirty="0"/>
              <a:t>Verificación de un argumento como </a:t>
            </a:r>
            <a:r>
              <a:rPr lang="es-ES" dirty="0" smtClean="0"/>
              <a:t>parámetro con un valor exacto</a:t>
            </a:r>
          </a:p>
          <a:p>
            <a:pPr lvl="1"/>
            <a:r>
              <a:rPr lang="es-ES" dirty="0"/>
              <a:t>Verificación de un argumento como </a:t>
            </a:r>
            <a:r>
              <a:rPr lang="es-ES" dirty="0" smtClean="0"/>
              <a:t>parámetro con </a:t>
            </a:r>
            <a:r>
              <a:rPr lang="es-ES" dirty="0" err="1" smtClean="0"/>
              <a:t>ArgumentCaptor</a:t>
            </a:r>
            <a:endParaRPr lang="es-ES" dirty="0"/>
          </a:p>
          <a:p>
            <a:pPr lvl="1"/>
            <a:endParaRPr lang="es-ES" dirty="0"/>
          </a:p>
          <a:p>
            <a:pPr lvl="1"/>
            <a:endParaRPr lang="es-ES" dirty="0" smtClean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>
          <a:xfrm>
            <a:off x="628650" y="1052513"/>
            <a:ext cx="7886700" cy="504279"/>
          </a:xfrm>
        </p:spPr>
        <p:txBody>
          <a:bodyPr>
            <a:normAutofit/>
          </a:bodyPr>
          <a:lstStyle/>
          <a:p>
            <a:r>
              <a:rPr lang="es-ES" dirty="0" err="1" smtClean="0"/>
              <a:t>Mockito</a:t>
            </a:r>
            <a:r>
              <a:rPr lang="es-ES" dirty="0" smtClean="0"/>
              <a:t>: Verificar</a:t>
            </a: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4869160"/>
            <a:ext cx="4353533" cy="190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088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JUnit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s-ES" dirty="0" smtClean="0"/>
              <a:t>Verificación simple</a:t>
            </a:r>
          </a:p>
          <a:p>
            <a:pPr lvl="1"/>
            <a:r>
              <a:rPr lang="es-ES" dirty="0" smtClean="0"/>
              <a:t>Verificación del número de interacciones</a:t>
            </a:r>
          </a:p>
          <a:p>
            <a:pPr lvl="1"/>
            <a:r>
              <a:rPr lang="es-ES" dirty="0" smtClean="0"/>
              <a:t>Verificación de que NO hay interacciones sobre un </a:t>
            </a:r>
            <a:r>
              <a:rPr lang="es-ES" dirty="0" err="1" smtClean="0"/>
              <a:t>Mock</a:t>
            </a:r>
            <a:endParaRPr lang="es-ES" dirty="0" smtClean="0"/>
          </a:p>
          <a:p>
            <a:pPr lvl="1"/>
            <a:r>
              <a:rPr lang="es-ES" dirty="0" smtClean="0"/>
              <a:t>Verificación de que NO hay interacciones sobre un método</a:t>
            </a:r>
          </a:p>
          <a:p>
            <a:pPr lvl="1"/>
            <a:r>
              <a:rPr lang="es-ES" dirty="0" smtClean="0"/>
              <a:t>Verificación del orden de las interacciones</a:t>
            </a:r>
          </a:p>
          <a:p>
            <a:pPr lvl="1"/>
            <a:r>
              <a:rPr lang="es-ES" dirty="0" smtClean="0">
                <a:solidFill>
                  <a:schemeClr val="accent1"/>
                </a:solidFill>
              </a:rPr>
              <a:t>Verificación de que una interacción NO ha ocurrido</a:t>
            </a:r>
            <a:endParaRPr lang="es-ES" dirty="0">
              <a:solidFill>
                <a:schemeClr val="accent1"/>
              </a:solidFill>
            </a:endParaRPr>
          </a:p>
          <a:p>
            <a:pPr lvl="1"/>
            <a:r>
              <a:rPr lang="es-ES" dirty="0" smtClean="0"/>
              <a:t>Verificación de que una interacción ha sucedido al menos/ como máximo</a:t>
            </a:r>
          </a:p>
          <a:p>
            <a:pPr lvl="1"/>
            <a:r>
              <a:rPr lang="es-ES" dirty="0" smtClean="0"/>
              <a:t>Verificación de un argumento como parámetro </a:t>
            </a:r>
          </a:p>
          <a:p>
            <a:pPr lvl="1"/>
            <a:r>
              <a:rPr lang="es-ES" dirty="0"/>
              <a:t>Verificación de un argumento como </a:t>
            </a:r>
            <a:r>
              <a:rPr lang="es-ES" dirty="0" smtClean="0"/>
              <a:t>parámetro con un valor exacto</a:t>
            </a:r>
          </a:p>
          <a:p>
            <a:pPr lvl="1"/>
            <a:r>
              <a:rPr lang="es-ES" dirty="0"/>
              <a:t>Verificación de un argumento como </a:t>
            </a:r>
            <a:r>
              <a:rPr lang="es-ES" dirty="0" smtClean="0"/>
              <a:t>parámetro con </a:t>
            </a:r>
            <a:r>
              <a:rPr lang="es-ES" dirty="0" err="1" smtClean="0"/>
              <a:t>ArgumentCaptor</a:t>
            </a:r>
            <a:endParaRPr lang="es-ES" dirty="0"/>
          </a:p>
          <a:p>
            <a:pPr lvl="1"/>
            <a:endParaRPr lang="es-ES" dirty="0"/>
          </a:p>
          <a:p>
            <a:pPr lvl="1"/>
            <a:endParaRPr lang="es-ES" dirty="0" smtClean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>
          <a:xfrm>
            <a:off x="628650" y="1052513"/>
            <a:ext cx="7886700" cy="504279"/>
          </a:xfrm>
        </p:spPr>
        <p:txBody>
          <a:bodyPr>
            <a:normAutofit/>
          </a:bodyPr>
          <a:lstStyle/>
          <a:p>
            <a:r>
              <a:rPr lang="es-ES" dirty="0" err="1" smtClean="0"/>
              <a:t>Mockito</a:t>
            </a:r>
            <a:r>
              <a:rPr lang="es-ES" dirty="0" smtClean="0"/>
              <a:t>: Verificar</a:t>
            </a: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5229200"/>
            <a:ext cx="4797156" cy="792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864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JUnit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sz="2800" dirty="0" smtClean="0"/>
              <a:t>Limitaciones de los test unitarios:</a:t>
            </a:r>
          </a:p>
          <a:p>
            <a:pPr lvl="1"/>
            <a:r>
              <a:rPr lang="es-ES" sz="2500" dirty="0" smtClean="0"/>
              <a:t>Las pruebas unitarias </a:t>
            </a:r>
            <a:r>
              <a:rPr lang="es-ES" sz="2500" dirty="0" smtClean="0">
                <a:solidFill>
                  <a:srgbClr val="D6FB47"/>
                </a:solidFill>
              </a:rPr>
              <a:t>no descubrirán todos los posibles errores de una aplicación</a:t>
            </a:r>
            <a:r>
              <a:rPr lang="es-ES" sz="2500" dirty="0" smtClean="0"/>
              <a:t> ya que solo prueba unidades de código por separado. Fuera del alcance de los test unitarios tenemos:</a:t>
            </a:r>
          </a:p>
          <a:p>
            <a:pPr lvl="2"/>
            <a:r>
              <a:rPr lang="es-ES" sz="2200" dirty="0" smtClean="0"/>
              <a:t>Errores de integración</a:t>
            </a:r>
          </a:p>
          <a:p>
            <a:pPr lvl="2"/>
            <a:r>
              <a:rPr lang="es-ES" sz="2200" dirty="0" smtClean="0"/>
              <a:t>Errores de rendimiento</a:t>
            </a:r>
          </a:p>
          <a:p>
            <a:pPr lvl="2"/>
            <a:r>
              <a:rPr lang="es-ES" sz="2200" dirty="0" smtClean="0"/>
              <a:t>Otros errores que afectan a todo el sistema en su conjunto</a:t>
            </a:r>
          </a:p>
          <a:p>
            <a:pPr lvl="1"/>
            <a:endParaRPr lang="es-ES" dirty="0" smtClean="0"/>
          </a:p>
          <a:p>
            <a:endParaRPr lang="es-ES" dirty="0" smtClean="0"/>
          </a:p>
          <a:p>
            <a:pPr lvl="1"/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dirty="0" smtClean="0"/>
              <a:t>Test Unitarios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79849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JUnit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s-ES" dirty="0" smtClean="0"/>
              <a:t>Verificación simple</a:t>
            </a:r>
          </a:p>
          <a:p>
            <a:pPr lvl="1"/>
            <a:r>
              <a:rPr lang="es-ES" dirty="0" smtClean="0"/>
              <a:t>Verificación del número de interacciones</a:t>
            </a:r>
          </a:p>
          <a:p>
            <a:pPr lvl="1"/>
            <a:r>
              <a:rPr lang="es-ES" dirty="0" smtClean="0"/>
              <a:t>Verificación de que NO hay interacciones sobre un </a:t>
            </a:r>
            <a:r>
              <a:rPr lang="es-ES" dirty="0" err="1" smtClean="0"/>
              <a:t>Mock</a:t>
            </a:r>
            <a:endParaRPr lang="es-ES" dirty="0" smtClean="0"/>
          </a:p>
          <a:p>
            <a:pPr lvl="1"/>
            <a:r>
              <a:rPr lang="es-ES" dirty="0" smtClean="0"/>
              <a:t>Verificación de que NO hay interacciones sobre un método</a:t>
            </a:r>
          </a:p>
          <a:p>
            <a:pPr lvl="1"/>
            <a:r>
              <a:rPr lang="es-ES" dirty="0" smtClean="0"/>
              <a:t>Verificación del orden de las interacciones</a:t>
            </a:r>
          </a:p>
          <a:p>
            <a:pPr lvl="1"/>
            <a:r>
              <a:rPr lang="es-ES" dirty="0" smtClean="0"/>
              <a:t>Verificación de que una interacción NO ha ocurrido</a:t>
            </a:r>
            <a:endParaRPr lang="es-ES" dirty="0"/>
          </a:p>
          <a:p>
            <a:pPr lvl="1"/>
            <a:r>
              <a:rPr lang="es-ES" dirty="0" smtClean="0">
                <a:solidFill>
                  <a:schemeClr val="accent1"/>
                </a:solidFill>
              </a:rPr>
              <a:t>Verificación de que una interacción ha sucedido al menos/ como máximo</a:t>
            </a:r>
          </a:p>
          <a:p>
            <a:pPr lvl="1"/>
            <a:r>
              <a:rPr lang="es-ES" dirty="0" smtClean="0"/>
              <a:t>Verificación de un argumento como parámetro </a:t>
            </a:r>
          </a:p>
          <a:p>
            <a:pPr lvl="1"/>
            <a:r>
              <a:rPr lang="es-ES" dirty="0"/>
              <a:t>Verificación de un argumento como </a:t>
            </a:r>
            <a:r>
              <a:rPr lang="es-ES" dirty="0" smtClean="0"/>
              <a:t>parámetro con un valor exacto</a:t>
            </a:r>
          </a:p>
          <a:p>
            <a:pPr lvl="1"/>
            <a:r>
              <a:rPr lang="es-ES" dirty="0"/>
              <a:t>Verificación de un argumento como </a:t>
            </a:r>
            <a:r>
              <a:rPr lang="es-ES" dirty="0" smtClean="0"/>
              <a:t>parámetro con </a:t>
            </a:r>
            <a:r>
              <a:rPr lang="es-ES" dirty="0" err="1" smtClean="0"/>
              <a:t>ArgumentCaptor</a:t>
            </a:r>
            <a:endParaRPr lang="es-ES" dirty="0"/>
          </a:p>
          <a:p>
            <a:pPr lvl="1"/>
            <a:endParaRPr lang="es-ES" dirty="0"/>
          </a:p>
          <a:p>
            <a:pPr lvl="1"/>
            <a:endParaRPr lang="es-ES" dirty="0" smtClean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>
          <a:xfrm>
            <a:off x="628650" y="1052513"/>
            <a:ext cx="7886700" cy="504279"/>
          </a:xfrm>
        </p:spPr>
        <p:txBody>
          <a:bodyPr>
            <a:normAutofit/>
          </a:bodyPr>
          <a:lstStyle/>
          <a:p>
            <a:r>
              <a:rPr lang="es-ES" dirty="0" err="1" smtClean="0"/>
              <a:t>Mockito</a:t>
            </a:r>
            <a:r>
              <a:rPr lang="es-ES" dirty="0" smtClean="0"/>
              <a:t>: Verificar</a:t>
            </a: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0497" y="5013176"/>
            <a:ext cx="4163006" cy="1581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342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JUnit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s-ES" dirty="0" smtClean="0"/>
              <a:t>Verificación simple</a:t>
            </a:r>
          </a:p>
          <a:p>
            <a:pPr lvl="1"/>
            <a:r>
              <a:rPr lang="es-ES" dirty="0" smtClean="0"/>
              <a:t>Verificación del número de interacciones</a:t>
            </a:r>
          </a:p>
          <a:p>
            <a:pPr lvl="1"/>
            <a:r>
              <a:rPr lang="es-ES" dirty="0" smtClean="0"/>
              <a:t>Verificación de que NO hay interacciones sobre un </a:t>
            </a:r>
            <a:r>
              <a:rPr lang="es-ES" dirty="0" err="1" smtClean="0"/>
              <a:t>Mock</a:t>
            </a:r>
            <a:endParaRPr lang="es-ES" dirty="0" smtClean="0"/>
          </a:p>
          <a:p>
            <a:pPr lvl="1"/>
            <a:r>
              <a:rPr lang="es-ES" dirty="0" smtClean="0"/>
              <a:t>Verificación de que NO hay interacciones sobre un método</a:t>
            </a:r>
          </a:p>
          <a:p>
            <a:pPr lvl="1"/>
            <a:r>
              <a:rPr lang="es-ES" dirty="0" smtClean="0"/>
              <a:t>Verificación del orden de las interacciones</a:t>
            </a:r>
          </a:p>
          <a:p>
            <a:pPr lvl="1"/>
            <a:r>
              <a:rPr lang="es-ES" dirty="0" smtClean="0"/>
              <a:t>Verificación de que una interacción NO ha ocurrido</a:t>
            </a:r>
            <a:endParaRPr lang="es-ES" dirty="0"/>
          </a:p>
          <a:p>
            <a:pPr lvl="1"/>
            <a:r>
              <a:rPr lang="es-ES" dirty="0" smtClean="0"/>
              <a:t>Verificación de que una interacción ha sucedido al menos/ como máximo</a:t>
            </a:r>
          </a:p>
          <a:p>
            <a:pPr lvl="1"/>
            <a:r>
              <a:rPr lang="es-ES" dirty="0" smtClean="0">
                <a:solidFill>
                  <a:schemeClr val="accent1"/>
                </a:solidFill>
              </a:rPr>
              <a:t>Verificación de un argumento como parámetro </a:t>
            </a:r>
          </a:p>
          <a:p>
            <a:pPr lvl="1"/>
            <a:r>
              <a:rPr lang="es-ES" dirty="0"/>
              <a:t>Verificación de un argumento como </a:t>
            </a:r>
            <a:r>
              <a:rPr lang="es-ES" dirty="0" smtClean="0"/>
              <a:t>parámetro con un valor exacto</a:t>
            </a:r>
          </a:p>
          <a:p>
            <a:pPr lvl="1"/>
            <a:r>
              <a:rPr lang="es-ES" dirty="0"/>
              <a:t>Verificación de un argumento como </a:t>
            </a:r>
            <a:r>
              <a:rPr lang="es-ES" dirty="0" smtClean="0"/>
              <a:t>parámetro con </a:t>
            </a:r>
            <a:r>
              <a:rPr lang="es-ES" dirty="0" err="1" smtClean="0"/>
              <a:t>ArgumentCaptor</a:t>
            </a:r>
            <a:endParaRPr lang="es-ES" dirty="0"/>
          </a:p>
          <a:p>
            <a:pPr lvl="1"/>
            <a:endParaRPr lang="es-ES" dirty="0"/>
          </a:p>
          <a:p>
            <a:pPr lvl="1"/>
            <a:endParaRPr lang="es-ES" dirty="0" smtClean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>
          <a:xfrm>
            <a:off x="628650" y="1052513"/>
            <a:ext cx="7886700" cy="504279"/>
          </a:xfrm>
        </p:spPr>
        <p:txBody>
          <a:bodyPr>
            <a:normAutofit/>
          </a:bodyPr>
          <a:lstStyle/>
          <a:p>
            <a:r>
              <a:rPr lang="es-ES" dirty="0" err="1" smtClean="0"/>
              <a:t>Mockito</a:t>
            </a:r>
            <a:r>
              <a:rPr lang="es-ES" dirty="0" smtClean="0"/>
              <a:t>: Verificar</a:t>
            </a: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5276772"/>
            <a:ext cx="5502579" cy="900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172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JUnit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s-ES" dirty="0" smtClean="0"/>
              <a:t>Verificación simple</a:t>
            </a:r>
          </a:p>
          <a:p>
            <a:pPr lvl="1"/>
            <a:r>
              <a:rPr lang="es-ES" dirty="0" smtClean="0"/>
              <a:t>Verificación del número de interacciones</a:t>
            </a:r>
          </a:p>
          <a:p>
            <a:pPr lvl="1"/>
            <a:r>
              <a:rPr lang="es-ES" dirty="0" smtClean="0"/>
              <a:t>Verificación de que NO hay interacciones sobre un </a:t>
            </a:r>
            <a:r>
              <a:rPr lang="es-ES" dirty="0" err="1" smtClean="0"/>
              <a:t>Mock</a:t>
            </a:r>
            <a:endParaRPr lang="es-ES" dirty="0" smtClean="0"/>
          </a:p>
          <a:p>
            <a:pPr lvl="1"/>
            <a:r>
              <a:rPr lang="es-ES" dirty="0" smtClean="0"/>
              <a:t>Verificación de que NO hay interacciones sobre un método</a:t>
            </a:r>
          </a:p>
          <a:p>
            <a:pPr lvl="1"/>
            <a:r>
              <a:rPr lang="es-ES" dirty="0" smtClean="0"/>
              <a:t>Verificación del orden de las interacciones</a:t>
            </a:r>
          </a:p>
          <a:p>
            <a:pPr lvl="1"/>
            <a:r>
              <a:rPr lang="es-ES" dirty="0" smtClean="0"/>
              <a:t>Verificación de que una interacción NO ha ocurrido</a:t>
            </a:r>
            <a:endParaRPr lang="es-ES" dirty="0"/>
          </a:p>
          <a:p>
            <a:pPr lvl="1"/>
            <a:r>
              <a:rPr lang="es-ES" dirty="0" smtClean="0"/>
              <a:t>Verificación de que una interacción ha sucedido al menos/ como máximo</a:t>
            </a:r>
          </a:p>
          <a:p>
            <a:pPr lvl="1"/>
            <a:r>
              <a:rPr lang="es-ES" dirty="0" smtClean="0"/>
              <a:t>Verificación de un argumento como parámetro </a:t>
            </a:r>
          </a:p>
          <a:p>
            <a:pPr lvl="1"/>
            <a:r>
              <a:rPr lang="es-ES" dirty="0">
                <a:solidFill>
                  <a:schemeClr val="accent1"/>
                </a:solidFill>
              </a:rPr>
              <a:t>Verificación de un argumento como </a:t>
            </a:r>
            <a:r>
              <a:rPr lang="es-ES" dirty="0" smtClean="0">
                <a:solidFill>
                  <a:schemeClr val="accent1"/>
                </a:solidFill>
              </a:rPr>
              <a:t>parámetro con un valor exacto</a:t>
            </a:r>
          </a:p>
          <a:p>
            <a:pPr lvl="1"/>
            <a:r>
              <a:rPr lang="es-ES" dirty="0"/>
              <a:t>Verificación de un argumento como </a:t>
            </a:r>
            <a:r>
              <a:rPr lang="es-ES" dirty="0" smtClean="0"/>
              <a:t>parámetro con </a:t>
            </a:r>
            <a:r>
              <a:rPr lang="es-ES" dirty="0" err="1" smtClean="0"/>
              <a:t>ArgumentCaptor</a:t>
            </a:r>
            <a:endParaRPr lang="es-ES" dirty="0"/>
          </a:p>
          <a:p>
            <a:pPr lvl="1"/>
            <a:endParaRPr lang="es-ES" dirty="0"/>
          </a:p>
          <a:p>
            <a:pPr lvl="1"/>
            <a:endParaRPr lang="es-ES" dirty="0" smtClean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>
          <a:xfrm>
            <a:off x="628650" y="1052513"/>
            <a:ext cx="7886700" cy="504279"/>
          </a:xfrm>
        </p:spPr>
        <p:txBody>
          <a:bodyPr>
            <a:normAutofit/>
          </a:bodyPr>
          <a:lstStyle/>
          <a:p>
            <a:r>
              <a:rPr lang="es-ES" dirty="0" err="1" smtClean="0"/>
              <a:t>Mockito</a:t>
            </a:r>
            <a:r>
              <a:rPr lang="es-ES" dirty="0" smtClean="0"/>
              <a:t>: Verificar</a:t>
            </a: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5255991"/>
            <a:ext cx="5426271" cy="920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737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JUnit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s-ES" dirty="0" smtClean="0"/>
              <a:t>Verificación simple</a:t>
            </a:r>
          </a:p>
          <a:p>
            <a:pPr lvl="1"/>
            <a:r>
              <a:rPr lang="es-ES" dirty="0" smtClean="0"/>
              <a:t>Verificación del número de interacciones</a:t>
            </a:r>
          </a:p>
          <a:p>
            <a:pPr lvl="1"/>
            <a:r>
              <a:rPr lang="es-ES" dirty="0" smtClean="0"/>
              <a:t>Verificación de que NO hay interacciones sobre un </a:t>
            </a:r>
            <a:r>
              <a:rPr lang="es-ES" dirty="0" err="1" smtClean="0"/>
              <a:t>Mock</a:t>
            </a:r>
            <a:endParaRPr lang="es-ES" dirty="0" smtClean="0"/>
          </a:p>
          <a:p>
            <a:pPr lvl="1"/>
            <a:r>
              <a:rPr lang="es-ES" dirty="0" smtClean="0"/>
              <a:t>Verificación de que NO hay interacciones sobre un método</a:t>
            </a:r>
          </a:p>
          <a:p>
            <a:pPr lvl="1"/>
            <a:r>
              <a:rPr lang="es-ES" dirty="0" smtClean="0"/>
              <a:t>Verificación del orden de las interacciones</a:t>
            </a:r>
          </a:p>
          <a:p>
            <a:pPr lvl="1"/>
            <a:r>
              <a:rPr lang="es-ES" dirty="0" smtClean="0"/>
              <a:t>Verificación de que una interacción NO ha ocurrido</a:t>
            </a:r>
            <a:endParaRPr lang="es-ES" dirty="0"/>
          </a:p>
          <a:p>
            <a:pPr lvl="1"/>
            <a:r>
              <a:rPr lang="es-ES" dirty="0" smtClean="0"/>
              <a:t>Verificación de que una interacción ha sucedido al menos/ como máximo</a:t>
            </a:r>
          </a:p>
          <a:p>
            <a:pPr lvl="1"/>
            <a:r>
              <a:rPr lang="es-ES" dirty="0" smtClean="0"/>
              <a:t>Verificación de un argumento como parámetro </a:t>
            </a:r>
          </a:p>
          <a:p>
            <a:pPr lvl="1"/>
            <a:r>
              <a:rPr lang="es-ES" dirty="0"/>
              <a:t>Verificación de un argumento como </a:t>
            </a:r>
            <a:r>
              <a:rPr lang="es-ES" dirty="0" smtClean="0"/>
              <a:t>parámetro con un valor exacto</a:t>
            </a:r>
          </a:p>
          <a:p>
            <a:pPr lvl="1"/>
            <a:r>
              <a:rPr lang="es-ES" dirty="0">
                <a:solidFill>
                  <a:schemeClr val="accent1"/>
                </a:solidFill>
              </a:rPr>
              <a:t>Verificación de un argumento como </a:t>
            </a:r>
            <a:r>
              <a:rPr lang="es-ES" dirty="0" smtClean="0">
                <a:solidFill>
                  <a:schemeClr val="accent1"/>
                </a:solidFill>
              </a:rPr>
              <a:t>parámetro con </a:t>
            </a:r>
            <a:r>
              <a:rPr lang="es-ES" dirty="0" err="1" smtClean="0">
                <a:solidFill>
                  <a:schemeClr val="accent1"/>
                </a:solidFill>
              </a:rPr>
              <a:t>ArgumentCaptor</a:t>
            </a:r>
            <a:endParaRPr lang="es-ES" dirty="0">
              <a:solidFill>
                <a:schemeClr val="accent1"/>
              </a:solidFill>
            </a:endParaRPr>
          </a:p>
          <a:p>
            <a:pPr lvl="1"/>
            <a:endParaRPr lang="es-ES" dirty="0"/>
          </a:p>
          <a:p>
            <a:pPr lvl="1"/>
            <a:endParaRPr lang="es-ES" dirty="0" smtClean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>
          <a:xfrm>
            <a:off x="628650" y="1052513"/>
            <a:ext cx="7886700" cy="504279"/>
          </a:xfrm>
        </p:spPr>
        <p:txBody>
          <a:bodyPr>
            <a:normAutofit/>
          </a:bodyPr>
          <a:lstStyle/>
          <a:p>
            <a:r>
              <a:rPr lang="es-ES" dirty="0" err="1" smtClean="0"/>
              <a:t>Mockito</a:t>
            </a:r>
            <a:r>
              <a:rPr lang="es-ES" dirty="0" smtClean="0"/>
              <a:t>: Verificar</a:t>
            </a: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416" y="5013176"/>
            <a:ext cx="6573167" cy="127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007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JUnit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ES" sz="2800" dirty="0" smtClean="0"/>
          </a:p>
          <a:p>
            <a:pPr lvl="1"/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s-ES" dirty="0" err="1" smtClean="0"/>
              <a:t>Mockito</a:t>
            </a:r>
            <a:r>
              <a:rPr lang="es-ES" dirty="0" smtClean="0"/>
              <a:t>: En nuestro Test</a:t>
            </a:r>
            <a:endParaRPr lang="es-E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8758" y="2060848"/>
            <a:ext cx="6506483" cy="2715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726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JUnit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s-ES" dirty="0" smtClean="0"/>
              <a:t>Crear una nueva clase </a:t>
            </a:r>
            <a:r>
              <a:rPr lang="es-ES" dirty="0" err="1" smtClean="0">
                <a:solidFill>
                  <a:srgbClr val="ADF664"/>
                </a:solidFill>
              </a:rPr>
              <a:t>BaseDeDatosService</a:t>
            </a:r>
            <a:endParaRPr lang="es-ES" dirty="0" smtClean="0">
              <a:solidFill>
                <a:srgbClr val="ADF664"/>
              </a:solidFill>
            </a:endParaRPr>
          </a:p>
          <a:p>
            <a:pPr lvl="2"/>
            <a:r>
              <a:rPr lang="es-ES" dirty="0" smtClean="0"/>
              <a:t>Simula una base de datos donde se almacenan artículos </a:t>
            </a:r>
          </a:p>
          <a:p>
            <a:pPr lvl="1"/>
            <a:r>
              <a:rPr lang="es-ES" dirty="0" smtClean="0"/>
              <a:t>Crear un método en </a:t>
            </a:r>
            <a:r>
              <a:rPr lang="es-ES" dirty="0" err="1" smtClean="0">
                <a:solidFill>
                  <a:srgbClr val="ADF664"/>
                </a:solidFill>
              </a:rPr>
              <a:t>CarritoCompraService</a:t>
            </a:r>
            <a:r>
              <a:rPr lang="es-ES" dirty="0" smtClean="0">
                <a:solidFill>
                  <a:srgbClr val="ADF664"/>
                </a:solidFill>
              </a:rPr>
              <a:t> </a:t>
            </a:r>
            <a:r>
              <a:rPr lang="es-ES" dirty="0" smtClean="0"/>
              <a:t>llamado</a:t>
            </a:r>
            <a:r>
              <a:rPr lang="es-ES" dirty="0" smtClean="0">
                <a:solidFill>
                  <a:srgbClr val="ADF664"/>
                </a:solidFill>
              </a:rPr>
              <a:t> </a:t>
            </a:r>
            <a:r>
              <a:rPr lang="es-ES" dirty="0" err="1" smtClean="0">
                <a:solidFill>
                  <a:srgbClr val="ADF664"/>
                </a:solidFill>
              </a:rPr>
              <a:t>aplicarDescuento</a:t>
            </a:r>
            <a:r>
              <a:rPr lang="es-ES" dirty="0" smtClean="0">
                <a:solidFill>
                  <a:srgbClr val="ADF664"/>
                </a:solidFill>
              </a:rPr>
              <a:t> </a:t>
            </a:r>
          </a:p>
          <a:p>
            <a:pPr lvl="2"/>
            <a:r>
              <a:rPr lang="es-ES" dirty="0" smtClean="0"/>
              <a:t>Busca en la base de datos un articulo por su ID.</a:t>
            </a:r>
          </a:p>
          <a:p>
            <a:pPr lvl="2"/>
            <a:r>
              <a:rPr lang="es-ES" dirty="0" smtClean="0"/>
              <a:t>El método devuelve el precio del articulo tras el descuento. (Reutilización método existente)</a:t>
            </a:r>
          </a:p>
          <a:p>
            <a:pPr lvl="1"/>
            <a:r>
              <a:rPr lang="es-ES" dirty="0" smtClean="0">
                <a:solidFill>
                  <a:srgbClr val="ADF664"/>
                </a:solidFill>
              </a:rPr>
              <a:t>Ejercicio 3:</a:t>
            </a:r>
          </a:p>
          <a:p>
            <a:pPr lvl="2"/>
            <a:r>
              <a:rPr lang="es-ES" dirty="0" smtClean="0"/>
              <a:t>Usando el ejercicio 1, asegurar que el precio definitivo es 8,8 y verificar que se invoca </a:t>
            </a:r>
            <a:r>
              <a:rPr lang="es-ES" dirty="0"/>
              <a:t>al servicio </a:t>
            </a:r>
            <a:r>
              <a:rPr lang="es-ES" dirty="0" err="1" smtClean="0">
                <a:solidFill>
                  <a:srgbClr val="ADF664"/>
                </a:solidFill>
              </a:rPr>
              <a:t>findArticuloById</a:t>
            </a:r>
            <a:r>
              <a:rPr lang="es-ES" dirty="0" smtClean="0">
                <a:solidFill>
                  <a:srgbClr val="ADF664"/>
                </a:solidFill>
              </a:rPr>
              <a:t> </a:t>
            </a:r>
            <a:r>
              <a:rPr lang="es-ES" dirty="0" smtClean="0"/>
              <a:t>una vez con un parámetro de entrada con un valor determinado.</a:t>
            </a:r>
            <a:endParaRPr lang="es-ES" dirty="0"/>
          </a:p>
          <a:p>
            <a:pPr lvl="2"/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dirty="0" smtClean="0"/>
              <a:t>Taller</a:t>
            </a:r>
            <a:endParaRPr lang="es-ES" dirty="0"/>
          </a:p>
        </p:txBody>
      </p:sp>
      <p:sp>
        <p:nvSpPr>
          <p:cNvPr id="5" name="CuadroTexto 4"/>
          <p:cNvSpPr txBox="1"/>
          <p:nvPr/>
        </p:nvSpPr>
        <p:spPr>
          <a:xfrm>
            <a:off x="-1044624" y="6813376"/>
            <a:ext cx="914400" cy="914400"/>
          </a:xfrm>
          <a:prstGeom prst="rect">
            <a:avLst/>
          </a:prstGeom>
        </p:spPr>
        <p:txBody>
          <a:bodyPr vert="horz" wrap="none" lIns="68580" tIns="34290" rIns="68580" bIns="34290" rtlCol="0" anchor="ctr">
            <a:noAutofit/>
          </a:bodyPr>
          <a:lstStyle/>
          <a:p>
            <a:endParaRPr lang="es-ES" sz="1800" dirty="0" smtClean="0">
              <a:solidFill>
                <a:srgbClr val="D6FB47"/>
              </a:solidFill>
              <a:latin typeface="+mn-lt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2051720" y="2924944"/>
            <a:ext cx="914400" cy="914400"/>
          </a:xfrm>
          <a:prstGeom prst="rect">
            <a:avLst/>
          </a:prstGeom>
        </p:spPr>
        <p:txBody>
          <a:bodyPr vert="horz" wrap="none" lIns="68580" tIns="34290" rIns="68580" bIns="34290" rtlCol="0" anchor="ctr">
            <a:noAutofit/>
          </a:bodyPr>
          <a:lstStyle/>
          <a:p>
            <a:endParaRPr lang="es-ES" sz="1800" dirty="0" smtClean="0">
              <a:solidFill>
                <a:srgbClr val="D6FB47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89376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JUnit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s-ES" dirty="0" smtClean="0"/>
              <a:t>Crear una nueva clase </a:t>
            </a:r>
            <a:r>
              <a:rPr lang="es-ES" dirty="0" err="1" smtClean="0">
                <a:solidFill>
                  <a:srgbClr val="ADF664"/>
                </a:solidFill>
              </a:rPr>
              <a:t>BaseDeDatosService</a:t>
            </a:r>
            <a:endParaRPr lang="es-ES" dirty="0" smtClean="0">
              <a:solidFill>
                <a:srgbClr val="ADF664"/>
              </a:solidFill>
            </a:endParaRPr>
          </a:p>
          <a:p>
            <a:pPr lvl="2"/>
            <a:r>
              <a:rPr lang="es-ES" dirty="0" smtClean="0"/>
              <a:t>Simula una base de datos donde se almacenan artículos </a:t>
            </a:r>
          </a:p>
          <a:p>
            <a:pPr lvl="1"/>
            <a:r>
              <a:rPr lang="es-ES" dirty="0" smtClean="0"/>
              <a:t>Crear un método en </a:t>
            </a:r>
            <a:r>
              <a:rPr lang="es-ES" dirty="0" err="1" smtClean="0">
                <a:solidFill>
                  <a:srgbClr val="ADF664"/>
                </a:solidFill>
              </a:rPr>
              <a:t>CarritoCompraService</a:t>
            </a:r>
            <a:r>
              <a:rPr lang="es-ES" dirty="0" smtClean="0">
                <a:solidFill>
                  <a:srgbClr val="ADF664"/>
                </a:solidFill>
              </a:rPr>
              <a:t> </a:t>
            </a:r>
            <a:r>
              <a:rPr lang="es-ES" dirty="0" smtClean="0"/>
              <a:t>llamado</a:t>
            </a:r>
            <a:r>
              <a:rPr lang="es-ES" dirty="0" smtClean="0">
                <a:solidFill>
                  <a:srgbClr val="ADF664"/>
                </a:solidFill>
              </a:rPr>
              <a:t> </a:t>
            </a:r>
            <a:r>
              <a:rPr lang="es-ES" dirty="0" err="1" smtClean="0">
                <a:solidFill>
                  <a:srgbClr val="ADF664"/>
                </a:solidFill>
              </a:rPr>
              <a:t>aplicarDescuento</a:t>
            </a:r>
            <a:r>
              <a:rPr lang="es-ES" dirty="0" smtClean="0">
                <a:solidFill>
                  <a:srgbClr val="ADF664"/>
                </a:solidFill>
              </a:rPr>
              <a:t> </a:t>
            </a:r>
          </a:p>
          <a:p>
            <a:pPr lvl="2"/>
            <a:r>
              <a:rPr lang="es-ES" dirty="0" smtClean="0"/>
              <a:t>Busca en la base de datos un articulo por su ID.</a:t>
            </a:r>
          </a:p>
          <a:p>
            <a:pPr lvl="2"/>
            <a:r>
              <a:rPr lang="es-ES" dirty="0" smtClean="0"/>
              <a:t>El método devuelve el precio del articulo tras el descuento. (Reutilización método existente)</a:t>
            </a:r>
          </a:p>
          <a:p>
            <a:pPr lvl="1"/>
            <a:r>
              <a:rPr lang="es-ES" dirty="0" smtClean="0">
                <a:solidFill>
                  <a:srgbClr val="ADF664"/>
                </a:solidFill>
              </a:rPr>
              <a:t>Ejercicio 3:</a:t>
            </a:r>
          </a:p>
          <a:p>
            <a:pPr lvl="2"/>
            <a:r>
              <a:rPr lang="es-ES" dirty="0" smtClean="0"/>
              <a:t>Usando el ejercicio 1, asegurar que el precio definitivo es 8,8 y verificar que se invoca </a:t>
            </a:r>
            <a:r>
              <a:rPr lang="es-ES" dirty="0"/>
              <a:t>al servicio </a:t>
            </a:r>
            <a:r>
              <a:rPr lang="es-ES" dirty="0" err="1" smtClean="0">
                <a:solidFill>
                  <a:srgbClr val="ADF664"/>
                </a:solidFill>
              </a:rPr>
              <a:t>findArticuloById</a:t>
            </a:r>
            <a:r>
              <a:rPr lang="es-ES" dirty="0" smtClean="0">
                <a:solidFill>
                  <a:srgbClr val="ADF664"/>
                </a:solidFill>
              </a:rPr>
              <a:t> </a:t>
            </a:r>
            <a:r>
              <a:rPr lang="es-ES" dirty="0" smtClean="0"/>
              <a:t>una vez con un parámetro de entrada con un valor determinado.</a:t>
            </a:r>
            <a:endParaRPr lang="es-ES" dirty="0"/>
          </a:p>
          <a:p>
            <a:pPr lvl="2"/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dirty="0" smtClean="0"/>
              <a:t>Taller</a:t>
            </a:r>
            <a:endParaRPr lang="es-ES" dirty="0"/>
          </a:p>
        </p:txBody>
      </p:sp>
      <p:sp>
        <p:nvSpPr>
          <p:cNvPr id="5" name="CuadroTexto 4"/>
          <p:cNvSpPr txBox="1"/>
          <p:nvPr/>
        </p:nvSpPr>
        <p:spPr>
          <a:xfrm>
            <a:off x="-1044624" y="6813376"/>
            <a:ext cx="914400" cy="914400"/>
          </a:xfrm>
          <a:prstGeom prst="rect">
            <a:avLst/>
          </a:prstGeom>
        </p:spPr>
        <p:txBody>
          <a:bodyPr vert="horz" wrap="none" lIns="68580" tIns="34290" rIns="68580" bIns="34290" rtlCol="0" anchor="ctr">
            <a:noAutofit/>
          </a:bodyPr>
          <a:lstStyle/>
          <a:p>
            <a:endParaRPr lang="es-ES" sz="1800" dirty="0" smtClean="0">
              <a:solidFill>
                <a:srgbClr val="D6FB47"/>
              </a:solidFill>
              <a:latin typeface="+mn-lt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2051720" y="2924944"/>
            <a:ext cx="914400" cy="914400"/>
          </a:xfrm>
          <a:prstGeom prst="rect">
            <a:avLst/>
          </a:prstGeom>
        </p:spPr>
        <p:txBody>
          <a:bodyPr vert="horz" wrap="none" lIns="68580" tIns="34290" rIns="68580" bIns="34290" rtlCol="0" anchor="ctr">
            <a:noAutofit/>
          </a:bodyPr>
          <a:lstStyle/>
          <a:p>
            <a:endParaRPr lang="es-ES" sz="1800" dirty="0" smtClean="0">
              <a:solidFill>
                <a:srgbClr val="D6FB47"/>
              </a:solidFill>
              <a:latin typeface="+mn-lt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4797152"/>
            <a:ext cx="7277388" cy="1379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750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141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JUnit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28650" y="3501007"/>
            <a:ext cx="7886700" cy="26759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800" dirty="0" smtClean="0"/>
              <a:t>¿Qué es JUnit?:</a:t>
            </a:r>
          </a:p>
          <a:p>
            <a:pPr lvl="1"/>
            <a:r>
              <a:rPr lang="es-ES" sz="2500" dirty="0" smtClean="0"/>
              <a:t>Framework de java que nos permite construir Test Unitarios</a:t>
            </a:r>
          </a:p>
          <a:p>
            <a:pPr lvl="1"/>
            <a:r>
              <a:rPr lang="es-ES" sz="2500" dirty="0" smtClean="0"/>
              <a:t>Versión actual: JUnit 5</a:t>
            </a:r>
          </a:p>
          <a:p>
            <a:pPr lvl="1"/>
            <a:r>
              <a:rPr lang="es-ES" sz="2500" dirty="0" smtClean="0"/>
              <a:t>En este taller veremos </a:t>
            </a:r>
            <a:r>
              <a:rPr lang="es-ES" sz="2500" dirty="0" smtClean="0">
                <a:solidFill>
                  <a:srgbClr val="D6FB47"/>
                </a:solidFill>
              </a:rPr>
              <a:t>JUnit 4</a:t>
            </a:r>
            <a:r>
              <a:rPr lang="es-ES" sz="2500" dirty="0" smtClean="0"/>
              <a:t> ya que sigue siendo la versión más extendida</a:t>
            </a:r>
            <a:endParaRPr lang="es-ES" sz="2200" dirty="0" smtClean="0"/>
          </a:p>
          <a:p>
            <a:pPr lvl="1"/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pPr lvl="1"/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dirty="0"/>
              <a:t>Introducción a JUnit</a:t>
            </a:r>
          </a:p>
          <a:p>
            <a:endParaRPr lang="es-ES" dirty="0"/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1916832"/>
            <a:ext cx="2016224" cy="1139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042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JUnit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sz="2800" dirty="0" smtClean="0"/>
              <a:t>Características:</a:t>
            </a:r>
          </a:p>
          <a:p>
            <a:pPr lvl="1"/>
            <a:r>
              <a:rPr lang="es-ES" sz="2400" dirty="0" smtClean="0"/>
              <a:t>Sistema de verificar resultados</a:t>
            </a:r>
          </a:p>
          <a:p>
            <a:pPr lvl="1"/>
            <a:r>
              <a:rPr lang="es-ES" sz="2400" dirty="0" smtClean="0"/>
              <a:t>Anotaciones para definir métodos de prueba</a:t>
            </a:r>
          </a:p>
          <a:p>
            <a:pPr lvl="1"/>
            <a:r>
              <a:rPr lang="es-ES" sz="2400" dirty="0" smtClean="0"/>
              <a:t>Anotaciones para definir métodos adicionales pre y post prueba</a:t>
            </a:r>
          </a:p>
          <a:p>
            <a:pPr lvl="1"/>
            <a:r>
              <a:rPr lang="es-ES" sz="2400" dirty="0" smtClean="0"/>
              <a:t>Controlar excepciones y tiempos de espera</a:t>
            </a:r>
          </a:p>
          <a:p>
            <a:pPr lvl="1"/>
            <a:r>
              <a:rPr lang="es-ES" sz="2400" dirty="0" err="1" smtClean="0"/>
              <a:t>Parametrización</a:t>
            </a:r>
            <a:r>
              <a:rPr lang="es-ES" sz="2400" dirty="0" smtClean="0"/>
              <a:t> de datos</a:t>
            </a:r>
          </a:p>
          <a:p>
            <a:pPr lvl="1"/>
            <a:r>
              <a:rPr lang="es-ES" sz="2400" dirty="0" smtClean="0"/>
              <a:t>Diferentes </a:t>
            </a:r>
            <a:r>
              <a:rPr lang="es-ES" sz="2400" dirty="0" err="1" smtClean="0"/>
              <a:t>Runners</a:t>
            </a:r>
            <a:r>
              <a:rPr lang="es-ES" sz="2400" dirty="0" smtClean="0"/>
              <a:t> para guiar la ejecución de las pruebas</a:t>
            </a:r>
          </a:p>
          <a:p>
            <a:pPr lvl="1"/>
            <a:endParaRPr lang="es-ES" dirty="0" smtClean="0"/>
          </a:p>
          <a:p>
            <a:endParaRPr lang="es-ES" dirty="0" smtClean="0"/>
          </a:p>
          <a:p>
            <a:pPr lvl="1"/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dirty="0" smtClean="0"/>
              <a:t>Introducción </a:t>
            </a:r>
            <a:r>
              <a:rPr lang="es-ES" dirty="0"/>
              <a:t>a JUnit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53306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JUnit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s-ES" sz="2500" dirty="0" smtClean="0">
                <a:solidFill>
                  <a:srgbClr val="D6FB47"/>
                </a:solidFill>
              </a:rPr>
              <a:t>Test </a:t>
            </a:r>
            <a:r>
              <a:rPr lang="es-ES" sz="2500" dirty="0" err="1" smtClean="0">
                <a:solidFill>
                  <a:srgbClr val="D6FB47"/>
                </a:solidFill>
              </a:rPr>
              <a:t>Class</a:t>
            </a:r>
            <a:r>
              <a:rPr lang="es-ES" sz="2500" dirty="0" smtClean="0"/>
              <a:t>: Clase java que contendrá un conjunto de Test </a:t>
            </a:r>
            <a:r>
              <a:rPr lang="es-ES" sz="2500" dirty="0" err="1" smtClean="0"/>
              <a:t>Methods</a:t>
            </a:r>
            <a:r>
              <a:rPr lang="es-ES" sz="2500" dirty="0" smtClean="0"/>
              <a:t>. Acaban con sufijo </a:t>
            </a:r>
            <a:r>
              <a:rPr lang="es-ES" sz="2500" i="1" dirty="0" smtClean="0">
                <a:solidFill>
                  <a:srgbClr val="D6FB47"/>
                </a:solidFill>
              </a:rPr>
              <a:t>Test</a:t>
            </a:r>
          </a:p>
          <a:p>
            <a:pPr lvl="1"/>
            <a:r>
              <a:rPr lang="es-ES" sz="2500" dirty="0" smtClean="0">
                <a:solidFill>
                  <a:srgbClr val="D6FB47"/>
                </a:solidFill>
              </a:rPr>
              <a:t>@Test</a:t>
            </a:r>
            <a:r>
              <a:rPr lang="es-ES" sz="2500" dirty="0" smtClean="0"/>
              <a:t>: Anotación que indica que un método es un caso de prueba. Tienes que ser públicos, sin parámetros y devolver un </a:t>
            </a:r>
            <a:r>
              <a:rPr lang="es-ES" sz="2500" dirty="0" err="1" smtClean="0"/>
              <a:t>void</a:t>
            </a:r>
            <a:r>
              <a:rPr lang="es-ES" sz="2500" dirty="0" smtClean="0"/>
              <a:t>.</a:t>
            </a:r>
          </a:p>
          <a:p>
            <a:pPr lvl="1"/>
            <a:endParaRPr lang="es-ES" dirty="0" smtClean="0"/>
          </a:p>
          <a:p>
            <a:endParaRPr lang="es-ES" dirty="0" smtClean="0"/>
          </a:p>
          <a:p>
            <a:pPr lvl="1"/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dirty="0" smtClean="0"/>
              <a:t>Nuestro primer Test</a:t>
            </a: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7282" y="3789040"/>
            <a:ext cx="5729435" cy="223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936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JUnit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s-ES" sz="2500" dirty="0" smtClean="0"/>
              <a:t>Si utilizamos </a:t>
            </a:r>
            <a:r>
              <a:rPr lang="es-ES" sz="2500" dirty="0" err="1"/>
              <a:t>M</a:t>
            </a:r>
            <a:r>
              <a:rPr lang="es-ES" sz="2500" dirty="0" err="1" smtClean="0"/>
              <a:t>aven</a:t>
            </a:r>
            <a:r>
              <a:rPr lang="es-ES" sz="2500" dirty="0" smtClean="0"/>
              <a:t> para construir nuestros proyectos, tenemos que asegurarnos que la dependencia está añadida:</a:t>
            </a:r>
          </a:p>
          <a:p>
            <a:pPr lvl="1"/>
            <a:endParaRPr lang="es-ES" sz="2500" dirty="0"/>
          </a:p>
          <a:p>
            <a:pPr lvl="1"/>
            <a:endParaRPr lang="es-ES" sz="2500" dirty="0" smtClean="0"/>
          </a:p>
          <a:p>
            <a:pPr lvl="1"/>
            <a:endParaRPr lang="es-ES" sz="2500" dirty="0"/>
          </a:p>
          <a:p>
            <a:pPr lvl="1"/>
            <a:endParaRPr lang="es-ES" sz="2500" dirty="0" smtClean="0"/>
          </a:p>
          <a:p>
            <a:pPr lvl="1"/>
            <a:r>
              <a:rPr lang="es-ES" sz="2500" dirty="0" smtClean="0"/>
              <a:t>Con Spring </a:t>
            </a:r>
            <a:r>
              <a:rPr lang="es-ES" sz="2500" dirty="0" err="1" smtClean="0"/>
              <a:t>Boot</a:t>
            </a:r>
            <a:r>
              <a:rPr lang="es-ES" sz="2500" dirty="0" smtClean="0"/>
              <a:t> solo necesitamos añadir:</a:t>
            </a:r>
          </a:p>
          <a:p>
            <a:pPr lvl="1"/>
            <a:endParaRPr lang="es-ES" dirty="0" smtClean="0"/>
          </a:p>
          <a:p>
            <a:endParaRPr lang="es-ES" dirty="0" smtClean="0"/>
          </a:p>
          <a:p>
            <a:pPr lvl="1"/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dirty="0"/>
              <a:t>JUnit en </a:t>
            </a:r>
            <a:r>
              <a:rPr lang="es-ES" dirty="0" err="1"/>
              <a:t>maven</a:t>
            </a:r>
            <a:r>
              <a:rPr lang="es-ES" dirty="0"/>
              <a:t> y eclipse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2996952"/>
            <a:ext cx="6325309" cy="1423825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9952" y="5013176"/>
            <a:ext cx="5190280" cy="1273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746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lantilla-ppt-bootcamp">
  <a:themeElements>
    <a:clrScheme name="Verde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68580" tIns="34290" rIns="68580" bIns="34290" rtlCol="0" anchor="ctr">
        <a:noAutofit/>
      </a:bodyPr>
      <a:lstStyle>
        <a:defPPr>
          <a:defRPr sz="1800" dirty="0" smtClean="0">
            <a:solidFill>
              <a:srgbClr val="D6FB47"/>
            </a:solidFill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lantilla-ppt-bootcamp.potx" id="{5A30B8E8-33FA-4A1A-AC69-4E1FCD814C3E}" vid="{921BF059-F530-4283-88E5-AB8FE3E6B46E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782677DC17265489679A83D3BF00A5B" ma:contentTypeVersion="5" ma:contentTypeDescription="Create a new document." ma:contentTypeScope="" ma:versionID="f3712941d2f50d47ee46bb5e1c9ae408">
  <xsd:schema xmlns:xsd="http://www.w3.org/2001/XMLSchema" xmlns:xs="http://www.w3.org/2001/XMLSchema" xmlns:p="http://schemas.microsoft.com/office/2006/metadata/properties" xmlns:ns2="37b458f3-74fd-474a-91a5-8181f3470433" xmlns:ns3="facfe95a-cd73-4bbb-8a1d-69d0d6405f93" targetNamespace="http://schemas.microsoft.com/office/2006/metadata/properties" ma:root="true" ma:fieldsID="2cb24572d5fedeb40e37ace3b7fca08b" ns2:_="" ns3:_="">
    <xsd:import namespace="37b458f3-74fd-474a-91a5-8181f3470433"/>
    <xsd:import namespace="facfe95a-cd73-4bbb-8a1d-69d0d6405f9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7b458f3-74fd-474a-91a5-8181f347043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cfe95a-cd73-4bbb-8a1d-69d0d6405f93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BA6F1BD-D61A-4F89-9D25-1B0C11FF8FD3}">
  <ds:schemaRefs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37b458f3-74fd-474a-91a5-8181f3470433"/>
    <ds:schemaRef ds:uri="http://purl.org/dc/elements/1.1/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0E0661CC-C450-4D35-86A1-90A26E2D2A8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7b458f3-74fd-474a-91a5-8181f3470433"/>
    <ds:schemaRef ds:uri="facfe95a-cd73-4bbb-8a1d-69d0d6405f9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5F47B12-8982-48CE-BDD5-4AC22A03DC1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plantilla-ppt-bootcamp</Template>
  <TotalTime>29270</TotalTime>
  <Words>2784</Words>
  <Application>Microsoft Office PowerPoint</Application>
  <PresentationFormat>On-screen Show (4:3)</PresentationFormat>
  <Paragraphs>630</Paragraphs>
  <Slides>56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1" baseType="lpstr">
      <vt:lpstr>Arial</vt:lpstr>
      <vt:lpstr>Calibri</vt:lpstr>
      <vt:lpstr>Calibri Light</vt:lpstr>
      <vt:lpstr>Wingdings</vt:lpstr>
      <vt:lpstr>plantilla-ppt-bootcamp</vt:lpstr>
      <vt:lpstr>PowerPoint Presentation</vt:lpstr>
      <vt:lpstr>PowerPoint Presentation</vt:lpstr>
      <vt:lpstr>JUnit</vt:lpstr>
      <vt:lpstr>JUnit</vt:lpstr>
      <vt:lpstr>JUnit</vt:lpstr>
      <vt:lpstr>JUnit</vt:lpstr>
      <vt:lpstr>JUnit</vt:lpstr>
      <vt:lpstr>JUnit</vt:lpstr>
      <vt:lpstr>JUnit</vt:lpstr>
      <vt:lpstr>JUnit</vt:lpstr>
      <vt:lpstr>JUnit</vt:lpstr>
      <vt:lpstr>JUnit</vt:lpstr>
      <vt:lpstr>JUnit</vt:lpstr>
      <vt:lpstr>JUnit</vt:lpstr>
      <vt:lpstr>JUnit</vt:lpstr>
      <vt:lpstr>JUnit- Taller</vt:lpstr>
      <vt:lpstr>JUnit</vt:lpstr>
      <vt:lpstr>JUnit</vt:lpstr>
      <vt:lpstr>JUnit</vt:lpstr>
      <vt:lpstr>JUnit</vt:lpstr>
      <vt:lpstr>JUnit</vt:lpstr>
      <vt:lpstr>JUnit</vt:lpstr>
      <vt:lpstr>JUnit</vt:lpstr>
      <vt:lpstr>JUnit</vt:lpstr>
      <vt:lpstr>JUnit</vt:lpstr>
      <vt:lpstr>JUnit</vt:lpstr>
      <vt:lpstr>JUnit</vt:lpstr>
      <vt:lpstr>JUnit</vt:lpstr>
      <vt:lpstr>JUnit</vt:lpstr>
      <vt:lpstr>JUnit</vt:lpstr>
      <vt:lpstr>JUnit</vt:lpstr>
      <vt:lpstr>JUnit</vt:lpstr>
      <vt:lpstr>JUnit</vt:lpstr>
      <vt:lpstr>JUnit</vt:lpstr>
      <vt:lpstr>JUnit</vt:lpstr>
      <vt:lpstr>JUnit</vt:lpstr>
      <vt:lpstr>JUnit</vt:lpstr>
      <vt:lpstr>JUnit</vt:lpstr>
      <vt:lpstr>JUnit</vt:lpstr>
      <vt:lpstr>JUnit</vt:lpstr>
      <vt:lpstr>JUnit</vt:lpstr>
      <vt:lpstr>JUnit</vt:lpstr>
      <vt:lpstr>JUnit</vt:lpstr>
      <vt:lpstr>JUnit</vt:lpstr>
      <vt:lpstr>JUnit</vt:lpstr>
      <vt:lpstr>JUnit</vt:lpstr>
      <vt:lpstr>JUnit</vt:lpstr>
      <vt:lpstr>JUnit</vt:lpstr>
      <vt:lpstr>JUnit</vt:lpstr>
      <vt:lpstr>JUnit</vt:lpstr>
      <vt:lpstr>JUnit</vt:lpstr>
      <vt:lpstr>JUnit</vt:lpstr>
      <vt:lpstr>JUnit</vt:lpstr>
      <vt:lpstr>JUnit</vt:lpstr>
      <vt:lpstr>JUnit</vt:lpstr>
      <vt:lpstr>JUnit</vt:lpstr>
    </vt:vector>
  </TitlesOfParts>
  <Company>Everis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everis Marketing y Comunicación</dc:creator>
  <cp:lastModifiedBy>Antonio Gabriel Gonzalez Casado</cp:lastModifiedBy>
  <cp:revision>592</cp:revision>
  <dcterms:created xsi:type="dcterms:W3CDTF">2011-04-27T16:47:02Z</dcterms:created>
  <dcterms:modified xsi:type="dcterms:W3CDTF">2019-06-10T14:01:38Z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0x0101006782677DC17265489679A83D3BF00A5B</vt:lpwstr>
  </property>
</Properties>
</file>