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71"/>
  </p:notesMasterIdLst>
  <p:sldIdLst>
    <p:sldId id="256" r:id="rId5"/>
    <p:sldId id="257" r:id="rId6"/>
    <p:sldId id="380" r:id="rId7"/>
    <p:sldId id="382" r:id="rId8"/>
    <p:sldId id="384" r:id="rId9"/>
    <p:sldId id="385" r:id="rId10"/>
    <p:sldId id="383" r:id="rId11"/>
    <p:sldId id="388" r:id="rId12"/>
    <p:sldId id="389" r:id="rId13"/>
    <p:sldId id="394" r:id="rId14"/>
    <p:sldId id="387" r:id="rId15"/>
    <p:sldId id="392" r:id="rId16"/>
    <p:sldId id="391" r:id="rId17"/>
    <p:sldId id="395" r:id="rId18"/>
    <p:sldId id="393" r:id="rId19"/>
    <p:sldId id="396" r:id="rId20"/>
    <p:sldId id="397" r:id="rId21"/>
    <p:sldId id="398" r:id="rId22"/>
    <p:sldId id="399" r:id="rId23"/>
    <p:sldId id="400" r:id="rId24"/>
    <p:sldId id="401" r:id="rId25"/>
    <p:sldId id="403" r:id="rId26"/>
    <p:sldId id="402" r:id="rId27"/>
    <p:sldId id="404" r:id="rId28"/>
    <p:sldId id="406" r:id="rId29"/>
    <p:sldId id="405" r:id="rId30"/>
    <p:sldId id="407" r:id="rId31"/>
    <p:sldId id="409" r:id="rId32"/>
    <p:sldId id="410" r:id="rId33"/>
    <p:sldId id="411" r:id="rId34"/>
    <p:sldId id="412" r:id="rId35"/>
    <p:sldId id="413" r:id="rId36"/>
    <p:sldId id="424" r:id="rId37"/>
    <p:sldId id="414" r:id="rId38"/>
    <p:sldId id="415" r:id="rId39"/>
    <p:sldId id="416" r:id="rId40"/>
    <p:sldId id="417" r:id="rId41"/>
    <p:sldId id="418" r:id="rId42"/>
    <p:sldId id="419" r:id="rId43"/>
    <p:sldId id="420" r:id="rId44"/>
    <p:sldId id="421" r:id="rId45"/>
    <p:sldId id="422" r:id="rId46"/>
    <p:sldId id="423" r:id="rId47"/>
    <p:sldId id="425" r:id="rId48"/>
    <p:sldId id="427" r:id="rId49"/>
    <p:sldId id="456" r:id="rId50"/>
    <p:sldId id="428" r:id="rId51"/>
    <p:sldId id="434" r:id="rId52"/>
    <p:sldId id="435" r:id="rId53"/>
    <p:sldId id="436" r:id="rId54"/>
    <p:sldId id="437" r:id="rId55"/>
    <p:sldId id="438" r:id="rId56"/>
    <p:sldId id="440" r:id="rId57"/>
    <p:sldId id="443" r:id="rId58"/>
    <p:sldId id="444" r:id="rId59"/>
    <p:sldId id="445" r:id="rId60"/>
    <p:sldId id="446" r:id="rId61"/>
    <p:sldId id="447" r:id="rId62"/>
    <p:sldId id="448" r:id="rId63"/>
    <p:sldId id="449" r:id="rId64"/>
    <p:sldId id="454" r:id="rId65"/>
    <p:sldId id="453" r:id="rId66"/>
    <p:sldId id="450" r:id="rId67"/>
    <p:sldId id="452" r:id="rId68"/>
    <p:sldId id="455" r:id="rId69"/>
    <p:sldId id="451" r:id="rId7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B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5" autoAdjust="0"/>
    <p:restoredTop sz="85405" autoAdjust="0"/>
  </p:normalViewPr>
  <p:slideViewPr>
    <p:cSldViewPr>
      <p:cViewPr varScale="1">
        <p:scale>
          <a:sx n="89" d="100"/>
          <a:sy n="89" d="100"/>
        </p:scale>
        <p:origin x="1164"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5510"/>
    </p:cViewPr>
  </p:sorterViewPr>
  <p:notesViewPr>
    <p:cSldViewPr>
      <p:cViewPr varScale="1">
        <p:scale>
          <a:sx n="68" d="100"/>
          <a:sy n="68"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2F53F-3DA7-450C-B0D8-537C60C9EFE4}" type="datetimeFigureOut">
              <a:rPr lang="es-ES" smtClean="0"/>
              <a:t>10/06/2019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A91F5-6354-4398-9ED4-568088B14D44}" type="slidenum">
              <a:rPr lang="es-ES" smtClean="0"/>
              <a:t>‹#›</a:t>
            </a:fld>
            <a:endParaRPr lang="es-ES"/>
          </a:p>
        </p:txBody>
      </p:sp>
    </p:spTree>
    <p:extLst>
      <p:ext uri="{BB962C8B-B14F-4D97-AF65-F5344CB8AC3E}">
        <p14:creationId xmlns:p14="http://schemas.microsoft.com/office/powerpoint/2010/main" val="338818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CCCA91F5-6354-4398-9ED4-568088B14D44}" type="slidenum">
              <a:rPr lang="es-ES" smtClean="0"/>
              <a:t>1</a:t>
            </a:fld>
            <a:endParaRPr lang="es-ES"/>
          </a:p>
        </p:txBody>
      </p:sp>
    </p:spTree>
    <p:extLst>
      <p:ext uri="{BB962C8B-B14F-4D97-AF65-F5344CB8AC3E}">
        <p14:creationId xmlns:p14="http://schemas.microsoft.com/office/powerpoint/2010/main" val="429036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Más cosas para </a:t>
            </a:r>
            <a:r>
              <a:rPr lang="es-ES" dirty="0" err="1" smtClean="0"/>
              <a:t>Hibernate</a:t>
            </a:r>
            <a:r>
              <a:rPr lang="es-ES" dirty="0" smtClean="0"/>
              <a:t> (validador, que veremos</a:t>
            </a:r>
            <a:r>
              <a:rPr lang="es-ES" baseline="0" dirty="0" smtClean="0"/>
              <a:t> un poco, OGM = </a:t>
            </a:r>
            <a:r>
              <a:rPr lang="es-ES" baseline="0" dirty="0" err="1" smtClean="0"/>
              <a:t>NoSQL</a:t>
            </a:r>
            <a:r>
              <a:rPr lang="es-ES" baseline="0" dirty="0" smtClean="0"/>
              <a:t> JPA, y </a:t>
            </a:r>
            <a:r>
              <a:rPr lang="es-ES" baseline="0" dirty="0" err="1" smtClean="0"/>
              <a:t>Search</a:t>
            </a:r>
            <a:r>
              <a:rPr lang="es-ES" baseline="0" dirty="0" smtClean="0"/>
              <a:t> = </a:t>
            </a:r>
            <a:r>
              <a:rPr lang="es-ES" baseline="0" dirty="0" err="1" smtClean="0"/>
              <a:t>Lucene</a:t>
            </a:r>
            <a:r>
              <a:rPr lang="es-ES" baseline="0" dirty="0" smtClean="0"/>
              <a:t>/</a:t>
            </a:r>
            <a:r>
              <a:rPr lang="es-ES" baseline="0" dirty="0" err="1" smtClean="0"/>
              <a:t>Solr</a:t>
            </a:r>
            <a:r>
              <a:rPr lang="es-ES" baseline="0" dirty="0" smtClean="0"/>
              <a:t>)</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10</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11</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12</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13</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¿Qué es un </a:t>
            </a:r>
            <a:r>
              <a:rPr lang="es-ES" dirty="0" err="1" smtClean="0"/>
              <a:t>bean</a:t>
            </a:r>
            <a:r>
              <a:rPr lang="es-ES" dirty="0" smtClean="0"/>
              <a:t>? – Es un standard,</a:t>
            </a:r>
            <a:r>
              <a:rPr lang="es-ES" baseline="0" dirty="0" smtClean="0"/>
              <a:t> una convención:</a:t>
            </a:r>
          </a:p>
          <a:p>
            <a:r>
              <a:rPr lang="es-ES" baseline="0" dirty="0" smtClean="0"/>
              <a:t>Implica:</a:t>
            </a:r>
          </a:p>
          <a:p>
            <a:r>
              <a:rPr lang="es-ES" baseline="0" dirty="0" smtClean="0"/>
              <a:t>Todas las propiedades privadas (con </a:t>
            </a:r>
            <a:r>
              <a:rPr lang="es-ES" baseline="0" dirty="0" err="1" smtClean="0"/>
              <a:t>getters</a:t>
            </a:r>
            <a:r>
              <a:rPr lang="es-ES" baseline="0" dirty="0" smtClean="0"/>
              <a:t>/</a:t>
            </a:r>
            <a:r>
              <a:rPr lang="es-ES" baseline="0" dirty="0" err="1" smtClean="0"/>
              <a:t>setters</a:t>
            </a:r>
            <a:r>
              <a:rPr lang="es-ES" baseline="0" dirty="0" smtClean="0"/>
              <a:t>)</a:t>
            </a:r>
          </a:p>
          <a:p>
            <a:r>
              <a:rPr lang="en-US" sz="1200" b="0" i="0" kern="120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clase</a:t>
            </a:r>
            <a:r>
              <a:rPr lang="en-US" sz="1200" b="0" i="0" kern="1200" baseline="0" dirty="0" smtClean="0">
                <a:solidFill>
                  <a:schemeClr val="tx1"/>
                </a:solidFill>
                <a:effectLst/>
                <a:latin typeface="+mn-lt"/>
                <a:ea typeface="+mn-ea"/>
                <a:cs typeface="+mn-cs"/>
              </a:rPr>
              <a:t> con constructor </a:t>
            </a:r>
            <a:r>
              <a:rPr lang="en-US" sz="1200" b="0" i="0" kern="1200" baseline="0" dirty="0" err="1" smtClean="0">
                <a:solidFill>
                  <a:schemeClr val="tx1"/>
                </a:solidFill>
                <a:effectLst/>
                <a:latin typeface="+mn-lt"/>
                <a:ea typeface="+mn-ea"/>
                <a:cs typeface="+mn-cs"/>
              </a:rPr>
              <a:t>público</a:t>
            </a:r>
            <a:r>
              <a:rPr lang="en-US" sz="1200" b="0" i="0" kern="1200" baseline="0" dirty="0" smtClean="0">
                <a:solidFill>
                  <a:schemeClr val="tx1"/>
                </a:solidFill>
                <a:effectLst/>
                <a:latin typeface="+mn-lt"/>
                <a:ea typeface="+mn-ea"/>
                <a:cs typeface="+mn-cs"/>
              </a:rPr>
              <a:t> sin </a:t>
            </a:r>
            <a:r>
              <a:rPr lang="en-US" sz="1200" b="0" i="0" kern="1200" baseline="0" dirty="0" err="1" smtClean="0">
                <a:solidFill>
                  <a:schemeClr val="tx1"/>
                </a:solidFill>
                <a:effectLst/>
                <a:latin typeface="+mn-lt"/>
                <a:ea typeface="+mn-ea"/>
                <a:cs typeface="+mn-cs"/>
              </a:rPr>
              <a:t>argumentos</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14</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¿Qué es un </a:t>
            </a:r>
            <a:r>
              <a:rPr lang="es-ES" dirty="0" err="1" smtClean="0"/>
              <a:t>bean</a:t>
            </a:r>
            <a:r>
              <a:rPr lang="es-ES" dirty="0" smtClean="0"/>
              <a:t>? – Es un standard,</a:t>
            </a:r>
            <a:r>
              <a:rPr lang="es-ES" baseline="0" dirty="0" smtClean="0"/>
              <a:t> una convención:</a:t>
            </a:r>
          </a:p>
          <a:p>
            <a:r>
              <a:rPr lang="es-ES" baseline="0" dirty="0" smtClean="0"/>
              <a:t>Implica:</a:t>
            </a:r>
          </a:p>
          <a:p>
            <a:r>
              <a:rPr lang="es-ES" baseline="0" dirty="0" smtClean="0"/>
              <a:t>Todas las propiedades privadas (con </a:t>
            </a:r>
            <a:r>
              <a:rPr lang="es-ES" baseline="0" dirty="0" err="1" smtClean="0"/>
              <a:t>getters</a:t>
            </a:r>
            <a:r>
              <a:rPr lang="es-ES" baseline="0" dirty="0" smtClean="0"/>
              <a:t>/</a:t>
            </a:r>
            <a:r>
              <a:rPr lang="es-ES" baseline="0" dirty="0" err="1" smtClean="0"/>
              <a:t>setters</a:t>
            </a:r>
            <a:r>
              <a:rPr lang="es-ES" baseline="0" dirty="0" smtClean="0"/>
              <a:t>)</a:t>
            </a:r>
          </a:p>
          <a:p>
            <a:r>
              <a:rPr lang="en-US" sz="1200" b="0" i="0" kern="120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clase</a:t>
            </a:r>
            <a:r>
              <a:rPr lang="en-US" sz="1200" b="0" i="0" kern="1200" baseline="0" dirty="0" smtClean="0">
                <a:solidFill>
                  <a:schemeClr val="tx1"/>
                </a:solidFill>
                <a:effectLst/>
                <a:latin typeface="+mn-lt"/>
                <a:ea typeface="+mn-ea"/>
                <a:cs typeface="+mn-cs"/>
              </a:rPr>
              <a:t> con constructor </a:t>
            </a:r>
            <a:r>
              <a:rPr lang="en-US" sz="1200" b="0" i="0" kern="1200" baseline="0" dirty="0" err="1" smtClean="0">
                <a:solidFill>
                  <a:schemeClr val="tx1"/>
                </a:solidFill>
                <a:effectLst/>
                <a:latin typeface="+mn-lt"/>
                <a:ea typeface="+mn-ea"/>
                <a:cs typeface="+mn-cs"/>
              </a:rPr>
              <a:t>público</a:t>
            </a:r>
            <a:r>
              <a:rPr lang="en-US" sz="1200" b="0" i="0" kern="1200" baseline="0" dirty="0" smtClean="0">
                <a:solidFill>
                  <a:schemeClr val="tx1"/>
                </a:solidFill>
                <a:effectLst/>
                <a:latin typeface="+mn-lt"/>
                <a:ea typeface="+mn-ea"/>
                <a:cs typeface="+mn-cs"/>
              </a:rPr>
              <a:t> sin </a:t>
            </a:r>
            <a:r>
              <a:rPr lang="en-US" sz="1200" b="0" i="0" kern="1200" baseline="0" dirty="0" err="1" smtClean="0">
                <a:solidFill>
                  <a:schemeClr val="tx1"/>
                </a:solidFill>
                <a:effectLst/>
                <a:latin typeface="+mn-lt"/>
                <a:ea typeface="+mn-ea"/>
                <a:cs typeface="+mn-cs"/>
              </a:rPr>
              <a:t>argumentos</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15</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16</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incapié</a:t>
            </a:r>
            <a:r>
              <a:rPr lang="en-US" sz="1200" b="0" i="0" kern="1200" baseline="0" dirty="0" smtClean="0">
                <a:solidFill>
                  <a:schemeClr val="tx1"/>
                </a:solidFill>
                <a:effectLst/>
                <a:latin typeface="+mn-lt"/>
                <a:ea typeface="+mn-ea"/>
                <a:cs typeface="+mn-cs"/>
              </a:rPr>
              <a:t> en la </a:t>
            </a:r>
            <a:r>
              <a:rPr lang="en-US" sz="1200" b="0" i="0" kern="1200" baseline="0" dirty="0" err="1" smtClean="0">
                <a:solidFill>
                  <a:schemeClr val="tx1"/>
                </a:solidFill>
                <a:effectLst/>
                <a:latin typeface="+mn-lt"/>
                <a:ea typeface="+mn-ea"/>
                <a:cs typeface="+mn-cs"/>
              </a:rPr>
              <a:t>definición</a:t>
            </a:r>
            <a:r>
              <a:rPr lang="en-US" sz="1200" b="0" i="0" kern="1200" baseline="0" dirty="0" smtClean="0">
                <a:solidFill>
                  <a:schemeClr val="tx1"/>
                </a:solidFill>
                <a:effectLst/>
                <a:latin typeface="+mn-lt"/>
                <a:ea typeface="+mn-ea"/>
                <a:cs typeface="+mn-cs"/>
              </a:rPr>
              <a:t> del schema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prefijos</a:t>
            </a:r>
            <a:r>
              <a:rPr lang="en-US" sz="1200" b="0" i="0" kern="1200" baseline="0" dirty="0" smtClean="0">
                <a:solidFill>
                  <a:schemeClr val="tx1"/>
                </a:solidFill>
                <a:effectLst/>
                <a:latin typeface="+mn-lt"/>
                <a:ea typeface="+mn-ea"/>
                <a:cs typeface="+mn-cs"/>
              </a:rPr>
              <a:t>” para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schemas en un </a:t>
            </a:r>
            <a:r>
              <a:rPr lang="en-US" sz="1200" b="0" i="0" kern="1200" baseline="0" dirty="0" err="1" smtClean="0">
                <a:solidFill>
                  <a:schemeClr val="tx1"/>
                </a:solidFill>
                <a:effectLst/>
                <a:latin typeface="+mn-lt"/>
                <a:ea typeface="+mn-ea"/>
                <a:cs typeface="+mn-cs"/>
              </a:rPr>
              <a:t>mismo</a:t>
            </a:r>
            <a:r>
              <a:rPr lang="en-US" sz="1200" b="0" i="0" kern="1200" baseline="0" dirty="0" smtClean="0">
                <a:solidFill>
                  <a:schemeClr val="tx1"/>
                </a:solidFill>
                <a:effectLst/>
                <a:latin typeface="+mn-lt"/>
                <a:ea typeface="+mn-ea"/>
                <a:cs typeface="+mn-cs"/>
              </a:rPr>
              <a:t> motor de base de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17</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GenerationType.TABLE</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usa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tabla</a:t>
            </a:r>
            <a:r>
              <a:rPr lang="en-US" sz="1200" b="0" i="0" kern="1200" baseline="0" dirty="0" smtClean="0">
                <a:solidFill>
                  <a:schemeClr val="tx1"/>
                </a:solidFill>
                <a:effectLst/>
                <a:latin typeface="+mn-lt"/>
                <a:ea typeface="+mn-ea"/>
                <a:cs typeface="+mn-cs"/>
              </a:rPr>
              <a:t> de la base de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para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gestionar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claves.</a:t>
            </a:r>
          </a:p>
          <a:p>
            <a:r>
              <a:rPr lang="en-US" sz="1200" b="0" i="0" kern="1200" baseline="0" dirty="0" err="1" smtClean="0">
                <a:solidFill>
                  <a:schemeClr val="tx1"/>
                </a:solidFill>
                <a:effectLst/>
                <a:latin typeface="+mn-lt"/>
                <a:ea typeface="+mn-ea"/>
                <a:cs typeface="+mn-cs"/>
              </a:rPr>
              <a:t>GenerationType.SEQUENCE</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Usa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secuencia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definida</a:t>
            </a:r>
            <a:r>
              <a:rPr lang="en-US" sz="1200" b="0" i="0" kern="1200" baseline="0" dirty="0" smtClean="0">
                <a:solidFill>
                  <a:schemeClr val="tx1"/>
                </a:solidFill>
                <a:effectLst/>
                <a:latin typeface="+mn-lt"/>
                <a:ea typeface="+mn-ea"/>
                <a:cs typeface="+mn-cs"/>
              </a:rPr>
              <a:t> en la base de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 La base de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debe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soportar</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definición</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secuencias</a:t>
            </a:r>
            <a:r>
              <a:rPr lang="en-US" sz="1200" b="0" i="0" kern="1200" baseline="0" dirty="0" smtClean="0">
                <a:solidFill>
                  <a:schemeClr val="tx1"/>
                </a:solidFill>
                <a:effectLst/>
                <a:latin typeface="+mn-lt"/>
                <a:ea typeface="+mn-ea"/>
                <a:cs typeface="+mn-cs"/>
              </a:rPr>
              <a:t>.</a:t>
            </a:r>
          </a:p>
          <a:p>
            <a:r>
              <a:rPr lang="en-US" sz="1200" b="0" i="0" kern="1200" baseline="0" dirty="0" err="1" smtClean="0">
                <a:solidFill>
                  <a:schemeClr val="tx1"/>
                </a:solidFill>
                <a:effectLst/>
                <a:latin typeface="+mn-lt"/>
                <a:ea typeface="+mn-ea"/>
                <a:cs typeface="+mn-cs"/>
              </a:rPr>
              <a:t>GenerationType.IDENTITY</a:t>
            </a:r>
            <a:r>
              <a:rPr lang="en-US" sz="1200" b="0" i="0" kern="1200" baseline="0" dirty="0" smtClean="0">
                <a:solidFill>
                  <a:schemeClr val="tx1"/>
                </a:solidFill>
                <a:effectLst/>
                <a:latin typeface="+mn-lt"/>
                <a:ea typeface="+mn-ea"/>
                <a:cs typeface="+mn-cs"/>
              </a:rPr>
              <a:t> – Lo </a:t>
            </a:r>
            <a:r>
              <a:rPr lang="en-US" sz="1200" b="0" i="0" kern="1200" baseline="0" dirty="0" err="1" smtClean="0">
                <a:solidFill>
                  <a:schemeClr val="tx1"/>
                </a:solidFill>
                <a:effectLst/>
                <a:latin typeface="+mn-lt"/>
                <a:ea typeface="+mn-ea"/>
                <a:cs typeface="+mn-cs"/>
              </a:rPr>
              <a:t>delega</a:t>
            </a:r>
            <a:r>
              <a:rPr lang="en-US" sz="1200" b="0" i="0" kern="1200" baseline="0" dirty="0" smtClean="0">
                <a:solidFill>
                  <a:schemeClr val="tx1"/>
                </a:solidFill>
                <a:effectLst/>
                <a:latin typeface="+mn-lt"/>
                <a:ea typeface="+mn-ea"/>
                <a:cs typeface="+mn-cs"/>
              </a:rPr>
              <a:t> en la base de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 la base de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debe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soporte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para</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tipo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columna</a:t>
            </a:r>
            <a:r>
              <a:rPr lang="en-US" sz="1200" b="0" i="0" kern="1200" baseline="0" dirty="0" smtClean="0">
                <a:solidFill>
                  <a:schemeClr val="tx1"/>
                </a:solidFill>
                <a:effectLst/>
                <a:latin typeface="+mn-lt"/>
                <a:ea typeface="+mn-ea"/>
                <a:cs typeface="+mn-cs"/>
              </a:rPr>
              <a:t> IDENTITY.</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18</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19</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20</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21</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22</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23</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24</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25</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Aquí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ver</a:t>
            </a:r>
            <a:r>
              <a:rPr lang="en-US" sz="1200" b="0" i="0" kern="1200" baseline="0" dirty="0" smtClean="0">
                <a:solidFill>
                  <a:schemeClr val="tx1"/>
                </a:solidFill>
                <a:effectLst/>
                <a:latin typeface="+mn-lt"/>
                <a:ea typeface="+mn-ea"/>
                <a:cs typeface="+mn-cs"/>
              </a:rPr>
              <a:t> el @Temporal y el @</a:t>
            </a:r>
            <a:r>
              <a:rPr lang="en-US" sz="1200" b="0" i="0" kern="1200" baseline="0" dirty="0" err="1" smtClean="0">
                <a:solidFill>
                  <a:schemeClr val="tx1"/>
                </a:solidFill>
                <a:effectLst/>
                <a:latin typeface="+mn-lt"/>
                <a:ea typeface="+mn-ea"/>
                <a:cs typeface="+mn-cs"/>
              </a:rPr>
              <a:t>DateTiemFormat</a:t>
            </a:r>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26</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27</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28</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29</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30</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31</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32</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33</a:t>
            </a:fld>
            <a:endParaRPr lang="es-ES"/>
          </a:p>
        </p:txBody>
      </p:sp>
    </p:spTree>
    <p:extLst>
      <p:ext uri="{BB962C8B-B14F-4D97-AF65-F5344CB8AC3E}">
        <p14:creationId xmlns:p14="http://schemas.microsoft.com/office/powerpoint/2010/main" val="1736677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34</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35</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36</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Person </a:t>
            </a:r>
            <a:r>
              <a:rPr lang="en-US" sz="1200" b="0" i="0" kern="1200" baseline="0" dirty="0" err="1" smtClean="0">
                <a:solidFill>
                  <a:schemeClr val="tx1"/>
                </a:solidFill>
                <a:effectLst/>
                <a:latin typeface="+mn-lt"/>
                <a:ea typeface="+mn-ea"/>
                <a:cs typeface="+mn-cs"/>
              </a:rPr>
              <a:t>extenderá</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BaseEntity</a:t>
            </a:r>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37</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NamedEntity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extiende</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BaseEntity</a:t>
            </a:r>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38</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NamedEntity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extiende</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BaseEntity</a:t>
            </a:r>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39</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ORM = </a:t>
            </a:r>
            <a:r>
              <a:rPr lang="es-ES" dirty="0" err="1" smtClean="0"/>
              <a:t>Object</a:t>
            </a:r>
            <a:r>
              <a:rPr lang="es-ES" dirty="0" smtClean="0"/>
              <a:t> </a:t>
            </a:r>
            <a:r>
              <a:rPr lang="es-ES" dirty="0" err="1" smtClean="0"/>
              <a:t>Relational</a:t>
            </a:r>
            <a:r>
              <a:rPr lang="es-ES" dirty="0" smtClean="0"/>
              <a:t> </a:t>
            </a:r>
            <a:r>
              <a:rPr lang="es-ES" dirty="0" err="1" smtClean="0"/>
              <a:t>Mapper</a:t>
            </a:r>
            <a:r>
              <a:rPr lang="es-ES" dirty="0" smtClean="0"/>
              <a:t> – Facilita el mapeo</a:t>
            </a:r>
            <a:r>
              <a:rPr lang="es-ES" baseline="0" dirty="0" smtClean="0"/>
              <a:t> entre objetos de una BD relacional y objetos de aplicación (</a:t>
            </a:r>
            <a:r>
              <a:rPr lang="es-ES" baseline="0" dirty="0" err="1" smtClean="0"/>
              <a:t>DTOs</a:t>
            </a:r>
            <a:r>
              <a:rPr lang="es-ES" baseline="0" dirty="0" smtClean="0"/>
              <a:t>)</a:t>
            </a:r>
          </a:p>
          <a:p>
            <a:r>
              <a:rPr lang="es-ES" baseline="0" dirty="0" smtClean="0"/>
              <a:t>JPA = Api de persistencia de Java que define las interfaces para acceder a bases de datos; nos ofrece JPQL como lenguaje de consultas</a:t>
            </a:r>
            <a:endParaRPr lang="es-ES" baseline="0" dirty="0"/>
          </a:p>
          <a:p>
            <a:r>
              <a:rPr lang="es-ES" baseline="0" dirty="0" smtClean="0"/>
              <a:t>La implementación </a:t>
            </a:r>
            <a:r>
              <a:rPr lang="es-ES" baseline="0" dirty="0" err="1" smtClean="0"/>
              <a:t>Hibernate</a:t>
            </a:r>
            <a:r>
              <a:rPr lang="es-ES" baseline="0" dirty="0" smtClean="0"/>
              <a:t> ofrece HQL como lenguaje de consultas + API para consultar programáticamente (mediante “</a:t>
            </a:r>
            <a:r>
              <a:rPr lang="es-ES" baseline="0" dirty="0" err="1" smtClean="0"/>
              <a:t>crieteria</a:t>
            </a:r>
            <a:r>
              <a:rPr lang="es-ES" baseline="0" dirty="0" smtClean="0"/>
              <a:t>”).</a:t>
            </a:r>
          </a:p>
          <a:p>
            <a:endParaRPr lang="es-ES" baseline="0" dirty="0" smtClean="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mappedBy</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esta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relación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inversa</a:t>
            </a:r>
            <a:r>
              <a:rPr lang="en-US" sz="1200" b="0" i="0" kern="1200" baseline="0" dirty="0" smtClean="0">
                <a:solidFill>
                  <a:schemeClr val="tx1"/>
                </a:solidFill>
                <a:effectLst/>
                <a:latin typeface="+mn-lt"/>
                <a:ea typeface="+mn-ea"/>
                <a:cs typeface="+mn-cs"/>
              </a:rPr>
              <a:t> a la </a:t>
            </a:r>
            <a:r>
              <a:rPr lang="en-US" sz="1200" b="0" i="0" kern="1200" baseline="0" dirty="0" err="1" smtClean="0">
                <a:solidFill>
                  <a:schemeClr val="tx1"/>
                </a:solidFill>
                <a:effectLst/>
                <a:latin typeface="+mn-lt"/>
                <a:ea typeface="+mn-ea"/>
                <a:cs typeface="+mn-cs"/>
              </a:rPr>
              <a:t>dueña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dueña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otra</a:t>
            </a:r>
            <a:r>
              <a:rPr lang="en-US" sz="1200" b="0" i="0" kern="1200" baseline="0" dirty="0" smtClean="0">
                <a:solidFill>
                  <a:schemeClr val="tx1"/>
                </a:solidFill>
                <a:effectLst/>
                <a:latin typeface="+mn-lt"/>
                <a:ea typeface="+mn-ea"/>
                <a:cs typeface="+mn-cs"/>
              </a:rPr>
              <a:t> parte de la </a:t>
            </a:r>
            <a:r>
              <a:rPr lang="en-US" sz="1200" b="0" i="0" kern="1200" baseline="0" dirty="0" err="1" smtClean="0">
                <a:solidFill>
                  <a:schemeClr val="tx1"/>
                </a:solidFill>
                <a:effectLst/>
                <a:latin typeface="+mn-lt"/>
                <a:ea typeface="+mn-ea"/>
                <a:cs typeface="+mn-cs"/>
              </a:rPr>
              <a:t>relación</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JoinColumn</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indica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entidad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dueña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luego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tendrá</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table la </a:t>
            </a:r>
            <a:r>
              <a:rPr lang="en-US" sz="1200" b="0" i="0" kern="1200" baseline="0" dirty="0" err="1" smtClean="0">
                <a:solidFill>
                  <a:schemeClr val="tx1"/>
                </a:solidFill>
                <a:effectLst/>
                <a:latin typeface="+mn-lt"/>
                <a:ea typeface="+mn-ea"/>
                <a:cs typeface="+mn-cs"/>
              </a:rPr>
              <a:t>ForeingKey</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otra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puede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usarse</a:t>
            </a:r>
            <a:r>
              <a:rPr lang="en-US" sz="1200" b="0" i="0" kern="1200" baseline="0" dirty="0" smtClean="0">
                <a:solidFill>
                  <a:schemeClr val="tx1"/>
                </a:solidFill>
                <a:effectLst/>
                <a:latin typeface="+mn-lt"/>
                <a:ea typeface="+mn-ea"/>
                <a:cs typeface="+mn-cs"/>
              </a:rPr>
              <a:t> en ambos </a:t>
            </a:r>
            <a:r>
              <a:rPr lang="en-US" sz="1200" b="0" i="0" kern="1200" baseline="0" dirty="0" err="1" smtClean="0">
                <a:solidFill>
                  <a:schemeClr val="tx1"/>
                </a:solidFill>
                <a:effectLst/>
                <a:latin typeface="+mn-lt"/>
                <a:ea typeface="+mn-ea"/>
                <a:cs typeface="+mn-cs"/>
              </a:rPr>
              <a:t>lados</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relación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aunque</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suele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estar</a:t>
            </a:r>
            <a:r>
              <a:rPr lang="en-US" sz="1200" b="0" i="0" kern="1200" baseline="0" dirty="0" smtClean="0">
                <a:solidFill>
                  <a:schemeClr val="tx1"/>
                </a:solidFill>
                <a:effectLst/>
                <a:latin typeface="+mn-lt"/>
                <a:ea typeface="+mn-ea"/>
                <a:cs typeface="+mn-cs"/>
              </a:rPr>
              <a:t> en el @</a:t>
            </a:r>
            <a:r>
              <a:rPr lang="en-US" sz="1200" b="0" i="0" kern="1200" baseline="0" dirty="0" err="1" smtClean="0">
                <a:solidFill>
                  <a:schemeClr val="tx1"/>
                </a:solidFill>
                <a:effectLst/>
                <a:latin typeface="+mn-lt"/>
                <a:ea typeface="+mn-ea"/>
                <a:cs typeface="+mn-cs"/>
              </a:rPr>
              <a:t>OneToMany</a:t>
            </a:r>
            <a:r>
              <a:rPr lang="en-US" sz="1200" b="0" i="0" kern="1200" baseline="0" dirty="0" smtClean="0">
                <a:solidFill>
                  <a:schemeClr val="tx1"/>
                </a:solidFill>
                <a:effectLst/>
                <a:latin typeface="+mn-lt"/>
                <a:ea typeface="+mn-ea"/>
                <a:cs typeface="+mn-cs"/>
              </a:rPr>
              <a:t>)</a:t>
            </a:r>
          </a:p>
          <a:p>
            <a:r>
              <a:rPr lang="en-US" sz="1200" b="0" i="0" kern="1200" baseline="0" dirty="0" smtClean="0">
                <a:solidFill>
                  <a:schemeClr val="tx1"/>
                </a:solidFill>
                <a:effectLst/>
                <a:latin typeface="+mn-lt"/>
                <a:ea typeface="+mn-ea"/>
                <a:cs typeface="+mn-cs"/>
              </a:rPr>
              <a:t>Cascade = </a:t>
            </a:r>
            <a:r>
              <a:rPr lang="en-US" sz="1200" b="0" i="0" kern="1200" baseline="0" dirty="0" err="1" smtClean="0">
                <a:solidFill>
                  <a:schemeClr val="tx1"/>
                </a:solidFill>
                <a:effectLst/>
                <a:latin typeface="+mn-lt"/>
                <a:ea typeface="+mn-ea"/>
                <a:cs typeface="+mn-cs"/>
              </a:rPr>
              <a:t>CascadeType.ALL</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Indica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hacen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operaciones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datos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cascada</a:t>
            </a:r>
            <a:r>
              <a:rPr lang="en-US" sz="1200" b="0" i="0" kern="1200" baseline="0" dirty="0" smtClean="0">
                <a:solidFill>
                  <a:schemeClr val="tx1"/>
                </a:solidFill>
                <a:effectLst/>
                <a:latin typeface="+mn-lt"/>
                <a:ea typeface="+mn-ea"/>
                <a:cs typeface="+mn-cs"/>
              </a:rPr>
              <a:t>. Si </a:t>
            </a:r>
            <a:r>
              <a:rPr lang="en-US" sz="1200" b="0" i="0" kern="1200" baseline="0" dirty="0" err="1" smtClean="0">
                <a:solidFill>
                  <a:schemeClr val="tx1"/>
                </a:solidFill>
                <a:effectLst/>
                <a:latin typeface="+mn-lt"/>
                <a:ea typeface="+mn-ea"/>
                <a:cs typeface="+mn-cs"/>
              </a:rPr>
              <a:t>borramos</a:t>
            </a:r>
            <a:r>
              <a:rPr lang="en-US" sz="1200" b="0" i="0" kern="1200" baseline="0" dirty="0" smtClean="0">
                <a:solidFill>
                  <a:schemeClr val="tx1"/>
                </a:solidFill>
                <a:effectLst/>
                <a:latin typeface="+mn-lt"/>
                <a:ea typeface="+mn-ea"/>
                <a:cs typeface="+mn-cs"/>
              </a:rPr>
              <a:t> un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dicha</a:t>
            </a:r>
            <a:r>
              <a:rPr lang="en-US" sz="1200" b="0" i="0" kern="1200" baseline="0" dirty="0" smtClean="0">
                <a:solidFill>
                  <a:schemeClr val="tx1"/>
                </a:solidFill>
                <a:effectLst/>
                <a:latin typeface="+mn-lt"/>
                <a:ea typeface="+mn-ea"/>
                <a:cs typeface="+mn-cs"/>
              </a:rPr>
              <a:t> table, </a:t>
            </a:r>
            <a:r>
              <a:rPr lang="en-US" sz="1200" b="0" i="0" kern="1200" baseline="0" dirty="0" err="1" smtClean="0">
                <a:solidFill>
                  <a:schemeClr val="tx1"/>
                </a:solidFill>
                <a:effectLst/>
                <a:latin typeface="+mn-lt"/>
                <a:ea typeface="+mn-ea"/>
                <a:cs typeface="+mn-cs"/>
              </a:rPr>
              <a:t>borraremos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cascada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relacionados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Borrar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B, </a:t>
            </a:r>
            <a:r>
              <a:rPr lang="en-US" sz="1200" b="0" i="0" kern="1200" baseline="0" dirty="0" err="1" smtClean="0">
                <a:solidFill>
                  <a:schemeClr val="tx1"/>
                </a:solidFill>
                <a:effectLst/>
                <a:latin typeface="+mn-lt"/>
                <a:ea typeface="+mn-ea"/>
                <a:cs typeface="+mn-cs"/>
              </a:rPr>
              <a:t>indicaría</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este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borrar</a:t>
            </a:r>
            <a:r>
              <a:rPr lang="en-US" sz="1200" b="0" i="0" kern="1200" baseline="0" dirty="0" smtClean="0">
                <a:solidFill>
                  <a:schemeClr val="tx1"/>
                </a:solidFill>
                <a:effectLst/>
                <a:latin typeface="+mn-lt"/>
                <a:ea typeface="+mn-ea"/>
                <a:cs typeface="+mn-cs"/>
              </a:rPr>
              <a:t> la A.</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40</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41</a:t>
            </a:fld>
            <a:endParaRPr lang="es-ES"/>
          </a:p>
        </p:txBody>
      </p:sp>
    </p:spTree>
    <p:extLst>
      <p:ext uri="{BB962C8B-B14F-4D97-AF65-F5344CB8AC3E}">
        <p14:creationId xmlns:p14="http://schemas.microsoft.com/office/powerpoint/2010/main" val="32145369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smtClean="0">
                <a:solidFill>
                  <a:schemeClr val="tx1"/>
                </a:solidFill>
                <a:effectLst/>
                <a:latin typeface="+mn-lt"/>
                <a:ea typeface="+mn-ea"/>
                <a:cs typeface="+mn-cs"/>
              </a:rPr>
              <a:t>Con </a:t>
            </a:r>
            <a:r>
              <a:rPr lang="en-US" sz="1200" b="0" i="0" kern="1200" baseline="0" dirty="0" err="1" smtClean="0">
                <a:solidFill>
                  <a:schemeClr val="tx1"/>
                </a:solidFill>
                <a:effectLst/>
                <a:latin typeface="+mn-lt"/>
                <a:ea typeface="+mn-ea"/>
                <a:cs typeface="+mn-cs"/>
              </a:rPr>
              <a:t>Opcional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comparte</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ForeingKey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primary key</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Lo usual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OneToOne</a:t>
            </a:r>
            <a:r>
              <a:rPr lang="en-US" sz="1200" b="0" i="0" kern="1200" baseline="0" dirty="0" smtClean="0">
                <a:solidFill>
                  <a:schemeClr val="tx1"/>
                </a:solidFill>
                <a:effectLst/>
                <a:latin typeface="+mn-lt"/>
                <a:ea typeface="+mn-ea"/>
                <a:cs typeface="+mn-cs"/>
              </a:rPr>
              <a:t> sin @</a:t>
            </a:r>
            <a:r>
              <a:rPr lang="en-US" sz="1200" b="0" i="0" kern="1200" baseline="0" dirty="0" err="1" smtClean="0">
                <a:solidFill>
                  <a:schemeClr val="tx1"/>
                </a:solidFill>
                <a:effectLst/>
                <a:latin typeface="+mn-lt"/>
                <a:ea typeface="+mn-ea"/>
                <a:cs typeface="+mn-cs"/>
              </a:rPr>
              <a:t>PrimaryKeyJoinColumn</a:t>
            </a:r>
            <a:endParaRPr lang="en-US" sz="1200" b="0" i="0" kern="1200" baseline="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42</a:t>
            </a:fld>
            <a:endParaRPr lang="es-ES"/>
          </a:p>
        </p:txBody>
      </p:sp>
    </p:spTree>
    <p:extLst>
      <p:ext uri="{BB962C8B-B14F-4D97-AF65-F5344CB8AC3E}">
        <p14:creationId xmlns:p14="http://schemas.microsoft.com/office/powerpoint/2010/main" val="3177882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baseline="0" dirty="0" err="1" smtClean="0">
                <a:solidFill>
                  <a:schemeClr val="tx1"/>
                </a:solidFill>
                <a:effectLst/>
                <a:latin typeface="+mn-lt"/>
                <a:ea typeface="+mn-ea"/>
                <a:cs typeface="+mn-cs"/>
              </a:rPr>
              <a:t>Dibujar</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pizarra</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por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qué</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sencillo</a:t>
            </a:r>
            <a:r>
              <a:rPr lang="en-US" sz="1200" b="0" i="0" kern="1200" baseline="0" dirty="0" smtClean="0">
                <a:solidFill>
                  <a:schemeClr val="tx1"/>
                </a:solidFill>
                <a:effectLst/>
                <a:latin typeface="+mn-lt"/>
                <a:ea typeface="+mn-ea"/>
                <a:cs typeface="+mn-cs"/>
              </a:rPr>
              <a:t>, en la </a:t>
            </a:r>
            <a:r>
              <a:rPr lang="en-US" sz="1200" b="0" i="0" kern="1200" baseline="0" dirty="0" err="1" smtClean="0">
                <a:solidFill>
                  <a:schemeClr val="tx1"/>
                </a:solidFill>
                <a:effectLst/>
                <a:latin typeface="+mn-lt"/>
                <a:ea typeface="+mn-ea"/>
                <a:cs typeface="+mn-cs"/>
              </a:rPr>
              <a:t>teoría</a:t>
            </a:r>
            <a:r>
              <a:rPr lang="en-US" sz="1200" b="0" i="0" kern="1200" baseline="0" dirty="0" smtClean="0">
                <a:solidFill>
                  <a:schemeClr val="tx1"/>
                </a:solidFill>
                <a:effectLst/>
                <a:latin typeface="+mn-lt"/>
                <a:ea typeface="+mn-ea"/>
                <a:cs typeface="+mn-cs"/>
              </a:rPr>
              <a:t> (JPA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un </a:t>
            </a:r>
            <a:r>
              <a:rPr lang="en-US" sz="1200" b="0" i="0" kern="1200" baseline="0" dirty="0" err="1" smtClean="0">
                <a:solidFill>
                  <a:schemeClr val="tx1"/>
                </a:solidFill>
                <a:effectLst/>
                <a:latin typeface="+mn-lt"/>
                <a:ea typeface="+mn-ea"/>
                <a:cs typeface="+mn-cs"/>
              </a:rPr>
              <a:t>conjunto</a:t>
            </a:r>
            <a:r>
              <a:rPr lang="en-US" sz="1200" b="0" i="0" kern="1200" baseline="0" dirty="0" smtClean="0">
                <a:solidFill>
                  <a:schemeClr val="tx1"/>
                </a:solidFill>
                <a:effectLst/>
                <a:latin typeface="+mn-lt"/>
                <a:ea typeface="+mn-ea"/>
                <a:cs typeface="+mn-cs"/>
              </a:rPr>
              <a:t> de interfaces) </a:t>
            </a:r>
            <a:r>
              <a:rPr lang="en-US" sz="1200" b="0" i="0" kern="1200" baseline="0" dirty="0" err="1" smtClean="0">
                <a:solidFill>
                  <a:schemeClr val="tx1"/>
                </a:solidFill>
                <a:effectLst/>
                <a:latin typeface="+mn-lt"/>
                <a:ea typeface="+mn-ea"/>
                <a:cs typeface="+mn-cs"/>
              </a:rPr>
              <a:t>siempre</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puede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elegir</a:t>
            </a:r>
            <a:r>
              <a:rPr lang="en-US" sz="1200" b="0" i="0" kern="1200" baseline="0" dirty="0" smtClean="0">
                <a:solidFill>
                  <a:schemeClr val="tx1"/>
                </a:solidFill>
                <a:effectLst/>
                <a:latin typeface="+mn-lt"/>
                <a:ea typeface="+mn-ea"/>
                <a:cs typeface="+mn-cs"/>
              </a:rPr>
              <a:t> entre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otra</a:t>
            </a:r>
            <a:r>
              <a:rPr lang="en-US" sz="1200" b="0" i="0" kern="1200" baseline="0" dirty="0" smtClean="0">
                <a:solidFill>
                  <a:schemeClr val="tx1"/>
                </a:solidFill>
                <a:effectLst/>
                <a:latin typeface="+mn-lt"/>
                <a:ea typeface="+mn-ea"/>
                <a:cs typeface="+mn-cs"/>
              </a:rPr>
              <a:t> (EAGER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vez</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tiene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traer</a:t>
            </a:r>
            <a:r>
              <a:rPr lang="en-US" sz="1200" b="0" i="0" kern="1200" baseline="0" dirty="0" smtClean="0">
                <a:solidFill>
                  <a:schemeClr val="tx1"/>
                </a:solidFill>
                <a:effectLst/>
                <a:latin typeface="+mn-lt"/>
                <a:ea typeface="+mn-ea"/>
                <a:cs typeface="+mn-cs"/>
              </a:rPr>
              <a:t> un </a:t>
            </a:r>
            <a:r>
              <a:rPr lang="en-US" sz="1200" b="0" i="0" kern="1200" baseline="0" dirty="0" err="1" smtClean="0">
                <a:solidFill>
                  <a:schemeClr val="tx1"/>
                </a:solidFill>
                <a:effectLst/>
                <a:latin typeface="+mn-lt"/>
                <a:ea typeface="+mn-ea"/>
                <a:cs typeface="+mn-cs"/>
              </a:rPr>
              <a:t>ToOne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pero</a:t>
            </a:r>
            <a:r>
              <a:rPr lang="en-US" sz="1200" b="0" i="0" kern="1200" baseline="0" dirty="0" smtClean="0">
                <a:solidFill>
                  <a:schemeClr val="tx1"/>
                </a:solidFill>
                <a:effectLst/>
                <a:latin typeface="+mn-lt"/>
                <a:ea typeface="+mn-ea"/>
                <a:cs typeface="+mn-cs"/>
              </a:rPr>
              <a:t> en la </a:t>
            </a:r>
            <a:r>
              <a:rPr lang="en-US" sz="1200" b="0" i="0" kern="1200" baseline="0" dirty="0" err="1" smtClean="0">
                <a:solidFill>
                  <a:schemeClr val="tx1"/>
                </a:solidFill>
                <a:effectLst/>
                <a:latin typeface="+mn-lt"/>
                <a:ea typeface="+mn-ea"/>
                <a:cs typeface="+mn-cs"/>
              </a:rPr>
              <a:t>práctica</a:t>
            </a:r>
            <a:r>
              <a:rPr lang="en-US" sz="1200" b="0" i="0" kern="1200" baseline="0" dirty="0" smtClean="0">
                <a:solidFill>
                  <a:schemeClr val="tx1"/>
                </a:solidFill>
                <a:effectLst/>
                <a:latin typeface="+mn-lt"/>
                <a:ea typeface="+mn-ea"/>
                <a:cs typeface="+mn-cs"/>
              </a:rPr>
              <a:t> (Hibernate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implementación</a:t>
            </a:r>
            <a:r>
              <a:rPr lang="en-US" sz="1200" b="0" i="0" kern="1200" baseline="0" dirty="0" smtClean="0">
                <a:solidFill>
                  <a:schemeClr val="tx1"/>
                </a:solidFill>
                <a:effectLst/>
                <a:latin typeface="+mn-lt"/>
                <a:ea typeface="+mn-ea"/>
                <a:cs typeface="+mn-cs"/>
              </a:rPr>
              <a:t>) se ha </a:t>
            </a:r>
            <a:r>
              <a:rPr lang="en-US" sz="1200" b="0" i="0" kern="1200" baseline="0" dirty="0" err="1" smtClean="0">
                <a:solidFill>
                  <a:schemeClr val="tx1"/>
                </a:solidFill>
                <a:effectLst/>
                <a:latin typeface="+mn-lt"/>
                <a:ea typeface="+mn-ea"/>
                <a:cs typeface="+mn-cs"/>
              </a:rPr>
              <a:t>tendido</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ser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conservador</a:t>
            </a:r>
            <a:r>
              <a:rPr lang="en-US" sz="1200" b="0" i="0" kern="1200" baseline="0" dirty="0" smtClean="0">
                <a:solidFill>
                  <a:schemeClr val="tx1"/>
                </a:solidFill>
                <a:effectLst/>
                <a:latin typeface="+mn-lt"/>
                <a:ea typeface="+mn-ea"/>
                <a:cs typeface="+mn-cs"/>
              </a:rPr>
              <a:t> con los </a:t>
            </a:r>
            <a:r>
              <a:rPr lang="en-US" sz="1200" b="0" i="0" kern="1200" baseline="0" dirty="0" err="1" smtClean="0">
                <a:solidFill>
                  <a:schemeClr val="tx1"/>
                </a:solidFill>
                <a:effectLst/>
                <a:latin typeface="+mn-lt"/>
                <a:ea typeface="+mn-ea"/>
                <a:cs typeface="+mn-cs"/>
              </a:rPr>
              <a:t>recursos</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todo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hace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mediante</a:t>
            </a:r>
            <a:r>
              <a:rPr lang="en-US" sz="1200" b="0" i="0" kern="1200" baseline="0" dirty="0" smtClean="0">
                <a:solidFill>
                  <a:schemeClr val="tx1"/>
                </a:solidFill>
                <a:effectLst/>
                <a:latin typeface="+mn-lt"/>
                <a:ea typeface="+mn-ea"/>
                <a:cs typeface="+mn-cs"/>
              </a:rPr>
              <a:t> LAZY.</a:t>
            </a:r>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43</a:t>
            </a:fld>
            <a:endParaRPr lang="es-ES"/>
          </a:p>
        </p:txBody>
      </p:sp>
    </p:spTree>
    <p:extLst>
      <p:ext uri="{BB962C8B-B14F-4D97-AF65-F5344CB8AC3E}">
        <p14:creationId xmlns:p14="http://schemas.microsoft.com/office/powerpoint/2010/main" val="42023915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44</a:t>
            </a:fld>
            <a:endParaRPr lang="es-ES"/>
          </a:p>
        </p:txBody>
      </p:sp>
    </p:spTree>
    <p:extLst>
      <p:ext uri="{BB962C8B-B14F-4D97-AF65-F5344CB8AC3E}">
        <p14:creationId xmlns:p14="http://schemas.microsoft.com/office/powerpoint/2010/main" val="27227527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45</a:t>
            </a:fld>
            <a:endParaRPr lang="es-ES"/>
          </a:p>
        </p:txBody>
      </p:sp>
    </p:spTree>
    <p:extLst>
      <p:ext uri="{BB962C8B-B14F-4D97-AF65-F5344CB8AC3E}">
        <p14:creationId xmlns:p14="http://schemas.microsoft.com/office/powerpoint/2010/main" val="1502075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46</a:t>
            </a:fld>
            <a:endParaRPr lang="es-ES"/>
          </a:p>
        </p:txBody>
      </p:sp>
    </p:spTree>
    <p:extLst>
      <p:ext uri="{BB962C8B-B14F-4D97-AF65-F5344CB8AC3E}">
        <p14:creationId xmlns:p14="http://schemas.microsoft.com/office/powerpoint/2010/main" val="25447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47</a:t>
            </a:fld>
            <a:endParaRPr lang="es-ES"/>
          </a:p>
        </p:txBody>
      </p:sp>
    </p:spTree>
    <p:extLst>
      <p:ext uri="{BB962C8B-B14F-4D97-AF65-F5344CB8AC3E}">
        <p14:creationId xmlns:p14="http://schemas.microsoft.com/office/powerpoint/2010/main" val="29879711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Faltan</a:t>
            </a:r>
            <a:r>
              <a:rPr lang="es-ES" baseline="0" dirty="0" smtClean="0"/>
              <a:t> los </a:t>
            </a:r>
            <a:r>
              <a:rPr lang="es-ES" baseline="0" dirty="0" err="1" smtClean="0"/>
              <a:t>getters</a:t>
            </a:r>
            <a:r>
              <a:rPr lang="es-ES" baseline="0" dirty="0" smtClean="0"/>
              <a:t> y </a:t>
            </a:r>
            <a:r>
              <a:rPr lang="es-ES" baseline="0" dirty="0" err="1" smtClean="0"/>
              <a:t>setters</a:t>
            </a:r>
            <a:endParaRPr lang="es-ES" baseline="0" dirty="0" smtClean="0"/>
          </a:p>
          <a:p>
            <a:r>
              <a:rPr lang="es-ES" baseline="0" dirty="0" smtClean="0"/>
              <a:t>Si volvemos a lanzar con los ficheros </a:t>
            </a:r>
            <a:r>
              <a:rPr lang="es-ES" baseline="0" dirty="0" err="1" smtClean="0"/>
              <a:t>schemaHibernateTaller.sql</a:t>
            </a:r>
            <a:r>
              <a:rPr lang="es-ES" baseline="0" dirty="0" smtClean="0"/>
              <a:t> e </a:t>
            </a:r>
            <a:r>
              <a:rPr lang="es-ES" baseline="0" dirty="0" err="1" smtClean="0"/>
              <a:t>dataHibernateTaller.sql</a:t>
            </a:r>
            <a:r>
              <a:rPr lang="es-ES" baseline="0" dirty="0" smtClean="0"/>
              <a:t>, debería de funcionar todo (nos sirve como prueba para corregir los fallos).</a:t>
            </a:r>
          </a:p>
          <a:p>
            <a:r>
              <a:rPr lang="es-ES" baseline="0" dirty="0" smtClean="0"/>
              <a:t>Como vemos, la relación “facturas” – “</a:t>
            </a:r>
            <a:r>
              <a:rPr lang="es-ES" baseline="0" dirty="0" err="1" smtClean="0"/>
              <a:t>owners</a:t>
            </a:r>
            <a:r>
              <a:rPr lang="es-ES" baseline="0" dirty="0" smtClean="0"/>
              <a:t>” sobraría realmente, ya que al haber hecho todas las relaciones bidireccionales, dada una factura, podemos obtener los datos necesarios.</a:t>
            </a:r>
          </a:p>
          <a:p>
            <a:r>
              <a:rPr lang="es-ES" baseline="0" dirty="0" smtClean="0"/>
              <a:t>Por ello, vamos a modificar eso para comprobar cómo funciona </a:t>
            </a:r>
            <a:r>
              <a:rPr lang="es-ES" baseline="0" dirty="0" err="1" smtClean="0"/>
              <a:t>Hibernate</a:t>
            </a:r>
            <a:r>
              <a:rPr lang="es-ES" baseline="0" dirty="0" smtClean="0"/>
              <a:t>.</a:t>
            </a:r>
          </a:p>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48</a:t>
            </a:fld>
            <a:endParaRPr lang="es-ES"/>
          </a:p>
        </p:txBody>
      </p:sp>
    </p:spTree>
    <p:extLst>
      <p:ext uri="{BB962C8B-B14F-4D97-AF65-F5344CB8AC3E}">
        <p14:creationId xmlns:p14="http://schemas.microsoft.com/office/powerpoint/2010/main" val="231873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Faltan</a:t>
            </a:r>
            <a:r>
              <a:rPr lang="es-ES" baseline="0" dirty="0" smtClean="0"/>
              <a:t> los </a:t>
            </a:r>
            <a:r>
              <a:rPr lang="es-ES" baseline="0" dirty="0" err="1" smtClean="0"/>
              <a:t>getters</a:t>
            </a:r>
            <a:r>
              <a:rPr lang="es-ES" baseline="0" dirty="0" smtClean="0"/>
              <a:t> y </a:t>
            </a:r>
            <a:r>
              <a:rPr lang="es-ES" baseline="0" dirty="0" err="1" smtClean="0"/>
              <a:t>setters</a:t>
            </a:r>
            <a:endParaRPr lang="es-ES" baseline="0" dirty="0" smtClean="0"/>
          </a:p>
          <a:p>
            <a:r>
              <a:rPr lang="es-ES" baseline="0" dirty="0" smtClean="0"/>
              <a:t>Si volvemos a lanzar con los ficheros </a:t>
            </a:r>
            <a:r>
              <a:rPr lang="es-ES" baseline="0" dirty="0" err="1" smtClean="0"/>
              <a:t>schemaHibernateTaller.sql</a:t>
            </a:r>
            <a:r>
              <a:rPr lang="es-ES" baseline="0" dirty="0" smtClean="0"/>
              <a:t> e </a:t>
            </a:r>
            <a:r>
              <a:rPr lang="es-ES" baseline="0" dirty="0" err="1" smtClean="0"/>
              <a:t>dataHibernateTaller.sql</a:t>
            </a:r>
            <a:r>
              <a:rPr lang="es-ES" baseline="0" dirty="0" smtClean="0"/>
              <a:t>, debería de funcionar todo (nos sirve como prueba para corregir los fallos).</a:t>
            </a:r>
          </a:p>
          <a:p>
            <a:r>
              <a:rPr lang="es-ES" baseline="0" dirty="0" smtClean="0"/>
              <a:t>Como vemos, la relación “facturas” – “</a:t>
            </a:r>
            <a:r>
              <a:rPr lang="es-ES" baseline="0" dirty="0" err="1" smtClean="0"/>
              <a:t>owners</a:t>
            </a:r>
            <a:r>
              <a:rPr lang="es-ES" baseline="0" dirty="0" smtClean="0"/>
              <a:t>” sobraría realmente, ya que al haber hecho todas las relaciones bidireccionales, dada una factura, podemos obtener los datos necesarios.</a:t>
            </a:r>
          </a:p>
          <a:p>
            <a:r>
              <a:rPr lang="es-ES" baseline="0" dirty="0" smtClean="0"/>
              <a:t>Por ello, vamos a modificar eso para comprobar cómo funciona </a:t>
            </a:r>
            <a:r>
              <a:rPr lang="es-ES" baseline="0" dirty="0" err="1" smtClean="0"/>
              <a:t>Hibernate</a:t>
            </a:r>
            <a:r>
              <a:rPr lang="es-ES" baseline="0" dirty="0" smtClean="0"/>
              <a:t>.</a:t>
            </a:r>
          </a:p>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49</a:t>
            </a:fld>
            <a:endParaRPr lang="es-ES"/>
          </a:p>
        </p:txBody>
      </p:sp>
    </p:spTree>
    <p:extLst>
      <p:ext uri="{BB962C8B-B14F-4D97-AF65-F5344CB8AC3E}">
        <p14:creationId xmlns:p14="http://schemas.microsoft.com/office/powerpoint/2010/main" val="104036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Explicación de </a:t>
            </a:r>
            <a:r>
              <a:rPr lang="es-ES" dirty="0" err="1" smtClean="0"/>
              <a:t>Hibernate</a:t>
            </a:r>
            <a:r>
              <a:rPr lang="es-ES" dirty="0" smtClean="0"/>
              <a:t> resumida</a:t>
            </a:r>
            <a:endParaRPr lang="es-ES" baseline="0" dirty="0" smtClean="0"/>
          </a:p>
          <a:p>
            <a:endParaRPr lang="es-ES" baseline="0" dirty="0" smtClean="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50</a:t>
            </a:fld>
            <a:endParaRPr lang="es-ES"/>
          </a:p>
        </p:txBody>
      </p:sp>
    </p:spTree>
    <p:extLst>
      <p:ext uri="{BB962C8B-B14F-4D97-AF65-F5344CB8AC3E}">
        <p14:creationId xmlns:p14="http://schemas.microsoft.com/office/powerpoint/2010/main" val="26011901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Para ejecutar con datos, configurar el proyecto para que cree base de datos</a:t>
            </a:r>
            <a:r>
              <a:rPr lang="es-ES" baseline="0" dirty="0" smtClean="0"/>
              <a:t> desde ficheros y usar los ficheros </a:t>
            </a:r>
            <a:r>
              <a:rPr lang="es-ES" baseline="0" dirty="0" err="1" smtClean="0"/>
              <a:t>schemaHibernateTallerFNBC.sql</a:t>
            </a:r>
            <a:r>
              <a:rPr lang="es-ES" baseline="0" dirty="0" smtClean="0"/>
              <a:t> y </a:t>
            </a:r>
            <a:r>
              <a:rPr lang="es-ES" baseline="0" dirty="0" err="1" smtClean="0"/>
              <a:t>dataHibernateTaller.sql</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51</a:t>
            </a:fld>
            <a:endParaRPr lang="es-ES"/>
          </a:p>
        </p:txBody>
      </p:sp>
    </p:spTree>
    <p:extLst>
      <p:ext uri="{BB962C8B-B14F-4D97-AF65-F5344CB8AC3E}">
        <p14:creationId xmlns:p14="http://schemas.microsoft.com/office/powerpoint/2010/main" val="37665655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Para ejecutar con datos, configurar el proyecto para que cree base de datos</a:t>
            </a:r>
            <a:r>
              <a:rPr lang="es-ES" baseline="0" dirty="0" smtClean="0"/>
              <a:t> desde ficheros y usar los ficheros </a:t>
            </a:r>
            <a:r>
              <a:rPr lang="es-ES" baseline="0" dirty="0" err="1" smtClean="0"/>
              <a:t>schemaHibernateTallerFNBC.sql</a:t>
            </a:r>
            <a:r>
              <a:rPr lang="es-ES" baseline="0" dirty="0" smtClean="0"/>
              <a:t> y </a:t>
            </a:r>
            <a:r>
              <a:rPr lang="es-ES" baseline="0" dirty="0" err="1" smtClean="0"/>
              <a:t>dataHibernateTaller.sql</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52</a:t>
            </a:fld>
            <a:endParaRPr lang="es-ES"/>
          </a:p>
        </p:txBody>
      </p:sp>
    </p:spTree>
    <p:extLst>
      <p:ext uri="{BB962C8B-B14F-4D97-AF65-F5344CB8AC3E}">
        <p14:creationId xmlns:p14="http://schemas.microsoft.com/office/powerpoint/2010/main" val="2445332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53</a:t>
            </a:fld>
            <a:endParaRPr lang="es-ES"/>
          </a:p>
        </p:txBody>
      </p:sp>
    </p:spTree>
    <p:extLst>
      <p:ext uri="{BB962C8B-B14F-4D97-AF65-F5344CB8AC3E}">
        <p14:creationId xmlns:p14="http://schemas.microsoft.com/office/powerpoint/2010/main" val="2968375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54</a:t>
            </a:fld>
            <a:endParaRPr lang="es-ES"/>
          </a:p>
        </p:txBody>
      </p:sp>
    </p:spTree>
    <p:extLst>
      <p:ext uri="{BB962C8B-B14F-4D97-AF65-F5344CB8AC3E}">
        <p14:creationId xmlns:p14="http://schemas.microsoft.com/office/powerpoint/2010/main" val="3275285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55</a:t>
            </a:fld>
            <a:endParaRPr lang="es-ES"/>
          </a:p>
        </p:txBody>
      </p:sp>
    </p:spTree>
    <p:extLst>
      <p:ext uri="{BB962C8B-B14F-4D97-AF65-F5344CB8AC3E}">
        <p14:creationId xmlns:p14="http://schemas.microsoft.com/office/powerpoint/2010/main" val="3009184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56</a:t>
            </a:fld>
            <a:endParaRPr lang="es-ES"/>
          </a:p>
        </p:txBody>
      </p:sp>
    </p:spTree>
    <p:extLst>
      <p:ext uri="{BB962C8B-B14F-4D97-AF65-F5344CB8AC3E}">
        <p14:creationId xmlns:p14="http://schemas.microsoft.com/office/powerpoint/2010/main" val="16304129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57</a:t>
            </a:fld>
            <a:endParaRPr lang="es-ES"/>
          </a:p>
        </p:txBody>
      </p:sp>
    </p:spTree>
    <p:extLst>
      <p:ext uri="{BB962C8B-B14F-4D97-AF65-F5344CB8AC3E}">
        <p14:creationId xmlns:p14="http://schemas.microsoft.com/office/powerpoint/2010/main" val="4065398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58</a:t>
            </a:fld>
            <a:endParaRPr lang="es-ES"/>
          </a:p>
        </p:txBody>
      </p:sp>
    </p:spTree>
    <p:extLst>
      <p:ext uri="{BB962C8B-B14F-4D97-AF65-F5344CB8AC3E}">
        <p14:creationId xmlns:p14="http://schemas.microsoft.com/office/powerpoint/2010/main" val="3967238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59</a:t>
            </a:fld>
            <a:endParaRPr lang="es-ES"/>
          </a:p>
        </p:txBody>
      </p:sp>
    </p:spTree>
    <p:extLst>
      <p:ext uri="{BB962C8B-B14F-4D97-AF65-F5344CB8AC3E}">
        <p14:creationId xmlns:p14="http://schemas.microsoft.com/office/powerpoint/2010/main" val="394832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dirty="0" smtClean="0"/>
              <a:t>Lo que usa </a:t>
            </a:r>
            <a:r>
              <a:rPr lang="es-ES" baseline="0" dirty="0" err="1" smtClean="0"/>
              <a:t>Hibernate</a:t>
            </a:r>
            <a:r>
              <a:rPr lang="es-ES" baseline="0" dirty="0" smtClean="0"/>
              <a:t> por debajo es JDBC</a:t>
            </a:r>
          </a:p>
          <a:p>
            <a:endParaRPr lang="es-ES" baseline="0" dirty="0" smtClean="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60</a:t>
            </a:fld>
            <a:endParaRPr lang="es-ES"/>
          </a:p>
        </p:txBody>
      </p:sp>
    </p:spTree>
    <p:extLst>
      <p:ext uri="{BB962C8B-B14F-4D97-AF65-F5344CB8AC3E}">
        <p14:creationId xmlns:p14="http://schemas.microsoft.com/office/powerpoint/2010/main" val="201776991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61</a:t>
            </a:fld>
            <a:endParaRPr lang="es-ES"/>
          </a:p>
        </p:txBody>
      </p:sp>
    </p:spTree>
    <p:extLst>
      <p:ext uri="{BB962C8B-B14F-4D97-AF65-F5344CB8AC3E}">
        <p14:creationId xmlns:p14="http://schemas.microsoft.com/office/powerpoint/2010/main" val="23071785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62</a:t>
            </a:fld>
            <a:endParaRPr lang="es-ES"/>
          </a:p>
        </p:txBody>
      </p:sp>
    </p:spTree>
    <p:extLst>
      <p:ext uri="{BB962C8B-B14F-4D97-AF65-F5344CB8AC3E}">
        <p14:creationId xmlns:p14="http://schemas.microsoft.com/office/powerpoint/2010/main" val="1661783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63</a:t>
            </a:fld>
            <a:endParaRPr lang="es-ES"/>
          </a:p>
        </p:txBody>
      </p:sp>
    </p:spTree>
    <p:extLst>
      <p:ext uri="{BB962C8B-B14F-4D97-AF65-F5344CB8AC3E}">
        <p14:creationId xmlns:p14="http://schemas.microsoft.com/office/powerpoint/2010/main" val="4627041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64</a:t>
            </a:fld>
            <a:endParaRPr lang="es-ES"/>
          </a:p>
        </p:txBody>
      </p:sp>
    </p:spTree>
    <p:extLst>
      <p:ext uri="{BB962C8B-B14F-4D97-AF65-F5344CB8AC3E}">
        <p14:creationId xmlns:p14="http://schemas.microsoft.com/office/powerpoint/2010/main" val="28263465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65</a:t>
            </a:fld>
            <a:endParaRPr lang="es-ES"/>
          </a:p>
        </p:txBody>
      </p:sp>
    </p:spTree>
    <p:extLst>
      <p:ext uri="{BB962C8B-B14F-4D97-AF65-F5344CB8AC3E}">
        <p14:creationId xmlns:p14="http://schemas.microsoft.com/office/powerpoint/2010/main" val="22742326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66</a:t>
            </a:fld>
            <a:endParaRPr lang="es-ES"/>
          </a:p>
        </p:txBody>
      </p:sp>
    </p:spTree>
    <p:extLst>
      <p:ext uri="{BB962C8B-B14F-4D97-AF65-F5344CB8AC3E}">
        <p14:creationId xmlns:p14="http://schemas.microsoft.com/office/powerpoint/2010/main" val="4896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7</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8</a:t>
            </a:fld>
            <a:endParaRPr lang="es-ES"/>
          </a:p>
        </p:txBody>
      </p:sp>
    </p:spTree>
    <p:extLst>
      <p:ext uri="{BB962C8B-B14F-4D97-AF65-F5344CB8AC3E}">
        <p14:creationId xmlns:p14="http://schemas.microsoft.com/office/powerpoint/2010/main" val="3807969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smtClean="0"/>
              <a:t>Las</a:t>
            </a:r>
            <a:r>
              <a:rPr lang="es-ES" baseline="0" dirty="0" smtClean="0"/>
              <a:t> que están en negritas son las que para un </a:t>
            </a:r>
            <a:r>
              <a:rPr lang="es-ES" baseline="0" dirty="0" err="1" smtClean="0"/>
              <a:t>developer</a:t>
            </a:r>
            <a:r>
              <a:rPr lang="es-ES" baseline="0" dirty="0" smtClean="0"/>
              <a:t> pueden resultarle más importantes.</a:t>
            </a:r>
            <a:endParaRPr lang="es-ES" dirty="0"/>
          </a:p>
        </p:txBody>
      </p:sp>
      <p:sp>
        <p:nvSpPr>
          <p:cNvPr id="4" name="3 Marcador de número de diapositiva"/>
          <p:cNvSpPr>
            <a:spLocks noGrp="1"/>
          </p:cNvSpPr>
          <p:nvPr>
            <p:ph type="sldNum" sz="quarter" idx="10"/>
          </p:nvPr>
        </p:nvSpPr>
        <p:spPr/>
        <p:txBody>
          <a:bodyPr/>
          <a:lstStyle/>
          <a:p>
            <a:fld id="{F9470AB5-00EE-4A5C-AE4E-71B8EEE1046C}" type="slidenum">
              <a:rPr lang="es-ES" smtClean="0"/>
              <a:t>9</a:t>
            </a:fld>
            <a:endParaRPr lang="es-ES"/>
          </a:p>
        </p:txBody>
      </p:sp>
    </p:spTree>
    <p:extLst>
      <p:ext uri="{BB962C8B-B14F-4D97-AF65-F5344CB8AC3E}">
        <p14:creationId xmlns:p14="http://schemas.microsoft.com/office/powerpoint/2010/main" val="380796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421201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166931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238495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5" name="4 Rectángulo"/>
          <p:cNvSpPr/>
          <p:nvPr userDrawn="1"/>
        </p:nvSpPr>
        <p:spPr>
          <a:xfrm>
            <a:off x="-20886" y="0"/>
            <a:ext cx="9164885" cy="6858000"/>
          </a:xfrm>
          <a:prstGeom prst="rect">
            <a:avLst/>
          </a:prstGeom>
          <a:solidFill>
            <a:srgbClr val="1E2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Rectángulo"/>
          <p:cNvSpPr/>
          <p:nvPr userDrawn="1"/>
        </p:nvSpPr>
        <p:spPr>
          <a:xfrm>
            <a:off x="-36512" y="0"/>
            <a:ext cx="9164885" cy="6858000"/>
          </a:xfrm>
          <a:prstGeom prst="rect">
            <a:avLst/>
          </a:prstGeom>
          <a:solidFill>
            <a:srgbClr val="414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26299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1151602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24697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3796222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335311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347992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264960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82679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3087A0B-8966-410A-BC67-79F63FC8B2D3}" type="datetimeFigureOut">
              <a:rPr lang="es-ES" smtClean="0"/>
              <a:t>10/06/2019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998FA28-D925-4A83-9CFA-F9D7C5491751}" type="slidenum">
              <a:rPr lang="es-ES" smtClean="0"/>
              <a:t>‹#›</a:t>
            </a:fld>
            <a:endParaRPr lang="es-ES"/>
          </a:p>
        </p:txBody>
      </p:sp>
    </p:spTree>
    <p:extLst>
      <p:ext uri="{BB962C8B-B14F-4D97-AF65-F5344CB8AC3E}">
        <p14:creationId xmlns:p14="http://schemas.microsoft.com/office/powerpoint/2010/main" val="164810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87A0B-8966-410A-BC67-79F63FC8B2D3}" type="datetimeFigureOut">
              <a:rPr lang="es-ES" smtClean="0"/>
              <a:t>10/06/2019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8FA28-D925-4A83-9CFA-F9D7C5491751}" type="slidenum">
              <a:rPr lang="es-ES" smtClean="0"/>
              <a:t>‹#›</a:t>
            </a:fld>
            <a:endParaRPr lang="es-ES"/>
          </a:p>
        </p:txBody>
      </p:sp>
    </p:spTree>
    <p:extLst>
      <p:ext uri="{BB962C8B-B14F-4D97-AF65-F5344CB8AC3E}">
        <p14:creationId xmlns:p14="http://schemas.microsoft.com/office/powerpoint/2010/main" val="378234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C:\backup\CENTERS\Líneas de trabajo\codeFEST\fotos codefest\p5488-0020-2.jp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Effect>
                      <a14:brightnessContrast contrast="20000"/>
                    </a14:imgEffect>
                  </a14:imgLayer>
                </a14:imgProps>
              </a:ext>
              <a:ext uri="{28A0092B-C50C-407E-A947-70E740481C1C}">
                <a14:useLocalDpi xmlns:a14="http://schemas.microsoft.com/office/drawing/2010/main" val="0"/>
              </a:ext>
            </a:extLst>
          </a:blip>
          <a:srcRect l="8129" t="7929" r="10391"/>
          <a:stretch/>
        </p:blipFill>
        <p:spPr bwMode="auto">
          <a:xfrm>
            <a:off x="-1" y="0"/>
            <a:ext cx="9144001" cy="6888740"/>
          </a:xfrm>
          <a:prstGeom prst="rect">
            <a:avLst/>
          </a:prstGeom>
          <a:noFill/>
          <a:extLst>
            <a:ext uri="{909E8E84-426E-40DD-AFC4-6F175D3DCCD1}">
              <a14:hiddenFill xmlns:a14="http://schemas.microsoft.com/office/drawing/2010/main">
                <a:solidFill>
                  <a:srgbClr val="FFFFFF"/>
                </a:solidFill>
              </a14:hiddenFill>
            </a:ext>
          </a:extLst>
        </p:spPr>
      </p:pic>
      <p:sp>
        <p:nvSpPr>
          <p:cNvPr id="4" name="3 Redondear rectángulo de esquina del mismo lado"/>
          <p:cNvSpPr/>
          <p:nvPr/>
        </p:nvSpPr>
        <p:spPr>
          <a:xfrm rot="16200000" flipV="1">
            <a:off x="3929402" y="1238731"/>
            <a:ext cx="1285193" cy="9144002"/>
          </a:xfrm>
          <a:prstGeom prst="round2SameRect">
            <a:avLst>
              <a:gd name="adj1" fmla="val 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658556" y="5346963"/>
            <a:ext cx="3557641" cy="830997"/>
          </a:xfrm>
          <a:prstGeom prst="rect">
            <a:avLst/>
          </a:prstGeom>
          <a:noFill/>
        </p:spPr>
        <p:txBody>
          <a:bodyPr wrap="none" rtlCol="0">
            <a:spAutoFit/>
          </a:bodyPr>
          <a:lstStyle/>
          <a:p>
            <a:r>
              <a:rPr lang="es-ES" sz="3200" b="1" dirty="0" smtClean="0">
                <a:solidFill>
                  <a:srgbClr val="6485C1"/>
                </a:solidFill>
              </a:rPr>
              <a:t>Taller de Hibernate</a:t>
            </a:r>
          </a:p>
          <a:p>
            <a:r>
              <a:rPr lang="es-ES" sz="1600" cap="all" dirty="0" smtClean="0">
                <a:solidFill>
                  <a:schemeClr val="tx1">
                    <a:lumMod val="75000"/>
                    <a:lumOff val="25000"/>
                  </a:schemeClr>
                </a:solidFill>
              </a:rPr>
              <a:t>EVERIS CENTERS</a:t>
            </a:r>
            <a:endParaRPr lang="es-ES" sz="1600" cap="all" dirty="0">
              <a:solidFill>
                <a:schemeClr val="tx1">
                  <a:lumMod val="75000"/>
                  <a:lumOff val="25000"/>
                </a:schemeClr>
              </a:solidFill>
            </a:endParaRPr>
          </a:p>
        </p:txBody>
      </p:sp>
      <p:grpSp>
        <p:nvGrpSpPr>
          <p:cNvPr id="6" name="5 Grupo"/>
          <p:cNvGrpSpPr/>
          <p:nvPr/>
        </p:nvGrpSpPr>
        <p:grpSpPr>
          <a:xfrm>
            <a:off x="6516216" y="5569495"/>
            <a:ext cx="1682213" cy="307777"/>
            <a:chOff x="6833294" y="5826750"/>
            <a:chExt cx="1682213" cy="307777"/>
          </a:xfrm>
        </p:grpSpPr>
        <p:sp>
          <p:nvSpPr>
            <p:cNvPr id="7" name="19 CuadroTexto"/>
            <p:cNvSpPr txBox="1"/>
            <p:nvPr/>
          </p:nvSpPr>
          <p:spPr>
            <a:xfrm>
              <a:off x="7025163" y="5826750"/>
              <a:ext cx="1490344" cy="307777"/>
            </a:xfrm>
            <a:prstGeom prst="rect">
              <a:avLst/>
            </a:prstGeom>
            <a:noFill/>
          </p:spPr>
          <p:txBody>
            <a:bodyPr wrap="non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dirty="0" smtClean="0">
                  <a:solidFill>
                    <a:schemeClr val="tx1">
                      <a:lumMod val="50000"/>
                      <a:lumOff val="50000"/>
                    </a:schemeClr>
                  </a:solidFill>
                  <a:latin typeface="+mj-lt"/>
                </a:rPr>
                <a:t>@everisCodeFEST</a:t>
              </a:r>
              <a:endParaRPr lang="es-ES" sz="1400" dirty="0">
                <a:solidFill>
                  <a:schemeClr val="tx1">
                    <a:lumMod val="50000"/>
                    <a:lumOff val="50000"/>
                  </a:schemeClr>
                </a:solidFill>
                <a:latin typeface="+mj-lt"/>
              </a:endParaRPr>
            </a:p>
          </p:txBody>
        </p:sp>
        <p:pic>
          <p:nvPicPr>
            <p:cNvPr id="8" name="Picture 4" descr="http://designshack.co.uk/wp-content/uploads/larrybird-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3294" y="5911047"/>
              <a:ext cx="258186" cy="182249"/>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3" descr="C:\Users\jfernanv\Desktop\everis-blanc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5224" y="158626"/>
            <a:ext cx="2131192" cy="1182142"/>
          </a:xfrm>
          <a:prstGeom prst="rect">
            <a:avLst/>
          </a:prstGeom>
          <a:noFill/>
          <a:extLst>
            <a:ext uri="{909E8E84-426E-40DD-AFC4-6F175D3DCCD1}">
              <a14:hiddenFill xmlns:a14="http://schemas.microsoft.com/office/drawing/2010/main">
                <a:solidFill>
                  <a:srgbClr val="FFFFFF"/>
                </a:solidFill>
              </a14:hiddenFill>
            </a:ext>
          </a:extLst>
        </p:spPr>
      </p:pic>
      <p:sp>
        <p:nvSpPr>
          <p:cNvPr id="12" name="11 Redondear rectángulo de esquina del mismo lado"/>
          <p:cNvSpPr/>
          <p:nvPr/>
        </p:nvSpPr>
        <p:spPr>
          <a:xfrm rot="10800000" flipV="1">
            <a:off x="1187615" y="2"/>
            <a:ext cx="1905959" cy="1412774"/>
          </a:xfrm>
          <a:prstGeom prst="round2SameRect">
            <a:avLst>
              <a:gd name="adj1" fmla="val 0"/>
              <a:gd name="adj2" fmla="val 388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0326" y="116632"/>
            <a:ext cx="2133522" cy="1219155"/>
          </a:xfrm>
          <a:prstGeom prst="rect">
            <a:avLst/>
          </a:prstGeom>
        </p:spPr>
      </p:pic>
      <p:sp>
        <p:nvSpPr>
          <p:cNvPr id="13" name="CuadroTexto 2"/>
          <p:cNvSpPr txBox="1"/>
          <p:nvPr/>
        </p:nvSpPr>
        <p:spPr>
          <a:xfrm>
            <a:off x="7932857" y="6093289"/>
            <a:ext cx="1187624" cy="360040"/>
          </a:xfrm>
          <a:prstGeom prst="rect">
            <a:avLst/>
          </a:prstGeom>
        </p:spPr>
        <p:txBody>
          <a:bodyPr vert="horz" wrap="none" lIns="68580" tIns="34290" rIns="68580" bIns="34290" rtlCol="0" anchor="ctr">
            <a:no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800" dirty="0" smtClean="0">
                <a:solidFill>
                  <a:schemeClr val="bg1">
                    <a:lumMod val="50000"/>
                  </a:schemeClr>
                </a:solidFill>
                <a:latin typeface="+mn-lt"/>
              </a:rPr>
              <a:t>Versión 1.0</a:t>
            </a:r>
          </a:p>
        </p:txBody>
      </p:sp>
    </p:spTree>
    <p:extLst>
      <p:ext uri="{BB962C8B-B14F-4D97-AF65-F5344CB8AC3E}">
        <p14:creationId xmlns:p14="http://schemas.microsoft.com/office/powerpoint/2010/main" val="236421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Ventajas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10</a:t>
            </a:fld>
            <a:endParaRPr lang="es-ES" dirty="0">
              <a:solidFill>
                <a:schemeClr val="bg1"/>
              </a:solidFill>
            </a:endParaRPr>
          </a:p>
        </p:txBody>
      </p:sp>
      <p:sp>
        <p:nvSpPr>
          <p:cNvPr id="2" name="1 CuadroTexto"/>
          <p:cNvSpPr txBox="1"/>
          <p:nvPr/>
        </p:nvSpPr>
        <p:spPr>
          <a:xfrm>
            <a:off x="539552" y="1268760"/>
            <a:ext cx="7920880" cy="3416320"/>
          </a:xfrm>
          <a:prstGeom prst="rect">
            <a:avLst/>
          </a:prstGeom>
          <a:noFill/>
        </p:spPr>
        <p:txBody>
          <a:bodyPr wrap="square" rtlCol="0">
            <a:spAutoFit/>
          </a:bodyPr>
          <a:lstStyle/>
          <a:p>
            <a:r>
              <a:rPr lang="es-ES" b="1" dirty="0" smtClean="0">
                <a:solidFill>
                  <a:schemeClr val="bg1"/>
                </a:solidFill>
              </a:rPr>
              <a:t>Automatiza la persistencia (base de datos relacionales – POO)</a:t>
            </a:r>
          </a:p>
          <a:p>
            <a:r>
              <a:rPr lang="es-ES" b="1" dirty="0" smtClean="0">
                <a:solidFill>
                  <a:schemeClr val="bg1"/>
                </a:solidFill>
              </a:rPr>
              <a:t>Automatiza las relaciones (base de datos relacionales – Objetos POO relacionales)</a:t>
            </a:r>
          </a:p>
          <a:p>
            <a:r>
              <a:rPr lang="es-ES" b="1" dirty="0">
                <a:solidFill>
                  <a:schemeClr val="bg1"/>
                </a:solidFill>
              </a:rPr>
              <a:t>Soporte de consultas (HQL)</a:t>
            </a:r>
          </a:p>
          <a:p>
            <a:r>
              <a:rPr lang="es-ES" b="1" dirty="0">
                <a:solidFill>
                  <a:schemeClr val="bg1"/>
                </a:solidFill>
              </a:rPr>
              <a:t>Permite las consultas en SQL nativo</a:t>
            </a:r>
          </a:p>
          <a:p>
            <a:r>
              <a:rPr lang="es-ES" b="1" dirty="0">
                <a:solidFill>
                  <a:schemeClr val="bg1"/>
                </a:solidFill>
              </a:rPr>
              <a:t>Abstrae del tipo de base de datos</a:t>
            </a:r>
          </a:p>
          <a:p>
            <a:r>
              <a:rPr lang="es-ES" b="1" dirty="0" smtClean="0">
                <a:solidFill>
                  <a:schemeClr val="bg1"/>
                </a:solidFill>
              </a:rPr>
              <a:t>Automatiza el mapeo entre Objetos Java – DBMS</a:t>
            </a:r>
          </a:p>
          <a:p>
            <a:r>
              <a:rPr lang="es-ES" dirty="0">
                <a:solidFill>
                  <a:schemeClr val="bg1">
                    <a:lumMod val="50000"/>
                  </a:schemeClr>
                </a:solidFill>
              </a:rPr>
              <a:t>Reduce el coste de mantenimiento</a:t>
            </a:r>
          </a:p>
          <a:p>
            <a:r>
              <a:rPr lang="es-ES" b="1" dirty="0" smtClean="0">
                <a:solidFill>
                  <a:schemeClr val="bg1"/>
                </a:solidFill>
              </a:rPr>
              <a:t>Caché</a:t>
            </a:r>
          </a:p>
          <a:p>
            <a:r>
              <a:rPr lang="es-ES" b="1" dirty="0" smtClean="0">
                <a:solidFill>
                  <a:schemeClr val="bg1"/>
                </a:solidFill>
              </a:rPr>
              <a:t>Control de versionado (mecanismos para controlar la concurrencia)</a:t>
            </a:r>
          </a:p>
          <a:p>
            <a:r>
              <a:rPr lang="es-ES" dirty="0">
                <a:solidFill>
                  <a:schemeClr val="bg1">
                    <a:lumMod val="50000"/>
                  </a:schemeClr>
                </a:solidFill>
              </a:rPr>
              <a:t>Open-</a:t>
            </a:r>
            <a:r>
              <a:rPr lang="es-ES" dirty="0" err="1">
                <a:solidFill>
                  <a:schemeClr val="bg1">
                    <a:lumMod val="50000"/>
                  </a:schemeClr>
                </a:solidFill>
              </a:rPr>
              <a:t>Source</a:t>
            </a:r>
            <a:endParaRPr lang="es-ES" dirty="0">
              <a:solidFill>
                <a:schemeClr val="bg1">
                  <a:lumMod val="50000"/>
                </a:schemeClr>
              </a:solidFill>
            </a:endParaRPr>
          </a:p>
          <a:p>
            <a:r>
              <a:rPr lang="es-ES" dirty="0" smtClean="0">
                <a:solidFill>
                  <a:schemeClr val="bg1">
                    <a:lumMod val="50000"/>
                  </a:schemeClr>
                </a:solidFill>
              </a:rPr>
              <a:t>Escalabilidad</a:t>
            </a:r>
          </a:p>
          <a:p>
            <a:endParaRPr lang="es-ES" dirty="0"/>
          </a:p>
        </p:txBody>
      </p:sp>
      <p:pic>
        <p:nvPicPr>
          <p:cNvPr id="5" name="4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337358"/>
            <a:ext cx="216023" cy="224427"/>
          </a:xfrm>
          <a:prstGeom prst="rect">
            <a:avLst/>
          </a:prstGeom>
        </p:spPr>
      </p:pic>
      <p:pic>
        <p:nvPicPr>
          <p:cNvPr id="8" name="7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601971"/>
            <a:ext cx="216023" cy="224427"/>
          </a:xfrm>
          <a:prstGeom prst="rect">
            <a:avLst/>
          </a:prstGeom>
        </p:spPr>
      </p:pic>
      <p:pic>
        <p:nvPicPr>
          <p:cNvPr id="10" name="9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845133"/>
            <a:ext cx="216023" cy="224427"/>
          </a:xfrm>
          <a:prstGeom prst="rect">
            <a:avLst/>
          </a:prstGeom>
        </p:spPr>
      </p:pic>
      <p:pic>
        <p:nvPicPr>
          <p:cNvPr id="11" name="10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9" y="2132856"/>
            <a:ext cx="216023" cy="224427"/>
          </a:xfrm>
          <a:prstGeom prst="rect">
            <a:avLst/>
          </a:prstGeom>
        </p:spPr>
      </p:pic>
      <p:pic>
        <p:nvPicPr>
          <p:cNvPr id="12" name="11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5968" y="2420888"/>
            <a:ext cx="216023" cy="224427"/>
          </a:xfrm>
          <a:prstGeom prst="rect">
            <a:avLst/>
          </a:prstGeom>
        </p:spPr>
      </p:pic>
      <p:pic>
        <p:nvPicPr>
          <p:cNvPr id="13" name="12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7" y="2731124"/>
            <a:ext cx="216023" cy="224427"/>
          </a:xfrm>
          <a:prstGeom prst="rect">
            <a:avLst/>
          </a:prstGeom>
        </p:spPr>
      </p:pic>
      <p:pic>
        <p:nvPicPr>
          <p:cNvPr id="14" name="13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6120" y="3024229"/>
            <a:ext cx="216023" cy="224427"/>
          </a:xfrm>
          <a:prstGeom prst="rect">
            <a:avLst/>
          </a:prstGeom>
        </p:spPr>
      </p:pic>
      <p:pic>
        <p:nvPicPr>
          <p:cNvPr id="15" name="14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1949" y="3302735"/>
            <a:ext cx="216023" cy="224427"/>
          </a:xfrm>
          <a:prstGeom prst="rect">
            <a:avLst/>
          </a:prstGeom>
        </p:spPr>
      </p:pic>
      <p:pic>
        <p:nvPicPr>
          <p:cNvPr id="16" name="15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6" y="3573016"/>
            <a:ext cx="216023" cy="224427"/>
          </a:xfrm>
          <a:prstGeom prst="rect">
            <a:avLst/>
          </a:prstGeom>
        </p:spPr>
      </p:pic>
      <p:pic>
        <p:nvPicPr>
          <p:cNvPr id="17" name="16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5968" y="3809288"/>
            <a:ext cx="216023" cy="224427"/>
          </a:xfrm>
          <a:prstGeom prst="rect">
            <a:avLst/>
          </a:prstGeom>
        </p:spPr>
      </p:pic>
      <p:pic>
        <p:nvPicPr>
          <p:cNvPr id="18" name="17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1948" y="4077072"/>
            <a:ext cx="216023" cy="224427"/>
          </a:xfrm>
          <a:prstGeom prst="rect">
            <a:avLst/>
          </a:prstGeom>
        </p:spPr>
      </p:pic>
      <p:sp>
        <p:nvSpPr>
          <p:cNvPr id="19" name="18 CuadroTexto"/>
          <p:cNvSpPr txBox="1"/>
          <p:nvPr/>
        </p:nvSpPr>
        <p:spPr>
          <a:xfrm>
            <a:off x="2123728" y="4869160"/>
            <a:ext cx="5112568" cy="923330"/>
          </a:xfrm>
          <a:prstGeom prst="rect">
            <a:avLst/>
          </a:prstGeom>
          <a:solidFill>
            <a:schemeClr val="bg1"/>
          </a:solidFill>
          <a:ln w="28575">
            <a:solidFill>
              <a:schemeClr val="bg1">
                <a:lumMod val="50000"/>
              </a:schemeClr>
            </a:solidFill>
          </a:ln>
        </p:spPr>
        <p:txBody>
          <a:bodyPr wrap="square" rtlCol="0">
            <a:spAutoFit/>
          </a:bodyPr>
          <a:lstStyle/>
          <a:p>
            <a:pPr algn="ctr"/>
            <a:r>
              <a:rPr lang="es-ES" dirty="0" err="1" smtClean="0"/>
              <a:t>Hibernate</a:t>
            </a:r>
            <a:r>
              <a:rPr lang="es-ES" dirty="0" smtClean="0"/>
              <a:t> </a:t>
            </a:r>
            <a:r>
              <a:rPr lang="es-ES" dirty="0" err="1" smtClean="0"/>
              <a:t>Validator</a:t>
            </a:r>
            <a:endParaRPr lang="es-ES" dirty="0" smtClean="0"/>
          </a:p>
          <a:p>
            <a:pPr algn="ctr"/>
            <a:r>
              <a:rPr lang="es-ES" dirty="0" err="1" smtClean="0"/>
              <a:t>Hibernate</a:t>
            </a:r>
            <a:r>
              <a:rPr lang="es-ES" dirty="0" smtClean="0"/>
              <a:t> OGM</a:t>
            </a:r>
          </a:p>
          <a:p>
            <a:pPr algn="ctr"/>
            <a:r>
              <a:rPr lang="es-ES" dirty="0" err="1" smtClean="0"/>
              <a:t>Hibernate</a:t>
            </a:r>
            <a:r>
              <a:rPr lang="es-ES" dirty="0" smtClean="0"/>
              <a:t> </a:t>
            </a:r>
            <a:r>
              <a:rPr lang="es-ES" dirty="0" err="1" smtClean="0"/>
              <a:t>Search</a:t>
            </a:r>
            <a:endParaRPr lang="es-ES" dirty="0"/>
          </a:p>
        </p:txBody>
      </p:sp>
    </p:spTree>
    <p:extLst>
      <p:ext uri="{BB962C8B-B14F-4D97-AF65-F5344CB8AC3E}">
        <p14:creationId xmlns:p14="http://schemas.microsoft.com/office/powerpoint/2010/main" val="3387181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Inconvenientes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11</a:t>
            </a:fld>
            <a:endParaRPr lang="es-ES" dirty="0">
              <a:solidFill>
                <a:schemeClr val="bg1"/>
              </a:solidFill>
            </a:endParaRPr>
          </a:p>
        </p:txBody>
      </p:sp>
      <p:sp>
        <p:nvSpPr>
          <p:cNvPr id="8" name="7 CuadroTexto"/>
          <p:cNvSpPr txBox="1"/>
          <p:nvPr/>
        </p:nvSpPr>
        <p:spPr>
          <a:xfrm>
            <a:off x="459553" y="1268760"/>
            <a:ext cx="8064896" cy="923330"/>
          </a:xfrm>
          <a:prstGeom prst="rect">
            <a:avLst/>
          </a:prstGeom>
          <a:noFill/>
        </p:spPr>
        <p:txBody>
          <a:bodyPr wrap="square" rtlCol="0">
            <a:spAutoFit/>
          </a:bodyPr>
          <a:lstStyle/>
          <a:p>
            <a:r>
              <a:rPr lang="es-ES" dirty="0" smtClean="0">
                <a:solidFill>
                  <a:schemeClr val="bg1"/>
                </a:solidFill>
              </a:rPr>
              <a:t>Curva de aprendizaje</a:t>
            </a:r>
          </a:p>
          <a:p>
            <a:r>
              <a:rPr lang="es-ES" dirty="0" smtClean="0">
                <a:solidFill>
                  <a:schemeClr val="bg1"/>
                </a:solidFill>
              </a:rPr>
              <a:t>Sobrecarga de aplicación</a:t>
            </a:r>
          </a:p>
          <a:p>
            <a:r>
              <a:rPr lang="es-ES" dirty="0" smtClean="0">
                <a:solidFill>
                  <a:schemeClr val="bg1"/>
                </a:solidFill>
              </a:rPr>
              <a:t>Algunas </a:t>
            </a:r>
            <a:r>
              <a:rPr lang="es-ES" dirty="0" err="1" smtClean="0">
                <a:solidFill>
                  <a:schemeClr val="bg1"/>
                </a:solidFill>
              </a:rPr>
              <a:t>queries</a:t>
            </a:r>
            <a:r>
              <a:rPr lang="es-ES" dirty="0">
                <a:solidFill>
                  <a:schemeClr val="bg1"/>
                </a:solidFill>
              </a:rPr>
              <a:t> </a:t>
            </a:r>
            <a:r>
              <a:rPr lang="es-ES" dirty="0" smtClean="0">
                <a:solidFill>
                  <a:schemeClr val="bg1"/>
                </a:solidFill>
              </a:rPr>
              <a:t>(muy poquitas) no se puede hacer exactamente igual que con JDBC</a:t>
            </a:r>
            <a:endParaRPr lang="es-ES" dirty="0">
              <a:solidFill>
                <a:schemeClr val="bg1"/>
              </a:solidFill>
            </a:endParaRPr>
          </a:p>
        </p:txBody>
      </p:sp>
      <p:pic>
        <p:nvPicPr>
          <p:cNvPr id="10" name="9 Imagen"/>
          <p:cNvPicPr>
            <a:picLocks noChangeAspect="1"/>
          </p:cNvPicPr>
          <p:nvPr/>
        </p:nvPicPr>
        <p:blipFill rotWithShape="1">
          <a:blip r:embed="rId3" cstate="print">
            <a:extLst>
              <a:ext uri="{28A0092B-C50C-407E-A947-70E740481C1C}">
                <a14:useLocalDpi xmlns:a14="http://schemas.microsoft.com/office/drawing/2010/main" val="0"/>
              </a:ext>
            </a:extLst>
          </a:blip>
          <a:srcRect l="57729" t="4881" r="424" b="584"/>
          <a:stretch/>
        </p:blipFill>
        <p:spPr>
          <a:xfrm>
            <a:off x="311475" y="1324200"/>
            <a:ext cx="212095" cy="216024"/>
          </a:xfrm>
          <a:prstGeom prst="rect">
            <a:avLst/>
          </a:prstGeom>
        </p:spPr>
      </p:pic>
      <p:pic>
        <p:nvPicPr>
          <p:cNvPr id="11" name="10 Imagen"/>
          <p:cNvPicPr>
            <a:picLocks noChangeAspect="1"/>
          </p:cNvPicPr>
          <p:nvPr/>
        </p:nvPicPr>
        <p:blipFill rotWithShape="1">
          <a:blip r:embed="rId3" cstate="print">
            <a:extLst>
              <a:ext uri="{28A0092B-C50C-407E-A947-70E740481C1C}">
                <a14:useLocalDpi xmlns:a14="http://schemas.microsoft.com/office/drawing/2010/main" val="0"/>
              </a:ext>
            </a:extLst>
          </a:blip>
          <a:srcRect l="57729" t="4881" r="424" b="584"/>
          <a:stretch/>
        </p:blipFill>
        <p:spPr>
          <a:xfrm>
            <a:off x="298415" y="1611549"/>
            <a:ext cx="212095" cy="216024"/>
          </a:xfrm>
          <a:prstGeom prst="rect">
            <a:avLst/>
          </a:prstGeom>
        </p:spPr>
      </p:pic>
      <p:pic>
        <p:nvPicPr>
          <p:cNvPr id="12" name="11 Imagen"/>
          <p:cNvPicPr>
            <a:picLocks noChangeAspect="1"/>
          </p:cNvPicPr>
          <p:nvPr/>
        </p:nvPicPr>
        <p:blipFill rotWithShape="1">
          <a:blip r:embed="rId3" cstate="print">
            <a:extLst>
              <a:ext uri="{28A0092B-C50C-407E-A947-70E740481C1C}">
                <a14:useLocalDpi xmlns:a14="http://schemas.microsoft.com/office/drawing/2010/main" val="0"/>
              </a:ext>
            </a:extLst>
          </a:blip>
          <a:srcRect l="57729" t="4881" r="424" b="584"/>
          <a:stretch/>
        </p:blipFill>
        <p:spPr>
          <a:xfrm>
            <a:off x="311475" y="1870734"/>
            <a:ext cx="212095" cy="216024"/>
          </a:xfrm>
          <a:prstGeom prst="rect">
            <a:avLst/>
          </a:prstGeom>
        </p:spPr>
      </p:pic>
    </p:spTree>
    <p:extLst>
      <p:ext uri="{BB962C8B-B14F-4D97-AF65-F5344CB8AC3E}">
        <p14:creationId xmlns:p14="http://schemas.microsoft.com/office/powerpoint/2010/main" val="26616451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Inconvenientes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12</a:t>
            </a:fld>
            <a:endParaRPr lang="es-ES" dirty="0">
              <a:solidFill>
                <a:schemeClr val="bg1"/>
              </a:solidFill>
            </a:endParaRPr>
          </a:p>
        </p:txBody>
      </p:sp>
      <p:sp>
        <p:nvSpPr>
          <p:cNvPr id="2" name="1 CuadroTexto"/>
          <p:cNvSpPr txBox="1"/>
          <p:nvPr/>
        </p:nvSpPr>
        <p:spPr>
          <a:xfrm>
            <a:off x="459553" y="1268760"/>
            <a:ext cx="8064896" cy="923330"/>
          </a:xfrm>
          <a:prstGeom prst="rect">
            <a:avLst/>
          </a:prstGeom>
          <a:noFill/>
        </p:spPr>
        <p:txBody>
          <a:bodyPr wrap="square" rtlCol="0">
            <a:spAutoFit/>
          </a:bodyPr>
          <a:lstStyle/>
          <a:p>
            <a:r>
              <a:rPr lang="es-ES" dirty="0" smtClean="0">
                <a:solidFill>
                  <a:schemeClr val="bg1"/>
                </a:solidFill>
              </a:rPr>
              <a:t>Curva de aprendizaje</a:t>
            </a:r>
          </a:p>
          <a:p>
            <a:r>
              <a:rPr lang="es-ES" dirty="0" smtClean="0">
                <a:solidFill>
                  <a:schemeClr val="bg1"/>
                </a:solidFill>
              </a:rPr>
              <a:t>Sobrecarga de aplicación</a:t>
            </a:r>
          </a:p>
          <a:p>
            <a:r>
              <a:rPr lang="es-ES" dirty="0" smtClean="0">
                <a:solidFill>
                  <a:schemeClr val="bg1"/>
                </a:solidFill>
              </a:rPr>
              <a:t>Algunas </a:t>
            </a:r>
            <a:r>
              <a:rPr lang="es-ES" dirty="0" err="1" smtClean="0">
                <a:solidFill>
                  <a:schemeClr val="bg1"/>
                </a:solidFill>
              </a:rPr>
              <a:t>queries</a:t>
            </a:r>
            <a:r>
              <a:rPr lang="es-ES" dirty="0">
                <a:solidFill>
                  <a:schemeClr val="bg1"/>
                </a:solidFill>
              </a:rPr>
              <a:t> </a:t>
            </a:r>
            <a:r>
              <a:rPr lang="es-ES" dirty="0" smtClean="0">
                <a:solidFill>
                  <a:schemeClr val="bg1"/>
                </a:solidFill>
              </a:rPr>
              <a:t>(muy poquitas) no se puede hacer exactamente igual que con JDBC</a:t>
            </a:r>
            <a:endParaRPr lang="es-ES" dirty="0">
              <a:solidFill>
                <a:schemeClr val="bg1"/>
              </a:solidFill>
            </a:endParaRPr>
          </a:p>
        </p:txBody>
      </p:sp>
      <p:pic>
        <p:nvPicPr>
          <p:cNvPr id="4" name="3 Imagen"/>
          <p:cNvPicPr>
            <a:picLocks noChangeAspect="1"/>
          </p:cNvPicPr>
          <p:nvPr/>
        </p:nvPicPr>
        <p:blipFill rotWithShape="1">
          <a:blip r:embed="rId3" cstate="print">
            <a:extLst>
              <a:ext uri="{28A0092B-C50C-407E-A947-70E740481C1C}">
                <a14:useLocalDpi xmlns:a14="http://schemas.microsoft.com/office/drawing/2010/main" val="0"/>
              </a:ext>
            </a:extLst>
          </a:blip>
          <a:srcRect l="57729" t="4881" r="424" b="584"/>
          <a:stretch/>
        </p:blipFill>
        <p:spPr>
          <a:xfrm>
            <a:off x="311475" y="1324200"/>
            <a:ext cx="212095" cy="216024"/>
          </a:xfrm>
          <a:prstGeom prst="rect">
            <a:avLst/>
          </a:prstGeom>
        </p:spPr>
      </p:pic>
      <p:pic>
        <p:nvPicPr>
          <p:cNvPr id="6" name="5 Imagen"/>
          <p:cNvPicPr>
            <a:picLocks noChangeAspect="1"/>
          </p:cNvPicPr>
          <p:nvPr/>
        </p:nvPicPr>
        <p:blipFill rotWithShape="1">
          <a:blip r:embed="rId3" cstate="print">
            <a:extLst>
              <a:ext uri="{28A0092B-C50C-407E-A947-70E740481C1C}">
                <a14:useLocalDpi xmlns:a14="http://schemas.microsoft.com/office/drawing/2010/main" val="0"/>
              </a:ext>
            </a:extLst>
          </a:blip>
          <a:srcRect l="57729" t="4881" r="424" b="584"/>
          <a:stretch/>
        </p:blipFill>
        <p:spPr>
          <a:xfrm>
            <a:off x="298415" y="1611549"/>
            <a:ext cx="212095" cy="216024"/>
          </a:xfrm>
          <a:prstGeom prst="rect">
            <a:avLst/>
          </a:prstGeom>
        </p:spPr>
      </p:pic>
      <p:pic>
        <p:nvPicPr>
          <p:cNvPr id="7" name="6 Imagen"/>
          <p:cNvPicPr>
            <a:picLocks noChangeAspect="1"/>
          </p:cNvPicPr>
          <p:nvPr/>
        </p:nvPicPr>
        <p:blipFill rotWithShape="1">
          <a:blip r:embed="rId3" cstate="print">
            <a:extLst>
              <a:ext uri="{28A0092B-C50C-407E-A947-70E740481C1C}">
                <a14:useLocalDpi xmlns:a14="http://schemas.microsoft.com/office/drawing/2010/main" val="0"/>
              </a:ext>
            </a:extLst>
          </a:blip>
          <a:srcRect l="57729" t="4881" r="424" b="584"/>
          <a:stretch/>
        </p:blipFill>
        <p:spPr>
          <a:xfrm>
            <a:off x="311475" y="1870734"/>
            <a:ext cx="212095" cy="216024"/>
          </a:xfrm>
          <a:prstGeom prst="rect">
            <a:avLst/>
          </a:prstGeom>
        </p:spPr>
      </p:pic>
      <p:sp>
        <p:nvSpPr>
          <p:cNvPr id="11" name="10 Rectángulo"/>
          <p:cNvSpPr/>
          <p:nvPr/>
        </p:nvSpPr>
        <p:spPr>
          <a:xfrm>
            <a:off x="614444" y="3356992"/>
            <a:ext cx="7649969" cy="1077218"/>
          </a:xfrm>
          <a:prstGeom prst="rect">
            <a:avLst/>
          </a:prstGeom>
          <a:solidFill>
            <a:schemeClr val="bg1"/>
          </a:solidFill>
        </p:spPr>
        <p:txBody>
          <a:bodyPr wrap="square">
            <a:spAutoFit/>
          </a:bodyPr>
          <a:lstStyle/>
          <a:p>
            <a:r>
              <a:rPr lang="es-ES" sz="1600" b="1" dirty="0">
                <a:solidFill>
                  <a:srgbClr val="0000FF"/>
                </a:solidFill>
                <a:highlight>
                  <a:srgbClr val="FFFFFF"/>
                </a:highlight>
                <a:latin typeface="Courier New"/>
              </a:rPr>
              <a:t>INSERT</a:t>
            </a:r>
            <a:r>
              <a:rPr lang="es-ES" sz="1600" dirty="0">
                <a:solidFill>
                  <a:srgbClr val="000000"/>
                </a:solidFill>
                <a:highlight>
                  <a:srgbClr val="FFFFFF"/>
                </a:highlight>
                <a:latin typeface="Courier New"/>
              </a:rPr>
              <a:t> INSTO tabla </a:t>
            </a:r>
            <a:r>
              <a:rPr lang="es-ES" sz="1600" b="1" dirty="0">
                <a:solidFill>
                  <a:srgbClr val="000080"/>
                </a:solidFill>
                <a:highlight>
                  <a:srgbClr val="FFFFFF"/>
                </a:highlight>
                <a:latin typeface="Courier New"/>
              </a:rPr>
              <a:t>(</a:t>
            </a:r>
            <a:r>
              <a:rPr lang="es-ES" sz="1600" dirty="0">
                <a:solidFill>
                  <a:srgbClr val="000000"/>
                </a:solidFill>
                <a:highlight>
                  <a:srgbClr val="FFFFFF"/>
                </a:highlight>
                <a:latin typeface="Courier New"/>
              </a:rPr>
              <a:t>campo1</a:t>
            </a:r>
            <a:r>
              <a:rPr lang="es-ES" sz="1600" b="1" dirty="0">
                <a:solidFill>
                  <a:srgbClr val="000080"/>
                </a:solidFill>
                <a:highlight>
                  <a:srgbClr val="FFFFFF"/>
                </a:highlight>
                <a:latin typeface="Courier New"/>
              </a:rPr>
              <a:t>,</a:t>
            </a:r>
            <a:r>
              <a:rPr lang="es-ES" sz="1600" dirty="0">
                <a:solidFill>
                  <a:srgbClr val="000000"/>
                </a:solidFill>
                <a:highlight>
                  <a:srgbClr val="FFFFFF"/>
                </a:highlight>
                <a:latin typeface="Courier New"/>
              </a:rPr>
              <a:t>campo2</a:t>
            </a:r>
            <a:r>
              <a:rPr lang="es-ES" sz="1600" b="1" dirty="0">
                <a:solidFill>
                  <a:srgbClr val="000080"/>
                </a:solidFill>
                <a:highlight>
                  <a:srgbClr val="FFFFFF"/>
                </a:highlight>
                <a:latin typeface="Courier New"/>
              </a:rPr>
              <a:t>)</a:t>
            </a:r>
            <a:r>
              <a:rPr lang="es-ES" sz="1600" dirty="0">
                <a:solidFill>
                  <a:srgbClr val="000000"/>
                </a:solidFill>
                <a:highlight>
                  <a:srgbClr val="FFFFFF"/>
                </a:highlight>
                <a:latin typeface="Courier New"/>
              </a:rPr>
              <a:t> </a:t>
            </a:r>
            <a:r>
              <a:rPr lang="es-ES" sz="1600" b="1" dirty="0" err="1" smtClean="0">
                <a:solidFill>
                  <a:srgbClr val="0000FF"/>
                </a:solidFill>
                <a:highlight>
                  <a:srgbClr val="FFFFFF"/>
                </a:highlight>
                <a:latin typeface="Courier New"/>
              </a:rPr>
              <a:t>values</a:t>
            </a:r>
            <a:r>
              <a:rPr lang="es-ES" sz="1600" b="1" dirty="0" smtClean="0">
                <a:solidFill>
                  <a:srgbClr val="000080"/>
                </a:solidFill>
                <a:highlight>
                  <a:srgbClr val="FFFFFF"/>
                </a:highlight>
                <a:latin typeface="Courier New"/>
              </a:rPr>
              <a:t>(</a:t>
            </a:r>
            <a:r>
              <a:rPr lang="es-ES" sz="1600" dirty="0">
                <a:solidFill>
                  <a:srgbClr val="808080"/>
                </a:solidFill>
                <a:highlight>
                  <a:srgbClr val="FFFFFF"/>
                </a:highlight>
                <a:latin typeface="Courier New"/>
              </a:rPr>
              <a:t>'Marcos'</a:t>
            </a:r>
            <a:r>
              <a:rPr lang="es-ES" sz="1600" b="1" dirty="0">
                <a:solidFill>
                  <a:srgbClr val="000080"/>
                </a:solidFill>
                <a:highlight>
                  <a:srgbClr val="FFFFFF"/>
                </a:highlight>
                <a:latin typeface="Courier New"/>
              </a:rPr>
              <a:t>,</a:t>
            </a:r>
            <a:r>
              <a:rPr lang="es-ES" sz="1600" dirty="0">
                <a:solidFill>
                  <a:srgbClr val="808080"/>
                </a:solidFill>
                <a:highlight>
                  <a:srgbClr val="FFFFFF"/>
                </a:highlight>
                <a:latin typeface="Courier New"/>
              </a:rPr>
              <a:t>'</a:t>
            </a:r>
            <a:r>
              <a:rPr lang="es-ES" sz="1600" dirty="0" err="1">
                <a:solidFill>
                  <a:srgbClr val="808080"/>
                </a:solidFill>
                <a:highlight>
                  <a:srgbClr val="FFFFFF"/>
                </a:highlight>
                <a:latin typeface="Courier New"/>
              </a:rPr>
              <a:t>Ginel</a:t>
            </a:r>
            <a:r>
              <a:rPr lang="es-ES" sz="1600" dirty="0">
                <a:solidFill>
                  <a:srgbClr val="808080"/>
                </a:solidFill>
                <a:highlight>
                  <a:srgbClr val="FFFFFF"/>
                </a:highlight>
                <a:latin typeface="Courier New"/>
              </a:rPr>
              <a:t>'</a:t>
            </a:r>
            <a:r>
              <a:rPr lang="es-ES" sz="1600" b="1" dirty="0">
                <a:solidFill>
                  <a:srgbClr val="000080"/>
                </a:solidFill>
                <a:highlight>
                  <a:srgbClr val="FFFFFF"/>
                </a:highlight>
                <a:latin typeface="Courier New"/>
              </a:rPr>
              <a:t>),</a:t>
            </a:r>
            <a:endParaRPr lang="es-ES" sz="1600" dirty="0">
              <a:solidFill>
                <a:srgbClr val="000000"/>
              </a:solidFill>
              <a:highlight>
                <a:srgbClr val="FFFFFF"/>
              </a:highlight>
              <a:latin typeface="Courier New"/>
            </a:endParaRPr>
          </a:p>
          <a:p>
            <a:r>
              <a:rPr lang="es-ES" sz="1600" dirty="0">
                <a:solidFill>
                  <a:srgbClr val="000000"/>
                </a:solidFill>
                <a:highlight>
                  <a:srgbClr val="FFFFFF"/>
                </a:highlight>
                <a:latin typeface="Courier New"/>
              </a:rPr>
              <a:t>  </a:t>
            </a:r>
            <a:r>
              <a:rPr lang="es-ES" sz="1600" b="1" dirty="0">
                <a:solidFill>
                  <a:srgbClr val="000080"/>
                </a:solidFill>
                <a:highlight>
                  <a:srgbClr val="FFFFFF"/>
                </a:highlight>
                <a:latin typeface="Courier New"/>
              </a:rPr>
              <a:t>(</a:t>
            </a:r>
            <a:r>
              <a:rPr lang="es-ES" sz="1600" dirty="0">
                <a:solidFill>
                  <a:srgbClr val="808080"/>
                </a:solidFill>
                <a:highlight>
                  <a:srgbClr val="FFFFFF"/>
                </a:highlight>
                <a:latin typeface="Courier New"/>
              </a:rPr>
              <a:t>'</a:t>
            </a:r>
            <a:r>
              <a:rPr lang="es-ES" sz="1600" dirty="0" err="1">
                <a:solidFill>
                  <a:srgbClr val="808080"/>
                </a:solidFill>
                <a:highlight>
                  <a:srgbClr val="FFFFFF"/>
                </a:highlight>
                <a:latin typeface="Courier New"/>
              </a:rPr>
              <a:t>Pablo'</a:t>
            </a:r>
            <a:r>
              <a:rPr lang="es-ES" sz="1600" b="1" dirty="0" err="1">
                <a:solidFill>
                  <a:srgbClr val="000080"/>
                </a:solidFill>
                <a:highlight>
                  <a:srgbClr val="FFFFFF"/>
                </a:highlight>
                <a:latin typeface="Courier New"/>
              </a:rPr>
              <a:t>,</a:t>
            </a:r>
            <a:r>
              <a:rPr lang="es-ES" sz="1600" dirty="0" err="1">
                <a:solidFill>
                  <a:srgbClr val="808080"/>
                </a:solidFill>
                <a:highlight>
                  <a:srgbClr val="FFFFFF"/>
                </a:highlight>
                <a:latin typeface="Courier New"/>
              </a:rPr>
              <a:t>'Caviedes</a:t>
            </a:r>
            <a:r>
              <a:rPr lang="es-ES" sz="1600" dirty="0">
                <a:solidFill>
                  <a:srgbClr val="808080"/>
                </a:solidFill>
                <a:highlight>
                  <a:srgbClr val="FFFFFF"/>
                </a:highlight>
                <a:latin typeface="Courier New"/>
              </a:rPr>
              <a:t>'</a:t>
            </a:r>
            <a:r>
              <a:rPr lang="es-ES" sz="1600" b="1" dirty="0">
                <a:solidFill>
                  <a:srgbClr val="000080"/>
                </a:solidFill>
                <a:highlight>
                  <a:srgbClr val="FFFFFF"/>
                </a:highlight>
                <a:latin typeface="Courier New"/>
              </a:rPr>
              <a:t>),</a:t>
            </a:r>
            <a:endParaRPr lang="es-ES" sz="1600" dirty="0">
              <a:solidFill>
                <a:srgbClr val="000000"/>
              </a:solidFill>
              <a:highlight>
                <a:srgbClr val="FFFFFF"/>
              </a:highlight>
              <a:latin typeface="Courier New"/>
            </a:endParaRPr>
          </a:p>
          <a:p>
            <a:r>
              <a:rPr lang="es-ES" sz="1600" dirty="0">
                <a:solidFill>
                  <a:srgbClr val="000000"/>
                </a:solidFill>
                <a:highlight>
                  <a:srgbClr val="FFFFFF"/>
                </a:highlight>
                <a:latin typeface="Courier New"/>
              </a:rPr>
              <a:t>  </a:t>
            </a:r>
            <a:r>
              <a:rPr lang="es-ES" sz="1600" b="1" dirty="0">
                <a:solidFill>
                  <a:srgbClr val="000080"/>
                </a:solidFill>
                <a:highlight>
                  <a:srgbClr val="FFFFFF"/>
                </a:highlight>
                <a:latin typeface="Courier New"/>
              </a:rPr>
              <a:t>(</a:t>
            </a:r>
            <a:r>
              <a:rPr lang="es-ES" sz="1600" dirty="0">
                <a:solidFill>
                  <a:srgbClr val="808080"/>
                </a:solidFill>
                <a:highlight>
                  <a:srgbClr val="FFFFFF"/>
                </a:highlight>
                <a:latin typeface="Courier New"/>
              </a:rPr>
              <a:t>'</a:t>
            </a:r>
            <a:r>
              <a:rPr lang="es-ES" sz="1600" dirty="0" err="1">
                <a:solidFill>
                  <a:srgbClr val="808080"/>
                </a:solidFill>
                <a:highlight>
                  <a:srgbClr val="FFFFFF"/>
                </a:highlight>
                <a:latin typeface="Courier New"/>
              </a:rPr>
              <a:t>Sergio'</a:t>
            </a:r>
            <a:r>
              <a:rPr lang="es-ES" sz="1600" b="1" dirty="0" err="1">
                <a:solidFill>
                  <a:srgbClr val="000080"/>
                </a:solidFill>
                <a:highlight>
                  <a:srgbClr val="FFFFFF"/>
                </a:highlight>
                <a:latin typeface="Courier New"/>
              </a:rPr>
              <a:t>,</a:t>
            </a:r>
            <a:r>
              <a:rPr lang="es-ES" sz="1600" dirty="0" err="1">
                <a:solidFill>
                  <a:srgbClr val="808080"/>
                </a:solidFill>
                <a:highlight>
                  <a:srgbClr val="FFFFFF"/>
                </a:highlight>
                <a:latin typeface="Courier New"/>
              </a:rPr>
              <a:t>'Raposo</a:t>
            </a:r>
            <a:r>
              <a:rPr lang="es-ES" sz="1600" dirty="0">
                <a:solidFill>
                  <a:srgbClr val="808080"/>
                </a:solidFill>
                <a:highlight>
                  <a:srgbClr val="FFFFFF"/>
                </a:highlight>
                <a:latin typeface="Courier New"/>
              </a:rPr>
              <a:t>'</a:t>
            </a:r>
            <a:r>
              <a:rPr lang="es-ES" sz="1600" b="1" dirty="0">
                <a:solidFill>
                  <a:srgbClr val="000080"/>
                </a:solidFill>
                <a:highlight>
                  <a:srgbClr val="FFFFFF"/>
                </a:highlight>
                <a:latin typeface="Courier New"/>
              </a:rPr>
              <a:t>),</a:t>
            </a:r>
            <a:endParaRPr lang="es-ES" sz="1600" dirty="0">
              <a:solidFill>
                <a:srgbClr val="000000"/>
              </a:solidFill>
              <a:highlight>
                <a:srgbClr val="FFFFFF"/>
              </a:highlight>
              <a:latin typeface="Courier New"/>
            </a:endParaRPr>
          </a:p>
          <a:p>
            <a:r>
              <a:rPr lang="es-ES" sz="1600" dirty="0">
                <a:solidFill>
                  <a:srgbClr val="000000"/>
                </a:solidFill>
                <a:highlight>
                  <a:srgbClr val="FFFFFF"/>
                </a:highlight>
                <a:latin typeface="Courier New"/>
              </a:rPr>
              <a:t>  </a:t>
            </a:r>
            <a:r>
              <a:rPr lang="es-ES" sz="1600" b="1" dirty="0">
                <a:solidFill>
                  <a:srgbClr val="000080"/>
                </a:solidFill>
                <a:highlight>
                  <a:srgbClr val="FFFFFF"/>
                </a:highlight>
                <a:latin typeface="Courier New"/>
              </a:rPr>
              <a:t>(</a:t>
            </a:r>
            <a:r>
              <a:rPr lang="es-ES" sz="1600" dirty="0">
                <a:solidFill>
                  <a:srgbClr val="808080"/>
                </a:solidFill>
                <a:highlight>
                  <a:srgbClr val="FFFFFF"/>
                </a:highlight>
                <a:latin typeface="Courier New"/>
              </a:rPr>
              <a:t>'</a:t>
            </a:r>
            <a:r>
              <a:rPr lang="es-ES" sz="1600" dirty="0" err="1">
                <a:solidFill>
                  <a:srgbClr val="808080"/>
                </a:solidFill>
                <a:highlight>
                  <a:srgbClr val="FFFFFF"/>
                </a:highlight>
                <a:latin typeface="Courier New"/>
              </a:rPr>
              <a:t>Chema'</a:t>
            </a:r>
            <a:r>
              <a:rPr lang="es-ES" sz="1600" b="1" dirty="0" err="1">
                <a:solidFill>
                  <a:srgbClr val="000080"/>
                </a:solidFill>
                <a:highlight>
                  <a:srgbClr val="FFFFFF"/>
                </a:highlight>
                <a:latin typeface="Courier New"/>
              </a:rPr>
              <a:t>,</a:t>
            </a:r>
            <a:r>
              <a:rPr lang="es-ES" sz="1600" dirty="0" err="1">
                <a:solidFill>
                  <a:srgbClr val="808080"/>
                </a:solidFill>
                <a:highlight>
                  <a:srgbClr val="FFFFFF"/>
                </a:highlight>
                <a:latin typeface="Courier New"/>
              </a:rPr>
              <a:t>'Varela</a:t>
            </a:r>
            <a:r>
              <a:rPr lang="es-ES" sz="1600" dirty="0">
                <a:solidFill>
                  <a:srgbClr val="808080"/>
                </a:solidFill>
                <a:highlight>
                  <a:srgbClr val="FFFFFF"/>
                </a:highlight>
                <a:latin typeface="Courier New"/>
              </a:rPr>
              <a:t>'</a:t>
            </a:r>
            <a:r>
              <a:rPr lang="es-ES" sz="1600" b="1" dirty="0">
                <a:solidFill>
                  <a:srgbClr val="000080"/>
                </a:solidFill>
                <a:highlight>
                  <a:srgbClr val="FFFFFF"/>
                </a:highlight>
                <a:latin typeface="Courier New"/>
              </a:rPr>
              <a:t>);</a:t>
            </a:r>
            <a:endParaRPr lang="es-ES" sz="1600" dirty="0"/>
          </a:p>
        </p:txBody>
      </p:sp>
    </p:spTree>
    <p:extLst>
      <p:ext uri="{BB962C8B-B14F-4D97-AF65-F5344CB8AC3E}">
        <p14:creationId xmlns:p14="http://schemas.microsoft.com/office/powerpoint/2010/main" val="372245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Introducción</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13</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buFont typeface="Wingdings" panose="05000000000000000000" pitchFamily="2" charset="2"/>
              <a:buChar char="ü"/>
            </a:pPr>
            <a:r>
              <a:rPr lang="es-ES" sz="2000" dirty="0" smtClean="0">
                <a:solidFill>
                  <a:schemeClr val="bg1"/>
                </a:solidFill>
              </a:rPr>
              <a:t>Introducción a </a:t>
            </a:r>
            <a:r>
              <a:rPr lang="es-ES" sz="2000" dirty="0" err="1" smtClean="0">
                <a:solidFill>
                  <a:schemeClr val="bg1"/>
                </a:solidFill>
              </a:rPr>
              <a:t>Pet</a:t>
            </a:r>
            <a:r>
              <a:rPr lang="es-ES" sz="2000" dirty="0" smtClean="0">
                <a:solidFill>
                  <a:schemeClr val="bg1"/>
                </a:solidFill>
              </a:rPr>
              <a:t> </a:t>
            </a:r>
            <a:r>
              <a:rPr lang="es-ES" sz="2000" dirty="0" err="1" smtClean="0">
                <a:solidFill>
                  <a:schemeClr val="bg1"/>
                </a:solidFill>
              </a:rPr>
              <a:t>Clinic</a:t>
            </a:r>
            <a:endParaRPr lang="es-ES" sz="2000" dirty="0" smtClean="0">
              <a:solidFill>
                <a:schemeClr val="bg1"/>
              </a:solidFill>
            </a:endParaRPr>
          </a:p>
          <a:p>
            <a:pPr marL="344488">
              <a:spcBef>
                <a:spcPts val="0"/>
              </a:spcBef>
              <a:spcAft>
                <a:spcPts val="600"/>
              </a:spcAft>
            </a:pPr>
            <a:r>
              <a:rPr lang="es-ES" sz="2000" dirty="0">
                <a:solidFill>
                  <a:srgbClr val="D6FB47"/>
                </a:solidFill>
              </a:rPr>
              <a:t>JDBC</a:t>
            </a: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Esquema básico en Java</a:t>
            </a: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r>
              <a:rPr lang="es-ES" sz="1600" dirty="0">
                <a:solidFill>
                  <a:schemeClr val="bg1"/>
                </a:solidFill>
              </a:rPr>
              <a:t> </a:t>
            </a:r>
            <a:r>
              <a:rPr lang="es-ES" sz="1600" dirty="0" err="1">
                <a:solidFill>
                  <a:schemeClr val="bg1"/>
                </a:solidFill>
              </a:rPr>
              <a:t>parametrizadas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Tratamiento de los resultados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Taller</a:t>
            </a:r>
          </a:p>
          <a:p>
            <a:pPr marL="344488">
              <a:spcBef>
                <a:spcPts val="0"/>
              </a:spcBef>
              <a:spcAft>
                <a:spcPts val="600"/>
              </a:spcAft>
            </a:pPr>
            <a:r>
              <a:rPr lang="es-ES" sz="2000" dirty="0" err="1" smtClean="0">
                <a:solidFill>
                  <a:srgbClr val="D6FB47"/>
                </a:solidFill>
              </a:rPr>
              <a:t>Hibernate</a:t>
            </a:r>
            <a:endParaRPr lang="es-ES" sz="2000" dirty="0" smtClean="0">
              <a:solidFill>
                <a:srgbClr val="D6FB47"/>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Ventajas</a:t>
            </a:r>
          </a:p>
          <a:p>
            <a:pPr marL="744538" lvl="1">
              <a:spcBef>
                <a:spcPts val="0"/>
              </a:spcBef>
              <a:spcAft>
                <a:spcPts val="600"/>
              </a:spcAft>
            </a:pPr>
            <a:r>
              <a:rPr lang="es-ES" sz="1600" dirty="0">
                <a:solidFill>
                  <a:srgbClr val="D6FB47"/>
                </a:solidFill>
              </a:rPr>
              <a:t>Anotaciones básicas</a:t>
            </a:r>
          </a:p>
          <a:p>
            <a:pPr marL="744538" lvl="1">
              <a:spcBef>
                <a:spcPts val="0"/>
              </a:spcBef>
              <a:spcAft>
                <a:spcPts val="600"/>
              </a:spcAft>
            </a:pPr>
            <a:r>
              <a:rPr lang="es-ES" sz="1600" dirty="0" smtClean="0">
                <a:solidFill>
                  <a:schemeClr val="bg1">
                    <a:lumMod val="95000"/>
                  </a:schemeClr>
                </a:solidFill>
              </a:rPr>
              <a:t>Relaciones</a:t>
            </a:r>
          </a:p>
          <a:p>
            <a:pPr marL="744538" lvl="1">
              <a:spcBef>
                <a:spcPts val="0"/>
              </a:spcBef>
              <a:spcAft>
                <a:spcPts val="600"/>
              </a:spcAft>
            </a:pPr>
            <a:r>
              <a:rPr lang="es-ES" sz="1600" dirty="0" smtClean="0">
                <a:solidFill>
                  <a:schemeClr val="bg1">
                    <a:lumMod val="95000"/>
                  </a:schemeClr>
                </a:solidFill>
              </a:rPr>
              <a:t>Taller</a:t>
            </a:r>
          </a:p>
          <a:p>
            <a:pPr marL="344488">
              <a:spcBef>
                <a:spcPts val="0"/>
              </a:spcBef>
              <a:spcAft>
                <a:spcPts val="600"/>
              </a:spcAft>
            </a:pPr>
            <a:r>
              <a:rPr lang="es-ES" sz="2000" dirty="0" smtClean="0">
                <a:solidFill>
                  <a:schemeClr val="bg1">
                    <a:lumMod val="95000"/>
                  </a:schemeClr>
                </a:solidFill>
              </a:rPr>
              <a:t>Reto</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1496624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14</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r>
                <a:rPr lang="es-ES" dirty="0" smtClean="0"/>
                <a:t>Marca una clase como Entidad de base de datos. Desde ese momento, dicha clase “representará” una entidad en nuestro modelo de dominio que tiene que ser persistida en la base de datos.</a:t>
              </a:r>
            </a:p>
            <a:p>
              <a:endParaRPr lang="es-ES" dirty="0"/>
            </a:p>
            <a:p>
              <a:r>
                <a:rPr lang="es-ES" dirty="0" smtClean="0"/>
                <a:t>Se pone justo encima de la clase que hemos declarado (POJO).</a:t>
              </a:r>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Entity</a:t>
              </a:r>
              <a:endParaRPr lang="es-ES" dirty="0">
                <a:solidFill>
                  <a:schemeClr val="tx1"/>
                </a:solidFill>
                <a:latin typeface="Consolas" panose="020B0609020204030204" pitchFamily="49" charset="0"/>
                <a:cs typeface="Consolas" panose="020B0609020204030204" pitchFamily="49" charset="0"/>
              </a:endParaRPr>
            </a:p>
          </p:txBody>
        </p:sp>
      </p:grpSp>
      <p:sp>
        <p:nvSpPr>
          <p:cNvPr id="11" name="10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Entidades</a:t>
            </a:r>
            <a:endParaRPr lang="es-ES" dirty="0">
              <a:solidFill>
                <a:srgbClr val="D6FB47"/>
              </a:solidFill>
              <a:latin typeface="+mj-lt"/>
            </a:endParaRPr>
          </a:p>
        </p:txBody>
      </p:sp>
    </p:spTree>
    <p:extLst>
      <p:ext uri="{BB962C8B-B14F-4D97-AF65-F5344CB8AC3E}">
        <p14:creationId xmlns:p14="http://schemas.microsoft.com/office/powerpoint/2010/main" val="2405637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15</a:t>
            </a:fld>
            <a:endParaRPr lang="es-ES" dirty="0">
              <a:solidFill>
                <a:schemeClr val="bg1"/>
              </a:solidFill>
            </a:endParaRPr>
          </a:p>
        </p:txBody>
      </p:sp>
      <p:sp>
        <p:nvSpPr>
          <p:cNvPr id="2" name="1 CuadroTexto"/>
          <p:cNvSpPr txBox="1"/>
          <p:nvPr/>
        </p:nvSpPr>
        <p:spPr>
          <a:xfrm>
            <a:off x="323528" y="2132856"/>
            <a:ext cx="8568952" cy="3985706"/>
          </a:xfrm>
          <a:prstGeom prst="rect">
            <a:avLst/>
          </a:prstGeom>
          <a:solidFill>
            <a:schemeClr val="bg1"/>
          </a:solidFill>
          <a:ln>
            <a:noFill/>
          </a:ln>
          <a:effectLst>
            <a:outerShdw blurRad="50800" dist="38100" dir="2700000" algn="tl" rotWithShape="0">
              <a:srgbClr val="D6FB47">
                <a:alpha val="40000"/>
              </a:srgbClr>
            </a:outerShdw>
          </a:effectLst>
        </p:spPr>
        <p:txBody>
          <a:bodyPr wrap="square" rtlCol="0">
            <a:spAutoFit/>
          </a:bodyPr>
          <a:lstStyle/>
          <a:p>
            <a:r>
              <a:rPr lang="es-ES" sz="1100" dirty="0">
                <a:solidFill>
                  <a:schemeClr val="bg1">
                    <a:lumMod val="50000"/>
                  </a:schemeClr>
                </a:solidFill>
                <a:highlight>
                  <a:srgbClr val="FFFFFF"/>
                </a:highlight>
                <a:latin typeface="Courier New"/>
              </a:rPr>
              <a:t>@</a:t>
            </a:r>
            <a:r>
              <a:rPr lang="es-ES" sz="1100" dirty="0" err="1">
                <a:solidFill>
                  <a:schemeClr val="bg1">
                    <a:lumMod val="50000"/>
                  </a:schemeClr>
                </a:solidFill>
                <a:highlight>
                  <a:srgbClr val="FFFFFF"/>
                </a:highlight>
                <a:latin typeface="Courier New"/>
              </a:rPr>
              <a:t>Entity</a:t>
            </a:r>
            <a:endParaRPr lang="es-ES" sz="1100" dirty="0">
              <a:solidFill>
                <a:schemeClr val="bg1">
                  <a:lumMod val="50000"/>
                </a:schemeClr>
              </a:solidFill>
              <a:highlight>
                <a:srgbClr val="FFFFFF"/>
              </a:highlight>
              <a:latin typeface="Courier New"/>
            </a:endParaRPr>
          </a:p>
          <a:p>
            <a:r>
              <a:rPr lang="es-ES" sz="1100" dirty="0" err="1" smtClean="0">
                <a:solidFill>
                  <a:srgbClr val="8000FF"/>
                </a:solidFill>
                <a:highlight>
                  <a:srgbClr val="FFFFFF"/>
                </a:highlight>
                <a:latin typeface="Courier New"/>
              </a:rPr>
              <a:t>public</a:t>
            </a:r>
            <a:r>
              <a:rPr lang="es-ES" sz="1100" dirty="0" smtClean="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void</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setId</a:t>
            </a:r>
            <a:r>
              <a:rPr lang="es-ES" sz="1100" b="1" dirty="0">
                <a:solidFill>
                  <a:srgbClr val="000080"/>
                </a:solidFill>
                <a:highlight>
                  <a:srgbClr val="FFFFFF"/>
                </a:highlight>
                <a:latin typeface="Courier New"/>
              </a:rPr>
              <a:t>(</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a:solidFill>
                  <a:srgbClr val="0000FF"/>
                </a:solidFill>
                <a:highlight>
                  <a:srgbClr val="FFFFFF"/>
                </a:highlight>
                <a:latin typeface="Courier New"/>
              </a:rPr>
              <a:t>this</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id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getId</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err="1">
                <a:solidFill>
                  <a:srgbClr val="0000FF"/>
                </a:solidFill>
                <a:highlight>
                  <a:srgbClr val="FFFFFF"/>
                </a:highlight>
                <a:latin typeface="Courier New"/>
              </a:rPr>
              <a:t>return</a:t>
            </a:r>
            <a:r>
              <a:rPr lang="es-ES" sz="1100" dirty="0">
                <a:solidFill>
                  <a:srgbClr val="000000"/>
                </a:solidFill>
                <a:highlight>
                  <a:srgbClr val="FFFFFF"/>
                </a:highlight>
                <a:latin typeface="Courier New"/>
              </a:rPr>
              <a:t> </a:t>
            </a:r>
            <a:r>
              <a:rPr lang="es-ES" sz="1100" b="1" dirty="0">
                <a:solidFill>
                  <a:srgbClr val="0000FF"/>
                </a:solidFill>
                <a:highlight>
                  <a:srgbClr val="FFFFFF"/>
                </a:highlight>
                <a:latin typeface="Courier New"/>
              </a:rPr>
              <a:t>this</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void</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setNombre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err="1">
                <a:solidFill>
                  <a:srgbClr val="0000FF"/>
                </a:solidFill>
                <a:highlight>
                  <a:srgbClr val="FFFFFF"/>
                </a:highlight>
                <a:latin typeface="Courier New"/>
              </a:rPr>
              <a:t>this</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nombre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getNombre</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err="1">
                <a:solidFill>
                  <a:srgbClr val="0000FF"/>
                </a:solidFill>
                <a:highlight>
                  <a:srgbClr val="FFFFFF"/>
                </a:highlight>
                <a:latin typeface="Courier New"/>
              </a:rPr>
              <a:t>return</a:t>
            </a:r>
            <a:r>
              <a:rPr lang="es-ES" sz="1100" dirty="0">
                <a:solidFill>
                  <a:srgbClr val="000000"/>
                </a:solidFill>
                <a:highlight>
                  <a:srgbClr val="FFFFFF"/>
                </a:highlight>
                <a:latin typeface="Courier New"/>
              </a:rPr>
              <a:t> </a:t>
            </a:r>
            <a:r>
              <a:rPr lang="es-ES" sz="1100" b="1" dirty="0" err="1">
                <a:solidFill>
                  <a:srgbClr val="0000FF"/>
                </a:solidFill>
                <a:highlight>
                  <a:srgbClr val="FFFFFF"/>
                </a:highlight>
                <a:latin typeface="Courier New"/>
              </a:rPr>
              <a:t>this</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endParaRPr lang="es-ES" sz="20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a:effectLst>
            <a:outerShdw blurRad="50800" dist="38100" dir="2700000" algn="tl" rotWithShape="0">
              <a:srgbClr val="D6FB4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2700000" algn="tl" rotWithShape="0">
              <a:srgbClr val="D6FB4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Entity</a:t>
            </a:r>
            <a:endParaRPr lang="es-ES" dirty="0">
              <a:solidFill>
                <a:schemeClr val="tx1"/>
              </a:solidFill>
              <a:latin typeface="Consolas" panose="020B0609020204030204" pitchFamily="49" charset="0"/>
              <a:cs typeface="Consolas" panose="020B0609020204030204" pitchFamily="49" charset="0"/>
            </a:endParaRPr>
          </a:p>
        </p:txBody>
      </p:sp>
      <p:sp>
        <p:nvSpPr>
          <p:cNvPr id="13" name="12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Entidades</a:t>
            </a:r>
            <a:endParaRPr lang="es-ES" dirty="0">
              <a:solidFill>
                <a:srgbClr val="D6FB47"/>
              </a:solidFill>
              <a:latin typeface="+mj-lt"/>
            </a:endParaRPr>
          </a:p>
        </p:txBody>
      </p:sp>
    </p:spTree>
    <p:extLst>
      <p:ext uri="{BB962C8B-B14F-4D97-AF65-F5344CB8AC3E}">
        <p14:creationId xmlns:p14="http://schemas.microsoft.com/office/powerpoint/2010/main" val="1197045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16</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r>
                <a:rPr lang="es-ES" dirty="0" smtClean="0"/>
                <a:t>Nos permite definir detalles de la tabla que se usará para persistir la @</a:t>
              </a:r>
              <a:r>
                <a:rPr lang="es-ES" dirty="0" err="1" smtClean="0"/>
                <a:t>Entity</a:t>
              </a:r>
              <a:r>
                <a:rPr lang="es-ES" dirty="0" smtClean="0"/>
                <a:t> que es representada por la clase.</a:t>
              </a:r>
            </a:p>
            <a:p>
              <a:pPr lvl="1"/>
              <a:endParaRPr lang="es-ES" dirty="0"/>
            </a:p>
            <a:p>
              <a:pPr marL="742950" lvl="1" indent="-285750">
                <a:buFont typeface="Arial" panose="020B0604020202020204" pitchFamily="34" charset="0"/>
                <a:buChar char="•"/>
              </a:pPr>
              <a:r>
                <a:rPr lang="es-ES" dirty="0" smtClean="0"/>
                <a:t>Nombre de la tabla</a:t>
              </a:r>
            </a:p>
            <a:p>
              <a:pPr marL="742950" lvl="1" indent="-285750">
                <a:buFont typeface="Arial" panose="020B0604020202020204" pitchFamily="34" charset="0"/>
                <a:buChar char="•"/>
              </a:pPr>
              <a:r>
                <a:rPr lang="es-ES" dirty="0" smtClean="0"/>
                <a:t>Catálogo al que pertenece</a:t>
              </a:r>
            </a:p>
            <a:p>
              <a:pPr marL="742950" lvl="1" indent="-285750">
                <a:buFont typeface="Arial" panose="020B0604020202020204" pitchFamily="34" charset="0"/>
                <a:buChar char="•"/>
              </a:pPr>
              <a:r>
                <a:rPr lang="es-ES" dirty="0" smtClean="0"/>
                <a:t>Esquema en el que definirla</a:t>
              </a:r>
            </a:p>
            <a:p>
              <a:pPr marL="742950" lvl="1" indent="-285750">
                <a:buFont typeface="Arial" panose="020B0604020202020204" pitchFamily="34" charset="0"/>
                <a:buChar char="•"/>
              </a:pPr>
              <a:r>
                <a:rPr lang="es-ES" dirty="0" smtClean="0"/>
                <a:t>Restricciones de unicidad</a:t>
              </a:r>
            </a:p>
            <a:p>
              <a:pPr marL="285750" indent="-285750">
                <a:buFont typeface="Arial" panose="020B0604020202020204" pitchFamily="34" charset="0"/>
                <a:buChar char="•"/>
              </a:pPr>
              <a:endParaRPr lang="es-ES" dirty="0" smtClean="0"/>
            </a:p>
            <a:p>
              <a:endParaRPr lang="es-ES" dirty="0"/>
            </a:p>
            <a:p>
              <a:endParaRPr lang="es-ES" dirty="0" smtClean="0"/>
            </a:p>
            <a:p>
              <a:endParaRPr lang="es-ES" dirty="0"/>
            </a:p>
            <a:p>
              <a:endParaRPr lang="es-ES" dirty="0" smtClean="0"/>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Table</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Tablas</a:t>
              </a:r>
              <a:endParaRPr lang="es-ES" dirty="0">
                <a:solidFill>
                  <a:srgbClr val="D6FB47"/>
                </a:solidFill>
                <a:latin typeface="+mj-lt"/>
              </a:endParaRPr>
            </a:p>
          </p:txBody>
        </p:sp>
      </p:grpSp>
    </p:spTree>
    <p:extLst>
      <p:ext uri="{BB962C8B-B14F-4D97-AF65-F5344CB8AC3E}">
        <p14:creationId xmlns:p14="http://schemas.microsoft.com/office/powerpoint/2010/main" val="1072256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17</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24151"/>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 </a:t>
              </a:r>
              <a:r>
                <a:rPr lang="es-ES" sz="1100" dirty="0" err="1">
                  <a:solidFill>
                    <a:srgbClr val="000000"/>
                  </a:solidFill>
                  <a:highlight>
                    <a:srgbClr val="FFFFFF"/>
                  </a:highlight>
                  <a:latin typeface="Courier New"/>
                </a:rPr>
                <a:t>schema</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mi_prefijo</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a:solidFill>
                    <a:srgbClr val="000080"/>
                  </a:solidFill>
                  <a:highlight>
                    <a:srgbClr val="FFFFFF"/>
                  </a:highlight>
                  <a:latin typeface="Courier New"/>
                </a:rPr>
                <a:t>}</a:t>
              </a: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Table</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Tablas</a:t>
              </a:r>
              <a:endParaRPr lang="es-ES" dirty="0">
                <a:solidFill>
                  <a:srgbClr val="D6FB47"/>
                </a:solidFill>
                <a:latin typeface="+mj-lt"/>
              </a:endParaRPr>
            </a:p>
          </p:txBody>
        </p:sp>
      </p:grpSp>
    </p:spTree>
    <p:extLst>
      <p:ext uri="{BB962C8B-B14F-4D97-AF65-F5344CB8AC3E}">
        <p14:creationId xmlns:p14="http://schemas.microsoft.com/office/powerpoint/2010/main" val="3471427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18</a:t>
            </a:fld>
            <a:endParaRPr lang="es-ES" dirty="0">
              <a:solidFill>
                <a:schemeClr val="bg1"/>
              </a:solidFill>
            </a:endParaRPr>
          </a:p>
        </p:txBody>
      </p:sp>
      <p:sp>
        <p:nvSpPr>
          <p:cNvPr id="2" name="1 CuadroTexto"/>
          <p:cNvSpPr txBox="1"/>
          <p:nvPr/>
        </p:nvSpPr>
        <p:spPr>
          <a:xfrm>
            <a:off x="323528" y="2132856"/>
            <a:ext cx="8568952" cy="1369606"/>
          </a:xfrm>
          <a:prstGeom prst="rect">
            <a:avLst/>
          </a:prstGeom>
          <a:solidFill>
            <a:schemeClr val="bg1"/>
          </a:solidFill>
          <a:ln>
            <a:noFill/>
          </a:ln>
          <a:effectLst>
            <a:outerShdw blurRad="50800" dist="38100" dir="2700000" algn="tl" rotWithShape="0">
              <a:srgbClr val="D6FB47">
                <a:alpha val="40000"/>
              </a:srgbClr>
            </a:outerShdw>
          </a:effectLst>
        </p:spPr>
        <p:txBody>
          <a:bodyPr wrap="square" rtlCol="0">
            <a:spAutoFit/>
          </a:bodyPr>
          <a:lstStyle/>
          <a:p>
            <a:r>
              <a:rPr lang="es-ES" dirty="0" smtClean="0"/>
              <a:t>Cada tabla va a tener una clave asociada y </a:t>
            </a:r>
            <a:r>
              <a:rPr lang="es-ES" dirty="0" err="1" smtClean="0"/>
              <a:t>Hibernate</a:t>
            </a:r>
            <a:r>
              <a:rPr lang="es-ES" dirty="0" smtClean="0"/>
              <a:t> se va a encargar de la gestión de dichas claves mediante la anotación </a:t>
            </a:r>
            <a:r>
              <a:rPr lang="es-ES" dirty="0" smtClean="0">
                <a:latin typeface="Consolas" panose="020B0609020204030204" pitchFamily="49" charset="0"/>
                <a:cs typeface="Consolas" panose="020B0609020204030204" pitchFamily="49" charset="0"/>
              </a:rPr>
              <a:t>@Id</a:t>
            </a:r>
            <a:r>
              <a:rPr lang="es-ES" dirty="0" smtClean="0"/>
              <a:t>.</a:t>
            </a:r>
          </a:p>
          <a:p>
            <a:endParaRPr lang="es-ES" dirty="0"/>
          </a:p>
          <a:p>
            <a:r>
              <a:rPr lang="es-ES" dirty="0" smtClean="0"/>
              <a:t>Se permiten </a:t>
            </a:r>
            <a:r>
              <a:rPr lang="es-ES" dirty="0" smtClean="0">
                <a:latin typeface="Consolas" panose="020B0609020204030204" pitchFamily="49" charset="0"/>
                <a:cs typeface="Consolas" panose="020B0609020204030204" pitchFamily="49" charset="0"/>
              </a:rPr>
              <a:t>@Id</a:t>
            </a:r>
            <a:r>
              <a:rPr lang="es-ES" dirty="0" smtClean="0">
                <a:cs typeface="Consolas" panose="020B0609020204030204" pitchFamily="49" charset="0"/>
              </a:rPr>
              <a:t> </a:t>
            </a:r>
            <a:r>
              <a:rPr lang="es-ES" dirty="0" smtClean="0"/>
              <a:t>de campos múltiples.</a:t>
            </a:r>
            <a:endParaRPr lang="es-ES" dirty="0"/>
          </a:p>
          <a:p>
            <a:endParaRPr lang="es-ES" sz="1100" b="1" dirty="0">
              <a:solidFill>
                <a:srgbClr val="000080"/>
              </a:solidFill>
              <a:highlight>
                <a:srgbClr val="FFFFFF"/>
              </a:highlight>
              <a:latin typeface="Courier New"/>
            </a:endParaRPr>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a:effectLst>
            <a:outerShdw blurRad="50800" dist="38100" dir="2700000" algn="tl" rotWithShape="0">
              <a:srgbClr val="D6FB4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2700000" algn="tl" rotWithShape="0">
              <a:srgbClr val="D6FB4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@Id</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a:effectLst>
            <a:outerShdw blurRad="50800" dist="38100" dir="2700000" algn="tl" rotWithShape="0">
              <a:srgbClr val="D6FB4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Claves</a:t>
            </a:r>
            <a:endParaRPr lang="es-ES" dirty="0">
              <a:solidFill>
                <a:srgbClr val="D6FB47"/>
              </a:solidFill>
              <a:latin typeface="+mj-lt"/>
            </a:endParaRPr>
          </a:p>
        </p:txBody>
      </p:sp>
      <p:sp>
        <p:nvSpPr>
          <p:cNvPr id="11" name="10 CuadroTexto"/>
          <p:cNvSpPr txBox="1"/>
          <p:nvPr/>
        </p:nvSpPr>
        <p:spPr>
          <a:xfrm>
            <a:off x="323528" y="4095691"/>
            <a:ext cx="8568952" cy="2031325"/>
          </a:xfrm>
          <a:prstGeom prst="rect">
            <a:avLst/>
          </a:prstGeom>
          <a:solidFill>
            <a:schemeClr val="bg1"/>
          </a:solidFill>
          <a:ln>
            <a:noFill/>
          </a:ln>
          <a:effectLst>
            <a:outerShdw blurRad="50800" dist="38100" dir="2700000" algn="tl" rotWithShape="0">
              <a:srgbClr val="D6FB47">
                <a:alpha val="40000"/>
              </a:srgbClr>
            </a:outerShdw>
          </a:effectLst>
        </p:spPr>
        <p:txBody>
          <a:bodyPr wrap="square" rtlCol="0">
            <a:spAutoFit/>
          </a:bodyPr>
          <a:lstStyle/>
          <a:p>
            <a:r>
              <a:rPr lang="es-ES" dirty="0" smtClean="0"/>
              <a:t>Define la estrategia de generación de identificadores mediante dos parámetros:</a:t>
            </a:r>
          </a:p>
          <a:p>
            <a:pPr marL="285750" indent="-285750">
              <a:buFont typeface="Arial" panose="020B0604020202020204" pitchFamily="34" charset="0"/>
              <a:buChar char="•"/>
            </a:pPr>
            <a:r>
              <a:rPr lang="es-ES" sz="1400" dirty="0" err="1" smtClean="0">
                <a:latin typeface="Consolas" panose="020B0609020204030204" pitchFamily="49" charset="0"/>
                <a:cs typeface="Consolas" panose="020B0609020204030204" pitchFamily="49" charset="0"/>
              </a:rPr>
              <a:t>strategy</a:t>
            </a:r>
            <a:r>
              <a:rPr lang="es-ES" sz="1400" dirty="0" smtClean="0">
                <a:latin typeface="Consolas" panose="020B0609020204030204" pitchFamily="49" charset="0"/>
                <a:cs typeface="Consolas" panose="020B0609020204030204" pitchFamily="49" charset="0"/>
              </a:rPr>
              <a:t>(</a:t>
            </a:r>
            <a:r>
              <a:rPr lang="es-ES" sz="1400" dirty="0" err="1" smtClean="0">
                <a:latin typeface="Consolas" panose="020B0609020204030204" pitchFamily="49" charset="0"/>
                <a:cs typeface="Consolas" panose="020B0609020204030204" pitchFamily="49" charset="0"/>
              </a:rPr>
              <a:t>GenerationType.AUTO</a:t>
            </a:r>
            <a:r>
              <a:rPr lang="es-ES" sz="1400" dirty="0">
                <a:latin typeface="Consolas" panose="020B0609020204030204" pitchFamily="49" charset="0"/>
                <a:cs typeface="Consolas" panose="020B0609020204030204" pitchFamily="49" charset="0"/>
              </a:rPr>
              <a:t>)</a:t>
            </a:r>
            <a:r>
              <a:rPr lang="es-ES" dirty="0" smtClean="0"/>
              <a:t>:</a:t>
            </a:r>
          </a:p>
          <a:p>
            <a:pPr marL="742950" lvl="1" indent="-285750">
              <a:buFont typeface="Arial" panose="020B0604020202020204" pitchFamily="34" charset="0"/>
              <a:buChar char="•"/>
            </a:pPr>
            <a:r>
              <a:rPr lang="es-ES" sz="1400" dirty="0" err="1" smtClean="0"/>
              <a:t>GenerationType.TABLE</a:t>
            </a:r>
            <a:endParaRPr lang="es-ES" sz="1400" dirty="0" smtClean="0"/>
          </a:p>
          <a:p>
            <a:pPr marL="742950" lvl="1" indent="-285750">
              <a:buFont typeface="Arial" panose="020B0604020202020204" pitchFamily="34" charset="0"/>
              <a:buChar char="•"/>
            </a:pPr>
            <a:r>
              <a:rPr lang="es-ES" sz="1400" dirty="0" err="1" smtClean="0"/>
              <a:t>GenerationType.SEQUENCE</a:t>
            </a:r>
            <a:endParaRPr lang="es-ES" sz="1400" dirty="0" smtClean="0"/>
          </a:p>
          <a:p>
            <a:pPr marL="742950" lvl="1" indent="-285750">
              <a:buFont typeface="Arial" panose="020B0604020202020204" pitchFamily="34" charset="0"/>
              <a:buChar char="•"/>
            </a:pPr>
            <a:r>
              <a:rPr lang="es-ES" sz="1400" dirty="0" err="1" smtClean="0"/>
              <a:t>GenerationType.IDENTITY</a:t>
            </a:r>
            <a:endParaRPr lang="es-ES" sz="1400" dirty="0" smtClean="0"/>
          </a:p>
          <a:p>
            <a:pPr marL="285750" indent="-285750">
              <a:buFont typeface="Arial" panose="020B0604020202020204" pitchFamily="34" charset="0"/>
              <a:buChar char="•"/>
            </a:pPr>
            <a:r>
              <a:rPr lang="es-ES" sz="1400" dirty="0" err="1" smtClean="0">
                <a:latin typeface="Consolas" panose="020B0609020204030204" pitchFamily="49" charset="0"/>
                <a:cs typeface="Consolas" panose="020B0609020204030204" pitchFamily="49" charset="0"/>
              </a:rPr>
              <a:t>generator</a:t>
            </a:r>
            <a:r>
              <a:rPr lang="es-ES" sz="1600" dirty="0" smtClean="0"/>
              <a:t>:</a:t>
            </a:r>
          </a:p>
          <a:p>
            <a:pPr marL="742950" lvl="1" indent="-285750">
              <a:buFont typeface="Arial" panose="020B0604020202020204" pitchFamily="34" charset="0"/>
              <a:buChar char="•"/>
            </a:pPr>
            <a:r>
              <a:rPr lang="es-ES" sz="1600" dirty="0" smtClean="0"/>
              <a:t>Se usa para definir el nombre del </a:t>
            </a:r>
            <a:r>
              <a:rPr lang="es-ES" sz="1600" dirty="0" smtClean="0">
                <a:latin typeface="Consolas" panose="020B0609020204030204" pitchFamily="49" charset="0"/>
                <a:cs typeface="Consolas" panose="020B0609020204030204" pitchFamily="49" charset="0"/>
              </a:rPr>
              <a:t>@</a:t>
            </a:r>
            <a:r>
              <a:rPr lang="es-ES" sz="1600" dirty="0" err="1" smtClean="0">
                <a:latin typeface="Consolas" panose="020B0609020204030204" pitchFamily="49" charset="0"/>
                <a:cs typeface="Consolas" panose="020B0609020204030204" pitchFamily="49" charset="0"/>
              </a:rPr>
              <a:t>GenericGenerator</a:t>
            </a:r>
            <a:r>
              <a:rPr lang="es-ES" sz="1600" dirty="0" smtClean="0"/>
              <a:t> (definimos un generador propio de </a:t>
            </a:r>
            <a:r>
              <a:rPr lang="es-ES" sz="1600" dirty="0" err="1" smtClean="0"/>
              <a:t>sequencias</a:t>
            </a:r>
            <a:r>
              <a:rPr lang="es-ES" sz="1600" dirty="0" smtClean="0"/>
              <a:t> en Java).</a:t>
            </a:r>
            <a:endParaRPr lang="es-ES" sz="1100" b="1" dirty="0">
              <a:solidFill>
                <a:srgbClr val="000080"/>
              </a:solidFill>
              <a:highlight>
                <a:srgbClr val="FFFFFF"/>
              </a:highlight>
              <a:latin typeface="Courier New"/>
            </a:endParaRPr>
          </a:p>
        </p:txBody>
      </p:sp>
      <p:sp>
        <p:nvSpPr>
          <p:cNvPr id="12" name="11 Rectángulo redondeado"/>
          <p:cNvSpPr/>
          <p:nvPr/>
        </p:nvSpPr>
        <p:spPr>
          <a:xfrm>
            <a:off x="5220072" y="3582094"/>
            <a:ext cx="2232248" cy="432048"/>
          </a:xfrm>
          <a:prstGeom prst="roundRect">
            <a:avLst>
              <a:gd name="adj" fmla="val 16931"/>
            </a:avLst>
          </a:prstGeom>
          <a:solidFill>
            <a:schemeClr val="bg1"/>
          </a:solidFill>
          <a:ln>
            <a:solidFill>
              <a:schemeClr val="bg1">
                <a:lumMod val="95000"/>
              </a:schemeClr>
            </a:solidFill>
          </a:ln>
          <a:effectLst>
            <a:outerShdw blurRad="50800" dist="38100" dir="2700000" algn="tl" rotWithShape="0">
              <a:srgbClr val="D6FB4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GeneratedValue</a:t>
            </a:r>
            <a:endParaRPr lang="es-ES"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37385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19</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24151"/>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@Id</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GeneratedValue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strategy</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GenerationType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@Id</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Claves</a:t>
              </a:r>
              <a:endParaRPr lang="es-ES" dirty="0">
                <a:solidFill>
                  <a:srgbClr val="D6FB47"/>
                </a:solidFill>
                <a:latin typeface="+mj-lt"/>
              </a:endParaRPr>
            </a:p>
          </p:txBody>
        </p:sp>
      </p:grpSp>
    </p:spTree>
    <p:extLst>
      <p:ext uri="{BB962C8B-B14F-4D97-AF65-F5344CB8AC3E}">
        <p14:creationId xmlns:p14="http://schemas.microsoft.com/office/powerpoint/2010/main" val="1154535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RoadMap</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a:t>
            </a:fld>
            <a:endParaRPr lang="es-ES" dirty="0">
              <a:solidFill>
                <a:schemeClr val="bg1"/>
              </a:solidFill>
            </a:endParaRPr>
          </a:p>
        </p:txBody>
      </p:sp>
      <p:sp>
        <p:nvSpPr>
          <p:cNvPr id="6" name="4 Marcador de contenido"/>
          <p:cNvSpPr txBox="1">
            <a:spLocks/>
          </p:cNvSpPr>
          <p:nvPr/>
        </p:nvSpPr>
        <p:spPr>
          <a:xfrm>
            <a:off x="683568"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chemeClr val="bg1">
                    <a:lumMod val="95000"/>
                  </a:schemeClr>
                </a:solidFill>
              </a:rPr>
              <a:t>Hibernate</a:t>
            </a:r>
          </a:p>
          <a:p>
            <a:pPr marL="744538" lvl="1">
              <a:spcBef>
                <a:spcPts val="0"/>
              </a:spcBef>
              <a:spcAft>
                <a:spcPts val="600"/>
              </a:spcAft>
            </a:pPr>
            <a:r>
              <a:rPr lang="es-ES" sz="1600" dirty="0" smtClean="0">
                <a:solidFill>
                  <a:schemeClr val="bg1">
                    <a:lumMod val="95000"/>
                  </a:schemeClr>
                </a:solidFill>
              </a:rPr>
              <a:t>Introducción</a:t>
            </a:r>
          </a:p>
          <a:p>
            <a:pPr marL="744538" lvl="1">
              <a:spcBef>
                <a:spcPts val="0"/>
              </a:spcBef>
              <a:spcAft>
                <a:spcPts val="600"/>
              </a:spcAft>
            </a:pPr>
            <a:r>
              <a:rPr lang="es-ES" sz="1600" dirty="0" smtClean="0">
                <a:solidFill>
                  <a:schemeClr val="bg1">
                    <a:lumMod val="95000"/>
                  </a:schemeClr>
                </a:solidFill>
              </a:rPr>
              <a:t>Ventajas</a:t>
            </a:r>
          </a:p>
          <a:p>
            <a:pPr marL="744538" lvl="1">
              <a:spcBef>
                <a:spcPts val="0"/>
              </a:spcBef>
              <a:spcAft>
                <a:spcPts val="600"/>
              </a:spcAft>
            </a:pPr>
            <a:r>
              <a:rPr lang="es-ES" sz="1600" dirty="0" smtClean="0">
                <a:solidFill>
                  <a:schemeClr val="bg1">
                    <a:lumMod val="95000"/>
                  </a:schemeClr>
                </a:solidFill>
              </a:rPr>
              <a:t>Anotaciones básicas</a:t>
            </a:r>
          </a:p>
          <a:p>
            <a:pPr marL="744538" lvl="1">
              <a:spcBef>
                <a:spcPts val="0"/>
              </a:spcBef>
              <a:spcAft>
                <a:spcPts val="600"/>
              </a:spcAft>
            </a:pPr>
            <a:r>
              <a:rPr lang="es-ES" sz="1600" dirty="0" smtClean="0">
                <a:solidFill>
                  <a:schemeClr val="bg1">
                    <a:lumMod val="95000"/>
                  </a:schemeClr>
                </a:solidFill>
              </a:rPr>
              <a:t>Relaciones</a:t>
            </a:r>
          </a:p>
          <a:p>
            <a:pPr marL="744538" lvl="1">
              <a:spcBef>
                <a:spcPts val="0"/>
              </a:spcBef>
              <a:spcAft>
                <a:spcPts val="600"/>
              </a:spcAft>
            </a:pPr>
            <a:r>
              <a:rPr lang="es-ES" sz="1600" dirty="0" smtClean="0">
                <a:solidFill>
                  <a:schemeClr val="bg1">
                    <a:lumMod val="95000"/>
                  </a:schemeClr>
                </a:solidFill>
              </a:rPr>
              <a:t>Taller</a:t>
            </a:r>
          </a:p>
          <a:p>
            <a:pPr marL="344488">
              <a:spcBef>
                <a:spcPts val="0"/>
              </a:spcBef>
              <a:spcAft>
                <a:spcPts val="600"/>
              </a:spcAft>
            </a:pPr>
            <a:r>
              <a:rPr lang="es-ES" sz="2000" dirty="0" smtClean="0">
                <a:solidFill>
                  <a:schemeClr val="bg1">
                    <a:lumMod val="95000"/>
                  </a:schemeClr>
                </a:solidFill>
              </a:rPr>
              <a:t>Reto</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111507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20</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39540"/>
            </a:xfrm>
            <a:prstGeom prst="rect">
              <a:avLst/>
            </a:prstGeom>
            <a:solidFill>
              <a:schemeClr val="bg1"/>
            </a:solidFill>
            <a:ln>
              <a:noFill/>
            </a:ln>
          </p:spPr>
          <p:txBody>
            <a:bodyPr wrap="square" rtlCol="0">
              <a:spAutoFit/>
            </a:bodyPr>
            <a:lstStyle/>
            <a:p>
              <a:endParaRPr lang="es-ES" dirty="0" smtClean="0"/>
            </a:p>
            <a:p>
              <a:r>
                <a:rPr lang="es-ES" dirty="0" smtClean="0"/>
                <a:t>Define </a:t>
              </a:r>
              <a:r>
                <a:rPr lang="es-ES" dirty="0"/>
                <a:t>propiedades de la columna donde se mapeará un campo de un objeto dentro de la base de datos, las propiedades más comunes son</a:t>
              </a:r>
              <a:r>
                <a:rPr lang="es-ES" dirty="0" smtClean="0"/>
                <a:t>:</a:t>
              </a:r>
            </a:p>
            <a:p>
              <a:endParaRPr lang="es-ES" dirty="0"/>
            </a:p>
            <a:p>
              <a:pPr lvl="1" indent="-171450">
                <a:buFont typeface="Arial" panose="020B0604020202020204" pitchFamily="34" charset="0"/>
                <a:buChar char="•"/>
              </a:pPr>
              <a:r>
                <a:rPr lang="es-ES" sz="1600" dirty="0" err="1" smtClean="0">
                  <a:latin typeface="Consolas" panose="020B0609020204030204" pitchFamily="49" charset="0"/>
                  <a:cs typeface="Consolas" panose="020B0609020204030204" pitchFamily="49" charset="0"/>
                </a:rPr>
                <a:t>name</a:t>
              </a:r>
              <a:r>
                <a:rPr lang="es-ES" dirty="0"/>
                <a:t>: Define el nombre de la columna en la base de datos.</a:t>
              </a:r>
            </a:p>
            <a:p>
              <a:pPr lvl="1" indent="-171450">
                <a:buFont typeface="Arial" panose="020B0604020202020204" pitchFamily="34" charset="0"/>
                <a:buChar char="•"/>
              </a:pPr>
              <a:r>
                <a:rPr lang="es-ES" sz="1600" dirty="0" err="1">
                  <a:latin typeface="Consolas" panose="020B0609020204030204" pitchFamily="49" charset="0"/>
                  <a:cs typeface="Consolas" panose="020B0609020204030204" pitchFamily="49" charset="0"/>
                </a:rPr>
                <a:t>length</a:t>
              </a:r>
              <a:r>
                <a:rPr lang="es-ES" dirty="0"/>
                <a:t>: Define la longitud del campo en la base de datos (muy útil para </a:t>
              </a:r>
              <a:r>
                <a:rPr lang="es-ES" dirty="0" err="1"/>
                <a:t>Strings</a:t>
              </a:r>
              <a:r>
                <a:rPr lang="es-ES" dirty="0"/>
                <a:t>).</a:t>
              </a:r>
            </a:p>
            <a:p>
              <a:pPr lvl="1" indent="-171450">
                <a:buFont typeface="Arial" panose="020B0604020202020204" pitchFamily="34" charset="0"/>
                <a:buChar char="•"/>
              </a:pPr>
              <a:r>
                <a:rPr lang="es-ES" sz="1600" dirty="0" err="1">
                  <a:latin typeface="Consolas" panose="020B0609020204030204" pitchFamily="49" charset="0"/>
                  <a:cs typeface="Consolas" panose="020B0609020204030204" pitchFamily="49" charset="0"/>
                </a:rPr>
                <a:t>nullable</a:t>
              </a:r>
              <a:r>
                <a:rPr lang="es-ES" dirty="0"/>
                <a:t>: Define que la columna pueda contener valores nulos.</a:t>
              </a:r>
            </a:p>
            <a:p>
              <a:pPr lvl="1" indent="-171450">
                <a:buFont typeface="Arial" panose="020B0604020202020204" pitchFamily="34" charset="0"/>
                <a:buChar char="•"/>
              </a:pPr>
              <a:r>
                <a:rPr lang="es-ES" sz="1600" dirty="0" err="1">
                  <a:latin typeface="Consolas" panose="020B0609020204030204" pitchFamily="49" charset="0"/>
                  <a:cs typeface="Consolas" panose="020B0609020204030204" pitchFamily="49" charset="0"/>
                </a:rPr>
                <a:t>unique</a:t>
              </a:r>
              <a:r>
                <a:rPr lang="es-ES" dirty="0"/>
                <a:t>: Permite poner una restricción de unicidad en dicha columna.</a:t>
              </a:r>
            </a:p>
            <a:p>
              <a:pPr marL="171450" indent="-171450">
                <a:buFont typeface="Arial" panose="020B0604020202020204" pitchFamily="34" charset="0"/>
                <a:buChar char="•"/>
              </a:pPr>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Column</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Columnas</a:t>
              </a:r>
              <a:endParaRPr lang="es-ES" dirty="0">
                <a:solidFill>
                  <a:srgbClr val="D6FB47"/>
                </a:solidFill>
                <a:latin typeface="+mj-lt"/>
              </a:endParaRPr>
            </a:p>
          </p:txBody>
        </p:sp>
      </p:grpSp>
    </p:spTree>
    <p:extLst>
      <p:ext uri="{BB962C8B-B14F-4D97-AF65-F5344CB8AC3E}">
        <p14:creationId xmlns:p14="http://schemas.microsoft.com/office/powerpoint/2010/main" val="4178236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21</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754874"/>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@Id</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GeneratedValue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strategy</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GenerationType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first_name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unique</a:t>
              </a:r>
              <a:r>
                <a:rPr lang="es-ES" sz="1100" b="1" dirty="0">
                  <a:solidFill>
                    <a:srgbClr val="000080"/>
                  </a:solidFill>
                  <a:highlight>
                    <a:srgbClr val="FFFFFF"/>
                  </a:highlight>
                  <a:latin typeface="Courier New"/>
                </a:rPr>
                <a:t>=</a:t>
              </a:r>
              <a:r>
                <a:rPr lang="es-ES" sz="1100" dirty="0">
                  <a:solidFill>
                    <a:srgbClr val="808080"/>
                  </a:solidFill>
                  <a:highlight>
                    <a:srgbClr val="FFFFFF"/>
                  </a:highlight>
                  <a:latin typeface="Courier New"/>
                </a:rPr>
                <a:t>"true"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Column</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Columnas</a:t>
              </a:r>
              <a:endParaRPr lang="es-ES" dirty="0">
                <a:solidFill>
                  <a:srgbClr val="D6FB47"/>
                </a:solidFill>
                <a:latin typeface="+mj-lt"/>
              </a:endParaRPr>
            </a:p>
          </p:txBody>
        </p:sp>
      </p:grpSp>
    </p:spTree>
    <p:extLst>
      <p:ext uri="{BB962C8B-B14F-4D97-AF65-F5344CB8AC3E}">
        <p14:creationId xmlns:p14="http://schemas.microsoft.com/office/powerpoint/2010/main" val="1358219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22</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08762"/>
            </a:xfrm>
            <a:prstGeom prst="rect">
              <a:avLst/>
            </a:prstGeom>
            <a:solidFill>
              <a:schemeClr val="bg1"/>
            </a:solidFill>
            <a:ln>
              <a:noFill/>
            </a:ln>
          </p:spPr>
          <p:txBody>
            <a:bodyPr wrap="square" rtlCol="0">
              <a:spAutoFit/>
            </a:bodyPr>
            <a:lstStyle/>
            <a:p>
              <a:endParaRPr lang="es-ES" dirty="0" smtClean="0"/>
            </a:p>
            <a:p>
              <a:r>
                <a:rPr lang="es-ES" dirty="0" smtClean="0"/>
                <a:t>Comprueba que la </a:t>
              </a:r>
              <a:r>
                <a:rPr lang="es-ES" dirty="0" err="1" smtClean="0"/>
                <a:t>String</a:t>
              </a:r>
              <a:r>
                <a:rPr lang="es-ES" dirty="0" smtClean="0"/>
                <a:t>, </a:t>
              </a:r>
              <a:r>
                <a:rPr lang="es-ES" dirty="0" err="1" smtClean="0"/>
                <a:t>Collection</a:t>
              </a:r>
              <a:r>
                <a:rPr lang="es-ES" dirty="0" smtClean="0"/>
                <a:t>, Mapa o </a:t>
              </a:r>
              <a:r>
                <a:rPr lang="es-ES" dirty="0" err="1" smtClean="0"/>
                <a:t>Array</a:t>
              </a:r>
              <a:r>
                <a:rPr lang="es-ES" dirty="0" smtClean="0"/>
                <a:t> no sean </a:t>
              </a:r>
              <a:r>
                <a:rPr lang="es-ES" dirty="0" err="1" smtClean="0"/>
                <a:t>nulls</a:t>
              </a:r>
              <a:r>
                <a:rPr lang="es-ES" dirty="0" smtClean="0"/>
                <a:t> o estén vacíos.</a:t>
              </a:r>
            </a:p>
            <a:p>
              <a:endParaRPr lang="es-ES" dirty="0" smtClean="0"/>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NotEmpty</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Vacío o nulo</a:t>
              </a:r>
              <a:endParaRPr lang="es-ES" dirty="0">
                <a:solidFill>
                  <a:srgbClr val="D6FB47"/>
                </a:solidFill>
                <a:latin typeface="+mj-lt"/>
              </a:endParaRPr>
            </a:p>
          </p:txBody>
        </p:sp>
      </p:grpSp>
    </p:spTree>
    <p:extLst>
      <p:ext uri="{BB962C8B-B14F-4D97-AF65-F5344CB8AC3E}">
        <p14:creationId xmlns:p14="http://schemas.microsoft.com/office/powerpoint/2010/main" val="2866640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23</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24151"/>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@Id</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GeneratedValue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strategy</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GenerationType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first_name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unique</a:t>
              </a:r>
              <a:r>
                <a:rPr lang="es-ES" sz="1100" b="1" dirty="0">
                  <a:solidFill>
                    <a:srgbClr val="000080"/>
                  </a:solidFill>
                  <a:highlight>
                    <a:srgbClr val="FFFFFF"/>
                  </a:highlight>
                  <a:latin typeface="Courier New"/>
                </a:rPr>
                <a:t>=</a:t>
              </a:r>
              <a:r>
                <a:rPr lang="es-ES" sz="1100" dirty="0">
                  <a:solidFill>
                    <a:srgbClr val="808080"/>
                  </a:solidFill>
                  <a:highlight>
                    <a:srgbClr val="FFFFFF"/>
                  </a:highlight>
                  <a:latin typeface="Courier New"/>
                </a:rPr>
                <a:t>"true"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smtClean="0">
                  <a:solidFill>
                    <a:srgbClr val="000000"/>
                  </a:solidFill>
                  <a:highlight>
                    <a:srgbClr val="FFFFFF"/>
                  </a:highlight>
                  <a:latin typeface="Courier New"/>
                </a:rPr>
                <a:t>	@</a:t>
              </a:r>
              <a:r>
                <a:rPr lang="es-ES" sz="1100" dirty="0" err="1">
                  <a:solidFill>
                    <a:srgbClr val="000000"/>
                  </a:solidFill>
                  <a:highlight>
                    <a:srgbClr val="FFFFFF"/>
                  </a:highlight>
                  <a:latin typeface="Courier New"/>
                </a:rPr>
                <a:t>NotEmpty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NotEmpty</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D6FB47"/>
                  </a:solidFill>
                </a:rPr>
                <a:t>Vacío o nulo</a:t>
              </a:r>
            </a:p>
          </p:txBody>
        </p:sp>
      </p:grpSp>
    </p:spTree>
    <p:extLst>
      <p:ext uri="{BB962C8B-B14F-4D97-AF65-F5344CB8AC3E}">
        <p14:creationId xmlns:p14="http://schemas.microsoft.com/office/powerpoint/2010/main" val="202734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24</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r>
                <a:rPr lang="es-ES" dirty="0" smtClean="0"/>
                <a:t>Anota </a:t>
              </a:r>
              <a:r>
                <a:rPr lang="es-ES" dirty="0"/>
                <a:t>campos del tipo JAVA</a:t>
              </a:r>
              <a:r>
                <a:rPr lang="es-ES" dirty="0" smtClean="0"/>
                <a:t>:</a:t>
              </a:r>
            </a:p>
            <a:p>
              <a:endParaRPr lang="es-ES" dirty="0"/>
            </a:p>
            <a:p>
              <a:pPr marL="628650" lvl="1" indent="-171450">
                <a:buFont typeface="Arial" panose="020B0604020202020204" pitchFamily="34" charset="0"/>
                <a:buChar char="•"/>
              </a:pPr>
              <a:r>
                <a:rPr lang="es-ES" dirty="0"/>
                <a:t>Date</a:t>
              </a:r>
            </a:p>
            <a:p>
              <a:pPr marL="628650" lvl="1" indent="-171450">
                <a:buFont typeface="Arial" panose="020B0604020202020204" pitchFamily="34" charset="0"/>
                <a:buChar char="•"/>
              </a:pPr>
              <a:r>
                <a:rPr lang="es-ES" dirty="0"/>
                <a:t>Time</a:t>
              </a:r>
            </a:p>
            <a:p>
              <a:pPr marL="628650" lvl="1" indent="-171450">
                <a:buFont typeface="Arial" panose="020B0604020202020204" pitchFamily="34" charset="0"/>
                <a:buChar char="•"/>
              </a:pPr>
              <a:r>
                <a:rPr lang="es-ES" dirty="0" err="1"/>
                <a:t>Timestamp</a:t>
              </a:r>
              <a:endParaRPr lang="es-ES" dirty="0"/>
            </a:p>
            <a:p>
              <a:pPr marL="628650" lvl="1" indent="-171450">
                <a:buFont typeface="Arial" panose="020B0604020202020204" pitchFamily="34" charset="0"/>
                <a:buChar char="•"/>
              </a:pPr>
              <a:r>
                <a:rPr lang="es-ES" dirty="0" smtClean="0"/>
                <a:t>Calendar</a:t>
              </a:r>
            </a:p>
            <a:p>
              <a:endParaRPr lang="es-ES" dirty="0" smtClean="0"/>
            </a:p>
            <a:p>
              <a:r>
                <a:rPr lang="es-ES" dirty="0" smtClean="0"/>
                <a:t>Sirve para “afinar” la forma en que se van a representar en la base de datos, recibe:</a:t>
              </a:r>
            </a:p>
            <a:p>
              <a:endParaRPr lang="es-ES" dirty="0" smtClean="0"/>
            </a:p>
            <a:p>
              <a:pPr marL="742950" lvl="1" indent="-285750">
                <a:buFont typeface="Arial" panose="020B0604020202020204" pitchFamily="34" charset="0"/>
                <a:buChar char="•"/>
              </a:pPr>
              <a:r>
                <a:rPr lang="es-ES" dirty="0" err="1"/>
                <a:t>TemporalType.DATE</a:t>
              </a:r>
              <a:endParaRPr lang="es-ES" dirty="0"/>
            </a:p>
            <a:p>
              <a:pPr marL="742950" lvl="1" indent="-285750">
                <a:buFont typeface="Arial" panose="020B0604020202020204" pitchFamily="34" charset="0"/>
                <a:buChar char="•"/>
              </a:pPr>
              <a:r>
                <a:rPr lang="es-ES" dirty="0" err="1"/>
                <a:t>TemporalType.TIME</a:t>
              </a:r>
              <a:endParaRPr lang="es-ES" dirty="0"/>
            </a:p>
            <a:p>
              <a:pPr marL="742950" lvl="1" indent="-285750">
                <a:buFont typeface="Arial" panose="020B0604020202020204" pitchFamily="34" charset="0"/>
                <a:buChar char="•"/>
              </a:pPr>
              <a:r>
                <a:rPr lang="es-ES" dirty="0" err="1"/>
                <a:t>TemporalType.TIMESTAMP</a:t>
              </a:r>
              <a:endParaRPr lang="es-ES" dirty="0"/>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@Temporal</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Fechas</a:t>
              </a:r>
              <a:endParaRPr lang="es-ES" dirty="0">
                <a:solidFill>
                  <a:srgbClr val="D6FB47"/>
                </a:solidFill>
                <a:latin typeface="+mj-lt"/>
              </a:endParaRPr>
            </a:p>
          </p:txBody>
        </p:sp>
      </p:grpSp>
    </p:spTree>
    <p:extLst>
      <p:ext uri="{BB962C8B-B14F-4D97-AF65-F5344CB8AC3E}">
        <p14:creationId xmlns:p14="http://schemas.microsoft.com/office/powerpoint/2010/main" val="889628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25</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816429"/>
            </a:xfrm>
            <a:prstGeom prst="rect">
              <a:avLst/>
            </a:prstGeom>
            <a:solidFill>
              <a:schemeClr val="bg1"/>
            </a:solidFill>
            <a:ln>
              <a:noFill/>
            </a:ln>
          </p:spPr>
          <p:txBody>
            <a:bodyPr wrap="square" rtlCol="0">
              <a:spAutoFit/>
            </a:bodyPr>
            <a:lstStyle/>
            <a:p>
              <a:endParaRPr lang="es-ES" dirty="0" smtClean="0"/>
            </a:p>
            <a:p>
              <a:r>
                <a:rPr lang="es-ES" dirty="0" smtClean="0"/>
                <a:t>Se usa junto con </a:t>
              </a:r>
              <a:r>
                <a:rPr lang="es-ES" sz="1600" dirty="0" smtClean="0">
                  <a:latin typeface="Consolas" panose="020B0609020204030204" pitchFamily="49" charset="0"/>
                  <a:cs typeface="Consolas" panose="020B0609020204030204" pitchFamily="49" charset="0"/>
                </a:rPr>
                <a:t>@Temporal</a:t>
              </a:r>
              <a:r>
                <a:rPr lang="es-ES" dirty="0" smtClean="0"/>
                <a:t>,  pero no pertenece a </a:t>
              </a:r>
              <a:r>
                <a:rPr lang="es-ES" dirty="0" err="1" smtClean="0"/>
                <a:t>Hibernate</a:t>
              </a:r>
              <a:r>
                <a:rPr lang="es-ES" dirty="0" smtClean="0"/>
                <a:t>. Es parte de Spring Framework.</a:t>
              </a:r>
            </a:p>
            <a:p>
              <a:endParaRPr lang="es-ES" dirty="0"/>
            </a:p>
            <a:p>
              <a:r>
                <a:rPr lang="es-ES" dirty="0" smtClean="0"/>
                <a:t>No tiene nada que ver con ninguna validación, simplemente especifica el formato para las fechas.</a:t>
              </a:r>
            </a:p>
            <a:p>
              <a:endParaRPr lang="es-ES" dirty="0" smtClean="0"/>
            </a:p>
            <a:p>
              <a:endParaRPr lang="es-ES" dirty="0"/>
            </a:p>
            <a:p>
              <a:endParaRPr lang="es-ES" dirty="0" smtClean="0"/>
            </a:p>
            <a:p>
              <a:endParaRPr lang="es-ES" dirty="0"/>
            </a:p>
            <a:p>
              <a:pPr marL="171450" indent="-171450">
                <a:buFont typeface="Arial" panose="020B0604020202020204" pitchFamily="34" charset="0"/>
                <a:buChar char="•"/>
              </a:pPr>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DateTimeFormat</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Fechas</a:t>
              </a:r>
              <a:endParaRPr lang="es-ES" dirty="0">
                <a:solidFill>
                  <a:srgbClr val="D6FB47"/>
                </a:solidFill>
                <a:latin typeface="+mj-lt"/>
              </a:endParaRPr>
            </a:p>
          </p:txBody>
        </p:sp>
      </p:grpSp>
    </p:spTree>
    <p:extLst>
      <p:ext uri="{BB962C8B-B14F-4D97-AF65-F5344CB8AC3E}">
        <p14:creationId xmlns:p14="http://schemas.microsoft.com/office/powerpoint/2010/main" val="842537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26</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24151"/>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@Id</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GeneratedValue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strategy</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GenerationType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first_name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unique</a:t>
              </a:r>
              <a:r>
                <a:rPr lang="es-ES" sz="1100" b="1" dirty="0">
                  <a:solidFill>
                    <a:srgbClr val="000080"/>
                  </a:solidFill>
                  <a:highlight>
                    <a:srgbClr val="FFFFFF"/>
                  </a:highlight>
                  <a:latin typeface="Courier New"/>
                </a:rPr>
                <a:t>=</a:t>
              </a:r>
              <a:r>
                <a:rPr lang="es-ES" sz="1100" dirty="0">
                  <a:solidFill>
                    <a:srgbClr val="808080"/>
                  </a:solidFill>
                  <a:highlight>
                    <a:srgbClr val="FFFFFF"/>
                  </a:highlight>
                  <a:latin typeface="Courier New"/>
                </a:rPr>
                <a:t>"true"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smtClean="0">
                  <a:solidFill>
                    <a:srgbClr val="000000"/>
                  </a:solidFill>
                  <a:highlight>
                    <a:srgbClr val="FFFFFF"/>
                  </a:highlight>
                  <a:latin typeface="Courier New"/>
                </a:rPr>
                <a:t>	@</a:t>
              </a:r>
              <a:r>
                <a:rPr lang="es-ES" sz="1100" dirty="0" err="1">
                  <a:solidFill>
                    <a:srgbClr val="000000"/>
                  </a:solidFill>
                  <a:highlight>
                    <a:srgbClr val="FFFFFF"/>
                  </a:highlight>
                  <a:latin typeface="Courier New"/>
                </a:rPr>
                <a:t>NotEmpty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birth_date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@Temporal</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TemporalType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DATE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DateTimeFormat</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pattern</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yyyy</a:t>
              </a:r>
              <a:r>
                <a:rPr lang="es-ES" sz="1100" dirty="0">
                  <a:solidFill>
                    <a:srgbClr val="808080"/>
                  </a:solidFill>
                  <a:highlight>
                    <a:srgbClr val="FFFFFF"/>
                  </a:highlight>
                  <a:latin typeface="Courier New"/>
                </a:rPr>
                <a:t>/MM/</a:t>
              </a:r>
              <a:r>
                <a:rPr lang="es-ES" sz="1100" dirty="0" err="1">
                  <a:solidFill>
                    <a:srgbClr val="808080"/>
                  </a:solidFill>
                  <a:highlight>
                    <a:srgbClr val="FFFFFF"/>
                  </a:highlight>
                  <a:latin typeface="Courier New"/>
                </a:rPr>
                <a:t>dd</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Date </a:t>
              </a:r>
              <a:r>
                <a:rPr lang="es-ES" sz="1100" dirty="0" err="1">
                  <a:solidFill>
                    <a:srgbClr val="000000"/>
                  </a:solidFill>
                  <a:highlight>
                    <a:srgbClr val="FFFFFF"/>
                  </a:highlight>
                  <a:latin typeface="Courier New"/>
                </a:rPr>
                <a:t>fechaDeNacimiento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508104" y="1619259"/>
              <a:ext cx="144016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Column</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Columnas</a:t>
              </a:r>
              <a:endParaRPr lang="es-ES" dirty="0">
                <a:solidFill>
                  <a:srgbClr val="D6FB47"/>
                </a:solidFill>
                <a:latin typeface="+mj-lt"/>
              </a:endParaRPr>
            </a:p>
          </p:txBody>
        </p:sp>
      </p:grpSp>
    </p:spTree>
    <p:extLst>
      <p:ext uri="{BB962C8B-B14F-4D97-AF65-F5344CB8AC3E}">
        <p14:creationId xmlns:p14="http://schemas.microsoft.com/office/powerpoint/2010/main" val="1689639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27</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816429"/>
            </a:xfrm>
            <a:prstGeom prst="rect">
              <a:avLst/>
            </a:prstGeom>
            <a:solidFill>
              <a:schemeClr val="bg1"/>
            </a:solidFill>
            <a:ln>
              <a:noFill/>
            </a:ln>
          </p:spPr>
          <p:txBody>
            <a:bodyPr wrap="square" rtlCol="0">
              <a:spAutoFit/>
            </a:bodyPr>
            <a:lstStyle/>
            <a:p>
              <a:endParaRPr lang="es-ES" dirty="0" smtClean="0"/>
            </a:p>
            <a:p>
              <a:r>
                <a:rPr lang="es-ES" dirty="0" smtClean="0"/>
                <a:t>Lo usamos para especificar y validar la cantidad de </a:t>
              </a:r>
              <a:r>
                <a:rPr lang="es-ES" dirty="0" err="1" smtClean="0"/>
                <a:t>digitos</a:t>
              </a:r>
              <a:r>
                <a:rPr lang="es-ES" dirty="0" smtClean="0"/>
                <a:t> de un número. Posee tres atributos principales:</a:t>
              </a:r>
            </a:p>
            <a:p>
              <a:endParaRPr lang="es-ES" dirty="0"/>
            </a:p>
            <a:p>
              <a:r>
                <a:rPr lang="es-ES" dirty="0" err="1" smtClean="0"/>
                <a:t>Integer</a:t>
              </a:r>
              <a:r>
                <a:rPr lang="es-ES" dirty="0" smtClean="0"/>
                <a:t>: Define el número de </a:t>
              </a:r>
              <a:r>
                <a:rPr lang="es-ES" dirty="0" err="1" smtClean="0"/>
                <a:t>digitos</a:t>
              </a:r>
              <a:r>
                <a:rPr lang="es-ES" dirty="0" smtClean="0"/>
                <a:t> en la parte entera que se pueden tener</a:t>
              </a:r>
            </a:p>
            <a:p>
              <a:r>
                <a:rPr lang="es-ES" dirty="0" err="1" smtClean="0"/>
                <a:t>Fraction</a:t>
              </a:r>
              <a:r>
                <a:rPr lang="es-ES" dirty="0" smtClean="0"/>
                <a:t>: Define el número de </a:t>
              </a:r>
              <a:r>
                <a:rPr lang="es-ES" dirty="0" err="1" smtClean="0"/>
                <a:t>digitos</a:t>
              </a:r>
              <a:r>
                <a:rPr lang="es-ES" dirty="0" smtClean="0"/>
                <a:t> en la parte decimal</a:t>
              </a:r>
            </a:p>
            <a:p>
              <a:endParaRPr lang="es-ES" dirty="0" smtClean="0"/>
            </a:p>
            <a:p>
              <a:endParaRPr lang="es-ES" dirty="0"/>
            </a:p>
            <a:p>
              <a:endParaRPr lang="es-ES" dirty="0" smtClean="0"/>
            </a:p>
            <a:p>
              <a:endParaRPr lang="es-ES" dirty="0"/>
            </a:p>
            <a:p>
              <a:pPr marL="171450" indent="-171450">
                <a:buFont typeface="Arial" panose="020B0604020202020204" pitchFamily="34" charset="0"/>
                <a:buChar char="•"/>
              </a:pPr>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Digits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rgbClr val="D6FB47"/>
                  </a:solidFill>
                  <a:latin typeface="+mj-lt"/>
                </a:rPr>
                <a:t>Digitos</a:t>
              </a:r>
              <a:endParaRPr lang="es-ES" dirty="0">
                <a:solidFill>
                  <a:srgbClr val="D6FB47"/>
                </a:solidFill>
                <a:latin typeface="+mj-lt"/>
              </a:endParaRPr>
            </a:p>
          </p:txBody>
        </p:sp>
      </p:grpSp>
    </p:spTree>
    <p:extLst>
      <p:ext uri="{BB962C8B-B14F-4D97-AF65-F5344CB8AC3E}">
        <p14:creationId xmlns:p14="http://schemas.microsoft.com/office/powerpoint/2010/main" val="1041019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28</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85706"/>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Entity</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Table</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name</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a:solidFill>
                    <a:srgbClr val="808080"/>
                  </a:solidFill>
                  <a:highlight>
                    <a:srgbClr val="FFFFFF"/>
                  </a:highlight>
                  <a:latin typeface="Courier New" panose="02070309020205020404" pitchFamily="49" charset="0"/>
                  <a:cs typeface="Courier New" panose="02070309020205020404" pitchFamily="49" charset="0"/>
                </a:rPr>
                <a:t>"alumnos"</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err="1">
                  <a:solidFill>
                    <a:srgbClr val="8000FF"/>
                  </a:solidFill>
                  <a:highlight>
                    <a:srgbClr val="FFFFFF"/>
                  </a:highlight>
                  <a:latin typeface="Courier New" panose="02070309020205020404" pitchFamily="49" charset="0"/>
                  <a:cs typeface="Courier New" panose="02070309020205020404" pitchFamily="49" charset="0"/>
                </a:rPr>
                <a:t>public</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class</a:t>
              </a:r>
              <a:r>
                <a:rPr lang="es-ES" sz="1100" dirty="0">
                  <a:solidFill>
                    <a:srgbClr val="000000"/>
                  </a:solidFill>
                  <a:highlight>
                    <a:srgbClr val="FFFFFF"/>
                  </a:highlight>
                  <a:latin typeface="Courier New" panose="02070309020205020404" pitchFamily="49" charset="0"/>
                  <a:cs typeface="Courier New" panose="02070309020205020404" pitchFamily="49" charset="0"/>
                </a:rPr>
                <a:t> Alumno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@Id</a:t>
              </a: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GeneratedValue</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strategy</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GenerationType</a:t>
              </a:r>
              <a:r>
                <a:rPr lang="es-ES" sz="1100" b="1" dirty="0" err="1">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AUTO</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private</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int</a:t>
              </a:r>
              <a:r>
                <a:rPr lang="es-ES" sz="1100" dirty="0">
                  <a:solidFill>
                    <a:srgbClr val="000000"/>
                  </a:solidFill>
                  <a:highlight>
                    <a:srgbClr val="FFFFFF"/>
                  </a:highlight>
                  <a:latin typeface="Courier New" panose="02070309020205020404" pitchFamily="49" charset="0"/>
                  <a:cs typeface="Courier New" panose="02070309020205020404" pitchFamily="49" charset="0"/>
                </a:rPr>
                <a:t> id</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Column</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name</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a:solidFill>
                    <a:srgbClr val="808080"/>
                  </a:solidFill>
                  <a:highlight>
                    <a:srgbClr val="FFFFFF"/>
                  </a:highlight>
                  <a:latin typeface="Courier New" panose="02070309020205020404" pitchFamily="49" charset="0"/>
                  <a:cs typeface="Courier New" panose="02070309020205020404" pitchFamily="49" charset="0"/>
                </a:rPr>
                <a:t>"</a:t>
              </a:r>
              <a:r>
                <a:rPr lang="es-ES" sz="1100" dirty="0" err="1">
                  <a:solidFill>
                    <a:srgbClr val="808080"/>
                  </a:solidFill>
                  <a:highlight>
                    <a:srgbClr val="FFFFFF"/>
                  </a:highlight>
                  <a:latin typeface="Courier New" panose="02070309020205020404" pitchFamily="49" charset="0"/>
                  <a:cs typeface="Courier New" panose="02070309020205020404" pitchFamily="49" charset="0"/>
                </a:rPr>
                <a:t>first_name</a:t>
              </a:r>
              <a:r>
                <a:rPr lang="es-ES" sz="1100" dirty="0">
                  <a:solidFill>
                    <a:srgbClr val="808080"/>
                  </a:solidFill>
                  <a:highlight>
                    <a:srgbClr val="FFFFFF"/>
                  </a:highlight>
                  <a:latin typeface="Courier New" panose="02070309020205020404" pitchFamily="49" charset="0"/>
                  <a:cs typeface="Courier New" panose="02070309020205020404" pitchFamily="49" charset="0"/>
                </a:rPr>
                <a:t>"</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unique</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808080"/>
                  </a:solidFill>
                  <a:highlight>
                    <a:srgbClr val="FFFFFF"/>
                  </a:highlight>
                  <a:latin typeface="Courier New" panose="02070309020205020404" pitchFamily="49" charset="0"/>
                  <a:cs typeface="Courier New" panose="02070309020205020404" pitchFamily="49" charset="0"/>
                </a:rPr>
                <a:t>"true"</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NotEmpty</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private</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String</a:t>
              </a:r>
              <a:r>
                <a:rPr lang="es-ES" sz="1100" dirty="0">
                  <a:solidFill>
                    <a:srgbClr val="000000"/>
                  </a:solidFill>
                  <a:highlight>
                    <a:srgbClr val="FFFFFF"/>
                  </a:highlight>
                  <a:latin typeface="Courier New" panose="02070309020205020404" pitchFamily="49" charset="0"/>
                  <a:cs typeface="Courier New" panose="02070309020205020404" pitchFamily="49" charset="0"/>
                </a:rPr>
                <a:t> nombre</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Column</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name</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a:solidFill>
                    <a:srgbClr val="808080"/>
                  </a:solidFill>
                  <a:highlight>
                    <a:srgbClr val="FFFFFF"/>
                  </a:highlight>
                  <a:latin typeface="Courier New" panose="02070309020205020404" pitchFamily="49" charset="0"/>
                  <a:cs typeface="Courier New" panose="02070309020205020404" pitchFamily="49" charset="0"/>
                </a:rPr>
                <a:t>"</a:t>
              </a:r>
              <a:r>
                <a:rPr lang="es-ES" sz="1100" dirty="0" err="1">
                  <a:solidFill>
                    <a:srgbClr val="808080"/>
                  </a:solidFill>
                  <a:highlight>
                    <a:srgbClr val="FFFFFF"/>
                  </a:highlight>
                  <a:latin typeface="Courier New" panose="02070309020205020404" pitchFamily="49" charset="0"/>
                  <a:cs typeface="Courier New" panose="02070309020205020404" pitchFamily="49" charset="0"/>
                </a:rPr>
                <a:t>birth_date</a:t>
              </a:r>
              <a:r>
                <a:rPr lang="es-ES" sz="1100" dirty="0">
                  <a:solidFill>
                    <a:srgbClr val="808080"/>
                  </a:solidFill>
                  <a:highlight>
                    <a:srgbClr val="FFFFFF"/>
                  </a:highlight>
                  <a:latin typeface="Courier New" panose="02070309020205020404" pitchFamily="49" charset="0"/>
                  <a:cs typeface="Courier New" panose="02070309020205020404" pitchFamily="49" charset="0"/>
                </a:rPr>
                <a:t>"</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@Temporal</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TemporalType</a:t>
              </a:r>
              <a:r>
                <a:rPr lang="es-ES" sz="1100" b="1" dirty="0" err="1">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DATE</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DateTimeFormat</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pattern</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a:solidFill>
                    <a:srgbClr val="808080"/>
                  </a:solidFill>
                  <a:highlight>
                    <a:srgbClr val="FFFFFF"/>
                  </a:highlight>
                  <a:latin typeface="Courier New" panose="02070309020205020404" pitchFamily="49" charset="0"/>
                  <a:cs typeface="Courier New" panose="02070309020205020404" pitchFamily="49" charset="0"/>
                </a:rPr>
                <a:t>"</a:t>
              </a:r>
              <a:r>
                <a:rPr lang="es-ES" sz="1100" dirty="0" err="1">
                  <a:solidFill>
                    <a:srgbClr val="808080"/>
                  </a:solidFill>
                  <a:highlight>
                    <a:srgbClr val="FFFFFF"/>
                  </a:highlight>
                  <a:latin typeface="Courier New" panose="02070309020205020404" pitchFamily="49" charset="0"/>
                  <a:cs typeface="Courier New" panose="02070309020205020404" pitchFamily="49" charset="0"/>
                </a:rPr>
                <a:t>yyyy</a:t>
              </a:r>
              <a:r>
                <a:rPr lang="es-ES" sz="1100" dirty="0">
                  <a:solidFill>
                    <a:srgbClr val="808080"/>
                  </a:solidFill>
                  <a:highlight>
                    <a:srgbClr val="FFFFFF"/>
                  </a:highlight>
                  <a:latin typeface="Courier New" panose="02070309020205020404" pitchFamily="49" charset="0"/>
                  <a:cs typeface="Courier New" panose="02070309020205020404" pitchFamily="49" charset="0"/>
                </a:rPr>
                <a:t>/MM/</a:t>
              </a:r>
              <a:r>
                <a:rPr lang="es-ES" sz="1100" dirty="0" err="1">
                  <a:solidFill>
                    <a:srgbClr val="808080"/>
                  </a:solidFill>
                  <a:highlight>
                    <a:srgbClr val="FFFFFF"/>
                  </a:highlight>
                  <a:latin typeface="Courier New" panose="02070309020205020404" pitchFamily="49" charset="0"/>
                  <a:cs typeface="Courier New" panose="02070309020205020404" pitchFamily="49" charset="0"/>
                </a:rPr>
                <a:t>dd</a:t>
              </a:r>
              <a:r>
                <a:rPr lang="es-ES" sz="1100" dirty="0">
                  <a:solidFill>
                    <a:srgbClr val="808080"/>
                  </a:solidFill>
                  <a:highlight>
                    <a:srgbClr val="FFFFFF"/>
                  </a:highlight>
                  <a:latin typeface="Courier New" panose="02070309020205020404" pitchFamily="49" charset="0"/>
                  <a:cs typeface="Courier New" panose="02070309020205020404" pitchFamily="49" charset="0"/>
                </a:rPr>
                <a:t>"</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private</a:t>
              </a:r>
              <a:r>
                <a:rPr lang="es-ES" sz="1100" dirty="0">
                  <a:solidFill>
                    <a:srgbClr val="000000"/>
                  </a:solidFill>
                  <a:highlight>
                    <a:srgbClr val="FFFFFF"/>
                  </a:highlight>
                  <a:latin typeface="Courier New" panose="02070309020205020404" pitchFamily="49" charset="0"/>
                  <a:cs typeface="Courier New" panose="02070309020205020404" pitchFamily="49" charset="0"/>
                </a:rPr>
                <a:t> Date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fechaDeNacimiento</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Digits</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integer</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a:solidFill>
                    <a:srgbClr val="FF8000"/>
                  </a:solidFill>
                  <a:highlight>
                    <a:srgbClr val="FFFFFF"/>
                  </a:highlight>
                  <a:latin typeface="Courier New" panose="02070309020205020404" pitchFamily="49" charset="0"/>
                  <a:cs typeface="Courier New" panose="02070309020205020404" pitchFamily="49" charset="0"/>
                </a:rPr>
                <a:t>2</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000000"/>
                  </a:solidFill>
                  <a:highlight>
                    <a:srgbClr val="FFFFFF"/>
                  </a:highlight>
                  <a:latin typeface="Courier New" panose="02070309020205020404" pitchFamily="49" charset="0"/>
                  <a:cs typeface="Courier New" panose="02070309020205020404" pitchFamily="49" charset="0"/>
                </a:rPr>
                <a:t>fraction</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a:solidFill>
                    <a:srgbClr val="FF8000"/>
                  </a:solidFill>
                  <a:highlight>
                    <a:srgbClr val="FFFFFF"/>
                  </a:highlight>
                  <a:latin typeface="Courier New" panose="02070309020205020404" pitchFamily="49" charset="0"/>
                  <a:cs typeface="Courier New" panose="02070309020205020404" pitchFamily="49" charset="0"/>
                </a:rPr>
                <a:t>0</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private</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int</a:t>
              </a:r>
              <a:r>
                <a:rPr lang="es-ES" sz="1100" dirty="0">
                  <a:solidFill>
                    <a:srgbClr val="000000"/>
                  </a:solidFill>
                  <a:highlight>
                    <a:srgbClr val="FFFFFF"/>
                  </a:highlight>
                  <a:latin typeface="Courier New" panose="02070309020205020404" pitchFamily="49" charset="0"/>
                  <a:cs typeface="Courier New" panose="02070309020205020404" pitchFamily="49" charset="0"/>
                </a:rPr>
                <a:t> edad</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dirty="0" err="1">
                  <a:solidFill>
                    <a:srgbClr val="8000FF"/>
                  </a:solidFill>
                  <a:highlight>
                    <a:srgbClr val="FFFFFF"/>
                  </a:highlight>
                  <a:latin typeface="Courier New" panose="02070309020205020404" pitchFamily="49" charset="0"/>
                  <a:cs typeface="Courier New" panose="02070309020205020404" pitchFamily="49" charset="0"/>
                </a:rPr>
                <a:t>public</a:t>
              </a:r>
              <a:r>
                <a:rPr lang="es-ES" sz="1100" dirty="0">
                  <a:solidFill>
                    <a:srgbClr val="000000"/>
                  </a:solidFill>
                  <a:highlight>
                    <a:srgbClr val="FFFFFF"/>
                  </a:highlight>
                  <a:latin typeface="Courier New" panose="02070309020205020404" pitchFamily="49" charset="0"/>
                  <a:cs typeface="Courier New" panose="02070309020205020404" pitchFamily="49" charset="0"/>
                </a:rPr>
                <a:t> Alumno</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p>
            <a:p>
              <a:r>
                <a:rPr lang="es-ES" sz="1100" dirty="0">
                  <a:solidFill>
                    <a:srgbClr val="000000"/>
                  </a:solidFill>
                  <a:highlight>
                    <a:srgbClr val="FFFFFF"/>
                  </a:highlight>
                  <a:latin typeface="Courier New" panose="02070309020205020404" pitchFamily="49" charset="0"/>
                  <a:cs typeface="Courier New" panose="02070309020205020404" pitchFamily="49" charset="0"/>
                </a:rPr>
                <a:t>	</a:t>
              </a:r>
              <a:r>
                <a:rPr lang="es-ES" sz="1100" b="1" dirty="0">
                  <a:solidFill>
                    <a:srgbClr val="000080"/>
                  </a:solidFill>
                  <a:highlight>
                    <a:srgbClr val="FFFFFF"/>
                  </a:highlight>
                  <a:latin typeface="Courier New" panose="02070309020205020404" pitchFamily="49" charset="0"/>
                  <a:cs typeface="Courier New" panose="02070309020205020404" pitchFamily="49" charset="0"/>
                </a:rPr>
                <a:t>...</a:t>
              </a:r>
              <a:endParaRPr lang="es-ES" sz="1100" dirty="0">
                <a:solidFill>
                  <a:srgbClr val="000000"/>
                </a:solidFill>
                <a:highlight>
                  <a:srgbClr val="FFFFFF"/>
                </a:highlight>
                <a:latin typeface="Courier New" panose="02070309020205020404" pitchFamily="49" charset="0"/>
                <a:cs typeface="Courier New" panose="02070309020205020404" pitchFamily="49" charset="0"/>
              </a:endParaRPr>
            </a:p>
            <a:p>
              <a:r>
                <a:rPr lang="es-ES" sz="11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Digits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rgbClr val="D6FB47"/>
                  </a:solidFill>
                  <a:latin typeface="+mj-lt"/>
                </a:rPr>
                <a:t>Digitos</a:t>
              </a:r>
              <a:endParaRPr lang="es-ES" dirty="0">
                <a:solidFill>
                  <a:srgbClr val="D6FB47"/>
                </a:solidFill>
                <a:latin typeface="+mj-lt"/>
              </a:endParaRPr>
            </a:p>
          </p:txBody>
        </p:sp>
      </p:grpSp>
    </p:spTree>
    <p:extLst>
      <p:ext uri="{BB962C8B-B14F-4D97-AF65-F5344CB8AC3E}">
        <p14:creationId xmlns:p14="http://schemas.microsoft.com/office/powerpoint/2010/main" val="678066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29</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r>
                <a:rPr lang="es-ES" dirty="0" smtClean="0"/>
                <a:t>Definen los valores máximos y mínimos para un atributo dado.</a:t>
              </a:r>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@Min / @Max</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Rangos</a:t>
              </a:r>
              <a:endParaRPr lang="es-ES" dirty="0">
                <a:solidFill>
                  <a:srgbClr val="D6FB47"/>
                </a:solidFill>
                <a:latin typeface="+mj-lt"/>
              </a:endParaRPr>
            </a:p>
          </p:txBody>
        </p:sp>
      </p:grpSp>
    </p:spTree>
    <p:extLst>
      <p:ext uri="{BB962C8B-B14F-4D97-AF65-F5344CB8AC3E}">
        <p14:creationId xmlns:p14="http://schemas.microsoft.com/office/powerpoint/2010/main" val="1302420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RoadMap</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smtClean="0">
                <a:solidFill>
                  <a:srgbClr val="D6FB47"/>
                </a:solidFill>
              </a:rPr>
              <a:t>Hibernate</a:t>
            </a:r>
          </a:p>
          <a:p>
            <a:pPr marL="744538" lvl="1">
              <a:spcBef>
                <a:spcPts val="0"/>
              </a:spcBef>
              <a:spcAft>
                <a:spcPts val="600"/>
              </a:spcAft>
            </a:pPr>
            <a:r>
              <a:rPr lang="es-ES" sz="1600" dirty="0" smtClean="0">
                <a:solidFill>
                  <a:srgbClr val="D6FB47"/>
                </a:solidFill>
              </a:rPr>
              <a:t>Introducción</a:t>
            </a:r>
          </a:p>
          <a:p>
            <a:pPr marL="744538" lvl="1">
              <a:spcBef>
                <a:spcPts val="0"/>
              </a:spcBef>
              <a:spcAft>
                <a:spcPts val="600"/>
              </a:spcAft>
            </a:pPr>
            <a:r>
              <a:rPr lang="es-ES" sz="1600" dirty="0" smtClean="0">
                <a:solidFill>
                  <a:schemeClr val="bg1">
                    <a:lumMod val="95000"/>
                  </a:schemeClr>
                </a:solidFill>
              </a:rPr>
              <a:t>Ventajas</a:t>
            </a:r>
          </a:p>
          <a:p>
            <a:pPr marL="744538" lvl="1">
              <a:spcBef>
                <a:spcPts val="0"/>
              </a:spcBef>
              <a:spcAft>
                <a:spcPts val="600"/>
              </a:spcAft>
            </a:pPr>
            <a:r>
              <a:rPr lang="es-ES" sz="1600" dirty="0" smtClean="0">
                <a:solidFill>
                  <a:schemeClr val="bg1">
                    <a:lumMod val="95000"/>
                  </a:schemeClr>
                </a:solidFill>
              </a:rPr>
              <a:t>Anotaciones básicas</a:t>
            </a:r>
          </a:p>
          <a:p>
            <a:pPr marL="744538" lvl="1">
              <a:spcBef>
                <a:spcPts val="0"/>
              </a:spcBef>
              <a:spcAft>
                <a:spcPts val="600"/>
              </a:spcAft>
            </a:pPr>
            <a:r>
              <a:rPr lang="es-ES" sz="1600" dirty="0" smtClean="0">
                <a:solidFill>
                  <a:schemeClr val="bg1">
                    <a:lumMod val="95000"/>
                  </a:schemeClr>
                </a:solidFill>
              </a:rPr>
              <a:t>Relaciones</a:t>
            </a:r>
          </a:p>
          <a:p>
            <a:pPr marL="744538" lvl="1">
              <a:spcBef>
                <a:spcPts val="0"/>
              </a:spcBef>
              <a:spcAft>
                <a:spcPts val="600"/>
              </a:spcAft>
            </a:pPr>
            <a:r>
              <a:rPr lang="es-ES" sz="1600" dirty="0" smtClean="0">
                <a:solidFill>
                  <a:schemeClr val="bg1">
                    <a:lumMod val="95000"/>
                  </a:schemeClr>
                </a:solidFill>
              </a:rPr>
              <a:t>Taller</a:t>
            </a:r>
          </a:p>
          <a:p>
            <a:pPr marL="344488">
              <a:spcBef>
                <a:spcPts val="0"/>
              </a:spcBef>
              <a:spcAft>
                <a:spcPts val="600"/>
              </a:spcAft>
            </a:pPr>
            <a:r>
              <a:rPr lang="es-ES" sz="2000" dirty="0" smtClean="0">
                <a:solidFill>
                  <a:schemeClr val="bg1">
                    <a:lumMod val="95000"/>
                  </a:schemeClr>
                </a:solidFill>
              </a:rPr>
              <a:t>Reto</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2665818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30</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85706"/>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smtClean="0">
                  <a:solidFill>
                    <a:srgbClr val="000000"/>
                  </a:solidFill>
                  <a:highlight>
                    <a:srgbClr val="FFFFFF"/>
                  </a:highlight>
                  <a:latin typeface="Courier New"/>
                </a:rPr>
                <a:t>Id @</a:t>
              </a:r>
              <a:r>
                <a:rPr lang="es-ES" sz="1100" dirty="0" err="1" smtClean="0">
                  <a:solidFill>
                    <a:srgbClr val="000000"/>
                  </a:solidFill>
                  <a:highlight>
                    <a:srgbClr val="FFFFFF"/>
                  </a:highlight>
                  <a:latin typeface="Courier New"/>
                </a:rPr>
                <a:t>GeneratedValue</a:t>
              </a:r>
              <a:r>
                <a:rPr lang="es-ES" sz="1100" b="1" dirty="0" smtClean="0">
                  <a:solidFill>
                    <a:srgbClr val="000080"/>
                  </a:solidFill>
                  <a:highlight>
                    <a:srgbClr val="FFFFFF"/>
                  </a:highlight>
                  <a:latin typeface="Courier New"/>
                </a:rPr>
                <a:t>(</a:t>
              </a:r>
              <a:r>
                <a:rPr lang="es-ES" sz="1100" dirty="0" err="1" smtClean="0">
                  <a:solidFill>
                    <a:srgbClr val="000000"/>
                  </a:solidFill>
                  <a:highlight>
                    <a:srgbClr val="FFFFFF"/>
                  </a:highlight>
                  <a:latin typeface="Courier New"/>
                </a:rPr>
                <a:t>strategy</a:t>
              </a:r>
              <a:r>
                <a:rPr lang="es-ES" sz="1100" b="1" dirty="0" smtClean="0">
                  <a:solidFill>
                    <a:srgbClr val="000080"/>
                  </a:solidFill>
                  <a:highlight>
                    <a:srgbClr val="FFFFFF"/>
                  </a:highlight>
                  <a:latin typeface="Courier New"/>
                </a:rPr>
                <a:t>=</a:t>
              </a:r>
              <a:r>
                <a:rPr lang="es-ES" sz="1100" dirty="0" err="1" smtClean="0">
                  <a:solidFill>
                    <a:srgbClr val="000000"/>
                  </a:solidFill>
                  <a:highlight>
                    <a:srgbClr val="FFFFFF"/>
                  </a:highlight>
                  <a:latin typeface="Courier New"/>
                </a:rPr>
                <a:t>GenerationType</a:t>
              </a:r>
              <a:r>
                <a:rPr lang="es-ES" sz="1100" b="1" dirty="0" err="1" smtClean="0">
                  <a:solidFill>
                    <a:srgbClr val="000080"/>
                  </a:solidFill>
                  <a:highlight>
                    <a:srgbClr val="FFFFFF"/>
                  </a:highlight>
                  <a:latin typeface="Courier New"/>
                </a:rPr>
                <a:t>.</a:t>
              </a:r>
              <a:r>
                <a:rPr lang="es-ES" sz="1100" dirty="0" err="1" smtClean="0">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first_name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unique</a:t>
              </a:r>
              <a:r>
                <a:rPr lang="es-ES" sz="1100" b="1" dirty="0">
                  <a:solidFill>
                    <a:srgbClr val="000080"/>
                  </a:solidFill>
                  <a:highlight>
                    <a:srgbClr val="FFFFFF"/>
                  </a:highlight>
                  <a:latin typeface="Courier New"/>
                </a:rPr>
                <a:t>=</a:t>
              </a:r>
              <a:r>
                <a:rPr lang="es-ES" sz="1100" dirty="0">
                  <a:solidFill>
                    <a:srgbClr val="808080"/>
                  </a:solidFill>
                  <a:highlight>
                    <a:srgbClr val="FFFFFF"/>
                  </a:highlight>
                  <a:latin typeface="Courier New"/>
                </a:rPr>
                <a:t>"true"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smtClean="0">
                  <a:solidFill>
                    <a:srgbClr val="000000"/>
                  </a:solidFill>
                  <a:highlight>
                    <a:srgbClr val="FFFFFF"/>
                  </a:highlight>
                  <a:latin typeface="Courier New"/>
                </a:rPr>
                <a:t>	@</a:t>
              </a:r>
              <a:r>
                <a:rPr lang="es-ES" sz="1100" dirty="0" err="1">
                  <a:solidFill>
                    <a:srgbClr val="000000"/>
                  </a:solidFill>
                  <a:highlight>
                    <a:srgbClr val="FFFFFF"/>
                  </a:highlight>
                  <a:latin typeface="Courier New"/>
                </a:rPr>
                <a:t>NotEmpty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birth_date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@Temporal</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TemporalType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DATE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DateTimeFormat</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pattern</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yyyy</a:t>
              </a:r>
              <a:r>
                <a:rPr lang="es-ES" sz="1100" dirty="0">
                  <a:solidFill>
                    <a:srgbClr val="808080"/>
                  </a:solidFill>
                  <a:highlight>
                    <a:srgbClr val="FFFFFF"/>
                  </a:highlight>
                  <a:latin typeface="Courier New"/>
                </a:rPr>
                <a:t>/MM/</a:t>
              </a:r>
              <a:r>
                <a:rPr lang="es-ES" sz="1100" dirty="0" err="1">
                  <a:solidFill>
                    <a:srgbClr val="808080"/>
                  </a:solidFill>
                  <a:highlight>
                    <a:srgbClr val="FFFFFF"/>
                  </a:highlight>
                  <a:latin typeface="Courier New"/>
                </a:rPr>
                <a:t>dd</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Date </a:t>
              </a:r>
              <a:r>
                <a:rPr lang="es-ES" sz="1100" dirty="0" err="1">
                  <a:solidFill>
                    <a:srgbClr val="000000"/>
                  </a:solidFill>
                  <a:highlight>
                    <a:srgbClr val="FFFFFF"/>
                  </a:highlight>
                  <a:latin typeface="Courier New"/>
                </a:rPr>
                <a:t>fechaDeNacimiento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Digits</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integer</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2</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fraction</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0</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@Min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value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18</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message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"Hay que ser mayor de edad"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smtClean="0">
                  <a:solidFill>
                    <a:srgbClr val="000000"/>
                  </a:solidFill>
                  <a:highlight>
                    <a:srgbClr val="FFFFFF"/>
                  </a:highlight>
                  <a:latin typeface="Courier New"/>
                </a:rPr>
                <a:t>	@</a:t>
              </a:r>
              <a:r>
                <a:rPr lang="es-ES" sz="1100" dirty="0">
                  <a:solidFill>
                    <a:srgbClr val="000000"/>
                  </a:solidFill>
                  <a:highlight>
                    <a:srgbClr val="FFFFFF"/>
                  </a:highlight>
                  <a:latin typeface="Courier New"/>
                </a:rPr>
                <a:t>Max</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value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67</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message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"No se puede ser jubilado"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edad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Alumno</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b="1" dirty="0" smtClean="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@Min / @Max</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Rangos</a:t>
              </a:r>
              <a:endParaRPr lang="es-ES" dirty="0">
                <a:solidFill>
                  <a:srgbClr val="D6FB47"/>
                </a:solidFill>
                <a:latin typeface="+mj-lt"/>
              </a:endParaRPr>
            </a:p>
          </p:txBody>
        </p:sp>
      </p:grpSp>
    </p:spTree>
    <p:extLst>
      <p:ext uri="{BB962C8B-B14F-4D97-AF65-F5344CB8AC3E}">
        <p14:creationId xmlns:p14="http://schemas.microsoft.com/office/powerpoint/2010/main" val="3507397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31</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693319"/>
            </a:xfrm>
            <a:prstGeom prst="rect">
              <a:avLst/>
            </a:prstGeom>
            <a:solidFill>
              <a:schemeClr val="bg1"/>
            </a:solidFill>
            <a:ln>
              <a:noFill/>
            </a:ln>
          </p:spPr>
          <p:txBody>
            <a:bodyPr wrap="square" rtlCol="0">
              <a:spAutoFit/>
            </a:bodyPr>
            <a:lstStyle/>
            <a:p>
              <a:endParaRPr lang="es-ES" dirty="0" smtClean="0"/>
            </a:p>
            <a:p>
              <a:r>
                <a:rPr lang="es-ES" dirty="0" smtClean="0"/>
                <a:t>Define la longitud máxima </a:t>
              </a:r>
              <a:r>
                <a:rPr lang="es-ES" dirty="0"/>
                <a:t>y </a:t>
              </a:r>
              <a:r>
                <a:rPr lang="es-ES" dirty="0" smtClean="0"/>
                <a:t>mínima </a:t>
              </a:r>
              <a:r>
                <a:rPr lang="es-ES" dirty="0"/>
                <a:t>para </a:t>
              </a:r>
              <a:r>
                <a:rPr lang="es-ES" dirty="0" smtClean="0"/>
                <a:t>una </a:t>
              </a:r>
              <a:r>
                <a:rPr lang="es-ES" dirty="0" err="1" smtClean="0"/>
                <a:t>String</a:t>
              </a:r>
              <a:r>
                <a:rPr lang="es-ES" dirty="0" smtClean="0"/>
                <a:t>.</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Length</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Longitud</a:t>
              </a:r>
              <a:endParaRPr lang="es-ES" dirty="0">
                <a:solidFill>
                  <a:srgbClr val="D6FB47"/>
                </a:solidFill>
                <a:latin typeface="+mj-lt"/>
              </a:endParaRPr>
            </a:p>
          </p:txBody>
        </p:sp>
      </p:grpSp>
    </p:spTree>
    <p:extLst>
      <p:ext uri="{BB962C8B-B14F-4D97-AF65-F5344CB8AC3E}">
        <p14:creationId xmlns:p14="http://schemas.microsoft.com/office/powerpoint/2010/main" val="83767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32</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816429"/>
            </a:xfrm>
            <a:prstGeom prst="rect">
              <a:avLst/>
            </a:prstGeom>
            <a:solidFill>
              <a:schemeClr val="bg1"/>
            </a:solidFill>
            <a:ln>
              <a:noFill/>
            </a:ln>
          </p:spPr>
          <p:txBody>
            <a:bodyPr wrap="square" rtlCol="0">
              <a:spAutoFit/>
            </a:bodyPr>
            <a:lstStyle/>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Alumno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@Id</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GeneratedValue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strategy</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GenerationType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first_name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unique</a:t>
              </a:r>
              <a:r>
                <a:rPr lang="es-ES" sz="1100" b="1" dirty="0">
                  <a:solidFill>
                    <a:srgbClr val="000080"/>
                  </a:solidFill>
                  <a:highlight>
                    <a:srgbClr val="FFFFFF"/>
                  </a:highlight>
                  <a:latin typeface="Courier New"/>
                </a:rPr>
                <a:t>=</a:t>
              </a:r>
              <a:r>
                <a:rPr lang="es-ES" sz="1100" dirty="0">
                  <a:solidFill>
                    <a:srgbClr val="808080"/>
                  </a:solidFill>
                  <a:highlight>
                    <a:srgbClr val="FFFFFF"/>
                  </a:highlight>
                  <a:latin typeface="Courier New"/>
                </a:rPr>
                <a:t>"true"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smtClean="0">
                  <a:solidFill>
                    <a:srgbClr val="000000"/>
                  </a:solidFill>
                  <a:highlight>
                    <a:srgbClr val="FFFFFF"/>
                  </a:highlight>
                  <a:latin typeface="Courier New"/>
                </a:rPr>
                <a:t>	@</a:t>
              </a:r>
              <a:r>
                <a:rPr lang="es-ES" sz="1100" dirty="0" err="1">
                  <a:solidFill>
                    <a:srgbClr val="000000"/>
                  </a:solidFill>
                  <a:highlight>
                    <a:srgbClr val="FFFFFF"/>
                  </a:highlight>
                  <a:latin typeface="Courier New"/>
                </a:rPr>
                <a:t>NotEmpty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Length</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min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3</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max</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100</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message</a:t>
              </a:r>
              <a:r>
                <a:rPr lang="es-ES" sz="1100" b="1" dirty="0" smtClean="0">
                  <a:solidFill>
                    <a:srgbClr val="000080"/>
                  </a:solidFill>
                  <a:highlight>
                    <a:srgbClr val="FFFFFF"/>
                  </a:highlight>
                  <a:latin typeface="Courier New"/>
                </a:rPr>
                <a:t>=</a:t>
              </a:r>
              <a:r>
                <a:rPr lang="es-ES" sz="1100" dirty="0" smtClean="0">
                  <a:solidFill>
                    <a:srgbClr val="000000"/>
                  </a:solidFill>
                  <a:highlight>
                    <a:srgbClr val="FFFFFF"/>
                  </a:highlight>
                  <a:latin typeface="Courier New"/>
                </a:rPr>
                <a:t>“El </a:t>
              </a:r>
              <a:r>
                <a:rPr lang="es-ES" sz="1100" dirty="0">
                  <a:solidFill>
                    <a:srgbClr val="000000"/>
                  </a:solidFill>
                  <a:highlight>
                    <a:srgbClr val="FFFFFF"/>
                  </a:highlight>
                  <a:latin typeface="Courier New"/>
                </a:rPr>
                <a:t>nombre </a:t>
              </a:r>
              <a:r>
                <a:rPr lang="es-ES" sz="1100" dirty="0" smtClean="0">
                  <a:solidFill>
                    <a:srgbClr val="000000"/>
                  </a:solidFill>
                  <a:highlight>
                    <a:srgbClr val="FFFFFF"/>
                  </a:highlight>
                  <a:latin typeface="Courier New"/>
                </a:rPr>
                <a:t>debe tener entre </a:t>
              </a:r>
              <a:r>
                <a:rPr lang="es-ES" sz="1100" dirty="0">
                  <a:solidFill>
                    <a:srgbClr val="000000"/>
                  </a:solidFill>
                  <a:highlight>
                    <a:srgbClr val="FFFFFF"/>
                  </a:highlight>
                  <a:latin typeface="Courier New"/>
                </a:rPr>
                <a:t>3 </a:t>
              </a:r>
              <a:r>
                <a:rPr lang="es-ES" sz="1100" dirty="0" smtClean="0">
                  <a:solidFill>
                    <a:srgbClr val="000000"/>
                  </a:solidFill>
                  <a:highlight>
                    <a:srgbClr val="FFFFFF"/>
                  </a:highlight>
                  <a:latin typeface="Courier New"/>
                </a:rPr>
                <a:t>y 100 caracteres”)</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smtClean="0">
                  <a:solidFill>
                    <a:srgbClr val="000080"/>
                  </a:solidFill>
                  <a:highlight>
                    <a:srgbClr val="FFFFFF"/>
                  </a:highlight>
                  <a:latin typeface="Courier New"/>
                </a:rPr>
                <a:t>}</a:t>
              </a: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a:solidFill>
                  <a:srgbClr val="000080"/>
                </a:solidFill>
                <a:highlight>
                  <a:srgbClr val="FFFFFF"/>
                </a:highlight>
                <a:latin typeface="Courier New"/>
              </a:endParaRPr>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160240"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Length</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Longitud</a:t>
              </a:r>
              <a:endParaRPr lang="es-ES" dirty="0">
                <a:solidFill>
                  <a:srgbClr val="D6FB47"/>
                </a:solidFill>
                <a:latin typeface="+mj-lt"/>
              </a:endParaRPr>
            </a:p>
          </p:txBody>
        </p:sp>
      </p:grpSp>
    </p:spTree>
    <p:extLst>
      <p:ext uri="{BB962C8B-B14F-4D97-AF65-F5344CB8AC3E}">
        <p14:creationId xmlns:p14="http://schemas.microsoft.com/office/powerpoint/2010/main" val="1505645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Introducción</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33</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buFont typeface="Wingdings" panose="05000000000000000000" pitchFamily="2" charset="2"/>
              <a:buChar char="ü"/>
            </a:pPr>
            <a:r>
              <a:rPr lang="es-ES" sz="2000" dirty="0" smtClean="0">
                <a:solidFill>
                  <a:schemeClr val="bg1"/>
                </a:solidFill>
              </a:rPr>
              <a:t>Introducción a </a:t>
            </a:r>
            <a:r>
              <a:rPr lang="es-ES" sz="2000" dirty="0" err="1" smtClean="0">
                <a:solidFill>
                  <a:schemeClr val="bg1"/>
                </a:solidFill>
              </a:rPr>
              <a:t>Pet</a:t>
            </a:r>
            <a:r>
              <a:rPr lang="es-ES" sz="2000" dirty="0" smtClean="0">
                <a:solidFill>
                  <a:schemeClr val="bg1"/>
                </a:solidFill>
              </a:rPr>
              <a:t> </a:t>
            </a:r>
            <a:r>
              <a:rPr lang="es-ES" sz="2000" dirty="0" err="1" smtClean="0">
                <a:solidFill>
                  <a:schemeClr val="bg1"/>
                </a:solidFill>
              </a:rPr>
              <a:t>Clinic</a:t>
            </a:r>
            <a:endParaRPr lang="es-ES" sz="2000" dirty="0" smtClean="0">
              <a:solidFill>
                <a:schemeClr val="bg1"/>
              </a:solidFill>
            </a:endParaRPr>
          </a:p>
          <a:p>
            <a:pPr marL="344488">
              <a:spcBef>
                <a:spcPts val="0"/>
              </a:spcBef>
              <a:spcAft>
                <a:spcPts val="600"/>
              </a:spcAft>
            </a:pPr>
            <a:r>
              <a:rPr lang="es-ES" sz="2000" dirty="0">
                <a:solidFill>
                  <a:srgbClr val="D6FB47"/>
                </a:solidFill>
              </a:rPr>
              <a:t>JDBC</a:t>
            </a: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Esquema básico en Java</a:t>
            </a: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r>
              <a:rPr lang="es-ES" sz="1600" dirty="0">
                <a:solidFill>
                  <a:schemeClr val="bg1"/>
                </a:solidFill>
              </a:rPr>
              <a:t> </a:t>
            </a:r>
            <a:r>
              <a:rPr lang="es-ES" sz="1600" dirty="0" err="1">
                <a:solidFill>
                  <a:schemeClr val="bg1"/>
                </a:solidFill>
              </a:rPr>
              <a:t>parametrizadas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Tratamiento de los resultados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Taller</a:t>
            </a:r>
          </a:p>
          <a:p>
            <a:pPr marL="344488">
              <a:spcBef>
                <a:spcPts val="0"/>
              </a:spcBef>
              <a:spcAft>
                <a:spcPts val="600"/>
              </a:spcAft>
            </a:pPr>
            <a:r>
              <a:rPr lang="es-ES" sz="2000" dirty="0" err="1" smtClean="0">
                <a:solidFill>
                  <a:srgbClr val="D6FB47"/>
                </a:solidFill>
              </a:rPr>
              <a:t>Hibernate</a:t>
            </a:r>
            <a:endParaRPr lang="es-ES" sz="2000" dirty="0" smtClean="0">
              <a:solidFill>
                <a:srgbClr val="D6FB47"/>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Ventajas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Anotaciones básicas</a:t>
            </a:r>
          </a:p>
          <a:p>
            <a:pPr marL="744538" lvl="1">
              <a:spcBef>
                <a:spcPts val="0"/>
              </a:spcBef>
              <a:spcAft>
                <a:spcPts val="600"/>
              </a:spcAft>
            </a:pPr>
            <a:r>
              <a:rPr lang="es-ES" sz="1600" dirty="0">
                <a:solidFill>
                  <a:srgbClr val="D6FB47"/>
                </a:solidFill>
              </a:rPr>
              <a:t>Relaciones</a:t>
            </a:r>
          </a:p>
          <a:p>
            <a:pPr marL="744538" lvl="1">
              <a:spcBef>
                <a:spcPts val="0"/>
              </a:spcBef>
              <a:spcAft>
                <a:spcPts val="600"/>
              </a:spcAft>
            </a:pPr>
            <a:r>
              <a:rPr lang="es-ES" sz="1600" dirty="0" smtClean="0">
                <a:solidFill>
                  <a:schemeClr val="bg1">
                    <a:lumMod val="95000"/>
                  </a:schemeClr>
                </a:solidFill>
              </a:rPr>
              <a:t>Taller</a:t>
            </a:r>
          </a:p>
          <a:p>
            <a:pPr marL="344488">
              <a:spcBef>
                <a:spcPts val="0"/>
              </a:spcBef>
              <a:spcAft>
                <a:spcPts val="600"/>
              </a:spcAft>
            </a:pPr>
            <a:r>
              <a:rPr lang="es-ES" sz="2000" dirty="0" smtClean="0">
                <a:solidFill>
                  <a:schemeClr val="bg1">
                    <a:lumMod val="95000"/>
                  </a:schemeClr>
                </a:solidFill>
              </a:rPr>
              <a:t>Reto</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38094230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34</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2385268"/>
            </a:xfrm>
            <a:prstGeom prst="rect">
              <a:avLst/>
            </a:prstGeom>
            <a:solidFill>
              <a:schemeClr val="bg1"/>
            </a:solidFill>
            <a:ln>
              <a:noFill/>
            </a:ln>
          </p:spPr>
          <p:txBody>
            <a:bodyPr wrap="square" rtlCol="0">
              <a:spAutoFit/>
            </a:bodyPr>
            <a:lstStyle/>
            <a:p>
              <a:endParaRPr lang="es-ES" dirty="0" smtClean="0"/>
            </a:p>
            <a:p>
              <a:r>
                <a:rPr lang="es-ES" dirty="0" smtClean="0"/>
                <a:t>Nos </a:t>
              </a:r>
              <a:r>
                <a:rPr lang="es-ES" dirty="0"/>
                <a:t>permite definir una clase abstracta de la que heredan otras entidades como “parte” del mapeado en cada tabla de las entidades. Es decir, serán los atributos comunes que tendrán varias clases sin necesidad de repetirlos.</a:t>
              </a: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448272"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MappedSuperClass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a:t>
              </a:r>
              <a:endParaRPr lang="es-ES" dirty="0">
                <a:solidFill>
                  <a:srgbClr val="D6FB47"/>
                </a:solidFill>
                <a:latin typeface="+mj-lt"/>
              </a:endParaRPr>
            </a:p>
          </p:txBody>
        </p:sp>
      </p:grpSp>
    </p:spTree>
    <p:extLst>
      <p:ext uri="{BB962C8B-B14F-4D97-AF65-F5344CB8AC3E}">
        <p14:creationId xmlns:p14="http://schemas.microsoft.com/office/powerpoint/2010/main" val="14233651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35</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endParaRPr lang="es-ES" dirty="0"/>
            </a:p>
            <a:p>
              <a:endParaRPr lang="es-ES" dirty="0"/>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448272"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MappedSuperClass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a:t>
              </a:r>
              <a:endParaRPr lang="es-ES" dirty="0">
                <a:solidFill>
                  <a:srgbClr val="D6FB47"/>
                </a:solidFill>
                <a:latin typeface="+mj-lt"/>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783" y="2209803"/>
            <a:ext cx="644844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687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36</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endParaRPr lang="es-ES" dirty="0"/>
            </a:p>
            <a:p>
              <a:endParaRPr lang="es-ES" dirty="0"/>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448272"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MappedSuperClass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a:t>
              </a:r>
              <a:endParaRPr lang="es-ES" dirty="0">
                <a:solidFill>
                  <a:srgbClr val="D6FB47"/>
                </a:solidFill>
                <a:latin typeface="+mj-lt"/>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783" y="2209803"/>
            <a:ext cx="644844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1383783" y="3645024"/>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2831025" y="2528900"/>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4788024" y="2456892"/>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3283925" y="4293096"/>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p:cNvSpPr/>
          <p:nvPr/>
        </p:nvSpPr>
        <p:spPr>
          <a:xfrm>
            <a:off x="5004048" y="4046007"/>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6516216" y="3934197"/>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CuadroTexto"/>
          <p:cNvSpPr txBox="1"/>
          <p:nvPr/>
        </p:nvSpPr>
        <p:spPr>
          <a:xfrm>
            <a:off x="3995936" y="5442148"/>
            <a:ext cx="1008112" cy="307777"/>
          </a:xfrm>
          <a:prstGeom prst="rect">
            <a:avLst/>
          </a:prstGeom>
          <a:noFill/>
          <a:ln>
            <a:solidFill>
              <a:srgbClr val="FF0000"/>
            </a:solidFill>
          </a:ln>
        </p:spPr>
        <p:txBody>
          <a:bodyPr wrap="square" rtlCol="0">
            <a:spAutoFit/>
          </a:bodyPr>
          <a:lstStyle/>
          <a:p>
            <a:pPr algn="ctr"/>
            <a:r>
              <a:rPr lang="es-ES" sz="1400" dirty="0" err="1" smtClean="0"/>
              <a:t>BaseEntity</a:t>
            </a:r>
            <a:endParaRPr lang="es-ES" sz="1400" dirty="0"/>
          </a:p>
        </p:txBody>
      </p:sp>
      <p:cxnSp>
        <p:nvCxnSpPr>
          <p:cNvPr id="37" name="36 Conector angular"/>
          <p:cNvCxnSpPr>
            <a:stCxn id="5" idx="3"/>
            <a:endCxn id="18" idx="1"/>
          </p:cNvCxnSpPr>
          <p:nvPr/>
        </p:nvCxnSpPr>
        <p:spPr>
          <a:xfrm>
            <a:off x="2231740" y="3717032"/>
            <a:ext cx="1764196" cy="187900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15" idx="1"/>
            <a:endCxn id="18" idx="1"/>
          </p:cNvCxnSpPr>
          <p:nvPr/>
        </p:nvCxnSpPr>
        <p:spPr>
          <a:xfrm rot="10800000" flipH="1" flipV="1">
            <a:off x="3283924" y="4365103"/>
            <a:ext cx="712011" cy="1230933"/>
          </a:xfrm>
          <a:prstGeom prst="bentConnector3">
            <a:avLst>
              <a:gd name="adj1" fmla="val -133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angular"/>
          <p:cNvCxnSpPr>
            <a:stCxn id="13" idx="3"/>
          </p:cNvCxnSpPr>
          <p:nvPr/>
        </p:nvCxnSpPr>
        <p:spPr>
          <a:xfrm>
            <a:off x="3678982" y="2600908"/>
            <a:ext cx="821010" cy="2841240"/>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angular"/>
          <p:cNvCxnSpPr>
            <a:stCxn id="14" idx="1"/>
          </p:cNvCxnSpPr>
          <p:nvPr/>
        </p:nvCxnSpPr>
        <p:spPr>
          <a:xfrm rot="10800000" flipV="1">
            <a:off x="4499992" y="2528900"/>
            <a:ext cx="288032" cy="2913248"/>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63 Conector angular"/>
          <p:cNvCxnSpPr>
            <a:stCxn id="16" idx="1"/>
          </p:cNvCxnSpPr>
          <p:nvPr/>
        </p:nvCxnSpPr>
        <p:spPr>
          <a:xfrm rot="10800000" flipV="1">
            <a:off x="4499992" y="4118014"/>
            <a:ext cx="504057" cy="1255201"/>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angular"/>
          <p:cNvCxnSpPr>
            <a:stCxn id="17" idx="1"/>
            <a:endCxn id="18" idx="3"/>
          </p:cNvCxnSpPr>
          <p:nvPr/>
        </p:nvCxnSpPr>
        <p:spPr>
          <a:xfrm rot="10800000" flipV="1">
            <a:off x="5004048" y="4006205"/>
            <a:ext cx="1512168" cy="1589832"/>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965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37</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endParaRPr lang="es-ES" dirty="0"/>
            </a:p>
            <a:p>
              <a:endParaRPr lang="es-ES" dirty="0"/>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448272"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MappedSuperClass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a:t>
              </a:r>
              <a:endParaRPr lang="es-ES" dirty="0">
                <a:solidFill>
                  <a:srgbClr val="D6FB47"/>
                </a:solidFill>
                <a:latin typeface="+mj-lt"/>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783" y="2209803"/>
            <a:ext cx="644844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6643950" y="4077072"/>
            <a:ext cx="1098193" cy="3190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tángulo"/>
          <p:cNvSpPr/>
          <p:nvPr/>
        </p:nvSpPr>
        <p:spPr>
          <a:xfrm>
            <a:off x="4788024" y="2636912"/>
            <a:ext cx="1316008" cy="31909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6643950" y="2769913"/>
            <a:ext cx="1008112" cy="369332"/>
          </a:xfrm>
          <a:prstGeom prst="rect">
            <a:avLst/>
          </a:prstGeom>
          <a:noFill/>
          <a:ln>
            <a:solidFill>
              <a:srgbClr val="7030A0"/>
            </a:solidFill>
          </a:ln>
        </p:spPr>
        <p:txBody>
          <a:bodyPr wrap="square" rtlCol="0">
            <a:spAutoFit/>
          </a:bodyPr>
          <a:lstStyle/>
          <a:p>
            <a:pPr algn="ctr"/>
            <a:r>
              <a:rPr lang="es-ES" dirty="0" err="1" smtClean="0"/>
              <a:t>Person</a:t>
            </a:r>
            <a:endParaRPr lang="es-ES" dirty="0"/>
          </a:p>
        </p:txBody>
      </p:sp>
      <p:cxnSp>
        <p:nvCxnSpPr>
          <p:cNvPr id="14" name="13 Conector angular"/>
          <p:cNvCxnSpPr/>
          <p:nvPr/>
        </p:nvCxnSpPr>
        <p:spPr>
          <a:xfrm>
            <a:off x="6104032" y="2796460"/>
            <a:ext cx="556200" cy="1846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angular"/>
          <p:cNvCxnSpPr>
            <a:stCxn id="5" idx="3"/>
            <a:endCxn id="6" idx="3"/>
          </p:cNvCxnSpPr>
          <p:nvPr/>
        </p:nvCxnSpPr>
        <p:spPr>
          <a:xfrm flipH="1" flipV="1">
            <a:off x="7652062" y="2954579"/>
            <a:ext cx="90081" cy="1282042"/>
          </a:xfrm>
          <a:prstGeom prst="bentConnector3">
            <a:avLst>
              <a:gd name="adj1" fmla="val -25377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Rectángulo"/>
          <p:cNvSpPr/>
          <p:nvPr/>
        </p:nvSpPr>
        <p:spPr>
          <a:xfrm>
            <a:off x="1383783" y="3645024"/>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Rectángulo"/>
          <p:cNvSpPr/>
          <p:nvPr/>
        </p:nvSpPr>
        <p:spPr>
          <a:xfrm>
            <a:off x="2831025" y="2528900"/>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30 Rectángulo"/>
          <p:cNvSpPr/>
          <p:nvPr/>
        </p:nvSpPr>
        <p:spPr>
          <a:xfrm>
            <a:off x="4788024" y="2456892"/>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Rectángulo"/>
          <p:cNvSpPr/>
          <p:nvPr/>
        </p:nvSpPr>
        <p:spPr>
          <a:xfrm>
            <a:off x="3283925" y="4293096"/>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32 Rectángulo"/>
          <p:cNvSpPr/>
          <p:nvPr/>
        </p:nvSpPr>
        <p:spPr>
          <a:xfrm>
            <a:off x="5004048" y="4046007"/>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33 Rectángulo"/>
          <p:cNvSpPr/>
          <p:nvPr/>
        </p:nvSpPr>
        <p:spPr>
          <a:xfrm>
            <a:off x="6516216" y="3934197"/>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34 CuadroTexto"/>
          <p:cNvSpPr txBox="1"/>
          <p:nvPr/>
        </p:nvSpPr>
        <p:spPr>
          <a:xfrm>
            <a:off x="3995936" y="5442148"/>
            <a:ext cx="1008112" cy="307777"/>
          </a:xfrm>
          <a:prstGeom prst="rect">
            <a:avLst/>
          </a:prstGeom>
          <a:noFill/>
          <a:ln>
            <a:solidFill>
              <a:srgbClr val="FF0000"/>
            </a:solidFill>
          </a:ln>
        </p:spPr>
        <p:txBody>
          <a:bodyPr wrap="square" rtlCol="0">
            <a:spAutoFit/>
          </a:bodyPr>
          <a:lstStyle/>
          <a:p>
            <a:pPr algn="ctr"/>
            <a:r>
              <a:rPr lang="es-ES" sz="1400" dirty="0" err="1" smtClean="0"/>
              <a:t>BaseEntity</a:t>
            </a:r>
            <a:endParaRPr lang="es-ES" sz="1400" dirty="0"/>
          </a:p>
        </p:txBody>
      </p:sp>
      <p:cxnSp>
        <p:nvCxnSpPr>
          <p:cNvPr id="36" name="35 Conector angular"/>
          <p:cNvCxnSpPr>
            <a:stCxn id="29" idx="3"/>
            <a:endCxn id="35" idx="1"/>
          </p:cNvCxnSpPr>
          <p:nvPr/>
        </p:nvCxnSpPr>
        <p:spPr>
          <a:xfrm>
            <a:off x="2231740" y="3717032"/>
            <a:ext cx="1764196" cy="187900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angular"/>
          <p:cNvCxnSpPr>
            <a:stCxn id="32" idx="1"/>
            <a:endCxn id="35" idx="1"/>
          </p:cNvCxnSpPr>
          <p:nvPr/>
        </p:nvCxnSpPr>
        <p:spPr>
          <a:xfrm rot="10800000" flipH="1" flipV="1">
            <a:off x="3283924" y="4365103"/>
            <a:ext cx="712011" cy="1230933"/>
          </a:xfrm>
          <a:prstGeom prst="bentConnector3">
            <a:avLst>
              <a:gd name="adj1" fmla="val -133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angular"/>
          <p:cNvCxnSpPr>
            <a:stCxn id="30" idx="3"/>
          </p:cNvCxnSpPr>
          <p:nvPr/>
        </p:nvCxnSpPr>
        <p:spPr>
          <a:xfrm>
            <a:off x="3678982" y="2600908"/>
            <a:ext cx="821010" cy="2841240"/>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38 Conector angular"/>
          <p:cNvCxnSpPr>
            <a:stCxn id="31" idx="1"/>
          </p:cNvCxnSpPr>
          <p:nvPr/>
        </p:nvCxnSpPr>
        <p:spPr>
          <a:xfrm rot="10800000" flipV="1">
            <a:off x="4499992" y="2528900"/>
            <a:ext cx="288032" cy="2913248"/>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angular"/>
          <p:cNvCxnSpPr>
            <a:stCxn id="33" idx="1"/>
          </p:cNvCxnSpPr>
          <p:nvPr/>
        </p:nvCxnSpPr>
        <p:spPr>
          <a:xfrm rot="10800000" flipV="1">
            <a:off x="4499992" y="4118014"/>
            <a:ext cx="504057" cy="1255201"/>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angular"/>
          <p:cNvCxnSpPr/>
          <p:nvPr/>
        </p:nvCxnSpPr>
        <p:spPr>
          <a:xfrm rot="10800000" flipV="1">
            <a:off x="5004048" y="4006205"/>
            <a:ext cx="1512168" cy="1589832"/>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035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38</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endParaRPr lang="es-ES" dirty="0"/>
            </a:p>
            <a:p>
              <a:endParaRPr lang="es-ES" dirty="0"/>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b="1" dirty="0" smtClean="0">
                <a:solidFill>
                  <a:srgbClr val="000080"/>
                </a:solidFill>
                <a:highlight>
                  <a:srgbClr val="FFFFFF"/>
                </a:highlight>
                <a:latin typeface="Courier New"/>
              </a:endParaRPr>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a:p>
              <a:endParaRPr lang="es-ES" sz="1100" dirty="0" smtClean="0"/>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448272"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MappedSuperClass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a:t>
              </a:r>
              <a:endParaRPr lang="es-ES" dirty="0">
                <a:solidFill>
                  <a:srgbClr val="D6FB47"/>
                </a:solidFill>
                <a:latin typeface="+mj-lt"/>
              </a:endParaRPr>
            </a:p>
          </p:txBody>
        </p:sp>
      </p:gr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783" y="2209803"/>
            <a:ext cx="644844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1383783" y="3645024"/>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2831025" y="2528900"/>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4788024" y="2456892"/>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14 Rectángulo"/>
          <p:cNvSpPr/>
          <p:nvPr/>
        </p:nvSpPr>
        <p:spPr>
          <a:xfrm>
            <a:off x="3283925" y="4293096"/>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p:cNvSpPr/>
          <p:nvPr/>
        </p:nvSpPr>
        <p:spPr>
          <a:xfrm>
            <a:off x="5004048" y="4046007"/>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6516216" y="3934197"/>
            <a:ext cx="847957"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CuadroTexto"/>
          <p:cNvSpPr txBox="1"/>
          <p:nvPr/>
        </p:nvSpPr>
        <p:spPr>
          <a:xfrm>
            <a:off x="3995936" y="5442148"/>
            <a:ext cx="1008112" cy="307777"/>
          </a:xfrm>
          <a:prstGeom prst="rect">
            <a:avLst/>
          </a:prstGeom>
          <a:noFill/>
          <a:ln>
            <a:solidFill>
              <a:srgbClr val="FF0000"/>
            </a:solidFill>
          </a:ln>
        </p:spPr>
        <p:txBody>
          <a:bodyPr wrap="square" rtlCol="0">
            <a:spAutoFit/>
          </a:bodyPr>
          <a:lstStyle/>
          <a:p>
            <a:pPr algn="ctr"/>
            <a:r>
              <a:rPr lang="es-ES" sz="1400" dirty="0" err="1" smtClean="0"/>
              <a:t>BaseEntity</a:t>
            </a:r>
            <a:endParaRPr lang="es-ES" sz="1400" dirty="0"/>
          </a:p>
        </p:txBody>
      </p:sp>
      <p:cxnSp>
        <p:nvCxnSpPr>
          <p:cNvPr id="37" name="36 Conector angular"/>
          <p:cNvCxnSpPr>
            <a:stCxn id="5" idx="3"/>
            <a:endCxn id="18" idx="1"/>
          </p:cNvCxnSpPr>
          <p:nvPr/>
        </p:nvCxnSpPr>
        <p:spPr>
          <a:xfrm>
            <a:off x="2231740" y="3717032"/>
            <a:ext cx="1764196" cy="1879005"/>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a:stCxn id="15" idx="1"/>
            <a:endCxn id="18" idx="1"/>
          </p:cNvCxnSpPr>
          <p:nvPr/>
        </p:nvCxnSpPr>
        <p:spPr>
          <a:xfrm rot="10800000" flipH="1" flipV="1">
            <a:off x="3283924" y="4365103"/>
            <a:ext cx="712011" cy="1230933"/>
          </a:xfrm>
          <a:prstGeom prst="bentConnector3">
            <a:avLst>
              <a:gd name="adj1" fmla="val -133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52 Conector angular"/>
          <p:cNvCxnSpPr>
            <a:stCxn id="13" idx="3"/>
          </p:cNvCxnSpPr>
          <p:nvPr/>
        </p:nvCxnSpPr>
        <p:spPr>
          <a:xfrm>
            <a:off x="3678982" y="2600908"/>
            <a:ext cx="821010" cy="2841240"/>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55 Conector angular"/>
          <p:cNvCxnSpPr>
            <a:stCxn id="14" idx="1"/>
          </p:cNvCxnSpPr>
          <p:nvPr/>
        </p:nvCxnSpPr>
        <p:spPr>
          <a:xfrm rot="10800000" flipV="1">
            <a:off x="4499992" y="2528900"/>
            <a:ext cx="288032" cy="2913248"/>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63 Conector angular"/>
          <p:cNvCxnSpPr>
            <a:stCxn id="16" idx="1"/>
          </p:cNvCxnSpPr>
          <p:nvPr/>
        </p:nvCxnSpPr>
        <p:spPr>
          <a:xfrm rot="10800000" flipV="1">
            <a:off x="4499992" y="4118014"/>
            <a:ext cx="504057" cy="1255201"/>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66 Conector angular"/>
          <p:cNvCxnSpPr>
            <a:stCxn id="17" idx="1"/>
            <a:endCxn id="18" idx="3"/>
          </p:cNvCxnSpPr>
          <p:nvPr/>
        </p:nvCxnSpPr>
        <p:spPr>
          <a:xfrm rot="10800000" flipV="1">
            <a:off x="5004048" y="4006205"/>
            <a:ext cx="1512168" cy="1589832"/>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5 Rectángulo"/>
          <p:cNvSpPr/>
          <p:nvPr/>
        </p:nvSpPr>
        <p:spPr>
          <a:xfrm>
            <a:off x="2831025" y="2672916"/>
            <a:ext cx="1020895" cy="1800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Rectángulo"/>
          <p:cNvSpPr/>
          <p:nvPr/>
        </p:nvSpPr>
        <p:spPr>
          <a:xfrm>
            <a:off x="3283925" y="4437112"/>
            <a:ext cx="1020895" cy="1800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24 Rectángulo"/>
          <p:cNvSpPr/>
          <p:nvPr/>
        </p:nvSpPr>
        <p:spPr>
          <a:xfrm>
            <a:off x="5004049" y="4203086"/>
            <a:ext cx="1020895" cy="1800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6372200" y="2762926"/>
            <a:ext cx="1440160" cy="369332"/>
          </a:xfrm>
          <a:prstGeom prst="rect">
            <a:avLst/>
          </a:prstGeom>
          <a:noFill/>
          <a:ln>
            <a:solidFill>
              <a:srgbClr val="00B050"/>
            </a:solidFill>
          </a:ln>
        </p:spPr>
        <p:txBody>
          <a:bodyPr wrap="square" rtlCol="0">
            <a:spAutoFit/>
          </a:bodyPr>
          <a:lstStyle/>
          <a:p>
            <a:pPr algn="ctr"/>
            <a:r>
              <a:rPr lang="es-ES" dirty="0" err="1" smtClean="0"/>
              <a:t>NamedEntity</a:t>
            </a:r>
            <a:endParaRPr lang="es-ES" dirty="0"/>
          </a:p>
        </p:txBody>
      </p:sp>
      <p:cxnSp>
        <p:nvCxnSpPr>
          <p:cNvPr id="20" name="19 Conector angular"/>
          <p:cNvCxnSpPr>
            <a:stCxn id="6" idx="3"/>
          </p:cNvCxnSpPr>
          <p:nvPr/>
        </p:nvCxnSpPr>
        <p:spPr>
          <a:xfrm>
            <a:off x="3851920" y="2762926"/>
            <a:ext cx="2520280" cy="184666"/>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angular"/>
          <p:cNvCxnSpPr>
            <a:stCxn id="25" idx="3"/>
          </p:cNvCxnSpPr>
          <p:nvPr/>
        </p:nvCxnSpPr>
        <p:spPr>
          <a:xfrm flipV="1">
            <a:off x="6024944" y="3132258"/>
            <a:ext cx="419264" cy="1160838"/>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angular"/>
          <p:cNvCxnSpPr>
            <a:stCxn id="24" idx="3"/>
          </p:cNvCxnSpPr>
          <p:nvPr/>
        </p:nvCxnSpPr>
        <p:spPr>
          <a:xfrm flipV="1">
            <a:off x="4304820" y="3132258"/>
            <a:ext cx="2139388" cy="1394864"/>
          </a:xfrm>
          <a:prstGeom prst="bentConnector3">
            <a:avLst>
              <a:gd name="adj1" fmla="val 9185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468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39</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308598"/>
            </a:xfrm>
            <a:prstGeom prst="rect">
              <a:avLst/>
            </a:prstGeom>
            <a:solidFill>
              <a:schemeClr val="bg1"/>
            </a:solidFill>
            <a:ln>
              <a:noFill/>
            </a:ln>
          </p:spPr>
          <p:txBody>
            <a:bodyPr wrap="square" rtlCol="0">
              <a:spAutoFit/>
            </a:bodyPr>
            <a:lstStyle/>
            <a:p>
              <a:r>
                <a:rPr lang="es-ES" sz="1100" dirty="0" smtClean="0">
                  <a:solidFill>
                    <a:srgbClr val="000000"/>
                  </a:solidFill>
                  <a:highlight>
                    <a:srgbClr val="FFFFFF"/>
                  </a:highlight>
                  <a:latin typeface="Courier New"/>
                </a:rPr>
                <a:t>@</a:t>
              </a:r>
              <a:r>
                <a:rPr lang="es-ES" sz="1100" dirty="0" err="1">
                  <a:solidFill>
                    <a:srgbClr val="000000"/>
                  </a:solidFill>
                  <a:highlight>
                    <a:srgbClr val="FFFFFF"/>
                  </a:highlight>
                  <a:latin typeface="Courier New"/>
                </a:rPr>
                <a:t>MappedSuperclass</a:t>
              </a:r>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latin typeface="Courier New"/>
                </a:rPr>
                <a:t>public</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class</a:t>
              </a:r>
              <a:r>
                <a:rPr lang="es-ES" sz="1100" dirty="0">
                  <a:solidFill>
                    <a:srgbClr val="000000"/>
                  </a:solidFill>
                  <a:highlight>
                    <a:srgbClr val="FFFFFF"/>
                  </a:highlight>
                  <a:latin typeface="Courier New"/>
                </a:rPr>
                <a:t> Persona </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@Id</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GeneratedValue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strategy</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GenerationType</a:t>
              </a:r>
              <a:r>
                <a:rPr lang="es-ES" sz="1100" b="1" dirty="0" err="1">
                  <a:solidFill>
                    <a:srgbClr val="000080"/>
                  </a:solidFill>
                  <a:highlight>
                    <a:srgbClr val="FFFFFF"/>
                  </a:highlight>
                  <a:latin typeface="Courier New"/>
                </a:rPr>
                <a:t>.</a:t>
              </a:r>
              <a:r>
                <a:rPr lang="es-ES" sz="1100" dirty="0" err="1">
                  <a:solidFill>
                    <a:srgbClr val="000000"/>
                  </a:solidFill>
                  <a:highlight>
                    <a:srgbClr val="FFFFFF"/>
                  </a:highlight>
                  <a:latin typeface="Courier New"/>
                </a:rPr>
                <a:t>AUTO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id</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Column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t>
              </a:r>
              <a:r>
                <a:rPr lang="es-ES" sz="1100" dirty="0" err="1">
                  <a:solidFill>
                    <a:srgbClr val="808080"/>
                  </a:solidFill>
                  <a:highlight>
                    <a:srgbClr val="FFFFFF"/>
                  </a:highlight>
                  <a:latin typeface="Courier New"/>
                </a:rPr>
                <a:t>first_name</a:t>
              </a:r>
              <a:r>
                <a:rPr lang="es-ES" sz="1100" dirty="0">
                  <a:solidFill>
                    <a:srgbClr val="808080"/>
                  </a:solidFill>
                  <a:highlight>
                    <a:srgbClr val="FFFFFF"/>
                  </a:highlight>
                  <a:latin typeface="Courier New"/>
                </a:rPr>
                <a:t>"</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unique</a:t>
              </a:r>
              <a:r>
                <a:rPr lang="es-ES" sz="1100" b="1" dirty="0">
                  <a:solidFill>
                    <a:srgbClr val="000080"/>
                  </a:solidFill>
                  <a:highlight>
                    <a:srgbClr val="FFFFFF"/>
                  </a:highlight>
                  <a:latin typeface="Courier New"/>
                </a:rPr>
                <a:t>=</a:t>
              </a:r>
              <a:r>
                <a:rPr lang="es-ES" sz="1100" dirty="0">
                  <a:solidFill>
                    <a:srgbClr val="808080"/>
                  </a:solidFill>
                  <a:highlight>
                    <a:srgbClr val="FFFFFF"/>
                  </a:highlight>
                  <a:latin typeface="Courier New"/>
                </a:rPr>
                <a:t>"true"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smtClean="0">
                  <a:solidFill>
                    <a:srgbClr val="000000"/>
                  </a:solidFill>
                  <a:highlight>
                    <a:srgbClr val="FFFFFF"/>
                  </a:highlight>
                  <a:latin typeface="Courier New"/>
                </a:rPr>
                <a:t>	@</a:t>
              </a:r>
              <a:r>
                <a:rPr lang="es-ES" sz="1100" dirty="0" err="1">
                  <a:solidFill>
                    <a:srgbClr val="000000"/>
                  </a:solidFill>
                  <a:highlight>
                    <a:srgbClr val="FFFFFF"/>
                  </a:highlight>
                  <a:latin typeface="Courier New"/>
                </a:rPr>
                <a:t>NotEmpty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Length</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min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3</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max</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FF8000"/>
                  </a:solidFill>
                  <a:highlight>
                    <a:srgbClr val="FFFFFF"/>
                  </a:highlight>
                  <a:latin typeface="Courier New"/>
                </a:rPr>
                <a:t>100</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message</a:t>
              </a:r>
              <a:r>
                <a:rPr lang="es-ES" sz="1100" b="1" dirty="0" smtClean="0">
                  <a:solidFill>
                    <a:srgbClr val="000080"/>
                  </a:solidFill>
                  <a:highlight>
                    <a:srgbClr val="FFFFFF"/>
                  </a:highlight>
                  <a:latin typeface="Courier New"/>
                </a:rPr>
                <a:t>=</a:t>
              </a:r>
              <a:r>
                <a:rPr lang="es-ES" sz="1100" dirty="0" smtClean="0">
                  <a:solidFill>
                    <a:srgbClr val="000000"/>
                  </a:solidFill>
                  <a:highlight>
                    <a:srgbClr val="FFFFFF"/>
                  </a:highlight>
                  <a:latin typeface="Courier New"/>
                </a:rPr>
                <a:t>"El </a:t>
              </a:r>
              <a:r>
                <a:rPr lang="es-ES" sz="1100" dirty="0">
                  <a:solidFill>
                    <a:srgbClr val="000000"/>
                  </a:solidFill>
                  <a:highlight>
                    <a:srgbClr val="FFFFFF"/>
                  </a:highlight>
                  <a:latin typeface="Courier New"/>
                </a:rPr>
                <a:t>nombre debe tener entre 3 y 100 caracteres”</a:t>
              </a:r>
              <a:r>
                <a:rPr lang="es-ES" sz="1100" dirty="0" smtClean="0">
                  <a:solidFill>
                    <a:srgbClr val="00000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000000"/>
                  </a:solidFill>
                  <a:highlight>
                    <a:srgbClr val="FFFFFF"/>
                  </a:highlight>
                  <a:latin typeface="Courier New"/>
                </a:rPr>
                <a:t>String</a:t>
              </a:r>
              <a:r>
                <a:rPr lang="es-ES" sz="1100" dirty="0">
                  <a:solidFill>
                    <a:srgbClr val="000000"/>
                  </a:solidFill>
                  <a:highlight>
                    <a:srgbClr val="FFFFFF"/>
                  </a:highlight>
                  <a:latin typeface="Courier New"/>
                </a:rPr>
                <a:t> nombre</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Entity</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a:t>
              </a:r>
              <a:r>
                <a:rPr lang="es-ES" sz="1100" dirty="0" err="1">
                  <a:solidFill>
                    <a:srgbClr val="000000"/>
                  </a:solidFill>
                  <a:highlight>
                    <a:srgbClr val="FFFFFF"/>
                  </a:highlight>
                  <a:latin typeface="Courier New"/>
                </a:rPr>
                <a:t>Table</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name</a:t>
              </a:r>
              <a:r>
                <a:rPr lang="es-ES" sz="1100" dirty="0">
                  <a:solidFill>
                    <a:srgbClr val="000000"/>
                  </a:solidFill>
                  <a:highlight>
                    <a:srgbClr val="FFFFFF"/>
                  </a:highlight>
                  <a:latin typeface="Courier New"/>
                </a:rPr>
                <a:t> </a:t>
              </a:r>
              <a:r>
                <a:rPr lang="es-ES" sz="1100" b="1" dirty="0">
                  <a:solidFill>
                    <a:srgbClr val="000080"/>
                  </a:solidFill>
                  <a:highlight>
                    <a:srgbClr val="FFFFFF"/>
                  </a:highlight>
                  <a:latin typeface="Courier New"/>
                </a:rPr>
                <a:t>=</a:t>
              </a:r>
              <a:r>
                <a:rPr lang="es-ES" sz="1100" dirty="0">
                  <a:solidFill>
                    <a:srgbClr val="000000"/>
                  </a:solidFill>
                  <a:highlight>
                    <a:srgbClr val="FFFFFF"/>
                  </a:highlight>
                  <a:latin typeface="Courier New"/>
                </a:rPr>
                <a:t> </a:t>
              </a:r>
              <a:r>
                <a:rPr lang="es-ES" sz="1100" dirty="0">
                  <a:solidFill>
                    <a:srgbClr val="808080"/>
                  </a:solidFill>
                  <a:highlight>
                    <a:srgbClr val="FFFFFF"/>
                  </a:highlight>
                  <a:latin typeface="Courier New"/>
                </a:rPr>
                <a:t>"alumnos"</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n-US" sz="1100" dirty="0">
                  <a:solidFill>
                    <a:srgbClr val="8000FF"/>
                  </a:solidFill>
                  <a:highlight>
                    <a:srgbClr val="FFFFFF"/>
                  </a:highlight>
                  <a:latin typeface="Courier New"/>
                </a:rPr>
                <a:t>public</a:t>
              </a:r>
              <a:r>
                <a:rPr lang="en-US" sz="1100" dirty="0">
                  <a:solidFill>
                    <a:srgbClr val="000000"/>
                  </a:solidFill>
                  <a:highlight>
                    <a:srgbClr val="FFFFFF"/>
                  </a:highlight>
                  <a:latin typeface="Courier New"/>
                </a:rPr>
                <a:t> </a:t>
              </a:r>
              <a:r>
                <a:rPr lang="en-US" sz="1100" dirty="0">
                  <a:solidFill>
                    <a:srgbClr val="8000FF"/>
                  </a:solidFill>
                  <a:highlight>
                    <a:srgbClr val="FFFFFF"/>
                  </a:highlight>
                  <a:latin typeface="Courier New"/>
                </a:rPr>
                <a:t>class</a:t>
              </a:r>
              <a:r>
                <a:rPr lang="en-US" sz="1100" dirty="0">
                  <a:solidFill>
                    <a:srgbClr val="000000"/>
                  </a:solidFill>
                  <a:highlight>
                    <a:srgbClr val="FFFFFF"/>
                  </a:highlight>
                  <a:latin typeface="Courier New"/>
                </a:rPr>
                <a:t> </a:t>
              </a:r>
              <a:r>
                <a:rPr lang="en-US" sz="1100" dirty="0" err="1">
                  <a:solidFill>
                    <a:srgbClr val="000000"/>
                  </a:solidFill>
                  <a:highlight>
                    <a:srgbClr val="FFFFFF"/>
                  </a:highlight>
                  <a:latin typeface="Courier New"/>
                </a:rPr>
                <a:t>Alumno</a:t>
              </a:r>
              <a:r>
                <a:rPr lang="en-US" sz="1100" dirty="0">
                  <a:solidFill>
                    <a:srgbClr val="000000"/>
                  </a:solidFill>
                  <a:highlight>
                    <a:srgbClr val="FFFFFF"/>
                  </a:highlight>
                  <a:latin typeface="Courier New"/>
                </a:rPr>
                <a:t> </a:t>
              </a:r>
              <a:r>
                <a:rPr lang="en-US" sz="1100" b="1" dirty="0">
                  <a:solidFill>
                    <a:srgbClr val="0000FF"/>
                  </a:solidFill>
                  <a:highlight>
                    <a:srgbClr val="FFFFFF"/>
                  </a:highlight>
                  <a:latin typeface="Courier New"/>
                </a:rPr>
                <a:t>extends</a:t>
              </a:r>
              <a:r>
                <a:rPr lang="en-US" sz="1100" dirty="0">
                  <a:solidFill>
                    <a:srgbClr val="000000"/>
                  </a:solidFill>
                  <a:highlight>
                    <a:srgbClr val="FFFFFF"/>
                  </a:highlight>
                  <a:latin typeface="Courier New"/>
                </a:rPr>
                <a:t> Persona </a:t>
              </a:r>
              <a:r>
                <a:rPr lang="en-US" sz="1100" b="1" dirty="0">
                  <a:solidFill>
                    <a:srgbClr val="000080"/>
                  </a:solidFill>
                  <a:highlight>
                    <a:srgbClr val="FFFFFF"/>
                  </a:highlight>
                  <a:latin typeface="Courier New"/>
                </a:rPr>
                <a:t>{</a:t>
              </a:r>
              <a:endParaRPr lang="en-U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@Min</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value</a:t>
              </a:r>
              <a:r>
                <a:rPr lang="es-ES" sz="1100" b="1" dirty="0">
                  <a:solidFill>
                    <a:srgbClr val="000080"/>
                  </a:solidFill>
                  <a:highlight>
                    <a:srgbClr val="FFFFFF"/>
                  </a:highlight>
                  <a:latin typeface="Courier New"/>
                </a:rPr>
                <a:t>=</a:t>
              </a:r>
              <a:r>
                <a:rPr lang="es-ES" sz="1100" dirty="0">
                  <a:solidFill>
                    <a:srgbClr val="FF8000"/>
                  </a:solidFill>
                  <a:highlight>
                    <a:srgbClr val="FFFFFF"/>
                  </a:highlight>
                  <a:latin typeface="Courier New"/>
                </a:rPr>
                <a:t>1</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@Max</a:t>
              </a:r>
              <a:r>
                <a:rPr lang="es-ES" sz="1100" b="1" dirty="0">
                  <a:solidFill>
                    <a:srgbClr val="000080"/>
                  </a:solidFill>
                  <a:highlight>
                    <a:srgbClr val="FFFFFF"/>
                  </a:highlight>
                  <a:latin typeface="Courier New"/>
                </a:rPr>
                <a:t>(</a:t>
              </a:r>
              <a:r>
                <a:rPr lang="es-ES" sz="1100" dirty="0" err="1">
                  <a:solidFill>
                    <a:srgbClr val="000000"/>
                  </a:solidFill>
                  <a:highlight>
                    <a:srgbClr val="FFFFFF"/>
                  </a:highlight>
                  <a:latin typeface="Courier New"/>
                </a:rPr>
                <a:t>value</a:t>
              </a:r>
              <a:r>
                <a:rPr lang="es-ES" sz="1100" b="1" dirty="0">
                  <a:solidFill>
                    <a:srgbClr val="000080"/>
                  </a:solidFill>
                  <a:highlight>
                    <a:srgbClr val="FFFFFF"/>
                  </a:highlight>
                  <a:latin typeface="Courier New"/>
                </a:rPr>
                <a:t>=</a:t>
              </a:r>
              <a:r>
                <a:rPr lang="es-ES" sz="1100" dirty="0">
                  <a:solidFill>
                    <a:srgbClr val="FF8000"/>
                  </a:solidFill>
                  <a:highlight>
                    <a:srgbClr val="FFFFFF"/>
                  </a:highlight>
                  <a:latin typeface="Courier New"/>
                </a:rPr>
                <a:t>5</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private</a:t>
              </a:r>
              <a:r>
                <a:rPr lang="es-ES" sz="1100" dirty="0">
                  <a:solidFill>
                    <a:srgbClr val="000000"/>
                  </a:solidFill>
                  <a:highlight>
                    <a:srgbClr val="FFFFFF"/>
                  </a:highlight>
                  <a:latin typeface="Courier New"/>
                </a:rPr>
                <a:t> </a:t>
              </a:r>
              <a:r>
                <a:rPr lang="es-ES" sz="1100" dirty="0" err="1">
                  <a:solidFill>
                    <a:srgbClr val="8000FF"/>
                  </a:solidFill>
                  <a:highlight>
                    <a:srgbClr val="FFFFFF"/>
                  </a:highlight>
                  <a:latin typeface="Courier New"/>
                </a:rPr>
                <a:t>int</a:t>
              </a:r>
              <a:r>
                <a:rPr lang="es-ES" sz="1100" dirty="0">
                  <a:solidFill>
                    <a:srgbClr val="000000"/>
                  </a:solidFill>
                  <a:highlight>
                    <a:srgbClr val="FFFFFF"/>
                  </a:highlight>
                  <a:latin typeface="Courier New"/>
                </a:rPr>
                <a:t> curso</a:t>
              </a:r>
              <a:r>
                <a:rPr lang="es-ES" sz="1100" b="1" dirty="0">
                  <a:solidFill>
                    <a:srgbClr val="000080"/>
                  </a:solidFill>
                  <a:highlight>
                    <a:srgbClr val="FFFFFF"/>
                  </a:highlight>
                  <a:latin typeface="Courier New"/>
                </a:rPr>
                <a:t>;</a:t>
              </a:r>
              <a:endParaRPr lang="es-ES" sz="1100" dirty="0">
                <a:solidFill>
                  <a:srgbClr val="000000"/>
                </a:solidFill>
                <a:highlight>
                  <a:srgbClr val="FFFFFF"/>
                </a:highlight>
                <a:latin typeface="Courier New"/>
              </a:endParaRPr>
            </a:p>
            <a:p>
              <a:r>
                <a:rPr lang="es-ES" sz="1100" b="1" dirty="0">
                  <a:solidFill>
                    <a:srgbClr val="000080"/>
                  </a:solidFill>
                  <a:highlight>
                    <a:srgbClr val="FFFFFF"/>
                  </a:highlight>
                  <a:latin typeface="Courier New"/>
                </a:rPr>
                <a:t>}</a:t>
              </a:r>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448272"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MappedSuperClass</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a:t>
              </a:r>
              <a:endParaRPr lang="es-ES" dirty="0">
                <a:solidFill>
                  <a:srgbClr val="D6FB47"/>
                </a:solidFill>
                <a:latin typeface="+mj-lt"/>
              </a:endParaRPr>
            </a:p>
          </p:txBody>
        </p:sp>
      </p:grpSp>
    </p:spTree>
    <p:extLst>
      <p:ext uri="{BB962C8B-B14F-4D97-AF65-F5344CB8AC3E}">
        <p14:creationId xmlns:p14="http://schemas.microsoft.com/office/powerpoint/2010/main" val="303027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Introducción</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err="1" smtClean="0">
                <a:solidFill>
                  <a:schemeClr val="bg1">
                    <a:lumMod val="95000"/>
                  </a:schemeClr>
                </a:solidFill>
              </a:rPr>
              <a:t>Hibernate</a:t>
            </a:r>
            <a:r>
              <a:rPr lang="es-ES" sz="2000" dirty="0" smtClean="0">
                <a:solidFill>
                  <a:schemeClr val="bg1">
                    <a:lumMod val="95000"/>
                  </a:schemeClr>
                </a:solidFill>
              </a:rPr>
              <a:t> es:</a:t>
            </a:r>
          </a:p>
          <a:p>
            <a:pPr marL="344488">
              <a:spcBef>
                <a:spcPts val="0"/>
              </a:spcBef>
              <a:spcAft>
                <a:spcPts val="600"/>
              </a:spcAft>
            </a:pPr>
            <a:r>
              <a:rPr lang="es-ES" sz="2000" dirty="0" smtClean="0">
                <a:solidFill>
                  <a:schemeClr val="bg1">
                    <a:lumMod val="95000"/>
                  </a:schemeClr>
                </a:solidFill>
              </a:rPr>
              <a:t>ORM</a:t>
            </a:r>
          </a:p>
          <a:p>
            <a:pPr marL="344488">
              <a:spcBef>
                <a:spcPts val="0"/>
              </a:spcBef>
              <a:spcAft>
                <a:spcPts val="600"/>
              </a:spcAft>
            </a:pPr>
            <a:r>
              <a:rPr lang="es-ES" sz="2000" dirty="0" smtClean="0">
                <a:solidFill>
                  <a:schemeClr val="bg1">
                    <a:lumMod val="95000"/>
                  </a:schemeClr>
                </a:solidFill>
              </a:rPr>
              <a:t>Implementación de JPA</a:t>
            </a:r>
          </a:p>
          <a:p>
            <a:pPr marL="344488">
              <a:spcBef>
                <a:spcPts val="0"/>
              </a:spcBef>
              <a:spcAft>
                <a:spcPts val="600"/>
              </a:spcAft>
            </a:pPr>
            <a:r>
              <a:rPr lang="es-ES" sz="2000" dirty="0" smtClean="0">
                <a:solidFill>
                  <a:schemeClr val="bg1">
                    <a:lumMod val="95000"/>
                  </a:schemeClr>
                </a:solidFill>
              </a:rPr>
              <a:t>JPQL</a:t>
            </a:r>
          </a:p>
          <a:p>
            <a:pPr marL="344488">
              <a:spcBef>
                <a:spcPts val="0"/>
              </a:spcBef>
              <a:spcAft>
                <a:spcPts val="600"/>
              </a:spcAft>
            </a:pPr>
            <a:r>
              <a:rPr lang="es-ES" sz="2000" dirty="0" smtClean="0">
                <a:solidFill>
                  <a:schemeClr val="bg1">
                    <a:lumMod val="95000"/>
                  </a:schemeClr>
                </a:solidFill>
              </a:rPr>
              <a:t>HQL</a:t>
            </a:r>
          </a:p>
          <a:p>
            <a:pPr marL="344488">
              <a:spcBef>
                <a:spcPts val="0"/>
              </a:spcBef>
              <a:spcAft>
                <a:spcPts val="600"/>
              </a:spcAft>
            </a:pPr>
            <a:r>
              <a:rPr lang="es-ES" sz="2000" dirty="0" smtClean="0">
                <a:solidFill>
                  <a:schemeClr val="bg1">
                    <a:lumMod val="95000"/>
                  </a:schemeClr>
                </a:solidFill>
              </a:rPr>
              <a:t>Anotaciones </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752233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40</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754874"/>
            </a:xfrm>
            <a:prstGeom prst="rect">
              <a:avLst/>
            </a:prstGeom>
            <a:solidFill>
              <a:schemeClr val="bg1"/>
            </a:solidFill>
            <a:ln>
              <a:noFill/>
            </a:ln>
          </p:spPr>
          <p:txBody>
            <a:bodyPr wrap="square" rtlCol="0">
              <a:spAutoFit/>
            </a:bodyPr>
            <a:lstStyle/>
            <a:p>
              <a:r>
                <a:rPr lang="es-ES" dirty="0"/>
                <a:t>Queremos relacionar de la siguiente forma:</a:t>
              </a: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r>
                <a:rPr lang="es-ES" sz="1100" dirty="0" err="1">
                  <a:solidFill>
                    <a:srgbClr val="8000FF"/>
                  </a:solidFill>
                  <a:highlight>
                    <a:srgbClr val="FFFFFF"/>
                  </a:highlight>
                </a:rPr>
                <a:t>public</a:t>
              </a:r>
              <a:r>
                <a:rPr lang="es-ES" sz="1100" dirty="0">
                  <a:solidFill>
                    <a:srgbClr val="000000"/>
                  </a:solidFill>
                  <a:highlight>
                    <a:srgbClr val="FFFFFF"/>
                  </a:highlight>
                </a:rPr>
                <a:t> </a:t>
              </a:r>
              <a:r>
                <a:rPr lang="es-ES" sz="1100" dirty="0" err="1">
                  <a:solidFill>
                    <a:srgbClr val="8000FF"/>
                  </a:solidFill>
                  <a:highlight>
                    <a:srgbClr val="FFFFFF"/>
                  </a:highlight>
                </a:rPr>
                <a:t>class</a:t>
              </a:r>
              <a:r>
                <a:rPr lang="es-ES" sz="1100" dirty="0">
                  <a:solidFill>
                    <a:srgbClr val="000000"/>
                  </a:solidFill>
                  <a:highlight>
                    <a:srgbClr val="FFFFFF"/>
                  </a:highlight>
                </a:rPr>
                <a:t> A </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000000"/>
                  </a:solidFill>
                  <a:highlight>
                    <a:srgbClr val="FFFFFF"/>
                  </a:highlight>
                </a:rPr>
                <a:t>OneToMany</a:t>
              </a:r>
              <a:r>
                <a:rPr lang="es-ES" sz="1100" b="1" dirty="0">
                  <a:solidFill>
                    <a:srgbClr val="000080"/>
                  </a:solidFill>
                  <a:highlight>
                    <a:srgbClr val="FFFFFF"/>
                  </a:highlight>
                </a:rPr>
                <a:t>(</a:t>
              </a:r>
              <a:r>
                <a:rPr lang="es-ES" sz="1100" dirty="0" err="1">
                  <a:solidFill>
                    <a:srgbClr val="000000"/>
                  </a:solidFill>
                  <a:highlight>
                    <a:srgbClr val="FFFFFF"/>
                  </a:highlight>
                </a:rPr>
                <a:t>cascade</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CascadeType</a:t>
              </a:r>
              <a:r>
                <a:rPr lang="es-ES" sz="1100" b="1" dirty="0" err="1">
                  <a:solidFill>
                    <a:srgbClr val="000080"/>
                  </a:solidFill>
                  <a:highlight>
                    <a:srgbClr val="FFFFFF"/>
                  </a:highlight>
                </a:rPr>
                <a:t>.</a:t>
              </a:r>
              <a:r>
                <a:rPr lang="es-ES" sz="1100" dirty="0" err="1">
                  <a:solidFill>
                    <a:srgbClr val="000000"/>
                  </a:solidFill>
                  <a:highlight>
                    <a:srgbClr val="FFFFFF"/>
                  </a:highlight>
                </a:rPr>
                <a:t>ALL</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mappedBy</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a:solidFill>
                    <a:srgbClr val="808080"/>
                  </a:solidFill>
                  <a:highlight>
                    <a:srgbClr val="FFFFFF"/>
                  </a:highlight>
                </a:rPr>
                <a:t>"a"</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8000FF"/>
                  </a:solidFill>
                  <a:highlight>
                    <a:srgbClr val="FFFFFF"/>
                  </a:highlight>
                </a:rPr>
                <a:t>private</a:t>
              </a:r>
              <a:r>
                <a:rPr lang="es-ES" sz="1100" dirty="0">
                  <a:solidFill>
                    <a:srgbClr val="000000"/>
                  </a:solidFill>
                  <a:highlight>
                    <a:srgbClr val="FFFFFF"/>
                  </a:highlight>
                </a:rPr>
                <a:t> </a:t>
              </a:r>
              <a:r>
                <a:rPr lang="es-ES" sz="1100" dirty="0" err="1">
                  <a:solidFill>
                    <a:srgbClr val="000000"/>
                  </a:solidFill>
                  <a:highlight>
                    <a:srgbClr val="FFFFFF"/>
                  </a:highlight>
                </a:rPr>
                <a:t>List</a:t>
              </a:r>
              <a:r>
                <a:rPr lang="es-ES" sz="1100" b="1" dirty="0">
                  <a:solidFill>
                    <a:srgbClr val="000080"/>
                  </a:solidFill>
                  <a:highlight>
                    <a:srgbClr val="FFFFFF"/>
                  </a:highlight>
                </a:rPr>
                <a:t>&lt;</a:t>
              </a:r>
              <a:r>
                <a:rPr lang="es-ES" sz="1100" dirty="0">
                  <a:solidFill>
                    <a:srgbClr val="000000"/>
                  </a:solidFill>
                  <a:highlight>
                    <a:srgbClr val="FFFFFF"/>
                  </a:highlight>
                </a:rPr>
                <a:t>B</a:t>
              </a:r>
              <a:r>
                <a:rPr lang="es-ES" sz="1100" b="1" dirty="0">
                  <a:solidFill>
                    <a:srgbClr val="000080"/>
                  </a:solidFill>
                  <a:highlight>
                    <a:srgbClr val="FFFFFF"/>
                  </a:highlight>
                </a:rPr>
                <a:t>&gt;</a:t>
              </a:r>
              <a:r>
                <a:rPr lang="es-ES" sz="1100" dirty="0">
                  <a:solidFill>
                    <a:srgbClr val="000000"/>
                  </a:solidFill>
                  <a:highlight>
                    <a:srgbClr val="FFFFFF"/>
                  </a:highlight>
                </a:rPr>
                <a:t> </a:t>
              </a:r>
              <a:r>
                <a:rPr lang="es-ES" sz="1100" dirty="0" err="1">
                  <a:solidFill>
                    <a:srgbClr val="000000"/>
                  </a:solidFill>
                  <a:highlight>
                    <a:srgbClr val="FFFFFF"/>
                  </a:highlight>
                </a:rPr>
                <a:t>collectionB</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b="1" dirty="0">
                  <a:solidFill>
                    <a:srgbClr val="000080"/>
                  </a:solidFill>
                  <a:highlight>
                    <a:srgbClr val="FFFFFF"/>
                  </a:highlight>
                </a:rPr>
                <a:t>}</a:t>
              </a:r>
              <a:endParaRPr lang="es-ES" sz="1100" dirty="0">
                <a:solidFill>
                  <a:srgbClr val="000000"/>
                </a:solidFill>
                <a:highlight>
                  <a:srgbClr val="FFFFFF"/>
                </a:highlight>
              </a:endParaRPr>
            </a:p>
            <a:p>
              <a:endParaRPr lang="es-ES" sz="1100" dirty="0">
                <a:solidFill>
                  <a:srgbClr val="000000"/>
                </a:solidFill>
                <a:highlight>
                  <a:srgbClr val="FFFFFF"/>
                </a:highlight>
              </a:endParaRPr>
            </a:p>
            <a:p>
              <a:r>
                <a:rPr lang="es-ES" sz="1100" dirty="0" err="1">
                  <a:solidFill>
                    <a:srgbClr val="8000FF"/>
                  </a:solidFill>
                  <a:highlight>
                    <a:srgbClr val="FFFFFF"/>
                  </a:highlight>
                </a:rPr>
                <a:t>public</a:t>
              </a:r>
              <a:r>
                <a:rPr lang="es-ES" sz="1100" dirty="0">
                  <a:solidFill>
                    <a:srgbClr val="000000"/>
                  </a:solidFill>
                  <a:highlight>
                    <a:srgbClr val="FFFFFF"/>
                  </a:highlight>
                </a:rPr>
                <a:t> </a:t>
              </a:r>
              <a:r>
                <a:rPr lang="es-ES" sz="1100" dirty="0" err="1">
                  <a:solidFill>
                    <a:srgbClr val="8000FF"/>
                  </a:solidFill>
                  <a:highlight>
                    <a:srgbClr val="FFFFFF"/>
                  </a:highlight>
                </a:rPr>
                <a:t>class</a:t>
              </a:r>
              <a:r>
                <a:rPr lang="es-ES" sz="1100" dirty="0">
                  <a:solidFill>
                    <a:srgbClr val="000000"/>
                  </a:solidFill>
                  <a:highlight>
                    <a:srgbClr val="FFFFFF"/>
                  </a:highlight>
                </a:rPr>
                <a:t> B </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000000"/>
                  </a:solidFill>
                  <a:highlight>
                    <a:srgbClr val="FFFFFF"/>
                  </a:highlight>
                </a:rPr>
                <a:t>ManyToOne</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smtClean="0">
                  <a:solidFill>
                    <a:srgbClr val="000000"/>
                  </a:solidFill>
                  <a:highlight>
                    <a:srgbClr val="FFFFFF"/>
                  </a:highlight>
                </a:rPr>
                <a:t>                         @</a:t>
              </a:r>
              <a:r>
                <a:rPr lang="es-ES" sz="1100" dirty="0" err="1">
                  <a:solidFill>
                    <a:srgbClr val="000000"/>
                  </a:solidFill>
                  <a:highlight>
                    <a:srgbClr val="FFFFFF"/>
                  </a:highlight>
                </a:rPr>
                <a:t>JoinColumn</a:t>
              </a:r>
              <a:r>
                <a:rPr lang="es-ES" sz="1100" b="1" dirty="0">
                  <a:solidFill>
                    <a:srgbClr val="000080"/>
                  </a:solidFill>
                  <a:highlight>
                    <a:srgbClr val="FFFFFF"/>
                  </a:highlight>
                </a:rPr>
                <a:t>(</a:t>
              </a:r>
              <a:r>
                <a:rPr lang="es-ES" sz="1100" dirty="0" err="1">
                  <a:solidFill>
                    <a:srgbClr val="000000"/>
                  </a:solidFill>
                  <a:highlight>
                    <a:srgbClr val="FFFFFF"/>
                  </a:highlight>
                </a:rPr>
                <a:t>name</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a:solidFill>
                    <a:srgbClr val="808080"/>
                  </a:solidFill>
                  <a:highlight>
                    <a:srgbClr val="FFFFFF"/>
                  </a:highlight>
                </a:rPr>
                <a:t>"a"</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smtClean="0">
                  <a:solidFill>
                    <a:srgbClr val="000000"/>
                  </a:solidFill>
                  <a:highlight>
                    <a:srgbClr val="FFFFFF"/>
                  </a:highlight>
                </a:rPr>
                <a:t>	</a:t>
              </a:r>
              <a:r>
                <a:rPr lang="es-ES" sz="1100" dirty="0" err="1" smtClean="0">
                  <a:solidFill>
                    <a:srgbClr val="8000FF"/>
                  </a:solidFill>
                  <a:highlight>
                    <a:srgbClr val="FFFFFF"/>
                  </a:highlight>
                </a:rPr>
                <a:t>private</a:t>
              </a:r>
              <a:r>
                <a:rPr lang="es-ES" sz="1100" dirty="0" smtClean="0">
                  <a:solidFill>
                    <a:srgbClr val="000000"/>
                  </a:solidFill>
                  <a:highlight>
                    <a:srgbClr val="FFFFFF"/>
                  </a:highlight>
                </a:rPr>
                <a:t> </a:t>
              </a:r>
              <a:r>
                <a:rPr lang="es-ES" sz="1100" dirty="0">
                  <a:solidFill>
                    <a:srgbClr val="000000"/>
                  </a:solidFill>
                  <a:highlight>
                    <a:srgbClr val="FFFFFF"/>
                  </a:highlight>
                </a:rPr>
                <a:t>A </a:t>
              </a:r>
              <a:r>
                <a:rPr lang="es-ES" sz="1100" dirty="0" err="1">
                  <a:solidFill>
                    <a:srgbClr val="000000"/>
                  </a:solidFill>
                  <a:highlight>
                    <a:srgbClr val="FFFFFF"/>
                  </a:highlight>
                </a:rPr>
                <a:t>a</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b="1" dirty="0" smtClean="0">
                  <a:solidFill>
                    <a:srgbClr val="000080"/>
                  </a:solidFill>
                  <a:highlight>
                    <a:srgbClr val="FFFFFF"/>
                  </a:highlight>
                </a:rPr>
                <a:t>}</a:t>
              </a:r>
              <a:endParaRPr lang="es-ES" sz="1100" dirty="0" smtClean="0">
                <a:solidFill>
                  <a:srgbClr val="000000"/>
                </a:solidFill>
                <a:highlight>
                  <a:srgbClr val="FFFFFF"/>
                </a:highlight>
                <a:latin typeface="Courier New"/>
              </a:endParaRPr>
            </a:p>
            <a:p>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952328"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OneToMany</a:t>
              </a:r>
              <a:r>
                <a:rPr lang="es-ES" dirty="0" smtClean="0">
                  <a:solidFill>
                    <a:schemeClr val="tx1"/>
                  </a:solidFill>
                  <a:latin typeface="Consolas" panose="020B0609020204030204" pitchFamily="49" charset="0"/>
                  <a:cs typeface="Consolas" panose="020B0609020204030204" pitchFamily="49" charset="0"/>
                </a:rPr>
                <a:t> @</a:t>
              </a:r>
              <a:r>
                <a:rPr lang="es-ES" dirty="0" err="1" smtClean="0">
                  <a:solidFill>
                    <a:schemeClr val="tx1"/>
                  </a:solidFill>
                  <a:latin typeface="Consolas" panose="020B0609020204030204" pitchFamily="49" charset="0"/>
                  <a:cs typeface="Consolas" panose="020B0609020204030204" pitchFamily="49" charset="0"/>
                </a:rPr>
                <a:t>ManyToOne</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II</a:t>
              </a:r>
              <a:endParaRPr lang="es-ES" dirty="0">
                <a:solidFill>
                  <a:srgbClr val="D6FB47"/>
                </a:solidFill>
                <a:latin typeface="+mj-lt"/>
              </a:endParaRPr>
            </a:p>
          </p:txBody>
        </p:sp>
      </p:grpSp>
      <p:sp>
        <p:nvSpPr>
          <p:cNvPr id="5" name="4 Rectángulo"/>
          <p:cNvSpPr/>
          <p:nvPr/>
        </p:nvSpPr>
        <p:spPr>
          <a:xfrm>
            <a:off x="2469468" y="2780928"/>
            <a:ext cx="914400" cy="914400"/>
          </a:xfrm>
          <a:prstGeom prst="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s-ES" dirty="0"/>
          </a:p>
        </p:txBody>
      </p:sp>
      <p:sp>
        <p:nvSpPr>
          <p:cNvPr id="11" name="10 Rectángulo"/>
          <p:cNvSpPr/>
          <p:nvPr/>
        </p:nvSpPr>
        <p:spPr>
          <a:xfrm>
            <a:off x="5601816" y="2780928"/>
            <a:ext cx="914400" cy="914400"/>
          </a:xfrm>
          <a:prstGeom prst="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t>
            </a:r>
            <a:endParaRPr lang="es-ES" dirty="0"/>
          </a:p>
        </p:txBody>
      </p:sp>
      <p:cxnSp>
        <p:nvCxnSpPr>
          <p:cNvPr id="12" name="11 Conector recto de flecha"/>
          <p:cNvCxnSpPr>
            <a:stCxn id="5" idx="3"/>
            <a:endCxn id="11" idx="1"/>
          </p:cNvCxnSpPr>
          <p:nvPr/>
        </p:nvCxnSpPr>
        <p:spPr>
          <a:xfrm>
            <a:off x="3383868" y="3238128"/>
            <a:ext cx="2217948" cy="0"/>
          </a:xfrm>
          <a:prstGeom prst="straightConnector1">
            <a:avLst/>
          </a:prstGeom>
          <a:ln w="19050">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491880" y="2852936"/>
            <a:ext cx="288032" cy="369332"/>
          </a:xfrm>
          <a:prstGeom prst="rect">
            <a:avLst/>
          </a:prstGeom>
          <a:noFill/>
        </p:spPr>
        <p:txBody>
          <a:bodyPr wrap="square" rtlCol="0">
            <a:spAutoFit/>
          </a:bodyPr>
          <a:lstStyle/>
          <a:p>
            <a:r>
              <a:rPr lang="es-ES" dirty="0" smtClean="0"/>
              <a:t>1</a:t>
            </a:r>
            <a:endParaRPr lang="es-ES" dirty="0"/>
          </a:p>
        </p:txBody>
      </p:sp>
      <p:sp>
        <p:nvSpPr>
          <p:cNvPr id="15" name="14 CuadroTexto"/>
          <p:cNvSpPr txBox="1"/>
          <p:nvPr/>
        </p:nvSpPr>
        <p:spPr>
          <a:xfrm>
            <a:off x="4932040" y="2868796"/>
            <a:ext cx="576064" cy="369332"/>
          </a:xfrm>
          <a:prstGeom prst="rect">
            <a:avLst/>
          </a:prstGeom>
          <a:noFill/>
        </p:spPr>
        <p:txBody>
          <a:bodyPr wrap="square" rtlCol="0">
            <a:spAutoFit/>
          </a:bodyPr>
          <a:lstStyle/>
          <a:p>
            <a:pPr algn="ctr"/>
            <a:r>
              <a:rPr lang="es-ES" dirty="0" smtClean="0"/>
              <a:t>1..n</a:t>
            </a:r>
            <a:endParaRPr lang="es-ES" dirty="0"/>
          </a:p>
        </p:txBody>
      </p:sp>
    </p:spTree>
    <p:extLst>
      <p:ext uri="{BB962C8B-B14F-4D97-AF65-F5344CB8AC3E}">
        <p14:creationId xmlns:p14="http://schemas.microsoft.com/office/powerpoint/2010/main" val="5073588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41</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416320"/>
            </a:xfrm>
            <a:prstGeom prst="rect">
              <a:avLst/>
            </a:prstGeom>
            <a:solidFill>
              <a:schemeClr val="bg1"/>
            </a:solidFill>
            <a:ln>
              <a:noFill/>
            </a:ln>
          </p:spPr>
          <p:txBody>
            <a:bodyPr wrap="square" rtlCol="0">
              <a:spAutoFit/>
            </a:bodyPr>
            <a:lstStyle/>
            <a:p>
              <a:r>
                <a:rPr lang="es-ES" dirty="0"/>
                <a:t>Queremos relacionar de la siguiente forma:</a:t>
              </a: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r>
                <a:rPr lang="es-ES" sz="1100" dirty="0" err="1" smtClean="0">
                  <a:solidFill>
                    <a:srgbClr val="8000FF"/>
                  </a:solidFill>
                  <a:highlight>
                    <a:srgbClr val="FFFFFF"/>
                  </a:highlight>
                </a:rPr>
                <a:t>public</a:t>
              </a:r>
              <a:r>
                <a:rPr lang="es-ES" sz="1100" dirty="0" smtClean="0">
                  <a:solidFill>
                    <a:srgbClr val="000000"/>
                  </a:solidFill>
                  <a:highlight>
                    <a:srgbClr val="FFFFFF"/>
                  </a:highlight>
                </a:rPr>
                <a:t> </a:t>
              </a:r>
              <a:r>
                <a:rPr lang="es-ES" sz="1100" dirty="0" err="1">
                  <a:solidFill>
                    <a:srgbClr val="8000FF"/>
                  </a:solidFill>
                  <a:highlight>
                    <a:srgbClr val="FFFFFF"/>
                  </a:highlight>
                </a:rPr>
                <a:t>class</a:t>
              </a:r>
              <a:r>
                <a:rPr lang="es-ES" sz="1100" dirty="0">
                  <a:solidFill>
                    <a:srgbClr val="000000"/>
                  </a:solidFill>
                  <a:highlight>
                    <a:srgbClr val="FFFFFF"/>
                  </a:highlight>
                </a:rPr>
                <a:t> A </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smtClean="0">
                  <a:solidFill>
                    <a:srgbClr val="000000"/>
                  </a:solidFill>
                  <a:highlight>
                    <a:srgbClr val="FFFFFF"/>
                  </a:highlight>
                </a:rPr>
                <a:t>	@</a:t>
              </a:r>
              <a:r>
                <a:rPr lang="es-ES" sz="1100" dirty="0" err="1">
                  <a:solidFill>
                    <a:srgbClr val="000000"/>
                  </a:solidFill>
                  <a:highlight>
                    <a:srgbClr val="FFFFFF"/>
                  </a:highlight>
                </a:rPr>
                <a:t>ManyToMany</a:t>
              </a:r>
              <a:r>
                <a:rPr lang="es-ES" sz="1100" b="1" dirty="0">
                  <a:solidFill>
                    <a:srgbClr val="000080"/>
                  </a:solidFill>
                  <a:highlight>
                    <a:srgbClr val="FFFFFF"/>
                  </a:highlight>
                </a:rPr>
                <a:t>(</a:t>
              </a:r>
              <a:r>
                <a:rPr lang="es-ES" sz="1100" dirty="0" err="1">
                  <a:solidFill>
                    <a:srgbClr val="000000"/>
                  </a:solidFill>
                  <a:highlight>
                    <a:srgbClr val="FFFFFF"/>
                  </a:highlight>
                </a:rPr>
                <a:t>fetch</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FetchType</a:t>
              </a:r>
              <a:r>
                <a:rPr lang="es-ES" sz="1100" b="1" dirty="0" err="1">
                  <a:solidFill>
                    <a:srgbClr val="000080"/>
                  </a:solidFill>
                  <a:highlight>
                    <a:srgbClr val="FFFFFF"/>
                  </a:highlight>
                </a:rPr>
                <a:t>.</a:t>
              </a:r>
              <a:r>
                <a:rPr lang="es-ES" sz="1100" dirty="0" err="1">
                  <a:solidFill>
                    <a:srgbClr val="000000"/>
                  </a:solidFill>
                  <a:highlight>
                    <a:srgbClr val="FFFFFF"/>
                  </a:highlight>
                </a:rPr>
                <a:t>LAZY</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000000"/>
                  </a:solidFill>
                  <a:highlight>
                    <a:srgbClr val="FFFFFF"/>
                  </a:highlight>
                </a:rPr>
                <a:t>JoinTable</a:t>
              </a:r>
              <a:r>
                <a:rPr lang="es-ES" sz="1100" b="1" dirty="0">
                  <a:solidFill>
                    <a:srgbClr val="000080"/>
                  </a:solidFill>
                  <a:highlight>
                    <a:srgbClr val="FFFFFF"/>
                  </a:highlight>
                </a:rPr>
                <a:t>(</a:t>
              </a:r>
              <a:r>
                <a:rPr lang="es-ES" sz="1100" dirty="0" err="1">
                  <a:solidFill>
                    <a:srgbClr val="000000"/>
                  </a:solidFill>
                  <a:highlight>
                    <a:srgbClr val="FFFFFF"/>
                  </a:highlight>
                </a:rPr>
                <a:t>name</a:t>
              </a:r>
              <a:r>
                <a:rPr lang="es-ES" sz="1100" b="1" dirty="0">
                  <a:solidFill>
                    <a:srgbClr val="000080"/>
                  </a:solidFill>
                  <a:highlight>
                    <a:srgbClr val="FFFFFF"/>
                  </a:highlight>
                </a:rPr>
                <a:t>=</a:t>
              </a:r>
              <a:r>
                <a:rPr lang="es-ES" sz="1100" dirty="0">
                  <a:solidFill>
                    <a:srgbClr val="808080"/>
                  </a:solidFill>
                  <a:highlight>
                    <a:srgbClr val="FFFFFF"/>
                  </a:highlight>
                </a:rPr>
                <a:t>"A_B"</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joinColumns</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JoinColumn</a:t>
              </a:r>
              <a:r>
                <a:rPr lang="es-ES" sz="1100" b="1" dirty="0">
                  <a:solidFill>
                    <a:srgbClr val="000080"/>
                  </a:solidFill>
                  <a:highlight>
                    <a:srgbClr val="FFFFFF"/>
                  </a:highlight>
                </a:rPr>
                <a:t>(</a:t>
              </a:r>
              <a:r>
                <a:rPr lang="es-ES" sz="1100" dirty="0" err="1">
                  <a:solidFill>
                    <a:srgbClr val="000000"/>
                  </a:solidFill>
                  <a:highlight>
                    <a:srgbClr val="FFFFFF"/>
                  </a:highlight>
                </a:rPr>
                <a:t>name</a:t>
              </a:r>
              <a:r>
                <a:rPr lang="es-ES" sz="1100" b="1" dirty="0">
                  <a:solidFill>
                    <a:srgbClr val="000080"/>
                  </a:solidFill>
                  <a:highlight>
                    <a:srgbClr val="FFFFFF"/>
                  </a:highlight>
                </a:rPr>
                <a:t>=</a:t>
              </a:r>
              <a:r>
                <a:rPr lang="es-ES" sz="1100" dirty="0">
                  <a:solidFill>
                    <a:srgbClr val="808080"/>
                  </a:solidFill>
                  <a:highlight>
                    <a:srgbClr val="FFFFFF"/>
                  </a:highlight>
                </a:rPr>
                <a:t>"</a:t>
              </a:r>
              <a:r>
                <a:rPr lang="es-ES" sz="1100" dirty="0" err="1">
                  <a:solidFill>
                    <a:srgbClr val="808080"/>
                  </a:solidFill>
                  <a:highlight>
                    <a:srgbClr val="FFFFFF"/>
                  </a:highlight>
                </a:rPr>
                <a:t>key_de_a</a:t>
              </a:r>
              <a:r>
                <a:rPr lang="es-ES" sz="1100" dirty="0">
                  <a:solidFill>
                    <a:srgbClr val="808080"/>
                  </a:solidFill>
                  <a:highlight>
                    <a:srgbClr val="FFFFFF"/>
                  </a:highlight>
                </a:rPr>
                <a:t>"</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inverseJoinColums</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JoinColumn</a:t>
              </a:r>
              <a:r>
                <a:rPr lang="es-ES" sz="1100" b="1" dirty="0">
                  <a:solidFill>
                    <a:srgbClr val="000080"/>
                  </a:solidFill>
                  <a:highlight>
                    <a:srgbClr val="FFFFFF"/>
                  </a:highlight>
                </a:rPr>
                <a:t>(</a:t>
              </a:r>
              <a:r>
                <a:rPr lang="es-ES" sz="1100" dirty="0" err="1">
                  <a:solidFill>
                    <a:srgbClr val="000000"/>
                  </a:solidFill>
                  <a:highlight>
                    <a:srgbClr val="FFFFFF"/>
                  </a:highlight>
                </a:rPr>
                <a:t>name</a:t>
              </a:r>
              <a:r>
                <a:rPr lang="es-ES" sz="1100" b="1" dirty="0">
                  <a:solidFill>
                    <a:srgbClr val="000080"/>
                  </a:solidFill>
                  <a:highlight>
                    <a:srgbClr val="FFFFFF"/>
                  </a:highlight>
                </a:rPr>
                <a:t>=</a:t>
              </a:r>
              <a:r>
                <a:rPr lang="es-ES" sz="1100" dirty="0">
                  <a:solidFill>
                    <a:srgbClr val="808080"/>
                  </a:solidFill>
                  <a:highlight>
                    <a:srgbClr val="FFFFFF"/>
                  </a:highlight>
                </a:rPr>
                <a:t>"</a:t>
              </a:r>
              <a:r>
                <a:rPr lang="es-ES" sz="1100" dirty="0" err="1">
                  <a:solidFill>
                    <a:srgbClr val="808080"/>
                  </a:solidFill>
                  <a:highlight>
                    <a:srgbClr val="FFFFFF"/>
                  </a:highlight>
                </a:rPr>
                <a:t>key_de_b</a:t>
              </a:r>
              <a:r>
                <a:rPr lang="es-ES" sz="1100" dirty="0">
                  <a:solidFill>
                    <a:srgbClr val="808080"/>
                  </a:solidFill>
                  <a:highlight>
                    <a:srgbClr val="FFFFFF"/>
                  </a:highlight>
                </a:rPr>
                <a:t>"</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8000FF"/>
                  </a:solidFill>
                  <a:highlight>
                    <a:srgbClr val="FFFFFF"/>
                  </a:highlight>
                </a:rPr>
                <a:t>private</a:t>
              </a:r>
              <a:r>
                <a:rPr lang="es-ES" sz="1100" dirty="0">
                  <a:solidFill>
                    <a:srgbClr val="000000"/>
                  </a:solidFill>
                  <a:highlight>
                    <a:srgbClr val="FFFFFF"/>
                  </a:highlight>
                </a:rPr>
                <a:t> Set</a:t>
              </a:r>
              <a:r>
                <a:rPr lang="es-ES" sz="1100" b="1" dirty="0">
                  <a:solidFill>
                    <a:srgbClr val="000080"/>
                  </a:solidFill>
                  <a:highlight>
                    <a:srgbClr val="FFFFFF"/>
                  </a:highlight>
                </a:rPr>
                <a:t>&lt;</a:t>
              </a:r>
              <a:r>
                <a:rPr lang="es-ES" sz="1100" dirty="0">
                  <a:solidFill>
                    <a:srgbClr val="000000"/>
                  </a:solidFill>
                  <a:highlight>
                    <a:srgbClr val="FFFFFF"/>
                  </a:highlight>
                </a:rPr>
                <a:t>B</a:t>
              </a:r>
              <a:r>
                <a:rPr lang="es-ES" sz="1100" b="1" dirty="0">
                  <a:solidFill>
                    <a:srgbClr val="000080"/>
                  </a:solidFill>
                  <a:highlight>
                    <a:srgbClr val="FFFFFF"/>
                  </a:highlight>
                </a:rPr>
                <a:t>&gt;</a:t>
              </a:r>
              <a:r>
                <a:rPr lang="es-ES" sz="1100" dirty="0">
                  <a:solidFill>
                    <a:srgbClr val="000000"/>
                  </a:solidFill>
                  <a:highlight>
                    <a:srgbClr val="FFFFFF"/>
                  </a:highlight>
                </a:rPr>
                <a:t> </a:t>
              </a:r>
              <a:r>
                <a:rPr lang="es-ES" sz="1100" dirty="0" err="1">
                  <a:solidFill>
                    <a:srgbClr val="000000"/>
                  </a:solidFill>
                  <a:highlight>
                    <a:srgbClr val="FFFFFF"/>
                  </a:highlight>
                </a:rPr>
                <a:t>collectionB</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b="1" dirty="0">
                  <a:solidFill>
                    <a:srgbClr val="000080"/>
                  </a:solidFill>
                  <a:highlight>
                    <a:srgbClr val="FFFFFF"/>
                  </a:highlight>
                </a:rPr>
                <a:t>}</a:t>
              </a:r>
              <a:endParaRPr lang="es-ES" sz="1100" dirty="0">
                <a:solidFill>
                  <a:srgbClr val="000000"/>
                </a:solidFill>
                <a:highlight>
                  <a:srgbClr val="FFFFFF"/>
                </a:highlight>
              </a:endParaRPr>
            </a:p>
            <a:p>
              <a:endParaRPr lang="es-ES" sz="1100" dirty="0">
                <a:solidFill>
                  <a:srgbClr val="000000"/>
                </a:solidFill>
                <a:highlight>
                  <a:srgbClr val="FFFFFF"/>
                </a:highlight>
              </a:endParaRPr>
            </a:p>
            <a:p>
              <a:r>
                <a:rPr lang="es-ES" sz="1100" dirty="0" err="1">
                  <a:solidFill>
                    <a:srgbClr val="8000FF"/>
                  </a:solidFill>
                  <a:highlight>
                    <a:srgbClr val="FFFFFF"/>
                  </a:highlight>
                </a:rPr>
                <a:t>public</a:t>
              </a:r>
              <a:r>
                <a:rPr lang="es-ES" sz="1100" dirty="0">
                  <a:solidFill>
                    <a:srgbClr val="000000"/>
                  </a:solidFill>
                  <a:highlight>
                    <a:srgbClr val="FFFFFF"/>
                  </a:highlight>
                </a:rPr>
                <a:t> </a:t>
              </a:r>
              <a:r>
                <a:rPr lang="es-ES" sz="1100" dirty="0" err="1">
                  <a:solidFill>
                    <a:srgbClr val="8000FF"/>
                  </a:solidFill>
                  <a:highlight>
                    <a:srgbClr val="FFFFFF"/>
                  </a:highlight>
                </a:rPr>
                <a:t>class</a:t>
              </a:r>
              <a:r>
                <a:rPr lang="es-ES" sz="1100" dirty="0">
                  <a:solidFill>
                    <a:srgbClr val="000000"/>
                  </a:solidFill>
                  <a:highlight>
                    <a:srgbClr val="FFFFFF"/>
                  </a:highlight>
                </a:rPr>
                <a:t> B </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000000"/>
                  </a:solidFill>
                  <a:highlight>
                    <a:srgbClr val="FFFFFF"/>
                  </a:highlight>
                </a:rPr>
                <a:t>ManyToMany</a:t>
              </a:r>
              <a:r>
                <a:rPr lang="es-ES" sz="1100" b="1" dirty="0">
                  <a:solidFill>
                    <a:srgbClr val="000080"/>
                  </a:solidFill>
                  <a:highlight>
                    <a:srgbClr val="FFFFFF"/>
                  </a:highlight>
                </a:rPr>
                <a:t>(</a:t>
              </a:r>
              <a:r>
                <a:rPr lang="es-ES" sz="1100" dirty="0" err="1">
                  <a:solidFill>
                    <a:srgbClr val="000000"/>
                  </a:solidFill>
                  <a:highlight>
                    <a:srgbClr val="FFFFFF"/>
                  </a:highlight>
                </a:rPr>
                <a:t>fetch</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FetchType</a:t>
              </a:r>
              <a:r>
                <a:rPr lang="es-ES" sz="1100" b="1" dirty="0" err="1">
                  <a:solidFill>
                    <a:srgbClr val="000080"/>
                  </a:solidFill>
                  <a:highlight>
                    <a:srgbClr val="FFFFFF"/>
                  </a:highlight>
                </a:rPr>
                <a:t>.</a:t>
              </a:r>
              <a:r>
                <a:rPr lang="es-ES" sz="1100" dirty="0" err="1">
                  <a:solidFill>
                    <a:srgbClr val="000000"/>
                  </a:solidFill>
                  <a:highlight>
                    <a:srgbClr val="FFFFFF"/>
                  </a:highlight>
                </a:rPr>
                <a:t>EAGER</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mappedBy</a:t>
              </a:r>
              <a:r>
                <a:rPr lang="es-ES" sz="1100" b="1" dirty="0">
                  <a:solidFill>
                    <a:srgbClr val="000080"/>
                  </a:solidFill>
                  <a:highlight>
                    <a:srgbClr val="FFFFFF"/>
                  </a:highlight>
                </a:rPr>
                <a:t>=</a:t>
              </a:r>
              <a:r>
                <a:rPr lang="es-ES" sz="1100" dirty="0">
                  <a:solidFill>
                    <a:srgbClr val="808080"/>
                  </a:solidFill>
                  <a:highlight>
                    <a:srgbClr val="FFFFFF"/>
                  </a:highlight>
                </a:rPr>
                <a:t>"</a:t>
              </a:r>
              <a:r>
                <a:rPr lang="es-ES" sz="1100" dirty="0" err="1">
                  <a:solidFill>
                    <a:srgbClr val="808080"/>
                  </a:solidFill>
                  <a:highlight>
                    <a:srgbClr val="FFFFFF"/>
                  </a:highlight>
                </a:rPr>
                <a:t>collectionB</a:t>
              </a:r>
              <a:r>
                <a:rPr lang="es-ES" sz="1100" dirty="0">
                  <a:solidFill>
                    <a:srgbClr val="808080"/>
                  </a:solidFill>
                  <a:highlight>
                    <a:srgbClr val="FFFFFF"/>
                  </a:highlight>
                </a:rPr>
                <a:t>"</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smtClean="0">
                  <a:solidFill>
                    <a:srgbClr val="000000"/>
                  </a:solidFill>
                  <a:highlight>
                    <a:srgbClr val="FFFFFF"/>
                  </a:highlight>
                </a:rPr>
                <a:t>    	</a:t>
              </a:r>
              <a:r>
                <a:rPr lang="es-ES" sz="1100" dirty="0" err="1" smtClean="0">
                  <a:solidFill>
                    <a:srgbClr val="8000FF"/>
                  </a:solidFill>
                  <a:highlight>
                    <a:srgbClr val="FFFFFF"/>
                  </a:highlight>
                </a:rPr>
                <a:t>private</a:t>
              </a:r>
              <a:r>
                <a:rPr lang="es-ES" sz="1100" dirty="0" smtClean="0">
                  <a:solidFill>
                    <a:srgbClr val="000000"/>
                  </a:solidFill>
                  <a:highlight>
                    <a:srgbClr val="FFFFFF"/>
                  </a:highlight>
                </a:rPr>
                <a:t> </a:t>
              </a:r>
              <a:r>
                <a:rPr lang="es-ES" sz="1100" dirty="0">
                  <a:solidFill>
                    <a:srgbClr val="000000"/>
                  </a:solidFill>
                  <a:highlight>
                    <a:srgbClr val="FFFFFF"/>
                  </a:highlight>
                </a:rPr>
                <a:t>Set</a:t>
              </a:r>
              <a:r>
                <a:rPr lang="es-ES" sz="1100" b="1" dirty="0">
                  <a:solidFill>
                    <a:srgbClr val="000080"/>
                  </a:solidFill>
                  <a:highlight>
                    <a:srgbClr val="FFFFFF"/>
                  </a:highlight>
                </a:rPr>
                <a:t>&lt;</a:t>
              </a:r>
              <a:r>
                <a:rPr lang="es-ES" sz="1100" dirty="0">
                  <a:solidFill>
                    <a:srgbClr val="000000"/>
                  </a:solidFill>
                  <a:highlight>
                    <a:srgbClr val="FFFFFF"/>
                  </a:highlight>
                </a:rPr>
                <a:t>A</a:t>
              </a:r>
              <a:r>
                <a:rPr lang="es-ES" sz="1100" b="1" dirty="0">
                  <a:solidFill>
                    <a:srgbClr val="000080"/>
                  </a:solidFill>
                  <a:highlight>
                    <a:srgbClr val="FFFFFF"/>
                  </a:highlight>
                </a:rPr>
                <a:t>&gt;</a:t>
              </a:r>
              <a:r>
                <a:rPr lang="es-ES" sz="1100" dirty="0">
                  <a:solidFill>
                    <a:srgbClr val="000000"/>
                  </a:solidFill>
                  <a:highlight>
                    <a:srgbClr val="FFFFFF"/>
                  </a:highlight>
                </a:rPr>
                <a:t> </a:t>
              </a:r>
              <a:r>
                <a:rPr lang="es-ES" sz="1100" dirty="0" err="1">
                  <a:solidFill>
                    <a:srgbClr val="000000"/>
                  </a:solidFill>
                  <a:highlight>
                    <a:srgbClr val="FFFFFF"/>
                  </a:highlight>
                </a:rPr>
                <a:t>collectionA</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b="1" dirty="0">
                  <a:solidFill>
                    <a:srgbClr val="000080"/>
                  </a:solidFill>
                  <a:highlight>
                    <a:srgbClr val="FFFFFF"/>
                  </a:highlight>
                </a:rPr>
                <a:t>}</a:t>
              </a:r>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952328"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ManyToMany</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III</a:t>
              </a:r>
              <a:endParaRPr lang="es-ES" dirty="0">
                <a:solidFill>
                  <a:srgbClr val="D6FB47"/>
                </a:solidFill>
                <a:latin typeface="+mj-lt"/>
              </a:endParaRPr>
            </a:p>
          </p:txBody>
        </p:sp>
      </p:grpSp>
      <p:sp>
        <p:nvSpPr>
          <p:cNvPr id="5" name="4 Rectángulo"/>
          <p:cNvSpPr/>
          <p:nvPr/>
        </p:nvSpPr>
        <p:spPr>
          <a:xfrm>
            <a:off x="2469468" y="2780928"/>
            <a:ext cx="914400" cy="914400"/>
          </a:xfrm>
          <a:prstGeom prst="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s-ES" dirty="0"/>
          </a:p>
        </p:txBody>
      </p:sp>
      <p:sp>
        <p:nvSpPr>
          <p:cNvPr id="11" name="10 Rectángulo"/>
          <p:cNvSpPr/>
          <p:nvPr/>
        </p:nvSpPr>
        <p:spPr>
          <a:xfrm>
            <a:off x="5601816" y="2780928"/>
            <a:ext cx="914400" cy="914400"/>
          </a:xfrm>
          <a:prstGeom prst="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t>
            </a:r>
            <a:endParaRPr lang="es-ES" dirty="0"/>
          </a:p>
        </p:txBody>
      </p:sp>
      <p:cxnSp>
        <p:nvCxnSpPr>
          <p:cNvPr id="12" name="11 Conector recto de flecha"/>
          <p:cNvCxnSpPr>
            <a:stCxn id="5" idx="3"/>
            <a:endCxn id="11" idx="1"/>
          </p:cNvCxnSpPr>
          <p:nvPr/>
        </p:nvCxnSpPr>
        <p:spPr>
          <a:xfrm>
            <a:off x="3383868" y="3238128"/>
            <a:ext cx="2217948" cy="0"/>
          </a:xfrm>
          <a:prstGeom prst="straightConnector1">
            <a:avLst/>
          </a:prstGeom>
          <a:ln w="19050">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491880" y="2852936"/>
            <a:ext cx="648072" cy="369332"/>
          </a:xfrm>
          <a:prstGeom prst="rect">
            <a:avLst/>
          </a:prstGeom>
          <a:noFill/>
        </p:spPr>
        <p:txBody>
          <a:bodyPr wrap="square" rtlCol="0">
            <a:spAutoFit/>
          </a:bodyPr>
          <a:lstStyle/>
          <a:p>
            <a:r>
              <a:rPr lang="es-ES" dirty="0" smtClean="0"/>
              <a:t>1..n</a:t>
            </a:r>
            <a:endParaRPr lang="es-ES" dirty="0"/>
          </a:p>
        </p:txBody>
      </p:sp>
      <p:sp>
        <p:nvSpPr>
          <p:cNvPr id="15" name="14 CuadroTexto"/>
          <p:cNvSpPr txBox="1"/>
          <p:nvPr/>
        </p:nvSpPr>
        <p:spPr>
          <a:xfrm>
            <a:off x="4932040" y="2868796"/>
            <a:ext cx="576064" cy="369332"/>
          </a:xfrm>
          <a:prstGeom prst="rect">
            <a:avLst/>
          </a:prstGeom>
          <a:noFill/>
        </p:spPr>
        <p:txBody>
          <a:bodyPr wrap="square" rtlCol="0">
            <a:spAutoFit/>
          </a:bodyPr>
          <a:lstStyle/>
          <a:p>
            <a:pPr algn="ctr"/>
            <a:r>
              <a:rPr lang="es-ES" dirty="0" smtClean="0"/>
              <a:t>1..n</a:t>
            </a:r>
            <a:endParaRPr lang="es-ES" dirty="0"/>
          </a:p>
        </p:txBody>
      </p:sp>
    </p:spTree>
    <p:extLst>
      <p:ext uri="{BB962C8B-B14F-4D97-AF65-F5344CB8AC3E}">
        <p14:creationId xmlns:p14="http://schemas.microsoft.com/office/powerpoint/2010/main" val="26681039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42</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416320"/>
            </a:xfrm>
            <a:prstGeom prst="rect">
              <a:avLst/>
            </a:prstGeom>
            <a:solidFill>
              <a:schemeClr val="bg1"/>
            </a:solidFill>
            <a:ln>
              <a:noFill/>
            </a:ln>
          </p:spPr>
          <p:txBody>
            <a:bodyPr wrap="square" rtlCol="0">
              <a:spAutoFit/>
            </a:bodyPr>
            <a:lstStyle/>
            <a:p>
              <a:r>
                <a:rPr lang="es-ES" dirty="0"/>
                <a:t>Queremos relacionar </a:t>
              </a:r>
              <a:r>
                <a:rPr lang="es-ES" dirty="0" smtClean="0"/>
                <a:t>de </a:t>
              </a:r>
              <a:r>
                <a:rPr lang="es-ES" dirty="0"/>
                <a:t>la siguiente forma:</a:t>
              </a: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r>
                <a:rPr lang="es-ES" sz="1100" dirty="0" smtClean="0">
                  <a:solidFill>
                    <a:srgbClr val="000000"/>
                  </a:solidFill>
                  <a:highlight>
                    <a:srgbClr val="FFFFFF"/>
                  </a:highlight>
                  <a:latin typeface="Courier New"/>
                </a:rPr>
                <a:t>	</a:t>
              </a:r>
            </a:p>
            <a:p>
              <a:endParaRPr lang="es-ES" sz="1100" dirty="0">
                <a:solidFill>
                  <a:srgbClr val="000000"/>
                </a:solidFill>
                <a:highlight>
                  <a:srgbClr val="FFFFFF"/>
                </a:highlight>
                <a:latin typeface="Courier New"/>
              </a:endParaRPr>
            </a:p>
            <a:p>
              <a:endParaRPr lang="es-ES" sz="1100" dirty="0" smtClean="0">
                <a:solidFill>
                  <a:srgbClr val="000000"/>
                </a:solidFill>
                <a:highlight>
                  <a:srgbClr val="FFFFFF"/>
                </a:highlight>
                <a:latin typeface="Courier New"/>
              </a:endParaRPr>
            </a:p>
            <a:p>
              <a:endParaRPr lang="es-ES" sz="1100" dirty="0">
                <a:solidFill>
                  <a:srgbClr val="000000"/>
                </a:solidFill>
                <a:highlight>
                  <a:srgbClr val="FFFFFF"/>
                </a:highlight>
                <a:latin typeface="Courier New"/>
              </a:endParaRPr>
            </a:p>
            <a:p>
              <a:endParaRPr lang="es-ES" sz="1100" dirty="0" smtClean="0">
                <a:solidFill>
                  <a:srgbClr val="8000FF"/>
                </a:solidFill>
                <a:highlight>
                  <a:srgbClr val="FFFFFF"/>
                </a:highlight>
              </a:endParaRPr>
            </a:p>
            <a:p>
              <a:r>
                <a:rPr lang="es-ES" sz="1100" dirty="0" err="1" smtClean="0">
                  <a:solidFill>
                    <a:srgbClr val="8000FF"/>
                  </a:solidFill>
                  <a:highlight>
                    <a:srgbClr val="FFFFFF"/>
                  </a:highlight>
                </a:rPr>
                <a:t>public</a:t>
              </a:r>
              <a:r>
                <a:rPr lang="es-ES" sz="1100" dirty="0" smtClean="0">
                  <a:solidFill>
                    <a:srgbClr val="000000"/>
                  </a:solidFill>
                  <a:highlight>
                    <a:srgbClr val="FFFFFF"/>
                  </a:highlight>
                </a:rPr>
                <a:t> </a:t>
              </a:r>
              <a:r>
                <a:rPr lang="es-ES" sz="1100" dirty="0" err="1">
                  <a:solidFill>
                    <a:srgbClr val="8000FF"/>
                  </a:solidFill>
                  <a:highlight>
                    <a:srgbClr val="FFFFFF"/>
                  </a:highlight>
                </a:rPr>
                <a:t>class</a:t>
              </a:r>
              <a:r>
                <a:rPr lang="es-ES" sz="1100" dirty="0">
                  <a:solidFill>
                    <a:srgbClr val="000000"/>
                  </a:solidFill>
                  <a:highlight>
                    <a:srgbClr val="FFFFFF"/>
                  </a:highlight>
                </a:rPr>
                <a:t> A </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000000"/>
                  </a:solidFill>
                  <a:highlight>
                    <a:srgbClr val="FFFFFF"/>
                  </a:highlight>
                </a:rPr>
                <a:t>OneToOne</a:t>
              </a:r>
              <a:r>
                <a:rPr lang="es-ES" sz="1100" b="1" dirty="0">
                  <a:solidFill>
                    <a:srgbClr val="000080"/>
                  </a:solidFill>
                  <a:highlight>
                    <a:srgbClr val="FFFFFF"/>
                  </a:highlight>
                </a:rPr>
                <a:t>(</a:t>
              </a:r>
              <a:r>
                <a:rPr lang="es-ES" sz="1100" dirty="0" err="1">
                  <a:solidFill>
                    <a:srgbClr val="000000"/>
                  </a:solidFill>
                  <a:highlight>
                    <a:srgbClr val="FFFFFF"/>
                  </a:highlight>
                </a:rPr>
                <a:t>fetch</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FetchType</a:t>
              </a:r>
              <a:r>
                <a:rPr lang="es-ES" sz="1100" b="1" dirty="0" err="1">
                  <a:solidFill>
                    <a:srgbClr val="000080"/>
                  </a:solidFill>
                  <a:highlight>
                    <a:srgbClr val="FFFFFF"/>
                  </a:highlight>
                </a:rPr>
                <a:t>.</a:t>
              </a:r>
              <a:r>
                <a:rPr lang="es-ES" sz="1100" dirty="0" err="1">
                  <a:solidFill>
                    <a:srgbClr val="000000"/>
                  </a:solidFill>
                  <a:highlight>
                    <a:srgbClr val="FFFFFF"/>
                  </a:highlight>
                </a:rPr>
                <a:t>LAZY</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mappedBy</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a:solidFill>
                    <a:srgbClr val="808080"/>
                  </a:solidFill>
                  <a:highlight>
                    <a:srgbClr val="FFFFFF"/>
                  </a:highlight>
                </a:rPr>
                <a:t>"a"</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cascade</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CascadeType</a:t>
              </a:r>
              <a:r>
                <a:rPr lang="es-ES" sz="1100" b="1" dirty="0" err="1">
                  <a:solidFill>
                    <a:srgbClr val="000080"/>
                  </a:solidFill>
                  <a:highlight>
                    <a:srgbClr val="FFFFFF"/>
                  </a:highlight>
                </a:rPr>
                <a:t>.</a:t>
              </a:r>
              <a:r>
                <a:rPr lang="es-ES" sz="1100" dirty="0" err="1">
                  <a:solidFill>
                    <a:srgbClr val="000000"/>
                  </a:solidFill>
                  <a:highlight>
                    <a:srgbClr val="FFFFFF"/>
                  </a:highlight>
                </a:rPr>
                <a:t>ALL</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8000FF"/>
                  </a:solidFill>
                  <a:highlight>
                    <a:srgbClr val="FFFFFF"/>
                  </a:highlight>
                </a:rPr>
                <a:t>private</a:t>
              </a:r>
              <a:r>
                <a:rPr lang="es-ES" sz="1100" dirty="0">
                  <a:solidFill>
                    <a:srgbClr val="000000"/>
                  </a:solidFill>
                  <a:highlight>
                    <a:srgbClr val="FFFFFF"/>
                  </a:highlight>
                </a:rPr>
                <a:t> B </a:t>
              </a:r>
              <a:r>
                <a:rPr lang="es-ES" sz="1100" dirty="0" err="1">
                  <a:solidFill>
                    <a:srgbClr val="000000"/>
                  </a:solidFill>
                  <a:highlight>
                    <a:srgbClr val="FFFFFF"/>
                  </a:highlight>
                </a:rPr>
                <a:t>b</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b="1" dirty="0">
                  <a:solidFill>
                    <a:srgbClr val="000080"/>
                  </a:solidFill>
                  <a:highlight>
                    <a:srgbClr val="FFFFFF"/>
                  </a:highlight>
                </a:rPr>
                <a:t>}</a:t>
              </a:r>
              <a:endParaRPr lang="es-ES" sz="1100" dirty="0">
                <a:solidFill>
                  <a:srgbClr val="000000"/>
                </a:solidFill>
                <a:highlight>
                  <a:srgbClr val="FFFFFF"/>
                </a:highlight>
              </a:endParaRPr>
            </a:p>
            <a:p>
              <a:endParaRPr lang="es-ES" sz="1100" dirty="0">
                <a:solidFill>
                  <a:srgbClr val="000000"/>
                </a:solidFill>
                <a:highlight>
                  <a:srgbClr val="FFFFFF"/>
                </a:highlight>
              </a:endParaRPr>
            </a:p>
            <a:p>
              <a:r>
                <a:rPr lang="es-ES" sz="1100" dirty="0" err="1">
                  <a:solidFill>
                    <a:srgbClr val="8000FF"/>
                  </a:solidFill>
                  <a:highlight>
                    <a:srgbClr val="FFFFFF"/>
                  </a:highlight>
                </a:rPr>
                <a:t>public</a:t>
              </a:r>
              <a:r>
                <a:rPr lang="es-ES" sz="1100" dirty="0">
                  <a:solidFill>
                    <a:srgbClr val="000000"/>
                  </a:solidFill>
                  <a:highlight>
                    <a:srgbClr val="FFFFFF"/>
                  </a:highlight>
                </a:rPr>
                <a:t> </a:t>
              </a:r>
              <a:r>
                <a:rPr lang="es-ES" sz="1100" dirty="0" err="1">
                  <a:solidFill>
                    <a:srgbClr val="8000FF"/>
                  </a:solidFill>
                  <a:highlight>
                    <a:srgbClr val="FFFFFF"/>
                  </a:highlight>
                </a:rPr>
                <a:t>class</a:t>
              </a:r>
              <a:r>
                <a:rPr lang="es-ES" sz="1100" dirty="0">
                  <a:solidFill>
                    <a:srgbClr val="000000"/>
                  </a:solidFill>
                  <a:highlight>
                    <a:srgbClr val="FFFFFF"/>
                  </a:highlight>
                </a:rPr>
                <a:t> B </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err="1">
                  <a:solidFill>
                    <a:srgbClr val="000000"/>
                  </a:solidFill>
                  <a:highlight>
                    <a:srgbClr val="FFFFFF"/>
                  </a:highlight>
                </a:rPr>
                <a:t>OneToOne</a:t>
              </a:r>
              <a:r>
                <a:rPr lang="es-ES" sz="1100" b="1" dirty="0">
                  <a:solidFill>
                    <a:srgbClr val="000080"/>
                  </a:solidFill>
                  <a:highlight>
                    <a:srgbClr val="FFFFFF"/>
                  </a:highlight>
                </a:rPr>
                <a:t>(</a:t>
              </a:r>
              <a:r>
                <a:rPr lang="es-ES" sz="1100" dirty="0" err="1">
                  <a:solidFill>
                    <a:srgbClr val="000000"/>
                  </a:solidFill>
                  <a:highlight>
                    <a:srgbClr val="FFFFFF"/>
                  </a:highlight>
                </a:rPr>
                <a:t>fetch</a:t>
              </a:r>
              <a:r>
                <a:rPr lang="es-ES" sz="1100" dirty="0">
                  <a:solidFill>
                    <a:srgbClr val="000000"/>
                  </a:solidFill>
                  <a:highlight>
                    <a:srgbClr val="FFFFFF"/>
                  </a:highlight>
                </a:rPr>
                <a:t> </a:t>
              </a:r>
              <a:r>
                <a:rPr lang="es-ES" sz="1100" b="1" dirty="0">
                  <a:solidFill>
                    <a:srgbClr val="000080"/>
                  </a:solidFill>
                  <a:highlight>
                    <a:srgbClr val="FFFFFF"/>
                  </a:highlight>
                </a:rPr>
                <a:t>=</a:t>
              </a:r>
              <a:r>
                <a:rPr lang="es-ES" sz="1100" dirty="0">
                  <a:solidFill>
                    <a:srgbClr val="000000"/>
                  </a:solidFill>
                  <a:highlight>
                    <a:srgbClr val="FFFFFF"/>
                  </a:highlight>
                </a:rPr>
                <a:t> </a:t>
              </a:r>
              <a:r>
                <a:rPr lang="es-ES" sz="1100" dirty="0" err="1">
                  <a:solidFill>
                    <a:srgbClr val="000000"/>
                  </a:solidFill>
                  <a:highlight>
                    <a:srgbClr val="FFFFFF"/>
                  </a:highlight>
                </a:rPr>
                <a:t>FetchType</a:t>
              </a:r>
              <a:r>
                <a:rPr lang="es-ES" sz="1100" b="1" dirty="0" err="1">
                  <a:solidFill>
                    <a:srgbClr val="000080"/>
                  </a:solidFill>
                  <a:highlight>
                    <a:srgbClr val="FFFFFF"/>
                  </a:highlight>
                </a:rPr>
                <a:t>.</a:t>
              </a:r>
              <a:r>
                <a:rPr lang="es-ES" sz="1100" dirty="0" err="1">
                  <a:solidFill>
                    <a:srgbClr val="000000"/>
                  </a:solidFill>
                  <a:highlight>
                    <a:srgbClr val="FFFFFF"/>
                  </a:highlight>
                </a:rPr>
                <a:t>LAZY</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smtClean="0">
                  <a:solidFill>
                    <a:srgbClr val="000000"/>
                  </a:solidFill>
                  <a:highlight>
                    <a:srgbClr val="FFFFFF"/>
                  </a:highlight>
                </a:rPr>
                <a:t>//Opcional @</a:t>
              </a:r>
              <a:r>
                <a:rPr lang="es-ES" sz="1100" dirty="0" err="1" smtClean="0">
                  <a:solidFill>
                    <a:srgbClr val="000000"/>
                  </a:solidFill>
                  <a:highlight>
                    <a:srgbClr val="FFFFFF"/>
                  </a:highlight>
                </a:rPr>
                <a:t>PrimaryKeyJoinColumn</a:t>
              </a:r>
              <a:endParaRPr lang="es-ES" sz="1100" dirty="0">
                <a:solidFill>
                  <a:srgbClr val="000000"/>
                </a:solidFill>
                <a:highlight>
                  <a:srgbClr val="FFFFFF"/>
                </a:highlight>
              </a:endParaRPr>
            </a:p>
            <a:p>
              <a:r>
                <a:rPr lang="es-ES" sz="1100" dirty="0">
                  <a:solidFill>
                    <a:srgbClr val="000000"/>
                  </a:solidFill>
                  <a:highlight>
                    <a:srgbClr val="FFFFFF"/>
                  </a:highlight>
                </a:rPr>
                <a:t>   </a:t>
              </a:r>
              <a:r>
                <a:rPr lang="es-ES" sz="1100" dirty="0" smtClean="0">
                  <a:solidFill>
                    <a:srgbClr val="000000"/>
                  </a:solidFill>
                  <a:highlight>
                    <a:srgbClr val="FFFFFF"/>
                  </a:highlight>
                </a:rPr>
                <a:t>	 </a:t>
              </a:r>
              <a:r>
                <a:rPr lang="es-ES" sz="1100" dirty="0" err="1">
                  <a:solidFill>
                    <a:srgbClr val="8000FF"/>
                  </a:solidFill>
                  <a:highlight>
                    <a:srgbClr val="FFFFFF"/>
                  </a:highlight>
                </a:rPr>
                <a:t>private</a:t>
              </a:r>
              <a:r>
                <a:rPr lang="es-ES" sz="1100" dirty="0">
                  <a:solidFill>
                    <a:srgbClr val="000000"/>
                  </a:solidFill>
                  <a:highlight>
                    <a:srgbClr val="FFFFFF"/>
                  </a:highlight>
                </a:rPr>
                <a:t> A </a:t>
              </a:r>
              <a:r>
                <a:rPr lang="es-ES" sz="1100" dirty="0" err="1">
                  <a:solidFill>
                    <a:srgbClr val="000000"/>
                  </a:solidFill>
                  <a:highlight>
                    <a:srgbClr val="FFFFFF"/>
                  </a:highlight>
                </a:rPr>
                <a:t>a</a:t>
              </a:r>
              <a:r>
                <a:rPr lang="es-ES" sz="1100" b="1" dirty="0">
                  <a:solidFill>
                    <a:srgbClr val="000080"/>
                  </a:solidFill>
                  <a:highlight>
                    <a:srgbClr val="FFFFFF"/>
                  </a:highlight>
                </a:rPr>
                <a:t>;</a:t>
              </a:r>
              <a:endParaRPr lang="es-ES" sz="1100" dirty="0">
                <a:solidFill>
                  <a:srgbClr val="000000"/>
                </a:solidFill>
                <a:highlight>
                  <a:srgbClr val="FFFFFF"/>
                </a:highlight>
              </a:endParaRPr>
            </a:p>
            <a:p>
              <a:r>
                <a:rPr lang="es-ES" sz="1100" b="1" dirty="0">
                  <a:solidFill>
                    <a:srgbClr val="000080"/>
                  </a:solidFill>
                  <a:highlight>
                    <a:srgbClr val="FFFFFF"/>
                  </a:highlight>
                </a:rPr>
                <a:t>}</a:t>
              </a:r>
              <a:endParaRPr lang="es-ES" sz="1100"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952328"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a:t>
              </a:r>
              <a:r>
                <a:rPr lang="es-ES" dirty="0" err="1" smtClean="0">
                  <a:solidFill>
                    <a:schemeClr val="tx1"/>
                  </a:solidFill>
                  <a:latin typeface="Consolas" panose="020B0609020204030204" pitchFamily="49" charset="0"/>
                  <a:cs typeface="Consolas" panose="020B0609020204030204" pitchFamily="49" charset="0"/>
                </a:rPr>
                <a:t>OneToOne</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IV</a:t>
              </a:r>
              <a:endParaRPr lang="es-ES" dirty="0">
                <a:solidFill>
                  <a:srgbClr val="D6FB47"/>
                </a:solidFill>
                <a:latin typeface="+mj-lt"/>
              </a:endParaRPr>
            </a:p>
          </p:txBody>
        </p:sp>
      </p:grpSp>
      <p:sp>
        <p:nvSpPr>
          <p:cNvPr id="5" name="4 Rectángulo"/>
          <p:cNvSpPr/>
          <p:nvPr/>
        </p:nvSpPr>
        <p:spPr>
          <a:xfrm>
            <a:off x="2469468" y="2780928"/>
            <a:ext cx="914400" cy="914400"/>
          </a:xfrm>
          <a:prstGeom prst="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a:t>
            </a:r>
            <a:endParaRPr lang="es-ES" dirty="0"/>
          </a:p>
        </p:txBody>
      </p:sp>
      <p:sp>
        <p:nvSpPr>
          <p:cNvPr id="11" name="10 Rectángulo"/>
          <p:cNvSpPr/>
          <p:nvPr/>
        </p:nvSpPr>
        <p:spPr>
          <a:xfrm>
            <a:off x="5601816" y="2780928"/>
            <a:ext cx="914400" cy="914400"/>
          </a:xfrm>
          <a:prstGeom prst="rect">
            <a:avLst/>
          </a:prstGeom>
          <a:solidFill>
            <a:schemeClr val="tx1">
              <a:lumMod val="75000"/>
              <a:lumOff val="2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B</a:t>
            </a:r>
            <a:endParaRPr lang="es-ES" dirty="0"/>
          </a:p>
        </p:txBody>
      </p:sp>
      <p:cxnSp>
        <p:nvCxnSpPr>
          <p:cNvPr id="12" name="11 Conector recto de flecha"/>
          <p:cNvCxnSpPr>
            <a:stCxn id="5" idx="3"/>
            <a:endCxn id="11" idx="1"/>
          </p:cNvCxnSpPr>
          <p:nvPr/>
        </p:nvCxnSpPr>
        <p:spPr>
          <a:xfrm>
            <a:off x="3383868" y="3238128"/>
            <a:ext cx="2217948" cy="0"/>
          </a:xfrm>
          <a:prstGeom prst="straightConnector1">
            <a:avLst/>
          </a:prstGeom>
          <a:ln w="19050">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491880" y="2852936"/>
            <a:ext cx="648072" cy="369332"/>
          </a:xfrm>
          <a:prstGeom prst="rect">
            <a:avLst/>
          </a:prstGeom>
          <a:noFill/>
        </p:spPr>
        <p:txBody>
          <a:bodyPr wrap="square" rtlCol="0">
            <a:spAutoFit/>
          </a:bodyPr>
          <a:lstStyle/>
          <a:p>
            <a:r>
              <a:rPr lang="es-ES" dirty="0" smtClean="0"/>
              <a:t>1</a:t>
            </a:r>
            <a:endParaRPr lang="es-ES" dirty="0"/>
          </a:p>
        </p:txBody>
      </p:sp>
      <p:sp>
        <p:nvSpPr>
          <p:cNvPr id="15" name="14 CuadroTexto"/>
          <p:cNvSpPr txBox="1"/>
          <p:nvPr/>
        </p:nvSpPr>
        <p:spPr>
          <a:xfrm>
            <a:off x="4932040" y="2868796"/>
            <a:ext cx="576064" cy="369332"/>
          </a:xfrm>
          <a:prstGeom prst="rect">
            <a:avLst/>
          </a:prstGeom>
          <a:noFill/>
        </p:spPr>
        <p:txBody>
          <a:bodyPr wrap="square" rtlCol="0">
            <a:spAutoFit/>
          </a:bodyPr>
          <a:lstStyle/>
          <a:p>
            <a:pPr algn="ctr"/>
            <a:r>
              <a:rPr lang="es-ES" dirty="0" smtClean="0"/>
              <a:t>1</a:t>
            </a:r>
            <a:endParaRPr lang="es-ES" dirty="0"/>
          </a:p>
        </p:txBody>
      </p:sp>
    </p:spTree>
    <p:extLst>
      <p:ext uri="{BB962C8B-B14F-4D97-AF65-F5344CB8AC3E}">
        <p14:creationId xmlns:p14="http://schemas.microsoft.com/office/powerpoint/2010/main" val="16081594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Anotaciones básicas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43</a:t>
            </a:fld>
            <a:endParaRPr lang="es-ES" dirty="0">
              <a:solidFill>
                <a:schemeClr val="bg1"/>
              </a:solidFill>
            </a:endParaRPr>
          </a:p>
        </p:txBody>
      </p:sp>
      <p:grpSp>
        <p:nvGrpSpPr>
          <p:cNvPr id="4" name="3 Grupo"/>
          <p:cNvGrpSpPr/>
          <p:nvPr/>
        </p:nvGrpSpPr>
        <p:grpSpPr>
          <a:xfrm>
            <a:off x="323528" y="1556792"/>
            <a:ext cx="8568952" cy="4799558"/>
            <a:chOff x="323528" y="1556792"/>
            <a:chExt cx="8568952" cy="4799558"/>
          </a:xfrm>
          <a:effectLst>
            <a:outerShdw blurRad="50800" dist="38100" dir="2700000" algn="tl" rotWithShape="0">
              <a:srgbClr val="D6FB47">
                <a:alpha val="40000"/>
              </a:srgbClr>
            </a:outerShdw>
          </a:effectLst>
        </p:grpSpPr>
        <p:sp>
          <p:nvSpPr>
            <p:cNvPr id="2" name="1 CuadroTexto"/>
            <p:cNvSpPr txBox="1"/>
            <p:nvPr/>
          </p:nvSpPr>
          <p:spPr>
            <a:xfrm>
              <a:off x="323528" y="2132856"/>
              <a:ext cx="8568952" cy="3970318"/>
            </a:xfrm>
            <a:prstGeom prst="rect">
              <a:avLst/>
            </a:prstGeom>
            <a:solidFill>
              <a:schemeClr val="bg1"/>
            </a:solidFill>
            <a:ln>
              <a:noFill/>
            </a:ln>
          </p:spPr>
          <p:txBody>
            <a:bodyPr wrap="square" rtlCol="0">
              <a:spAutoFit/>
            </a:bodyPr>
            <a:lstStyle/>
            <a:p>
              <a:endParaRPr lang="es-ES" dirty="0" smtClean="0"/>
            </a:p>
            <a:p>
              <a:pPr marL="285750" indent="-285750">
                <a:buFont typeface="Wingdings" panose="05000000000000000000" pitchFamily="2" charset="2"/>
                <a:buChar char="q"/>
              </a:pPr>
              <a:r>
                <a:rPr lang="es-ES" dirty="0" smtClean="0"/>
                <a:t>Cuando tenemos una relación y entre sus “miembros” se realiza </a:t>
              </a:r>
              <a:r>
                <a:rPr lang="es-ES" dirty="0" err="1" smtClean="0"/>
                <a:t>Fetch</a:t>
              </a:r>
              <a:r>
                <a:rPr lang="es-ES" dirty="0" smtClean="0"/>
                <a:t> de tipo EAGER (A contiene a B o una colección de B), cuando pedimos un dato de tipo A, además de A, nos vendrá también todo lo relativo a B.</a:t>
              </a:r>
              <a:endParaRPr lang="es-ES" dirty="0"/>
            </a:p>
            <a:p>
              <a:pPr marL="285750" indent="-285750">
                <a:buFont typeface="Wingdings" panose="05000000000000000000" pitchFamily="2" charset="2"/>
                <a:buChar char="q"/>
              </a:pPr>
              <a:r>
                <a:rPr lang="es-ES" dirty="0" smtClean="0"/>
                <a:t>Cuando tenemos una relación y entre sus “miembros” se realiza </a:t>
              </a:r>
              <a:r>
                <a:rPr lang="es-ES" dirty="0" err="1" smtClean="0"/>
                <a:t>Fetch</a:t>
              </a:r>
              <a:r>
                <a:rPr lang="es-ES" dirty="0" smtClean="0"/>
                <a:t> de tipo LAZY (A contiene a B o una colección de B), cuando pedimos un dato de tipo A, sólo nos llega la información relativa a </a:t>
              </a:r>
              <a:r>
                <a:rPr lang="es-ES" dirty="0" err="1" smtClean="0"/>
                <a:t>A</a:t>
              </a:r>
              <a:r>
                <a:rPr lang="es-ES" dirty="0" smtClean="0"/>
                <a:t> y hay que pedir expresamente la información relativa a B.</a:t>
              </a:r>
            </a:p>
            <a:p>
              <a:endParaRPr lang="es-ES" dirty="0" smtClean="0"/>
            </a:p>
            <a:p>
              <a:endParaRPr lang="es-ES" dirty="0"/>
            </a:p>
            <a:p>
              <a:endParaRPr lang="es-ES" dirty="0" smtClean="0"/>
            </a:p>
            <a:p>
              <a:endParaRPr lang="es-ES" dirty="0"/>
            </a:p>
            <a:p>
              <a:endParaRPr lang="es-ES" dirty="0" smtClean="0"/>
            </a:p>
            <a:p>
              <a:endParaRPr lang="es-ES" dirty="0"/>
            </a:p>
            <a:p>
              <a:endParaRPr lang="es-ES" dirty="0"/>
            </a:p>
          </p:txBody>
        </p:sp>
        <p:sp>
          <p:nvSpPr>
            <p:cNvPr id="7" name="6 Rectángulo redondeado"/>
            <p:cNvSpPr/>
            <p:nvPr/>
          </p:nvSpPr>
          <p:spPr>
            <a:xfrm>
              <a:off x="323528" y="1556792"/>
              <a:ext cx="8568952" cy="4799558"/>
            </a:xfrm>
            <a:prstGeom prst="roundRect">
              <a:avLst>
                <a:gd name="adj" fmla="val 515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5292080" y="1619259"/>
              <a:ext cx="2952328" cy="432048"/>
            </a:xfrm>
            <a:prstGeom prst="roundRect">
              <a:avLst>
                <a:gd name="adj" fmla="val 16931"/>
              </a:avLst>
            </a:prstGeom>
            <a:solidFill>
              <a:schemeClr val="bg1"/>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latin typeface="Consolas" panose="020B0609020204030204" pitchFamily="49" charset="0"/>
                  <a:cs typeface="Consolas" panose="020B0609020204030204" pitchFamily="49" charset="0"/>
                </a:rPr>
                <a:t>EAGER vs. LAZY</a:t>
              </a:r>
              <a:endParaRPr lang="es-ES" dirty="0">
                <a:solidFill>
                  <a:schemeClr val="tx1"/>
                </a:solidFill>
                <a:latin typeface="Consolas" panose="020B0609020204030204" pitchFamily="49" charset="0"/>
                <a:cs typeface="Consolas" panose="020B0609020204030204" pitchFamily="49" charset="0"/>
              </a:endParaRPr>
            </a:p>
          </p:txBody>
        </p:sp>
        <p:sp>
          <p:nvSpPr>
            <p:cNvPr id="10" name="9 Rectángulo"/>
            <p:cNvSpPr/>
            <p:nvPr/>
          </p:nvSpPr>
          <p:spPr>
            <a:xfrm>
              <a:off x="755576" y="1657356"/>
              <a:ext cx="295232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latin typeface="+mj-lt"/>
                </a:rPr>
                <a:t>Relaciones V</a:t>
              </a:r>
              <a:endParaRPr lang="es-ES" dirty="0">
                <a:solidFill>
                  <a:srgbClr val="D6FB47"/>
                </a:solidFill>
                <a:latin typeface="+mj-lt"/>
              </a:endParaRPr>
            </a:p>
          </p:txBody>
        </p:sp>
      </p:grpSp>
      <p:graphicFrame>
        <p:nvGraphicFramePr>
          <p:cNvPr id="6" name="Tabla 5"/>
          <p:cNvGraphicFramePr>
            <a:graphicFrameLocks noGrp="1"/>
          </p:cNvGraphicFramePr>
          <p:nvPr>
            <p:extLst>
              <p:ext uri="{D42A27DB-BD31-4B8C-83A1-F6EECF244321}">
                <p14:modId xmlns:p14="http://schemas.microsoft.com/office/powerpoint/2010/main" val="3777691659"/>
              </p:ext>
            </p:extLst>
          </p:nvPr>
        </p:nvGraphicFramePr>
        <p:xfrm>
          <a:off x="2987824" y="4293096"/>
          <a:ext cx="3088259" cy="1656185"/>
        </p:xfrm>
        <a:graphic>
          <a:graphicData uri="http://schemas.openxmlformats.org/drawingml/2006/table">
            <a:tbl>
              <a:tblPr firstRow="1" bandRow="1">
                <a:tableStyleId>{1FECB4D8-DB02-4DC6-A0A2-4F2EBAE1DC90}</a:tableStyleId>
              </a:tblPr>
              <a:tblGrid>
                <a:gridCol w="1400112"/>
                <a:gridCol w="731202"/>
                <a:gridCol w="956945"/>
              </a:tblGrid>
              <a:tr h="331237">
                <a:tc>
                  <a:txBody>
                    <a:bodyPr/>
                    <a:lstStyle/>
                    <a:p>
                      <a:pPr algn="ctr"/>
                      <a:r>
                        <a:rPr lang="es-ES" sz="1400" dirty="0" smtClean="0"/>
                        <a:t>Tipo</a:t>
                      </a:r>
                      <a:r>
                        <a:rPr lang="es-ES" sz="1400" baseline="0" dirty="0" smtClean="0"/>
                        <a:t> de relación</a:t>
                      </a:r>
                      <a:endParaRPr lang="es-ES" sz="1400" dirty="0"/>
                    </a:p>
                  </a:txBody>
                  <a:tcPr/>
                </a:tc>
                <a:tc>
                  <a:txBody>
                    <a:bodyPr/>
                    <a:lstStyle/>
                    <a:p>
                      <a:pPr algn="ctr"/>
                      <a:r>
                        <a:rPr lang="es-ES" sz="1400" dirty="0" smtClean="0"/>
                        <a:t>JPA 2.x</a:t>
                      </a:r>
                      <a:endParaRPr lang="es-ES" sz="1400" dirty="0"/>
                    </a:p>
                  </a:txBody>
                  <a:tcPr/>
                </a:tc>
                <a:tc>
                  <a:txBody>
                    <a:bodyPr/>
                    <a:lstStyle/>
                    <a:p>
                      <a:pPr algn="ctr"/>
                      <a:r>
                        <a:rPr lang="es-ES" sz="1400" dirty="0" err="1" smtClean="0"/>
                        <a:t>Hibernate</a:t>
                      </a:r>
                      <a:endParaRPr lang="es-ES" sz="1400" dirty="0"/>
                    </a:p>
                  </a:txBody>
                  <a:tcPr/>
                </a:tc>
              </a:tr>
              <a:tr h="331237">
                <a:tc>
                  <a:txBody>
                    <a:bodyPr/>
                    <a:lstStyle/>
                    <a:p>
                      <a:pPr algn="ctr"/>
                      <a:r>
                        <a:rPr lang="es-ES" sz="1400" b="1" dirty="0" smtClean="0"/>
                        <a:t>@</a:t>
                      </a:r>
                      <a:r>
                        <a:rPr lang="es-ES" sz="1400" b="1" dirty="0" err="1" smtClean="0"/>
                        <a:t>OneToMany</a:t>
                      </a:r>
                      <a:endParaRPr lang="es-ES" sz="1400" b="1" dirty="0"/>
                    </a:p>
                  </a:txBody>
                  <a:tcPr/>
                </a:tc>
                <a:tc>
                  <a:txBody>
                    <a:bodyPr/>
                    <a:lstStyle/>
                    <a:p>
                      <a:pPr algn="ctr"/>
                      <a:r>
                        <a:rPr lang="es-ES" sz="1400" dirty="0" smtClean="0"/>
                        <a:t>LAZY</a:t>
                      </a:r>
                      <a:endParaRPr lang="es-ES" sz="1400" dirty="0"/>
                    </a:p>
                  </a:txBody>
                  <a:tcPr/>
                </a:tc>
                <a:tc>
                  <a:txBody>
                    <a:bodyPr/>
                    <a:lstStyle/>
                    <a:p>
                      <a:pPr algn="ctr"/>
                      <a:r>
                        <a:rPr lang="es-ES" sz="1400" dirty="0" smtClean="0"/>
                        <a:t>LAZY</a:t>
                      </a:r>
                      <a:endParaRPr lang="es-ES" sz="1400" dirty="0"/>
                    </a:p>
                  </a:txBody>
                  <a:tcPr/>
                </a:tc>
              </a:tr>
              <a:tr h="331237">
                <a:tc>
                  <a:txBody>
                    <a:bodyPr/>
                    <a:lstStyle/>
                    <a:p>
                      <a:pPr algn="ctr"/>
                      <a:r>
                        <a:rPr lang="es-ES" sz="1400" b="1" dirty="0" smtClean="0"/>
                        <a:t>@</a:t>
                      </a:r>
                      <a:r>
                        <a:rPr lang="es-ES" sz="1400" b="1" dirty="0" err="1" smtClean="0"/>
                        <a:t>ManyToOne</a:t>
                      </a:r>
                      <a:endParaRPr lang="es-ES" sz="1400" b="1" dirty="0"/>
                    </a:p>
                  </a:txBody>
                  <a:tcPr/>
                </a:tc>
                <a:tc>
                  <a:txBody>
                    <a:bodyPr/>
                    <a:lstStyle/>
                    <a:p>
                      <a:pPr algn="ctr"/>
                      <a:r>
                        <a:rPr lang="es-ES" sz="1400" dirty="0" smtClean="0"/>
                        <a:t>EAGER</a:t>
                      </a:r>
                      <a:endParaRPr lang="es-ES" sz="1400" dirty="0"/>
                    </a:p>
                  </a:txBody>
                  <a:tcPr/>
                </a:tc>
                <a:tc>
                  <a:txBody>
                    <a:bodyPr/>
                    <a:lstStyle/>
                    <a:p>
                      <a:pPr algn="ctr"/>
                      <a:r>
                        <a:rPr lang="es-ES" sz="1400" dirty="0" smtClean="0"/>
                        <a:t>LAZY</a:t>
                      </a:r>
                      <a:endParaRPr lang="es-ES" sz="1400" dirty="0"/>
                    </a:p>
                  </a:txBody>
                  <a:tcPr/>
                </a:tc>
              </a:tr>
              <a:tr h="331237">
                <a:tc>
                  <a:txBody>
                    <a:bodyPr/>
                    <a:lstStyle/>
                    <a:p>
                      <a:pPr algn="ctr"/>
                      <a:r>
                        <a:rPr lang="es-ES" sz="1400" b="1" dirty="0" smtClean="0"/>
                        <a:t>@</a:t>
                      </a:r>
                      <a:r>
                        <a:rPr lang="es-ES" sz="1400" b="1" dirty="0" err="1" smtClean="0"/>
                        <a:t>ManyToMany</a:t>
                      </a:r>
                      <a:endParaRPr lang="es-ES" sz="1400" b="1" dirty="0"/>
                    </a:p>
                  </a:txBody>
                  <a:tcPr/>
                </a:tc>
                <a:tc>
                  <a:txBody>
                    <a:bodyPr/>
                    <a:lstStyle/>
                    <a:p>
                      <a:pPr algn="ctr"/>
                      <a:r>
                        <a:rPr lang="es-ES" sz="1400" dirty="0" smtClean="0"/>
                        <a:t>LAZY</a:t>
                      </a:r>
                      <a:endParaRPr lang="es-ES" sz="1400" dirty="0"/>
                    </a:p>
                  </a:txBody>
                  <a:tcPr/>
                </a:tc>
                <a:tc>
                  <a:txBody>
                    <a:bodyPr/>
                    <a:lstStyle/>
                    <a:p>
                      <a:pPr algn="ctr"/>
                      <a:r>
                        <a:rPr lang="es-ES" sz="1400" dirty="0" smtClean="0"/>
                        <a:t>LAZY</a:t>
                      </a:r>
                      <a:endParaRPr lang="es-ES" sz="1400" dirty="0"/>
                    </a:p>
                  </a:txBody>
                  <a:tcPr/>
                </a:tc>
              </a:tr>
              <a:tr h="331237">
                <a:tc>
                  <a:txBody>
                    <a:bodyPr/>
                    <a:lstStyle/>
                    <a:p>
                      <a:pPr algn="ctr"/>
                      <a:r>
                        <a:rPr lang="es-ES" sz="1400" b="1" dirty="0" smtClean="0"/>
                        <a:t>@</a:t>
                      </a:r>
                      <a:r>
                        <a:rPr lang="es-ES" sz="1400" b="1" dirty="0" err="1" smtClean="0"/>
                        <a:t>OneToOne</a:t>
                      </a:r>
                      <a:endParaRPr lang="es-ES" sz="1400" b="1" dirty="0"/>
                    </a:p>
                  </a:txBody>
                  <a:tcPr/>
                </a:tc>
                <a:tc>
                  <a:txBody>
                    <a:bodyPr/>
                    <a:lstStyle/>
                    <a:p>
                      <a:pPr algn="ctr"/>
                      <a:r>
                        <a:rPr lang="es-ES" sz="1400" dirty="0" smtClean="0"/>
                        <a:t>EAGER</a:t>
                      </a:r>
                      <a:endParaRPr lang="es-ES" sz="1400" dirty="0"/>
                    </a:p>
                  </a:txBody>
                  <a:tcPr/>
                </a:tc>
                <a:tc>
                  <a:txBody>
                    <a:bodyPr/>
                    <a:lstStyle/>
                    <a:p>
                      <a:pPr algn="ctr"/>
                      <a:r>
                        <a:rPr lang="es-ES" sz="1400" dirty="0" smtClean="0"/>
                        <a:t>LAZY</a:t>
                      </a:r>
                      <a:endParaRPr lang="es-ES" sz="1400" dirty="0"/>
                    </a:p>
                  </a:txBody>
                  <a:tcPr/>
                </a:tc>
              </a:tr>
            </a:tbl>
          </a:graphicData>
        </a:graphic>
      </p:graphicFrame>
    </p:spTree>
    <p:extLst>
      <p:ext uri="{BB962C8B-B14F-4D97-AF65-F5344CB8AC3E}">
        <p14:creationId xmlns:p14="http://schemas.microsoft.com/office/powerpoint/2010/main" val="10312989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RoadMap</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44</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buFont typeface="Wingdings" panose="05000000000000000000" pitchFamily="2" charset="2"/>
              <a:buChar char="ü"/>
            </a:pPr>
            <a:r>
              <a:rPr lang="es-ES" sz="2000" dirty="0" smtClean="0">
                <a:solidFill>
                  <a:schemeClr val="bg1"/>
                </a:solidFill>
              </a:rPr>
              <a:t>Introducción a </a:t>
            </a:r>
            <a:r>
              <a:rPr lang="es-ES" sz="2000" dirty="0" err="1" smtClean="0">
                <a:solidFill>
                  <a:schemeClr val="bg1"/>
                </a:solidFill>
              </a:rPr>
              <a:t>Pet</a:t>
            </a:r>
            <a:r>
              <a:rPr lang="es-ES" sz="2000" dirty="0" smtClean="0">
                <a:solidFill>
                  <a:schemeClr val="bg1"/>
                </a:solidFill>
              </a:rPr>
              <a:t> </a:t>
            </a:r>
            <a:r>
              <a:rPr lang="es-ES" sz="2000" dirty="0" err="1" smtClean="0">
                <a:solidFill>
                  <a:schemeClr val="bg1"/>
                </a:solidFill>
              </a:rPr>
              <a:t>Clinic</a:t>
            </a:r>
            <a:endParaRPr lang="es-ES" sz="2000" dirty="0" smtClean="0">
              <a:solidFill>
                <a:schemeClr val="bg1"/>
              </a:solidFill>
            </a:endParaRPr>
          </a:p>
          <a:p>
            <a:pPr marL="344488">
              <a:spcBef>
                <a:spcPts val="0"/>
              </a:spcBef>
              <a:spcAft>
                <a:spcPts val="600"/>
              </a:spcAft>
            </a:pPr>
            <a:r>
              <a:rPr lang="es-ES" sz="2000" dirty="0">
                <a:solidFill>
                  <a:srgbClr val="D6FB47"/>
                </a:solidFill>
              </a:rPr>
              <a:t>JDBC</a:t>
            </a: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Esquema básico en Java</a:t>
            </a: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r>
              <a:rPr lang="es-ES" sz="1600" dirty="0">
                <a:solidFill>
                  <a:schemeClr val="bg1"/>
                </a:solidFill>
              </a:rPr>
              <a:t> </a:t>
            </a:r>
            <a:r>
              <a:rPr lang="es-ES" sz="1600" dirty="0" err="1">
                <a:solidFill>
                  <a:schemeClr val="bg1"/>
                </a:solidFill>
              </a:rPr>
              <a:t>parametrizadas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Tratamiento de los resultados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Taller</a:t>
            </a:r>
          </a:p>
          <a:p>
            <a:pPr marL="344488">
              <a:spcBef>
                <a:spcPts val="0"/>
              </a:spcBef>
              <a:spcAft>
                <a:spcPts val="600"/>
              </a:spcAft>
            </a:pPr>
            <a:r>
              <a:rPr lang="es-ES" sz="2000" dirty="0" err="1" smtClean="0">
                <a:solidFill>
                  <a:srgbClr val="D6FB47"/>
                </a:solidFill>
              </a:rPr>
              <a:t>Hibernate</a:t>
            </a:r>
            <a:endParaRPr lang="es-ES" sz="2000" dirty="0" smtClean="0">
              <a:solidFill>
                <a:srgbClr val="D6FB47"/>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Ventajas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Anotaciones básicas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Relaciones</a:t>
            </a:r>
          </a:p>
          <a:p>
            <a:pPr marL="744538" lvl="1">
              <a:spcBef>
                <a:spcPts val="0"/>
              </a:spcBef>
              <a:spcAft>
                <a:spcPts val="600"/>
              </a:spcAft>
            </a:pPr>
            <a:r>
              <a:rPr lang="es-ES" sz="1600" dirty="0">
                <a:solidFill>
                  <a:srgbClr val="D6FB47"/>
                </a:solidFill>
              </a:rPr>
              <a:t>Taller</a:t>
            </a:r>
          </a:p>
          <a:p>
            <a:pPr marL="344488">
              <a:spcBef>
                <a:spcPts val="0"/>
              </a:spcBef>
              <a:spcAft>
                <a:spcPts val="600"/>
              </a:spcAft>
            </a:pPr>
            <a:r>
              <a:rPr lang="es-ES" sz="2000" dirty="0" smtClean="0">
                <a:solidFill>
                  <a:schemeClr val="bg1">
                    <a:lumMod val="95000"/>
                  </a:schemeClr>
                </a:solidFill>
              </a:rPr>
              <a:t>Reto</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35965126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smtClean="0">
                <a:solidFill>
                  <a:schemeClr val="bg1"/>
                </a:solidFill>
                <a:latin typeface="+mj-lt"/>
              </a:rPr>
              <a:t> - Taller</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45</a:t>
            </a:fld>
            <a:endParaRPr lang="es-ES" dirty="0">
              <a:solidFill>
                <a:schemeClr val="bg1"/>
              </a:solidFill>
            </a:endParaRPr>
          </a:p>
        </p:txBody>
      </p:sp>
      <p:sp>
        <p:nvSpPr>
          <p:cNvPr id="10"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a:p>
            <a:pPr marL="344488">
              <a:spcBef>
                <a:spcPts val="0"/>
              </a:spcBef>
              <a:spcAft>
                <a:spcPts val="600"/>
              </a:spcAft>
            </a:pPr>
            <a:endParaRPr lang="es-ES" sz="2000" dirty="0" smtClean="0">
              <a:solidFill>
                <a:schemeClr val="bg1">
                  <a:lumMod val="95000"/>
                </a:schemeClr>
              </a:solidFill>
            </a:endParaRPr>
          </a:p>
          <a:p>
            <a:pPr marL="344488">
              <a:spcBef>
                <a:spcPts val="0"/>
              </a:spcBef>
              <a:spcAft>
                <a:spcPts val="600"/>
              </a:spcAft>
            </a:pPr>
            <a:endParaRPr lang="es-ES" sz="2000" dirty="0">
              <a:solidFill>
                <a:schemeClr val="bg1">
                  <a:lumMod val="95000"/>
                </a:schemeClr>
              </a:solidFill>
            </a:endParaRPr>
          </a:p>
        </p:txBody>
      </p:sp>
      <p:sp>
        <p:nvSpPr>
          <p:cNvPr id="22" name="4 Marcador de contenido"/>
          <p:cNvSpPr txBox="1">
            <a:spLocks/>
          </p:cNvSpPr>
          <p:nvPr/>
        </p:nvSpPr>
        <p:spPr>
          <a:xfrm>
            <a:off x="1691680" y="2996952"/>
            <a:ext cx="5904656" cy="500150"/>
          </a:xfrm>
          <a:prstGeom prst="rect">
            <a:avLst/>
          </a:prstGeom>
          <a:ln>
            <a:solidFill>
              <a:schemeClr val="bg1">
                <a:lumMod val="95000"/>
              </a:schemeClr>
            </a:solidFill>
          </a:ln>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400" dirty="0" smtClean="0">
                <a:solidFill>
                  <a:schemeClr val="bg1">
                    <a:lumMod val="95000"/>
                  </a:schemeClr>
                </a:solidFill>
              </a:rPr>
              <a:t>&gt;&gt; Continuamos con el Taller de </a:t>
            </a:r>
            <a:r>
              <a:rPr lang="es-ES" sz="2400" dirty="0" err="1" smtClean="0">
                <a:solidFill>
                  <a:schemeClr val="bg1">
                    <a:lumMod val="95000"/>
                  </a:schemeClr>
                </a:solidFill>
              </a:rPr>
              <a:t>Hibernate</a:t>
            </a:r>
            <a:endParaRPr lang="es-ES" sz="2400" u="sng" dirty="0" smtClean="0">
              <a:solidFill>
                <a:schemeClr val="bg1">
                  <a:lumMod val="95000"/>
                </a:schemeClr>
              </a:solidFill>
            </a:endParaRPr>
          </a:p>
        </p:txBody>
      </p:sp>
    </p:spTree>
    <p:extLst>
      <p:ext uri="{BB962C8B-B14F-4D97-AF65-F5344CB8AC3E}">
        <p14:creationId xmlns:p14="http://schemas.microsoft.com/office/powerpoint/2010/main" val="945170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5832475"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smtClean="0">
                <a:solidFill>
                  <a:schemeClr val="bg1"/>
                </a:solidFill>
                <a:latin typeface="+mj-lt"/>
              </a:rPr>
              <a:t> - Taller</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46</a:t>
            </a:fld>
            <a:endParaRPr lang="es-ES" dirty="0">
              <a:solidFill>
                <a:schemeClr val="bg1"/>
              </a:solidFill>
            </a:endParaRPr>
          </a:p>
        </p:txBody>
      </p:sp>
      <p:sp>
        <p:nvSpPr>
          <p:cNvPr id="10"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a:p>
            <a:pPr marL="344488">
              <a:spcBef>
                <a:spcPts val="0"/>
              </a:spcBef>
              <a:spcAft>
                <a:spcPts val="600"/>
              </a:spcAft>
            </a:pPr>
            <a:endParaRPr lang="es-ES" sz="2000" dirty="0" smtClean="0">
              <a:solidFill>
                <a:schemeClr val="bg1">
                  <a:lumMod val="95000"/>
                </a:schemeClr>
              </a:solidFill>
            </a:endParaRPr>
          </a:p>
          <a:p>
            <a:pPr marL="344488">
              <a:spcBef>
                <a:spcPts val="0"/>
              </a:spcBef>
              <a:spcAft>
                <a:spcPts val="600"/>
              </a:spcAft>
            </a:pPr>
            <a:endParaRPr lang="es-ES" sz="2000" dirty="0">
              <a:solidFill>
                <a:schemeClr val="bg1">
                  <a:lumMod val="95000"/>
                </a:schemeClr>
              </a:solidFill>
            </a:endParaRPr>
          </a:p>
        </p:txBody>
      </p:sp>
      <p:sp>
        <p:nvSpPr>
          <p:cNvPr id="22" name="4 Marcador de contenido"/>
          <p:cNvSpPr txBox="1">
            <a:spLocks/>
          </p:cNvSpPr>
          <p:nvPr/>
        </p:nvSpPr>
        <p:spPr>
          <a:xfrm>
            <a:off x="1187624" y="2420888"/>
            <a:ext cx="6552728" cy="1296144"/>
          </a:xfrm>
          <a:prstGeom prst="rect">
            <a:avLst/>
          </a:prstGeom>
          <a:ln>
            <a:solidFill>
              <a:schemeClr val="bg1">
                <a:lumMod val="95000"/>
              </a:schemeClr>
            </a:solidFill>
          </a:ln>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1600" dirty="0" smtClean="0">
                <a:solidFill>
                  <a:schemeClr val="bg1"/>
                </a:solidFill>
                <a:latin typeface="Consolas" panose="020B0609020204030204" pitchFamily="49" charset="0"/>
                <a:cs typeface="Consolas" panose="020B0609020204030204" pitchFamily="49" charset="0"/>
              </a:rPr>
              <a:t>Clonamos el repositorio :</a:t>
            </a:r>
          </a:p>
          <a:p>
            <a:pPr marL="1588" indent="0">
              <a:spcBef>
                <a:spcPts val="0"/>
              </a:spcBef>
              <a:spcAft>
                <a:spcPts val="600"/>
              </a:spcAft>
              <a:buNone/>
            </a:pPr>
            <a:endParaRPr lang="es-ES" sz="1600" dirty="0" smtClean="0">
              <a:solidFill>
                <a:schemeClr val="bg1"/>
              </a:solidFill>
              <a:latin typeface="Consolas" panose="020B0609020204030204" pitchFamily="49" charset="0"/>
              <a:cs typeface="Consolas" panose="020B0609020204030204" pitchFamily="49" charset="0"/>
            </a:endParaRPr>
          </a:p>
          <a:p>
            <a:pPr marL="1588" indent="0">
              <a:spcBef>
                <a:spcPts val="0"/>
              </a:spcBef>
              <a:spcAft>
                <a:spcPts val="600"/>
              </a:spcAft>
              <a:buNone/>
            </a:pPr>
            <a:r>
              <a:rPr lang="es-ES" sz="1600" dirty="0" smtClean="0">
                <a:solidFill>
                  <a:schemeClr val="bg1"/>
                </a:solidFill>
                <a:latin typeface="Consolas" panose="020B0609020204030204" pitchFamily="49" charset="0"/>
                <a:cs typeface="Consolas" panose="020B0609020204030204" pitchFamily="49" charset="0"/>
              </a:rPr>
              <a:t>https</a:t>
            </a:r>
            <a:r>
              <a:rPr lang="es-ES" sz="1600" dirty="0">
                <a:solidFill>
                  <a:schemeClr val="bg1"/>
                </a:solidFill>
                <a:latin typeface="Consolas" panose="020B0609020204030204" pitchFamily="49" charset="0"/>
                <a:cs typeface="Consolas" panose="020B0609020204030204" pitchFamily="49" charset="0"/>
              </a:rPr>
              <a:t>://</a:t>
            </a:r>
            <a:r>
              <a:rPr lang="es-ES" sz="1600" dirty="0" smtClean="0">
                <a:solidFill>
                  <a:schemeClr val="bg1"/>
                </a:solidFill>
                <a:latin typeface="Consolas" panose="020B0609020204030204" pitchFamily="49" charset="0"/>
                <a:cs typeface="Consolas" panose="020B0609020204030204" pitchFamily="49" charset="0"/>
              </a:rPr>
              <a:t>github.com/bootCampCenters/tallerHibernate.git</a:t>
            </a:r>
            <a:endParaRPr lang="es-ES" sz="1600" dirty="0"/>
          </a:p>
          <a:p>
            <a:pPr marL="1588" indent="0">
              <a:spcBef>
                <a:spcPts val="0"/>
              </a:spcBef>
              <a:spcAft>
                <a:spcPts val="600"/>
              </a:spcAft>
              <a:buNone/>
            </a:pPr>
            <a:endParaRPr lang="es-ES" sz="2400" u="sng" dirty="0" smtClean="0">
              <a:solidFill>
                <a:schemeClr val="bg1">
                  <a:lumMod val="95000"/>
                </a:schemeClr>
              </a:solidFill>
            </a:endParaRPr>
          </a:p>
        </p:txBody>
      </p:sp>
    </p:spTree>
    <p:extLst>
      <p:ext uri="{BB962C8B-B14F-4D97-AF65-F5344CB8AC3E}">
        <p14:creationId xmlns:p14="http://schemas.microsoft.com/office/powerpoint/2010/main" val="28052573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47</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Creando entidades…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1200329"/>
          </a:xfrm>
          <a:prstGeom prst="rect">
            <a:avLst/>
          </a:prstGeom>
          <a:noFill/>
        </p:spPr>
        <p:txBody>
          <a:bodyPr wrap="square" rtlCol="0">
            <a:spAutoFit/>
          </a:bodyPr>
          <a:lstStyle/>
          <a:p>
            <a:r>
              <a:rPr lang="es-ES" dirty="0" smtClean="0">
                <a:solidFill>
                  <a:schemeClr val="bg1"/>
                </a:solidFill>
                <a:latin typeface="+mj-lt"/>
                <a:cs typeface="Consolas" panose="020B0609020204030204" pitchFamily="49" charset="0"/>
              </a:rPr>
              <a:t>1. Crear una nueva entidad Bill que se mapeará a la tabla facturas. Cada </a:t>
            </a:r>
            <a:r>
              <a:rPr lang="es-ES" dirty="0" err="1" smtClean="0">
                <a:solidFill>
                  <a:schemeClr val="bg1"/>
                </a:solidFill>
                <a:latin typeface="+mj-lt"/>
                <a:cs typeface="Consolas" panose="020B0609020204030204" pitchFamily="49" charset="0"/>
              </a:rPr>
              <a:t>owner</a:t>
            </a:r>
            <a:r>
              <a:rPr lang="es-ES" dirty="0" smtClean="0">
                <a:solidFill>
                  <a:schemeClr val="bg1"/>
                </a:solidFill>
                <a:latin typeface="+mj-lt"/>
                <a:cs typeface="Consolas" panose="020B0609020204030204" pitchFamily="49" charset="0"/>
              </a:rPr>
              <a:t> puede tener 0..n facturas, y cada visita estará relacionada con 0..1 factura. Los campos de factura serán un numero de identificación (representado como un </a:t>
            </a:r>
            <a:r>
              <a:rPr lang="es-ES" dirty="0" err="1" smtClean="0">
                <a:solidFill>
                  <a:schemeClr val="bg1"/>
                </a:solidFill>
                <a:latin typeface="+mj-lt"/>
                <a:cs typeface="Consolas" panose="020B0609020204030204" pitchFamily="49" charset="0"/>
              </a:rPr>
              <a:t>long</a:t>
            </a:r>
            <a:r>
              <a:rPr lang="es-ES" dirty="0" smtClean="0">
                <a:solidFill>
                  <a:schemeClr val="bg1"/>
                </a:solidFill>
                <a:latin typeface="+mj-lt"/>
                <a:cs typeface="Consolas" panose="020B0609020204030204" pitchFamily="49" charset="0"/>
              </a:rPr>
              <a:t> de 10 dígitos), una fecha de pago y una cuantía. </a:t>
            </a:r>
            <a:endParaRPr lang="es-ES" dirty="0">
              <a:solidFill>
                <a:schemeClr val="bg1"/>
              </a:solidFill>
              <a:latin typeface="Consolas" panose="020B0609020204030204" pitchFamily="49" charset="0"/>
              <a:cs typeface="Consolas" panose="020B0609020204030204" pitchFamily="49" charset="0"/>
            </a:endParaRPr>
          </a:p>
        </p:txBody>
      </p:sp>
      <p:sp>
        <p:nvSpPr>
          <p:cNvPr id="8" name="9 CuadroTexto"/>
          <p:cNvSpPr txBox="1"/>
          <p:nvPr/>
        </p:nvSpPr>
        <p:spPr>
          <a:xfrm>
            <a:off x="611560" y="5271591"/>
            <a:ext cx="7928769" cy="923330"/>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b="1" dirty="0" smtClean="0">
                <a:solidFill>
                  <a:srgbClr val="FF0000"/>
                </a:solidFill>
                <a:latin typeface="+mj-lt"/>
                <a:cs typeface="Consolas" panose="020B0609020204030204" pitchFamily="49" charset="0"/>
              </a:rPr>
              <a:t>Nota</a:t>
            </a:r>
            <a:r>
              <a:rPr lang="es-ES" dirty="0" smtClean="0">
                <a:solidFill>
                  <a:schemeClr val="bg1"/>
                </a:solidFill>
                <a:latin typeface="+mj-lt"/>
                <a:cs typeface="Consolas" panose="020B0609020204030204" pitchFamily="49" charset="0"/>
              </a:rPr>
              <a:t> : “Para que la aplicación se levante correctamente ,borrar la BD “</a:t>
            </a:r>
            <a:r>
              <a:rPr lang="es-ES" dirty="0" err="1" smtClean="0">
                <a:solidFill>
                  <a:schemeClr val="bg1"/>
                </a:solidFill>
                <a:latin typeface="+mj-lt"/>
                <a:cs typeface="Consolas" panose="020B0609020204030204" pitchFamily="49" charset="0"/>
              </a:rPr>
              <a:t>petclinic</a:t>
            </a:r>
            <a:r>
              <a:rPr lang="es-ES" dirty="0" smtClean="0">
                <a:solidFill>
                  <a:schemeClr val="bg1"/>
                </a:solidFill>
                <a:latin typeface="+mj-lt"/>
                <a:cs typeface="Consolas" panose="020B0609020204030204" pitchFamily="49" charset="0"/>
              </a:rPr>
              <a:t>” en el </a:t>
            </a:r>
            <a:r>
              <a:rPr lang="es-ES" dirty="0" err="1" smtClean="0">
                <a:solidFill>
                  <a:schemeClr val="bg1"/>
                </a:solidFill>
                <a:latin typeface="+mj-lt"/>
                <a:cs typeface="Consolas" panose="020B0609020204030204" pitchFamily="49" charset="0"/>
              </a:rPr>
              <a:t>Workbench</a:t>
            </a:r>
            <a:r>
              <a:rPr lang="es-ES" dirty="0" smtClean="0">
                <a:solidFill>
                  <a:schemeClr val="bg1"/>
                </a:solidFill>
                <a:latin typeface="+mj-lt"/>
                <a:cs typeface="Consolas" panose="020B0609020204030204" pitchFamily="49" charset="0"/>
              </a:rPr>
              <a:t>, volver a crearla a mano ,  crear correctamente la nueva entidad con sus relaciones y lanzar PetClinicApplication.java.” </a:t>
            </a:r>
            <a:endParaRPr lang="es-E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457827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48</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Creando entidades…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369332"/>
          </a:xfrm>
          <a:prstGeom prst="rect">
            <a:avLst/>
          </a:prstGeom>
          <a:noFill/>
        </p:spPr>
        <p:txBody>
          <a:bodyPr wrap="square" rtlCol="0">
            <a:spAutoFit/>
          </a:bodyPr>
          <a:lstStyle/>
          <a:p>
            <a:r>
              <a:rPr lang="es-ES" dirty="0" smtClean="0">
                <a:solidFill>
                  <a:schemeClr val="bg1"/>
                </a:solidFill>
                <a:latin typeface="+mj-lt"/>
                <a:cs typeface="Consolas" panose="020B0609020204030204" pitchFamily="49" charset="0"/>
              </a:rPr>
              <a:t>1.</a:t>
            </a:r>
            <a:endParaRPr lang="es-ES" dirty="0">
              <a:solidFill>
                <a:schemeClr val="bg1"/>
              </a:solidFill>
              <a:latin typeface="Consolas" panose="020B0609020204030204" pitchFamily="49" charset="0"/>
              <a:cs typeface="Consolas" panose="020B0609020204030204" pitchFamily="49" charset="0"/>
            </a:endParaRPr>
          </a:p>
        </p:txBody>
      </p:sp>
      <p:pic>
        <p:nvPicPr>
          <p:cNvPr id="7" name="Imagen 6"/>
          <p:cNvPicPr>
            <a:picLocks noChangeAspect="1"/>
          </p:cNvPicPr>
          <p:nvPr/>
        </p:nvPicPr>
        <p:blipFill>
          <a:blip r:embed="rId3"/>
          <a:stretch>
            <a:fillRect/>
          </a:stretch>
        </p:blipFill>
        <p:spPr>
          <a:xfrm>
            <a:off x="755576" y="1953238"/>
            <a:ext cx="7618150" cy="4286795"/>
          </a:xfrm>
          <a:prstGeom prst="rect">
            <a:avLst/>
          </a:prstGeom>
        </p:spPr>
      </p:pic>
    </p:spTree>
    <p:extLst>
      <p:ext uri="{BB962C8B-B14F-4D97-AF65-F5344CB8AC3E}">
        <p14:creationId xmlns:p14="http://schemas.microsoft.com/office/powerpoint/2010/main" val="2470534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49</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Modificando entidades…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369332"/>
          </a:xfrm>
          <a:prstGeom prst="rect">
            <a:avLst/>
          </a:prstGeom>
          <a:noFill/>
        </p:spPr>
        <p:txBody>
          <a:bodyPr wrap="square" rtlCol="0">
            <a:spAutoFit/>
          </a:bodyPr>
          <a:lstStyle/>
          <a:p>
            <a:r>
              <a:rPr lang="es-ES" dirty="0" smtClean="0">
                <a:solidFill>
                  <a:schemeClr val="bg1"/>
                </a:solidFill>
                <a:latin typeface="+mj-lt"/>
                <a:cs typeface="Consolas" panose="020B0609020204030204" pitchFamily="49" charset="0"/>
              </a:rPr>
              <a:t>2. Eliminar la relación entre facturas y </a:t>
            </a:r>
            <a:r>
              <a:rPr lang="es-ES" dirty="0" err="1" smtClean="0">
                <a:solidFill>
                  <a:schemeClr val="bg1"/>
                </a:solidFill>
                <a:latin typeface="+mj-lt"/>
                <a:cs typeface="Consolas" panose="020B0609020204030204" pitchFamily="49" charset="0"/>
              </a:rPr>
              <a:t>owners</a:t>
            </a:r>
            <a:endParaRPr lang="es-E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934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Introducción</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chemeClr val="bg1">
                    <a:lumMod val="95000"/>
                  </a:schemeClr>
                </a:solidFill>
              </a:rPr>
              <a:t>ORM</a:t>
            </a:r>
          </a:p>
          <a:p>
            <a:pPr marL="1588" indent="0">
              <a:spcBef>
                <a:spcPts val="0"/>
              </a:spcBef>
              <a:spcAft>
                <a:spcPts val="600"/>
              </a:spcAft>
              <a:buNone/>
            </a:pPr>
            <a:endParaRPr lang="es-ES" sz="2000" dirty="0" smtClean="0">
              <a:solidFill>
                <a:schemeClr val="bg1">
                  <a:lumMod val="95000"/>
                </a:schemeClr>
              </a:solidFill>
            </a:endParaRPr>
          </a:p>
          <a:p>
            <a:pPr marL="1588" indent="0">
              <a:spcBef>
                <a:spcPts val="0"/>
              </a:spcBef>
              <a:spcAft>
                <a:spcPts val="600"/>
              </a:spcAft>
              <a:buNone/>
            </a:pPr>
            <a:endParaRPr lang="es-ES" sz="2000" dirty="0" smtClean="0">
              <a:solidFill>
                <a:schemeClr val="bg1">
                  <a:lumMod val="95000"/>
                </a:schemeClr>
              </a:solidFill>
            </a:endParaRPr>
          </a:p>
        </p:txBody>
      </p:sp>
      <p:grpSp>
        <p:nvGrpSpPr>
          <p:cNvPr id="16" name="15 Grupo"/>
          <p:cNvGrpSpPr/>
          <p:nvPr/>
        </p:nvGrpSpPr>
        <p:grpSpPr>
          <a:xfrm>
            <a:off x="1095975" y="2492256"/>
            <a:ext cx="1872208" cy="2592927"/>
            <a:chOff x="1095975" y="2492256"/>
            <a:chExt cx="1872208" cy="2592927"/>
          </a:xfrm>
        </p:grpSpPr>
        <p:grpSp>
          <p:nvGrpSpPr>
            <p:cNvPr id="4" name="3 Grupo"/>
            <p:cNvGrpSpPr/>
            <p:nvPr/>
          </p:nvGrpSpPr>
          <p:grpSpPr>
            <a:xfrm>
              <a:off x="1395742" y="3241098"/>
              <a:ext cx="1283321" cy="1563191"/>
              <a:chOff x="1187624" y="2852936"/>
              <a:chExt cx="1283321" cy="1563191"/>
            </a:xfrm>
            <a:solidFill>
              <a:schemeClr val="bg1"/>
            </a:solidFill>
          </p:grpSpPr>
          <p:sp>
            <p:nvSpPr>
              <p:cNvPr id="2" name="1 Rectángulo redondeado"/>
              <p:cNvSpPr/>
              <p:nvPr/>
            </p:nvSpPr>
            <p:spPr>
              <a:xfrm>
                <a:off x="1187624" y="2852936"/>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p:cNvSpPr/>
              <p:nvPr/>
            </p:nvSpPr>
            <p:spPr>
              <a:xfrm>
                <a:off x="1894037" y="2852936"/>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1199359" y="3429000"/>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Rectángulo redondeado"/>
              <p:cNvSpPr/>
              <p:nvPr/>
            </p:nvSpPr>
            <p:spPr>
              <a:xfrm>
                <a:off x="1894037" y="3429000"/>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redondeado"/>
              <p:cNvSpPr/>
              <p:nvPr/>
            </p:nvSpPr>
            <p:spPr>
              <a:xfrm>
                <a:off x="1894881" y="3984079"/>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tángulo redondeado"/>
              <p:cNvSpPr/>
              <p:nvPr/>
            </p:nvSpPr>
            <p:spPr>
              <a:xfrm>
                <a:off x="1199359" y="3984079"/>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 name="4 CuadroTexto"/>
            <p:cNvSpPr txBox="1"/>
            <p:nvPr/>
          </p:nvSpPr>
          <p:spPr>
            <a:xfrm>
              <a:off x="1239991" y="2564265"/>
              <a:ext cx="1584176" cy="369332"/>
            </a:xfrm>
            <a:prstGeom prst="rect">
              <a:avLst/>
            </a:prstGeom>
            <a:noFill/>
            <a:ln>
              <a:noFill/>
            </a:ln>
          </p:spPr>
          <p:txBody>
            <a:bodyPr wrap="square" rtlCol="0">
              <a:spAutoFit/>
            </a:bodyPr>
            <a:lstStyle/>
            <a:p>
              <a:pPr algn="ctr"/>
              <a:r>
                <a:rPr lang="es-ES" dirty="0" smtClean="0">
                  <a:solidFill>
                    <a:srgbClr val="D6FB47"/>
                  </a:solidFill>
                </a:rPr>
                <a:t>OBJETOS JAVA</a:t>
              </a:r>
              <a:endParaRPr lang="es-ES" dirty="0">
                <a:solidFill>
                  <a:srgbClr val="D6FB47"/>
                </a:solidFill>
              </a:endParaRPr>
            </a:p>
          </p:txBody>
        </p:sp>
        <p:sp>
          <p:nvSpPr>
            <p:cNvPr id="13" name="12 Rectángulo redondeado"/>
            <p:cNvSpPr/>
            <p:nvPr/>
          </p:nvSpPr>
          <p:spPr>
            <a:xfrm>
              <a:off x="1095975" y="2492256"/>
              <a:ext cx="1872208" cy="2592927"/>
            </a:xfrm>
            <a:prstGeom prst="roundRect">
              <a:avLst>
                <a:gd name="adj" fmla="val 6492"/>
              </a:avLst>
            </a:prstGeom>
            <a:noFill/>
            <a:ln w="12700">
              <a:solidFill>
                <a:schemeClr val="bg1"/>
              </a:solidFill>
              <a:round/>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7" name="26 Grupo"/>
          <p:cNvGrpSpPr/>
          <p:nvPr/>
        </p:nvGrpSpPr>
        <p:grpSpPr>
          <a:xfrm>
            <a:off x="3916313" y="3285613"/>
            <a:ext cx="1872208" cy="1006214"/>
            <a:chOff x="3635896" y="2564904"/>
            <a:chExt cx="1872208" cy="441341"/>
          </a:xfrm>
        </p:grpSpPr>
        <p:sp>
          <p:nvSpPr>
            <p:cNvPr id="19" name="18 CuadroTexto"/>
            <p:cNvSpPr txBox="1"/>
            <p:nvPr/>
          </p:nvSpPr>
          <p:spPr>
            <a:xfrm>
              <a:off x="3779912" y="2600909"/>
              <a:ext cx="1584176" cy="369332"/>
            </a:xfrm>
            <a:prstGeom prst="rect">
              <a:avLst/>
            </a:prstGeom>
            <a:noFill/>
            <a:ln>
              <a:noFill/>
            </a:ln>
          </p:spPr>
          <p:txBody>
            <a:bodyPr wrap="square" rtlCol="0">
              <a:spAutoFit/>
            </a:bodyPr>
            <a:lstStyle/>
            <a:p>
              <a:pPr algn="ctr"/>
              <a:r>
                <a:rPr lang="es-ES" dirty="0" smtClean="0">
                  <a:solidFill>
                    <a:srgbClr val="D6FB47"/>
                  </a:solidFill>
                </a:rPr>
                <a:t>HIBERNATE</a:t>
              </a:r>
              <a:endParaRPr lang="es-ES" dirty="0">
                <a:solidFill>
                  <a:srgbClr val="D6FB47"/>
                </a:solidFill>
              </a:endParaRPr>
            </a:p>
          </p:txBody>
        </p:sp>
        <p:sp>
          <p:nvSpPr>
            <p:cNvPr id="20" name="19 Rectángulo redondeado"/>
            <p:cNvSpPr/>
            <p:nvPr/>
          </p:nvSpPr>
          <p:spPr>
            <a:xfrm>
              <a:off x="3635896" y="2564904"/>
              <a:ext cx="1872208" cy="441341"/>
            </a:xfrm>
            <a:prstGeom prst="roundRect">
              <a:avLst>
                <a:gd name="adj" fmla="val 6492"/>
              </a:avLst>
            </a:prstGeom>
            <a:noFill/>
            <a:ln w="12700">
              <a:solidFill>
                <a:schemeClr val="bg1"/>
              </a:solidFill>
              <a:round/>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27 Disco magnético"/>
          <p:cNvSpPr/>
          <p:nvPr/>
        </p:nvSpPr>
        <p:spPr>
          <a:xfrm>
            <a:off x="6732240" y="3201063"/>
            <a:ext cx="936104" cy="1180250"/>
          </a:xfrm>
          <a:prstGeom prst="flowChartMagneticDisk">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rPr>
              <a:t>DBMS</a:t>
            </a:r>
            <a:endParaRPr lang="es-ES" dirty="0">
              <a:solidFill>
                <a:srgbClr val="D6FB47"/>
              </a:solidFill>
            </a:endParaRPr>
          </a:p>
        </p:txBody>
      </p:sp>
      <p:cxnSp>
        <p:nvCxnSpPr>
          <p:cNvPr id="33" name="32 Conector recto de flecha"/>
          <p:cNvCxnSpPr>
            <a:stCxn id="13" idx="3"/>
            <a:endCxn id="20" idx="1"/>
          </p:cNvCxnSpPr>
          <p:nvPr/>
        </p:nvCxnSpPr>
        <p:spPr>
          <a:xfrm>
            <a:off x="2968183" y="3788720"/>
            <a:ext cx="948130" cy="0"/>
          </a:xfrm>
          <a:prstGeom prst="straightConnector1">
            <a:avLst/>
          </a:prstGeom>
          <a:ln w="19050">
            <a:solidFill>
              <a:srgbClr val="D6FB4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20" idx="3"/>
            <a:endCxn id="28" idx="2"/>
          </p:cNvCxnSpPr>
          <p:nvPr/>
        </p:nvCxnSpPr>
        <p:spPr>
          <a:xfrm>
            <a:off x="5788521" y="3788720"/>
            <a:ext cx="943719" cy="2468"/>
          </a:xfrm>
          <a:prstGeom prst="straightConnector1">
            <a:avLst/>
          </a:prstGeom>
          <a:ln w="19050">
            <a:solidFill>
              <a:srgbClr val="D6FB47"/>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88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50</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Modificando entidades…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369332"/>
          </a:xfrm>
          <a:prstGeom prst="rect">
            <a:avLst/>
          </a:prstGeom>
          <a:noFill/>
        </p:spPr>
        <p:txBody>
          <a:bodyPr wrap="square" rtlCol="0">
            <a:spAutoFit/>
          </a:bodyPr>
          <a:lstStyle/>
          <a:p>
            <a:r>
              <a:rPr lang="es-ES" dirty="0" smtClean="0">
                <a:solidFill>
                  <a:schemeClr val="bg1"/>
                </a:solidFill>
                <a:latin typeface="+mj-lt"/>
                <a:cs typeface="Consolas" panose="020B0609020204030204" pitchFamily="49" charset="0"/>
              </a:rPr>
              <a:t>2. Eliminar la relación entre facturas y </a:t>
            </a:r>
            <a:r>
              <a:rPr lang="es-ES" dirty="0" err="1" smtClean="0">
                <a:solidFill>
                  <a:schemeClr val="bg1"/>
                </a:solidFill>
                <a:latin typeface="+mj-lt"/>
                <a:cs typeface="Consolas" panose="020B0609020204030204" pitchFamily="49" charset="0"/>
              </a:rPr>
              <a:t>owners</a:t>
            </a:r>
            <a:endParaRPr lang="es-ES" dirty="0">
              <a:solidFill>
                <a:schemeClr val="bg1"/>
              </a:solidFill>
              <a:latin typeface="Consolas" panose="020B0609020204030204" pitchFamily="49" charset="0"/>
              <a:cs typeface="Consolas" panose="020B0609020204030204" pitchFamily="49" charset="0"/>
            </a:endParaRPr>
          </a:p>
        </p:txBody>
      </p:sp>
      <p:pic>
        <p:nvPicPr>
          <p:cNvPr id="2" name="Imagen 1"/>
          <p:cNvPicPr>
            <a:picLocks noChangeAspect="1"/>
          </p:cNvPicPr>
          <p:nvPr/>
        </p:nvPicPr>
        <p:blipFill>
          <a:blip r:embed="rId3"/>
          <a:stretch>
            <a:fillRect/>
          </a:stretch>
        </p:blipFill>
        <p:spPr>
          <a:xfrm>
            <a:off x="199106" y="1926124"/>
            <a:ext cx="8582025" cy="3876675"/>
          </a:xfrm>
          <a:prstGeom prst="rect">
            <a:avLst/>
          </a:prstGeom>
        </p:spPr>
      </p:pic>
    </p:spTree>
    <p:extLst>
      <p:ext uri="{BB962C8B-B14F-4D97-AF65-F5344CB8AC3E}">
        <p14:creationId xmlns:p14="http://schemas.microsoft.com/office/powerpoint/2010/main" val="931684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11560"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51</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Creando entidades…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369332"/>
          </a:xfrm>
          <a:prstGeom prst="rect">
            <a:avLst/>
          </a:prstGeom>
          <a:noFill/>
        </p:spPr>
        <p:txBody>
          <a:bodyPr wrap="square" rtlCol="0">
            <a:spAutoFit/>
          </a:bodyPr>
          <a:lstStyle/>
          <a:p>
            <a:r>
              <a:rPr lang="es-ES" dirty="0">
                <a:solidFill>
                  <a:schemeClr val="bg1"/>
                </a:solidFill>
                <a:latin typeface="+mj-lt"/>
                <a:cs typeface="Consolas" panose="020B0609020204030204" pitchFamily="49" charset="0"/>
              </a:rPr>
              <a:t>2</a:t>
            </a:r>
            <a:r>
              <a:rPr lang="es-ES" dirty="0" smtClean="0">
                <a:solidFill>
                  <a:schemeClr val="bg1"/>
                </a:solidFill>
                <a:latin typeface="+mj-lt"/>
                <a:cs typeface="Consolas" panose="020B0609020204030204" pitchFamily="49" charset="0"/>
              </a:rPr>
              <a:t>.</a:t>
            </a:r>
            <a:endParaRPr lang="es-ES" dirty="0">
              <a:solidFill>
                <a:schemeClr val="bg1"/>
              </a:solidFill>
              <a:latin typeface="Consolas" panose="020B0609020204030204" pitchFamily="49" charset="0"/>
              <a:cs typeface="Consolas" panose="020B0609020204030204" pitchFamily="49" charset="0"/>
            </a:endParaRPr>
          </a:p>
        </p:txBody>
      </p:sp>
      <p:sp>
        <p:nvSpPr>
          <p:cNvPr id="2" name="Rectángulo 1"/>
          <p:cNvSpPr/>
          <p:nvPr/>
        </p:nvSpPr>
        <p:spPr>
          <a:xfrm>
            <a:off x="338926" y="2212801"/>
            <a:ext cx="8347874" cy="369332"/>
          </a:xfrm>
          <a:prstGeom prst="rect">
            <a:avLst/>
          </a:prstGeom>
          <a:solidFill>
            <a:schemeClr val="bg1"/>
          </a:solidFill>
          <a:ln w="19050">
            <a:solidFill>
              <a:schemeClr val="bg1"/>
            </a:solidFill>
          </a:ln>
        </p:spPr>
        <p:txBody>
          <a:bodyPr wrap="square" numCol="1">
            <a:spAutoFit/>
          </a:bodyPr>
          <a:lstStyle/>
          <a:p>
            <a:r>
              <a:rPr lang="es-ES" dirty="0"/>
              <a:t>Eliminar la colección de </a:t>
            </a:r>
            <a:r>
              <a:rPr lang="es-ES" dirty="0" err="1"/>
              <a:t>Bills</a:t>
            </a:r>
            <a:r>
              <a:rPr lang="es-ES" dirty="0"/>
              <a:t>, sus anotaciones y su </a:t>
            </a:r>
            <a:r>
              <a:rPr lang="es-ES" dirty="0" err="1" smtClean="0"/>
              <a:t>getter</a:t>
            </a:r>
            <a:r>
              <a:rPr lang="es-ES" dirty="0" smtClean="0"/>
              <a:t>/setter.</a:t>
            </a:r>
            <a:endParaRPr lang="es-ES" sz="1100" dirty="0">
              <a:solidFill>
                <a:srgbClr val="000000"/>
              </a:solidFill>
              <a:highlight>
                <a:srgbClr val="FFFFFF"/>
              </a:highlight>
            </a:endParaRPr>
          </a:p>
        </p:txBody>
      </p:sp>
      <p:sp>
        <p:nvSpPr>
          <p:cNvPr id="4" name="CuadroTexto 3"/>
          <p:cNvSpPr txBox="1"/>
          <p:nvPr/>
        </p:nvSpPr>
        <p:spPr>
          <a:xfrm>
            <a:off x="338926" y="1831669"/>
            <a:ext cx="8347874" cy="369332"/>
          </a:xfrm>
          <a:prstGeom prst="rect">
            <a:avLst/>
          </a:prstGeom>
          <a:noFill/>
          <a:ln w="19050">
            <a:solidFill>
              <a:schemeClr val="bg1"/>
            </a:solidFill>
          </a:ln>
        </p:spPr>
        <p:txBody>
          <a:bodyPr wrap="square" rtlCol="0">
            <a:spAutoFit/>
          </a:bodyPr>
          <a:lstStyle/>
          <a:p>
            <a:r>
              <a:rPr lang="es-ES" dirty="0" smtClean="0">
                <a:solidFill>
                  <a:srgbClr val="D6FB47"/>
                </a:solidFill>
              </a:rPr>
              <a:t>Owner.java</a:t>
            </a:r>
            <a:endParaRPr lang="es-ES" dirty="0">
              <a:solidFill>
                <a:srgbClr val="D6FB47"/>
              </a:solidFill>
            </a:endParaRPr>
          </a:p>
        </p:txBody>
      </p:sp>
      <p:sp>
        <p:nvSpPr>
          <p:cNvPr id="11" name="Rectángulo 10"/>
          <p:cNvSpPr/>
          <p:nvPr/>
        </p:nvSpPr>
        <p:spPr>
          <a:xfrm>
            <a:off x="338926" y="3228464"/>
            <a:ext cx="8347874" cy="369332"/>
          </a:xfrm>
          <a:prstGeom prst="rect">
            <a:avLst/>
          </a:prstGeom>
          <a:solidFill>
            <a:schemeClr val="bg1"/>
          </a:solidFill>
          <a:ln w="19050">
            <a:solidFill>
              <a:schemeClr val="bg1"/>
            </a:solidFill>
          </a:ln>
        </p:spPr>
        <p:txBody>
          <a:bodyPr wrap="square" numCol="1">
            <a:spAutoFit/>
          </a:bodyPr>
          <a:lstStyle/>
          <a:p>
            <a:r>
              <a:rPr lang="es-ES" dirty="0"/>
              <a:t>Eliminar </a:t>
            </a:r>
            <a:r>
              <a:rPr lang="es-ES" dirty="0" smtClean="0"/>
              <a:t>el atributo </a:t>
            </a:r>
            <a:r>
              <a:rPr lang="es-ES" dirty="0" err="1" smtClean="0"/>
              <a:t>Owner</a:t>
            </a:r>
            <a:r>
              <a:rPr lang="es-ES" dirty="0" smtClean="0"/>
              <a:t>, </a:t>
            </a:r>
            <a:r>
              <a:rPr lang="es-ES" dirty="0"/>
              <a:t>sus anotaciones y su </a:t>
            </a:r>
            <a:r>
              <a:rPr lang="es-ES" dirty="0" err="1" smtClean="0"/>
              <a:t>getter</a:t>
            </a:r>
            <a:r>
              <a:rPr lang="es-ES" dirty="0" smtClean="0"/>
              <a:t>/setter.</a:t>
            </a:r>
            <a:endParaRPr lang="es-ES" sz="1100" dirty="0">
              <a:solidFill>
                <a:srgbClr val="000000"/>
              </a:solidFill>
              <a:highlight>
                <a:srgbClr val="FFFFFF"/>
              </a:highlight>
            </a:endParaRPr>
          </a:p>
        </p:txBody>
      </p:sp>
      <p:sp>
        <p:nvSpPr>
          <p:cNvPr id="12" name="CuadroTexto 11"/>
          <p:cNvSpPr txBox="1"/>
          <p:nvPr/>
        </p:nvSpPr>
        <p:spPr>
          <a:xfrm>
            <a:off x="338926" y="2847332"/>
            <a:ext cx="8347874" cy="369332"/>
          </a:xfrm>
          <a:prstGeom prst="rect">
            <a:avLst/>
          </a:prstGeom>
          <a:noFill/>
          <a:ln w="19050">
            <a:solidFill>
              <a:schemeClr val="bg1"/>
            </a:solidFill>
          </a:ln>
        </p:spPr>
        <p:txBody>
          <a:bodyPr wrap="square" rtlCol="0">
            <a:spAutoFit/>
          </a:bodyPr>
          <a:lstStyle/>
          <a:p>
            <a:r>
              <a:rPr lang="es-ES" dirty="0" smtClean="0">
                <a:solidFill>
                  <a:srgbClr val="D6FB47"/>
                </a:solidFill>
              </a:rPr>
              <a:t>Bill.java</a:t>
            </a:r>
            <a:endParaRPr lang="es-ES" dirty="0">
              <a:solidFill>
                <a:srgbClr val="D6FB47"/>
              </a:solidFill>
            </a:endParaRPr>
          </a:p>
        </p:txBody>
      </p:sp>
    </p:spTree>
    <p:extLst>
      <p:ext uri="{BB962C8B-B14F-4D97-AF65-F5344CB8AC3E}">
        <p14:creationId xmlns:p14="http://schemas.microsoft.com/office/powerpoint/2010/main" val="15599313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52</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Creando objetos con JPA…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2308324"/>
          </a:xfrm>
          <a:prstGeom prst="rect">
            <a:avLst/>
          </a:prstGeom>
          <a:noFill/>
        </p:spPr>
        <p:txBody>
          <a:bodyPr wrap="square" rtlCol="0">
            <a:spAutoFit/>
          </a:bodyPr>
          <a:lstStyle/>
          <a:p>
            <a:r>
              <a:rPr lang="es-ES" dirty="0">
                <a:solidFill>
                  <a:schemeClr val="bg1"/>
                </a:solidFill>
                <a:latin typeface="+mj-lt"/>
                <a:cs typeface="Consolas" panose="020B0609020204030204" pitchFamily="49" charset="0"/>
              </a:rPr>
              <a:t>3</a:t>
            </a:r>
            <a:r>
              <a:rPr lang="es-ES" dirty="0" smtClean="0">
                <a:solidFill>
                  <a:schemeClr val="bg1"/>
                </a:solidFill>
                <a:latin typeface="+mj-lt"/>
                <a:cs typeface="Consolas" panose="020B0609020204030204" pitchFamily="49" charset="0"/>
              </a:rPr>
              <a:t>. Abrir el fichero HibernateApplication.java y añadir al final de la función run, bajo los comentarios código para:</a:t>
            </a:r>
          </a:p>
          <a:p>
            <a:pPr marL="285750" indent="-285750">
              <a:buFont typeface="Arial" panose="020B0604020202020204" pitchFamily="34" charset="0"/>
              <a:buChar char="•"/>
            </a:pPr>
            <a:endParaRPr lang="es-ES" dirty="0">
              <a:solidFill>
                <a:schemeClr val="bg1"/>
              </a:solidFill>
              <a:latin typeface="+mj-lt"/>
              <a:cs typeface="Consolas" panose="020B0609020204030204" pitchFamily="49" charset="0"/>
            </a:endParaRP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Imprimir todas las visitas de la mascota que tiene id=8</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Imprimir sus “facturas” asociadas si las tuviese, si no, imprimir “No existe”</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Crear una factura, y asignársela a la visita 2 (que estará asociada a la mascota 8</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Persistir los datos en la BD</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Comprobar que están persistidos</a:t>
            </a:r>
            <a:endParaRPr lang="es-E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147695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53</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Creando objetos con JPA… (20 </a:t>
            </a:r>
            <a:r>
              <a:rPr lang="es-ES" sz="2000" dirty="0" err="1" smtClean="0">
                <a:solidFill>
                  <a:srgbClr val="D6FB47"/>
                </a:solidFill>
              </a:rPr>
              <a:t>mins</a:t>
            </a:r>
            <a:r>
              <a:rPr lang="es-ES" sz="2000" dirty="0" smtClean="0">
                <a:solidFill>
                  <a:srgbClr val="D6FB47"/>
                </a:solidFill>
              </a:rPr>
              <a:t>)</a:t>
            </a:r>
          </a:p>
        </p:txBody>
      </p:sp>
      <p:sp>
        <p:nvSpPr>
          <p:cNvPr id="10" name="9 CuadroTexto"/>
          <p:cNvSpPr txBox="1"/>
          <p:nvPr/>
        </p:nvSpPr>
        <p:spPr>
          <a:xfrm>
            <a:off x="525735" y="1462337"/>
            <a:ext cx="7928769" cy="369332"/>
          </a:xfrm>
          <a:prstGeom prst="rect">
            <a:avLst/>
          </a:prstGeom>
          <a:noFill/>
        </p:spPr>
        <p:txBody>
          <a:bodyPr wrap="square" rtlCol="0">
            <a:spAutoFit/>
          </a:bodyPr>
          <a:lstStyle/>
          <a:p>
            <a:r>
              <a:rPr lang="es-ES" dirty="0">
                <a:solidFill>
                  <a:schemeClr val="bg1"/>
                </a:solidFill>
                <a:latin typeface="+mj-lt"/>
                <a:cs typeface="Consolas" panose="020B0609020204030204" pitchFamily="49" charset="0"/>
              </a:rPr>
              <a:t>3</a:t>
            </a:r>
            <a:r>
              <a:rPr lang="es-ES" dirty="0" smtClean="0">
                <a:solidFill>
                  <a:schemeClr val="bg1"/>
                </a:solidFill>
                <a:latin typeface="+mj-lt"/>
                <a:cs typeface="Consolas" panose="020B0609020204030204" pitchFamily="49" charset="0"/>
              </a:rPr>
              <a:t>. </a:t>
            </a:r>
            <a:endParaRPr lang="es-ES" dirty="0">
              <a:solidFill>
                <a:schemeClr val="bg1"/>
              </a:solidFill>
              <a:latin typeface="Consolas" panose="020B0609020204030204" pitchFamily="49" charset="0"/>
              <a:cs typeface="Consolas" panose="020B0609020204030204" pitchFamily="49" charset="0"/>
            </a:endParaRPr>
          </a:p>
        </p:txBody>
      </p:sp>
      <p:pic>
        <p:nvPicPr>
          <p:cNvPr id="4" name="Imagen 3"/>
          <p:cNvPicPr>
            <a:picLocks noChangeAspect="1"/>
          </p:cNvPicPr>
          <p:nvPr/>
        </p:nvPicPr>
        <p:blipFill>
          <a:blip r:embed="rId3"/>
          <a:stretch>
            <a:fillRect/>
          </a:stretch>
        </p:blipFill>
        <p:spPr>
          <a:xfrm>
            <a:off x="524830" y="2047693"/>
            <a:ext cx="3867150" cy="3495675"/>
          </a:xfrm>
          <a:prstGeom prst="rect">
            <a:avLst/>
          </a:prstGeom>
        </p:spPr>
      </p:pic>
      <p:pic>
        <p:nvPicPr>
          <p:cNvPr id="8" name="Imagen 7"/>
          <p:cNvPicPr>
            <a:picLocks noChangeAspect="1"/>
          </p:cNvPicPr>
          <p:nvPr/>
        </p:nvPicPr>
        <p:blipFill>
          <a:blip r:embed="rId4"/>
          <a:stretch>
            <a:fillRect/>
          </a:stretch>
        </p:blipFill>
        <p:spPr>
          <a:xfrm>
            <a:off x="4788024" y="2379033"/>
            <a:ext cx="3743325" cy="2762250"/>
          </a:xfrm>
          <a:prstGeom prst="rect">
            <a:avLst/>
          </a:prstGeom>
        </p:spPr>
      </p:pic>
    </p:spTree>
    <p:extLst>
      <p:ext uri="{BB962C8B-B14F-4D97-AF65-F5344CB8AC3E}">
        <p14:creationId xmlns:p14="http://schemas.microsoft.com/office/powerpoint/2010/main" val="33439806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RoadMap</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54</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err="1" smtClean="0">
                <a:solidFill>
                  <a:srgbClr val="D6FB47"/>
                </a:solidFill>
              </a:rPr>
              <a:t>Hibernate</a:t>
            </a:r>
            <a:endParaRPr lang="es-ES" sz="2000" dirty="0" smtClean="0">
              <a:solidFill>
                <a:srgbClr val="D6FB47"/>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Ventajas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Anotaciones básicas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Relaciones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Taller</a:t>
            </a:r>
          </a:p>
          <a:p>
            <a:pPr marL="744538" lvl="1" indent="-338138">
              <a:spcBef>
                <a:spcPts val="0"/>
              </a:spcBef>
              <a:spcAft>
                <a:spcPts val="600"/>
              </a:spcAft>
            </a:pPr>
            <a:r>
              <a:rPr lang="es-ES" sz="1600" dirty="0" smtClean="0">
                <a:solidFill>
                  <a:srgbClr val="D6FB47"/>
                </a:solidFill>
              </a:rPr>
              <a:t>DAO</a:t>
            </a:r>
            <a:endParaRPr lang="es-ES" sz="1600" dirty="0">
              <a:solidFill>
                <a:srgbClr val="D6FB47"/>
              </a:solidFill>
            </a:endParaRPr>
          </a:p>
          <a:p>
            <a:pPr marL="738188" indent="-341313">
              <a:spcBef>
                <a:spcPts val="0"/>
              </a:spcBef>
              <a:spcAft>
                <a:spcPts val="600"/>
              </a:spcAft>
              <a:buFont typeface="Wingdings" panose="05000000000000000000" pitchFamily="2" charset="2"/>
              <a:buChar char="ü"/>
            </a:pPr>
            <a:r>
              <a:rPr lang="es-ES" sz="1600" dirty="0">
                <a:solidFill>
                  <a:schemeClr val="bg1"/>
                </a:solidFill>
              </a:rPr>
              <a:t>Taller</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2816902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55</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Introducción</a:t>
            </a:r>
          </a:p>
        </p:txBody>
      </p:sp>
      <p:sp>
        <p:nvSpPr>
          <p:cNvPr id="10" name="9 CuadroTexto"/>
          <p:cNvSpPr txBox="1"/>
          <p:nvPr/>
        </p:nvSpPr>
        <p:spPr>
          <a:xfrm>
            <a:off x="525735" y="1462337"/>
            <a:ext cx="7928769" cy="1754326"/>
          </a:xfrm>
          <a:prstGeom prst="rect">
            <a:avLst/>
          </a:prstGeom>
          <a:noFill/>
        </p:spPr>
        <p:txBody>
          <a:bodyPr wrap="square" rtlCol="0">
            <a:spAutoFit/>
          </a:bodyPr>
          <a:lstStyle/>
          <a:p>
            <a:r>
              <a:rPr lang="es-ES" dirty="0">
                <a:solidFill>
                  <a:schemeClr val="bg1"/>
                </a:solidFill>
                <a:latin typeface="Calibri" panose="020F0502020204030204" pitchFamily="34" charset="0"/>
                <a:cs typeface="Consolas" panose="020B0609020204030204" pitchFamily="49" charset="0"/>
              </a:rPr>
              <a:t>El patrón Data Access </a:t>
            </a:r>
            <a:r>
              <a:rPr lang="es-ES" dirty="0" err="1">
                <a:solidFill>
                  <a:schemeClr val="bg1"/>
                </a:solidFill>
                <a:latin typeface="Calibri" panose="020F0502020204030204" pitchFamily="34" charset="0"/>
                <a:cs typeface="Consolas" panose="020B0609020204030204" pitchFamily="49" charset="0"/>
              </a:rPr>
              <a:t>Object</a:t>
            </a:r>
            <a:r>
              <a:rPr lang="es-ES" dirty="0">
                <a:solidFill>
                  <a:schemeClr val="bg1"/>
                </a:solidFill>
                <a:latin typeface="Calibri" panose="020F0502020204030204" pitchFamily="34" charset="0"/>
                <a:cs typeface="Consolas" panose="020B0609020204030204" pitchFamily="49" charset="0"/>
              </a:rPr>
              <a:t> (DAO) pretende principalmente independizar la aplicación de la forma de acceder a la base de datos, o cualquier otro tipo de repositorio de datos. </a:t>
            </a:r>
            <a:endParaRPr lang="es-ES" dirty="0" smtClean="0">
              <a:solidFill>
                <a:schemeClr val="bg1"/>
              </a:solidFill>
              <a:latin typeface="Calibri" panose="020F0502020204030204" pitchFamily="34" charset="0"/>
              <a:cs typeface="Consolas" panose="020B0609020204030204" pitchFamily="49" charset="0"/>
            </a:endParaRPr>
          </a:p>
          <a:p>
            <a:r>
              <a:rPr lang="es-ES" dirty="0" smtClean="0">
                <a:solidFill>
                  <a:schemeClr val="bg1"/>
                </a:solidFill>
                <a:latin typeface="Calibri" panose="020F0502020204030204" pitchFamily="34" charset="0"/>
                <a:cs typeface="Consolas" panose="020B0609020204030204" pitchFamily="49" charset="0"/>
              </a:rPr>
              <a:t>Para </a:t>
            </a:r>
            <a:r>
              <a:rPr lang="es-ES" dirty="0">
                <a:solidFill>
                  <a:schemeClr val="bg1"/>
                </a:solidFill>
                <a:latin typeface="Calibri" panose="020F0502020204030204" pitchFamily="34" charset="0"/>
                <a:cs typeface="Consolas" panose="020B0609020204030204" pitchFamily="49" charset="0"/>
              </a:rPr>
              <a:t>ello se centraliza el código relativo al acceso al repositorio de datos en las clases llamadas DAO. Fuera de las clases DAO no debe haber ningún tipo de código que acceda al repositorio de datos</a:t>
            </a:r>
            <a:r>
              <a:rPr lang="es-ES" dirty="0" smtClean="0">
                <a:solidFill>
                  <a:schemeClr val="bg1"/>
                </a:solidFill>
                <a:latin typeface="Calibri" panose="020F0502020204030204" pitchFamily="34" charset="0"/>
                <a:cs typeface="Consolas" panose="020B0609020204030204" pitchFamily="49" charset="0"/>
              </a:rPr>
              <a:t>.</a:t>
            </a:r>
          </a:p>
        </p:txBody>
      </p:sp>
      <p:pic>
        <p:nvPicPr>
          <p:cNvPr id="1026" name="Picture 2" descr="https://jossjack.files.wordpress.com/2014/06/da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306" y="3311118"/>
            <a:ext cx="6143625"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3680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56</a:t>
            </a:fld>
            <a:endParaRPr lang="es-ES" dirty="0">
              <a:solidFill>
                <a:schemeClr val="bg1"/>
              </a:solidFill>
            </a:endParaRPr>
          </a:p>
        </p:txBody>
      </p:sp>
      <p:sp>
        <p:nvSpPr>
          <p:cNvPr id="6" name="4 Marcador de contenido"/>
          <p:cNvSpPr txBox="1">
            <a:spLocks/>
          </p:cNvSpPr>
          <p:nvPr/>
        </p:nvSpPr>
        <p:spPr>
          <a:xfrm>
            <a:off x="745271" y="1565454"/>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Ventajas</a:t>
            </a:r>
          </a:p>
        </p:txBody>
      </p:sp>
      <p:sp>
        <p:nvSpPr>
          <p:cNvPr id="10" name="9 CuadroTexto"/>
          <p:cNvSpPr txBox="1"/>
          <p:nvPr/>
        </p:nvSpPr>
        <p:spPr>
          <a:xfrm>
            <a:off x="525735" y="1462337"/>
            <a:ext cx="7928769" cy="2585323"/>
          </a:xfrm>
          <a:prstGeom prst="rect">
            <a:avLst/>
          </a:prstGeom>
          <a:noFill/>
        </p:spPr>
        <p:txBody>
          <a:bodyPr wrap="square" rtlCol="0">
            <a:spAutoFit/>
          </a:bodyPr>
          <a:lstStyle/>
          <a:p>
            <a:pPr marL="285750" indent="-285750">
              <a:buFont typeface="Arial" panose="020B0604020202020204" pitchFamily="34" charset="0"/>
              <a:buChar char="•"/>
            </a:pPr>
            <a:r>
              <a:rPr lang="es-ES" dirty="0">
                <a:solidFill>
                  <a:schemeClr val="bg1"/>
                </a:solidFill>
                <a:latin typeface="Calibri" panose="020F0502020204030204" pitchFamily="34" charset="0"/>
                <a:cs typeface="Consolas" panose="020B0609020204030204" pitchFamily="49" charset="0"/>
              </a:rPr>
              <a:t>Modificar el API de acceso: Se podría cambiar el acceso a la base de datos de usar JDBC a usar </a:t>
            </a:r>
            <a:r>
              <a:rPr lang="es-ES" dirty="0" err="1">
                <a:solidFill>
                  <a:schemeClr val="bg1"/>
                </a:solidFill>
                <a:latin typeface="Calibri" panose="020F0502020204030204" pitchFamily="34" charset="0"/>
                <a:cs typeface="Consolas" panose="020B0609020204030204" pitchFamily="49" charset="0"/>
              </a:rPr>
              <a:t>Hibernate</a:t>
            </a:r>
            <a:r>
              <a:rPr lang="es-ES" dirty="0">
                <a:solidFill>
                  <a:schemeClr val="bg1"/>
                </a:solidFill>
                <a:latin typeface="Calibri" panose="020F0502020204030204" pitchFamily="34" charset="0"/>
                <a:cs typeface="Consolas" panose="020B0609020204030204" pitchFamily="49" charset="0"/>
              </a:rPr>
              <a:t> y sólo habría que modificar las clases DAO no afectando al resto de la aplicación.</a:t>
            </a:r>
          </a:p>
          <a:p>
            <a:pPr marL="285750" indent="-285750">
              <a:buFont typeface="Arial" panose="020B0604020202020204" pitchFamily="34" charset="0"/>
              <a:buChar char="•"/>
            </a:pPr>
            <a:endParaRPr lang="es-ES" dirty="0" smtClean="0">
              <a:solidFill>
                <a:schemeClr val="bg1"/>
              </a:solidFill>
              <a:latin typeface="Calibri" panose="020F0502020204030204" pitchFamily="34" charset="0"/>
              <a:cs typeface="Consolas" panose="020B0609020204030204" pitchFamily="49" charset="0"/>
            </a:endParaRPr>
          </a:p>
          <a:p>
            <a:pPr marL="285750" indent="-285750">
              <a:buFont typeface="Arial" panose="020B0604020202020204" pitchFamily="34" charset="0"/>
              <a:buChar char="•"/>
            </a:pPr>
            <a:r>
              <a:rPr lang="es-ES" dirty="0" smtClean="0">
                <a:solidFill>
                  <a:schemeClr val="bg1"/>
                </a:solidFill>
                <a:latin typeface="Calibri" panose="020F0502020204030204" pitchFamily="34" charset="0"/>
                <a:cs typeface="Consolas" panose="020B0609020204030204" pitchFamily="49" charset="0"/>
              </a:rPr>
              <a:t>Implementación de </a:t>
            </a:r>
            <a:r>
              <a:rPr lang="es-ES" dirty="0" err="1">
                <a:solidFill>
                  <a:schemeClr val="bg1"/>
                </a:solidFill>
                <a:latin typeface="Calibri" panose="020F0502020204030204" pitchFamily="34" charset="0"/>
                <a:cs typeface="Consolas" panose="020B0609020204030204" pitchFamily="49" charset="0"/>
              </a:rPr>
              <a:t>triggers</a:t>
            </a:r>
            <a:r>
              <a:rPr lang="es-ES" dirty="0">
                <a:solidFill>
                  <a:schemeClr val="bg1"/>
                </a:solidFill>
                <a:latin typeface="Calibri" panose="020F0502020204030204" pitchFamily="34" charset="0"/>
                <a:cs typeface="Consolas" panose="020B0609020204030204" pitchFamily="49" charset="0"/>
              </a:rPr>
              <a:t> o </a:t>
            </a:r>
            <a:r>
              <a:rPr lang="es-ES" dirty="0" err="1">
                <a:solidFill>
                  <a:schemeClr val="bg1"/>
                </a:solidFill>
                <a:latin typeface="Calibri" panose="020F0502020204030204" pitchFamily="34" charset="0"/>
                <a:cs typeface="Consolas" panose="020B0609020204030204" pitchFamily="49" charset="0"/>
              </a:rPr>
              <a:t>listeners</a:t>
            </a:r>
            <a:r>
              <a:rPr lang="es-ES" dirty="0">
                <a:solidFill>
                  <a:schemeClr val="bg1"/>
                </a:solidFill>
                <a:latin typeface="Calibri" panose="020F0502020204030204" pitchFamily="34" charset="0"/>
                <a:cs typeface="Consolas" panose="020B0609020204030204" pitchFamily="49" charset="0"/>
              </a:rPr>
              <a:t>: Al estar todo el código centralizado en las clases DAO podríamos fácilmente implementar políticas de seguridad en el acceso al repositorio de datos. Mientras que, en caso de no usarlo, sería imposible </a:t>
            </a:r>
            <a:r>
              <a:rPr lang="es-ES" dirty="0" smtClean="0">
                <a:solidFill>
                  <a:schemeClr val="bg1"/>
                </a:solidFill>
                <a:latin typeface="Calibri" panose="020F0502020204030204" pitchFamily="34" charset="0"/>
                <a:cs typeface="Consolas" panose="020B0609020204030204" pitchFamily="49" charset="0"/>
              </a:rPr>
              <a:t>hacerlo </a:t>
            </a:r>
            <a:r>
              <a:rPr lang="es-ES" dirty="0">
                <a:solidFill>
                  <a:schemeClr val="bg1"/>
                </a:solidFill>
                <a:latin typeface="Calibri" panose="020F0502020204030204" pitchFamily="34" charset="0"/>
                <a:cs typeface="Consolas" panose="020B0609020204030204" pitchFamily="49" charset="0"/>
              </a:rPr>
              <a:t>ya que cualquiera podría acceder a los datos sin la obligación de pasar por dicha política de seguridad.</a:t>
            </a:r>
            <a:endParaRPr lang="es-ES" dirty="0" smtClean="0">
              <a:solidFill>
                <a:schemeClr val="bg1"/>
              </a:solidFill>
              <a:latin typeface="Calibri" panose="020F0502020204030204" pitchFamily="34" charset="0"/>
              <a:cs typeface="Consolas" panose="020B0609020204030204" pitchFamily="49" charset="0"/>
            </a:endParaRPr>
          </a:p>
        </p:txBody>
      </p:sp>
      <p:sp>
        <p:nvSpPr>
          <p:cNvPr id="4" name="Rectángulo 3"/>
          <p:cNvSpPr/>
          <p:nvPr/>
        </p:nvSpPr>
        <p:spPr>
          <a:xfrm>
            <a:off x="755576" y="4228940"/>
            <a:ext cx="1434624" cy="400110"/>
          </a:xfrm>
          <a:prstGeom prst="rect">
            <a:avLst/>
          </a:prstGeom>
        </p:spPr>
        <p:txBody>
          <a:bodyPr wrap="none">
            <a:spAutoFit/>
          </a:bodyPr>
          <a:lstStyle/>
          <a:p>
            <a:pPr marL="1588" indent="0">
              <a:spcBef>
                <a:spcPts val="0"/>
              </a:spcBef>
              <a:spcAft>
                <a:spcPts val="600"/>
              </a:spcAft>
              <a:buNone/>
            </a:pPr>
            <a:r>
              <a:rPr lang="es-ES" sz="2000" dirty="0" smtClean="0">
                <a:solidFill>
                  <a:srgbClr val="D6FB47"/>
                </a:solidFill>
              </a:rPr>
              <a:t>Desventajas</a:t>
            </a:r>
            <a:endParaRPr lang="es-ES" sz="2000" dirty="0">
              <a:solidFill>
                <a:srgbClr val="D6FB47"/>
              </a:solidFill>
            </a:endParaRPr>
          </a:p>
        </p:txBody>
      </p:sp>
      <p:sp>
        <p:nvSpPr>
          <p:cNvPr id="7" name="Rectángulo 6"/>
          <p:cNvSpPr/>
          <p:nvPr/>
        </p:nvSpPr>
        <p:spPr>
          <a:xfrm>
            <a:off x="530136" y="4808031"/>
            <a:ext cx="7924368" cy="369332"/>
          </a:xfrm>
          <a:prstGeom prst="rect">
            <a:avLst/>
          </a:prstGeom>
        </p:spPr>
        <p:txBody>
          <a:bodyPr wrap="square">
            <a:spAutoFit/>
          </a:bodyPr>
          <a:lstStyle/>
          <a:p>
            <a:pPr marL="285750" indent="-285750">
              <a:buFont typeface="Arial" panose="020B0604020202020204" pitchFamily="34" charset="0"/>
              <a:buChar char="•"/>
            </a:pPr>
            <a:r>
              <a:rPr lang="es-ES" dirty="0" smtClean="0">
                <a:solidFill>
                  <a:schemeClr val="bg1"/>
                </a:solidFill>
                <a:latin typeface="Calibri" panose="020F0502020204030204" pitchFamily="34" charset="0"/>
                <a:cs typeface="Consolas" panose="020B0609020204030204" pitchFamily="49" charset="0"/>
              </a:rPr>
              <a:t>Generar un DAO por cada entidad conlleva la creación de mucho código similar </a:t>
            </a:r>
            <a:endParaRPr lang="es-ES" dirty="0">
              <a:solidFill>
                <a:schemeClr val="bg1"/>
              </a:solidFill>
              <a:latin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5688950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57</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Estados</a:t>
            </a:r>
          </a:p>
        </p:txBody>
      </p:sp>
      <p:sp>
        <p:nvSpPr>
          <p:cNvPr id="10" name="9 CuadroTexto"/>
          <p:cNvSpPr txBox="1"/>
          <p:nvPr/>
        </p:nvSpPr>
        <p:spPr>
          <a:xfrm>
            <a:off x="525735" y="1462337"/>
            <a:ext cx="7928769" cy="646331"/>
          </a:xfrm>
          <a:prstGeom prst="rect">
            <a:avLst/>
          </a:prstGeom>
          <a:noFill/>
        </p:spPr>
        <p:txBody>
          <a:bodyPr wrap="square" rtlCol="0">
            <a:spAutoFit/>
          </a:bodyPr>
          <a:lstStyle/>
          <a:p>
            <a:r>
              <a:rPr lang="es-ES" dirty="0" smtClean="0">
                <a:solidFill>
                  <a:schemeClr val="bg1"/>
                </a:solidFill>
                <a:latin typeface="Calibri" panose="020F0502020204030204" pitchFamily="34" charset="0"/>
                <a:cs typeface="Consolas" panose="020B0609020204030204" pitchFamily="49" charset="0"/>
              </a:rPr>
              <a:t>A </a:t>
            </a:r>
            <a:r>
              <a:rPr lang="es-ES" dirty="0">
                <a:solidFill>
                  <a:schemeClr val="bg1"/>
                </a:solidFill>
                <a:latin typeface="Calibri" panose="020F0502020204030204" pitchFamily="34" charset="0"/>
                <a:cs typeface="Consolas" panose="020B0609020204030204" pitchFamily="49" charset="0"/>
              </a:rPr>
              <a:t>medida que trabajamos con las entidades, estas van cambiando de estado, y el estado de estas será utilizado para realizar operaciones en la base de datos</a:t>
            </a:r>
            <a:r>
              <a:rPr lang="es-ES" dirty="0" smtClean="0">
                <a:solidFill>
                  <a:schemeClr val="bg1"/>
                </a:solidFill>
                <a:latin typeface="Calibri" panose="020F0502020204030204" pitchFamily="34" charset="0"/>
                <a:cs typeface="Consolas" panose="020B0609020204030204" pitchFamily="49" charset="0"/>
              </a:rPr>
              <a:t>.</a:t>
            </a:r>
            <a:endParaRPr lang="es-ES" dirty="0">
              <a:solidFill>
                <a:schemeClr val="bg1"/>
              </a:solidFill>
              <a:latin typeface="Calibri" panose="020F0502020204030204" pitchFamily="34" charset="0"/>
              <a:cs typeface="Consolas" panose="020B0609020204030204" pitchFamily="49" charset="0"/>
            </a:endParaRPr>
          </a:p>
        </p:txBody>
      </p:sp>
      <p:pic>
        <p:nvPicPr>
          <p:cNvPr id="1026" name="Picture 2" descr="http://cursohibernate.es/lib/exe/fetch.php?media=unidades:estad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253894"/>
            <a:ext cx="6336704" cy="4189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7595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58</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Estados</a:t>
            </a:r>
          </a:p>
        </p:txBody>
      </p:sp>
      <p:sp>
        <p:nvSpPr>
          <p:cNvPr id="4" name="Rectángulo 3"/>
          <p:cNvSpPr/>
          <p:nvPr/>
        </p:nvSpPr>
        <p:spPr>
          <a:xfrm>
            <a:off x="539552" y="1318777"/>
            <a:ext cx="8352928" cy="4524315"/>
          </a:xfrm>
          <a:prstGeom prst="rect">
            <a:avLst/>
          </a:prstGeom>
        </p:spPr>
        <p:txBody>
          <a:bodyPr wrap="square">
            <a:spAutoFit/>
          </a:bodyPr>
          <a:lstStyle/>
          <a:p>
            <a:pPr marL="285750" indent="-285750">
              <a:buFont typeface="Arial" panose="020B0604020202020204" pitchFamily="34" charset="0"/>
              <a:buChar char="•"/>
            </a:pPr>
            <a:r>
              <a:rPr lang="es-ES" dirty="0" smtClean="0">
                <a:solidFill>
                  <a:schemeClr val="bg1"/>
                </a:solidFill>
                <a:latin typeface="Calibri" panose="020F0502020204030204" pitchFamily="34" charset="0"/>
                <a:cs typeface="Consolas" panose="020B0609020204030204" pitchFamily="49" charset="0"/>
              </a:rPr>
              <a:t>Transitorio </a:t>
            </a:r>
            <a:r>
              <a:rPr lang="es-ES" dirty="0">
                <a:solidFill>
                  <a:schemeClr val="bg1"/>
                </a:solidFill>
                <a:latin typeface="Calibri" panose="020F0502020204030204" pitchFamily="34" charset="0"/>
                <a:cs typeface="Consolas" panose="020B0609020204030204" pitchFamily="49" charset="0"/>
              </a:rPr>
              <a:t>(</a:t>
            </a:r>
            <a:r>
              <a:rPr lang="es-ES" dirty="0" err="1">
                <a:solidFill>
                  <a:schemeClr val="bg1"/>
                </a:solidFill>
                <a:latin typeface="Calibri" panose="020F0502020204030204" pitchFamily="34" charset="0"/>
                <a:cs typeface="Consolas" panose="020B0609020204030204" pitchFamily="49" charset="0"/>
              </a:rPr>
              <a:t>Transient</a:t>
            </a:r>
            <a:r>
              <a:rPr lang="es-ES" dirty="0">
                <a:solidFill>
                  <a:schemeClr val="bg1"/>
                </a:solidFill>
                <a:latin typeface="Calibri" panose="020F0502020204030204" pitchFamily="34" charset="0"/>
                <a:cs typeface="Consolas" panose="020B0609020204030204" pitchFamily="49" charset="0"/>
              </a:rPr>
              <a:t>): Un objeto estará en estado Transitorio cuando acabe de ser creado en Java mediante el operador new. Es decir cuando esté recién creado por nosotros. Este estado tiene la característica de que </a:t>
            </a:r>
            <a:r>
              <a:rPr lang="es-ES" dirty="0" err="1">
                <a:solidFill>
                  <a:schemeClr val="bg1"/>
                </a:solidFill>
                <a:latin typeface="Calibri" panose="020F0502020204030204" pitchFamily="34" charset="0"/>
                <a:cs typeface="Consolas" panose="020B0609020204030204" pitchFamily="49" charset="0"/>
              </a:rPr>
              <a:t>hibernate</a:t>
            </a:r>
            <a:r>
              <a:rPr lang="es-ES" dirty="0">
                <a:solidFill>
                  <a:schemeClr val="bg1"/>
                </a:solidFill>
                <a:latin typeface="Calibri" panose="020F0502020204030204" pitchFamily="34" charset="0"/>
                <a:cs typeface="Consolas" panose="020B0609020204030204" pitchFamily="49" charset="0"/>
              </a:rPr>
              <a:t> no sabe nada de nuestro objeto. </a:t>
            </a:r>
            <a:endParaRPr lang="es-ES" dirty="0" smtClean="0">
              <a:solidFill>
                <a:schemeClr val="bg1"/>
              </a:solidFill>
              <a:latin typeface="Calibri" panose="020F0502020204030204" pitchFamily="34" charset="0"/>
              <a:cs typeface="Consolas" panose="020B0609020204030204" pitchFamily="49" charset="0"/>
            </a:endParaRPr>
          </a:p>
          <a:p>
            <a:pPr marL="285750" indent="-285750">
              <a:buFont typeface="Arial" panose="020B0604020202020204" pitchFamily="34" charset="0"/>
              <a:buChar char="•"/>
            </a:pPr>
            <a:r>
              <a:rPr lang="es-ES" dirty="0" smtClean="0">
                <a:solidFill>
                  <a:schemeClr val="bg1"/>
                </a:solidFill>
                <a:latin typeface="Calibri" panose="020F0502020204030204" pitchFamily="34" charset="0"/>
                <a:cs typeface="Consolas" panose="020B0609020204030204" pitchFamily="49" charset="0"/>
              </a:rPr>
              <a:t>Persistido </a:t>
            </a:r>
            <a:r>
              <a:rPr lang="es-ES" dirty="0">
                <a:solidFill>
                  <a:schemeClr val="bg1"/>
                </a:solidFill>
                <a:latin typeface="Calibri" panose="020F0502020204030204" pitchFamily="34" charset="0"/>
                <a:cs typeface="Consolas" panose="020B0609020204030204" pitchFamily="49" charset="0"/>
              </a:rPr>
              <a:t>(</a:t>
            </a:r>
            <a:r>
              <a:rPr lang="es-ES" dirty="0" err="1">
                <a:solidFill>
                  <a:schemeClr val="bg1"/>
                </a:solidFill>
                <a:latin typeface="Calibri" panose="020F0502020204030204" pitchFamily="34" charset="0"/>
                <a:cs typeface="Consolas" panose="020B0609020204030204" pitchFamily="49" charset="0"/>
              </a:rPr>
              <a:t>Persistent</a:t>
            </a:r>
            <a:r>
              <a:rPr lang="es-ES" dirty="0">
                <a:solidFill>
                  <a:schemeClr val="bg1"/>
                </a:solidFill>
                <a:latin typeface="Calibri" panose="020F0502020204030204" pitchFamily="34" charset="0"/>
                <a:cs typeface="Consolas" panose="020B0609020204030204" pitchFamily="49" charset="0"/>
              </a:rPr>
              <a:t>): Un objeto estará en estado Persistido cuando ya está guardado en la base de datos y además </a:t>
            </a:r>
            <a:r>
              <a:rPr lang="es-ES" dirty="0" err="1">
                <a:solidFill>
                  <a:schemeClr val="bg1"/>
                </a:solidFill>
                <a:latin typeface="Calibri" panose="020F0502020204030204" pitchFamily="34" charset="0"/>
                <a:cs typeface="Consolas" panose="020B0609020204030204" pitchFamily="49" charset="0"/>
              </a:rPr>
              <a:t>Hibernate</a:t>
            </a:r>
            <a:r>
              <a:rPr lang="es-ES" dirty="0">
                <a:solidFill>
                  <a:schemeClr val="bg1"/>
                </a:solidFill>
                <a:latin typeface="Calibri" panose="020F0502020204030204" pitchFamily="34" charset="0"/>
                <a:cs typeface="Consolas" panose="020B0609020204030204" pitchFamily="49" charset="0"/>
              </a:rPr>
              <a:t> también es consciente de ello. </a:t>
            </a:r>
            <a:r>
              <a:rPr lang="es-ES" dirty="0" err="1" smtClean="0">
                <a:solidFill>
                  <a:schemeClr val="bg1"/>
                </a:solidFill>
                <a:latin typeface="Calibri" panose="020F0502020204030204" pitchFamily="34" charset="0"/>
                <a:cs typeface="Consolas" panose="020B0609020204030204" pitchFamily="49" charset="0"/>
              </a:rPr>
              <a:t>Hibernate</a:t>
            </a:r>
            <a:r>
              <a:rPr lang="es-ES" dirty="0" smtClean="0">
                <a:solidFill>
                  <a:schemeClr val="bg1"/>
                </a:solidFill>
                <a:latin typeface="Calibri" panose="020F0502020204030204" pitchFamily="34" charset="0"/>
                <a:cs typeface="Consolas" panose="020B0609020204030204" pitchFamily="49" charset="0"/>
              </a:rPr>
              <a:t> </a:t>
            </a:r>
            <a:r>
              <a:rPr lang="es-ES" dirty="0">
                <a:solidFill>
                  <a:schemeClr val="bg1"/>
                </a:solidFill>
                <a:latin typeface="Calibri" panose="020F0502020204030204" pitchFamily="34" charset="0"/>
                <a:cs typeface="Consolas" panose="020B0609020204030204" pitchFamily="49" charset="0"/>
              </a:rPr>
              <a:t>en ese caso guarda el objeto en la cache interna que posee. También es importante destacar que para una misma fila de la base de datos sólo puede haber un único objeto en estado Persistido.</a:t>
            </a:r>
          </a:p>
          <a:p>
            <a:pPr marL="285750" indent="-285750">
              <a:buFont typeface="Arial" panose="020B0604020202020204" pitchFamily="34" charset="0"/>
              <a:buChar char="•"/>
            </a:pPr>
            <a:r>
              <a:rPr lang="es-ES" dirty="0">
                <a:solidFill>
                  <a:schemeClr val="bg1"/>
                </a:solidFill>
                <a:latin typeface="Calibri" panose="020F0502020204030204" pitchFamily="34" charset="0"/>
                <a:cs typeface="Consolas" panose="020B0609020204030204" pitchFamily="49" charset="0"/>
              </a:rPr>
              <a:t>Despegado (</a:t>
            </a:r>
            <a:r>
              <a:rPr lang="es-ES" dirty="0" err="1">
                <a:solidFill>
                  <a:schemeClr val="bg1"/>
                </a:solidFill>
                <a:latin typeface="Calibri" panose="020F0502020204030204" pitchFamily="34" charset="0"/>
                <a:cs typeface="Consolas" panose="020B0609020204030204" pitchFamily="49" charset="0"/>
              </a:rPr>
              <a:t>Detached</a:t>
            </a:r>
            <a:r>
              <a:rPr lang="es-ES" dirty="0">
                <a:solidFill>
                  <a:schemeClr val="bg1"/>
                </a:solidFill>
                <a:latin typeface="Calibri" panose="020F0502020204030204" pitchFamily="34" charset="0"/>
                <a:cs typeface="Consolas" panose="020B0609020204030204" pitchFamily="49" charset="0"/>
              </a:rPr>
              <a:t>): Este estado es similar al estado Transitorio sólo que se produce cuando cerramos la sesión mediante </a:t>
            </a:r>
            <a:r>
              <a:rPr lang="es-ES" dirty="0" err="1">
                <a:solidFill>
                  <a:schemeClr val="bg1"/>
                </a:solidFill>
                <a:latin typeface="Calibri" panose="020F0502020204030204" pitchFamily="34" charset="0"/>
                <a:cs typeface="Consolas" panose="020B0609020204030204" pitchFamily="49" charset="0"/>
              </a:rPr>
              <a:t>Session.close</a:t>
            </a:r>
            <a:r>
              <a:rPr lang="es-ES" dirty="0">
                <a:solidFill>
                  <a:schemeClr val="bg1"/>
                </a:solidFill>
                <a:latin typeface="Calibri" panose="020F0502020204030204" pitchFamily="34" charset="0"/>
                <a:cs typeface="Consolas" panose="020B0609020204030204" pitchFamily="49" charset="0"/>
              </a:rPr>
              <a:t>() o llamamos al método </a:t>
            </a:r>
            <a:r>
              <a:rPr lang="es-ES" dirty="0" err="1">
                <a:solidFill>
                  <a:schemeClr val="bg1"/>
                </a:solidFill>
                <a:latin typeface="Calibri" panose="020F0502020204030204" pitchFamily="34" charset="0"/>
                <a:cs typeface="Consolas" panose="020B0609020204030204" pitchFamily="49" charset="0"/>
              </a:rPr>
              <a:t>Session.evict</a:t>
            </a:r>
            <a:r>
              <a:rPr lang="es-ES" dirty="0">
                <a:solidFill>
                  <a:schemeClr val="bg1"/>
                </a:solidFill>
                <a:latin typeface="Calibri" panose="020F0502020204030204" pitchFamily="34" charset="0"/>
                <a:cs typeface="Consolas" panose="020B0609020204030204" pitchFamily="49" charset="0"/>
              </a:rPr>
              <a:t>(</a:t>
            </a:r>
            <a:r>
              <a:rPr lang="es-ES" dirty="0" err="1">
                <a:solidFill>
                  <a:schemeClr val="bg1"/>
                </a:solidFill>
                <a:latin typeface="Calibri" panose="020F0502020204030204" pitchFamily="34" charset="0"/>
                <a:cs typeface="Consolas" panose="020B0609020204030204" pitchFamily="49" charset="0"/>
              </a:rPr>
              <a:t>Object</a:t>
            </a:r>
            <a:r>
              <a:rPr lang="es-ES" dirty="0">
                <a:solidFill>
                  <a:schemeClr val="bg1"/>
                </a:solidFill>
                <a:latin typeface="Calibri" panose="020F0502020204030204" pitchFamily="34" charset="0"/>
                <a:cs typeface="Consolas" panose="020B0609020204030204" pitchFamily="49" charset="0"/>
              </a:rPr>
              <a:t> objeto) para el objeto que queremos pasar a este estado. En ese caso </a:t>
            </a:r>
            <a:r>
              <a:rPr lang="es-ES" dirty="0" err="1">
                <a:solidFill>
                  <a:schemeClr val="bg1"/>
                </a:solidFill>
                <a:latin typeface="Calibri" panose="020F0502020204030204" pitchFamily="34" charset="0"/>
                <a:cs typeface="Consolas" panose="020B0609020204030204" pitchFamily="49" charset="0"/>
              </a:rPr>
              <a:t>Hibernate</a:t>
            </a:r>
            <a:r>
              <a:rPr lang="es-ES" dirty="0">
                <a:solidFill>
                  <a:schemeClr val="bg1"/>
                </a:solidFill>
                <a:latin typeface="Calibri" panose="020F0502020204030204" pitchFamily="34" charset="0"/>
                <a:cs typeface="Consolas" panose="020B0609020204030204" pitchFamily="49" charset="0"/>
              </a:rPr>
              <a:t> vuelve a olvidar en qué estado se encontraban los objetos borrándolo de su cache interna.</a:t>
            </a:r>
          </a:p>
          <a:p>
            <a:pPr marL="285750" indent="-285750">
              <a:buFont typeface="Arial" panose="020B0604020202020204" pitchFamily="34" charset="0"/>
              <a:buChar char="•"/>
            </a:pPr>
            <a:r>
              <a:rPr lang="es-ES" dirty="0">
                <a:solidFill>
                  <a:schemeClr val="bg1"/>
                </a:solidFill>
                <a:latin typeface="Calibri" panose="020F0502020204030204" pitchFamily="34" charset="0"/>
                <a:cs typeface="Consolas" panose="020B0609020204030204" pitchFamily="49" charset="0"/>
              </a:rPr>
              <a:t>Removido (Removed): A este estado pasan los objetos que se han borrado de la base de datos mediante el método </a:t>
            </a:r>
            <a:r>
              <a:rPr lang="es-ES" dirty="0" err="1">
                <a:solidFill>
                  <a:schemeClr val="bg1"/>
                </a:solidFill>
                <a:latin typeface="Calibri" panose="020F0502020204030204" pitchFamily="34" charset="0"/>
                <a:cs typeface="Consolas" panose="020B0609020204030204" pitchFamily="49" charset="0"/>
              </a:rPr>
              <a:t>delete</a:t>
            </a:r>
            <a:r>
              <a:rPr lang="es-ES" dirty="0">
                <a:solidFill>
                  <a:schemeClr val="bg1"/>
                </a:solidFill>
                <a:latin typeface="Calibri" panose="020F0502020204030204" pitchFamily="34" charset="0"/>
                <a:cs typeface="Consolas" panose="020B0609020204030204" pitchFamily="49" charset="0"/>
              </a:rPr>
              <a:t>().</a:t>
            </a:r>
          </a:p>
        </p:txBody>
      </p:sp>
    </p:spTree>
    <p:extLst>
      <p:ext uri="{BB962C8B-B14F-4D97-AF65-F5344CB8AC3E}">
        <p14:creationId xmlns:p14="http://schemas.microsoft.com/office/powerpoint/2010/main" val="725134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59</a:t>
            </a:fld>
            <a:endParaRPr lang="es-ES" dirty="0">
              <a:solidFill>
                <a:schemeClr val="bg1"/>
              </a:solidFill>
            </a:endParaRPr>
          </a:p>
        </p:txBody>
      </p:sp>
      <p:sp>
        <p:nvSpPr>
          <p:cNvPr id="6" name="4 Marcador de contenido"/>
          <p:cNvSpPr txBox="1">
            <a:spLocks/>
          </p:cNvSpPr>
          <p:nvPr/>
        </p:nvSpPr>
        <p:spPr>
          <a:xfrm>
            <a:off x="-1188640" y="1554708"/>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DAO Genérico</a:t>
            </a:r>
          </a:p>
        </p:txBody>
      </p:sp>
      <p:sp>
        <p:nvSpPr>
          <p:cNvPr id="4" name="Rectángulo 3"/>
          <p:cNvSpPr/>
          <p:nvPr/>
        </p:nvSpPr>
        <p:spPr>
          <a:xfrm>
            <a:off x="539552" y="1318777"/>
            <a:ext cx="8352928" cy="1754326"/>
          </a:xfrm>
          <a:prstGeom prst="rect">
            <a:avLst/>
          </a:prstGeom>
        </p:spPr>
        <p:txBody>
          <a:bodyPr wrap="square">
            <a:spAutoFit/>
          </a:bodyPr>
          <a:lstStyle/>
          <a:p>
            <a:r>
              <a:rPr lang="es-ES" dirty="0" smtClean="0">
                <a:solidFill>
                  <a:schemeClr val="bg1"/>
                </a:solidFill>
                <a:latin typeface="Calibri" panose="020F0502020204030204" pitchFamily="34" charset="0"/>
                <a:cs typeface="Consolas" panose="020B0609020204030204" pitchFamily="49" charset="0"/>
              </a:rPr>
              <a:t>Para evitar la duplicidad de código y facilitar el mantenimiento lo recomendable es crear</a:t>
            </a:r>
            <a:r>
              <a:rPr lang="es-ES" dirty="0">
                <a:solidFill>
                  <a:schemeClr val="bg1"/>
                </a:solidFill>
                <a:latin typeface="Calibri" panose="020F0502020204030204" pitchFamily="34" charset="0"/>
                <a:cs typeface="Consolas" panose="020B0609020204030204" pitchFamily="49" charset="0"/>
              </a:rPr>
              <a:t> </a:t>
            </a:r>
            <a:r>
              <a:rPr lang="es-ES" dirty="0" smtClean="0">
                <a:solidFill>
                  <a:schemeClr val="bg1"/>
                </a:solidFill>
                <a:latin typeface="Calibri" panose="020F0502020204030204" pitchFamily="34" charset="0"/>
                <a:cs typeface="Consolas" panose="020B0609020204030204" pitchFamily="49" charset="0"/>
              </a:rPr>
              <a:t>un DAO genérico haciendo uso de </a:t>
            </a:r>
            <a:r>
              <a:rPr lang="es-ES" dirty="0" err="1" smtClean="0">
                <a:solidFill>
                  <a:schemeClr val="bg1"/>
                </a:solidFill>
                <a:latin typeface="Calibri" panose="020F0502020204030204" pitchFamily="34" charset="0"/>
                <a:cs typeface="Consolas" panose="020B0609020204030204" pitchFamily="49" charset="0"/>
              </a:rPr>
              <a:t>generics</a:t>
            </a:r>
            <a:r>
              <a:rPr lang="es-ES" dirty="0" smtClean="0">
                <a:solidFill>
                  <a:schemeClr val="bg1"/>
                </a:solidFill>
                <a:latin typeface="Calibri" panose="020F0502020204030204" pitchFamily="34" charset="0"/>
                <a:cs typeface="Consolas" panose="020B0609020204030204" pitchFamily="49" charset="0"/>
              </a:rPr>
              <a:t> para todas las entidades persistentes de nuestra aplicación.</a:t>
            </a:r>
          </a:p>
          <a:p>
            <a:endParaRPr lang="es-ES" dirty="0">
              <a:solidFill>
                <a:schemeClr val="bg1"/>
              </a:solidFill>
              <a:latin typeface="Calibri" panose="020F0502020204030204" pitchFamily="34" charset="0"/>
              <a:cs typeface="Consolas" panose="020B0609020204030204" pitchFamily="49" charset="0"/>
            </a:endParaRPr>
          </a:p>
          <a:p>
            <a:r>
              <a:rPr lang="es-ES" dirty="0" smtClean="0">
                <a:solidFill>
                  <a:schemeClr val="bg1"/>
                </a:solidFill>
                <a:latin typeface="Calibri" panose="020F0502020204030204" pitchFamily="34" charset="0"/>
                <a:cs typeface="Consolas" panose="020B0609020204030204" pitchFamily="49" charset="0"/>
              </a:rPr>
              <a:t>Para ello crearemos una interfaz con las operaciones más comunes para cada entidad, tales como búsqueda por id, inserción, borrado, actualización y búsquedas.</a:t>
            </a:r>
          </a:p>
        </p:txBody>
      </p:sp>
      <p:pic>
        <p:nvPicPr>
          <p:cNvPr id="7" name="Imagen 6"/>
          <p:cNvPicPr>
            <a:picLocks noChangeAspect="1"/>
          </p:cNvPicPr>
          <p:nvPr/>
        </p:nvPicPr>
        <p:blipFill>
          <a:blip r:embed="rId3"/>
          <a:stretch>
            <a:fillRect/>
          </a:stretch>
        </p:blipFill>
        <p:spPr>
          <a:xfrm>
            <a:off x="2411760" y="3287043"/>
            <a:ext cx="3600400" cy="3073200"/>
          </a:xfrm>
          <a:prstGeom prst="rect">
            <a:avLst/>
          </a:prstGeom>
        </p:spPr>
      </p:pic>
    </p:spTree>
    <p:extLst>
      <p:ext uri="{BB962C8B-B14F-4D97-AF65-F5344CB8AC3E}">
        <p14:creationId xmlns:p14="http://schemas.microsoft.com/office/powerpoint/2010/main" val="380030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Introducción</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chemeClr val="bg1">
                    <a:lumMod val="95000"/>
                  </a:schemeClr>
                </a:solidFill>
              </a:rPr>
              <a:t>ORM</a:t>
            </a:r>
          </a:p>
          <a:p>
            <a:pPr marL="1588" indent="0">
              <a:spcBef>
                <a:spcPts val="0"/>
              </a:spcBef>
              <a:spcAft>
                <a:spcPts val="600"/>
              </a:spcAft>
              <a:buNone/>
            </a:pPr>
            <a:endParaRPr lang="es-ES" sz="2000" dirty="0" smtClean="0">
              <a:solidFill>
                <a:schemeClr val="bg1">
                  <a:lumMod val="95000"/>
                </a:schemeClr>
              </a:solidFill>
            </a:endParaRPr>
          </a:p>
          <a:p>
            <a:pPr marL="1588" indent="0">
              <a:spcBef>
                <a:spcPts val="0"/>
              </a:spcBef>
              <a:spcAft>
                <a:spcPts val="600"/>
              </a:spcAft>
              <a:buNone/>
            </a:pPr>
            <a:endParaRPr lang="es-ES" sz="2000" dirty="0" smtClean="0">
              <a:solidFill>
                <a:schemeClr val="bg1">
                  <a:lumMod val="95000"/>
                </a:schemeClr>
              </a:solidFill>
            </a:endParaRPr>
          </a:p>
        </p:txBody>
      </p:sp>
      <p:grpSp>
        <p:nvGrpSpPr>
          <p:cNvPr id="16" name="15 Grupo"/>
          <p:cNvGrpSpPr/>
          <p:nvPr/>
        </p:nvGrpSpPr>
        <p:grpSpPr>
          <a:xfrm>
            <a:off x="1095975" y="2492256"/>
            <a:ext cx="1872208" cy="2592927"/>
            <a:chOff x="1095975" y="2492256"/>
            <a:chExt cx="1872208" cy="2592927"/>
          </a:xfrm>
        </p:grpSpPr>
        <p:grpSp>
          <p:nvGrpSpPr>
            <p:cNvPr id="4" name="3 Grupo"/>
            <p:cNvGrpSpPr/>
            <p:nvPr/>
          </p:nvGrpSpPr>
          <p:grpSpPr>
            <a:xfrm>
              <a:off x="1395742" y="3241098"/>
              <a:ext cx="1283321" cy="1563191"/>
              <a:chOff x="1187624" y="2852936"/>
              <a:chExt cx="1283321" cy="1563191"/>
            </a:xfrm>
            <a:solidFill>
              <a:schemeClr val="bg1"/>
            </a:solidFill>
          </p:grpSpPr>
          <p:sp>
            <p:nvSpPr>
              <p:cNvPr id="2" name="1 Rectángulo redondeado"/>
              <p:cNvSpPr/>
              <p:nvPr/>
            </p:nvSpPr>
            <p:spPr>
              <a:xfrm>
                <a:off x="1187624" y="2852936"/>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Rectángulo redondeado"/>
              <p:cNvSpPr/>
              <p:nvPr/>
            </p:nvSpPr>
            <p:spPr>
              <a:xfrm>
                <a:off x="1894037" y="2852936"/>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redondeado"/>
              <p:cNvSpPr/>
              <p:nvPr/>
            </p:nvSpPr>
            <p:spPr>
              <a:xfrm>
                <a:off x="1199359" y="3429000"/>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Rectángulo redondeado"/>
              <p:cNvSpPr/>
              <p:nvPr/>
            </p:nvSpPr>
            <p:spPr>
              <a:xfrm>
                <a:off x="1894037" y="3429000"/>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redondeado"/>
              <p:cNvSpPr/>
              <p:nvPr/>
            </p:nvSpPr>
            <p:spPr>
              <a:xfrm>
                <a:off x="1894881" y="3984079"/>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Rectángulo redondeado"/>
              <p:cNvSpPr/>
              <p:nvPr/>
            </p:nvSpPr>
            <p:spPr>
              <a:xfrm>
                <a:off x="1199359" y="3984079"/>
                <a:ext cx="576064" cy="432048"/>
              </a:xfrm>
              <a:prstGeom prst="roundRect">
                <a:avLst/>
              </a:prstGeom>
              <a:grp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 name="4 CuadroTexto"/>
            <p:cNvSpPr txBox="1"/>
            <p:nvPr/>
          </p:nvSpPr>
          <p:spPr>
            <a:xfrm>
              <a:off x="1239991" y="2564265"/>
              <a:ext cx="1584176" cy="369332"/>
            </a:xfrm>
            <a:prstGeom prst="rect">
              <a:avLst/>
            </a:prstGeom>
            <a:noFill/>
            <a:ln>
              <a:noFill/>
            </a:ln>
          </p:spPr>
          <p:txBody>
            <a:bodyPr wrap="square" rtlCol="0">
              <a:spAutoFit/>
            </a:bodyPr>
            <a:lstStyle/>
            <a:p>
              <a:pPr algn="ctr"/>
              <a:r>
                <a:rPr lang="es-ES" dirty="0" smtClean="0">
                  <a:solidFill>
                    <a:srgbClr val="D6FB47"/>
                  </a:solidFill>
                </a:rPr>
                <a:t>OBJETOS JAVA</a:t>
              </a:r>
              <a:endParaRPr lang="es-ES" dirty="0">
                <a:solidFill>
                  <a:srgbClr val="D6FB47"/>
                </a:solidFill>
              </a:endParaRPr>
            </a:p>
          </p:txBody>
        </p:sp>
        <p:sp>
          <p:nvSpPr>
            <p:cNvPr id="13" name="12 Rectángulo redondeado"/>
            <p:cNvSpPr/>
            <p:nvPr/>
          </p:nvSpPr>
          <p:spPr>
            <a:xfrm>
              <a:off x="1095975" y="2492256"/>
              <a:ext cx="1872208" cy="2592927"/>
            </a:xfrm>
            <a:prstGeom prst="roundRect">
              <a:avLst>
                <a:gd name="adj" fmla="val 6492"/>
              </a:avLst>
            </a:prstGeom>
            <a:noFill/>
            <a:ln w="12700">
              <a:solidFill>
                <a:schemeClr val="bg1"/>
              </a:solidFill>
              <a:round/>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27" name="26 Grupo"/>
          <p:cNvGrpSpPr/>
          <p:nvPr/>
        </p:nvGrpSpPr>
        <p:grpSpPr>
          <a:xfrm>
            <a:off x="3916313" y="3285613"/>
            <a:ext cx="1872208" cy="1006214"/>
            <a:chOff x="3635896" y="2564904"/>
            <a:chExt cx="1872208" cy="441341"/>
          </a:xfrm>
        </p:grpSpPr>
        <p:sp>
          <p:nvSpPr>
            <p:cNvPr id="19" name="18 CuadroTexto"/>
            <p:cNvSpPr txBox="1"/>
            <p:nvPr/>
          </p:nvSpPr>
          <p:spPr>
            <a:xfrm>
              <a:off x="3779912" y="2600909"/>
              <a:ext cx="1584176" cy="369332"/>
            </a:xfrm>
            <a:prstGeom prst="rect">
              <a:avLst/>
            </a:prstGeom>
            <a:noFill/>
            <a:ln>
              <a:noFill/>
            </a:ln>
          </p:spPr>
          <p:txBody>
            <a:bodyPr wrap="square" rtlCol="0">
              <a:spAutoFit/>
            </a:bodyPr>
            <a:lstStyle/>
            <a:p>
              <a:pPr algn="ctr"/>
              <a:r>
                <a:rPr lang="es-ES" dirty="0" smtClean="0">
                  <a:solidFill>
                    <a:srgbClr val="D6FB47"/>
                  </a:solidFill>
                </a:rPr>
                <a:t>HIBERNATE</a:t>
              </a:r>
              <a:endParaRPr lang="es-ES" dirty="0">
                <a:solidFill>
                  <a:srgbClr val="D6FB47"/>
                </a:solidFill>
              </a:endParaRPr>
            </a:p>
          </p:txBody>
        </p:sp>
        <p:sp>
          <p:nvSpPr>
            <p:cNvPr id="20" name="19 Rectángulo redondeado"/>
            <p:cNvSpPr/>
            <p:nvPr/>
          </p:nvSpPr>
          <p:spPr>
            <a:xfrm>
              <a:off x="3635896" y="2564904"/>
              <a:ext cx="1872208" cy="441341"/>
            </a:xfrm>
            <a:prstGeom prst="roundRect">
              <a:avLst>
                <a:gd name="adj" fmla="val 6492"/>
              </a:avLst>
            </a:prstGeom>
            <a:noFill/>
            <a:ln w="12700">
              <a:solidFill>
                <a:schemeClr val="bg1"/>
              </a:solidFill>
              <a:round/>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27 Disco magnético"/>
          <p:cNvSpPr/>
          <p:nvPr/>
        </p:nvSpPr>
        <p:spPr>
          <a:xfrm>
            <a:off x="6732240" y="3201063"/>
            <a:ext cx="936104" cy="1180250"/>
          </a:xfrm>
          <a:prstGeom prst="flowChartMagneticDisk">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rgbClr val="D6FB47"/>
                </a:solidFill>
              </a:rPr>
              <a:t>DBMS</a:t>
            </a:r>
            <a:endParaRPr lang="es-ES" dirty="0">
              <a:solidFill>
                <a:srgbClr val="D6FB47"/>
              </a:solidFill>
            </a:endParaRPr>
          </a:p>
        </p:txBody>
      </p:sp>
      <p:cxnSp>
        <p:nvCxnSpPr>
          <p:cNvPr id="33" name="32 Conector recto de flecha"/>
          <p:cNvCxnSpPr>
            <a:stCxn id="13" idx="3"/>
            <a:endCxn id="20" idx="1"/>
          </p:cNvCxnSpPr>
          <p:nvPr/>
        </p:nvCxnSpPr>
        <p:spPr>
          <a:xfrm>
            <a:off x="2968183" y="3788720"/>
            <a:ext cx="948130" cy="0"/>
          </a:xfrm>
          <a:prstGeom prst="straightConnector1">
            <a:avLst/>
          </a:prstGeom>
          <a:ln w="19050">
            <a:solidFill>
              <a:srgbClr val="D6FB4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20" idx="3"/>
            <a:endCxn id="28" idx="2"/>
          </p:cNvCxnSpPr>
          <p:nvPr/>
        </p:nvCxnSpPr>
        <p:spPr>
          <a:xfrm>
            <a:off x="5788521" y="3788720"/>
            <a:ext cx="943719" cy="2468"/>
          </a:xfrm>
          <a:prstGeom prst="straightConnector1">
            <a:avLst/>
          </a:prstGeom>
          <a:ln w="19050">
            <a:solidFill>
              <a:srgbClr val="D6FB47"/>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4060329" y="3791188"/>
            <a:ext cx="1584176" cy="369332"/>
          </a:xfrm>
          <a:prstGeom prst="rect">
            <a:avLst/>
          </a:prstGeom>
          <a:solidFill>
            <a:schemeClr val="bg1"/>
          </a:solidFill>
          <a:ln>
            <a:solidFill>
              <a:schemeClr val="bg1">
                <a:lumMod val="85000"/>
              </a:schemeClr>
            </a:solidFill>
          </a:ln>
        </p:spPr>
        <p:txBody>
          <a:bodyPr wrap="square" rtlCol="0">
            <a:spAutoFit/>
          </a:bodyPr>
          <a:lstStyle/>
          <a:p>
            <a:pPr algn="ctr"/>
            <a:r>
              <a:rPr lang="es-ES" dirty="0" smtClean="0"/>
              <a:t>JDBC</a:t>
            </a:r>
            <a:endParaRPr lang="es-ES" dirty="0"/>
          </a:p>
        </p:txBody>
      </p:sp>
    </p:spTree>
    <p:extLst>
      <p:ext uri="{BB962C8B-B14F-4D97-AF65-F5344CB8AC3E}">
        <p14:creationId xmlns:p14="http://schemas.microsoft.com/office/powerpoint/2010/main" val="22673779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60</a:t>
            </a:fld>
            <a:endParaRPr lang="es-ES" dirty="0">
              <a:solidFill>
                <a:schemeClr val="bg1"/>
              </a:solidFill>
            </a:endParaRPr>
          </a:p>
        </p:txBody>
      </p:sp>
      <p:sp>
        <p:nvSpPr>
          <p:cNvPr id="6" name="4 Marcador de contenido"/>
          <p:cNvSpPr txBox="1">
            <a:spLocks/>
          </p:cNvSpPr>
          <p:nvPr/>
        </p:nvSpPr>
        <p:spPr>
          <a:xfrm>
            <a:off x="-1188640" y="1554708"/>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DAO Genérico</a:t>
            </a:r>
          </a:p>
        </p:txBody>
      </p:sp>
      <p:sp>
        <p:nvSpPr>
          <p:cNvPr id="4" name="Rectángulo 3"/>
          <p:cNvSpPr/>
          <p:nvPr/>
        </p:nvSpPr>
        <p:spPr>
          <a:xfrm>
            <a:off x="539552" y="1318777"/>
            <a:ext cx="8352928" cy="1477328"/>
          </a:xfrm>
          <a:prstGeom prst="rect">
            <a:avLst/>
          </a:prstGeom>
        </p:spPr>
        <p:txBody>
          <a:bodyPr wrap="square">
            <a:spAutoFit/>
          </a:bodyPr>
          <a:lstStyle/>
          <a:p>
            <a:r>
              <a:rPr lang="es-ES" dirty="0" smtClean="0">
                <a:solidFill>
                  <a:schemeClr val="bg1"/>
                </a:solidFill>
                <a:latin typeface="Calibri" panose="020F0502020204030204" pitchFamily="34" charset="0"/>
                <a:cs typeface="Consolas" panose="020B0609020204030204" pitchFamily="49" charset="0"/>
              </a:rPr>
              <a:t>Para la implementación haremos uso del </a:t>
            </a:r>
            <a:r>
              <a:rPr lang="es-ES" dirty="0" err="1" smtClean="0">
                <a:solidFill>
                  <a:schemeClr val="bg1"/>
                </a:solidFill>
                <a:latin typeface="Calibri" panose="020F0502020204030204" pitchFamily="34" charset="0"/>
                <a:cs typeface="Consolas" panose="020B0609020204030204" pitchFamily="49" charset="0"/>
              </a:rPr>
              <a:t>EntityManager</a:t>
            </a:r>
            <a:r>
              <a:rPr lang="es-ES" dirty="0" smtClean="0">
                <a:solidFill>
                  <a:schemeClr val="bg1"/>
                </a:solidFill>
                <a:latin typeface="Calibri" panose="020F0502020204030204" pitchFamily="34" charset="0"/>
                <a:cs typeface="Consolas" panose="020B0609020204030204" pitchFamily="49" charset="0"/>
              </a:rPr>
              <a:t>, éste define los métodos para interactuar con el contexto de persistencia de </a:t>
            </a:r>
            <a:r>
              <a:rPr lang="es-ES" dirty="0" err="1" smtClean="0">
                <a:solidFill>
                  <a:schemeClr val="bg1"/>
                </a:solidFill>
                <a:latin typeface="Calibri" panose="020F0502020204030204" pitchFamily="34" charset="0"/>
                <a:cs typeface="Consolas" panose="020B0609020204030204" pitchFamily="49" charset="0"/>
              </a:rPr>
              <a:t>Hibernate</a:t>
            </a:r>
            <a:r>
              <a:rPr lang="es-ES" dirty="0" smtClean="0">
                <a:solidFill>
                  <a:schemeClr val="bg1"/>
                </a:solidFill>
                <a:latin typeface="Calibri" panose="020F0502020204030204" pitchFamily="34" charset="0"/>
                <a:cs typeface="Consolas" panose="020B0609020204030204" pitchFamily="49" charset="0"/>
              </a:rPr>
              <a:t> y es la API que utilizaremos para crear y eliminar entidades y hacer búsquedas por la clave primaria.</a:t>
            </a:r>
          </a:p>
          <a:p>
            <a:endParaRPr lang="es-ES" dirty="0">
              <a:solidFill>
                <a:schemeClr val="bg1"/>
              </a:solidFill>
              <a:latin typeface="Calibri" panose="020F0502020204030204" pitchFamily="34" charset="0"/>
              <a:cs typeface="Consolas" panose="020B0609020204030204" pitchFamily="49" charset="0"/>
            </a:endParaRPr>
          </a:p>
          <a:p>
            <a:r>
              <a:rPr lang="es-ES" dirty="0" smtClean="0">
                <a:solidFill>
                  <a:schemeClr val="bg1"/>
                </a:solidFill>
                <a:latin typeface="Calibri" panose="020F0502020204030204" pitchFamily="34" charset="0"/>
                <a:cs typeface="Consolas" panose="020B0609020204030204" pitchFamily="49" charset="0"/>
              </a:rPr>
              <a:t>Para obtener el </a:t>
            </a:r>
            <a:r>
              <a:rPr lang="es-ES" dirty="0" err="1" smtClean="0">
                <a:solidFill>
                  <a:schemeClr val="bg1"/>
                </a:solidFill>
                <a:latin typeface="Calibri" panose="020F0502020204030204" pitchFamily="34" charset="0"/>
                <a:cs typeface="Consolas" panose="020B0609020204030204" pitchFamily="49" charset="0"/>
              </a:rPr>
              <a:t>EntityManager</a:t>
            </a:r>
            <a:r>
              <a:rPr lang="es-ES" dirty="0" smtClean="0">
                <a:solidFill>
                  <a:schemeClr val="bg1"/>
                </a:solidFill>
                <a:latin typeface="Calibri" panose="020F0502020204030204" pitchFamily="34" charset="0"/>
                <a:cs typeface="Consolas" panose="020B0609020204030204" pitchFamily="49" charset="0"/>
              </a:rPr>
              <a:t> usaremos la siguiente anotación @</a:t>
            </a:r>
            <a:r>
              <a:rPr lang="es-ES" dirty="0" err="1" smtClean="0">
                <a:solidFill>
                  <a:schemeClr val="bg1"/>
                </a:solidFill>
                <a:latin typeface="Calibri" panose="020F0502020204030204" pitchFamily="34" charset="0"/>
                <a:cs typeface="Consolas" panose="020B0609020204030204" pitchFamily="49" charset="0"/>
              </a:rPr>
              <a:t>PersistenceContext</a:t>
            </a:r>
            <a:endParaRPr lang="es-ES" dirty="0" smtClean="0">
              <a:solidFill>
                <a:schemeClr val="bg1"/>
              </a:solidFill>
              <a:latin typeface="Calibri" panose="020F0502020204030204" pitchFamily="34" charset="0"/>
              <a:cs typeface="Consolas" panose="020B0609020204030204" pitchFamily="49" charset="0"/>
            </a:endParaRPr>
          </a:p>
        </p:txBody>
      </p:sp>
      <p:pic>
        <p:nvPicPr>
          <p:cNvPr id="2" name="Imagen 1"/>
          <p:cNvPicPr>
            <a:picLocks noChangeAspect="1"/>
          </p:cNvPicPr>
          <p:nvPr/>
        </p:nvPicPr>
        <p:blipFill>
          <a:blip r:embed="rId3"/>
          <a:stretch>
            <a:fillRect/>
          </a:stretch>
        </p:blipFill>
        <p:spPr>
          <a:xfrm>
            <a:off x="971599" y="3663722"/>
            <a:ext cx="5723817" cy="917406"/>
          </a:xfrm>
          <a:prstGeom prst="rect">
            <a:avLst/>
          </a:prstGeom>
        </p:spPr>
      </p:pic>
    </p:spTree>
    <p:extLst>
      <p:ext uri="{BB962C8B-B14F-4D97-AF65-F5344CB8AC3E}">
        <p14:creationId xmlns:p14="http://schemas.microsoft.com/office/powerpoint/2010/main" val="20272850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61</a:t>
            </a:fld>
            <a:endParaRPr lang="es-ES" dirty="0">
              <a:solidFill>
                <a:schemeClr val="bg1"/>
              </a:solidFill>
            </a:endParaRPr>
          </a:p>
        </p:txBody>
      </p:sp>
      <p:sp>
        <p:nvSpPr>
          <p:cNvPr id="6" name="4 Marcador de contenido"/>
          <p:cNvSpPr txBox="1">
            <a:spLocks/>
          </p:cNvSpPr>
          <p:nvPr/>
        </p:nvSpPr>
        <p:spPr>
          <a:xfrm>
            <a:off x="-1188640" y="1554708"/>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DAO Genérico</a:t>
            </a:r>
          </a:p>
        </p:txBody>
      </p:sp>
      <p:sp>
        <p:nvSpPr>
          <p:cNvPr id="4" name="Rectángulo 3"/>
          <p:cNvSpPr/>
          <p:nvPr/>
        </p:nvSpPr>
        <p:spPr>
          <a:xfrm>
            <a:off x="539552" y="1318777"/>
            <a:ext cx="8352928" cy="1477328"/>
          </a:xfrm>
          <a:prstGeom prst="rect">
            <a:avLst/>
          </a:prstGeom>
        </p:spPr>
        <p:txBody>
          <a:bodyPr wrap="square">
            <a:spAutoFit/>
          </a:bodyPr>
          <a:lstStyle/>
          <a:p>
            <a:r>
              <a:rPr lang="es-ES" dirty="0" smtClean="0">
                <a:solidFill>
                  <a:schemeClr val="bg1"/>
                </a:solidFill>
                <a:latin typeface="Calibri" panose="020F0502020204030204" pitchFamily="34" charset="0"/>
                <a:cs typeface="Consolas" panose="020B0609020204030204" pitchFamily="49" charset="0"/>
              </a:rPr>
              <a:t>Para la implementación haremos uso del </a:t>
            </a:r>
            <a:r>
              <a:rPr lang="es-ES" dirty="0" err="1" smtClean="0">
                <a:solidFill>
                  <a:schemeClr val="bg1"/>
                </a:solidFill>
                <a:latin typeface="Calibri" panose="020F0502020204030204" pitchFamily="34" charset="0"/>
                <a:cs typeface="Consolas" panose="020B0609020204030204" pitchFamily="49" charset="0"/>
              </a:rPr>
              <a:t>EntityManager</a:t>
            </a:r>
            <a:r>
              <a:rPr lang="es-ES" dirty="0" smtClean="0">
                <a:solidFill>
                  <a:schemeClr val="bg1"/>
                </a:solidFill>
                <a:latin typeface="Calibri" panose="020F0502020204030204" pitchFamily="34" charset="0"/>
                <a:cs typeface="Consolas" panose="020B0609020204030204" pitchFamily="49" charset="0"/>
              </a:rPr>
              <a:t>, éste define los métodos para interactuar con el contexto de persistencia de </a:t>
            </a:r>
            <a:r>
              <a:rPr lang="es-ES" dirty="0" err="1" smtClean="0">
                <a:solidFill>
                  <a:schemeClr val="bg1"/>
                </a:solidFill>
                <a:latin typeface="Calibri" panose="020F0502020204030204" pitchFamily="34" charset="0"/>
                <a:cs typeface="Consolas" panose="020B0609020204030204" pitchFamily="49" charset="0"/>
              </a:rPr>
              <a:t>Hibernate</a:t>
            </a:r>
            <a:r>
              <a:rPr lang="es-ES" dirty="0" smtClean="0">
                <a:solidFill>
                  <a:schemeClr val="bg1"/>
                </a:solidFill>
                <a:latin typeface="Calibri" panose="020F0502020204030204" pitchFamily="34" charset="0"/>
                <a:cs typeface="Consolas" panose="020B0609020204030204" pitchFamily="49" charset="0"/>
              </a:rPr>
              <a:t> y es la API que utilizaremos para crear y eliminar entidades y hacer búsquedas por la clave primaria.</a:t>
            </a:r>
          </a:p>
          <a:p>
            <a:endParaRPr lang="es-ES" dirty="0">
              <a:solidFill>
                <a:schemeClr val="bg1"/>
              </a:solidFill>
              <a:latin typeface="Calibri" panose="020F0502020204030204" pitchFamily="34" charset="0"/>
              <a:cs typeface="Consolas" panose="020B0609020204030204" pitchFamily="49" charset="0"/>
            </a:endParaRPr>
          </a:p>
          <a:p>
            <a:r>
              <a:rPr lang="es-ES" dirty="0" smtClean="0">
                <a:solidFill>
                  <a:schemeClr val="bg1"/>
                </a:solidFill>
                <a:latin typeface="Calibri" panose="020F0502020204030204" pitchFamily="34" charset="0"/>
                <a:cs typeface="Consolas" panose="020B0609020204030204" pitchFamily="49" charset="0"/>
              </a:rPr>
              <a:t>Para obtener el </a:t>
            </a:r>
            <a:r>
              <a:rPr lang="es-ES" dirty="0" err="1" smtClean="0">
                <a:solidFill>
                  <a:schemeClr val="bg1"/>
                </a:solidFill>
                <a:latin typeface="Calibri" panose="020F0502020204030204" pitchFamily="34" charset="0"/>
                <a:cs typeface="Consolas" panose="020B0609020204030204" pitchFamily="49" charset="0"/>
              </a:rPr>
              <a:t>EntityManager</a:t>
            </a:r>
            <a:r>
              <a:rPr lang="es-ES" dirty="0" smtClean="0">
                <a:solidFill>
                  <a:schemeClr val="bg1"/>
                </a:solidFill>
                <a:latin typeface="Calibri" panose="020F0502020204030204" pitchFamily="34" charset="0"/>
                <a:cs typeface="Consolas" panose="020B0609020204030204" pitchFamily="49" charset="0"/>
              </a:rPr>
              <a:t> usaremos la siguiente anotación @</a:t>
            </a:r>
            <a:r>
              <a:rPr lang="es-ES" dirty="0" err="1" smtClean="0">
                <a:solidFill>
                  <a:schemeClr val="bg1"/>
                </a:solidFill>
                <a:latin typeface="Calibri" panose="020F0502020204030204" pitchFamily="34" charset="0"/>
                <a:cs typeface="Consolas" panose="020B0609020204030204" pitchFamily="49" charset="0"/>
              </a:rPr>
              <a:t>PersistenceContext</a:t>
            </a:r>
            <a:endParaRPr lang="es-ES" dirty="0" smtClean="0">
              <a:solidFill>
                <a:schemeClr val="bg1"/>
              </a:solidFill>
              <a:latin typeface="Calibri" panose="020F0502020204030204" pitchFamily="34" charset="0"/>
              <a:cs typeface="Consolas" panose="020B0609020204030204" pitchFamily="49" charset="0"/>
            </a:endParaRPr>
          </a:p>
        </p:txBody>
      </p:sp>
      <p:pic>
        <p:nvPicPr>
          <p:cNvPr id="2" name="Imagen 1"/>
          <p:cNvPicPr>
            <a:picLocks noChangeAspect="1"/>
          </p:cNvPicPr>
          <p:nvPr/>
        </p:nvPicPr>
        <p:blipFill>
          <a:blip r:embed="rId3"/>
          <a:stretch>
            <a:fillRect/>
          </a:stretch>
        </p:blipFill>
        <p:spPr>
          <a:xfrm>
            <a:off x="971599" y="3663722"/>
            <a:ext cx="5723817" cy="917406"/>
          </a:xfrm>
          <a:prstGeom prst="rect">
            <a:avLst/>
          </a:prstGeom>
        </p:spPr>
      </p:pic>
    </p:spTree>
    <p:extLst>
      <p:ext uri="{BB962C8B-B14F-4D97-AF65-F5344CB8AC3E}">
        <p14:creationId xmlns:p14="http://schemas.microsoft.com/office/powerpoint/2010/main" val="25487038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RoadMap</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62</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pPr>
            <a:r>
              <a:rPr lang="es-ES" sz="2000" dirty="0" err="1" smtClean="0">
                <a:solidFill>
                  <a:srgbClr val="D6FB47"/>
                </a:solidFill>
              </a:rPr>
              <a:t>Hibernate</a:t>
            </a:r>
            <a:endParaRPr lang="es-ES" sz="2000" dirty="0" smtClean="0">
              <a:solidFill>
                <a:srgbClr val="D6FB47"/>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Ventajas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Anotaciones básicas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Relaciones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Taller</a:t>
            </a:r>
          </a:p>
          <a:p>
            <a:pPr marL="744538" lvl="1" indent="-338138">
              <a:spcBef>
                <a:spcPts val="0"/>
              </a:spcBef>
              <a:spcAft>
                <a:spcPts val="600"/>
              </a:spcAft>
            </a:pPr>
            <a:r>
              <a:rPr lang="es-ES" sz="1600" dirty="0" smtClean="0">
                <a:solidFill>
                  <a:srgbClr val="D6FB47"/>
                </a:solidFill>
              </a:rPr>
              <a:t>DAO</a:t>
            </a:r>
            <a:endParaRPr lang="es-ES" sz="1600" dirty="0">
              <a:solidFill>
                <a:srgbClr val="D6FB47"/>
              </a:solidFill>
            </a:endParaRPr>
          </a:p>
          <a:p>
            <a:pPr marL="738188" indent="-341313">
              <a:spcBef>
                <a:spcPts val="0"/>
              </a:spcBef>
              <a:spcAft>
                <a:spcPts val="600"/>
              </a:spcAft>
              <a:buFont typeface="Wingdings" panose="05000000000000000000" pitchFamily="2" charset="2"/>
              <a:buChar char="ü"/>
            </a:pPr>
            <a:r>
              <a:rPr lang="es-ES" sz="1600" dirty="0">
                <a:solidFill>
                  <a:schemeClr val="bg1"/>
                </a:solidFill>
              </a:rPr>
              <a:t>Taller</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19949522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63</a:t>
            </a:fld>
            <a:endParaRPr lang="es-ES" dirty="0">
              <a:solidFill>
                <a:schemeClr val="bg1"/>
              </a:solidFill>
            </a:endParaRPr>
          </a:p>
        </p:txBody>
      </p:sp>
      <p:sp>
        <p:nvSpPr>
          <p:cNvPr id="6" name="4 Marcador de contenido"/>
          <p:cNvSpPr txBox="1">
            <a:spLocks/>
          </p:cNvSpPr>
          <p:nvPr/>
        </p:nvSpPr>
        <p:spPr>
          <a:xfrm>
            <a:off x="-1188640" y="1554708"/>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Ejercicio</a:t>
            </a:r>
          </a:p>
        </p:txBody>
      </p:sp>
      <p:sp>
        <p:nvSpPr>
          <p:cNvPr id="4" name="Rectángulo 3"/>
          <p:cNvSpPr/>
          <p:nvPr/>
        </p:nvSpPr>
        <p:spPr>
          <a:xfrm>
            <a:off x="539552" y="1318777"/>
            <a:ext cx="8352928" cy="646331"/>
          </a:xfrm>
          <a:prstGeom prst="rect">
            <a:avLst/>
          </a:prstGeom>
        </p:spPr>
        <p:txBody>
          <a:bodyPr wrap="square">
            <a:spAutoFit/>
          </a:bodyPr>
          <a:lstStyle/>
          <a:p>
            <a:r>
              <a:rPr lang="es-ES" dirty="0" smtClean="0">
                <a:solidFill>
                  <a:schemeClr val="bg1"/>
                </a:solidFill>
                <a:cs typeface="Consolas" panose="020B0609020204030204" pitchFamily="49" charset="0"/>
              </a:rPr>
              <a:t>1. Creación de los DAO de las entidades </a:t>
            </a:r>
            <a:r>
              <a:rPr lang="es-ES" dirty="0" err="1" smtClean="0">
                <a:solidFill>
                  <a:schemeClr val="bg1"/>
                </a:solidFill>
                <a:cs typeface="Consolas" panose="020B0609020204030204" pitchFamily="49" charset="0"/>
              </a:rPr>
              <a:t>Owner</a:t>
            </a:r>
            <a:r>
              <a:rPr lang="es-ES" dirty="0" smtClean="0">
                <a:solidFill>
                  <a:schemeClr val="bg1"/>
                </a:solidFill>
                <a:cs typeface="Consolas" panose="020B0609020204030204" pitchFamily="49" charset="0"/>
              </a:rPr>
              <a:t>, </a:t>
            </a:r>
            <a:r>
              <a:rPr lang="es-ES" dirty="0" err="1" smtClean="0">
                <a:solidFill>
                  <a:schemeClr val="bg1"/>
                </a:solidFill>
                <a:cs typeface="Consolas" panose="020B0609020204030204" pitchFamily="49" charset="0"/>
              </a:rPr>
              <a:t>Visit</a:t>
            </a:r>
            <a:r>
              <a:rPr lang="es-ES" dirty="0">
                <a:solidFill>
                  <a:schemeClr val="bg1"/>
                </a:solidFill>
                <a:cs typeface="Consolas" panose="020B0609020204030204" pitchFamily="49" charset="0"/>
              </a:rPr>
              <a:t> </a:t>
            </a:r>
            <a:r>
              <a:rPr lang="es-ES" dirty="0" smtClean="0">
                <a:solidFill>
                  <a:schemeClr val="bg1"/>
                </a:solidFill>
                <a:cs typeface="Consolas" panose="020B0609020204030204" pitchFamily="49" charset="0"/>
              </a:rPr>
              <a:t>y </a:t>
            </a:r>
            <a:r>
              <a:rPr lang="es-ES" dirty="0" err="1" smtClean="0">
                <a:solidFill>
                  <a:schemeClr val="bg1"/>
                </a:solidFill>
                <a:cs typeface="Consolas" panose="020B0609020204030204" pitchFamily="49" charset="0"/>
              </a:rPr>
              <a:t>Pet</a:t>
            </a:r>
            <a:r>
              <a:rPr lang="es-ES" dirty="0" smtClean="0">
                <a:solidFill>
                  <a:schemeClr val="bg1"/>
                </a:solidFill>
                <a:cs typeface="Consolas" panose="020B0609020204030204" pitchFamily="49" charset="0"/>
              </a:rPr>
              <a:t> </a:t>
            </a:r>
            <a:endParaRPr lang="es-ES" dirty="0">
              <a:solidFill>
                <a:schemeClr val="bg1"/>
              </a:solidFill>
              <a:cs typeface="Consolas" panose="020B0609020204030204" pitchFamily="49" charset="0"/>
            </a:endParaRPr>
          </a:p>
          <a:p>
            <a:endParaRPr lang="es-ES" dirty="0" smtClean="0">
              <a:solidFill>
                <a:schemeClr val="bg1"/>
              </a:solidFill>
              <a:latin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4788126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a:t>
            </a:r>
            <a:r>
              <a:rPr lang="es-ES" b="1" dirty="0" smtClean="0">
                <a:solidFill>
                  <a:schemeClr val="bg1"/>
                </a:solidFill>
              </a:rPr>
              <a:t>DAO</a:t>
            </a:r>
            <a:endParaRPr lang="es-ES" b="1" dirty="0">
              <a:solidFill>
                <a:schemeClr val="bg1"/>
              </a:solidFill>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64</a:t>
            </a:fld>
            <a:endParaRPr lang="es-ES" dirty="0">
              <a:solidFill>
                <a:schemeClr val="bg1"/>
              </a:solidFill>
            </a:endParaRPr>
          </a:p>
        </p:txBody>
      </p:sp>
      <p:sp>
        <p:nvSpPr>
          <p:cNvPr id="6" name="4 Marcador de contenido"/>
          <p:cNvSpPr txBox="1">
            <a:spLocks/>
          </p:cNvSpPr>
          <p:nvPr/>
        </p:nvSpPr>
        <p:spPr>
          <a:xfrm>
            <a:off x="-1188640" y="1554708"/>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r>
              <a:rPr lang="es-ES" sz="2000" dirty="0" smtClean="0">
                <a:solidFill>
                  <a:srgbClr val="D6FB47"/>
                </a:solidFill>
              </a:rPr>
              <a:t>Ejercicio</a:t>
            </a:r>
          </a:p>
        </p:txBody>
      </p:sp>
      <p:sp>
        <p:nvSpPr>
          <p:cNvPr id="4" name="Rectángulo 3"/>
          <p:cNvSpPr/>
          <p:nvPr/>
        </p:nvSpPr>
        <p:spPr>
          <a:xfrm>
            <a:off x="539552" y="1318777"/>
            <a:ext cx="8352928" cy="646331"/>
          </a:xfrm>
          <a:prstGeom prst="rect">
            <a:avLst/>
          </a:prstGeom>
        </p:spPr>
        <p:txBody>
          <a:bodyPr wrap="square">
            <a:spAutoFit/>
          </a:bodyPr>
          <a:lstStyle/>
          <a:p>
            <a:r>
              <a:rPr lang="es-ES" dirty="0">
                <a:solidFill>
                  <a:schemeClr val="bg1"/>
                </a:solidFill>
                <a:cs typeface="Consolas" panose="020B0609020204030204" pitchFamily="49" charset="0"/>
              </a:rPr>
              <a:t>2</a:t>
            </a:r>
            <a:r>
              <a:rPr lang="es-ES" dirty="0" smtClean="0">
                <a:solidFill>
                  <a:schemeClr val="bg1"/>
                </a:solidFill>
                <a:cs typeface="Consolas" panose="020B0609020204030204" pitchFamily="49" charset="0"/>
              </a:rPr>
              <a:t>. Crear 1 factura  y persistirla y realizar la consulta a la BBDD por el Id de la factura</a:t>
            </a:r>
            <a:endParaRPr lang="es-ES" dirty="0">
              <a:solidFill>
                <a:schemeClr val="bg1"/>
              </a:solidFill>
              <a:cs typeface="Consolas" panose="020B0609020204030204" pitchFamily="49" charset="0"/>
            </a:endParaRPr>
          </a:p>
          <a:p>
            <a:endParaRPr lang="es-ES" dirty="0" smtClean="0">
              <a:solidFill>
                <a:schemeClr val="bg1"/>
              </a:solidFill>
              <a:latin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871318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65</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rgbClr val="D6FB47"/>
              </a:solidFill>
            </a:endParaRPr>
          </a:p>
        </p:txBody>
      </p:sp>
      <p:sp>
        <p:nvSpPr>
          <p:cNvPr id="10" name="9 CuadroTexto"/>
          <p:cNvSpPr txBox="1"/>
          <p:nvPr/>
        </p:nvSpPr>
        <p:spPr>
          <a:xfrm>
            <a:off x="525735" y="1462337"/>
            <a:ext cx="7928769" cy="2308324"/>
          </a:xfrm>
          <a:prstGeom prst="rect">
            <a:avLst/>
          </a:prstGeom>
          <a:noFill/>
        </p:spPr>
        <p:txBody>
          <a:bodyPr wrap="square" rtlCol="0">
            <a:spAutoFit/>
          </a:bodyPr>
          <a:lstStyle/>
          <a:p>
            <a:r>
              <a:rPr lang="es-ES" dirty="0">
                <a:solidFill>
                  <a:schemeClr val="bg1"/>
                </a:solidFill>
                <a:latin typeface="+mj-lt"/>
                <a:cs typeface="Consolas" panose="020B0609020204030204" pitchFamily="49" charset="0"/>
              </a:rPr>
              <a:t>3</a:t>
            </a:r>
            <a:r>
              <a:rPr lang="es-ES" dirty="0" smtClean="0">
                <a:solidFill>
                  <a:schemeClr val="bg1"/>
                </a:solidFill>
                <a:latin typeface="+mj-lt"/>
                <a:cs typeface="Consolas" panose="020B0609020204030204" pitchFamily="49" charset="0"/>
              </a:rPr>
              <a:t>. Abrir el fichero DAOApplication.java y añadir al final de la función run, bajo los comentarios código para:</a:t>
            </a:r>
          </a:p>
          <a:p>
            <a:pPr marL="285750" indent="-285750">
              <a:buFont typeface="Arial" panose="020B0604020202020204" pitchFamily="34" charset="0"/>
              <a:buChar char="•"/>
            </a:pPr>
            <a:endParaRPr lang="es-ES" dirty="0">
              <a:solidFill>
                <a:schemeClr val="bg1"/>
              </a:solidFill>
              <a:latin typeface="+mj-lt"/>
              <a:cs typeface="Consolas" panose="020B0609020204030204" pitchFamily="49" charset="0"/>
            </a:endParaRP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Imprimir todas las visitas de la mascota que tiene id=8</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Imprimir sus “facturas” asociadas si las tuviese, si no, imprimir “No existe”</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Crear una factura, y asignársela a la visita 2 (que estará asociada a la mascota 8</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Persistir los datos en la BD</a:t>
            </a:r>
          </a:p>
          <a:p>
            <a:pPr marL="285750" indent="-285750">
              <a:buFont typeface="Arial" panose="020B0604020202020204" pitchFamily="34" charset="0"/>
              <a:buChar char="•"/>
            </a:pPr>
            <a:r>
              <a:rPr lang="es-ES" dirty="0" smtClean="0">
                <a:solidFill>
                  <a:schemeClr val="bg1"/>
                </a:solidFill>
                <a:latin typeface="+mj-lt"/>
                <a:cs typeface="Consolas" panose="020B0609020204030204" pitchFamily="49" charset="0"/>
              </a:rPr>
              <a:t>Comprobar que están persistidos</a:t>
            </a:r>
            <a:endParaRPr lang="es-E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030816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rPr>
              <a:t>Hibernate</a:t>
            </a:r>
            <a:r>
              <a:rPr lang="es-ES" b="1" dirty="0" smtClean="0">
                <a:solidFill>
                  <a:schemeClr val="bg1"/>
                </a:solidFill>
              </a:rPr>
              <a:t> </a:t>
            </a:r>
            <a:r>
              <a:rPr lang="es-ES" b="1" dirty="0">
                <a:solidFill>
                  <a:schemeClr val="bg1"/>
                </a:solidFill>
              </a:rPr>
              <a:t>- Taller</a:t>
            </a: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66</a:t>
            </a:fld>
            <a:endParaRPr lang="es-ES" dirty="0">
              <a:solidFill>
                <a:schemeClr val="bg1"/>
              </a:solidFill>
            </a:endParaRPr>
          </a:p>
        </p:txBody>
      </p:sp>
      <p:sp>
        <p:nvSpPr>
          <p:cNvPr id="6" name="4 Marcador de contenido"/>
          <p:cNvSpPr txBox="1">
            <a:spLocks/>
          </p:cNvSpPr>
          <p:nvPr/>
        </p:nvSpPr>
        <p:spPr>
          <a:xfrm>
            <a:off x="683568" y="1556792"/>
            <a:ext cx="8003232" cy="4176464"/>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chemeClr val="bg1">
                  <a:lumMod val="95000"/>
                </a:schemeClr>
              </a:solidFill>
            </a:endParaRPr>
          </a:p>
        </p:txBody>
      </p:sp>
      <p:sp>
        <p:nvSpPr>
          <p:cNvPr id="5" name="4 Marcador de contenido"/>
          <p:cNvSpPr txBox="1">
            <a:spLocks/>
          </p:cNvSpPr>
          <p:nvPr/>
        </p:nvSpPr>
        <p:spPr>
          <a:xfrm>
            <a:off x="683568" y="908720"/>
            <a:ext cx="8003232" cy="43204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588" indent="0">
              <a:spcBef>
                <a:spcPts val="0"/>
              </a:spcBef>
              <a:spcAft>
                <a:spcPts val="600"/>
              </a:spcAft>
              <a:buNone/>
            </a:pPr>
            <a:endParaRPr lang="es-ES" sz="2000" dirty="0" smtClean="0">
              <a:solidFill>
                <a:srgbClr val="D6FB47"/>
              </a:solidFill>
            </a:endParaRPr>
          </a:p>
        </p:txBody>
      </p:sp>
      <p:sp>
        <p:nvSpPr>
          <p:cNvPr id="10" name="9 CuadroTexto"/>
          <p:cNvSpPr txBox="1"/>
          <p:nvPr/>
        </p:nvSpPr>
        <p:spPr>
          <a:xfrm>
            <a:off x="525735" y="1462337"/>
            <a:ext cx="7928769" cy="369332"/>
          </a:xfrm>
          <a:prstGeom prst="rect">
            <a:avLst/>
          </a:prstGeom>
          <a:noFill/>
        </p:spPr>
        <p:txBody>
          <a:bodyPr wrap="square" rtlCol="0">
            <a:spAutoFit/>
          </a:bodyPr>
          <a:lstStyle/>
          <a:p>
            <a:r>
              <a:rPr lang="es-ES" dirty="0">
                <a:solidFill>
                  <a:schemeClr val="bg1"/>
                </a:solidFill>
                <a:latin typeface="+mj-lt"/>
                <a:cs typeface="Consolas" panose="020B0609020204030204" pitchFamily="49" charset="0"/>
              </a:rPr>
              <a:t>4</a:t>
            </a:r>
            <a:r>
              <a:rPr lang="es-ES" dirty="0" smtClean="0">
                <a:solidFill>
                  <a:schemeClr val="bg1"/>
                </a:solidFill>
                <a:latin typeface="+mj-lt"/>
                <a:cs typeface="Consolas" panose="020B0609020204030204" pitchFamily="49" charset="0"/>
              </a:rPr>
              <a:t>. Obtener el tipo de las mascotas de los dueños cuyo nombre empiece por ‘P’</a:t>
            </a:r>
            <a:endParaRPr lang="es-ES"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3056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Introducción</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7</a:t>
            </a:fld>
            <a:endParaRPr lang="es-ES" dirty="0">
              <a:solidFill>
                <a:schemeClr val="bg1"/>
              </a:solidFill>
            </a:endParaRPr>
          </a:p>
        </p:txBody>
      </p:sp>
      <p:sp>
        <p:nvSpPr>
          <p:cNvPr id="6" name="4 Marcador de contenido"/>
          <p:cNvSpPr txBox="1">
            <a:spLocks/>
          </p:cNvSpPr>
          <p:nvPr/>
        </p:nvSpPr>
        <p:spPr>
          <a:xfrm>
            <a:off x="665709" y="1052736"/>
            <a:ext cx="8003232" cy="2952328"/>
          </a:xfrm>
          <a:prstGeom prst="rect">
            <a:avLst/>
          </a:prstGeom>
        </p:spPr>
        <p:txBody>
          <a:bodyPr numCol="1">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4488">
              <a:spcBef>
                <a:spcPts val="0"/>
              </a:spcBef>
              <a:spcAft>
                <a:spcPts val="600"/>
              </a:spcAft>
              <a:buFont typeface="Wingdings" panose="05000000000000000000" pitchFamily="2" charset="2"/>
              <a:buChar char="ü"/>
            </a:pPr>
            <a:r>
              <a:rPr lang="es-ES" sz="2000" dirty="0" smtClean="0">
                <a:solidFill>
                  <a:schemeClr val="bg1"/>
                </a:solidFill>
              </a:rPr>
              <a:t>Introducción a </a:t>
            </a:r>
            <a:r>
              <a:rPr lang="es-ES" sz="2000" dirty="0" err="1" smtClean="0">
                <a:solidFill>
                  <a:schemeClr val="bg1"/>
                </a:solidFill>
              </a:rPr>
              <a:t>Pet</a:t>
            </a:r>
            <a:r>
              <a:rPr lang="es-ES" sz="2000" dirty="0" smtClean="0">
                <a:solidFill>
                  <a:schemeClr val="bg1"/>
                </a:solidFill>
              </a:rPr>
              <a:t> </a:t>
            </a:r>
            <a:r>
              <a:rPr lang="es-ES" sz="2000" dirty="0" err="1" smtClean="0">
                <a:solidFill>
                  <a:schemeClr val="bg1"/>
                </a:solidFill>
              </a:rPr>
              <a:t>Clinic</a:t>
            </a:r>
            <a:endParaRPr lang="es-ES" sz="2000" dirty="0" smtClean="0">
              <a:solidFill>
                <a:schemeClr val="bg1"/>
              </a:solidFill>
            </a:endParaRPr>
          </a:p>
          <a:p>
            <a:pPr marL="344488">
              <a:spcBef>
                <a:spcPts val="0"/>
              </a:spcBef>
              <a:spcAft>
                <a:spcPts val="600"/>
              </a:spcAft>
            </a:pPr>
            <a:r>
              <a:rPr lang="es-ES" sz="2000" dirty="0">
                <a:solidFill>
                  <a:srgbClr val="D6FB47"/>
                </a:solidFill>
              </a:rPr>
              <a:t>JDBC</a:t>
            </a: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2" indent="-342900">
              <a:spcBef>
                <a:spcPts val="0"/>
              </a:spcBef>
              <a:spcAft>
                <a:spcPts val="600"/>
              </a:spcAft>
              <a:buFont typeface="Wingdings" panose="05000000000000000000" pitchFamily="2" charset="2"/>
              <a:buChar char="ü"/>
            </a:pPr>
            <a:r>
              <a:rPr lang="es-ES" sz="1600" dirty="0">
                <a:solidFill>
                  <a:schemeClr val="bg1"/>
                </a:solidFill>
              </a:rPr>
              <a:t>Esquema básico en Java</a:t>
            </a: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err="1">
                <a:solidFill>
                  <a:schemeClr val="bg1"/>
                </a:solidFill>
              </a:rPr>
              <a:t>Statements</a:t>
            </a:r>
            <a:r>
              <a:rPr lang="es-ES" sz="1600" dirty="0">
                <a:solidFill>
                  <a:schemeClr val="bg1"/>
                </a:solidFill>
              </a:rPr>
              <a:t> </a:t>
            </a:r>
            <a:r>
              <a:rPr lang="es-ES" sz="1600" dirty="0" err="1">
                <a:solidFill>
                  <a:schemeClr val="bg1"/>
                </a:solidFill>
              </a:rPr>
              <a:t>parametrizadas</a:t>
            </a:r>
            <a:endParaRPr lang="es-ES" sz="1600" dirty="0">
              <a:solidFill>
                <a:schemeClr val="bg1"/>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Tratamiento de los resultados</a:t>
            </a:r>
          </a:p>
          <a:p>
            <a:pPr marL="744538" lvl="2" indent="-342900">
              <a:spcBef>
                <a:spcPts val="0"/>
              </a:spcBef>
              <a:spcAft>
                <a:spcPts val="600"/>
              </a:spcAft>
              <a:buFont typeface="Wingdings" panose="05000000000000000000" pitchFamily="2" charset="2"/>
              <a:buChar char="ü"/>
            </a:pPr>
            <a:r>
              <a:rPr lang="es-ES" sz="1600" dirty="0">
                <a:solidFill>
                  <a:schemeClr val="bg1"/>
                </a:solidFill>
              </a:rPr>
              <a:t>Taller</a:t>
            </a:r>
          </a:p>
          <a:p>
            <a:pPr marL="344488">
              <a:spcBef>
                <a:spcPts val="0"/>
              </a:spcBef>
              <a:spcAft>
                <a:spcPts val="600"/>
              </a:spcAft>
            </a:pPr>
            <a:r>
              <a:rPr lang="es-ES" sz="2000" dirty="0" err="1" smtClean="0">
                <a:solidFill>
                  <a:srgbClr val="D6FB47"/>
                </a:solidFill>
              </a:rPr>
              <a:t>Hibernate</a:t>
            </a:r>
            <a:endParaRPr lang="es-ES" sz="2000" dirty="0" smtClean="0">
              <a:solidFill>
                <a:srgbClr val="D6FB47"/>
              </a:solidFill>
            </a:endParaRPr>
          </a:p>
          <a:p>
            <a:pPr marL="744538" lvl="2" indent="-342900">
              <a:spcBef>
                <a:spcPts val="0"/>
              </a:spcBef>
              <a:spcAft>
                <a:spcPts val="600"/>
              </a:spcAft>
              <a:buFont typeface="Wingdings" panose="05000000000000000000" pitchFamily="2" charset="2"/>
              <a:buChar char="ü"/>
            </a:pPr>
            <a:r>
              <a:rPr lang="es-ES" sz="1600" dirty="0">
                <a:solidFill>
                  <a:schemeClr val="bg1"/>
                </a:solidFill>
              </a:rPr>
              <a:t>Introducción</a:t>
            </a:r>
          </a:p>
          <a:p>
            <a:pPr marL="744538" lvl="1">
              <a:spcBef>
                <a:spcPts val="0"/>
              </a:spcBef>
              <a:spcAft>
                <a:spcPts val="600"/>
              </a:spcAft>
            </a:pPr>
            <a:r>
              <a:rPr lang="es-ES" sz="1600" dirty="0">
                <a:solidFill>
                  <a:srgbClr val="D6FB47"/>
                </a:solidFill>
              </a:rPr>
              <a:t>Ventajas</a:t>
            </a:r>
          </a:p>
          <a:p>
            <a:pPr marL="744538" lvl="1">
              <a:spcBef>
                <a:spcPts val="0"/>
              </a:spcBef>
              <a:spcAft>
                <a:spcPts val="600"/>
              </a:spcAft>
            </a:pPr>
            <a:r>
              <a:rPr lang="es-ES" sz="1600" dirty="0" smtClean="0">
                <a:solidFill>
                  <a:schemeClr val="bg1">
                    <a:lumMod val="95000"/>
                  </a:schemeClr>
                </a:solidFill>
              </a:rPr>
              <a:t>Anotaciones básicas</a:t>
            </a:r>
          </a:p>
          <a:p>
            <a:pPr marL="744538" lvl="1">
              <a:spcBef>
                <a:spcPts val="0"/>
              </a:spcBef>
              <a:spcAft>
                <a:spcPts val="600"/>
              </a:spcAft>
            </a:pPr>
            <a:r>
              <a:rPr lang="es-ES" sz="1600" dirty="0" smtClean="0">
                <a:solidFill>
                  <a:schemeClr val="bg1">
                    <a:lumMod val="95000"/>
                  </a:schemeClr>
                </a:solidFill>
              </a:rPr>
              <a:t>Relaciones</a:t>
            </a:r>
          </a:p>
          <a:p>
            <a:pPr marL="744538" lvl="1">
              <a:spcBef>
                <a:spcPts val="0"/>
              </a:spcBef>
              <a:spcAft>
                <a:spcPts val="600"/>
              </a:spcAft>
            </a:pPr>
            <a:r>
              <a:rPr lang="es-ES" sz="1600" dirty="0" smtClean="0">
                <a:solidFill>
                  <a:schemeClr val="bg1">
                    <a:lumMod val="95000"/>
                  </a:schemeClr>
                </a:solidFill>
              </a:rPr>
              <a:t>Taller</a:t>
            </a:r>
          </a:p>
          <a:p>
            <a:pPr marL="344488">
              <a:spcBef>
                <a:spcPts val="0"/>
              </a:spcBef>
              <a:spcAft>
                <a:spcPts val="600"/>
              </a:spcAft>
            </a:pPr>
            <a:r>
              <a:rPr lang="es-ES" sz="2000" dirty="0" smtClean="0">
                <a:solidFill>
                  <a:schemeClr val="bg1">
                    <a:lumMod val="95000"/>
                  </a:schemeClr>
                </a:solidFill>
              </a:rPr>
              <a:t>Reto</a:t>
            </a:r>
          </a:p>
          <a:p>
            <a:pPr marL="1588" indent="0">
              <a:spcBef>
                <a:spcPts val="0"/>
              </a:spcBef>
              <a:spcAft>
                <a:spcPts val="600"/>
              </a:spcAft>
              <a:buNone/>
            </a:pPr>
            <a:endParaRPr lang="es-ES" sz="2000" dirty="0" smtClean="0">
              <a:solidFill>
                <a:schemeClr val="bg1">
                  <a:lumMod val="95000"/>
                </a:schemeClr>
              </a:solidFill>
            </a:endParaRPr>
          </a:p>
        </p:txBody>
      </p:sp>
    </p:spTree>
    <p:extLst>
      <p:ext uri="{BB962C8B-B14F-4D97-AF65-F5344CB8AC3E}">
        <p14:creationId xmlns:p14="http://schemas.microsoft.com/office/powerpoint/2010/main" val="1291184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Ventajas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8</a:t>
            </a:fld>
            <a:endParaRPr lang="es-ES" dirty="0">
              <a:solidFill>
                <a:schemeClr val="bg1"/>
              </a:solidFill>
            </a:endParaRPr>
          </a:p>
        </p:txBody>
      </p:sp>
      <p:sp>
        <p:nvSpPr>
          <p:cNvPr id="2" name="1 CuadroTexto"/>
          <p:cNvSpPr txBox="1"/>
          <p:nvPr/>
        </p:nvSpPr>
        <p:spPr>
          <a:xfrm>
            <a:off x="539552" y="1268760"/>
            <a:ext cx="7920880" cy="3416320"/>
          </a:xfrm>
          <a:prstGeom prst="rect">
            <a:avLst/>
          </a:prstGeom>
          <a:noFill/>
        </p:spPr>
        <p:txBody>
          <a:bodyPr wrap="square" rtlCol="0">
            <a:spAutoFit/>
          </a:bodyPr>
          <a:lstStyle/>
          <a:p>
            <a:r>
              <a:rPr lang="es-ES" dirty="0" smtClean="0">
                <a:solidFill>
                  <a:schemeClr val="bg1"/>
                </a:solidFill>
              </a:rPr>
              <a:t>Automatiza la persistencia (base de datos relacionales – POO)</a:t>
            </a:r>
          </a:p>
          <a:p>
            <a:r>
              <a:rPr lang="es-ES" dirty="0" smtClean="0">
                <a:solidFill>
                  <a:schemeClr val="bg1"/>
                </a:solidFill>
              </a:rPr>
              <a:t>Automatiza las relaciones (base de datos relacionales – Objetos POO relacionales)</a:t>
            </a:r>
          </a:p>
          <a:p>
            <a:r>
              <a:rPr lang="es-ES" dirty="0" smtClean="0">
                <a:solidFill>
                  <a:schemeClr val="bg1"/>
                </a:solidFill>
              </a:rPr>
              <a:t>Soporte de consultas (HQL)</a:t>
            </a:r>
          </a:p>
          <a:p>
            <a:r>
              <a:rPr lang="es-ES" dirty="0" smtClean="0">
                <a:solidFill>
                  <a:schemeClr val="bg1"/>
                </a:solidFill>
              </a:rPr>
              <a:t>Permite las consultas en SQL nativo</a:t>
            </a:r>
          </a:p>
          <a:p>
            <a:r>
              <a:rPr lang="es-ES" dirty="0" smtClean="0">
                <a:solidFill>
                  <a:schemeClr val="bg1"/>
                </a:solidFill>
              </a:rPr>
              <a:t>Abstrae del tipo de base de datos</a:t>
            </a:r>
          </a:p>
          <a:p>
            <a:r>
              <a:rPr lang="es-ES" dirty="0" smtClean="0">
                <a:solidFill>
                  <a:schemeClr val="bg1"/>
                </a:solidFill>
              </a:rPr>
              <a:t>Automatiza el mapeo entre Objetos Java – DBMS</a:t>
            </a:r>
          </a:p>
          <a:p>
            <a:r>
              <a:rPr lang="es-ES" dirty="0" smtClean="0">
                <a:solidFill>
                  <a:schemeClr val="bg1"/>
                </a:solidFill>
              </a:rPr>
              <a:t>Reduce el coste de mantenimiento</a:t>
            </a:r>
          </a:p>
          <a:p>
            <a:r>
              <a:rPr lang="es-ES" dirty="0" smtClean="0">
                <a:solidFill>
                  <a:schemeClr val="bg1"/>
                </a:solidFill>
              </a:rPr>
              <a:t>Caché</a:t>
            </a:r>
          </a:p>
          <a:p>
            <a:r>
              <a:rPr lang="es-ES" dirty="0" smtClean="0">
                <a:solidFill>
                  <a:schemeClr val="bg1"/>
                </a:solidFill>
              </a:rPr>
              <a:t>Control de versionado (mecanismos para controlar la concurrencia)</a:t>
            </a:r>
          </a:p>
          <a:p>
            <a:r>
              <a:rPr lang="es-ES" dirty="0" smtClean="0">
                <a:solidFill>
                  <a:schemeClr val="bg1"/>
                </a:solidFill>
              </a:rPr>
              <a:t>Open-</a:t>
            </a:r>
            <a:r>
              <a:rPr lang="es-ES" dirty="0" err="1" smtClean="0">
                <a:solidFill>
                  <a:schemeClr val="bg1"/>
                </a:solidFill>
              </a:rPr>
              <a:t>Source</a:t>
            </a:r>
            <a:endParaRPr lang="es-ES" dirty="0" smtClean="0">
              <a:solidFill>
                <a:schemeClr val="bg1"/>
              </a:solidFill>
            </a:endParaRPr>
          </a:p>
          <a:p>
            <a:r>
              <a:rPr lang="es-ES" dirty="0" smtClean="0">
                <a:solidFill>
                  <a:schemeClr val="bg1"/>
                </a:solidFill>
              </a:rPr>
              <a:t>Escalabilidad</a:t>
            </a:r>
          </a:p>
          <a:p>
            <a:endParaRPr lang="es-ES" dirty="0"/>
          </a:p>
        </p:txBody>
      </p:sp>
      <p:pic>
        <p:nvPicPr>
          <p:cNvPr id="5" name="4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337358"/>
            <a:ext cx="216023" cy="224427"/>
          </a:xfrm>
          <a:prstGeom prst="rect">
            <a:avLst/>
          </a:prstGeom>
        </p:spPr>
      </p:pic>
      <p:pic>
        <p:nvPicPr>
          <p:cNvPr id="8" name="7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601971"/>
            <a:ext cx="216023" cy="224427"/>
          </a:xfrm>
          <a:prstGeom prst="rect">
            <a:avLst/>
          </a:prstGeom>
        </p:spPr>
      </p:pic>
      <p:pic>
        <p:nvPicPr>
          <p:cNvPr id="10" name="9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845133"/>
            <a:ext cx="216023" cy="224427"/>
          </a:xfrm>
          <a:prstGeom prst="rect">
            <a:avLst/>
          </a:prstGeom>
        </p:spPr>
      </p:pic>
      <p:pic>
        <p:nvPicPr>
          <p:cNvPr id="11" name="10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9" y="2132856"/>
            <a:ext cx="216023" cy="224427"/>
          </a:xfrm>
          <a:prstGeom prst="rect">
            <a:avLst/>
          </a:prstGeom>
        </p:spPr>
      </p:pic>
      <p:pic>
        <p:nvPicPr>
          <p:cNvPr id="12" name="11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5968" y="2420888"/>
            <a:ext cx="216023" cy="224427"/>
          </a:xfrm>
          <a:prstGeom prst="rect">
            <a:avLst/>
          </a:prstGeom>
        </p:spPr>
      </p:pic>
      <p:pic>
        <p:nvPicPr>
          <p:cNvPr id="13" name="12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7" y="2731124"/>
            <a:ext cx="216023" cy="224427"/>
          </a:xfrm>
          <a:prstGeom prst="rect">
            <a:avLst/>
          </a:prstGeom>
        </p:spPr>
      </p:pic>
      <p:pic>
        <p:nvPicPr>
          <p:cNvPr id="14" name="13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6120" y="3024229"/>
            <a:ext cx="216023" cy="224427"/>
          </a:xfrm>
          <a:prstGeom prst="rect">
            <a:avLst/>
          </a:prstGeom>
        </p:spPr>
      </p:pic>
      <p:pic>
        <p:nvPicPr>
          <p:cNvPr id="15" name="14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1949" y="3302735"/>
            <a:ext cx="216023" cy="224427"/>
          </a:xfrm>
          <a:prstGeom prst="rect">
            <a:avLst/>
          </a:prstGeom>
        </p:spPr>
      </p:pic>
      <p:pic>
        <p:nvPicPr>
          <p:cNvPr id="16" name="15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6" y="3573016"/>
            <a:ext cx="216023" cy="224427"/>
          </a:xfrm>
          <a:prstGeom prst="rect">
            <a:avLst/>
          </a:prstGeom>
        </p:spPr>
      </p:pic>
      <p:pic>
        <p:nvPicPr>
          <p:cNvPr id="17" name="16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5968" y="3809288"/>
            <a:ext cx="216023" cy="224427"/>
          </a:xfrm>
          <a:prstGeom prst="rect">
            <a:avLst/>
          </a:prstGeom>
        </p:spPr>
      </p:pic>
      <p:pic>
        <p:nvPicPr>
          <p:cNvPr id="18" name="17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1948" y="4077072"/>
            <a:ext cx="216023" cy="224427"/>
          </a:xfrm>
          <a:prstGeom prst="rect">
            <a:avLst/>
          </a:prstGeom>
        </p:spPr>
      </p:pic>
    </p:spTree>
    <p:extLst>
      <p:ext uri="{BB962C8B-B14F-4D97-AF65-F5344CB8AC3E}">
        <p14:creationId xmlns:p14="http://schemas.microsoft.com/office/powerpoint/2010/main" val="4075655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sz="quarter" idx="4294967295"/>
          </p:nvPr>
        </p:nvSpPr>
        <p:spPr>
          <a:xfrm>
            <a:off x="683568" y="476672"/>
            <a:ext cx="7416824" cy="504205"/>
          </a:xfrm>
          <a:prstGeom prst="rect">
            <a:avLst/>
          </a:prstGeom>
        </p:spPr>
        <p:txBody>
          <a:bodyPr>
            <a:normAutofit fontScale="92500" lnSpcReduction="10000"/>
          </a:bodyPr>
          <a:lstStyle/>
          <a:p>
            <a:pPr marL="0" indent="0">
              <a:buNone/>
            </a:pPr>
            <a:r>
              <a:rPr lang="es-ES" b="1" dirty="0" err="1" smtClean="0">
                <a:solidFill>
                  <a:schemeClr val="bg1"/>
                </a:solidFill>
                <a:latin typeface="+mj-lt"/>
              </a:rPr>
              <a:t>Hibernate</a:t>
            </a:r>
            <a:r>
              <a:rPr lang="es-ES" b="1" dirty="0">
                <a:solidFill>
                  <a:schemeClr val="bg1"/>
                </a:solidFill>
                <a:latin typeface="+mj-lt"/>
              </a:rPr>
              <a:t> </a:t>
            </a:r>
            <a:r>
              <a:rPr lang="es-ES" b="1" dirty="0" smtClean="0">
                <a:solidFill>
                  <a:schemeClr val="bg1"/>
                </a:solidFill>
                <a:latin typeface="+mj-lt"/>
              </a:rPr>
              <a:t>- Ventajas</a:t>
            </a:r>
            <a:endParaRPr lang="es-ES" b="1" dirty="0">
              <a:solidFill>
                <a:schemeClr val="bg1"/>
              </a:solidFill>
              <a:latin typeface="+mj-lt"/>
            </a:endParaRPr>
          </a:p>
        </p:txBody>
      </p:sp>
      <p:sp>
        <p:nvSpPr>
          <p:cNvPr id="9" name="1 Marcador de número de diapositiva"/>
          <p:cNvSpPr txBox="1">
            <a:spLocks/>
          </p:cNvSpPr>
          <p:nvPr/>
        </p:nvSpPr>
        <p:spPr>
          <a:xfrm>
            <a:off x="7812360" y="6356350"/>
            <a:ext cx="874440" cy="365125"/>
          </a:xfrm>
          <a:prstGeom prst="rect">
            <a:avLst/>
          </a:prstGeom>
        </p:spPr>
        <p:txBody>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CFAEEE9-AD6A-4121-B8FF-B12D6A452F01}" type="slidenum">
              <a:rPr lang="es-ES" smtClean="0">
                <a:solidFill>
                  <a:schemeClr val="bg1"/>
                </a:solidFill>
              </a:rPr>
              <a:pPr algn="r"/>
              <a:t>9</a:t>
            </a:fld>
            <a:endParaRPr lang="es-ES" dirty="0">
              <a:solidFill>
                <a:schemeClr val="bg1"/>
              </a:solidFill>
            </a:endParaRPr>
          </a:p>
        </p:txBody>
      </p:sp>
      <p:sp>
        <p:nvSpPr>
          <p:cNvPr id="2" name="1 CuadroTexto"/>
          <p:cNvSpPr txBox="1"/>
          <p:nvPr/>
        </p:nvSpPr>
        <p:spPr>
          <a:xfrm>
            <a:off x="539552" y="1268760"/>
            <a:ext cx="7920880" cy="3416320"/>
          </a:xfrm>
          <a:prstGeom prst="rect">
            <a:avLst/>
          </a:prstGeom>
          <a:noFill/>
        </p:spPr>
        <p:txBody>
          <a:bodyPr wrap="square" rtlCol="0">
            <a:spAutoFit/>
          </a:bodyPr>
          <a:lstStyle/>
          <a:p>
            <a:r>
              <a:rPr lang="es-ES" b="1" dirty="0" smtClean="0">
                <a:solidFill>
                  <a:schemeClr val="bg1"/>
                </a:solidFill>
              </a:rPr>
              <a:t>Automatiza la persistencia (base de datos relacionales – POO)</a:t>
            </a:r>
          </a:p>
          <a:p>
            <a:r>
              <a:rPr lang="es-ES" b="1" dirty="0" smtClean="0">
                <a:solidFill>
                  <a:schemeClr val="bg1"/>
                </a:solidFill>
              </a:rPr>
              <a:t>Automatiza las relaciones (base de datos relacionales – Objetos POO relacionales)</a:t>
            </a:r>
          </a:p>
          <a:p>
            <a:r>
              <a:rPr lang="es-ES" b="1" dirty="0">
                <a:solidFill>
                  <a:schemeClr val="bg1"/>
                </a:solidFill>
              </a:rPr>
              <a:t>Soporte de consultas (HQL)</a:t>
            </a:r>
          </a:p>
          <a:p>
            <a:r>
              <a:rPr lang="es-ES" b="1" dirty="0">
                <a:solidFill>
                  <a:schemeClr val="bg1"/>
                </a:solidFill>
              </a:rPr>
              <a:t>Permite las consultas en SQL nativo</a:t>
            </a:r>
          </a:p>
          <a:p>
            <a:r>
              <a:rPr lang="es-ES" b="1" dirty="0">
                <a:solidFill>
                  <a:schemeClr val="bg1"/>
                </a:solidFill>
              </a:rPr>
              <a:t>Abstrae del tipo de base de datos</a:t>
            </a:r>
          </a:p>
          <a:p>
            <a:r>
              <a:rPr lang="es-ES" b="1" dirty="0" smtClean="0">
                <a:solidFill>
                  <a:schemeClr val="bg1"/>
                </a:solidFill>
              </a:rPr>
              <a:t>Automatiza el mapeo entre Objetos Java – DBMS</a:t>
            </a:r>
          </a:p>
          <a:p>
            <a:r>
              <a:rPr lang="es-ES" dirty="0">
                <a:solidFill>
                  <a:schemeClr val="bg1">
                    <a:lumMod val="50000"/>
                  </a:schemeClr>
                </a:solidFill>
              </a:rPr>
              <a:t>Reduce el coste de mantenimiento</a:t>
            </a:r>
          </a:p>
          <a:p>
            <a:r>
              <a:rPr lang="es-ES" b="1" dirty="0" smtClean="0">
                <a:solidFill>
                  <a:schemeClr val="bg1"/>
                </a:solidFill>
              </a:rPr>
              <a:t>Caché</a:t>
            </a:r>
          </a:p>
          <a:p>
            <a:r>
              <a:rPr lang="es-ES" b="1" dirty="0" smtClean="0">
                <a:solidFill>
                  <a:schemeClr val="bg1"/>
                </a:solidFill>
              </a:rPr>
              <a:t>Control de versionado (mecanismos para controlar la concurrencia)</a:t>
            </a:r>
          </a:p>
          <a:p>
            <a:r>
              <a:rPr lang="es-ES" dirty="0">
                <a:solidFill>
                  <a:schemeClr val="bg1">
                    <a:lumMod val="50000"/>
                  </a:schemeClr>
                </a:solidFill>
              </a:rPr>
              <a:t>Open-</a:t>
            </a:r>
            <a:r>
              <a:rPr lang="es-ES" dirty="0" err="1">
                <a:solidFill>
                  <a:schemeClr val="bg1">
                    <a:lumMod val="50000"/>
                  </a:schemeClr>
                </a:solidFill>
              </a:rPr>
              <a:t>Source</a:t>
            </a:r>
            <a:endParaRPr lang="es-ES" dirty="0">
              <a:solidFill>
                <a:schemeClr val="bg1">
                  <a:lumMod val="50000"/>
                </a:schemeClr>
              </a:solidFill>
            </a:endParaRPr>
          </a:p>
          <a:p>
            <a:r>
              <a:rPr lang="es-ES" dirty="0" smtClean="0">
                <a:solidFill>
                  <a:schemeClr val="bg1">
                    <a:lumMod val="50000"/>
                  </a:schemeClr>
                </a:solidFill>
              </a:rPr>
              <a:t>Escalabilidad</a:t>
            </a:r>
          </a:p>
          <a:p>
            <a:endParaRPr lang="es-ES" dirty="0"/>
          </a:p>
        </p:txBody>
      </p:sp>
      <p:pic>
        <p:nvPicPr>
          <p:cNvPr id="5" name="4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337358"/>
            <a:ext cx="216023" cy="224427"/>
          </a:xfrm>
          <a:prstGeom prst="rect">
            <a:avLst/>
          </a:prstGeom>
        </p:spPr>
      </p:pic>
      <p:pic>
        <p:nvPicPr>
          <p:cNvPr id="8" name="7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601971"/>
            <a:ext cx="216023" cy="224427"/>
          </a:xfrm>
          <a:prstGeom prst="rect">
            <a:avLst/>
          </a:prstGeom>
        </p:spPr>
      </p:pic>
      <p:pic>
        <p:nvPicPr>
          <p:cNvPr id="10" name="9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8" y="1845133"/>
            <a:ext cx="216023" cy="224427"/>
          </a:xfrm>
          <a:prstGeom prst="rect">
            <a:avLst/>
          </a:prstGeom>
        </p:spPr>
      </p:pic>
      <p:pic>
        <p:nvPicPr>
          <p:cNvPr id="11" name="10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9" y="2132856"/>
            <a:ext cx="216023" cy="224427"/>
          </a:xfrm>
          <a:prstGeom prst="rect">
            <a:avLst/>
          </a:prstGeom>
        </p:spPr>
      </p:pic>
      <p:pic>
        <p:nvPicPr>
          <p:cNvPr id="12" name="11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5968" y="2420888"/>
            <a:ext cx="216023" cy="224427"/>
          </a:xfrm>
          <a:prstGeom prst="rect">
            <a:avLst/>
          </a:prstGeom>
        </p:spPr>
      </p:pic>
      <p:pic>
        <p:nvPicPr>
          <p:cNvPr id="13" name="12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7" y="2731124"/>
            <a:ext cx="216023" cy="224427"/>
          </a:xfrm>
          <a:prstGeom prst="rect">
            <a:avLst/>
          </a:prstGeom>
        </p:spPr>
      </p:pic>
      <p:pic>
        <p:nvPicPr>
          <p:cNvPr id="14" name="13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6120" y="3024229"/>
            <a:ext cx="216023" cy="224427"/>
          </a:xfrm>
          <a:prstGeom prst="rect">
            <a:avLst/>
          </a:prstGeom>
        </p:spPr>
      </p:pic>
      <p:pic>
        <p:nvPicPr>
          <p:cNvPr id="15" name="14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1949" y="3302735"/>
            <a:ext cx="216023" cy="224427"/>
          </a:xfrm>
          <a:prstGeom prst="rect">
            <a:avLst/>
          </a:prstGeom>
        </p:spPr>
      </p:pic>
      <p:pic>
        <p:nvPicPr>
          <p:cNvPr id="16" name="15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23526" y="3573016"/>
            <a:ext cx="216023" cy="224427"/>
          </a:xfrm>
          <a:prstGeom prst="rect">
            <a:avLst/>
          </a:prstGeom>
        </p:spPr>
      </p:pic>
      <p:pic>
        <p:nvPicPr>
          <p:cNvPr id="17" name="16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5968" y="3809288"/>
            <a:ext cx="216023" cy="224427"/>
          </a:xfrm>
          <a:prstGeom prst="rect">
            <a:avLst/>
          </a:prstGeom>
        </p:spPr>
      </p:pic>
      <p:pic>
        <p:nvPicPr>
          <p:cNvPr id="18" name="17 Imagen"/>
          <p:cNvPicPr>
            <a:picLocks noChangeAspect="1"/>
          </p:cNvPicPr>
          <p:nvPr/>
        </p:nvPicPr>
        <p:blipFill rotWithShape="1">
          <a:blip r:embed="rId3" cstate="print">
            <a:extLst>
              <a:ext uri="{28A0092B-C50C-407E-A947-70E740481C1C}">
                <a14:useLocalDpi xmlns:a14="http://schemas.microsoft.com/office/drawing/2010/main" val="0"/>
              </a:ext>
            </a:extLst>
          </a:blip>
          <a:srcRect l="11" r="56596"/>
          <a:stretch/>
        </p:blipFill>
        <p:spPr>
          <a:xfrm>
            <a:off x="331948" y="4077072"/>
            <a:ext cx="216023" cy="224427"/>
          </a:xfrm>
          <a:prstGeom prst="rect">
            <a:avLst/>
          </a:prstGeom>
        </p:spPr>
      </p:pic>
    </p:spTree>
    <p:extLst>
      <p:ext uri="{BB962C8B-B14F-4D97-AF65-F5344CB8AC3E}">
        <p14:creationId xmlns:p14="http://schemas.microsoft.com/office/powerpoint/2010/main" val="3452346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82677DC17265489679A83D3BF00A5B" ma:contentTypeVersion="5" ma:contentTypeDescription="Create a new document." ma:contentTypeScope="" ma:versionID="f3712941d2f50d47ee46bb5e1c9ae408">
  <xsd:schema xmlns:xsd="http://www.w3.org/2001/XMLSchema" xmlns:xs="http://www.w3.org/2001/XMLSchema" xmlns:p="http://schemas.microsoft.com/office/2006/metadata/properties" xmlns:ns2="37b458f3-74fd-474a-91a5-8181f3470433" xmlns:ns3="facfe95a-cd73-4bbb-8a1d-69d0d6405f93" targetNamespace="http://schemas.microsoft.com/office/2006/metadata/properties" ma:root="true" ma:fieldsID="2cb24572d5fedeb40e37ace3b7fca08b" ns2:_="" ns3:_="">
    <xsd:import namespace="37b458f3-74fd-474a-91a5-8181f3470433"/>
    <xsd:import namespace="facfe95a-cd73-4bbb-8a1d-69d0d6405f93"/>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b458f3-74fd-474a-91a5-8181f347043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cfe95a-cd73-4bbb-8a1d-69d0d6405f9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B2EC29-5482-42E4-9B97-6F052C282EF8}">
  <ds:schemaRefs>
    <ds:schemaRef ds:uri="http://schemas.microsoft.com/office/infopath/2007/PartnerControls"/>
    <ds:schemaRef ds:uri="37b458f3-74fd-474a-91a5-8181f3470433"/>
    <ds:schemaRef ds:uri="http://purl.org/dc/elements/1.1/"/>
    <ds:schemaRef ds:uri="http://schemas.microsoft.com/office/2006/metadata/properties"/>
    <ds:schemaRef ds:uri="http://schemas.microsoft.com/office/2006/documentManagement/types"/>
    <ds:schemaRef ds:uri="facfe95a-cd73-4bbb-8a1d-69d0d6405f93"/>
    <ds:schemaRef ds:uri="http://purl.org/dc/dcmityp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EB38EF15-8DC1-49F8-B3C9-29BC994C373F}">
  <ds:schemaRefs>
    <ds:schemaRef ds:uri="http://schemas.microsoft.com/sharepoint/v3/contenttype/forms"/>
  </ds:schemaRefs>
</ds:datastoreItem>
</file>

<file path=customXml/itemProps3.xml><?xml version="1.0" encoding="utf-8"?>
<ds:datastoreItem xmlns:ds="http://schemas.openxmlformats.org/officeDocument/2006/customXml" ds:itemID="{B731BE59-EB62-495D-A517-48F97C86A6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b458f3-74fd-474a-91a5-8181f3470433"/>
    <ds:schemaRef ds:uri="facfe95a-cd73-4bbb-8a1d-69d0d6405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9617</TotalTime>
  <Words>3329</Words>
  <Application>Microsoft Office PowerPoint</Application>
  <PresentationFormat>On-screen Show (4:3)</PresentationFormat>
  <Paragraphs>1031</Paragraphs>
  <Slides>66</Slides>
  <Notes>66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Consolas</vt:lpstr>
      <vt:lpstr>Courier New</vt:lpstr>
      <vt:lpstr>Wingdings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everis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Alberto Ginel Calderon</dc:creator>
  <cp:lastModifiedBy>Antonio Gabriel Gonzalez Casado</cp:lastModifiedBy>
  <cp:revision>342</cp:revision>
  <dcterms:created xsi:type="dcterms:W3CDTF">2017-01-10T11:56:49Z</dcterms:created>
  <dcterms:modified xsi:type="dcterms:W3CDTF">2019-06-10T13:59:09Z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0x0101006782677DC17265489679A83D3BF00A5B</vt:lpwstr>
  </property>
</Properties>
</file>